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3" r:id="rId3"/>
    <p:sldId id="257" r:id="rId4"/>
    <p:sldId id="259" r:id="rId5"/>
    <p:sldId id="359" r:id="rId6"/>
    <p:sldId id="258" r:id="rId7"/>
    <p:sldId id="260" r:id="rId8"/>
    <p:sldId id="269" r:id="rId9"/>
    <p:sldId id="303" r:id="rId10"/>
    <p:sldId id="354" r:id="rId11"/>
    <p:sldId id="355" r:id="rId12"/>
    <p:sldId id="356" r:id="rId13"/>
    <p:sldId id="357" r:id="rId14"/>
    <p:sldId id="304" r:id="rId15"/>
    <p:sldId id="305" r:id="rId16"/>
    <p:sldId id="306" r:id="rId17"/>
    <p:sldId id="345" r:id="rId18"/>
    <p:sldId id="346" r:id="rId19"/>
    <p:sldId id="349" r:id="rId20"/>
    <p:sldId id="348" r:id="rId21"/>
    <p:sldId id="347" r:id="rId22"/>
    <p:sldId id="350" r:id="rId23"/>
    <p:sldId id="351" r:id="rId24"/>
    <p:sldId id="352" r:id="rId25"/>
    <p:sldId id="307" r:id="rId26"/>
    <p:sldId id="322" r:id="rId27"/>
    <p:sldId id="323" r:id="rId28"/>
    <p:sldId id="324" r:id="rId29"/>
    <p:sldId id="326" r:id="rId30"/>
    <p:sldId id="327" r:id="rId31"/>
    <p:sldId id="308" r:id="rId32"/>
    <p:sldId id="309" r:id="rId33"/>
    <p:sldId id="310" r:id="rId34"/>
    <p:sldId id="313" r:id="rId35"/>
    <p:sldId id="314" r:id="rId36"/>
    <p:sldId id="343" r:id="rId37"/>
    <p:sldId id="315" r:id="rId38"/>
    <p:sldId id="316" r:id="rId39"/>
    <p:sldId id="317" r:id="rId40"/>
    <p:sldId id="319" r:id="rId41"/>
    <p:sldId id="321"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C7B3D-90CB-45B4-A571-261B455955DB}" type="datetimeFigureOut">
              <a:rPr lang="es-EC" smtClean="0"/>
              <a:pPr/>
              <a:t>17/12/2014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1B3BE90-5A60-4388-92A5-3D2328EB3D2D}"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C7B3D-90CB-45B4-A571-261B455955DB}" type="datetimeFigureOut">
              <a:rPr lang="es-EC" smtClean="0"/>
              <a:pPr/>
              <a:t>17/12/2014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3BE90-5A60-4388-92A5-3D2328EB3D2D}"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2132856"/>
            <a:ext cx="7772400" cy="1470025"/>
          </a:xfrm>
        </p:spPr>
        <p:txBody>
          <a:bodyPr>
            <a:noAutofit/>
          </a:bodyPr>
          <a:lstStyle/>
          <a:p>
            <a:pPr>
              <a:tabLst>
                <a:tab pos="1962150" algn="l"/>
                <a:tab pos="2879725" algn="ctr"/>
              </a:tabLst>
            </a:pPr>
            <a:r>
              <a:rPr lang="es-ES" sz="1400" b="1" dirty="0" smtClean="0">
                <a:ea typeface="Times New Roman" pitchFamily="18" charset="0"/>
                <a:cs typeface="Arial" charset="0"/>
              </a:rPr>
              <a:t/>
            </a:r>
            <a:br>
              <a:rPr lang="es-ES" sz="1400" b="1" dirty="0" smtClean="0">
                <a:ea typeface="Times New Roman" pitchFamily="18" charset="0"/>
                <a:cs typeface="Arial" charset="0"/>
              </a:rPr>
            </a:br>
            <a:r>
              <a:rPr lang="es-ES" sz="1400" b="1" dirty="0">
                <a:ea typeface="Times New Roman" pitchFamily="18" charset="0"/>
                <a:cs typeface="Arial" charset="0"/>
              </a:rPr>
              <a:t/>
            </a:r>
            <a:br>
              <a:rPr lang="es-ES" sz="1400" b="1" dirty="0">
                <a:ea typeface="Times New Roman" pitchFamily="18" charset="0"/>
                <a:cs typeface="Arial" charset="0"/>
              </a:rPr>
            </a:br>
            <a:r>
              <a:rPr lang="es-ES" sz="1400" b="1" dirty="0" smtClean="0">
                <a:ea typeface="Times New Roman" pitchFamily="18" charset="0"/>
                <a:cs typeface="Arial" charset="0"/>
              </a:rPr>
              <a:t/>
            </a:r>
            <a:br>
              <a:rPr lang="es-ES" sz="1400" b="1" dirty="0" smtClean="0">
                <a:ea typeface="Times New Roman" pitchFamily="18" charset="0"/>
                <a:cs typeface="Arial" charset="0"/>
              </a:rPr>
            </a:br>
            <a:r>
              <a:rPr lang="es-ES" sz="1400" b="1" dirty="0" smtClean="0">
                <a:ea typeface="Times New Roman" pitchFamily="18" charset="0"/>
                <a:cs typeface="Arial" charset="0"/>
              </a:rPr>
              <a:t>DEPARTAMENTO DE CIENCIAS DE LA ENERGÍA Y MECÁNICA</a:t>
            </a:r>
            <a:br>
              <a:rPr lang="es-ES" sz="1400" b="1" dirty="0" smtClean="0">
                <a:ea typeface="Times New Roman" pitchFamily="18" charset="0"/>
                <a:cs typeface="Arial" charset="0"/>
              </a:rPr>
            </a:br>
            <a:r>
              <a:rPr lang="es-ES" sz="1400" b="1" dirty="0" smtClean="0">
                <a:ea typeface="Times New Roman" pitchFamily="18" charset="0"/>
                <a:cs typeface="Arial" charset="0"/>
              </a:rPr>
              <a:t/>
            </a:r>
            <a:br>
              <a:rPr lang="es-ES" sz="1400" b="1" dirty="0" smtClean="0">
                <a:ea typeface="Times New Roman" pitchFamily="18" charset="0"/>
                <a:cs typeface="Arial" charset="0"/>
              </a:rPr>
            </a:br>
            <a:r>
              <a:rPr lang="es-ES" sz="1600" b="1" dirty="0" smtClean="0">
                <a:ea typeface="Times New Roman" pitchFamily="18" charset="0"/>
                <a:cs typeface="Arial" charset="0"/>
              </a:rPr>
              <a:t>CARRERA DE INGENIERÍA MECÁNICA </a:t>
            </a:r>
            <a:br>
              <a:rPr lang="es-ES" sz="1600" b="1" dirty="0" smtClean="0">
                <a:ea typeface="Times New Roman" pitchFamily="18" charset="0"/>
                <a:cs typeface="Arial" charset="0"/>
              </a:rPr>
            </a:br>
            <a:r>
              <a:rPr lang="es-ES" sz="1600" b="1" dirty="0" smtClean="0">
                <a:ea typeface="Times New Roman" pitchFamily="18" charset="0"/>
                <a:cs typeface="Arial" charset="0"/>
              </a:rPr>
              <a:t/>
            </a:r>
            <a:br>
              <a:rPr lang="es-ES" sz="1600" b="1" dirty="0" smtClean="0">
                <a:ea typeface="Times New Roman" pitchFamily="18" charset="0"/>
                <a:cs typeface="Arial" charset="0"/>
              </a:rPr>
            </a:br>
            <a:r>
              <a:rPr lang="es-EC" sz="1400" b="1" dirty="0" smtClean="0">
                <a:ea typeface="Times New Roman" pitchFamily="18" charset="0"/>
                <a:cs typeface="Arial" charset="0"/>
              </a:rPr>
              <a:t>TESIS PRESENTADA COMO REQUISITO PREVIO A LA OBTENCIÓN DEL TÍTULO DE INGENIERO MECÁNICO.</a:t>
            </a:r>
            <a:r>
              <a:rPr lang="es-ES" sz="1400" dirty="0" smtClean="0">
                <a:ea typeface="Times New Roman" pitchFamily="18" charset="0"/>
                <a:cs typeface="Arial" charset="0"/>
              </a:rPr>
              <a:t/>
            </a:r>
            <a:br>
              <a:rPr lang="es-ES" sz="1400" dirty="0" smtClean="0">
                <a:ea typeface="Times New Roman" pitchFamily="18" charset="0"/>
                <a:cs typeface="Arial" charset="0"/>
              </a:rPr>
            </a:br>
            <a:r>
              <a:rPr lang="es-EC" sz="1000" dirty="0" smtClean="0">
                <a:ea typeface="Times New Roman" pitchFamily="18" charset="0"/>
                <a:cs typeface="Arial" charset="0"/>
              </a:rPr>
              <a:t/>
            </a:r>
            <a:br>
              <a:rPr lang="es-EC" sz="1000" dirty="0" smtClean="0">
                <a:ea typeface="Times New Roman" pitchFamily="18" charset="0"/>
                <a:cs typeface="Arial" charset="0"/>
              </a:rPr>
            </a:br>
            <a:r>
              <a:rPr lang="es-EC" sz="1000" dirty="0" smtClean="0">
                <a:ea typeface="Times New Roman" pitchFamily="18" charset="0"/>
                <a:cs typeface="Arial" charset="0"/>
              </a:rPr>
              <a:t/>
            </a:r>
            <a:br>
              <a:rPr lang="es-EC" sz="1000" dirty="0" smtClean="0">
                <a:ea typeface="Times New Roman" pitchFamily="18" charset="0"/>
                <a:cs typeface="Arial" charset="0"/>
              </a:rPr>
            </a:br>
            <a:r>
              <a:rPr lang="es-EC" sz="1400" b="1" dirty="0" smtClean="0">
                <a:latin typeface="Calibri" pitchFamily="34" charset="0"/>
                <a:ea typeface="Calibri" pitchFamily="34" charset="0"/>
                <a:cs typeface="Arial" charset="0"/>
              </a:rPr>
              <a:t>“</a:t>
            </a:r>
            <a:r>
              <a:rPr lang="es-ES" sz="2400" dirty="0"/>
              <a:t>REINGENIERÍA APLICADA DE UN VEHÍCULO TIPO GO KART DE 384 W CON ENERGÍA SOLAR FOTOVOLTAICA PARA ANÁLISIS DE LOS PARÁMETROS ELÉCTRICOS Y MECÁNICOS</a:t>
            </a:r>
            <a:r>
              <a:rPr lang="es-EC" sz="1400" b="1" dirty="0" smtClean="0">
                <a:latin typeface="Calibri" pitchFamily="34" charset="0"/>
                <a:cs typeface="Calibri" pitchFamily="34" charset="0"/>
              </a:rPr>
              <a:t>”</a:t>
            </a:r>
            <a:r>
              <a:rPr lang="es-EC" sz="1400" b="1" dirty="0" smtClean="0">
                <a:cs typeface="Calibri" pitchFamily="34" charset="0"/>
              </a:rPr>
              <a:t/>
            </a:r>
            <a:br>
              <a:rPr lang="es-EC" sz="1400" b="1" dirty="0" smtClean="0">
                <a:cs typeface="Calibri" pitchFamily="34" charset="0"/>
              </a:rPr>
            </a:br>
            <a:r>
              <a:rPr lang="es-EC" sz="1400" b="1" dirty="0" smtClean="0">
                <a:cs typeface="Arial" charset="0"/>
              </a:rPr>
              <a:t/>
            </a:r>
            <a:br>
              <a:rPr lang="es-EC" sz="1400" b="1" dirty="0" smtClean="0">
                <a:cs typeface="Arial" charset="0"/>
              </a:rPr>
            </a:br>
            <a:r>
              <a:rPr lang="es-EC" sz="1000" dirty="0" smtClean="0">
                <a:cs typeface="Arial" charset="0"/>
              </a:rPr>
              <a:t/>
            </a:r>
            <a:br>
              <a:rPr lang="es-EC" sz="1000" dirty="0" smtClean="0">
                <a:cs typeface="Arial" charset="0"/>
              </a:rPr>
            </a:br>
            <a:r>
              <a:rPr lang="es-EC" sz="1400" b="1" dirty="0" smtClean="0">
                <a:cs typeface="Calibri" pitchFamily="34" charset="0"/>
              </a:rPr>
              <a:t>AUTOR:</a:t>
            </a:r>
            <a:br>
              <a:rPr lang="es-EC" sz="1400" b="1" dirty="0" smtClean="0">
                <a:cs typeface="Calibri" pitchFamily="34" charset="0"/>
              </a:rPr>
            </a:br>
            <a:r>
              <a:rPr lang="es-EC" sz="1400" b="1" dirty="0" smtClean="0">
                <a:cs typeface="Calibri" pitchFamily="34" charset="0"/>
              </a:rPr>
              <a:t>GRANDA SÁNCHEZ YANDRY VICENTE</a:t>
            </a:r>
            <a:br>
              <a:rPr lang="es-EC" sz="1400" b="1" dirty="0" smtClean="0">
                <a:cs typeface="Calibri" pitchFamily="34" charset="0"/>
              </a:rPr>
            </a:br>
            <a:r>
              <a:rPr lang="es-EC" sz="1400" b="1" dirty="0" smtClean="0">
                <a:cs typeface="Calibri" pitchFamily="34" charset="0"/>
              </a:rPr>
              <a:t/>
            </a:r>
            <a:br>
              <a:rPr lang="es-EC" sz="1400" b="1" dirty="0" smtClean="0">
                <a:cs typeface="Calibri" pitchFamily="34" charset="0"/>
              </a:rPr>
            </a:br>
            <a:r>
              <a:rPr lang="es-EC" sz="1400" b="1" dirty="0" smtClean="0">
                <a:cs typeface="Calibri" pitchFamily="34" charset="0"/>
              </a:rPr>
              <a:t>                                             </a:t>
            </a:r>
            <a:r>
              <a:rPr lang="es-EC" sz="1000" dirty="0" smtClean="0">
                <a:cs typeface="Arial" charset="0"/>
              </a:rPr>
              <a:t/>
            </a:r>
            <a:br>
              <a:rPr lang="es-EC" sz="1000" dirty="0" smtClean="0">
                <a:cs typeface="Arial" charset="0"/>
              </a:rPr>
            </a:br>
            <a:r>
              <a:rPr lang="es-EC" sz="1400" dirty="0" smtClean="0">
                <a:cs typeface="Times New Roman" pitchFamily="18" charset="0"/>
              </a:rPr>
              <a:t>     </a:t>
            </a:r>
            <a:r>
              <a:rPr lang="es-EC" sz="1400" b="1" dirty="0" smtClean="0">
                <a:cs typeface="Times New Roman" pitchFamily="18" charset="0"/>
              </a:rPr>
              <a:t>Ing. Gutiérrez Roberto           </a:t>
            </a:r>
            <a:r>
              <a:rPr lang="es-EC" sz="1400" dirty="0" smtClean="0">
                <a:cs typeface="Times New Roman" pitchFamily="18" charset="0"/>
              </a:rPr>
              <a:t>	                   	                   </a:t>
            </a:r>
            <a:r>
              <a:rPr lang="es-EC" sz="1400" b="1" dirty="0" smtClean="0">
                <a:cs typeface="Times New Roman" pitchFamily="18" charset="0"/>
              </a:rPr>
              <a:t>Ing. </a:t>
            </a:r>
            <a:r>
              <a:rPr lang="es-EC" sz="1400" b="1" dirty="0" err="1" smtClean="0">
                <a:cs typeface="Times New Roman" pitchFamily="18" charset="0"/>
              </a:rPr>
              <a:t>Guasumba</a:t>
            </a:r>
            <a:r>
              <a:rPr lang="es-EC" sz="1400" b="1" dirty="0" smtClean="0">
                <a:cs typeface="Times New Roman" pitchFamily="18" charset="0"/>
              </a:rPr>
              <a:t> José </a:t>
            </a:r>
            <a:r>
              <a:rPr lang="es-EC" sz="1400" b="1" dirty="0" err="1" smtClean="0">
                <a:cs typeface="Times New Roman" pitchFamily="18" charset="0"/>
              </a:rPr>
              <a:t>Msc</a:t>
            </a:r>
            <a:r>
              <a:rPr lang="es-EC" sz="1400" b="1" dirty="0" smtClean="0">
                <a:cs typeface="Times New Roman" pitchFamily="18" charset="0"/>
              </a:rPr>
              <a:t>.</a:t>
            </a:r>
            <a:r>
              <a:rPr lang="es-EC" sz="1400" b="1" dirty="0" smtClean="0">
                <a:cs typeface="Arial" charset="0"/>
              </a:rPr>
              <a:t/>
            </a:r>
            <a:br>
              <a:rPr lang="es-EC" sz="1400" b="1" dirty="0" smtClean="0">
                <a:cs typeface="Arial" charset="0"/>
              </a:rPr>
            </a:br>
            <a:r>
              <a:rPr lang="es-EC" sz="1400" b="1" dirty="0" smtClean="0">
                <a:cs typeface="Calibri" pitchFamily="34" charset="0"/>
              </a:rPr>
              <a:t>     </a:t>
            </a:r>
            <a:r>
              <a:rPr lang="es-EC" sz="1400" b="1" i="1" dirty="0" smtClean="0">
                <a:cs typeface="Calibri" pitchFamily="34" charset="0"/>
              </a:rPr>
              <a:t>DIRECTOR                                                                                      CODIRECTOR</a:t>
            </a:r>
            <a:br>
              <a:rPr lang="es-EC" sz="1400" b="1" i="1" dirty="0" smtClean="0">
                <a:cs typeface="Calibri" pitchFamily="34" charset="0"/>
              </a:rPr>
            </a:br>
            <a:r>
              <a:rPr lang="es-EC" sz="1000" dirty="0" smtClean="0">
                <a:cs typeface="Arial" charset="0"/>
              </a:rPr>
              <a:t/>
            </a:r>
            <a:br>
              <a:rPr lang="es-EC" sz="1000" dirty="0" smtClean="0">
                <a:cs typeface="Arial" charset="0"/>
              </a:rPr>
            </a:br>
            <a:r>
              <a:rPr lang="es-EC" sz="1000" dirty="0" smtClean="0">
                <a:cs typeface="Arial" charset="0"/>
              </a:rPr>
              <a:t/>
            </a:r>
            <a:br>
              <a:rPr lang="es-EC" sz="1000" dirty="0" smtClean="0">
                <a:cs typeface="Arial" charset="0"/>
              </a:rPr>
            </a:br>
            <a:r>
              <a:rPr lang="es-EC" sz="1400" b="1" dirty="0" smtClean="0">
                <a:cs typeface="Calibri" pitchFamily="34" charset="0"/>
              </a:rPr>
              <a:t>SANGOLQU</a:t>
            </a:r>
            <a:r>
              <a:rPr lang="es-EC" sz="1400" b="1" dirty="0" smtClean="0">
                <a:latin typeface="Calibri" pitchFamily="34" charset="0"/>
                <a:cs typeface="Calibri" pitchFamily="34" charset="0"/>
              </a:rPr>
              <a:t>Í</a:t>
            </a:r>
            <a:r>
              <a:rPr lang="es-EC" sz="1400" b="1" dirty="0" smtClean="0">
                <a:cs typeface="Calibri" pitchFamily="34" charset="0"/>
              </a:rPr>
              <a:t>, DICIEMBRE 2014</a:t>
            </a:r>
            <a:endParaRPr lang="es-EC"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14400" y="764704"/>
                <a:ext cx="8229600" cy="5289451"/>
              </a:xfrm>
            </p:spPr>
            <p:txBody>
              <a:bodyPr/>
              <a:lstStyle/>
              <a:p>
                <a:r>
                  <a:rPr lang="es-EC" sz="2400" b="1" dirty="0" smtClean="0"/>
                  <a:t>Chasis </a:t>
                </a:r>
              </a:p>
              <a:p>
                <a:pPr marL="0" indent="0">
                  <a:buNone/>
                </a:pPr>
                <a:r>
                  <a:rPr lang="es-EC" sz="1600" dirty="0" smtClean="0"/>
                  <a:t>Tubo cuadrado de 38.1 mm, e=2mm</a:t>
                </a:r>
              </a:p>
              <a:p>
                <a:pPr marL="0" indent="0">
                  <a:buNone/>
                </a:pPr>
                <a:endParaRPr lang="es-EC" sz="1600" dirty="0" smtClean="0"/>
              </a:p>
              <a:p>
                <a:pPr marL="0" indent="0">
                  <a:buNone/>
                </a:pPr>
                <a:r>
                  <a:rPr lang="es-EC" sz="2000" b="1" dirty="0"/>
                  <a:t> </a:t>
                </a:r>
                <a:r>
                  <a:rPr lang="es-EC" sz="2000" b="1" dirty="0" smtClean="0"/>
                  <a:t>      </a:t>
                </a:r>
                <a:r>
                  <a:rPr lang="es-EC" sz="2000" dirty="0" smtClean="0"/>
                  <a:t>v</a:t>
                </a:r>
                <a:r>
                  <a:rPr lang="es-EC" sz="1600" dirty="0" smtClean="0"/>
                  <a:t>=100km/hora = 27.8m/s</a:t>
                </a:r>
              </a:p>
              <a:p>
                <a:pPr marL="0" indent="0">
                  <a:buNone/>
                </a:pPr>
                <a:r>
                  <a:rPr lang="es-EC" sz="1600" dirty="0" smtClean="0"/>
                  <a:t>         </a:t>
                </a:r>
                <a:r>
                  <a:rPr lang="es-ES" sz="1600" dirty="0"/>
                  <a:t>F = </a:t>
                </a:r>
                <a:r>
                  <a:rPr lang="es-ES" sz="1600" dirty="0" err="1"/>
                  <a:t>ma</a:t>
                </a:r>
                <a:r>
                  <a:rPr lang="es-ES" sz="1600" dirty="0"/>
                  <a:t> </a:t>
                </a:r>
                <a:endParaRPr lang="es-ES" sz="1600" dirty="0" smtClean="0"/>
              </a:p>
              <a:p>
                <a:pPr marL="0" indent="0">
                  <a:buNone/>
                </a:pPr>
                <a:r>
                  <a:rPr lang="es-ES" sz="1600" dirty="0"/>
                  <a:t> </a:t>
                </a:r>
                <a:r>
                  <a:rPr lang="es-ES" sz="1600" dirty="0" smtClean="0"/>
                  <a:t>        </a:t>
                </a:r>
                <a:r>
                  <a:rPr lang="es-ES" sz="1600" dirty="0" err="1" smtClean="0"/>
                  <a:t>v</a:t>
                </a:r>
                <a:r>
                  <a:rPr lang="es-ES" sz="1600" baseline="-25000" dirty="0" err="1" smtClean="0"/>
                  <a:t>f</a:t>
                </a:r>
                <a:r>
                  <a:rPr lang="es-ES" sz="1600" baseline="-25000" dirty="0" smtClean="0"/>
                  <a:t> </a:t>
                </a:r>
                <a:r>
                  <a:rPr lang="es-ES" sz="1600" dirty="0"/>
                  <a:t>= v</a:t>
                </a:r>
                <a:r>
                  <a:rPr lang="es-ES" sz="1600" baseline="-25000" dirty="0"/>
                  <a:t>0</a:t>
                </a:r>
                <a:r>
                  <a:rPr lang="es-ES" sz="1600" dirty="0"/>
                  <a:t> + a * t </a:t>
                </a:r>
                <a:endParaRPr lang="es-ES" sz="1600" dirty="0" smtClean="0"/>
              </a:p>
              <a:p>
                <a:pPr marL="0" indent="0">
                  <a:buNone/>
                </a:pPr>
                <a:r>
                  <a:rPr lang="es-ES" sz="1600" dirty="0"/>
                  <a:t> </a:t>
                </a:r>
                <a:r>
                  <a:rPr lang="es-ES" sz="1600" dirty="0" smtClean="0"/>
                  <a:t>        t=0.5s</a:t>
                </a:r>
              </a:p>
              <a:p>
                <a:pPr marL="0" indent="0">
                  <a:buNone/>
                </a:pPr>
                <a:endParaRPr lang="es-ES" sz="1600" dirty="0" smtClean="0"/>
              </a:p>
              <a:p>
                <a:pPr marL="0" indent="0">
                  <a:buNone/>
                </a:pPr>
                <a:r>
                  <a:rPr lang="es-ES" sz="1600" dirty="0" smtClean="0"/>
                  <a:t>         0 </a:t>
                </a:r>
                <a:r>
                  <a:rPr lang="es-ES" sz="1600" dirty="0"/>
                  <a:t>= 27.8m/s + a * t</a:t>
                </a:r>
                <a:endParaRPr lang="es-EC" sz="1600" dirty="0"/>
              </a:p>
              <a:p>
                <a:pPr marL="0" indent="0">
                  <a:buNone/>
                </a:pPr>
                <a:r>
                  <a:rPr lang="es-ES" sz="1600" dirty="0" smtClean="0"/>
                  <a:t>         a </a:t>
                </a:r>
                <a:r>
                  <a:rPr lang="es-ES" sz="1600" dirty="0"/>
                  <a:t>= </a:t>
                </a:r>
                <a14:m>
                  <m:oMath xmlns:m="http://schemas.openxmlformats.org/officeDocument/2006/math">
                    <m:f>
                      <m:fPr>
                        <m:ctrlPr>
                          <a:rPr lang="es-EC" sz="1600" i="1">
                            <a:latin typeface="Cambria Math"/>
                          </a:rPr>
                        </m:ctrlPr>
                      </m:fPr>
                      <m:num>
                        <m:r>
                          <a:rPr lang="es-ES" sz="1600" i="1">
                            <a:latin typeface="Cambria Math"/>
                          </a:rPr>
                          <m:t>−</m:t>
                        </m:r>
                        <m:f>
                          <m:fPr>
                            <m:ctrlPr>
                              <a:rPr lang="es-EC" sz="1600" i="1">
                                <a:latin typeface="Cambria Math"/>
                              </a:rPr>
                            </m:ctrlPr>
                          </m:fPr>
                          <m:num>
                            <m:r>
                              <a:rPr lang="es-ES" sz="1600" i="1">
                                <a:latin typeface="Cambria Math"/>
                              </a:rPr>
                              <m:t>27.8</m:t>
                            </m:r>
                            <m:r>
                              <a:rPr lang="es-ES" sz="1600" i="1">
                                <a:latin typeface="Cambria Math"/>
                              </a:rPr>
                              <m:t>𝑚</m:t>
                            </m:r>
                          </m:num>
                          <m:den>
                            <m:r>
                              <a:rPr lang="es-ES" sz="1600" i="1">
                                <a:latin typeface="Cambria Math"/>
                              </a:rPr>
                              <m:t>𝑠</m:t>
                            </m:r>
                          </m:den>
                        </m:f>
                      </m:num>
                      <m:den>
                        <m:r>
                          <a:rPr lang="es-ES" sz="1600" i="1">
                            <a:latin typeface="Cambria Math"/>
                          </a:rPr>
                          <m:t>0.5</m:t>
                        </m:r>
                        <m:r>
                          <a:rPr lang="es-ES" sz="1600" i="1">
                            <a:latin typeface="Cambria Math"/>
                          </a:rPr>
                          <m:t>𝑠</m:t>
                        </m:r>
                      </m:den>
                    </m:f>
                  </m:oMath>
                </a14:m>
                <a:endParaRPr lang="es-EC" sz="1600" dirty="0"/>
              </a:p>
              <a:p>
                <a:pPr marL="0" indent="0">
                  <a:buNone/>
                </a:pPr>
                <a:r>
                  <a:rPr lang="es-ES" sz="1600" dirty="0" smtClean="0"/>
                  <a:t>         a </a:t>
                </a:r>
                <a:r>
                  <a:rPr lang="es-ES" sz="1600" dirty="0"/>
                  <a:t>= - </a:t>
                </a:r>
                <a:r>
                  <a:rPr lang="es-ES" sz="1600" dirty="0" smtClean="0"/>
                  <a:t>55.6m/s</a:t>
                </a:r>
                <a:r>
                  <a:rPr lang="es-ES" sz="1600" baseline="30000" dirty="0" smtClean="0"/>
                  <a:t>2</a:t>
                </a:r>
              </a:p>
              <a:p>
                <a:pPr marL="0" indent="0">
                  <a:buNone/>
                </a:pPr>
                <a:endParaRPr lang="es-ES" sz="1600" baseline="30000" dirty="0" smtClean="0"/>
              </a:p>
              <a:p>
                <a:pPr marL="0" indent="0">
                  <a:buNone/>
                </a:pPr>
                <a:endParaRPr lang="es-ES" sz="1600" baseline="30000" dirty="0"/>
              </a:p>
              <a:p>
                <a:pPr marL="0" indent="0">
                  <a:buNone/>
                </a:pPr>
                <a:r>
                  <a:rPr lang="es-ES" sz="1600" dirty="0" smtClean="0"/>
                  <a:t>          F </a:t>
                </a:r>
                <a:r>
                  <a:rPr lang="es-ES" sz="1600" dirty="0"/>
                  <a:t>= (200kg</a:t>
                </a:r>
                <a:r>
                  <a:rPr lang="es-ES" sz="1600" baseline="-25000" dirty="0"/>
                  <a:t>carro </a:t>
                </a:r>
                <a:r>
                  <a:rPr lang="es-ES" sz="1600" dirty="0"/>
                  <a:t>+ 80kg</a:t>
                </a:r>
                <a:r>
                  <a:rPr lang="es-ES" sz="1600" baseline="-25000" dirty="0"/>
                  <a:t>piloto</a:t>
                </a:r>
                <a:r>
                  <a:rPr lang="es-ES" sz="1600" dirty="0"/>
                  <a:t>) * 55.6m/s</a:t>
                </a:r>
                <a:r>
                  <a:rPr lang="es-ES" sz="1600" baseline="30000" dirty="0"/>
                  <a:t>2</a:t>
                </a:r>
                <a:endParaRPr lang="es-EC" sz="1600" dirty="0"/>
              </a:p>
              <a:p>
                <a:pPr marL="0" indent="0">
                  <a:buNone/>
                </a:pPr>
                <a:r>
                  <a:rPr lang="es-ES" sz="1600" dirty="0" smtClean="0"/>
                  <a:t>          F </a:t>
                </a:r>
                <a:r>
                  <a:rPr lang="es-ES" sz="1600" dirty="0"/>
                  <a:t>= 15568 </a:t>
                </a:r>
                <a:r>
                  <a:rPr lang="es-ES" sz="1600" dirty="0" smtClean="0"/>
                  <a:t>N</a:t>
                </a:r>
              </a:p>
              <a:p>
                <a:pPr marL="0" indent="0">
                  <a:buNone/>
                </a:pPr>
                <a:endParaRPr lang="es-ES" sz="1600" dirty="0"/>
              </a:p>
              <a:p>
                <a:pPr marL="0" indent="0">
                  <a:buNone/>
                </a:pPr>
                <a:endParaRPr lang="es-EC" sz="1600" dirty="0"/>
              </a:p>
              <a:p>
                <a:pPr marL="0" indent="0">
                  <a:buNone/>
                </a:pPr>
                <a:endParaRPr lang="es-EC" sz="1600" dirty="0"/>
              </a:p>
              <a:p>
                <a:pPr marL="0" indent="0">
                  <a:buNone/>
                </a:pPr>
                <a:endParaRPr lang="es-EC"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14400" y="764704"/>
                <a:ext cx="8229600" cy="5289451"/>
              </a:xfrm>
              <a:blipFill rotWithShape="1">
                <a:blip r:embed="rId2"/>
                <a:stretch>
                  <a:fillRect l="-963" t="-922"/>
                </a:stretch>
              </a:blipFill>
            </p:spPr>
            <p:txBody>
              <a:bodyPr/>
              <a:lstStyle/>
              <a:p>
                <a:r>
                  <a:rPr lang="es-EC">
                    <a:noFill/>
                  </a:rPr>
                  <a:t> </a:t>
                </a:r>
              </a:p>
            </p:txBody>
          </p:sp>
        </mc:Fallback>
      </mc:AlternateContent>
      <p:pic>
        <p:nvPicPr>
          <p:cNvPr id="4" name="3 Imagen" descr="C:\Users\Trabajo\Desktop\TESIS\tesis final\planos tesis\chasis\Images\TRES\0\Load_0_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426" y="980728"/>
            <a:ext cx="2448272" cy="1729035"/>
          </a:xfrm>
          <a:prstGeom prst="rect">
            <a:avLst/>
          </a:prstGeom>
          <a:noFill/>
          <a:ln>
            <a:noFill/>
          </a:ln>
        </p:spPr>
      </p:pic>
      <p:pic>
        <p:nvPicPr>
          <p:cNvPr id="5" name="4 Imagen" descr="C:\Users\Trabajo\Desktop\TESIS\tesis final\planos tesis\chasis\Images\TRES\0\Constraint_0_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426" y="3212976"/>
            <a:ext cx="2448272" cy="1728192"/>
          </a:xfrm>
          <a:prstGeom prst="rect">
            <a:avLst/>
          </a:prstGeom>
          <a:noFill/>
          <a:ln>
            <a:noFill/>
          </a:ln>
        </p:spPr>
      </p:pic>
    </p:spTree>
    <p:extLst>
      <p:ext uri="{BB962C8B-B14F-4D97-AF65-F5344CB8AC3E}">
        <p14:creationId xmlns:p14="http://schemas.microsoft.com/office/powerpoint/2010/main" val="124871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Trabajo\Desktop\TESIS\tesis final\planos tesis\chasis\Images\TRES\0\Result_0_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3384376" cy="2338707"/>
          </a:xfrm>
          <a:prstGeom prst="rect">
            <a:avLst/>
          </a:prstGeom>
          <a:noFill/>
          <a:ln>
            <a:noFill/>
          </a:ln>
        </p:spPr>
      </p:pic>
      <p:pic>
        <p:nvPicPr>
          <p:cNvPr id="5" name="4 Imagen" descr="C:\Users\Trabajo\Desktop\TESIS\tesis final\planos tesis\chasis\Images\TRES\0\Result_0_2.png"/>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08720"/>
            <a:ext cx="3672408" cy="2304256"/>
          </a:xfrm>
          <a:prstGeom prst="rect">
            <a:avLst/>
          </a:prstGeom>
          <a:noFill/>
          <a:ln>
            <a:noFill/>
          </a:ln>
        </p:spPr>
      </p:pic>
      <p:pic>
        <p:nvPicPr>
          <p:cNvPr id="6" name="5 Imagen" descr="C:\Users\Trabajo\Desktop\TESIS\tesis final\planos tesis\chasis\Images\TRES\0\Result_0_57.png"/>
          <p:cNvPicPr/>
          <p:nvPr/>
        </p:nvPicPr>
        <p:blipFill>
          <a:blip r:embed="rId4">
            <a:extLst>
              <a:ext uri="{28A0092B-C50C-407E-A947-70E740481C1C}">
                <a14:useLocalDpi xmlns:a14="http://schemas.microsoft.com/office/drawing/2010/main" val="0"/>
              </a:ext>
            </a:extLst>
          </a:blip>
          <a:srcRect/>
          <a:stretch>
            <a:fillRect/>
          </a:stretch>
        </p:blipFill>
        <p:spPr bwMode="auto">
          <a:xfrm>
            <a:off x="2992111" y="3356992"/>
            <a:ext cx="3672408" cy="2313821"/>
          </a:xfrm>
          <a:prstGeom prst="rect">
            <a:avLst/>
          </a:prstGeom>
          <a:noFill/>
          <a:ln>
            <a:noFill/>
          </a:ln>
        </p:spPr>
      </p:pic>
    </p:spTree>
    <p:extLst>
      <p:ext uri="{BB962C8B-B14F-4D97-AF65-F5344CB8AC3E}">
        <p14:creationId xmlns:p14="http://schemas.microsoft.com/office/powerpoint/2010/main" val="74389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pPr marL="0" indent="0">
              <a:buNone/>
            </a:pPr>
            <a:r>
              <a:rPr lang="es-EC" dirty="0" smtClean="0"/>
              <a:t>    </a:t>
            </a:r>
            <a:r>
              <a:rPr lang="es-EC" sz="1600" dirty="0" smtClean="0"/>
              <a:t>Tubo cuadrado de 19.05, e=1.5mm</a:t>
            </a:r>
            <a:endParaRPr lang="es-EC" dirty="0" smtClean="0"/>
          </a:p>
          <a:p>
            <a:pPr marL="0" indent="0">
              <a:buNone/>
            </a:pPr>
            <a:r>
              <a:rPr lang="es-EC" sz="2000" dirty="0" smtClean="0"/>
              <a:t>                   Brazos delanteros                                     Brazos traseros</a:t>
            </a: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r>
              <a:rPr lang="es-EC" dirty="0" smtClean="0"/>
              <a:t>    </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05547"/>
            <a:ext cx="2729538" cy="1684301"/>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93467"/>
            <a:ext cx="1329750" cy="1364168"/>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5171523" y="1700808"/>
            <a:ext cx="2520280" cy="1296144"/>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5411006" y="3140968"/>
            <a:ext cx="2041314" cy="2442236"/>
          </a:xfrm>
          <a:prstGeom prst="rect">
            <a:avLst/>
          </a:prstGeom>
          <a:noFill/>
          <a:ln>
            <a:noFill/>
          </a:ln>
        </p:spPr>
      </p:pic>
    </p:spTree>
    <p:extLst>
      <p:ext uri="{BB962C8B-B14F-4D97-AF65-F5344CB8AC3E}">
        <p14:creationId xmlns:p14="http://schemas.microsoft.com/office/powerpoint/2010/main" val="105340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pPr marL="0" indent="0">
              <a:buNone/>
            </a:pPr>
            <a:r>
              <a:rPr lang="es-EC" sz="1600" dirty="0" smtClean="0"/>
              <a:t>     Tubo cuadrado de 25.4mm, e=1.5mm</a:t>
            </a:r>
            <a:endParaRPr lang="es-EC" sz="16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50111" y="3284103"/>
            <a:ext cx="3600400" cy="2405459"/>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559818" y="2853815"/>
            <a:ext cx="3579108" cy="2835747"/>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340768"/>
            <a:ext cx="2643361" cy="1752511"/>
          </a:xfrm>
          <a:prstGeom prst="rect">
            <a:avLst/>
          </a:prstGeom>
          <a:noFill/>
          <a:ln>
            <a:noFill/>
          </a:ln>
        </p:spPr>
      </p:pic>
    </p:spTree>
    <p:extLst>
      <p:ext uri="{BB962C8B-B14F-4D97-AF65-F5344CB8AC3E}">
        <p14:creationId xmlns:p14="http://schemas.microsoft.com/office/powerpoint/2010/main" val="377050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836712"/>
            <a:ext cx="8229600" cy="5289451"/>
          </a:xfrm>
        </p:spPr>
        <p:txBody>
          <a:bodyPr/>
          <a:lstStyle/>
          <a:p>
            <a:r>
              <a:rPr lang="es-EC" sz="2000" b="1" dirty="0" smtClean="0"/>
              <a:t>Protección antivuelco</a:t>
            </a:r>
          </a:p>
          <a:p>
            <a:pPr marL="0" indent="0">
              <a:buNone/>
            </a:pPr>
            <a:r>
              <a:rPr lang="es-EC" sz="1600" dirty="0" smtClean="0"/>
              <a:t>       Peso del carro= 200 Kg. * 4 = 800Kg. =7840 N             Tubo redondo  D=44.45mm y D=38.1mm</a:t>
            </a:r>
          </a:p>
          <a:p>
            <a:pPr marL="0" indent="0">
              <a:buNone/>
            </a:pPr>
            <a:r>
              <a:rPr lang="es-EC" sz="1600" dirty="0"/>
              <a:t> </a:t>
            </a:r>
            <a:r>
              <a:rPr lang="es-EC" sz="1600" dirty="0" smtClean="0"/>
              <a:t>                                                                                                                               e=2mm </a:t>
            </a:r>
          </a:p>
          <a:p>
            <a:pPr marL="0" indent="0">
              <a:buNone/>
            </a:pPr>
            <a:endParaRPr lang="es-EC" sz="1600" dirty="0" smtClean="0"/>
          </a:p>
          <a:p>
            <a:pPr marL="0" indent="0">
              <a:buNone/>
            </a:pPr>
            <a:endParaRPr lang="es-EC" sz="1600" dirty="0"/>
          </a:p>
        </p:txBody>
      </p:sp>
      <p:pic>
        <p:nvPicPr>
          <p:cNvPr id="6" name="5 Imagen" descr="C:\Users\Trabajo\Desktop\TESIS\tesis final\planos tesis\chasis\Images\UNO\0\Load_0_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11419"/>
            <a:ext cx="1872209" cy="1207135"/>
          </a:xfrm>
          <a:prstGeom prst="rect">
            <a:avLst/>
          </a:prstGeom>
          <a:noFill/>
          <a:ln>
            <a:noFill/>
          </a:ln>
        </p:spPr>
      </p:pic>
      <p:pic>
        <p:nvPicPr>
          <p:cNvPr id="7" name="6 Imagen" descr="C:\Users\Trabajo\Desktop\TESIS\tesis final\planos tesis\chasis\Images\UNO\0\Constraint_0_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035008"/>
            <a:ext cx="1895869" cy="1220032"/>
          </a:xfrm>
          <a:prstGeom prst="rect">
            <a:avLst/>
          </a:prstGeom>
          <a:noFill/>
          <a:ln>
            <a:noFill/>
          </a:ln>
        </p:spPr>
      </p:pic>
      <p:pic>
        <p:nvPicPr>
          <p:cNvPr id="8" name="7 Imagen" descr="C:\Users\Trabajo\Desktop\TESIS\tesis final\planos tesis\chasis\Images\UNO\0\Constraint_0_0_rev.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443900"/>
            <a:ext cx="1895869" cy="1217348"/>
          </a:xfrm>
          <a:prstGeom prst="rect">
            <a:avLst/>
          </a:prstGeom>
          <a:noFill/>
          <a:ln>
            <a:noFill/>
          </a:ln>
        </p:spPr>
      </p:pic>
      <p:pic>
        <p:nvPicPr>
          <p:cNvPr id="9" name="8 Imagen" descr="C:\Users\Trabajo\Desktop\TESIS\tesis final\planos tesis\chasis\Images\UNO\0\Result_0_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1611419"/>
            <a:ext cx="2448272" cy="1857685"/>
          </a:xfrm>
          <a:prstGeom prst="rect">
            <a:avLst/>
          </a:prstGeom>
          <a:noFill/>
          <a:ln>
            <a:noFill/>
          </a:ln>
        </p:spPr>
      </p:pic>
      <p:pic>
        <p:nvPicPr>
          <p:cNvPr id="10" name="9 Imagen" descr="C:\Users\Trabajo\Desktop\TESIS\tesis final\planos tesis\chasis\Images\UNO\0\Result_0_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3838821"/>
            <a:ext cx="2592288" cy="1798150"/>
          </a:xfrm>
          <a:prstGeom prst="rect">
            <a:avLst/>
          </a:prstGeom>
          <a:noFill/>
          <a:ln>
            <a:noFill/>
          </a:ln>
        </p:spPr>
      </p:pic>
      <p:pic>
        <p:nvPicPr>
          <p:cNvPr id="11" name="10 Imagen" descr="C:\Users\Trabajo\Desktop\TESIS\tesis final\planos tesis\chasis\Images\UNO\0\Result_0_57.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2641012"/>
            <a:ext cx="2304256" cy="180288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836712"/>
            <a:ext cx="8229600" cy="5289451"/>
          </a:xfrm>
        </p:spPr>
        <p:txBody>
          <a:bodyPr>
            <a:normAutofit/>
          </a:bodyPr>
          <a:lstStyle/>
          <a:p>
            <a:r>
              <a:rPr lang="es-EC" sz="2000" b="1" dirty="0" smtClean="0"/>
              <a:t>Soporte de PFV</a:t>
            </a:r>
          </a:p>
          <a:p>
            <a:pPr marL="0" indent="0">
              <a:buNone/>
            </a:pPr>
            <a:r>
              <a:rPr lang="es-EC" sz="2000" dirty="0"/>
              <a:t> </a:t>
            </a:r>
            <a:r>
              <a:rPr lang="es-EC" sz="2000" dirty="0" smtClean="0"/>
              <a:t>   Ángulo de 25.4mm, e=1.5mm y tubo cuadrado de 19.05mm, e=1.5mm</a:t>
            </a:r>
            <a:endParaRPr lang="es-EC" sz="2000" dirty="0"/>
          </a:p>
          <a:p>
            <a:endParaRPr lang="es-EC" sz="2000" dirty="0" smtClean="0"/>
          </a:p>
          <a:p>
            <a:endParaRPr lang="es-EC" sz="2000" dirty="0"/>
          </a:p>
          <a:p>
            <a:endParaRPr lang="es-EC" sz="2000" dirty="0" smtClean="0"/>
          </a:p>
          <a:p>
            <a:endParaRPr lang="es-EC" sz="2000" dirty="0"/>
          </a:p>
          <a:p>
            <a:endParaRPr lang="es-EC" sz="2000" b="1" dirty="0" smtClean="0"/>
          </a:p>
          <a:p>
            <a:r>
              <a:rPr lang="es-EC" sz="2000" b="1" dirty="0" smtClean="0"/>
              <a:t>Asiento del conductor</a:t>
            </a:r>
          </a:p>
          <a:p>
            <a:endParaRPr lang="es-EC" sz="2000" dirty="0" smtClean="0"/>
          </a:p>
          <a:p>
            <a:pPr marL="0" indent="0">
              <a:buNone/>
            </a:pPr>
            <a:r>
              <a:rPr lang="es-EC" sz="2000" dirty="0" smtClean="0"/>
              <a:t>    </a:t>
            </a:r>
            <a:endParaRPr lang="es-EC" sz="20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2592288" cy="1548276"/>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4480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789040"/>
            <a:ext cx="1319880" cy="1844179"/>
          </a:xfrm>
          <a:prstGeom prst="rect">
            <a:avLst/>
          </a:prstGeom>
          <a:noFill/>
          <a:ln>
            <a:noFill/>
          </a:ln>
        </p:spPr>
      </p:pic>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3894832" y="3784520"/>
            <a:ext cx="1325240" cy="1844179"/>
          </a:xfrm>
          <a:prstGeom prst="rect">
            <a:avLst/>
          </a:prstGeom>
          <a:noFill/>
          <a:ln>
            <a:noFill/>
          </a:ln>
        </p:spPr>
      </p:pic>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6290910" y="3693227"/>
            <a:ext cx="1429810" cy="184417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548680"/>
            <a:ext cx="8229600" cy="1143000"/>
          </a:xfrm>
        </p:spPr>
        <p:txBody>
          <a:bodyPr>
            <a:normAutofit/>
          </a:bodyPr>
          <a:lstStyle/>
          <a:p>
            <a:r>
              <a:rPr lang="es-EC" sz="1800" b="1" dirty="0"/>
              <a:t>7</a:t>
            </a:r>
            <a:r>
              <a:rPr lang="es-EC" sz="1800" b="1" dirty="0" smtClean="0"/>
              <a:t>. </a:t>
            </a:r>
            <a:r>
              <a:rPr lang="es-EC" sz="1800" b="1" dirty="0" smtClean="0"/>
              <a:t>DISEÑO ELÉCTRICO</a:t>
            </a:r>
            <a:endParaRPr lang="es-EC" sz="1800" b="1" dirty="0"/>
          </a:p>
        </p:txBody>
      </p:sp>
      <p:sp>
        <p:nvSpPr>
          <p:cNvPr id="2" name="1 Marcador de contenido"/>
          <p:cNvSpPr>
            <a:spLocks noGrp="1"/>
          </p:cNvSpPr>
          <p:nvPr>
            <p:ph idx="1"/>
          </p:nvPr>
        </p:nvSpPr>
        <p:spPr>
          <a:xfrm>
            <a:off x="1043608" y="1556792"/>
            <a:ext cx="8229600" cy="4525963"/>
          </a:xfrm>
        </p:spPr>
        <p:txBody>
          <a:bodyPr/>
          <a:lstStyle/>
          <a:p>
            <a:r>
              <a:rPr lang="es-EC" sz="1600" dirty="0"/>
              <a:t>ILUMINACIÓN </a:t>
            </a:r>
            <a:r>
              <a:rPr lang="es-EC" sz="1600" dirty="0" smtClean="0"/>
              <a:t>AUTOMOTRÍZ</a:t>
            </a:r>
          </a:p>
          <a:p>
            <a:endParaRPr lang="es-EC" sz="1600" dirty="0"/>
          </a:p>
          <a:p>
            <a:r>
              <a:rPr lang="es-EC" sz="1600" dirty="0"/>
              <a:t>SISTEMA DE CONEXIÓN </a:t>
            </a:r>
            <a:r>
              <a:rPr lang="es-EC" sz="1600" dirty="0" smtClean="0"/>
              <a:t>PANELES-MOTOR</a:t>
            </a:r>
          </a:p>
          <a:p>
            <a:endParaRPr lang="es-EC" sz="1600" dirty="0"/>
          </a:p>
          <a:p>
            <a:r>
              <a:rPr lang="es-EC" sz="1600" dirty="0"/>
              <a:t>MOTOR </a:t>
            </a:r>
            <a:r>
              <a:rPr lang="es-EC" sz="1600" dirty="0" smtClean="0"/>
              <a:t>ELÉCTRICO</a:t>
            </a:r>
          </a:p>
          <a:p>
            <a:pPr marL="0" indent="0">
              <a:buNone/>
            </a:pPr>
            <a:r>
              <a:rPr lang="es-EC" sz="1600" dirty="0"/>
              <a:t> </a:t>
            </a:r>
            <a:r>
              <a:rPr lang="es-EC" sz="1600" dirty="0" smtClean="0"/>
              <a:t>        </a:t>
            </a:r>
          </a:p>
          <a:p>
            <a:pPr marL="0" indent="0">
              <a:buNone/>
            </a:pPr>
            <a:r>
              <a:rPr lang="es-EC" sz="1600" dirty="0"/>
              <a:t> </a:t>
            </a:r>
            <a:r>
              <a:rPr lang="es-EC" sz="1600" dirty="0" smtClean="0"/>
              <a:t>       DISEÑO FOTOVOLTAICO</a:t>
            </a:r>
          </a:p>
          <a:p>
            <a:pPr marL="0" indent="0">
              <a:buNone/>
            </a:pP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2736" y="692696"/>
            <a:ext cx="8229600" cy="1143000"/>
          </a:xfrm>
        </p:spPr>
        <p:txBody>
          <a:bodyPr>
            <a:normAutofit/>
          </a:bodyPr>
          <a:lstStyle/>
          <a:p>
            <a:r>
              <a:rPr lang="es-EC" sz="1600" b="1" dirty="0" smtClean="0"/>
              <a:t>Iluminación automotriz</a:t>
            </a:r>
            <a:endParaRPr lang="es-EC" sz="1600" b="1"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2448272" cy="30670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60848"/>
            <a:ext cx="2599690" cy="3067050"/>
          </a:xfrm>
          <a:prstGeom prst="rect">
            <a:avLst/>
          </a:prstGeom>
          <a:noFill/>
          <a:ln>
            <a:noFill/>
          </a:ln>
        </p:spPr>
      </p:pic>
    </p:spTree>
    <p:extLst>
      <p:ext uri="{BB962C8B-B14F-4D97-AF65-F5344CB8AC3E}">
        <p14:creationId xmlns:p14="http://schemas.microsoft.com/office/powerpoint/2010/main" val="204595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755576" y="836712"/>
                <a:ext cx="8229600" cy="4863256"/>
              </a:xfrm>
            </p:spPr>
            <p:txBody>
              <a:bodyPr>
                <a:normAutofit fontScale="85000" lnSpcReduction="20000"/>
              </a:bodyPr>
              <a:lstStyle/>
              <a:p>
                <a:pPr marL="0" indent="0">
                  <a:buNone/>
                </a:pPr>
                <a:r>
                  <a:rPr lang="es-EC" sz="1900" b="1" dirty="0" smtClean="0"/>
                  <a:t>      Motor Eléctrico</a:t>
                </a:r>
              </a:p>
              <a:p>
                <a:r>
                  <a:rPr lang="es-EC" sz="1600" b="1" dirty="0" smtClean="0"/>
                  <a:t>Relación </a:t>
                </a:r>
                <a:r>
                  <a:rPr lang="es-EC" sz="1600" b="1" dirty="0"/>
                  <a:t>de transmisión (i)</a:t>
                </a:r>
                <a:endParaRPr lang="es-EC" sz="1600" dirty="0"/>
              </a:p>
              <a:p>
                <a:pPr marL="0" indent="0">
                  <a:buNone/>
                </a:pPr>
                <a:r>
                  <a:rPr lang="es-EC" sz="2000" dirty="0"/>
                  <a:t>          </a:t>
                </a:r>
                <a:r>
                  <a:rPr lang="es-EC" sz="2000" dirty="0" smtClean="0"/>
                  <a:t>                                                        i </a:t>
                </a:r>
                <a:r>
                  <a:rPr lang="es-EC" sz="2000" dirty="0"/>
                  <a:t>= </a:t>
                </a:r>
                <a14:m>
                  <m:oMath xmlns:m="http://schemas.openxmlformats.org/officeDocument/2006/math">
                    <m:f>
                      <m:fPr>
                        <m:ctrlPr>
                          <a:rPr lang="es-EC" sz="2000" i="1">
                            <a:latin typeface="Cambria Math"/>
                          </a:rPr>
                        </m:ctrlPr>
                      </m:fPr>
                      <m:num>
                        <m:r>
                          <m:rPr>
                            <m:sty m:val="p"/>
                          </m:rPr>
                          <a:rPr lang="es-EC" sz="2000">
                            <a:latin typeface="Cambria Math"/>
                          </a:rPr>
                          <m:t>Z</m:t>
                        </m:r>
                        <m:r>
                          <m:rPr>
                            <m:sty m:val="p"/>
                          </m:rPr>
                          <a:rPr lang="es-EC" sz="2000" baseline="-25000">
                            <a:latin typeface="Cambria Math"/>
                          </a:rPr>
                          <m:t>r</m:t>
                        </m:r>
                      </m:num>
                      <m:den>
                        <m:r>
                          <m:rPr>
                            <m:sty m:val="p"/>
                          </m:rPr>
                          <a:rPr lang="es-EC" sz="2000">
                            <a:latin typeface="Cambria Math"/>
                          </a:rPr>
                          <m:t>Z</m:t>
                        </m:r>
                        <m:r>
                          <m:rPr>
                            <m:sty m:val="p"/>
                          </m:rPr>
                          <a:rPr lang="es-EC" sz="2000" baseline="-25000">
                            <a:latin typeface="Cambria Math"/>
                          </a:rPr>
                          <m:t>p</m:t>
                        </m:r>
                      </m:den>
                    </m:f>
                  </m:oMath>
                </a14:m>
                <a:r>
                  <a:rPr lang="es-EC" sz="1600" dirty="0"/>
                  <a:t> </a:t>
                </a:r>
                <a:endParaRPr lang="es-EC" sz="1600" dirty="0" smtClean="0"/>
              </a:p>
              <a:p>
                <a:pPr marL="0" indent="0">
                  <a:buNone/>
                </a:pPr>
                <a:r>
                  <a:rPr lang="es-EC" sz="1600" dirty="0" smtClean="0"/>
                  <a:t>        Z</a:t>
                </a:r>
                <a:r>
                  <a:rPr lang="es-EC" sz="1600" baseline="-25000" dirty="0" smtClean="0"/>
                  <a:t>r</a:t>
                </a:r>
                <a:r>
                  <a:rPr lang="es-EC" sz="1600" dirty="0" smtClean="0"/>
                  <a:t> </a:t>
                </a:r>
                <a:r>
                  <a:rPr lang="es-EC" sz="1600" dirty="0"/>
                  <a:t>= </a:t>
                </a:r>
                <a:r>
                  <a:rPr lang="es-EC" sz="1600" dirty="0" smtClean="0"/>
                  <a:t>51  ;     </a:t>
                </a:r>
                <a:r>
                  <a:rPr lang="es-EC" sz="1600" dirty="0" err="1" smtClean="0"/>
                  <a:t>Z</a:t>
                </a:r>
                <a:r>
                  <a:rPr lang="es-EC" sz="1600" baseline="-25000" dirty="0" err="1" smtClean="0"/>
                  <a:t>p</a:t>
                </a:r>
                <a:r>
                  <a:rPr lang="es-EC" sz="1600" dirty="0" smtClean="0"/>
                  <a:t> </a:t>
                </a:r>
                <a:r>
                  <a:rPr lang="es-EC" sz="1600" dirty="0"/>
                  <a:t>= </a:t>
                </a:r>
                <a:r>
                  <a:rPr lang="es-EC" sz="1600" dirty="0" smtClean="0"/>
                  <a:t>17</a:t>
                </a:r>
              </a:p>
              <a:p>
                <a:pPr marL="0" indent="0" algn="ctr">
                  <a:buNone/>
                </a:pPr>
                <a:r>
                  <a:rPr lang="es-EC" sz="1600" dirty="0"/>
                  <a:t>i = </a:t>
                </a:r>
                <a14:m>
                  <m:oMath xmlns:m="http://schemas.openxmlformats.org/officeDocument/2006/math">
                    <m:f>
                      <m:fPr>
                        <m:ctrlPr>
                          <a:rPr lang="es-EC" sz="1600" i="1">
                            <a:latin typeface="Cambria Math"/>
                          </a:rPr>
                        </m:ctrlPr>
                      </m:fPr>
                      <m:num>
                        <m:r>
                          <a:rPr lang="es-EC" sz="1600">
                            <a:latin typeface="Cambria Math"/>
                          </a:rPr>
                          <m:t>51</m:t>
                        </m:r>
                      </m:num>
                      <m:den>
                        <m:r>
                          <a:rPr lang="es-EC" sz="1600">
                            <a:latin typeface="Cambria Math"/>
                          </a:rPr>
                          <m:t>17</m:t>
                        </m:r>
                      </m:den>
                    </m:f>
                  </m:oMath>
                </a14:m>
                <a:r>
                  <a:rPr lang="es-EC" sz="1600" dirty="0"/>
                  <a:t> </a:t>
                </a:r>
              </a:p>
              <a:p>
                <a:pPr marL="0" indent="0" algn="ctr">
                  <a:buNone/>
                </a:pPr>
                <a:r>
                  <a:rPr lang="es-EC" sz="1600" dirty="0"/>
                  <a:t>i = 3</a:t>
                </a:r>
              </a:p>
              <a:p>
                <a:r>
                  <a:rPr lang="es-EC" sz="1600" b="1" dirty="0"/>
                  <a:t>Radio del neumático</a:t>
                </a:r>
                <a:endParaRPr lang="es-EC" sz="1600" dirty="0"/>
              </a:p>
              <a:p>
                <a:endParaRPr lang="es-EC" dirty="0" smtClean="0"/>
              </a:p>
              <a:p>
                <a:endParaRPr lang="es-EC" dirty="0"/>
              </a:p>
              <a:p>
                <a:pPr marL="0" indent="0" algn="ctr">
                  <a:buNone/>
                </a:pPr>
                <a:endParaRPr lang="es-EC" sz="1600" dirty="0" smtClean="0"/>
              </a:p>
              <a:p>
                <a:pPr marL="0" indent="0" algn="ctr">
                  <a:buNone/>
                </a:pPr>
                <a:r>
                  <a:rPr lang="es-EC" sz="1600" dirty="0" smtClean="0"/>
                  <a:t>r </a:t>
                </a:r>
                <a:r>
                  <a:rPr lang="es-EC" sz="1600" dirty="0"/>
                  <a:t>= </a:t>
                </a:r>
                <a:r>
                  <a:rPr lang="es-EC" sz="1600" dirty="0" smtClean="0"/>
                  <a:t>(1/2*diámetro </a:t>
                </a:r>
                <a:r>
                  <a:rPr lang="es-EC" sz="1600" dirty="0"/>
                  <a:t>del aro*25.4) + (valor%*ancho del neumático)  </a:t>
                </a:r>
              </a:p>
              <a:p>
                <a:pPr marL="0" indent="0" algn="ctr">
                  <a:buNone/>
                </a:pPr>
                <a:r>
                  <a:rPr lang="es-EC" sz="1600" dirty="0"/>
                  <a:t>r = </a:t>
                </a:r>
                <a:r>
                  <a:rPr lang="es-EC" sz="1600" dirty="0" smtClean="0"/>
                  <a:t>(</a:t>
                </a:r>
                <a:r>
                  <a:rPr lang="es-EC" sz="1400" dirty="0"/>
                  <a:t>½</a:t>
                </a:r>
                <a:r>
                  <a:rPr lang="es-EC" sz="1600" dirty="0" smtClean="0"/>
                  <a:t>*17*25.4</a:t>
                </a:r>
                <a:r>
                  <a:rPr lang="es-EC" sz="1600" dirty="0"/>
                  <a:t>) + (90%*70)</a:t>
                </a:r>
              </a:p>
              <a:p>
                <a:pPr marL="0" indent="0" algn="ctr">
                  <a:buNone/>
                </a:pPr>
                <a:r>
                  <a:rPr lang="es-EC" sz="1600" dirty="0"/>
                  <a:t>r = </a:t>
                </a:r>
                <a:r>
                  <a:rPr lang="es-EC" sz="1600" dirty="0" smtClean="0"/>
                  <a:t>0.2789m</a:t>
                </a:r>
              </a:p>
              <a:p>
                <a:r>
                  <a:rPr lang="es-EC" sz="1600" b="1" dirty="0"/>
                  <a:t>Radio bajo la carga </a:t>
                </a:r>
                <a:r>
                  <a:rPr lang="es-EC" sz="1600" b="1" dirty="0" err="1"/>
                  <a:t>rc</a:t>
                </a:r>
                <a:endParaRPr lang="es-EC" sz="1600" dirty="0"/>
              </a:p>
              <a:p>
                <a:pPr marL="0" indent="0" algn="ctr">
                  <a:buNone/>
                </a:pPr>
                <a:r>
                  <a:rPr lang="es-EC" sz="1600" dirty="0" err="1"/>
                  <a:t>rc</a:t>
                </a:r>
                <a:r>
                  <a:rPr lang="es-EC" sz="1600" dirty="0"/>
                  <a:t> </a:t>
                </a:r>
                <a:r>
                  <a:rPr lang="es-EC" sz="1600" dirty="0" smtClean="0"/>
                  <a:t>= </a:t>
                </a:r>
                <a:r>
                  <a:rPr lang="es-EC" sz="1600" dirty="0"/>
                  <a:t>r( 1 – i </a:t>
                </a:r>
                <a:r>
                  <a:rPr lang="es-EC" sz="1600" dirty="0" smtClean="0"/>
                  <a:t>)</a:t>
                </a:r>
              </a:p>
              <a:p>
                <a:pPr marL="0" indent="0">
                  <a:buNone/>
                </a:pPr>
                <a:r>
                  <a:rPr lang="es-EC" sz="1600" dirty="0" smtClean="0"/>
                  <a:t>  i: factor deslizamiento pista-neumático</a:t>
                </a:r>
              </a:p>
              <a:p>
                <a:pPr marL="0" indent="0">
                  <a:buNone/>
                </a:pPr>
                <a:r>
                  <a:rPr lang="es-EC" sz="1600" dirty="0"/>
                  <a:t> </a:t>
                </a:r>
                <a:r>
                  <a:rPr lang="es-EC" sz="1600" dirty="0" smtClean="0"/>
                  <a:t> i = 3% para turismo</a:t>
                </a:r>
              </a:p>
              <a:p>
                <a:pPr marL="0" indent="0" algn="ctr">
                  <a:buNone/>
                </a:pPr>
                <a:r>
                  <a:rPr lang="es-EC" sz="1600" dirty="0" err="1" smtClean="0"/>
                  <a:t>rc</a:t>
                </a:r>
                <a:r>
                  <a:rPr lang="es-EC" sz="1600" dirty="0" smtClean="0"/>
                  <a:t> </a:t>
                </a:r>
                <a:r>
                  <a:rPr lang="es-EC" sz="1600" dirty="0"/>
                  <a:t>= 0.2789( 1 - 0.03 )</a:t>
                </a:r>
              </a:p>
              <a:p>
                <a:pPr marL="0" indent="0" algn="ctr">
                  <a:buNone/>
                </a:pPr>
                <a:r>
                  <a:rPr lang="es-EC" sz="1600" dirty="0"/>
                  <a:t> </a:t>
                </a:r>
                <a:r>
                  <a:rPr lang="es-EC" sz="1600" dirty="0" err="1" smtClean="0"/>
                  <a:t>rc</a:t>
                </a:r>
                <a:r>
                  <a:rPr lang="es-EC" sz="1600" dirty="0" smtClean="0"/>
                  <a:t> </a:t>
                </a:r>
                <a:r>
                  <a:rPr lang="es-EC" sz="1600" dirty="0"/>
                  <a:t>= 0.2705m</a:t>
                </a:r>
              </a:p>
              <a:p>
                <a:pPr marL="0" indent="0" algn="ctr">
                  <a:buNone/>
                </a:pPr>
                <a:endParaRPr lang="es-EC"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755576" y="836712"/>
                <a:ext cx="8229600" cy="4863256"/>
              </a:xfrm>
              <a:blipFill rotWithShape="1">
                <a:blip r:embed="rId2"/>
                <a:stretch>
                  <a:fillRect l="-148" t="-1253"/>
                </a:stretch>
              </a:blipFill>
            </p:spPr>
            <p:txBody>
              <a:bodyPr/>
              <a:lstStyle/>
              <a:p>
                <a:r>
                  <a:rPr lang="es-EC">
                    <a:noFill/>
                  </a:rPr>
                  <a:t> </a:t>
                </a:r>
              </a:p>
            </p:txBody>
          </p:sp>
        </mc:Fallback>
      </mc:AlternateContent>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181260" y="2636912"/>
            <a:ext cx="3582563" cy="927869"/>
          </a:xfrm>
          <a:prstGeom prst="rect">
            <a:avLst/>
          </a:prstGeom>
          <a:noFill/>
          <a:ln>
            <a:noFill/>
          </a:ln>
        </p:spPr>
      </p:pic>
    </p:spTree>
    <p:extLst>
      <p:ext uri="{BB962C8B-B14F-4D97-AF65-F5344CB8AC3E}">
        <p14:creationId xmlns:p14="http://schemas.microsoft.com/office/powerpoint/2010/main" val="74077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755576" y="836712"/>
                <a:ext cx="8229600" cy="5289451"/>
              </a:xfrm>
            </p:spPr>
            <p:txBody>
              <a:bodyPr/>
              <a:lstStyle/>
              <a:p>
                <a:r>
                  <a:rPr lang="es-EC" sz="1600" b="1" dirty="0"/>
                  <a:t>Pendiente máxima</a:t>
                </a:r>
                <a:endParaRPr lang="es-EC" sz="1600" dirty="0"/>
              </a:p>
              <a:p>
                <a:endParaRPr lang="es-EC" sz="1600" b="1" dirty="0" smtClean="0"/>
              </a:p>
              <a:p>
                <a:endParaRPr lang="es-EC" sz="1600" b="1" dirty="0"/>
              </a:p>
              <a:p>
                <a:endParaRPr lang="es-EC" sz="1600" b="1" dirty="0" smtClean="0"/>
              </a:p>
              <a:p>
                <a:endParaRPr lang="es-EC" sz="1600" b="1" dirty="0"/>
              </a:p>
              <a:p>
                <a:pPr marL="0" indent="0">
                  <a:buNone/>
                </a:pPr>
                <a:r>
                  <a:rPr lang="es-ES" sz="1600" dirty="0" smtClean="0"/>
                  <a:t>          Tan</a:t>
                </a:r>
                <a:r>
                  <a:rPr lang="es-ES" sz="1600" baseline="30000" dirty="0" smtClean="0"/>
                  <a:t>-1</a:t>
                </a:r>
                <a:r>
                  <a:rPr lang="es-ES" sz="1600" dirty="0" smtClean="0"/>
                  <a:t> </a:t>
                </a:r>
                <a:r>
                  <a:rPr lang="es-ES" sz="1600" dirty="0"/>
                  <a:t>(</a:t>
                </a:r>
                <a14:m>
                  <m:oMath xmlns:m="http://schemas.openxmlformats.org/officeDocument/2006/math">
                    <m:f>
                      <m:fPr>
                        <m:ctrlPr>
                          <a:rPr lang="es-EC" sz="1600" i="1" baseline="30000">
                            <a:latin typeface="Cambria Math"/>
                          </a:rPr>
                        </m:ctrlPr>
                      </m:fPr>
                      <m:num>
                        <m:r>
                          <a:rPr lang="es-ES" sz="1600" baseline="30000">
                            <a:latin typeface="Cambria Math"/>
                          </a:rPr>
                          <m:t>14</m:t>
                        </m:r>
                      </m:num>
                      <m:den>
                        <m:r>
                          <a:rPr lang="es-ES" sz="1600" baseline="30000">
                            <a:latin typeface="Cambria Math"/>
                          </a:rPr>
                          <m:t>100</m:t>
                        </m:r>
                      </m:den>
                    </m:f>
                  </m:oMath>
                </a14:m>
                <a:r>
                  <a:rPr lang="es-ES" sz="1600" dirty="0"/>
                  <a:t>) = 7.97°, pero para facilitar los cálculos tomaremos un ángulo θ=8</a:t>
                </a:r>
                <a:r>
                  <a:rPr lang="es-ES" sz="1600" dirty="0" smtClean="0"/>
                  <a:t>°.</a:t>
                </a:r>
              </a:p>
              <a:p>
                <a:pPr marL="0" indent="0">
                  <a:buNone/>
                </a:pPr>
                <a:endParaRPr lang="es-EC" sz="1600" b="1" dirty="0" smtClean="0"/>
              </a:p>
              <a:p>
                <a:r>
                  <a:rPr lang="es-EC" sz="1600" b="1" dirty="0" smtClean="0"/>
                  <a:t>Resistencia </a:t>
                </a:r>
                <a:r>
                  <a:rPr lang="es-EC" sz="1600" b="1" dirty="0"/>
                  <a:t>total del vehículo </a:t>
                </a:r>
                <a:r>
                  <a:rPr lang="es-EC" sz="1600" b="1" dirty="0" smtClean="0"/>
                  <a:t>solar</a:t>
                </a:r>
                <a:endParaRPr lang="es-EC" sz="1600" dirty="0"/>
              </a:p>
              <a:p>
                <a:pPr marL="0" indent="0">
                  <a:buNone/>
                </a:pPr>
                <a:r>
                  <a:rPr lang="es-EC" sz="1600" dirty="0" smtClean="0"/>
                  <a:t>             Peso </a:t>
                </a:r>
                <a:r>
                  <a:rPr lang="es-EC" sz="1600" dirty="0"/>
                  <a:t>total del vehículo = 200 kg + 80 kg</a:t>
                </a:r>
                <a:r>
                  <a:rPr lang="es-EC" sz="1600" baseline="-25000" dirty="0"/>
                  <a:t>(piloto)</a:t>
                </a:r>
                <a:r>
                  <a:rPr lang="es-EC" sz="1600" dirty="0"/>
                  <a:t> = 280 </a:t>
                </a:r>
                <a:r>
                  <a:rPr lang="es-EC" sz="1600" dirty="0" smtClean="0"/>
                  <a:t>kg = </a:t>
                </a:r>
                <a:r>
                  <a:rPr lang="es-EC" sz="1600" dirty="0"/>
                  <a:t>2746.8 </a:t>
                </a:r>
                <a:r>
                  <a:rPr lang="es-EC" sz="1600" dirty="0" smtClean="0"/>
                  <a:t>N</a:t>
                </a:r>
              </a:p>
              <a:p>
                <a:pPr marL="0" indent="0" algn="ctr">
                  <a:buNone/>
                </a:pPr>
                <a:r>
                  <a:rPr lang="es-EC" sz="1600" b="1" dirty="0" smtClean="0"/>
                  <a:t>Coeficiente </a:t>
                </a:r>
                <a:r>
                  <a:rPr lang="es-EC" sz="1600" b="1" dirty="0"/>
                  <a:t>de </a:t>
                </a:r>
                <a:r>
                  <a:rPr lang="es-EC" sz="1600" b="1" dirty="0" smtClean="0"/>
                  <a:t>rodadura</a:t>
                </a:r>
              </a:p>
              <a:p>
                <a:pPr marL="0" indent="0" algn="ctr">
                  <a:buNone/>
                </a:pPr>
                <a:endParaRPr lang="es-EC" sz="1600" b="1" dirty="0"/>
              </a:p>
              <a:p>
                <a:pPr marL="0" indent="0" algn="ctr">
                  <a:buNone/>
                </a:pPr>
                <a:endParaRPr lang="es-EC" sz="1600" b="1" dirty="0" smtClean="0"/>
              </a:p>
              <a:p>
                <a:pPr marL="0" indent="0" algn="ctr">
                  <a:buNone/>
                </a:pPr>
                <a:endParaRPr lang="es-EC" sz="1600" b="1" dirty="0"/>
              </a:p>
              <a:p>
                <a:pPr marL="0" indent="0" algn="ctr">
                  <a:buNone/>
                </a:pPr>
                <a:endParaRPr lang="es-EC" sz="1600" b="1" dirty="0"/>
              </a:p>
              <a:p>
                <a:pPr marL="0" indent="0">
                  <a:buNone/>
                </a:pPr>
                <a:endParaRPr lang="es-EC" dirty="0"/>
              </a:p>
              <a:p>
                <a:pPr marL="0"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755576" y="836712"/>
                <a:ext cx="8229600" cy="5289451"/>
              </a:xfrm>
              <a:blipFill rotWithShape="1">
                <a:blip r:embed="rId2"/>
                <a:stretch>
                  <a:fillRect l="-296" t="-346"/>
                </a:stretch>
              </a:blipFill>
            </p:spPr>
            <p:txBody>
              <a:bodyPr/>
              <a:lstStyle/>
              <a:p>
                <a:r>
                  <a:rPr lang="es-EC">
                    <a:noFill/>
                  </a:rPr>
                  <a:t> </a:t>
                </a:r>
              </a:p>
            </p:txBody>
          </p:sp>
        </mc:Fallback>
      </mc:AlternateContent>
      <p:graphicFrame>
        <p:nvGraphicFramePr>
          <p:cNvPr id="6" name="5 Tabla"/>
          <p:cNvGraphicFramePr>
            <a:graphicFrameLocks noGrp="1"/>
          </p:cNvGraphicFramePr>
          <p:nvPr>
            <p:extLst>
              <p:ext uri="{D42A27DB-BD31-4B8C-83A1-F6EECF244321}">
                <p14:modId xmlns:p14="http://schemas.microsoft.com/office/powerpoint/2010/main" val="2073084074"/>
              </p:ext>
            </p:extLst>
          </p:nvPr>
        </p:nvGraphicFramePr>
        <p:xfrm>
          <a:off x="2483298" y="3933056"/>
          <a:ext cx="4968553" cy="1645920"/>
        </p:xfrm>
        <a:graphic>
          <a:graphicData uri="http://schemas.openxmlformats.org/drawingml/2006/table">
            <a:tbl>
              <a:tblPr firstRow="1" firstCol="1" bandRow="1">
                <a:tableStyleId>{5C22544A-7EE6-4342-B048-85BDC9FD1C3A}</a:tableStyleId>
              </a:tblPr>
              <a:tblGrid>
                <a:gridCol w="1531858"/>
                <a:gridCol w="957411"/>
                <a:gridCol w="1515999"/>
                <a:gridCol w="963285"/>
              </a:tblGrid>
              <a:tr h="194766">
                <a:tc>
                  <a:txBody>
                    <a:bodyPr/>
                    <a:lstStyle/>
                    <a:p>
                      <a:pPr algn="ctr">
                        <a:lnSpc>
                          <a:spcPct val="150000"/>
                        </a:lnSpc>
                        <a:spcAft>
                          <a:spcPts val="0"/>
                        </a:spcAft>
                      </a:pPr>
                      <a:r>
                        <a:rPr lang="es-CR" sz="1200" dirty="0">
                          <a:effectLst/>
                        </a:rPr>
                        <a:t> </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 </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dirty="0">
                          <a:effectLst/>
                        </a:rPr>
                        <a:t>SUPERFICIE</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dirty="0">
                          <a:effectLst/>
                        </a:rPr>
                        <a:t> </a:t>
                      </a:r>
                      <a:endParaRPr lang="es-EC" sz="1200" dirty="0">
                        <a:solidFill>
                          <a:srgbClr val="000000"/>
                        </a:solidFill>
                        <a:effectLst/>
                        <a:latin typeface="Times New Roman"/>
                        <a:ea typeface="Times New Roman"/>
                      </a:endParaRPr>
                    </a:p>
                  </a:txBody>
                  <a:tcPr marL="68580" marR="68580" marT="0" marB="0"/>
                </a:tc>
              </a:tr>
              <a:tr h="373065">
                <a:tc>
                  <a:txBody>
                    <a:bodyPr/>
                    <a:lstStyle/>
                    <a:p>
                      <a:pPr algn="ctr">
                        <a:lnSpc>
                          <a:spcPct val="150000"/>
                        </a:lnSpc>
                        <a:spcAft>
                          <a:spcPts val="0"/>
                        </a:spcAft>
                      </a:pPr>
                      <a:r>
                        <a:rPr lang="es-CR" sz="1200">
                          <a:effectLst/>
                        </a:rPr>
                        <a:t>TIPO DE VEHÍCULO</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HORMIGÓN/</a:t>
                      </a:r>
                      <a:endParaRPr lang="es-EC" sz="1200">
                        <a:effectLst/>
                      </a:endParaRPr>
                    </a:p>
                    <a:p>
                      <a:pPr algn="ctr">
                        <a:lnSpc>
                          <a:spcPct val="150000"/>
                        </a:lnSpc>
                        <a:spcAft>
                          <a:spcPts val="0"/>
                        </a:spcAft>
                      </a:pPr>
                      <a:r>
                        <a:rPr lang="es-CR" sz="1200">
                          <a:effectLst/>
                        </a:rPr>
                        <a:t>ASFALTO</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dirty="0">
                          <a:effectLst/>
                        </a:rPr>
                        <a:t>DUREZA MEDIA</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ARENA</a:t>
                      </a:r>
                      <a:endParaRPr lang="es-EC" sz="1200">
                        <a:solidFill>
                          <a:srgbClr val="000000"/>
                        </a:solidFill>
                        <a:effectLst/>
                        <a:latin typeface="Times New Roman"/>
                        <a:ea typeface="Times New Roman"/>
                      </a:endParaRPr>
                    </a:p>
                  </a:txBody>
                  <a:tcPr marL="68580" marR="68580" marT="0" marB="0"/>
                </a:tc>
              </a:tr>
              <a:tr h="194766">
                <a:tc>
                  <a:txBody>
                    <a:bodyPr/>
                    <a:lstStyle/>
                    <a:p>
                      <a:pPr algn="ctr">
                        <a:lnSpc>
                          <a:spcPct val="150000"/>
                        </a:lnSpc>
                        <a:spcAft>
                          <a:spcPts val="0"/>
                        </a:spcAft>
                      </a:pPr>
                      <a:r>
                        <a:rPr lang="es-CR" sz="1200">
                          <a:effectLst/>
                        </a:rPr>
                        <a:t>TURISMOS</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b="1" dirty="0">
                          <a:effectLst/>
                        </a:rPr>
                        <a:t>0.015</a:t>
                      </a:r>
                      <a:endParaRPr lang="es-EC" sz="1200" b="1"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0.08</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0.3</a:t>
                      </a:r>
                      <a:endParaRPr lang="es-EC" sz="1200">
                        <a:solidFill>
                          <a:srgbClr val="000000"/>
                        </a:solidFill>
                        <a:effectLst/>
                        <a:latin typeface="Times New Roman"/>
                        <a:ea typeface="Times New Roman"/>
                      </a:endParaRPr>
                    </a:p>
                  </a:txBody>
                  <a:tcPr marL="68580" marR="68580" marT="0" marB="0"/>
                </a:tc>
              </a:tr>
              <a:tr h="194766">
                <a:tc>
                  <a:txBody>
                    <a:bodyPr/>
                    <a:lstStyle/>
                    <a:p>
                      <a:pPr algn="ctr">
                        <a:lnSpc>
                          <a:spcPct val="150000"/>
                        </a:lnSpc>
                        <a:spcAft>
                          <a:spcPts val="0"/>
                        </a:spcAft>
                      </a:pPr>
                      <a:r>
                        <a:rPr lang="es-CR" sz="1200">
                          <a:effectLst/>
                        </a:rPr>
                        <a:t>CAMIONES</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0.012</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0.06</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0.25</a:t>
                      </a:r>
                      <a:endParaRPr lang="es-EC" sz="1200">
                        <a:solidFill>
                          <a:srgbClr val="000000"/>
                        </a:solidFill>
                        <a:effectLst/>
                        <a:latin typeface="Times New Roman"/>
                        <a:ea typeface="Times New Roman"/>
                      </a:endParaRPr>
                    </a:p>
                  </a:txBody>
                  <a:tcPr marL="68580" marR="68580" marT="0" marB="0"/>
                </a:tc>
              </a:tr>
              <a:tr h="194766">
                <a:tc>
                  <a:txBody>
                    <a:bodyPr/>
                    <a:lstStyle/>
                    <a:p>
                      <a:pPr algn="ctr">
                        <a:lnSpc>
                          <a:spcPct val="150000"/>
                        </a:lnSpc>
                        <a:spcAft>
                          <a:spcPts val="0"/>
                        </a:spcAft>
                      </a:pPr>
                      <a:r>
                        <a:rPr lang="es-CR" sz="1200">
                          <a:effectLst/>
                        </a:rPr>
                        <a:t>TRACTORES</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0.02</a:t>
                      </a:r>
                      <a:endParaRPr lang="es-EC" sz="120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dirty="0">
                          <a:effectLst/>
                        </a:rPr>
                        <a:t>0.04</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dirty="0">
                          <a:effectLst/>
                        </a:rPr>
                        <a:t>0.2</a:t>
                      </a:r>
                      <a:endParaRPr lang="es-EC" sz="1200" dirty="0">
                        <a:solidFill>
                          <a:srgbClr val="000000"/>
                        </a:solidFill>
                        <a:effectLst/>
                        <a:latin typeface="Times New Roman"/>
                        <a:ea typeface="Times New Roman"/>
                      </a:endParaRPr>
                    </a:p>
                  </a:txBody>
                  <a:tcPr marL="68580" marR="68580" marT="0" marB="0"/>
                </a:tc>
              </a:tr>
            </a:tbl>
          </a:graphicData>
        </a:graphic>
      </p:graphicFrame>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841626" y="1124744"/>
            <a:ext cx="5610225" cy="1122809"/>
          </a:xfrm>
          <a:prstGeom prst="rect">
            <a:avLst/>
          </a:prstGeom>
          <a:noFill/>
          <a:ln>
            <a:noFill/>
          </a:ln>
        </p:spPr>
      </p:pic>
    </p:spTree>
    <p:extLst>
      <p:ext uri="{BB962C8B-B14F-4D97-AF65-F5344CB8AC3E}">
        <p14:creationId xmlns:p14="http://schemas.microsoft.com/office/powerpoint/2010/main" val="2220744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764704"/>
            <a:ext cx="8229600" cy="5289451"/>
          </a:xfrm>
        </p:spPr>
        <p:txBody>
          <a:bodyPr/>
          <a:lstStyle/>
          <a:p>
            <a:pPr marL="0" indent="0">
              <a:buNone/>
            </a:pPr>
            <a:r>
              <a:rPr lang="es-EC" sz="2000" b="1" dirty="0" smtClean="0"/>
              <a:t>ÍNDICE DE CONTENIDO</a:t>
            </a:r>
          </a:p>
          <a:p>
            <a:pPr marL="0" indent="0">
              <a:buNone/>
            </a:pPr>
            <a:r>
              <a:rPr lang="es-EC" sz="2000" dirty="0" smtClean="0"/>
              <a:t> 1. DEFINICIÓN DEL PROBLEMA</a:t>
            </a:r>
          </a:p>
          <a:p>
            <a:pPr marL="0" indent="0">
              <a:buNone/>
            </a:pPr>
            <a:r>
              <a:rPr lang="es-EC" sz="2000" dirty="0" smtClean="0"/>
              <a:t> 2. OBJETIVO </a:t>
            </a:r>
            <a:r>
              <a:rPr lang="es-EC" sz="2000" dirty="0" smtClean="0"/>
              <a:t>GENERAL</a:t>
            </a:r>
          </a:p>
          <a:p>
            <a:pPr marL="0" indent="0">
              <a:buNone/>
            </a:pPr>
            <a:r>
              <a:rPr lang="es-EC" sz="2000" dirty="0"/>
              <a:t> </a:t>
            </a:r>
            <a:r>
              <a:rPr lang="es-EC" sz="2000" dirty="0" smtClean="0"/>
              <a:t>3. ANTECEDENTES</a:t>
            </a:r>
            <a:endParaRPr lang="es-EC" sz="2000" dirty="0" smtClean="0"/>
          </a:p>
          <a:p>
            <a:pPr marL="0" indent="0">
              <a:buNone/>
            </a:pPr>
            <a:r>
              <a:rPr lang="es-EC" sz="2000" dirty="0" smtClean="0"/>
              <a:t> </a:t>
            </a:r>
            <a:r>
              <a:rPr lang="es-EC" sz="2000" dirty="0" smtClean="0"/>
              <a:t>4. </a:t>
            </a:r>
            <a:r>
              <a:rPr lang="es-EC" sz="2000" dirty="0" smtClean="0"/>
              <a:t>JUSTIFICACIÓN</a:t>
            </a:r>
          </a:p>
          <a:p>
            <a:pPr marL="0" indent="0">
              <a:buNone/>
            </a:pPr>
            <a:r>
              <a:rPr lang="es-EC" sz="2000" dirty="0" smtClean="0"/>
              <a:t> </a:t>
            </a:r>
            <a:r>
              <a:rPr lang="es-EC" sz="2000" dirty="0" smtClean="0"/>
              <a:t>5. </a:t>
            </a:r>
            <a:r>
              <a:rPr lang="es-EC" sz="2000" dirty="0" smtClean="0"/>
              <a:t>CONCEPTOS BÁSICOS</a:t>
            </a:r>
          </a:p>
          <a:p>
            <a:pPr marL="0" indent="0">
              <a:buNone/>
            </a:pPr>
            <a:r>
              <a:rPr lang="es-EC" sz="2000" dirty="0" smtClean="0"/>
              <a:t> </a:t>
            </a:r>
            <a:r>
              <a:rPr lang="es-EC" sz="2000" dirty="0" smtClean="0"/>
              <a:t>6. </a:t>
            </a:r>
            <a:r>
              <a:rPr lang="es-EC" sz="2000" dirty="0" smtClean="0"/>
              <a:t>DISEÑO MECÁNICO</a:t>
            </a:r>
          </a:p>
          <a:p>
            <a:pPr marL="0" indent="0">
              <a:buNone/>
            </a:pPr>
            <a:r>
              <a:rPr lang="es-EC" sz="2000" dirty="0" smtClean="0"/>
              <a:t> </a:t>
            </a:r>
            <a:r>
              <a:rPr lang="es-EC" sz="2000" dirty="0" smtClean="0"/>
              <a:t>7. </a:t>
            </a:r>
            <a:r>
              <a:rPr lang="es-EC" sz="2000" dirty="0" smtClean="0"/>
              <a:t>DISEÑO ELÉCTRICO</a:t>
            </a:r>
          </a:p>
          <a:p>
            <a:pPr marL="0" indent="0">
              <a:buNone/>
            </a:pPr>
            <a:r>
              <a:rPr lang="es-EC" sz="2000" dirty="0" smtClean="0"/>
              <a:t> </a:t>
            </a:r>
            <a:r>
              <a:rPr lang="es-EC" sz="2000" dirty="0" smtClean="0"/>
              <a:t>8. </a:t>
            </a:r>
            <a:r>
              <a:rPr lang="es-EC" sz="2000" dirty="0" smtClean="0"/>
              <a:t>FABRICACIÓN</a:t>
            </a:r>
          </a:p>
          <a:p>
            <a:pPr marL="0" indent="0">
              <a:buNone/>
            </a:pPr>
            <a:r>
              <a:rPr lang="es-EC" sz="2000" dirty="0" smtClean="0"/>
              <a:t> </a:t>
            </a:r>
            <a:r>
              <a:rPr lang="es-EC" sz="2000" dirty="0" smtClean="0"/>
              <a:t>9. </a:t>
            </a:r>
            <a:r>
              <a:rPr lang="es-EC" sz="2000" dirty="0" smtClean="0"/>
              <a:t>PRUEBAS DE FUNCIONAMIENTO</a:t>
            </a:r>
          </a:p>
          <a:p>
            <a:pPr marL="0" indent="0">
              <a:buNone/>
            </a:pPr>
            <a:r>
              <a:rPr lang="es-EC" sz="2000" dirty="0" smtClean="0"/>
              <a:t> </a:t>
            </a:r>
            <a:r>
              <a:rPr lang="es-EC" sz="2000" dirty="0" smtClean="0"/>
              <a:t>10</a:t>
            </a:r>
            <a:r>
              <a:rPr lang="es-EC" sz="2000" dirty="0" smtClean="0"/>
              <a:t>.</a:t>
            </a:r>
            <a:r>
              <a:rPr lang="es-EC" sz="2000" b="1" dirty="0" smtClean="0"/>
              <a:t> </a:t>
            </a:r>
            <a:r>
              <a:rPr lang="es-EC" sz="2000" dirty="0"/>
              <a:t>ANALISIS ECONOMICO </a:t>
            </a:r>
            <a:r>
              <a:rPr lang="es-EC" sz="2000" dirty="0" smtClean="0"/>
              <a:t>FINANCIERO</a:t>
            </a:r>
          </a:p>
          <a:p>
            <a:pPr marL="0" indent="0">
              <a:buNone/>
            </a:pPr>
            <a:r>
              <a:rPr lang="es-EC" sz="2000" dirty="0"/>
              <a:t> </a:t>
            </a:r>
            <a:r>
              <a:rPr lang="es-EC" sz="2000" dirty="0" smtClean="0"/>
              <a:t>11. </a:t>
            </a:r>
            <a:r>
              <a:rPr lang="es-EC" sz="2000" dirty="0"/>
              <a:t>CONCLUSIONES Y RECOMENDACIONES</a:t>
            </a:r>
            <a:endParaRPr lang="es-EC" sz="2000" dirty="0" smtClean="0"/>
          </a:p>
          <a:p>
            <a:pPr marL="0" indent="0">
              <a:buNone/>
            </a:pPr>
            <a:endParaRPr lang="es-EC" sz="2000" dirty="0" smtClean="0"/>
          </a:p>
          <a:p>
            <a:pPr marL="0" indent="0">
              <a:buNone/>
            </a:pPr>
            <a:endParaRPr lang="es-EC" dirty="0" smtClean="0"/>
          </a:p>
          <a:p>
            <a:pPr marL="0" indent="0">
              <a:buNone/>
            </a:pPr>
            <a:endParaRPr lang="es-EC" dirty="0" smtClean="0"/>
          </a:p>
          <a:p>
            <a:endParaRPr lang="es-EC" dirty="0"/>
          </a:p>
        </p:txBody>
      </p:sp>
    </p:spTree>
    <p:extLst>
      <p:ext uri="{BB962C8B-B14F-4D97-AF65-F5344CB8AC3E}">
        <p14:creationId xmlns:p14="http://schemas.microsoft.com/office/powerpoint/2010/main" val="3253716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895554" y="908720"/>
                <a:ext cx="8229600" cy="5289451"/>
              </a:xfrm>
            </p:spPr>
            <p:txBody>
              <a:bodyPr>
                <a:normAutofit/>
              </a:bodyPr>
              <a:lstStyle/>
              <a:p>
                <a:pPr marL="0" indent="0">
                  <a:buNone/>
                </a:pPr>
                <a:r>
                  <a:rPr lang="es-EC" sz="1600" dirty="0" smtClean="0"/>
                  <a:t>Tenemos</a:t>
                </a:r>
                <a:r>
                  <a:rPr lang="es-EC" sz="1600" dirty="0"/>
                  <a:t>:</a:t>
                </a:r>
              </a:p>
              <a:p>
                <a:pPr marL="0" indent="0">
                  <a:buNone/>
                </a:pPr>
                <a:r>
                  <a:rPr lang="es-EC" sz="1600" dirty="0" smtClean="0"/>
                  <a:t>W </a:t>
                </a:r>
                <a:r>
                  <a:rPr lang="es-EC" sz="1600" dirty="0"/>
                  <a:t>= 2746.8 </a:t>
                </a:r>
                <a:r>
                  <a:rPr lang="es-EC" sz="1600" dirty="0" smtClean="0"/>
                  <a:t>N; a </a:t>
                </a:r>
                <a:r>
                  <a:rPr lang="es-EC" sz="1600" dirty="0"/>
                  <a:t>= 0.5 (valor </a:t>
                </a:r>
                <a:r>
                  <a:rPr lang="es-EC" sz="1600" dirty="0" smtClean="0"/>
                  <a:t>asumido); θ </a:t>
                </a:r>
                <a:r>
                  <a:rPr lang="es-EC" sz="1600" dirty="0"/>
                  <a:t>= </a:t>
                </a:r>
                <a:r>
                  <a:rPr lang="es-EC" sz="1600" dirty="0" smtClean="0"/>
                  <a:t>8°; i </a:t>
                </a:r>
                <a:r>
                  <a:rPr lang="es-EC" sz="1600" dirty="0"/>
                  <a:t>= </a:t>
                </a:r>
                <a:r>
                  <a:rPr lang="es-EC" sz="1600" dirty="0" smtClean="0"/>
                  <a:t>3; n </a:t>
                </a:r>
                <a:r>
                  <a:rPr lang="es-EC" sz="1600" dirty="0"/>
                  <a:t>= eficiencia relación transmisión </a:t>
                </a:r>
                <a:r>
                  <a:rPr lang="es-EC" sz="1600" dirty="0" smtClean="0"/>
                  <a:t>           turismos</a:t>
                </a:r>
                <a:r>
                  <a:rPr lang="es-EC" sz="1600" dirty="0"/>
                  <a:t>= </a:t>
                </a:r>
                <a:r>
                  <a:rPr lang="es-EC" sz="1600" dirty="0" smtClean="0"/>
                  <a:t>0.85; µ</a:t>
                </a:r>
                <a:r>
                  <a:rPr lang="es-EC" sz="1600" baseline="-25000" dirty="0" smtClean="0"/>
                  <a:t>r </a:t>
                </a:r>
                <a:r>
                  <a:rPr lang="es-EC" sz="1600" dirty="0"/>
                  <a:t>= 0.015</a:t>
                </a:r>
              </a:p>
              <a:p>
                <a:pPr marL="0" indent="0" algn="ctr">
                  <a:buNone/>
                </a:pPr>
                <a:r>
                  <a:rPr lang="es-EC" sz="1600" dirty="0" err="1" smtClean="0"/>
                  <a:t>Rt</a:t>
                </a:r>
                <a:r>
                  <a:rPr lang="es-EC" sz="1600" dirty="0" smtClean="0"/>
                  <a:t> </a:t>
                </a:r>
                <a:r>
                  <a:rPr lang="es-EC" sz="1600" dirty="0"/>
                  <a:t>= W*</a:t>
                </a:r>
                <a:r>
                  <a:rPr lang="es-EC" sz="1600" dirty="0" err="1"/>
                  <a:t>Senθ+W</a:t>
                </a:r>
                <a:r>
                  <a:rPr lang="es-EC" sz="1600" dirty="0"/>
                  <a:t>*</a:t>
                </a:r>
                <a:r>
                  <a:rPr lang="es-EC" sz="1600" dirty="0" err="1"/>
                  <a:t>Cosθ</a:t>
                </a:r>
                <a:r>
                  <a:rPr lang="es-EC" sz="1600" dirty="0"/>
                  <a:t>*µ</a:t>
                </a:r>
                <a:r>
                  <a:rPr lang="es-EC" sz="1600" baseline="-25000" dirty="0"/>
                  <a:t>r</a:t>
                </a:r>
                <a:r>
                  <a:rPr lang="es-EC" sz="1600" dirty="0"/>
                  <a:t>+ </a:t>
                </a:r>
                <a14:m>
                  <m:oMath xmlns:m="http://schemas.openxmlformats.org/officeDocument/2006/math">
                    <m:f>
                      <m:fPr>
                        <m:ctrlPr>
                          <a:rPr lang="es-EC" sz="1600" i="1">
                            <a:latin typeface="Cambria Math"/>
                          </a:rPr>
                        </m:ctrlPr>
                      </m:fPr>
                      <m:num>
                        <m:r>
                          <a:rPr lang="es-EC" sz="1600" i="1">
                            <a:latin typeface="Cambria Math"/>
                          </a:rPr>
                          <m:t>𝑤</m:t>
                        </m:r>
                      </m:num>
                      <m:den>
                        <m:r>
                          <a:rPr lang="es-EC" sz="1600" i="1">
                            <a:latin typeface="Cambria Math"/>
                          </a:rPr>
                          <m:t>𝑔</m:t>
                        </m:r>
                      </m:den>
                    </m:f>
                  </m:oMath>
                </a14:m>
                <a:r>
                  <a:rPr lang="es-EC" sz="1600" dirty="0"/>
                  <a:t> * </a:t>
                </a:r>
                <a:r>
                  <a:rPr lang="es-EC" sz="1600" dirty="0" smtClean="0"/>
                  <a:t>a</a:t>
                </a:r>
              </a:p>
              <a:p>
                <a:pPr marL="0" indent="0" algn="ctr">
                  <a:buNone/>
                </a:pPr>
                <a:r>
                  <a:rPr lang="es-EC" sz="1600" dirty="0" err="1"/>
                  <a:t>Rt</a:t>
                </a:r>
                <a:r>
                  <a:rPr lang="es-EC" sz="1600" dirty="0"/>
                  <a:t>= 2746.8 * (</a:t>
                </a:r>
                <a:r>
                  <a:rPr lang="es-EC" sz="1600" dirty="0" smtClean="0"/>
                  <a:t>Sen8°+Cos8°*</a:t>
                </a:r>
                <a:r>
                  <a:rPr lang="es-EC" sz="1600" dirty="0"/>
                  <a:t>0.015+[(0.5)/(9.81)]</a:t>
                </a:r>
              </a:p>
              <a:p>
                <a:pPr marL="0" indent="0" algn="ctr">
                  <a:buNone/>
                </a:pPr>
                <a:r>
                  <a:rPr lang="es-EC" sz="1600" dirty="0" err="1"/>
                  <a:t>Rt</a:t>
                </a:r>
                <a:r>
                  <a:rPr lang="es-EC" sz="1600" dirty="0"/>
                  <a:t>= 3242.35 </a:t>
                </a:r>
                <a:r>
                  <a:rPr lang="es-EC" sz="1600" dirty="0" smtClean="0"/>
                  <a:t>N</a:t>
                </a:r>
              </a:p>
              <a:p>
                <a:r>
                  <a:rPr lang="es-EC" sz="1600" b="1" dirty="0" smtClean="0"/>
                  <a:t>Momento máximo</a:t>
                </a:r>
                <a:endParaRPr lang="es-EC" sz="1600" b="1" dirty="0"/>
              </a:p>
              <a:p>
                <a:pPr marL="0" indent="0" algn="ctr">
                  <a:buNone/>
                </a:pPr>
                <a:r>
                  <a:rPr lang="es-EC" sz="1600" dirty="0" err="1"/>
                  <a:t>M</a:t>
                </a:r>
                <a:r>
                  <a:rPr lang="es-EC" sz="1600" baseline="-25000" dirty="0" err="1"/>
                  <a:t>max</a:t>
                </a:r>
                <a:r>
                  <a:rPr lang="es-EC" sz="1600" baseline="-25000" dirty="0"/>
                  <a:t> </a:t>
                </a:r>
                <a:r>
                  <a:rPr lang="es-EC" sz="1600" dirty="0"/>
                  <a:t>=  </a:t>
                </a:r>
                <a14:m>
                  <m:oMath xmlns:m="http://schemas.openxmlformats.org/officeDocument/2006/math">
                    <m:f>
                      <m:fPr>
                        <m:ctrlPr>
                          <a:rPr lang="es-EC" sz="1600" i="1">
                            <a:latin typeface="Cambria Math"/>
                          </a:rPr>
                        </m:ctrlPr>
                      </m:fPr>
                      <m:num>
                        <m:r>
                          <a:rPr lang="es-EC" sz="1600" b="0" i="1">
                            <a:latin typeface="Cambria Math"/>
                          </a:rPr>
                          <m:t>𝑅𝑡</m:t>
                        </m:r>
                        <m:r>
                          <a:rPr lang="es-EC" sz="1600" b="0" i="1">
                            <a:latin typeface="Cambria Math"/>
                          </a:rPr>
                          <m:t>∗</m:t>
                        </m:r>
                        <m:r>
                          <a:rPr lang="es-EC" sz="1600" b="0" i="1">
                            <a:latin typeface="Cambria Math"/>
                          </a:rPr>
                          <m:t>𝑟𝑐</m:t>
                        </m:r>
                      </m:num>
                      <m:den>
                        <m:r>
                          <a:rPr lang="es-EC" sz="1600" b="0" i="1">
                            <a:latin typeface="Cambria Math"/>
                          </a:rPr>
                          <m:t>𝑖</m:t>
                        </m:r>
                        <m:r>
                          <a:rPr lang="es-EC" sz="1600" b="0" i="1">
                            <a:latin typeface="Cambria Math"/>
                          </a:rPr>
                          <m:t>∗</m:t>
                        </m:r>
                        <m:r>
                          <a:rPr lang="es-EC" sz="1600" b="0" i="1">
                            <a:latin typeface="Cambria Math"/>
                          </a:rPr>
                          <m:t>𝑛</m:t>
                        </m:r>
                      </m:den>
                    </m:f>
                  </m:oMath>
                </a14:m>
                <a:endParaRPr lang="es-EC" sz="1600" dirty="0"/>
              </a:p>
              <a:p>
                <a:pPr marL="0" indent="0" algn="ctr">
                  <a:buNone/>
                </a:pPr>
                <a:r>
                  <a:rPr lang="es-EC" sz="1600" dirty="0"/>
                  <a:t> </a:t>
                </a:r>
                <a:r>
                  <a:rPr lang="es-EC" sz="1600" dirty="0" err="1" smtClean="0"/>
                  <a:t>M</a:t>
                </a:r>
                <a:r>
                  <a:rPr lang="es-EC" sz="1600" baseline="-25000" dirty="0" err="1" smtClean="0"/>
                  <a:t>max</a:t>
                </a:r>
                <a:r>
                  <a:rPr lang="es-EC" sz="1600" dirty="0" smtClean="0"/>
                  <a:t> </a:t>
                </a:r>
                <a:r>
                  <a:rPr lang="es-EC" sz="1600" dirty="0"/>
                  <a:t>= </a:t>
                </a:r>
                <a14:m>
                  <m:oMath xmlns:m="http://schemas.openxmlformats.org/officeDocument/2006/math">
                    <m:f>
                      <m:fPr>
                        <m:ctrlPr>
                          <a:rPr lang="es-EC" sz="1600" i="1">
                            <a:latin typeface="Cambria Math"/>
                          </a:rPr>
                        </m:ctrlPr>
                      </m:fPr>
                      <m:num>
                        <m:r>
                          <a:rPr lang="es-EC" sz="1600" b="0" i="1">
                            <a:latin typeface="Cambria Math"/>
                          </a:rPr>
                          <m:t>3242.35∗0.2705</m:t>
                        </m:r>
                      </m:num>
                      <m:den>
                        <m:r>
                          <a:rPr lang="es-EC" sz="1600" b="0" i="1">
                            <a:latin typeface="Cambria Math"/>
                          </a:rPr>
                          <m:t>3∗0.85</m:t>
                        </m:r>
                      </m:den>
                    </m:f>
                  </m:oMath>
                </a14:m>
                <a:endParaRPr lang="es-EC" sz="1600" dirty="0" smtClean="0"/>
              </a:p>
              <a:p>
                <a:pPr marL="0" indent="0" algn="ctr">
                  <a:buNone/>
                </a:pPr>
                <a:r>
                  <a:rPr lang="es-EC" sz="1600" dirty="0" err="1" smtClean="0"/>
                  <a:t>M</a:t>
                </a:r>
                <a:r>
                  <a:rPr lang="es-EC" sz="1600" baseline="-25000" dirty="0" err="1" smtClean="0"/>
                  <a:t>max</a:t>
                </a:r>
                <a:r>
                  <a:rPr lang="es-EC" sz="1600" dirty="0" smtClean="0"/>
                  <a:t> </a:t>
                </a:r>
                <a:r>
                  <a:rPr lang="es-EC" sz="1600" dirty="0"/>
                  <a:t>= 344 </a:t>
                </a:r>
                <a:r>
                  <a:rPr lang="es-EC" sz="1600" dirty="0" err="1"/>
                  <a:t>Nm</a:t>
                </a:r>
                <a:endParaRPr lang="es-EC" sz="1600" dirty="0"/>
              </a:p>
              <a:p>
                <a:pPr marL="0" indent="0">
                  <a:buNone/>
                </a:pPr>
                <a:endParaRPr lang="es-EC" sz="1600"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895554" y="908720"/>
                <a:ext cx="8229600" cy="5289451"/>
              </a:xfrm>
              <a:blipFill rotWithShape="1">
                <a:blip r:embed="rId2"/>
                <a:stretch>
                  <a:fillRect l="-444" t="-346"/>
                </a:stretch>
              </a:blipFill>
            </p:spPr>
            <p:txBody>
              <a:bodyPr/>
              <a:lstStyle/>
              <a:p>
                <a:r>
                  <a:rPr lang="es-EC">
                    <a:noFill/>
                  </a:rPr>
                  <a:t> </a:t>
                </a:r>
              </a:p>
            </p:txBody>
          </p:sp>
        </mc:Fallback>
      </mc:AlternateContent>
    </p:spTree>
    <p:extLst>
      <p:ext uri="{BB962C8B-B14F-4D97-AF65-F5344CB8AC3E}">
        <p14:creationId xmlns:p14="http://schemas.microsoft.com/office/powerpoint/2010/main" val="2195425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836712"/>
            <a:ext cx="8229600" cy="5217443"/>
          </a:xfrm>
        </p:spPr>
        <p:txBody>
          <a:bodyPr>
            <a:normAutofit lnSpcReduction="10000"/>
          </a:bodyPr>
          <a:lstStyle/>
          <a:p>
            <a:r>
              <a:rPr lang="es-EC" sz="1400" b="1" dirty="0" smtClean="0"/>
              <a:t>Potencia del motor en plano horizontal</a:t>
            </a:r>
          </a:p>
          <a:p>
            <a:pPr marL="0" indent="0">
              <a:buNone/>
            </a:pPr>
            <a:r>
              <a:rPr lang="es-EC" sz="1400" dirty="0" smtClean="0"/>
              <a:t>         </a:t>
            </a:r>
            <a:r>
              <a:rPr lang="es-EC" sz="1400" b="1" dirty="0" smtClean="0"/>
              <a:t>RESISTENCIA </a:t>
            </a:r>
            <a:r>
              <a:rPr lang="es-EC" sz="1400" b="1" dirty="0"/>
              <a:t>AERODINÁMICA “Ra</a:t>
            </a:r>
            <a:r>
              <a:rPr lang="es-EC" sz="1400" b="1" dirty="0" smtClean="0"/>
              <a:t>”</a:t>
            </a:r>
          </a:p>
          <a:p>
            <a:pPr marL="0" indent="0">
              <a:buNone/>
            </a:pPr>
            <a:r>
              <a:rPr lang="es-EC" sz="1400" dirty="0"/>
              <a:t>AF = (área frontal) = b * h * 0.5 = 1.31m * 1.60m * 0.5 = 1.048 m</a:t>
            </a:r>
            <a:r>
              <a:rPr lang="es-EC" sz="1400" baseline="30000" dirty="0"/>
              <a:t>2</a:t>
            </a:r>
            <a:endParaRPr lang="es-EC" sz="1400" dirty="0"/>
          </a:p>
          <a:p>
            <a:pPr marL="0" indent="0">
              <a:buNone/>
            </a:pPr>
            <a:r>
              <a:rPr lang="es-EC" sz="1400" dirty="0"/>
              <a:t>V = (velocidad máxima) = </a:t>
            </a:r>
            <a:r>
              <a:rPr lang="es-EC" sz="1400" dirty="0" smtClean="0"/>
              <a:t>45km/hora </a:t>
            </a:r>
            <a:r>
              <a:rPr lang="es-EC" sz="1400" dirty="0"/>
              <a:t>= </a:t>
            </a:r>
            <a:r>
              <a:rPr lang="es-EC" sz="1400" dirty="0" smtClean="0"/>
              <a:t>12.5 </a:t>
            </a:r>
            <a:r>
              <a:rPr lang="es-EC" sz="1400" dirty="0"/>
              <a:t>m/s</a:t>
            </a:r>
          </a:p>
          <a:p>
            <a:pPr marL="0" indent="0">
              <a:buNone/>
            </a:pPr>
            <a:r>
              <a:rPr lang="es-EC" sz="1400" dirty="0"/>
              <a:t>µ</a:t>
            </a:r>
            <a:r>
              <a:rPr lang="es-EC" sz="1400" baseline="-25000" dirty="0"/>
              <a:t>a</a:t>
            </a:r>
            <a:r>
              <a:rPr lang="es-EC" sz="1400" dirty="0"/>
              <a:t> </a:t>
            </a:r>
            <a:r>
              <a:rPr lang="es-EC" sz="1400" dirty="0" smtClean="0"/>
              <a:t>= </a:t>
            </a:r>
            <a:r>
              <a:rPr lang="es-EC" sz="1400" dirty="0"/>
              <a:t>(coeficiente aerodinámico) = 0,36 para automóviles</a:t>
            </a:r>
          </a:p>
          <a:p>
            <a:pPr marL="0" indent="0">
              <a:buNone/>
            </a:pPr>
            <a:endParaRPr lang="es-EC" sz="1400" dirty="0" smtClean="0"/>
          </a:p>
          <a:p>
            <a:pPr marL="0" indent="0">
              <a:buNone/>
            </a:pPr>
            <a:r>
              <a:rPr lang="es-EC" sz="1400" dirty="0" smtClean="0"/>
              <a:t>      Ra </a:t>
            </a:r>
            <a:r>
              <a:rPr lang="es-EC" sz="1400" dirty="0"/>
              <a:t>= (0.5) * (ρ) * (AF) * (µ</a:t>
            </a:r>
            <a:r>
              <a:rPr lang="es-EC" sz="1400" baseline="-25000" dirty="0"/>
              <a:t>a</a:t>
            </a:r>
            <a:r>
              <a:rPr lang="es-EC" sz="1400" dirty="0"/>
              <a:t>) * (v</a:t>
            </a:r>
            <a:r>
              <a:rPr lang="es-EC" sz="1400" baseline="30000" dirty="0"/>
              <a:t>2</a:t>
            </a:r>
            <a:r>
              <a:rPr lang="es-EC" sz="1400" dirty="0"/>
              <a:t>)</a:t>
            </a:r>
          </a:p>
          <a:p>
            <a:pPr marL="0" indent="0">
              <a:buNone/>
            </a:pPr>
            <a:r>
              <a:rPr lang="es-EC" sz="1400" dirty="0" smtClean="0"/>
              <a:t>      Ra </a:t>
            </a:r>
            <a:r>
              <a:rPr lang="es-EC" sz="1400" dirty="0"/>
              <a:t>= (0.5) * (0.957) * (1.048) * (0.36) * (</a:t>
            </a:r>
            <a:r>
              <a:rPr lang="es-EC" sz="1400" dirty="0" smtClean="0"/>
              <a:t>12.5</a:t>
            </a:r>
            <a:r>
              <a:rPr lang="es-EC" sz="1400" baseline="30000" dirty="0" smtClean="0"/>
              <a:t>2</a:t>
            </a:r>
            <a:r>
              <a:rPr lang="es-EC" sz="1400" dirty="0" smtClean="0"/>
              <a:t>) = </a:t>
            </a:r>
            <a:r>
              <a:rPr lang="es-EC" sz="1400" b="1" dirty="0" smtClean="0"/>
              <a:t>28.2 N</a:t>
            </a:r>
          </a:p>
          <a:p>
            <a:pPr marL="0" indent="0">
              <a:buNone/>
            </a:pPr>
            <a:endParaRPr lang="es-EC" sz="1400" dirty="0"/>
          </a:p>
          <a:p>
            <a:pPr marL="0" indent="0">
              <a:buNone/>
            </a:pPr>
            <a:r>
              <a:rPr lang="es-EC" sz="1400" b="1" dirty="0" smtClean="0"/>
              <a:t>         RESISTENCIA </a:t>
            </a:r>
            <a:r>
              <a:rPr lang="es-EC" sz="1400" b="1" dirty="0"/>
              <a:t>A LA RODADURA “</a:t>
            </a:r>
            <a:r>
              <a:rPr lang="es-EC" sz="1400" b="1" dirty="0" err="1"/>
              <a:t>Rr</a:t>
            </a:r>
            <a:r>
              <a:rPr lang="es-EC" sz="1400" b="1" dirty="0"/>
              <a:t>”</a:t>
            </a:r>
          </a:p>
          <a:p>
            <a:pPr marL="0" indent="0">
              <a:buNone/>
            </a:pPr>
            <a:r>
              <a:rPr lang="es-EC" sz="1400" dirty="0" smtClean="0"/>
              <a:t>         </a:t>
            </a:r>
            <a:r>
              <a:rPr lang="es-EC" sz="1400" dirty="0" err="1" smtClean="0"/>
              <a:t>Rr</a:t>
            </a:r>
            <a:r>
              <a:rPr lang="es-EC" sz="1400" dirty="0" smtClean="0"/>
              <a:t> </a:t>
            </a:r>
            <a:r>
              <a:rPr lang="es-EC" sz="1400" dirty="0"/>
              <a:t>= µ</a:t>
            </a:r>
            <a:r>
              <a:rPr lang="es-EC" sz="1400" baseline="-25000" dirty="0"/>
              <a:t>r</a:t>
            </a:r>
            <a:r>
              <a:rPr lang="es-EC" sz="1400" dirty="0"/>
              <a:t> * W</a:t>
            </a:r>
          </a:p>
          <a:p>
            <a:pPr marL="0" indent="0">
              <a:buNone/>
            </a:pPr>
            <a:r>
              <a:rPr lang="es-EC" sz="1400" dirty="0" smtClean="0"/>
              <a:t>         </a:t>
            </a:r>
            <a:r>
              <a:rPr lang="es-EC" sz="1400" dirty="0" err="1" smtClean="0"/>
              <a:t>Rr</a:t>
            </a:r>
            <a:r>
              <a:rPr lang="es-EC" sz="1400" dirty="0" smtClean="0"/>
              <a:t> </a:t>
            </a:r>
            <a:r>
              <a:rPr lang="es-EC" sz="1400" dirty="0"/>
              <a:t>= 0.015 * 2746.8 </a:t>
            </a:r>
            <a:r>
              <a:rPr lang="es-EC" sz="1400" dirty="0" smtClean="0"/>
              <a:t>N =</a:t>
            </a:r>
            <a:r>
              <a:rPr lang="es-EC" sz="1400" b="1" dirty="0" smtClean="0"/>
              <a:t> 41.2 N</a:t>
            </a:r>
          </a:p>
          <a:p>
            <a:pPr marL="0" indent="0">
              <a:buNone/>
            </a:pPr>
            <a:endParaRPr lang="es-EC" sz="1400" dirty="0"/>
          </a:p>
          <a:p>
            <a:pPr marL="0" indent="0">
              <a:buNone/>
            </a:pPr>
            <a:r>
              <a:rPr lang="es-EC" sz="1400" dirty="0"/>
              <a:t>P = (Ra + </a:t>
            </a:r>
            <a:r>
              <a:rPr lang="es-EC" sz="1400" dirty="0" err="1"/>
              <a:t>Rr</a:t>
            </a:r>
            <a:r>
              <a:rPr lang="es-EC" sz="1400" dirty="0"/>
              <a:t>) * (v)</a:t>
            </a:r>
          </a:p>
          <a:p>
            <a:pPr marL="0" indent="0">
              <a:buNone/>
            </a:pPr>
            <a:r>
              <a:rPr lang="es-EC" sz="1400" dirty="0"/>
              <a:t>P = </a:t>
            </a:r>
            <a:r>
              <a:rPr lang="es-EC" sz="1400" dirty="0" smtClean="0"/>
              <a:t>(28.2+ 41.2) </a:t>
            </a:r>
            <a:r>
              <a:rPr lang="es-EC" sz="1400" dirty="0"/>
              <a:t>* (</a:t>
            </a:r>
            <a:r>
              <a:rPr lang="es-EC" sz="1400" dirty="0" smtClean="0"/>
              <a:t>12.5)</a:t>
            </a:r>
            <a:endParaRPr lang="es-EC" sz="1400" dirty="0"/>
          </a:p>
          <a:p>
            <a:pPr marL="0" indent="0">
              <a:buNone/>
            </a:pPr>
            <a:r>
              <a:rPr lang="es-EC" sz="1400" b="1" dirty="0"/>
              <a:t>P = </a:t>
            </a:r>
            <a:r>
              <a:rPr lang="es-EC" sz="1400" b="1" dirty="0" smtClean="0"/>
              <a:t>867.5 W = 1.17 HP</a:t>
            </a:r>
            <a:endParaRPr lang="es-EC" sz="1400" dirty="0"/>
          </a:p>
          <a:p>
            <a:pPr marL="0" indent="0">
              <a:buNone/>
            </a:pPr>
            <a:r>
              <a:rPr lang="es-EC" sz="1600" dirty="0" smtClean="0"/>
              <a:t>                                       P </a:t>
            </a:r>
            <a:r>
              <a:rPr lang="es-EC" sz="1600" dirty="0"/>
              <a:t>= </a:t>
            </a:r>
            <a:r>
              <a:rPr lang="es-EC" sz="1600" dirty="0" smtClean="0"/>
              <a:t>1.17 * 2.5*10</a:t>
            </a:r>
            <a:r>
              <a:rPr lang="es-EC" sz="1600" baseline="30000" dirty="0" smtClean="0"/>
              <a:t>-3</a:t>
            </a:r>
            <a:r>
              <a:rPr lang="es-EC" sz="1600" dirty="0" smtClean="0"/>
              <a:t> = 0.0029 HP    </a:t>
            </a:r>
          </a:p>
          <a:p>
            <a:pPr marL="0" indent="0">
              <a:buNone/>
            </a:pPr>
            <a:r>
              <a:rPr lang="es-EC" sz="1600" dirty="0"/>
              <a:t>P = </a:t>
            </a:r>
            <a:r>
              <a:rPr lang="es-EC" sz="1600" dirty="0" smtClean="0"/>
              <a:t>1.17 </a:t>
            </a:r>
            <a:r>
              <a:rPr lang="es-EC" sz="1600" dirty="0"/>
              <a:t>HP * 0.1</a:t>
            </a:r>
          </a:p>
          <a:p>
            <a:pPr marL="0" indent="0">
              <a:buNone/>
            </a:pPr>
            <a:r>
              <a:rPr lang="es-EC" sz="1600" dirty="0"/>
              <a:t>P = </a:t>
            </a:r>
            <a:r>
              <a:rPr lang="es-EC" sz="1600" dirty="0" smtClean="0"/>
              <a:t>0.117 HP</a:t>
            </a:r>
          </a:p>
          <a:p>
            <a:pPr marL="0" indent="0">
              <a:buNone/>
            </a:pPr>
            <a:r>
              <a:rPr lang="es-EC" sz="1600" b="1" dirty="0" smtClean="0"/>
              <a:t>P = 0.234 Hp </a:t>
            </a:r>
            <a:r>
              <a:rPr lang="es-EC" sz="1600" dirty="0" smtClean="0"/>
              <a:t>(Factor de seguridad de 2)</a:t>
            </a:r>
            <a:endParaRPr lang="es-EC" sz="1600" dirty="0"/>
          </a:p>
          <a:p>
            <a:endParaRPr lang="es-EC" sz="1600" dirty="0"/>
          </a:p>
        </p:txBody>
      </p:sp>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655736842"/>
                  </p:ext>
                </p:extLst>
              </p:nvPr>
            </p:nvGraphicFramePr>
            <p:xfrm>
              <a:off x="5652120" y="116632"/>
              <a:ext cx="3017709" cy="2320671"/>
            </p:xfrm>
            <a:graphic>
              <a:graphicData uri="http://schemas.openxmlformats.org/drawingml/2006/table">
                <a:tbl>
                  <a:tblPr firstRow="1" firstCol="1" bandRow="1">
                    <a:tableStyleId>{5C22544A-7EE6-4342-B048-85BDC9FD1C3A}</a:tableStyleId>
                  </a:tblPr>
                  <a:tblGrid>
                    <a:gridCol w="2094754"/>
                    <a:gridCol w="922955"/>
                  </a:tblGrid>
                  <a:tr h="949071">
                    <a:tc>
                      <a:txBody>
                        <a:bodyPr/>
                        <a:lstStyle/>
                        <a:p>
                          <a:pPr algn="ctr">
                            <a:lnSpc>
                              <a:spcPct val="150000"/>
                            </a:lnSpc>
                            <a:spcAft>
                              <a:spcPts val="0"/>
                            </a:spcAft>
                          </a:pPr>
                          <a:r>
                            <a:rPr lang="es-CR" sz="1200" dirty="0">
                              <a:effectLst/>
                            </a:rPr>
                            <a:t>Altura (m)</a:t>
                          </a:r>
                          <a:endParaRPr lang="es-EC" sz="1200" dirty="0">
                            <a:effectLst/>
                          </a:endParaRPr>
                        </a:p>
                        <a:p>
                          <a:pPr algn="ctr">
                            <a:lnSpc>
                              <a:spcPct val="150000"/>
                            </a:lnSpc>
                            <a:spcAft>
                              <a:spcPts val="0"/>
                            </a:spcAft>
                          </a:pPr>
                          <a:r>
                            <a:rPr lang="es-CR" sz="1200" dirty="0">
                              <a:effectLst/>
                            </a:rPr>
                            <a:t>Sobre el nivel del mar</a:t>
                          </a:r>
                          <a:endParaRPr lang="es-EC" sz="1200" dirty="0">
                            <a:solidFill>
                              <a:srgbClr val="000000"/>
                            </a:solidFill>
                            <a:effectLst/>
                            <a:latin typeface="Times New Roman"/>
                            <a:ea typeface="Times New Roman"/>
                          </a:endParaRPr>
                        </a:p>
                      </a:txBody>
                      <a:tcPr marL="68580" marR="68580" marT="0" marB="0"/>
                    </a:tc>
                    <a:tc>
                      <a:txBody>
                        <a:bodyPr/>
                        <a:lstStyle/>
                        <a:p>
                          <a:pPr algn="ctr">
                            <a:lnSpc>
                              <a:spcPct val="150000"/>
                            </a:lnSpc>
                            <a:spcAft>
                              <a:spcPts val="0"/>
                            </a:spcAft>
                          </a:pPr>
                          <a:r>
                            <a:rPr lang="es-CR" sz="1200">
                              <a:effectLst/>
                            </a:rPr>
                            <a:t>Densidad del aire (</a:t>
                          </a:r>
                          <a14:m>
                            <m:oMath xmlns:m="http://schemas.openxmlformats.org/officeDocument/2006/math">
                              <m:f>
                                <m:fPr>
                                  <m:ctrlPr>
                                    <a:rPr lang="es-EC" sz="1200" i="1">
                                      <a:effectLst/>
                                      <a:latin typeface="Cambria Math"/>
                                    </a:rPr>
                                  </m:ctrlPr>
                                </m:fPr>
                                <m:num>
                                  <m:r>
                                    <a:rPr lang="es-CR" sz="1200">
                                      <a:effectLst/>
                                      <a:latin typeface="Cambria Math"/>
                                    </a:rPr>
                                    <m:t>𝒌𝒈</m:t>
                                  </m:r>
                                </m:num>
                                <m:den>
                                  <m:sSup>
                                    <m:sSupPr>
                                      <m:ctrlPr>
                                        <a:rPr lang="es-EC" sz="1200" i="1">
                                          <a:effectLst/>
                                          <a:latin typeface="Cambria Math"/>
                                        </a:rPr>
                                      </m:ctrlPr>
                                    </m:sSupPr>
                                    <m:e>
                                      <m:r>
                                        <a:rPr lang="es-CR" sz="1200">
                                          <a:effectLst/>
                                          <a:latin typeface="Cambria Math"/>
                                        </a:rPr>
                                        <m:t>𝒎</m:t>
                                      </m:r>
                                    </m:e>
                                    <m:sup>
                                      <m:r>
                                        <a:rPr lang="es-CR" sz="1200">
                                          <a:effectLst/>
                                          <a:latin typeface="Cambria Math"/>
                                        </a:rPr>
                                        <m:t>𝟑</m:t>
                                      </m:r>
                                    </m:sup>
                                  </m:sSup>
                                </m:den>
                              </m:f>
                            </m:oMath>
                          </a14:m>
                          <a:r>
                            <a:rPr lang="es-CR" sz="1200">
                              <a:effectLst/>
                            </a:rPr>
                            <a:t>)</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1,225</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1000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1,112</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2000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1,007</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2500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0,957</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3000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dirty="0">
                              <a:effectLst/>
                            </a:rPr>
                            <a:t>0,909</a:t>
                          </a:r>
                          <a:endParaRPr lang="es-EC" sz="1200" dirty="0">
                            <a:solidFill>
                              <a:srgbClr val="000000"/>
                            </a:solidFill>
                            <a:effectLst/>
                            <a:latin typeface="Calibri"/>
                            <a:ea typeface="Calibri"/>
                            <a:cs typeface="Calibri"/>
                          </a:endParaRPr>
                        </a:p>
                      </a:txBody>
                      <a:tcPr marL="68580" marR="68580" marT="0" marB="0"/>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1655736842"/>
                  </p:ext>
                </p:extLst>
              </p:nvPr>
            </p:nvGraphicFramePr>
            <p:xfrm>
              <a:off x="5652120" y="116632"/>
              <a:ext cx="3017709" cy="2320671"/>
            </p:xfrm>
            <a:graphic>
              <a:graphicData uri="http://schemas.openxmlformats.org/drawingml/2006/table">
                <a:tbl>
                  <a:tblPr firstRow="1" firstCol="1" bandRow="1">
                    <a:tableStyleId>{5C22544A-7EE6-4342-B048-85BDC9FD1C3A}</a:tableStyleId>
                  </a:tblPr>
                  <a:tblGrid>
                    <a:gridCol w="2094754"/>
                    <a:gridCol w="922955"/>
                  </a:tblGrid>
                  <a:tr h="949071">
                    <a:tc>
                      <a:txBody>
                        <a:bodyPr/>
                        <a:lstStyle/>
                        <a:p>
                          <a:pPr algn="ctr">
                            <a:lnSpc>
                              <a:spcPct val="150000"/>
                            </a:lnSpc>
                            <a:spcAft>
                              <a:spcPts val="0"/>
                            </a:spcAft>
                          </a:pPr>
                          <a:r>
                            <a:rPr lang="es-CR" sz="1200" dirty="0">
                              <a:effectLst/>
                            </a:rPr>
                            <a:t>Altura (m)</a:t>
                          </a:r>
                          <a:endParaRPr lang="es-EC" sz="1200" dirty="0">
                            <a:effectLst/>
                          </a:endParaRPr>
                        </a:p>
                        <a:p>
                          <a:pPr algn="ctr">
                            <a:lnSpc>
                              <a:spcPct val="150000"/>
                            </a:lnSpc>
                            <a:spcAft>
                              <a:spcPts val="0"/>
                            </a:spcAft>
                          </a:pPr>
                          <a:r>
                            <a:rPr lang="es-CR" sz="1200" dirty="0">
                              <a:effectLst/>
                            </a:rPr>
                            <a:t>Sobre el nivel del mar</a:t>
                          </a:r>
                          <a:endParaRPr lang="es-EC" sz="1200" dirty="0">
                            <a:solidFill>
                              <a:srgbClr val="000000"/>
                            </a:solidFill>
                            <a:effectLst/>
                            <a:latin typeface="Times New Roman"/>
                            <a:ea typeface="Times New Roman"/>
                          </a:endParaRPr>
                        </a:p>
                      </a:txBody>
                      <a:tcPr marL="68580" marR="68580" marT="0" marB="0"/>
                    </a:tc>
                    <a:tc>
                      <a:txBody>
                        <a:bodyPr/>
                        <a:lstStyle/>
                        <a:p>
                          <a:endParaRPr lang="es-EC"/>
                        </a:p>
                      </a:txBody>
                      <a:tcPr marL="68580" marR="68580" marT="0" marB="0">
                        <a:blipFill rotWithShape="1">
                          <a:blip r:embed="rId2"/>
                          <a:stretch>
                            <a:fillRect l="-227815" r="-662" b="-151282"/>
                          </a:stretch>
                        </a:blipFill>
                      </a:tcPr>
                    </a:tc>
                  </a:tr>
                  <a:tr h="274320">
                    <a:tc>
                      <a:txBody>
                        <a:bodyPr/>
                        <a:lstStyle/>
                        <a:p>
                          <a:pPr algn="ctr">
                            <a:lnSpc>
                              <a:spcPct val="150000"/>
                            </a:lnSpc>
                            <a:spcAft>
                              <a:spcPts val="0"/>
                            </a:spcAft>
                          </a:pPr>
                          <a:r>
                            <a:rPr lang="es-CR" sz="1200">
                              <a:effectLst/>
                            </a:rPr>
                            <a:t>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1,225</a:t>
                          </a:r>
                          <a:endParaRPr lang="es-EC" sz="1200">
                            <a:solidFill>
                              <a:srgbClr val="000000"/>
                            </a:solidFill>
                            <a:effectLst/>
                            <a:latin typeface="Calibri"/>
                            <a:ea typeface="Calibri"/>
                            <a:cs typeface="Calibri"/>
                          </a:endParaRPr>
                        </a:p>
                      </a:txBody>
                      <a:tcPr marL="68580" marR="68580" marT="0" marB="0"/>
                    </a:tc>
                  </a:tr>
                  <a:tr h="274320">
                    <a:tc>
                      <a:txBody>
                        <a:bodyPr/>
                        <a:lstStyle/>
                        <a:p>
                          <a:pPr algn="ctr">
                            <a:lnSpc>
                              <a:spcPct val="150000"/>
                            </a:lnSpc>
                            <a:spcAft>
                              <a:spcPts val="0"/>
                            </a:spcAft>
                          </a:pPr>
                          <a:r>
                            <a:rPr lang="es-CR" sz="1200">
                              <a:effectLst/>
                            </a:rPr>
                            <a:t>1000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1,112</a:t>
                          </a:r>
                          <a:endParaRPr lang="es-EC" sz="1200">
                            <a:solidFill>
                              <a:srgbClr val="000000"/>
                            </a:solidFill>
                            <a:effectLst/>
                            <a:latin typeface="Calibri"/>
                            <a:ea typeface="Calibri"/>
                            <a:cs typeface="Calibri"/>
                          </a:endParaRPr>
                        </a:p>
                      </a:txBody>
                      <a:tcPr marL="68580" marR="68580" marT="0" marB="0"/>
                    </a:tc>
                  </a:tr>
                  <a:tr h="274320">
                    <a:tc>
                      <a:txBody>
                        <a:bodyPr/>
                        <a:lstStyle/>
                        <a:p>
                          <a:pPr algn="ctr">
                            <a:lnSpc>
                              <a:spcPct val="150000"/>
                            </a:lnSpc>
                            <a:spcAft>
                              <a:spcPts val="0"/>
                            </a:spcAft>
                          </a:pPr>
                          <a:r>
                            <a:rPr lang="es-CR" sz="1200">
                              <a:effectLst/>
                            </a:rPr>
                            <a:t>2000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1,007</a:t>
                          </a:r>
                          <a:endParaRPr lang="es-EC" sz="1200">
                            <a:solidFill>
                              <a:srgbClr val="000000"/>
                            </a:solidFill>
                            <a:effectLst/>
                            <a:latin typeface="Calibri"/>
                            <a:ea typeface="Calibri"/>
                            <a:cs typeface="Calibri"/>
                          </a:endParaRPr>
                        </a:p>
                      </a:txBody>
                      <a:tcPr marL="68580" marR="68580" marT="0" marB="0"/>
                    </a:tc>
                  </a:tr>
                  <a:tr h="274320">
                    <a:tc>
                      <a:txBody>
                        <a:bodyPr/>
                        <a:lstStyle/>
                        <a:p>
                          <a:pPr algn="ctr">
                            <a:lnSpc>
                              <a:spcPct val="150000"/>
                            </a:lnSpc>
                            <a:spcAft>
                              <a:spcPts val="0"/>
                            </a:spcAft>
                          </a:pPr>
                          <a:r>
                            <a:rPr lang="es-CR" sz="1200">
                              <a:effectLst/>
                            </a:rPr>
                            <a:t>2500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0,957</a:t>
                          </a:r>
                          <a:endParaRPr lang="es-EC" sz="1200">
                            <a:solidFill>
                              <a:srgbClr val="000000"/>
                            </a:solidFill>
                            <a:effectLst/>
                            <a:latin typeface="Calibri"/>
                            <a:ea typeface="Calibri"/>
                            <a:cs typeface="Calibri"/>
                          </a:endParaRPr>
                        </a:p>
                      </a:txBody>
                      <a:tcPr marL="68580" marR="68580" marT="0" marB="0"/>
                    </a:tc>
                  </a:tr>
                  <a:tr h="274320">
                    <a:tc>
                      <a:txBody>
                        <a:bodyPr/>
                        <a:lstStyle/>
                        <a:p>
                          <a:pPr algn="ctr">
                            <a:lnSpc>
                              <a:spcPct val="150000"/>
                            </a:lnSpc>
                            <a:spcAft>
                              <a:spcPts val="0"/>
                            </a:spcAft>
                          </a:pPr>
                          <a:r>
                            <a:rPr lang="es-CR" sz="1200">
                              <a:effectLst/>
                            </a:rPr>
                            <a:t>3000</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dirty="0">
                              <a:effectLst/>
                            </a:rPr>
                            <a:t>0,909</a:t>
                          </a:r>
                          <a:endParaRPr lang="es-EC" sz="1200" dirty="0">
                            <a:solidFill>
                              <a:srgbClr val="000000"/>
                            </a:solidFill>
                            <a:effectLst/>
                            <a:latin typeface="Calibri"/>
                            <a:ea typeface="Calibri"/>
                            <a:cs typeface="Calibri"/>
                          </a:endParaRPr>
                        </a:p>
                      </a:txBody>
                      <a:tcPr marL="68580" marR="68580" marT="0" marB="0"/>
                    </a:tc>
                  </a:tr>
                </a:tbl>
              </a:graphicData>
            </a:graphic>
          </p:graphicFrame>
        </mc:Fallback>
      </mc:AlternateContent>
      <p:graphicFrame>
        <p:nvGraphicFramePr>
          <p:cNvPr id="5" name="4 Tabla"/>
          <p:cNvGraphicFramePr>
            <a:graphicFrameLocks noGrp="1"/>
          </p:cNvGraphicFramePr>
          <p:nvPr>
            <p:extLst>
              <p:ext uri="{D42A27DB-BD31-4B8C-83A1-F6EECF244321}">
                <p14:modId xmlns:p14="http://schemas.microsoft.com/office/powerpoint/2010/main" val="511773191"/>
              </p:ext>
            </p:extLst>
          </p:nvPr>
        </p:nvGraphicFramePr>
        <p:xfrm>
          <a:off x="5292080" y="2636912"/>
          <a:ext cx="3847364" cy="3291840"/>
        </p:xfrm>
        <a:graphic>
          <a:graphicData uri="http://schemas.openxmlformats.org/drawingml/2006/table">
            <a:tbl>
              <a:tblPr firstRow="1" firstCol="1" bandRow="1">
                <a:tableStyleId>{5C22544A-7EE6-4342-B048-85BDC9FD1C3A}</a:tableStyleId>
              </a:tblPr>
              <a:tblGrid>
                <a:gridCol w="2670663"/>
                <a:gridCol w="1176701"/>
              </a:tblGrid>
              <a:tr h="0">
                <a:tc>
                  <a:txBody>
                    <a:bodyPr/>
                    <a:lstStyle/>
                    <a:p>
                      <a:pPr>
                        <a:lnSpc>
                          <a:spcPct val="150000"/>
                        </a:lnSpc>
                        <a:spcAft>
                          <a:spcPts val="0"/>
                        </a:spcAft>
                      </a:pPr>
                      <a:r>
                        <a:rPr lang="es-CR" sz="1200" dirty="0">
                          <a:effectLst/>
                        </a:rPr>
                        <a:t>Tipo de rodamiento</a:t>
                      </a:r>
                      <a:endParaRPr lang="es-EC" sz="1200" dirty="0">
                        <a:solidFill>
                          <a:srgbClr val="000000"/>
                        </a:solidFill>
                        <a:effectLst/>
                        <a:latin typeface="Times New Roman"/>
                        <a:ea typeface="Times New Roman"/>
                      </a:endParaRPr>
                    </a:p>
                  </a:txBody>
                  <a:tcPr marL="68580" marR="68580" marT="0" marB="0"/>
                </a:tc>
                <a:tc>
                  <a:txBody>
                    <a:bodyPr/>
                    <a:lstStyle/>
                    <a:p>
                      <a:pPr>
                        <a:lnSpc>
                          <a:spcPct val="150000"/>
                        </a:lnSpc>
                        <a:spcAft>
                          <a:spcPts val="0"/>
                        </a:spcAft>
                      </a:pPr>
                      <a:r>
                        <a:rPr lang="es-CR" sz="1200">
                          <a:effectLst/>
                        </a:rPr>
                        <a:t>Coeficiente µ*10</a:t>
                      </a:r>
                      <a:r>
                        <a:rPr lang="es-CR" sz="1200" baseline="30000">
                          <a:effectLst/>
                        </a:rPr>
                        <a:t>-3</a:t>
                      </a:r>
                      <a:endParaRPr lang="es-EC" sz="1200">
                        <a:solidFill>
                          <a:srgbClr val="000000"/>
                        </a:solidFill>
                        <a:effectLst/>
                        <a:latin typeface="Times New Roman"/>
                        <a:ea typeface="Times New Roman"/>
                      </a:endParaRPr>
                    </a:p>
                  </a:txBody>
                  <a:tcPr marL="68580" marR="68580" marT="0" marB="0"/>
                </a:tc>
              </a:tr>
              <a:tr h="271145">
                <a:tc>
                  <a:txBody>
                    <a:bodyPr/>
                    <a:lstStyle/>
                    <a:p>
                      <a:pPr>
                        <a:lnSpc>
                          <a:spcPct val="150000"/>
                        </a:lnSpc>
                        <a:spcAft>
                          <a:spcPts val="0"/>
                        </a:spcAft>
                      </a:pPr>
                      <a:r>
                        <a:rPr lang="es-CR" sz="1200" b="1" dirty="0">
                          <a:effectLst/>
                        </a:rPr>
                        <a:t>Rodamientos rígidos de bolas</a:t>
                      </a:r>
                      <a:endParaRPr lang="es-EC" sz="1200" b="1" dirty="0">
                        <a:solidFill>
                          <a:srgbClr val="000000"/>
                        </a:solidFill>
                        <a:effectLst/>
                        <a:latin typeface="Times New Roman"/>
                        <a:ea typeface="Times New Roman"/>
                      </a:endParaRPr>
                    </a:p>
                  </a:txBody>
                  <a:tcPr marL="68580" marR="68580" marT="0" marB="0"/>
                </a:tc>
                <a:tc>
                  <a:txBody>
                    <a:bodyPr/>
                    <a:lstStyle/>
                    <a:p>
                      <a:pPr indent="252095">
                        <a:lnSpc>
                          <a:spcPct val="150000"/>
                        </a:lnSpc>
                        <a:spcAft>
                          <a:spcPts val="0"/>
                        </a:spcAft>
                      </a:pPr>
                      <a:r>
                        <a:rPr lang="es-CR" sz="1200" b="1" dirty="0">
                          <a:effectLst/>
                        </a:rPr>
                        <a:t>   </a:t>
                      </a:r>
                      <a:r>
                        <a:rPr lang="es-CR" sz="1200" b="1" baseline="0" dirty="0" smtClean="0">
                          <a:effectLst/>
                        </a:rPr>
                        <a:t> </a:t>
                      </a:r>
                      <a:r>
                        <a:rPr lang="es-CR" sz="1200" b="1" dirty="0" smtClean="0">
                          <a:effectLst/>
                        </a:rPr>
                        <a:t>1~1.5</a:t>
                      </a:r>
                      <a:endParaRPr lang="es-EC" sz="1200" b="1" dirty="0">
                        <a:solidFill>
                          <a:srgbClr val="000000"/>
                        </a:solidFill>
                        <a:effectLst/>
                        <a:latin typeface="Times New Roman"/>
                        <a:ea typeface="Times New Roman"/>
                      </a:endParaRPr>
                    </a:p>
                  </a:txBody>
                  <a:tcPr marL="68580" marR="68580" marT="0" marB="0"/>
                </a:tc>
              </a:tr>
              <a:tr h="271145">
                <a:tc>
                  <a:txBody>
                    <a:bodyPr/>
                    <a:lstStyle/>
                    <a:p>
                      <a:pPr>
                        <a:lnSpc>
                          <a:spcPct val="150000"/>
                        </a:lnSpc>
                        <a:spcAft>
                          <a:spcPts val="0"/>
                        </a:spcAft>
                      </a:pPr>
                      <a:r>
                        <a:rPr lang="es-CR" sz="1200">
                          <a:effectLst/>
                        </a:rPr>
                        <a:t>Rodamientos de bolas a contacto angular</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1.2~1.8</a:t>
                      </a:r>
                      <a:endParaRPr lang="es-EC" sz="1200">
                        <a:solidFill>
                          <a:srgbClr val="000000"/>
                        </a:solidFill>
                        <a:effectLst/>
                        <a:latin typeface="Calibri"/>
                        <a:ea typeface="Calibri"/>
                        <a:cs typeface="Calibri"/>
                      </a:endParaRPr>
                    </a:p>
                  </a:txBody>
                  <a:tcPr marL="68580" marR="68580" marT="0" marB="0"/>
                </a:tc>
              </a:tr>
              <a:tr h="271145">
                <a:tc>
                  <a:txBody>
                    <a:bodyPr/>
                    <a:lstStyle/>
                    <a:p>
                      <a:pPr>
                        <a:lnSpc>
                          <a:spcPct val="150000"/>
                        </a:lnSpc>
                        <a:spcAft>
                          <a:spcPts val="0"/>
                        </a:spcAft>
                      </a:pPr>
                      <a:r>
                        <a:rPr lang="es-CR" sz="1200">
                          <a:effectLst/>
                        </a:rPr>
                        <a:t>Rodamientos oscilantes de bolas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0.8~1.2</a:t>
                      </a:r>
                      <a:endParaRPr lang="es-EC" sz="1200">
                        <a:solidFill>
                          <a:srgbClr val="000000"/>
                        </a:solidFill>
                        <a:effectLst/>
                        <a:latin typeface="Calibri"/>
                        <a:ea typeface="Calibri"/>
                        <a:cs typeface="Calibri"/>
                      </a:endParaRPr>
                    </a:p>
                  </a:txBody>
                  <a:tcPr marL="68580" marR="68580" marT="0" marB="0"/>
                </a:tc>
              </a:tr>
              <a:tr h="271145">
                <a:tc>
                  <a:txBody>
                    <a:bodyPr/>
                    <a:lstStyle/>
                    <a:p>
                      <a:pPr>
                        <a:lnSpc>
                          <a:spcPct val="150000"/>
                        </a:lnSpc>
                        <a:spcAft>
                          <a:spcPts val="0"/>
                        </a:spcAft>
                      </a:pPr>
                      <a:r>
                        <a:rPr lang="es-CR" sz="1200">
                          <a:effectLst/>
                        </a:rPr>
                        <a:t>Rodamientos de rodillos cilíndricos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   1~1.5</a:t>
                      </a:r>
                      <a:endParaRPr lang="es-EC" sz="1200">
                        <a:solidFill>
                          <a:srgbClr val="000000"/>
                        </a:solidFill>
                        <a:effectLst/>
                        <a:latin typeface="Calibri"/>
                        <a:ea typeface="Calibri"/>
                        <a:cs typeface="Calibri"/>
                      </a:endParaRPr>
                    </a:p>
                  </a:txBody>
                  <a:tcPr marL="68580" marR="68580" marT="0" marB="0"/>
                </a:tc>
              </a:tr>
              <a:tr h="271145">
                <a:tc>
                  <a:txBody>
                    <a:bodyPr/>
                    <a:lstStyle/>
                    <a:p>
                      <a:pPr>
                        <a:lnSpc>
                          <a:spcPct val="150000"/>
                        </a:lnSpc>
                        <a:spcAft>
                          <a:spcPts val="0"/>
                        </a:spcAft>
                      </a:pPr>
                      <a:r>
                        <a:rPr lang="es-CR" sz="1200">
                          <a:effectLst/>
                        </a:rPr>
                        <a:t>Rodamientos de agujas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2~3</a:t>
                      </a:r>
                      <a:endParaRPr lang="es-EC" sz="1200">
                        <a:solidFill>
                          <a:srgbClr val="000000"/>
                        </a:solidFill>
                        <a:effectLst/>
                        <a:latin typeface="Calibri"/>
                        <a:ea typeface="Calibri"/>
                        <a:cs typeface="Calibri"/>
                      </a:endParaRPr>
                    </a:p>
                  </a:txBody>
                  <a:tcPr marL="68580" marR="68580" marT="0" marB="0"/>
                </a:tc>
              </a:tr>
              <a:tr h="271145">
                <a:tc>
                  <a:txBody>
                    <a:bodyPr/>
                    <a:lstStyle/>
                    <a:p>
                      <a:pPr>
                        <a:lnSpc>
                          <a:spcPct val="150000"/>
                        </a:lnSpc>
                        <a:spcAft>
                          <a:spcPts val="0"/>
                        </a:spcAft>
                      </a:pPr>
                      <a:r>
                        <a:rPr lang="es-CR" sz="1200" b="1" dirty="0">
                          <a:effectLst/>
                        </a:rPr>
                        <a:t>Rodamientos de rodillos cónicos</a:t>
                      </a:r>
                      <a:endParaRPr lang="es-EC" sz="1200" b="1" dirty="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b="1" dirty="0">
                          <a:effectLst/>
                        </a:rPr>
                        <a:t>1.7~2.5</a:t>
                      </a:r>
                      <a:endParaRPr lang="es-EC" sz="1200" b="1" dirty="0">
                        <a:solidFill>
                          <a:srgbClr val="000000"/>
                        </a:solidFill>
                        <a:effectLst/>
                        <a:latin typeface="Calibri"/>
                        <a:ea typeface="Calibri"/>
                        <a:cs typeface="Calibri"/>
                      </a:endParaRPr>
                    </a:p>
                  </a:txBody>
                  <a:tcPr marL="68580" marR="68580" marT="0" marB="0"/>
                </a:tc>
              </a:tr>
              <a:tr h="271145">
                <a:tc>
                  <a:txBody>
                    <a:bodyPr/>
                    <a:lstStyle/>
                    <a:p>
                      <a:pPr>
                        <a:lnSpc>
                          <a:spcPct val="150000"/>
                        </a:lnSpc>
                        <a:spcAft>
                          <a:spcPts val="0"/>
                        </a:spcAft>
                      </a:pPr>
                      <a:r>
                        <a:rPr lang="es-CR" sz="1200">
                          <a:effectLst/>
                        </a:rPr>
                        <a:t>Rodamientos de rodillos esféricos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  2~2.5</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Rodamientos axiales de bolas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a:effectLst/>
                        </a:rPr>
                        <a:t>1~1.5</a:t>
                      </a:r>
                      <a:endParaRPr lang="es-EC" sz="1200">
                        <a:solidFill>
                          <a:srgbClr val="000000"/>
                        </a:solidFill>
                        <a:effectLst/>
                        <a:latin typeface="Calibri"/>
                        <a:ea typeface="Calibri"/>
                        <a:cs typeface="Calibri"/>
                      </a:endParaRPr>
                    </a:p>
                  </a:txBody>
                  <a:tcPr marL="68580" marR="68580" marT="0" marB="0"/>
                </a:tc>
              </a:tr>
              <a:tr h="271145">
                <a:tc>
                  <a:txBody>
                    <a:bodyPr/>
                    <a:lstStyle/>
                    <a:p>
                      <a:pPr algn="ctr">
                        <a:lnSpc>
                          <a:spcPct val="150000"/>
                        </a:lnSpc>
                        <a:spcAft>
                          <a:spcPts val="0"/>
                        </a:spcAft>
                      </a:pPr>
                      <a:r>
                        <a:rPr lang="es-CR" sz="1200">
                          <a:effectLst/>
                        </a:rPr>
                        <a:t>Rodamientos axiles de rodillos</a:t>
                      </a:r>
                      <a:endParaRPr lang="es-EC" sz="1200">
                        <a:solidFill>
                          <a:srgbClr val="000000"/>
                        </a:solidFill>
                        <a:effectLst/>
                        <a:latin typeface="Calibri"/>
                        <a:ea typeface="Calibri"/>
                        <a:cs typeface="Calibri"/>
                      </a:endParaRPr>
                    </a:p>
                  </a:txBody>
                  <a:tcPr marL="68580" marR="68580" marT="0" marB="0"/>
                </a:tc>
                <a:tc>
                  <a:txBody>
                    <a:bodyPr/>
                    <a:lstStyle/>
                    <a:p>
                      <a:pPr algn="ctr">
                        <a:lnSpc>
                          <a:spcPct val="150000"/>
                        </a:lnSpc>
                        <a:spcAft>
                          <a:spcPts val="0"/>
                        </a:spcAft>
                      </a:pPr>
                      <a:r>
                        <a:rPr lang="es-CR" sz="1200" dirty="0">
                          <a:effectLst/>
                        </a:rPr>
                        <a:t>2~3</a:t>
                      </a:r>
                      <a:endParaRPr lang="es-EC" sz="1200" dirty="0">
                        <a:solidFill>
                          <a:srgbClr val="000000"/>
                        </a:solidFill>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281054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83568" y="836712"/>
                <a:ext cx="8229600" cy="5289451"/>
              </a:xfrm>
            </p:spPr>
            <p:txBody>
              <a:bodyPr/>
              <a:lstStyle/>
              <a:p>
                <a:r>
                  <a:rPr lang="es-EC" sz="2000" b="1" dirty="0"/>
                  <a:t>DISEÑO </a:t>
                </a:r>
                <a:r>
                  <a:rPr lang="es-EC" sz="2000" b="1" dirty="0" smtClean="0"/>
                  <a:t>FOTOVOLTAICO</a:t>
                </a:r>
              </a:p>
              <a:p>
                <a:pPr marL="0" indent="0">
                  <a:buNone/>
                </a:pPr>
                <a:r>
                  <a:rPr lang="es-EC" sz="1600" dirty="0" smtClean="0"/>
                  <a:t>        Motor de ¼ HP = 186.5 W</a:t>
                </a:r>
              </a:p>
              <a:p>
                <a:pPr marL="0" indent="0">
                  <a:buNone/>
                </a:pPr>
                <a:r>
                  <a:rPr lang="es-EC" sz="1600" dirty="0" smtClean="0"/>
                  <a:t>         E</a:t>
                </a:r>
                <a:r>
                  <a:rPr lang="es-EC" sz="1600" baseline="-25000" dirty="0" smtClean="0"/>
                  <a:t>T(teórica</a:t>
                </a:r>
                <a:r>
                  <a:rPr lang="es-EC" sz="1600" baseline="-25000" dirty="0"/>
                  <a:t>)</a:t>
                </a:r>
                <a:r>
                  <a:rPr lang="es-EC" sz="1600" dirty="0"/>
                  <a:t> = (186.5 * 3horas) = 559.5  </a:t>
                </a:r>
                <a14:m>
                  <m:oMath xmlns:m="http://schemas.openxmlformats.org/officeDocument/2006/math">
                    <m:f>
                      <m:fPr>
                        <m:ctrlPr>
                          <a:rPr lang="es-EC" sz="1600" i="1">
                            <a:latin typeface="Cambria Math"/>
                          </a:rPr>
                        </m:ctrlPr>
                      </m:fPr>
                      <m:num>
                        <m:r>
                          <a:rPr lang="es-EC" sz="1600" i="1">
                            <a:latin typeface="Cambria Math"/>
                          </a:rPr>
                          <m:t>𝑊</m:t>
                        </m:r>
                        <m:r>
                          <a:rPr lang="es-EC" sz="1600" i="1">
                            <a:latin typeface="Cambria Math"/>
                          </a:rPr>
                          <m:t> </m:t>
                        </m:r>
                        <m:r>
                          <a:rPr lang="es-EC" sz="1600" i="1">
                            <a:latin typeface="Cambria Math"/>
                          </a:rPr>
                          <m:t>h</m:t>
                        </m:r>
                      </m:num>
                      <m:den>
                        <m:r>
                          <a:rPr lang="es-EC" sz="1600" i="1">
                            <a:latin typeface="Cambria Math"/>
                          </a:rPr>
                          <m:t>𝑑</m:t>
                        </m:r>
                        <m:r>
                          <a:rPr lang="es-EC" sz="1600" i="1">
                            <a:latin typeface="Cambria Math"/>
                          </a:rPr>
                          <m:t>í</m:t>
                        </m:r>
                        <m:r>
                          <a:rPr lang="es-EC" sz="1600" i="1">
                            <a:latin typeface="Cambria Math"/>
                          </a:rPr>
                          <m:t>𝑎</m:t>
                        </m:r>
                      </m:den>
                    </m:f>
                  </m:oMath>
                </a14:m>
                <a:endParaRPr lang="es-EC" sz="1600" dirty="0"/>
              </a:p>
              <a:p>
                <a:pPr marL="0" indent="0">
                  <a:buNone/>
                </a:pPr>
                <a:endParaRPr lang="es-EC" sz="1600" dirty="0" smtClean="0"/>
              </a:p>
              <a:p>
                <a:pPr marL="0" indent="0">
                  <a:buNone/>
                </a:pPr>
                <a:endParaRPr lang="es-EC" sz="1600" dirty="0" smtClean="0"/>
              </a:p>
              <a:p>
                <a:pPr marL="0" indent="0">
                  <a:buNone/>
                </a:pPr>
                <a:r>
                  <a:rPr lang="es-EC" sz="1600" dirty="0" smtClean="0"/>
                  <a:t>         Energía </a:t>
                </a:r>
                <a:r>
                  <a:rPr lang="es-EC" sz="1600" dirty="0"/>
                  <a:t>total real: E</a:t>
                </a:r>
                <a:r>
                  <a:rPr lang="es-EC" sz="1600" baseline="-25000" dirty="0"/>
                  <a:t>T</a:t>
                </a:r>
                <a:r>
                  <a:rPr lang="es-EC" sz="1600" dirty="0"/>
                  <a:t> = </a:t>
                </a:r>
                <a14:m>
                  <m:oMath xmlns:m="http://schemas.openxmlformats.org/officeDocument/2006/math">
                    <m:f>
                      <m:fPr>
                        <m:ctrlPr>
                          <a:rPr lang="es-EC" sz="1600" i="1">
                            <a:latin typeface="Cambria Math"/>
                          </a:rPr>
                        </m:ctrlPr>
                      </m:fPr>
                      <m:num>
                        <m:r>
                          <m:rPr>
                            <m:sty m:val="p"/>
                          </m:rPr>
                          <a:rPr lang="es-EC" sz="1600">
                            <a:latin typeface="Cambria Math"/>
                          </a:rPr>
                          <m:t>ET</m:t>
                        </m:r>
                        <m:r>
                          <a:rPr lang="es-EC" sz="1600">
                            <a:latin typeface="Cambria Math"/>
                          </a:rPr>
                          <m:t>(</m:t>
                        </m:r>
                        <m:r>
                          <m:rPr>
                            <m:sty m:val="p"/>
                          </m:rPr>
                          <a:rPr lang="es-EC" sz="1600">
                            <a:latin typeface="Cambria Math"/>
                          </a:rPr>
                          <m:t>te</m:t>
                        </m:r>
                        <m:r>
                          <a:rPr lang="es-EC" sz="1600">
                            <a:latin typeface="Cambria Math"/>
                          </a:rPr>
                          <m:t>ó</m:t>
                        </m:r>
                        <m:r>
                          <m:rPr>
                            <m:sty m:val="p"/>
                          </m:rPr>
                          <a:rPr lang="es-EC" sz="1600">
                            <a:latin typeface="Cambria Math"/>
                          </a:rPr>
                          <m:t>rica</m:t>
                        </m:r>
                        <m:r>
                          <a:rPr lang="es-EC" sz="1600">
                            <a:latin typeface="Cambria Math"/>
                          </a:rPr>
                          <m:t>)</m:t>
                        </m:r>
                      </m:num>
                      <m:den>
                        <m:r>
                          <m:rPr>
                            <m:sty m:val="p"/>
                          </m:rPr>
                          <a:rPr lang="es-EC" sz="1600">
                            <a:latin typeface="Cambria Math"/>
                          </a:rPr>
                          <m:t>Eficiencia</m:t>
                        </m:r>
                        <m:r>
                          <a:rPr lang="es-EC" sz="1600">
                            <a:latin typeface="Cambria Math"/>
                          </a:rPr>
                          <m:t> </m:t>
                        </m:r>
                        <m:r>
                          <m:rPr>
                            <m:sty m:val="p"/>
                          </m:rPr>
                          <a:rPr lang="es-EC" sz="1600">
                            <a:latin typeface="Cambria Math"/>
                          </a:rPr>
                          <m:t>del</m:t>
                        </m:r>
                        <m:r>
                          <a:rPr lang="es-EC" sz="1600">
                            <a:latin typeface="Cambria Math"/>
                          </a:rPr>
                          <m:t> </m:t>
                        </m:r>
                        <m:r>
                          <m:rPr>
                            <m:sty m:val="p"/>
                          </m:rPr>
                          <a:rPr lang="es-EC" sz="1600">
                            <a:latin typeface="Cambria Math"/>
                          </a:rPr>
                          <m:t>sistema</m:t>
                        </m:r>
                        <m:r>
                          <a:rPr lang="es-EC" sz="1600">
                            <a:latin typeface="Cambria Math"/>
                          </a:rPr>
                          <m:t> </m:t>
                        </m:r>
                      </m:den>
                    </m:f>
                  </m:oMath>
                </a14:m>
                <a:r>
                  <a:rPr lang="es-EC" sz="1600" dirty="0"/>
                  <a:t>                                                       </a:t>
                </a:r>
                <a:endParaRPr lang="es-EC" sz="1600" dirty="0" smtClean="0"/>
              </a:p>
              <a:p>
                <a:pPr marL="0" indent="0">
                  <a:buNone/>
                </a:pPr>
                <a:r>
                  <a:rPr lang="es-EC" sz="1600" dirty="0" smtClean="0"/>
                  <a:t>          E</a:t>
                </a:r>
                <a:r>
                  <a:rPr lang="es-EC" sz="1600" baseline="-25000" dirty="0" smtClean="0"/>
                  <a:t>T</a:t>
                </a:r>
                <a:r>
                  <a:rPr lang="es-EC" sz="1600" dirty="0" smtClean="0"/>
                  <a:t> </a:t>
                </a:r>
                <a:r>
                  <a:rPr lang="es-EC" sz="1600" dirty="0"/>
                  <a:t>= </a:t>
                </a:r>
                <a14:m>
                  <m:oMath xmlns:m="http://schemas.openxmlformats.org/officeDocument/2006/math">
                    <m:f>
                      <m:fPr>
                        <m:ctrlPr>
                          <a:rPr lang="es-EC" sz="1600" i="1">
                            <a:latin typeface="Cambria Math"/>
                          </a:rPr>
                        </m:ctrlPr>
                      </m:fPr>
                      <m:num>
                        <m:r>
                          <a:rPr lang="es-EC" sz="1600">
                            <a:latin typeface="Cambria Math"/>
                          </a:rPr>
                          <m:t>559.5</m:t>
                        </m:r>
                      </m:num>
                      <m:den>
                        <m:r>
                          <a:rPr lang="es-EC" sz="1600">
                            <a:latin typeface="Cambria Math"/>
                          </a:rPr>
                          <m:t>0.9</m:t>
                        </m:r>
                        <m:r>
                          <a:rPr lang="es-EC" sz="1600" i="1">
                            <a:latin typeface="Cambria Math"/>
                          </a:rPr>
                          <m:t>∗</m:t>
                        </m:r>
                        <m:r>
                          <a:rPr lang="es-EC" sz="1600">
                            <a:latin typeface="Cambria Math"/>
                          </a:rPr>
                          <m:t>0.9</m:t>
                        </m:r>
                      </m:den>
                    </m:f>
                  </m:oMath>
                </a14:m>
                <a:r>
                  <a:rPr lang="es-EC" sz="1600" dirty="0"/>
                  <a:t> </a:t>
                </a:r>
              </a:p>
              <a:p>
                <a:pPr marL="0" indent="0">
                  <a:buNone/>
                </a:pPr>
                <a:r>
                  <a:rPr lang="es-EC" sz="1600" dirty="0" smtClean="0"/>
                  <a:t>          E</a:t>
                </a:r>
                <a:r>
                  <a:rPr lang="es-EC" sz="1600" baseline="-25000" dirty="0" smtClean="0"/>
                  <a:t>T</a:t>
                </a:r>
                <a:r>
                  <a:rPr lang="es-EC" sz="1600" dirty="0" smtClean="0"/>
                  <a:t> </a:t>
                </a:r>
                <a:r>
                  <a:rPr lang="es-EC" sz="1600" dirty="0"/>
                  <a:t>= 691 </a:t>
                </a:r>
                <a14:m>
                  <m:oMath xmlns:m="http://schemas.openxmlformats.org/officeDocument/2006/math">
                    <m:f>
                      <m:fPr>
                        <m:ctrlPr>
                          <a:rPr lang="es-EC" sz="1600" i="1">
                            <a:latin typeface="Cambria Math"/>
                          </a:rPr>
                        </m:ctrlPr>
                      </m:fPr>
                      <m:num>
                        <m:r>
                          <a:rPr lang="es-EC" sz="1600" i="1">
                            <a:latin typeface="Cambria Math"/>
                          </a:rPr>
                          <m:t>𝑊</m:t>
                        </m:r>
                        <m:r>
                          <a:rPr lang="es-EC" sz="1600" i="1">
                            <a:latin typeface="Cambria Math"/>
                          </a:rPr>
                          <m:t> </m:t>
                        </m:r>
                        <m:r>
                          <a:rPr lang="es-EC" sz="1600" i="1">
                            <a:latin typeface="Cambria Math"/>
                          </a:rPr>
                          <m:t>h</m:t>
                        </m:r>
                      </m:num>
                      <m:den>
                        <m:r>
                          <a:rPr lang="es-EC" sz="1600" i="1">
                            <a:latin typeface="Cambria Math"/>
                          </a:rPr>
                          <m:t>𝑑</m:t>
                        </m:r>
                        <m:r>
                          <a:rPr lang="es-EC" sz="1600" i="1">
                            <a:latin typeface="Cambria Math"/>
                          </a:rPr>
                          <m:t>í</m:t>
                        </m:r>
                        <m:r>
                          <a:rPr lang="es-EC" sz="1600" i="1">
                            <a:latin typeface="Cambria Math"/>
                          </a:rPr>
                          <m:t>𝑎</m:t>
                        </m:r>
                      </m:den>
                    </m:f>
                  </m:oMath>
                </a14:m>
                <a:r>
                  <a:rPr lang="es-EC" sz="1600" dirty="0"/>
                  <a:t> = 0.691</a:t>
                </a:r>
                <a14:m>
                  <m:oMath xmlns:m="http://schemas.openxmlformats.org/officeDocument/2006/math">
                    <m:f>
                      <m:fPr>
                        <m:ctrlPr>
                          <a:rPr lang="es-EC" sz="1600" i="1">
                            <a:latin typeface="Cambria Math"/>
                          </a:rPr>
                        </m:ctrlPr>
                      </m:fPr>
                      <m:num>
                        <m:r>
                          <a:rPr lang="es-EC" sz="1600" i="1">
                            <a:latin typeface="Cambria Math"/>
                          </a:rPr>
                          <m:t>𝐾𝑤</m:t>
                        </m:r>
                        <m:r>
                          <a:rPr lang="es-EC" sz="1600" i="1">
                            <a:latin typeface="Cambria Math"/>
                          </a:rPr>
                          <m:t> </m:t>
                        </m:r>
                        <m:r>
                          <a:rPr lang="es-EC" sz="1600" i="1">
                            <a:latin typeface="Cambria Math"/>
                          </a:rPr>
                          <m:t>h</m:t>
                        </m:r>
                      </m:num>
                      <m:den>
                        <m:r>
                          <a:rPr lang="es-EC" sz="1600" i="1">
                            <a:latin typeface="Cambria Math"/>
                          </a:rPr>
                          <m:t>𝑑</m:t>
                        </m:r>
                        <m:r>
                          <a:rPr lang="es-EC" sz="1600" i="1">
                            <a:latin typeface="Cambria Math"/>
                          </a:rPr>
                          <m:t>í</m:t>
                        </m:r>
                        <m:r>
                          <a:rPr lang="es-EC" sz="1600" i="1">
                            <a:latin typeface="Cambria Math"/>
                          </a:rPr>
                          <m:t>𝑎</m:t>
                        </m:r>
                      </m:den>
                    </m:f>
                  </m:oMath>
                </a14:m>
                <a:endParaRPr lang="es-EC" sz="1600" dirty="0"/>
              </a:p>
              <a:p>
                <a:pPr marL="0" indent="0">
                  <a:buNone/>
                </a:pPr>
                <a:endParaRPr lang="es-EC" sz="1600" dirty="0" smtClean="0"/>
              </a:p>
              <a:p>
                <a:pPr marL="0" indent="0">
                  <a:buNone/>
                </a:pPr>
                <a:endParaRPr lang="es-EC" sz="1600" dirty="0" smtClean="0"/>
              </a:p>
              <a:p>
                <a:pPr marL="0" indent="0">
                  <a:buNone/>
                </a:pPr>
                <a:r>
                  <a:rPr lang="es-EC" sz="1600" dirty="0"/>
                  <a:t> </a:t>
                </a:r>
                <a:r>
                  <a:rPr lang="es-EC" sz="1600" dirty="0" smtClean="0"/>
                  <a:t>          Potencia </a:t>
                </a:r>
                <a:r>
                  <a:rPr lang="es-EC" sz="1600" dirty="0"/>
                  <a:t>real (1 panel) = 96 W</a:t>
                </a:r>
              </a:p>
              <a:p>
                <a:pPr marL="0" indent="0">
                  <a:buNone/>
                </a:pPr>
                <a:r>
                  <a:rPr lang="es-EC" sz="1600" dirty="0" smtClean="0"/>
                  <a:t>           Horas </a:t>
                </a:r>
                <a:r>
                  <a:rPr lang="es-EC" sz="1600" dirty="0"/>
                  <a:t>sol pico (HSP)= </a:t>
                </a:r>
                <a:r>
                  <a:rPr lang="es-EC" sz="1600" dirty="0" smtClean="0"/>
                  <a:t>4.8</a:t>
                </a:r>
                <a:r>
                  <a:rPr lang="es-EC" sz="1600" dirty="0"/>
                  <a:t> </a:t>
                </a:r>
                <a:r>
                  <a:rPr lang="es-EC" sz="1600" dirty="0" smtClean="0"/>
                  <a:t>(ESPE, 2014)</a:t>
                </a:r>
                <a:endParaRPr lang="es-EC" sz="1600" dirty="0"/>
              </a:p>
              <a:p>
                <a:pPr marL="0" indent="0">
                  <a:buNone/>
                </a:pPr>
                <a:endParaRPr lang="es-EC" sz="2000" b="1" dirty="0" smtClean="0"/>
              </a:p>
              <a:p>
                <a:endParaRPr lang="es-EC" sz="2000" b="1" dirty="0"/>
              </a:p>
              <a:p>
                <a:endParaRPr lang="es-EC" sz="2000" b="1" dirty="0" smtClean="0"/>
              </a:p>
              <a:p>
                <a:endParaRPr lang="es-EC" sz="2000" b="1" dirty="0"/>
              </a:p>
              <a:p>
                <a:endParaRPr lang="es-EC" sz="2000" b="1" dirty="0" smtClean="0"/>
              </a:p>
              <a:p>
                <a:endParaRPr lang="es-EC" sz="2000" b="1" dirty="0"/>
              </a:p>
              <a:p>
                <a:endParaRPr lang="es-EC" sz="2000" b="1" dirty="0" smtClean="0"/>
              </a:p>
              <a:p>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83568" y="836712"/>
                <a:ext cx="8229600" cy="5289451"/>
              </a:xfrm>
              <a:blipFill rotWithShape="1">
                <a:blip r:embed="rId2"/>
                <a:stretch>
                  <a:fillRect l="-593" t="-576"/>
                </a:stretch>
              </a:blipFill>
            </p:spPr>
            <p:txBody>
              <a:bodyPr/>
              <a:lstStyle/>
              <a:p>
                <a:r>
                  <a:rPr lang="es-EC">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15970"/>
            <a:ext cx="4317876" cy="270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774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914400" y="836712"/>
                <a:ext cx="8229600" cy="5217443"/>
              </a:xfrm>
            </p:spPr>
            <p:txBody>
              <a:bodyPr>
                <a:normAutofit fontScale="85000" lnSpcReduction="20000"/>
              </a:bodyPr>
              <a:lstStyle/>
              <a:p>
                <a:r>
                  <a:rPr lang="es-EC" sz="1800" b="1" dirty="0" smtClean="0"/>
                  <a:t>Energía de un panel</a:t>
                </a:r>
                <a:endParaRPr lang="es-EC" sz="1800" dirty="0"/>
              </a:p>
              <a:p>
                <a:pPr marL="0" indent="0">
                  <a:buNone/>
                </a:pPr>
                <a:r>
                  <a:rPr lang="es-EC" sz="1800" dirty="0" smtClean="0"/>
                  <a:t>       E</a:t>
                </a:r>
                <a:r>
                  <a:rPr lang="es-EC" sz="1800" baseline="-25000" dirty="0" smtClean="0"/>
                  <a:t>1panel</a:t>
                </a:r>
                <a:r>
                  <a:rPr lang="es-EC" sz="1800" dirty="0" smtClean="0"/>
                  <a:t> </a:t>
                </a:r>
                <a:r>
                  <a:rPr lang="es-EC" sz="1800" dirty="0"/>
                  <a:t>= Potencia real * </a:t>
                </a:r>
                <a:r>
                  <a:rPr lang="es-EC" sz="1800" dirty="0" smtClean="0"/>
                  <a:t>HSP</a:t>
                </a:r>
                <a:endParaRPr lang="es-EC" sz="1800" dirty="0"/>
              </a:p>
              <a:p>
                <a:pPr marL="0" indent="0">
                  <a:buNone/>
                </a:pPr>
                <a:r>
                  <a:rPr lang="es-EC" sz="1800" dirty="0" smtClean="0"/>
                  <a:t>       E</a:t>
                </a:r>
                <a:r>
                  <a:rPr lang="es-EC" sz="1800" baseline="-25000" dirty="0" smtClean="0"/>
                  <a:t>1panel</a:t>
                </a:r>
                <a:r>
                  <a:rPr lang="es-EC" sz="1800" dirty="0" smtClean="0"/>
                  <a:t> </a:t>
                </a:r>
                <a:r>
                  <a:rPr lang="es-EC" sz="1800" dirty="0"/>
                  <a:t>= (96)*(4.8) = 460.8 </a:t>
                </a:r>
                <a14:m>
                  <m:oMath xmlns:m="http://schemas.openxmlformats.org/officeDocument/2006/math">
                    <m:f>
                      <m:fPr>
                        <m:ctrlPr>
                          <a:rPr lang="es-EC" sz="1800" i="1">
                            <a:latin typeface="Cambria Math"/>
                          </a:rPr>
                        </m:ctrlPr>
                      </m:fPr>
                      <m:num>
                        <m:r>
                          <a:rPr lang="es-EC" sz="1800" i="1">
                            <a:latin typeface="Cambria Math"/>
                          </a:rPr>
                          <m:t>𝑊</m:t>
                        </m:r>
                        <m:r>
                          <a:rPr lang="es-EC" sz="1800" i="1">
                            <a:latin typeface="Cambria Math"/>
                          </a:rPr>
                          <m:t> </m:t>
                        </m:r>
                        <m:r>
                          <a:rPr lang="es-EC" sz="1800" i="1">
                            <a:latin typeface="Cambria Math"/>
                          </a:rPr>
                          <m:t>h</m:t>
                        </m:r>
                      </m:num>
                      <m:den>
                        <m:r>
                          <a:rPr lang="es-EC" sz="1800" i="1">
                            <a:latin typeface="Cambria Math"/>
                          </a:rPr>
                          <m:t>𝑑</m:t>
                        </m:r>
                        <m:r>
                          <a:rPr lang="es-EC" sz="1800" i="1">
                            <a:latin typeface="Cambria Math"/>
                          </a:rPr>
                          <m:t>í</m:t>
                        </m:r>
                        <m:r>
                          <a:rPr lang="es-EC" sz="1800" i="1">
                            <a:latin typeface="Cambria Math"/>
                          </a:rPr>
                          <m:t>𝑎</m:t>
                        </m:r>
                      </m:den>
                    </m:f>
                  </m:oMath>
                </a14:m>
                <a:r>
                  <a:rPr lang="es-EC" sz="1800" dirty="0"/>
                  <a:t>                                      </a:t>
                </a:r>
              </a:p>
              <a:p>
                <a:pPr marL="0" indent="0">
                  <a:buNone/>
                </a:pPr>
                <a:r>
                  <a:rPr lang="es-EC" sz="1800" dirty="0"/>
                  <a:t> </a:t>
                </a:r>
              </a:p>
              <a:p>
                <a:r>
                  <a:rPr lang="es-EC" sz="1800" b="1" dirty="0"/>
                  <a:t>Número de paneles</a:t>
                </a:r>
                <a:endParaRPr lang="es-EC" sz="1800" dirty="0"/>
              </a:p>
              <a:p>
                <a:pPr marL="0" indent="0">
                  <a:buNone/>
                </a:pPr>
                <a:r>
                  <a:rPr lang="es-EC" sz="1800" dirty="0" smtClean="0"/>
                  <a:t>        Np </a:t>
                </a:r>
                <a:r>
                  <a:rPr lang="es-EC" sz="1800" dirty="0"/>
                  <a:t>= Energía total real / Energía de 1 </a:t>
                </a:r>
                <a:r>
                  <a:rPr lang="es-EC" sz="1800" dirty="0" smtClean="0"/>
                  <a:t>panel</a:t>
                </a:r>
                <a:endParaRPr lang="es-EC" sz="1800" dirty="0"/>
              </a:p>
              <a:p>
                <a:pPr marL="0" indent="0">
                  <a:buNone/>
                </a:pPr>
                <a:r>
                  <a:rPr lang="es-EC" sz="1800" dirty="0" smtClean="0"/>
                  <a:t>         Np </a:t>
                </a:r>
                <a:r>
                  <a:rPr lang="es-EC" sz="1800" dirty="0"/>
                  <a:t>= </a:t>
                </a:r>
                <a14:m>
                  <m:oMath xmlns:m="http://schemas.openxmlformats.org/officeDocument/2006/math">
                    <m:f>
                      <m:fPr>
                        <m:ctrlPr>
                          <a:rPr lang="es-EC" sz="1800" i="1">
                            <a:latin typeface="Cambria Math"/>
                          </a:rPr>
                        </m:ctrlPr>
                      </m:fPr>
                      <m:num>
                        <m:r>
                          <a:rPr lang="es-EC" sz="1800">
                            <a:latin typeface="Cambria Math"/>
                          </a:rPr>
                          <m:t>691</m:t>
                        </m:r>
                      </m:num>
                      <m:den>
                        <m:r>
                          <a:rPr lang="es-EC" sz="1800">
                            <a:latin typeface="Cambria Math"/>
                          </a:rPr>
                          <m:t>460.8</m:t>
                        </m:r>
                      </m:den>
                    </m:f>
                  </m:oMath>
                </a14:m>
                <a:r>
                  <a:rPr lang="es-EC" sz="1800" dirty="0"/>
                  <a:t> ≈ 2 paneles </a:t>
                </a:r>
              </a:p>
              <a:p>
                <a:pPr marL="0" indent="0">
                  <a:buNone/>
                </a:pPr>
                <a:r>
                  <a:rPr lang="es-EC" sz="1800" dirty="0" smtClean="0"/>
                  <a:t> </a:t>
                </a:r>
                <a:r>
                  <a:rPr lang="es-EC" sz="1800" dirty="0"/>
                  <a:t> </a:t>
                </a:r>
              </a:p>
              <a:p>
                <a:r>
                  <a:rPr lang="es-EC" sz="1800" b="1" dirty="0"/>
                  <a:t>Corriente</a:t>
                </a:r>
                <a:endParaRPr lang="es-EC" sz="1800" dirty="0"/>
              </a:p>
              <a:p>
                <a:pPr marL="0" indent="0">
                  <a:buNone/>
                </a:pPr>
                <a:r>
                  <a:rPr lang="es-EC" sz="1800" dirty="0" smtClean="0"/>
                  <a:t>        </a:t>
                </a:r>
                <a:r>
                  <a:rPr lang="es-EC" sz="1800" dirty="0" err="1" smtClean="0"/>
                  <a:t>Irradiancia</a:t>
                </a:r>
                <a:r>
                  <a:rPr lang="es-EC" sz="1800" dirty="0" smtClean="0"/>
                  <a:t>  media </a:t>
                </a:r>
                <a:r>
                  <a:rPr lang="es-EC" sz="1800" dirty="0"/>
                  <a:t>= 1000 W/m</a:t>
                </a:r>
                <a:r>
                  <a:rPr lang="es-EC" sz="1800" baseline="30000" dirty="0"/>
                  <a:t>2</a:t>
                </a:r>
                <a:r>
                  <a:rPr lang="es-EC" sz="1800" dirty="0"/>
                  <a:t> = 1 </a:t>
                </a:r>
                <a14:m>
                  <m:oMath xmlns:m="http://schemas.openxmlformats.org/officeDocument/2006/math">
                    <m:f>
                      <m:fPr>
                        <m:ctrlPr>
                          <a:rPr lang="es-EC" sz="1800" i="1">
                            <a:latin typeface="Cambria Math"/>
                          </a:rPr>
                        </m:ctrlPr>
                      </m:fPr>
                      <m:num>
                        <m:r>
                          <m:rPr>
                            <m:sty m:val="p"/>
                          </m:rPr>
                          <a:rPr lang="es-EC" sz="1800">
                            <a:latin typeface="Cambria Math"/>
                          </a:rPr>
                          <m:t>Kw</m:t>
                        </m:r>
                      </m:num>
                      <m:den>
                        <m:r>
                          <m:rPr>
                            <m:sty m:val="p"/>
                          </m:rPr>
                          <a:rPr lang="es-EC" sz="1800">
                            <a:latin typeface="Cambria Math"/>
                          </a:rPr>
                          <m:t>m</m:t>
                        </m:r>
                        <m:r>
                          <a:rPr lang="es-EC" sz="1800">
                            <a:latin typeface="Cambria Math"/>
                          </a:rPr>
                          <m:t>2 </m:t>
                        </m:r>
                      </m:den>
                    </m:f>
                  </m:oMath>
                </a14:m>
                <a:endParaRPr lang="es-EC" sz="1800" dirty="0"/>
              </a:p>
              <a:p>
                <a:pPr marL="0" indent="0">
                  <a:buNone/>
                </a:pPr>
                <a:r>
                  <a:rPr lang="es-EC" sz="1800" dirty="0" smtClean="0"/>
                  <a:t>        </a:t>
                </a:r>
                <a:r>
                  <a:rPr lang="es-EC" sz="1800" dirty="0" err="1" smtClean="0"/>
                  <a:t>Gdm</a:t>
                </a:r>
                <a:r>
                  <a:rPr lang="es-EC" sz="1800" dirty="0" smtClean="0"/>
                  <a:t>(0)= </a:t>
                </a:r>
                <a:r>
                  <a:rPr lang="es-EC" sz="1800" dirty="0"/>
                  <a:t>4.8 </a:t>
                </a:r>
                <a14:m>
                  <m:oMath xmlns:m="http://schemas.openxmlformats.org/officeDocument/2006/math">
                    <m:f>
                      <m:fPr>
                        <m:ctrlPr>
                          <a:rPr lang="es-EC" sz="1800" i="1">
                            <a:latin typeface="Cambria Math"/>
                          </a:rPr>
                        </m:ctrlPr>
                      </m:fPr>
                      <m:num>
                        <m:r>
                          <a:rPr lang="es-EC" sz="1800" i="1">
                            <a:latin typeface="Cambria Math"/>
                          </a:rPr>
                          <m:t>𝐾𝑤</m:t>
                        </m:r>
                        <m:r>
                          <a:rPr lang="es-EC" sz="1800" i="1">
                            <a:latin typeface="Cambria Math"/>
                          </a:rPr>
                          <m:t> </m:t>
                        </m:r>
                        <m:r>
                          <a:rPr lang="es-EC" sz="1800" i="1">
                            <a:latin typeface="Cambria Math"/>
                          </a:rPr>
                          <m:t>h</m:t>
                        </m:r>
                      </m:num>
                      <m:den>
                        <m:r>
                          <a:rPr lang="es-EC" sz="1800" i="1">
                            <a:latin typeface="Cambria Math"/>
                          </a:rPr>
                          <m:t>𝑚</m:t>
                        </m:r>
                        <m:r>
                          <a:rPr lang="es-EC" sz="1800" i="1">
                            <a:latin typeface="Cambria Math"/>
                          </a:rPr>
                          <m:t>2 </m:t>
                        </m:r>
                        <m:r>
                          <a:rPr lang="es-EC" sz="1800" i="1">
                            <a:latin typeface="Cambria Math"/>
                          </a:rPr>
                          <m:t>𝑑</m:t>
                        </m:r>
                        <m:r>
                          <a:rPr lang="es-EC" sz="1800" i="1">
                            <a:latin typeface="Cambria Math"/>
                          </a:rPr>
                          <m:t>í</m:t>
                        </m:r>
                        <m:r>
                          <a:rPr lang="es-EC" sz="1800" i="1">
                            <a:latin typeface="Cambria Math"/>
                          </a:rPr>
                          <m:t>𝑎</m:t>
                        </m:r>
                      </m:den>
                    </m:f>
                  </m:oMath>
                </a14:m>
                <a:endParaRPr lang="es-EC" sz="1800" dirty="0"/>
              </a:p>
              <a:p>
                <a:pPr marL="0" indent="0">
                  <a:buNone/>
                </a:pPr>
                <a:r>
                  <a:rPr lang="es-EC" sz="1800" dirty="0" smtClean="0"/>
                  <a:t>         </a:t>
                </a:r>
                <a:r>
                  <a:rPr lang="es-EC" sz="1800" dirty="0" err="1" smtClean="0"/>
                  <a:t>I</a:t>
                </a:r>
                <a:r>
                  <a:rPr lang="es-EC" sz="1800" baseline="-25000" dirty="0" err="1" smtClean="0"/>
                  <a:t>m</a:t>
                </a:r>
                <a:r>
                  <a:rPr lang="es-EC" sz="1800" baseline="-25000" dirty="0" smtClean="0"/>
                  <a:t> </a:t>
                </a:r>
                <a:r>
                  <a:rPr lang="es-EC" sz="1800" dirty="0"/>
                  <a:t>= </a:t>
                </a:r>
                <a14:m>
                  <m:oMath xmlns:m="http://schemas.openxmlformats.org/officeDocument/2006/math">
                    <m:f>
                      <m:fPr>
                        <m:ctrlPr>
                          <a:rPr lang="es-EC" sz="1800" i="1">
                            <a:latin typeface="Cambria Math"/>
                          </a:rPr>
                        </m:ctrlPr>
                      </m:fPr>
                      <m:num>
                        <m:r>
                          <a:rPr lang="es-EC" sz="1800" i="1">
                            <a:latin typeface="Cambria Math"/>
                          </a:rPr>
                          <m:t>𝐸𝑡𝑜𝑡𝑎𝑙</m:t>
                        </m:r>
                        <m:r>
                          <a:rPr lang="es-EC" sz="1800" i="1">
                            <a:latin typeface="Cambria Math"/>
                          </a:rPr>
                          <m:t> </m:t>
                        </m:r>
                        <m:r>
                          <a:rPr lang="es-EC" sz="1800" i="1">
                            <a:latin typeface="Cambria Math"/>
                          </a:rPr>
                          <m:t>𝑟𝑒𝑎𝑙</m:t>
                        </m:r>
                      </m:num>
                      <m:den>
                        <m:r>
                          <a:rPr lang="es-EC" sz="1800" i="1">
                            <a:latin typeface="Cambria Math"/>
                          </a:rPr>
                          <m:t>𝐺𝑑𝑚</m:t>
                        </m:r>
                        <m:d>
                          <m:dPr>
                            <m:ctrlPr>
                              <a:rPr lang="es-EC" sz="1800" i="1">
                                <a:latin typeface="Cambria Math"/>
                              </a:rPr>
                            </m:ctrlPr>
                          </m:dPr>
                          <m:e>
                            <m:r>
                              <a:rPr lang="es-EC" sz="1800" b="0" i="1" smtClean="0">
                                <a:latin typeface="Cambria Math"/>
                              </a:rPr>
                              <m:t>0</m:t>
                            </m:r>
                          </m:e>
                        </m:d>
                        <m:r>
                          <a:rPr lang="es-EC" sz="1800" i="1">
                            <a:latin typeface="Cambria Math"/>
                          </a:rPr>
                          <m:t>∗</m:t>
                        </m:r>
                        <m:r>
                          <a:rPr lang="es-EC" sz="1800" i="1">
                            <a:latin typeface="Cambria Math"/>
                          </a:rPr>
                          <m:t>𝑉𝑁</m:t>
                        </m:r>
                      </m:den>
                    </m:f>
                  </m:oMath>
                </a14:m>
                <a:r>
                  <a:rPr lang="es-EC" sz="1800" dirty="0"/>
                  <a:t> * </a:t>
                </a:r>
                <a:r>
                  <a:rPr lang="es-EC" sz="1800" dirty="0" err="1" smtClean="0"/>
                  <a:t>Irradiancia</a:t>
                </a:r>
                <a:r>
                  <a:rPr lang="es-EC" sz="1800" dirty="0" smtClean="0"/>
                  <a:t> media                                                               </a:t>
                </a:r>
              </a:p>
              <a:p>
                <a:pPr marL="0" indent="0">
                  <a:buNone/>
                </a:pPr>
                <a:r>
                  <a:rPr lang="es-EC" sz="1800" dirty="0" smtClean="0"/>
                  <a:t>         </a:t>
                </a:r>
                <a:r>
                  <a:rPr lang="es-EC" sz="1800" dirty="0" err="1" smtClean="0"/>
                  <a:t>I</a:t>
                </a:r>
                <a:r>
                  <a:rPr lang="es-EC" sz="1800" baseline="-25000" dirty="0" err="1" smtClean="0"/>
                  <a:t>m</a:t>
                </a:r>
                <a:r>
                  <a:rPr lang="es-EC" sz="1800" dirty="0" smtClean="0"/>
                  <a:t> </a:t>
                </a:r>
                <a:r>
                  <a:rPr lang="es-EC" sz="1800" dirty="0"/>
                  <a:t>= </a:t>
                </a:r>
                <a14:m>
                  <m:oMath xmlns:m="http://schemas.openxmlformats.org/officeDocument/2006/math">
                    <m:f>
                      <m:fPr>
                        <m:ctrlPr>
                          <a:rPr lang="es-EC" sz="1800" i="1">
                            <a:latin typeface="Cambria Math"/>
                          </a:rPr>
                        </m:ctrlPr>
                      </m:fPr>
                      <m:num>
                        <m:r>
                          <a:rPr lang="es-EC" sz="1800" i="1">
                            <a:latin typeface="Cambria Math"/>
                          </a:rPr>
                          <m:t>0.691</m:t>
                        </m:r>
                      </m:num>
                      <m:den>
                        <m:r>
                          <a:rPr lang="es-EC" sz="1800" i="1">
                            <a:latin typeface="Cambria Math"/>
                          </a:rPr>
                          <m:t>4.8∗24 </m:t>
                        </m:r>
                      </m:den>
                    </m:f>
                  </m:oMath>
                </a14:m>
                <a:r>
                  <a:rPr lang="es-EC" sz="1800" dirty="0"/>
                  <a:t> * 1 * (1000)</a:t>
                </a:r>
              </a:p>
              <a:p>
                <a:pPr marL="0" indent="0">
                  <a:buNone/>
                </a:pPr>
                <a:r>
                  <a:rPr lang="es-EC" sz="1800" dirty="0" smtClean="0"/>
                  <a:t>         </a:t>
                </a:r>
                <a:r>
                  <a:rPr lang="es-EC" sz="1800" dirty="0" err="1" smtClean="0"/>
                  <a:t>I</a:t>
                </a:r>
                <a:r>
                  <a:rPr lang="es-EC" sz="1800" baseline="-25000" dirty="0" err="1" smtClean="0"/>
                  <a:t>m</a:t>
                </a:r>
                <a:r>
                  <a:rPr lang="es-EC" sz="1800" baseline="-25000" dirty="0" smtClean="0"/>
                  <a:t> </a:t>
                </a:r>
                <a:r>
                  <a:rPr lang="es-EC" sz="1800" dirty="0"/>
                  <a:t>= 6 </a:t>
                </a:r>
                <a:r>
                  <a:rPr lang="es-EC" sz="1800" dirty="0" smtClean="0"/>
                  <a:t>A</a:t>
                </a:r>
              </a:p>
              <a:p>
                <a:endParaRPr lang="es-EC" sz="1800" dirty="0"/>
              </a:p>
              <a:p>
                <a:r>
                  <a:rPr lang="es-EC" sz="1800" b="1" dirty="0"/>
                  <a:t>Corriente necesaria</a:t>
                </a:r>
              </a:p>
              <a:p>
                <a:pPr marL="0" indent="0">
                  <a:buNone/>
                </a:pPr>
                <a:r>
                  <a:rPr lang="es-EC" sz="1800" dirty="0" smtClean="0"/>
                  <a:t>        </a:t>
                </a:r>
                <a:r>
                  <a:rPr lang="es-EC" sz="1800" dirty="0" err="1" smtClean="0"/>
                  <a:t>I</a:t>
                </a:r>
                <a:r>
                  <a:rPr lang="es-EC" sz="1800" baseline="-25000" dirty="0" err="1" smtClean="0"/>
                  <a:t>m</a:t>
                </a:r>
                <a:r>
                  <a:rPr lang="es-EC" sz="1800" baseline="-25000" dirty="0" smtClean="0"/>
                  <a:t> </a:t>
                </a:r>
                <a:r>
                  <a:rPr lang="es-EC" sz="1800" baseline="-25000" dirty="0"/>
                  <a:t>(</a:t>
                </a:r>
                <a:r>
                  <a:rPr lang="es-EC" sz="1800" baseline="-25000" dirty="0" err="1"/>
                  <a:t>max</a:t>
                </a:r>
                <a:r>
                  <a:rPr lang="es-EC" sz="1800" baseline="-25000" dirty="0"/>
                  <a:t>)</a:t>
                </a:r>
                <a:r>
                  <a:rPr lang="es-EC" sz="1800" dirty="0"/>
                  <a:t> = 1.2 * </a:t>
                </a:r>
                <a:r>
                  <a:rPr lang="es-EC" sz="1800" dirty="0" err="1" smtClean="0"/>
                  <a:t>Im</a:t>
                </a:r>
                <a:endParaRPr lang="es-EC" sz="1800" dirty="0"/>
              </a:p>
              <a:p>
                <a:pPr marL="0" indent="0">
                  <a:buNone/>
                </a:pPr>
                <a:r>
                  <a:rPr lang="es-EC" sz="1800" dirty="0" smtClean="0"/>
                  <a:t>        </a:t>
                </a:r>
                <a:r>
                  <a:rPr lang="es-EC" sz="1800" dirty="0" err="1" smtClean="0"/>
                  <a:t>I</a:t>
                </a:r>
                <a:r>
                  <a:rPr lang="es-EC" sz="1800" baseline="-25000" dirty="0" err="1" smtClean="0"/>
                  <a:t>m</a:t>
                </a:r>
                <a:r>
                  <a:rPr lang="es-EC" sz="1800" baseline="-25000" dirty="0" smtClean="0"/>
                  <a:t> </a:t>
                </a:r>
                <a:r>
                  <a:rPr lang="es-EC" sz="1800" baseline="-25000" dirty="0"/>
                  <a:t>(</a:t>
                </a:r>
                <a:r>
                  <a:rPr lang="es-EC" sz="1800" baseline="-25000" dirty="0" err="1"/>
                  <a:t>max</a:t>
                </a:r>
                <a:r>
                  <a:rPr lang="es-EC" sz="1800" baseline="-25000" dirty="0"/>
                  <a:t>)</a:t>
                </a:r>
                <a:r>
                  <a:rPr lang="es-EC" sz="1800" dirty="0"/>
                  <a:t> = 1.2 * (6) = 7.2 A        </a:t>
                </a:r>
              </a:p>
              <a:p>
                <a:endParaRPr lang="es-EC" sz="2300" dirty="0"/>
              </a:p>
              <a:p>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914400" y="836712"/>
                <a:ext cx="8229600" cy="5217443"/>
              </a:xfrm>
              <a:blipFill rotWithShape="1">
                <a:blip r:embed="rId2"/>
                <a:stretch>
                  <a:fillRect l="-148" t="-935"/>
                </a:stretch>
              </a:blipFill>
            </p:spPr>
            <p:txBody>
              <a:bodyPr/>
              <a:lstStyle/>
              <a:p>
                <a:r>
                  <a:rPr lang="es-EC">
                    <a:noFill/>
                  </a:rPr>
                  <a:t> </a:t>
                </a:r>
              </a:p>
            </p:txBody>
          </p:sp>
        </mc:Fallback>
      </mc:AlternateContent>
    </p:spTree>
    <p:extLst>
      <p:ext uri="{BB962C8B-B14F-4D97-AF65-F5344CB8AC3E}">
        <p14:creationId xmlns:p14="http://schemas.microsoft.com/office/powerpoint/2010/main" val="1428924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14400" y="836712"/>
                <a:ext cx="8229600" cy="5217443"/>
              </a:xfrm>
            </p:spPr>
            <p:txBody>
              <a:bodyPr>
                <a:normAutofit fontScale="47500" lnSpcReduction="20000"/>
              </a:bodyPr>
              <a:lstStyle/>
              <a:p>
                <a:r>
                  <a:rPr lang="es-EC" sz="2900" b="1" dirty="0"/>
                  <a:t>Número de paneles en paralelo</a:t>
                </a:r>
                <a:endParaRPr lang="es-EC" sz="2900" dirty="0"/>
              </a:p>
              <a:p>
                <a:pPr marL="0" indent="0">
                  <a:buNone/>
                </a:pPr>
                <a:r>
                  <a:rPr lang="es-EC" sz="2900" dirty="0"/>
                  <a:t> </a:t>
                </a:r>
                <a:r>
                  <a:rPr lang="es-EC" sz="2900" dirty="0" smtClean="0"/>
                  <a:t>       </a:t>
                </a:r>
                <a:r>
                  <a:rPr lang="es-EC" sz="2900" dirty="0" err="1" smtClean="0"/>
                  <a:t>Npp</a:t>
                </a:r>
                <a:r>
                  <a:rPr lang="es-EC" sz="2900" dirty="0" smtClean="0"/>
                  <a:t> </a:t>
                </a:r>
                <a:r>
                  <a:rPr lang="es-EC" sz="2900" dirty="0"/>
                  <a:t>= </a:t>
                </a:r>
                <a:r>
                  <a:rPr lang="es-EC" sz="2900" dirty="0" err="1"/>
                  <a:t>I</a:t>
                </a:r>
                <a:r>
                  <a:rPr lang="es-EC" sz="2900" baseline="-25000" dirty="0" err="1"/>
                  <a:t>m</a:t>
                </a:r>
                <a:r>
                  <a:rPr lang="es-EC" sz="2900" baseline="-25000" dirty="0"/>
                  <a:t> (</a:t>
                </a:r>
                <a:r>
                  <a:rPr lang="es-EC" sz="2900" baseline="-25000" dirty="0" err="1"/>
                  <a:t>max</a:t>
                </a:r>
                <a:r>
                  <a:rPr lang="es-EC" sz="2900" baseline="-25000" dirty="0"/>
                  <a:t>)</a:t>
                </a:r>
                <a:r>
                  <a:rPr lang="es-EC" sz="2900" dirty="0"/>
                  <a:t> / </a:t>
                </a:r>
                <a:r>
                  <a:rPr lang="es-EC" sz="2900" dirty="0" err="1"/>
                  <a:t>I</a:t>
                </a:r>
                <a:r>
                  <a:rPr lang="es-EC" sz="2900" baseline="-25000" dirty="0" err="1"/>
                  <a:t>p</a:t>
                </a:r>
                <a:r>
                  <a:rPr lang="es-EC" sz="2900" baseline="-25000" dirty="0"/>
                  <a:t> </a:t>
                </a:r>
                <a:r>
                  <a:rPr lang="es-EC" sz="2900" baseline="-25000" dirty="0" err="1"/>
                  <a:t>max</a:t>
                </a:r>
                <a:r>
                  <a:rPr lang="es-EC" sz="2900" baseline="-25000" dirty="0"/>
                  <a:t>                                                                                                                                      </a:t>
                </a:r>
                <a:endParaRPr lang="es-EC" sz="2900" dirty="0"/>
              </a:p>
              <a:p>
                <a:pPr marL="0" indent="0">
                  <a:buNone/>
                </a:pPr>
                <a:r>
                  <a:rPr lang="es-EC" sz="2900" dirty="0" smtClean="0"/>
                  <a:t>        </a:t>
                </a:r>
                <a:r>
                  <a:rPr lang="es-EC" sz="2900" dirty="0" err="1" smtClean="0"/>
                  <a:t>Npp</a:t>
                </a:r>
                <a:r>
                  <a:rPr lang="es-EC" sz="2900" dirty="0" smtClean="0"/>
                  <a:t> </a:t>
                </a:r>
                <a:r>
                  <a:rPr lang="es-EC" sz="2900" dirty="0"/>
                  <a:t>= 7.2 / 4.23 ≈ 2 paneles</a:t>
                </a:r>
              </a:p>
              <a:p>
                <a:pPr marL="0" indent="0">
                  <a:buNone/>
                </a:pPr>
                <a:r>
                  <a:rPr lang="es-EC" sz="2900" dirty="0"/>
                  <a:t> </a:t>
                </a:r>
              </a:p>
              <a:p>
                <a:r>
                  <a:rPr lang="es-EC" sz="2900" b="1" dirty="0"/>
                  <a:t>Capacidad necesaria</a:t>
                </a:r>
                <a:endParaRPr lang="es-EC" sz="2900" dirty="0"/>
              </a:p>
              <a:p>
                <a:pPr marL="0" indent="0">
                  <a:buNone/>
                </a:pPr>
                <a:r>
                  <a:rPr lang="es-EC" sz="2900" dirty="0" smtClean="0"/>
                  <a:t>        </a:t>
                </a:r>
                <a:r>
                  <a:rPr lang="es-EC" sz="2900" dirty="0" err="1" smtClean="0"/>
                  <a:t>C</a:t>
                </a:r>
                <a:r>
                  <a:rPr lang="es-EC" sz="2900" baseline="-25000" dirty="0" err="1" smtClean="0"/>
                  <a:t>Nec</a:t>
                </a:r>
                <a:r>
                  <a:rPr lang="es-EC" sz="2900" dirty="0" smtClean="0"/>
                  <a:t> </a:t>
                </a:r>
                <a:r>
                  <a:rPr lang="es-EC" sz="2900" dirty="0"/>
                  <a:t>(Ah) = </a:t>
                </a:r>
                <a14:m>
                  <m:oMath xmlns:m="http://schemas.openxmlformats.org/officeDocument/2006/math">
                    <m:f>
                      <m:fPr>
                        <m:ctrlPr>
                          <a:rPr lang="es-EC" sz="2900" i="1">
                            <a:latin typeface="Cambria Math"/>
                          </a:rPr>
                        </m:ctrlPr>
                      </m:fPr>
                      <m:num>
                        <m:r>
                          <a:rPr lang="es-EC" sz="2900" i="1">
                            <a:latin typeface="Cambria Math"/>
                          </a:rPr>
                          <m:t>𝐸𝑡𝑜𝑡𝑎𝑙</m:t>
                        </m:r>
                        <m:r>
                          <a:rPr lang="es-EC" sz="2900" i="1">
                            <a:latin typeface="Cambria Math"/>
                          </a:rPr>
                          <m:t> </m:t>
                        </m:r>
                        <m:r>
                          <a:rPr lang="es-EC" sz="2900" i="1">
                            <a:latin typeface="Cambria Math"/>
                          </a:rPr>
                          <m:t>𝑟𝑒𝑎𝑙</m:t>
                        </m:r>
                        <m:r>
                          <a:rPr lang="es-EC" sz="2900" i="1">
                            <a:latin typeface="Cambria Math"/>
                          </a:rPr>
                          <m:t>∗</m:t>
                        </m:r>
                        <m:r>
                          <a:rPr lang="es-EC" sz="2900" i="1">
                            <a:latin typeface="Cambria Math"/>
                          </a:rPr>
                          <m:t>𝑁𝑑</m:t>
                        </m:r>
                        <m:r>
                          <a:rPr lang="es-EC" sz="2900" i="1">
                            <a:latin typeface="Cambria Math"/>
                          </a:rPr>
                          <m:t> </m:t>
                        </m:r>
                        <m:r>
                          <a:rPr lang="es-EC" sz="2900" i="1">
                            <a:latin typeface="Cambria Math"/>
                          </a:rPr>
                          <m:t>𝑎𝑢𝑡𝑜𝑛𝑜𝑚</m:t>
                        </m:r>
                        <m:r>
                          <a:rPr lang="es-EC" sz="2900" i="1">
                            <a:latin typeface="Cambria Math"/>
                          </a:rPr>
                          <m:t>í</m:t>
                        </m:r>
                        <m:r>
                          <a:rPr lang="es-EC" sz="2900" i="1">
                            <a:latin typeface="Cambria Math"/>
                          </a:rPr>
                          <m:t>𝑎</m:t>
                        </m:r>
                      </m:num>
                      <m:den>
                        <m:r>
                          <a:rPr lang="es-EC" sz="2900" i="1">
                            <a:latin typeface="Cambria Math"/>
                          </a:rPr>
                          <m:t>𝑉𝑁</m:t>
                        </m:r>
                      </m:den>
                    </m:f>
                  </m:oMath>
                </a14:m>
                <a:r>
                  <a:rPr lang="es-EC" sz="2900" dirty="0"/>
                  <a:t>                                                                   </a:t>
                </a:r>
                <a:endParaRPr lang="es-EC" sz="2900" dirty="0" smtClean="0"/>
              </a:p>
              <a:p>
                <a:pPr marL="0" indent="0">
                  <a:buNone/>
                </a:pPr>
                <a:r>
                  <a:rPr lang="es-EC" sz="2900" dirty="0" smtClean="0"/>
                  <a:t>        Nd </a:t>
                </a:r>
                <a:r>
                  <a:rPr lang="es-EC" sz="2900" dirty="0"/>
                  <a:t>= 3 (Tomado del libro Energía solar fotovoltaica y cooperación al desarrollo, página 80)</a:t>
                </a:r>
              </a:p>
              <a:p>
                <a:pPr marL="0" indent="0">
                  <a:buNone/>
                </a:pPr>
                <a:r>
                  <a:rPr lang="es-EC" sz="2900" dirty="0" smtClean="0"/>
                  <a:t>        </a:t>
                </a:r>
                <a:r>
                  <a:rPr lang="es-EC" sz="2900" dirty="0" err="1" smtClean="0"/>
                  <a:t>C</a:t>
                </a:r>
                <a:r>
                  <a:rPr lang="es-EC" sz="2900" baseline="-25000" dirty="0" err="1" smtClean="0"/>
                  <a:t>Nec</a:t>
                </a:r>
                <a:r>
                  <a:rPr lang="es-EC" sz="2900" dirty="0" smtClean="0"/>
                  <a:t> </a:t>
                </a:r>
                <a:r>
                  <a:rPr lang="es-EC" sz="2900" dirty="0"/>
                  <a:t>(Ah) = </a:t>
                </a:r>
                <a14:m>
                  <m:oMath xmlns:m="http://schemas.openxmlformats.org/officeDocument/2006/math">
                    <m:f>
                      <m:fPr>
                        <m:ctrlPr>
                          <a:rPr lang="es-EC" sz="2900" i="1">
                            <a:latin typeface="Cambria Math"/>
                          </a:rPr>
                        </m:ctrlPr>
                      </m:fPr>
                      <m:num>
                        <m:r>
                          <a:rPr lang="es-EC" sz="2900" i="1">
                            <a:latin typeface="Cambria Math"/>
                          </a:rPr>
                          <m:t>691∗3</m:t>
                        </m:r>
                      </m:num>
                      <m:den>
                        <m:r>
                          <a:rPr lang="es-EC" sz="2900" i="1">
                            <a:latin typeface="Cambria Math"/>
                          </a:rPr>
                          <m:t>24</m:t>
                        </m:r>
                      </m:den>
                    </m:f>
                  </m:oMath>
                </a14:m>
                <a:endParaRPr lang="es-EC" sz="2900" dirty="0"/>
              </a:p>
              <a:p>
                <a:pPr marL="0" indent="0">
                  <a:buNone/>
                </a:pPr>
                <a:r>
                  <a:rPr lang="es-EC" sz="2900" dirty="0" smtClean="0"/>
                  <a:t>        </a:t>
                </a:r>
                <a:r>
                  <a:rPr lang="es-EC" sz="2900" dirty="0" err="1" smtClean="0"/>
                  <a:t>C</a:t>
                </a:r>
                <a:r>
                  <a:rPr lang="es-EC" sz="2900" baseline="-25000" dirty="0" err="1" smtClean="0"/>
                  <a:t>Nec</a:t>
                </a:r>
                <a:r>
                  <a:rPr lang="es-EC" sz="2900" dirty="0" smtClean="0"/>
                  <a:t> </a:t>
                </a:r>
                <a:r>
                  <a:rPr lang="es-EC" sz="2900" dirty="0"/>
                  <a:t>(Ah) = 86.4 Ah</a:t>
                </a:r>
              </a:p>
              <a:p>
                <a:pPr marL="0" indent="0">
                  <a:buNone/>
                </a:pPr>
                <a:r>
                  <a:rPr lang="es-EC" sz="2900" dirty="0" smtClean="0"/>
                  <a:t>  </a:t>
                </a:r>
                <a:r>
                  <a:rPr lang="es-EC" sz="2900" dirty="0"/>
                  <a:t> </a:t>
                </a:r>
              </a:p>
              <a:p>
                <a:r>
                  <a:rPr lang="es-EC" sz="2900" b="1" dirty="0"/>
                  <a:t>Capacidad nominal de las baterías</a:t>
                </a:r>
                <a:endParaRPr lang="es-EC" sz="2900" dirty="0"/>
              </a:p>
              <a:p>
                <a:pPr marL="0" indent="0">
                  <a:buNone/>
                </a:pPr>
                <a:r>
                  <a:rPr lang="es-EC" sz="2900" dirty="0" smtClean="0"/>
                  <a:t>        Profundidad </a:t>
                </a:r>
                <a:r>
                  <a:rPr lang="es-EC" sz="2900" dirty="0"/>
                  <a:t>de descarga</a:t>
                </a:r>
              </a:p>
              <a:p>
                <a:pPr marL="0" indent="0">
                  <a:buNone/>
                </a:pPr>
                <a:r>
                  <a:rPr lang="es-EC" sz="2900" dirty="0" smtClean="0"/>
                  <a:t>        Pd </a:t>
                </a:r>
                <a:r>
                  <a:rPr lang="es-EC" sz="2900" dirty="0" err="1"/>
                  <a:t>max</a:t>
                </a:r>
                <a:r>
                  <a:rPr lang="es-EC" sz="2900" dirty="0"/>
                  <a:t> = 70%</a:t>
                </a:r>
              </a:p>
              <a:p>
                <a:pPr marL="0" indent="0">
                  <a:buNone/>
                </a:pPr>
                <a:r>
                  <a:rPr lang="es-EC" sz="2900" dirty="0" smtClean="0"/>
                  <a:t>        C</a:t>
                </a:r>
                <a:r>
                  <a:rPr lang="es-EC" sz="2900" baseline="-25000" dirty="0" smtClean="0"/>
                  <a:t>NOM</a:t>
                </a:r>
                <a:r>
                  <a:rPr lang="es-EC" sz="2900" dirty="0" smtClean="0"/>
                  <a:t> </a:t>
                </a:r>
                <a:r>
                  <a:rPr lang="es-EC" sz="2900" dirty="0"/>
                  <a:t>(Ah) = (</a:t>
                </a:r>
                <a:r>
                  <a:rPr lang="es-EC" sz="2900" dirty="0" err="1"/>
                  <a:t>C</a:t>
                </a:r>
                <a:r>
                  <a:rPr lang="es-EC" sz="2900" baseline="-25000" dirty="0" err="1"/>
                  <a:t>Nec</a:t>
                </a:r>
                <a:r>
                  <a:rPr lang="es-EC" sz="2900" dirty="0"/>
                  <a:t>/Pd </a:t>
                </a:r>
                <a:r>
                  <a:rPr lang="es-EC" sz="2900" dirty="0" err="1"/>
                  <a:t>max</a:t>
                </a:r>
                <a:r>
                  <a:rPr lang="es-EC" sz="2900" dirty="0"/>
                  <a:t>)*100                                                                    </a:t>
                </a:r>
              </a:p>
              <a:p>
                <a:pPr marL="0" indent="0">
                  <a:buNone/>
                </a:pPr>
                <a:r>
                  <a:rPr lang="es-EC" sz="2900" dirty="0" smtClean="0"/>
                  <a:t>        C</a:t>
                </a:r>
                <a:r>
                  <a:rPr lang="es-EC" sz="2900" baseline="-25000" dirty="0" smtClean="0"/>
                  <a:t>NOM</a:t>
                </a:r>
                <a:r>
                  <a:rPr lang="es-EC" sz="2900" dirty="0" smtClean="0"/>
                  <a:t> </a:t>
                </a:r>
                <a:r>
                  <a:rPr lang="es-EC" sz="2900" dirty="0"/>
                  <a:t>(Ah) = </a:t>
                </a:r>
                <a14:m>
                  <m:oMath xmlns:m="http://schemas.openxmlformats.org/officeDocument/2006/math">
                    <m:f>
                      <m:fPr>
                        <m:ctrlPr>
                          <a:rPr lang="es-EC" sz="2900" i="1">
                            <a:latin typeface="Cambria Math"/>
                          </a:rPr>
                        </m:ctrlPr>
                      </m:fPr>
                      <m:num>
                        <m:r>
                          <a:rPr lang="es-EC" sz="2900" i="1">
                            <a:latin typeface="Cambria Math"/>
                          </a:rPr>
                          <m:t>86.4∗100</m:t>
                        </m:r>
                      </m:num>
                      <m:den>
                        <m:r>
                          <a:rPr lang="es-EC" sz="2900" i="1">
                            <a:latin typeface="Cambria Math"/>
                          </a:rPr>
                          <m:t>70</m:t>
                        </m:r>
                      </m:den>
                    </m:f>
                  </m:oMath>
                </a14:m>
                <a:endParaRPr lang="es-EC" sz="2900" dirty="0"/>
              </a:p>
              <a:p>
                <a:pPr marL="0" indent="0">
                  <a:buNone/>
                </a:pPr>
                <a:r>
                  <a:rPr lang="es-EC" sz="2900" dirty="0" smtClean="0"/>
                  <a:t>        C</a:t>
                </a:r>
                <a:r>
                  <a:rPr lang="es-EC" sz="2900" baseline="-25000" dirty="0" smtClean="0"/>
                  <a:t>NOM</a:t>
                </a:r>
                <a:r>
                  <a:rPr lang="es-EC" sz="2900" dirty="0" smtClean="0"/>
                  <a:t> </a:t>
                </a:r>
                <a:r>
                  <a:rPr lang="es-EC" sz="2900" dirty="0"/>
                  <a:t>(Ah) = 124 Ah</a:t>
                </a:r>
              </a:p>
              <a:p>
                <a:pPr marL="0" indent="0">
                  <a:buNone/>
                </a:pPr>
                <a:r>
                  <a:rPr lang="es-EC" sz="2900" dirty="0"/>
                  <a:t> </a:t>
                </a:r>
              </a:p>
              <a:p>
                <a:r>
                  <a:rPr lang="es-EC" sz="2900" b="1" dirty="0"/>
                  <a:t>Regulador de corriente</a:t>
                </a:r>
                <a:endParaRPr lang="es-EC" sz="2900" dirty="0"/>
              </a:p>
              <a:p>
                <a:pPr marL="0" indent="0">
                  <a:buNone/>
                </a:pPr>
                <a:r>
                  <a:rPr lang="es-EC" sz="2900" dirty="0" smtClean="0"/>
                  <a:t>        </a:t>
                </a:r>
                <a:r>
                  <a:rPr lang="es-EC" sz="2900" dirty="0" err="1" smtClean="0"/>
                  <a:t>I</a:t>
                </a:r>
                <a:r>
                  <a:rPr lang="es-EC" sz="2900" baseline="-25000" dirty="0" err="1" smtClean="0"/>
                  <a:t>max</a:t>
                </a:r>
                <a:r>
                  <a:rPr lang="es-EC" sz="2900" baseline="-25000" dirty="0" smtClean="0"/>
                  <a:t> </a:t>
                </a:r>
                <a:r>
                  <a:rPr lang="es-EC" sz="2900" baseline="-25000" dirty="0" err="1"/>
                  <a:t>Reg</a:t>
                </a:r>
                <a:r>
                  <a:rPr lang="es-EC" sz="2900" baseline="-25000" dirty="0"/>
                  <a:t> </a:t>
                </a:r>
                <a:r>
                  <a:rPr lang="es-EC" sz="2900" dirty="0"/>
                  <a:t>= 1.2 * </a:t>
                </a:r>
                <a:r>
                  <a:rPr lang="es-EC" sz="2900" dirty="0" err="1"/>
                  <a:t>Npp</a:t>
                </a:r>
                <a:r>
                  <a:rPr lang="es-EC" sz="2900" dirty="0"/>
                  <a:t> * </a:t>
                </a:r>
                <a:r>
                  <a:rPr lang="es-EC" sz="2900" dirty="0" err="1"/>
                  <a:t>I</a:t>
                </a:r>
                <a:r>
                  <a:rPr lang="es-EC" sz="2900" baseline="-25000" dirty="0" err="1"/>
                  <a:t>p</a:t>
                </a:r>
                <a:r>
                  <a:rPr lang="es-EC" sz="2900" baseline="-25000" dirty="0"/>
                  <a:t> </a:t>
                </a:r>
                <a:r>
                  <a:rPr lang="es-EC" sz="2900" baseline="-25000" dirty="0" err="1"/>
                  <a:t>max</a:t>
                </a:r>
                <a:r>
                  <a:rPr lang="es-EC" sz="2900" dirty="0"/>
                  <a:t>                                                                              </a:t>
                </a:r>
              </a:p>
              <a:p>
                <a:pPr marL="0" indent="0">
                  <a:buNone/>
                </a:pPr>
                <a:r>
                  <a:rPr lang="es-EC" sz="2900" dirty="0" smtClean="0"/>
                  <a:t>        </a:t>
                </a:r>
                <a:r>
                  <a:rPr lang="es-EC" sz="2900" dirty="0" err="1" smtClean="0"/>
                  <a:t>I</a:t>
                </a:r>
                <a:r>
                  <a:rPr lang="es-EC" sz="2900" baseline="-25000" dirty="0" err="1" smtClean="0"/>
                  <a:t>max</a:t>
                </a:r>
                <a:r>
                  <a:rPr lang="es-EC" sz="2900" baseline="-25000" dirty="0" smtClean="0"/>
                  <a:t> </a:t>
                </a:r>
                <a:r>
                  <a:rPr lang="es-EC" sz="2900" baseline="-25000" dirty="0" err="1"/>
                  <a:t>Reg</a:t>
                </a:r>
                <a:r>
                  <a:rPr lang="es-EC" sz="2900" baseline="-25000" dirty="0"/>
                  <a:t> </a:t>
                </a:r>
                <a:r>
                  <a:rPr lang="es-EC" sz="2900" dirty="0"/>
                  <a:t>= 1.2 * 2 * 4.23</a:t>
                </a:r>
              </a:p>
              <a:p>
                <a:pPr marL="0" indent="0">
                  <a:buNone/>
                </a:pPr>
                <a:r>
                  <a:rPr lang="es-EC" sz="2900" dirty="0" smtClean="0"/>
                  <a:t>        </a:t>
                </a:r>
                <a:r>
                  <a:rPr lang="es-EC" sz="2900" dirty="0" err="1" smtClean="0"/>
                  <a:t>I</a:t>
                </a:r>
                <a:r>
                  <a:rPr lang="es-EC" sz="2900" baseline="-25000" dirty="0" err="1" smtClean="0"/>
                  <a:t>max</a:t>
                </a:r>
                <a:r>
                  <a:rPr lang="es-EC" sz="2900" baseline="-25000" dirty="0" smtClean="0"/>
                  <a:t> </a:t>
                </a:r>
                <a:r>
                  <a:rPr lang="es-EC" sz="2900" baseline="-25000" dirty="0" err="1"/>
                  <a:t>Reg</a:t>
                </a:r>
                <a:r>
                  <a:rPr lang="es-EC" sz="2900" baseline="-25000" dirty="0"/>
                  <a:t> </a:t>
                </a:r>
                <a:r>
                  <a:rPr lang="es-EC" sz="2900" dirty="0"/>
                  <a:t>= 10.15 A ≈ 10 A</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14400" y="836712"/>
                <a:ext cx="8229600" cy="5217443"/>
              </a:xfrm>
              <a:blipFill rotWithShape="1">
                <a:blip r:embed="rId2"/>
                <a:stretch>
                  <a:fillRect l="-74" t="-818"/>
                </a:stretch>
              </a:blipFill>
            </p:spPr>
            <p:txBody>
              <a:bodyPr/>
              <a:lstStyle/>
              <a:p>
                <a:r>
                  <a:rPr lang="es-EC">
                    <a:noFill/>
                  </a:rPr>
                  <a:t> </a:t>
                </a:r>
              </a:p>
            </p:txBody>
          </p:sp>
        </mc:Fallback>
      </mc:AlternateContent>
    </p:spTree>
    <p:extLst>
      <p:ext uri="{BB962C8B-B14F-4D97-AF65-F5344CB8AC3E}">
        <p14:creationId xmlns:p14="http://schemas.microsoft.com/office/powerpoint/2010/main" val="228747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48680"/>
            <a:ext cx="8229600" cy="1143000"/>
          </a:xfrm>
        </p:spPr>
        <p:txBody>
          <a:bodyPr>
            <a:normAutofit/>
          </a:bodyPr>
          <a:lstStyle/>
          <a:p>
            <a:r>
              <a:rPr lang="es-EC" sz="1800" b="1" dirty="0"/>
              <a:t>8</a:t>
            </a:r>
            <a:r>
              <a:rPr lang="es-EC" sz="1800" b="1" dirty="0" smtClean="0"/>
              <a:t>. </a:t>
            </a:r>
            <a:r>
              <a:rPr lang="es-EC" sz="1800" b="1" dirty="0" smtClean="0"/>
              <a:t>FABRICACIÓN</a:t>
            </a:r>
            <a:endParaRPr lang="es-EC" sz="1800" b="1" dirty="0"/>
          </a:p>
        </p:txBody>
      </p:sp>
      <p:sp>
        <p:nvSpPr>
          <p:cNvPr id="2" name="1 Marcador de contenido"/>
          <p:cNvSpPr>
            <a:spLocks noGrp="1"/>
          </p:cNvSpPr>
          <p:nvPr>
            <p:ph idx="1"/>
          </p:nvPr>
        </p:nvSpPr>
        <p:spPr>
          <a:xfrm>
            <a:off x="1115616" y="1484784"/>
            <a:ext cx="8229600" cy="4525963"/>
          </a:xfrm>
        </p:spPr>
        <p:txBody>
          <a:bodyPr/>
          <a:lstStyle/>
          <a:p>
            <a:pPr lvl="0"/>
            <a:r>
              <a:rPr lang="es-EC" dirty="0" smtClean="0"/>
              <a:t>Chasis</a:t>
            </a:r>
          </a:p>
          <a:p>
            <a:pPr lvl="0"/>
            <a:r>
              <a:rPr lang="es-EC" dirty="0" smtClean="0"/>
              <a:t>Protección antivuelco</a:t>
            </a:r>
          </a:p>
          <a:p>
            <a:pPr lvl="0"/>
            <a:r>
              <a:rPr lang="es-EC" dirty="0" smtClean="0"/>
              <a:t>Soporte paneles fotovoltaicos</a:t>
            </a:r>
          </a:p>
          <a:p>
            <a:pPr lvl="0"/>
            <a:r>
              <a:rPr lang="es-EC" dirty="0" smtClean="0"/>
              <a:t>Ejes </a:t>
            </a:r>
            <a:r>
              <a:rPr lang="es-EC" dirty="0" err="1" smtClean="0"/>
              <a:t>motríces</a:t>
            </a:r>
            <a:endParaRPr lang="es-EC"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endParaRPr lang="es-EC"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51884"/>
            <a:ext cx="1618118" cy="289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329" y="3861048"/>
            <a:ext cx="2099480" cy="18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204864"/>
            <a:ext cx="3086687" cy="23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643" y="975520"/>
            <a:ext cx="2040166" cy="269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0959" y="3212976"/>
            <a:ext cx="1840394" cy="241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366924"/>
            <a:ext cx="3061410" cy="226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srcRect/>
          <a:stretch>
            <a:fillRect/>
          </a:stretch>
        </p:blipFill>
        <p:spPr bwMode="auto">
          <a:xfrm>
            <a:off x="2997402" y="980728"/>
            <a:ext cx="2625175" cy="19712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60848"/>
            <a:ext cx="3500975" cy="265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3" cstate="print"/>
          <a:srcRect/>
          <a:stretch>
            <a:fillRect/>
          </a:stretch>
        </p:blipFill>
        <p:spPr bwMode="auto">
          <a:xfrm>
            <a:off x="539552" y="2132856"/>
            <a:ext cx="3185660" cy="2391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5122" name="Picture 2"/>
          <p:cNvPicPr>
            <a:picLocks noChangeAspect="1" noChangeArrowheads="1"/>
          </p:cNvPicPr>
          <p:nvPr/>
        </p:nvPicPr>
        <p:blipFill>
          <a:blip r:embed="rId2" cstate="print"/>
          <a:srcRect/>
          <a:stretch>
            <a:fillRect/>
          </a:stretch>
        </p:blipFill>
        <p:spPr bwMode="auto">
          <a:xfrm>
            <a:off x="3779912" y="1606781"/>
            <a:ext cx="4830763" cy="3627438"/>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06781"/>
            <a:ext cx="2695833"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pPr marL="457200" lvl="1" indent="0" algn="ctr">
              <a:buNone/>
            </a:pPr>
            <a:r>
              <a:rPr lang="es-EC" sz="1800" b="1" dirty="0" smtClean="0"/>
              <a:t>1. DEFINICIÓN </a:t>
            </a:r>
            <a:r>
              <a:rPr lang="es-EC" sz="1800" b="1" dirty="0"/>
              <a:t>DEL </a:t>
            </a:r>
            <a:r>
              <a:rPr lang="es-EC" sz="1800" b="1" dirty="0" smtClean="0"/>
              <a:t>PROBLEMA</a:t>
            </a:r>
          </a:p>
          <a:p>
            <a:pPr marL="457200" lvl="1" indent="0" algn="ctr">
              <a:buNone/>
            </a:pPr>
            <a:endParaRPr lang="es-EC" dirty="0"/>
          </a:p>
          <a:p>
            <a:r>
              <a:rPr lang="es-EC" sz="1600" dirty="0"/>
              <a:t>La realización del proyecto, obedece a la necesidad de que en la Universidad de las Fuerzas Armadas-ESPE se necesita de un vehículo solar que sirva a los estudiantes para fortalecer sus conocimientos. Además este proyecto está encaminado a participar en la carrera de autos solares de Atacama en Chile que se realiza cada año.</a:t>
            </a:r>
          </a:p>
          <a:p>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6146" name="Picture 2"/>
          <p:cNvPicPr>
            <a:picLocks noChangeAspect="1" noChangeArrowheads="1"/>
          </p:cNvPicPr>
          <p:nvPr/>
        </p:nvPicPr>
        <p:blipFill>
          <a:blip r:embed="rId2" cstate="print"/>
          <a:srcRect/>
          <a:stretch>
            <a:fillRect/>
          </a:stretch>
        </p:blipFill>
        <p:spPr bwMode="auto">
          <a:xfrm>
            <a:off x="5220072" y="2492896"/>
            <a:ext cx="3008755" cy="2259285"/>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8880"/>
            <a:ext cx="2823328" cy="302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2" name="1 Marcador de contenido"/>
          <p:cNvSpPr>
            <a:spLocks noGrp="1"/>
          </p:cNvSpPr>
          <p:nvPr>
            <p:ph idx="1"/>
          </p:nvPr>
        </p:nvSpPr>
        <p:spPr>
          <a:xfrm>
            <a:off x="914400" y="1628800"/>
            <a:ext cx="8229600" cy="4525963"/>
          </a:xfrm>
        </p:spPr>
        <p:txBody>
          <a:bodyPr>
            <a:normAutofit/>
          </a:bodyPr>
          <a:lstStyle/>
          <a:p>
            <a:pPr marL="0" indent="0" algn="ctr">
              <a:buNone/>
            </a:pPr>
            <a:r>
              <a:rPr lang="es-EC" sz="1800" b="1" dirty="0"/>
              <a:t>9</a:t>
            </a:r>
            <a:r>
              <a:rPr lang="es-EC" sz="1800" b="1" dirty="0" smtClean="0"/>
              <a:t>. </a:t>
            </a:r>
            <a:r>
              <a:rPr lang="es-EC" sz="1800" b="1" dirty="0" smtClean="0"/>
              <a:t>PRUEBAS DE FUNCIONAMIENTO</a:t>
            </a:r>
            <a:endParaRPr lang="es-EC" sz="18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20886"/>
            <a:ext cx="66294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dirty="0"/>
          </a:p>
        </p:txBody>
      </p:sp>
      <p:sp>
        <p:nvSpPr>
          <p:cNvPr id="2" name="1 Marcador de contenido"/>
          <p:cNvSpPr>
            <a:spLocks noGrp="1"/>
          </p:cNvSpPr>
          <p:nvPr>
            <p:ph idx="1"/>
          </p:nvPr>
        </p:nvSpPr>
        <p:spPr/>
        <p:txBody>
          <a:bodyPr/>
          <a:lstStyle/>
          <a:p>
            <a:endParaRPr lang="es-EC"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7379"/>
            <a:ext cx="66389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2" name="1 Marcador de contenido"/>
          <p:cNvSpPr>
            <a:spLocks noGrp="1"/>
          </p:cNvSpPr>
          <p:nvPr>
            <p:ph idx="1"/>
          </p:nvPr>
        </p:nvSpPr>
        <p:spPr/>
        <p:txBody>
          <a:bodyPr/>
          <a:lstStyle/>
          <a:p>
            <a:endParaRPr lang="es-EC"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52638"/>
            <a:ext cx="66865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764704"/>
            <a:ext cx="8229600" cy="1143000"/>
          </a:xfrm>
        </p:spPr>
        <p:txBody>
          <a:bodyPr>
            <a:normAutofit/>
          </a:bodyPr>
          <a:lstStyle/>
          <a:p>
            <a:r>
              <a:rPr lang="es-EC" sz="1800" b="1" dirty="0" smtClean="0"/>
              <a:t>10</a:t>
            </a:r>
            <a:r>
              <a:rPr lang="es-EC" sz="1800" b="1" dirty="0" smtClean="0"/>
              <a:t>. </a:t>
            </a:r>
            <a:r>
              <a:rPr lang="es-EC" sz="1800" b="1" dirty="0" smtClean="0"/>
              <a:t>ANALISIS ECONOMICO FINANCIERO</a:t>
            </a:r>
            <a:endParaRPr lang="es-EC" sz="1800" b="1" dirty="0"/>
          </a:p>
        </p:txBody>
      </p:sp>
      <p:sp>
        <p:nvSpPr>
          <p:cNvPr id="2" name="1 Marcador de contenido"/>
          <p:cNvSpPr>
            <a:spLocks noGrp="1"/>
          </p:cNvSpPr>
          <p:nvPr>
            <p:ph idx="1"/>
          </p:nvPr>
        </p:nvSpPr>
        <p:spPr/>
        <p:txBody>
          <a:bodyPr/>
          <a:lstStyle/>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348880"/>
            <a:ext cx="3494864" cy="297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899017"/>
            <a:ext cx="4751834" cy="480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054" y="980728"/>
            <a:ext cx="5087010" cy="464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5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593" y="2276872"/>
            <a:ext cx="2796659" cy="243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2" name="1 Marcador de contenido"/>
          <p:cNvSpPr>
            <a:spLocks noGrp="1"/>
          </p:cNvSpPr>
          <p:nvPr>
            <p:ph idx="1"/>
          </p:nvPr>
        </p:nvSpPr>
        <p:spPr/>
        <p:txBody>
          <a:bodyPr/>
          <a:lstStyle/>
          <a:p>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276872"/>
            <a:ext cx="3168352" cy="275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476672"/>
            <a:ext cx="8229600" cy="1143000"/>
          </a:xfrm>
        </p:spPr>
        <p:txBody>
          <a:bodyPr>
            <a:normAutofit/>
          </a:bodyPr>
          <a:lstStyle/>
          <a:p>
            <a:r>
              <a:rPr lang="es-EC" sz="1800" b="1" dirty="0" smtClean="0"/>
              <a:t>11. </a:t>
            </a:r>
            <a:r>
              <a:rPr lang="es-EC" sz="1800" b="1" dirty="0" smtClean="0"/>
              <a:t>CONCLUSIONES Y RECOMENDACIONES</a:t>
            </a:r>
            <a:endParaRPr lang="es-EC" sz="1800" b="1" dirty="0"/>
          </a:p>
        </p:txBody>
      </p:sp>
      <p:sp>
        <p:nvSpPr>
          <p:cNvPr id="2" name="1 Marcador de contenido"/>
          <p:cNvSpPr>
            <a:spLocks noGrp="1"/>
          </p:cNvSpPr>
          <p:nvPr>
            <p:ph idx="1"/>
          </p:nvPr>
        </p:nvSpPr>
        <p:spPr>
          <a:xfrm>
            <a:off x="1259632" y="1340768"/>
            <a:ext cx="7427168" cy="4525963"/>
          </a:xfrm>
        </p:spPr>
        <p:txBody>
          <a:bodyPr>
            <a:normAutofit fontScale="85000" lnSpcReduction="10000"/>
          </a:bodyPr>
          <a:lstStyle/>
          <a:p>
            <a:pPr marL="0" lvl="0" indent="0">
              <a:buNone/>
            </a:pPr>
            <a:r>
              <a:rPr lang="es-EC" sz="2000" b="1" dirty="0" smtClean="0"/>
              <a:t>CONCLUSIONES</a:t>
            </a:r>
          </a:p>
          <a:p>
            <a:pPr lvl="0"/>
            <a:r>
              <a:rPr lang="es-EC" sz="2000" dirty="0"/>
              <a:t>El vehículo accionado por energía solar fotovoltaica de ¼ HP de potencia está diseñado para una velocidad media de 45Km/hora.</a:t>
            </a:r>
          </a:p>
          <a:p>
            <a:pPr lvl="0"/>
            <a:r>
              <a:rPr lang="es-EC" sz="2000" dirty="0"/>
              <a:t>La batería de 124 Ah necesita de 14 HSP aproximadamente para cargarse con los dos paneles fotovoltaicos.</a:t>
            </a:r>
          </a:p>
          <a:p>
            <a:pPr lvl="0"/>
            <a:r>
              <a:rPr lang="es-EC" sz="2000" dirty="0"/>
              <a:t>Los resultados obtenidos en el diseño mecánico cumplen con los requerimientos y con las características mecánicas del material utilizado.</a:t>
            </a:r>
          </a:p>
          <a:p>
            <a:pPr lvl="0"/>
            <a:r>
              <a:rPr lang="es-EC" sz="2000" dirty="0"/>
              <a:t>El rediseño de la amortiguación trasera permitió que tanto el eje de tracción como la amortiguación funcione de manera correcta evitando también la vibración y el ruido que presentaba el primer diseño que se hizo.</a:t>
            </a:r>
          </a:p>
          <a:p>
            <a:pPr lvl="0"/>
            <a:r>
              <a:rPr lang="es-EC" sz="2000" dirty="0"/>
              <a:t>Mediante el análisis de costos se determinó que la reingeniería aplicada del </a:t>
            </a:r>
            <a:r>
              <a:rPr lang="es-EC" sz="2000" dirty="0" err="1"/>
              <a:t>Go</a:t>
            </a:r>
            <a:r>
              <a:rPr lang="es-EC" sz="2000" dirty="0"/>
              <a:t> Kart tiene un costo de 3769 USD. En materiales  se invirtió 1110 UDS correspondiente al 29,5 % del costo total. También 1409 USD en mano de obra, extras y alquiler del equipo equivalentes a 37.5 %. y finalmente en tutoría y el costo de diseño 1250 USD equivalentes a 33%.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14400" y="908720"/>
            <a:ext cx="8229600" cy="4525963"/>
          </a:xfrm>
        </p:spPr>
        <p:txBody>
          <a:bodyPr>
            <a:normAutofit/>
          </a:bodyPr>
          <a:lstStyle/>
          <a:p>
            <a:pPr algn="ctr">
              <a:buNone/>
            </a:pPr>
            <a:r>
              <a:rPr lang="es-EC" sz="1800" b="1" dirty="0" smtClean="0"/>
              <a:t>2. OBJETIVOS</a:t>
            </a:r>
          </a:p>
          <a:p>
            <a:pPr algn="ctr">
              <a:buNone/>
            </a:pPr>
            <a:endParaRPr lang="es-EC" sz="2800" dirty="0" smtClean="0"/>
          </a:p>
          <a:p>
            <a:pPr algn="just"/>
            <a:r>
              <a:rPr lang="es-ES" sz="1600" b="1" dirty="0" smtClean="0"/>
              <a:t>General</a:t>
            </a:r>
          </a:p>
          <a:p>
            <a:pPr marL="0" indent="0" algn="just">
              <a:buNone/>
            </a:pPr>
            <a:r>
              <a:rPr lang="es-ES" sz="1600" dirty="0" smtClean="0"/>
              <a:t>	Realizar </a:t>
            </a:r>
            <a:r>
              <a:rPr lang="es-ES" sz="1600" dirty="0"/>
              <a:t>la puesta a punto de un vehículo tipo </a:t>
            </a:r>
            <a:r>
              <a:rPr lang="es-ES" sz="1600" dirty="0" err="1"/>
              <a:t>Go</a:t>
            </a:r>
            <a:r>
              <a:rPr lang="es-ES" sz="1600" dirty="0"/>
              <a:t> </a:t>
            </a:r>
            <a:r>
              <a:rPr lang="es-ES" sz="1600" dirty="0" smtClean="0"/>
              <a:t>Kart accionado </a:t>
            </a:r>
            <a:r>
              <a:rPr lang="es-ES" sz="1600" dirty="0"/>
              <a:t>con energía </a:t>
            </a:r>
            <a:endParaRPr lang="es-ES" sz="1600" dirty="0" smtClean="0"/>
          </a:p>
          <a:p>
            <a:pPr marL="0" indent="0" algn="just">
              <a:buNone/>
            </a:pPr>
            <a:r>
              <a:rPr lang="es-ES" sz="1600" dirty="0"/>
              <a:t>	</a:t>
            </a:r>
            <a:r>
              <a:rPr lang="es-ES" sz="1600" dirty="0" smtClean="0"/>
              <a:t>solar fotovoltaica</a:t>
            </a:r>
            <a:r>
              <a:rPr lang="es-ES" sz="1600" dirty="0"/>
              <a:t>, para análisis de los parámetros eléctricos y mecánicos</a:t>
            </a:r>
            <a:r>
              <a:rPr lang="es-ES" sz="1600" dirty="0" smtClean="0"/>
              <a:t>.</a:t>
            </a:r>
          </a:p>
          <a:p>
            <a:pPr algn="just"/>
            <a:endParaRPr lang="es-ES" sz="1600" dirty="0"/>
          </a:p>
          <a:p>
            <a:pPr algn="just"/>
            <a:r>
              <a:rPr lang="es-ES" sz="1600" b="1" dirty="0" smtClean="0"/>
              <a:t>Específicos</a:t>
            </a:r>
          </a:p>
          <a:p>
            <a:pPr marL="0" lvl="0" indent="0">
              <a:buNone/>
            </a:pPr>
            <a:r>
              <a:rPr lang="es-ES" sz="1600" dirty="0" smtClean="0"/>
              <a:t>	Determinar </a:t>
            </a:r>
            <a:r>
              <a:rPr lang="es-ES" sz="1600" dirty="0"/>
              <a:t>el aspecto físico y funcional del </a:t>
            </a:r>
            <a:r>
              <a:rPr lang="es-ES" sz="1600" dirty="0" err="1"/>
              <a:t>Go</a:t>
            </a:r>
            <a:r>
              <a:rPr lang="es-ES" sz="1600" dirty="0"/>
              <a:t> Kart solar.</a:t>
            </a:r>
            <a:endParaRPr lang="es-EC" sz="1600" dirty="0"/>
          </a:p>
          <a:p>
            <a:pPr marL="0" lvl="0" indent="0">
              <a:buNone/>
            </a:pPr>
            <a:r>
              <a:rPr lang="es-ES" sz="1600" dirty="0" smtClean="0"/>
              <a:t>	Analizar </a:t>
            </a:r>
            <a:r>
              <a:rPr lang="es-ES" sz="1600" dirty="0"/>
              <a:t>los parámetros técnicos para modernización.</a:t>
            </a:r>
            <a:endParaRPr lang="es-EC" sz="1600" dirty="0"/>
          </a:p>
          <a:p>
            <a:pPr marL="0" lvl="0" indent="0">
              <a:buNone/>
            </a:pPr>
            <a:r>
              <a:rPr lang="es-ES" sz="1600" dirty="0" smtClean="0"/>
              <a:t>	Diseñar, construir</a:t>
            </a:r>
            <a:r>
              <a:rPr lang="es-ES" sz="1600" dirty="0"/>
              <a:t> </a:t>
            </a:r>
            <a:r>
              <a:rPr lang="es-ES" sz="1600" dirty="0" smtClean="0"/>
              <a:t>y ensamblar </a:t>
            </a:r>
            <a:r>
              <a:rPr lang="es-ES" sz="1600" dirty="0"/>
              <a:t>los elementos del </a:t>
            </a:r>
            <a:r>
              <a:rPr lang="es-ES" sz="1600" dirty="0" err="1"/>
              <a:t>Go</a:t>
            </a:r>
            <a:r>
              <a:rPr lang="es-ES" sz="1600" dirty="0"/>
              <a:t> Kart.</a:t>
            </a:r>
            <a:endParaRPr lang="es-EC" sz="1600" dirty="0"/>
          </a:p>
          <a:p>
            <a:pPr marL="0" lvl="0" indent="0">
              <a:buNone/>
            </a:pPr>
            <a:r>
              <a:rPr lang="es-ES" sz="1600" dirty="0" smtClean="0"/>
              <a:t>	Realizar </a:t>
            </a:r>
            <a:r>
              <a:rPr lang="es-ES" sz="1600" dirty="0"/>
              <a:t>pruebas de funcionamiento del vehículo.</a:t>
            </a:r>
            <a:endParaRPr lang="es-EC" sz="1600" dirty="0"/>
          </a:p>
          <a:p>
            <a:pPr algn="just"/>
            <a:endParaRPr lang="es-EC" sz="16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908720"/>
            <a:ext cx="7618040" cy="4525963"/>
          </a:xfrm>
        </p:spPr>
        <p:txBody>
          <a:bodyPr>
            <a:normAutofit fontScale="92500" lnSpcReduction="10000"/>
          </a:bodyPr>
          <a:lstStyle/>
          <a:p>
            <a:pPr marL="0" lvl="0" indent="0">
              <a:buNone/>
            </a:pPr>
            <a:r>
              <a:rPr lang="es-EC" sz="2600" b="1" dirty="0" smtClean="0"/>
              <a:t>RECOMENDACIONES</a:t>
            </a:r>
          </a:p>
          <a:p>
            <a:pPr lvl="0"/>
            <a:r>
              <a:rPr lang="es-EC" sz="1800" dirty="0"/>
              <a:t>Para diseñar y realizar vehículo de este tipo se recomienda elegir los materiales que cumplan con las características técnicas a las que va a funcionar y ser sometida para evitar la presencia de fallas en las partes y piezas que la conforman.</a:t>
            </a:r>
          </a:p>
          <a:p>
            <a:pPr lvl="0"/>
            <a:r>
              <a:rPr lang="es-EC" sz="1800" dirty="0"/>
              <a:t>Si se desea aumentar la velocidad del vehículo, entonces es necesario una caja de velocidades manteniendo el mismo diseño fotovoltaico. Otra manera es de rediseñar la instalación fotovoltaica aumentando las capacidades de los elementos que la conforman.</a:t>
            </a:r>
          </a:p>
          <a:p>
            <a:pPr lvl="0"/>
            <a:r>
              <a:rPr lang="es-EC" sz="1800" dirty="0"/>
              <a:t>Se debe cumplir con el mantenimiento del vehículo de forma correcta para garantizar su vida útil.</a:t>
            </a:r>
          </a:p>
          <a:p>
            <a:pPr lvl="0"/>
            <a:r>
              <a:rPr lang="es-EC" sz="1800" dirty="0"/>
              <a:t>Cuando se proceda a hacer uso del vehículo, es necesario verificar que los pernos y tuercas existentes estén bien ajustadas para evitar la vibración, el desajuste y el desarmado der las partes y piezas.</a:t>
            </a:r>
          </a:p>
          <a:p>
            <a:pPr lvl="0"/>
            <a:r>
              <a:rPr lang="es-EC" sz="1800" dirty="0"/>
              <a:t>Antes de hacer uso del vehículo, preguntar el funcionamiento del mismo a la persona que esté encargada y sepa la manera de operar el vehículo</a:t>
            </a:r>
            <a:r>
              <a:rPr lang="es-EC" sz="1800" dirty="0" smtClean="0"/>
              <a:t>.</a:t>
            </a:r>
            <a:endParaRPr lang="es-EC"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2" name="1 Marcador de contenido"/>
          <p:cNvSpPr>
            <a:spLocks noGrp="1"/>
          </p:cNvSpPr>
          <p:nvPr>
            <p:ph idx="1"/>
          </p:nvPr>
        </p:nvSpPr>
        <p:spPr/>
        <p:txBody>
          <a:bodyPr>
            <a:normAutofit/>
          </a:bodyPr>
          <a:lstStyle/>
          <a:p>
            <a:pPr algn="ctr"/>
            <a:r>
              <a:rPr lang="es-EC" sz="6000" dirty="0" smtClean="0"/>
              <a:t>GRACIAS</a:t>
            </a:r>
            <a:endParaRPr lang="es-EC"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764704"/>
            <a:ext cx="8229600" cy="5289451"/>
          </a:xfrm>
        </p:spPr>
        <p:txBody>
          <a:bodyPr>
            <a:normAutofit lnSpcReduction="10000"/>
          </a:bodyPr>
          <a:lstStyle/>
          <a:p>
            <a:pPr marL="0" lvl="1" indent="0" algn="ctr">
              <a:buNone/>
            </a:pPr>
            <a:r>
              <a:rPr lang="es-EC" sz="1800" b="1" dirty="0" smtClean="0"/>
              <a:t>3. ANTECEDENTES</a:t>
            </a:r>
            <a:endParaRPr lang="es-EC" sz="1800" b="1" dirty="0"/>
          </a:p>
          <a:p>
            <a:pPr marL="0" indent="0">
              <a:buNone/>
            </a:pPr>
            <a:r>
              <a:rPr lang="es-ES" sz="1600" dirty="0" smtClean="0"/>
              <a:t>Un </a:t>
            </a:r>
            <a:r>
              <a:rPr lang="es-ES" sz="1600" dirty="0"/>
              <a:t>vehículo accionado con energía solar fotovoltaica fue donado a la Universidad de las Fuerzas Armadas ESPE. Dicho vehículo que podemos ver en la figura </a:t>
            </a:r>
            <a:r>
              <a:rPr lang="es-ES" sz="1600" dirty="0" smtClean="0"/>
              <a:t> </a:t>
            </a:r>
            <a:r>
              <a:rPr lang="es-ES" sz="1600" dirty="0"/>
              <a:t>presentaba fallas existentes que no permitían un buen funcionamiento</a:t>
            </a:r>
            <a:r>
              <a:rPr lang="es-ES" sz="1600" dirty="0" smtClean="0"/>
              <a:t>.</a:t>
            </a:r>
            <a:r>
              <a:rPr lang="es-EC" sz="1600" dirty="0" smtClean="0"/>
              <a:t>     </a:t>
            </a:r>
          </a:p>
          <a:p>
            <a:pPr marL="0" indent="0">
              <a:buNone/>
            </a:pPr>
            <a:r>
              <a:rPr lang="es-EC" sz="1600" dirty="0" smtClean="0"/>
              <a:t>     </a:t>
            </a:r>
          </a:p>
          <a:p>
            <a:pPr marL="0" indent="0">
              <a:buNone/>
            </a:pPr>
            <a:endParaRPr lang="es-EC" sz="1800" dirty="0"/>
          </a:p>
          <a:p>
            <a:pPr marL="0" indent="0">
              <a:buNone/>
            </a:pPr>
            <a:endParaRPr lang="es-EC" sz="1800" dirty="0" smtClean="0"/>
          </a:p>
          <a:p>
            <a:pPr marL="0" indent="0">
              <a:buNone/>
            </a:pPr>
            <a:endParaRPr lang="es-EC" sz="1800" dirty="0" smtClean="0"/>
          </a:p>
          <a:p>
            <a:pPr marL="0" indent="0">
              <a:buNone/>
            </a:pPr>
            <a:endParaRPr lang="es-EC" sz="1800" dirty="0"/>
          </a:p>
          <a:p>
            <a:pPr marL="0" indent="0">
              <a:buNone/>
            </a:pPr>
            <a:endParaRPr lang="es-EC" sz="1800" dirty="0" smtClean="0"/>
          </a:p>
          <a:p>
            <a:pPr marL="0" indent="0">
              <a:buNone/>
            </a:pPr>
            <a:endParaRPr lang="es-EC" sz="1800" dirty="0"/>
          </a:p>
          <a:p>
            <a:pPr marL="0" indent="0" algn="ctr">
              <a:buNone/>
            </a:pPr>
            <a:r>
              <a:rPr lang="es-EC" sz="1600" dirty="0" smtClean="0"/>
              <a:t>Vehículo </a:t>
            </a:r>
            <a:r>
              <a:rPr lang="es-EC" sz="1600" dirty="0"/>
              <a:t>accionado con energía solar </a:t>
            </a:r>
            <a:r>
              <a:rPr lang="es-EC" sz="1600" dirty="0" smtClean="0"/>
              <a:t>fotovoltaica</a:t>
            </a:r>
            <a:endParaRPr lang="es-EC" sz="1600" b="1" dirty="0"/>
          </a:p>
          <a:p>
            <a:pPr marL="0" indent="0" algn="just">
              <a:buNone/>
            </a:pPr>
            <a:r>
              <a:rPr lang="es-ES" sz="1600" dirty="0" smtClean="0"/>
              <a:t>Entonces </a:t>
            </a:r>
            <a:r>
              <a:rPr lang="es-ES" sz="1600" dirty="0"/>
              <a:t>tomando como </a:t>
            </a:r>
            <a:r>
              <a:rPr lang="es-ES" sz="1600" dirty="0" smtClean="0"/>
              <a:t>base este </a:t>
            </a:r>
            <a:r>
              <a:rPr lang="es-ES" sz="1600" dirty="0"/>
              <a:t>vehículo existente surge la necesidad de poner a punto el vehículo accionado con energía solar fotovoltaica que para repotenciarlo y ponerlo a punto se toma como referencia las bases de la competencia de autos accionados con energía solar que se lleva a cabo en el desierto de Atacama en Chile. Además de que el proyecto sirve para estudios de parámetros eléctricos y mecánicos, con este vehículo tenemos la posibilidad de ir a competir en la carrera antes mencionada para permitir que nuestra Universidad pueda representar al Ecuador en una competencia de tan alto nivel.</a:t>
            </a:r>
            <a:endParaRPr lang="es-EC" sz="16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772814"/>
            <a:ext cx="2362200" cy="2143125"/>
          </a:xfrm>
          <a:prstGeom prst="rect">
            <a:avLst/>
          </a:prstGeom>
          <a:noFill/>
          <a:ln>
            <a:noFill/>
          </a:ln>
        </p:spPr>
      </p:pic>
    </p:spTree>
    <p:extLst>
      <p:ext uri="{BB962C8B-B14F-4D97-AF65-F5344CB8AC3E}">
        <p14:creationId xmlns:p14="http://schemas.microsoft.com/office/powerpoint/2010/main" val="3480060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908720"/>
            <a:ext cx="8229600" cy="4525963"/>
          </a:xfrm>
        </p:spPr>
        <p:txBody>
          <a:bodyPr/>
          <a:lstStyle/>
          <a:p>
            <a:pPr marL="365760" lvl="1" indent="-256032" algn="ctr">
              <a:spcBef>
                <a:spcPts val="400"/>
              </a:spcBef>
              <a:buSzPct val="68000"/>
              <a:buNone/>
            </a:pPr>
            <a:r>
              <a:rPr lang="es-EC" sz="1800" b="1" dirty="0" smtClean="0"/>
              <a:t>4. </a:t>
            </a:r>
            <a:r>
              <a:rPr lang="es-EC" sz="1800" b="1" dirty="0" smtClean="0"/>
              <a:t>JUSTIFICACIÓN</a:t>
            </a:r>
          </a:p>
          <a:p>
            <a:pPr marL="365760" lvl="1" indent="-256032" algn="ctr">
              <a:spcBef>
                <a:spcPts val="400"/>
              </a:spcBef>
              <a:buSzPct val="68000"/>
              <a:buNone/>
            </a:pPr>
            <a:endParaRPr lang="es-EC" sz="1800" b="1" dirty="0" smtClean="0"/>
          </a:p>
          <a:p>
            <a:pPr marL="109728" lvl="1" indent="0" algn="just">
              <a:spcBef>
                <a:spcPts val="400"/>
              </a:spcBef>
              <a:buSzPct val="68000"/>
              <a:buNone/>
            </a:pPr>
            <a:r>
              <a:rPr lang="es-ES" sz="1600" dirty="0" smtClean="0"/>
              <a:t>Con la puesta a punto del </a:t>
            </a:r>
            <a:r>
              <a:rPr lang="es-ES" sz="1600" dirty="0" err="1" smtClean="0"/>
              <a:t>Go</a:t>
            </a:r>
            <a:r>
              <a:rPr lang="es-ES" sz="1600" dirty="0" smtClean="0"/>
              <a:t> Kart solar, se permitirá a los estudiantes y </a:t>
            </a:r>
            <a:r>
              <a:rPr lang="es-ES" sz="1600" dirty="0" smtClean="0"/>
              <a:t>profesores</a:t>
            </a:r>
            <a:r>
              <a:rPr lang="es-ES" sz="1600" dirty="0" smtClean="0"/>
              <a:t> </a:t>
            </a:r>
            <a:r>
              <a:rPr lang="es-ES" sz="1600" dirty="0" smtClean="0"/>
              <a:t>relacionar            la teoría con la práctica, en el estudio de parámetros eléctricos y mecánicos de un vehículo accionado por energía solar fotovoltaica y también estar evolucionando junto con los avances tecnológicos.</a:t>
            </a:r>
          </a:p>
          <a:p>
            <a:pPr marL="365760" lvl="1" indent="-256032" algn="just">
              <a:spcBef>
                <a:spcPts val="400"/>
              </a:spcBef>
              <a:buSzPct val="68000"/>
              <a:buFont typeface="Wingdings 3"/>
              <a:buChar char=""/>
            </a:pPr>
            <a:endParaRPr lang="es-ES" sz="1600" dirty="0" smtClean="0"/>
          </a:p>
          <a:p>
            <a:pPr marL="109728" lvl="1" indent="0" algn="just">
              <a:spcBef>
                <a:spcPts val="400"/>
              </a:spcBef>
              <a:buSzPct val="68000"/>
              <a:buNone/>
            </a:pPr>
            <a:r>
              <a:rPr lang="es-ES" sz="1600" dirty="0" smtClean="0"/>
              <a:t>En un futuro se puede ir a competencias de autos </a:t>
            </a:r>
            <a:r>
              <a:rPr lang="es-ES" sz="1600" dirty="0"/>
              <a:t>a</a:t>
            </a:r>
            <a:r>
              <a:rPr lang="es-ES" sz="1600" dirty="0" smtClean="0"/>
              <a:t>ccionados con energía solar fotovoltaica.</a:t>
            </a:r>
            <a:endParaRPr lang="es-EC"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662715" y="836712"/>
            <a:ext cx="8229600" cy="5217443"/>
          </a:xfrm>
        </p:spPr>
        <p:txBody>
          <a:bodyPr>
            <a:normAutofit/>
          </a:bodyPr>
          <a:lstStyle/>
          <a:p>
            <a:pPr marL="0" indent="0" algn="ctr">
              <a:buNone/>
            </a:pPr>
            <a:r>
              <a:rPr lang="es-EC" sz="1800" b="1" dirty="0"/>
              <a:t>5</a:t>
            </a:r>
            <a:r>
              <a:rPr lang="es-EC" sz="1800" b="1" dirty="0" smtClean="0"/>
              <a:t>. </a:t>
            </a:r>
            <a:r>
              <a:rPr lang="es-EC" sz="1800" b="1" dirty="0" smtClean="0"/>
              <a:t>CONCEPTOS BÁSICOS</a:t>
            </a:r>
          </a:p>
          <a:p>
            <a:pPr marL="0" indent="0">
              <a:buNone/>
            </a:pPr>
            <a:r>
              <a:rPr lang="es-ES" sz="1600" b="1" dirty="0"/>
              <a:t>Energía </a:t>
            </a:r>
            <a:r>
              <a:rPr lang="es-ES" sz="1600" b="1" dirty="0" smtClean="0"/>
              <a:t>solar fotovoltaica</a:t>
            </a:r>
            <a:endParaRPr lang="es-EC" sz="1600" dirty="0"/>
          </a:p>
          <a:p>
            <a:pPr marL="0" indent="0" algn="just">
              <a:buNone/>
            </a:pPr>
            <a:r>
              <a:rPr lang="es-EC" sz="1600" dirty="0"/>
              <a:t>La energía solar fotovoltaica es una forma de obtención de </a:t>
            </a:r>
            <a:endParaRPr lang="es-EC" sz="1600" dirty="0" smtClean="0"/>
          </a:p>
          <a:p>
            <a:pPr marL="0" indent="0" algn="just">
              <a:buNone/>
            </a:pPr>
            <a:r>
              <a:rPr lang="es-EC" sz="1600" dirty="0" smtClean="0"/>
              <a:t>Electricidad  </a:t>
            </a:r>
            <a:r>
              <a:rPr lang="es-EC" sz="1600" dirty="0"/>
              <a:t>por medio de paneles solares fotovoltaicos</a:t>
            </a:r>
            <a:r>
              <a:rPr lang="es-EC" sz="1600" b="1" dirty="0" smtClean="0"/>
              <a:t> </a:t>
            </a:r>
          </a:p>
          <a:p>
            <a:pPr marL="0" indent="0" algn="just">
              <a:buNone/>
            </a:pPr>
            <a:endParaRPr lang="es-EC" sz="1600" b="1" dirty="0"/>
          </a:p>
          <a:p>
            <a:pPr marL="0" indent="0" algn="just">
              <a:buNone/>
            </a:pPr>
            <a:r>
              <a:rPr lang="es-ES" sz="1600" b="1" dirty="0"/>
              <a:t>Paneles solares</a:t>
            </a:r>
          </a:p>
          <a:p>
            <a:pPr marL="0" indent="0" algn="just">
              <a:buNone/>
            </a:pPr>
            <a:r>
              <a:rPr lang="es-EC" sz="1600" dirty="0"/>
              <a:t>Los paneles están formados por muchas celdas o células solares.</a:t>
            </a:r>
          </a:p>
          <a:p>
            <a:pPr marL="0" indent="0" algn="just">
              <a:buNone/>
            </a:pPr>
            <a:r>
              <a:rPr lang="es-ES" sz="1600" dirty="0"/>
              <a:t>Una celda es una placa pequeña que convierte la luz del sol en electricidad</a:t>
            </a:r>
          </a:p>
          <a:p>
            <a:pPr marL="0" indent="0" algn="just">
              <a:buNone/>
            </a:pPr>
            <a:endParaRPr lang="es-EC" sz="1600" b="1" dirty="0" smtClean="0"/>
          </a:p>
          <a:p>
            <a:pPr marL="0" indent="0">
              <a:buNone/>
            </a:pPr>
            <a:r>
              <a:rPr lang="es-EC" sz="1600" b="1" dirty="0"/>
              <a:t>Corriente continua</a:t>
            </a:r>
          </a:p>
          <a:p>
            <a:pPr marL="0" indent="0" algn="just">
              <a:buNone/>
            </a:pPr>
            <a:r>
              <a:rPr lang="es-EC" sz="1600" dirty="0"/>
              <a:t> Es el flujo continuo de carga eléctrica a través de un conductor entre dos</a:t>
            </a:r>
          </a:p>
          <a:p>
            <a:pPr marL="0" indent="0" algn="just">
              <a:buNone/>
            </a:pPr>
            <a:r>
              <a:rPr lang="es-EC" sz="1600" dirty="0"/>
              <a:t> puntos de distinto potencial, que no cambia de sentido  con el tiempo.</a:t>
            </a:r>
          </a:p>
          <a:p>
            <a:pPr marL="0" indent="0" algn="just">
              <a:buNone/>
            </a:pPr>
            <a:endParaRPr lang="es-EC" sz="1600" b="1" dirty="0" smtClean="0"/>
          </a:p>
          <a:p>
            <a:pPr marL="0" indent="0">
              <a:buNone/>
            </a:pPr>
            <a:r>
              <a:rPr lang="es-ES" sz="1600" b="1" dirty="0"/>
              <a:t>V</a:t>
            </a:r>
            <a:r>
              <a:rPr lang="es-ES" sz="1600" b="1" dirty="0" smtClean="0"/>
              <a:t>ehículo </a:t>
            </a:r>
            <a:r>
              <a:rPr lang="es-ES" sz="1600" b="1" dirty="0"/>
              <a:t>solar </a:t>
            </a:r>
            <a:endParaRPr lang="es-ES" sz="1600" b="1" dirty="0" smtClean="0"/>
          </a:p>
          <a:p>
            <a:pPr marL="0" indent="0">
              <a:buNone/>
            </a:pPr>
            <a:r>
              <a:rPr lang="es-ES" sz="1600" dirty="0" smtClean="0"/>
              <a:t>Es </a:t>
            </a:r>
            <a:r>
              <a:rPr lang="es-ES" sz="1600" dirty="0"/>
              <a:t>un vehículo propulsado por un </a:t>
            </a:r>
            <a:r>
              <a:rPr lang="es-ES" sz="1600" dirty="0" smtClean="0"/>
              <a:t>motor eléctrico alimentado por energía solar fotovoltaica obtenida de </a:t>
            </a:r>
            <a:r>
              <a:rPr lang="es-ES" sz="1600" dirty="0"/>
              <a:t>paneles solares en la superficie del </a:t>
            </a:r>
            <a:r>
              <a:rPr lang="es-ES" sz="1600" dirty="0" smtClean="0"/>
              <a:t>automóvil.</a:t>
            </a:r>
          </a:p>
          <a:p>
            <a:pPr marL="0" indent="0" algn="just">
              <a:buNone/>
            </a:pPr>
            <a:endParaRPr lang="es-ES" sz="1600" dirty="0" smtClean="0"/>
          </a:p>
          <a:p>
            <a:pPr marL="0" indent="0">
              <a:buNone/>
            </a:pPr>
            <a:endParaRPr lang="es-EC" sz="1600" b="1" dirty="0" smtClean="0"/>
          </a:p>
          <a:p>
            <a:pPr marL="0" indent="0" algn="just">
              <a:buNone/>
            </a:pPr>
            <a:endParaRPr lang="es-EC"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199" y="1044856"/>
            <a:ext cx="1076862" cy="7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883" y="4509120"/>
            <a:ext cx="125533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962" y="2204864"/>
            <a:ext cx="1255335" cy="939423"/>
          </a:xfrm>
          <a:prstGeom prst="rect">
            <a:avLst/>
          </a:prstGeom>
          <a:noFill/>
          <a:ln>
            <a:noFill/>
          </a:ln>
        </p:spPr>
      </p:pic>
      <p:pic>
        <p:nvPicPr>
          <p:cNvPr id="9" name="8 Imagen" descr="http://upload.wikimedia.org/wikipedia/commons/thumb/9/9c/Tensi%C3%B3n_corriente_continua.svg/401px-Tensi%C3%B3n_corriente_continua.svg.png"/>
          <p:cNvPicPr/>
          <p:nvPr/>
        </p:nvPicPr>
        <p:blipFill>
          <a:blip r:embed="rId5" cstate="print"/>
          <a:srcRect/>
          <a:stretch>
            <a:fillRect/>
          </a:stretch>
        </p:blipFill>
        <p:spPr bwMode="auto">
          <a:xfrm>
            <a:off x="7362788" y="3333294"/>
            <a:ext cx="1529527" cy="1031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59632" y="836712"/>
            <a:ext cx="8229600" cy="5102027"/>
          </a:xfrm>
        </p:spPr>
        <p:txBody>
          <a:bodyPr/>
          <a:lstStyle/>
          <a:p>
            <a:pPr algn="ctr">
              <a:buNone/>
            </a:pPr>
            <a:r>
              <a:rPr lang="es-EC" sz="1800" b="1" dirty="0"/>
              <a:t>6</a:t>
            </a:r>
            <a:r>
              <a:rPr lang="es-EC" sz="1800" b="1" dirty="0" smtClean="0"/>
              <a:t>. </a:t>
            </a:r>
            <a:r>
              <a:rPr lang="es-EC" sz="1800" b="1" dirty="0" smtClean="0"/>
              <a:t>DISEÑO MECÁNICO</a:t>
            </a:r>
          </a:p>
          <a:p>
            <a:pPr>
              <a:buNone/>
            </a:pPr>
            <a:endParaRPr lang="es-EC" sz="1800" dirty="0" smtClean="0"/>
          </a:p>
          <a:p>
            <a:pPr>
              <a:buNone/>
            </a:pPr>
            <a:endParaRPr lang="es-EC" sz="1800" dirty="0" smtClean="0"/>
          </a:p>
          <a:p>
            <a:pPr>
              <a:buNone/>
            </a:pPr>
            <a:endParaRPr lang="es-EC" sz="1800" dirty="0"/>
          </a:p>
          <a:p>
            <a:pPr>
              <a:buNone/>
            </a:pPr>
            <a:endParaRPr lang="es-EC" sz="1800" dirty="0" smtClean="0"/>
          </a:p>
          <a:p>
            <a:pPr>
              <a:buNone/>
            </a:pPr>
            <a:endParaRPr lang="es-EC" sz="1800" dirty="0"/>
          </a:p>
          <a:p>
            <a:pPr>
              <a:buNone/>
            </a:pPr>
            <a:endParaRPr lang="es-EC" sz="1800" dirty="0" smtClean="0"/>
          </a:p>
          <a:p>
            <a:pPr>
              <a:buNone/>
            </a:pPr>
            <a:endParaRPr lang="es-EC" sz="1800" dirty="0"/>
          </a:p>
          <a:p>
            <a:pPr>
              <a:buNone/>
            </a:pPr>
            <a:endParaRPr lang="es-EC" sz="1800" dirty="0"/>
          </a:p>
          <a:p>
            <a:pPr>
              <a:buNone/>
            </a:pPr>
            <a:endParaRPr lang="es-EC" sz="1800" dirty="0" smtClean="0"/>
          </a:p>
          <a:p>
            <a:r>
              <a:rPr lang="es-EC" sz="1800" dirty="0"/>
              <a:t>CHASIS</a:t>
            </a:r>
          </a:p>
          <a:p>
            <a:r>
              <a:rPr lang="es-EC" sz="1800" dirty="0" smtClean="0"/>
              <a:t>PROTECCIÓN ANTIVUELCO </a:t>
            </a:r>
          </a:p>
          <a:p>
            <a:r>
              <a:rPr lang="es-EC" sz="1800" dirty="0" smtClean="0"/>
              <a:t>ESTRUCTURA SOPORTE DE PANELES FOTOVOLTAICOS</a:t>
            </a:r>
          </a:p>
          <a:p>
            <a:r>
              <a:rPr lang="es-EC" sz="1800" dirty="0" smtClean="0"/>
              <a:t>ERGONÓMICA DEL ASIENTO DEL CONDUCTOR</a:t>
            </a:r>
          </a:p>
          <a:p>
            <a:endParaRPr lang="es-EC" dirty="0" smtClean="0"/>
          </a:p>
          <a:p>
            <a:pPr>
              <a:buNone/>
            </a:pPr>
            <a:endParaRPr lang="es-EC"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875" y="1412776"/>
            <a:ext cx="26780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C"/>
          </a:p>
        </p:txBody>
      </p:sp>
      <p:sp>
        <p:nvSpPr>
          <p:cNvPr id="2" name="1 Marcador de contenido"/>
          <p:cNvSpPr>
            <a:spLocks noGrp="1"/>
          </p:cNvSpPr>
          <p:nvPr>
            <p:ph idx="1"/>
          </p:nvPr>
        </p:nvSpPr>
        <p:spPr>
          <a:xfrm>
            <a:off x="755576" y="1628800"/>
            <a:ext cx="8229600" cy="4525963"/>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lvl="0"/>
            <a:endParaRPr lang="es-EC" sz="1600" dirty="0" smtClean="0"/>
          </a:p>
          <a:p>
            <a:pPr lvl="0"/>
            <a:r>
              <a:rPr lang="es-EC" sz="1600" dirty="0" smtClean="0"/>
              <a:t>Esfuerzo </a:t>
            </a:r>
            <a:r>
              <a:rPr lang="es-EC" sz="1600" dirty="0"/>
              <a:t>de Von Mises   </a:t>
            </a:r>
          </a:p>
          <a:p>
            <a:pPr lvl="0"/>
            <a:r>
              <a:rPr lang="es-EC" sz="1600" dirty="0"/>
              <a:t>Desplazamiento máximo</a:t>
            </a:r>
          </a:p>
          <a:p>
            <a:pPr lvl="0"/>
            <a:r>
              <a:rPr lang="es-EC" sz="1600" dirty="0"/>
              <a:t>Factor de seguridad</a:t>
            </a:r>
          </a:p>
          <a:p>
            <a:pPr marL="0" indent="0">
              <a:buNone/>
            </a:pP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3672408" cy="21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594" y="1796058"/>
            <a:ext cx="3952875" cy="20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4376</TotalTime>
  <Words>1533</Words>
  <Application>Microsoft Office PowerPoint</Application>
  <PresentationFormat>Presentación en pantalla (4:3)</PresentationFormat>
  <Paragraphs>324</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   DEPARTAMENTO DE CIENCIAS DE LA ENERGÍA Y MECÁNICA  CARRERA DE INGENIERÍA MECÁNICA   TESIS PRESENTADA COMO REQUISITO PREVIO A LA OBTENCIÓN DEL TÍTULO DE INGENIERO MECÁNICO.   “REINGENIERÍA APLICADA DE UN VEHÍCULO TIPO GO KART DE 384 W CON ENERGÍA SOLAR FOTOVOLTAICA PARA ANÁLISIS DE LOS PARÁMETROS ELÉCTRICOS Y MECÁNICOS”   AUTOR: GRANDA SÁNCHEZ YANDRY VICENTE                                                     Ing. Gutiérrez Roberto                                                   Ing. Guasumba José Msc.      DIRECTOR                                                                                      CODIRECTOR   SANGOLQUÍ, DICIEMBRE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DISEÑO ELÉCTRICO</vt:lpstr>
      <vt:lpstr>Iluminación automotriz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 FABRICACIÓN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ANALISIS ECONOMICO FINANCIERO</vt:lpstr>
      <vt:lpstr>Presentación de PowerPoint</vt:lpstr>
      <vt:lpstr>Presentación de PowerPoint</vt:lpstr>
      <vt:lpstr>Presentación de PowerPoint</vt:lpstr>
      <vt:lpstr>Presentación de PowerPoint</vt:lpstr>
      <vt:lpstr>11. CONCLUSIONES Y 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MECÁNICA   TESIS PRESENTADA COMO REQUISITO PREVIO A LA OBTENCIÓN DEL TÍTULO DE INGENIERO MECÁNICO.   “DISEÑO, CONVERSIÓN Y ADAPTACIÓN DE UNA MOTOCICLETA DE 100 C.C. A GASOLINA EN ELÉCTRICA ”   AUTORES: LENIN ABATTA JÁCOME                            PAUL MOYA LLANO                                                     Ing. Fernando Olmedo                                                    Ing. Wilson Yépez                                           DIRECTOR                                                                              CODIRECTOR   SANGOLQUÍ, JULIO 2.013</dc:title>
  <dc:creator>GRANDA YANDRY</dc:creator>
  <cp:lastModifiedBy>Trabajo</cp:lastModifiedBy>
  <cp:revision>179</cp:revision>
  <dcterms:created xsi:type="dcterms:W3CDTF">2013-10-30T04:50:50Z</dcterms:created>
  <dcterms:modified xsi:type="dcterms:W3CDTF">2014-12-17T16:21:40Z</dcterms:modified>
</cp:coreProperties>
</file>