
<file path=[Content_Types].xml><?xml version="1.0" encoding="utf-8"?>
<Types xmlns="http://schemas.openxmlformats.org/package/2006/content-types">
  <Default Extension="png" ContentType="image/png"/>
  <Default Extension="bin" ContentType="application/vnd.openxmlformats-officedocument.oleObject"/>
  <Default Extension="vsd" ContentType="application/vnd.visio"/>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sdx" ContentType="application/vnd.ms-visio.drawing"/>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theme/themeOverride5.xml" ContentType="application/vnd.openxmlformats-officedocument.themeOverride+xml"/>
  <Override PartName="/ppt/drawings/drawing1.xml" ContentType="application/vnd.openxmlformats-officedocument.drawingml.chartshapes+xml"/>
  <Override PartName="/ppt/charts/chart6.xml" ContentType="application/vnd.openxmlformats-officedocument.drawingml.chart+xml"/>
  <Override PartName="/ppt/theme/themeOverride6.xml" ContentType="application/vnd.openxmlformats-officedocument.themeOverride+xml"/>
  <Override PartName="/ppt/charts/chart7.xml" ContentType="application/vnd.openxmlformats-officedocument.drawingml.chart+xml"/>
  <Override PartName="/ppt/charts/style1.xml" ContentType="application/vnd.ms-office.chartstyle+xml"/>
  <Override PartName="/ppt/charts/colors1.xml" ContentType="application/vnd.ms-office.chartcolorstyle+xml"/>
  <Override PartName="/ppt/charts/chart8.xml" ContentType="application/vnd.openxmlformats-officedocument.drawingml.chart+xml"/>
  <Override PartName="/ppt/charts/style2.xml" ContentType="application/vnd.ms-office.chartstyle+xml"/>
  <Override PartName="/ppt/charts/colors2.xml" ContentType="application/vnd.ms-office.chartcolorstyle+xml"/>
  <Override PartName="/ppt/charts/chart9.xml" ContentType="application/vnd.openxmlformats-officedocument.drawingml.chart+xml"/>
  <Override PartName="/ppt/charts/style3.xml" ContentType="application/vnd.ms-office.chartstyle+xml"/>
  <Override PartName="/ppt/charts/colors3.xml" ContentType="application/vnd.ms-office.chartcolorstyl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9" r:id="rId3"/>
    <p:sldId id="261" r:id="rId4"/>
    <p:sldId id="263" r:id="rId5"/>
    <p:sldId id="260" r:id="rId6"/>
    <p:sldId id="262" r:id="rId7"/>
    <p:sldId id="264" r:id="rId8"/>
    <p:sldId id="265" r:id="rId9"/>
    <p:sldId id="266" r:id="rId10"/>
    <p:sldId id="267" r:id="rId11"/>
    <p:sldId id="268" r:id="rId12"/>
    <p:sldId id="269" r:id="rId13"/>
    <p:sldId id="271" r:id="rId14"/>
    <p:sldId id="272" r:id="rId15"/>
    <p:sldId id="273" r:id="rId16"/>
    <p:sldId id="274" r:id="rId17"/>
    <p:sldId id="276" r:id="rId18"/>
    <p:sldId id="277" r:id="rId19"/>
    <p:sldId id="278" r:id="rId20"/>
    <p:sldId id="279" r:id="rId21"/>
    <p:sldId id="280" r:id="rId22"/>
    <p:sldId id="281" r:id="rId23"/>
    <p:sldId id="282" r:id="rId24"/>
    <p:sldId id="283" r:id="rId25"/>
    <p:sldId id="284" r:id="rId26"/>
    <p:sldId id="285" r:id="rId27"/>
    <p:sldId id="286" r:id="rId28"/>
    <p:sldId id="287" r:id="rId29"/>
    <p:sldId id="348"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 id="300" r:id="rId43"/>
    <p:sldId id="301" r:id="rId44"/>
    <p:sldId id="302" r:id="rId45"/>
    <p:sldId id="303" r:id="rId46"/>
    <p:sldId id="304" r:id="rId47"/>
    <p:sldId id="305" r:id="rId48"/>
    <p:sldId id="306" r:id="rId49"/>
    <p:sldId id="307" r:id="rId50"/>
    <p:sldId id="308" r:id="rId51"/>
    <p:sldId id="309" r:id="rId52"/>
    <p:sldId id="310" r:id="rId53"/>
    <p:sldId id="311" r:id="rId54"/>
    <p:sldId id="312" r:id="rId55"/>
    <p:sldId id="313" r:id="rId56"/>
    <p:sldId id="314" r:id="rId57"/>
    <p:sldId id="315" r:id="rId58"/>
    <p:sldId id="316" r:id="rId59"/>
    <p:sldId id="317" r:id="rId60"/>
    <p:sldId id="318" r:id="rId61"/>
    <p:sldId id="319" r:id="rId62"/>
    <p:sldId id="320" r:id="rId63"/>
    <p:sldId id="321" r:id="rId64"/>
    <p:sldId id="322" r:id="rId65"/>
    <p:sldId id="323" r:id="rId66"/>
    <p:sldId id="324" r:id="rId67"/>
    <p:sldId id="325" r:id="rId68"/>
    <p:sldId id="326" r:id="rId69"/>
    <p:sldId id="327" r:id="rId70"/>
    <p:sldId id="328" r:id="rId71"/>
    <p:sldId id="329" r:id="rId72"/>
    <p:sldId id="330" r:id="rId73"/>
    <p:sldId id="331" r:id="rId74"/>
    <p:sldId id="332" r:id="rId75"/>
    <p:sldId id="333" r:id="rId76"/>
    <p:sldId id="334" r:id="rId77"/>
    <p:sldId id="335" r:id="rId78"/>
    <p:sldId id="337" r:id="rId79"/>
    <p:sldId id="338" r:id="rId80"/>
    <p:sldId id="339" r:id="rId81"/>
    <p:sldId id="340" r:id="rId82"/>
    <p:sldId id="341" r:id="rId83"/>
    <p:sldId id="342" r:id="rId84"/>
    <p:sldId id="343" r:id="rId85"/>
    <p:sldId id="344" r:id="rId86"/>
    <p:sldId id="349" r:id="rId87"/>
    <p:sldId id="345" r:id="rId8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434" autoAdjust="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viewProps" Target="viewProp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2" Type="http://schemas.openxmlformats.org/officeDocument/2006/relationships/oleObject" Target="Libro1" TargetMode="External"/><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3" Type="http://schemas.openxmlformats.org/officeDocument/2006/relationships/oleObject" Target="../embeddings/oleObject43.bin"/><Relationship Id="rId2" Type="http://schemas.microsoft.com/office/2011/relationships/chartColorStyle" Target="colors4.xml"/><Relationship Id="rId1" Type="http://schemas.microsoft.com/office/2011/relationships/chartStyle" Target="style4.xml"/></Relationships>
</file>

<file path=ppt/charts/_rels/chart11.xml.rels><?xml version="1.0" encoding="UTF-8" standalone="yes"?>
<Relationships xmlns="http://schemas.openxmlformats.org/package/2006/relationships"><Relationship Id="rId3" Type="http://schemas.openxmlformats.org/officeDocument/2006/relationships/oleObject" Target="../embeddings/oleObject54.bin"/><Relationship Id="rId2" Type="http://schemas.microsoft.com/office/2011/relationships/chartColorStyle" Target="colors5.xml"/><Relationship Id="rId1" Type="http://schemas.microsoft.com/office/2011/relationships/chartStyle" Target="style5.xml"/></Relationships>
</file>

<file path=ppt/charts/_rels/chart2.xml.rels><?xml version="1.0" encoding="UTF-8" standalone="yes"?>
<Relationships xmlns="http://schemas.openxmlformats.org/package/2006/relationships"><Relationship Id="rId2" Type="http://schemas.openxmlformats.org/officeDocument/2006/relationships/oleObject" Target="Libro1"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file:///C:\Users\Usuario\Documents\ESPE\TESIS\Materiales%20Tesis.xlsx"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oleObject" Target="file:///C:\Users\AndrS\Documents\ESPE\Tesis\Union%201\archivos\Materiales%20Tesis.xlsx" TargetMode="External"/><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Users\Usuario\Documents\ESPE\TESIS\19-SEPT%20tesis\seleccion%20tamano%20bolas.xlsx" TargetMode="External"/><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2" Type="http://schemas.openxmlformats.org/officeDocument/2006/relationships/oleObject" Target="../embeddings/oleObject10.bin"/><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3" Type="http://schemas.openxmlformats.org/officeDocument/2006/relationships/oleObject" Target="../embeddings/oleObject20.bin"/><Relationship Id="rId2" Type="http://schemas.microsoft.com/office/2011/relationships/chartColorStyle" Target="colors1.xml"/><Relationship Id="rId1" Type="http://schemas.microsoft.com/office/2011/relationships/chartStyle" Target="style1.xml"/></Relationships>
</file>

<file path=ppt/charts/_rels/chart8.xml.rels><?xml version="1.0" encoding="UTF-8" standalone="yes"?>
<Relationships xmlns="http://schemas.openxmlformats.org/package/2006/relationships"><Relationship Id="rId3" Type="http://schemas.openxmlformats.org/officeDocument/2006/relationships/oleObject" Target="../embeddings/oleObject27.bin"/><Relationship Id="rId2" Type="http://schemas.microsoft.com/office/2011/relationships/chartColorStyle" Target="colors2.xml"/><Relationship Id="rId1" Type="http://schemas.microsoft.com/office/2011/relationships/chartStyle" Target="style2.xml"/></Relationships>
</file>

<file path=ppt/charts/_rels/chart9.xml.rels><?xml version="1.0" encoding="UTF-8" standalone="yes"?>
<Relationships xmlns="http://schemas.openxmlformats.org/package/2006/relationships"><Relationship Id="rId3" Type="http://schemas.openxmlformats.org/officeDocument/2006/relationships/oleObject" Target="../embeddings/oleObject36.bin"/><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34"/>
    </mc:Choice>
    <mc:Fallback>
      <c:style val="34"/>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Hoja1!$D$102:$D$105</c:f>
              <c:strCache>
                <c:ptCount val="4"/>
                <c:pt idx="0">
                  <c:v>Promedio semanal de junio</c:v>
                </c:pt>
                <c:pt idx="1">
                  <c:v>Promedio semanal de julio</c:v>
                </c:pt>
                <c:pt idx="2">
                  <c:v>Promedio por semana Total</c:v>
                </c:pt>
                <c:pt idx="3">
                  <c:v>2 semanas de stock</c:v>
                </c:pt>
              </c:strCache>
            </c:strRef>
          </c:cat>
          <c:val>
            <c:numRef>
              <c:f>Hoja1!$E$102:$E$105</c:f>
              <c:numCache>
                <c:formatCode>General</c:formatCode>
                <c:ptCount val="4"/>
                <c:pt idx="0">
                  <c:v>3512.5</c:v>
                </c:pt>
                <c:pt idx="1">
                  <c:v>2815</c:v>
                </c:pt>
                <c:pt idx="2">
                  <c:v>3163.75</c:v>
                </c:pt>
                <c:pt idx="3">
                  <c:v>6327.5</c:v>
                </c:pt>
              </c:numCache>
            </c:numRef>
          </c:val>
        </c:ser>
        <c:dLbls>
          <c:showLegendKey val="0"/>
          <c:showVal val="1"/>
          <c:showCatName val="0"/>
          <c:showSerName val="0"/>
          <c:showPercent val="0"/>
          <c:showBubbleSize val="0"/>
        </c:dLbls>
        <c:gapWidth val="75"/>
        <c:axId val="1547254752"/>
        <c:axId val="1547257472"/>
      </c:barChart>
      <c:catAx>
        <c:axId val="1547254752"/>
        <c:scaling>
          <c:orientation val="minMax"/>
        </c:scaling>
        <c:delete val="0"/>
        <c:axPos val="b"/>
        <c:numFmt formatCode="General" sourceLinked="0"/>
        <c:majorTickMark val="none"/>
        <c:minorTickMark val="none"/>
        <c:tickLblPos val="nextTo"/>
        <c:crossAx val="1547257472"/>
        <c:crosses val="autoZero"/>
        <c:auto val="1"/>
        <c:lblAlgn val="ctr"/>
        <c:lblOffset val="100"/>
        <c:noMultiLvlLbl val="0"/>
      </c:catAx>
      <c:valAx>
        <c:axId val="1547257472"/>
        <c:scaling>
          <c:orientation val="minMax"/>
        </c:scaling>
        <c:delete val="0"/>
        <c:axPos val="l"/>
        <c:numFmt formatCode="General" sourceLinked="1"/>
        <c:majorTickMark val="none"/>
        <c:minorTickMark val="none"/>
        <c:tickLblPos val="nextTo"/>
        <c:crossAx val="1547254752"/>
        <c:crosses val="autoZero"/>
        <c:crossBetween val="between"/>
      </c:valAx>
    </c:plotArea>
    <c:plotVisOnly val="1"/>
    <c:dispBlanksAs val="gap"/>
    <c:showDLblsOverMax val="0"/>
  </c:chart>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1800" b="1" i="0" u="none" strike="noStrike" kern="1200" baseline="0">
              <a:solidFill>
                <a:schemeClr val="dk1"/>
              </a:solidFill>
              <a:latin typeface="+mn-lt"/>
              <a:ea typeface="+mn-ea"/>
              <a:cs typeface="+mn-cs"/>
            </a:defRPr>
          </a:pPr>
          <a:endParaRPr lang="es-EC"/>
        </a:p>
      </c:txPr>
    </c:title>
    <c:autoTitleDeleted val="0"/>
    <c:view3D>
      <c:rotX val="15"/>
      <c:rotY val="20"/>
      <c:rAngAx val="1"/>
    </c:view3D>
    <c:floor>
      <c:thickness val="0"/>
      <c:spPr>
        <a:solidFill>
          <a:schemeClr val="accent6">
            <a:tint val="20000"/>
          </a:schemeClr>
        </a:solidFill>
        <a:ln w="9525" cap="rnd" cmpd="sng" algn="ctr">
          <a:solidFill>
            <a:schemeClr val="dk1">
              <a:tint val="75000"/>
              <a:shade val="90000"/>
            </a:schemeClr>
          </a:solidFill>
          <a:prstDash val="solid"/>
          <a:round/>
        </a:ln>
        <a:effectLst/>
        <a:sp3d contourW="9525">
          <a:contourClr>
            <a:schemeClr val="dk1">
              <a:tint val="75000"/>
              <a:shade val="90000"/>
            </a:schemeClr>
          </a:contourClr>
        </a:sp3d>
      </c:spPr>
    </c:floor>
    <c:sideWall>
      <c:thickness val="0"/>
      <c:spPr>
        <a:solidFill>
          <a:schemeClr val="accent6">
            <a:tint val="20000"/>
          </a:schemeClr>
        </a:solidFill>
        <a:ln>
          <a:noFill/>
        </a:ln>
        <a:effectLst/>
        <a:sp3d/>
      </c:spPr>
    </c:sideWall>
    <c:backWall>
      <c:thickness val="0"/>
      <c:spPr>
        <a:solidFill>
          <a:schemeClr val="accent6">
            <a:tint val="20000"/>
          </a:schemeClr>
        </a:solidFill>
        <a:ln>
          <a:noFill/>
        </a:ln>
        <a:effectLst/>
        <a:sp3d/>
      </c:spPr>
    </c:backWall>
    <c:plotArea>
      <c:layout/>
      <c:bar3DChart>
        <c:barDir val="col"/>
        <c:grouping val="clustered"/>
        <c:varyColors val="0"/>
        <c:ser>
          <c:idx val="0"/>
          <c:order val="0"/>
          <c:tx>
            <c:strRef>
              <c:f>'M. Valoracion'!$M$24</c:f>
              <c:strCache>
                <c:ptCount val="1"/>
                <c:pt idx="0">
                  <c:v>TOTAL</c:v>
                </c:pt>
              </c:strCache>
            </c:strRef>
          </c:tx>
          <c:spPr>
            <a:solidFill>
              <a:schemeClr val="accent6"/>
            </a:solidFill>
            <a:ln w="9525" cap="rnd" cmpd="sng" algn="ctr">
              <a:solidFill>
                <a:schemeClr val="accent6">
                  <a:shade val="50000"/>
                  <a:shade val="90000"/>
                </a:schemeClr>
              </a:solidFill>
              <a:prstDash val="solid"/>
              <a:round/>
            </a:ln>
            <a:effectLst/>
            <a:sp3d contourW="9525">
              <a:contourClr>
                <a:schemeClr val="accent6">
                  <a:shade val="50000"/>
                  <a:shade val="90000"/>
                </a:schemeClr>
              </a:contourClr>
            </a:sp3d>
          </c:spPr>
          <c:invertIfNegative val="0"/>
          <c:cat>
            <c:strRef>
              <c:f>'M. Valoracion'!$D$25:$D$27</c:f>
              <c:strCache>
                <c:ptCount val="3"/>
                <c:pt idx="0">
                  <c:v>PIC16F877A</c:v>
                </c:pt>
                <c:pt idx="1">
                  <c:v>ARDUINO UNO</c:v>
                </c:pt>
                <c:pt idx="2">
                  <c:v>PLC´S</c:v>
                </c:pt>
              </c:strCache>
            </c:strRef>
          </c:cat>
          <c:val>
            <c:numRef>
              <c:f>'M. Valoracion'!$M$25:$M$27</c:f>
              <c:numCache>
                <c:formatCode>General</c:formatCode>
                <c:ptCount val="3"/>
                <c:pt idx="0">
                  <c:v>61</c:v>
                </c:pt>
                <c:pt idx="1">
                  <c:v>68</c:v>
                </c:pt>
                <c:pt idx="2">
                  <c:v>86</c:v>
                </c:pt>
              </c:numCache>
            </c:numRef>
          </c:val>
        </c:ser>
        <c:dLbls>
          <c:showLegendKey val="0"/>
          <c:showVal val="0"/>
          <c:showCatName val="0"/>
          <c:showSerName val="0"/>
          <c:showPercent val="0"/>
          <c:showBubbleSize val="0"/>
        </c:dLbls>
        <c:gapWidth val="150"/>
        <c:shape val="box"/>
        <c:axId val="1607810048"/>
        <c:axId val="1607810592"/>
        <c:axId val="0"/>
      </c:bar3DChart>
      <c:catAx>
        <c:axId val="1607810048"/>
        <c:scaling>
          <c:orientation val="minMax"/>
        </c:scaling>
        <c:delete val="0"/>
        <c:axPos val="b"/>
        <c:numFmt formatCode="General" sourceLinked="0"/>
        <c:majorTickMark val="out"/>
        <c:minorTickMark val="none"/>
        <c:tickLblPos val="nextTo"/>
        <c:spPr>
          <a:noFill/>
          <a:ln w="9525" cap="rnd" cmpd="sng" algn="ctr">
            <a:solidFill>
              <a:schemeClr val="dk1">
                <a:tint val="75000"/>
                <a:shade val="90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dk1"/>
                </a:solidFill>
                <a:latin typeface="+mn-lt"/>
                <a:ea typeface="+mn-ea"/>
                <a:cs typeface="+mn-cs"/>
              </a:defRPr>
            </a:pPr>
            <a:endParaRPr lang="es-EC"/>
          </a:p>
        </c:txPr>
        <c:crossAx val="1607810592"/>
        <c:crosses val="autoZero"/>
        <c:auto val="1"/>
        <c:lblAlgn val="ctr"/>
        <c:lblOffset val="100"/>
        <c:noMultiLvlLbl val="0"/>
      </c:catAx>
      <c:valAx>
        <c:axId val="1607810592"/>
        <c:scaling>
          <c:orientation val="minMax"/>
        </c:scaling>
        <c:delete val="0"/>
        <c:axPos val="l"/>
        <c:majorGridlines>
          <c:spPr>
            <a:ln w="9525" cap="rnd" cmpd="sng" algn="ctr">
              <a:solidFill>
                <a:schemeClr val="dk1">
                  <a:tint val="75000"/>
                  <a:shade val="90000"/>
                </a:schemeClr>
              </a:solidFill>
              <a:prstDash val="solid"/>
              <a:round/>
            </a:ln>
            <a:effectLst/>
          </c:spPr>
        </c:majorGridlines>
        <c:numFmt formatCode="General" sourceLinked="1"/>
        <c:majorTickMark val="out"/>
        <c:minorTickMark val="none"/>
        <c:tickLblPos val="nextTo"/>
        <c:spPr>
          <a:noFill/>
          <a:ln w="9525" cap="rnd" cmpd="sng" algn="ctr">
            <a:solidFill>
              <a:schemeClr val="dk1">
                <a:tint val="75000"/>
                <a:shade val="90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dk1"/>
                </a:solidFill>
                <a:latin typeface="+mn-lt"/>
                <a:ea typeface="+mn-ea"/>
                <a:cs typeface="+mn-cs"/>
              </a:defRPr>
            </a:pPr>
            <a:endParaRPr lang="es-EC"/>
          </a:p>
        </c:txPr>
        <c:crossAx val="1607810048"/>
        <c:crosses val="autoZero"/>
        <c:crossBetween val="between"/>
      </c:valAx>
      <c:spPr>
        <a:noFill/>
        <a:ln>
          <a:noFill/>
        </a:ln>
        <a:effectLst/>
      </c:spPr>
    </c:plotArea>
    <c:plotVisOnly val="1"/>
    <c:dispBlanksAs val="gap"/>
    <c:showDLblsOverMax val="0"/>
  </c:chart>
  <c:spPr>
    <a:solidFill>
      <a:schemeClr val="lt1"/>
    </a:solidFill>
    <a:ln w="9525" cap="rnd" cmpd="sng" algn="ctr">
      <a:solidFill>
        <a:schemeClr val="dk1">
          <a:tint val="75000"/>
          <a:shade val="90000"/>
        </a:schemeClr>
      </a:solidFill>
      <a:prstDash val="solid"/>
      <a:round/>
    </a:ln>
    <a:effectLst/>
  </c:spPr>
  <c:txPr>
    <a:bodyPr/>
    <a:lstStyle/>
    <a:p>
      <a:pPr>
        <a:defRPr/>
      </a:pPr>
      <a:endParaRPr lang="es-EC"/>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1800" b="1" i="0" u="none" strike="noStrike" kern="1200" baseline="0">
              <a:solidFill>
                <a:schemeClr val="dk1"/>
              </a:solidFill>
              <a:latin typeface="+mn-lt"/>
              <a:ea typeface="+mn-ea"/>
              <a:cs typeface="+mn-cs"/>
            </a:defRPr>
          </a:pPr>
          <a:endParaRPr lang="es-EC"/>
        </a:p>
      </c:txPr>
    </c:title>
    <c:autoTitleDeleted val="0"/>
    <c:view3D>
      <c:rotX val="15"/>
      <c:rotY val="20"/>
      <c:rAngAx val="1"/>
    </c:view3D>
    <c:floor>
      <c:thickness val="0"/>
      <c:spPr>
        <a:solidFill>
          <a:schemeClr val="accent6">
            <a:tint val="20000"/>
          </a:schemeClr>
        </a:solidFill>
        <a:ln w="9525" cap="rnd" cmpd="sng" algn="ctr">
          <a:solidFill>
            <a:schemeClr val="dk1">
              <a:tint val="75000"/>
              <a:shade val="90000"/>
            </a:schemeClr>
          </a:solidFill>
          <a:prstDash val="solid"/>
          <a:round/>
        </a:ln>
        <a:effectLst/>
        <a:sp3d contourW="9525">
          <a:contourClr>
            <a:schemeClr val="dk1">
              <a:tint val="75000"/>
              <a:shade val="90000"/>
            </a:schemeClr>
          </a:contourClr>
        </a:sp3d>
      </c:spPr>
    </c:floor>
    <c:sideWall>
      <c:thickness val="0"/>
      <c:spPr>
        <a:solidFill>
          <a:schemeClr val="accent6">
            <a:tint val="20000"/>
          </a:schemeClr>
        </a:solidFill>
        <a:ln>
          <a:noFill/>
        </a:ln>
        <a:effectLst/>
        <a:sp3d/>
      </c:spPr>
    </c:sideWall>
    <c:backWall>
      <c:thickness val="0"/>
      <c:spPr>
        <a:solidFill>
          <a:schemeClr val="accent6">
            <a:tint val="20000"/>
          </a:schemeClr>
        </a:solidFill>
        <a:ln>
          <a:noFill/>
        </a:ln>
        <a:effectLst/>
        <a:sp3d/>
      </c:spPr>
    </c:backWall>
    <c:plotArea>
      <c:layout/>
      <c:bar3DChart>
        <c:barDir val="col"/>
        <c:grouping val="clustered"/>
        <c:varyColors val="0"/>
        <c:ser>
          <c:idx val="0"/>
          <c:order val="0"/>
          <c:tx>
            <c:strRef>
              <c:f>'M. Valoracion'!$J$21</c:f>
              <c:strCache>
                <c:ptCount val="1"/>
                <c:pt idx="0">
                  <c:v>TOTAL</c:v>
                </c:pt>
              </c:strCache>
            </c:strRef>
          </c:tx>
          <c:spPr>
            <a:solidFill>
              <a:schemeClr val="accent6"/>
            </a:solidFill>
            <a:ln w="9525" cap="rnd" cmpd="sng" algn="ctr">
              <a:solidFill>
                <a:schemeClr val="accent6">
                  <a:shade val="50000"/>
                  <a:shade val="90000"/>
                </a:schemeClr>
              </a:solidFill>
              <a:prstDash val="solid"/>
              <a:round/>
            </a:ln>
            <a:effectLst/>
            <a:sp3d contourW="9525">
              <a:contourClr>
                <a:schemeClr val="accent6">
                  <a:shade val="50000"/>
                  <a:shade val="90000"/>
                </a:schemeClr>
              </a:contourClr>
            </a:sp3d>
          </c:spPr>
          <c:invertIfNegative val="0"/>
          <c:cat>
            <c:strRef>
              <c:f>'M. Valoracion'!$D$22:$D$24</c:f>
              <c:strCache>
                <c:ptCount val="3"/>
                <c:pt idx="0">
                  <c:v>PLC logo Siemens 12/24 v DC RC</c:v>
                </c:pt>
                <c:pt idx="1">
                  <c:v>PLC Allen Bradley Pico 1760</c:v>
                </c:pt>
                <c:pt idx="2">
                  <c:v>Schneider electric zeilo</c:v>
                </c:pt>
              </c:strCache>
            </c:strRef>
          </c:cat>
          <c:val>
            <c:numRef>
              <c:f>'M. Valoracion'!$J$22:$J$24</c:f>
              <c:numCache>
                <c:formatCode>General</c:formatCode>
                <c:ptCount val="3"/>
                <c:pt idx="0">
                  <c:v>89</c:v>
                </c:pt>
                <c:pt idx="1">
                  <c:v>67</c:v>
                </c:pt>
                <c:pt idx="2">
                  <c:v>77</c:v>
                </c:pt>
              </c:numCache>
            </c:numRef>
          </c:val>
        </c:ser>
        <c:dLbls>
          <c:showLegendKey val="0"/>
          <c:showVal val="0"/>
          <c:showCatName val="0"/>
          <c:showSerName val="0"/>
          <c:showPercent val="0"/>
          <c:showBubbleSize val="0"/>
        </c:dLbls>
        <c:gapWidth val="150"/>
        <c:shape val="box"/>
        <c:axId val="1607817120"/>
        <c:axId val="1550012432"/>
        <c:axId val="0"/>
      </c:bar3DChart>
      <c:catAx>
        <c:axId val="1607817120"/>
        <c:scaling>
          <c:orientation val="minMax"/>
        </c:scaling>
        <c:delete val="0"/>
        <c:axPos val="b"/>
        <c:numFmt formatCode="General" sourceLinked="0"/>
        <c:majorTickMark val="out"/>
        <c:minorTickMark val="none"/>
        <c:tickLblPos val="nextTo"/>
        <c:spPr>
          <a:noFill/>
          <a:ln w="9525" cap="rnd" cmpd="sng" algn="ctr">
            <a:solidFill>
              <a:schemeClr val="dk1">
                <a:tint val="75000"/>
                <a:shade val="90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dk1"/>
                </a:solidFill>
                <a:latin typeface="+mn-lt"/>
                <a:ea typeface="+mn-ea"/>
                <a:cs typeface="+mn-cs"/>
              </a:defRPr>
            </a:pPr>
            <a:endParaRPr lang="es-EC"/>
          </a:p>
        </c:txPr>
        <c:crossAx val="1550012432"/>
        <c:crosses val="autoZero"/>
        <c:auto val="1"/>
        <c:lblAlgn val="ctr"/>
        <c:lblOffset val="100"/>
        <c:noMultiLvlLbl val="0"/>
      </c:catAx>
      <c:valAx>
        <c:axId val="1550012432"/>
        <c:scaling>
          <c:orientation val="minMax"/>
        </c:scaling>
        <c:delete val="0"/>
        <c:axPos val="l"/>
        <c:majorGridlines>
          <c:spPr>
            <a:ln w="9525" cap="rnd" cmpd="sng" algn="ctr">
              <a:solidFill>
                <a:schemeClr val="dk1">
                  <a:tint val="75000"/>
                  <a:shade val="90000"/>
                </a:schemeClr>
              </a:solidFill>
              <a:prstDash val="solid"/>
              <a:round/>
            </a:ln>
            <a:effectLst/>
          </c:spPr>
        </c:majorGridlines>
        <c:numFmt formatCode="General" sourceLinked="1"/>
        <c:majorTickMark val="out"/>
        <c:minorTickMark val="none"/>
        <c:tickLblPos val="nextTo"/>
        <c:spPr>
          <a:noFill/>
          <a:ln w="9525" cap="rnd" cmpd="sng" algn="ctr">
            <a:solidFill>
              <a:schemeClr val="dk1">
                <a:tint val="75000"/>
                <a:shade val="90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dk1"/>
                </a:solidFill>
                <a:latin typeface="+mn-lt"/>
                <a:ea typeface="+mn-ea"/>
                <a:cs typeface="+mn-cs"/>
              </a:defRPr>
            </a:pPr>
            <a:endParaRPr lang="es-EC"/>
          </a:p>
        </c:txPr>
        <c:crossAx val="1607817120"/>
        <c:crosses val="autoZero"/>
        <c:crossBetween val="between"/>
      </c:valAx>
      <c:spPr>
        <a:noFill/>
        <a:ln>
          <a:noFill/>
        </a:ln>
        <a:effectLst/>
      </c:spPr>
    </c:plotArea>
    <c:plotVisOnly val="1"/>
    <c:dispBlanksAs val="gap"/>
    <c:showDLblsOverMax val="0"/>
  </c:chart>
  <c:spPr>
    <a:solidFill>
      <a:schemeClr val="lt1"/>
    </a:solidFill>
    <a:ln w="9525" cap="rnd" cmpd="sng" algn="ctr">
      <a:solidFill>
        <a:schemeClr val="dk1">
          <a:tint val="75000"/>
          <a:shade val="90000"/>
        </a:schemeClr>
      </a:solidFill>
      <a:prstDash val="solid"/>
      <a:round/>
    </a:ln>
    <a:effectLst/>
  </c:spPr>
  <c:txPr>
    <a:bodyPr/>
    <a:lstStyle/>
    <a:p>
      <a:pPr>
        <a:defRPr/>
      </a:pPr>
      <a:endParaRPr lang="es-EC"/>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34"/>
    </mc:Choice>
    <mc:Fallback>
      <c:style val="34"/>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Hoja1!$E$116</c:f>
              <c:strCache>
                <c:ptCount val="1"/>
                <c:pt idx="0">
                  <c:v>Porcentaje (%)</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Hoja1!$D$117:$D$125</c:f>
              <c:strCache>
                <c:ptCount val="9"/>
                <c:pt idx="0">
                  <c:v>Bajo costo</c:v>
                </c:pt>
                <c:pt idx="1">
                  <c:v> Robusta</c:v>
                </c:pt>
                <c:pt idx="2">
                  <c:v> Buen acabado</c:v>
                </c:pt>
                <c:pt idx="3">
                  <c:v>Fácil uso</c:v>
                </c:pt>
                <c:pt idx="4">
                  <c:v>Liviana</c:v>
                </c:pt>
                <c:pt idx="5">
                  <c:v> Segura y confiable.</c:v>
                </c:pt>
                <c:pt idx="6">
                  <c:v> Durable</c:v>
                </c:pt>
                <c:pt idx="7">
                  <c:v>Bonita</c:v>
                </c:pt>
                <c:pt idx="8">
                  <c:v> Fácil mantenimiento</c:v>
                </c:pt>
              </c:strCache>
            </c:strRef>
          </c:cat>
          <c:val>
            <c:numRef>
              <c:f>Hoja1!$E$117:$E$125</c:f>
              <c:numCache>
                <c:formatCode>General</c:formatCode>
                <c:ptCount val="9"/>
                <c:pt idx="0">
                  <c:v>70</c:v>
                </c:pt>
                <c:pt idx="1">
                  <c:v>40</c:v>
                </c:pt>
                <c:pt idx="2">
                  <c:v>50</c:v>
                </c:pt>
                <c:pt idx="3">
                  <c:v>70</c:v>
                </c:pt>
                <c:pt idx="4">
                  <c:v>15</c:v>
                </c:pt>
                <c:pt idx="5">
                  <c:v>40</c:v>
                </c:pt>
                <c:pt idx="6">
                  <c:v>50</c:v>
                </c:pt>
                <c:pt idx="7">
                  <c:v>15</c:v>
                </c:pt>
                <c:pt idx="8">
                  <c:v>40</c:v>
                </c:pt>
              </c:numCache>
            </c:numRef>
          </c:val>
        </c:ser>
        <c:dLbls>
          <c:showLegendKey val="0"/>
          <c:showVal val="1"/>
          <c:showCatName val="0"/>
          <c:showSerName val="0"/>
          <c:showPercent val="0"/>
          <c:showBubbleSize val="0"/>
        </c:dLbls>
        <c:gapWidth val="75"/>
        <c:axId val="1320651184"/>
        <c:axId val="1320647376"/>
      </c:barChart>
      <c:catAx>
        <c:axId val="1320651184"/>
        <c:scaling>
          <c:orientation val="minMax"/>
        </c:scaling>
        <c:delete val="0"/>
        <c:axPos val="b"/>
        <c:numFmt formatCode="General" sourceLinked="0"/>
        <c:majorTickMark val="none"/>
        <c:minorTickMark val="none"/>
        <c:tickLblPos val="nextTo"/>
        <c:crossAx val="1320647376"/>
        <c:crosses val="autoZero"/>
        <c:auto val="1"/>
        <c:lblAlgn val="ctr"/>
        <c:lblOffset val="100"/>
        <c:noMultiLvlLbl val="0"/>
      </c:catAx>
      <c:valAx>
        <c:axId val="1320647376"/>
        <c:scaling>
          <c:orientation val="minMax"/>
        </c:scaling>
        <c:delete val="0"/>
        <c:axPos val="l"/>
        <c:numFmt formatCode="General" sourceLinked="1"/>
        <c:majorTickMark val="none"/>
        <c:minorTickMark val="none"/>
        <c:tickLblPos val="nextTo"/>
        <c:crossAx val="1320651184"/>
        <c:crosses val="autoZero"/>
        <c:crossBetween val="between"/>
      </c:valAx>
    </c:plotArea>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34"/>
    </mc:Choice>
    <mc:Fallback>
      <c:style val="34"/>
    </mc:Fallback>
  </mc:AlternateContent>
  <c:clrMapOvr bg1="lt1" tx1="dk1" bg2="lt2" tx2="dk2" accent1="accent1" accent2="accent2" accent3="accent3" accent4="accent4" accent5="accent5" accent6="accent6" hlink="hlink" folHlink="folHlink"/>
  <c:chart>
    <c:title>
      <c:tx>
        <c:rich>
          <a:bodyPr/>
          <a:lstStyle/>
          <a:p>
            <a:pPr algn="ctr">
              <a:defRPr/>
            </a:pPr>
            <a:r>
              <a:rPr lang="es-EC"/>
              <a:t>Seleccion</a:t>
            </a:r>
            <a:r>
              <a:rPr lang="es-EC" baseline="0"/>
              <a:t> del Material</a:t>
            </a:r>
            <a:endParaRPr lang="es-EC"/>
          </a:p>
        </c:rich>
      </c:tx>
      <c:overlay val="0"/>
    </c:title>
    <c:autoTitleDeleted val="0"/>
    <c:view3D>
      <c:rotX val="10"/>
      <c:rotY val="10"/>
      <c:depthPercent val="70"/>
      <c:rAngAx val="0"/>
      <c:perspective val="10"/>
    </c:view3D>
    <c:floor>
      <c:thickness val="0"/>
    </c:floor>
    <c:sideWall>
      <c:thickness val="0"/>
      <c:spPr>
        <a:scene3d>
          <a:camera prst="orthographicFront"/>
          <a:lightRig rig="threePt" dir="t"/>
        </a:scene3d>
        <a:sp3d>
          <a:bevelT w="25400"/>
        </a:sp3d>
      </c:spPr>
    </c:sideWall>
    <c:backWall>
      <c:thickness val="0"/>
      <c:spPr>
        <a:scene3d>
          <a:camera prst="orthographicFront"/>
          <a:lightRig rig="threePt" dir="t"/>
        </a:scene3d>
        <a:sp3d>
          <a:bevelT w="25400"/>
        </a:sp3d>
      </c:spPr>
    </c:backWall>
    <c:plotArea>
      <c:layout/>
      <c:area3DChart>
        <c:grouping val="standard"/>
        <c:varyColors val="0"/>
        <c:ser>
          <c:idx val="0"/>
          <c:order val="0"/>
          <c:tx>
            <c:strRef>
              <c:f>'M. Valoracion'!$C$20:$D$20</c:f>
              <c:strCache>
                <c:ptCount val="1"/>
                <c:pt idx="0">
                  <c:v>Material  Aluminio</c:v>
                </c:pt>
              </c:strCache>
            </c:strRef>
          </c:tx>
          <c:spPr>
            <a:scene3d>
              <a:camera prst="orthographicFront"/>
              <a:lightRig rig="threePt" dir="t"/>
            </a:scene3d>
            <a:sp3d prstMaterial="dkEdge"/>
          </c:spPr>
          <c:cat>
            <c:strRef>
              <c:f>'M. Valoracion'!$E$18:$N$19</c:f>
              <c:strCache>
                <c:ptCount val="10"/>
                <c:pt idx="0">
                  <c:v>M</c:v>
                </c:pt>
                <c:pt idx="1">
                  <c:v>S</c:v>
                </c:pt>
                <c:pt idx="2">
                  <c:v>MT</c:v>
                </c:pt>
                <c:pt idx="3">
                  <c:v>C</c:v>
                </c:pt>
                <c:pt idx="4">
                  <c:v>T</c:v>
                </c:pt>
                <c:pt idx="5">
                  <c:v>F</c:v>
                </c:pt>
                <c:pt idx="6">
                  <c:v>PS</c:v>
                </c:pt>
                <c:pt idx="7">
                  <c:v>P</c:v>
                </c:pt>
                <c:pt idx="8">
                  <c:v>ST</c:v>
                </c:pt>
                <c:pt idx="9">
                  <c:v>TOTAL</c:v>
                </c:pt>
              </c:strCache>
            </c:strRef>
          </c:cat>
          <c:val>
            <c:numRef>
              <c:f>'M. Valoracion'!$E$20:$N$20</c:f>
              <c:numCache>
                <c:formatCode>General</c:formatCode>
                <c:ptCount val="10"/>
                <c:pt idx="0">
                  <c:v>10</c:v>
                </c:pt>
                <c:pt idx="1">
                  <c:v>4</c:v>
                </c:pt>
                <c:pt idx="2">
                  <c:v>5</c:v>
                </c:pt>
                <c:pt idx="3">
                  <c:v>10</c:v>
                </c:pt>
                <c:pt idx="4">
                  <c:v>3</c:v>
                </c:pt>
                <c:pt idx="5">
                  <c:v>9</c:v>
                </c:pt>
                <c:pt idx="6">
                  <c:v>2</c:v>
                </c:pt>
                <c:pt idx="7">
                  <c:v>9</c:v>
                </c:pt>
                <c:pt idx="8">
                  <c:v>6</c:v>
                </c:pt>
                <c:pt idx="9">
                  <c:v>58</c:v>
                </c:pt>
              </c:numCache>
            </c:numRef>
          </c:val>
        </c:ser>
        <c:ser>
          <c:idx val="1"/>
          <c:order val="1"/>
          <c:tx>
            <c:strRef>
              <c:f>'M. Valoracion'!$C$21:$D$21</c:f>
              <c:strCache>
                <c:ptCount val="1"/>
                <c:pt idx="0">
                  <c:v>Material  Acero Inoxidable</c:v>
                </c:pt>
              </c:strCache>
            </c:strRef>
          </c:tx>
          <c:cat>
            <c:strRef>
              <c:f>'M. Valoracion'!$E$18:$N$19</c:f>
              <c:strCache>
                <c:ptCount val="10"/>
                <c:pt idx="0">
                  <c:v>M</c:v>
                </c:pt>
                <c:pt idx="1">
                  <c:v>S</c:v>
                </c:pt>
                <c:pt idx="2">
                  <c:v>MT</c:v>
                </c:pt>
                <c:pt idx="3">
                  <c:v>C</c:v>
                </c:pt>
                <c:pt idx="4">
                  <c:v>T</c:v>
                </c:pt>
                <c:pt idx="5">
                  <c:v>F</c:v>
                </c:pt>
                <c:pt idx="6">
                  <c:v>PS</c:v>
                </c:pt>
                <c:pt idx="7">
                  <c:v>P</c:v>
                </c:pt>
                <c:pt idx="8">
                  <c:v>ST</c:v>
                </c:pt>
                <c:pt idx="9">
                  <c:v>TOTAL</c:v>
                </c:pt>
              </c:strCache>
            </c:strRef>
          </c:cat>
          <c:val>
            <c:numRef>
              <c:f>'M. Valoracion'!$E$21:$N$21</c:f>
              <c:numCache>
                <c:formatCode>General</c:formatCode>
                <c:ptCount val="10"/>
                <c:pt idx="0">
                  <c:v>26</c:v>
                </c:pt>
                <c:pt idx="1">
                  <c:v>4</c:v>
                </c:pt>
                <c:pt idx="2">
                  <c:v>5</c:v>
                </c:pt>
                <c:pt idx="3">
                  <c:v>7</c:v>
                </c:pt>
                <c:pt idx="4">
                  <c:v>3</c:v>
                </c:pt>
                <c:pt idx="5">
                  <c:v>8</c:v>
                </c:pt>
                <c:pt idx="6">
                  <c:v>2</c:v>
                </c:pt>
                <c:pt idx="7">
                  <c:v>8</c:v>
                </c:pt>
                <c:pt idx="8">
                  <c:v>12</c:v>
                </c:pt>
                <c:pt idx="9">
                  <c:v>75</c:v>
                </c:pt>
              </c:numCache>
            </c:numRef>
          </c:val>
        </c:ser>
        <c:ser>
          <c:idx val="2"/>
          <c:order val="2"/>
          <c:tx>
            <c:strRef>
              <c:f>'M. Valoracion'!$C$22:$D$22</c:f>
              <c:strCache>
                <c:ptCount val="1"/>
                <c:pt idx="0">
                  <c:v>Material  Laton</c:v>
                </c:pt>
              </c:strCache>
            </c:strRef>
          </c:tx>
          <c:cat>
            <c:strRef>
              <c:f>'M. Valoracion'!$E$18:$N$19</c:f>
              <c:strCache>
                <c:ptCount val="10"/>
                <c:pt idx="0">
                  <c:v>M</c:v>
                </c:pt>
                <c:pt idx="1">
                  <c:v>S</c:v>
                </c:pt>
                <c:pt idx="2">
                  <c:v>MT</c:v>
                </c:pt>
                <c:pt idx="3">
                  <c:v>C</c:v>
                </c:pt>
                <c:pt idx="4">
                  <c:v>T</c:v>
                </c:pt>
                <c:pt idx="5">
                  <c:v>F</c:v>
                </c:pt>
                <c:pt idx="6">
                  <c:v>PS</c:v>
                </c:pt>
                <c:pt idx="7">
                  <c:v>P</c:v>
                </c:pt>
                <c:pt idx="8">
                  <c:v>ST</c:v>
                </c:pt>
                <c:pt idx="9">
                  <c:v>TOTAL</c:v>
                </c:pt>
              </c:strCache>
            </c:strRef>
          </c:cat>
          <c:val>
            <c:numRef>
              <c:f>'M. Valoracion'!$E$22:$N$22</c:f>
              <c:numCache>
                <c:formatCode>General</c:formatCode>
                <c:ptCount val="10"/>
                <c:pt idx="0">
                  <c:v>20</c:v>
                </c:pt>
                <c:pt idx="1">
                  <c:v>5</c:v>
                </c:pt>
                <c:pt idx="2">
                  <c:v>3</c:v>
                </c:pt>
                <c:pt idx="3">
                  <c:v>8</c:v>
                </c:pt>
                <c:pt idx="4">
                  <c:v>3</c:v>
                </c:pt>
                <c:pt idx="5">
                  <c:v>7</c:v>
                </c:pt>
                <c:pt idx="6">
                  <c:v>2</c:v>
                </c:pt>
                <c:pt idx="7">
                  <c:v>6</c:v>
                </c:pt>
                <c:pt idx="8">
                  <c:v>14</c:v>
                </c:pt>
                <c:pt idx="9">
                  <c:v>68</c:v>
                </c:pt>
              </c:numCache>
            </c:numRef>
          </c:val>
        </c:ser>
        <c:dLbls>
          <c:showLegendKey val="0"/>
          <c:showVal val="0"/>
          <c:showCatName val="0"/>
          <c:showSerName val="0"/>
          <c:showPercent val="0"/>
          <c:showBubbleSize val="0"/>
        </c:dLbls>
        <c:dropLines/>
        <c:gapDepth val="325"/>
        <c:axId val="1548414416"/>
        <c:axId val="1548414960"/>
        <c:axId val="1467992080"/>
      </c:area3DChart>
      <c:catAx>
        <c:axId val="1548414416"/>
        <c:scaling>
          <c:orientation val="minMax"/>
        </c:scaling>
        <c:delete val="0"/>
        <c:axPos val="b"/>
        <c:numFmt formatCode="General" sourceLinked="0"/>
        <c:majorTickMark val="none"/>
        <c:minorTickMark val="none"/>
        <c:tickLblPos val="nextTo"/>
        <c:crossAx val="1548414960"/>
        <c:crosses val="autoZero"/>
        <c:auto val="1"/>
        <c:lblAlgn val="ctr"/>
        <c:lblOffset val="100"/>
        <c:noMultiLvlLbl val="0"/>
      </c:catAx>
      <c:valAx>
        <c:axId val="1548414960"/>
        <c:scaling>
          <c:orientation val="minMax"/>
        </c:scaling>
        <c:delete val="0"/>
        <c:axPos val="l"/>
        <c:majorGridlines>
          <c:spPr>
            <a:ln w="12700"/>
          </c:spPr>
        </c:majorGridlines>
        <c:numFmt formatCode="General" sourceLinked="1"/>
        <c:majorTickMark val="none"/>
        <c:minorTickMark val="none"/>
        <c:tickLblPos val="nextTo"/>
        <c:crossAx val="1548414416"/>
        <c:crosses val="autoZero"/>
        <c:crossBetween val="midCat"/>
      </c:valAx>
      <c:serAx>
        <c:axId val="1467992080"/>
        <c:scaling>
          <c:orientation val="minMax"/>
        </c:scaling>
        <c:delete val="1"/>
        <c:axPos val="b"/>
        <c:majorTickMark val="none"/>
        <c:minorTickMark val="none"/>
        <c:tickLblPos val="nextTo"/>
        <c:crossAx val="1548414960"/>
        <c:crosses val="autoZero"/>
      </c:serAx>
    </c:plotArea>
    <c:legend>
      <c:legendPos val="r"/>
      <c:overlay val="0"/>
    </c:legend>
    <c:plotVisOnly val="1"/>
    <c:dispBlanksAs val="zero"/>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34"/>
    </mc:Choice>
    <mc:Fallback>
      <c:style val="34"/>
    </mc:Fallback>
  </mc:AlternateContent>
  <c:clrMapOvr bg1="lt1" tx1="dk1" bg2="lt2" tx2="dk2" accent1="accent1" accent2="accent2" accent3="accent3" accent4="accent4" accent5="accent5" accent6="accent6" hlink="hlink" folHlink="folHlink"/>
  <c:chart>
    <c:title>
      <c:tx>
        <c:rich>
          <a:bodyPr/>
          <a:lstStyle/>
          <a:p>
            <a:pPr>
              <a:defRPr/>
            </a:pPr>
            <a:r>
              <a:rPr lang="es-EC"/>
              <a:t>Seleccion</a:t>
            </a:r>
            <a:r>
              <a:rPr lang="es-EC" baseline="0"/>
              <a:t> de la Forma</a:t>
            </a:r>
            <a:endParaRPr lang="es-EC"/>
          </a:p>
        </c:rich>
      </c:tx>
      <c:overlay val="0"/>
    </c:title>
    <c:autoTitleDeleted val="0"/>
    <c:view3D>
      <c:rotX val="10"/>
      <c:rotY val="50"/>
      <c:depthPercent val="70"/>
      <c:rAngAx val="0"/>
      <c:perspective val="0"/>
    </c:view3D>
    <c:floor>
      <c:thickness val="0"/>
    </c:floor>
    <c:sideWall>
      <c:thickness val="0"/>
    </c:sideWall>
    <c:backWall>
      <c:thickness val="0"/>
    </c:backWall>
    <c:plotArea>
      <c:layout/>
      <c:area3DChart>
        <c:grouping val="standard"/>
        <c:varyColors val="0"/>
        <c:ser>
          <c:idx val="0"/>
          <c:order val="0"/>
          <c:tx>
            <c:strRef>
              <c:f>'M. Valoracion'!$C$24:$D$24</c:f>
              <c:strCache>
                <c:ptCount val="2"/>
                <c:pt idx="0">
                  <c:v>Forma</c:v>
                </c:pt>
                <c:pt idx="1">
                  <c:v>Cubo</c:v>
                </c:pt>
              </c:strCache>
            </c:strRef>
          </c:tx>
          <c:cat>
            <c:strRef>
              <c:f>'M. Valoracion'!$E$23:$N$23</c:f>
              <c:strCache>
                <c:ptCount val="10"/>
                <c:pt idx="0">
                  <c:v>M</c:v>
                </c:pt>
                <c:pt idx="1">
                  <c:v>S</c:v>
                </c:pt>
                <c:pt idx="2">
                  <c:v>MT</c:v>
                </c:pt>
                <c:pt idx="3">
                  <c:v>C</c:v>
                </c:pt>
                <c:pt idx="4">
                  <c:v>T</c:v>
                </c:pt>
                <c:pt idx="5">
                  <c:v>F</c:v>
                </c:pt>
                <c:pt idx="6">
                  <c:v>PS</c:v>
                </c:pt>
                <c:pt idx="7">
                  <c:v>P</c:v>
                </c:pt>
                <c:pt idx="8">
                  <c:v>ST</c:v>
                </c:pt>
                <c:pt idx="9">
                  <c:v>TOTAL</c:v>
                </c:pt>
              </c:strCache>
            </c:strRef>
          </c:cat>
          <c:val>
            <c:numRef>
              <c:f>'M. Valoracion'!$E$24:$N$24</c:f>
              <c:numCache>
                <c:formatCode>General</c:formatCode>
                <c:ptCount val="10"/>
                <c:pt idx="0">
                  <c:v>20</c:v>
                </c:pt>
                <c:pt idx="1">
                  <c:v>3</c:v>
                </c:pt>
                <c:pt idx="2">
                  <c:v>3</c:v>
                </c:pt>
                <c:pt idx="3">
                  <c:v>10</c:v>
                </c:pt>
                <c:pt idx="4">
                  <c:v>4</c:v>
                </c:pt>
                <c:pt idx="5">
                  <c:v>8</c:v>
                </c:pt>
                <c:pt idx="6">
                  <c:v>1</c:v>
                </c:pt>
                <c:pt idx="7">
                  <c:v>6</c:v>
                </c:pt>
                <c:pt idx="8">
                  <c:v>10</c:v>
                </c:pt>
                <c:pt idx="9">
                  <c:v>65</c:v>
                </c:pt>
              </c:numCache>
            </c:numRef>
          </c:val>
        </c:ser>
        <c:ser>
          <c:idx val="1"/>
          <c:order val="1"/>
          <c:tx>
            <c:strRef>
              <c:f>'M. Valoracion'!$C$25:$D$25</c:f>
              <c:strCache>
                <c:ptCount val="2"/>
                <c:pt idx="0">
                  <c:v>Forma</c:v>
                </c:pt>
                <c:pt idx="1">
                  <c:v>Cilindro</c:v>
                </c:pt>
              </c:strCache>
            </c:strRef>
          </c:tx>
          <c:cat>
            <c:strRef>
              <c:f>'M. Valoracion'!$E$23:$N$23</c:f>
              <c:strCache>
                <c:ptCount val="10"/>
                <c:pt idx="0">
                  <c:v>M</c:v>
                </c:pt>
                <c:pt idx="1">
                  <c:v>S</c:v>
                </c:pt>
                <c:pt idx="2">
                  <c:v>MT</c:v>
                </c:pt>
                <c:pt idx="3">
                  <c:v>C</c:v>
                </c:pt>
                <c:pt idx="4">
                  <c:v>T</c:v>
                </c:pt>
                <c:pt idx="5">
                  <c:v>F</c:v>
                </c:pt>
                <c:pt idx="6">
                  <c:v>PS</c:v>
                </c:pt>
                <c:pt idx="7">
                  <c:v>P</c:v>
                </c:pt>
                <c:pt idx="8">
                  <c:v>ST</c:v>
                </c:pt>
                <c:pt idx="9">
                  <c:v>TOTAL</c:v>
                </c:pt>
              </c:strCache>
            </c:strRef>
          </c:cat>
          <c:val>
            <c:numRef>
              <c:f>'M. Valoracion'!$E$25:$N$25</c:f>
              <c:numCache>
                <c:formatCode>General</c:formatCode>
                <c:ptCount val="10"/>
                <c:pt idx="0">
                  <c:v>26</c:v>
                </c:pt>
                <c:pt idx="1">
                  <c:v>4</c:v>
                </c:pt>
                <c:pt idx="2">
                  <c:v>5</c:v>
                </c:pt>
                <c:pt idx="3">
                  <c:v>14</c:v>
                </c:pt>
                <c:pt idx="4">
                  <c:v>5</c:v>
                </c:pt>
                <c:pt idx="5">
                  <c:v>10</c:v>
                </c:pt>
                <c:pt idx="6">
                  <c:v>1</c:v>
                </c:pt>
                <c:pt idx="7">
                  <c:v>8</c:v>
                </c:pt>
                <c:pt idx="8">
                  <c:v>12</c:v>
                </c:pt>
                <c:pt idx="9">
                  <c:v>85</c:v>
                </c:pt>
              </c:numCache>
            </c:numRef>
          </c:val>
        </c:ser>
        <c:ser>
          <c:idx val="2"/>
          <c:order val="2"/>
          <c:tx>
            <c:strRef>
              <c:f>'M. Valoracion'!$C$26:$D$26</c:f>
              <c:strCache>
                <c:ptCount val="2"/>
                <c:pt idx="0">
                  <c:v>Forma</c:v>
                </c:pt>
                <c:pt idx="1">
                  <c:v>Hexagonal</c:v>
                </c:pt>
              </c:strCache>
            </c:strRef>
          </c:tx>
          <c:cat>
            <c:strRef>
              <c:f>'M. Valoracion'!$E$23:$N$23</c:f>
              <c:strCache>
                <c:ptCount val="10"/>
                <c:pt idx="0">
                  <c:v>M</c:v>
                </c:pt>
                <c:pt idx="1">
                  <c:v>S</c:v>
                </c:pt>
                <c:pt idx="2">
                  <c:v>MT</c:v>
                </c:pt>
                <c:pt idx="3">
                  <c:v>C</c:v>
                </c:pt>
                <c:pt idx="4">
                  <c:v>T</c:v>
                </c:pt>
                <c:pt idx="5">
                  <c:v>F</c:v>
                </c:pt>
                <c:pt idx="6">
                  <c:v>PS</c:v>
                </c:pt>
                <c:pt idx="7">
                  <c:v>P</c:v>
                </c:pt>
                <c:pt idx="8">
                  <c:v>ST</c:v>
                </c:pt>
                <c:pt idx="9">
                  <c:v>TOTAL</c:v>
                </c:pt>
              </c:strCache>
            </c:strRef>
          </c:cat>
          <c:val>
            <c:numRef>
              <c:f>'M. Valoracion'!$E$26:$N$26</c:f>
              <c:numCache>
                <c:formatCode>General</c:formatCode>
                <c:ptCount val="10"/>
                <c:pt idx="0">
                  <c:v>15</c:v>
                </c:pt>
                <c:pt idx="1">
                  <c:v>2</c:v>
                </c:pt>
                <c:pt idx="2">
                  <c:v>2</c:v>
                </c:pt>
                <c:pt idx="3">
                  <c:v>7</c:v>
                </c:pt>
                <c:pt idx="4">
                  <c:v>4</c:v>
                </c:pt>
                <c:pt idx="5">
                  <c:v>9</c:v>
                </c:pt>
                <c:pt idx="6">
                  <c:v>1</c:v>
                </c:pt>
                <c:pt idx="7">
                  <c:v>4</c:v>
                </c:pt>
                <c:pt idx="8">
                  <c:v>8</c:v>
                </c:pt>
                <c:pt idx="9">
                  <c:v>52</c:v>
                </c:pt>
              </c:numCache>
            </c:numRef>
          </c:val>
        </c:ser>
        <c:dLbls>
          <c:showLegendKey val="0"/>
          <c:showVal val="0"/>
          <c:showCatName val="0"/>
          <c:showSerName val="0"/>
          <c:showPercent val="0"/>
          <c:showBubbleSize val="0"/>
        </c:dLbls>
        <c:dropLines/>
        <c:axId val="1548412784"/>
        <c:axId val="1548413872"/>
        <c:axId val="1467989584"/>
      </c:area3DChart>
      <c:catAx>
        <c:axId val="1548412784"/>
        <c:scaling>
          <c:orientation val="minMax"/>
        </c:scaling>
        <c:delete val="0"/>
        <c:axPos val="b"/>
        <c:numFmt formatCode="General" sourceLinked="0"/>
        <c:majorTickMark val="none"/>
        <c:minorTickMark val="none"/>
        <c:tickLblPos val="nextTo"/>
        <c:crossAx val="1548413872"/>
        <c:crosses val="autoZero"/>
        <c:auto val="1"/>
        <c:lblAlgn val="ctr"/>
        <c:lblOffset val="100"/>
        <c:noMultiLvlLbl val="0"/>
      </c:catAx>
      <c:valAx>
        <c:axId val="1548413872"/>
        <c:scaling>
          <c:orientation val="minMax"/>
        </c:scaling>
        <c:delete val="0"/>
        <c:axPos val="l"/>
        <c:majorGridlines/>
        <c:numFmt formatCode="General" sourceLinked="1"/>
        <c:majorTickMark val="none"/>
        <c:minorTickMark val="none"/>
        <c:tickLblPos val="nextTo"/>
        <c:crossAx val="1548412784"/>
        <c:crosses val="autoZero"/>
        <c:crossBetween val="midCat"/>
      </c:valAx>
      <c:serAx>
        <c:axId val="1467989584"/>
        <c:scaling>
          <c:orientation val="minMax"/>
        </c:scaling>
        <c:delete val="1"/>
        <c:axPos val="b"/>
        <c:majorTickMark val="out"/>
        <c:minorTickMark val="none"/>
        <c:tickLblPos val="nextTo"/>
        <c:crossAx val="1548413872"/>
        <c:crosses val="autoZero"/>
      </c:serAx>
    </c:plotArea>
    <c:legend>
      <c:legendPos val="r"/>
      <c:overlay val="0"/>
    </c:legend>
    <c:plotVisOnly val="1"/>
    <c:dispBlanksAs val="zero"/>
    <c:showDLblsOverMax val="0"/>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34"/>
    </mc:Choice>
    <mc:Fallback>
      <c:style val="34"/>
    </mc:Fallback>
  </mc:AlternateContent>
  <c:clrMapOvr bg1="lt1" tx1="dk1" bg2="lt2" tx2="dk2" accent1="accent1" accent2="accent2" accent3="accent3" accent4="accent4" accent5="accent5" accent6="accent6" hlink="hlink" folHlink="folHlink"/>
  <c:chart>
    <c:title>
      <c:overlay val="0"/>
    </c:title>
    <c:autoTitleDeleted val="0"/>
    <c:plotArea>
      <c:layout>
        <c:manualLayout>
          <c:layoutTarget val="inner"/>
          <c:xMode val="edge"/>
          <c:yMode val="edge"/>
          <c:x val="0.11217324845888517"/>
          <c:y val="0.19480351414406533"/>
          <c:w val="0.8567838543991525"/>
          <c:h val="0.58981106789501858"/>
        </c:manualLayout>
      </c:layout>
      <c:barChart>
        <c:barDir val="col"/>
        <c:grouping val="clustered"/>
        <c:varyColors val="0"/>
        <c:ser>
          <c:idx val="1"/>
          <c:order val="0"/>
          <c:tx>
            <c:strRef>
              <c:f>Hoja1!$C$2</c:f>
              <c:strCache>
                <c:ptCount val="1"/>
                <c:pt idx="0">
                  <c:v>Alto(cm)</c:v>
                </c:pt>
              </c:strCache>
            </c:strRef>
          </c:tx>
          <c:invertIfNegative val="0"/>
          <c:cat>
            <c:numRef>
              <c:f>Hoja1!$B$3:$B$13</c:f>
              <c:numCache>
                <c:formatCode>General</c:formatCode>
                <c:ptCount val="11"/>
                <c:pt idx="0">
                  <c:v>20</c:v>
                </c:pt>
                <c:pt idx="1">
                  <c:v>22</c:v>
                </c:pt>
                <c:pt idx="2">
                  <c:v>24</c:v>
                </c:pt>
                <c:pt idx="3">
                  <c:v>26</c:v>
                </c:pt>
                <c:pt idx="4">
                  <c:v>28</c:v>
                </c:pt>
                <c:pt idx="5">
                  <c:v>30</c:v>
                </c:pt>
                <c:pt idx="6">
                  <c:v>32</c:v>
                </c:pt>
                <c:pt idx="7">
                  <c:v>34</c:v>
                </c:pt>
                <c:pt idx="8">
                  <c:v>36</c:v>
                </c:pt>
                <c:pt idx="9">
                  <c:v>38</c:v>
                </c:pt>
                <c:pt idx="10">
                  <c:v>40</c:v>
                </c:pt>
              </c:numCache>
            </c:numRef>
          </c:cat>
          <c:val>
            <c:numRef>
              <c:f>Hoja1!$C$3:$C$13</c:f>
              <c:numCache>
                <c:formatCode>General</c:formatCode>
                <c:ptCount val="11"/>
                <c:pt idx="0">
                  <c:v>77.05</c:v>
                </c:pt>
                <c:pt idx="1">
                  <c:v>63.68</c:v>
                </c:pt>
                <c:pt idx="2">
                  <c:v>53.5</c:v>
                </c:pt>
                <c:pt idx="3">
                  <c:v>45.59</c:v>
                </c:pt>
                <c:pt idx="4">
                  <c:v>39.31</c:v>
                </c:pt>
                <c:pt idx="5">
                  <c:v>34.32</c:v>
                </c:pt>
                <c:pt idx="6">
                  <c:v>30.1</c:v>
                </c:pt>
                <c:pt idx="7">
                  <c:v>26.66</c:v>
                </c:pt>
                <c:pt idx="8">
                  <c:v>23.78</c:v>
                </c:pt>
                <c:pt idx="9">
                  <c:v>21.34</c:v>
                </c:pt>
                <c:pt idx="10">
                  <c:v>19.260000000000002</c:v>
                </c:pt>
              </c:numCache>
            </c:numRef>
          </c:val>
        </c:ser>
        <c:dLbls>
          <c:showLegendKey val="0"/>
          <c:showVal val="0"/>
          <c:showCatName val="0"/>
          <c:showSerName val="0"/>
          <c:showPercent val="0"/>
          <c:showBubbleSize val="0"/>
        </c:dLbls>
        <c:gapWidth val="150"/>
        <c:axId val="1548416048"/>
        <c:axId val="1548410064"/>
      </c:barChart>
      <c:catAx>
        <c:axId val="1548416048"/>
        <c:scaling>
          <c:orientation val="minMax"/>
        </c:scaling>
        <c:delete val="0"/>
        <c:axPos val="b"/>
        <c:numFmt formatCode="General" sourceLinked="1"/>
        <c:majorTickMark val="none"/>
        <c:minorTickMark val="none"/>
        <c:tickLblPos val="nextTo"/>
        <c:crossAx val="1548410064"/>
        <c:crosses val="autoZero"/>
        <c:auto val="1"/>
        <c:lblAlgn val="ctr"/>
        <c:lblOffset val="100"/>
        <c:noMultiLvlLbl val="0"/>
      </c:catAx>
      <c:valAx>
        <c:axId val="1548410064"/>
        <c:scaling>
          <c:orientation val="minMax"/>
        </c:scaling>
        <c:delete val="0"/>
        <c:axPos val="l"/>
        <c:majorGridlines/>
        <c:numFmt formatCode="General" sourceLinked="1"/>
        <c:majorTickMark val="none"/>
        <c:minorTickMark val="none"/>
        <c:tickLblPos val="nextTo"/>
        <c:crossAx val="1548416048"/>
        <c:crosses val="autoZero"/>
        <c:crossBetween val="between"/>
      </c:valAx>
    </c:plotArea>
    <c:plotVisOnly val="1"/>
    <c:dispBlanksAs val="gap"/>
    <c:showDLblsOverMax val="0"/>
  </c:chart>
  <c:externalData r:id="rId2">
    <c:autoUpdate val="0"/>
  </c:externalData>
  <c:userShapes r:id="rId3"/>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8"/>
    </mc:Choice>
    <mc:Fallback>
      <c:style val="28"/>
    </mc:Fallback>
  </mc:AlternateContent>
  <c:clrMapOvr bg1="lt1" tx1="dk1" bg2="lt2" tx2="dk2" accent1="accent1" accent2="accent2" accent3="accent3" accent4="accent4" accent5="accent5" accent6="accent6" hlink="hlink" folHlink="folHlink"/>
  <c:chart>
    <c:title>
      <c:overlay val="0"/>
    </c:title>
    <c:autoTitleDeleted val="0"/>
    <c:view3D>
      <c:rotX val="15"/>
      <c:rotY val="20"/>
      <c:rAngAx val="1"/>
    </c:view3D>
    <c:floor>
      <c:thickness val="0"/>
    </c:floor>
    <c:sideWall>
      <c:thickness val="0"/>
    </c:sideWall>
    <c:backWall>
      <c:thickness val="0"/>
    </c:backWall>
    <c:plotArea>
      <c:layout>
        <c:manualLayout>
          <c:layoutTarget val="inner"/>
          <c:xMode val="edge"/>
          <c:yMode val="edge"/>
          <c:x val="6.6317000463101738E-2"/>
          <c:y val="0.17756958105162421"/>
          <c:w val="0.89763486228236022"/>
          <c:h val="0.66520515444733908"/>
        </c:manualLayout>
      </c:layout>
      <c:bar3DChart>
        <c:barDir val="col"/>
        <c:grouping val="clustered"/>
        <c:varyColors val="0"/>
        <c:ser>
          <c:idx val="0"/>
          <c:order val="0"/>
          <c:tx>
            <c:strRef>
              <c:f>'M. Valoracion'!$L$17</c:f>
              <c:strCache>
                <c:ptCount val="1"/>
                <c:pt idx="0">
                  <c:v>TOTAL</c:v>
                </c:pt>
              </c:strCache>
            </c:strRef>
          </c:tx>
          <c:invertIfNegative val="0"/>
          <c:cat>
            <c:strRef>
              <c:f>'M. Valoracion'!$D$18:$D$20</c:f>
              <c:strCache>
                <c:ptCount val="3"/>
                <c:pt idx="0">
                  <c:v>Sist. Aspas rotatorias</c:v>
                </c:pt>
                <c:pt idx="1">
                  <c:v>Sist. Base Vibratoria</c:v>
                </c:pt>
                <c:pt idx="2">
                  <c:v>Sist. Refill</c:v>
                </c:pt>
              </c:strCache>
            </c:strRef>
          </c:cat>
          <c:val>
            <c:numRef>
              <c:f>'M. Valoracion'!$L$18:$L$20</c:f>
              <c:numCache>
                <c:formatCode>General</c:formatCode>
                <c:ptCount val="3"/>
                <c:pt idx="0">
                  <c:v>80</c:v>
                </c:pt>
                <c:pt idx="1">
                  <c:v>79</c:v>
                </c:pt>
                <c:pt idx="2">
                  <c:v>50</c:v>
                </c:pt>
              </c:numCache>
            </c:numRef>
          </c:val>
        </c:ser>
        <c:dLbls>
          <c:showLegendKey val="0"/>
          <c:showVal val="0"/>
          <c:showCatName val="0"/>
          <c:showSerName val="0"/>
          <c:showPercent val="0"/>
          <c:showBubbleSize val="0"/>
        </c:dLbls>
        <c:gapWidth val="150"/>
        <c:shape val="box"/>
        <c:axId val="1320653360"/>
        <c:axId val="1550007536"/>
        <c:axId val="0"/>
      </c:bar3DChart>
      <c:catAx>
        <c:axId val="1320653360"/>
        <c:scaling>
          <c:orientation val="minMax"/>
        </c:scaling>
        <c:delete val="0"/>
        <c:axPos val="b"/>
        <c:numFmt formatCode="General" sourceLinked="0"/>
        <c:majorTickMark val="out"/>
        <c:minorTickMark val="none"/>
        <c:tickLblPos val="nextTo"/>
        <c:crossAx val="1550007536"/>
        <c:crosses val="autoZero"/>
        <c:auto val="1"/>
        <c:lblAlgn val="ctr"/>
        <c:lblOffset val="100"/>
        <c:noMultiLvlLbl val="0"/>
      </c:catAx>
      <c:valAx>
        <c:axId val="1550007536"/>
        <c:scaling>
          <c:orientation val="minMax"/>
        </c:scaling>
        <c:delete val="0"/>
        <c:axPos val="l"/>
        <c:majorGridlines/>
        <c:numFmt formatCode="General" sourceLinked="1"/>
        <c:majorTickMark val="out"/>
        <c:minorTickMark val="none"/>
        <c:tickLblPos val="nextTo"/>
        <c:crossAx val="1320653360"/>
        <c:crosses val="autoZero"/>
        <c:crossBetween val="between"/>
      </c:valAx>
    </c:plotArea>
    <c:plotVisOnly val="1"/>
    <c:dispBlanksAs val="gap"/>
    <c:showDLblsOverMax val="0"/>
  </c:chart>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00" b="1" i="0" u="none" strike="noStrike" kern="1200" baseline="0">
              <a:solidFill>
                <a:schemeClr val="dk1"/>
              </a:solidFill>
              <a:latin typeface="+mn-lt"/>
              <a:ea typeface="+mn-ea"/>
              <a:cs typeface="+mn-cs"/>
            </a:defRPr>
          </a:pPr>
          <a:endParaRPr lang="es-EC"/>
        </a:p>
      </c:txPr>
    </c:title>
    <c:autoTitleDeleted val="0"/>
    <c:view3D>
      <c:rotX val="15"/>
      <c:rotY val="20"/>
      <c:rAngAx val="1"/>
    </c:view3D>
    <c:floor>
      <c:thickness val="0"/>
      <c:spPr>
        <a:solidFill>
          <a:schemeClr val="accent6">
            <a:tint val="20000"/>
          </a:schemeClr>
        </a:solidFill>
        <a:ln w="9525" cap="rnd" cmpd="sng" algn="ctr">
          <a:solidFill>
            <a:schemeClr val="dk1">
              <a:tint val="75000"/>
              <a:shade val="90000"/>
            </a:schemeClr>
          </a:solidFill>
          <a:prstDash val="solid"/>
          <a:round/>
        </a:ln>
        <a:effectLst/>
        <a:sp3d contourW="9525">
          <a:contourClr>
            <a:schemeClr val="dk1">
              <a:tint val="75000"/>
              <a:shade val="90000"/>
            </a:schemeClr>
          </a:contourClr>
        </a:sp3d>
      </c:spPr>
    </c:floor>
    <c:sideWall>
      <c:thickness val="0"/>
      <c:spPr>
        <a:solidFill>
          <a:schemeClr val="accent6">
            <a:tint val="20000"/>
          </a:schemeClr>
        </a:solidFill>
        <a:ln>
          <a:noFill/>
        </a:ln>
        <a:effectLst/>
        <a:sp3d/>
      </c:spPr>
    </c:sideWall>
    <c:backWall>
      <c:thickness val="0"/>
      <c:spPr>
        <a:solidFill>
          <a:schemeClr val="accent6">
            <a:tint val="20000"/>
          </a:schemeClr>
        </a:solidFill>
        <a:ln>
          <a:noFill/>
        </a:ln>
        <a:effectLst/>
        <a:sp3d/>
      </c:spPr>
    </c:backWall>
    <c:plotArea>
      <c:layout/>
      <c:bar3DChart>
        <c:barDir val="col"/>
        <c:grouping val="clustered"/>
        <c:varyColors val="0"/>
        <c:ser>
          <c:idx val="0"/>
          <c:order val="0"/>
          <c:tx>
            <c:strRef>
              <c:f>'M. Valoracion'!$K$22</c:f>
              <c:strCache>
                <c:ptCount val="1"/>
                <c:pt idx="0">
                  <c:v>TOTAL</c:v>
                </c:pt>
              </c:strCache>
            </c:strRef>
          </c:tx>
          <c:spPr>
            <a:solidFill>
              <a:schemeClr val="accent6"/>
            </a:solidFill>
            <a:ln w="9525" cap="rnd" cmpd="sng" algn="ctr">
              <a:solidFill>
                <a:schemeClr val="accent6">
                  <a:shade val="50000"/>
                  <a:shade val="90000"/>
                </a:schemeClr>
              </a:solidFill>
              <a:prstDash val="solid"/>
              <a:round/>
            </a:ln>
            <a:effectLst/>
            <a:sp3d contourW="9525">
              <a:contourClr>
                <a:schemeClr val="accent6">
                  <a:shade val="50000"/>
                  <a:shade val="90000"/>
                </a:schemeClr>
              </a:contourClr>
            </a:sp3d>
          </c:spPr>
          <c:invertIfNegative val="0"/>
          <c:cat>
            <c:strRef>
              <c:f>'M. Valoracion'!$D$23:$D$25</c:f>
              <c:strCache>
                <c:ptCount val="3"/>
                <c:pt idx="0">
                  <c:v>con Base giratoria centrada</c:v>
                </c:pt>
                <c:pt idx="1">
                  <c:v>Con base giratoria a un costado</c:v>
                </c:pt>
                <c:pt idx="2">
                  <c:v>Con base giratoria externa</c:v>
                </c:pt>
              </c:strCache>
            </c:strRef>
          </c:cat>
          <c:val>
            <c:numRef>
              <c:f>'M. Valoracion'!$K$23:$K$25</c:f>
              <c:numCache>
                <c:formatCode>General</c:formatCode>
                <c:ptCount val="3"/>
                <c:pt idx="0">
                  <c:v>84</c:v>
                </c:pt>
                <c:pt idx="1">
                  <c:v>90</c:v>
                </c:pt>
                <c:pt idx="2">
                  <c:v>74</c:v>
                </c:pt>
              </c:numCache>
            </c:numRef>
          </c:val>
        </c:ser>
        <c:dLbls>
          <c:showLegendKey val="0"/>
          <c:showVal val="0"/>
          <c:showCatName val="0"/>
          <c:showSerName val="0"/>
          <c:showPercent val="0"/>
          <c:showBubbleSize val="0"/>
        </c:dLbls>
        <c:gapWidth val="150"/>
        <c:shape val="box"/>
        <c:axId val="1607814400"/>
        <c:axId val="1607802976"/>
        <c:axId val="0"/>
      </c:bar3DChart>
      <c:catAx>
        <c:axId val="1607814400"/>
        <c:scaling>
          <c:orientation val="minMax"/>
        </c:scaling>
        <c:delete val="0"/>
        <c:axPos val="b"/>
        <c:numFmt formatCode="General" sourceLinked="0"/>
        <c:majorTickMark val="out"/>
        <c:minorTickMark val="none"/>
        <c:tickLblPos val="nextTo"/>
        <c:spPr>
          <a:noFill/>
          <a:ln w="9525" cap="rnd" cmpd="sng" algn="ctr">
            <a:solidFill>
              <a:schemeClr val="dk1">
                <a:tint val="75000"/>
                <a:shade val="90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dk1"/>
                </a:solidFill>
                <a:latin typeface="+mn-lt"/>
                <a:ea typeface="+mn-ea"/>
                <a:cs typeface="+mn-cs"/>
              </a:defRPr>
            </a:pPr>
            <a:endParaRPr lang="es-EC"/>
          </a:p>
        </c:txPr>
        <c:crossAx val="1607802976"/>
        <c:crosses val="autoZero"/>
        <c:auto val="1"/>
        <c:lblAlgn val="ctr"/>
        <c:lblOffset val="100"/>
        <c:noMultiLvlLbl val="0"/>
      </c:catAx>
      <c:valAx>
        <c:axId val="1607802976"/>
        <c:scaling>
          <c:orientation val="minMax"/>
        </c:scaling>
        <c:delete val="0"/>
        <c:axPos val="l"/>
        <c:majorGridlines>
          <c:spPr>
            <a:ln w="9525" cap="rnd" cmpd="sng" algn="ctr">
              <a:solidFill>
                <a:schemeClr val="dk1">
                  <a:tint val="75000"/>
                  <a:shade val="90000"/>
                </a:schemeClr>
              </a:solidFill>
              <a:prstDash val="solid"/>
              <a:round/>
            </a:ln>
            <a:effectLst/>
          </c:spPr>
        </c:majorGridlines>
        <c:numFmt formatCode="General" sourceLinked="1"/>
        <c:majorTickMark val="out"/>
        <c:minorTickMark val="none"/>
        <c:tickLblPos val="nextTo"/>
        <c:spPr>
          <a:noFill/>
          <a:ln w="9525" cap="rnd" cmpd="sng" algn="ctr">
            <a:solidFill>
              <a:schemeClr val="dk1">
                <a:tint val="75000"/>
                <a:shade val="90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dk1"/>
                </a:solidFill>
                <a:latin typeface="+mn-lt"/>
                <a:ea typeface="+mn-ea"/>
                <a:cs typeface="+mn-cs"/>
              </a:defRPr>
            </a:pPr>
            <a:endParaRPr lang="es-EC"/>
          </a:p>
        </c:txPr>
        <c:crossAx val="1607814400"/>
        <c:crosses val="autoZero"/>
        <c:crossBetween val="between"/>
      </c:valAx>
      <c:spPr>
        <a:noFill/>
        <a:ln>
          <a:noFill/>
        </a:ln>
        <a:effectLst/>
      </c:spPr>
    </c:plotArea>
    <c:plotVisOnly val="1"/>
    <c:dispBlanksAs val="gap"/>
    <c:showDLblsOverMax val="0"/>
  </c:chart>
  <c:spPr>
    <a:solidFill>
      <a:schemeClr val="lt1"/>
    </a:solidFill>
    <a:ln w="9525" cap="rnd" cmpd="sng" algn="ctr">
      <a:solidFill>
        <a:schemeClr val="dk1">
          <a:tint val="75000"/>
          <a:shade val="90000"/>
        </a:schemeClr>
      </a:solidFill>
      <a:prstDash val="solid"/>
      <a:round/>
    </a:ln>
    <a:effectLst/>
  </c:spPr>
  <c:txPr>
    <a:bodyPr/>
    <a:lstStyle/>
    <a:p>
      <a:pPr>
        <a:defRPr/>
      </a:pPr>
      <a:endParaRPr lang="es-EC"/>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1800" b="1" i="0" u="none" strike="noStrike" kern="1200" baseline="0">
              <a:solidFill>
                <a:schemeClr val="dk1"/>
              </a:solidFill>
              <a:latin typeface="+mn-lt"/>
              <a:ea typeface="+mn-ea"/>
              <a:cs typeface="+mn-cs"/>
            </a:defRPr>
          </a:pPr>
          <a:endParaRPr lang="es-EC"/>
        </a:p>
      </c:txPr>
    </c:title>
    <c:autoTitleDeleted val="0"/>
    <c:view3D>
      <c:rotX val="15"/>
      <c:rotY val="20"/>
      <c:rAngAx val="1"/>
    </c:view3D>
    <c:floor>
      <c:thickness val="0"/>
      <c:spPr>
        <a:solidFill>
          <a:schemeClr val="accent6">
            <a:tint val="20000"/>
          </a:schemeClr>
        </a:solidFill>
        <a:ln w="9525" cap="rnd" cmpd="sng" algn="ctr">
          <a:solidFill>
            <a:schemeClr val="dk1">
              <a:tint val="75000"/>
              <a:shade val="90000"/>
            </a:schemeClr>
          </a:solidFill>
          <a:prstDash val="solid"/>
          <a:round/>
        </a:ln>
        <a:effectLst/>
        <a:sp3d contourW="9525">
          <a:contourClr>
            <a:schemeClr val="dk1">
              <a:tint val="75000"/>
              <a:shade val="90000"/>
            </a:schemeClr>
          </a:contourClr>
        </a:sp3d>
      </c:spPr>
    </c:floor>
    <c:sideWall>
      <c:thickness val="0"/>
      <c:spPr>
        <a:solidFill>
          <a:schemeClr val="accent6">
            <a:tint val="20000"/>
          </a:schemeClr>
        </a:solidFill>
        <a:ln>
          <a:noFill/>
        </a:ln>
        <a:effectLst/>
        <a:sp3d/>
      </c:spPr>
    </c:sideWall>
    <c:backWall>
      <c:thickness val="0"/>
      <c:spPr>
        <a:solidFill>
          <a:schemeClr val="accent6">
            <a:tint val="20000"/>
          </a:schemeClr>
        </a:solidFill>
        <a:ln>
          <a:noFill/>
        </a:ln>
        <a:effectLst/>
        <a:sp3d/>
      </c:spPr>
    </c:backWall>
    <c:plotArea>
      <c:layout/>
      <c:bar3DChart>
        <c:barDir val="col"/>
        <c:grouping val="clustered"/>
        <c:varyColors val="0"/>
        <c:ser>
          <c:idx val="0"/>
          <c:order val="0"/>
          <c:tx>
            <c:strRef>
              <c:f>'M. Valoracion'!$L$17</c:f>
              <c:strCache>
                <c:ptCount val="1"/>
                <c:pt idx="0">
                  <c:v>TOTAL</c:v>
                </c:pt>
              </c:strCache>
            </c:strRef>
          </c:tx>
          <c:spPr>
            <a:solidFill>
              <a:schemeClr val="accent6"/>
            </a:solidFill>
            <a:ln w="9525" cap="rnd" cmpd="sng" algn="ctr">
              <a:solidFill>
                <a:schemeClr val="accent6">
                  <a:shade val="50000"/>
                  <a:shade val="90000"/>
                </a:schemeClr>
              </a:solidFill>
              <a:prstDash val="solid"/>
              <a:round/>
            </a:ln>
            <a:effectLst/>
            <a:sp3d contourW="9525">
              <a:contourClr>
                <a:schemeClr val="accent6">
                  <a:shade val="50000"/>
                  <a:shade val="90000"/>
                </a:schemeClr>
              </a:contourClr>
            </a:sp3d>
          </c:spPr>
          <c:invertIfNegative val="0"/>
          <c:cat>
            <c:strRef>
              <c:f>'M. Valoracion'!$D$18:$D$21</c:f>
              <c:strCache>
                <c:ptCount val="4"/>
                <c:pt idx="0">
                  <c:v>3 pods</c:v>
                </c:pt>
                <c:pt idx="1">
                  <c:v>4 pods</c:v>
                </c:pt>
                <c:pt idx="2">
                  <c:v>5pods</c:v>
                </c:pt>
                <c:pt idx="3">
                  <c:v>6 pods</c:v>
                </c:pt>
              </c:strCache>
            </c:strRef>
          </c:cat>
          <c:val>
            <c:numRef>
              <c:f>'M. Valoracion'!$L$18:$L$21</c:f>
              <c:numCache>
                <c:formatCode>General</c:formatCode>
                <c:ptCount val="4"/>
                <c:pt idx="0">
                  <c:v>81</c:v>
                </c:pt>
                <c:pt idx="1">
                  <c:v>88</c:v>
                </c:pt>
                <c:pt idx="2">
                  <c:v>80</c:v>
                </c:pt>
                <c:pt idx="3">
                  <c:v>78</c:v>
                </c:pt>
              </c:numCache>
            </c:numRef>
          </c:val>
        </c:ser>
        <c:dLbls>
          <c:showLegendKey val="0"/>
          <c:showVal val="0"/>
          <c:showCatName val="0"/>
          <c:showSerName val="0"/>
          <c:showPercent val="0"/>
          <c:showBubbleSize val="0"/>
        </c:dLbls>
        <c:gapWidth val="150"/>
        <c:shape val="box"/>
        <c:axId val="1607811136"/>
        <c:axId val="1607813312"/>
        <c:axId val="0"/>
      </c:bar3DChart>
      <c:catAx>
        <c:axId val="1607811136"/>
        <c:scaling>
          <c:orientation val="minMax"/>
        </c:scaling>
        <c:delete val="0"/>
        <c:axPos val="b"/>
        <c:numFmt formatCode="General" sourceLinked="0"/>
        <c:majorTickMark val="out"/>
        <c:minorTickMark val="none"/>
        <c:tickLblPos val="nextTo"/>
        <c:spPr>
          <a:noFill/>
          <a:ln w="9525" cap="rnd" cmpd="sng" algn="ctr">
            <a:solidFill>
              <a:schemeClr val="dk1">
                <a:tint val="75000"/>
                <a:shade val="90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dk1"/>
                </a:solidFill>
                <a:latin typeface="+mn-lt"/>
                <a:ea typeface="+mn-ea"/>
                <a:cs typeface="+mn-cs"/>
              </a:defRPr>
            </a:pPr>
            <a:endParaRPr lang="es-EC"/>
          </a:p>
        </c:txPr>
        <c:crossAx val="1607813312"/>
        <c:crosses val="autoZero"/>
        <c:auto val="1"/>
        <c:lblAlgn val="ctr"/>
        <c:lblOffset val="100"/>
        <c:noMultiLvlLbl val="0"/>
      </c:catAx>
      <c:valAx>
        <c:axId val="1607813312"/>
        <c:scaling>
          <c:orientation val="minMax"/>
        </c:scaling>
        <c:delete val="0"/>
        <c:axPos val="l"/>
        <c:majorGridlines>
          <c:spPr>
            <a:ln w="9525" cap="rnd" cmpd="sng" algn="ctr">
              <a:solidFill>
                <a:schemeClr val="dk1">
                  <a:tint val="75000"/>
                  <a:shade val="90000"/>
                </a:schemeClr>
              </a:solidFill>
              <a:prstDash val="solid"/>
              <a:round/>
            </a:ln>
            <a:effectLst/>
          </c:spPr>
        </c:majorGridlines>
        <c:numFmt formatCode="General" sourceLinked="1"/>
        <c:majorTickMark val="out"/>
        <c:minorTickMark val="none"/>
        <c:tickLblPos val="nextTo"/>
        <c:spPr>
          <a:noFill/>
          <a:ln w="9525" cap="rnd" cmpd="sng" algn="ctr">
            <a:solidFill>
              <a:schemeClr val="dk1">
                <a:tint val="75000"/>
                <a:shade val="90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dk1"/>
                </a:solidFill>
                <a:latin typeface="+mn-lt"/>
                <a:ea typeface="+mn-ea"/>
                <a:cs typeface="+mn-cs"/>
              </a:defRPr>
            </a:pPr>
            <a:endParaRPr lang="es-EC"/>
          </a:p>
        </c:txPr>
        <c:crossAx val="1607811136"/>
        <c:crosses val="autoZero"/>
        <c:crossBetween val="between"/>
      </c:valAx>
      <c:spPr>
        <a:noFill/>
        <a:ln>
          <a:noFill/>
        </a:ln>
        <a:effectLst/>
      </c:spPr>
    </c:plotArea>
    <c:plotVisOnly val="1"/>
    <c:dispBlanksAs val="gap"/>
    <c:showDLblsOverMax val="0"/>
  </c:chart>
  <c:spPr>
    <a:solidFill>
      <a:schemeClr val="lt1"/>
    </a:solidFill>
    <a:ln w="9525" cap="rnd" cmpd="sng" algn="ctr">
      <a:solidFill>
        <a:schemeClr val="dk1">
          <a:tint val="75000"/>
          <a:shade val="90000"/>
        </a:schemeClr>
      </a:solidFill>
      <a:prstDash val="solid"/>
      <a:round/>
    </a:ln>
    <a:effectLst/>
  </c:spPr>
  <c:txPr>
    <a:bodyPr/>
    <a:lstStyle/>
    <a:p>
      <a:pPr>
        <a:defRPr/>
      </a:pPr>
      <a:endParaRPr lang="es-EC"/>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1800" b="1" i="0" u="none" strike="noStrike" kern="1200" baseline="0">
              <a:solidFill>
                <a:schemeClr val="dk1"/>
              </a:solidFill>
              <a:latin typeface="+mn-lt"/>
              <a:ea typeface="+mn-ea"/>
              <a:cs typeface="+mn-cs"/>
            </a:defRPr>
          </a:pPr>
          <a:endParaRPr lang="es-EC"/>
        </a:p>
      </c:txPr>
    </c:title>
    <c:autoTitleDeleted val="0"/>
    <c:view3D>
      <c:rotX val="15"/>
      <c:rotY val="20"/>
      <c:rAngAx val="1"/>
    </c:view3D>
    <c:floor>
      <c:thickness val="0"/>
      <c:spPr>
        <a:solidFill>
          <a:schemeClr val="accent6">
            <a:tint val="20000"/>
          </a:schemeClr>
        </a:solidFill>
        <a:ln w="9525" cap="rnd" cmpd="sng" algn="ctr">
          <a:solidFill>
            <a:schemeClr val="dk1">
              <a:tint val="75000"/>
              <a:shade val="90000"/>
            </a:schemeClr>
          </a:solidFill>
          <a:prstDash val="solid"/>
          <a:round/>
        </a:ln>
        <a:effectLst/>
        <a:sp3d contourW="9525">
          <a:contourClr>
            <a:schemeClr val="dk1">
              <a:tint val="75000"/>
              <a:shade val="90000"/>
            </a:schemeClr>
          </a:contourClr>
        </a:sp3d>
      </c:spPr>
    </c:floor>
    <c:sideWall>
      <c:thickness val="0"/>
      <c:spPr>
        <a:solidFill>
          <a:schemeClr val="accent6">
            <a:tint val="20000"/>
          </a:schemeClr>
        </a:solidFill>
        <a:ln>
          <a:noFill/>
        </a:ln>
        <a:effectLst/>
        <a:sp3d/>
      </c:spPr>
    </c:sideWall>
    <c:backWall>
      <c:thickness val="0"/>
      <c:spPr>
        <a:solidFill>
          <a:schemeClr val="accent6">
            <a:tint val="20000"/>
          </a:schemeClr>
        </a:solidFill>
        <a:ln>
          <a:noFill/>
        </a:ln>
        <a:effectLst/>
        <a:sp3d/>
      </c:spPr>
    </c:backWall>
    <c:plotArea>
      <c:layout/>
      <c:bar3DChart>
        <c:barDir val="col"/>
        <c:grouping val="clustered"/>
        <c:varyColors val="0"/>
        <c:ser>
          <c:idx val="0"/>
          <c:order val="0"/>
          <c:tx>
            <c:strRef>
              <c:f>'M. Valoracion'!$L$17</c:f>
              <c:strCache>
                <c:ptCount val="1"/>
                <c:pt idx="0">
                  <c:v>TOTAL</c:v>
                </c:pt>
              </c:strCache>
            </c:strRef>
          </c:tx>
          <c:spPr>
            <a:solidFill>
              <a:schemeClr val="accent6"/>
            </a:solidFill>
            <a:ln w="9525" cap="rnd" cmpd="sng" algn="ctr">
              <a:solidFill>
                <a:schemeClr val="accent6">
                  <a:shade val="50000"/>
                  <a:shade val="90000"/>
                </a:schemeClr>
              </a:solidFill>
              <a:prstDash val="solid"/>
              <a:round/>
            </a:ln>
            <a:effectLst/>
            <a:sp3d contourW="9525">
              <a:contourClr>
                <a:schemeClr val="accent6">
                  <a:shade val="50000"/>
                  <a:shade val="90000"/>
                </a:schemeClr>
              </a:contourClr>
            </a:sp3d>
          </c:spPr>
          <c:invertIfNegative val="0"/>
          <c:cat>
            <c:strRef>
              <c:f>'M. Valoracion'!$D$18:$D$20</c:f>
              <c:strCache>
                <c:ptCount val="3"/>
                <c:pt idx="0">
                  <c:v>RHP-3W22</c:v>
                </c:pt>
                <c:pt idx="1">
                  <c:v>TP100</c:v>
                </c:pt>
                <c:pt idx="2">
                  <c:v>Termopar tipo k</c:v>
                </c:pt>
              </c:strCache>
            </c:strRef>
          </c:cat>
          <c:val>
            <c:numRef>
              <c:f>'M. Valoracion'!$L$18:$L$20</c:f>
              <c:numCache>
                <c:formatCode>General</c:formatCode>
                <c:ptCount val="3"/>
                <c:pt idx="0">
                  <c:v>81</c:v>
                </c:pt>
                <c:pt idx="1">
                  <c:v>64</c:v>
                </c:pt>
                <c:pt idx="2">
                  <c:v>67</c:v>
                </c:pt>
              </c:numCache>
            </c:numRef>
          </c:val>
        </c:ser>
        <c:dLbls>
          <c:showLegendKey val="0"/>
          <c:showVal val="0"/>
          <c:showCatName val="0"/>
          <c:showSerName val="0"/>
          <c:showPercent val="0"/>
          <c:showBubbleSize val="0"/>
        </c:dLbls>
        <c:gapWidth val="150"/>
        <c:shape val="box"/>
        <c:axId val="1607803520"/>
        <c:axId val="1607812768"/>
        <c:axId val="0"/>
      </c:bar3DChart>
      <c:catAx>
        <c:axId val="1607803520"/>
        <c:scaling>
          <c:orientation val="minMax"/>
        </c:scaling>
        <c:delete val="0"/>
        <c:axPos val="b"/>
        <c:numFmt formatCode="General" sourceLinked="0"/>
        <c:majorTickMark val="out"/>
        <c:minorTickMark val="none"/>
        <c:tickLblPos val="nextTo"/>
        <c:spPr>
          <a:noFill/>
          <a:ln w="9525" cap="rnd" cmpd="sng" algn="ctr">
            <a:solidFill>
              <a:schemeClr val="dk1">
                <a:tint val="75000"/>
                <a:shade val="90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dk1"/>
                </a:solidFill>
                <a:latin typeface="+mn-lt"/>
                <a:ea typeface="+mn-ea"/>
                <a:cs typeface="+mn-cs"/>
              </a:defRPr>
            </a:pPr>
            <a:endParaRPr lang="es-EC"/>
          </a:p>
        </c:txPr>
        <c:crossAx val="1607812768"/>
        <c:crosses val="autoZero"/>
        <c:auto val="1"/>
        <c:lblAlgn val="ctr"/>
        <c:lblOffset val="100"/>
        <c:noMultiLvlLbl val="0"/>
      </c:catAx>
      <c:valAx>
        <c:axId val="1607812768"/>
        <c:scaling>
          <c:orientation val="minMax"/>
        </c:scaling>
        <c:delete val="0"/>
        <c:axPos val="l"/>
        <c:majorGridlines>
          <c:spPr>
            <a:ln w="9525" cap="rnd" cmpd="sng" algn="ctr">
              <a:solidFill>
                <a:schemeClr val="dk1">
                  <a:tint val="75000"/>
                  <a:shade val="90000"/>
                </a:schemeClr>
              </a:solidFill>
              <a:prstDash val="solid"/>
              <a:round/>
            </a:ln>
            <a:effectLst/>
          </c:spPr>
        </c:majorGridlines>
        <c:numFmt formatCode="General" sourceLinked="1"/>
        <c:majorTickMark val="out"/>
        <c:minorTickMark val="none"/>
        <c:tickLblPos val="nextTo"/>
        <c:spPr>
          <a:noFill/>
          <a:ln w="9525" cap="rnd" cmpd="sng" algn="ctr">
            <a:solidFill>
              <a:schemeClr val="dk1">
                <a:tint val="75000"/>
                <a:shade val="90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dk1"/>
                </a:solidFill>
                <a:latin typeface="+mn-lt"/>
                <a:ea typeface="+mn-ea"/>
                <a:cs typeface="+mn-cs"/>
              </a:defRPr>
            </a:pPr>
            <a:endParaRPr lang="es-EC"/>
          </a:p>
        </c:txPr>
        <c:crossAx val="1607803520"/>
        <c:crosses val="autoZero"/>
        <c:crossBetween val="between"/>
      </c:valAx>
      <c:spPr>
        <a:noFill/>
        <a:ln>
          <a:noFill/>
        </a:ln>
        <a:effectLst/>
      </c:spPr>
    </c:plotArea>
    <c:plotVisOnly val="1"/>
    <c:dispBlanksAs val="gap"/>
    <c:showDLblsOverMax val="0"/>
  </c:chart>
  <c:spPr>
    <a:solidFill>
      <a:schemeClr val="lt1"/>
    </a:solidFill>
    <a:ln w="9525" cap="rnd" cmpd="sng" algn="ctr">
      <a:solidFill>
        <a:schemeClr val="dk1">
          <a:tint val="75000"/>
          <a:shade val="90000"/>
        </a:schemeClr>
      </a:solidFill>
      <a:prstDash val="solid"/>
      <a:round/>
    </a:ln>
    <a:effectLst/>
  </c:spPr>
  <c:txPr>
    <a:bodyPr/>
    <a:lstStyle/>
    <a:p>
      <a:pPr>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Reversed" id="26">
  <a:schemeClr val="accent6"/>
</cs:colorStyle>
</file>

<file path=ppt/charts/colors3.xml><?xml version="1.0" encoding="utf-8"?>
<cs:colorStyle xmlns:cs="http://schemas.microsoft.com/office/drawing/2012/chartStyle" xmlns:a="http://schemas.openxmlformats.org/drawingml/2006/main" meth="withinLinearReversed" id="26">
  <a:schemeClr val="accent6"/>
</cs:colorStyle>
</file>

<file path=ppt/charts/colors4.xml><?xml version="1.0" encoding="utf-8"?>
<cs:colorStyle xmlns:cs="http://schemas.microsoft.com/office/drawing/2012/chartStyle" xmlns:a="http://schemas.openxmlformats.org/drawingml/2006/main" meth="withinLinearReversed" id="26">
  <a:schemeClr val="accent6"/>
</cs:colorStyle>
</file>

<file path=ppt/charts/colors5.xml><?xml version="1.0" encoding="utf-8"?>
<cs:colorStyle xmlns:cs="http://schemas.microsoft.com/office/drawing/2012/chartStyle" xmlns:a="http://schemas.openxmlformats.org/drawingml/2006/main" meth="withinLinearReversed" id="26">
  <a:schemeClr val="accent6"/>
</cs:colorStyle>
</file>

<file path=ppt/charts/style1.xml><?xml version="1.0" encoding="utf-8"?>
<cs:chartStyle xmlns:cs="http://schemas.microsoft.com/office/drawing/2012/chartStyle" xmlns:a="http://schemas.openxmlformats.org/drawingml/2006/main" id="136">
  <cs:axisTitle>
    <cs:lnRef idx="0"/>
    <cs:fillRef idx="0"/>
    <cs:effectRef idx="0"/>
    <cs:fontRef idx="minor">
      <a:schemeClr val="dk1"/>
    </cs:fontRef>
    <cs:defRPr sz="1000" b="1" kern="1200"/>
  </cs:axisTitle>
  <cs:categoryAxis>
    <cs:lnRef idx="1">
      <a:schemeClr val="dk1">
        <a:tint val="75000"/>
      </a:schemeClr>
    </cs:lnRef>
    <cs:fillRef idx="0"/>
    <cs:effectRef idx="0"/>
    <cs:fontRef idx="minor">
      <a:schemeClr val="dk1"/>
    </cs:fontRef>
    <cs:spPr>
      <a:ln>
        <a:round/>
      </a:ln>
    </cs:spPr>
    <cs:defRPr sz="1000" kern="1200"/>
  </cs:categoryAxis>
  <cs:chartArea>
    <cs:lnRef idx="1">
      <a:schemeClr val="dk1">
        <a:tint val="75000"/>
      </a:schemeClr>
    </cs:lnRef>
    <cs:fillRef idx="1">
      <a:schemeClr val="lt1"/>
    </cs:fillRef>
    <cs:effectRef idx="0"/>
    <cs:fontRef idx="minor">
      <a:schemeClr val="dk1"/>
    </cs:fontRef>
    <cs:spPr>
      <a:ln>
        <a:round/>
      </a:ln>
    </cs:spPr>
    <cs:defRPr sz="1000" kern="1200"/>
  </cs:chartArea>
  <cs:dataLabel>
    <cs:lnRef idx="0"/>
    <cs:fillRef idx="0"/>
    <cs:effectRef idx="0"/>
    <cs:fontRef idx="minor">
      <a:schemeClr val="dk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1" mods="ignoreCSTransforms">
      <cs:styleClr val="0">
        <a:shade val="50000"/>
      </cs:styleClr>
    </cs:lnRef>
    <cs:fillRef idx="1">
      <cs:styleClr val="auto"/>
    </cs:fillRef>
    <cs:effectRef idx="0"/>
    <cs:fontRef idx="minor">
      <a:schemeClr val="dk1"/>
    </cs:fontRef>
    <cs:spPr>
      <a:ln>
        <a:round/>
      </a:ln>
    </cs:spPr>
  </cs:dataPoint>
  <cs:dataPoint3D>
    <cs:lnRef idx="1" mods="ignoreCSTransforms">
      <cs:styleClr val="0">
        <a:shade val="50000"/>
      </cs:styleClr>
    </cs:lnRef>
    <cs:fillRef idx="1">
      <cs:styleClr val="auto"/>
    </cs:fillRef>
    <cs:effectRef idx="0"/>
    <cs:fontRef idx="minor">
      <a:schemeClr val="dk1"/>
    </cs:fontRef>
    <cs:spPr>
      <a:ln>
        <a:round/>
      </a:ln>
    </cs:spPr>
  </cs:dataPoint3D>
  <cs:dataPointLine>
    <cs:lnRef idx="1">
      <cs:styleClr val="auto"/>
    </cs:lnRef>
    <cs:lineWidthScale>5</cs:lineWidthScale>
    <cs:fillRef idx="0"/>
    <cs:effectRef idx="0"/>
    <cs:fontRef idx="minor">
      <a:schemeClr val="dk1"/>
    </cs:fontRef>
    <cs:spPr>
      <a:ln cap="rnd">
        <a:round/>
      </a:ln>
    </cs:spPr>
  </cs:dataPointLine>
  <cs:dataPointMarker>
    <cs:lnRef idx="1">
      <cs:styleClr val="auto"/>
    </cs:lnRef>
    <cs:fillRef idx="1">
      <cs:styleClr val="auto"/>
    </cs:fillRef>
    <cs:effectRef idx="0"/>
    <cs:fontRef idx="minor">
      <a:schemeClr val="dk1"/>
    </cs:fontRef>
    <cs:spPr>
      <a:ln>
        <a:round/>
      </a:ln>
    </cs:spPr>
  </cs:dataPointMarker>
  <cs:dataPointMarkerLayout/>
  <cs:dataPointWireframe>
    <cs:lnRef idx="1">
      <cs:styleClr val="auto"/>
    </cs:lnRef>
    <cs:fillRef idx="0"/>
    <cs:effectRef idx="0"/>
    <cs:fontRef idx="minor">
      <a:schemeClr val="dk1"/>
    </cs:fontRef>
    <cs:spPr>
      <a:ln>
        <a:round/>
      </a:ln>
    </cs:spPr>
  </cs:dataPointWireframe>
  <cs:dataTable>
    <cs:lnRef idx="1">
      <a:schemeClr val="dk1">
        <a:tint val="75000"/>
      </a:schemeClr>
    </cs:lnRef>
    <cs:fillRef idx="0"/>
    <cs:effectRef idx="0"/>
    <cs:fontRef idx="minor">
      <a:schemeClr val="dk1"/>
    </cs:fontRef>
    <cs:spPr>
      <a:ln>
        <a:round/>
      </a:ln>
    </cs:spPr>
    <cs:defRPr sz="1000" kern="1200"/>
  </cs:dataTable>
  <cs:downBar>
    <cs:lnRef idx="1" mods="ignoreCSTransforms">
      <cs:styleClr val="0">
        <a:shade val="25000"/>
      </cs:styleClr>
    </cs:lnRef>
    <cs:fillRef idx="1" mods="ignoreCSTransforms">
      <cs:styleClr val="0">
        <a:shade val="25000"/>
      </cs:styleClr>
    </cs:fillRef>
    <cs:effectRef idx="0"/>
    <cs:fontRef idx="minor">
      <a:schemeClr val="dk1"/>
    </cs:fontRef>
    <cs:spPr>
      <a:ln>
        <a:round/>
      </a:ln>
    </cs:spPr>
  </cs:downBar>
  <cs:dropLine>
    <cs:lnRef idx="1">
      <a:schemeClr val="dk1"/>
    </cs:lnRef>
    <cs:fillRef idx="0"/>
    <cs:effectRef idx="0"/>
    <cs:fontRef idx="minor">
      <a:schemeClr val="dk1"/>
    </cs:fontRef>
    <cs:spPr>
      <a:ln>
        <a:round/>
      </a:ln>
    </cs:spPr>
  </cs:dropLine>
  <cs:errorBar>
    <cs:lnRef idx="1">
      <a:schemeClr val="dk1"/>
    </cs:lnRef>
    <cs:fillRef idx="1">
      <a:schemeClr val="dk1"/>
    </cs:fillRef>
    <cs:effectRef idx="0"/>
    <cs:fontRef idx="minor">
      <a:schemeClr val="dk1"/>
    </cs:fontRef>
    <cs:spPr>
      <a:ln>
        <a:round/>
      </a:ln>
    </cs:spPr>
  </cs:errorBar>
  <cs:floor>
    <cs:lnRef idx="1">
      <a:schemeClr val="dk1">
        <a:tint val="75000"/>
      </a:schemeClr>
    </cs:lnRef>
    <cs:fillRef idx="1" mods="ignoreCSTransforms">
      <cs:styleClr val="0">
        <a:tint val="20000"/>
      </cs:styleClr>
    </cs:fillRef>
    <cs:effectRef idx="0"/>
    <cs:fontRef idx="minor">
      <a:schemeClr val="dk1"/>
    </cs:fontRef>
    <cs:spPr>
      <a:ln>
        <a:round/>
      </a:ln>
    </cs:spPr>
  </cs:floor>
  <cs:gridlineMajor>
    <cs:lnRef idx="1">
      <a:schemeClr val="dk1">
        <a:tint val="75000"/>
      </a:schemeClr>
    </cs:lnRef>
    <cs:fillRef idx="0"/>
    <cs:effectRef idx="0"/>
    <cs:fontRef idx="minor">
      <a:schemeClr val="dk1"/>
    </cs:fontRef>
    <cs:spPr>
      <a:ln>
        <a:round/>
      </a:ln>
    </cs:spPr>
  </cs:gridlineMajor>
  <cs:gridlineMinor>
    <cs:lnRef idx="1">
      <a:schemeClr val="dk1">
        <a:tint val="50000"/>
      </a:schemeClr>
    </cs:lnRef>
    <cs:fillRef idx="0"/>
    <cs:effectRef idx="0"/>
    <cs:fontRef idx="minor">
      <a:schemeClr val="dk1"/>
    </cs:fontRef>
    <cs:spPr>
      <a:ln>
        <a:round/>
      </a:ln>
    </cs:spPr>
  </cs:gridlineMinor>
  <cs:hiLoLine>
    <cs:lnRef idx="1">
      <a:schemeClr val="dk1"/>
    </cs:lnRef>
    <cs:fillRef idx="0"/>
    <cs:effectRef idx="0"/>
    <cs:fontRef idx="minor">
      <a:schemeClr val="dk1"/>
    </cs:fontRef>
    <cs:spPr>
      <a:ln>
        <a:round/>
      </a:ln>
    </cs:spPr>
  </cs:hiLoLine>
  <cs:leaderLine>
    <cs:lnRef idx="1">
      <a:schemeClr val="dk1"/>
    </cs:lnRef>
    <cs:fillRef idx="0"/>
    <cs:effectRef idx="0"/>
    <cs:fontRef idx="minor">
      <a:schemeClr val="dk1"/>
    </cs:fontRef>
    <cs:spPr>
      <a:ln>
        <a:round/>
      </a:ln>
    </cs:spPr>
  </cs:leaderLine>
  <cs:legend>
    <cs:lnRef idx="0"/>
    <cs:fillRef idx="0"/>
    <cs:effectRef idx="0"/>
    <cs:fontRef idx="minor">
      <a:schemeClr val="dk1"/>
    </cs:fontRef>
    <cs:defRPr sz="1000" kern="1200"/>
  </cs:legend>
  <cs:plotArea>
    <cs:lnRef idx="0"/>
    <cs:fillRef idx="1" mods="ignoreCSTransforms">
      <cs:styleClr val="0">
        <a:tint val="20000"/>
      </cs:styleClr>
    </cs:fillRef>
    <cs:effectRef idx="0"/>
    <cs:fontRef idx="minor">
      <a:schemeClr val="dk1"/>
    </cs:fontRef>
  </cs:plotArea>
  <cs:plotArea3D>
    <cs:lnRef idx="0"/>
    <cs:fillRef idx="0"/>
    <cs:effectRef idx="0"/>
    <cs:fontRef idx="minor">
      <a:schemeClr val="dk1"/>
    </cs:fontRef>
  </cs:plotArea3D>
  <cs:seriesAxis>
    <cs:lnRef idx="1">
      <a:schemeClr val="dk1">
        <a:tint val="75000"/>
      </a:schemeClr>
    </cs:lnRef>
    <cs:fillRef idx="0"/>
    <cs:effectRef idx="0"/>
    <cs:fontRef idx="minor">
      <a:schemeClr val="dk1"/>
    </cs:fontRef>
    <cs:spPr>
      <a:ln>
        <a:round/>
      </a:ln>
    </cs:spPr>
    <cs:defRPr sz="1000" kern="1200"/>
  </cs:seriesAxis>
  <cs:seriesLine>
    <cs:lnRef idx="1">
      <a:schemeClr val="dk1"/>
    </cs:lnRef>
    <cs:fillRef idx="0"/>
    <cs:effectRef idx="0"/>
    <cs:fontRef idx="minor">
      <a:schemeClr val="dk1"/>
    </cs:fontRef>
    <cs:spPr>
      <a:ln>
        <a:round/>
      </a:ln>
    </cs:spPr>
  </cs:seriesLine>
  <cs:title>
    <cs:lnRef idx="0"/>
    <cs:fillRef idx="0"/>
    <cs:effectRef idx="0"/>
    <cs:fontRef idx="minor">
      <a:schemeClr val="dk1"/>
    </cs:fontRef>
    <cs:defRPr sz="1800" b="1" kern="1200"/>
  </cs:title>
  <cs:trendline>
    <cs:lnRef idx="1">
      <a:schemeClr val="dk1"/>
    </cs:lnRef>
    <cs:fillRef idx="0"/>
    <cs:effectRef idx="0"/>
    <cs:fontRef idx="minor">
      <a:schemeClr val="dk1"/>
    </cs:fontRef>
    <cs:spPr>
      <a:ln cap="rnd">
        <a:round/>
      </a:ln>
    </cs:spPr>
  </cs:trendline>
  <cs:trendlineLabel>
    <cs:lnRef idx="0"/>
    <cs:fillRef idx="0"/>
    <cs:effectRef idx="0"/>
    <cs:fontRef idx="minor">
      <a:schemeClr val="dk1"/>
    </cs:fontRef>
    <cs:defRPr sz="1000" kern="1200"/>
  </cs:trendlineLabel>
  <cs:upBar>
    <cs:lnRef idx="1" mods="ignoreCSTransforms">
      <cs:styleClr val="0">
        <a:shade val="25000"/>
      </cs:styleClr>
    </cs:lnRef>
    <cs:fillRef idx="1">
      <a:schemeClr val="lt1"/>
    </cs:fillRef>
    <cs:effectRef idx="0"/>
    <cs:fontRef idx="minor">
      <a:schemeClr val="dk1"/>
    </cs:fontRef>
    <cs:spPr>
      <a:ln>
        <a:round/>
      </a:ln>
    </cs:spPr>
  </cs:upBar>
  <cs:valueAxis>
    <cs:lnRef idx="1">
      <a:schemeClr val="dk1">
        <a:tint val="75000"/>
      </a:schemeClr>
    </cs:lnRef>
    <cs:fillRef idx="0"/>
    <cs:effectRef idx="0"/>
    <cs:fontRef idx="minor">
      <a:schemeClr val="dk1"/>
    </cs:fontRef>
    <cs:spPr>
      <a:ln>
        <a:round/>
      </a:ln>
    </cs:spPr>
    <cs:defRPr sz="1000" kern="1200"/>
  </cs:valueAxis>
  <cs:wall>
    <cs:lnRef idx="0"/>
    <cs:fillRef idx="1" mods="ignoreCSTransforms">
      <cs:styleClr val="0">
        <a:tint val="20000"/>
      </cs:styleClr>
    </cs:fillRef>
    <cs:effectRef idx="0"/>
    <cs:fontRef idx="minor">
      <a:schemeClr val="dk1"/>
    </cs:fontRef>
  </cs:wall>
</cs:chartStyle>
</file>

<file path=ppt/charts/style2.xml><?xml version="1.0" encoding="utf-8"?>
<cs:chartStyle xmlns:cs="http://schemas.microsoft.com/office/drawing/2012/chartStyle" xmlns:a="http://schemas.openxmlformats.org/drawingml/2006/main" id="136">
  <cs:axisTitle>
    <cs:lnRef idx="0"/>
    <cs:fillRef idx="0"/>
    <cs:effectRef idx="0"/>
    <cs:fontRef idx="minor">
      <a:schemeClr val="dk1"/>
    </cs:fontRef>
    <cs:defRPr sz="1000" b="1" kern="1200"/>
  </cs:axisTitle>
  <cs:categoryAxis>
    <cs:lnRef idx="1">
      <a:schemeClr val="dk1">
        <a:tint val="75000"/>
      </a:schemeClr>
    </cs:lnRef>
    <cs:fillRef idx="0"/>
    <cs:effectRef idx="0"/>
    <cs:fontRef idx="minor">
      <a:schemeClr val="dk1"/>
    </cs:fontRef>
    <cs:spPr>
      <a:ln>
        <a:round/>
      </a:ln>
    </cs:spPr>
    <cs:defRPr sz="1000" kern="1200"/>
  </cs:categoryAxis>
  <cs:chartArea>
    <cs:lnRef idx="1">
      <a:schemeClr val="dk1">
        <a:tint val="75000"/>
      </a:schemeClr>
    </cs:lnRef>
    <cs:fillRef idx="1">
      <a:schemeClr val="lt1"/>
    </cs:fillRef>
    <cs:effectRef idx="0"/>
    <cs:fontRef idx="minor">
      <a:schemeClr val="dk1"/>
    </cs:fontRef>
    <cs:spPr>
      <a:ln>
        <a:round/>
      </a:ln>
    </cs:spPr>
    <cs:defRPr sz="1000" kern="1200"/>
  </cs:chartArea>
  <cs:dataLabel>
    <cs:lnRef idx="0"/>
    <cs:fillRef idx="0"/>
    <cs:effectRef idx="0"/>
    <cs:fontRef idx="minor">
      <a:schemeClr val="dk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1" mods="ignoreCSTransforms">
      <cs:styleClr val="0">
        <a:shade val="50000"/>
      </cs:styleClr>
    </cs:lnRef>
    <cs:fillRef idx="1">
      <cs:styleClr val="auto"/>
    </cs:fillRef>
    <cs:effectRef idx="0"/>
    <cs:fontRef idx="minor">
      <a:schemeClr val="dk1"/>
    </cs:fontRef>
    <cs:spPr>
      <a:ln>
        <a:round/>
      </a:ln>
    </cs:spPr>
  </cs:dataPoint>
  <cs:dataPoint3D>
    <cs:lnRef idx="1" mods="ignoreCSTransforms">
      <cs:styleClr val="0">
        <a:shade val="50000"/>
      </cs:styleClr>
    </cs:lnRef>
    <cs:fillRef idx="1">
      <cs:styleClr val="auto"/>
    </cs:fillRef>
    <cs:effectRef idx="0"/>
    <cs:fontRef idx="minor">
      <a:schemeClr val="dk1"/>
    </cs:fontRef>
    <cs:spPr>
      <a:ln>
        <a:round/>
      </a:ln>
    </cs:spPr>
  </cs:dataPoint3D>
  <cs:dataPointLine>
    <cs:lnRef idx="1">
      <cs:styleClr val="auto"/>
    </cs:lnRef>
    <cs:lineWidthScale>5</cs:lineWidthScale>
    <cs:fillRef idx="0"/>
    <cs:effectRef idx="0"/>
    <cs:fontRef idx="minor">
      <a:schemeClr val="dk1"/>
    </cs:fontRef>
    <cs:spPr>
      <a:ln cap="rnd">
        <a:round/>
      </a:ln>
    </cs:spPr>
  </cs:dataPointLine>
  <cs:dataPointMarker>
    <cs:lnRef idx="1">
      <cs:styleClr val="auto"/>
    </cs:lnRef>
    <cs:fillRef idx="1">
      <cs:styleClr val="auto"/>
    </cs:fillRef>
    <cs:effectRef idx="0"/>
    <cs:fontRef idx="minor">
      <a:schemeClr val="dk1"/>
    </cs:fontRef>
    <cs:spPr>
      <a:ln>
        <a:round/>
      </a:ln>
    </cs:spPr>
  </cs:dataPointMarker>
  <cs:dataPointMarkerLayout/>
  <cs:dataPointWireframe>
    <cs:lnRef idx="1">
      <cs:styleClr val="auto"/>
    </cs:lnRef>
    <cs:fillRef idx="0"/>
    <cs:effectRef idx="0"/>
    <cs:fontRef idx="minor">
      <a:schemeClr val="dk1"/>
    </cs:fontRef>
    <cs:spPr>
      <a:ln>
        <a:round/>
      </a:ln>
    </cs:spPr>
  </cs:dataPointWireframe>
  <cs:dataTable>
    <cs:lnRef idx="1">
      <a:schemeClr val="dk1">
        <a:tint val="75000"/>
      </a:schemeClr>
    </cs:lnRef>
    <cs:fillRef idx="0"/>
    <cs:effectRef idx="0"/>
    <cs:fontRef idx="minor">
      <a:schemeClr val="dk1"/>
    </cs:fontRef>
    <cs:spPr>
      <a:ln>
        <a:round/>
      </a:ln>
    </cs:spPr>
    <cs:defRPr sz="1000" kern="1200"/>
  </cs:dataTable>
  <cs:downBar>
    <cs:lnRef idx="1" mods="ignoreCSTransforms">
      <cs:styleClr val="0">
        <a:shade val="25000"/>
      </cs:styleClr>
    </cs:lnRef>
    <cs:fillRef idx="1" mods="ignoreCSTransforms">
      <cs:styleClr val="0">
        <a:shade val="25000"/>
      </cs:styleClr>
    </cs:fillRef>
    <cs:effectRef idx="0"/>
    <cs:fontRef idx="minor">
      <a:schemeClr val="dk1"/>
    </cs:fontRef>
    <cs:spPr>
      <a:ln>
        <a:round/>
      </a:ln>
    </cs:spPr>
  </cs:downBar>
  <cs:dropLine>
    <cs:lnRef idx="1">
      <a:schemeClr val="dk1"/>
    </cs:lnRef>
    <cs:fillRef idx="0"/>
    <cs:effectRef idx="0"/>
    <cs:fontRef idx="minor">
      <a:schemeClr val="dk1"/>
    </cs:fontRef>
    <cs:spPr>
      <a:ln>
        <a:round/>
      </a:ln>
    </cs:spPr>
  </cs:dropLine>
  <cs:errorBar>
    <cs:lnRef idx="1">
      <a:schemeClr val="dk1"/>
    </cs:lnRef>
    <cs:fillRef idx="1">
      <a:schemeClr val="dk1"/>
    </cs:fillRef>
    <cs:effectRef idx="0"/>
    <cs:fontRef idx="minor">
      <a:schemeClr val="dk1"/>
    </cs:fontRef>
    <cs:spPr>
      <a:ln>
        <a:round/>
      </a:ln>
    </cs:spPr>
  </cs:errorBar>
  <cs:floor>
    <cs:lnRef idx="1">
      <a:schemeClr val="dk1">
        <a:tint val="75000"/>
      </a:schemeClr>
    </cs:lnRef>
    <cs:fillRef idx="1" mods="ignoreCSTransforms">
      <cs:styleClr val="0">
        <a:tint val="20000"/>
      </cs:styleClr>
    </cs:fillRef>
    <cs:effectRef idx="0"/>
    <cs:fontRef idx="minor">
      <a:schemeClr val="dk1"/>
    </cs:fontRef>
    <cs:spPr>
      <a:ln>
        <a:round/>
      </a:ln>
    </cs:spPr>
  </cs:floor>
  <cs:gridlineMajor>
    <cs:lnRef idx="1">
      <a:schemeClr val="dk1">
        <a:tint val="75000"/>
      </a:schemeClr>
    </cs:lnRef>
    <cs:fillRef idx="0"/>
    <cs:effectRef idx="0"/>
    <cs:fontRef idx="minor">
      <a:schemeClr val="dk1"/>
    </cs:fontRef>
    <cs:spPr>
      <a:ln>
        <a:round/>
      </a:ln>
    </cs:spPr>
  </cs:gridlineMajor>
  <cs:gridlineMinor>
    <cs:lnRef idx="1">
      <a:schemeClr val="dk1">
        <a:tint val="50000"/>
      </a:schemeClr>
    </cs:lnRef>
    <cs:fillRef idx="0"/>
    <cs:effectRef idx="0"/>
    <cs:fontRef idx="minor">
      <a:schemeClr val="dk1"/>
    </cs:fontRef>
    <cs:spPr>
      <a:ln>
        <a:round/>
      </a:ln>
    </cs:spPr>
  </cs:gridlineMinor>
  <cs:hiLoLine>
    <cs:lnRef idx="1">
      <a:schemeClr val="dk1"/>
    </cs:lnRef>
    <cs:fillRef idx="0"/>
    <cs:effectRef idx="0"/>
    <cs:fontRef idx="minor">
      <a:schemeClr val="dk1"/>
    </cs:fontRef>
    <cs:spPr>
      <a:ln>
        <a:round/>
      </a:ln>
    </cs:spPr>
  </cs:hiLoLine>
  <cs:leaderLine>
    <cs:lnRef idx="1">
      <a:schemeClr val="dk1"/>
    </cs:lnRef>
    <cs:fillRef idx="0"/>
    <cs:effectRef idx="0"/>
    <cs:fontRef idx="minor">
      <a:schemeClr val="dk1"/>
    </cs:fontRef>
    <cs:spPr>
      <a:ln>
        <a:round/>
      </a:ln>
    </cs:spPr>
  </cs:leaderLine>
  <cs:legend>
    <cs:lnRef idx="0"/>
    <cs:fillRef idx="0"/>
    <cs:effectRef idx="0"/>
    <cs:fontRef idx="minor">
      <a:schemeClr val="dk1"/>
    </cs:fontRef>
    <cs:defRPr sz="1000" kern="1200"/>
  </cs:legend>
  <cs:plotArea>
    <cs:lnRef idx="0"/>
    <cs:fillRef idx="1" mods="ignoreCSTransforms">
      <cs:styleClr val="0">
        <a:tint val="20000"/>
      </cs:styleClr>
    </cs:fillRef>
    <cs:effectRef idx="0"/>
    <cs:fontRef idx="minor">
      <a:schemeClr val="dk1"/>
    </cs:fontRef>
  </cs:plotArea>
  <cs:plotArea3D>
    <cs:lnRef idx="0"/>
    <cs:fillRef idx="0"/>
    <cs:effectRef idx="0"/>
    <cs:fontRef idx="minor">
      <a:schemeClr val="dk1"/>
    </cs:fontRef>
  </cs:plotArea3D>
  <cs:seriesAxis>
    <cs:lnRef idx="1">
      <a:schemeClr val="dk1">
        <a:tint val="75000"/>
      </a:schemeClr>
    </cs:lnRef>
    <cs:fillRef idx="0"/>
    <cs:effectRef idx="0"/>
    <cs:fontRef idx="minor">
      <a:schemeClr val="dk1"/>
    </cs:fontRef>
    <cs:spPr>
      <a:ln>
        <a:round/>
      </a:ln>
    </cs:spPr>
    <cs:defRPr sz="1000" kern="1200"/>
  </cs:seriesAxis>
  <cs:seriesLine>
    <cs:lnRef idx="1">
      <a:schemeClr val="dk1"/>
    </cs:lnRef>
    <cs:fillRef idx="0"/>
    <cs:effectRef idx="0"/>
    <cs:fontRef idx="minor">
      <a:schemeClr val="dk1"/>
    </cs:fontRef>
    <cs:spPr>
      <a:ln>
        <a:round/>
      </a:ln>
    </cs:spPr>
  </cs:seriesLine>
  <cs:title>
    <cs:lnRef idx="0"/>
    <cs:fillRef idx="0"/>
    <cs:effectRef idx="0"/>
    <cs:fontRef idx="minor">
      <a:schemeClr val="dk1"/>
    </cs:fontRef>
    <cs:defRPr sz="1800" b="1" kern="1200"/>
  </cs:title>
  <cs:trendline>
    <cs:lnRef idx="1">
      <a:schemeClr val="dk1"/>
    </cs:lnRef>
    <cs:fillRef idx="0"/>
    <cs:effectRef idx="0"/>
    <cs:fontRef idx="minor">
      <a:schemeClr val="dk1"/>
    </cs:fontRef>
    <cs:spPr>
      <a:ln cap="rnd">
        <a:round/>
      </a:ln>
    </cs:spPr>
  </cs:trendline>
  <cs:trendlineLabel>
    <cs:lnRef idx="0"/>
    <cs:fillRef idx="0"/>
    <cs:effectRef idx="0"/>
    <cs:fontRef idx="minor">
      <a:schemeClr val="dk1"/>
    </cs:fontRef>
    <cs:defRPr sz="1000" kern="1200"/>
  </cs:trendlineLabel>
  <cs:upBar>
    <cs:lnRef idx="1" mods="ignoreCSTransforms">
      <cs:styleClr val="0">
        <a:shade val="25000"/>
      </cs:styleClr>
    </cs:lnRef>
    <cs:fillRef idx="1">
      <a:schemeClr val="lt1"/>
    </cs:fillRef>
    <cs:effectRef idx="0"/>
    <cs:fontRef idx="minor">
      <a:schemeClr val="dk1"/>
    </cs:fontRef>
    <cs:spPr>
      <a:ln>
        <a:round/>
      </a:ln>
    </cs:spPr>
  </cs:upBar>
  <cs:valueAxis>
    <cs:lnRef idx="1">
      <a:schemeClr val="dk1">
        <a:tint val="75000"/>
      </a:schemeClr>
    </cs:lnRef>
    <cs:fillRef idx="0"/>
    <cs:effectRef idx="0"/>
    <cs:fontRef idx="minor">
      <a:schemeClr val="dk1"/>
    </cs:fontRef>
    <cs:spPr>
      <a:ln>
        <a:round/>
      </a:ln>
    </cs:spPr>
    <cs:defRPr sz="1000" kern="1200"/>
  </cs:valueAxis>
  <cs:wall>
    <cs:lnRef idx="0"/>
    <cs:fillRef idx="1" mods="ignoreCSTransforms">
      <cs:styleClr val="0">
        <a:tint val="20000"/>
      </cs:styleClr>
    </cs:fillRef>
    <cs:effectRef idx="0"/>
    <cs:fontRef idx="minor">
      <a:schemeClr val="dk1"/>
    </cs:fontRef>
  </cs:wall>
</cs:chartStyle>
</file>

<file path=ppt/charts/style3.xml><?xml version="1.0" encoding="utf-8"?>
<cs:chartStyle xmlns:cs="http://schemas.microsoft.com/office/drawing/2012/chartStyle" xmlns:a="http://schemas.openxmlformats.org/drawingml/2006/main" id="136">
  <cs:axisTitle>
    <cs:lnRef idx="0"/>
    <cs:fillRef idx="0"/>
    <cs:effectRef idx="0"/>
    <cs:fontRef idx="minor">
      <a:schemeClr val="dk1"/>
    </cs:fontRef>
    <cs:defRPr sz="1000" b="1" kern="1200"/>
  </cs:axisTitle>
  <cs:categoryAxis>
    <cs:lnRef idx="1">
      <a:schemeClr val="dk1">
        <a:tint val="75000"/>
      </a:schemeClr>
    </cs:lnRef>
    <cs:fillRef idx="0"/>
    <cs:effectRef idx="0"/>
    <cs:fontRef idx="minor">
      <a:schemeClr val="dk1"/>
    </cs:fontRef>
    <cs:spPr>
      <a:ln>
        <a:round/>
      </a:ln>
    </cs:spPr>
    <cs:defRPr sz="1000" kern="1200"/>
  </cs:categoryAxis>
  <cs:chartArea>
    <cs:lnRef idx="1">
      <a:schemeClr val="dk1">
        <a:tint val="75000"/>
      </a:schemeClr>
    </cs:lnRef>
    <cs:fillRef idx="1">
      <a:schemeClr val="lt1"/>
    </cs:fillRef>
    <cs:effectRef idx="0"/>
    <cs:fontRef idx="minor">
      <a:schemeClr val="dk1"/>
    </cs:fontRef>
    <cs:spPr>
      <a:ln>
        <a:round/>
      </a:ln>
    </cs:spPr>
    <cs:defRPr sz="1000" kern="1200"/>
  </cs:chartArea>
  <cs:dataLabel>
    <cs:lnRef idx="0"/>
    <cs:fillRef idx="0"/>
    <cs:effectRef idx="0"/>
    <cs:fontRef idx="minor">
      <a:schemeClr val="dk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1" mods="ignoreCSTransforms">
      <cs:styleClr val="0">
        <a:shade val="50000"/>
      </cs:styleClr>
    </cs:lnRef>
    <cs:fillRef idx="1">
      <cs:styleClr val="auto"/>
    </cs:fillRef>
    <cs:effectRef idx="0"/>
    <cs:fontRef idx="minor">
      <a:schemeClr val="dk1"/>
    </cs:fontRef>
    <cs:spPr>
      <a:ln>
        <a:round/>
      </a:ln>
    </cs:spPr>
  </cs:dataPoint>
  <cs:dataPoint3D>
    <cs:lnRef idx="1" mods="ignoreCSTransforms">
      <cs:styleClr val="0">
        <a:shade val="50000"/>
      </cs:styleClr>
    </cs:lnRef>
    <cs:fillRef idx="1">
      <cs:styleClr val="auto"/>
    </cs:fillRef>
    <cs:effectRef idx="0"/>
    <cs:fontRef idx="minor">
      <a:schemeClr val="dk1"/>
    </cs:fontRef>
    <cs:spPr>
      <a:ln>
        <a:round/>
      </a:ln>
    </cs:spPr>
  </cs:dataPoint3D>
  <cs:dataPointLine>
    <cs:lnRef idx="1">
      <cs:styleClr val="auto"/>
    </cs:lnRef>
    <cs:lineWidthScale>5</cs:lineWidthScale>
    <cs:fillRef idx="0"/>
    <cs:effectRef idx="0"/>
    <cs:fontRef idx="minor">
      <a:schemeClr val="dk1"/>
    </cs:fontRef>
    <cs:spPr>
      <a:ln cap="rnd">
        <a:round/>
      </a:ln>
    </cs:spPr>
  </cs:dataPointLine>
  <cs:dataPointMarker>
    <cs:lnRef idx="1">
      <cs:styleClr val="auto"/>
    </cs:lnRef>
    <cs:fillRef idx="1">
      <cs:styleClr val="auto"/>
    </cs:fillRef>
    <cs:effectRef idx="0"/>
    <cs:fontRef idx="minor">
      <a:schemeClr val="dk1"/>
    </cs:fontRef>
    <cs:spPr>
      <a:ln>
        <a:round/>
      </a:ln>
    </cs:spPr>
  </cs:dataPointMarker>
  <cs:dataPointMarkerLayout/>
  <cs:dataPointWireframe>
    <cs:lnRef idx="1">
      <cs:styleClr val="auto"/>
    </cs:lnRef>
    <cs:fillRef idx="0"/>
    <cs:effectRef idx="0"/>
    <cs:fontRef idx="minor">
      <a:schemeClr val="dk1"/>
    </cs:fontRef>
    <cs:spPr>
      <a:ln>
        <a:round/>
      </a:ln>
    </cs:spPr>
  </cs:dataPointWireframe>
  <cs:dataTable>
    <cs:lnRef idx="1">
      <a:schemeClr val="dk1">
        <a:tint val="75000"/>
      </a:schemeClr>
    </cs:lnRef>
    <cs:fillRef idx="0"/>
    <cs:effectRef idx="0"/>
    <cs:fontRef idx="minor">
      <a:schemeClr val="dk1"/>
    </cs:fontRef>
    <cs:spPr>
      <a:ln>
        <a:round/>
      </a:ln>
    </cs:spPr>
    <cs:defRPr sz="1000" kern="1200"/>
  </cs:dataTable>
  <cs:downBar>
    <cs:lnRef idx="1" mods="ignoreCSTransforms">
      <cs:styleClr val="0">
        <a:shade val="25000"/>
      </cs:styleClr>
    </cs:lnRef>
    <cs:fillRef idx="1" mods="ignoreCSTransforms">
      <cs:styleClr val="0">
        <a:shade val="25000"/>
      </cs:styleClr>
    </cs:fillRef>
    <cs:effectRef idx="0"/>
    <cs:fontRef idx="minor">
      <a:schemeClr val="dk1"/>
    </cs:fontRef>
    <cs:spPr>
      <a:ln>
        <a:round/>
      </a:ln>
    </cs:spPr>
  </cs:downBar>
  <cs:dropLine>
    <cs:lnRef idx="1">
      <a:schemeClr val="dk1"/>
    </cs:lnRef>
    <cs:fillRef idx="0"/>
    <cs:effectRef idx="0"/>
    <cs:fontRef idx="minor">
      <a:schemeClr val="dk1"/>
    </cs:fontRef>
    <cs:spPr>
      <a:ln>
        <a:round/>
      </a:ln>
    </cs:spPr>
  </cs:dropLine>
  <cs:errorBar>
    <cs:lnRef idx="1">
      <a:schemeClr val="dk1"/>
    </cs:lnRef>
    <cs:fillRef idx="1">
      <a:schemeClr val="dk1"/>
    </cs:fillRef>
    <cs:effectRef idx="0"/>
    <cs:fontRef idx="minor">
      <a:schemeClr val="dk1"/>
    </cs:fontRef>
    <cs:spPr>
      <a:ln>
        <a:round/>
      </a:ln>
    </cs:spPr>
  </cs:errorBar>
  <cs:floor>
    <cs:lnRef idx="1">
      <a:schemeClr val="dk1">
        <a:tint val="75000"/>
      </a:schemeClr>
    </cs:lnRef>
    <cs:fillRef idx="1" mods="ignoreCSTransforms">
      <cs:styleClr val="0">
        <a:tint val="20000"/>
      </cs:styleClr>
    </cs:fillRef>
    <cs:effectRef idx="0"/>
    <cs:fontRef idx="minor">
      <a:schemeClr val="dk1"/>
    </cs:fontRef>
    <cs:spPr>
      <a:ln>
        <a:round/>
      </a:ln>
    </cs:spPr>
  </cs:floor>
  <cs:gridlineMajor>
    <cs:lnRef idx="1">
      <a:schemeClr val="dk1">
        <a:tint val="75000"/>
      </a:schemeClr>
    </cs:lnRef>
    <cs:fillRef idx="0"/>
    <cs:effectRef idx="0"/>
    <cs:fontRef idx="minor">
      <a:schemeClr val="dk1"/>
    </cs:fontRef>
    <cs:spPr>
      <a:ln>
        <a:round/>
      </a:ln>
    </cs:spPr>
  </cs:gridlineMajor>
  <cs:gridlineMinor>
    <cs:lnRef idx="1">
      <a:schemeClr val="dk1">
        <a:tint val="50000"/>
      </a:schemeClr>
    </cs:lnRef>
    <cs:fillRef idx="0"/>
    <cs:effectRef idx="0"/>
    <cs:fontRef idx="minor">
      <a:schemeClr val="dk1"/>
    </cs:fontRef>
    <cs:spPr>
      <a:ln>
        <a:round/>
      </a:ln>
    </cs:spPr>
  </cs:gridlineMinor>
  <cs:hiLoLine>
    <cs:lnRef idx="1">
      <a:schemeClr val="dk1"/>
    </cs:lnRef>
    <cs:fillRef idx="0"/>
    <cs:effectRef idx="0"/>
    <cs:fontRef idx="minor">
      <a:schemeClr val="dk1"/>
    </cs:fontRef>
    <cs:spPr>
      <a:ln>
        <a:round/>
      </a:ln>
    </cs:spPr>
  </cs:hiLoLine>
  <cs:leaderLine>
    <cs:lnRef idx="1">
      <a:schemeClr val="dk1"/>
    </cs:lnRef>
    <cs:fillRef idx="0"/>
    <cs:effectRef idx="0"/>
    <cs:fontRef idx="minor">
      <a:schemeClr val="dk1"/>
    </cs:fontRef>
    <cs:spPr>
      <a:ln>
        <a:round/>
      </a:ln>
    </cs:spPr>
  </cs:leaderLine>
  <cs:legend>
    <cs:lnRef idx="0"/>
    <cs:fillRef idx="0"/>
    <cs:effectRef idx="0"/>
    <cs:fontRef idx="minor">
      <a:schemeClr val="dk1"/>
    </cs:fontRef>
    <cs:defRPr sz="1000" kern="1200"/>
  </cs:legend>
  <cs:plotArea>
    <cs:lnRef idx="0"/>
    <cs:fillRef idx="1" mods="ignoreCSTransforms">
      <cs:styleClr val="0">
        <a:tint val="20000"/>
      </cs:styleClr>
    </cs:fillRef>
    <cs:effectRef idx="0"/>
    <cs:fontRef idx="minor">
      <a:schemeClr val="dk1"/>
    </cs:fontRef>
  </cs:plotArea>
  <cs:plotArea3D>
    <cs:lnRef idx="0"/>
    <cs:fillRef idx="0"/>
    <cs:effectRef idx="0"/>
    <cs:fontRef idx="minor">
      <a:schemeClr val="dk1"/>
    </cs:fontRef>
  </cs:plotArea3D>
  <cs:seriesAxis>
    <cs:lnRef idx="1">
      <a:schemeClr val="dk1">
        <a:tint val="75000"/>
      </a:schemeClr>
    </cs:lnRef>
    <cs:fillRef idx="0"/>
    <cs:effectRef idx="0"/>
    <cs:fontRef idx="minor">
      <a:schemeClr val="dk1"/>
    </cs:fontRef>
    <cs:spPr>
      <a:ln>
        <a:round/>
      </a:ln>
    </cs:spPr>
    <cs:defRPr sz="1000" kern="1200"/>
  </cs:seriesAxis>
  <cs:seriesLine>
    <cs:lnRef idx="1">
      <a:schemeClr val="dk1"/>
    </cs:lnRef>
    <cs:fillRef idx="0"/>
    <cs:effectRef idx="0"/>
    <cs:fontRef idx="minor">
      <a:schemeClr val="dk1"/>
    </cs:fontRef>
    <cs:spPr>
      <a:ln>
        <a:round/>
      </a:ln>
    </cs:spPr>
  </cs:seriesLine>
  <cs:title>
    <cs:lnRef idx="0"/>
    <cs:fillRef idx="0"/>
    <cs:effectRef idx="0"/>
    <cs:fontRef idx="minor">
      <a:schemeClr val="dk1"/>
    </cs:fontRef>
    <cs:defRPr sz="1800" b="1" kern="1200"/>
  </cs:title>
  <cs:trendline>
    <cs:lnRef idx="1">
      <a:schemeClr val="dk1"/>
    </cs:lnRef>
    <cs:fillRef idx="0"/>
    <cs:effectRef idx="0"/>
    <cs:fontRef idx="minor">
      <a:schemeClr val="dk1"/>
    </cs:fontRef>
    <cs:spPr>
      <a:ln cap="rnd">
        <a:round/>
      </a:ln>
    </cs:spPr>
  </cs:trendline>
  <cs:trendlineLabel>
    <cs:lnRef idx="0"/>
    <cs:fillRef idx="0"/>
    <cs:effectRef idx="0"/>
    <cs:fontRef idx="minor">
      <a:schemeClr val="dk1"/>
    </cs:fontRef>
    <cs:defRPr sz="1000" kern="1200"/>
  </cs:trendlineLabel>
  <cs:upBar>
    <cs:lnRef idx="1" mods="ignoreCSTransforms">
      <cs:styleClr val="0">
        <a:shade val="25000"/>
      </cs:styleClr>
    </cs:lnRef>
    <cs:fillRef idx="1">
      <a:schemeClr val="lt1"/>
    </cs:fillRef>
    <cs:effectRef idx="0"/>
    <cs:fontRef idx="minor">
      <a:schemeClr val="dk1"/>
    </cs:fontRef>
    <cs:spPr>
      <a:ln>
        <a:round/>
      </a:ln>
    </cs:spPr>
  </cs:upBar>
  <cs:valueAxis>
    <cs:lnRef idx="1">
      <a:schemeClr val="dk1">
        <a:tint val="75000"/>
      </a:schemeClr>
    </cs:lnRef>
    <cs:fillRef idx="0"/>
    <cs:effectRef idx="0"/>
    <cs:fontRef idx="minor">
      <a:schemeClr val="dk1"/>
    </cs:fontRef>
    <cs:spPr>
      <a:ln>
        <a:round/>
      </a:ln>
    </cs:spPr>
    <cs:defRPr sz="1000" kern="1200"/>
  </cs:valueAxis>
  <cs:wall>
    <cs:lnRef idx="0"/>
    <cs:fillRef idx="1" mods="ignoreCSTransforms">
      <cs:styleClr val="0">
        <a:tint val="20000"/>
      </cs:styleClr>
    </cs:fillRef>
    <cs:effectRef idx="0"/>
    <cs:fontRef idx="minor">
      <a:schemeClr val="dk1"/>
    </cs:fontRef>
  </cs:wall>
</cs:chartStyle>
</file>

<file path=ppt/charts/style4.xml><?xml version="1.0" encoding="utf-8"?>
<cs:chartStyle xmlns:cs="http://schemas.microsoft.com/office/drawing/2012/chartStyle" xmlns:a="http://schemas.openxmlformats.org/drawingml/2006/main" id="136">
  <cs:axisTitle>
    <cs:lnRef idx="0"/>
    <cs:fillRef idx="0"/>
    <cs:effectRef idx="0"/>
    <cs:fontRef idx="minor">
      <a:schemeClr val="dk1"/>
    </cs:fontRef>
    <cs:defRPr sz="1000" b="1" kern="1200"/>
  </cs:axisTitle>
  <cs:categoryAxis>
    <cs:lnRef idx="1">
      <a:schemeClr val="dk1">
        <a:tint val="75000"/>
      </a:schemeClr>
    </cs:lnRef>
    <cs:fillRef idx="0"/>
    <cs:effectRef idx="0"/>
    <cs:fontRef idx="minor">
      <a:schemeClr val="dk1"/>
    </cs:fontRef>
    <cs:spPr>
      <a:ln>
        <a:round/>
      </a:ln>
    </cs:spPr>
    <cs:defRPr sz="1000" kern="1200"/>
  </cs:categoryAxis>
  <cs:chartArea>
    <cs:lnRef idx="1">
      <a:schemeClr val="dk1">
        <a:tint val="75000"/>
      </a:schemeClr>
    </cs:lnRef>
    <cs:fillRef idx="1">
      <a:schemeClr val="lt1"/>
    </cs:fillRef>
    <cs:effectRef idx="0"/>
    <cs:fontRef idx="minor">
      <a:schemeClr val="dk1"/>
    </cs:fontRef>
    <cs:spPr>
      <a:ln>
        <a:round/>
      </a:ln>
    </cs:spPr>
    <cs:defRPr sz="1000" kern="1200"/>
  </cs:chartArea>
  <cs:dataLabel>
    <cs:lnRef idx="0"/>
    <cs:fillRef idx="0"/>
    <cs:effectRef idx="0"/>
    <cs:fontRef idx="minor">
      <a:schemeClr val="dk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1" mods="ignoreCSTransforms">
      <cs:styleClr val="0">
        <a:shade val="50000"/>
      </cs:styleClr>
    </cs:lnRef>
    <cs:fillRef idx="1">
      <cs:styleClr val="auto"/>
    </cs:fillRef>
    <cs:effectRef idx="0"/>
    <cs:fontRef idx="minor">
      <a:schemeClr val="dk1"/>
    </cs:fontRef>
    <cs:spPr>
      <a:ln>
        <a:round/>
      </a:ln>
    </cs:spPr>
  </cs:dataPoint>
  <cs:dataPoint3D>
    <cs:lnRef idx="1" mods="ignoreCSTransforms">
      <cs:styleClr val="0">
        <a:shade val="50000"/>
      </cs:styleClr>
    </cs:lnRef>
    <cs:fillRef idx="1">
      <cs:styleClr val="auto"/>
    </cs:fillRef>
    <cs:effectRef idx="0"/>
    <cs:fontRef idx="minor">
      <a:schemeClr val="dk1"/>
    </cs:fontRef>
    <cs:spPr>
      <a:ln>
        <a:round/>
      </a:ln>
    </cs:spPr>
  </cs:dataPoint3D>
  <cs:dataPointLine>
    <cs:lnRef idx="1">
      <cs:styleClr val="auto"/>
    </cs:lnRef>
    <cs:lineWidthScale>5</cs:lineWidthScale>
    <cs:fillRef idx="0"/>
    <cs:effectRef idx="0"/>
    <cs:fontRef idx="minor">
      <a:schemeClr val="dk1"/>
    </cs:fontRef>
    <cs:spPr>
      <a:ln cap="rnd">
        <a:round/>
      </a:ln>
    </cs:spPr>
  </cs:dataPointLine>
  <cs:dataPointMarker>
    <cs:lnRef idx="1">
      <cs:styleClr val="auto"/>
    </cs:lnRef>
    <cs:fillRef idx="1">
      <cs:styleClr val="auto"/>
    </cs:fillRef>
    <cs:effectRef idx="0"/>
    <cs:fontRef idx="minor">
      <a:schemeClr val="dk1"/>
    </cs:fontRef>
    <cs:spPr>
      <a:ln>
        <a:round/>
      </a:ln>
    </cs:spPr>
  </cs:dataPointMarker>
  <cs:dataPointMarkerLayout/>
  <cs:dataPointWireframe>
    <cs:lnRef idx="1">
      <cs:styleClr val="auto"/>
    </cs:lnRef>
    <cs:fillRef idx="0"/>
    <cs:effectRef idx="0"/>
    <cs:fontRef idx="minor">
      <a:schemeClr val="dk1"/>
    </cs:fontRef>
    <cs:spPr>
      <a:ln>
        <a:round/>
      </a:ln>
    </cs:spPr>
  </cs:dataPointWireframe>
  <cs:dataTable>
    <cs:lnRef idx="1">
      <a:schemeClr val="dk1">
        <a:tint val="75000"/>
      </a:schemeClr>
    </cs:lnRef>
    <cs:fillRef idx="0"/>
    <cs:effectRef idx="0"/>
    <cs:fontRef idx="minor">
      <a:schemeClr val="dk1"/>
    </cs:fontRef>
    <cs:spPr>
      <a:ln>
        <a:round/>
      </a:ln>
    </cs:spPr>
    <cs:defRPr sz="1000" kern="1200"/>
  </cs:dataTable>
  <cs:downBar>
    <cs:lnRef idx="1" mods="ignoreCSTransforms">
      <cs:styleClr val="0">
        <a:shade val="25000"/>
      </cs:styleClr>
    </cs:lnRef>
    <cs:fillRef idx="1" mods="ignoreCSTransforms">
      <cs:styleClr val="0">
        <a:shade val="25000"/>
      </cs:styleClr>
    </cs:fillRef>
    <cs:effectRef idx="0"/>
    <cs:fontRef idx="minor">
      <a:schemeClr val="dk1"/>
    </cs:fontRef>
    <cs:spPr>
      <a:ln>
        <a:round/>
      </a:ln>
    </cs:spPr>
  </cs:downBar>
  <cs:dropLine>
    <cs:lnRef idx="1">
      <a:schemeClr val="dk1"/>
    </cs:lnRef>
    <cs:fillRef idx="0"/>
    <cs:effectRef idx="0"/>
    <cs:fontRef idx="minor">
      <a:schemeClr val="dk1"/>
    </cs:fontRef>
    <cs:spPr>
      <a:ln>
        <a:round/>
      </a:ln>
    </cs:spPr>
  </cs:dropLine>
  <cs:errorBar>
    <cs:lnRef idx="1">
      <a:schemeClr val="dk1"/>
    </cs:lnRef>
    <cs:fillRef idx="1">
      <a:schemeClr val="dk1"/>
    </cs:fillRef>
    <cs:effectRef idx="0"/>
    <cs:fontRef idx="minor">
      <a:schemeClr val="dk1"/>
    </cs:fontRef>
    <cs:spPr>
      <a:ln>
        <a:round/>
      </a:ln>
    </cs:spPr>
  </cs:errorBar>
  <cs:floor>
    <cs:lnRef idx="1">
      <a:schemeClr val="dk1">
        <a:tint val="75000"/>
      </a:schemeClr>
    </cs:lnRef>
    <cs:fillRef idx="1" mods="ignoreCSTransforms">
      <cs:styleClr val="0">
        <a:tint val="20000"/>
      </cs:styleClr>
    </cs:fillRef>
    <cs:effectRef idx="0"/>
    <cs:fontRef idx="minor">
      <a:schemeClr val="dk1"/>
    </cs:fontRef>
    <cs:spPr>
      <a:ln>
        <a:round/>
      </a:ln>
    </cs:spPr>
  </cs:floor>
  <cs:gridlineMajor>
    <cs:lnRef idx="1">
      <a:schemeClr val="dk1">
        <a:tint val="75000"/>
      </a:schemeClr>
    </cs:lnRef>
    <cs:fillRef idx="0"/>
    <cs:effectRef idx="0"/>
    <cs:fontRef idx="minor">
      <a:schemeClr val="dk1"/>
    </cs:fontRef>
    <cs:spPr>
      <a:ln>
        <a:round/>
      </a:ln>
    </cs:spPr>
  </cs:gridlineMajor>
  <cs:gridlineMinor>
    <cs:lnRef idx="1">
      <a:schemeClr val="dk1">
        <a:tint val="50000"/>
      </a:schemeClr>
    </cs:lnRef>
    <cs:fillRef idx="0"/>
    <cs:effectRef idx="0"/>
    <cs:fontRef idx="minor">
      <a:schemeClr val="dk1"/>
    </cs:fontRef>
    <cs:spPr>
      <a:ln>
        <a:round/>
      </a:ln>
    </cs:spPr>
  </cs:gridlineMinor>
  <cs:hiLoLine>
    <cs:lnRef idx="1">
      <a:schemeClr val="dk1"/>
    </cs:lnRef>
    <cs:fillRef idx="0"/>
    <cs:effectRef idx="0"/>
    <cs:fontRef idx="minor">
      <a:schemeClr val="dk1"/>
    </cs:fontRef>
    <cs:spPr>
      <a:ln>
        <a:round/>
      </a:ln>
    </cs:spPr>
  </cs:hiLoLine>
  <cs:leaderLine>
    <cs:lnRef idx="1">
      <a:schemeClr val="dk1"/>
    </cs:lnRef>
    <cs:fillRef idx="0"/>
    <cs:effectRef idx="0"/>
    <cs:fontRef idx="minor">
      <a:schemeClr val="dk1"/>
    </cs:fontRef>
    <cs:spPr>
      <a:ln>
        <a:round/>
      </a:ln>
    </cs:spPr>
  </cs:leaderLine>
  <cs:legend>
    <cs:lnRef idx="0"/>
    <cs:fillRef idx="0"/>
    <cs:effectRef idx="0"/>
    <cs:fontRef idx="minor">
      <a:schemeClr val="dk1"/>
    </cs:fontRef>
    <cs:defRPr sz="1000" kern="1200"/>
  </cs:legend>
  <cs:plotArea>
    <cs:lnRef idx="0"/>
    <cs:fillRef idx="1" mods="ignoreCSTransforms">
      <cs:styleClr val="0">
        <a:tint val="20000"/>
      </cs:styleClr>
    </cs:fillRef>
    <cs:effectRef idx="0"/>
    <cs:fontRef idx="minor">
      <a:schemeClr val="dk1"/>
    </cs:fontRef>
  </cs:plotArea>
  <cs:plotArea3D>
    <cs:lnRef idx="0"/>
    <cs:fillRef idx="0"/>
    <cs:effectRef idx="0"/>
    <cs:fontRef idx="minor">
      <a:schemeClr val="dk1"/>
    </cs:fontRef>
  </cs:plotArea3D>
  <cs:seriesAxis>
    <cs:lnRef idx="1">
      <a:schemeClr val="dk1">
        <a:tint val="75000"/>
      </a:schemeClr>
    </cs:lnRef>
    <cs:fillRef idx="0"/>
    <cs:effectRef idx="0"/>
    <cs:fontRef idx="minor">
      <a:schemeClr val="dk1"/>
    </cs:fontRef>
    <cs:spPr>
      <a:ln>
        <a:round/>
      </a:ln>
    </cs:spPr>
    <cs:defRPr sz="1000" kern="1200"/>
  </cs:seriesAxis>
  <cs:seriesLine>
    <cs:lnRef idx="1">
      <a:schemeClr val="dk1"/>
    </cs:lnRef>
    <cs:fillRef idx="0"/>
    <cs:effectRef idx="0"/>
    <cs:fontRef idx="minor">
      <a:schemeClr val="dk1"/>
    </cs:fontRef>
    <cs:spPr>
      <a:ln>
        <a:round/>
      </a:ln>
    </cs:spPr>
  </cs:seriesLine>
  <cs:title>
    <cs:lnRef idx="0"/>
    <cs:fillRef idx="0"/>
    <cs:effectRef idx="0"/>
    <cs:fontRef idx="minor">
      <a:schemeClr val="dk1"/>
    </cs:fontRef>
    <cs:defRPr sz="1800" b="1" kern="1200"/>
  </cs:title>
  <cs:trendline>
    <cs:lnRef idx="1">
      <a:schemeClr val="dk1"/>
    </cs:lnRef>
    <cs:fillRef idx="0"/>
    <cs:effectRef idx="0"/>
    <cs:fontRef idx="minor">
      <a:schemeClr val="dk1"/>
    </cs:fontRef>
    <cs:spPr>
      <a:ln cap="rnd">
        <a:round/>
      </a:ln>
    </cs:spPr>
  </cs:trendline>
  <cs:trendlineLabel>
    <cs:lnRef idx="0"/>
    <cs:fillRef idx="0"/>
    <cs:effectRef idx="0"/>
    <cs:fontRef idx="minor">
      <a:schemeClr val="dk1"/>
    </cs:fontRef>
    <cs:defRPr sz="1000" kern="1200"/>
  </cs:trendlineLabel>
  <cs:upBar>
    <cs:lnRef idx="1" mods="ignoreCSTransforms">
      <cs:styleClr val="0">
        <a:shade val="25000"/>
      </cs:styleClr>
    </cs:lnRef>
    <cs:fillRef idx="1">
      <a:schemeClr val="lt1"/>
    </cs:fillRef>
    <cs:effectRef idx="0"/>
    <cs:fontRef idx="minor">
      <a:schemeClr val="dk1"/>
    </cs:fontRef>
    <cs:spPr>
      <a:ln>
        <a:round/>
      </a:ln>
    </cs:spPr>
  </cs:upBar>
  <cs:valueAxis>
    <cs:lnRef idx="1">
      <a:schemeClr val="dk1">
        <a:tint val="75000"/>
      </a:schemeClr>
    </cs:lnRef>
    <cs:fillRef idx="0"/>
    <cs:effectRef idx="0"/>
    <cs:fontRef idx="minor">
      <a:schemeClr val="dk1"/>
    </cs:fontRef>
    <cs:spPr>
      <a:ln>
        <a:round/>
      </a:ln>
    </cs:spPr>
    <cs:defRPr sz="1000" kern="1200"/>
  </cs:valueAxis>
  <cs:wall>
    <cs:lnRef idx="0"/>
    <cs:fillRef idx="1" mods="ignoreCSTransforms">
      <cs:styleClr val="0">
        <a:tint val="20000"/>
      </cs:styleClr>
    </cs:fillRef>
    <cs:effectRef idx="0"/>
    <cs:fontRef idx="minor">
      <a:schemeClr val="dk1"/>
    </cs:fontRef>
  </cs:wall>
</cs:chartStyle>
</file>

<file path=ppt/charts/style5.xml><?xml version="1.0" encoding="utf-8"?>
<cs:chartStyle xmlns:cs="http://schemas.microsoft.com/office/drawing/2012/chartStyle" xmlns:a="http://schemas.openxmlformats.org/drawingml/2006/main" id="136">
  <cs:axisTitle>
    <cs:lnRef idx="0"/>
    <cs:fillRef idx="0"/>
    <cs:effectRef idx="0"/>
    <cs:fontRef idx="minor">
      <a:schemeClr val="dk1"/>
    </cs:fontRef>
    <cs:defRPr sz="1000" b="1" kern="1200"/>
  </cs:axisTitle>
  <cs:categoryAxis>
    <cs:lnRef idx="1">
      <a:schemeClr val="dk1">
        <a:tint val="75000"/>
      </a:schemeClr>
    </cs:lnRef>
    <cs:fillRef idx="0"/>
    <cs:effectRef idx="0"/>
    <cs:fontRef idx="minor">
      <a:schemeClr val="dk1"/>
    </cs:fontRef>
    <cs:spPr>
      <a:ln>
        <a:round/>
      </a:ln>
    </cs:spPr>
    <cs:defRPr sz="1000" kern="1200"/>
  </cs:categoryAxis>
  <cs:chartArea>
    <cs:lnRef idx="1">
      <a:schemeClr val="dk1">
        <a:tint val="75000"/>
      </a:schemeClr>
    </cs:lnRef>
    <cs:fillRef idx="1">
      <a:schemeClr val="lt1"/>
    </cs:fillRef>
    <cs:effectRef idx="0"/>
    <cs:fontRef idx="minor">
      <a:schemeClr val="dk1"/>
    </cs:fontRef>
    <cs:spPr>
      <a:ln>
        <a:round/>
      </a:ln>
    </cs:spPr>
    <cs:defRPr sz="1000" kern="1200"/>
  </cs:chartArea>
  <cs:dataLabel>
    <cs:lnRef idx="0"/>
    <cs:fillRef idx="0"/>
    <cs:effectRef idx="0"/>
    <cs:fontRef idx="minor">
      <a:schemeClr val="dk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1" mods="ignoreCSTransforms">
      <cs:styleClr val="0">
        <a:shade val="50000"/>
      </cs:styleClr>
    </cs:lnRef>
    <cs:fillRef idx="1">
      <cs:styleClr val="auto"/>
    </cs:fillRef>
    <cs:effectRef idx="0"/>
    <cs:fontRef idx="minor">
      <a:schemeClr val="dk1"/>
    </cs:fontRef>
    <cs:spPr>
      <a:ln>
        <a:round/>
      </a:ln>
    </cs:spPr>
  </cs:dataPoint>
  <cs:dataPoint3D>
    <cs:lnRef idx="1" mods="ignoreCSTransforms">
      <cs:styleClr val="0">
        <a:shade val="50000"/>
      </cs:styleClr>
    </cs:lnRef>
    <cs:fillRef idx="1">
      <cs:styleClr val="auto"/>
    </cs:fillRef>
    <cs:effectRef idx="0"/>
    <cs:fontRef idx="minor">
      <a:schemeClr val="dk1"/>
    </cs:fontRef>
    <cs:spPr>
      <a:ln>
        <a:round/>
      </a:ln>
    </cs:spPr>
  </cs:dataPoint3D>
  <cs:dataPointLine>
    <cs:lnRef idx="1">
      <cs:styleClr val="auto"/>
    </cs:lnRef>
    <cs:lineWidthScale>5</cs:lineWidthScale>
    <cs:fillRef idx="0"/>
    <cs:effectRef idx="0"/>
    <cs:fontRef idx="minor">
      <a:schemeClr val="dk1"/>
    </cs:fontRef>
    <cs:spPr>
      <a:ln cap="rnd">
        <a:round/>
      </a:ln>
    </cs:spPr>
  </cs:dataPointLine>
  <cs:dataPointMarker>
    <cs:lnRef idx="1">
      <cs:styleClr val="auto"/>
    </cs:lnRef>
    <cs:fillRef idx="1">
      <cs:styleClr val="auto"/>
    </cs:fillRef>
    <cs:effectRef idx="0"/>
    <cs:fontRef idx="minor">
      <a:schemeClr val="dk1"/>
    </cs:fontRef>
    <cs:spPr>
      <a:ln>
        <a:round/>
      </a:ln>
    </cs:spPr>
  </cs:dataPointMarker>
  <cs:dataPointMarkerLayout/>
  <cs:dataPointWireframe>
    <cs:lnRef idx="1">
      <cs:styleClr val="auto"/>
    </cs:lnRef>
    <cs:fillRef idx="0"/>
    <cs:effectRef idx="0"/>
    <cs:fontRef idx="minor">
      <a:schemeClr val="dk1"/>
    </cs:fontRef>
    <cs:spPr>
      <a:ln>
        <a:round/>
      </a:ln>
    </cs:spPr>
  </cs:dataPointWireframe>
  <cs:dataTable>
    <cs:lnRef idx="1">
      <a:schemeClr val="dk1">
        <a:tint val="75000"/>
      </a:schemeClr>
    </cs:lnRef>
    <cs:fillRef idx="0"/>
    <cs:effectRef idx="0"/>
    <cs:fontRef idx="minor">
      <a:schemeClr val="dk1"/>
    </cs:fontRef>
    <cs:spPr>
      <a:ln>
        <a:round/>
      </a:ln>
    </cs:spPr>
    <cs:defRPr sz="1000" kern="1200"/>
  </cs:dataTable>
  <cs:downBar>
    <cs:lnRef idx="1" mods="ignoreCSTransforms">
      <cs:styleClr val="0">
        <a:shade val="25000"/>
      </cs:styleClr>
    </cs:lnRef>
    <cs:fillRef idx="1" mods="ignoreCSTransforms">
      <cs:styleClr val="0">
        <a:shade val="25000"/>
      </cs:styleClr>
    </cs:fillRef>
    <cs:effectRef idx="0"/>
    <cs:fontRef idx="minor">
      <a:schemeClr val="dk1"/>
    </cs:fontRef>
    <cs:spPr>
      <a:ln>
        <a:round/>
      </a:ln>
    </cs:spPr>
  </cs:downBar>
  <cs:dropLine>
    <cs:lnRef idx="1">
      <a:schemeClr val="dk1"/>
    </cs:lnRef>
    <cs:fillRef idx="0"/>
    <cs:effectRef idx="0"/>
    <cs:fontRef idx="minor">
      <a:schemeClr val="dk1"/>
    </cs:fontRef>
    <cs:spPr>
      <a:ln>
        <a:round/>
      </a:ln>
    </cs:spPr>
  </cs:dropLine>
  <cs:errorBar>
    <cs:lnRef idx="1">
      <a:schemeClr val="dk1"/>
    </cs:lnRef>
    <cs:fillRef idx="1">
      <a:schemeClr val="dk1"/>
    </cs:fillRef>
    <cs:effectRef idx="0"/>
    <cs:fontRef idx="minor">
      <a:schemeClr val="dk1"/>
    </cs:fontRef>
    <cs:spPr>
      <a:ln>
        <a:round/>
      </a:ln>
    </cs:spPr>
  </cs:errorBar>
  <cs:floor>
    <cs:lnRef idx="1">
      <a:schemeClr val="dk1">
        <a:tint val="75000"/>
      </a:schemeClr>
    </cs:lnRef>
    <cs:fillRef idx="1" mods="ignoreCSTransforms">
      <cs:styleClr val="0">
        <a:tint val="20000"/>
      </cs:styleClr>
    </cs:fillRef>
    <cs:effectRef idx="0"/>
    <cs:fontRef idx="minor">
      <a:schemeClr val="dk1"/>
    </cs:fontRef>
    <cs:spPr>
      <a:ln>
        <a:round/>
      </a:ln>
    </cs:spPr>
  </cs:floor>
  <cs:gridlineMajor>
    <cs:lnRef idx="1">
      <a:schemeClr val="dk1">
        <a:tint val="75000"/>
      </a:schemeClr>
    </cs:lnRef>
    <cs:fillRef idx="0"/>
    <cs:effectRef idx="0"/>
    <cs:fontRef idx="minor">
      <a:schemeClr val="dk1"/>
    </cs:fontRef>
    <cs:spPr>
      <a:ln>
        <a:round/>
      </a:ln>
    </cs:spPr>
  </cs:gridlineMajor>
  <cs:gridlineMinor>
    <cs:lnRef idx="1">
      <a:schemeClr val="dk1">
        <a:tint val="50000"/>
      </a:schemeClr>
    </cs:lnRef>
    <cs:fillRef idx="0"/>
    <cs:effectRef idx="0"/>
    <cs:fontRef idx="minor">
      <a:schemeClr val="dk1"/>
    </cs:fontRef>
    <cs:spPr>
      <a:ln>
        <a:round/>
      </a:ln>
    </cs:spPr>
  </cs:gridlineMinor>
  <cs:hiLoLine>
    <cs:lnRef idx="1">
      <a:schemeClr val="dk1"/>
    </cs:lnRef>
    <cs:fillRef idx="0"/>
    <cs:effectRef idx="0"/>
    <cs:fontRef idx="minor">
      <a:schemeClr val="dk1"/>
    </cs:fontRef>
    <cs:spPr>
      <a:ln>
        <a:round/>
      </a:ln>
    </cs:spPr>
  </cs:hiLoLine>
  <cs:leaderLine>
    <cs:lnRef idx="1">
      <a:schemeClr val="dk1"/>
    </cs:lnRef>
    <cs:fillRef idx="0"/>
    <cs:effectRef idx="0"/>
    <cs:fontRef idx="minor">
      <a:schemeClr val="dk1"/>
    </cs:fontRef>
    <cs:spPr>
      <a:ln>
        <a:round/>
      </a:ln>
    </cs:spPr>
  </cs:leaderLine>
  <cs:legend>
    <cs:lnRef idx="0"/>
    <cs:fillRef idx="0"/>
    <cs:effectRef idx="0"/>
    <cs:fontRef idx="minor">
      <a:schemeClr val="dk1"/>
    </cs:fontRef>
    <cs:defRPr sz="1000" kern="1200"/>
  </cs:legend>
  <cs:plotArea>
    <cs:lnRef idx="0"/>
    <cs:fillRef idx="1" mods="ignoreCSTransforms">
      <cs:styleClr val="0">
        <a:tint val="20000"/>
      </cs:styleClr>
    </cs:fillRef>
    <cs:effectRef idx="0"/>
    <cs:fontRef idx="minor">
      <a:schemeClr val="dk1"/>
    </cs:fontRef>
  </cs:plotArea>
  <cs:plotArea3D>
    <cs:lnRef idx="0"/>
    <cs:fillRef idx="0"/>
    <cs:effectRef idx="0"/>
    <cs:fontRef idx="minor">
      <a:schemeClr val="dk1"/>
    </cs:fontRef>
  </cs:plotArea3D>
  <cs:seriesAxis>
    <cs:lnRef idx="1">
      <a:schemeClr val="dk1">
        <a:tint val="75000"/>
      </a:schemeClr>
    </cs:lnRef>
    <cs:fillRef idx="0"/>
    <cs:effectRef idx="0"/>
    <cs:fontRef idx="minor">
      <a:schemeClr val="dk1"/>
    </cs:fontRef>
    <cs:spPr>
      <a:ln>
        <a:round/>
      </a:ln>
    </cs:spPr>
    <cs:defRPr sz="1000" kern="1200"/>
  </cs:seriesAxis>
  <cs:seriesLine>
    <cs:lnRef idx="1">
      <a:schemeClr val="dk1"/>
    </cs:lnRef>
    <cs:fillRef idx="0"/>
    <cs:effectRef idx="0"/>
    <cs:fontRef idx="minor">
      <a:schemeClr val="dk1"/>
    </cs:fontRef>
    <cs:spPr>
      <a:ln>
        <a:round/>
      </a:ln>
    </cs:spPr>
  </cs:seriesLine>
  <cs:title>
    <cs:lnRef idx="0"/>
    <cs:fillRef idx="0"/>
    <cs:effectRef idx="0"/>
    <cs:fontRef idx="minor">
      <a:schemeClr val="dk1"/>
    </cs:fontRef>
    <cs:defRPr sz="1800" b="1" kern="1200"/>
  </cs:title>
  <cs:trendline>
    <cs:lnRef idx="1">
      <a:schemeClr val="dk1"/>
    </cs:lnRef>
    <cs:fillRef idx="0"/>
    <cs:effectRef idx="0"/>
    <cs:fontRef idx="minor">
      <a:schemeClr val="dk1"/>
    </cs:fontRef>
    <cs:spPr>
      <a:ln cap="rnd">
        <a:round/>
      </a:ln>
    </cs:spPr>
  </cs:trendline>
  <cs:trendlineLabel>
    <cs:lnRef idx="0"/>
    <cs:fillRef idx="0"/>
    <cs:effectRef idx="0"/>
    <cs:fontRef idx="minor">
      <a:schemeClr val="dk1"/>
    </cs:fontRef>
    <cs:defRPr sz="1000" kern="1200"/>
  </cs:trendlineLabel>
  <cs:upBar>
    <cs:lnRef idx="1" mods="ignoreCSTransforms">
      <cs:styleClr val="0">
        <a:shade val="25000"/>
      </cs:styleClr>
    </cs:lnRef>
    <cs:fillRef idx="1">
      <a:schemeClr val="lt1"/>
    </cs:fillRef>
    <cs:effectRef idx="0"/>
    <cs:fontRef idx="minor">
      <a:schemeClr val="dk1"/>
    </cs:fontRef>
    <cs:spPr>
      <a:ln>
        <a:round/>
      </a:ln>
    </cs:spPr>
  </cs:upBar>
  <cs:valueAxis>
    <cs:lnRef idx="1">
      <a:schemeClr val="dk1">
        <a:tint val="75000"/>
      </a:schemeClr>
    </cs:lnRef>
    <cs:fillRef idx="0"/>
    <cs:effectRef idx="0"/>
    <cs:fontRef idx="minor">
      <a:schemeClr val="dk1"/>
    </cs:fontRef>
    <cs:spPr>
      <a:ln>
        <a:round/>
      </a:ln>
    </cs:spPr>
    <cs:defRPr sz="1000" kern="1200"/>
  </cs:valueAxis>
  <cs:wall>
    <cs:lnRef idx="0"/>
    <cs:fillRef idx="1" mods="ignoreCSTransforms">
      <cs:styleClr val="0">
        <a:tint val="20000"/>
      </cs:styleClr>
    </cs:fillRef>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56AAE7-844B-452C-BBC0-C9D265D0B051}" type="doc">
      <dgm:prSet loTypeId="urn:microsoft.com/office/officeart/2005/8/layout/hierarchy2" loCatId="hierarchy" qsTypeId="urn:microsoft.com/office/officeart/2005/8/quickstyle/simple3" qsCatId="simple" csTypeId="urn:microsoft.com/office/officeart/2005/8/colors/colorful1" csCatId="colorful" phldr="1"/>
      <dgm:spPr/>
      <dgm:t>
        <a:bodyPr/>
        <a:lstStyle/>
        <a:p>
          <a:endParaRPr lang="es-EC"/>
        </a:p>
      </dgm:t>
    </dgm:pt>
    <dgm:pt modelId="{82E204F3-4920-44B4-87C4-344211950C93}">
      <dgm:prSet phldrT="[Texto]" custT="1"/>
      <dgm:spPr>
        <a:xfrm>
          <a:off x="3982" y="1012404"/>
          <a:ext cx="2140335" cy="346916"/>
        </a:xfr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lgn="ctr"/>
          <a:r>
            <a:rPr lang="es-EC" sz="1200">
              <a:solidFill>
                <a:sysClr val="windowText" lastClr="000000"/>
              </a:solidFill>
              <a:latin typeface="Calibri"/>
              <a:ea typeface="+mn-ea"/>
              <a:cs typeface="+mn-cs"/>
            </a:rPr>
            <a:t>Dosificacion de las B.P. de manera rapida y exacta</a:t>
          </a:r>
        </a:p>
      </dgm:t>
    </dgm:pt>
    <dgm:pt modelId="{4AED987C-EEE2-4B02-B71C-D31E5AA8F482}" type="parTrans" cxnId="{17221D36-45D9-4181-937D-26E4FEAB3FBF}">
      <dgm:prSet/>
      <dgm:spPr/>
      <dgm:t>
        <a:bodyPr/>
        <a:lstStyle/>
        <a:p>
          <a:pPr algn="ctr"/>
          <a:endParaRPr lang="es-EC" sz="1400"/>
        </a:p>
      </dgm:t>
    </dgm:pt>
    <dgm:pt modelId="{C5641DCB-B6BF-4E44-82CB-99C47B64ECC8}" type="sibTrans" cxnId="{17221D36-45D9-4181-937D-26E4FEAB3FBF}">
      <dgm:prSet/>
      <dgm:spPr/>
      <dgm:t>
        <a:bodyPr/>
        <a:lstStyle/>
        <a:p>
          <a:pPr algn="ctr"/>
          <a:endParaRPr lang="es-EC" sz="1400"/>
        </a:p>
      </dgm:t>
    </dgm:pt>
    <dgm:pt modelId="{368B2C85-B3B1-422A-ADF2-281797CAA4D1}">
      <dgm:prSet phldrT="[Texto]" custT="1"/>
      <dgm:spPr>
        <a:xfrm>
          <a:off x="3000452" y="600042"/>
          <a:ext cx="2140335" cy="474918"/>
        </a:xfrm>
        <a:gradFill rotWithShape="0">
          <a:gsLst>
            <a:gs pos="0">
              <a:srgbClr val="C0504D">
                <a:hueOff val="0"/>
                <a:satOff val="0"/>
                <a:lumOff val="0"/>
                <a:alphaOff val="0"/>
                <a:tint val="50000"/>
                <a:satMod val="300000"/>
              </a:srgbClr>
            </a:gs>
            <a:gs pos="35000">
              <a:srgbClr val="C0504D">
                <a:hueOff val="0"/>
                <a:satOff val="0"/>
                <a:lumOff val="0"/>
                <a:alphaOff val="0"/>
                <a:tint val="37000"/>
                <a:satMod val="300000"/>
              </a:srgbClr>
            </a:gs>
            <a:gs pos="100000">
              <a:srgbClr val="C0504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lgn="ctr"/>
          <a:r>
            <a:rPr lang="es-EC" sz="1200">
              <a:solidFill>
                <a:sysClr val="windowText" lastClr="000000"/>
              </a:solidFill>
              <a:latin typeface="Calibri"/>
              <a:ea typeface="+mn-ea"/>
              <a:cs typeface="+mn-cs"/>
            </a:rPr>
            <a:t>Dispensar las B.P. en los cargadores de las marcadoras</a:t>
          </a:r>
        </a:p>
      </dgm:t>
    </dgm:pt>
    <dgm:pt modelId="{1C483E12-719F-481C-9063-1AF41077E60F}" type="parTrans" cxnId="{E6D339EE-3D6D-492C-B803-3BD88D61876F}">
      <dgm:prSet custT="1"/>
      <dgm:spPr>
        <a:xfrm rot="20271516">
          <a:off x="2110237" y="971072"/>
          <a:ext cx="924294" cy="81219"/>
        </a:xfrm>
        <a:noFill/>
        <a:ln w="25400" cap="flat" cmpd="sng" algn="ctr">
          <a:solidFill>
            <a:srgbClr val="C0504D">
              <a:hueOff val="0"/>
              <a:satOff val="0"/>
              <a:lumOff val="0"/>
              <a:alphaOff val="0"/>
            </a:srgbClr>
          </a:solidFill>
          <a:prstDash val="solid"/>
          <a:miter lim="800000"/>
        </a:ln>
        <a:effectLst/>
      </dgm:spPr>
      <dgm:t>
        <a:bodyPr/>
        <a:lstStyle/>
        <a:p>
          <a:pPr algn="ctr"/>
          <a:endParaRPr lang="es-EC" sz="300">
            <a:solidFill>
              <a:sysClr val="windowText" lastClr="000000">
                <a:hueOff val="0"/>
                <a:satOff val="0"/>
                <a:lumOff val="0"/>
                <a:alphaOff val="0"/>
              </a:sysClr>
            </a:solidFill>
            <a:latin typeface="Calibri"/>
            <a:ea typeface="+mn-ea"/>
            <a:cs typeface="+mn-cs"/>
          </a:endParaRPr>
        </a:p>
      </dgm:t>
    </dgm:pt>
    <dgm:pt modelId="{DC020048-5A13-4AA2-B762-E036AF8B5179}" type="sibTrans" cxnId="{E6D339EE-3D6D-492C-B803-3BD88D61876F}">
      <dgm:prSet/>
      <dgm:spPr/>
      <dgm:t>
        <a:bodyPr/>
        <a:lstStyle/>
        <a:p>
          <a:pPr algn="ctr"/>
          <a:endParaRPr lang="es-EC" sz="1400"/>
        </a:p>
      </dgm:t>
    </dgm:pt>
    <dgm:pt modelId="{C0BC70CA-BF2F-4A75-B2EE-88A655CE9E72}">
      <dgm:prSet phldrT="[Texto]" custT="1"/>
      <dgm:spPr>
        <a:xfrm>
          <a:off x="3000452" y="1235486"/>
          <a:ext cx="2140335" cy="536196"/>
        </a:xfrm>
        <a:gradFill rotWithShape="0">
          <a:gsLst>
            <a:gs pos="0">
              <a:srgbClr val="C0504D">
                <a:hueOff val="0"/>
                <a:satOff val="0"/>
                <a:lumOff val="0"/>
                <a:alphaOff val="0"/>
                <a:tint val="50000"/>
                <a:satMod val="300000"/>
              </a:srgbClr>
            </a:gs>
            <a:gs pos="35000">
              <a:srgbClr val="C0504D">
                <a:hueOff val="0"/>
                <a:satOff val="0"/>
                <a:lumOff val="0"/>
                <a:alphaOff val="0"/>
                <a:tint val="37000"/>
                <a:satMod val="300000"/>
              </a:srgbClr>
            </a:gs>
            <a:gs pos="100000">
              <a:srgbClr val="C0504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lgn="ctr"/>
          <a:r>
            <a:rPr lang="es-EC" sz="1200" dirty="0">
              <a:solidFill>
                <a:sysClr val="windowText" lastClr="000000"/>
              </a:solidFill>
              <a:latin typeface="Calibri"/>
              <a:ea typeface="+mn-ea"/>
              <a:cs typeface="+mn-cs"/>
            </a:rPr>
            <a:t>Dispensar las B.P. en Pods.</a:t>
          </a:r>
        </a:p>
      </dgm:t>
    </dgm:pt>
    <dgm:pt modelId="{99D464AD-0142-4E3C-A7FD-9E3B9D8BB08E}" type="sibTrans" cxnId="{2F82948D-E420-4BF4-A19C-7F85A45C706F}">
      <dgm:prSet/>
      <dgm:spPr/>
      <dgm:t>
        <a:bodyPr/>
        <a:lstStyle/>
        <a:p>
          <a:pPr algn="ctr"/>
          <a:endParaRPr lang="es-EC" sz="1400"/>
        </a:p>
      </dgm:t>
    </dgm:pt>
    <dgm:pt modelId="{E9763B33-61BD-4BB7-B63C-F0C317EA9A82}" type="parTrans" cxnId="{2F82948D-E420-4BF4-A19C-7F85A45C706F}">
      <dgm:prSet custT="1"/>
      <dgm:spPr>
        <a:xfrm rot="1221631">
          <a:off x="2115790" y="1304113"/>
          <a:ext cx="913188" cy="81219"/>
        </a:xfrm>
        <a:noFill/>
        <a:ln w="25400" cap="flat" cmpd="sng" algn="ctr">
          <a:solidFill>
            <a:srgbClr val="C0504D">
              <a:hueOff val="0"/>
              <a:satOff val="0"/>
              <a:lumOff val="0"/>
              <a:alphaOff val="0"/>
            </a:srgbClr>
          </a:solidFill>
          <a:prstDash val="solid"/>
          <a:miter lim="800000"/>
        </a:ln>
        <a:effectLst/>
      </dgm:spPr>
      <dgm:t>
        <a:bodyPr/>
        <a:lstStyle/>
        <a:p>
          <a:pPr algn="ctr"/>
          <a:endParaRPr lang="es-EC" sz="300">
            <a:solidFill>
              <a:sysClr val="windowText" lastClr="000000">
                <a:hueOff val="0"/>
                <a:satOff val="0"/>
                <a:lumOff val="0"/>
                <a:alphaOff val="0"/>
              </a:sysClr>
            </a:solidFill>
            <a:latin typeface="Calibri"/>
            <a:ea typeface="+mn-ea"/>
            <a:cs typeface="+mn-cs"/>
          </a:endParaRPr>
        </a:p>
      </dgm:t>
    </dgm:pt>
    <dgm:pt modelId="{987BA79E-24B0-4177-8D77-9D79BA6BCC18}" type="pres">
      <dgm:prSet presAssocID="{B856AAE7-844B-452C-BBC0-C9D265D0B051}" presName="diagram" presStyleCnt="0">
        <dgm:presLayoutVars>
          <dgm:chPref val="1"/>
          <dgm:dir/>
          <dgm:animOne val="branch"/>
          <dgm:animLvl val="lvl"/>
          <dgm:resizeHandles val="exact"/>
        </dgm:presLayoutVars>
      </dgm:prSet>
      <dgm:spPr/>
      <dgm:t>
        <a:bodyPr/>
        <a:lstStyle/>
        <a:p>
          <a:endParaRPr lang="es-EC"/>
        </a:p>
      </dgm:t>
    </dgm:pt>
    <dgm:pt modelId="{B60EAE81-374C-405F-BF3C-AEFDC8EAE2F2}" type="pres">
      <dgm:prSet presAssocID="{82E204F3-4920-44B4-87C4-344211950C93}" presName="root1" presStyleCnt="0"/>
      <dgm:spPr/>
    </dgm:pt>
    <dgm:pt modelId="{C3172A8F-CFDE-44CD-BD6F-0475948DAD6F}" type="pres">
      <dgm:prSet presAssocID="{82E204F3-4920-44B4-87C4-344211950C93}" presName="LevelOneTextNode" presStyleLbl="node0" presStyleIdx="0" presStyleCnt="1" custScaleY="32417">
        <dgm:presLayoutVars>
          <dgm:chPref val="3"/>
        </dgm:presLayoutVars>
      </dgm:prSet>
      <dgm:spPr>
        <a:prstGeom prst="roundRect">
          <a:avLst>
            <a:gd name="adj" fmla="val 10000"/>
          </a:avLst>
        </a:prstGeom>
      </dgm:spPr>
      <dgm:t>
        <a:bodyPr/>
        <a:lstStyle/>
        <a:p>
          <a:endParaRPr lang="es-EC"/>
        </a:p>
      </dgm:t>
    </dgm:pt>
    <dgm:pt modelId="{798C8033-CF2A-43D5-AD68-CEF4BFC92C01}" type="pres">
      <dgm:prSet presAssocID="{82E204F3-4920-44B4-87C4-344211950C93}" presName="level2hierChild" presStyleCnt="0"/>
      <dgm:spPr/>
    </dgm:pt>
    <dgm:pt modelId="{F6EF37B0-B3D8-4B6B-B0D5-B1D5E5B2124E}" type="pres">
      <dgm:prSet presAssocID="{1C483E12-719F-481C-9063-1AF41077E60F}" presName="conn2-1" presStyleLbl="parChTrans1D2" presStyleIdx="0" presStyleCnt="2"/>
      <dgm:spPr>
        <a:custGeom>
          <a:avLst/>
          <a:gdLst/>
          <a:ahLst/>
          <a:cxnLst/>
          <a:rect l="0" t="0" r="0" b="0"/>
          <a:pathLst>
            <a:path>
              <a:moveTo>
                <a:pt x="0" y="42714"/>
              </a:moveTo>
              <a:lnTo>
                <a:pt x="1041727" y="42714"/>
              </a:lnTo>
            </a:path>
          </a:pathLst>
        </a:custGeom>
      </dgm:spPr>
      <dgm:t>
        <a:bodyPr/>
        <a:lstStyle/>
        <a:p>
          <a:endParaRPr lang="es-EC"/>
        </a:p>
      </dgm:t>
    </dgm:pt>
    <dgm:pt modelId="{2DBBFCA9-3D42-4AA7-A6A7-B5A9A5B946EA}" type="pres">
      <dgm:prSet presAssocID="{1C483E12-719F-481C-9063-1AF41077E60F}" presName="connTx" presStyleLbl="parChTrans1D2" presStyleIdx="0" presStyleCnt="2"/>
      <dgm:spPr/>
      <dgm:t>
        <a:bodyPr/>
        <a:lstStyle/>
        <a:p>
          <a:endParaRPr lang="es-EC"/>
        </a:p>
      </dgm:t>
    </dgm:pt>
    <dgm:pt modelId="{2D33A5F4-59B9-483A-B036-CB8F77741D04}" type="pres">
      <dgm:prSet presAssocID="{368B2C85-B3B1-422A-ADF2-281797CAA4D1}" presName="root2" presStyleCnt="0"/>
      <dgm:spPr/>
    </dgm:pt>
    <dgm:pt modelId="{BA00EDF1-A31F-416C-A3AA-8237944E29A8}" type="pres">
      <dgm:prSet presAssocID="{368B2C85-B3B1-422A-ADF2-281797CAA4D1}" presName="LevelTwoTextNode" presStyleLbl="node2" presStyleIdx="0" presStyleCnt="2" custScaleY="44378">
        <dgm:presLayoutVars>
          <dgm:chPref val="3"/>
        </dgm:presLayoutVars>
      </dgm:prSet>
      <dgm:spPr>
        <a:prstGeom prst="roundRect">
          <a:avLst>
            <a:gd name="adj" fmla="val 10000"/>
          </a:avLst>
        </a:prstGeom>
      </dgm:spPr>
      <dgm:t>
        <a:bodyPr/>
        <a:lstStyle/>
        <a:p>
          <a:endParaRPr lang="es-EC"/>
        </a:p>
      </dgm:t>
    </dgm:pt>
    <dgm:pt modelId="{6D9AB11F-CEC7-40D2-8126-79AFC3835941}" type="pres">
      <dgm:prSet presAssocID="{368B2C85-B3B1-422A-ADF2-281797CAA4D1}" presName="level3hierChild" presStyleCnt="0"/>
      <dgm:spPr/>
    </dgm:pt>
    <dgm:pt modelId="{7FD14FDA-6229-46A3-BFDD-4B458D645B74}" type="pres">
      <dgm:prSet presAssocID="{E9763B33-61BD-4BB7-B63C-F0C317EA9A82}" presName="conn2-1" presStyleLbl="parChTrans1D2" presStyleIdx="1" presStyleCnt="2"/>
      <dgm:spPr>
        <a:custGeom>
          <a:avLst/>
          <a:gdLst/>
          <a:ahLst/>
          <a:cxnLst/>
          <a:rect l="0" t="0" r="0" b="0"/>
          <a:pathLst>
            <a:path>
              <a:moveTo>
                <a:pt x="0" y="42714"/>
              </a:moveTo>
              <a:lnTo>
                <a:pt x="1029210" y="42714"/>
              </a:lnTo>
            </a:path>
          </a:pathLst>
        </a:custGeom>
      </dgm:spPr>
      <dgm:t>
        <a:bodyPr/>
        <a:lstStyle/>
        <a:p>
          <a:endParaRPr lang="es-EC"/>
        </a:p>
      </dgm:t>
    </dgm:pt>
    <dgm:pt modelId="{1755042D-FCBE-4A87-8730-3A33896D51DE}" type="pres">
      <dgm:prSet presAssocID="{E9763B33-61BD-4BB7-B63C-F0C317EA9A82}" presName="connTx" presStyleLbl="parChTrans1D2" presStyleIdx="1" presStyleCnt="2"/>
      <dgm:spPr/>
      <dgm:t>
        <a:bodyPr/>
        <a:lstStyle/>
        <a:p>
          <a:endParaRPr lang="es-EC"/>
        </a:p>
      </dgm:t>
    </dgm:pt>
    <dgm:pt modelId="{FFCE63E9-F77D-46BD-8AAF-8518CE2ED771}" type="pres">
      <dgm:prSet presAssocID="{C0BC70CA-BF2F-4A75-B2EE-88A655CE9E72}" presName="root2" presStyleCnt="0"/>
      <dgm:spPr/>
    </dgm:pt>
    <dgm:pt modelId="{D3C3DB05-9586-45DC-8265-D5876F8813CA}" type="pres">
      <dgm:prSet presAssocID="{C0BC70CA-BF2F-4A75-B2EE-88A655CE9E72}" presName="LevelTwoTextNode" presStyleLbl="node2" presStyleIdx="1" presStyleCnt="2" custScaleY="50104">
        <dgm:presLayoutVars>
          <dgm:chPref val="3"/>
        </dgm:presLayoutVars>
      </dgm:prSet>
      <dgm:spPr>
        <a:prstGeom prst="roundRect">
          <a:avLst>
            <a:gd name="adj" fmla="val 10000"/>
          </a:avLst>
        </a:prstGeom>
      </dgm:spPr>
      <dgm:t>
        <a:bodyPr/>
        <a:lstStyle/>
        <a:p>
          <a:endParaRPr lang="es-EC"/>
        </a:p>
      </dgm:t>
    </dgm:pt>
    <dgm:pt modelId="{C74B9BE6-122F-4618-8080-9AECBF05A2CF}" type="pres">
      <dgm:prSet presAssocID="{C0BC70CA-BF2F-4A75-B2EE-88A655CE9E72}" presName="level3hierChild" presStyleCnt="0"/>
      <dgm:spPr/>
    </dgm:pt>
  </dgm:ptLst>
  <dgm:cxnLst>
    <dgm:cxn modelId="{C10AD073-71A5-48F9-94C9-93321955D4ED}" type="presOf" srcId="{368B2C85-B3B1-422A-ADF2-281797CAA4D1}" destId="{BA00EDF1-A31F-416C-A3AA-8237944E29A8}" srcOrd="0" destOrd="0" presId="urn:microsoft.com/office/officeart/2005/8/layout/hierarchy2"/>
    <dgm:cxn modelId="{BB1D2CDF-A588-4DA3-B18E-C506C876FDE7}" type="presOf" srcId="{B856AAE7-844B-452C-BBC0-C9D265D0B051}" destId="{987BA79E-24B0-4177-8D77-9D79BA6BCC18}" srcOrd="0" destOrd="0" presId="urn:microsoft.com/office/officeart/2005/8/layout/hierarchy2"/>
    <dgm:cxn modelId="{AD06CB69-E2C0-40C8-8502-AA908407DBE3}" type="presOf" srcId="{C0BC70CA-BF2F-4A75-B2EE-88A655CE9E72}" destId="{D3C3DB05-9586-45DC-8265-D5876F8813CA}" srcOrd="0" destOrd="0" presId="urn:microsoft.com/office/officeart/2005/8/layout/hierarchy2"/>
    <dgm:cxn modelId="{1EC5378F-CC57-4C20-B15A-BB1A2D765A7C}" type="presOf" srcId="{1C483E12-719F-481C-9063-1AF41077E60F}" destId="{F6EF37B0-B3D8-4B6B-B0D5-B1D5E5B2124E}" srcOrd="0" destOrd="0" presId="urn:microsoft.com/office/officeart/2005/8/layout/hierarchy2"/>
    <dgm:cxn modelId="{B22BF126-73C1-4B8B-8606-5D2E366F2037}" type="presOf" srcId="{1C483E12-719F-481C-9063-1AF41077E60F}" destId="{2DBBFCA9-3D42-4AA7-A6A7-B5A9A5B946EA}" srcOrd="1" destOrd="0" presId="urn:microsoft.com/office/officeart/2005/8/layout/hierarchy2"/>
    <dgm:cxn modelId="{99EC95B0-99D9-4559-89BA-EE8A08AB9C36}" type="presOf" srcId="{82E204F3-4920-44B4-87C4-344211950C93}" destId="{C3172A8F-CFDE-44CD-BD6F-0475948DAD6F}" srcOrd="0" destOrd="0" presId="urn:microsoft.com/office/officeart/2005/8/layout/hierarchy2"/>
    <dgm:cxn modelId="{08B21FAF-708E-457E-BA6F-CA2214F08761}" type="presOf" srcId="{E9763B33-61BD-4BB7-B63C-F0C317EA9A82}" destId="{1755042D-FCBE-4A87-8730-3A33896D51DE}" srcOrd="1" destOrd="0" presId="urn:microsoft.com/office/officeart/2005/8/layout/hierarchy2"/>
    <dgm:cxn modelId="{E6D339EE-3D6D-492C-B803-3BD88D61876F}" srcId="{82E204F3-4920-44B4-87C4-344211950C93}" destId="{368B2C85-B3B1-422A-ADF2-281797CAA4D1}" srcOrd="0" destOrd="0" parTransId="{1C483E12-719F-481C-9063-1AF41077E60F}" sibTransId="{DC020048-5A13-4AA2-B762-E036AF8B5179}"/>
    <dgm:cxn modelId="{2F82948D-E420-4BF4-A19C-7F85A45C706F}" srcId="{82E204F3-4920-44B4-87C4-344211950C93}" destId="{C0BC70CA-BF2F-4A75-B2EE-88A655CE9E72}" srcOrd="1" destOrd="0" parTransId="{E9763B33-61BD-4BB7-B63C-F0C317EA9A82}" sibTransId="{99D464AD-0142-4E3C-A7FD-9E3B9D8BB08E}"/>
    <dgm:cxn modelId="{17221D36-45D9-4181-937D-26E4FEAB3FBF}" srcId="{B856AAE7-844B-452C-BBC0-C9D265D0B051}" destId="{82E204F3-4920-44B4-87C4-344211950C93}" srcOrd="0" destOrd="0" parTransId="{4AED987C-EEE2-4B02-B71C-D31E5AA8F482}" sibTransId="{C5641DCB-B6BF-4E44-82CB-99C47B64ECC8}"/>
    <dgm:cxn modelId="{187FFF3C-A722-4555-A5C0-64EB2563319E}" type="presOf" srcId="{E9763B33-61BD-4BB7-B63C-F0C317EA9A82}" destId="{7FD14FDA-6229-46A3-BFDD-4B458D645B74}" srcOrd="0" destOrd="0" presId="urn:microsoft.com/office/officeart/2005/8/layout/hierarchy2"/>
    <dgm:cxn modelId="{A76FF3D3-A85E-4176-9837-8430655AD0B4}" type="presParOf" srcId="{987BA79E-24B0-4177-8D77-9D79BA6BCC18}" destId="{B60EAE81-374C-405F-BF3C-AEFDC8EAE2F2}" srcOrd="0" destOrd="0" presId="urn:microsoft.com/office/officeart/2005/8/layout/hierarchy2"/>
    <dgm:cxn modelId="{8A1720EB-8ADB-4E2D-8B48-30874C8C2EDD}" type="presParOf" srcId="{B60EAE81-374C-405F-BF3C-AEFDC8EAE2F2}" destId="{C3172A8F-CFDE-44CD-BD6F-0475948DAD6F}" srcOrd="0" destOrd="0" presId="urn:microsoft.com/office/officeart/2005/8/layout/hierarchy2"/>
    <dgm:cxn modelId="{052B1ADC-C9FC-40AC-BFF8-5FAF98D3122F}" type="presParOf" srcId="{B60EAE81-374C-405F-BF3C-AEFDC8EAE2F2}" destId="{798C8033-CF2A-43D5-AD68-CEF4BFC92C01}" srcOrd="1" destOrd="0" presId="urn:microsoft.com/office/officeart/2005/8/layout/hierarchy2"/>
    <dgm:cxn modelId="{B5ADB3C5-0E62-4DB9-A1DD-592EA24504CC}" type="presParOf" srcId="{798C8033-CF2A-43D5-AD68-CEF4BFC92C01}" destId="{F6EF37B0-B3D8-4B6B-B0D5-B1D5E5B2124E}" srcOrd="0" destOrd="0" presId="urn:microsoft.com/office/officeart/2005/8/layout/hierarchy2"/>
    <dgm:cxn modelId="{C44981FE-EF46-4A5E-BD8A-EA8CB7F5F0B7}" type="presParOf" srcId="{F6EF37B0-B3D8-4B6B-B0D5-B1D5E5B2124E}" destId="{2DBBFCA9-3D42-4AA7-A6A7-B5A9A5B946EA}" srcOrd="0" destOrd="0" presId="urn:microsoft.com/office/officeart/2005/8/layout/hierarchy2"/>
    <dgm:cxn modelId="{4C93534B-F3E7-4B20-940A-4E647D329229}" type="presParOf" srcId="{798C8033-CF2A-43D5-AD68-CEF4BFC92C01}" destId="{2D33A5F4-59B9-483A-B036-CB8F77741D04}" srcOrd="1" destOrd="0" presId="urn:microsoft.com/office/officeart/2005/8/layout/hierarchy2"/>
    <dgm:cxn modelId="{4BE4B260-DE71-4E88-96D6-6FAA9D33A68B}" type="presParOf" srcId="{2D33A5F4-59B9-483A-B036-CB8F77741D04}" destId="{BA00EDF1-A31F-416C-A3AA-8237944E29A8}" srcOrd="0" destOrd="0" presId="urn:microsoft.com/office/officeart/2005/8/layout/hierarchy2"/>
    <dgm:cxn modelId="{4F1E6000-9A64-4648-B385-2B1160CD0C50}" type="presParOf" srcId="{2D33A5F4-59B9-483A-B036-CB8F77741D04}" destId="{6D9AB11F-CEC7-40D2-8126-79AFC3835941}" srcOrd="1" destOrd="0" presId="urn:microsoft.com/office/officeart/2005/8/layout/hierarchy2"/>
    <dgm:cxn modelId="{C13EDA69-640D-49F1-BADC-0C376E0991E7}" type="presParOf" srcId="{798C8033-CF2A-43D5-AD68-CEF4BFC92C01}" destId="{7FD14FDA-6229-46A3-BFDD-4B458D645B74}" srcOrd="2" destOrd="0" presId="urn:microsoft.com/office/officeart/2005/8/layout/hierarchy2"/>
    <dgm:cxn modelId="{3ABF3810-C0F5-4E8D-B40F-83A8FEC8D25B}" type="presParOf" srcId="{7FD14FDA-6229-46A3-BFDD-4B458D645B74}" destId="{1755042D-FCBE-4A87-8730-3A33896D51DE}" srcOrd="0" destOrd="0" presId="urn:microsoft.com/office/officeart/2005/8/layout/hierarchy2"/>
    <dgm:cxn modelId="{41B764AC-EBF1-4E37-B056-29D21E8BD14D}" type="presParOf" srcId="{798C8033-CF2A-43D5-AD68-CEF4BFC92C01}" destId="{FFCE63E9-F77D-46BD-8AAF-8518CE2ED771}" srcOrd="3" destOrd="0" presId="urn:microsoft.com/office/officeart/2005/8/layout/hierarchy2"/>
    <dgm:cxn modelId="{CCBD2CD0-92F1-40DC-BFC8-7DCD493C0DEE}" type="presParOf" srcId="{FFCE63E9-F77D-46BD-8AAF-8518CE2ED771}" destId="{D3C3DB05-9586-45DC-8265-D5876F8813CA}" srcOrd="0" destOrd="0" presId="urn:microsoft.com/office/officeart/2005/8/layout/hierarchy2"/>
    <dgm:cxn modelId="{0E2366F9-A739-4893-A4CB-E5B7E1AE8420}" type="presParOf" srcId="{FFCE63E9-F77D-46BD-8AAF-8518CE2ED771}" destId="{C74B9BE6-122F-4618-8080-9AECBF05A2CF}"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856AAE7-844B-452C-BBC0-C9D265D0B051}" type="doc">
      <dgm:prSet loTypeId="urn:microsoft.com/office/officeart/2005/8/layout/hierarchy2" loCatId="hierarchy" qsTypeId="urn:microsoft.com/office/officeart/2005/8/quickstyle/simple3" qsCatId="simple" csTypeId="urn:microsoft.com/office/officeart/2005/8/colors/colorful1" csCatId="colorful" phldr="1"/>
      <dgm:spPr/>
      <dgm:t>
        <a:bodyPr/>
        <a:lstStyle/>
        <a:p>
          <a:endParaRPr lang="es-EC"/>
        </a:p>
      </dgm:t>
    </dgm:pt>
    <dgm:pt modelId="{82E204F3-4920-44B4-87C4-344211950C93}">
      <dgm:prSet phldrT="[Texto]" custT="1"/>
      <dgm:spPr>
        <a:xfrm>
          <a:off x="456823" y="833980"/>
          <a:ext cx="2163057" cy="688524"/>
        </a:xfrm>
        <a:gradFill rotWithShape="0">
          <a:gsLst>
            <a:gs pos="0">
              <a:srgbClr val="4F81BD">
                <a:hueOff val="0"/>
                <a:satOff val="0"/>
                <a:lumOff val="0"/>
                <a:alphaOff val="0"/>
                <a:tint val="50000"/>
                <a:satMod val="300000"/>
              </a:srgbClr>
            </a:gs>
            <a:gs pos="35000">
              <a:srgbClr val="4F81BD">
                <a:hueOff val="0"/>
                <a:satOff val="0"/>
                <a:lumOff val="0"/>
                <a:alphaOff val="0"/>
                <a:tint val="37000"/>
                <a:satMod val="300000"/>
              </a:srgbClr>
            </a:gs>
            <a:gs pos="100000">
              <a:srgbClr val="4F81B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lgn="ctr"/>
          <a:r>
            <a:rPr lang="es-EC" sz="1200">
              <a:solidFill>
                <a:sysClr val="windowText" lastClr="000000"/>
              </a:solidFill>
              <a:latin typeface="Calibri"/>
              <a:ea typeface="+mn-ea"/>
              <a:cs typeface="+mn-cs"/>
            </a:rPr>
            <a:t>Mantener las B.P. en las mejores condiciones</a:t>
          </a:r>
        </a:p>
      </dgm:t>
    </dgm:pt>
    <dgm:pt modelId="{4AED987C-EEE2-4B02-B71C-D31E5AA8F482}" type="parTrans" cxnId="{17221D36-45D9-4181-937D-26E4FEAB3FBF}">
      <dgm:prSet/>
      <dgm:spPr/>
      <dgm:t>
        <a:bodyPr/>
        <a:lstStyle/>
        <a:p>
          <a:pPr algn="ctr"/>
          <a:endParaRPr lang="es-EC" sz="1400"/>
        </a:p>
      </dgm:t>
    </dgm:pt>
    <dgm:pt modelId="{C5641DCB-B6BF-4E44-82CB-99C47B64ECC8}" type="sibTrans" cxnId="{17221D36-45D9-4181-937D-26E4FEAB3FBF}">
      <dgm:prSet/>
      <dgm:spPr/>
      <dgm:t>
        <a:bodyPr/>
        <a:lstStyle/>
        <a:p>
          <a:pPr algn="ctr"/>
          <a:endParaRPr lang="es-EC" sz="1400"/>
        </a:p>
      </dgm:t>
    </dgm:pt>
    <dgm:pt modelId="{253D1DE0-1D74-47E7-B484-5A07E647BBAF}">
      <dgm:prSet phldrT="[Texto]" custT="1"/>
      <dgm:spPr>
        <a:xfrm>
          <a:off x="3314422" y="9699"/>
          <a:ext cx="1605858" cy="528771"/>
        </a:xfrm>
        <a:gradFill rotWithShape="0">
          <a:gsLst>
            <a:gs pos="0">
              <a:srgbClr val="C0504D">
                <a:hueOff val="0"/>
                <a:satOff val="0"/>
                <a:lumOff val="0"/>
                <a:alphaOff val="0"/>
                <a:tint val="50000"/>
                <a:satMod val="300000"/>
              </a:srgbClr>
            </a:gs>
            <a:gs pos="35000">
              <a:srgbClr val="C0504D">
                <a:hueOff val="0"/>
                <a:satOff val="0"/>
                <a:lumOff val="0"/>
                <a:alphaOff val="0"/>
                <a:tint val="37000"/>
                <a:satMod val="300000"/>
              </a:srgbClr>
            </a:gs>
            <a:gs pos="100000">
              <a:srgbClr val="C0504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lgn="ctr"/>
          <a:r>
            <a:rPr lang="es-EC" sz="1200">
              <a:solidFill>
                <a:sysClr val="windowText" lastClr="000000"/>
              </a:solidFill>
              <a:latin typeface="Calibri"/>
              <a:ea typeface="+mn-ea"/>
              <a:cs typeface="+mn-cs"/>
            </a:rPr>
            <a:t>Temperatura</a:t>
          </a:r>
        </a:p>
      </dgm:t>
    </dgm:pt>
    <dgm:pt modelId="{586BA890-9D5F-44FB-A19B-D695CE22F2F2}" type="parTrans" cxnId="{2244B10A-D638-4A03-B103-BA65F4343719}">
      <dgm:prSet/>
      <dgm:spPr>
        <a:xfrm rot="18451812">
          <a:off x="2397088" y="705968"/>
          <a:ext cx="1140126" cy="40390"/>
        </a:xfrm>
        <a:noFill/>
        <a:ln w="25400" cap="flat" cmpd="sng" algn="ctr">
          <a:solidFill>
            <a:srgbClr val="C0504D">
              <a:hueOff val="0"/>
              <a:satOff val="0"/>
              <a:lumOff val="0"/>
              <a:alphaOff val="0"/>
            </a:srgbClr>
          </a:solidFill>
          <a:prstDash val="solid"/>
          <a:miter lim="800000"/>
        </a:ln>
        <a:effectLst/>
      </dgm:spPr>
      <dgm:t>
        <a:bodyPr/>
        <a:lstStyle/>
        <a:p>
          <a:endParaRPr lang="es-EC">
            <a:solidFill>
              <a:sysClr val="windowText" lastClr="000000">
                <a:hueOff val="0"/>
                <a:satOff val="0"/>
                <a:lumOff val="0"/>
                <a:alphaOff val="0"/>
              </a:sysClr>
            </a:solidFill>
            <a:latin typeface="Calibri"/>
            <a:ea typeface="+mn-ea"/>
            <a:cs typeface="+mn-cs"/>
          </a:endParaRPr>
        </a:p>
      </dgm:t>
    </dgm:pt>
    <dgm:pt modelId="{21E9BD43-A7B3-47CE-83FA-780834B25B29}" type="sibTrans" cxnId="{2244B10A-D638-4A03-B103-BA65F4343719}">
      <dgm:prSet/>
      <dgm:spPr/>
      <dgm:t>
        <a:bodyPr/>
        <a:lstStyle/>
        <a:p>
          <a:endParaRPr lang="es-EC"/>
        </a:p>
      </dgm:t>
    </dgm:pt>
    <dgm:pt modelId="{9501CCA9-EDB0-477C-9314-86B5EA4E1E8C}">
      <dgm:prSet phldrT="[Texto]" custT="1"/>
      <dgm:spPr>
        <a:xfrm>
          <a:off x="3314432" y="609812"/>
          <a:ext cx="1593527" cy="528771"/>
        </a:xfrm>
        <a:gradFill rotWithShape="0">
          <a:gsLst>
            <a:gs pos="0">
              <a:srgbClr val="C0504D">
                <a:hueOff val="0"/>
                <a:satOff val="0"/>
                <a:lumOff val="0"/>
                <a:alphaOff val="0"/>
                <a:tint val="50000"/>
                <a:satMod val="300000"/>
              </a:srgbClr>
            </a:gs>
            <a:gs pos="35000">
              <a:srgbClr val="C0504D">
                <a:hueOff val="0"/>
                <a:satOff val="0"/>
                <a:lumOff val="0"/>
                <a:alphaOff val="0"/>
                <a:tint val="37000"/>
                <a:satMod val="300000"/>
              </a:srgbClr>
            </a:gs>
            <a:gs pos="100000">
              <a:srgbClr val="C0504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lgn="ctr"/>
          <a:r>
            <a:rPr lang="es-EC" sz="1200">
              <a:solidFill>
                <a:sysClr val="windowText" lastClr="000000"/>
              </a:solidFill>
              <a:latin typeface="Calibri"/>
              <a:ea typeface="+mn-ea"/>
              <a:cs typeface="+mn-cs"/>
            </a:rPr>
            <a:t>Humedad</a:t>
          </a:r>
        </a:p>
      </dgm:t>
    </dgm:pt>
    <dgm:pt modelId="{F1EE2FBD-BF05-4D5D-B928-74542E139D17}" type="parTrans" cxnId="{48E64586-C6D4-49F4-87A5-EFDD0766C816}">
      <dgm:prSet/>
      <dgm:spPr>
        <a:xfrm rot="20181501">
          <a:off x="2588063" y="1006025"/>
          <a:ext cx="758185" cy="40390"/>
        </a:xfrm>
        <a:noFill/>
        <a:ln w="25400" cap="flat" cmpd="sng" algn="ctr">
          <a:solidFill>
            <a:srgbClr val="C0504D">
              <a:hueOff val="0"/>
              <a:satOff val="0"/>
              <a:lumOff val="0"/>
              <a:alphaOff val="0"/>
            </a:srgbClr>
          </a:solidFill>
          <a:prstDash val="solid"/>
          <a:miter lim="800000"/>
        </a:ln>
        <a:effectLst/>
      </dgm:spPr>
      <dgm:t>
        <a:bodyPr/>
        <a:lstStyle/>
        <a:p>
          <a:endParaRPr lang="es-EC">
            <a:solidFill>
              <a:sysClr val="windowText" lastClr="000000">
                <a:hueOff val="0"/>
                <a:satOff val="0"/>
                <a:lumOff val="0"/>
                <a:alphaOff val="0"/>
              </a:sysClr>
            </a:solidFill>
            <a:latin typeface="Calibri"/>
            <a:ea typeface="+mn-ea"/>
            <a:cs typeface="+mn-cs"/>
          </a:endParaRPr>
        </a:p>
      </dgm:t>
    </dgm:pt>
    <dgm:pt modelId="{30BEB660-58F8-4598-9239-306754775846}" type="sibTrans" cxnId="{48E64586-C6D4-49F4-87A5-EFDD0766C816}">
      <dgm:prSet/>
      <dgm:spPr/>
      <dgm:t>
        <a:bodyPr/>
        <a:lstStyle/>
        <a:p>
          <a:endParaRPr lang="es-EC"/>
        </a:p>
      </dgm:t>
    </dgm:pt>
    <dgm:pt modelId="{47EDD5B8-E3CF-4E49-A9C4-8B843B6D2394}">
      <dgm:prSet phldrT="[Texto]" custT="1"/>
      <dgm:spPr>
        <a:xfrm>
          <a:off x="3314422" y="1208202"/>
          <a:ext cx="1583935" cy="528771"/>
        </a:xfrm>
        <a:gradFill rotWithShape="0">
          <a:gsLst>
            <a:gs pos="0">
              <a:srgbClr val="C0504D">
                <a:hueOff val="0"/>
                <a:satOff val="0"/>
                <a:lumOff val="0"/>
                <a:alphaOff val="0"/>
                <a:tint val="50000"/>
                <a:satMod val="300000"/>
              </a:srgbClr>
            </a:gs>
            <a:gs pos="35000">
              <a:srgbClr val="C0504D">
                <a:hueOff val="0"/>
                <a:satOff val="0"/>
                <a:lumOff val="0"/>
                <a:alphaOff val="0"/>
                <a:tint val="37000"/>
                <a:satMod val="300000"/>
              </a:srgbClr>
            </a:gs>
            <a:gs pos="100000">
              <a:srgbClr val="C0504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lgn="ctr"/>
          <a:r>
            <a:rPr lang="es-EC" sz="1200">
              <a:solidFill>
                <a:sysClr val="windowText" lastClr="000000"/>
              </a:solidFill>
              <a:latin typeface="Calibri"/>
              <a:ea typeface="+mn-ea"/>
              <a:cs typeface="+mn-cs"/>
            </a:rPr>
            <a:t>Decantación</a:t>
          </a:r>
        </a:p>
      </dgm:t>
    </dgm:pt>
    <dgm:pt modelId="{14D40054-0208-4562-A4BC-69F17989A671}" type="parTrans" cxnId="{00E4AD35-D78E-4BED-8993-40BBC76A7F89}">
      <dgm:prSet/>
      <dgm:spPr>
        <a:xfrm rot="1378031">
          <a:off x="2589981" y="1305220"/>
          <a:ext cx="754339" cy="40390"/>
        </a:xfrm>
        <a:noFill/>
        <a:ln w="25400" cap="flat" cmpd="sng" algn="ctr">
          <a:solidFill>
            <a:srgbClr val="C0504D">
              <a:hueOff val="0"/>
              <a:satOff val="0"/>
              <a:lumOff val="0"/>
              <a:alphaOff val="0"/>
            </a:srgbClr>
          </a:solidFill>
          <a:prstDash val="solid"/>
          <a:miter lim="800000"/>
        </a:ln>
        <a:effectLst/>
      </dgm:spPr>
      <dgm:t>
        <a:bodyPr/>
        <a:lstStyle/>
        <a:p>
          <a:endParaRPr lang="es-EC">
            <a:solidFill>
              <a:sysClr val="windowText" lastClr="000000">
                <a:hueOff val="0"/>
                <a:satOff val="0"/>
                <a:lumOff val="0"/>
                <a:alphaOff val="0"/>
              </a:sysClr>
            </a:solidFill>
            <a:latin typeface="Calibri"/>
            <a:ea typeface="+mn-ea"/>
            <a:cs typeface="+mn-cs"/>
          </a:endParaRPr>
        </a:p>
      </dgm:t>
    </dgm:pt>
    <dgm:pt modelId="{B5E81620-B6C4-4C58-9A4E-EC9E0C838995}" type="sibTrans" cxnId="{00E4AD35-D78E-4BED-8993-40BBC76A7F89}">
      <dgm:prSet/>
      <dgm:spPr/>
      <dgm:t>
        <a:bodyPr/>
        <a:lstStyle/>
        <a:p>
          <a:endParaRPr lang="es-EC"/>
        </a:p>
      </dgm:t>
    </dgm:pt>
    <dgm:pt modelId="{131BB894-DB6D-4209-9F60-4825CFBF7781}">
      <dgm:prSet phldrT="[Texto]" custT="1"/>
      <dgm:spPr>
        <a:xfrm>
          <a:off x="3314422" y="1818014"/>
          <a:ext cx="1634253" cy="528771"/>
        </a:xfrm>
        <a:gradFill rotWithShape="0">
          <a:gsLst>
            <a:gs pos="0">
              <a:srgbClr val="C0504D">
                <a:hueOff val="0"/>
                <a:satOff val="0"/>
                <a:lumOff val="0"/>
                <a:alphaOff val="0"/>
                <a:tint val="50000"/>
                <a:satMod val="300000"/>
              </a:srgbClr>
            </a:gs>
            <a:gs pos="35000">
              <a:srgbClr val="C0504D">
                <a:hueOff val="0"/>
                <a:satOff val="0"/>
                <a:lumOff val="0"/>
                <a:alphaOff val="0"/>
                <a:tint val="37000"/>
                <a:satMod val="300000"/>
              </a:srgbClr>
            </a:gs>
            <a:gs pos="100000">
              <a:srgbClr val="C0504D">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lgn="ctr"/>
          <a:r>
            <a:rPr lang="es-EC" sz="1200">
              <a:solidFill>
                <a:sysClr val="windowText" lastClr="000000"/>
              </a:solidFill>
              <a:latin typeface="Calibri"/>
              <a:ea typeface="+mn-ea"/>
              <a:cs typeface="+mn-cs"/>
            </a:rPr>
            <a:t>Manipulación</a:t>
          </a:r>
        </a:p>
      </dgm:t>
    </dgm:pt>
    <dgm:pt modelId="{D8B1D0CC-435B-4367-8BDC-61768CA62F03}" type="parTrans" cxnId="{7EF71C04-1FCE-454E-8AB5-F441B6AE3CAC}">
      <dgm:prSet/>
      <dgm:spPr>
        <a:xfrm rot="3148188">
          <a:off x="2397088" y="1610126"/>
          <a:ext cx="1140126" cy="40390"/>
        </a:xfrm>
        <a:noFill/>
        <a:ln w="25400" cap="flat" cmpd="sng" algn="ctr">
          <a:solidFill>
            <a:srgbClr val="C0504D">
              <a:hueOff val="0"/>
              <a:satOff val="0"/>
              <a:lumOff val="0"/>
              <a:alphaOff val="0"/>
            </a:srgbClr>
          </a:solidFill>
          <a:prstDash val="solid"/>
          <a:miter lim="800000"/>
        </a:ln>
        <a:effectLst/>
      </dgm:spPr>
      <dgm:t>
        <a:bodyPr/>
        <a:lstStyle/>
        <a:p>
          <a:endParaRPr lang="es-EC">
            <a:solidFill>
              <a:sysClr val="windowText" lastClr="000000">
                <a:hueOff val="0"/>
                <a:satOff val="0"/>
                <a:lumOff val="0"/>
                <a:alphaOff val="0"/>
              </a:sysClr>
            </a:solidFill>
            <a:latin typeface="Calibri"/>
            <a:ea typeface="+mn-ea"/>
            <a:cs typeface="+mn-cs"/>
          </a:endParaRPr>
        </a:p>
      </dgm:t>
    </dgm:pt>
    <dgm:pt modelId="{90F64F5A-5A8F-41C5-AC47-53CA0E0AF072}" type="sibTrans" cxnId="{7EF71C04-1FCE-454E-8AB5-F441B6AE3CAC}">
      <dgm:prSet/>
      <dgm:spPr/>
      <dgm:t>
        <a:bodyPr/>
        <a:lstStyle/>
        <a:p>
          <a:endParaRPr lang="es-EC"/>
        </a:p>
      </dgm:t>
    </dgm:pt>
    <dgm:pt modelId="{987BA79E-24B0-4177-8D77-9D79BA6BCC18}" type="pres">
      <dgm:prSet presAssocID="{B856AAE7-844B-452C-BBC0-C9D265D0B051}" presName="diagram" presStyleCnt="0">
        <dgm:presLayoutVars>
          <dgm:chPref val="1"/>
          <dgm:dir/>
          <dgm:animOne val="branch"/>
          <dgm:animLvl val="lvl"/>
          <dgm:resizeHandles val="exact"/>
        </dgm:presLayoutVars>
      </dgm:prSet>
      <dgm:spPr/>
      <dgm:t>
        <a:bodyPr/>
        <a:lstStyle/>
        <a:p>
          <a:endParaRPr lang="es-EC"/>
        </a:p>
      </dgm:t>
    </dgm:pt>
    <dgm:pt modelId="{B60EAE81-374C-405F-BF3C-AEFDC8EAE2F2}" type="pres">
      <dgm:prSet presAssocID="{82E204F3-4920-44B4-87C4-344211950C93}" presName="root1" presStyleCnt="0"/>
      <dgm:spPr/>
    </dgm:pt>
    <dgm:pt modelId="{C3172A8F-CFDE-44CD-BD6F-0475948DAD6F}" type="pres">
      <dgm:prSet presAssocID="{82E204F3-4920-44B4-87C4-344211950C93}" presName="LevelOneTextNode" presStyleLbl="node0" presStyleIdx="0" presStyleCnt="1" custScaleX="204536" custScaleY="130212">
        <dgm:presLayoutVars>
          <dgm:chPref val="3"/>
        </dgm:presLayoutVars>
      </dgm:prSet>
      <dgm:spPr>
        <a:prstGeom prst="roundRect">
          <a:avLst>
            <a:gd name="adj" fmla="val 10000"/>
          </a:avLst>
        </a:prstGeom>
      </dgm:spPr>
      <dgm:t>
        <a:bodyPr/>
        <a:lstStyle/>
        <a:p>
          <a:endParaRPr lang="es-EC"/>
        </a:p>
      </dgm:t>
    </dgm:pt>
    <dgm:pt modelId="{798C8033-CF2A-43D5-AD68-CEF4BFC92C01}" type="pres">
      <dgm:prSet presAssocID="{82E204F3-4920-44B4-87C4-344211950C93}" presName="level2hierChild" presStyleCnt="0"/>
      <dgm:spPr/>
    </dgm:pt>
    <dgm:pt modelId="{055E0E2C-AAFD-40B5-8645-234592DF229D}" type="pres">
      <dgm:prSet presAssocID="{586BA890-9D5F-44FB-A19B-D695CE22F2F2}" presName="conn2-1" presStyleLbl="parChTrans1D2" presStyleIdx="0" presStyleCnt="4"/>
      <dgm:spPr>
        <a:custGeom>
          <a:avLst/>
          <a:gdLst/>
          <a:ahLst/>
          <a:cxnLst/>
          <a:rect l="0" t="0" r="0" b="0"/>
          <a:pathLst>
            <a:path>
              <a:moveTo>
                <a:pt x="0" y="20195"/>
              </a:moveTo>
              <a:lnTo>
                <a:pt x="1146418" y="20195"/>
              </a:lnTo>
            </a:path>
          </a:pathLst>
        </a:custGeom>
      </dgm:spPr>
      <dgm:t>
        <a:bodyPr/>
        <a:lstStyle/>
        <a:p>
          <a:endParaRPr lang="es-EC"/>
        </a:p>
      </dgm:t>
    </dgm:pt>
    <dgm:pt modelId="{95E0252D-9675-4E81-B95C-2B5016EF299A}" type="pres">
      <dgm:prSet presAssocID="{586BA890-9D5F-44FB-A19B-D695CE22F2F2}" presName="connTx" presStyleLbl="parChTrans1D2" presStyleIdx="0" presStyleCnt="4"/>
      <dgm:spPr/>
      <dgm:t>
        <a:bodyPr/>
        <a:lstStyle/>
        <a:p>
          <a:endParaRPr lang="es-EC"/>
        </a:p>
      </dgm:t>
    </dgm:pt>
    <dgm:pt modelId="{A42828CE-4661-433C-A874-BC63A535388D}" type="pres">
      <dgm:prSet presAssocID="{253D1DE0-1D74-47E7-B484-5A07E647BBAF}" presName="root2" presStyleCnt="0"/>
      <dgm:spPr/>
    </dgm:pt>
    <dgm:pt modelId="{225D9326-DEB8-4F15-8252-9A76CDD28C38}" type="pres">
      <dgm:prSet presAssocID="{253D1DE0-1D74-47E7-B484-5A07E647BBAF}" presName="LevelTwoTextNode" presStyleLbl="node2" presStyleIdx="0" presStyleCnt="4" custScaleX="151848" custLinFactNeighborX="25675" custLinFactNeighborY="1508">
        <dgm:presLayoutVars>
          <dgm:chPref val="3"/>
        </dgm:presLayoutVars>
      </dgm:prSet>
      <dgm:spPr>
        <a:prstGeom prst="roundRect">
          <a:avLst>
            <a:gd name="adj" fmla="val 10000"/>
          </a:avLst>
        </a:prstGeom>
      </dgm:spPr>
      <dgm:t>
        <a:bodyPr/>
        <a:lstStyle/>
        <a:p>
          <a:endParaRPr lang="es-EC"/>
        </a:p>
      </dgm:t>
    </dgm:pt>
    <dgm:pt modelId="{E8A228DD-177F-4C33-A90E-F2AAEA3E547F}" type="pres">
      <dgm:prSet presAssocID="{253D1DE0-1D74-47E7-B484-5A07E647BBAF}" presName="level3hierChild" presStyleCnt="0"/>
      <dgm:spPr/>
    </dgm:pt>
    <dgm:pt modelId="{37221103-D431-4865-8227-BD79D14BCC78}" type="pres">
      <dgm:prSet presAssocID="{F1EE2FBD-BF05-4D5D-B928-74542E139D17}" presName="conn2-1" presStyleLbl="parChTrans1D2" presStyleIdx="1" presStyleCnt="4"/>
      <dgm:spPr>
        <a:custGeom>
          <a:avLst/>
          <a:gdLst/>
          <a:ahLst/>
          <a:cxnLst/>
          <a:rect l="0" t="0" r="0" b="0"/>
          <a:pathLst>
            <a:path>
              <a:moveTo>
                <a:pt x="0" y="20195"/>
              </a:moveTo>
              <a:lnTo>
                <a:pt x="762369" y="20195"/>
              </a:lnTo>
            </a:path>
          </a:pathLst>
        </a:custGeom>
      </dgm:spPr>
      <dgm:t>
        <a:bodyPr/>
        <a:lstStyle/>
        <a:p>
          <a:endParaRPr lang="es-EC"/>
        </a:p>
      </dgm:t>
    </dgm:pt>
    <dgm:pt modelId="{6A090416-8BCF-49AF-A797-8D0447F4D5C5}" type="pres">
      <dgm:prSet presAssocID="{F1EE2FBD-BF05-4D5D-B928-74542E139D17}" presName="connTx" presStyleLbl="parChTrans1D2" presStyleIdx="1" presStyleCnt="4"/>
      <dgm:spPr/>
      <dgm:t>
        <a:bodyPr/>
        <a:lstStyle/>
        <a:p>
          <a:endParaRPr lang="es-EC"/>
        </a:p>
      </dgm:t>
    </dgm:pt>
    <dgm:pt modelId="{2B99423E-0228-47E5-8E2E-A37D82F7E7F8}" type="pres">
      <dgm:prSet presAssocID="{9501CCA9-EDB0-477C-9314-86B5EA4E1E8C}" presName="root2" presStyleCnt="0"/>
      <dgm:spPr/>
    </dgm:pt>
    <dgm:pt modelId="{1ACA46CD-C69C-45F6-842D-C1F44F4CA594}" type="pres">
      <dgm:prSet presAssocID="{9501CCA9-EDB0-477C-9314-86B5EA4E1E8C}" presName="LevelTwoTextNode" presStyleLbl="node2" presStyleIdx="1" presStyleCnt="4" custScaleX="150682" custLinFactNeighborX="25676">
        <dgm:presLayoutVars>
          <dgm:chPref val="3"/>
        </dgm:presLayoutVars>
      </dgm:prSet>
      <dgm:spPr>
        <a:prstGeom prst="roundRect">
          <a:avLst>
            <a:gd name="adj" fmla="val 10000"/>
          </a:avLst>
        </a:prstGeom>
      </dgm:spPr>
      <dgm:t>
        <a:bodyPr/>
        <a:lstStyle/>
        <a:p>
          <a:endParaRPr lang="es-EC"/>
        </a:p>
      </dgm:t>
    </dgm:pt>
    <dgm:pt modelId="{7AC1B560-654B-4A68-96BC-57E70AE2C5D5}" type="pres">
      <dgm:prSet presAssocID="{9501CCA9-EDB0-477C-9314-86B5EA4E1E8C}" presName="level3hierChild" presStyleCnt="0"/>
      <dgm:spPr/>
    </dgm:pt>
    <dgm:pt modelId="{6961E136-AECF-4D8D-B2BF-B8A64EBEC9F0}" type="pres">
      <dgm:prSet presAssocID="{14D40054-0208-4562-A4BC-69F17989A671}" presName="conn2-1" presStyleLbl="parChTrans1D2" presStyleIdx="2" presStyleCnt="4"/>
      <dgm:spPr>
        <a:custGeom>
          <a:avLst/>
          <a:gdLst/>
          <a:ahLst/>
          <a:cxnLst/>
          <a:rect l="0" t="0" r="0" b="0"/>
          <a:pathLst>
            <a:path>
              <a:moveTo>
                <a:pt x="0" y="20195"/>
              </a:moveTo>
              <a:lnTo>
                <a:pt x="758502" y="20195"/>
              </a:lnTo>
            </a:path>
          </a:pathLst>
        </a:custGeom>
      </dgm:spPr>
      <dgm:t>
        <a:bodyPr/>
        <a:lstStyle/>
        <a:p>
          <a:endParaRPr lang="es-EC"/>
        </a:p>
      </dgm:t>
    </dgm:pt>
    <dgm:pt modelId="{ECE2CA77-CF90-4E37-B84D-CEED8E73FF77}" type="pres">
      <dgm:prSet presAssocID="{14D40054-0208-4562-A4BC-69F17989A671}" presName="connTx" presStyleLbl="parChTrans1D2" presStyleIdx="2" presStyleCnt="4"/>
      <dgm:spPr/>
      <dgm:t>
        <a:bodyPr/>
        <a:lstStyle/>
        <a:p>
          <a:endParaRPr lang="es-EC"/>
        </a:p>
      </dgm:t>
    </dgm:pt>
    <dgm:pt modelId="{BF97E88A-D654-4B5C-B0F4-7A2E1A943E22}" type="pres">
      <dgm:prSet presAssocID="{47EDD5B8-E3CF-4E49-A9C4-8B843B6D2394}" presName="root2" presStyleCnt="0"/>
      <dgm:spPr/>
    </dgm:pt>
    <dgm:pt modelId="{C85826CA-92F3-4BD8-B54D-13EC1FB4F7AC}" type="pres">
      <dgm:prSet presAssocID="{47EDD5B8-E3CF-4E49-A9C4-8B843B6D2394}" presName="LevelTwoTextNode" presStyleLbl="node2" presStyleIdx="2" presStyleCnt="4" custScaleX="149775" custLinFactNeighborX="25675" custLinFactNeighborY="-1834">
        <dgm:presLayoutVars>
          <dgm:chPref val="3"/>
        </dgm:presLayoutVars>
      </dgm:prSet>
      <dgm:spPr>
        <a:prstGeom prst="roundRect">
          <a:avLst>
            <a:gd name="adj" fmla="val 10000"/>
          </a:avLst>
        </a:prstGeom>
      </dgm:spPr>
      <dgm:t>
        <a:bodyPr/>
        <a:lstStyle/>
        <a:p>
          <a:endParaRPr lang="es-EC"/>
        </a:p>
      </dgm:t>
    </dgm:pt>
    <dgm:pt modelId="{BFC66821-D1BC-4409-8C40-23620D9FF4E6}" type="pres">
      <dgm:prSet presAssocID="{47EDD5B8-E3CF-4E49-A9C4-8B843B6D2394}" presName="level3hierChild" presStyleCnt="0"/>
      <dgm:spPr/>
    </dgm:pt>
    <dgm:pt modelId="{FF226457-6D23-4DEE-93E6-2797DA44A349}" type="pres">
      <dgm:prSet presAssocID="{D8B1D0CC-435B-4367-8BDC-61768CA62F03}" presName="conn2-1" presStyleLbl="parChTrans1D2" presStyleIdx="3" presStyleCnt="4"/>
      <dgm:spPr>
        <a:custGeom>
          <a:avLst/>
          <a:gdLst/>
          <a:ahLst/>
          <a:cxnLst/>
          <a:rect l="0" t="0" r="0" b="0"/>
          <a:pathLst>
            <a:path>
              <a:moveTo>
                <a:pt x="0" y="20195"/>
              </a:moveTo>
              <a:lnTo>
                <a:pt x="1146418" y="20195"/>
              </a:lnTo>
            </a:path>
          </a:pathLst>
        </a:custGeom>
      </dgm:spPr>
      <dgm:t>
        <a:bodyPr/>
        <a:lstStyle/>
        <a:p>
          <a:endParaRPr lang="es-EC"/>
        </a:p>
      </dgm:t>
    </dgm:pt>
    <dgm:pt modelId="{66185A46-F0E2-4227-9E08-767617C50369}" type="pres">
      <dgm:prSet presAssocID="{D8B1D0CC-435B-4367-8BDC-61768CA62F03}" presName="connTx" presStyleLbl="parChTrans1D2" presStyleIdx="3" presStyleCnt="4"/>
      <dgm:spPr/>
      <dgm:t>
        <a:bodyPr/>
        <a:lstStyle/>
        <a:p>
          <a:endParaRPr lang="es-EC"/>
        </a:p>
      </dgm:t>
    </dgm:pt>
    <dgm:pt modelId="{3186161A-0BDD-42BB-9CA4-96B8F1E71B67}" type="pres">
      <dgm:prSet presAssocID="{131BB894-DB6D-4209-9F60-4825CFBF7781}" presName="root2" presStyleCnt="0"/>
      <dgm:spPr/>
    </dgm:pt>
    <dgm:pt modelId="{DC5CA6B1-5129-49CA-A4E0-2EAB1BAD52E4}" type="pres">
      <dgm:prSet presAssocID="{131BB894-DB6D-4209-9F60-4825CFBF7781}" presName="LevelTwoTextNode" presStyleLbl="node2" presStyleIdx="3" presStyleCnt="4" custScaleX="154533" custLinFactNeighborX="25675" custLinFactNeighborY="-1508">
        <dgm:presLayoutVars>
          <dgm:chPref val="3"/>
        </dgm:presLayoutVars>
      </dgm:prSet>
      <dgm:spPr>
        <a:prstGeom prst="roundRect">
          <a:avLst>
            <a:gd name="adj" fmla="val 10000"/>
          </a:avLst>
        </a:prstGeom>
      </dgm:spPr>
      <dgm:t>
        <a:bodyPr/>
        <a:lstStyle/>
        <a:p>
          <a:endParaRPr lang="es-EC"/>
        </a:p>
      </dgm:t>
    </dgm:pt>
    <dgm:pt modelId="{DAA32090-E14B-402A-8419-57E44B628122}" type="pres">
      <dgm:prSet presAssocID="{131BB894-DB6D-4209-9F60-4825CFBF7781}" presName="level3hierChild" presStyleCnt="0"/>
      <dgm:spPr/>
    </dgm:pt>
  </dgm:ptLst>
  <dgm:cxnLst>
    <dgm:cxn modelId="{9FA6F4C1-36EA-4E7D-8988-83BD2C9E9B0F}" type="presOf" srcId="{14D40054-0208-4562-A4BC-69F17989A671}" destId="{6961E136-AECF-4D8D-B2BF-B8A64EBEC9F0}" srcOrd="0" destOrd="0" presId="urn:microsoft.com/office/officeart/2005/8/layout/hierarchy2"/>
    <dgm:cxn modelId="{2244B10A-D638-4A03-B103-BA65F4343719}" srcId="{82E204F3-4920-44B4-87C4-344211950C93}" destId="{253D1DE0-1D74-47E7-B484-5A07E647BBAF}" srcOrd="0" destOrd="0" parTransId="{586BA890-9D5F-44FB-A19B-D695CE22F2F2}" sibTransId="{21E9BD43-A7B3-47CE-83FA-780834B25B29}"/>
    <dgm:cxn modelId="{4DC5527A-9686-4E93-8A54-85C89B7D4F69}" type="presOf" srcId="{82E204F3-4920-44B4-87C4-344211950C93}" destId="{C3172A8F-CFDE-44CD-BD6F-0475948DAD6F}" srcOrd="0" destOrd="0" presId="urn:microsoft.com/office/officeart/2005/8/layout/hierarchy2"/>
    <dgm:cxn modelId="{632C76D5-E48C-4841-8A66-CC9BC513F30A}" type="presOf" srcId="{F1EE2FBD-BF05-4D5D-B928-74542E139D17}" destId="{37221103-D431-4865-8227-BD79D14BCC78}" srcOrd="0" destOrd="0" presId="urn:microsoft.com/office/officeart/2005/8/layout/hierarchy2"/>
    <dgm:cxn modelId="{3BA388BA-FD41-4BBA-90F2-33DF0288C968}" type="presOf" srcId="{253D1DE0-1D74-47E7-B484-5A07E647BBAF}" destId="{225D9326-DEB8-4F15-8252-9A76CDD28C38}" srcOrd="0" destOrd="0" presId="urn:microsoft.com/office/officeart/2005/8/layout/hierarchy2"/>
    <dgm:cxn modelId="{708C16DA-663F-4846-8488-7EFD66072C3B}" type="presOf" srcId="{14D40054-0208-4562-A4BC-69F17989A671}" destId="{ECE2CA77-CF90-4E37-B84D-CEED8E73FF77}" srcOrd="1" destOrd="0" presId="urn:microsoft.com/office/officeart/2005/8/layout/hierarchy2"/>
    <dgm:cxn modelId="{D43070EC-C4DA-4768-A4BA-4E578A732397}" type="presOf" srcId="{586BA890-9D5F-44FB-A19B-D695CE22F2F2}" destId="{95E0252D-9675-4E81-B95C-2B5016EF299A}" srcOrd="1" destOrd="0" presId="urn:microsoft.com/office/officeart/2005/8/layout/hierarchy2"/>
    <dgm:cxn modelId="{7EF71C04-1FCE-454E-8AB5-F441B6AE3CAC}" srcId="{82E204F3-4920-44B4-87C4-344211950C93}" destId="{131BB894-DB6D-4209-9F60-4825CFBF7781}" srcOrd="3" destOrd="0" parTransId="{D8B1D0CC-435B-4367-8BDC-61768CA62F03}" sibTransId="{90F64F5A-5A8F-41C5-AC47-53CA0E0AF072}"/>
    <dgm:cxn modelId="{00E4AD35-D78E-4BED-8993-40BBC76A7F89}" srcId="{82E204F3-4920-44B4-87C4-344211950C93}" destId="{47EDD5B8-E3CF-4E49-A9C4-8B843B6D2394}" srcOrd="2" destOrd="0" parTransId="{14D40054-0208-4562-A4BC-69F17989A671}" sibTransId="{B5E81620-B6C4-4C58-9A4E-EC9E0C838995}"/>
    <dgm:cxn modelId="{DD9E0D3E-7710-4239-9E68-76BA1BBE2027}" type="presOf" srcId="{9501CCA9-EDB0-477C-9314-86B5EA4E1E8C}" destId="{1ACA46CD-C69C-45F6-842D-C1F44F4CA594}" srcOrd="0" destOrd="0" presId="urn:microsoft.com/office/officeart/2005/8/layout/hierarchy2"/>
    <dgm:cxn modelId="{3E3616D6-F58C-4D80-9ACA-7895244B7182}" type="presOf" srcId="{586BA890-9D5F-44FB-A19B-D695CE22F2F2}" destId="{055E0E2C-AAFD-40B5-8645-234592DF229D}" srcOrd="0" destOrd="0" presId="urn:microsoft.com/office/officeart/2005/8/layout/hierarchy2"/>
    <dgm:cxn modelId="{166BF42E-A69D-40BA-859D-77E40C2D935A}" type="presOf" srcId="{131BB894-DB6D-4209-9F60-4825CFBF7781}" destId="{DC5CA6B1-5129-49CA-A4E0-2EAB1BAD52E4}" srcOrd="0" destOrd="0" presId="urn:microsoft.com/office/officeart/2005/8/layout/hierarchy2"/>
    <dgm:cxn modelId="{DD377730-8D29-4548-9A59-7D1C230422D3}" type="presOf" srcId="{D8B1D0CC-435B-4367-8BDC-61768CA62F03}" destId="{66185A46-F0E2-4227-9E08-767617C50369}" srcOrd="1" destOrd="0" presId="urn:microsoft.com/office/officeart/2005/8/layout/hierarchy2"/>
    <dgm:cxn modelId="{11F96CC7-6839-4B25-B39D-9CA7B7CC36CE}" type="presOf" srcId="{D8B1D0CC-435B-4367-8BDC-61768CA62F03}" destId="{FF226457-6D23-4DEE-93E6-2797DA44A349}" srcOrd="0" destOrd="0" presId="urn:microsoft.com/office/officeart/2005/8/layout/hierarchy2"/>
    <dgm:cxn modelId="{52CB90CE-DAD9-4B56-B00C-24A139C543FD}" type="presOf" srcId="{B856AAE7-844B-452C-BBC0-C9D265D0B051}" destId="{987BA79E-24B0-4177-8D77-9D79BA6BCC18}" srcOrd="0" destOrd="0" presId="urn:microsoft.com/office/officeart/2005/8/layout/hierarchy2"/>
    <dgm:cxn modelId="{24A11D4F-04BD-4672-9C7A-9E983BCB8892}" type="presOf" srcId="{F1EE2FBD-BF05-4D5D-B928-74542E139D17}" destId="{6A090416-8BCF-49AF-A797-8D0447F4D5C5}" srcOrd="1" destOrd="0" presId="urn:microsoft.com/office/officeart/2005/8/layout/hierarchy2"/>
    <dgm:cxn modelId="{17221D36-45D9-4181-937D-26E4FEAB3FBF}" srcId="{B856AAE7-844B-452C-BBC0-C9D265D0B051}" destId="{82E204F3-4920-44B4-87C4-344211950C93}" srcOrd="0" destOrd="0" parTransId="{4AED987C-EEE2-4B02-B71C-D31E5AA8F482}" sibTransId="{C5641DCB-B6BF-4E44-82CB-99C47B64ECC8}"/>
    <dgm:cxn modelId="{2DF5BC87-CE38-4A21-A1E1-EBF4C97D7D2C}" type="presOf" srcId="{47EDD5B8-E3CF-4E49-A9C4-8B843B6D2394}" destId="{C85826CA-92F3-4BD8-B54D-13EC1FB4F7AC}" srcOrd="0" destOrd="0" presId="urn:microsoft.com/office/officeart/2005/8/layout/hierarchy2"/>
    <dgm:cxn modelId="{48E64586-C6D4-49F4-87A5-EFDD0766C816}" srcId="{82E204F3-4920-44B4-87C4-344211950C93}" destId="{9501CCA9-EDB0-477C-9314-86B5EA4E1E8C}" srcOrd="1" destOrd="0" parTransId="{F1EE2FBD-BF05-4D5D-B928-74542E139D17}" sibTransId="{30BEB660-58F8-4598-9239-306754775846}"/>
    <dgm:cxn modelId="{F367596F-81EF-4651-94B2-0535D32CA464}" type="presParOf" srcId="{987BA79E-24B0-4177-8D77-9D79BA6BCC18}" destId="{B60EAE81-374C-405F-BF3C-AEFDC8EAE2F2}" srcOrd="0" destOrd="0" presId="urn:microsoft.com/office/officeart/2005/8/layout/hierarchy2"/>
    <dgm:cxn modelId="{287BBCD0-544C-4284-AD41-0E32AA24BBEF}" type="presParOf" srcId="{B60EAE81-374C-405F-BF3C-AEFDC8EAE2F2}" destId="{C3172A8F-CFDE-44CD-BD6F-0475948DAD6F}" srcOrd="0" destOrd="0" presId="urn:microsoft.com/office/officeart/2005/8/layout/hierarchy2"/>
    <dgm:cxn modelId="{B82F6E59-7F0E-43A7-ADBE-47856AF79788}" type="presParOf" srcId="{B60EAE81-374C-405F-BF3C-AEFDC8EAE2F2}" destId="{798C8033-CF2A-43D5-AD68-CEF4BFC92C01}" srcOrd="1" destOrd="0" presId="urn:microsoft.com/office/officeart/2005/8/layout/hierarchy2"/>
    <dgm:cxn modelId="{95D9611C-62DA-4EB2-94A0-2BB660621816}" type="presParOf" srcId="{798C8033-CF2A-43D5-AD68-CEF4BFC92C01}" destId="{055E0E2C-AAFD-40B5-8645-234592DF229D}" srcOrd="0" destOrd="0" presId="urn:microsoft.com/office/officeart/2005/8/layout/hierarchy2"/>
    <dgm:cxn modelId="{85732910-7E05-4C86-B81F-3CB09C9DD672}" type="presParOf" srcId="{055E0E2C-AAFD-40B5-8645-234592DF229D}" destId="{95E0252D-9675-4E81-B95C-2B5016EF299A}" srcOrd="0" destOrd="0" presId="urn:microsoft.com/office/officeart/2005/8/layout/hierarchy2"/>
    <dgm:cxn modelId="{78ED4186-C9F8-41F1-8BAC-D9DCB688AFEB}" type="presParOf" srcId="{798C8033-CF2A-43D5-AD68-CEF4BFC92C01}" destId="{A42828CE-4661-433C-A874-BC63A535388D}" srcOrd="1" destOrd="0" presId="urn:microsoft.com/office/officeart/2005/8/layout/hierarchy2"/>
    <dgm:cxn modelId="{078B3EF4-C5C3-43BF-841C-D7B9006EBFA4}" type="presParOf" srcId="{A42828CE-4661-433C-A874-BC63A535388D}" destId="{225D9326-DEB8-4F15-8252-9A76CDD28C38}" srcOrd="0" destOrd="0" presId="urn:microsoft.com/office/officeart/2005/8/layout/hierarchy2"/>
    <dgm:cxn modelId="{083F41B3-086A-4171-AFC5-37E7A2175FFC}" type="presParOf" srcId="{A42828CE-4661-433C-A874-BC63A535388D}" destId="{E8A228DD-177F-4C33-A90E-F2AAEA3E547F}" srcOrd="1" destOrd="0" presId="urn:microsoft.com/office/officeart/2005/8/layout/hierarchy2"/>
    <dgm:cxn modelId="{FA169761-313F-41FC-8B15-FCAF085CC5FB}" type="presParOf" srcId="{798C8033-CF2A-43D5-AD68-CEF4BFC92C01}" destId="{37221103-D431-4865-8227-BD79D14BCC78}" srcOrd="2" destOrd="0" presId="urn:microsoft.com/office/officeart/2005/8/layout/hierarchy2"/>
    <dgm:cxn modelId="{931362B4-3436-4A6A-9095-C6F309CB4ECA}" type="presParOf" srcId="{37221103-D431-4865-8227-BD79D14BCC78}" destId="{6A090416-8BCF-49AF-A797-8D0447F4D5C5}" srcOrd="0" destOrd="0" presId="urn:microsoft.com/office/officeart/2005/8/layout/hierarchy2"/>
    <dgm:cxn modelId="{CFA70DE9-E8C6-43CB-825F-C0730D962554}" type="presParOf" srcId="{798C8033-CF2A-43D5-AD68-CEF4BFC92C01}" destId="{2B99423E-0228-47E5-8E2E-A37D82F7E7F8}" srcOrd="3" destOrd="0" presId="urn:microsoft.com/office/officeart/2005/8/layout/hierarchy2"/>
    <dgm:cxn modelId="{ED469628-3415-4E6B-AE03-1FC8D89DB8E0}" type="presParOf" srcId="{2B99423E-0228-47E5-8E2E-A37D82F7E7F8}" destId="{1ACA46CD-C69C-45F6-842D-C1F44F4CA594}" srcOrd="0" destOrd="0" presId="urn:microsoft.com/office/officeart/2005/8/layout/hierarchy2"/>
    <dgm:cxn modelId="{A9DC4CC0-1B58-4B25-B9CF-B7B2869AAE90}" type="presParOf" srcId="{2B99423E-0228-47E5-8E2E-A37D82F7E7F8}" destId="{7AC1B560-654B-4A68-96BC-57E70AE2C5D5}" srcOrd="1" destOrd="0" presId="urn:microsoft.com/office/officeart/2005/8/layout/hierarchy2"/>
    <dgm:cxn modelId="{E51D3864-7A7E-443A-8F3D-2D1684AA8634}" type="presParOf" srcId="{798C8033-CF2A-43D5-AD68-CEF4BFC92C01}" destId="{6961E136-AECF-4D8D-B2BF-B8A64EBEC9F0}" srcOrd="4" destOrd="0" presId="urn:microsoft.com/office/officeart/2005/8/layout/hierarchy2"/>
    <dgm:cxn modelId="{9E91714B-48C2-453D-B42A-430ECE420E64}" type="presParOf" srcId="{6961E136-AECF-4D8D-B2BF-B8A64EBEC9F0}" destId="{ECE2CA77-CF90-4E37-B84D-CEED8E73FF77}" srcOrd="0" destOrd="0" presId="urn:microsoft.com/office/officeart/2005/8/layout/hierarchy2"/>
    <dgm:cxn modelId="{F7331559-916C-47D2-A902-705A5D0D31F6}" type="presParOf" srcId="{798C8033-CF2A-43D5-AD68-CEF4BFC92C01}" destId="{BF97E88A-D654-4B5C-B0F4-7A2E1A943E22}" srcOrd="5" destOrd="0" presId="urn:microsoft.com/office/officeart/2005/8/layout/hierarchy2"/>
    <dgm:cxn modelId="{E8E9D527-F28C-48AD-9B50-3D59F872FD96}" type="presParOf" srcId="{BF97E88A-D654-4B5C-B0F4-7A2E1A943E22}" destId="{C85826CA-92F3-4BD8-B54D-13EC1FB4F7AC}" srcOrd="0" destOrd="0" presId="urn:microsoft.com/office/officeart/2005/8/layout/hierarchy2"/>
    <dgm:cxn modelId="{9ECBE778-CEB9-4FCA-AB8A-54476FD161BF}" type="presParOf" srcId="{BF97E88A-D654-4B5C-B0F4-7A2E1A943E22}" destId="{BFC66821-D1BC-4409-8C40-23620D9FF4E6}" srcOrd="1" destOrd="0" presId="urn:microsoft.com/office/officeart/2005/8/layout/hierarchy2"/>
    <dgm:cxn modelId="{C1624483-75E1-444E-8A62-E786000F759C}" type="presParOf" srcId="{798C8033-CF2A-43D5-AD68-CEF4BFC92C01}" destId="{FF226457-6D23-4DEE-93E6-2797DA44A349}" srcOrd="6" destOrd="0" presId="urn:microsoft.com/office/officeart/2005/8/layout/hierarchy2"/>
    <dgm:cxn modelId="{14FA92F0-5784-4837-A642-8BE999825CAB}" type="presParOf" srcId="{FF226457-6D23-4DEE-93E6-2797DA44A349}" destId="{66185A46-F0E2-4227-9E08-767617C50369}" srcOrd="0" destOrd="0" presId="urn:microsoft.com/office/officeart/2005/8/layout/hierarchy2"/>
    <dgm:cxn modelId="{C09341F8-2EB8-4F8A-8BF2-40037EC3D41A}" type="presParOf" srcId="{798C8033-CF2A-43D5-AD68-CEF4BFC92C01}" destId="{3186161A-0BDD-42BB-9CA4-96B8F1E71B67}" srcOrd="7" destOrd="0" presId="urn:microsoft.com/office/officeart/2005/8/layout/hierarchy2"/>
    <dgm:cxn modelId="{0888D517-3C20-487C-9744-F30BBBAB8A9B}" type="presParOf" srcId="{3186161A-0BDD-42BB-9CA4-96B8F1E71B67}" destId="{DC5CA6B1-5129-49CA-A4E0-2EAB1BAD52E4}" srcOrd="0" destOrd="0" presId="urn:microsoft.com/office/officeart/2005/8/layout/hierarchy2"/>
    <dgm:cxn modelId="{48F81AC2-A651-4EF2-A1F4-85683A3F564C}" type="presParOf" srcId="{3186161A-0BDD-42BB-9CA4-96B8F1E71B67}" destId="{DAA32090-E14B-402A-8419-57E44B628122}"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emf"/><Relationship Id="rId1" Type="http://schemas.openxmlformats.org/officeDocument/2006/relationships/image" Target="../media/image66.e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image" Target="../media/image100.emf"/><Relationship Id="rId1" Type="http://schemas.openxmlformats.org/officeDocument/2006/relationships/image" Target="../media/image99.e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103.emf"/><Relationship Id="rId1" Type="http://schemas.openxmlformats.org/officeDocument/2006/relationships/image" Target="../media/image102.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04.e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image" Target="../media/image106.emf"/><Relationship Id="rId1" Type="http://schemas.openxmlformats.org/officeDocument/2006/relationships/image" Target="../media/image105.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17.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23.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28.e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130.emf"/><Relationship Id="rId1" Type="http://schemas.openxmlformats.org/officeDocument/2006/relationships/image" Target="../media/image129.e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133.emf"/><Relationship Id="rId2" Type="http://schemas.openxmlformats.org/officeDocument/2006/relationships/image" Target="../media/image132.emf"/><Relationship Id="rId1" Type="http://schemas.openxmlformats.org/officeDocument/2006/relationships/image" Target="../media/image13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37.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emf"/><Relationship Id="rId1" Type="http://schemas.openxmlformats.org/officeDocument/2006/relationships/image" Target="../media/image69.e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139.emf"/><Relationship Id="rId1" Type="http://schemas.openxmlformats.org/officeDocument/2006/relationships/image" Target="../media/image138.e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142.emf"/><Relationship Id="rId2" Type="http://schemas.openxmlformats.org/officeDocument/2006/relationships/image" Target="../media/image141.emf"/><Relationship Id="rId1" Type="http://schemas.openxmlformats.org/officeDocument/2006/relationships/image" Target="../media/image140.e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147.emf"/><Relationship Id="rId1" Type="http://schemas.openxmlformats.org/officeDocument/2006/relationships/image" Target="../media/image146.emf"/></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149.emf"/><Relationship Id="rId1" Type="http://schemas.openxmlformats.org/officeDocument/2006/relationships/image" Target="../media/image148.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50.emf"/></Relationships>
</file>

<file path=ppt/drawings/_rels/vmlDrawing25.vml.rels><?xml version="1.0" encoding="UTF-8" standalone="yes"?>
<Relationships xmlns="http://schemas.openxmlformats.org/package/2006/relationships"><Relationship Id="rId2" Type="http://schemas.openxmlformats.org/officeDocument/2006/relationships/image" Target="../media/image152.emf"/><Relationship Id="rId1" Type="http://schemas.openxmlformats.org/officeDocument/2006/relationships/image" Target="../media/image151.emf"/></Relationships>
</file>

<file path=ppt/drawings/_rels/vmlDrawing26.vml.rels><?xml version="1.0" encoding="UTF-8" standalone="yes"?>
<Relationships xmlns="http://schemas.openxmlformats.org/package/2006/relationships"><Relationship Id="rId2" Type="http://schemas.openxmlformats.org/officeDocument/2006/relationships/image" Target="../media/image156.emf"/><Relationship Id="rId1" Type="http://schemas.openxmlformats.org/officeDocument/2006/relationships/image" Target="../media/image155.emf"/></Relationships>
</file>

<file path=ppt/drawings/_rels/vmlDrawing27.vml.rels><?xml version="1.0" encoding="UTF-8" standalone="yes"?>
<Relationships xmlns="http://schemas.openxmlformats.org/package/2006/relationships"><Relationship Id="rId2" Type="http://schemas.openxmlformats.org/officeDocument/2006/relationships/image" Target="../media/image178.emf"/><Relationship Id="rId1" Type="http://schemas.openxmlformats.org/officeDocument/2006/relationships/image" Target="../media/image177.emf"/></Relationships>
</file>

<file path=ppt/drawings/_rels/vmlDrawing28.vml.rels><?xml version="1.0" encoding="UTF-8" standalone="yes"?>
<Relationships xmlns="http://schemas.openxmlformats.org/package/2006/relationships"><Relationship Id="rId2" Type="http://schemas.openxmlformats.org/officeDocument/2006/relationships/image" Target="../media/image180.emf"/><Relationship Id="rId1" Type="http://schemas.openxmlformats.org/officeDocument/2006/relationships/image" Target="../media/image179.emf"/></Relationships>
</file>

<file path=ppt/drawings/_rels/vmlDrawing29.vml.rels><?xml version="1.0" encoding="UTF-8" standalone="yes"?>
<Relationships xmlns="http://schemas.openxmlformats.org/package/2006/relationships"><Relationship Id="rId2" Type="http://schemas.openxmlformats.org/officeDocument/2006/relationships/image" Target="../media/image183.emf"/><Relationship Id="rId1" Type="http://schemas.openxmlformats.org/officeDocument/2006/relationships/image" Target="../media/image18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3.emf"/></Relationships>
</file>

<file path=ppt/drawings/_rels/vmlDrawing30.vml.rels><?xml version="1.0" encoding="UTF-8" standalone="yes"?>
<Relationships xmlns="http://schemas.openxmlformats.org/package/2006/relationships"><Relationship Id="rId2" Type="http://schemas.openxmlformats.org/officeDocument/2006/relationships/image" Target="../media/image185.emf"/><Relationship Id="rId1" Type="http://schemas.openxmlformats.org/officeDocument/2006/relationships/image" Target="../media/image184.emf"/></Relationships>
</file>

<file path=ppt/drawings/_rels/vmlDrawing31.vml.rels><?xml version="1.0" encoding="UTF-8" standalone="yes"?>
<Relationships xmlns="http://schemas.openxmlformats.org/package/2006/relationships"><Relationship Id="rId2" Type="http://schemas.openxmlformats.org/officeDocument/2006/relationships/image" Target="../media/image187.emf"/><Relationship Id="rId1" Type="http://schemas.openxmlformats.org/officeDocument/2006/relationships/image" Target="../media/image186.emf"/></Relationships>
</file>

<file path=ppt/drawings/_rels/vmlDrawing32.vml.rels><?xml version="1.0" encoding="UTF-8" standalone="yes"?>
<Relationships xmlns="http://schemas.openxmlformats.org/package/2006/relationships"><Relationship Id="rId2" Type="http://schemas.openxmlformats.org/officeDocument/2006/relationships/image" Target="../media/image193.emf"/><Relationship Id="rId1" Type="http://schemas.openxmlformats.org/officeDocument/2006/relationships/image" Target="../media/image192.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94.emf"/></Relationships>
</file>

<file path=ppt/drawings/_rels/vmlDrawing34.vml.rels><?xml version="1.0" encoding="UTF-8" standalone="yes"?>
<Relationships xmlns="http://schemas.openxmlformats.org/package/2006/relationships"><Relationship Id="rId3" Type="http://schemas.openxmlformats.org/officeDocument/2006/relationships/image" Target="../media/image197.emf"/><Relationship Id="rId2" Type="http://schemas.openxmlformats.org/officeDocument/2006/relationships/image" Target="../media/image196.emf"/><Relationship Id="rId1" Type="http://schemas.openxmlformats.org/officeDocument/2006/relationships/image" Target="../media/image195.emf"/></Relationships>
</file>

<file path=ppt/drawings/_rels/vmlDrawing35.vml.rels><?xml version="1.0" encoding="UTF-8" standalone="yes"?>
<Relationships xmlns="http://schemas.openxmlformats.org/package/2006/relationships"><Relationship Id="rId2" Type="http://schemas.openxmlformats.org/officeDocument/2006/relationships/image" Target="../media/image199.emf"/><Relationship Id="rId1" Type="http://schemas.openxmlformats.org/officeDocument/2006/relationships/image" Target="../media/image198.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image" Target="../media/image77.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image" Target="../media/image8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3.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image" Target="../media/image93.emf"/><Relationship Id="rId1" Type="http://schemas.openxmlformats.org/officeDocument/2006/relationships/image" Target="../media/image92.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96.e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image" Target="../media/image97.emf"/></Relationships>
</file>

<file path=ppt/drawings/drawing1.xml><?xml version="1.0" encoding="utf-8"?>
<c:userShapes xmlns:c="http://schemas.openxmlformats.org/drawingml/2006/chart">
  <cdr:relSizeAnchor xmlns:cdr="http://schemas.openxmlformats.org/drawingml/2006/chartDrawing">
    <cdr:from>
      <cdr:x>0.00575</cdr:x>
      <cdr:y>0.29688</cdr:y>
    </cdr:from>
    <cdr:to>
      <cdr:x>0.06705</cdr:x>
      <cdr:y>0.73438</cdr:y>
    </cdr:to>
    <cdr:sp macro="" textlink="">
      <cdr:nvSpPr>
        <cdr:cNvPr id="2" name="1 CuadroTexto"/>
        <cdr:cNvSpPr txBox="1"/>
      </cdr:nvSpPr>
      <cdr:spPr>
        <a:xfrm xmlns:a="http://schemas.openxmlformats.org/drawingml/2006/main">
          <a:off x="28575" y="814388"/>
          <a:ext cx="304800" cy="120015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s-EC" sz="1100"/>
            <a:t>A</a:t>
          </a:r>
        </a:p>
        <a:p xmlns:a="http://schemas.openxmlformats.org/drawingml/2006/main">
          <a:r>
            <a:rPr lang="es-EC" sz="1100"/>
            <a:t>L</a:t>
          </a:r>
        </a:p>
        <a:p xmlns:a="http://schemas.openxmlformats.org/drawingml/2006/main">
          <a:r>
            <a:rPr lang="es-EC" sz="1100"/>
            <a:t>T</a:t>
          </a:r>
        </a:p>
        <a:p xmlns:a="http://schemas.openxmlformats.org/drawingml/2006/main">
          <a:r>
            <a:rPr lang="es-EC" sz="1100"/>
            <a:t>U</a:t>
          </a:r>
        </a:p>
        <a:p xmlns:a="http://schemas.openxmlformats.org/drawingml/2006/main">
          <a:r>
            <a:rPr lang="es-EC" sz="1100"/>
            <a:t>R</a:t>
          </a:r>
        </a:p>
        <a:p xmlns:a="http://schemas.openxmlformats.org/drawingml/2006/main">
          <a:r>
            <a:rPr lang="es-EC" sz="1100"/>
            <a:t>A</a:t>
          </a:r>
        </a:p>
      </cdr:txBody>
    </cdr:sp>
  </cdr:relSizeAnchor>
  <cdr:relSizeAnchor xmlns:cdr="http://schemas.openxmlformats.org/drawingml/2006/chartDrawing">
    <cdr:from>
      <cdr:x>0.45203</cdr:x>
      <cdr:y>0.86062</cdr:y>
    </cdr:from>
    <cdr:to>
      <cdr:x>0.63594</cdr:x>
      <cdr:y>0.96759</cdr:y>
    </cdr:to>
    <cdr:sp macro="" textlink="">
      <cdr:nvSpPr>
        <cdr:cNvPr id="3" name="2 CuadroTexto"/>
        <cdr:cNvSpPr txBox="1"/>
      </cdr:nvSpPr>
      <cdr:spPr>
        <a:xfrm xmlns:a="http://schemas.openxmlformats.org/drawingml/2006/main">
          <a:off x="1898759" y="2389535"/>
          <a:ext cx="772511" cy="29700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s-EC" sz="1100"/>
            <a:t>DIAMETRO</a:t>
          </a:r>
        </a:p>
      </cdr:txBody>
    </cdr:sp>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12/2/2014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12/2/2014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‹Nº›</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12/2/2014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12/2/2014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‹Nº›</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s-ES" smtClean="0"/>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12/2/2014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12/2/2014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12/2/2014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12/2/2014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12/2/2014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12/2/2014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12/2/2014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12/2/2014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12/2/2014</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‹Nº›</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0.jpe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1.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chart" Target="../charts/chart5.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51.pn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1.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png"/><Relationship Id="rId11" Type="http://schemas.openxmlformats.org/officeDocument/2006/relationships/image" Target="../media/image65.jpe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s>
</file>

<file path=ppt/slides/_rels/slide33.xml.rels><?xml version="1.0" encoding="UTF-8" standalone="yes"?>
<Relationships xmlns="http://schemas.openxmlformats.org/package/2006/relationships"><Relationship Id="rId8" Type="http://schemas.openxmlformats.org/officeDocument/2006/relationships/package" Target="../embeddings/Documento_de_Microsoft_Word2.docx"/><Relationship Id="rId3" Type="http://schemas.openxmlformats.org/officeDocument/2006/relationships/image" Target="../media/image1.png"/><Relationship Id="rId7" Type="http://schemas.openxmlformats.org/officeDocument/2006/relationships/oleObject" Target="../embeddings/oleObject2.bin"/><Relationship Id="rId12" Type="http://schemas.openxmlformats.org/officeDocument/2006/relationships/image" Target="../media/image68.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6.emf"/><Relationship Id="rId11" Type="http://schemas.openxmlformats.org/officeDocument/2006/relationships/package" Target="../embeddings/Documento_de_Microsoft_Word3.docx"/><Relationship Id="rId5" Type="http://schemas.openxmlformats.org/officeDocument/2006/relationships/package" Target="../embeddings/Documento_de_Microsoft_Word1.docx"/><Relationship Id="rId10" Type="http://schemas.openxmlformats.org/officeDocument/2006/relationships/oleObject" Target="../embeddings/oleObject3.bin"/><Relationship Id="rId4" Type="http://schemas.openxmlformats.org/officeDocument/2006/relationships/oleObject" Target="../embeddings/oleObject1.bin"/><Relationship Id="rId9" Type="http://schemas.openxmlformats.org/officeDocument/2006/relationships/image" Target="../media/image67.emf"/></Relationships>
</file>

<file path=ppt/slides/_rels/slide34.xml.rels><?xml version="1.0" encoding="UTF-8" standalone="yes"?>
<Relationships xmlns="http://schemas.openxmlformats.org/package/2006/relationships"><Relationship Id="rId8" Type="http://schemas.openxmlformats.org/officeDocument/2006/relationships/package" Target="../embeddings/Documento_de_Microsoft_Word5.docx"/><Relationship Id="rId13" Type="http://schemas.openxmlformats.org/officeDocument/2006/relationships/image" Target="../media/image1.png"/><Relationship Id="rId3" Type="http://schemas.openxmlformats.org/officeDocument/2006/relationships/image" Target="../media/image72.jpeg"/><Relationship Id="rId7" Type="http://schemas.openxmlformats.org/officeDocument/2006/relationships/oleObject" Target="../embeddings/oleObject5.bin"/><Relationship Id="rId12" Type="http://schemas.openxmlformats.org/officeDocument/2006/relationships/image" Target="../media/image71.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69.emf"/><Relationship Id="rId11" Type="http://schemas.openxmlformats.org/officeDocument/2006/relationships/package" Target="../embeddings/Documento_de_Microsoft_Word6.docx"/><Relationship Id="rId5" Type="http://schemas.openxmlformats.org/officeDocument/2006/relationships/package" Target="../embeddings/Documento_de_Microsoft_Word4.docx"/><Relationship Id="rId10" Type="http://schemas.openxmlformats.org/officeDocument/2006/relationships/oleObject" Target="../embeddings/oleObject6.bin"/><Relationship Id="rId4" Type="http://schemas.openxmlformats.org/officeDocument/2006/relationships/oleObject" Target="../embeddings/oleObject4.bin"/><Relationship Id="rId9" Type="http://schemas.openxmlformats.org/officeDocument/2006/relationships/image" Target="../media/image70.emf"/></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png"/><Relationship Id="rId5" Type="http://schemas.openxmlformats.org/officeDocument/2006/relationships/image" Target="../media/image73.emf"/><Relationship Id="rId4" Type="http://schemas.openxmlformats.org/officeDocument/2006/relationships/package" Target="../embeddings/Documento_de_Microsoft_Word7.docx"/></Relationships>
</file>

<file path=ppt/slides/_rels/slide3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76.png"/></Relationships>
</file>

<file path=ppt/slides/_rels/slide37.xml.rels><?xml version="1.0" encoding="UTF-8" standalone="yes"?>
<Relationships xmlns="http://schemas.openxmlformats.org/package/2006/relationships"><Relationship Id="rId8" Type="http://schemas.openxmlformats.org/officeDocument/2006/relationships/image" Target="../media/image78.emf"/><Relationship Id="rId3" Type="http://schemas.openxmlformats.org/officeDocument/2006/relationships/oleObject" Target="../embeddings/oleObject8.bin"/><Relationship Id="rId7" Type="http://schemas.openxmlformats.org/officeDocument/2006/relationships/package" Target="../embeddings/Documento_de_Microsoft_Word9.docx"/><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9.bin"/><Relationship Id="rId5" Type="http://schemas.openxmlformats.org/officeDocument/2006/relationships/image" Target="../media/image77.emf"/><Relationship Id="rId10" Type="http://schemas.openxmlformats.org/officeDocument/2006/relationships/image" Target="../media/image1.png"/><Relationship Id="rId4" Type="http://schemas.openxmlformats.org/officeDocument/2006/relationships/package" Target="../embeddings/Documento_de_Microsoft_Word8.docx"/><Relationship Id="rId9" Type="http://schemas.openxmlformats.org/officeDocument/2006/relationships/chart" Target="../charts/chart6.xml"/></Relationships>
</file>

<file path=ppt/slides/_rels/slide3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8" Type="http://schemas.openxmlformats.org/officeDocument/2006/relationships/image" Target="../media/image82.emf"/><Relationship Id="rId3" Type="http://schemas.openxmlformats.org/officeDocument/2006/relationships/oleObject" Target="../embeddings/oleObject11.bin"/><Relationship Id="rId7" Type="http://schemas.openxmlformats.org/officeDocument/2006/relationships/package" Target="../embeddings/Documento_de_Microsoft_Word11.docx"/><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12.bin"/><Relationship Id="rId5" Type="http://schemas.openxmlformats.org/officeDocument/2006/relationships/image" Target="../media/image81.emf"/><Relationship Id="rId4" Type="http://schemas.openxmlformats.org/officeDocument/2006/relationships/package" Target="../embeddings/Documento_de_Microsoft_Word10.docx"/><Relationship Id="rId9"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8" Type="http://schemas.openxmlformats.org/officeDocument/2006/relationships/oleObject" Target="../embeddings/oleObject13.bin"/><Relationship Id="rId13" Type="http://schemas.openxmlformats.org/officeDocument/2006/relationships/image" Target="../media/image1.png"/><Relationship Id="rId3" Type="http://schemas.openxmlformats.org/officeDocument/2006/relationships/image" Target="../media/image86.png"/><Relationship Id="rId7" Type="http://schemas.openxmlformats.org/officeDocument/2006/relationships/image" Target="../media/image85.png"/><Relationship Id="rId12" Type="http://schemas.openxmlformats.org/officeDocument/2006/relationships/image" Target="../media/image92.png"/><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89.png"/><Relationship Id="rId11" Type="http://schemas.openxmlformats.org/officeDocument/2006/relationships/image" Target="../media/image88.png"/><Relationship Id="rId5" Type="http://schemas.openxmlformats.org/officeDocument/2006/relationships/image" Target="../media/image84.png"/><Relationship Id="rId10" Type="http://schemas.openxmlformats.org/officeDocument/2006/relationships/image" Target="../media/image83.emf"/><Relationship Id="rId4" Type="http://schemas.openxmlformats.org/officeDocument/2006/relationships/image" Target="../media/image87.png"/><Relationship Id="rId9" Type="http://schemas.openxmlformats.org/officeDocument/2006/relationships/package" Target="../embeddings/Documento_de_Microsoft_Word12.docx"/></Relationships>
</file>

<file path=ppt/slides/_rels/slide41.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png"/><Relationship Id="rId3" Type="http://schemas.openxmlformats.org/officeDocument/2006/relationships/image" Target="../media/image94.png"/><Relationship Id="rId7" Type="http://schemas.openxmlformats.org/officeDocument/2006/relationships/image" Target="../media/image98.png"/><Relationship Id="rId12" Type="http://schemas.openxmlformats.org/officeDocument/2006/relationships/image" Target="../media/image103.png"/><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97.png"/><Relationship Id="rId11" Type="http://schemas.openxmlformats.org/officeDocument/2006/relationships/image" Target="../media/image102.png"/><Relationship Id="rId5" Type="http://schemas.openxmlformats.org/officeDocument/2006/relationships/image" Target="../media/image96.png"/><Relationship Id="rId10" Type="http://schemas.openxmlformats.org/officeDocument/2006/relationships/image" Target="../media/image101.png"/><Relationship Id="rId4" Type="http://schemas.openxmlformats.org/officeDocument/2006/relationships/image" Target="../media/image95.png"/><Relationship Id="rId9" Type="http://schemas.openxmlformats.org/officeDocument/2006/relationships/image" Target="../media/image100.png"/></Relationships>
</file>

<file path=ppt/slides/_rels/slide42.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png"/><Relationship Id="rId7" Type="http://schemas.openxmlformats.org/officeDocument/2006/relationships/image" Target="../media/image109.png"/><Relationship Id="rId12" Type="http://schemas.openxmlformats.org/officeDocument/2006/relationships/image" Target="../media/image1.png"/><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108.png"/><Relationship Id="rId11" Type="http://schemas.openxmlformats.org/officeDocument/2006/relationships/image" Target="../media/image113.png"/><Relationship Id="rId5" Type="http://schemas.openxmlformats.org/officeDocument/2006/relationships/image" Target="../media/image107.png"/><Relationship Id="rId10" Type="http://schemas.openxmlformats.org/officeDocument/2006/relationships/image" Target="../media/image112.png"/><Relationship Id="rId4" Type="http://schemas.openxmlformats.org/officeDocument/2006/relationships/image" Target="../media/image106.png"/><Relationship Id="rId9" Type="http://schemas.openxmlformats.org/officeDocument/2006/relationships/image" Target="../media/image111.png"/></Relationships>
</file>

<file path=ppt/slides/_rels/slide43.xml.rels><?xml version="1.0" encoding="UTF-8" standalone="yes"?>
<Relationships xmlns="http://schemas.openxmlformats.org/package/2006/relationships"><Relationship Id="rId8" Type="http://schemas.openxmlformats.org/officeDocument/2006/relationships/package" Target="../embeddings/Documento_de_Microsoft_Word14.docx"/><Relationship Id="rId13" Type="http://schemas.openxmlformats.org/officeDocument/2006/relationships/image" Target="../media/image1.png"/><Relationship Id="rId3" Type="http://schemas.openxmlformats.org/officeDocument/2006/relationships/image" Target="../media/image95.jpeg"/><Relationship Id="rId7" Type="http://schemas.openxmlformats.org/officeDocument/2006/relationships/oleObject" Target="../embeddings/oleObject15.bin"/><Relationship Id="rId12" Type="http://schemas.openxmlformats.org/officeDocument/2006/relationships/image" Target="../media/image94.emf"/><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92.emf"/><Relationship Id="rId11" Type="http://schemas.openxmlformats.org/officeDocument/2006/relationships/package" Target="../embeddings/Documento_de_Microsoft_Word15.docx"/><Relationship Id="rId5" Type="http://schemas.openxmlformats.org/officeDocument/2006/relationships/package" Target="../embeddings/Documento_de_Microsoft_Word13.docx"/><Relationship Id="rId10" Type="http://schemas.openxmlformats.org/officeDocument/2006/relationships/oleObject" Target="../embeddings/oleObject16.bin"/><Relationship Id="rId4" Type="http://schemas.openxmlformats.org/officeDocument/2006/relationships/oleObject" Target="../embeddings/oleObject14.bin"/><Relationship Id="rId9" Type="http://schemas.openxmlformats.org/officeDocument/2006/relationships/image" Target="../media/image93.emf"/></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1.png"/><Relationship Id="rId5" Type="http://schemas.openxmlformats.org/officeDocument/2006/relationships/image" Target="../media/image96.emf"/><Relationship Id="rId4" Type="http://schemas.openxmlformats.org/officeDocument/2006/relationships/package" Target="../embeddings/Documento_de_Microsoft_Word16.docx"/></Relationships>
</file>

<file path=ppt/slides/_rels/slide45.xml.rels><?xml version="1.0" encoding="UTF-8" standalone="yes"?>
<Relationships xmlns="http://schemas.openxmlformats.org/package/2006/relationships"><Relationship Id="rId8" Type="http://schemas.openxmlformats.org/officeDocument/2006/relationships/image" Target="../media/image98.emf"/><Relationship Id="rId3" Type="http://schemas.openxmlformats.org/officeDocument/2006/relationships/oleObject" Target="../embeddings/oleObject18.bin"/><Relationship Id="rId7" Type="http://schemas.openxmlformats.org/officeDocument/2006/relationships/package" Target="../embeddings/Documento_de_Microsoft_Word18.docx"/><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oleObject" Target="../embeddings/oleObject19.bin"/><Relationship Id="rId5" Type="http://schemas.openxmlformats.org/officeDocument/2006/relationships/image" Target="../media/image97.emf"/><Relationship Id="rId10" Type="http://schemas.openxmlformats.org/officeDocument/2006/relationships/image" Target="../media/image1.png"/><Relationship Id="rId4" Type="http://schemas.openxmlformats.org/officeDocument/2006/relationships/package" Target="../embeddings/Documento_de_Microsoft_Word17.docx"/><Relationship Id="rId9" Type="http://schemas.openxmlformats.org/officeDocument/2006/relationships/chart" Target="../charts/chart7.xml"/></Relationships>
</file>

<file path=ppt/slides/_rels/slide46.xml.rels><?xml version="1.0" encoding="UTF-8" standalone="yes"?>
<Relationships xmlns="http://schemas.openxmlformats.org/package/2006/relationships"><Relationship Id="rId8" Type="http://schemas.openxmlformats.org/officeDocument/2006/relationships/image" Target="../media/image100.emf"/><Relationship Id="rId3" Type="http://schemas.openxmlformats.org/officeDocument/2006/relationships/oleObject" Target="../embeddings/oleObject21.bin"/><Relationship Id="rId7" Type="http://schemas.openxmlformats.org/officeDocument/2006/relationships/package" Target="../embeddings/Documento_de_Microsoft_Word20.docx"/><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oleObject" Target="../embeddings/oleObject22.bin"/><Relationship Id="rId11" Type="http://schemas.openxmlformats.org/officeDocument/2006/relationships/image" Target="../media/image101.emf"/><Relationship Id="rId5" Type="http://schemas.openxmlformats.org/officeDocument/2006/relationships/image" Target="../media/image99.emf"/><Relationship Id="rId10" Type="http://schemas.openxmlformats.org/officeDocument/2006/relationships/package" Target="../embeddings/Documento_de_Microsoft_Word21.docx"/><Relationship Id="rId4" Type="http://schemas.openxmlformats.org/officeDocument/2006/relationships/package" Target="../embeddings/Documento_de_Microsoft_Word19.docx"/><Relationship Id="rId9" Type="http://schemas.openxmlformats.org/officeDocument/2006/relationships/oleObject" Target="../embeddings/oleObject23.bin"/></Relationships>
</file>

<file path=ppt/slides/_rels/slide47.xml.rels><?xml version="1.0" encoding="UTF-8" standalone="yes"?>
<Relationships xmlns="http://schemas.openxmlformats.org/package/2006/relationships"><Relationship Id="rId8" Type="http://schemas.openxmlformats.org/officeDocument/2006/relationships/image" Target="../media/image103.emf"/><Relationship Id="rId3" Type="http://schemas.openxmlformats.org/officeDocument/2006/relationships/oleObject" Target="../embeddings/oleObject24.bin"/><Relationship Id="rId7" Type="http://schemas.openxmlformats.org/officeDocument/2006/relationships/package" Target="../embeddings/Documento_de_Microsoft_Word23.docx"/><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oleObject" Target="../embeddings/oleObject25.bin"/><Relationship Id="rId5" Type="http://schemas.openxmlformats.org/officeDocument/2006/relationships/image" Target="../media/image102.emf"/><Relationship Id="rId4" Type="http://schemas.openxmlformats.org/officeDocument/2006/relationships/package" Target="../embeddings/Documento_de_Microsoft_Word22.docx"/><Relationship Id="rId9"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26.bin"/><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chart" Target="../charts/chart8.xml"/><Relationship Id="rId5" Type="http://schemas.openxmlformats.org/officeDocument/2006/relationships/image" Target="../media/image104.emf"/><Relationship Id="rId4" Type="http://schemas.openxmlformats.org/officeDocument/2006/relationships/package" Target="../embeddings/Documento_de_Microsoft_Word24.docx"/></Relationships>
</file>

<file path=ppt/slides/_rels/slide49.xml.rels><?xml version="1.0" encoding="UTF-8" standalone="yes"?>
<Relationships xmlns="http://schemas.openxmlformats.org/package/2006/relationships"><Relationship Id="rId8" Type="http://schemas.openxmlformats.org/officeDocument/2006/relationships/image" Target="../media/image106.emf"/><Relationship Id="rId3" Type="http://schemas.openxmlformats.org/officeDocument/2006/relationships/oleObject" Target="../embeddings/oleObject28.bin"/><Relationship Id="rId7" Type="http://schemas.openxmlformats.org/officeDocument/2006/relationships/package" Target="../embeddings/Documento_de_Microsoft_Word26.docx"/><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oleObject" Target="../embeddings/oleObject29.bin"/><Relationship Id="rId11" Type="http://schemas.openxmlformats.org/officeDocument/2006/relationships/image" Target="../media/image107.emf"/><Relationship Id="rId5" Type="http://schemas.openxmlformats.org/officeDocument/2006/relationships/image" Target="../media/image105.emf"/><Relationship Id="rId10" Type="http://schemas.openxmlformats.org/officeDocument/2006/relationships/package" Target="../embeddings/Documento_de_Microsoft_Word27.docx"/><Relationship Id="rId4" Type="http://schemas.openxmlformats.org/officeDocument/2006/relationships/package" Target="../embeddings/Documento_de_Microsoft_Word25.docx"/><Relationship Id="rId9" Type="http://schemas.openxmlformats.org/officeDocument/2006/relationships/oleObject" Target="../embeddings/oleObject30.bin"/></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4.png"/><Relationship Id="rId1" Type="http://schemas.openxmlformats.org/officeDocument/2006/relationships/slideLayout" Target="../slideLayouts/slideLayout2.xml"/><Relationship Id="rId5" Type="http://schemas.openxmlformats.org/officeDocument/2006/relationships/image" Target="../media/image116.jpg"/><Relationship Id="rId4" Type="http://schemas.openxmlformats.org/officeDocument/2006/relationships/image" Target="../media/image115.jpg"/></Relationships>
</file>

<file path=ppt/slides/_rels/slide51.xml.rels><?xml version="1.0" encoding="UTF-8" standalone="yes"?>
<Relationships xmlns="http://schemas.openxmlformats.org/package/2006/relationships"><Relationship Id="rId8" Type="http://schemas.openxmlformats.org/officeDocument/2006/relationships/image" Target="../media/image120.jpeg"/><Relationship Id="rId3" Type="http://schemas.openxmlformats.org/officeDocument/2006/relationships/oleObject" Target="../embeddings/oleObject31.bin"/><Relationship Id="rId7" Type="http://schemas.openxmlformats.org/officeDocument/2006/relationships/image" Target="../media/image119.jpeg"/><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image" Target="../media/image118.jpeg"/><Relationship Id="rId11" Type="http://schemas.openxmlformats.org/officeDocument/2006/relationships/image" Target="../media/image1.png"/><Relationship Id="rId5" Type="http://schemas.openxmlformats.org/officeDocument/2006/relationships/image" Target="../media/image117.emf"/><Relationship Id="rId10" Type="http://schemas.openxmlformats.org/officeDocument/2006/relationships/image" Target="../media/image122.jpeg"/><Relationship Id="rId4" Type="http://schemas.openxmlformats.org/officeDocument/2006/relationships/package" Target="../embeddings/Dibujo_de_Microsoft_Visio28.vsdx"/><Relationship Id="rId9" Type="http://schemas.openxmlformats.org/officeDocument/2006/relationships/image" Target="../media/image121.jpeg"/></Relationships>
</file>

<file path=ppt/slides/_rels/slide52.xml.rels><?xml version="1.0" encoding="UTF-8" standalone="yes"?>
<Relationships xmlns="http://schemas.openxmlformats.org/package/2006/relationships"><Relationship Id="rId8" Type="http://schemas.openxmlformats.org/officeDocument/2006/relationships/image" Target="../media/image125.jpeg"/><Relationship Id="rId3" Type="http://schemas.openxmlformats.org/officeDocument/2006/relationships/oleObject" Target="../embeddings/oleObject32.bin"/><Relationship Id="rId7" Type="http://schemas.openxmlformats.org/officeDocument/2006/relationships/image" Target="../media/image124.jpeg"/><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image" Target="../media/image122.jpeg"/><Relationship Id="rId5" Type="http://schemas.openxmlformats.org/officeDocument/2006/relationships/image" Target="../media/image123.emf"/><Relationship Id="rId4" Type="http://schemas.openxmlformats.org/officeDocument/2006/relationships/package" Target="../embeddings/Dibujo_de_Microsoft_Visio29.vsdx"/><Relationship Id="rId9" Type="http://schemas.openxmlformats.org/officeDocument/2006/relationships/image" Target="../media/image1.png"/></Relationships>
</file>

<file path=ppt/slides/_rels/slide53.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24.jpeg"/></Relationships>
</file>

<file path=ppt/slides/_rels/slide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image" Target="../media/image1.png"/><Relationship Id="rId5" Type="http://schemas.openxmlformats.org/officeDocument/2006/relationships/image" Target="../media/image128.emf"/><Relationship Id="rId4" Type="http://schemas.openxmlformats.org/officeDocument/2006/relationships/package" Target="../embeddings/Documento_de_Microsoft_Word30.docx"/></Relationships>
</file>

<file path=ppt/slides/_rels/slide59.xml.rels><?xml version="1.0" encoding="UTF-8" standalone="yes"?>
<Relationships xmlns="http://schemas.openxmlformats.org/package/2006/relationships"><Relationship Id="rId8" Type="http://schemas.openxmlformats.org/officeDocument/2006/relationships/image" Target="../media/image130.emf"/><Relationship Id="rId3" Type="http://schemas.openxmlformats.org/officeDocument/2006/relationships/oleObject" Target="../embeddings/oleObject34.bin"/><Relationship Id="rId7" Type="http://schemas.openxmlformats.org/officeDocument/2006/relationships/package" Target="../embeddings/Documento_de_Microsoft_Word32.docx"/><Relationship Id="rId2" Type="http://schemas.openxmlformats.org/officeDocument/2006/relationships/slideLayout" Target="../slideLayouts/slideLayout2.xml"/><Relationship Id="rId1" Type="http://schemas.openxmlformats.org/officeDocument/2006/relationships/vmlDrawing" Target="../drawings/vmlDrawing17.vml"/><Relationship Id="rId6" Type="http://schemas.openxmlformats.org/officeDocument/2006/relationships/oleObject" Target="../embeddings/oleObject35.bin"/><Relationship Id="rId5" Type="http://schemas.openxmlformats.org/officeDocument/2006/relationships/image" Target="../media/image129.emf"/><Relationship Id="rId10" Type="http://schemas.openxmlformats.org/officeDocument/2006/relationships/image" Target="../media/image1.png"/><Relationship Id="rId4" Type="http://schemas.openxmlformats.org/officeDocument/2006/relationships/package" Target="../embeddings/Documento_de_Microsoft_Word31.docx"/><Relationship Id="rId9" Type="http://schemas.openxmlformats.org/officeDocument/2006/relationships/chart" Target="../charts/chart9.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132.emf"/><Relationship Id="rId13" Type="http://schemas.openxmlformats.org/officeDocument/2006/relationships/image" Target="../media/image135.jpeg"/><Relationship Id="rId3" Type="http://schemas.openxmlformats.org/officeDocument/2006/relationships/oleObject" Target="../embeddings/oleObject37.bin"/><Relationship Id="rId7" Type="http://schemas.openxmlformats.org/officeDocument/2006/relationships/package" Target="../embeddings/Documento_de_Microsoft_Word34.docx"/><Relationship Id="rId12" Type="http://schemas.openxmlformats.org/officeDocument/2006/relationships/image" Target="../media/image134.jpeg"/><Relationship Id="rId2" Type="http://schemas.openxmlformats.org/officeDocument/2006/relationships/slideLayout" Target="../slideLayouts/slideLayout2.xml"/><Relationship Id="rId1" Type="http://schemas.openxmlformats.org/officeDocument/2006/relationships/vmlDrawing" Target="../drawings/vmlDrawing18.vml"/><Relationship Id="rId6" Type="http://schemas.openxmlformats.org/officeDocument/2006/relationships/oleObject" Target="../embeddings/oleObject38.bin"/><Relationship Id="rId11" Type="http://schemas.openxmlformats.org/officeDocument/2006/relationships/image" Target="../media/image133.emf"/><Relationship Id="rId5" Type="http://schemas.openxmlformats.org/officeDocument/2006/relationships/image" Target="../media/image131.emf"/><Relationship Id="rId15" Type="http://schemas.openxmlformats.org/officeDocument/2006/relationships/image" Target="../media/image1.png"/><Relationship Id="rId10" Type="http://schemas.openxmlformats.org/officeDocument/2006/relationships/package" Target="../embeddings/Documento_de_Microsoft_Word35.docx"/><Relationship Id="rId4" Type="http://schemas.openxmlformats.org/officeDocument/2006/relationships/package" Target="../embeddings/Documento_de_Microsoft_Word33.docx"/><Relationship Id="rId9" Type="http://schemas.openxmlformats.org/officeDocument/2006/relationships/oleObject" Target="../embeddings/oleObject39.bin"/><Relationship Id="rId14" Type="http://schemas.openxmlformats.org/officeDocument/2006/relationships/image" Target="../media/image136.png"/></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Layout" Target="../slideLayouts/slideLayout2.xml"/><Relationship Id="rId1" Type="http://schemas.openxmlformats.org/officeDocument/2006/relationships/vmlDrawing" Target="../drawings/vmlDrawing19.vml"/><Relationship Id="rId6" Type="http://schemas.openxmlformats.org/officeDocument/2006/relationships/image" Target="../media/image1.png"/><Relationship Id="rId5" Type="http://schemas.openxmlformats.org/officeDocument/2006/relationships/image" Target="../media/image137.emf"/><Relationship Id="rId4" Type="http://schemas.openxmlformats.org/officeDocument/2006/relationships/package" Target="../embeddings/Documento_de_Microsoft_Word36.docx"/></Relationships>
</file>

<file path=ppt/slides/_rels/slide62.xml.rels><?xml version="1.0" encoding="UTF-8" standalone="yes"?>
<Relationships xmlns="http://schemas.openxmlformats.org/package/2006/relationships"><Relationship Id="rId8" Type="http://schemas.openxmlformats.org/officeDocument/2006/relationships/image" Target="../media/image139.emf"/><Relationship Id="rId3" Type="http://schemas.openxmlformats.org/officeDocument/2006/relationships/oleObject" Target="../embeddings/oleObject41.bin"/><Relationship Id="rId7" Type="http://schemas.openxmlformats.org/officeDocument/2006/relationships/package" Target="../embeddings/Documento_de_Microsoft_Word38.docx"/><Relationship Id="rId2" Type="http://schemas.openxmlformats.org/officeDocument/2006/relationships/slideLayout" Target="../slideLayouts/slideLayout2.xml"/><Relationship Id="rId1" Type="http://schemas.openxmlformats.org/officeDocument/2006/relationships/vmlDrawing" Target="../drawings/vmlDrawing20.vml"/><Relationship Id="rId6" Type="http://schemas.openxmlformats.org/officeDocument/2006/relationships/oleObject" Target="../embeddings/oleObject42.bin"/><Relationship Id="rId5" Type="http://schemas.openxmlformats.org/officeDocument/2006/relationships/image" Target="../media/image138.emf"/><Relationship Id="rId10" Type="http://schemas.openxmlformats.org/officeDocument/2006/relationships/image" Target="../media/image1.png"/><Relationship Id="rId4" Type="http://schemas.openxmlformats.org/officeDocument/2006/relationships/package" Target="../embeddings/Documento_de_Microsoft_Word37.docx"/><Relationship Id="rId9" Type="http://schemas.openxmlformats.org/officeDocument/2006/relationships/chart" Target="../charts/chart10.xml"/></Relationships>
</file>

<file path=ppt/slides/_rels/slide63.xml.rels><?xml version="1.0" encoding="UTF-8" standalone="yes"?>
<Relationships xmlns="http://schemas.openxmlformats.org/package/2006/relationships"><Relationship Id="rId8" Type="http://schemas.openxmlformats.org/officeDocument/2006/relationships/oleObject" Target="../embeddings/oleObject45.bin"/><Relationship Id="rId13" Type="http://schemas.openxmlformats.org/officeDocument/2006/relationships/package" Target="../embeddings/Documento_de_Microsoft_Word41.docx"/><Relationship Id="rId3" Type="http://schemas.openxmlformats.org/officeDocument/2006/relationships/image" Target="../media/image143.jpeg"/><Relationship Id="rId7" Type="http://schemas.openxmlformats.org/officeDocument/2006/relationships/image" Target="../media/image144.jpeg"/><Relationship Id="rId12" Type="http://schemas.openxmlformats.org/officeDocument/2006/relationships/oleObject" Target="../embeddings/oleObject46.bin"/><Relationship Id="rId2" Type="http://schemas.openxmlformats.org/officeDocument/2006/relationships/slideLayout" Target="../slideLayouts/slideLayout2.xml"/><Relationship Id="rId1" Type="http://schemas.openxmlformats.org/officeDocument/2006/relationships/vmlDrawing" Target="../drawings/vmlDrawing21.vml"/><Relationship Id="rId6" Type="http://schemas.openxmlformats.org/officeDocument/2006/relationships/image" Target="../media/image140.emf"/><Relationship Id="rId11" Type="http://schemas.openxmlformats.org/officeDocument/2006/relationships/image" Target="../media/image145.jpeg"/><Relationship Id="rId5" Type="http://schemas.openxmlformats.org/officeDocument/2006/relationships/package" Target="../embeddings/Documento_de_Microsoft_Word39.docx"/><Relationship Id="rId15" Type="http://schemas.openxmlformats.org/officeDocument/2006/relationships/image" Target="../media/image1.png"/><Relationship Id="rId10" Type="http://schemas.openxmlformats.org/officeDocument/2006/relationships/image" Target="../media/image141.emf"/><Relationship Id="rId4" Type="http://schemas.openxmlformats.org/officeDocument/2006/relationships/oleObject" Target="../embeddings/oleObject44.bin"/><Relationship Id="rId9" Type="http://schemas.openxmlformats.org/officeDocument/2006/relationships/package" Target="../embeddings/Documento_de_Microsoft_Word40.docx"/><Relationship Id="rId14" Type="http://schemas.openxmlformats.org/officeDocument/2006/relationships/image" Target="../media/image142.emf"/></Relationships>
</file>

<file path=ppt/slides/_rels/slide64.xml.rels><?xml version="1.0" encoding="UTF-8" standalone="yes"?>
<Relationships xmlns="http://schemas.openxmlformats.org/package/2006/relationships"><Relationship Id="rId8" Type="http://schemas.openxmlformats.org/officeDocument/2006/relationships/image" Target="../media/image147.emf"/><Relationship Id="rId3" Type="http://schemas.openxmlformats.org/officeDocument/2006/relationships/oleObject" Target="../embeddings/oleObject47.bin"/><Relationship Id="rId7" Type="http://schemas.openxmlformats.org/officeDocument/2006/relationships/package" Target="../embeddings/Documento_de_Microsoft_Word43.docx"/><Relationship Id="rId2" Type="http://schemas.openxmlformats.org/officeDocument/2006/relationships/slideLayout" Target="../slideLayouts/slideLayout2.xml"/><Relationship Id="rId1" Type="http://schemas.openxmlformats.org/officeDocument/2006/relationships/vmlDrawing" Target="../drawings/vmlDrawing22.vml"/><Relationship Id="rId6" Type="http://schemas.openxmlformats.org/officeDocument/2006/relationships/oleObject" Target="../embeddings/oleObject48.bin"/><Relationship Id="rId5" Type="http://schemas.openxmlformats.org/officeDocument/2006/relationships/image" Target="../media/image146.emf"/><Relationship Id="rId4" Type="http://schemas.openxmlformats.org/officeDocument/2006/relationships/package" Target="../embeddings/Documento_de_Microsoft_Word42.docx"/><Relationship Id="rId9" Type="http://schemas.openxmlformats.org/officeDocument/2006/relationships/image" Target="../media/image1.png"/></Relationships>
</file>

<file path=ppt/slides/_rels/slide65.xml.rels><?xml version="1.0" encoding="UTF-8" standalone="yes"?>
<Relationships xmlns="http://schemas.openxmlformats.org/package/2006/relationships"><Relationship Id="rId8" Type="http://schemas.openxmlformats.org/officeDocument/2006/relationships/image" Target="../media/image149.emf"/><Relationship Id="rId3" Type="http://schemas.openxmlformats.org/officeDocument/2006/relationships/oleObject" Target="../embeddings/oleObject49.bin"/><Relationship Id="rId7" Type="http://schemas.openxmlformats.org/officeDocument/2006/relationships/package" Target="../embeddings/Documento_de_Microsoft_Word45.docx"/><Relationship Id="rId2" Type="http://schemas.openxmlformats.org/officeDocument/2006/relationships/slideLayout" Target="../slideLayouts/slideLayout2.xml"/><Relationship Id="rId1" Type="http://schemas.openxmlformats.org/officeDocument/2006/relationships/vmlDrawing" Target="../drawings/vmlDrawing23.vml"/><Relationship Id="rId6" Type="http://schemas.openxmlformats.org/officeDocument/2006/relationships/oleObject" Target="../embeddings/oleObject50.bin"/><Relationship Id="rId5" Type="http://schemas.openxmlformats.org/officeDocument/2006/relationships/image" Target="../media/image148.emf"/><Relationship Id="rId4" Type="http://schemas.openxmlformats.org/officeDocument/2006/relationships/package" Target="../embeddings/Documento_de_Microsoft_Word44.docx"/><Relationship Id="rId9" Type="http://schemas.openxmlformats.org/officeDocument/2006/relationships/image" Target="../media/image1.png"/></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slideLayout" Target="../slideLayouts/slideLayout2.xml"/><Relationship Id="rId1" Type="http://schemas.openxmlformats.org/officeDocument/2006/relationships/vmlDrawing" Target="../drawings/vmlDrawing24.vml"/><Relationship Id="rId6" Type="http://schemas.openxmlformats.org/officeDocument/2006/relationships/image" Target="../media/image1.png"/><Relationship Id="rId5" Type="http://schemas.openxmlformats.org/officeDocument/2006/relationships/image" Target="../media/image150.emf"/><Relationship Id="rId4" Type="http://schemas.openxmlformats.org/officeDocument/2006/relationships/package" Target="../embeddings/Documento_de_Microsoft_Word46.docx"/></Relationships>
</file>

<file path=ppt/slides/_rels/slide67.xml.rels><?xml version="1.0" encoding="UTF-8" standalone="yes"?>
<Relationships xmlns="http://schemas.openxmlformats.org/package/2006/relationships"><Relationship Id="rId8" Type="http://schemas.openxmlformats.org/officeDocument/2006/relationships/image" Target="../media/image152.emf"/><Relationship Id="rId3" Type="http://schemas.openxmlformats.org/officeDocument/2006/relationships/oleObject" Target="../embeddings/oleObject52.bin"/><Relationship Id="rId7" Type="http://schemas.openxmlformats.org/officeDocument/2006/relationships/package" Target="../embeddings/Documento_de_Microsoft_Word48.docx"/><Relationship Id="rId2" Type="http://schemas.openxmlformats.org/officeDocument/2006/relationships/slideLayout" Target="../slideLayouts/slideLayout2.xml"/><Relationship Id="rId1" Type="http://schemas.openxmlformats.org/officeDocument/2006/relationships/vmlDrawing" Target="../drawings/vmlDrawing25.vml"/><Relationship Id="rId6" Type="http://schemas.openxmlformats.org/officeDocument/2006/relationships/oleObject" Target="../embeddings/oleObject53.bin"/><Relationship Id="rId5" Type="http://schemas.openxmlformats.org/officeDocument/2006/relationships/image" Target="../media/image151.emf"/><Relationship Id="rId10" Type="http://schemas.openxmlformats.org/officeDocument/2006/relationships/image" Target="../media/image1.png"/><Relationship Id="rId4" Type="http://schemas.openxmlformats.org/officeDocument/2006/relationships/package" Target="../embeddings/Documento_de_Microsoft_Word47.docx"/><Relationship Id="rId9" Type="http://schemas.openxmlformats.org/officeDocument/2006/relationships/chart" Target="../charts/chart11.xml"/></Relationships>
</file>

<file path=ppt/slides/_rels/slide6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67.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156.emf"/><Relationship Id="rId3" Type="http://schemas.openxmlformats.org/officeDocument/2006/relationships/oleObject" Target="../embeddings/oleObject55.bin"/><Relationship Id="rId7" Type="http://schemas.openxmlformats.org/officeDocument/2006/relationships/package" Target="../embeddings/Documento_de_Microsoft_Word50.docx"/><Relationship Id="rId2" Type="http://schemas.openxmlformats.org/officeDocument/2006/relationships/slideLayout" Target="../slideLayouts/slideLayout2.xml"/><Relationship Id="rId1" Type="http://schemas.openxmlformats.org/officeDocument/2006/relationships/vmlDrawing" Target="../drawings/vmlDrawing26.vml"/><Relationship Id="rId6" Type="http://schemas.openxmlformats.org/officeDocument/2006/relationships/oleObject" Target="../embeddings/oleObject56.bin"/><Relationship Id="rId5" Type="http://schemas.openxmlformats.org/officeDocument/2006/relationships/image" Target="../media/image155.emf"/><Relationship Id="rId4" Type="http://schemas.openxmlformats.org/officeDocument/2006/relationships/package" Target="../embeddings/Documento_de_Microsoft_Word49.docx"/><Relationship Id="rId9" Type="http://schemas.openxmlformats.org/officeDocument/2006/relationships/image" Target="../media/image1.png"/></Relationships>
</file>

<file path=ppt/slides/_rels/slide71.xml.rels><?xml version="1.0" encoding="UTF-8" standalone="yes"?>
<Relationships xmlns="http://schemas.openxmlformats.org/package/2006/relationships"><Relationship Id="rId3" Type="http://schemas.openxmlformats.org/officeDocument/2006/relationships/image" Target="../media/image158.png"/><Relationship Id="rId7" Type="http://schemas.openxmlformats.org/officeDocument/2006/relationships/image" Target="../media/image1.png"/><Relationship Id="rId2" Type="http://schemas.openxmlformats.org/officeDocument/2006/relationships/image" Target="../media/image157.emf"/><Relationship Id="rId1" Type="http://schemas.openxmlformats.org/officeDocument/2006/relationships/slideLayout" Target="../slideLayouts/slideLayout2.xml"/><Relationship Id="rId6" Type="http://schemas.openxmlformats.org/officeDocument/2006/relationships/image" Target="../media/image161.jpeg"/><Relationship Id="rId5" Type="http://schemas.openxmlformats.org/officeDocument/2006/relationships/image" Target="../media/image160.png"/><Relationship Id="rId4" Type="http://schemas.openxmlformats.org/officeDocument/2006/relationships/image" Target="../media/image159.png"/></Relationships>
</file>

<file path=ppt/slides/_rels/slide72.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image" Target="../media/image178.png"/><Relationship Id="rId7" Type="http://schemas.openxmlformats.org/officeDocument/2006/relationships/image" Target="../media/image164.png"/><Relationship Id="rId2" Type="http://schemas.openxmlformats.org/officeDocument/2006/relationships/image" Target="../media/image177.png"/><Relationship Id="rId1" Type="http://schemas.openxmlformats.org/officeDocument/2006/relationships/slideLayout" Target="../slideLayouts/slideLayout2.xml"/><Relationship Id="rId6" Type="http://schemas.openxmlformats.org/officeDocument/2006/relationships/image" Target="../media/image163.png"/><Relationship Id="rId5" Type="http://schemas.openxmlformats.org/officeDocument/2006/relationships/image" Target="../media/image162.emf"/><Relationship Id="rId10" Type="http://schemas.openxmlformats.org/officeDocument/2006/relationships/image" Target="../media/image1.png"/><Relationship Id="rId4" Type="http://schemas.openxmlformats.org/officeDocument/2006/relationships/image" Target="../media/image179.png"/><Relationship Id="rId9" Type="http://schemas.openxmlformats.org/officeDocument/2006/relationships/image" Target="../media/image166.jpeg"/></Relationships>
</file>

<file path=ppt/slides/_rels/slide73.xml.rels><?xml version="1.0" encoding="UTF-8" standalone="yes"?>
<Relationships xmlns="http://schemas.openxmlformats.org/package/2006/relationships"><Relationship Id="rId3" Type="http://schemas.openxmlformats.org/officeDocument/2006/relationships/image" Target="../media/image168.png"/><Relationship Id="rId7" Type="http://schemas.openxmlformats.org/officeDocument/2006/relationships/image" Target="../media/image1.png"/><Relationship Id="rId2" Type="http://schemas.openxmlformats.org/officeDocument/2006/relationships/image" Target="../media/image185.png"/><Relationship Id="rId1" Type="http://schemas.openxmlformats.org/officeDocument/2006/relationships/slideLayout" Target="../slideLayouts/slideLayout2.xml"/><Relationship Id="rId6" Type="http://schemas.openxmlformats.org/officeDocument/2006/relationships/image" Target="../media/image169.png"/><Relationship Id="rId5" Type="http://schemas.openxmlformats.org/officeDocument/2006/relationships/image" Target="../media/image188.png"/><Relationship Id="rId4" Type="http://schemas.openxmlformats.org/officeDocument/2006/relationships/image" Target="../media/image187.png"/></Relationships>
</file>

<file path=ppt/slides/_rels/slide74.xml.rels><?xml version="1.0" encoding="UTF-8" standalone="yes"?>
<Relationships xmlns="http://schemas.openxmlformats.org/package/2006/relationships"><Relationship Id="rId8" Type="http://schemas.openxmlformats.org/officeDocument/2006/relationships/image" Target="../media/image161.jpeg"/><Relationship Id="rId3" Type="http://schemas.openxmlformats.org/officeDocument/2006/relationships/image" Target="../media/image171.emf"/><Relationship Id="rId7" Type="http://schemas.openxmlformats.org/officeDocument/2006/relationships/image" Target="../media/image175.png"/><Relationship Id="rId2" Type="http://schemas.openxmlformats.org/officeDocument/2006/relationships/image" Target="../media/image170.emf"/><Relationship Id="rId1" Type="http://schemas.openxmlformats.org/officeDocument/2006/relationships/slideLayout" Target="../slideLayouts/slideLayout2.xml"/><Relationship Id="rId6" Type="http://schemas.openxmlformats.org/officeDocument/2006/relationships/image" Target="../media/image174.png"/><Relationship Id="rId5" Type="http://schemas.openxmlformats.org/officeDocument/2006/relationships/image" Target="../media/image173.png"/><Relationship Id="rId4" Type="http://schemas.openxmlformats.org/officeDocument/2006/relationships/image" Target="../media/image172.emf"/><Relationship Id="rId9" Type="http://schemas.openxmlformats.org/officeDocument/2006/relationships/image" Target="../media/image1.png"/></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6.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8" Type="http://schemas.openxmlformats.org/officeDocument/2006/relationships/image" Target="../media/image178.emf"/><Relationship Id="rId3" Type="http://schemas.openxmlformats.org/officeDocument/2006/relationships/oleObject" Target="../embeddings/oleObject57.bin"/><Relationship Id="rId7" Type="http://schemas.openxmlformats.org/officeDocument/2006/relationships/oleObject" Target="../embeddings/Dibujo_de_Microsoft_Visio_2003-20102.vsd"/><Relationship Id="rId2" Type="http://schemas.openxmlformats.org/officeDocument/2006/relationships/slideLayout" Target="../slideLayouts/slideLayout2.xml"/><Relationship Id="rId1" Type="http://schemas.openxmlformats.org/officeDocument/2006/relationships/vmlDrawing" Target="../drawings/vmlDrawing27.vml"/><Relationship Id="rId6" Type="http://schemas.openxmlformats.org/officeDocument/2006/relationships/oleObject" Target="../embeddings/oleObject58.bin"/><Relationship Id="rId5" Type="http://schemas.openxmlformats.org/officeDocument/2006/relationships/image" Target="../media/image177.emf"/><Relationship Id="rId4" Type="http://schemas.openxmlformats.org/officeDocument/2006/relationships/oleObject" Target="../embeddings/Dibujo_de_Microsoft_Visio_2003-20101.vsd"/><Relationship Id="rId9" Type="http://schemas.openxmlformats.org/officeDocument/2006/relationships/image" Target="../media/image1.png"/></Relationships>
</file>

<file path=ppt/slides/_rels/slide77.xml.rels><?xml version="1.0" encoding="UTF-8" standalone="yes"?>
<Relationships xmlns="http://schemas.openxmlformats.org/package/2006/relationships"><Relationship Id="rId8" Type="http://schemas.openxmlformats.org/officeDocument/2006/relationships/image" Target="../media/image180.emf"/><Relationship Id="rId3" Type="http://schemas.openxmlformats.org/officeDocument/2006/relationships/oleObject" Target="../embeddings/oleObject59.bin"/><Relationship Id="rId7" Type="http://schemas.openxmlformats.org/officeDocument/2006/relationships/oleObject" Target="../embeddings/Dibujo_de_Microsoft_Visio_2003-20104.vsd"/><Relationship Id="rId2" Type="http://schemas.openxmlformats.org/officeDocument/2006/relationships/slideLayout" Target="../slideLayouts/slideLayout2.xml"/><Relationship Id="rId1" Type="http://schemas.openxmlformats.org/officeDocument/2006/relationships/vmlDrawing" Target="../drawings/vmlDrawing28.vml"/><Relationship Id="rId6" Type="http://schemas.openxmlformats.org/officeDocument/2006/relationships/oleObject" Target="../embeddings/oleObject60.bin"/><Relationship Id="rId5" Type="http://schemas.openxmlformats.org/officeDocument/2006/relationships/image" Target="../media/image179.emf"/><Relationship Id="rId4" Type="http://schemas.openxmlformats.org/officeDocument/2006/relationships/oleObject" Target="../embeddings/Dibujo_de_Microsoft_Visio_2003-20103.vsd"/><Relationship Id="rId9" Type="http://schemas.openxmlformats.org/officeDocument/2006/relationships/image" Target="../media/image1.png"/></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8" Type="http://schemas.openxmlformats.org/officeDocument/2006/relationships/image" Target="../media/image183.emf"/><Relationship Id="rId3" Type="http://schemas.openxmlformats.org/officeDocument/2006/relationships/oleObject" Target="../embeddings/oleObject61.bin"/><Relationship Id="rId7" Type="http://schemas.openxmlformats.org/officeDocument/2006/relationships/oleObject" Target="../embeddings/Dibujo_de_Microsoft_Visio_2003-20105.vsd"/><Relationship Id="rId2" Type="http://schemas.openxmlformats.org/officeDocument/2006/relationships/slideLayout" Target="../slideLayouts/slideLayout2.xml"/><Relationship Id="rId1" Type="http://schemas.openxmlformats.org/officeDocument/2006/relationships/vmlDrawing" Target="../drawings/vmlDrawing29.vml"/><Relationship Id="rId6" Type="http://schemas.openxmlformats.org/officeDocument/2006/relationships/oleObject" Target="../embeddings/oleObject62.bin"/><Relationship Id="rId5" Type="http://schemas.openxmlformats.org/officeDocument/2006/relationships/image" Target="../media/image182.emf"/><Relationship Id="rId4" Type="http://schemas.openxmlformats.org/officeDocument/2006/relationships/package" Target="../embeddings/Dibujo_de_Microsoft_Visio51.vsdx"/><Relationship Id="rId9"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80.xml.rels><?xml version="1.0" encoding="UTF-8" standalone="yes"?>
<Relationships xmlns="http://schemas.openxmlformats.org/package/2006/relationships"><Relationship Id="rId8" Type="http://schemas.openxmlformats.org/officeDocument/2006/relationships/image" Target="../media/image185.emf"/><Relationship Id="rId3" Type="http://schemas.openxmlformats.org/officeDocument/2006/relationships/oleObject" Target="../embeddings/oleObject63.bin"/><Relationship Id="rId7" Type="http://schemas.openxmlformats.org/officeDocument/2006/relationships/oleObject" Target="../embeddings/Dibujo_de_Microsoft_Visio_2003-20106.vsd"/><Relationship Id="rId2" Type="http://schemas.openxmlformats.org/officeDocument/2006/relationships/slideLayout" Target="../slideLayouts/slideLayout2.xml"/><Relationship Id="rId1" Type="http://schemas.openxmlformats.org/officeDocument/2006/relationships/vmlDrawing" Target="../drawings/vmlDrawing30.vml"/><Relationship Id="rId6" Type="http://schemas.openxmlformats.org/officeDocument/2006/relationships/oleObject" Target="../embeddings/oleObject64.bin"/><Relationship Id="rId5" Type="http://schemas.openxmlformats.org/officeDocument/2006/relationships/image" Target="../media/image184.emf"/><Relationship Id="rId4" Type="http://schemas.openxmlformats.org/officeDocument/2006/relationships/package" Target="../embeddings/Dibujo_de_Microsoft_Visio52.vsdx"/><Relationship Id="rId9" Type="http://schemas.openxmlformats.org/officeDocument/2006/relationships/image" Target="../media/image1.png"/></Relationships>
</file>

<file path=ppt/slides/_rels/slide81.xml.rels><?xml version="1.0" encoding="UTF-8" standalone="yes"?>
<Relationships xmlns="http://schemas.openxmlformats.org/package/2006/relationships"><Relationship Id="rId8" Type="http://schemas.openxmlformats.org/officeDocument/2006/relationships/image" Target="../media/image187.emf"/><Relationship Id="rId3" Type="http://schemas.openxmlformats.org/officeDocument/2006/relationships/oleObject" Target="../embeddings/oleObject65.bin"/><Relationship Id="rId7" Type="http://schemas.openxmlformats.org/officeDocument/2006/relationships/package" Target="../embeddings/Dibujo_de_Microsoft_Visio54.vsdx"/><Relationship Id="rId2" Type="http://schemas.openxmlformats.org/officeDocument/2006/relationships/slideLayout" Target="../slideLayouts/slideLayout2.xml"/><Relationship Id="rId1" Type="http://schemas.openxmlformats.org/officeDocument/2006/relationships/vmlDrawing" Target="../drawings/vmlDrawing31.vml"/><Relationship Id="rId6" Type="http://schemas.openxmlformats.org/officeDocument/2006/relationships/oleObject" Target="../embeddings/oleObject66.bin"/><Relationship Id="rId5" Type="http://schemas.openxmlformats.org/officeDocument/2006/relationships/image" Target="../media/image186.emf"/><Relationship Id="rId4" Type="http://schemas.openxmlformats.org/officeDocument/2006/relationships/package" Target="../embeddings/Dibujo_de_Microsoft_Visio53.vsdx"/><Relationship Id="rId9" Type="http://schemas.openxmlformats.org/officeDocument/2006/relationships/image" Target="../media/image1.png"/></Relationships>
</file>

<file path=ppt/slides/_rels/slide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91.png"/></Relationships>
</file>

<file path=ppt/slides/_rels/slide84.xml.rels><?xml version="1.0" encoding="UTF-8" standalone="yes"?>
<Relationships xmlns="http://schemas.openxmlformats.org/package/2006/relationships"><Relationship Id="rId8" Type="http://schemas.openxmlformats.org/officeDocument/2006/relationships/image" Target="../media/image193.emf"/><Relationship Id="rId3" Type="http://schemas.openxmlformats.org/officeDocument/2006/relationships/oleObject" Target="../embeddings/oleObject67.bin"/><Relationship Id="rId7" Type="http://schemas.openxmlformats.org/officeDocument/2006/relationships/package" Target="../embeddings/Documento_de_Microsoft_Word56.docx"/><Relationship Id="rId2" Type="http://schemas.openxmlformats.org/officeDocument/2006/relationships/slideLayout" Target="../slideLayouts/slideLayout2.xml"/><Relationship Id="rId1" Type="http://schemas.openxmlformats.org/officeDocument/2006/relationships/vmlDrawing" Target="../drawings/vmlDrawing32.vml"/><Relationship Id="rId6" Type="http://schemas.openxmlformats.org/officeDocument/2006/relationships/oleObject" Target="../embeddings/oleObject68.bin"/><Relationship Id="rId5" Type="http://schemas.openxmlformats.org/officeDocument/2006/relationships/image" Target="../media/image192.emf"/><Relationship Id="rId4" Type="http://schemas.openxmlformats.org/officeDocument/2006/relationships/package" Target="../embeddings/Documento_de_Microsoft_Word55.docx"/><Relationship Id="rId9" Type="http://schemas.openxmlformats.org/officeDocument/2006/relationships/image" Target="../media/image1.png"/></Relationships>
</file>

<file path=ppt/slides/_rels/slide85.xml.rels><?xml version="1.0" encoding="UTF-8" standalone="yes"?>
<Relationships xmlns="http://schemas.openxmlformats.org/package/2006/relationships"><Relationship Id="rId3" Type="http://schemas.openxmlformats.org/officeDocument/2006/relationships/oleObject" Target="../embeddings/oleObject69.bin"/><Relationship Id="rId2" Type="http://schemas.openxmlformats.org/officeDocument/2006/relationships/slideLayout" Target="../slideLayouts/slideLayout2.xml"/><Relationship Id="rId1" Type="http://schemas.openxmlformats.org/officeDocument/2006/relationships/vmlDrawing" Target="../drawings/vmlDrawing33.vml"/><Relationship Id="rId6" Type="http://schemas.openxmlformats.org/officeDocument/2006/relationships/image" Target="../media/image1.png"/><Relationship Id="rId5" Type="http://schemas.openxmlformats.org/officeDocument/2006/relationships/image" Target="../media/image194.emf"/><Relationship Id="rId4" Type="http://schemas.openxmlformats.org/officeDocument/2006/relationships/package" Target="../embeddings/Documento_de_Microsoft_Word57.docx"/></Relationships>
</file>

<file path=ppt/slides/_rels/slide86.xml.rels><?xml version="1.0" encoding="UTF-8" standalone="yes"?>
<Relationships xmlns="http://schemas.openxmlformats.org/package/2006/relationships"><Relationship Id="rId8" Type="http://schemas.openxmlformats.org/officeDocument/2006/relationships/image" Target="../media/image196.emf"/><Relationship Id="rId3" Type="http://schemas.openxmlformats.org/officeDocument/2006/relationships/oleObject" Target="../embeddings/oleObject70.bin"/><Relationship Id="rId7" Type="http://schemas.openxmlformats.org/officeDocument/2006/relationships/package" Target="../embeddings/Documento_de_Microsoft_Word59.docx"/><Relationship Id="rId2" Type="http://schemas.openxmlformats.org/officeDocument/2006/relationships/slideLayout" Target="../slideLayouts/slideLayout2.xml"/><Relationship Id="rId1" Type="http://schemas.openxmlformats.org/officeDocument/2006/relationships/vmlDrawing" Target="../drawings/vmlDrawing34.vml"/><Relationship Id="rId6" Type="http://schemas.openxmlformats.org/officeDocument/2006/relationships/oleObject" Target="../embeddings/oleObject71.bin"/><Relationship Id="rId11" Type="http://schemas.openxmlformats.org/officeDocument/2006/relationships/image" Target="../media/image197.emf"/><Relationship Id="rId5" Type="http://schemas.openxmlformats.org/officeDocument/2006/relationships/image" Target="../media/image195.emf"/><Relationship Id="rId10" Type="http://schemas.openxmlformats.org/officeDocument/2006/relationships/package" Target="../embeddings/Documento_de_Microsoft_Word60.docx"/><Relationship Id="rId4" Type="http://schemas.openxmlformats.org/officeDocument/2006/relationships/package" Target="../embeddings/Documento_de_Microsoft_Word58.docx"/><Relationship Id="rId9" Type="http://schemas.openxmlformats.org/officeDocument/2006/relationships/oleObject" Target="../embeddings/oleObject72.bin"/></Relationships>
</file>

<file path=ppt/slides/_rels/slide87.xml.rels><?xml version="1.0" encoding="UTF-8" standalone="yes"?>
<Relationships xmlns="http://schemas.openxmlformats.org/package/2006/relationships"><Relationship Id="rId8" Type="http://schemas.openxmlformats.org/officeDocument/2006/relationships/image" Target="../media/image199.emf"/><Relationship Id="rId3" Type="http://schemas.openxmlformats.org/officeDocument/2006/relationships/oleObject" Target="../embeddings/oleObject73.bin"/><Relationship Id="rId7" Type="http://schemas.openxmlformats.org/officeDocument/2006/relationships/package" Target="../embeddings/Documento_de_Microsoft_Word62.docx"/><Relationship Id="rId2" Type="http://schemas.openxmlformats.org/officeDocument/2006/relationships/slideLayout" Target="../slideLayouts/slideLayout2.xml"/><Relationship Id="rId1" Type="http://schemas.openxmlformats.org/officeDocument/2006/relationships/vmlDrawing" Target="../drawings/vmlDrawing35.vml"/><Relationship Id="rId6" Type="http://schemas.openxmlformats.org/officeDocument/2006/relationships/oleObject" Target="../embeddings/oleObject74.bin"/><Relationship Id="rId5" Type="http://schemas.openxmlformats.org/officeDocument/2006/relationships/image" Target="../media/image198.emf"/><Relationship Id="rId4" Type="http://schemas.openxmlformats.org/officeDocument/2006/relationships/package" Target="../embeddings/Documento_de_Microsoft_Word61.docx"/><Relationship Id="rId9"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589213" y="1849481"/>
            <a:ext cx="8915399" cy="756634"/>
          </a:xfrm>
        </p:spPr>
        <p:txBody>
          <a:bodyPr>
            <a:normAutofit/>
          </a:bodyPr>
          <a:lstStyle/>
          <a:p>
            <a:pPr algn="ctr"/>
            <a:r>
              <a:rPr lang="es-EC" sz="2000" dirty="0"/>
              <a:t>PROYECTO DE TITULACIÓN PREVIO A LA OBTENCIÓN DEL TÍTULO DE INGENIERO EN </a:t>
            </a:r>
            <a:r>
              <a:rPr lang="es-EC" sz="2000" dirty="0" smtClean="0"/>
              <a:t>MECATRÓNICA</a:t>
            </a:r>
            <a:endParaRPr lang="es-EC" sz="2000" dirty="0"/>
          </a:p>
        </p:txBody>
      </p:sp>
      <p:sp>
        <p:nvSpPr>
          <p:cNvPr id="3" name="Subtítulo 2"/>
          <p:cNvSpPr>
            <a:spLocks noGrp="1"/>
          </p:cNvSpPr>
          <p:nvPr>
            <p:ph type="subTitle" idx="1"/>
          </p:nvPr>
        </p:nvSpPr>
        <p:spPr>
          <a:xfrm>
            <a:off x="2589211" y="3051718"/>
            <a:ext cx="8915399" cy="1126283"/>
          </a:xfrm>
        </p:spPr>
        <p:txBody>
          <a:bodyPr/>
          <a:lstStyle/>
          <a:p>
            <a:pPr algn="ctr"/>
            <a:r>
              <a:rPr lang="es-EC" b="1" dirty="0"/>
              <a:t>“DISEÑO Y CONSTRUCCIÓN DE UNA ALMACENADORA, CONSERVADORA Y DOSIFICADORA DE BOLAS DE PINTURA PARA LA CANCHA DE PAINTBALL ¨EXTREME PAINTBALL FIELD¨, EN EL VALLE DE LOS CHILLOS”</a:t>
            </a:r>
            <a:endParaRPr lang="es-EC" dirty="0"/>
          </a:p>
          <a:p>
            <a:pPr algn="ctr"/>
            <a:endParaRPr lang="es-EC" dirty="0"/>
          </a:p>
        </p:txBody>
      </p:sp>
      <p:pic>
        <p:nvPicPr>
          <p:cNvPr id="4" name="Imagen 3"/>
          <p:cNvPicPr/>
          <p:nvPr/>
        </p:nvPicPr>
        <p:blipFill>
          <a:blip r:embed="rId2" cstate="print"/>
          <a:srcRect l="30477" t="35652" r="27966" b="44783"/>
          <a:stretch>
            <a:fillRect/>
          </a:stretch>
        </p:blipFill>
        <p:spPr bwMode="auto">
          <a:xfrm>
            <a:off x="3874293" y="403095"/>
            <a:ext cx="6345237" cy="1342556"/>
          </a:xfrm>
          <a:prstGeom prst="rect">
            <a:avLst/>
          </a:prstGeom>
          <a:noFill/>
          <a:ln w="9525">
            <a:noFill/>
            <a:miter lim="800000"/>
            <a:headEnd/>
            <a:tailEnd/>
          </a:ln>
        </p:spPr>
      </p:pic>
      <p:sp>
        <p:nvSpPr>
          <p:cNvPr id="5" name="Rectángulo 4"/>
          <p:cNvSpPr/>
          <p:nvPr/>
        </p:nvSpPr>
        <p:spPr>
          <a:xfrm>
            <a:off x="4817070" y="4623604"/>
            <a:ext cx="4459683" cy="390684"/>
          </a:xfrm>
          <a:prstGeom prst="rect">
            <a:avLst/>
          </a:prstGeom>
        </p:spPr>
        <p:txBody>
          <a:bodyPr wrap="none">
            <a:spAutoFit/>
          </a:bodyPr>
          <a:lstStyle/>
          <a:p>
            <a:pPr algn="ctr">
              <a:lnSpc>
                <a:spcPct val="115000"/>
              </a:lnSpc>
              <a:spcAft>
                <a:spcPts val="1000"/>
              </a:spcAft>
            </a:pPr>
            <a:r>
              <a:rPr lang="es-EC" b="1" dirty="0">
                <a:latin typeface="Times New Roman" panose="02020603050405020304" pitchFamily="18" charset="0"/>
                <a:ea typeface="Times New Roman" panose="02020603050405020304" pitchFamily="18" charset="0"/>
                <a:cs typeface="Times New Roman" panose="02020603050405020304" pitchFamily="18" charset="0"/>
              </a:rPr>
              <a:t>AUTOR: </a:t>
            </a:r>
            <a:r>
              <a:rPr lang="es-EC" dirty="0">
                <a:latin typeface="Times New Roman" panose="02020603050405020304" pitchFamily="18" charset="0"/>
                <a:ea typeface="Times New Roman" panose="02020603050405020304" pitchFamily="18" charset="0"/>
                <a:cs typeface="Times New Roman" panose="02020603050405020304" pitchFamily="18" charset="0"/>
              </a:rPr>
              <a:t>ANDRES PAUL LARA NOVILLO</a:t>
            </a: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7" name="Rectángulo 6"/>
          <p:cNvSpPr/>
          <p:nvPr/>
        </p:nvSpPr>
        <p:spPr>
          <a:xfrm>
            <a:off x="3998911" y="5911390"/>
            <a:ext cx="6096000" cy="1093120"/>
          </a:xfrm>
          <a:prstGeom prst="rect">
            <a:avLst/>
          </a:prstGeom>
        </p:spPr>
        <p:txBody>
          <a:bodyPr>
            <a:spAutoFit/>
          </a:bodyPr>
          <a:lstStyle/>
          <a:p>
            <a:pPr algn="ctr">
              <a:lnSpc>
                <a:spcPct val="115000"/>
              </a:lnSpc>
              <a:spcAft>
                <a:spcPts val="1000"/>
              </a:spcAft>
            </a:pPr>
            <a:r>
              <a:rPr lang="es-EC" dirty="0">
                <a:latin typeface="Times New Roman" panose="02020603050405020304" pitchFamily="18" charset="0"/>
                <a:ea typeface="Times New Roman" panose="02020603050405020304" pitchFamily="18" charset="0"/>
                <a:cs typeface="Times New Roman" panose="02020603050405020304" pitchFamily="18" charset="0"/>
              </a:rPr>
              <a:t>SANGOLQUÍ, DICIEMBRE 2014</a:t>
            </a:r>
            <a:endParaRPr lang="es-EC" sz="1600" dirty="0">
              <a:latin typeface="Calibri" panose="020F0502020204030204" pitchFamily="34" charset="0"/>
              <a:ea typeface="Times New Roman" panose="02020603050405020304" pitchFamily="18" charset="0"/>
              <a:cs typeface="Times New Roman" panose="02020603050405020304" pitchFamily="18" charset="0"/>
            </a:endParaRPr>
          </a:p>
          <a:p>
            <a:r>
              <a:rPr lang="es-EC" dirty="0">
                <a:latin typeface="Times New Roman" panose="02020603050405020304" pitchFamily="18" charset="0"/>
                <a:ea typeface="Times New Roman" panose="02020603050405020304" pitchFamily="18" charset="0"/>
              </a:rPr>
              <a:t/>
            </a:r>
            <a:br>
              <a:rPr lang="es-EC" dirty="0">
                <a:latin typeface="Times New Roman" panose="02020603050405020304" pitchFamily="18" charset="0"/>
                <a:ea typeface="Times New Roman" panose="02020603050405020304" pitchFamily="18" charset="0"/>
              </a:rPr>
            </a:br>
            <a:endParaRPr lang="es-EC" dirty="0"/>
          </a:p>
        </p:txBody>
      </p:sp>
    </p:spTree>
    <p:extLst>
      <p:ext uri="{BB962C8B-B14F-4D97-AF65-F5344CB8AC3E}">
        <p14:creationId xmlns:p14="http://schemas.microsoft.com/office/powerpoint/2010/main" val="29539256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12836" y="167974"/>
            <a:ext cx="8911687" cy="1280890"/>
          </a:xfrm>
        </p:spPr>
        <p:txBody>
          <a:bodyPr/>
          <a:lstStyle/>
          <a:p>
            <a:r>
              <a:rPr lang="es-EC" b="1" dirty="0" smtClean="0">
                <a:solidFill>
                  <a:srgbClr val="FF0000"/>
                </a:solidFill>
              </a:rPr>
              <a:t>Sistemas de </a:t>
            </a:r>
            <a:br>
              <a:rPr lang="es-EC" b="1" dirty="0" smtClean="0">
                <a:solidFill>
                  <a:srgbClr val="FF0000"/>
                </a:solidFill>
              </a:rPr>
            </a:br>
            <a:r>
              <a:rPr lang="es-EC" b="1" dirty="0" smtClean="0">
                <a:solidFill>
                  <a:srgbClr val="FF0000"/>
                </a:solidFill>
              </a:rPr>
              <a:t>almacenamiento</a:t>
            </a:r>
            <a:endParaRPr lang="es-EC" b="1" dirty="0">
              <a:solidFill>
                <a:srgbClr val="FF0000"/>
              </a:solidFill>
            </a:endParaRPr>
          </a:p>
        </p:txBody>
      </p:sp>
      <p:sp>
        <p:nvSpPr>
          <p:cNvPr id="3" name="Marcador de contenido 2"/>
          <p:cNvSpPr>
            <a:spLocks noGrp="1"/>
          </p:cNvSpPr>
          <p:nvPr>
            <p:ph idx="1"/>
          </p:nvPr>
        </p:nvSpPr>
        <p:spPr>
          <a:xfrm>
            <a:off x="2140582" y="1673171"/>
            <a:ext cx="8915400" cy="933450"/>
          </a:xfrm>
        </p:spPr>
        <p:txBody>
          <a:bodyPr>
            <a:noAutofit/>
          </a:bodyPr>
          <a:lstStyle/>
          <a:p>
            <a:pPr marL="0" indent="0" algn="ctr">
              <a:buNone/>
            </a:pPr>
            <a:r>
              <a:rPr lang="es-EC" sz="2000" b="1" dirty="0" smtClean="0">
                <a:solidFill>
                  <a:schemeClr val="accent4">
                    <a:lumMod val="75000"/>
                  </a:schemeClr>
                </a:solidFill>
              </a:rPr>
              <a:t>Almacenar es un conjunto </a:t>
            </a:r>
            <a:r>
              <a:rPr lang="es-EC" sz="2000" b="1" dirty="0">
                <a:solidFill>
                  <a:schemeClr val="accent4">
                    <a:lumMod val="75000"/>
                  </a:schemeClr>
                </a:solidFill>
              </a:rPr>
              <a:t>de actividades que se realizan para guardar y conservar artículos en óptimas condiciones para su utilización.</a:t>
            </a:r>
          </a:p>
        </p:txBody>
      </p:sp>
      <p:pic>
        <p:nvPicPr>
          <p:cNvPr id="4" name="Imagen 3"/>
          <p:cNvPicPr/>
          <p:nvPr/>
        </p:nvPicPr>
        <p:blipFill rotWithShape="1">
          <a:blip r:embed="rId2">
            <a:extLst>
              <a:ext uri="{28A0092B-C50C-407E-A947-70E740481C1C}">
                <a14:useLocalDpi xmlns:a14="http://schemas.microsoft.com/office/drawing/2010/main" val="0"/>
              </a:ext>
            </a:extLst>
          </a:blip>
          <a:srcRect t="7314" b="8188"/>
          <a:stretch/>
        </p:blipFill>
        <p:spPr bwMode="auto">
          <a:xfrm>
            <a:off x="2140582" y="3155632"/>
            <a:ext cx="2405660" cy="1303019"/>
          </a:xfrm>
          <a:prstGeom prst="rect">
            <a:avLst/>
          </a:prstGeom>
          <a:noFill/>
          <a:ln>
            <a:noFill/>
          </a:ln>
          <a:extLst>
            <a:ext uri="{53640926-AAD7-44D8-BBD7-CCE9431645EC}">
              <a14:shadowObscured xmlns:a14="http://schemas.microsoft.com/office/drawing/2010/main"/>
            </a:ext>
          </a:extLst>
        </p:spPr>
      </p:pic>
      <p:pic>
        <p:nvPicPr>
          <p:cNvPr id="5" name="Imagen 4" descr="http://images04.olx.com.co/ui/14/64/72/1348868441_354386272_1.jpg"/>
          <p:cNvPicPr/>
          <p:nvPr/>
        </p:nvPicPr>
        <p:blipFill>
          <a:blip r:embed="rId3">
            <a:extLst>
              <a:ext uri="{28A0092B-C50C-407E-A947-70E740481C1C}">
                <a14:useLocalDpi xmlns:a14="http://schemas.microsoft.com/office/drawing/2010/main" val="0"/>
              </a:ext>
            </a:extLst>
          </a:blip>
          <a:srcRect l="4364" t="2788" r="3650" b="10425"/>
          <a:stretch>
            <a:fillRect/>
          </a:stretch>
        </p:blipFill>
        <p:spPr bwMode="auto">
          <a:xfrm>
            <a:off x="5658802" y="2978280"/>
            <a:ext cx="2235947" cy="1480371"/>
          </a:xfrm>
          <a:prstGeom prst="rect">
            <a:avLst/>
          </a:prstGeom>
          <a:noFill/>
          <a:ln>
            <a:noFill/>
          </a:ln>
        </p:spPr>
      </p:pic>
      <p:pic>
        <p:nvPicPr>
          <p:cNvPr id="6" name="Imagen 5"/>
          <p:cNvPicPr/>
          <p:nvPr/>
        </p:nvPicPr>
        <p:blipFill>
          <a:blip r:embed="rId4">
            <a:extLst>
              <a:ext uri="{28A0092B-C50C-407E-A947-70E740481C1C}">
                <a14:useLocalDpi xmlns:a14="http://schemas.microsoft.com/office/drawing/2010/main" val="0"/>
              </a:ext>
            </a:extLst>
          </a:blip>
          <a:srcRect/>
          <a:stretch>
            <a:fillRect/>
          </a:stretch>
        </p:blipFill>
        <p:spPr bwMode="auto">
          <a:xfrm>
            <a:off x="9024381" y="2996782"/>
            <a:ext cx="2141220" cy="1586865"/>
          </a:xfrm>
          <a:prstGeom prst="rect">
            <a:avLst/>
          </a:prstGeom>
          <a:noFill/>
          <a:ln>
            <a:noFill/>
          </a:ln>
        </p:spPr>
      </p:pic>
      <p:pic>
        <p:nvPicPr>
          <p:cNvPr id="7" name="Imagen 6"/>
          <p:cNvPicPr/>
          <p:nvPr/>
        </p:nvPicPr>
        <p:blipFill>
          <a:blip r:embed="rId5">
            <a:extLst>
              <a:ext uri="{28A0092B-C50C-407E-A947-70E740481C1C}">
                <a14:useLocalDpi xmlns:a14="http://schemas.microsoft.com/office/drawing/2010/main" val="0"/>
              </a:ext>
            </a:extLst>
          </a:blip>
          <a:srcRect/>
          <a:stretch>
            <a:fillRect/>
          </a:stretch>
        </p:blipFill>
        <p:spPr bwMode="auto">
          <a:xfrm>
            <a:off x="5621372" y="4973808"/>
            <a:ext cx="2310806" cy="1594418"/>
          </a:xfrm>
          <a:prstGeom prst="rect">
            <a:avLst/>
          </a:prstGeom>
          <a:noFill/>
          <a:ln>
            <a:noFill/>
          </a:ln>
        </p:spPr>
      </p:pic>
      <p:pic>
        <p:nvPicPr>
          <p:cNvPr id="8" name="Imagen 7"/>
          <p:cNvPicPr/>
          <p:nvPr/>
        </p:nvPicPr>
        <p:blipFill>
          <a:blip r:embed="rId6" cstate="print"/>
          <a:srcRect l="30477" t="35652" r="27966" b="44783"/>
          <a:stretch>
            <a:fillRect/>
          </a:stretch>
        </p:blipFill>
        <p:spPr bwMode="auto">
          <a:xfrm>
            <a:off x="8928112" y="539882"/>
            <a:ext cx="2237489" cy="812400"/>
          </a:xfrm>
          <a:prstGeom prst="rect">
            <a:avLst/>
          </a:prstGeom>
          <a:noFill/>
          <a:ln w="9525">
            <a:noFill/>
            <a:miter lim="800000"/>
            <a:headEnd/>
            <a:tailEnd/>
          </a:ln>
        </p:spPr>
      </p:pic>
    </p:spTree>
    <p:extLst>
      <p:ext uri="{BB962C8B-B14F-4D97-AF65-F5344CB8AC3E}">
        <p14:creationId xmlns:p14="http://schemas.microsoft.com/office/powerpoint/2010/main" val="132311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40155" y="462051"/>
            <a:ext cx="4412915" cy="684169"/>
          </a:xfrm>
        </p:spPr>
        <p:txBody>
          <a:bodyPr/>
          <a:lstStyle/>
          <a:p>
            <a:r>
              <a:rPr lang="es-EC" b="1" dirty="0" smtClean="0">
                <a:solidFill>
                  <a:srgbClr val="FF0000"/>
                </a:solidFill>
              </a:rPr>
              <a:t>Sistemas Eléctricos </a:t>
            </a:r>
            <a:endParaRPr lang="es-EC" b="1" dirty="0">
              <a:solidFill>
                <a:srgbClr val="FF0000"/>
              </a:solidFill>
            </a:endParaRPr>
          </a:p>
        </p:txBody>
      </p:sp>
      <p:sp>
        <p:nvSpPr>
          <p:cNvPr id="3" name="Marcador de contenido 2"/>
          <p:cNvSpPr>
            <a:spLocks noGrp="1"/>
          </p:cNvSpPr>
          <p:nvPr>
            <p:ph idx="1"/>
          </p:nvPr>
        </p:nvSpPr>
        <p:spPr>
          <a:xfrm>
            <a:off x="2250201" y="1914659"/>
            <a:ext cx="8915400" cy="1047750"/>
          </a:xfrm>
        </p:spPr>
        <p:txBody>
          <a:bodyPr>
            <a:normAutofit/>
          </a:bodyPr>
          <a:lstStyle/>
          <a:p>
            <a:pPr marL="0" indent="0" algn="ctr">
              <a:buNone/>
            </a:pPr>
            <a:r>
              <a:rPr lang="es-EC" sz="2000" b="1" dirty="0"/>
              <a:t>Un sistema eléctrico es el recorrido de la electricidad a través de un conductor, desde la fuente de energía hasta su lugar de consumo. </a:t>
            </a:r>
          </a:p>
        </p:txBody>
      </p:sp>
      <p:pic>
        <p:nvPicPr>
          <p:cNvPr id="4" name="Imagen 3" descr="http://image.slidesharecdn.com/revistaelectricasubestacioneselectricas-121204175435-phpapp02/95/revistaelectrica-subestaciones-electricas-19-638.jpg?cb=1354665420"/>
          <p:cNvPicPr/>
          <p:nvPr/>
        </p:nvPicPr>
        <p:blipFill>
          <a:blip r:embed="rId2">
            <a:extLst>
              <a:ext uri="{28A0092B-C50C-407E-A947-70E740481C1C}">
                <a14:useLocalDpi xmlns:a14="http://schemas.microsoft.com/office/drawing/2010/main" val="0"/>
              </a:ext>
            </a:extLst>
          </a:blip>
          <a:srcRect l="4932" t="39561" r="3835" b="24710"/>
          <a:stretch>
            <a:fillRect/>
          </a:stretch>
        </p:blipFill>
        <p:spPr bwMode="auto">
          <a:xfrm>
            <a:off x="3846612" y="3142713"/>
            <a:ext cx="4643241" cy="2794447"/>
          </a:xfrm>
          <a:prstGeom prst="rect">
            <a:avLst/>
          </a:prstGeom>
          <a:noFill/>
          <a:ln>
            <a:noFill/>
          </a:ln>
        </p:spPr>
      </p:pic>
      <p:pic>
        <p:nvPicPr>
          <p:cNvPr id="5" name="Imagen 4"/>
          <p:cNvPicPr/>
          <p:nvPr/>
        </p:nvPicPr>
        <p:blipFill>
          <a:blip r:embed="rId3" cstate="print"/>
          <a:srcRect l="30477" t="35652" r="27966" b="44783"/>
          <a:stretch>
            <a:fillRect/>
          </a:stretch>
        </p:blipFill>
        <p:spPr bwMode="auto">
          <a:xfrm>
            <a:off x="8928112" y="539882"/>
            <a:ext cx="2237489" cy="812400"/>
          </a:xfrm>
          <a:prstGeom prst="rect">
            <a:avLst/>
          </a:prstGeom>
          <a:noFill/>
          <a:ln w="9525">
            <a:noFill/>
            <a:miter lim="800000"/>
            <a:headEnd/>
            <a:tailEnd/>
          </a:ln>
        </p:spPr>
      </p:pic>
    </p:spTree>
    <p:extLst>
      <p:ext uri="{BB962C8B-B14F-4D97-AF65-F5344CB8AC3E}">
        <p14:creationId xmlns:p14="http://schemas.microsoft.com/office/powerpoint/2010/main" val="39845881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01251" y="462051"/>
            <a:ext cx="4954095" cy="684169"/>
          </a:xfrm>
        </p:spPr>
        <p:txBody>
          <a:bodyPr/>
          <a:lstStyle/>
          <a:p>
            <a:r>
              <a:rPr lang="es-EC" b="1" dirty="0" smtClean="0">
                <a:solidFill>
                  <a:srgbClr val="FF0000"/>
                </a:solidFill>
              </a:rPr>
              <a:t>Sistemas electrónicos</a:t>
            </a:r>
            <a:endParaRPr lang="es-EC" b="1" dirty="0">
              <a:solidFill>
                <a:srgbClr val="FF0000"/>
              </a:solidFill>
            </a:endParaRPr>
          </a:p>
        </p:txBody>
      </p:sp>
      <p:sp>
        <p:nvSpPr>
          <p:cNvPr id="3" name="Marcador de contenido 2"/>
          <p:cNvSpPr>
            <a:spLocks noGrp="1"/>
          </p:cNvSpPr>
          <p:nvPr>
            <p:ph idx="1"/>
          </p:nvPr>
        </p:nvSpPr>
        <p:spPr>
          <a:xfrm>
            <a:off x="1601251" y="1760112"/>
            <a:ext cx="8915400" cy="1352550"/>
          </a:xfrm>
        </p:spPr>
        <p:txBody>
          <a:bodyPr>
            <a:noAutofit/>
          </a:bodyPr>
          <a:lstStyle/>
          <a:p>
            <a:pPr marL="0" indent="0" algn="ctr">
              <a:buNone/>
            </a:pPr>
            <a:r>
              <a:rPr lang="es-EC" sz="2000" b="1" dirty="0">
                <a:solidFill>
                  <a:schemeClr val="accent5">
                    <a:lumMod val="50000"/>
                  </a:schemeClr>
                </a:solidFill>
              </a:rPr>
              <a:t>Los sistemas electrónicos tienen su aparición a comienzos del siglo XX con la aparición de los tubos de vacío se pudieron amplificar las señales de radio y los sonidos débiles; el desarrollo de una amplia variedad de tubos para funciones específicas, permitió el desarrollo de las primeras computadoras.</a:t>
            </a:r>
          </a:p>
          <a:p>
            <a:pPr marL="0" indent="0" algn="ctr">
              <a:buNone/>
            </a:pPr>
            <a:endParaRPr lang="es-EC" sz="2000" b="1" dirty="0">
              <a:solidFill>
                <a:schemeClr val="accent5">
                  <a:lumMod val="50000"/>
                </a:schemeClr>
              </a:solidFill>
            </a:endParaRPr>
          </a:p>
        </p:txBody>
      </p:sp>
      <p:pic>
        <p:nvPicPr>
          <p:cNvPr id="4" name="Imagen 3" descr="http://www.beatriceco.com/bti/porticus/bell/images/transistor1.jpg"/>
          <p:cNvPicPr/>
          <p:nvPr/>
        </p:nvPicPr>
        <p:blipFill rotWithShape="1">
          <a:blip r:embed="rId2">
            <a:extLst>
              <a:ext uri="{28A0092B-C50C-407E-A947-70E740481C1C}">
                <a14:useLocalDpi xmlns:a14="http://schemas.microsoft.com/office/drawing/2010/main" val="0"/>
              </a:ext>
            </a:extLst>
          </a:blip>
          <a:srcRect l="12263" t="5914" r="20986" b="13084"/>
          <a:stretch/>
        </p:blipFill>
        <p:spPr bwMode="auto">
          <a:xfrm>
            <a:off x="3928098" y="4023843"/>
            <a:ext cx="1738606" cy="1926760"/>
          </a:xfrm>
          <a:prstGeom prst="rect">
            <a:avLst/>
          </a:prstGeom>
          <a:noFill/>
          <a:ln>
            <a:noFill/>
          </a:ln>
          <a:extLst>
            <a:ext uri="{53640926-AAD7-44D8-BBD7-CCE9431645EC}">
              <a14:shadowObscured xmlns:a14="http://schemas.microsoft.com/office/drawing/2010/main"/>
            </a:ext>
          </a:extLst>
        </p:spPr>
      </p:pic>
      <p:pic>
        <p:nvPicPr>
          <p:cNvPr id="5" name="Imagen 4"/>
          <p:cNvPicPr/>
          <p:nvPr/>
        </p:nvPicPr>
        <p:blipFill>
          <a:blip r:embed="rId3">
            <a:extLst>
              <a:ext uri="{28A0092B-C50C-407E-A947-70E740481C1C}">
                <a14:useLocalDpi xmlns:a14="http://schemas.microsoft.com/office/drawing/2010/main" val="0"/>
              </a:ext>
            </a:extLst>
          </a:blip>
          <a:srcRect/>
          <a:stretch>
            <a:fillRect/>
          </a:stretch>
        </p:blipFill>
        <p:spPr bwMode="auto">
          <a:xfrm>
            <a:off x="5666704" y="4023843"/>
            <a:ext cx="3515932" cy="1926760"/>
          </a:xfrm>
          <a:prstGeom prst="rect">
            <a:avLst/>
          </a:prstGeom>
          <a:noFill/>
          <a:ln>
            <a:noFill/>
          </a:ln>
        </p:spPr>
      </p:pic>
      <p:pic>
        <p:nvPicPr>
          <p:cNvPr id="6" name="Imagen 5"/>
          <p:cNvPicPr/>
          <p:nvPr/>
        </p:nvPicPr>
        <p:blipFill>
          <a:blip r:embed="rId4" cstate="print"/>
          <a:srcRect l="30477" t="35652" r="27966" b="44783"/>
          <a:stretch>
            <a:fillRect/>
          </a:stretch>
        </p:blipFill>
        <p:spPr bwMode="auto">
          <a:xfrm>
            <a:off x="8928112" y="539882"/>
            <a:ext cx="2237489" cy="812400"/>
          </a:xfrm>
          <a:prstGeom prst="rect">
            <a:avLst/>
          </a:prstGeom>
          <a:noFill/>
          <a:ln w="9525">
            <a:noFill/>
            <a:miter lim="800000"/>
            <a:headEnd/>
            <a:tailEnd/>
          </a:ln>
        </p:spPr>
      </p:pic>
    </p:spTree>
    <p:extLst>
      <p:ext uri="{BB962C8B-B14F-4D97-AF65-F5344CB8AC3E}">
        <p14:creationId xmlns:p14="http://schemas.microsoft.com/office/powerpoint/2010/main" val="26753964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91405" y="535709"/>
            <a:ext cx="4593486" cy="728172"/>
          </a:xfrm>
        </p:spPr>
        <p:txBody>
          <a:bodyPr/>
          <a:lstStyle/>
          <a:p>
            <a:r>
              <a:rPr lang="es-EC" b="1" dirty="0" smtClean="0">
                <a:solidFill>
                  <a:srgbClr val="FF0000"/>
                </a:solidFill>
              </a:rPr>
              <a:t>Sistemas de control</a:t>
            </a:r>
            <a:endParaRPr lang="es-EC" b="1" dirty="0">
              <a:solidFill>
                <a:srgbClr val="FF0000"/>
              </a:solidFill>
            </a:endParaRPr>
          </a:p>
        </p:txBody>
      </p:sp>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2906521" y="1814846"/>
            <a:ext cx="6533694" cy="1726843"/>
          </a:xfrm>
          <a:prstGeom prst="rect">
            <a:avLst/>
          </a:prstGeom>
          <a:noFill/>
          <a:ln>
            <a:noFill/>
          </a:ln>
        </p:spPr>
      </p:pic>
      <p:pic>
        <p:nvPicPr>
          <p:cNvPr id="5" name="Imagen 4"/>
          <p:cNvPicPr/>
          <p:nvPr/>
        </p:nvPicPr>
        <p:blipFill>
          <a:blip r:embed="rId3">
            <a:extLst>
              <a:ext uri="{28A0092B-C50C-407E-A947-70E740481C1C}">
                <a14:useLocalDpi xmlns:a14="http://schemas.microsoft.com/office/drawing/2010/main" val="0"/>
              </a:ext>
            </a:extLst>
          </a:blip>
          <a:srcRect/>
          <a:stretch>
            <a:fillRect/>
          </a:stretch>
        </p:blipFill>
        <p:spPr bwMode="auto">
          <a:xfrm>
            <a:off x="2906521" y="4081527"/>
            <a:ext cx="6533694" cy="2023059"/>
          </a:xfrm>
          <a:prstGeom prst="rect">
            <a:avLst/>
          </a:prstGeom>
          <a:noFill/>
          <a:ln>
            <a:noFill/>
          </a:ln>
        </p:spPr>
      </p:pic>
      <p:pic>
        <p:nvPicPr>
          <p:cNvPr id="6" name="Imagen 5"/>
          <p:cNvPicPr/>
          <p:nvPr/>
        </p:nvPicPr>
        <p:blipFill>
          <a:blip r:embed="rId4" cstate="print"/>
          <a:srcRect l="30477" t="35652" r="27966" b="44783"/>
          <a:stretch>
            <a:fillRect/>
          </a:stretch>
        </p:blipFill>
        <p:spPr bwMode="auto">
          <a:xfrm>
            <a:off x="8928112" y="539882"/>
            <a:ext cx="2237489" cy="812400"/>
          </a:xfrm>
          <a:prstGeom prst="rect">
            <a:avLst/>
          </a:prstGeom>
          <a:noFill/>
          <a:ln w="9525">
            <a:noFill/>
            <a:miter lim="800000"/>
            <a:headEnd/>
            <a:tailEnd/>
          </a:ln>
        </p:spPr>
      </p:pic>
    </p:spTree>
    <p:extLst>
      <p:ext uri="{BB962C8B-B14F-4D97-AF65-F5344CB8AC3E}">
        <p14:creationId xmlns:p14="http://schemas.microsoft.com/office/powerpoint/2010/main" val="1210027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88374" y="71392"/>
            <a:ext cx="5095762" cy="1280890"/>
          </a:xfrm>
        </p:spPr>
        <p:txBody>
          <a:bodyPr>
            <a:normAutofit/>
          </a:bodyPr>
          <a:lstStyle/>
          <a:p>
            <a:r>
              <a:rPr lang="es-EC" b="1" dirty="0" smtClean="0">
                <a:solidFill>
                  <a:srgbClr val="FF0000"/>
                </a:solidFill>
              </a:rPr>
              <a:t>Diseño y construcción </a:t>
            </a:r>
            <a:br>
              <a:rPr lang="es-EC" b="1" dirty="0" smtClean="0">
                <a:solidFill>
                  <a:srgbClr val="FF0000"/>
                </a:solidFill>
              </a:rPr>
            </a:br>
            <a:r>
              <a:rPr lang="es-EC" b="1" dirty="0" smtClean="0">
                <a:solidFill>
                  <a:srgbClr val="FF0000"/>
                </a:solidFill>
              </a:rPr>
              <a:t>de la máquina </a:t>
            </a:r>
            <a:endParaRPr lang="es-EC" b="1" dirty="0">
              <a:solidFill>
                <a:srgbClr val="FF0000"/>
              </a:solidFill>
            </a:endParaRPr>
          </a:p>
        </p:txBody>
      </p:sp>
      <p:sp>
        <p:nvSpPr>
          <p:cNvPr id="3" name="Marcador de contenido 2"/>
          <p:cNvSpPr>
            <a:spLocks noGrp="1"/>
          </p:cNvSpPr>
          <p:nvPr>
            <p:ph idx="1"/>
          </p:nvPr>
        </p:nvSpPr>
        <p:spPr>
          <a:xfrm>
            <a:off x="1893753" y="2004812"/>
            <a:ext cx="8915400" cy="3262647"/>
          </a:xfrm>
        </p:spPr>
        <p:txBody>
          <a:bodyPr>
            <a:noAutofit/>
          </a:bodyPr>
          <a:lstStyle/>
          <a:p>
            <a:pPr marL="0" indent="0" algn="ctr">
              <a:buNone/>
            </a:pPr>
            <a:r>
              <a:rPr lang="es-EC" sz="2000" b="1" dirty="0">
                <a:solidFill>
                  <a:schemeClr val="accent2">
                    <a:lumMod val="50000"/>
                  </a:schemeClr>
                </a:solidFill>
              </a:rPr>
              <a:t>El diseño mecánico y electrónico de una máquina, es una tarea muy </a:t>
            </a:r>
            <a:r>
              <a:rPr lang="es-EC" sz="2000" b="1" dirty="0" smtClean="0">
                <a:solidFill>
                  <a:schemeClr val="accent2">
                    <a:lumMod val="50000"/>
                  </a:schemeClr>
                </a:solidFill>
              </a:rPr>
              <a:t>compleja, el </a:t>
            </a:r>
            <a:r>
              <a:rPr lang="es-EC" sz="2000" b="1" dirty="0">
                <a:solidFill>
                  <a:schemeClr val="accent2">
                    <a:lumMod val="50000"/>
                  </a:schemeClr>
                </a:solidFill>
              </a:rPr>
              <a:t>diseñador debe seguir una secuencia de pasos a partir de algunos datos, que van a conformar su </a:t>
            </a:r>
            <a:r>
              <a:rPr lang="es-EC" sz="2000" b="1" dirty="0" smtClean="0">
                <a:solidFill>
                  <a:schemeClr val="accent2">
                    <a:lumMod val="50000"/>
                  </a:schemeClr>
                </a:solidFill>
              </a:rPr>
              <a:t>entrada, </a:t>
            </a:r>
            <a:r>
              <a:rPr lang="es-EC" sz="2000" b="1" dirty="0">
                <a:solidFill>
                  <a:schemeClr val="accent2">
                    <a:lumMod val="50000"/>
                  </a:schemeClr>
                </a:solidFill>
              </a:rPr>
              <a:t>con lo cual tratara de obtener una solución de ingeniería práctica y funcional que satisfaga un problema particular. </a:t>
            </a:r>
            <a:endParaRPr lang="es-EC" sz="2000" b="1" dirty="0" smtClean="0">
              <a:solidFill>
                <a:schemeClr val="accent2">
                  <a:lumMod val="50000"/>
                </a:schemeClr>
              </a:solidFill>
            </a:endParaRPr>
          </a:p>
          <a:p>
            <a:pPr marL="0" indent="0" algn="ctr">
              <a:buNone/>
            </a:pPr>
            <a:r>
              <a:rPr lang="es-EC" sz="2000" b="1" dirty="0" smtClean="0">
                <a:solidFill>
                  <a:schemeClr val="accent2">
                    <a:lumMod val="50000"/>
                  </a:schemeClr>
                </a:solidFill>
              </a:rPr>
              <a:t>El </a:t>
            </a:r>
            <a:r>
              <a:rPr lang="es-EC" sz="2000" b="1" dirty="0">
                <a:solidFill>
                  <a:schemeClr val="accent2">
                    <a:lumMod val="50000"/>
                  </a:schemeClr>
                </a:solidFill>
              </a:rPr>
              <a:t>diseñador debe apoyarse en una gran cantidad de recursos, partiendo desde fuentes de información como libros, </a:t>
            </a:r>
            <a:r>
              <a:rPr lang="es-EC" sz="2000" b="1" dirty="0" err="1">
                <a:solidFill>
                  <a:schemeClr val="accent2">
                    <a:lumMod val="50000"/>
                  </a:schemeClr>
                </a:solidFill>
              </a:rPr>
              <a:t>papers</a:t>
            </a:r>
            <a:r>
              <a:rPr lang="es-EC" sz="2000" b="1" dirty="0">
                <a:solidFill>
                  <a:schemeClr val="accent2">
                    <a:lumMod val="50000"/>
                  </a:schemeClr>
                </a:solidFill>
              </a:rPr>
              <a:t>, estudios y hojas de datos; hasta programas de diseño asistido por computadora, permitiendo el simular y verificar </a:t>
            </a:r>
            <a:r>
              <a:rPr lang="es-EC" sz="2000" b="1" dirty="0" smtClean="0">
                <a:solidFill>
                  <a:schemeClr val="accent2">
                    <a:lumMod val="50000"/>
                  </a:schemeClr>
                </a:solidFill>
              </a:rPr>
              <a:t>comportamientos ante </a:t>
            </a:r>
            <a:r>
              <a:rPr lang="es-EC" sz="2000" b="1" dirty="0">
                <a:solidFill>
                  <a:schemeClr val="accent2">
                    <a:lumMod val="50000"/>
                  </a:schemeClr>
                </a:solidFill>
              </a:rPr>
              <a:t>diferentes condiciones</a:t>
            </a:r>
            <a:r>
              <a:rPr lang="es-EC" sz="2000" b="1" dirty="0" smtClean="0">
                <a:solidFill>
                  <a:schemeClr val="accent2">
                    <a:lumMod val="50000"/>
                  </a:schemeClr>
                </a:solidFill>
              </a:rPr>
              <a:t>.</a:t>
            </a:r>
            <a:endParaRPr lang="es-EC" sz="2000" b="1" dirty="0">
              <a:solidFill>
                <a:schemeClr val="accent2">
                  <a:lumMod val="50000"/>
                </a:schemeClr>
              </a:solidFill>
            </a:endParaRPr>
          </a:p>
        </p:txBody>
      </p:sp>
      <p:pic>
        <p:nvPicPr>
          <p:cNvPr id="4" name="Imagen 3"/>
          <p:cNvPicPr/>
          <p:nvPr/>
        </p:nvPicPr>
        <p:blipFill>
          <a:blip r:embed="rId2" cstate="print"/>
          <a:srcRect l="30477" t="35652" r="27966" b="44783"/>
          <a:stretch>
            <a:fillRect/>
          </a:stretch>
        </p:blipFill>
        <p:spPr bwMode="auto">
          <a:xfrm>
            <a:off x="8928112" y="539882"/>
            <a:ext cx="2237489" cy="812400"/>
          </a:xfrm>
          <a:prstGeom prst="rect">
            <a:avLst/>
          </a:prstGeom>
          <a:noFill/>
          <a:ln w="9525">
            <a:noFill/>
            <a:miter lim="800000"/>
            <a:headEnd/>
            <a:tailEnd/>
          </a:ln>
        </p:spPr>
      </p:pic>
    </p:spTree>
    <p:extLst>
      <p:ext uri="{BB962C8B-B14F-4D97-AF65-F5344CB8AC3E}">
        <p14:creationId xmlns:p14="http://schemas.microsoft.com/office/powerpoint/2010/main" val="9184903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40155" y="474457"/>
            <a:ext cx="6499293" cy="1280890"/>
          </a:xfrm>
        </p:spPr>
        <p:txBody>
          <a:bodyPr/>
          <a:lstStyle/>
          <a:p>
            <a:r>
              <a:rPr lang="es-EC" b="1" dirty="0" smtClean="0">
                <a:solidFill>
                  <a:srgbClr val="FF0000"/>
                </a:solidFill>
              </a:rPr>
              <a:t>Planteamiento del Problema</a:t>
            </a:r>
            <a:endParaRPr lang="es-EC" b="1" dirty="0">
              <a:solidFill>
                <a:srgbClr val="FF0000"/>
              </a:solidFill>
            </a:endParaRPr>
          </a:p>
        </p:txBody>
      </p:sp>
      <p:pic>
        <p:nvPicPr>
          <p:cNvPr id="4" name="Diagrama 2"/>
          <p:cNvPicPr/>
          <p:nvPr/>
        </p:nvPicPr>
        <p:blipFill>
          <a:blip r:embed="rId2">
            <a:extLst>
              <a:ext uri="{28A0092B-C50C-407E-A947-70E740481C1C}">
                <a14:useLocalDpi xmlns:a14="http://schemas.microsoft.com/office/drawing/2010/main" val="0"/>
              </a:ext>
            </a:extLst>
          </a:blip>
          <a:srcRect t="-16882" b="-14494"/>
          <a:stretch>
            <a:fillRect/>
          </a:stretch>
        </p:blipFill>
        <p:spPr bwMode="auto">
          <a:xfrm>
            <a:off x="2101034" y="1352282"/>
            <a:ext cx="8382368" cy="4838636"/>
          </a:xfrm>
          <a:prstGeom prst="rect">
            <a:avLst/>
          </a:prstGeom>
          <a:noFill/>
          <a:ln>
            <a:noFill/>
          </a:ln>
        </p:spPr>
      </p:pic>
      <p:pic>
        <p:nvPicPr>
          <p:cNvPr id="5" name="Imagen 4"/>
          <p:cNvPicPr/>
          <p:nvPr/>
        </p:nvPicPr>
        <p:blipFill>
          <a:blip r:embed="rId3" cstate="print"/>
          <a:srcRect l="30477" t="35652" r="27966" b="44783"/>
          <a:stretch>
            <a:fillRect/>
          </a:stretch>
        </p:blipFill>
        <p:spPr bwMode="auto">
          <a:xfrm>
            <a:off x="8928112" y="539882"/>
            <a:ext cx="2237489" cy="812400"/>
          </a:xfrm>
          <a:prstGeom prst="rect">
            <a:avLst/>
          </a:prstGeom>
          <a:noFill/>
          <a:ln w="9525">
            <a:noFill/>
            <a:miter lim="800000"/>
            <a:headEnd/>
            <a:tailEnd/>
          </a:ln>
        </p:spPr>
      </p:pic>
    </p:spTree>
    <p:extLst>
      <p:ext uri="{BB962C8B-B14F-4D97-AF65-F5344CB8AC3E}">
        <p14:creationId xmlns:p14="http://schemas.microsoft.com/office/powerpoint/2010/main" val="22734993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01252" y="305637"/>
            <a:ext cx="8911687" cy="1280890"/>
          </a:xfrm>
        </p:spPr>
        <p:txBody>
          <a:bodyPr>
            <a:normAutofit/>
          </a:bodyPr>
          <a:lstStyle/>
          <a:p>
            <a:pPr lvl="2"/>
            <a:r>
              <a:rPr lang="es-EC" sz="3600" b="1" dirty="0">
                <a:solidFill>
                  <a:srgbClr val="FF0000"/>
                </a:solidFill>
                <a:latin typeface="+mj-lt"/>
              </a:rPr>
              <a:t>Dosificación de las BP., de </a:t>
            </a:r>
            <a:r>
              <a:rPr lang="es-EC" sz="3600" b="1" dirty="0" smtClean="0">
                <a:solidFill>
                  <a:srgbClr val="FF0000"/>
                </a:solidFill>
                <a:latin typeface="+mj-lt"/>
              </a:rPr>
              <a:t/>
            </a:r>
            <a:br>
              <a:rPr lang="es-EC" sz="3600" b="1" dirty="0" smtClean="0">
                <a:solidFill>
                  <a:srgbClr val="FF0000"/>
                </a:solidFill>
                <a:latin typeface="+mj-lt"/>
              </a:rPr>
            </a:br>
            <a:r>
              <a:rPr lang="es-EC" sz="3600" b="1" dirty="0" smtClean="0">
                <a:solidFill>
                  <a:srgbClr val="FF0000"/>
                </a:solidFill>
                <a:latin typeface="+mj-lt"/>
              </a:rPr>
              <a:t>manera </a:t>
            </a:r>
            <a:r>
              <a:rPr lang="es-EC" sz="3600" b="1" dirty="0">
                <a:solidFill>
                  <a:srgbClr val="FF0000"/>
                </a:solidFill>
                <a:latin typeface="+mj-lt"/>
              </a:rPr>
              <a:t>rápida y exacta.</a:t>
            </a:r>
          </a:p>
        </p:txBody>
      </p:sp>
      <p:graphicFrame>
        <p:nvGraphicFramePr>
          <p:cNvPr id="4" name="Diagrama 3"/>
          <p:cNvGraphicFramePr>
            <a:graphicFrameLocks/>
          </p:cNvGraphicFramePr>
          <p:nvPr>
            <p:extLst>
              <p:ext uri="{D42A27DB-BD31-4B8C-83A1-F6EECF244321}">
                <p14:modId xmlns:p14="http://schemas.microsoft.com/office/powerpoint/2010/main" val="1646276222"/>
              </p:ext>
            </p:extLst>
          </p:nvPr>
        </p:nvGraphicFramePr>
        <p:xfrm>
          <a:off x="1055291" y="1820772"/>
          <a:ext cx="10003607" cy="4108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4"/>
          <p:cNvPicPr/>
          <p:nvPr/>
        </p:nvPicPr>
        <p:blipFill>
          <a:blip r:embed="rId7" cstate="print"/>
          <a:srcRect l="30477" t="35652" r="27966" b="44783"/>
          <a:stretch>
            <a:fillRect/>
          </a:stretch>
        </p:blipFill>
        <p:spPr bwMode="auto">
          <a:xfrm>
            <a:off x="8928112" y="539882"/>
            <a:ext cx="2237489" cy="812400"/>
          </a:xfrm>
          <a:prstGeom prst="rect">
            <a:avLst/>
          </a:prstGeom>
          <a:noFill/>
          <a:ln w="9525">
            <a:noFill/>
            <a:miter lim="800000"/>
            <a:headEnd/>
            <a:tailEnd/>
          </a:ln>
        </p:spPr>
      </p:pic>
    </p:spTree>
    <p:extLst>
      <p:ext uri="{BB962C8B-B14F-4D97-AF65-F5344CB8AC3E}">
        <p14:creationId xmlns:p14="http://schemas.microsoft.com/office/powerpoint/2010/main" val="13349790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75494" y="305637"/>
            <a:ext cx="5224551" cy="1280890"/>
          </a:xfrm>
        </p:spPr>
        <p:txBody>
          <a:bodyPr>
            <a:normAutofit/>
          </a:bodyPr>
          <a:lstStyle/>
          <a:p>
            <a:pPr lvl="2" algn="l" defTabSz="457200" rtl="0">
              <a:spcBef>
                <a:spcPct val="0"/>
              </a:spcBef>
            </a:pPr>
            <a:r>
              <a:rPr lang="es-EC" sz="3600" b="1" dirty="0">
                <a:solidFill>
                  <a:srgbClr val="FF0000"/>
                </a:solidFill>
                <a:latin typeface="+mj-lt"/>
              </a:rPr>
              <a:t>Bolas de pintura en las </a:t>
            </a:r>
            <a:r>
              <a:rPr lang="es-EC" sz="3600" b="1" dirty="0" smtClean="0">
                <a:solidFill>
                  <a:srgbClr val="FF0000"/>
                </a:solidFill>
                <a:latin typeface="+mj-lt"/>
              </a:rPr>
              <a:t/>
            </a:r>
            <a:br>
              <a:rPr lang="es-EC" sz="3600" b="1" dirty="0" smtClean="0">
                <a:solidFill>
                  <a:srgbClr val="FF0000"/>
                </a:solidFill>
                <a:latin typeface="+mj-lt"/>
              </a:rPr>
            </a:br>
            <a:r>
              <a:rPr lang="es-EC" sz="3600" b="1" dirty="0" smtClean="0">
                <a:solidFill>
                  <a:srgbClr val="FF0000"/>
                </a:solidFill>
                <a:latin typeface="+mj-lt"/>
              </a:rPr>
              <a:t>mejores </a:t>
            </a:r>
            <a:r>
              <a:rPr lang="es-EC" sz="3600" b="1" dirty="0">
                <a:solidFill>
                  <a:srgbClr val="FF0000"/>
                </a:solidFill>
                <a:latin typeface="+mj-lt"/>
              </a:rPr>
              <a:t>c</a:t>
            </a:r>
            <a:r>
              <a:rPr lang="es-EC" sz="3600" b="1" dirty="0" smtClean="0">
                <a:solidFill>
                  <a:srgbClr val="FF0000"/>
                </a:solidFill>
                <a:latin typeface="+mj-lt"/>
              </a:rPr>
              <a:t>ondiciones.</a:t>
            </a:r>
            <a:endParaRPr lang="es-EC" sz="3600" dirty="0">
              <a:solidFill>
                <a:srgbClr val="FF0000"/>
              </a:solidFill>
              <a:latin typeface="+mj-lt"/>
            </a:endParaRPr>
          </a:p>
        </p:txBody>
      </p:sp>
      <p:graphicFrame>
        <p:nvGraphicFramePr>
          <p:cNvPr id="4" name="Diagrama 3"/>
          <p:cNvGraphicFramePr>
            <a:graphicFrameLocks/>
          </p:cNvGraphicFramePr>
          <p:nvPr>
            <p:extLst>
              <p:ext uri="{D42A27DB-BD31-4B8C-83A1-F6EECF244321}">
                <p14:modId xmlns:p14="http://schemas.microsoft.com/office/powerpoint/2010/main" val="2222905413"/>
              </p:ext>
            </p:extLst>
          </p:nvPr>
        </p:nvGraphicFramePr>
        <p:xfrm>
          <a:off x="1932032" y="1496374"/>
          <a:ext cx="7933185" cy="35779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Tabla 4"/>
          <p:cNvGraphicFramePr>
            <a:graphicFrameLocks noGrp="1"/>
          </p:cNvGraphicFramePr>
          <p:nvPr>
            <p:extLst>
              <p:ext uri="{D42A27DB-BD31-4B8C-83A1-F6EECF244321}">
                <p14:modId xmlns:p14="http://schemas.microsoft.com/office/powerpoint/2010/main" val="3093405625"/>
              </p:ext>
            </p:extLst>
          </p:nvPr>
        </p:nvGraphicFramePr>
        <p:xfrm>
          <a:off x="2962141" y="5138671"/>
          <a:ext cx="6529590" cy="1313732"/>
        </p:xfrm>
        <a:graphic>
          <a:graphicData uri="http://schemas.openxmlformats.org/drawingml/2006/table">
            <a:tbl>
              <a:tblPr firstRow="1" firstCol="1" bandRow="1">
                <a:tableStyleId>{5C22544A-7EE6-4342-B048-85BDC9FD1C3A}</a:tableStyleId>
              </a:tblPr>
              <a:tblGrid>
                <a:gridCol w="882699"/>
                <a:gridCol w="2008738"/>
                <a:gridCol w="1984880"/>
                <a:gridCol w="1653273"/>
              </a:tblGrid>
              <a:tr h="437820">
                <a:tc>
                  <a:txBody>
                    <a:bodyPr/>
                    <a:lstStyle/>
                    <a:p>
                      <a:pPr algn="ctr">
                        <a:lnSpc>
                          <a:spcPct val="115000"/>
                        </a:lnSpc>
                        <a:spcAft>
                          <a:spcPts val="0"/>
                        </a:spcAft>
                      </a:pPr>
                      <a:r>
                        <a:rPr lang="es-EC" sz="1200">
                          <a:effectLst/>
                        </a:rPr>
                        <a:t>RANGO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TEMPERATURA(</a:t>
                      </a:r>
                      <a:r>
                        <a:rPr lang="es-EC" sz="1200">
                          <a:effectLst/>
                          <a:sym typeface="Symbol" panose="05050102010706020507" pitchFamily="18" charset="2"/>
                        </a:rPr>
                        <a:t></a:t>
                      </a:r>
                      <a:r>
                        <a:rPr lang="es-EC" sz="1200">
                          <a:effectLst/>
                        </a:rPr>
                        <a:t>C)</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HUMEDAD(Relativa)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ROTACIÓN</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437956">
                <a:tc>
                  <a:txBody>
                    <a:bodyPr/>
                    <a:lstStyle/>
                    <a:p>
                      <a:pPr algn="ctr">
                        <a:lnSpc>
                          <a:spcPct val="115000"/>
                        </a:lnSpc>
                        <a:spcAft>
                          <a:spcPts val="0"/>
                        </a:spcAft>
                      </a:pPr>
                      <a:r>
                        <a:rPr lang="es-EC" sz="1200">
                          <a:effectLst/>
                        </a:rPr>
                        <a:t>Desde</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15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20%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Una vez cada 5 días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437956">
                <a:tc>
                  <a:txBody>
                    <a:bodyPr/>
                    <a:lstStyle/>
                    <a:p>
                      <a:pPr algn="ctr">
                        <a:lnSpc>
                          <a:spcPct val="115000"/>
                        </a:lnSpc>
                        <a:spcAft>
                          <a:spcPts val="0"/>
                        </a:spcAft>
                      </a:pPr>
                      <a:r>
                        <a:rPr lang="es-EC" sz="1200">
                          <a:effectLst/>
                        </a:rPr>
                        <a:t>Hasta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30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60%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dirty="0">
                          <a:effectLst/>
                        </a:rPr>
                        <a:t>Una vez cada 12 horas</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pic>
        <p:nvPicPr>
          <p:cNvPr id="6" name="Imagen 5"/>
          <p:cNvPicPr/>
          <p:nvPr/>
        </p:nvPicPr>
        <p:blipFill>
          <a:blip r:embed="rId7" cstate="print"/>
          <a:srcRect l="30477" t="35652" r="27966" b="44783"/>
          <a:stretch>
            <a:fillRect/>
          </a:stretch>
        </p:blipFill>
        <p:spPr bwMode="auto">
          <a:xfrm>
            <a:off x="8928112" y="539882"/>
            <a:ext cx="2237489" cy="812400"/>
          </a:xfrm>
          <a:prstGeom prst="rect">
            <a:avLst/>
          </a:prstGeom>
          <a:noFill/>
          <a:ln w="9525">
            <a:noFill/>
            <a:miter lim="800000"/>
            <a:headEnd/>
            <a:tailEnd/>
          </a:ln>
        </p:spPr>
      </p:pic>
    </p:spTree>
    <p:extLst>
      <p:ext uri="{BB962C8B-B14F-4D97-AF65-F5344CB8AC3E}">
        <p14:creationId xmlns:p14="http://schemas.microsoft.com/office/powerpoint/2010/main" val="5266388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75494" y="173349"/>
            <a:ext cx="8911687" cy="1280890"/>
          </a:xfrm>
        </p:spPr>
        <p:txBody>
          <a:bodyPr>
            <a:noAutofit/>
          </a:bodyPr>
          <a:lstStyle/>
          <a:p>
            <a:pPr lvl="2" algn="l" defTabSz="457200" rtl="0">
              <a:spcBef>
                <a:spcPct val="0"/>
              </a:spcBef>
            </a:pPr>
            <a:r>
              <a:rPr lang="es-EC" sz="3600" b="1" dirty="0">
                <a:solidFill>
                  <a:srgbClr val="FF0000"/>
                </a:solidFill>
                <a:latin typeface="+mj-lt"/>
              </a:rPr>
              <a:t>Reserva de las BP., para 2 </a:t>
            </a:r>
            <a:r>
              <a:rPr lang="es-EC" sz="3600" b="1" dirty="0" smtClean="0">
                <a:solidFill>
                  <a:srgbClr val="FF0000"/>
                </a:solidFill>
                <a:latin typeface="+mj-lt"/>
              </a:rPr>
              <a:t/>
            </a:r>
            <a:br>
              <a:rPr lang="es-EC" sz="3600" b="1" dirty="0" smtClean="0">
                <a:solidFill>
                  <a:srgbClr val="FF0000"/>
                </a:solidFill>
                <a:latin typeface="+mj-lt"/>
              </a:rPr>
            </a:br>
            <a:r>
              <a:rPr lang="es-EC" sz="3600" b="1" dirty="0" smtClean="0">
                <a:solidFill>
                  <a:srgbClr val="FF0000"/>
                </a:solidFill>
                <a:latin typeface="+mj-lt"/>
              </a:rPr>
              <a:t>semanas </a:t>
            </a:r>
            <a:r>
              <a:rPr lang="es-EC" sz="3600" b="1" dirty="0">
                <a:solidFill>
                  <a:srgbClr val="FF0000"/>
                </a:solidFill>
                <a:latin typeface="+mj-lt"/>
              </a:rPr>
              <a:t>de funcionamiento.</a:t>
            </a:r>
            <a:br>
              <a:rPr lang="es-EC" sz="3600" b="1" dirty="0">
                <a:solidFill>
                  <a:srgbClr val="FF0000"/>
                </a:solidFill>
                <a:latin typeface="+mj-lt"/>
              </a:rPr>
            </a:br>
            <a:endParaRPr lang="es-EC" sz="3600" dirty="0">
              <a:solidFill>
                <a:srgbClr val="FF0000"/>
              </a:solidFill>
              <a:latin typeface="+mj-lt"/>
            </a:endParaRPr>
          </a:p>
        </p:txBody>
      </p:sp>
      <p:graphicFrame>
        <p:nvGraphicFramePr>
          <p:cNvPr id="4" name="Tabla 3"/>
          <p:cNvGraphicFramePr>
            <a:graphicFrameLocks noGrp="1"/>
          </p:cNvGraphicFramePr>
          <p:nvPr>
            <p:extLst>
              <p:ext uri="{D42A27DB-BD31-4B8C-83A1-F6EECF244321}">
                <p14:modId xmlns:p14="http://schemas.microsoft.com/office/powerpoint/2010/main" val="222986382"/>
              </p:ext>
            </p:extLst>
          </p:nvPr>
        </p:nvGraphicFramePr>
        <p:xfrm>
          <a:off x="1429556" y="1813453"/>
          <a:ext cx="2837292" cy="1682496"/>
        </p:xfrm>
        <a:graphic>
          <a:graphicData uri="http://schemas.openxmlformats.org/drawingml/2006/table">
            <a:tbl>
              <a:tblPr firstRow="1" firstCol="1" bandRow="1">
                <a:tableStyleId>{5C22544A-7EE6-4342-B048-85BDC9FD1C3A}</a:tableStyleId>
              </a:tblPr>
              <a:tblGrid>
                <a:gridCol w="847105"/>
                <a:gridCol w="1047825"/>
                <a:gridCol w="942362"/>
              </a:tblGrid>
              <a:tr h="609600">
                <a:tc>
                  <a:txBody>
                    <a:bodyPr/>
                    <a:lstStyle/>
                    <a:p>
                      <a:pPr algn="ctr">
                        <a:lnSpc>
                          <a:spcPct val="115000"/>
                        </a:lnSpc>
                        <a:spcAft>
                          <a:spcPts val="0"/>
                        </a:spcAft>
                      </a:pPr>
                      <a:r>
                        <a:rPr lang="es-EC" sz="1200" dirty="0">
                          <a:effectLst/>
                        </a:rPr>
                        <a:t>Semana</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Número de paquetes vendidos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Número de bolas utilizadas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209550">
                <a:tc>
                  <a:txBody>
                    <a:bodyPr/>
                    <a:lstStyle/>
                    <a:p>
                      <a:pPr algn="just">
                        <a:lnSpc>
                          <a:spcPct val="115000"/>
                        </a:lnSpc>
                        <a:spcAft>
                          <a:spcPts val="0"/>
                        </a:spcAft>
                      </a:pPr>
                      <a:r>
                        <a:rPr lang="es-EC" sz="1200">
                          <a:effectLst/>
                        </a:rPr>
                        <a:t>Primera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200">
                          <a:effectLst/>
                        </a:rPr>
                        <a:t>20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200">
                          <a:effectLst/>
                        </a:rPr>
                        <a:t>2400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209550">
                <a:tc>
                  <a:txBody>
                    <a:bodyPr/>
                    <a:lstStyle/>
                    <a:p>
                      <a:pPr algn="just">
                        <a:lnSpc>
                          <a:spcPct val="115000"/>
                        </a:lnSpc>
                        <a:spcAft>
                          <a:spcPts val="0"/>
                        </a:spcAft>
                      </a:pPr>
                      <a:r>
                        <a:rPr lang="es-EC" sz="1200">
                          <a:effectLst/>
                        </a:rPr>
                        <a:t>Segunda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200">
                          <a:effectLst/>
                        </a:rPr>
                        <a:t>25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200">
                          <a:effectLst/>
                        </a:rPr>
                        <a:t>3000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209550">
                <a:tc>
                  <a:txBody>
                    <a:bodyPr/>
                    <a:lstStyle/>
                    <a:p>
                      <a:pPr algn="just">
                        <a:lnSpc>
                          <a:spcPct val="115000"/>
                        </a:lnSpc>
                        <a:spcAft>
                          <a:spcPts val="0"/>
                        </a:spcAft>
                      </a:pPr>
                      <a:r>
                        <a:rPr lang="es-EC" sz="1200">
                          <a:effectLst/>
                        </a:rPr>
                        <a:t>Tercera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200">
                          <a:effectLst/>
                        </a:rPr>
                        <a:t>22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200">
                          <a:effectLst/>
                        </a:rPr>
                        <a:t>2640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209550">
                <a:tc>
                  <a:txBody>
                    <a:bodyPr/>
                    <a:lstStyle/>
                    <a:p>
                      <a:pPr algn="just">
                        <a:lnSpc>
                          <a:spcPct val="115000"/>
                        </a:lnSpc>
                        <a:spcAft>
                          <a:spcPts val="0"/>
                        </a:spcAft>
                      </a:pPr>
                      <a:r>
                        <a:rPr lang="es-EC" sz="1200">
                          <a:effectLst/>
                        </a:rPr>
                        <a:t>Cuarta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200">
                          <a:effectLst/>
                        </a:rPr>
                        <a:t>28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200">
                          <a:effectLst/>
                        </a:rPr>
                        <a:t>3360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209550">
                <a:tc>
                  <a:txBody>
                    <a:bodyPr/>
                    <a:lstStyle/>
                    <a:p>
                      <a:pPr algn="just">
                        <a:lnSpc>
                          <a:spcPct val="115000"/>
                        </a:lnSpc>
                        <a:spcAft>
                          <a:spcPts val="0"/>
                        </a:spcAft>
                      </a:pPr>
                      <a:r>
                        <a:rPr lang="es-EC" sz="1200">
                          <a:effectLst/>
                        </a:rPr>
                        <a:t>Total</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200">
                          <a:effectLst/>
                        </a:rPr>
                        <a:t>95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200" dirty="0">
                          <a:effectLst/>
                        </a:rPr>
                        <a:t>11.400</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3930175642"/>
              </p:ext>
            </p:extLst>
          </p:nvPr>
        </p:nvGraphicFramePr>
        <p:xfrm>
          <a:off x="4807868" y="1820772"/>
          <a:ext cx="4580830" cy="1261872"/>
        </p:xfrm>
        <a:graphic>
          <a:graphicData uri="http://schemas.openxmlformats.org/drawingml/2006/table">
            <a:tbl>
              <a:tblPr firstRow="1" firstCol="1" bandRow="1">
                <a:tableStyleId>{5C22544A-7EE6-4342-B048-85BDC9FD1C3A}</a:tableStyleId>
              </a:tblPr>
              <a:tblGrid>
                <a:gridCol w="916166"/>
                <a:gridCol w="916166"/>
                <a:gridCol w="916166"/>
                <a:gridCol w="916166"/>
                <a:gridCol w="916166"/>
              </a:tblGrid>
              <a:tr h="209550">
                <a:tc>
                  <a:txBody>
                    <a:bodyPr/>
                    <a:lstStyle/>
                    <a:p>
                      <a:pPr algn="ctr">
                        <a:lnSpc>
                          <a:spcPct val="115000"/>
                        </a:lnSpc>
                        <a:spcAft>
                          <a:spcPts val="0"/>
                        </a:spcAft>
                      </a:pPr>
                      <a:r>
                        <a:rPr lang="es-EC" sz="1200" dirty="0">
                          <a:effectLst/>
                        </a:rPr>
                        <a:t>Semana</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Extras 50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Extras 100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Extras 250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Total</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209550">
                <a:tc>
                  <a:txBody>
                    <a:bodyPr/>
                    <a:lstStyle/>
                    <a:p>
                      <a:pPr algn="just">
                        <a:lnSpc>
                          <a:spcPct val="115000"/>
                        </a:lnSpc>
                        <a:spcAft>
                          <a:spcPts val="0"/>
                        </a:spcAft>
                      </a:pPr>
                      <a:r>
                        <a:rPr lang="es-EC" sz="1200">
                          <a:effectLst/>
                        </a:rPr>
                        <a:t>Primera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200">
                          <a:effectLst/>
                        </a:rPr>
                        <a:t>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200">
                          <a:effectLst/>
                        </a:rPr>
                        <a:t>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200">
                          <a:effectLst/>
                        </a:rPr>
                        <a:t>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200">
                          <a:effectLst/>
                        </a:rPr>
                        <a:t>450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209550">
                <a:tc>
                  <a:txBody>
                    <a:bodyPr/>
                    <a:lstStyle/>
                    <a:p>
                      <a:pPr algn="just">
                        <a:lnSpc>
                          <a:spcPct val="115000"/>
                        </a:lnSpc>
                        <a:spcAft>
                          <a:spcPts val="0"/>
                        </a:spcAft>
                      </a:pPr>
                      <a:r>
                        <a:rPr lang="es-EC" sz="1200">
                          <a:effectLst/>
                        </a:rPr>
                        <a:t>Segunda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200">
                          <a:effectLst/>
                        </a:rPr>
                        <a:t>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200">
                          <a:effectLst/>
                        </a:rPr>
                        <a:t>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200">
                          <a:effectLst/>
                        </a:rPr>
                        <a:t>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200">
                          <a:effectLst/>
                        </a:rPr>
                        <a:t>800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209550">
                <a:tc>
                  <a:txBody>
                    <a:bodyPr/>
                    <a:lstStyle/>
                    <a:p>
                      <a:pPr algn="just">
                        <a:lnSpc>
                          <a:spcPct val="115000"/>
                        </a:lnSpc>
                        <a:spcAft>
                          <a:spcPts val="0"/>
                        </a:spcAft>
                      </a:pPr>
                      <a:r>
                        <a:rPr lang="es-EC" sz="1200">
                          <a:effectLst/>
                        </a:rPr>
                        <a:t>Tercera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200">
                          <a:effectLst/>
                        </a:rPr>
                        <a:t>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200">
                          <a:effectLst/>
                        </a:rPr>
                        <a:t>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200">
                          <a:effectLst/>
                        </a:rPr>
                        <a:t>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200">
                          <a:effectLst/>
                        </a:rPr>
                        <a:t>400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209550">
                <a:tc>
                  <a:txBody>
                    <a:bodyPr/>
                    <a:lstStyle/>
                    <a:p>
                      <a:pPr algn="just">
                        <a:lnSpc>
                          <a:spcPct val="115000"/>
                        </a:lnSpc>
                        <a:spcAft>
                          <a:spcPts val="0"/>
                        </a:spcAft>
                      </a:pPr>
                      <a:r>
                        <a:rPr lang="es-EC" sz="1200">
                          <a:effectLst/>
                        </a:rPr>
                        <a:t>Cuarta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200">
                          <a:effectLst/>
                        </a:rPr>
                        <a:t>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200">
                          <a:effectLst/>
                        </a:rPr>
                        <a:t>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200">
                          <a:effectLst/>
                        </a:rPr>
                        <a:t>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200">
                          <a:effectLst/>
                        </a:rPr>
                        <a:t>1000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209550">
                <a:tc>
                  <a:txBody>
                    <a:bodyPr/>
                    <a:lstStyle/>
                    <a:p>
                      <a:pPr algn="just">
                        <a:lnSpc>
                          <a:spcPct val="115000"/>
                        </a:lnSpc>
                        <a:spcAft>
                          <a:spcPts val="0"/>
                        </a:spcAft>
                      </a:pPr>
                      <a:r>
                        <a:rPr lang="es-EC" sz="1200">
                          <a:effectLst/>
                        </a:rPr>
                        <a:t>Total</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200">
                          <a:effectLst/>
                        </a:rPr>
                        <a:t>14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200" dirty="0">
                          <a:effectLst/>
                        </a:rPr>
                        <a:t>12</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200">
                          <a:effectLst/>
                        </a:rPr>
                        <a:t>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200" dirty="0">
                          <a:effectLst/>
                        </a:rPr>
                        <a:t>2650</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graphicFrame>
        <p:nvGraphicFramePr>
          <p:cNvPr id="6" name="Tabla 5"/>
          <p:cNvGraphicFramePr>
            <a:graphicFrameLocks noGrp="1"/>
          </p:cNvGraphicFramePr>
          <p:nvPr>
            <p:extLst>
              <p:ext uri="{D42A27DB-BD31-4B8C-83A1-F6EECF244321}">
                <p14:modId xmlns:p14="http://schemas.microsoft.com/office/powerpoint/2010/main" val="1738879564"/>
              </p:ext>
            </p:extLst>
          </p:nvPr>
        </p:nvGraphicFramePr>
        <p:xfrm>
          <a:off x="1429555" y="4874309"/>
          <a:ext cx="2865191" cy="1682496"/>
        </p:xfrm>
        <a:graphic>
          <a:graphicData uri="http://schemas.openxmlformats.org/drawingml/2006/table">
            <a:tbl>
              <a:tblPr firstRow="1" firstCol="1" bandRow="1">
                <a:tableStyleId>{5C22544A-7EE6-4342-B048-85BDC9FD1C3A}</a:tableStyleId>
              </a:tblPr>
              <a:tblGrid>
                <a:gridCol w="948477"/>
                <a:gridCol w="968237"/>
                <a:gridCol w="948477"/>
              </a:tblGrid>
              <a:tr h="609600">
                <a:tc>
                  <a:txBody>
                    <a:bodyPr/>
                    <a:lstStyle/>
                    <a:p>
                      <a:pPr algn="ctr">
                        <a:lnSpc>
                          <a:spcPct val="115000"/>
                        </a:lnSpc>
                        <a:spcAft>
                          <a:spcPts val="0"/>
                        </a:spcAft>
                      </a:pPr>
                      <a:r>
                        <a:rPr lang="es-EC" sz="1200" dirty="0">
                          <a:effectLst/>
                        </a:rPr>
                        <a:t>Semana</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Número de paquetes vendidos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Número de bolas utilizadas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209550">
                <a:tc>
                  <a:txBody>
                    <a:bodyPr/>
                    <a:lstStyle/>
                    <a:p>
                      <a:pPr algn="just">
                        <a:lnSpc>
                          <a:spcPct val="115000"/>
                        </a:lnSpc>
                        <a:spcAft>
                          <a:spcPts val="0"/>
                        </a:spcAft>
                      </a:pPr>
                      <a:r>
                        <a:rPr lang="es-EC" sz="1200">
                          <a:effectLst/>
                        </a:rPr>
                        <a:t>Primera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200">
                          <a:effectLst/>
                        </a:rPr>
                        <a:t>25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200">
                          <a:effectLst/>
                        </a:rPr>
                        <a:t>3000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209550">
                <a:tc>
                  <a:txBody>
                    <a:bodyPr/>
                    <a:lstStyle/>
                    <a:p>
                      <a:pPr algn="just">
                        <a:lnSpc>
                          <a:spcPct val="115000"/>
                        </a:lnSpc>
                        <a:spcAft>
                          <a:spcPts val="0"/>
                        </a:spcAft>
                      </a:pPr>
                      <a:r>
                        <a:rPr lang="es-EC" sz="1200">
                          <a:effectLst/>
                        </a:rPr>
                        <a:t>Segunda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200">
                          <a:effectLst/>
                        </a:rPr>
                        <a:t>22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200">
                          <a:effectLst/>
                        </a:rPr>
                        <a:t>2640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209550">
                <a:tc>
                  <a:txBody>
                    <a:bodyPr/>
                    <a:lstStyle/>
                    <a:p>
                      <a:pPr algn="just">
                        <a:lnSpc>
                          <a:spcPct val="115000"/>
                        </a:lnSpc>
                        <a:spcAft>
                          <a:spcPts val="0"/>
                        </a:spcAft>
                      </a:pPr>
                      <a:r>
                        <a:rPr lang="es-EC" sz="1200">
                          <a:effectLst/>
                        </a:rPr>
                        <a:t>Tercera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200">
                          <a:effectLst/>
                        </a:rPr>
                        <a:t>15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200">
                          <a:effectLst/>
                        </a:rPr>
                        <a:t>1800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209550">
                <a:tc>
                  <a:txBody>
                    <a:bodyPr/>
                    <a:lstStyle/>
                    <a:p>
                      <a:pPr algn="just">
                        <a:lnSpc>
                          <a:spcPct val="115000"/>
                        </a:lnSpc>
                        <a:spcAft>
                          <a:spcPts val="0"/>
                        </a:spcAft>
                      </a:pPr>
                      <a:r>
                        <a:rPr lang="es-EC" sz="1200">
                          <a:effectLst/>
                        </a:rPr>
                        <a:t>Cuarta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200">
                          <a:effectLst/>
                        </a:rPr>
                        <a:t>16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200">
                          <a:effectLst/>
                        </a:rPr>
                        <a:t>1920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209550">
                <a:tc>
                  <a:txBody>
                    <a:bodyPr/>
                    <a:lstStyle/>
                    <a:p>
                      <a:pPr algn="just">
                        <a:lnSpc>
                          <a:spcPct val="115000"/>
                        </a:lnSpc>
                        <a:spcAft>
                          <a:spcPts val="0"/>
                        </a:spcAft>
                      </a:pPr>
                      <a:r>
                        <a:rPr lang="es-EC" sz="1200">
                          <a:effectLst/>
                        </a:rPr>
                        <a:t>Total</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200">
                          <a:effectLst/>
                        </a:rPr>
                        <a:t>78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200" dirty="0">
                          <a:effectLst/>
                        </a:rPr>
                        <a:t>9.360</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graphicFrame>
        <p:nvGraphicFramePr>
          <p:cNvPr id="7" name="Tabla 6"/>
          <p:cNvGraphicFramePr>
            <a:graphicFrameLocks noGrp="1"/>
          </p:cNvGraphicFramePr>
          <p:nvPr>
            <p:extLst>
              <p:ext uri="{D42A27DB-BD31-4B8C-83A1-F6EECF244321}">
                <p14:modId xmlns:p14="http://schemas.microsoft.com/office/powerpoint/2010/main" val="3418694513"/>
              </p:ext>
            </p:extLst>
          </p:nvPr>
        </p:nvGraphicFramePr>
        <p:xfrm>
          <a:off x="4816701" y="5223519"/>
          <a:ext cx="4570174" cy="1261872"/>
        </p:xfrm>
        <a:graphic>
          <a:graphicData uri="http://schemas.openxmlformats.org/drawingml/2006/table">
            <a:tbl>
              <a:tblPr firstRow="1" firstCol="1" bandRow="1">
                <a:tableStyleId>{5C22544A-7EE6-4342-B048-85BDC9FD1C3A}</a:tableStyleId>
              </a:tblPr>
              <a:tblGrid>
                <a:gridCol w="810592"/>
                <a:gridCol w="881739"/>
                <a:gridCol w="959281"/>
                <a:gridCol w="959281"/>
                <a:gridCol w="959281"/>
              </a:tblGrid>
              <a:tr h="0">
                <a:tc>
                  <a:txBody>
                    <a:bodyPr/>
                    <a:lstStyle/>
                    <a:p>
                      <a:pPr algn="just">
                        <a:lnSpc>
                          <a:spcPct val="115000"/>
                        </a:lnSpc>
                        <a:spcAft>
                          <a:spcPts val="0"/>
                        </a:spcAft>
                      </a:pPr>
                      <a:r>
                        <a:rPr lang="es-EC" sz="1200" dirty="0">
                          <a:effectLst/>
                        </a:rPr>
                        <a:t>Semana</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200">
                          <a:effectLst/>
                        </a:rPr>
                        <a:t>Extras 50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200">
                          <a:effectLst/>
                        </a:rPr>
                        <a:t>Extras 100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200">
                          <a:effectLst/>
                        </a:rPr>
                        <a:t>Extras 250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200">
                          <a:effectLst/>
                        </a:rPr>
                        <a:t>Total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209550">
                <a:tc>
                  <a:txBody>
                    <a:bodyPr/>
                    <a:lstStyle/>
                    <a:p>
                      <a:pPr algn="just">
                        <a:lnSpc>
                          <a:spcPct val="115000"/>
                        </a:lnSpc>
                        <a:spcAft>
                          <a:spcPts val="0"/>
                        </a:spcAft>
                      </a:pPr>
                      <a:r>
                        <a:rPr lang="es-EC" sz="1200" dirty="0">
                          <a:effectLst/>
                        </a:rPr>
                        <a:t>Primera</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200">
                          <a:effectLst/>
                        </a:rPr>
                        <a:t>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200">
                          <a:effectLst/>
                        </a:rPr>
                        <a:t>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200">
                          <a:effectLst/>
                        </a:rPr>
                        <a:t>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200">
                          <a:effectLst/>
                        </a:rPr>
                        <a:t>900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209550">
                <a:tc>
                  <a:txBody>
                    <a:bodyPr/>
                    <a:lstStyle/>
                    <a:p>
                      <a:pPr algn="just">
                        <a:lnSpc>
                          <a:spcPct val="115000"/>
                        </a:lnSpc>
                        <a:spcAft>
                          <a:spcPts val="0"/>
                        </a:spcAft>
                      </a:pPr>
                      <a:r>
                        <a:rPr lang="es-EC" sz="1200">
                          <a:effectLst/>
                        </a:rPr>
                        <a:t>Segunda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200">
                          <a:effectLst/>
                        </a:rPr>
                        <a:t>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200">
                          <a:effectLst/>
                        </a:rPr>
                        <a:t>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200">
                          <a:effectLst/>
                        </a:rPr>
                        <a:t>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200">
                          <a:effectLst/>
                        </a:rPr>
                        <a:t>350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209550">
                <a:tc>
                  <a:txBody>
                    <a:bodyPr/>
                    <a:lstStyle/>
                    <a:p>
                      <a:pPr algn="just">
                        <a:lnSpc>
                          <a:spcPct val="115000"/>
                        </a:lnSpc>
                        <a:spcAft>
                          <a:spcPts val="0"/>
                        </a:spcAft>
                      </a:pPr>
                      <a:r>
                        <a:rPr lang="es-EC" sz="1200">
                          <a:effectLst/>
                        </a:rPr>
                        <a:t>Tercera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200">
                          <a:effectLst/>
                        </a:rPr>
                        <a:t>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200">
                          <a:effectLst/>
                        </a:rPr>
                        <a:t>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200">
                          <a:effectLst/>
                        </a:rPr>
                        <a:t>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200">
                          <a:effectLst/>
                        </a:rPr>
                        <a:t>350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209550">
                <a:tc>
                  <a:txBody>
                    <a:bodyPr/>
                    <a:lstStyle/>
                    <a:p>
                      <a:pPr algn="just">
                        <a:lnSpc>
                          <a:spcPct val="115000"/>
                        </a:lnSpc>
                        <a:spcAft>
                          <a:spcPts val="0"/>
                        </a:spcAft>
                      </a:pPr>
                      <a:r>
                        <a:rPr lang="es-EC" sz="1200">
                          <a:effectLst/>
                        </a:rPr>
                        <a:t>Cuarta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200">
                          <a:effectLst/>
                        </a:rPr>
                        <a:t>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200">
                          <a:effectLst/>
                        </a:rPr>
                        <a:t>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200">
                          <a:effectLst/>
                        </a:rPr>
                        <a:t>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200">
                          <a:effectLst/>
                        </a:rPr>
                        <a:t>300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209550">
                <a:tc>
                  <a:txBody>
                    <a:bodyPr/>
                    <a:lstStyle/>
                    <a:p>
                      <a:pPr algn="just">
                        <a:lnSpc>
                          <a:spcPct val="115000"/>
                        </a:lnSpc>
                        <a:spcAft>
                          <a:spcPts val="0"/>
                        </a:spcAft>
                      </a:pPr>
                      <a:r>
                        <a:rPr lang="es-EC" sz="1200">
                          <a:effectLst/>
                        </a:rPr>
                        <a:t>Total</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200">
                          <a:effectLst/>
                        </a:rPr>
                        <a:t>12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200">
                          <a:effectLst/>
                        </a:rPr>
                        <a:t>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200">
                          <a:effectLst/>
                        </a:rPr>
                        <a:t>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200" dirty="0">
                          <a:effectLst/>
                        </a:rPr>
                        <a:t>1900</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graphicFrame>
        <p:nvGraphicFramePr>
          <p:cNvPr id="8" name="Gráfico 7"/>
          <p:cNvGraphicFramePr>
            <a:graphicFrameLocks/>
          </p:cNvGraphicFramePr>
          <p:nvPr>
            <p:extLst>
              <p:ext uri="{D42A27DB-BD31-4B8C-83A1-F6EECF244321}">
                <p14:modId xmlns:p14="http://schemas.microsoft.com/office/powerpoint/2010/main" val="1810382558"/>
              </p:ext>
            </p:extLst>
          </p:nvPr>
        </p:nvGraphicFramePr>
        <p:xfrm>
          <a:off x="7551523" y="3193942"/>
          <a:ext cx="3589655" cy="185674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Tabla 8"/>
          <p:cNvGraphicFramePr>
            <a:graphicFrameLocks noGrp="1"/>
          </p:cNvGraphicFramePr>
          <p:nvPr>
            <p:extLst>
              <p:ext uri="{D42A27DB-BD31-4B8C-83A1-F6EECF244321}">
                <p14:modId xmlns:p14="http://schemas.microsoft.com/office/powerpoint/2010/main" val="1345414546"/>
              </p:ext>
            </p:extLst>
          </p:nvPr>
        </p:nvGraphicFramePr>
        <p:xfrm>
          <a:off x="9269730" y="624110"/>
          <a:ext cx="2922270" cy="841248"/>
        </p:xfrm>
        <a:graphic>
          <a:graphicData uri="http://schemas.openxmlformats.org/drawingml/2006/table">
            <a:tbl>
              <a:tblPr firstRow="1" firstCol="1" bandRow="1">
                <a:tableStyleId>{5C22544A-7EE6-4342-B048-85BDC9FD1C3A}</a:tableStyleId>
              </a:tblPr>
              <a:tblGrid>
                <a:gridCol w="2160766"/>
                <a:gridCol w="761504"/>
              </a:tblGrid>
              <a:tr h="190500">
                <a:tc>
                  <a:txBody>
                    <a:bodyPr/>
                    <a:lstStyle/>
                    <a:p>
                      <a:pPr algn="just">
                        <a:lnSpc>
                          <a:spcPct val="115000"/>
                        </a:lnSpc>
                        <a:spcAft>
                          <a:spcPts val="0"/>
                        </a:spcAft>
                      </a:pPr>
                      <a:r>
                        <a:rPr lang="es-EC" sz="1200">
                          <a:effectLst/>
                        </a:rPr>
                        <a:t>Promedio semanal de junio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200">
                          <a:effectLst/>
                        </a:rPr>
                        <a:t>3512,5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200025">
                <a:tc>
                  <a:txBody>
                    <a:bodyPr/>
                    <a:lstStyle/>
                    <a:p>
                      <a:pPr algn="just">
                        <a:lnSpc>
                          <a:spcPct val="115000"/>
                        </a:lnSpc>
                        <a:spcAft>
                          <a:spcPts val="0"/>
                        </a:spcAft>
                      </a:pPr>
                      <a:r>
                        <a:rPr lang="es-EC" sz="1200">
                          <a:effectLst/>
                        </a:rPr>
                        <a:t>Promedio semanal de julio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200">
                          <a:effectLst/>
                        </a:rPr>
                        <a:t>2815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200025">
                <a:tc>
                  <a:txBody>
                    <a:bodyPr/>
                    <a:lstStyle/>
                    <a:p>
                      <a:pPr algn="just">
                        <a:lnSpc>
                          <a:spcPct val="115000"/>
                        </a:lnSpc>
                        <a:spcAft>
                          <a:spcPts val="0"/>
                        </a:spcAft>
                      </a:pPr>
                      <a:r>
                        <a:rPr lang="es-EC" sz="1200">
                          <a:effectLst/>
                        </a:rPr>
                        <a:t>Promedio por semana Total</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200">
                          <a:effectLst/>
                        </a:rPr>
                        <a:t>3163,75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200025">
                <a:tc>
                  <a:txBody>
                    <a:bodyPr/>
                    <a:lstStyle/>
                    <a:p>
                      <a:pPr algn="just">
                        <a:lnSpc>
                          <a:spcPct val="115000"/>
                        </a:lnSpc>
                        <a:spcAft>
                          <a:spcPts val="0"/>
                        </a:spcAft>
                      </a:pPr>
                      <a:r>
                        <a:rPr lang="es-EC" sz="1200">
                          <a:effectLst/>
                        </a:rPr>
                        <a:t>Dos semanas de stock</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200" dirty="0">
                          <a:effectLst/>
                        </a:rPr>
                        <a:t>6327,5</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pic>
        <p:nvPicPr>
          <p:cNvPr id="10" name="Imagen 9"/>
          <p:cNvPicPr/>
          <p:nvPr/>
        </p:nvPicPr>
        <p:blipFill>
          <a:blip r:embed="rId3" cstate="print"/>
          <a:srcRect l="30477" t="35652" r="27966" b="44783"/>
          <a:stretch>
            <a:fillRect/>
          </a:stretch>
        </p:blipFill>
        <p:spPr bwMode="auto">
          <a:xfrm>
            <a:off x="8928112" y="539882"/>
            <a:ext cx="2237489" cy="812400"/>
          </a:xfrm>
          <a:prstGeom prst="rect">
            <a:avLst/>
          </a:prstGeom>
          <a:noFill/>
          <a:ln w="9525">
            <a:noFill/>
            <a:miter lim="800000"/>
            <a:headEnd/>
            <a:tailEnd/>
          </a:ln>
        </p:spPr>
      </p:pic>
    </p:spTree>
    <p:extLst>
      <p:ext uri="{BB962C8B-B14F-4D97-AF65-F5344CB8AC3E}">
        <p14:creationId xmlns:p14="http://schemas.microsoft.com/office/powerpoint/2010/main" val="33792912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36858" y="487336"/>
            <a:ext cx="5327581" cy="671763"/>
          </a:xfrm>
        </p:spPr>
        <p:txBody>
          <a:bodyPr/>
          <a:lstStyle/>
          <a:p>
            <a:r>
              <a:rPr lang="es-EC" b="1" dirty="0" smtClean="0">
                <a:solidFill>
                  <a:srgbClr val="FF0000"/>
                </a:solidFill>
              </a:rPr>
              <a:t>Análisis de alternativas</a:t>
            </a:r>
            <a:endParaRPr lang="es-EC" b="1" dirty="0">
              <a:solidFill>
                <a:srgbClr val="FF0000"/>
              </a:solidFill>
            </a:endParaRPr>
          </a:p>
        </p:txBody>
      </p:sp>
      <p:graphicFrame>
        <p:nvGraphicFramePr>
          <p:cNvPr id="4" name="Tabla 3"/>
          <p:cNvGraphicFramePr>
            <a:graphicFrameLocks noGrp="1"/>
          </p:cNvGraphicFramePr>
          <p:nvPr>
            <p:extLst>
              <p:ext uri="{D42A27DB-BD31-4B8C-83A1-F6EECF244321}">
                <p14:modId xmlns:p14="http://schemas.microsoft.com/office/powerpoint/2010/main" val="1904330936"/>
              </p:ext>
            </p:extLst>
          </p:nvPr>
        </p:nvGraphicFramePr>
        <p:xfrm>
          <a:off x="1987617" y="2497429"/>
          <a:ext cx="3473025" cy="3298064"/>
        </p:xfrm>
        <a:graphic>
          <a:graphicData uri="http://schemas.openxmlformats.org/drawingml/2006/table">
            <a:tbl>
              <a:tblPr firstRow="1" firstCol="1" bandRow="1">
                <a:tableStyleId>{5C22544A-7EE6-4342-B048-85BDC9FD1C3A}</a:tableStyleId>
              </a:tblPr>
              <a:tblGrid>
                <a:gridCol w="2224179"/>
                <a:gridCol w="1248846"/>
              </a:tblGrid>
              <a:tr h="552278">
                <a:tc>
                  <a:txBody>
                    <a:bodyPr/>
                    <a:lstStyle/>
                    <a:p>
                      <a:pPr algn="ctr">
                        <a:lnSpc>
                          <a:spcPct val="115000"/>
                        </a:lnSpc>
                        <a:spcAft>
                          <a:spcPts val="0"/>
                        </a:spcAft>
                      </a:pPr>
                      <a:r>
                        <a:rPr lang="es-EC" sz="1600" b="1" dirty="0">
                          <a:effectLst/>
                        </a:rPr>
                        <a:t>Características Deseadas</a:t>
                      </a:r>
                      <a:endParaRPr lang="es-EC"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600" b="1" dirty="0">
                          <a:effectLst/>
                        </a:rPr>
                        <a:t>Porcentaje (%)</a:t>
                      </a:r>
                      <a:endParaRPr lang="es-EC"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266959">
                <a:tc>
                  <a:txBody>
                    <a:bodyPr/>
                    <a:lstStyle/>
                    <a:p>
                      <a:pPr algn="ctr">
                        <a:lnSpc>
                          <a:spcPct val="115000"/>
                        </a:lnSpc>
                        <a:spcAft>
                          <a:spcPts val="0"/>
                        </a:spcAft>
                      </a:pPr>
                      <a:r>
                        <a:rPr lang="es-EC" sz="1600" b="0">
                          <a:effectLst/>
                        </a:rPr>
                        <a:t>Bajo costo</a:t>
                      </a:r>
                      <a:endParaRPr lang="es-EC" sz="14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600">
                          <a:effectLst/>
                        </a:rPr>
                        <a:t>70</a:t>
                      </a:r>
                      <a:endParaRPr lang="es-EC"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271527">
                <a:tc>
                  <a:txBody>
                    <a:bodyPr/>
                    <a:lstStyle/>
                    <a:p>
                      <a:pPr algn="ctr">
                        <a:lnSpc>
                          <a:spcPct val="115000"/>
                        </a:lnSpc>
                        <a:spcAft>
                          <a:spcPts val="0"/>
                        </a:spcAft>
                      </a:pPr>
                      <a:r>
                        <a:rPr lang="es-EC" sz="1600" b="0">
                          <a:effectLst/>
                        </a:rPr>
                        <a:t>Robusta</a:t>
                      </a:r>
                      <a:endParaRPr lang="es-EC" sz="14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600">
                          <a:effectLst/>
                        </a:rPr>
                        <a:t>40</a:t>
                      </a:r>
                      <a:endParaRPr lang="es-EC"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284457">
                <a:tc>
                  <a:txBody>
                    <a:bodyPr/>
                    <a:lstStyle/>
                    <a:p>
                      <a:pPr algn="ctr">
                        <a:lnSpc>
                          <a:spcPct val="115000"/>
                        </a:lnSpc>
                        <a:spcAft>
                          <a:spcPts val="0"/>
                        </a:spcAft>
                      </a:pPr>
                      <a:r>
                        <a:rPr lang="es-EC" sz="1600" b="0">
                          <a:effectLst/>
                        </a:rPr>
                        <a:t>Buen acabado</a:t>
                      </a:r>
                      <a:endParaRPr lang="es-EC" sz="14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600">
                          <a:effectLst/>
                        </a:rPr>
                        <a:t>50</a:t>
                      </a:r>
                      <a:endParaRPr lang="es-EC"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271527">
                <a:tc>
                  <a:txBody>
                    <a:bodyPr/>
                    <a:lstStyle/>
                    <a:p>
                      <a:pPr algn="ctr">
                        <a:lnSpc>
                          <a:spcPct val="115000"/>
                        </a:lnSpc>
                        <a:spcAft>
                          <a:spcPts val="0"/>
                        </a:spcAft>
                      </a:pPr>
                      <a:r>
                        <a:rPr lang="es-EC" sz="1600" b="0">
                          <a:effectLst/>
                        </a:rPr>
                        <a:t>Fácil uso</a:t>
                      </a:r>
                      <a:endParaRPr lang="es-EC" sz="14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600">
                          <a:effectLst/>
                        </a:rPr>
                        <a:t>70</a:t>
                      </a:r>
                      <a:endParaRPr lang="es-EC"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271527">
                <a:tc>
                  <a:txBody>
                    <a:bodyPr/>
                    <a:lstStyle/>
                    <a:p>
                      <a:pPr algn="ctr">
                        <a:lnSpc>
                          <a:spcPct val="115000"/>
                        </a:lnSpc>
                        <a:spcAft>
                          <a:spcPts val="0"/>
                        </a:spcAft>
                      </a:pPr>
                      <a:r>
                        <a:rPr lang="es-EC" sz="1600" b="0">
                          <a:effectLst/>
                        </a:rPr>
                        <a:t>Liviana</a:t>
                      </a:r>
                      <a:endParaRPr lang="es-EC" sz="14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600">
                          <a:effectLst/>
                        </a:rPr>
                        <a:t>15</a:t>
                      </a:r>
                      <a:endParaRPr lang="es-EC"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284457">
                <a:tc>
                  <a:txBody>
                    <a:bodyPr/>
                    <a:lstStyle/>
                    <a:p>
                      <a:pPr algn="ctr">
                        <a:lnSpc>
                          <a:spcPct val="115000"/>
                        </a:lnSpc>
                        <a:spcAft>
                          <a:spcPts val="0"/>
                        </a:spcAft>
                      </a:pPr>
                      <a:r>
                        <a:rPr lang="es-EC" sz="1600" b="0">
                          <a:effectLst/>
                        </a:rPr>
                        <a:t>Segura y confiable.</a:t>
                      </a:r>
                      <a:endParaRPr lang="es-EC" sz="14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600">
                          <a:effectLst/>
                        </a:rPr>
                        <a:t>40</a:t>
                      </a:r>
                      <a:endParaRPr lang="es-EC"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271527">
                <a:tc>
                  <a:txBody>
                    <a:bodyPr/>
                    <a:lstStyle/>
                    <a:p>
                      <a:pPr algn="ctr">
                        <a:lnSpc>
                          <a:spcPct val="115000"/>
                        </a:lnSpc>
                        <a:spcAft>
                          <a:spcPts val="0"/>
                        </a:spcAft>
                      </a:pPr>
                      <a:r>
                        <a:rPr lang="es-EC" sz="1600" b="0">
                          <a:effectLst/>
                        </a:rPr>
                        <a:t>Durable</a:t>
                      </a:r>
                      <a:endParaRPr lang="es-EC" sz="14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600">
                          <a:effectLst/>
                        </a:rPr>
                        <a:t>50</a:t>
                      </a:r>
                      <a:endParaRPr lang="es-EC"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271527">
                <a:tc>
                  <a:txBody>
                    <a:bodyPr/>
                    <a:lstStyle/>
                    <a:p>
                      <a:pPr algn="ctr">
                        <a:lnSpc>
                          <a:spcPct val="115000"/>
                        </a:lnSpc>
                        <a:spcAft>
                          <a:spcPts val="0"/>
                        </a:spcAft>
                      </a:pPr>
                      <a:r>
                        <a:rPr lang="es-EC" sz="1600" b="0">
                          <a:effectLst/>
                        </a:rPr>
                        <a:t>Estética</a:t>
                      </a:r>
                      <a:endParaRPr lang="es-EC" sz="1400" b="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600" dirty="0">
                          <a:effectLst/>
                        </a:rPr>
                        <a:t>15</a:t>
                      </a:r>
                      <a:endParaRPr lang="es-EC"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552278">
                <a:tc>
                  <a:txBody>
                    <a:bodyPr/>
                    <a:lstStyle/>
                    <a:p>
                      <a:pPr algn="ctr">
                        <a:lnSpc>
                          <a:spcPct val="115000"/>
                        </a:lnSpc>
                        <a:spcAft>
                          <a:spcPts val="0"/>
                        </a:spcAft>
                      </a:pPr>
                      <a:r>
                        <a:rPr lang="es-EC" sz="1600" b="0" dirty="0">
                          <a:effectLst/>
                        </a:rPr>
                        <a:t>Fácil mantenimiento</a:t>
                      </a:r>
                      <a:endParaRPr lang="es-EC" sz="14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600" dirty="0">
                          <a:effectLst/>
                        </a:rPr>
                        <a:t>40</a:t>
                      </a:r>
                      <a:endParaRPr lang="es-EC"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graphicFrame>
        <p:nvGraphicFramePr>
          <p:cNvPr id="5" name="Gráfico 4"/>
          <p:cNvGraphicFramePr>
            <a:graphicFrameLocks/>
          </p:cNvGraphicFramePr>
          <p:nvPr>
            <p:extLst>
              <p:ext uri="{D42A27DB-BD31-4B8C-83A1-F6EECF244321}">
                <p14:modId xmlns:p14="http://schemas.microsoft.com/office/powerpoint/2010/main" val="413599867"/>
              </p:ext>
            </p:extLst>
          </p:nvPr>
        </p:nvGraphicFramePr>
        <p:xfrm>
          <a:off x="5911403" y="2362499"/>
          <a:ext cx="5445889" cy="3574661"/>
        </p:xfrm>
        <a:graphic>
          <a:graphicData uri="http://schemas.openxmlformats.org/drawingml/2006/chart">
            <c:chart xmlns:c="http://schemas.openxmlformats.org/drawingml/2006/chart" xmlns:r="http://schemas.openxmlformats.org/officeDocument/2006/relationships" r:id="rId2"/>
          </a:graphicData>
        </a:graphic>
      </p:graphicFrame>
      <p:pic>
        <p:nvPicPr>
          <p:cNvPr id="6" name="Imagen 5"/>
          <p:cNvPicPr/>
          <p:nvPr/>
        </p:nvPicPr>
        <p:blipFill>
          <a:blip r:embed="rId3" cstate="print"/>
          <a:srcRect l="30477" t="35652" r="27966" b="44783"/>
          <a:stretch>
            <a:fillRect/>
          </a:stretch>
        </p:blipFill>
        <p:spPr bwMode="auto">
          <a:xfrm>
            <a:off x="8928112" y="539882"/>
            <a:ext cx="2237489" cy="812400"/>
          </a:xfrm>
          <a:prstGeom prst="rect">
            <a:avLst/>
          </a:prstGeom>
          <a:noFill/>
          <a:ln w="9525">
            <a:noFill/>
            <a:miter lim="800000"/>
            <a:headEnd/>
            <a:tailEnd/>
          </a:ln>
        </p:spPr>
      </p:pic>
    </p:spTree>
    <p:extLst>
      <p:ext uri="{BB962C8B-B14F-4D97-AF65-F5344CB8AC3E}">
        <p14:creationId xmlns:p14="http://schemas.microsoft.com/office/powerpoint/2010/main" val="40784265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27010" y="650683"/>
            <a:ext cx="4516213" cy="728172"/>
          </a:xfrm>
        </p:spPr>
        <p:txBody>
          <a:bodyPr>
            <a:normAutofit/>
          </a:bodyPr>
          <a:lstStyle/>
          <a:p>
            <a:r>
              <a:rPr lang="es-EC" sz="3000" b="1" dirty="0" smtClean="0">
                <a:solidFill>
                  <a:srgbClr val="FF0000"/>
                </a:solidFill>
              </a:rPr>
              <a:t>Que es el Paintball</a:t>
            </a:r>
            <a:endParaRPr lang="es-EC" sz="3000" b="1" dirty="0">
              <a:solidFill>
                <a:srgbClr val="FF0000"/>
              </a:solidFill>
            </a:endParaRPr>
          </a:p>
        </p:txBody>
      </p:sp>
      <p:sp>
        <p:nvSpPr>
          <p:cNvPr id="3" name="Marcador de contenido 2"/>
          <p:cNvSpPr>
            <a:spLocks noGrp="1"/>
          </p:cNvSpPr>
          <p:nvPr>
            <p:ph idx="1"/>
          </p:nvPr>
        </p:nvSpPr>
        <p:spPr>
          <a:xfrm>
            <a:off x="2589212" y="2133600"/>
            <a:ext cx="8915400" cy="1257300"/>
          </a:xfrm>
        </p:spPr>
        <p:txBody>
          <a:bodyPr/>
          <a:lstStyle/>
          <a:p>
            <a:r>
              <a:rPr lang="es-EC" dirty="0"/>
              <a:t>Actualmente el paintball es un deporte en el que los participantes, utilizan marcadoras, con bolas de pintura (BP.) para impactar y marcar a jugadores u objetivos, dependiendo de cómo se haya decidido jugar entre todos los participantes.</a:t>
            </a:r>
          </a:p>
          <a:p>
            <a:endParaRPr lang="es-EC" dirty="0"/>
          </a:p>
        </p:txBody>
      </p:sp>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4028755" y="4529435"/>
            <a:ext cx="5705793" cy="1524000"/>
          </a:xfrm>
          <a:prstGeom prst="rect">
            <a:avLst/>
          </a:prstGeom>
          <a:noFill/>
          <a:ln>
            <a:noFill/>
          </a:ln>
        </p:spPr>
      </p:pic>
      <p:sp>
        <p:nvSpPr>
          <p:cNvPr id="5" name="Rectángulo 4"/>
          <p:cNvSpPr/>
          <p:nvPr/>
        </p:nvSpPr>
        <p:spPr>
          <a:xfrm>
            <a:off x="2597704" y="6053435"/>
            <a:ext cx="8567897" cy="507831"/>
          </a:xfrm>
          <a:prstGeom prst="rect">
            <a:avLst/>
          </a:prstGeom>
        </p:spPr>
        <p:txBody>
          <a:bodyPr wrap="square">
            <a:spAutoFit/>
          </a:bodyPr>
          <a:lstStyle/>
          <a:p>
            <a:pPr algn="ctr">
              <a:lnSpc>
                <a:spcPct val="150000"/>
              </a:lnSpc>
              <a:spcAft>
                <a:spcPts val="1000"/>
              </a:spcAft>
            </a:pPr>
            <a:r>
              <a:rPr lang="es-EC" b="1" dirty="0">
                <a:latin typeface="Times New Roman" panose="02020603050405020304" pitchFamily="18" charset="0"/>
                <a:ea typeface="Times New Roman" panose="02020603050405020304" pitchFamily="18" charset="0"/>
                <a:cs typeface="Times New Roman" panose="02020603050405020304" pitchFamily="18" charset="0"/>
              </a:rPr>
              <a:t>Fuente:</a:t>
            </a:r>
            <a:r>
              <a:rPr lang="es-EC" dirty="0">
                <a:latin typeface="Times New Roman" panose="02020603050405020304" pitchFamily="18" charset="0"/>
                <a:ea typeface="Times New Roman" panose="02020603050405020304" pitchFamily="18" charset="0"/>
                <a:cs typeface="Times New Roman" panose="02020603050405020304" pitchFamily="18" charset="0"/>
              </a:rPr>
              <a:t> (Quito woodsball, 2014) (</a:t>
            </a:r>
            <a:r>
              <a:rPr lang="es-EC" dirty="0" err="1">
                <a:latin typeface="Times New Roman" panose="02020603050405020304" pitchFamily="18" charset="0"/>
                <a:ea typeface="Times New Roman" panose="02020603050405020304" pitchFamily="18" charset="0"/>
                <a:cs typeface="Times New Roman" panose="02020603050405020304" pitchFamily="18" charset="0"/>
              </a:rPr>
              <a:t>CQB</a:t>
            </a:r>
            <a:r>
              <a:rPr lang="es-EC" dirty="0">
                <a:latin typeface="Times New Roman" panose="02020603050405020304" pitchFamily="18" charset="0"/>
                <a:ea typeface="Times New Roman" panose="02020603050405020304" pitchFamily="18" charset="0"/>
                <a:cs typeface="Times New Roman" panose="02020603050405020304" pitchFamily="18" charset="0"/>
              </a:rPr>
              <a:t> Y ADRENALINA PAINTBALL FIELD, 2014)</a:t>
            </a: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6" name="Imagen 5"/>
          <p:cNvPicPr/>
          <p:nvPr/>
        </p:nvPicPr>
        <p:blipFill>
          <a:blip r:embed="rId3" cstate="print"/>
          <a:srcRect l="30477" t="35652" r="27966" b="44783"/>
          <a:stretch>
            <a:fillRect/>
          </a:stretch>
        </p:blipFill>
        <p:spPr bwMode="auto">
          <a:xfrm>
            <a:off x="8928112" y="539882"/>
            <a:ext cx="2237489" cy="812400"/>
          </a:xfrm>
          <a:prstGeom prst="rect">
            <a:avLst/>
          </a:prstGeom>
          <a:noFill/>
          <a:ln w="9525">
            <a:noFill/>
            <a:miter lim="800000"/>
            <a:headEnd/>
            <a:tailEnd/>
          </a:ln>
        </p:spPr>
      </p:pic>
    </p:spTree>
    <p:extLst>
      <p:ext uri="{BB962C8B-B14F-4D97-AF65-F5344CB8AC3E}">
        <p14:creationId xmlns:p14="http://schemas.microsoft.com/office/powerpoint/2010/main" val="5769643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23978" y="172991"/>
            <a:ext cx="8911687" cy="1280890"/>
          </a:xfrm>
        </p:spPr>
        <p:txBody>
          <a:bodyPr/>
          <a:lstStyle/>
          <a:p>
            <a:r>
              <a:rPr lang="es-EC" b="1" dirty="0" smtClean="0">
                <a:solidFill>
                  <a:srgbClr val="FF0000"/>
                </a:solidFill>
              </a:rPr>
              <a:t>Selección material del </a:t>
            </a:r>
            <a:br>
              <a:rPr lang="es-EC" b="1" dirty="0" smtClean="0">
                <a:solidFill>
                  <a:srgbClr val="FF0000"/>
                </a:solidFill>
              </a:rPr>
            </a:br>
            <a:r>
              <a:rPr lang="es-EC" b="1" dirty="0" smtClean="0">
                <a:solidFill>
                  <a:srgbClr val="FF0000"/>
                </a:solidFill>
              </a:rPr>
              <a:t>sistema de almacenamiento	</a:t>
            </a:r>
            <a:endParaRPr lang="es-EC" b="1" dirty="0">
              <a:solidFill>
                <a:srgbClr val="FF0000"/>
              </a:solidFill>
            </a:endParaRPr>
          </a:p>
        </p:txBody>
      </p:sp>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768217" y="1352282"/>
            <a:ext cx="5143185" cy="2730321"/>
          </a:xfrm>
          <a:prstGeom prst="rect">
            <a:avLst/>
          </a:prstGeom>
          <a:noFill/>
          <a:ln>
            <a:noFill/>
          </a:ln>
        </p:spPr>
      </p:pic>
      <p:pic>
        <p:nvPicPr>
          <p:cNvPr id="5" name="Imagen 4"/>
          <p:cNvPicPr>
            <a:picLocks noChangeAspect="1"/>
          </p:cNvPicPr>
          <p:nvPr/>
        </p:nvPicPr>
        <p:blipFill>
          <a:blip r:embed="rId3"/>
          <a:stretch>
            <a:fillRect/>
          </a:stretch>
        </p:blipFill>
        <p:spPr>
          <a:xfrm>
            <a:off x="6173675" y="1943637"/>
            <a:ext cx="5752997" cy="3838977"/>
          </a:xfrm>
          <a:prstGeom prst="rect">
            <a:avLst/>
          </a:prstGeom>
        </p:spPr>
      </p:pic>
      <p:pic>
        <p:nvPicPr>
          <p:cNvPr id="6" name="Imagen 5"/>
          <p:cNvPicPr/>
          <p:nvPr/>
        </p:nvPicPr>
        <p:blipFill>
          <a:blip r:embed="rId4">
            <a:extLst>
              <a:ext uri="{28A0092B-C50C-407E-A947-70E740481C1C}">
                <a14:useLocalDpi xmlns:a14="http://schemas.microsoft.com/office/drawing/2010/main" val="0"/>
              </a:ext>
            </a:extLst>
          </a:blip>
          <a:srcRect/>
          <a:stretch>
            <a:fillRect/>
          </a:stretch>
        </p:blipFill>
        <p:spPr bwMode="auto">
          <a:xfrm>
            <a:off x="768217" y="4082603"/>
            <a:ext cx="5143184" cy="2615618"/>
          </a:xfrm>
          <a:prstGeom prst="rect">
            <a:avLst/>
          </a:prstGeom>
          <a:noFill/>
          <a:ln>
            <a:noFill/>
          </a:ln>
        </p:spPr>
      </p:pic>
      <p:pic>
        <p:nvPicPr>
          <p:cNvPr id="7" name="Imagen 6"/>
          <p:cNvPicPr/>
          <p:nvPr/>
        </p:nvPicPr>
        <p:blipFill>
          <a:blip r:embed="rId5" cstate="print"/>
          <a:srcRect l="30477" t="35652" r="27966" b="44783"/>
          <a:stretch>
            <a:fillRect/>
          </a:stretch>
        </p:blipFill>
        <p:spPr bwMode="auto">
          <a:xfrm>
            <a:off x="8928112" y="539882"/>
            <a:ext cx="2237489" cy="812400"/>
          </a:xfrm>
          <a:prstGeom prst="rect">
            <a:avLst/>
          </a:prstGeom>
          <a:noFill/>
          <a:ln w="9525">
            <a:noFill/>
            <a:miter lim="800000"/>
            <a:headEnd/>
            <a:tailEnd/>
          </a:ln>
        </p:spPr>
      </p:pic>
    </p:spTree>
    <p:extLst>
      <p:ext uri="{BB962C8B-B14F-4D97-AF65-F5344CB8AC3E}">
        <p14:creationId xmlns:p14="http://schemas.microsoft.com/office/powerpoint/2010/main" val="31081632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76831" y="71392"/>
            <a:ext cx="6615470" cy="1280890"/>
          </a:xfrm>
        </p:spPr>
        <p:txBody>
          <a:bodyPr>
            <a:noAutofit/>
          </a:bodyPr>
          <a:lstStyle/>
          <a:p>
            <a:r>
              <a:rPr lang="es-EC" sz="3000" b="1" dirty="0">
                <a:solidFill>
                  <a:srgbClr val="FF0000"/>
                </a:solidFill>
              </a:rPr>
              <a:t>Matriz </a:t>
            </a:r>
            <a:r>
              <a:rPr lang="es-EC" sz="3000" b="1" dirty="0" smtClean="0">
                <a:solidFill>
                  <a:srgbClr val="FF0000"/>
                </a:solidFill>
              </a:rPr>
              <a:t>morfológica de la selección </a:t>
            </a:r>
            <a:br>
              <a:rPr lang="es-EC" sz="3000" b="1" dirty="0" smtClean="0">
                <a:solidFill>
                  <a:srgbClr val="FF0000"/>
                </a:solidFill>
              </a:rPr>
            </a:br>
            <a:r>
              <a:rPr lang="es-EC" sz="3000" b="1" dirty="0" smtClean="0">
                <a:solidFill>
                  <a:srgbClr val="FF0000"/>
                </a:solidFill>
              </a:rPr>
              <a:t>del </a:t>
            </a:r>
            <a:r>
              <a:rPr lang="es-EC" sz="3000" b="1" dirty="0">
                <a:solidFill>
                  <a:srgbClr val="FF0000"/>
                </a:solidFill>
              </a:rPr>
              <a:t>material para el sistema de almacenamiento.</a:t>
            </a:r>
            <a:br>
              <a:rPr lang="es-EC" sz="3000" b="1" dirty="0">
                <a:solidFill>
                  <a:srgbClr val="FF0000"/>
                </a:solidFill>
              </a:rPr>
            </a:br>
            <a:endParaRPr lang="es-EC" sz="3000" b="1" dirty="0">
              <a:solidFill>
                <a:srgbClr val="FF0000"/>
              </a:solidFill>
            </a:endParaRPr>
          </a:p>
        </p:txBody>
      </p:sp>
      <p:graphicFrame>
        <p:nvGraphicFramePr>
          <p:cNvPr id="4" name="Tabla 3"/>
          <p:cNvGraphicFramePr>
            <a:graphicFrameLocks noGrp="1"/>
          </p:cNvGraphicFramePr>
          <p:nvPr>
            <p:extLst>
              <p:ext uri="{D42A27DB-BD31-4B8C-83A1-F6EECF244321}">
                <p14:modId xmlns:p14="http://schemas.microsoft.com/office/powerpoint/2010/main" val="498861060"/>
              </p:ext>
            </p:extLst>
          </p:nvPr>
        </p:nvGraphicFramePr>
        <p:xfrm>
          <a:off x="1676831" y="1517845"/>
          <a:ext cx="9023818" cy="5247015"/>
        </p:xfrm>
        <a:graphic>
          <a:graphicData uri="http://schemas.openxmlformats.org/drawingml/2006/table">
            <a:tbl>
              <a:tblPr firstRow="1" firstCol="1" bandRow="1">
                <a:tableStyleId>{5C22544A-7EE6-4342-B048-85BDC9FD1C3A}</a:tableStyleId>
              </a:tblPr>
              <a:tblGrid>
                <a:gridCol w="1990055"/>
                <a:gridCol w="2142305"/>
                <a:gridCol w="2445729"/>
                <a:gridCol w="2445729"/>
              </a:tblGrid>
              <a:tr h="182945">
                <a:tc>
                  <a:txBody>
                    <a:bodyPr/>
                    <a:lstStyle/>
                    <a:p>
                      <a:pPr algn="ctr">
                        <a:lnSpc>
                          <a:spcPct val="115000"/>
                        </a:lnSpc>
                        <a:spcAft>
                          <a:spcPts val="0"/>
                        </a:spcAft>
                      </a:pPr>
                      <a:r>
                        <a:rPr lang="es-EC" sz="1100" b="1" dirty="0">
                          <a:effectLst/>
                        </a:rPr>
                        <a:t>SISTEMA</a:t>
                      </a:r>
                      <a:endParaRPr lang="es-EC" sz="11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5076" marR="35076" marT="0" marB="0"/>
                </a:tc>
                <a:tc gridSpan="3">
                  <a:txBody>
                    <a:bodyPr/>
                    <a:lstStyle/>
                    <a:p>
                      <a:pPr algn="ctr">
                        <a:lnSpc>
                          <a:spcPct val="115000"/>
                        </a:lnSpc>
                        <a:spcAft>
                          <a:spcPts val="0"/>
                        </a:spcAft>
                      </a:pPr>
                      <a:r>
                        <a:rPr lang="es-EC" sz="1100" b="1" dirty="0">
                          <a:effectLst/>
                        </a:rPr>
                        <a:t>Base principal, Sistema de Almacenamiento</a:t>
                      </a:r>
                      <a:endParaRPr lang="es-EC" sz="11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5076" marR="35076" marT="0" marB="0"/>
                </a:tc>
                <a:tc hMerge="1">
                  <a:txBody>
                    <a:bodyPr/>
                    <a:lstStyle/>
                    <a:p>
                      <a:endParaRPr lang="es-EC"/>
                    </a:p>
                  </a:txBody>
                  <a:tcPr/>
                </a:tc>
                <a:tc hMerge="1">
                  <a:txBody>
                    <a:bodyPr/>
                    <a:lstStyle/>
                    <a:p>
                      <a:endParaRPr lang="es-EC"/>
                    </a:p>
                  </a:txBody>
                  <a:tcPr/>
                </a:tc>
              </a:tr>
              <a:tr h="183016">
                <a:tc>
                  <a:txBody>
                    <a:bodyPr/>
                    <a:lstStyle/>
                    <a:p>
                      <a:pPr algn="ctr">
                        <a:lnSpc>
                          <a:spcPct val="115000"/>
                        </a:lnSpc>
                        <a:spcAft>
                          <a:spcPts val="0"/>
                        </a:spcAft>
                      </a:pPr>
                      <a:r>
                        <a:rPr lang="es-EC" sz="1100" dirty="0">
                          <a:effectLst/>
                        </a:rPr>
                        <a:t>ÍTEM: Material</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5076" marR="35076" marT="0" marB="0"/>
                </a:tc>
                <a:tc>
                  <a:txBody>
                    <a:bodyPr/>
                    <a:lstStyle/>
                    <a:p>
                      <a:pPr algn="ctr">
                        <a:lnSpc>
                          <a:spcPct val="115000"/>
                        </a:lnSpc>
                        <a:spcAft>
                          <a:spcPts val="0"/>
                        </a:spcAft>
                      </a:pPr>
                      <a:r>
                        <a:rPr lang="es-EC" sz="1000" dirty="0">
                          <a:effectLst/>
                        </a:rPr>
                        <a:t>Aluminio</a:t>
                      </a:r>
                      <a:endParaRPr lang="es-EC"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5076" marR="35076" marT="0" marB="0"/>
                </a:tc>
                <a:tc>
                  <a:txBody>
                    <a:bodyPr/>
                    <a:lstStyle/>
                    <a:p>
                      <a:pPr algn="ctr">
                        <a:lnSpc>
                          <a:spcPct val="115000"/>
                        </a:lnSpc>
                        <a:spcAft>
                          <a:spcPts val="0"/>
                        </a:spcAft>
                      </a:pPr>
                      <a:r>
                        <a:rPr lang="es-EC" sz="1000" dirty="0">
                          <a:effectLst/>
                        </a:rPr>
                        <a:t>Acero Inoxidable</a:t>
                      </a:r>
                      <a:endParaRPr lang="es-EC"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5076" marR="35076" marT="0" marB="0"/>
                </a:tc>
                <a:tc>
                  <a:txBody>
                    <a:bodyPr/>
                    <a:lstStyle/>
                    <a:p>
                      <a:pPr algn="ctr">
                        <a:lnSpc>
                          <a:spcPct val="115000"/>
                        </a:lnSpc>
                        <a:spcAft>
                          <a:spcPts val="0"/>
                        </a:spcAft>
                      </a:pPr>
                      <a:r>
                        <a:rPr lang="es-EC" sz="1000" dirty="0">
                          <a:effectLst/>
                        </a:rPr>
                        <a:t>Latón</a:t>
                      </a:r>
                      <a:endParaRPr lang="es-EC"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5076" marR="35076" marT="0" marB="0"/>
                </a:tc>
              </a:tr>
              <a:tr h="1012077">
                <a:tc>
                  <a:txBody>
                    <a:bodyPr/>
                    <a:lstStyle/>
                    <a:p>
                      <a:pPr algn="ctr">
                        <a:lnSpc>
                          <a:spcPct val="115000"/>
                        </a:lnSpc>
                        <a:spcAft>
                          <a:spcPts val="0"/>
                        </a:spcAft>
                      </a:pPr>
                      <a:r>
                        <a:rPr lang="es-EC" sz="1100" dirty="0">
                          <a:effectLst/>
                        </a:rPr>
                        <a:t>GRAFICO</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5076" marR="35076" marT="0" marB="0"/>
                </a:tc>
                <a:tc>
                  <a:txBody>
                    <a:bodyPr/>
                    <a:lstStyle/>
                    <a:p>
                      <a:pPr algn="ctr">
                        <a:lnSpc>
                          <a:spcPct val="115000"/>
                        </a:lnSpc>
                        <a:spcAft>
                          <a:spcPts val="0"/>
                        </a:spcAft>
                      </a:pPr>
                      <a:endParaRPr lang="es-EC"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076" marR="35076" marT="0" marB="0"/>
                </a:tc>
                <a:tc>
                  <a:txBody>
                    <a:bodyPr/>
                    <a:lstStyle/>
                    <a:p>
                      <a:pPr algn="ctr">
                        <a:lnSpc>
                          <a:spcPct val="115000"/>
                        </a:lnSpc>
                        <a:spcAft>
                          <a:spcPts val="0"/>
                        </a:spcAft>
                      </a:pPr>
                      <a:endParaRPr lang="es-EC"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076" marR="35076" marT="0" marB="0"/>
                </a:tc>
                <a:tc>
                  <a:txBody>
                    <a:bodyPr/>
                    <a:lstStyle/>
                    <a:p>
                      <a:pPr algn="ctr">
                        <a:lnSpc>
                          <a:spcPct val="115000"/>
                        </a:lnSpc>
                        <a:spcAft>
                          <a:spcPts val="0"/>
                        </a:spcAft>
                      </a:pPr>
                      <a:endParaRPr lang="es-EC"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076" marR="35076" marT="0" marB="0"/>
                </a:tc>
              </a:tr>
              <a:tr h="228571">
                <a:tc rowSpan="5">
                  <a:txBody>
                    <a:bodyPr/>
                    <a:lstStyle/>
                    <a:p>
                      <a:pPr algn="ctr">
                        <a:lnSpc>
                          <a:spcPct val="115000"/>
                        </a:lnSpc>
                        <a:spcAft>
                          <a:spcPts val="0"/>
                        </a:spcAft>
                      </a:pPr>
                      <a:r>
                        <a:rPr lang="es-EC" sz="1100" dirty="0">
                          <a:effectLst/>
                        </a:rPr>
                        <a:t>VENTAJAS</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5076" marR="35076" marT="0" marB="0"/>
                </a:tc>
                <a:tc>
                  <a:txBody>
                    <a:bodyPr/>
                    <a:lstStyle/>
                    <a:p>
                      <a:pPr algn="ctr">
                        <a:lnSpc>
                          <a:spcPct val="115000"/>
                        </a:lnSpc>
                        <a:spcAft>
                          <a:spcPts val="0"/>
                        </a:spcAft>
                      </a:pPr>
                      <a:r>
                        <a:rPr lang="es-EC" sz="1000">
                          <a:effectLst/>
                        </a:rPr>
                        <a:t>Reciclable</a:t>
                      </a:r>
                      <a:endParaRPr lang="es-EC"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35076" marR="35076" marT="0" marB="0"/>
                </a:tc>
                <a:tc>
                  <a:txBody>
                    <a:bodyPr/>
                    <a:lstStyle/>
                    <a:p>
                      <a:pPr algn="ctr">
                        <a:lnSpc>
                          <a:spcPct val="115000"/>
                        </a:lnSpc>
                        <a:spcAft>
                          <a:spcPts val="0"/>
                        </a:spcAft>
                      </a:pPr>
                      <a:r>
                        <a:rPr lang="es-EC" sz="1000">
                          <a:effectLst/>
                        </a:rPr>
                        <a:t>Resistente(480 a 2.24x10^3 Mpa)</a:t>
                      </a:r>
                      <a:endParaRPr lang="es-EC"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35076" marR="35076" marT="0" marB="0"/>
                </a:tc>
                <a:tc>
                  <a:txBody>
                    <a:bodyPr/>
                    <a:lstStyle/>
                    <a:p>
                      <a:pPr algn="ctr">
                        <a:lnSpc>
                          <a:spcPct val="115000"/>
                        </a:lnSpc>
                        <a:spcAft>
                          <a:spcPts val="0"/>
                        </a:spcAft>
                      </a:pPr>
                      <a:r>
                        <a:rPr lang="es-EC" sz="1000">
                          <a:effectLst/>
                        </a:rPr>
                        <a:t>Inmune al Agua salada</a:t>
                      </a:r>
                      <a:endParaRPr lang="es-EC"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35076" marR="35076" marT="0" marB="0"/>
                </a:tc>
              </a:tr>
              <a:tr h="330447">
                <a:tc vMerge="1">
                  <a:txBody>
                    <a:bodyPr/>
                    <a:lstStyle/>
                    <a:p>
                      <a:endParaRPr lang="es-EC"/>
                    </a:p>
                  </a:txBody>
                  <a:tcPr/>
                </a:tc>
                <a:tc>
                  <a:txBody>
                    <a:bodyPr/>
                    <a:lstStyle/>
                    <a:p>
                      <a:pPr algn="ctr">
                        <a:lnSpc>
                          <a:spcPct val="115000"/>
                        </a:lnSpc>
                        <a:spcAft>
                          <a:spcPts val="0"/>
                        </a:spcAft>
                      </a:pPr>
                      <a:r>
                        <a:rPr lang="es-EC" sz="1000">
                          <a:effectLst/>
                        </a:rPr>
                        <a:t>Gran uso en la industria</a:t>
                      </a:r>
                      <a:endParaRPr lang="es-EC"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35076" marR="35076" marT="0" marB="0"/>
                </a:tc>
                <a:tc>
                  <a:txBody>
                    <a:bodyPr/>
                    <a:lstStyle/>
                    <a:p>
                      <a:pPr algn="ctr">
                        <a:lnSpc>
                          <a:spcPct val="115000"/>
                        </a:lnSpc>
                        <a:spcAft>
                          <a:spcPts val="0"/>
                        </a:spcAft>
                      </a:pPr>
                      <a:r>
                        <a:rPr lang="es-EC" sz="1000">
                          <a:effectLst/>
                        </a:rPr>
                        <a:t>Gran uso en la Industria</a:t>
                      </a:r>
                      <a:endParaRPr lang="es-EC"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35076" marR="35076" marT="0" marB="0"/>
                </a:tc>
                <a:tc>
                  <a:txBody>
                    <a:bodyPr/>
                    <a:lstStyle/>
                    <a:p>
                      <a:pPr algn="ctr">
                        <a:lnSpc>
                          <a:spcPct val="115000"/>
                        </a:lnSpc>
                        <a:spcAft>
                          <a:spcPts val="0"/>
                        </a:spcAft>
                      </a:pPr>
                      <a:r>
                        <a:rPr lang="es-EC" sz="1000">
                          <a:effectLst/>
                        </a:rPr>
                        <a:t>Color Llamativo(Parecido al oro)</a:t>
                      </a:r>
                      <a:endParaRPr lang="es-EC"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35076" marR="35076" marT="0" marB="0"/>
                </a:tc>
              </a:tr>
              <a:tr h="440595">
                <a:tc vMerge="1">
                  <a:txBody>
                    <a:bodyPr/>
                    <a:lstStyle/>
                    <a:p>
                      <a:endParaRPr lang="es-EC"/>
                    </a:p>
                  </a:txBody>
                  <a:tcPr/>
                </a:tc>
                <a:tc>
                  <a:txBody>
                    <a:bodyPr/>
                    <a:lstStyle/>
                    <a:p>
                      <a:pPr algn="ctr">
                        <a:lnSpc>
                          <a:spcPct val="115000"/>
                        </a:lnSpc>
                        <a:spcAft>
                          <a:spcPts val="0"/>
                        </a:spcAft>
                      </a:pPr>
                      <a:r>
                        <a:rPr lang="es-EC" sz="1000">
                          <a:effectLst/>
                        </a:rPr>
                        <a:t>Liviano(2,5x10^3 a 2,9x10^3Kg/m^3)</a:t>
                      </a:r>
                      <a:endParaRPr lang="es-EC"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35076" marR="35076" marT="0" marB="0"/>
                </a:tc>
                <a:tc>
                  <a:txBody>
                    <a:bodyPr/>
                    <a:lstStyle/>
                    <a:p>
                      <a:pPr algn="ctr">
                        <a:lnSpc>
                          <a:spcPct val="115000"/>
                        </a:lnSpc>
                        <a:spcAft>
                          <a:spcPts val="0"/>
                        </a:spcAft>
                      </a:pPr>
                      <a:r>
                        <a:rPr lang="es-EC" sz="1000">
                          <a:effectLst/>
                        </a:rPr>
                        <a:t>Fácil mecanización(soldadura, troquelado, doblado)</a:t>
                      </a:r>
                      <a:endParaRPr lang="es-EC"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35076" marR="35076" marT="0" marB="0"/>
                </a:tc>
                <a:tc>
                  <a:txBody>
                    <a:bodyPr/>
                    <a:lstStyle/>
                    <a:p>
                      <a:pPr algn="ctr">
                        <a:lnSpc>
                          <a:spcPct val="115000"/>
                        </a:lnSpc>
                        <a:spcAft>
                          <a:spcPts val="0"/>
                        </a:spcAft>
                      </a:pPr>
                      <a:r>
                        <a:rPr lang="es-EC" sz="1000">
                          <a:effectLst/>
                        </a:rPr>
                        <a:t>Inoxidable</a:t>
                      </a:r>
                      <a:endParaRPr lang="es-EC"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35076" marR="35076" marT="0" marB="0"/>
                </a:tc>
              </a:tr>
              <a:tr h="574584">
                <a:tc vMerge="1">
                  <a:txBody>
                    <a:bodyPr/>
                    <a:lstStyle/>
                    <a:p>
                      <a:endParaRPr lang="es-EC"/>
                    </a:p>
                  </a:txBody>
                  <a:tcPr/>
                </a:tc>
                <a:tc>
                  <a:txBody>
                    <a:bodyPr/>
                    <a:lstStyle/>
                    <a:p>
                      <a:pPr algn="ctr">
                        <a:lnSpc>
                          <a:spcPct val="115000"/>
                        </a:lnSpc>
                        <a:spcAft>
                          <a:spcPts val="0"/>
                        </a:spcAft>
                      </a:pPr>
                      <a:r>
                        <a:rPr lang="es-EC" sz="1000">
                          <a:effectLst/>
                        </a:rPr>
                        <a:t>Bajo Costo(1,54 a 1,69 USD/Kg)</a:t>
                      </a:r>
                      <a:endParaRPr lang="es-EC"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35076" marR="35076" marT="0" marB="0"/>
                </a:tc>
                <a:tc>
                  <a:txBody>
                    <a:bodyPr/>
                    <a:lstStyle/>
                    <a:p>
                      <a:pPr algn="ctr">
                        <a:lnSpc>
                          <a:spcPct val="115000"/>
                        </a:lnSpc>
                        <a:spcAft>
                          <a:spcPts val="0"/>
                        </a:spcAft>
                      </a:pPr>
                      <a:r>
                        <a:rPr lang="es-EC" sz="1000">
                          <a:effectLst/>
                        </a:rPr>
                        <a:t>Soporta el calor(punto de fusión &gt;1300</a:t>
                      </a:r>
                      <a:r>
                        <a:rPr lang="es-EC" sz="1000">
                          <a:effectLst/>
                          <a:sym typeface="Symbol" panose="05050102010706020507" pitchFamily="18" charset="2"/>
                        </a:rPr>
                        <a:t></a:t>
                      </a:r>
                      <a:r>
                        <a:rPr lang="es-EC" sz="1000">
                          <a:effectLst/>
                        </a:rPr>
                        <a:t>C)</a:t>
                      </a:r>
                      <a:endParaRPr lang="es-EC"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35076" marR="35076" marT="0" marB="0"/>
                </a:tc>
                <a:tc>
                  <a:txBody>
                    <a:bodyPr/>
                    <a:lstStyle/>
                    <a:p>
                      <a:pPr algn="ctr">
                        <a:lnSpc>
                          <a:spcPct val="115000"/>
                        </a:lnSpc>
                        <a:spcAft>
                          <a:spcPts val="0"/>
                        </a:spcAft>
                      </a:pPr>
                      <a:r>
                        <a:rPr lang="es-EC" sz="1000">
                          <a:effectLst/>
                        </a:rPr>
                        <a:t>Propiedad antibacteriana(efecto del cobre)</a:t>
                      </a:r>
                      <a:endParaRPr lang="es-EC"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35076" marR="35076" marT="0" marB="0"/>
                </a:tc>
              </a:tr>
              <a:tr h="440595">
                <a:tc vMerge="1">
                  <a:txBody>
                    <a:bodyPr/>
                    <a:lstStyle/>
                    <a:p>
                      <a:endParaRPr lang="es-EC"/>
                    </a:p>
                  </a:txBody>
                  <a:tcPr/>
                </a:tc>
                <a:tc>
                  <a:txBody>
                    <a:bodyPr/>
                    <a:lstStyle/>
                    <a:p>
                      <a:pPr algn="ctr">
                        <a:lnSpc>
                          <a:spcPct val="115000"/>
                        </a:lnSpc>
                        <a:spcAft>
                          <a:spcPts val="0"/>
                        </a:spcAft>
                      </a:pPr>
                      <a:r>
                        <a:rPr lang="es-EC" sz="1000">
                          <a:effectLst/>
                        </a:rPr>
                        <a:t>Inoxidable</a:t>
                      </a:r>
                      <a:endParaRPr lang="es-EC"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35076" marR="35076" marT="0" marB="0"/>
                </a:tc>
                <a:tc>
                  <a:txBody>
                    <a:bodyPr/>
                    <a:lstStyle/>
                    <a:p>
                      <a:pPr algn="ctr">
                        <a:lnSpc>
                          <a:spcPct val="115000"/>
                        </a:lnSpc>
                        <a:spcAft>
                          <a:spcPts val="0"/>
                        </a:spcAft>
                      </a:pPr>
                      <a:r>
                        <a:rPr lang="es-EC" sz="1000">
                          <a:effectLst/>
                        </a:rPr>
                        <a:t>Inoxidable</a:t>
                      </a:r>
                      <a:endParaRPr lang="es-EC"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35076" marR="35076" marT="0" marB="0"/>
                </a:tc>
                <a:tc>
                  <a:txBody>
                    <a:bodyPr/>
                    <a:lstStyle/>
                    <a:p>
                      <a:pPr algn="ctr">
                        <a:lnSpc>
                          <a:spcPct val="115000"/>
                        </a:lnSpc>
                        <a:spcAft>
                          <a:spcPts val="0"/>
                        </a:spcAft>
                      </a:pPr>
                      <a:r>
                        <a:rPr lang="es-EC" sz="1000">
                          <a:effectLst/>
                        </a:rPr>
                        <a:t>Fácil mecanizado(Soldadura, troquelado, doblado)</a:t>
                      </a:r>
                      <a:endParaRPr lang="es-EC"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35076" marR="35076" marT="0" marB="0"/>
                </a:tc>
              </a:tr>
              <a:tr h="574584">
                <a:tc rowSpan="4">
                  <a:txBody>
                    <a:bodyPr/>
                    <a:lstStyle/>
                    <a:p>
                      <a:pPr algn="ctr">
                        <a:lnSpc>
                          <a:spcPct val="115000"/>
                        </a:lnSpc>
                        <a:spcAft>
                          <a:spcPts val="0"/>
                        </a:spcAft>
                      </a:pPr>
                      <a:r>
                        <a:rPr lang="es-EC" sz="1100" dirty="0">
                          <a:effectLst/>
                        </a:rPr>
                        <a:t>DESVENTAJAS</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5076" marR="35076" marT="0" marB="0"/>
                </a:tc>
                <a:tc>
                  <a:txBody>
                    <a:bodyPr/>
                    <a:lstStyle/>
                    <a:p>
                      <a:pPr algn="ctr">
                        <a:lnSpc>
                          <a:spcPct val="115000"/>
                        </a:lnSpc>
                        <a:spcAft>
                          <a:spcPts val="0"/>
                        </a:spcAft>
                      </a:pPr>
                      <a:r>
                        <a:rPr lang="es-EC" sz="1000">
                          <a:effectLst/>
                        </a:rPr>
                        <a:t>Difícil Mecanizado(troquelado, doblado)</a:t>
                      </a:r>
                      <a:endParaRPr lang="es-EC"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35076" marR="35076" marT="0" marB="0"/>
                </a:tc>
                <a:tc>
                  <a:txBody>
                    <a:bodyPr/>
                    <a:lstStyle/>
                    <a:p>
                      <a:pPr algn="ctr">
                        <a:lnSpc>
                          <a:spcPct val="115000"/>
                        </a:lnSpc>
                        <a:spcAft>
                          <a:spcPts val="0"/>
                        </a:spcAft>
                      </a:pPr>
                      <a:r>
                        <a:rPr lang="es-EC" sz="1000">
                          <a:effectLst/>
                        </a:rPr>
                        <a:t>Costo muy elevado</a:t>
                      </a:r>
                      <a:endParaRPr lang="es-EC"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35076" marR="35076" marT="0" marB="0"/>
                </a:tc>
                <a:tc>
                  <a:txBody>
                    <a:bodyPr/>
                    <a:lstStyle/>
                    <a:p>
                      <a:pPr algn="ctr">
                        <a:lnSpc>
                          <a:spcPct val="115000"/>
                        </a:lnSpc>
                        <a:spcAft>
                          <a:spcPts val="0"/>
                        </a:spcAft>
                      </a:pPr>
                      <a:r>
                        <a:rPr lang="es-EC" sz="1000">
                          <a:effectLst/>
                        </a:rPr>
                        <a:t>Muy pesado(8.9x10^3 a 8.94x10^4 Kg/m^3)</a:t>
                      </a:r>
                      <a:endParaRPr lang="es-EC"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35076" marR="35076" marT="0" marB="0"/>
                </a:tc>
              </a:tr>
              <a:tr h="440595">
                <a:tc vMerge="1">
                  <a:txBody>
                    <a:bodyPr/>
                    <a:lstStyle/>
                    <a:p>
                      <a:endParaRPr lang="es-EC"/>
                    </a:p>
                  </a:txBody>
                  <a:tcPr/>
                </a:tc>
                <a:tc>
                  <a:txBody>
                    <a:bodyPr/>
                    <a:lstStyle/>
                    <a:p>
                      <a:pPr algn="ctr">
                        <a:lnSpc>
                          <a:spcPct val="115000"/>
                        </a:lnSpc>
                        <a:spcAft>
                          <a:spcPts val="0"/>
                        </a:spcAft>
                      </a:pPr>
                      <a:r>
                        <a:rPr lang="es-EC" sz="1000">
                          <a:effectLst/>
                        </a:rPr>
                        <a:t>Difícil de Soldar(mal acabado superficial)</a:t>
                      </a:r>
                      <a:endParaRPr lang="es-EC"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35076" marR="35076" marT="0" marB="0"/>
                </a:tc>
                <a:tc>
                  <a:txBody>
                    <a:bodyPr/>
                    <a:lstStyle/>
                    <a:p>
                      <a:pPr algn="ctr">
                        <a:lnSpc>
                          <a:spcPct val="115000"/>
                        </a:lnSpc>
                        <a:spcAft>
                          <a:spcPts val="0"/>
                        </a:spcAft>
                      </a:pPr>
                      <a:r>
                        <a:rPr lang="es-EC" sz="1000">
                          <a:effectLst/>
                        </a:rPr>
                        <a:t>Pesado(7,6x10^3 a 8.1x10^3 Kg/m^3)</a:t>
                      </a:r>
                      <a:endParaRPr lang="es-EC"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35076" marR="35076" marT="0" marB="0"/>
                </a:tc>
                <a:tc>
                  <a:txBody>
                    <a:bodyPr/>
                    <a:lstStyle/>
                    <a:p>
                      <a:pPr algn="ctr">
                        <a:lnSpc>
                          <a:spcPct val="115000"/>
                        </a:lnSpc>
                        <a:spcAft>
                          <a:spcPts val="0"/>
                        </a:spcAft>
                      </a:pPr>
                      <a:r>
                        <a:rPr lang="es-EC" sz="1000">
                          <a:effectLst/>
                        </a:rPr>
                        <a:t>Uso en Bisutería(color dorado)</a:t>
                      </a:r>
                      <a:endParaRPr lang="es-EC"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35076" marR="35076" marT="0" marB="0"/>
                </a:tc>
              </a:tr>
              <a:tr h="378800">
                <a:tc vMerge="1">
                  <a:txBody>
                    <a:bodyPr/>
                    <a:lstStyle/>
                    <a:p>
                      <a:endParaRPr lang="es-EC"/>
                    </a:p>
                  </a:txBody>
                  <a:tcPr/>
                </a:tc>
                <a:tc>
                  <a:txBody>
                    <a:bodyPr/>
                    <a:lstStyle/>
                    <a:p>
                      <a:pPr algn="ctr">
                        <a:lnSpc>
                          <a:spcPct val="115000"/>
                        </a:lnSpc>
                        <a:spcAft>
                          <a:spcPts val="0"/>
                        </a:spcAft>
                      </a:pPr>
                      <a:r>
                        <a:rPr lang="es-EC" sz="1000">
                          <a:effectLst/>
                        </a:rPr>
                        <a:t>Gran huella ecológica(11.2 a 13.1 kg CO2)</a:t>
                      </a:r>
                      <a:endParaRPr lang="es-EC"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35076" marR="35076" marT="0" marB="0"/>
                </a:tc>
                <a:tc>
                  <a:txBody>
                    <a:bodyPr/>
                    <a:lstStyle/>
                    <a:p>
                      <a:pPr algn="ctr"/>
                      <a:endParaRPr lang="es-EC" sz="900">
                        <a:effectLst/>
                        <a:latin typeface="Calibri" panose="020F0502020204030204" pitchFamily="34" charset="0"/>
                      </a:endParaRPr>
                    </a:p>
                  </a:txBody>
                  <a:tcPr marL="35076" marR="35076" marT="0" marB="0"/>
                </a:tc>
                <a:tc>
                  <a:txBody>
                    <a:bodyPr/>
                    <a:lstStyle/>
                    <a:p>
                      <a:pPr algn="ctr">
                        <a:lnSpc>
                          <a:spcPct val="115000"/>
                        </a:lnSpc>
                        <a:spcAft>
                          <a:spcPts val="0"/>
                        </a:spcAft>
                      </a:pPr>
                      <a:r>
                        <a:rPr lang="es-EC" sz="1000">
                          <a:effectLst/>
                        </a:rPr>
                        <a:t>No aislante del calor(Buen conductor térmico)</a:t>
                      </a:r>
                      <a:endParaRPr lang="es-EC"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35076" marR="35076" marT="0" marB="0"/>
                </a:tc>
              </a:tr>
              <a:tr h="440595">
                <a:tc vMerge="1">
                  <a:txBody>
                    <a:bodyPr/>
                    <a:lstStyle/>
                    <a:p>
                      <a:endParaRPr lang="es-EC"/>
                    </a:p>
                  </a:txBody>
                  <a:tcPr/>
                </a:tc>
                <a:tc>
                  <a:txBody>
                    <a:bodyPr/>
                    <a:lstStyle/>
                    <a:p>
                      <a:pPr algn="ctr">
                        <a:lnSpc>
                          <a:spcPct val="115000"/>
                        </a:lnSpc>
                        <a:spcAft>
                          <a:spcPts val="0"/>
                        </a:spcAft>
                      </a:pPr>
                      <a:r>
                        <a:rPr lang="es-EC" sz="1000">
                          <a:effectLst/>
                        </a:rPr>
                        <a:t>No aislante del Calor(Buen conductor térmico)</a:t>
                      </a:r>
                      <a:endParaRPr lang="es-EC"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35076" marR="35076" marT="0" marB="0"/>
                </a:tc>
                <a:tc>
                  <a:txBody>
                    <a:bodyPr/>
                    <a:lstStyle/>
                    <a:p>
                      <a:pPr algn="ctr"/>
                      <a:endParaRPr lang="es-EC" sz="900">
                        <a:effectLst/>
                        <a:latin typeface="Calibri" panose="020F0502020204030204" pitchFamily="34" charset="0"/>
                      </a:endParaRPr>
                    </a:p>
                  </a:txBody>
                  <a:tcPr marL="35076" marR="35076" marT="0" marB="0"/>
                </a:tc>
                <a:tc>
                  <a:txBody>
                    <a:bodyPr/>
                    <a:lstStyle/>
                    <a:p>
                      <a:pPr algn="ctr">
                        <a:lnSpc>
                          <a:spcPct val="115000"/>
                        </a:lnSpc>
                        <a:spcAft>
                          <a:spcPts val="0"/>
                        </a:spcAft>
                      </a:pPr>
                      <a:r>
                        <a:rPr lang="es-EC" sz="1000" dirty="0">
                          <a:effectLst/>
                        </a:rPr>
                        <a:t>Gran huella ecológica(4.9 a 6.7 Kg CO2)</a:t>
                      </a:r>
                      <a:endParaRPr lang="es-EC"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5076" marR="35076" marT="0" marB="0"/>
                </a:tc>
              </a:tr>
            </a:tbl>
          </a:graphicData>
        </a:graphic>
      </p:graphicFrame>
      <p:pic>
        <p:nvPicPr>
          <p:cNvPr id="5123" name="Imagen 269"/>
          <p:cNvPicPr>
            <a:picLocks noChangeAspect="1" noChangeArrowheads="1"/>
          </p:cNvPicPr>
          <p:nvPr/>
        </p:nvPicPr>
        <p:blipFill>
          <a:blip r:embed="rId2">
            <a:extLst>
              <a:ext uri="{28A0092B-C50C-407E-A947-70E740481C1C}">
                <a14:useLocalDpi xmlns:a14="http://schemas.microsoft.com/office/drawing/2010/main" val="0"/>
              </a:ext>
            </a:extLst>
          </a:blip>
          <a:srcRect l="6412" t="3648" r="20776" b="3343"/>
          <a:stretch>
            <a:fillRect/>
          </a:stretch>
        </p:blipFill>
        <p:spPr bwMode="auto">
          <a:xfrm>
            <a:off x="4100465" y="2122957"/>
            <a:ext cx="1149126" cy="923925"/>
          </a:xfrm>
          <a:prstGeom prst="rect">
            <a:avLst/>
          </a:prstGeom>
          <a:noFill/>
          <a:extLst>
            <a:ext uri="{909E8E84-426E-40DD-AFC4-6F175D3DCCD1}">
              <a14:hiddenFill xmlns:a14="http://schemas.microsoft.com/office/drawing/2010/main">
                <a:solidFill>
                  <a:srgbClr val="FFFFFF"/>
                </a:solidFill>
              </a14:hiddenFill>
            </a:ext>
          </a:extLst>
        </p:spPr>
      </p:pic>
      <p:pic>
        <p:nvPicPr>
          <p:cNvPr id="5122" name="Imagen 27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2781" y="2319572"/>
            <a:ext cx="1511818" cy="530694"/>
          </a:xfrm>
          <a:prstGeom prst="rect">
            <a:avLst/>
          </a:prstGeom>
          <a:noFill/>
          <a:extLst>
            <a:ext uri="{909E8E84-426E-40DD-AFC4-6F175D3DCCD1}">
              <a14:hiddenFill xmlns:a14="http://schemas.microsoft.com/office/drawing/2010/main">
                <a:solidFill>
                  <a:srgbClr val="FFFFFF"/>
                </a:solidFill>
              </a14:hiddenFill>
            </a:ext>
          </a:extLst>
        </p:spPr>
      </p:pic>
      <p:pic>
        <p:nvPicPr>
          <p:cNvPr id="5121" name="Imagen 27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28112" y="2228362"/>
            <a:ext cx="1449185" cy="713114"/>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p:cNvPicPr/>
          <p:nvPr/>
        </p:nvPicPr>
        <p:blipFill>
          <a:blip r:embed="rId5" cstate="print"/>
          <a:srcRect l="30477" t="35652" r="27966" b="44783"/>
          <a:stretch>
            <a:fillRect/>
          </a:stretch>
        </p:blipFill>
        <p:spPr bwMode="auto">
          <a:xfrm>
            <a:off x="8928112" y="539882"/>
            <a:ext cx="2237489" cy="812400"/>
          </a:xfrm>
          <a:prstGeom prst="rect">
            <a:avLst/>
          </a:prstGeom>
          <a:noFill/>
          <a:ln w="9525">
            <a:noFill/>
            <a:miter lim="800000"/>
            <a:headEnd/>
            <a:tailEnd/>
          </a:ln>
        </p:spPr>
      </p:pic>
    </p:spTree>
    <p:extLst>
      <p:ext uri="{BB962C8B-B14F-4D97-AF65-F5344CB8AC3E}">
        <p14:creationId xmlns:p14="http://schemas.microsoft.com/office/powerpoint/2010/main" val="13910016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70242" y="490217"/>
            <a:ext cx="4349296" cy="652783"/>
          </a:xfrm>
        </p:spPr>
        <p:txBody>
          <a:bodyPr>
            <a:normAutofit fontScale="90000"/>
          </a:bodyPr>
          <a:lstStyle/>
          <a:p>
            <a:pPr lvl="4" algn="l" defTabSz="457200" rtl="0">
              <a:spcBef>
                <a:spcPct val="0"/>
              </a:spcBef>
            </a:pPr>
            <a:r>
              <a:rPr lang="es-EC" sz="3600" b="1" dirty="0">
                <a:solidFill>
                  <a:srgbClr val="FF0000"/>
                </a:solidFill>
                <a:latin typeface="+mj-lt"/>
              </a:rPr>
              <a:t>Criterios A Evaluar.</a:t>
            </a:r>
            <a:br>
              <a:rPr lang="es-EC" sz="3600" b="1" dirty="0">
                <a:solidFill>
                  <a:srgbClr val="FF0000"/>
                </a:solidFill>
                <a:latin typeface="+mj-lt"/>
              </a:rPr>
            </a:br>
            <a:endParaRPr lang="es-EC" sz="3600" dirty="0">
              <a:solidFill>
                <a:srgbClr val="FF0000"/>
              </a:solidFill>
              <a:latin typeface="+mj-lt"/>
            </a:endParaRPr>
          </a:p>
        </p:txBody>
      </p:sp>
      <p:graphicFrame>
        <p:nvGraphicFramePr>
          <p:cNvPr id="4" name="Tabla 3"/>
          <p:cNvGraphicFramePr>
            <a:graphicFrameLocks noGrp="1"/>
          </p:cNvGraphicFramePr>
          <p:nvPr>
            <p:extLst>
              <p:ext uri="{D42A27DB-BD31-4B8C-83A1-F6EECF244321}">
                <p14:modId xmlns:p14="http://schemas.microsoft.com/office/powerpoint/2010/main" val="1983138813"/>
              </p:ext>
            </p:extLst>
          </p:nvPr>
        </p:nvGraphicFramePr>
        <p:xfrm>
          <a:off x="1798842" y="1352282"/>
          <a:ext cx="4325232" cy="2570105"/>
        </p:xfrm>
        <a:graphic>
          <a:graphicData uri="http://schemas.openxmlformats.org/drawingml/2006/table">
            <a:tbl>
              <a:tblPr firstRow="1" firstCol="1" bandRow="1">
                <a:tableStyleId>{5C22544A-7EE6-4342-B048-85BDC9FD1C3A}</a:tableStyleId>
              </a:tblPr>
              <a:tblGrid>
                <a:gridCol w="1373903"/>
                <a:gridCol w="1373903"/>
                <a:gridCol w="788713"/>
                <a:gridCol w="788713"/>
              </a:tblGrid>
              <a:tr h="121920">
                <a:tc rowSpan="2">
                  <a:txBody>
                    <a:bodyPr/>
                    <a:lstStyle/>
                    <a:p>
                      <a:pPr algn="ctr"/>
                      <a:endParaRPr lang="es-EC" sz="1200" dirty="0">
                        <a:effectLst/>
                        <a:latin typeface="Calibri" panose="020F0502020204030204" pitchFamily="34" charset="0"/>
                      </a:endParaRPr>
                    </a:p>
                  </a:txBody>
                  <a:tcPr marL="68580" marR="68580" marT="0" marB="0"/>
                </a:tc>
                <a:tc gridSpan="3">
                  <a:txBody>
                    <a:bodyPr/>
                    <a:lstStyle/>
                    <a:p>
                      <a:pPr algn="ctr">
                        <a:lnSpc>
                          <a:spcPct val="115000"/>
                        </a:lnSpc>
                        <a:spcAft>
                          <a:spcPts val="0"/>
                        </a:spcAft>
                      </a:pPr>
                      <a:r>
                        <a:rPr lang="es-EC" sz="1200">
                          <a:effectLst/>
                        </a:rPr>
                        <a:t>Criterios a Evaluar</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r>
              <a:tr h="121920">
                <a:tc vMerge="1">
                  <a:txBody>
                    <a:bodyPr/>
                    <a:lstStyle/>
                    <a:p>
                      <a:endParaRPr lang="es-EC"/>
                    </a:p>
                  </a:txBody>
                  <a:tcPr/>
                </a:tc>
                <a:tc>
                  <a:txBody>
                    <a:bodyPr/>
                    <a:lstStyle/>
                    <a:p>
                      <a:pPr algn="ctr"/>
                      <a:endParaRPr lang="es-EC" sz="1200">
                        <a:effectLst/>
                        <a:latin typeface="Calibri" panose="020F0502020204030204" pitchFamily="34" charset="0"/>
                      </a:endParaRPr>
                    </a:p>
                  </a:txBody>
                  <a:tcPr marL="68580" marR="68580" marT="0" marB="0"/>
                </a:tc>
                <a:tc>
                  <a:txBody>
                    <a:bodyPr/>
                    <a:lstStyle/>
                    <a:p>
                      <a:pPr algn="ctr">
                        <a:lnSpc>
                          <a:spcPct val="115000"/>
                        </a:lnSpc>
                        <a:spcAft>
                          <a:spcPts val="0"/>
                        </a:spcAft>
                      </a:pPr>
                      <a:r>
                        <a:rPr lang="es-EC" sz="1200">
                          <a:effectLst/>
                        </a:rPr>
                        <a:t>Símbolo</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Valoración</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16205">
                <a:tc>
                  <a:txBody>
                    <a:bodyPr/>
                    <a:lstStyle/>
                    <a:p>
                      <a:pPr algn="ctr">
                        <a:lnSpc>
                          <a:spcPct val="115000"/>
                        </a:lnSpc>
                        <a:spcAft>
                          <a:spcPts val="0"/>
                        </a:spcAft>
                      </a:pPr>
                      <a:r>
                        <a:rPr lang="es-EC" sz="1200">
                          <a:effectLst/>
                        </a:rPr>
                        <a:t>1</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Manufactura</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M</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30</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16205">
                <a:tc>
                  <a:txBody>
                    <a:bodyPr/>
                    <a:lstStyle/>
                    <a:p>
                      <a:pPr algn="ctr">
                        <a:lnSpc>
                          <a:spcPct val="115000"/>
                        </a:lnSpc>
                        <a:spcAft>
                          <a:spcPts val="0"/>
                        </a:spcAft>
                      </a:pPr>
                      <a:r>
                        <a:rPr lang="es-EC" sz="1200">
                          <a:effectLst/>
                        </a:rPr>
                        <a:t>2</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Seguridad</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S</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5</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16205">
                <a:tc>
                  <a:txBody>
                    <a:bodyPr/>
                    <a:lstStyle/>
                    <a:p>
                      <a:pPr algn="ctr">
                        <a:lnSpc>
                          <a:spcPct val="115000"/>
                        </a:lnSpc>
                        <a:spcAft>
                          <a:spcPts val="0"/>
                        </a:spcAft>
                      </a:pPr>
                      <a:r>
                        <a:rPr lang="es-EC" sz="1200">
                          <a:effectLst/>
                        </a:rPr>
                        <a:t>3</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Mantenimiento</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MT</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5</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16205">
                <a:tc>
                  <a:txBody>
                    <a:bodyPr/>
                    <a:lstStyle/>
                    <a:p>
                      <a:pPr algn="ctr">
                        <a:lnSpc>
                          <a:spcPct val="115000"/>
                        </a:lnSpc>
                        <a:spcAft>
                          <a:spcPts val="0"/>
                        </a:spcAft>
                      </a:pPr>
                      <a:r>
                        <a:rPr lang="es-EC" sz="1200">
                          <a:effectLst/>
                        </a:rPr>
                        <a:t>4</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Costos</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C</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15</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16205">
                <a:tc>
                  <a:txBody>
                    <a:bodyPr/>
                    <a:lstStyle/>
                    <a:p>
                      <a:pPr algn="ctr">
                        <a:lnSpc>
                          <a:spcPct val="115000"/>
                        </a:lnSpc>
                        <a:spcAft>
                          <a:spcPts val="0"/>
                        </a:spcAft>
                      </a:pPr>
                      <a:r>
                        <a:rPr lang="es-EC" sz="1200">
                          <a:effectLst/>
                        </a:rPr>
                        <a:t>5</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Tamaño</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T</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5</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16205">
                <a:tc>
                  <a:txBody>
                    <a:bodyPr/>
                    <a:lstStyle/>
                    <a:p>
                      <a:pPr algn="ctr">
                        <a:lnSpc>
                          <a:spcPct val="115000"/>
                        </a:lnSpc>
                        <a:spcAft>
                          <a:spcPts val="0"/>
                        </a:spcAft>
                      </a:pPr>
                      <a:r>
                        <a:rPr lang="es-EC" sz="1200">
                          <a:effectLst/>
                        </a:rPr>
                        <a:t>6</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Funcionalidad</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F</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10</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16205">
                <a:tc>
                  <a:txBody>
                    <a:bodyPr/>
                    <a:lstStyle/>
                    <a:p>
                      <a:pPr algn="ctr">
                        <a:lnSpc>
                          <a:spcPct val="115000"/>
                        </a:lnSpc>
                        <a:spcAft>
                          <a:spcPts val="0"/>
                        </a:spcAft>
                      </a:pPr>
                      <a:r>
                        <a:rPr lang="es-EC" sz="1200">
                          <a:effectLst/>
                        </a:rPr>
                        <a:t>7</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Piezas estándar</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PS</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5</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16205">
                <a:tc>
                  <a:txBody>
                    <a:bodyPr/>
                    <a:lstStyle/>
                    <a:p>
                      <a:pPr algn="ctr">
                        <a:lnSpc>
                          <a:spcPct val="115000"/>
                        </a:lnSpc>
                        <a:spcAft>
                          <a:spcPts val="0"/>
                        </a:spcAft>
                      </a:pPr>
                      <a:r>
                        <a:rPr lang="es-EC" sz="1200">
                          <a:effectLst/>
                        </a:rPr>
                        <a:t>8</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Masa</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MA </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10</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21920">
                <a:tc>
                  <a:txBody>
                    <a:bodyPr/>
                    <a:lstStyle/>
                    <a:p>
                      <a:pPr algn="ctr">
                        <a:lnSpc>
                          <a:spcPct val="115000"/>
                        </a:lnSpc>
                        <a:spcAft>
                          <a:spcPts val="0"/>
                        </a:spcAft>
                      </a:pPr>
                      <a:r>
                        <a:rPr lang="es-EC" sz="1200">
                          <a:effectLst/>
                        </a:rPr>
                        <a:t>9</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Sustentabilidad</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ST</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15</a:t>
                      </a:r>
                      <a:endParaRPr lang="es-EC"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21920">
                <a:tc>
                  <a:txBody>
                    <a:bodyPr/>
                    <a:lstStyle/>
                    <a:p>
                      <a:pPr algn="ctr"/>
                      <a:endParaRPr lang="es-EC" sz="1200" dirty="0">
                        <a:effectLst/>
                        <a:latin typeface="Calibri" panose="020F0502020204030204" pitchFamily="34" charset="0"/>
                      </a:endParaRPr>
                    </a:p>
                  </a:txBody>
                  <a:tcPr marL="68580" marR="68580" marT="0" marB="0"/>
                </a:tc>
                <a:tc>
                  <a:txBody>
                    <a:bodyPr/>
                    <a:lstStyle/>
                    <a:p>
                      <a:pPr algn="ctr"/>
                      <a:endParaRPr lang="es-EC" sz="1200">
                        <a:effectLst/>
                        <a:latin typeface="Calibri" panose="020F0502020204030204" pitchFamily="34" charset="0"/>
                      </a:endParaRPr>
                    </a:p>
                  </a:txBody>
                  <a:tcPr marL="68580" marR="68580" marT="0" marB="0"/>
                </a:tc>
                <a:tc>
                  <a:txBody>
                    <a:bodyPr/>
                    <a:lstStyle/>
                    <a:p>
                      <a:pPr algn="ctr"/>
                      <a:endParaRPr lang="es-EC" sz="1200">
                        <a:effectLst/>
                        <a:latin typeface="Calibri" panose="020F0502020204030204" pitchFamily="34" charset="0"/>
                      </a:endParaRPr>
                    </a:p>
                  </a:txBody>
                  <a:tcPr marL="68580" marR="68580" marT="0" marB="0"/>
                </a:tc>
                <a:tc>
                  <a:txBody>
                    <a:bodyPr/>
                    <a:lstStyle/>
                    <a:p>
                      <a:pPr algn="ctr">
                        <a:lnSpc>
                          <a:spcPct val="115000"/>
                        </a:lnSpc>
                        <a:spcAft>
                          <a:spcPts val="0"/>
                        </a:spcAft>
                      </a:pPr>
                      <a:r>
                        <a:rPr lang="es-EC" sz="1200" dirty="0">
                          <a:effectLst/>
                        </a:rPr>
                        <a:t>100</a:t>
                      </a: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3954623733"/>
              </p:ext>
            </p:extLst>
          </p:nvPr>
        </p:nvGraphicFramePr>
        <p:xfrm>
          <a:off x="1238327" y="4921125"/>
          <a:ext cx="6064841" cy="1203707"/>
        </p:xfrm>
        <a:graphic>
          <a:graphicData uri="http://schemas.openxmlformats.org/drawingml/2006/table">
            <a:tbl>
              <a:tblPr firstRow="1" firstCol="1" bandRow="1">
                <a:tableStyleId>{5C22544A-7EE6-4342-B048-85BDC9FD1C3A}</a:tableStyleId>
              </a:tblPr>
              <a:tblGrid>
                <a:gridCol w="1180183"/>
                <a:gridCol w="914237"/>
                <a:gridCol w="312821"/>
                <a:gridCol w="240632"/>
                <a:gridCol w="397042"/>
                <a:gridCol w="385010"/>
                <a:gridCol w="305287"/>
                <a:gridCol w="300976"/>
                <a:gridCol w="380282"/>
                <a:gridCol w="481308"/>
                <a:gridCol w="484070"/>
                <a:gridCol w="682993"/>
              </a:tblGrid>
              <a:tr h="200025">
                <a:tc rowSpan="2">
                  <a:txBody>
                    <a:bodyPr/>
                    <a:lstStyle/>
                    <a:p>
                      <a:pPr algn="ctr">
                        <a:lnSpc>
                          <a:spcPct val="115000"/>
                        </a:lnSpc>
                        <a:spcAft>
                          <a:spcPts val="0"/>
                        </a:spcAft>
                      </a:pPr>
                      <a:r>
                        <a:rPr lang="es-EC" sz="1200" dirty="0">
                          <a:effectLst/>
                        </a:rPr>
                        <a:t>ÍTEM</a:t>
                      </a:r>
                      <a:endParaRPr lang="es-EC"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gridSpan="11">
                  <a:txBody>
                    <a:bodyPr/>
                    <a:lstStyle/>
                    <a:p>
                      <a:pPr algn="ctr">
                        <a:lnSpc>
                          <a:spcPct val="115000"/>
                        </a:lnSpc>
                        <a:spcAft>
                          <a:spcPts val="0"/>
                        </a:spcAft>
                      </a:pPr>
                      <a:r>
                        <a:rPr lang="es-EC" sz="1200">
                          <a:effectLst/>
                        </a:rPr>
                        <a:t>CRITERIOS</a:t>
                      </a:r>
                      <a:endParaRPr lang="es-EC"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00025">
                <a:tc vMerge="1">
                  <a:txBody>
                    <a:bodyPr/>
                    <a:lstStyle/>
                    <a:p>
                      <a:endParaRPr lang="es-EC"/>
                    </a:p>
                  </a:txBody>
                  <a:tcPr/>
                </a:tc>
                <a:tc>
                  <a:txBody>
                    <a:bodyPr/>
                    <a:lstStyle/>
                    <a:p>
                      <a:pPr algn="ctr">
                        <a:lnSpc>
                          <a:spcPct val="115000"/>
                        </a:lnSpc>
                        <a:spcAft>
                          <a:spcPts val="0"/>
                        </a:spcAft>
                      </a:pPr>
                      <a:r>
                        <a:rPr lang="es-EC" sz="1200" dirty="0">
                          <a:effectLst/>
                        </a:rPr>
                        <a:t>TIPOS</a:t>
                      </a:r>
                      <a:endParaRPr lang="es-EC"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M</a:t>
                      </a:r>
                      <a:endParaRPr lang="es-EC"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S</a:t>
                      </a:r>
                      <a:endParaRPr lang="es-EC"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MT</a:t>
                      </a:r>
                      <a:endParaRPr lang="es-EC"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C</a:t>
                      </a:r>
                      <a:endParaRPr lang="es-EC"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T</a:t>
                      </a:r>
                      <a:endParaRPr lang="es-EC"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F</a:t>
                      </a:r>
                      <a:endParaRPr lang="es-EC"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PS</a:t>
                      </a:r>
                      <a:endParaRPr lang="es-EC"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MA</a:t>
                      </a:r>
                      <a:endParaRPr lang="es-EC"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ST</a:t>
                      </a:r>
                      <a:endParaRPr lang="es-EC"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TOTAL</a:t>
                      </a:r>
                      <a:endParaRPr lang="es-EC"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90500">
                <a:tc rowSpan="3">
                  <a:txBody>
                    <a:bodyPr/>
                    <a:lstStyle/>
                    <a:p>
                      <a:pPr algn="ctr">
                        <a:lnSpc>
                          <a:spcPct val="115000"/>
                        </a:lnSpc>
                        <a:spcAft>
                          <a:spcPts val="0"/>
                        </a:spcAft>
                      </a:pPr>
                      <a:r>
                        <a:rPr lang="es-EC" sz="1200" dirty="0">
                          <a:effectLst/>
                        </a:rPr>
                        <a:t>Material </a:t>
                      </a:r>
                      <a:endParaRPr lang="es-EC"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Aluminio</a:t>
                      </a:r>
                      <a:endParaRPr lang="es-EC"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10</a:t>
                      </a:r>
                      <a:endParaRPr lang="es-EC"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4</a:t>
                      </a:r>
                      <a:endParaRPr lang="es-EC"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5</a:t>
                      </a:r>
                      <a:endParaRPr lang="es-EC"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10</a:t>
                      </a:r>
                      <a:endParaRPr lang="es-EC"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3</a:t>
                      </a:r>
                      <a:endParaRPr lang="es-EC"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9</a:t>
                      </a:r>
                      <a:endParaRPr lang="es-EC"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2</a:t>
                      </a:r>
                      <a:endParaRPr lang="es-EC"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9</a:t>
                      </a:r>
                      <a:endParaRPr lang="es-EC"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6</a:t>
                      </a:r>
                      <a:endParaRPr lang="es-EC"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58</a:t>
                      </a:r>
                      <a:endParaRPr lang="es-EC"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90500">
                <a:tc vMerge="1">
                  <a:txBody>
                    <a:bodyPr/>
                    <a:lstStyle/>
                    <a:p>
                      <a:endParaRPr lang="es-EC"/>
                    </a:p>
                  </a:txBody>
                  <a:tcPr/>
                </a:tc>
                <a:tc>
                  <a:txBody>
                    <a:bodyPr/>
                    <a:lstStyle/>
                    <a:p>
                      <a:pPr algn="ctr">
                        <a:lnSpc>
                          <a:spcPct val="115000"/>
                        </a:lnSpc>
                        <a:spcAft>
                          <a:spcPts val="0"/>
                        </a:spcAft>
                      </a:pPr>
                      <a:r>
                        <a:rPr lang="es-EC" sz="1200">
                          <a:effectLst/>
                        </a:rPr>
                        <a:t>Acero Inoxidable</a:t>
                      </a:r>
                      <a:endParaRPr lang="es-EC"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26</a:t>
                      </a:r>
                      <a:endParaRPr lang="es-EC"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4</a:t>
                      </a:r>
                      <a:endParaRPr lang="es-EC"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5</a:t>
                      </a:r>
                      <a:endParaRPr lang="es-EC"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7</a:t>
                      </a:r>
                      <a:endParaRPr lang="es-EC"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3</a:t>
                      </a:r>
                      <a:endParaRPr lang="es-EC"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8</a:t>
                      </a:r>
                      <a:endParaRPr lang="es-EC"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2</a:t>
                      </a:r>
                      <a:endParaRPr lang="es-EC"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8</a:t>
                      </a:r>
                      <a:endParaRPr lang="es-EC"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12</a:t>
                      </a:r>
                      <a:endParaRPr lang="es-EC"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75</a:t>
                      </a:r>
                      <a:endParaRPr lang="es-EC"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200025">
                <a:tc vMerge="1">
                  <a:txBody>
                    <a:bodyPr/>
                    <a:lstStyle/>
                    <a:p>
                      <a:endParaRPr lang="es-EC"/>
                    </a:p>
                  </a:txBody>
                  <a:tcPr/>
                </a:tc>
                <a:tc>
                  <a:txBody>
                    <a:bodyPr/>
                    <a:lstStyle/>
                    <a:p>
                      <a:pPr algn="ctr">
                        <a:lnSpc>
                          <a:spcPct val="115000"/>
                        </a:lnSpc>
                        <a:spcAft>
                          <a:spcPts val="0"/>
                        </a:spcAft>
                      </a:pPr>
                      <a:r>
                        <a:rPr lang="es-EC" sz="1200">
                          <a:effectLst/>
                        </a:rPr>
                        <a:t>Latón</a:t>
                      </a:r>
                      <a:endParaRPr lang="es-EC"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20</a:t>
                      </a:r>
                      <a:endParaRPr lang="es-EC"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5</a:t>
                      </a:r>
                      <a:endParaRPr lang="es-EC"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3</a:t>
                      </a:r>
                      <a:endParaRPr lang="es-EC"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8</a:t>
                      </a:r>
                      <a:endParaRPr lang="es-EC"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3</a:t>
                      </a:r>
                      <a:endParaRPr lang="es-EC"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7</a:t>
                      </a:r>
                      <a:endParaRPr lang="es-EC"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2</a:t>
                      </a:r>
                      <a:endParaRPr lang="es-EC"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6</a:t>
                      </a:r>
                      <a:endParaRPr lang="es-EC"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14</a:t>
                      </a:r>
                      <a:endParaRPr lang="es-EC"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dirty="0">
                          <a:effectLst/>
                        </a:rPr>
                        <a:t>68</a:t>
                      </a:r>
                      <a:endParaRPr lang="es-EC"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graphicFrame>
        <p:nvGraphicFramePr>
          <p:cNvPr id="6" name="Gráfico 5"/>
          <p:cNvGraphicFramePr>
            <a:graphicFrameLocks/>
          </p:cNvGraphicFramePr>
          <p:nvPr>
            <p:extLst>
              <p:ext uri="{D42A27DB-BD31-4B8C-83A1-F6EECF244321}">
                <p14:modId xmlns:p14="http://schemas.microsoft.com/office/powerpoint/2010/main" val="867479455"/>
              </p:ext>
            </p:extLst>
          </p:nvPr>
        </p:nvGraphicFramePr>
        <p:xfrm>
          <a:off x="7197792" y="1708552"/>
          <a:ext cx="4412682" cy="2899544"/>
        </p:xfrm>
        <a:graphic>
          <a:graphicData uri="http://schemas.openxmlformats.org/drawingml/2006/chart">
            <c:chart xmlns:c="http://schemas.openxmlformats.org/drawingml/2006/chart" xmlns:r="http://schemas.openxmlformats.org/officeDocument/2006/relationships" r:id="rId2"/>
          </a:graphicData>
        </a:graphic>
      </p:graphicFrame>
      <p:pic>
        <p:nvPicPr>
          <p:cNvPr id="7" name="Imagen 6"/>
          <p:cNvPicPr/>
          <p:nvPr/>
        </p:nvPicPr>
        <p:blipFill>
          <a:blip r:embed="rId3" cstate="print"/>
          <a:srcRect l="30477" t="35652" r="27966" b="44783"/>
          <a:stretch>
            <a:fillRect/>
          </a:stretch>
        </p:blipFill>
        <p:spPr bwMode="auto">
          <a:xfrm>
            <a:off x="8928112" y="539882"/>
            <a:ext cx="2237489" cy="812400"/>
          </a:xfrm>
          <a:prstGeom prst="rect">
            <a:avLst/>
          </a:prstGeom>
          <a:noFill/>
          <a:ln w="9525">
            <a:noFill/>
            <a:miter lim="800000"/>
            <a:headEnd/>
            <a:tailEnd/>
          </a:ln>
        </p:spPr>
      </p:pic>
    </p:spTree>
    <p:extLst>
      <p:ext uri="{BB962C8B-B14F-4D97-AF65-F5344CB8AC3E}">
        <p14:creationId xmlns:p14="http://schemas.microsoft.com/office/powerpoint/2010/main" val="24465636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98051" y="305637"/>
            <a:ext cx="8911687" cy="1280890"/>
          </a:xfrm>
        </p:spPr>
        <p:txBody>
          <a:bodyPr/>
          <a:lstStyle/>
          <a:p>
            <a:r>
              <a:rPr lang="es-EC" b="1" dirty="0" smtClean="0">
                <a:solidFill>
                  <a:srgbClr val="FF0000"/>
                </a:solidFill>
              </a:rPr>
              <a:t>Selección de la forma </a:t>
            </a:r>
            <a:br>
              <a:rPr lang="es-EC" b="1" dirty="0" smtClean="0">
                <a:solidFill>
                  <a:srgbClr val="FF0000"/>
                </a:solidFill>
              </a:rPr>
            </a:br>
            <a:r>
              <a:rPr lang="es-EC" b="1" dirty="0" smtClean="0">
                <a:solidFill>
                  <a:srgbClr val="FF0000"/>
                </a:solidFill>
              </a:rPr>
              <a:t>sistema de almacenamiento</a:t>
            </a:r>
            <a:endParaRPr lang="es-EC" b="1" dirty="0">
              <a:solidFill>
                <a:srgbClr val="FF0000"/>
              </a:solidFill>
            </a:endParaRPr>
          </a:p>
        </p:txBody>
      </p:sp>
      <p:graphicFrame>
        <p:nvGraphicFramePr>
          <p:cNvPr id="4" name="Tabla 3"/>
          <p:cNvGraphicFramePr>
            <a:graphicFrameLocks noGrp="1"/>
          </p:cNvGraphicFramePr>
          <p:nvPr>
            <p:extLst>
              <p:ext uri="{D42A27DB-BD31-4B8C-83A1-F6EECF244321}">
                <p14:modId xmlns:p14="http://schemas.microsoft.com/office/powerpoint/2010/main" val="3233411806"/>
              </p:ext>
            </p:extLst>
          </p:nvPr>
        </p:nvGraphicFramePr>
        <p:xfrm>
          <a:off x="2288833" y="1586528"/>
          <a:ext cx="7913948" cy="5234627"/>
        </p:xfrm>
        <a:graphic>
          <a:graphicData uri="http://schemas.openxmlformats.org/drawingml/2006/table">
            <a:tbl>
              <a:tblPr firstRow="1" firstCol="1" bandRow="1">
                <a:tableStyleId>{5C22544A-7EE6-4342-B048-85BDC9FD1C3A}</a:tableStyleId>
              </a:tblPr>
              <a:tblGrid>
                <a:gridCol w="1978487"/>
                <a:gridCol w="1978487"/>
                <a:gridCol w="1978487"/>
                <a:gridCol w="1978487"/>
              </a:tblGrid>
              <a:tr h="143007">
                <a:tc>
                  <a:txBody>
                    <a:bodyPr/>
                    <a:lstStyle/>
                    <a:p>
                      <a:pPr algn="ctr">
                        <a:lnSpc>
                          <a:spcPct val="115000"/>
                        </a:lnSpc>
                        <a:spcAft>
                          <a:spcPts val="0"/>
                        </a:spcAft>
                      </a:pPr>
                      <a:r>
                        <a:rPr lang="es-EC" sz="1050" dirty="0">
                          <a:effectLst/>
                        </a:rPr>
                        <a:t>SISTEMA</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2433" marR="42433" marT="0" marB="0"/>
                </a:tc>
                <a:tc gridSpan="3">
                  <a:txBody>
                    <a:bodyPr/>
                    <a:lstStyle/>
                    <a:p>
                      <a:pPr algn="ctr">
                        <a:lnSpc>
                          <a:spcPct val="115000"/>
                        </a:lnSpc>
                        <a:spcAft>
                          <a:spcPts val="0"/>
                        </a:spcAft>
                      </a:pPr>
                      <a:r>
                        <a:rPr lang="es-EC" sz="1050">
                          <a:effectLst/>
                        </a:rPr>
                        <a:t>Base principal, Sistema de Almacenamiento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2433" marR="42433" marT="0" marB="0"/>
                </a:tc>
                <a:tc hMerge="1">
                  <a:txBody>
                    <a:bodyPr/>
                    <a:lstStyle/>
                    <a:p>
                      <a:endParaRPr lang="es-EC"/>
                    </a:p>
                  </a:txBody>
                  <a:tcPr/>
                </a:tc>
                <a:tc hMerge="1">
                  <a:txBody>
                    <a:bodyPr/>
                    <a:lstStyle/>
                    <a:p>
                      <a:endParaRPr lang="es-EC"/>
                    </a:p>
                  </a:txBody>
                  <a:tcPr/>
                </a:tc>
              </a:tr>
              <a:tr h="149817">
                <a:tc>
                  <a:txBody>
                    <a:bodyPr/>
                    <a:lstStyle/>
                    <a:p>
                      <a:pPr algn="ctr">
                        <a:lnSpc>
                          <a:spcPct val="115000"/>
                        </a:lnSpc>
                        <a:spcAft>
                          <a:spcPts val="0"/>
                        </a:spcAft>
                      </a:pPr>
                      <a:r>
                        <a:rPr lang="es-EC" sz="1050">
                          <a:effectLst/>
                        </a:rPr>
                        <a:t>ÍTEM: Forma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2433" marR="42433" marT="0" marB="0"/>
                </a:tc>
                <a:tc>
                  <a:txBody>
                    <a:bodyPr/>
                    <a:lstStyle/>
                    <a:p>
                      <a:pPr algn="ctr">
                        <a:lnSpc>
                          <a:spcPct val="115000"/>
                        </a:lnSpc>
                        <a:spcAft>
                          <a:spcPts val="0"/>
                        </a:spcAft>
                      </a:pPr>
                      <a:r>
                        <a:rPr lang="es-EC" sz="1050">
                          <a:effectLst/>
                        </a:rPr>
                        <a:t>Cubo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2433" marR="42433" marT="0" marB="0"/>
                </a:tc>
                <a:tc>
                  <a:txBody>
                    <a:bodyPr/>
                    <a:lstStyle/>
                    <a:p>
                      <a:pPr algn="ctr">
                        <a:lnSpc>
                          <a:spcPct val="115000"/>
                        </a:lnSpc>
                        <a:spcAft>
                          <a:spcPts val="0"/>
                        </a:spcAft>
                      </a:pPr>
                      <a:r>
                        <a:rPr lang="es-EC" sz="1050">
                          <a:effectLst/>
                        </a:rPr>
                        <a:t>Cilindro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2433" marR="42433" marT="0" marB="0"/>
                </a:tc>
                <a:tc>
                  <a:txBody>
                    <a:bodyPr/>
                    <a:lstStyle/>
                    <a:p>
                      <a:pPr algn="ctr">
                        <a:lnSpc>
                          <a:spcPct val="115000"/>
                        </a:lnSpc>
                        <a:spcAft>
                          <a:spcPts val="0"/>
                        </a:spcAft>
                      </a:pPr>
                      <a:r>
                        <a:rPr lang="es-EC" sz="1050">
                          <a:effectLst/>
                        </a:rPr>
                        <a:t>Hexagonal</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2433" marR="42433" marT="0" marB="0"/>
                </a:tc>
              </a:tr>
              <a:tr h="994240">
                <a:tc>
                  <a:txBody>
                    <a:bodyPr/>
                    <a:lstStyle/>
                    <a:p>
                      <a:pPr algn="ctr">
                        <a:lnSpc>
                          <a:spcPct val="115000"/>
                        </a:lnSpc>
                        <a:spcAft>
                          <a:spcPts val="0"/>
                        </a:spcAft>
                      </a:pPr>
                      <a:r>
                        <a:rPr lang="es-EC" sz="1050">
                          <a:effectLst/>
                        </a:rPr>
                        <a:t>GRAFICO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2433" marR="42433" marT="0" marB="0"/>
                </a:tc>
                <a:tc>
                  <a:txBody>
                    <a:bodyPr/>
                    <a:lstStyle/>
                    <a:p>
                      <a:pPr algn="ctr">
                        <a:lnSpc>
                          <a:spcPct val="115000"/>
                        </a:lnSpc>
                        <a:spcAft>
                          <a:spcPts val="0"/>
                        </a:spcAft>
                      </a:pPr>
                      <a:endParaRPr lang="es-EC" sz="10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433" marR="42433" marT="0" marB="0"/>
                </a:tc>
                <a:tc>
                  <a:txBody>
                    <a:bodyPr/>
                    <a:lstStyle/>
                    <a:p>
                      <a:pPr algn="ctr">
                        <a:lnSpc>
                          <a:spcPct val="115000"/>
                        </a:lnSpc>
                        <a:spcAft>
                          <a:spcPts val="0"/>
                        </a:spcAft>
                      </a:pPr>
                      <a:endParaRPr lang="es-EC" sz="10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433" marR="42433" marT="0" marB="0"/>
                </a:tc>
                <a:tc>
                  <a:txBody>
                    <a:bodyPr/>
                    <a:lstStyle/>
                    <a:p>
                      <a:pPr algn="ctr">
                        <a:lnSpc>
                          <a:spcPct val="115000"/>
                        </a:lnSpc>
                        <a:spcAft>
                          <a:spcPts val="0"/>
                        </a:spcAft>
                      </a:pPr>
                      <a:endParaRPr lang="es-EC" sz="10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433" marR="42433" marT="0" marB="0"/>
                </a:tc>
              </a:tr>
              <a:tr h="375904">
                <a:tc rowSpan="4">
                  <a:txBody>
                    <a:bodyPr/>
                    <a:lstStyle/>
                    <a:p>
                      <a:pPr algn="ctr">
                        <a:lnSpc>
                          <a:spcPct val="115000"/>
                        </a:lnSpc>
                        <a:spcAft>
                          <a:spcPts val="0"/>
                        </a:spcAft>
                      </a:pPr>
                      <a:r>
                        <a:rPr lang="es-EC" sz="1050">
                          <a:effectLst/>
                        </a:rPr>
                        <a:t>VENTAJAS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2433" marR="42433" marT="0" marB="0"/>
                </a:tc>
                <a:tc>
                  <a:txBody>
                    <a:bodyPr/>
                    <a:lstStyle/>
                    <a:p>
                      <a:pPr algn="ctr">
                        <a:lnSpc>
                          <a:spcPct val="115000"/>
                        </a:lnSpc>
                        <a:spcAft>
                          <a:spcPts val="0"/>
                        </a:spcAft>
                      </a:pPr>
                      <a:r>
                        <a:rPr lang="es-EC" sz="1050">
                          <a:effectLst/>
                        </a:rPr>
                        <a:t>Gran volumen</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2433" marR="42433" marT="0" marB="0"/>
                </a:tc>
                <a:tc>
                  <a:txBody>
                    <a:bodyPr/>
                    <a:lstStyle/>
                    <a:p>
                      <a:pPr algn="ctr">
                        <a:lnSpc>
                          <a:spcPct val="115000"/>
                        </a:lnSpc>
                        <a:spcAft>
                          <a:spcPts val="0"/>
                        </a:spcAft>
                      </a:pPr>
                      <a:r>
                        <a:rPr lang="es-EC" sz="1050">
                          <a:effectLst/>
                        </a:rPr>
                        <a:t>Gran volumen</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2433" marR="42433" marT="0" marB="0"/>
                </a:tc>
                <a:tc>
                  <a:txBody>
                    <a:bodyPr/>
                    <a:lstStyle/>
                    <a:p>
                      <a:pPr algn="ctr">
                        <a:lnSpc>
                          <a:spcPct val="115000"/>
                        </a:lnSpc>
                        <a:spcAft>
                          <a:spcPts val="0"/>
                        </a:spcAft>
                      </a:pPr>
                      <a:r>
                        <a:rPr lang="es-EC" sz="1050">
                          <a:effectLst/>
                        </a:rPr>
                        <a:t>Forma más llamativa(Posee 6 lados)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2433" marR="42433" marT="0" marB="0"/>
                </a:tc>
              </a:tr>
              <a:tr h="286015">
                <a:tc vMerge="1">
                  <a:txBody>
                    <a:bodyPr/>
                    <a:lstStyle/>
                    <a:p>
                      <a:endParaRPr lang="es-EC"/>
                    </a:p>
                  </a:txBody>
                  <a:tcPr/>
                </a:tc>
                <a:tc>
                  <a:txBody>
                    <a:bodyPr/>
                    <a:lstStyle/>
                    <a:p>
                      <a:pPr algn="ctr">
                        <a:lnSpc>
                          <a:spcPct val="115000"/>
                        </a:lnSpc>
                        <a:spcAft>
                          <a:spcPts val="0"/>
                        </a:spcAft>
                      </a:pPr>
                      <a:r>
                        <a:rPr lang="es-EC" sz="1050">
                          <a:effectLst/>
                        </a:rPr>
                        <a:t>Simetría en su forma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2433" marR="42433" marT="0" marB="0"/>
                </a:tc>
                <a:tc>
                  <a:txBody>
                    <a:bodyPr/>
                    <a:lstStyle/>
                    <a:p>
                      <a:pPr algn="ctr">
                        <a:lnSpc>
                          <a:spcPct val="115000"/>
                        </a:lnSpc>
                        <a:spcAft>
                          <a:spcPts val="0"/>
                        </a:spcAft>
                      </a:pPr>
                      <a:r>
                        <a:rPr lang="es-EC" sz="1050">
                          <a:effectLst/>
                        </a:rPr>
                        <a:t>Recirculación de elementos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2433" marR="42433" marT="0" marB="0"/>
                </a:tc>
                <a:tc>
                  <a:txBody>
                    <a:bodyPr/>
                    <a:lstStyle/>
                    <a:p>
                      <a:pPr algn="ctr">
                        <a:lnSpc>
                          <a:spcPct val="115000"/>
                        </a:lnSpc>
                        <a:spcAft>
                          <a:spcPts val="0"/>
                        </a:spcAft>
                      </a:pPr>
                      <a:r>
                        <a:rPr lang="es-EC" sz="1050">
                          <a:effectLst/>
                        </a:rPr>
                        <a:t>Posee algunas ventajas del cubo y del cilindro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2433" marR="42433" marT="0" marB="0"/>
                </a:tc>
              </a:tr>
              <a:tr h="286015">
                <a:tc vMerge="1">
                  <a:txBody>
                    <a:bodyPr/>
                    <a:lstStyle/>
                    <a:p>
                      <a:endParaRPr lang="es-EC"/>
                    </a:p>
                  </a:txBody>
                  <a:tcPr/>
                </a:tc>
                <a:tc>
                  <a:txBody>
                    <a:bodyPr/>
                    <a:lstStyle/>
                    <a:p>
                      <a:pPr algn="ctr">
                        <a:lnSpc>
                          <a:spcPct val="115000"/>
                        </a:lnSpc>
                        <a:spcAft>
                          <a:spcPts val="0"/>
                        </a:spcAft>
                      </a:pPr>
                      <a:r>
                        <a:rPr lang="es-EC" sz="1050">
                          <a:effectLst/>
                        </a:rPr>
                        <a:t>Caras rectas(Fácil montaje de elementos)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2433" marR="42433" marT="0" marB="0"/>
                </a:tc>
                <a:tc>
                  <a:txBody>
                    <a:bodyPr/>
                    <a:lstStyle/>
                    <a:p>
                      <a:pPr algn="ctr">
                        <a:lnSpc>
                          <a:spcPct val="115000"/>
                        </a:lnSpc>
                        <a:spcAft>
                          <a:spcPts val="0"/>
                        </a:spcAft>
                      </a:pPr>
                      <a:r>
                        <a:rPr lang="es-EC" sz="1050">
                          <a:effectLst/>
                        </a:rPr>
                        <a:t>Fácil construcción</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2433" marR="42433" marT="0" marB="0"/>
                </a:tc>
                <a:tc>
                  <a:txBody>
                    <a:bodyPr/>
                    <a:lstStyle/>
                    <a:p>
                      <a:pPr algn="ctr">
                        <a:lnSpc>
                          <a:spcPct val="115000"/>
                        </a:lnSpc>
                        <a:spcAft>
                          <a:spcPts val="0"/>
                        </a:spcAft>
                      </a:pPr>
                      <a:r>
                        <a:rPr lang="es-EC" sz="1050">
                          <a:effectLst/>
                        </a:rPr>
                        <a:t>Caras rectas, para montaje de elementos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2433" marR="42433" marT="0" marB="0"/>
                </a:tc>
              </a:tr>
              <a:tr h="375904">
                <a:tc vMerge="1">
                  <a:txBody>
                    <a:bodyPr/>
                    <a:lstStyle/>
                    <a:p>
                      <a:endParaRPr lang="es-EC"/>
                    </a:p>
                  </a:txBody>
                  <a:tcPr/>
                </a:tc>
                <a:tc>
                  <a:txBody>
                    <a:bodyPr/>
                    <a:lstStyle/>
                    <a:p>
                      <a:pPr algn="ctr"/>
                      <a:endParaRPr lang="es-EC" sz="1050">
                        <a:effectLst/>
                        <a:latin typeface="Calibri" panose="020F0502020204030204" pitchFamily="34" charset="0"/>
                      </a:endParaRPr>
                    </a:p>
                  </a:txBody>
                  <a:tcPr marL="42433" marR="42433" marT="0" marB="0"/>
                </a:tc>
                <a:tc>
                  <a:txBody>
                    <a:bodyPr/>
                    <a:lstStyle/>
                    <a:p>
                      <a:pPr algn="ctr">
                        <a:lnSpc>
                          <a:spcPct val="115000"/>
                        </a:lnSpc>
                        <a:spcAft>
                          <a:spcPts val="0"/>
                        </a:spcAft>
                      </a:pPr>
                      <a:r>
                        <a:rPr lang="es-EC" sz="1050">
                          <a:effectLst/>
                        </a:rPr>
                        <a:t>Pocos métodos de mecanizado(Barolar y soldar)</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2433" marR="42433" marT="0" marB="0"/>
                </a:tc>
                <a:tc>
                  <a:txBody>
                    <a:bodyPr/>
                    <a:lstStyle/>
                    <a:p>
                      <a:pPr algn="ctr"/>
                      <a:endParaRPr lang="es-EC" sz="1050">
                        <a:effectLst/>
                        <a:latin typeface="Calibri" panose="020F0502020204030204" pitchFamily="34" charset="0"/>
                      </a:endParaRPr>
                    </a:p>
                  </a:txBody>
                  <a:tcPr marL="42433" marR="42433" marT="0" marB="0"/>
                </a:tc>
              </a:tr>
              <a:tr h="501205">
                <a:tc rowSpan="4">
                  <a:txBody>
                    <a:bodyPr/>
                    <a:lstStyle/>
                    <a:p>
                      <a:pPr algn="ctr">
                        <a:lnSpc>
                          <a:spcPct val="115000"/>
                        </a:lnSpc>
                        <a:spcAft>
                          <a:spcPts val="0"/>
                        </a:spcAft>
                      </a:pPr>
                      <a:r>
                        <a:rPr lang="es-EC" sz="1050">
                          <a:effectLst/>
                        </a:rPr>
                        <a:t>DESVENTAJAS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2433" marR="42433" marT="0" marB="0"/>
                </a:tc>
                <a:tc>
                  <a:txBody>
                    <a:bodyPr/>
                    <a:lstStyle/>
                    <a:p>
                      <a:pPr algn="ctr">
                        <a:lnSpc>
                          <a:spcPct val="115000"/>
                        </a:lnSpc>
                        <a:spcAft>
                          <a:spcPts val="0"/>
                        </a:spcAft>
                      </a:pPr>
                      <a:r>
                        <a:rPr lang="es-EC" sz="1050">
                          <a:effectLst/>
                        </a:rPr>
                        <a:t>Ángulos Rectos (pueden interferir en la forma de las B.P.)</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2433" marR="42433" marT="0" marB="0"/>
                </a:tc>
                <a:tc>
                  <a:txBody>
                    <a:bodyPr/>
                    <a:lstStyle/>
                    <a:p>
                      <a:pPr algn="ctr">
                        <a:lnSpc>
                          <a:spcPct val="115000"/>
                        </a:lnSpc>
                        <a:spcAft>
                          <a:spcPts val="0"/>
                        </a:spcAft>
                      </a:pPr>
                      <a:r>
                        <a:rPr lang="es-EC" sz="1050">
                          <a:effectLst/>
                        </a:rPr>
                        <a:t>Peso se distribuye por toda su forma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2433" marR="42433" marT="0" marB="0"/>
                </a:tc>
                <a:tc>
                  <a:txBody>
                    <a:bodyPr/>
                    <a:lstStyle/>
                    <a:p>
                      <a:pPr algn="ctr">
                        <a:lnSpc>
                          <a:spcPct val="115000"/>
                        </a:lnSpc>
                        <a:spcAft>
                          <a:spcPts val="0"/>
                        </a:spcAft>
                      </a:pPr>
                      <a:r>
                        <a:rPr lang="es-EC" sz="1050">
                          <a:effectLst/>
                        </a:rPr>
                        <a:t>Difícil construcción(Bastantes procesos de mecanizado)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2433" marR="42433" marT="0" marB="0"/>
                </a:tc>
              </a:tr>
              <a:tr h="375904">
                <a:tc vMerge="1">
                  <a:txBody>
                    <a:bodyPr/>
                    <a:lstStyle/>
                    <a:p>
                      <a:endParaRPr lang="es-EC"/>
                    </a:p>
                  </a:txBody>
                  <a:tcPr/>
                </a:tc>
                <a:tc>
                  <a:txBody>
                    <a:bodyPr/>
                    <a:lstStyle/>
                    <a:p>
                      <a:pPr algn="ctr">
                        <a:lnSpc>
                          <a:spcPct val="115000"/>
                        </a:lnSpc>
                        <a:spcAft>
                          <a:spcPts val="0"/>
                        </a:spcAft>
                      </a:pPr>
                      <a:r>
                        <a:rPr lang="es-EC" sz="1050">
                          <a:effectLst/>
                        </a:rPr>
                        <a:t>Difícil construcción(Procesos de mecanizado)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2433" marR="42433" marT="0" marB="0"/>
                </a:tc>
                <a:tc rowSpan="2">
                  <a:txBody>
                    <a:bodyPr/>
                    <a:lstStyle/>
                    <a:p>
                      <a:pPr algn="ctr">
                        <a:lnSpc>
                          <a:spcPct val="115000"/>
                        </a:lnSpc>
                        <a:spcAft>
                          <a:spcPts val="0"/>
                        </a:spcAft>
                      </a:pPr>
                      <a:r>
                        <a:rPr lang="es-EC" sz="1050">
                          <a:effectLst/>
                        </a:rPr>
                        <a:t>Difícil montar elementos(No posee paredes rectas)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2433" marR="42433" marT="0" marB="0"/>
                </a:tc>
                <a:tc>
                  <a:txBody>
                    <a:bodyPr/>
                    <a:lstStyle/>
                    <a:p>
                      <a:pPr algn="ctr">
                        <a:lnSpc>
                          <a:spcPct val="115000"/>
                        </a:lnSpc>
                        <a:spcAft>
                          <a:spcPts val="0"/>
                        </a:spcAft>
                      </a:pPr>
                      <a:r>
                        <a:rPr lang="es-EC" sz="1050">
                          <a:effectLst/>
                        </a:rPr>
                        <a:t>Gran cantidad de soldaduras(no buen acabado superficial)</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2433" marR="42433" marT="0" marB="0"/>
                </a:tc>
              </a:tr>
              <a:tr h="501205">
                <a:tc vMerge="1">
                  <a:txBody>
                    <a:bodyPr/>
                    <a:lstStyle/>
                    <a:p>
                      <a:endParaRPr lang="es-EC"/>
                    </a:p>
                  </a:txBody>
                  <a:tcPr/>
                </a:tc>
                <a:tc>
                  <a:txBody>
                    <a:bodyPr/>
                    <a:lstStyle/>
                    <a:p>
                      <a:pPr algn="ctr">
                        <a:lnSpc>
                          <a:spcPct val="115000"/>
                        </a:lnSpc>
                        <a:spcAft>
                          <a:spcPts val="0"/>
                        </a:spcAft>
                      </a:pPr>
                      <a:r>
                        <a:rPr lang="es-EC" sz="1050">
                          <a:effectLst/>
                        </a:rPr>
                        <a:t>No permite recirculación(Choques de elementos con las esquinas)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2433" marR="42433" marT="0" marB="0"/>
                </a:tc>
                <a:tc vMerge="1">
                  <a:txBody>
                    <a:bodyPr/>
                    <a:lstStyle/>
                    <a:p>
                      <a:endParaRPr lang="es-EC"/>
                    </a:p>
                  </a:txBody>
                  <a:tcPr/>
                </a:tc>
                <a:tc>
                  <a:txBody>
                    <a:bodyPr/>
                    <a:lstStyle/>
                    <a:p>
                      <a:pPr algn="ctr">
                        <a:lnSpc>
                          <a:spcPct val="115000"/>
                        </a:lnSpc>
                        <a:spcAft>
                          <a:spcPts val="0"/>
                        </a:spcAft>
                      </a:pPr>
                      <a:r>
                        <a:rPr lang="es-EC" sz="1050">
                          <a:effectLst/>
                        </a:rPr>
                        <a:t>Presenta ángulos (Puede interferir con la forma de las B.P.)</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2433" marR="42433" marT="0" marB="0"/>
                </a:tc>
              </a:tr>
              <a:tr h="501205">
                <a:tc vMerge="1">
                  <a:txBody>
                    <a:bodyPr/>
                    <a:lstStyle/>
                    <a:p>
                      <a:endParaRPr lang="es-EC"/>
                    </a:p>
                  </a:txBody>
                  <a:tcPr/>
                </a:tc>
                <a:tc>
                  <a:txBody>
                    <a:bodyPr/>
                    <a:lstStyle/>
                    <a:p>
                      <a:pPr algn="ctr">
                        <a:lnSpc>
                          <a:spcPct val="115000"/>
                        </a:lnSpc>
                        <a:spcAft>
                          <a:spcPts val="0"/>
                        </a:spcAft>
                      </a:pPr>
                      <a:r>
                        <a:rPr lang="es-EC" sz="1050">
                          <a:effectLst/>
                        </a:rPr>
                        <a:t>Varias sueldas(Acabado superficial no muy bueno)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2433" marR="42433" marT="0" marB="0"/>
                </a:tc>
                <a:tc>
                  <a:txBody>
                    <a:bodyPr/>
                    <a:lstStyle/>
                    <a:p>
                      <a:pPr algn="ctr"/>
                      <a:endParaRPr lang="es-EC" sz="1050">
                        <a:effectLst/>
                        <a:latin typeface="Calibri" panose="020F0502020204030204" pitchFamily="34" charset="0"/>
                      </a:endParaRPr>
                    </a:p>
                  </a:txBody>
                  <a:tcPr marL="42433" marR="42433" marT="0" marB="0"/>
                </a:tc>
                <a:tc>
                  <a:txBody>
                    <a:bodyPr/>
                    <a:lstStyle/>
                    <a:p>
                      <a:pPr algn="ctr">
                        <a:lnSpc>
                          <a:spcPct val="115000"/>
                        </a:lnSpc>
                        <a:spcAft>
                          <a:spcPts val="0"/>
                        </a:spcAft>
                      </a:pPr>
                      <a:r>
                        <a:rPr lang="es-EC" sz="1050" dirty="0">
                          <a:effectLst/>
                        </a:rPr>
                        <a:t>Problemas con recirculación(Choque de elementos con las paredes)</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2433" marR="42433" marT="0" marB="0"/>
                </a:tc>
              </a:tr>
            </a:tbl>
          </a:graphicData>
        </a:graphic>
      </p:graphicFrame>
      <p:pic>
        <p:nvPicPr>
          <p:cNvPr id="7171" name="Imagen 274" descr="http://wchaverri.files.wordpress.com/2009/10/cub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8146" y="1977024"/>
            <a:ext cx="872791" cy="872791"/>
          </a:xfrm>
          <a:prstGeom prst="rect">
            <a:avLst/>
          </a:prstGeom>
          <a:noFill/>
          <a:extLst>
            <a:ext uri="{909E8E84-426E-40DD-AFC4-6F175D3DCCD1}">
              <a14:hiddenFill xmlns:a14="http://schemas.microsoft.com/office/drawing/2010/main">
                <a:solidFill>
                  <a:srgbClr val="FFFFFF"/>
                </a:solidFill>
              </a14:hiddenFill>
            </a:ext>
          </a:extLst>
        </p:spPr>
      </p:pic>
      <p:pic>
        <p:nvPicPr>
          <p:cNvPr id="7170" name="Imagen 275" descr="http://wchaverri.files.wordpress.com/2009/10/cilindr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0461" y="1925471"/>
            <a:ext cx="622687" cy="924344"/>
          </a:xfrm>
          <a:prstGeom prst="rect">
            <a:avLst/>
          </a:prstGeom>
          <a:noFill/>
          <a:extLst>
            <a:ext uri="{909E8E84-426E-40DD-AFC4-6F175D3DCCD1}">
              <a14:hiddenFill xmlns:a14="http://schemas.microsoft.com/office/drawing/2010/main">
                <a:solidFill>
                  <a:srgbClr val="FFFFFF"/>
                </a:solidFill>
              </a14:hiddenFill>
            </a:ext>
          </a:extLst>
        </p:spPr>
      </p:pic>
      <p:pic>
        <p:nvPicPr>
          <p:cNvPr id="7169" name="Imagen 276" descr="http://www.sciencekids.co.nz/images/pictures/math/hexagonalpris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12964" y="1960396"/>
            <a:ext cx="684168" cy="889419"/>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p:cNvPicPr/>
          <p:nvPr/>
        </p:nvPicPr>
        <p:blipFill>
          <a:blip r:embed="rId5" cstate="print"/>
          <a:srcRect l="30477" t="35652" r="27966" b="44783"/>
          <a:stretch>
            <a:fillRect/>
          </a:stretch>
        </p:blipFill>
        <p:spPr bwMode="auto">
          <a:xfrm>
            <a:off x="8928112" y="539882"/>
            <a:ext cx="2237489" cy="812400"/>
          </a:xfrm>
          <a:prstGeom prst="rect">
            <a:avLst/>
          </a:prstGeom>
          <a:noFill/>
          <a:ln w="9525">
            <a:noFill/>
            <a:miter lim="800000"/>
            <a:headEnd/>
            <a:tailEnd/>
          </a:ln>
        </p:spPr>
      </p:pic>
    </p:spTree>
    <p:extLst>
      <p:ext uri="{BB962C8B-B14F-4D97-AF65-F5344CB8AC3E}">
        <p14:creationId xmlns:p14="http://schemas.microsoft.com/office/powerpoint/2010/main" val="24253449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34147" y="454122"/>
            <a:ext cx="4321222" cy="749036"/>
          </a:xfrm>
        </p:spPr>
        <p:txBody>
          <a:bodyPr/>
          <a:lstStyle/>
          <a:p>
            <a:r>
              <a:rPr lang="es-EC" b="1" dirty="0" smtClean="0">
                <a:solidFill>
                  <a:srgbClr val="FF0000"/>
                </a:solidFill>
              </a:rPr>
              <a:t>Criterios a evaluar</a:t>
            </a:r>
            <a:endParaRPr lang="es-EC" b="1" dirty="0">
              <a:solidFill>
                <a:srgbClr val="FF0000"/>
              </a:solidFill>
            </a:endParaRPr>
          </a:p>
        </p:txBody>
      </p:sp>
      <p:graphicFrame>
        <p:nvGraphicFramePr>
          <p:cNvPr id="4" name="Tabla 3"/>
          <p:cNvGraphicFramePr>
            <a:graphicFrameLocks noGrp="1"/>
          </p:cNvGraphicFramePr>
          <p:nvPr>
            <p:extLst>
              <p:ext uri="{D42A27DB-BD31-4B8C-83A1-F6EECF244321}">
                <p14:modId xmlns:p14="http://schemas.microsoft.com/office/powerpoint/2010/main" val="2373381864"/>
              </p:ext>
            </p:extLst>
          </p:nvPr>
        </p:nvGraphicFramePr>
        <p:xfrm>
          <a:off x="1534147" y="2994360"/>
          <a:ext cx="3994168" cy="2176720"/>
        </p:xfrm>
        <a:graphic>
          <a:graphicData uri="http://schemas.openxmlformats.org/drawingml/2006/table">
            <a:tbl>
              <a:tblPr firstRow="1" firstCol="1" bandRow="1">
                <a:tableStyleId>{5C22544A-7EE6-4342-B048-85BDC9FD1C3A}</a:tableStyleId>
              </a:tblPr>
              <a:tblGrid>
                <a:gridCol w="304484"/>
                <a:gridCol w="1491916"/>
                <a:gridCol w="850232"/>
                <a:gridCol w="1347536"/>
              </a:tblGrid>
              <a:tr h="200025">
                <a:tc rowSpan="2">
                  <a:txBody>
                    <a:bodyPr/>
                    <a:lstStyle/>
                    <a:p>
                      <a:pPr algn="ctr"/>
                      <a:endParaRPr lang="es-EC" sz="1000" dirty="0">
                        <a:effectLst/>
                        <a:latin typeface="Calibri" panose="020F0502020204030204" pitchFamily="34" charset="0"/>
                      </a:endParaRPr>
                    </a:p>
                  </a:txBody>
                  <a:tcPr marL="68580" marR="68580" marT="0" marB="0"/>
                </a:tc>
                <a:tc gridSpan="3">
                  <a:txBody>
                    <a:bodyPr/>
                    <a:lstStyle/>
                    <a:p>
                      <a:pPr algn="ctr">
                        <a:lnSpc>
                          <a:spcPct val="115000"/>
                        </a:lnSpc>
                        <a:spcAft>
                          <a:spcPts val="0"/>
                        </a:spcAft>
                      </a:pPr>
                      <a:r>
                        <a:rPr lang="es-EC" sz="1200">
                          <a:effectLst/>
                        </a:rPr>
                        <a:t>Criterios a Evaluar</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r>
              <a:tr h="200025">
                <a:tc vMerge="1">
                  <a:txBody>
                    <a:bodyPr/>
                    <a:lstStyle/>
                    <a:p>
                      <a:endParaRPr lang="es-EC"/>
                    </a:p>
                  </a:txBody>
                  <a:tcPr/>
                </a:tc>
                <a:tc>
                  <a:txBody>
                    <a:bodyPr/>
                    <a:lstStyle/>
                    <a:p>
                      <a:pPr algn="ctr"/>
                      <a:endParaRPr lang="es-EC" sz="1000">
                        <a:effectLst/>
                        <a:latin typeface="Calibri" panose="020F0502020204030204" pitchFamily="34" charset="0"/>
                      </a:endParaRPr>
                    </a:p>
                  </a:txBody>
                  <a:tcPr marL="68580" marR="68580" marT="0" marB="0"/>
                </a:tc>
                <a:tc>
                  <a:txBody>
                    <a:bodyPr/>
                    <a:lstStyle/>
                    <a:p>
                      <a:pPr algn="ctr">
                        <a:lnSpc>
                          <a:spcPct val="115000"/>
                        </a:lnSpc>
                        <a:spcAft>
                          <a:spcPts val="0"/>
                        </a:spcAft>
                      </a:pPr>
                      <a:r>
                        <a:rPr lang="es-EC" sz="1200">
                          <a:effectLst/>
                        </a:rPr>
                        <a:t>Símbolo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Valoración</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90500">
                <a:tc>
                  <a:txBody>
                    <a:bodyPr/>
                    <a:lstStyle/>
                    <a:p>
                      <a:pPr algn="ctr">
                        <a:lnSpc>
                          <a:spcPct val="115000"/>
                        </a:lnSpc>
                        <a:spcAft>
                          <a:spcPts val="0"/>
                        </a:spcAft>
                      </a:pPr>
                      <a:r>
                        <a:rPr lang="es-EC" sz="1200">
                          <a:effectLst/>
                        </a:rPr>
                        <a:t>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Manufactura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M</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30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90500">
                <a:tc>
                  <a:txBody>
                    <a:bodyPr/>
                    <a:lstStyle/>
                    <a:p>
                      <a:pPr algn="ctr">
                        <a:lnSpc>
                          <a:spcPct val="115000"/>
                        </a:lnSpc>
                        <a:spcAft>
                          <a:spcPts val="0"/>
                        </a:spcAft>
                      </a:pPr>
                      <a:r>
                        <a:rPr lang="es-EC" sz="1200">
                          <a:effectLst/>
                        </a:rPr>
                        <a:t>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Seguridad</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90500">
                <a:tc>
                  <a:txBody>
                    <a:bodyPr/>
                    <a:lstStyle/>
                    <a:p>
                      <a:pPr algn="ctr">
                        <a:lnSpc>
                          <a:spcPct val="115000"/>
                        </a:lnSpc>
                        <a:spcAft>
                          <a:spcPts val="0"/>
                        </a:spcAft>
                      </a:pPr>
                      <a:r>
                        <a:rPr lang="es-EC" sz="1200">
                          <a:effectLst/>
                        </a:rPr>
                        <a:t>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Mantenimiento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MT</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90500">
                <a:tc>
                  <a:txBody>
                    <a:bodyPr/>
                    <a:lstStyle/>
                    <a:p>
                      <a:pPr algn="ctr">
                        <a:lnSpc>
                          <a:spcPct val="115000"/>
                        </a:lnSpc>
                        <a:spcAft>
                          <a:spcPts val="0"/>
                        </a:spcAft>
                      </a:pPr>
                      <a:r>
                        <a:rPr lang="es-EC" sz="1200">
                          <a:effectLst/>
                        </a:rPr>
                        <a:t>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Costos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C</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20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90500">
                <a:tc>
                  <a:txBody>
                    <a:bodyPr/>
                    <a:lstStyle/>
                    <a:p>
                      <a:pPr algn="ctr">
                        <a:lnSpc>
                          <a:spcPct val="115000"/>
                        </a:lnSpc>
                        <a:spcAft>
                          <a:spcPts val="0"/>
                        </a:spcAft>
                      </a:pPr>
                      <a:r>
                        <a:rPr lang="es-EC" sz="1200">
                          <a:effectLst/>
                        </a:rPr>
                        <a:t>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Funcionalidad</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F</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10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90500">
                <a:tc>
                  <a:txBody>
                    <a:bodyPr/>
                    <a:lstStyle/>
                    <a:p>
                      <a:pPr algn="ctr">
                        <a:lnSpc>
                          <a:spcPct val="115000"/>
                        </a:lnSpc>
                        <a:spcAft>
                          <a:spcPts val="0"/>
                        </a:spcAft>
                      </a:pPr>
                      <a:r>
                        <a:rPr lang="es-EC" sz="1200">
                          <a:effectLst/>
                        </a:rPr>
                        <a:t>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Piezas estándar</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PS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90500">
                <a:tc>
                  <a:txBody>
                    <a:bodyPr/>
                    <a:lstStyle/>
                    <a:p>
                      <a:pPr algn="ctr">
                        <a:lnSpc>
                          <a:spcPct val="115000"/>
                        </a:lnSpc>
                        <a:spcAft>
                          <a:spcPts val="0"/>
                        </a:spcAft>
                      </a:pPr>
                      <a:r>
                        <a:rPr lang="es-EC" sz="1200">
                          <a:effectLst/>
                        </a:rPr>
                        <a:t>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Masa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MA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10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200025">
                <a:tc>
                  <a:txBody>
                    <a:bodyPr/>
                    <a:lstStyle/>
                    <a:p>
                      <a:pPr algn="ctr">
                        <a:lnSpc>
                          <a:spcPct val="115000"/>
                        </a:lnSpc>
                        <a:spcAft>
                          <a:spcPts val="0"/>
                        </a:spcAft>
                      </a:pPr>
                      <a:r>
                        <a:rPr lang="es-EC" sz="1200">
                          <a:effectLst/>
                        </a:rPr>
                        <a:t>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Sustentabilidad</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ST</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15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200025">
                <a:tc>
                  <a:txBody>
                    <a:bodyPr/>
                    <a:lstStyle/>
                    <a:p>
                      <a:pPr algn="ctr"/>
                      <a:endParaRPr lang="es-EC" sz="1000">
                        <a:effectLst/>
                        <a:latin typeface="Calibri" panose="020F0502020204030204" pitchFamily="34" charset="0"/>
                      </a:endParaRPr>
                    </a:p>
                  </a:txBody>
                  <a:tcPr marL="68580" marR="68580" marT="0" marB="0"/>
                </a:tc>
                <a:tc>
                  <a:txBody>
                    <a:bodyPr/>
                    <a:lstStyle/>
                    <a:p>
                      <a:pPr algn="ctr"/>
                      <a:endParaRPr lang="es-EC" sz="1000">
                        <a:effectLst/>
                        <a:latin typeface="Calibri" panose="020F0502020204030204" pitchFamily="34" charset="0"/>
                      </a:endParaRPr>
                    </a:p>
                  </a:txBody>
                  <a:tcPr marL="68580" marR="68580" marT="0" marB="0"/>
                </a:tc>
                <a:tc>
                  <a:txBody>
                    <a:bodyPr/>
                    <a:lstStyle/>
                    <a:p>
                      <a:pPr algn="ctr"/>
                      <a:endParaRPr lang="es-EC" sz="1000">
                        <a:effectLst/>
                        <a:latin typeface="Calibri" panose="020F0502020204030204" pitchFamily="34" charset="0"/>
                      </a:endParaRPr>
                    </a:p>
                  </a:txBody>
                  <a:tcPr marL="68580" marR="68580" marT="0" marB="0"/>
                </a:tc>
                <a:tc>
                  <a:txBody>
                    <a:bodyPr/>
                    <a:lstStyle/>
                    <a:p>
                      <a:pPr algn="ctr">
                        <a:lnSpc>
                          <a:spcPct val="115000"/>
                        </a:lnSpc>
                        <a:spcAft>
                          <a:spcPts val="0"/>
                        </a:spcAft>
                      </a:pPr>
                      <a:r>
                        <a:rPr lang="es-EC" sz="1200" dirty="0">
                          <a:effectLst/>
                        </a:rPr>
                        <a:t>100</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1882072835"/>
              </p:ext>
            </p:extLst>
          </p:nvPr>
        </p:nvGraphicFramePr>
        <p:xfrm>
          <a:off x="5855369" y="1482488"/>
          <a:ext cx="5591007" cy="1816767"/>
        </p:xfrm>
        <a:graphic>
          <a:graphicData uri="http://schemas.openxmlformats.org/drawingml/2006/table">
            <a:tbl>
              <a:tblPr firstRow="1" firstCol="1" bandRow="1">
                <a:tableStyleId>{5C22544A-7EE6-4342-B048-85BDC9FD1C3A}</a:tableStyleId>
              </a:tblPr>
              <a:tblGrid>
                <a:gridCol w="848799"/>
                <a:gridCol w="571261"/>
                <a:gridCol w="845686"/>
                <a:gridCol w="283778"/>
                <a:gridCol w="238125"/>
                <a:gridCol w="314325"/>
                <a:gridCol w="387517"/>
                <a:gridCol w="336884"/>
                <a:gridCol w="288758"/>
                <a:gridCol w="385011"/>
                <a:gridCol w="465221"/>
                <a:gridCol w="625642"/>
              </a:tblGrid>
              <a:tr h="230109">
                <a:tc rowSpan="2">
                  <a:txBody>
                    <a:bodyPr/>
                    <a:lstStyle/>
                    <a:p>
                      <a:pPr algn="ctr">
                        <a:lnSpc>
                          <a:spcPct val="115000"/>
                        </a:lnSpc>
                        <a:spcAft>
                          <a:spcPts val="0"/>
                        </a:spcAft>
                      </a:pPr>
                      <a:r>
                        <a:rPr lang="es-EC" sz="1000" dirty="0">
                          <a:effectLst/>
                        </a:rPr>
                        <a:t>SISTEMA</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rowSpan="2">
                  <a:txBody>
                    <a:bodyPr/>
                    <a:lstStyle/>
                    <a:p>
                      <a:pPr algn="ctr">
                        <a:lnSpc>
                          <a:spcPct val="115000"/>
                        </a:lnSpc>
                        <a:spcAft>
                          <a:spcPts val="0"/>
                        </a:spcAft>
                      </a:pPr>
                      <a:r>
                        <a:rPr lang="es-EC" sz="1000">
                          <a:effectLst/>
                        </a:rPr>
                        <a:t>ÍTEM</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gridSpan="10">
                  <a:txBody>
                    <a:bodyPr/>
                    <a:lstStyle/>
                    <a:p>
                      <a:pPr algn="ctr">
                        <a:lnSpc>
                          <a:spcPct val="115000"/>
                        </a:lnSpc>
                        <a:spcAft>
                          <a:spcPts val="0"/>
                        </a:spcAft>
                      </a:pPr>
                      <a:r>
                        <a:rPr lang="es-EC" sz="1000">
                          <a:effectLst/>
                        </a:rPr>
                        <a:t>CRITERIOS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403239">
                <a:tc vMerge="1">
                  <a:txBody>
                    <a:bodyPr/>
                    <a:lstStyle/>
                    <a:p>
                      <a:endParaRPr lang="es-EC"/>
                    </a:p>
                  </a:txBody>
                  <a:tcPr/>
                </a:tc>
                <a:tc vMerge="1">
                  <a:txBody>
                    <a:bodyPr/>
                    <a:lstStyle/>
                    <a:p>
                      <a:endParaRPr lang="es-EC"/>
                    </a:p>
                  </a:txBody>
                  <a:tcPr/>
                </a:tc>
                <a:tc>
                  <a:txBody>
                    <a:bodyPr/>
                    <a:lstStyle/>
                    <a:p>
                      <a:pPr algn="ctr">
                        <a:lnSpc>
                          <a:spcPct val="115000"/>
                        </a:lnSpc>
                        <a:spcAft>
                          <a:spcPts val="0"/>
                        </a:spcAft>
                      </a:pPr>
                      <a:r>
                        <a:rPr lang="es-EC" sz="1000" dirty="0">
                          <a:effectLst/>
                        </a:rPr>
                        <a:t>TIPOS</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000">
                          <a:effectLst/>
                        </a:rPr>
                        <a:t>M</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000">
                          <a:effectLst/>
                        </a:rPr>
                        <a:t>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000">
                          <a:effectLst/>
                        </a:rPr>
                        <a:t>MT</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000">
                          <a:effectLst/>
                        </a:rPr>
                        <a:t>C</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000">
                          <a:effectLst/>
                        </a:rPr>
                        <a:t>F</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000">
                          <a:effectLst/>
                        </a:rPr>
                        <a:t>PS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000">
                          <a:effectLst/>
                        </a:rPr>
                        <a:t>MA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000">
                          <a:effectLst/>
                        </a:rPr>
                        <a:t>ST</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000">
                          <a:effectLst/>
                        </a:rPr>
                        <a:t>TOTAL</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390090">
                <a:tc rowSpan="3">
                  <a:txBody>
                    <a:bodyPr/>
                    <a:lstStyle/>
                    <a:p>
                      <a:pPr algn="ctr">
                        <a:lnSpc>
                          <a:spcPct val="115000"/>
                        </a:lnSpc>
                        <a:spcAft>
                          <a:spcPts val="0"/>
                        </a:spcAft>
                      </a:pPr>
                      <a:r>
                        <a:rPr lang="es-EC" sz="1000">
                          <a:effectLst/>
                        </a:rPr>
                        <a:t>Cilindro de almacena_</a:t>
                      </a:r>
                      <a:endParaRPr lang="es-EC" sz="1100">
                        <a:effectLst/>
                      </a:endParaRPr>
                    </a:p>
                    <a:p>
                      <a:pPr algn="ctr">
                        <a:lnSpc>
                          <a:spcPct val="115000"/>
                        </a:lnSpc>
                        <a:spcAft>
                          <a:spcPts val="0"/>
                        </a:spcAft>
                      </a:pPr>
                      <a:r>
                        <a:rPr lang="es-EC" sz="1000">
                          <a:effectLst/>
                        </a:rPr>
                        <a:t>miento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rowSpan="3">
                  <a:txBody>
                    <a:bodyPr/>
                    <a:lstStyle/>
                    <a:p>
                      <a:pPr algn="ctr">
                        <a:lnSpc>
                          <a:spcPct val="115000"/>
                        </a:lnSpc>
                        <a:spcAft>
                          <a:spcPts val="0"/>
                        </a:spcAft>
                      </a:pPr>
                      <a:r>
                        <a:rPr lang="es-EC" sz="1000">
                          <a:effectLst/>
                        </a:rPr>
                        <a:t>Forma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000">
                          <a:effectLst/>
                        </a:rPr>
                        <a:t>Cubo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000">
                          <a:effectLst/>
                        </a:rPr>
                        <a:t>20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000">
                          <a:effectLst/>
                        </a:rPr>
                        <a:t>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000">
                          <a:effectLst/>
                        </a:rPr>
                        <a:t>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000">
                          <a:effectLst/>
                        </a:rPr>
                        <a:t>14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000">
                          <a:effectLst/>
                        </a:rPr>
                        <a:t>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000">
                          <a:effectLst/>
                        </a:rPr>
                        <a:t>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000">
                          <a:effectLst/>
                        </a:rPr>
                        <a:t>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000">
                          <a:effectLst/>
                        </a:rPr>
                        <a:t>10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000">
                          <a:effectLst/>
                        </a:rPr>
                        <a:t>65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403239">
                <a:tc vMerge="1">
                  <a:txBody>
                    <a:bodyPr/>
                    <a:lstStyle/>
                    <a:p>
                      <a:endParaRPr lang="es-EC"/>
                    </a:p>
                  </a:txBody>
                  <a:tcPr/>
                </a:tc>
                <a:tc vMerge="1">
                  <a:txBody>
                    <a:bodyPr/>
                    <a:lstStyle/>
                    <a:p>
                      <a:endParaRPr lang="es-EC"/>
                    </a:p>
                  </a:txBody>
                  <a:tcPr/>
                </a:tc>
                <a:tc>
                  <a:txBody>
                    <a:bodyPr/>
                    <a:lstStyle/>
                    <a:p>
                      <a:pPr algn="ctr">
                        <a:lnSpc>
                          <a:spcPct val="115000"/>
                        </a:lnSpc>
                        <a:spcAft>
                          <a:spcPts val="0"/>
                        </a:spcAft>
                      </a:pPr>
                      <a:r>
                        <a:rPr lang="es-EC" sz="1000">
                          <a:effectLst/>
                        </a:rPr>
                        <a:t>Cilindro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000">
                          <a:effectLst/>
                        </a:rPr>
                        <a:t>26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000">
                          <a:effectLst/>
                        </a:rPr>
                        <a:t>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000">
                          <a:effectLst/>
                        </a:rPr>
                        <a:t>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000">
                          <a:effectLst/>
                        </a:rPr>
                        <a:t>18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000">
                          <a:effectLst/>
                        </a:rPr>
                        <a:t>10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000">
                          <a:effectLst/>
                        </a:rPr>
                        <a:t>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000">
                          <a:effectLst/>
                        </a:rPr>
                        <a:t>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000">
                          <a:effectLst/>
                        </a:rPr>
                        <a:t>12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000">
                          <a:effectLst/>
                        </a:rPr>
                        <a:t>84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390090">
                <a:tc vMerge="1">
                  <a:txBody>
                    <a:bodyPr/>
                    <a:lstStyle/>
                    <a:p>
                      <a:endParaRPr lang="es-EC"/>
                    </a:p>
                  </a:txBody>
                  <a:tcPr/>
                </a:tc>
                <a:tc vMerge="1">
                  <a:txBody>
                    <a:bodyPr/>
                    <a:lstStyle/>
                    <a:p>
                      <a:endParaRPr lang="es-EC"/>
                    </a:p>
                  </a:txBody>
                  <a:tcPr/>
                </a:tc>
                <a:tc>
                  <a:txBody>
                    <a:bodyPr/>
                    <a:lstStyle/>
                    <a:p>
                      <a:pPr algn="ctr">
                        <a:lnSpc>
                          <a:spcPct val="115000"/>
                        </a:lnSpc>
                        <a:spcAft>
                          <a:spcPts val="0"/>
                        </a:spcAft>
                      </a:pPr>
                      <a:r>
                        <a:rPr lang="es-EC" sz="1000" dirty="0">
                          <a:effectLst/>
                        </a:rPr>
                        <a:t>Hexagonal</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000">
                          <a:effectLst/>
                        </a:rPr>
                        <a:t>15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000">
                          <a:effectLst/>
                        </a:rPr>
                        <a:t>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000">
                          <a:effectLst/>
                        </a:rPr>
                        <a:t>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000">
                          <a:effectLst/>
                        </a:rPr>
                        <a:t>10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000">
                          <a:effectLst/>
                        </a:rPr>
                        <a:t>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000">
                          <a:effectLst/>
                        </a:rPr>
                        <a:t>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000">
                          <a:effectLst/>
                        </a:rPr>
                        <a:t>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000">
                          <a:effectLst/>
                        </a:rPr>
                        <a:t>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000" dirty="0">
                          <a:effectLst/>
                        </a:rPr>
                        <a:t>51</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graphicFrame>
        <p:nvGraphicFramePr>
          <p:cNvPr id="6" name="Gráfico 5"/>
          <p:cNvGraphicFramePr>
            <a:graphicFrameLocks/>
          </p:cNvGraphicFramePr>
          <p:nvPr>
            <p:extLst>
              <p:ext uri="{D42A27DB-BD31-4B8C-83A1-F6EECF244321}">
                <p14:modId xmlns:p14="http://schemas.microsoft.com/office/powerpoint/2010/main" val="2607342487"/>
              </p:ext>
            </p:extLst>
          </p:nvPr>
        </p:nvGraphicFramePr>
        <p:xfrm>
          <a:off x="6045958" y="3777297"/>
          <a:ext cx="5498341" cy="2691742"/>
        </p:xfrm>
        <a:graphic>
          <a:graphicData uri="http://schemas.openxmlformats.org/drawingml/2006/chart">
            <c:chart xmlns:c="http://schemas.openxmlformats.org/drawingml/2006/chart" xmlns:r="http://schemas.openxmlformats.org/officeDocument/2006/relationships" r:id="rId2"/>
          </a:graphicData>
        </a:graphic>
      </p:graphicFrame>
      <p:pic>
        <p:nvPicPr>
          <p:cNvPr id="7" name="Imagen 6"/>
          <p:cNvPicPr/>
          <p:nvPr/>
        </p:nvPicPr>
        <p:blipFill>
          <a:blip r:embed="rId3" cstate="print"/>
          <a:srcRect l="30477" t="35652" r="27966" b="44783"/>
          <a:stretch>
            <a:fillRect/>
          </a:stretch>
        </p:blipFill>
        <p:spPr bwMode="auto">
          <a:xfrm>
            <a:off x="8928112" y="539882"/>
            <a:ext cx="2237489" cy="812400"/>
          </a:xfrm>
          <a:prstGeom prst="rect">
            <a:avLst/>
          </a:prstGeom>
          <a:noFill/>
          <a:ln w="9525">
            <a:noFill/>
            <a:miter lim="800000"/>
            <a:headEnd/>
            <a:tailEnd/>
          </a:ln>
        </p:spPr>
      </p:pic>
    </p:spTree>
    <p:extLst>
      <p:ext uri="{BB962C8B-B14F-4D97-AF65-F5344CB8AC3E}">
        <p14:creationId xmlns:p14="http://schemas.microsoft.com/office/powerpoint/2010/main" val="30660053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73808" y="320815"/>
            <a:ext cx="8911687" cy="1280890"/>
          </a:xfrm>
        </p:spPr>
        <p:txBody>
          <a:bodyPr>
            <a:noAutofit/>
          </a:bodyPr>
          <a:lstStyle/>
          <a:p>
            <a:pPr lvl="2" algn="l" defTabSz="457200" rtl="0">
              <a:spcBef>
                <a:spcPct val="0"/>
              </a:spcBef>
            </a:pPr>
            <a:r>
              <a:rPr lang="es-EC" sz="3600" b="1" dirty="0">
                <a:solidFill>
                  <a:srgbClr val="FF0000"/>
                </a:solidFill>
                <a:latin typeface="+mj-lt"/>
              </a:rPr>
              <a:t>Selección del </a:t>
            </a:r>
            <a:r>
              <a:rPr lang="es-EC" sz="3600" b="1" dirty="0" smtClean="0">
                <a:solidFill>
                  <a:srgbClr val="FF0000"/>
                </a:solidFill>
                <a:latin typeface="+mj-lt"/>
              </a:rPr>
              <a:t>Tamaño</a:t>
            </a:r>
            <a:br>
              <a:rPr lang="es-EC" sz="3600" b="1" dirty="0" smtClean="0">
                <a:solidFill>
                  <a:srgbClr val="FF0000"/>
                </a:solidFill>
                <a:latin typeface="+mj-lt"/>
              </a:rPr>
            </a:br>
            <a:r>
              <a:rPr lang="es-EC" sz="3600" b="1" dirty="0" smtClean="0">
                <a:solidFill>
                  <a:srgbClr val="FF0000"/>
                </a:solidFill>
                <a:latin typeface="+mj-lt"/>
              </a:rPr>
              <a:t>del </a:t>
            </a:r>
            <a:r>
              <a:rPr lang="es-EC" sz="3600" b="1" dirty="0">
                <a:solidFill>
                  <a:srgbClr val="FF0000"/>
                </a:solidFill>
                <a:latin typeface="+mj-lt"/>
              </a:rPr>
              <a:t>cilindro de almacenamiento.</a:t>
            </a:r>
            <a:br>
              <a:rPr lang="es-EC" sz="3600" b="1" dirty="0">
                <a:solidFill>
                  <a:srgbClr val="FF0000"/>
                </a:solidFill>
                <a:latin typeface="+mj-lt"/>
              </a:rPr>
            </a:br>
            <a:endParaRPr lang="es-EC" sz="3600" dirty="0">
              <a:solidFill>
                <a:srgbClr val="FF0000"/>
              </a:solidFill>
              <a:latin typeface="+mj-lt"/>
            </a:endParaRPr>
          </a:p>
        </p:txBody>
      </p:sp>
      <p:graphicFrame>
        <p:nvGraphicFramePr>
          <p:cNvPr id="4" name="Tabla 3"/>
          <p:cNvGraphicFramePr>
            <a:graphicFrameLocks noGrp="1"/>
          </p:cNvGraphicFramePr>
          <p:nvPr>
            <p:extLst>
              <p:ext uri="{D42A27DB-BD31-4B8C-83A1-F6EECF244321}">
                <p14:modId xmlns:p14="http://schemas.microsoft.com/office/powerpoint/2010/main" val="4287128085"/>
              </p:ext>
            </p:extLst>
          </p:nvPr>
        </p:nvGraphicFramePr>
        <p:xfrm>
          <a:off x="3020002" y="2355276"/>
          <a:ext cx="1814830" cy="1081151"/>
        </p:xfrm>
        <a:graphic>
          <a:graphicData uri="http://schemas.openxmlformats.org/drawingml/2006/table">
            <a:tbl>
              <a:tblPr firstRow="1" firstCol="1" bandRow="1">
                <a:tableStyleId>{5C22544A-7EE6-4342-B048-85BDC9FD1C3A}</a:tableStyleId>
              </a:tblPr>
              <a:tblGrid>
                <a:gridCol w="994410"/>
                <a:gridCol w="820420"/>
              </a:tblGrid>
              <a:tr h="164465">
                <a:tc>
                  <a:txBody>
                    <a:bodyPr/>
                    <a:lstStyle/>
                    <a:p>
                      <a:pPr algn="ctr">
                        <a:lnSpc>
                          <a:spcPct val="115000"/>
                        </a:lnSpc>
                        <a:spcAft>
                          <a:spcPts val="0"/>
                        </a:spcAft>
                      </a:pPr>
                      <a:r>
                        <a:rPr lang="es-EC" sz="1100">
                          <a:effectLst/>
                        </a:rPr>
                        <a:t>BP.</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100">
                          <a:effectLst/>
                        </a:rPr>
                        <a:t>Masa(gr)</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64465">
                <a:tc>
                  <a:txBody>
                    <a:bodyPr/>
                    <a:lstStyle/>
                    <a:p>
                      <a:pPr algn="ctr">
                        <a:lnSpc>
                          <a:spcPct val="115000"/>
                        </a:lnSpc>
                        <a:spcAft>
                          <a:spcPts val="0"/>
                        </a:spcAft>
                      </a:pPr>
                      <a:r>
                        <a:rPr lang="es-EC" sz="1100">
                          <a:effectLst/>
                        </a:rPr>
                        <a:t>G.I.Sports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100">
                          <a:effectLst/>
                        </a:rPr>
                        <a:t>3,03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64465">
                <a:tc>
                  <a:txBody>
                    <a:bodyPr/>
                    <a:lstStyle/>
                    <a:p>
                      <a:pPr algn="ctr">
                        <a:lnSpc>
                          <a:spcPct val="115000"/>
                        </a:lnSpc>
                        <a:spcAft>
                          <a:spcPts val="0"/>
                        </a:spcAft>
                      </a:pPr>
                      <a:r>
                        <a:rPr lang="es-EC" sz="1100">
                          <a:effectLst/>
                        </a:rPr>
                        <a:t>Atomic</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100">
                          <a:effectLst/>
                        </a:rPr>
                        <a:t>2,83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64465">
                <a:tc>
                  <a:txBody>
                    <a:bodyPr/>
                    <a:lstStyle/>
                    <a:p>
                      <a:pPr algn="ctr">
                        <a:lnSpc>
                          <a:spcPct val="115000"/>
                        </a:lnSpc>
                        <a:spcAft>
                          <a:spcPts val="0"/>
                        </a:spcAft>
                      </a:pPr>
                      <a:r>
                        <a:rPr lang="es-EC" sz="1100">
                          <a:effectLst/>
                        </a:rPr>
                        <a:t>Blast</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100">
                          <a:effectLst/>
                        </a:rPr>
                        <a:t>2,57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64465">
                <a:tc>
                  <a:txBody>
                    <a:bodyPr/>
                    <a:lstStyle/>
                    <a:p>
                      <a:pPr algn="ctr">
                        <a:lnSpc>
                          <a:spcPct val="115000"/>
                        </a:lnSpc>
                        <a:spcAft>
                          <a:spcPts val="0"/>
                        </a:spcAft>
                      </a:pPr>
                      <a:r>
                        <a:rPr lang="es-EC" sz="1100">
                          <a:effectLst/>
                        </a:rPr>
                        <a:t>Camo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100">
                          <a:effectLst/>
                        </a:rPr>
                        <a:t>2,53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64465">
                <a:tc>
                  <a:txBody>
                    <a:bodyPr/>
                    <a:lstStyle/>
                    <a:p>
                      <a:pPr algn="ctr">
                        <a:lnSpc>
                          <a:spcPct val="115000"/>
                        </a:lnSpc>
                        <a:spcAft>
                          <a:spcPts val="0"/>
                        </a:spcAft>
                      </a:pPr>
                      <a:r>
                        <a:rPr lang="es-EC" sz="1100">
                          <a:effectLst/>
                        </a:rPr>
                        <a:t>Promedio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100" dirty="0">
                          <a:effectLst/>
                        </a:rPr>
                        <a:t>2,74</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mc:AlternateContent xmlns:mc="http://schemas.openxmlformats.org/markup-compatibility/2006" xmlns:a14="http://schemas.microsoft.com/office/drawing/2010/main">
        <mc:Choice Requires="a14">
          <p:sp>
            <p:nvSpPr>
              <p:cNvPr id="5" name="Rectángulo 4"/>
              <p:cNvSpPr/>
              <p:nvPr/>
            </p:nvSpPr>
            <p:spPr>
              <a:xfrm>
                <a:off x="6080525" y="2293010"/>
                <a:ext cx="355103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ctrlPr>
                            <a:rPr lang="es-EC" i="1" smtClean="0">
                              <a:latin typeface="Cambria Math" panose="02040503050406030204" pitchFamily="18" charset="0"/>
                            </a:rPr>
                          </m:ctrlPr>
                        </m:dPr>
                        <m:e>
                          <m:r>
                            <a:rPr lang="es-EC" i="1">
                              <a:latin typeface="Cambria Math" panose="02040503050406030204" pitchFamily="18" charset="0"/>
                            </a:rPr>
                            <m:t>𝑀</m:t>
                          </m:r>
                          <m:r>
                            <a:rPr lang="es-EC" i="0">
                              <a:latin typeface="Cambria Math" panose="02040503050406030204" pitchFamily="18" charset="0"/>
                            </a:rPr>
                            <m:t>. </m:t>
                          </m:r>
                          <m:r>
                            <a:rPr lang="es-EC" i="1">
                              <a:latin typeface="Cambria Math" panose="02040503050406030204" pitchFamily="18" charset="0"/>
                            </a:rPr>
                            <m:t>𝑇𝑜𝑡𝑎𝑙</m:t>
                          </m:r>
                          <m:r>
                            <a:rPr lang="es-EC" i="0">
                              <a:latin typeface="Cambria Math" panose="02040503050406030204" pitchFamily="18" charset="0"/>
                            </a:rPr>
                            <m:t>=2,74</m:t>
                          </m:r>
                          <m:d>
                            <m:dPr>
                              <m:ctrlPr>
                                <a:rPr lang="es-EC" i="1">
                                  <a:latin typeface="Cambria Math" panose="02040503050406030204" pitchFamily="18" charset="0"/>
                                </a:rPr>
                              </m:ctrlPr>
                            </m:dPr>
                            <m:e>
                              <m:r>
                                <a:rPr lang="es-EC" i="1">
                                  <a:latin typeface="Cambria Math" panose="02040503050406030204" pitchFamily="18" charset="0"/>
                                </a:rPr>
                                <m:t>𝑔𝑟</m:t>
                              </m:r>
                            </m:e>
                          </m:d>
                          <m:r>
                            <a:rPr lang="es-EC" i="0">
                              <a:latin typeface="Cambria Math" panose="02040503050406030204" pitchFamily="18" charset="0"/>
                            </a:rPr>
                            <m:t>∗6300 (</m:t>
                          </m:r>
                          <m:r>
                            <a:rPr lang="es-EC" i="1">
                              <a:latin typeface="Cambria Math" panose="02040503050406030204" pitchFamily="18" charset="0"/>
                            </a:rPr>
                            <m:t>𝐵𝑃</m:t>
                          </m:r>
                        </m:e>
                      </m:d>
                    </m:oMath>
                  </m:oMathPara>
                </a14:m>
                <a:endParaRPr lang="es-EC" dirty="0"/>
              </a:p>
            </p:txBody>
          </p:sp>
        </mc:Choice>
        <mc:Fallback xmlns="">
          <p:sp>
            <p:nvSpPr>
              <p:cNvPr id="5" name="Rectángulo 4"/>
              <p:cNvSpPr>
                <a:spLocks noRot="1" noChangeAspect="1" noMove="1" noResize="1" noEditPoints="1" noAdjustHandles="1" noChangeArrowheads="1" noChangeShapeType="1" noTextEdit="1"/>
              </p:cNvSpPr>
              <p:nvPr/>
            </p:nvSpPr>
            <p:spPr>
              <a:xfrm>
                <a:off x="6080525" y="2293010"/>
                <a:ext cx="3551036" cy="369332"/>
              </a:xfrm>
              <a:prstGeom prst="rect">
                <a:avLst/>
              </a:prstGeom>
              <a:blipFill rotWithShape="0">
                <a:blip r:embed="rId2"/>
                <a:stretch>
                  <a:fillRect t="-116393" r="-13894" b="-186885"/>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6" name="Rectángulo 5"/>
              <p:cNvSpPr/>
              <p:nvPr/>
            </p:nvSpPr>
            <p:spPr>
              <a:xfrm>
                <a:off x="6025457" y="3050352"/>
                <a:ext cx="384913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ctrlPr>
                            <a:rPr lang="es-EC" i="1">
                              <a:latin typeface="Cambria Math" panose="02040503050406030204" pitchFamily="18" charset="0"/>
                            </a:rPr>
                          </m:ctrlPr>
                        </m:dPr>
                        <m:e>
                          <m:r>
                            <a:rPr lang="es-EC" i="1">
                              <a:latin typeface="Cambria Math" panose="02040503050406030204" pitchFamily="18" charset="0"/>
                            </a:rPr>
                            <m:t>𝑀</m:t>
                          </m:r>
                          <m:r>
                            <a:rPr lang="es-EC" i="0">
                              <a:latin typeface="Cambria Math" panose="02040503050406030204" pitchFamily="18" charset="0"/>
                            </a:rPr>
                            <m:t>. </m:t>
                          </m:r>
                          <m:r>
                            <a:rPr lang="es-EC" i="1">
                              <a:latin typeface="Cambria Math" panose="02040503050406030204" pitchFamily="18" charset="0"/>
                            </a:rPr>
                            <m:t>𝑇𝑜𝑡𝑎𝑙</m:t>
                          </m:r>
                          <m:r>
                            <a:rPr lang="es-EC" i="0">
                              <a:latin typeface="Cambria Math" panose="02040503050406030204" pitchFamily="18" charset="0"/>
                            </a:rPr>
                            <m:t>=17262</m:t>
                          </m:r>
                          <m:d>
                            <m:dPr>
                              <m:ctrlPr>
                                <a:rPr lang="es-EC" i="1">
                                  <a:latin typeface="Cambria Math" panose="02040503050406030204" pitchFamily="18" charset="0"/>
                                </a:rPr>
                              </m:ctrlPr>
                            </m:dPr>
                            <m:e>
                              <m:r>
                                <a:rPr lang="es-EC" i="1">
                                  <a:latin typeface="Cambria Math" panose="02040503050406030204" pitchFamily="18" charset="0"/>
                                </a:rPr>
                                <m:t>𝑔𝑟</m:t>
                              </m:r>
                            </m:e>
                          </m:d>
                          <m:r>
                            <a:rPr lang="es-EC" i="0">
                              <a:latin typeface="Cambria Math" panose="02040503050406030204" pitchFamily="18" charset="0"/>
                            </a:rPr>
                            <m:t>=17,26(</m:t>
                          </m:r>
                          <m:r>
                            <a:rPr lang="es-EC" i="1">
                              <a:latin typeface="Cambria Math" panose="02040503050406030204" pitchFamily="18" charset="0"/>
                            </a:rPr>
                            <m:t>𝐾𝑔</m:t>
                          </m:r>
                        </m:e>
                      </m:d>
                    </m:oMath>
                  </m:oMathPara>
                </a14:m>
                <a:endParaRPr lang="es-EC" dirty="0"/>
              </a:p>
            </p:txBody>
          </p:sp>
        </mc:Choice>
        <mc:Fallback xmlns="">
          <p:sp>
            <p:nvSpPr>
              <p:cNvPr id="6" name="Rectángulo 5"/>
              <p:cNvSpPr>
                <a:spLocks noRot="1" noChangeAspect="1" noMove="1" noResize="1" noEditPoints="1" noAdjustHandles="1" noChangeArrowheads="1" noChangeShapeType="1" noTextEdit="1"/>
              </p:cNvSpPr>
              <p:nvPr/>
            </p:nvSpPr>
            <p:spPr>
              <a:xfrm>
                <a:off x="6025457" y="3050352"/>
                <a:ext cx="3849131" cy="369332"/>
              </a:xfrm>
              <a:prstGeom prst="rect">
                <a:avLst/>
              </a:prstGeom>
              <a:blipFill rotWithShape="0">
                <a:blip r:embed="rId3"/>
                <a:stretch>
                  <a:fillRect t="-116393" r="-12816" b="-186885"/>
                </a:stretch>
              </a:blipFill>
            </p:spPr>
            <p:txBody>
              <a:bodyPr/>
              <a:lstStyle/>
              <a:p>
                <a:r>
                  <a:rPr lang="es-EC">
                    <a:noFill/>
                  </a:rPr>
                  <a:t> </a:t>
                </a:r>
              </a:p>
            </p:txBody>
          </p:sp>
        </mc:Fallback>
      </mc:AlternateContent>
      <p:graphicFrame>
        <p:nvGraphicFramePr>
          <p:cNvPr id="7" name="Tabla 6"/>
          <p:cNvGraphicFramePr>
            <a:graphicFrameLocks noGrp="1"/>
          </p:cNvGraphicFramePr>
          <p:nvPr>
            <p:extLst>
              <p:ext uri="{D42A27DB-BD31-4B8C-83A1-F6EECF244321}">
                <p14:modId xmlns:p14="http://schemas.microsoft.com/office/powerpoint/2010/main" val="2534320454"/>
              </p:ext>
            </p:extLst>
          </p:nvPr>
        </p:nvGraphicFramePr>
        <p:xfrm>
          <a:off x="2810452" y="4784946"/>
          <a:ext cx="2180648" cy="1261364"/>
        </p:xfrm>
        <a:graphic>
          <a:graphicData uri="http://schemas.openxmlformats.org/drawingml/2006/table">
            <a:tbl>
              <a:tblPr firstRow="1" firstCol="1" bandRow="1">
                <a:tableStyleId>{5C22544A-7EE6-4342-B048-85BDC9FD1C3A}</a:tableStyleId>
              </a:tblPr>
              <a:tblGrid>
                <a:gridCol w="1018498"/>
                <a:gridCol w="1162150"/>
              </a:tblGrid>
              <a:tr h="107950">
                <a:tc>
                  <a:txBody>
                    <a:bodyPr/>
                    <a:lstStyle/>
                    <a:p>
                      <a:pPr algn="ctr">
                        <a:lnSpc>
                          <a:spcPct val="115000"/>
                        </a:lnSpc>
                        <a:spcAft>
                          <a:spcPts val="0"/>
                        </a:spcAft>
                      </a:pPr>
                      <a:r>
                        <a:rPr lang="es-EC" sz="1100" dirty="0">
                          <a:effectLst/>
                        </a:rPr>
                        <a:t>B.P.</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100">
                          <a:effectLst/>
                        </a:rPr>
                        <a:t>Diámetro(mm)</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07950">
                <a:tc>
                  <a:txBody>
                    <a:bodyPr/>
                    <a:lstStyle/>
                    <a:p>
                      <a:pPr algn="ctr">
                        <a:lnSpc>
                          <a:spcPct val="115000"/>
                        </a:lnSpc>
                        <a:spcAft>
                          <a:spcPts val="0"/>
                        </a:spcAft>
                      </a:pPr>
                      <a:r>
                        <a:rPr lang="es-EC" sz="1100">
                          <a:effectLst/>
                        </a:rPr>
                        <a:t>G.I.Sports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100">
                          <a:effectLst/>
                        </a:rPr>
                        <a:t>17,257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07950">
                <a:tc>
                  <a:txBody>
                    <a:bodyPr/>
                    <a:lstStyle/>
                    <a:p>
                      <a:pPr algn="ctr">
                        <a:lnSpc>
                          <a:spcPct val="115000"/>
                        </a:lnSpc>
                        <a:spcAft>
                          <a:spcPts val="0"/>
                        </a:spcAft>
                      </a:pPr>
                      <a:r>
                        <a:rPr lang="es-EC" sz="1100">
                          <a:effectLst/>
                        </a:rPr>
                        <a:t>Atomic</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100">
                          <a:effectLst/>
                        </a:rPr>
                        <a:t>17,206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07950">
                <a:tc>
                  <a:txBody>
                    <a:bodyPr/>
                    <a:lstStyle/>
                    <a:p>
                      <a:pPr algn="ctr">
                        <a:lnSpc>
                          <a:spcPct val="115000"/>
                        </a:lnSpc>
                        <a:spcAft>
                          <a:spcPts val="0"/>
                        </a:spcAft>
                      </a:pPr>
                      <a:r>
                        <a:rPr lang="es-EC" sz="1100">
                          <a:effectLst/>
                        </a:rPr>
                        <a:t>Blast</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100">
                          <a:effectLst/>
                        </a:rPr>
                        <a:t>17,181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07950">
                <a:tc>
                  <a:txBody>
                    <a:bodyPr/>
                    <a:lstStyle/>
                    <a:p>
                      <a:pPr algn="ctr">
                        <a:lnSpc>
                          <a:spcPct val="115000"/>
                        </a:lnSpc>
                        <a:spcAft>
                          <a:spcPts val="0"/>
                        </a:spcAft>
                      </a:pPr>
                      <a:r>
                        <a:rPr lang="es-EC" sz="1100">
                          <a:effectLst/>
                        </a:rPr>
                        <a:t>Camo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100">
                          <a:effectLst/>
                        </a:rPr>
                        <a:t>17,122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07950">
                <a:tc>
                  <a:txBody>
                    <a:bodyPr/>
                    <a:lstStyle/>
                    <a:p>
                      <a:pPr algn="ctr">
                        <a:lnSpc>
                          <a:spcPct val="115000"/>
                        </a:lnSpc>
                        <a:spcAft>
                          <a:spcPts val="0"/>
                        </a:spcAft>
                      </a:pPr>
                      <a:r>
                        <a:rPr lang="es-EC" sz="1100">
                          <a:effectLst/>
                        </a:rPr>
                        <a:t>Promedio</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100">
                          <a:effectLst/>
                        </a:rPr>
                        <a:t>17,192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07950">
                <a:tc>
                  <a:txBody>
                    <a:bodyPr/>
                    <a:lstStyle/>
                    <a:p>
                      <a:pPr algn="ctr">
                        <a:lnSpc>
                          <a:spcPct val="115000"/>
                        </a:lnSpc>
                        <a:spcAft>
                          <a:spcPts val="0"/>
                        </a:spcAft>
                      </a:pPr>
                      <a:r>
                        <a:rPr lang="es-EC" sz="1100" dirty="0">
                          <a:effectLst/>
                        </a:rPr>
                        <a:t>Radio</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100" dirty="0">
                          <a:effectLst/>
                        </a:rPr>
                        <a:t>8,596</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pic>
        <p:nvPicPr>
          <p:cNvPr id="8" name="Imagen 7"/>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77693" y="4934272"/>
            <a:ext cx="2356699" cy="655622"/>
          </a:xfrm>
          <a:prstGeom prst="rect">
            <a:avLst/>
          </a:prstGeom>
          <a:noFill/>
          <a:ln>
            <a:noFill/>
          </a:ln>
        </p:spPr>
      </p:pic>
      <p:sp>
        <p:nvSpPr>
          <p:cNvPr id="9" name="Rectángulo 8"/>
          <p:cNvSpPr/>
          <p:nvPr/>
        </p:nvSpPr>
        <p:spPr>
          <a:xfrm>
            <a:off x="6610350" y="5691614"/>
            <a:ext cx="2491388" cy="507831"/>
          </a:xfrm>
          <a:prstGeom prst="rect">
            <a:avLst/>
          </a:prstGeom>
        </p:spPr>
        <p:txBody>
          <a:bodyPr wrap="none">
            <a:spAutoFit/>
          </a:bodyPr>
          <a:lstStyle/>
          <a:p>
            <a:pPr algn="ctr">
              <a:lnSpc>
                <a:spcPct val="150000"/>
              </a:lnSpc>
              <a:spcAft>
                <a:spcPts val="1000"/>
              </a:spcAft>
            </a:pPr>
            <a:r>
              <a:rPr lang="es-EC" dirty="0">
                <a:latin typeface="Cambria Math" panose="02040503050406030204" pitchFamily="18" charset="0"/>
                <a:ea typeface="Times New Roman" panose="02020603050405020304" pitchFamily="18" charset="0"/>
                <a:cs typeface="Cambria Math" panose="02040503050406030204" pitchFamily="18" charset="0"/>
              </a:rPr>
              <a:t>𝑉𝑜𝑙</a:t>
            </a:r>
            <a:r>
              <a:rPr lang="es-EC" dirty="0">
                <a:latin typeface="Times New Roman" panose="02020603050405020304" pitchFamily="18" charset="0"/>
                <a:ea typeface="Times New Roman" panose="02020603050405020304" pitchFamily="18" charset="0"/>
                <a:cs typeface="Times New Roman" panose="02020603050405020304" pitchFamily="18" charset="0"/>
              </a:rPr>
              <a:t>. </a:t>
            </a:r>
            <a:r>
              <a:rPr lang="es-EC" dirty="0">
                <a:latin typeface="Cambria Math" panose="02040503050406030204" pitchFamily="18" charset="0"/>
                <a:ea typeface="Times New Roman" panose="02020603050405020304" pitchFamily="18" charset="0"/>
                <a:cs typeface="Cambria Math" panose="02040503050406030204" pitchFamily="18" charset="0"/>
              </a:rPr>
              <a:t>𝐸𝑠𝑓𝑒𝑟𝑎</a:t>
            </a:r>
            <a:r>
              <a:rPr lang="es-EC" dirty="0">
                <a:latin typeface="Times New Roman" panose="02020603050405020304" pitchFamily="18" charset="0"/>
                <a:ea typeface="Times New Roman" panose="02020603050405020304" pitchFamily="18" charset="0"/>
                <a:cs typeface="Times New Roman" panose="02020603050405020304" pitchFamily="18" charset="0"/>
              </a:rPr>
              <a:t>=2,649 </a:t>
            </a:r>
            <a:r>
              <a:rPr lang="es-EC" dirty="0">
                <a:latin typeface="Cambria Math" panose="02040503050406030204" pitchFamily="18" charset="0"/>
                <a:ea typeface="Times New Roman" panose="02020603050405020304" pitchFamily="18" charset="0"/>
                <a:cs typeface="Cambria Math" panose="02040503050406030204" pitchFamily="18" charset="0"/>
              </a:rPr>
              <a:t>𝑐𝑚</a:t>
            </a:r>
            <a:r>
              <a:rPr lang="es-EC" dirty="0">
                <a:latin typeface="Times New Roman" panose="02020603050405020304" pitchFamily="18" charset="0"/>
                <a:ea typeface="Times New Roman" panose="02020603050405020304" pitchFamily="18" charset="0"/>
                <a:cs typeface="Times New Roman" panose="02020603050405020304" pitchFamily="18" charset="0"/>
              </a:rPr>
              <a:t>3</a:t>
            </a: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0" name="Imagen 9"/>
          <p:cNvPicPr/>
          <p:nvPr/>
        </p:nvPicPr>
        <p:blipFill>
          <a:blip r:embed="rId5" cstate="print"/>
          <a:srcRect l="30477" t="35652" r="27966" b="44783"/>
          <a:stretch>
            <a:fillRect/>
          </a:stretch>
        </p:blipFill>
        <p:spPr bwMode="auto">
          <a:xfrm>
            <a:off x="8928112" y="539882"/>
            <a:ext cx="2237489" cy="812400"/>
          </a:xfrm>
          <a:prstGeom prst="rect">
            <a:avLst/>
          </a:prstGeom>
          <a:noFill/>
          <a:ln w="9525">
            <a:noFill/>
            <a:miter lim="800000"/>
            <a:headEnd/>
            <a:tailEnd/>
          </a:ln>
        </p:spPr>
      </p:pic>
    </p:spTree>
    <p:extLst>
      <p:ext uri="{BB962C8B-B14F-4D97-AF65-F5344CB8AC3E}">
        <p14:creationId xmlns:p14="http://schemas.microsoft.com/office/powerpoint/2010/main" val="20262286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53765" y="319176"/>
            <a:ext cx="5292946" cy="663463"/>
          </a:xfrm>
        </p:spPr>
        <p:txBody>
          <a:bodyPr/>
          <a:lstStyle/>
          <a:p>
            <a:r>
              <a:rPr lang="es-EC" b="1" dirty="0" smtClean="0">
                <a:solidFill>
                  <a:srgbClr val="FF0000"/>
                </a:solidFill>
              </a:rPr>
              <a:t>Experimentos Volumen </a:t>
            </a:r>
            <a:endParaRPr lang="es-EC" b="1" dirty="0">
              <a:solidFill>
                <a:srgbClr val="FF0000"/>
              </a:solidFill>
            </a:endParaRPr>
          </a:p>
        </p:txBody>
      </p:sp>
      <p:pic>
        <p:nvPicPr>
          <p:cNvPr id="5" name="Imagen 4" descr="C:\Users\AndrS\Documents\ESPE\Tesis\Tesis fotos\20141021_234402942_iOS.jpg"/>
          <p:cNvPicPr/>
          <p:nvPr/>
        </p:nvPicPr>
        <p:blipFill>
          <a:blip r:embed="rId2">
            <a:extLst>
              <a:ext uri="{28A0092B-C50C-407E-A947-70E740481C1C}">
                <a14:useLocalDpi xmlns:a14="http://schemas.microsoft.com/office/drawing/2010/main" val="0"/>
              </a:ext>
            </a:extLst>
          </a:blip>
          <a:srcRect l="27010" t="16541" r="20067" b="17522"/>
          <a:stretch>
            <a:fillRect/>
          </a:stretch>
        </p:blipFill>
        <p:spPr bwMode="auto">
          <a:xfrm rot="5400000">
            <a:off x="2767867" y="1730058"/>
            <a:ext cx="2181225" cy="2531110"/>
          </a:xfrm>
          <a:prstGeom prst="rect">
            <a:avLst/>
          </a:prstGeom>
          <a:noFill/>
          <a:ln>
            <a:noFill/>
          </a:ln>
        </p:spPr>
      </p:pic>
      <p:pic>
        <p:nvPicPr>
          <p:cNvPr id="6" name="Imagen 5" descr="C:\Users\AndrS\Documents\ESPE\Tesis\Tesis fotos\IMG_1175.JPG"/>
          <p:cNvPicPr/>
          <p:nvPr/>
        </p:nvPicPr>
        <p:blipFill>
          <a:blip r:embed="rId3">
            <a:extLst>
              <a:ext uri="{28A0092B-C50C-407E-A947-70E740481C1C}">
                <a14:useLocalDpi xmlns:a14="http://schemas.microsoft.com/office/drawing/2010/main" val="0"/>
              </a:ext>
            </a:extLst>
          </a:blip>
          <a:srcRect l="28838" t="14597" r="22435" b="16055"/>
          <a:stretch>
            <a:fillRect/>
          </a:stretch>
        </p:blipFill>
        <p:spPr bwMode="auto">
          <a:xfrm rot="5400000">
            <a:off x="8209282" y="1672906"/>
            <a:ext cx="2181226" cy="2531112"/>
          </a:xfrm>
          <a:prstGeom prst="rect">
            <a:avLst/>
          </a:prstGeom>
          <a:noFill/>
          <a:ln>
            <a:noFill/>
          </a:ln>
        </p:spPr>
      </p:pic>
      <mc:AlternateContent xmlns:mc="http://schemas.openxmlformats.org/markup-compatibility/2006" xmlns:a14="http://schemas.microsoft.com/office/drawing/2010/main">
        <mc:Choice Requires="a14">
          <p:sp>
            <p:nvSpPr>
              <p:cNvPr id="7" name="Rectángulo 6"/>
              <p:cNvSpPr/>
              <p:nvPr/>
            </p:nvSpPr>
            <p:spPr>
              <a:xfrm>
                <a:off x="5191403" y="2995613"/>
                <a:ext cx="277556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𝑉𝑜𝑙</m:t>
                      </m:r>
                      <m:r>
                        <a:rPr lang="es-EC" i="0">
                          <a:latin typeface="Cambria Math" panose="02040503050406030204" pitchFamily="18" charset="0"/>
                        </a:rPr>
                        <m:t>. </m:t>
                      </m:r>
                      <m:r>
                        <a:rPr lang="es-EC" i="1">
                          <a:latin typeface="Cambria Math" panose="02040503050406030204" pitchFamily="18" charset="0"/>
                        </a:rPr>
                        <m:t>𝐶𝑖𝑙𝑖𝑛𝑑𝑟𝑜</m:t>
                      </m:r>
                      <m:r>
                        <a:rPr lang="es-EC" i="0">
                          <a:latin typeface="Cambria Math" panose="02040503050406030204" pitchFamily="18" charset="0"/>
                        </a:rPr>
                        <m:t>=</m:t>
                      </m:r>
                      <m:r>
                        <a:rPr lang="es-EC" i="1">
                          <a:latin typeface="Cambria Math" panose="02040503050406030204" pitchFamily="18" charset="0"/>
                        </a:rPr>
                        <m:t>𝜋</m:t>
                      </m:r>
                      <m:r>
                        <a:rPr lang="es-EC" i="0">
                          <a:latin typeface="Cambria Math" panose="02040503050406030204" pitchFamily="18" charset="0"/>
                        </a:rPr>
                        <m:t>∗</m:t>
                      </m:r>
                      <m:r>
                        <a:rPr lang="es-EC" i="1">
                          <a:latin typeface="Cambria Math" panose="02040503050406030204" pitchFamily="18" charset="0"/>
                        </a:rPr>
                        <m:t>h</m:t>
                      </m:r>
                      <m:r>
                        <a:rPr lang="es-EC" i="0">
                          <a:latin typeface="Cambria Math" panose="02040503050406030204" pitchFamily="18" charset="0"/>
                        </a:rPr>
                        <m:t>∗</m:t>
                      </m:r>
                      <m:sSup>
                        <m:sSupPr>
                          <m:ctrlPr>
                            <a:rPr lang="es-EC" i="1">
                              <a:latin typeface="Cambria Math" panose="02040503050406030204" pitchFamily="18" charset="0"/>
                            </a:rPr>
                          </m:ctrlPr>
                        </m:sSupPr>
                        <m:e>
                          <m:r>
                            <a:rPr lang="es-EC" i="1">
                              <a:latin typeface="Cambria Math" panose="02040503050406030204" pitchFamily="18" charset="0"/>
                            </a:rPr>
                            <m:t>𝑟</m:t>
                          </m:r>
                        </m:e>
                        <m:sup>
                          <m:r>
                            <a:rPr lang="es-EC" i="0">
                              <a:latin typeface="Cambria Math" panose="02040503050406030204" pitchFamily="18" charset="0"/>
                            </a:rPr>
                            <m:t>2</m:t>
                          </m:r>
                        </m:sup>
                      </m:sSup>
                    </m:oMath>
                  </m:oMathPara>
                </a14:m>
                <a:endParaRPr lang="es-EC" dirty="0"/>
              </a:p>
            </p:txBody>
          </p:sp>
        </mc:Choice>
        <mc:Fallback xmlns="">
          <p:sp>
            <p:nvSpPr>
              <p:cNvPr id="7" name="Rectángulo 6"/>
              <p:cNvSpPr>
                <a:spLocks noRot="1" noChangeAspect="1" noMove="1" noResize="1" noEditPoints="1" noAdjustHandles="1" noChangeArrowheads="1" noChangeShapeType="1" noTextEdit="1"/>
              </p:cNvSpPr>
              <p:nvPr/>
            </p:nvSpPr>
            <p:spPr>
              <a:xfrm>
                <a:off x="5191403" y="2995613"/>
                <a:ext cx="2775568" cy="369332"/>
              </a:xfrm>
              <a:prstGeom prst="rect">
                <a:avLst/>
              </a:prstGeom>
              <a:blipFill rotWithShape="0">
                <a:blip r:embed="rId4"/>
                <a:stretch>
                  <a:fillRect/>
                </a:stretch>
              </a:blipFill>
            </p:spPr>
            <p:txBody>
              <a:bodyPr/>
              <a:lstStyle/>
              <a:p>
                <a:r>
                  <a:rPr lang="es-EC">
                    <a:noFill/>
                  </a:rPr>
                  <a:t> </a:t>
                </a:r>
              </a:p>
            </p:txBody>
          </p:sp>
        </mc:Fallback>
      </mc:AlternateContent>
      <p:graphicFrame>
        <p:nvGraphicFramePr>
          <p:cNvPr id="8" name="Tabla 7"/>
          <p:cNvGraphicFramePr>
            <a:graphicFrameLocks noGrp="1"/>
          </p:cNvGraphicFramePr>
          <p:nvPr>
            <p:extLst>
              <p:ext uri="{D42A27DB-BD31-4B8C-83A1-F6EECF244321}">
                <p14:modId xmlns:p14="http://schemas.microsoft.com/office/powerpoint/2010/main" val="2707146591"/>
              </p:ext>
            </p:extLst>
          </p:nvPr>
        </p:nvGraphicFramePr>
        <p:xfrm>
          <a:off x="2745959" y="4220021"/>
          <a:ext cx="2225040" cy="1051560"/>
        </p:xfrm>
        <a:graphic>
          <a:graphicData uri="http://schemas.openxmlformats.org/drawingml/2006/table">
            <a:tbl>
              <a:tblPr firstRow="1" firstCol="1" bandRow="1">
                <a:tableStyleId>{5C22544A-7EE6-4342-B048-85BDC9FD1C3A}</a:tableStyleId>
              </a:tblPr>
              <a:tblGrid>
                <a:gridCol w="1347470"/>
                <a:gridCol w="877570"/>
              </a:tblGrid>
              <a:tr h="190500">
                <a:tc gridSpan="2">
                  <a:txBody>
                    <a:bodyPr/>
                    <a:lstStyle/>
                    <a:p>
                      <a:pPr algn="just">
                        <a:lnSpc>
                          <a:spcPct val="115000"/>
                        </a:lnSpc>
                        <a:spcAft>
                          <a:spcPts val="0"/>
                        </a:spcAft>
                      </a:pPr>
                      <a:r>
                        <a:rPr lang="es-EC" sz="1200" dirty="0">
                          <a:effectLst/>
                        </a:rPr>
                        <a:t>Volumen Cilindro 1</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s-EC"/>
                    </a:p>
                  </a:txBody>
                  <a:tcPr/>
                </a:tc>
              </a:tr>
              <a:tr h="190500">
                <a:tc>
                  <a:txBody>
                    <a:bodyPr/>
                    <a:lstStyle/>
                    <a:p>
                      <a:pPr algn="just">
                        <a:lnSpc>
                          <a:spcPct val="115000"/>
                        </a:lnSpc>
                        <a:spcAft>
                          <a:spcPts val="0"/>
                        </a:spcAft>
                      </a:pPr>
                      <a:r>
                        <a:rPr lang="es-EC" sz="1200">
                          <a:effectLst/>
                        </a:rPr>
                        <a:t>Radio(cm)</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200">
                          <a:effectLst/>
                        </a:rPr>
                        <a:t>3,75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90500">
                <a:tc>
                  <a:txBody>
                    <a:bodyPr/>
                    <a:lstStyle/>
                    <a:p>
                      <a:pPr algn="just">
                        <a:lnSpc>
                          <a:spcPct val="115000"/>
                        </a:lnSpc>
                        <a:spcAft>
                          <a:spcPts val="0"/>
                        </a:spcAft>
                      </a:pPr>
                      <a:r>
                        <a:rPr lang="es-EC" sz="1200">
                          <a:effectLst/>
                        </a:rPr>
                        <a:t>Alto(cm)</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200">
                          <a:effectLst/>
                        </a:rPr>
                        <a:t>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90500">
                <a:tc>
                  <a:txBody>
                    <a:bodyPr/>
                    <a:lstStyle/>
                    <a:p>
                      <a:pPr algn="just">
                        <a:lnSpc>
                          <a:spcPct val="115000"/>
                        </a:lnSpc>
                        <a:spcAft>
                          <a:spcPts val="0"/>
                        </a:spcAft>
                      </a:pPr>
                      <a:r>
                        <a:rPr lang="es-EC" sz="1200">
                          <a:effectLst/>
                        </a:rPr>
                        <a:t>Volumen (cm^3)  </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200" dirty="0">
                          <a:effectLst/>
                        </a:rPr>
                        <a:t>220,90</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graphicFrame>
        <p:nvGraphicFramePr>
          <p:cNvPr id="9" name="Tabla 8"/>
          <p:cNvGraphicFramePr>
            <a:graphicFrameLocks noGrp="1"/>
          </p:cNvGraphicFramePr>
          <p:nvPr>
            <p:extLst>
              <p:ext uri="{D42A27DB-BD31-4B8C-83A1-F6EECF244321}">
                <p14:modId xmlns:p14="http://schemas.microsoft.com/office/powerpoint/2010/main" val="2320465095"/>
              </p:ext>
            </p:extLst>
          </p:nvPr>
        </p:nvGraphicFramePr>
        <p:xfrm>
          <a:off x="8347712" y="4201254"/>
          <a:ext cx="1904365" cy="1051560"/>
        </p:xfrm>
        <a:graphic>
          <a:graphicData uri="http://schemas.openxmlformats.org/drawingml/2006/table">
            <a:tbl>
              <a:tblPr firstRow="1" firstCol="1" bandRow="1">
                <a:tableStyleId>{5C22544A-7EE6-4342-B048-85BDC9FD1C3A}</a:tableStyleId>
              </a:tblPr>
              <a:tblGrid>
                <a:gridCol w="1091565"/>
                <a:gridCol w="812800"/>
              </a:tblGrid>
              <a:tr h="190500">
                <a:tc gridSpan="2">
                  <a:txBody>
                    <a:bodyPr/>
                    <a:lstStyle/>
                    <a:p>
                      <a:pPr algn="just">
                        <a:lnSpc>
                          <a:spcPct val="115000"/>
                        </a:lnSpc>
                        <a:spcAft>
                          <a:spcPts val="0"/>
                        </a:spcAft>
                      </a:pPr>
                      <a:r>
                        <a:rPr lang="es-EC" sz="1200" dirty="0">
                          <a:effectLst/>
                        </a:rPr>
                        <a:t>Volumen Cilindro 2</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s-EC"/>
                    </a:p>
                  </a:txBody>
                  <a:tcPr/>
                </a:tc>
              </a:tr>
              <a:tr h="190500">
                <a:tc>
                  <a:txBody>
                    <a:bodyPr/>
                    <a:lstStyle/>
                    <a:p>
                      <a:pPr algn="just">
                        <a:lnSpc>
                          <a:spcPct val="115000"/>
                        </a:lnSpc>
                        <a:spcAft>
                          <a:spcPts val="0"/>
                        </a:spcAft>
                      </a:pPr>
                      <a:r>
                        <a:rPr lang="es-EC" sz="1200">
                          <a:effectLst/>
                        </a:rPr>
                        <a:t>Radio(cm)</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200">
                          <a:effectLst/>
                        </a:rPr>
                        <a:t>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90500">
                <a:tc>
                  <a:txBody>
                    <a:bodyPr/>
                    <a:lstStyle/>
                    <a:p>
                      <a:pPr algn="just">
                        <a:lnSpc>
                          <a:spcPct val="115000"/>
                        </a:lnSpc>
                        <a:spcAft>
                          <a:spcPts val="0"/>
                        </a:spcAft>
                      </a:pPr>
                      <a:r>
                        <a:rPr lang="es-EC" sz="1200">
                          <a:effectLst/>
                        </a:rPr>
                        <a:t>Alto(cm)</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200">
                          <a:effectLst/>
                        </a:rPr>
                        <a:t>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90500">
                <a:tc>
                  <a:txBody>
                    <a:bodyPr/>
                    <a:lstStyle/>
                    <a:p>
                      <a:pPr algn="just">
                        <a:lnSpc>
                          <a:spcPct val="115000"/>
                        </a:lnSpc>
                        <a:spcAft>
                          <a:spcPts val="0"/>
                        </a:spcAft>
                      </a:pPr>
                      <a:r>
                        <a:rPr lang="es-EC" sz="1200">
                          <a:effectLst/>
                        </a:rPr>
                        <a:t>Volumen(cm^3)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200" dirty="0">
                          <a:effectLst/>
                        </a:rPr>
                        <a:t>1206,40</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graphicFrame>
        <p:nvGraphicFramePr>
          <p:cNvPr id="10" name="Tabla 9"/>
          <p:cNvGraphicFramePr>
            <a:graphicFrameLocks noGrp="1"/>
          </p:cNvGraphicFramePr>
          <p:nvPr>
            <p:extLst>
              <p:ext uri="{D42A27DB-BD31-4B8C-83A1-F6EECF244321}">
                <p14:modId xmlns:p14="http://schemas.microsoft.com/office/powerpoint/2010/main" val="595849493"/>
              </p:ext>
            </p:extLst>
          </p:nvPr>
        </p:nvGraphicFramePr>
        <p:xfrm>
          <a:off x="2260716" y="5731628"/>
          <a:ext cx="2249170" cy="841248"/>
        </p:xfrm>
        <a:graphic>
          <a:graphicData uri="http://schemas.openxmlformats.org/drawingml/2006/table">
            <a:tbl>
              <a:tblPr firstRow="1" firstCol="1" bandRow="1">
                <a:tableStyleId>{5C22544A-7EE6-4342-B048-85BDC9FD1C3A}</a:tableStyleId>
              </a:tblPr>
              <a:tblGrid>
                <a:gridCol w="1360170"/>
                <a:gridCol w="889000"/>
              </a:tblGrid>
              <a:tr h="190500">
                <a:tc gridSpan="2">
                  <a:txBody>
                    <a:bodyPr/>
                    <a:lstStyle/>
                    <a:p>
                      <a:pPr algn="just">
                        <a:lnSpc>
                          <a:spcPct val="115000"/>
                        </a:lnSpc>
                        <a:spcAft>
                          <a:spcPts val="0"/>
                        </a:spcAft>
                      </a:pPr>
                      <a:r>
                        <a:rPr lang="es-EC" sz="1200" dirty="0">
                          <a:effectLst/>
                        </a:rPr>
                        <a:t>Volumen </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s-EC"/>
                    </a:p>
                  </a:txBody>
                  <a:tcPr/>
                </a:tc>
              </a:tr>
              <a:tr h="190500">
                <a:tc>
                  <a:txBody>
                    <a:bodyPr/>
                    <a:lstStyle/>
                    <a:p>
                      <a:pPr algn="just">
                        <a:lnSpc>
                          <a:spcPct val="115000"/>
                        </a:lnSpc>
                        <a:spcAft>
                          <a:spcPts val="0"/>
                        </a:spcAft>
                      </a:pPr>
                      <a:r>
                        <a:rPr lang="es-EC" sz="1200">
                          <a:effectLst/>
                        </a:rPr>
                        <a:t>Numero de bolas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200">
                          <a:effectLst/>
                        </a:rPr>
                        <a:t>50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90500">
                <a:tc>
                  <a:txBody>
                    <a:bodyPr/>
                    <a:lstStyle/>
                    <a:p>
                      <a:pPr algn="just">
                        <a:lnSpc>
                          <a:spcPct val="115000"/>
                        </a:lnSpc>
                        <a:spcAft>
                          <a:spcPts val="0"/>
                        </a:spcAft>
                      </a:pPr>
                      <a:r>
                        <a:rPr lang="es-EC" sz="1200" dirty="0">
                          <a:effectLst/>
                        </a:rPr>
                        <a:t>Volumen(cm^3)</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200" dirty="0">
                          <a:effectLst/>
                        </a:rPr>
                        <a:t>132,50</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graphicFrame>
        <p:nvGraphicFramePr>
          <p:cNvPr id="11" name="Tabla 10"/>
          <p:cNvGraphicFramePr>
            <a:graphicFrameLocks noGrp="1"/>
          </p:cNvGraphicFramePr>
          <p:nvPr>
            <p:extLst>
              <p:ext uri="{D42A27DB-BD31-4B8C-83A1-F6EECF244321}">
                <p14:modId xmlns:p14="http://schemas.microsoft.com/office/powerpoint/2010/main" val="234959983"/>
              </p:ext>
            </p:extLst>
          </p:nvPr>
        </p:nvGraphicFramePr>
        <p:xfrm>
          <a:off x="8928112" y="5675824"/>
          <a:ext cx="2172970" cy="841248"/>
        </p:xfrm>
        <a:graphic>
          <a:graphicData uri="http://schemas.openxmlformats.org/drawingml/2006/table">
            <a:tbl>
              <a:tblPr firstRow="1" firstCol="1" bandRow="1">
                <a:tableStyleId>{5C22544A-7EE6-4342-B048-85BDC9FD1C3A}</a:tableStyleId>
              </a:tblPr>
              <a:tblGrid>
                <a:gridCol w="1360170"/>
                <a:gridCol w="812800"/>
              </a:tblGrid>
              <a:tr h="190500">
                <a:tc gridSpan="2">
                  <a:txBody>
                    <a:bodyPr/>
                    <a:lstStyle/>
                    <a:p>
                      <a:pPr algn="just">
                        <a:lnSpc>
                          <a:spcPct val="115000"/>
                        </a:lnSpc>
                        <a:spcAft>
                          <a:spcPts val="0"/>
                        </a:spcAft>
                      </a:pPr>
                      <a:r>
                        <a:rPr lang="es-EC" sz="1200" dirty="0">
                          <a:effectLst/>
                        </a:rPr>
                        <a:t>Volumen </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s-EC"/>
                    </a:p>
                  </a:txBody>
                  <a:tcPr/>
                </a:tc>
              </a:tr>
              <a:tr h="190500">
                <a:tc>
                  <a:txBody>
                    <a:bodyPr/>
                    <a:lstStyle/>
                    <a:p>
                      <a:pPr algn="just">
                        <a:lnSpc>
                          <a:spcPct val="115000"/>
                        </a:lnSpc>
                        <a:spcAft>
                          <a:spcPts val="0"/>
                        </a:spcAft>
                      </a:pPr>
                      <a:r>
                        <a:rPr lang="es-EC" sz="1200">
                          <a:effectLst/>
                        </a:rPr>
                        <a:t>Numero de bolas</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200">
                          <a:effectLst/>
                        </a:rPr>
                        <a:t>260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90500">
                <a:tc>
                  <a:txBody>
                    <a:bodyPr/>
                    <a:lstStyle/>
                    <a:p>
                      <a:pPr algn="just">
                        <a:lnSpc>
                          <a:spcPct val="115000"/>
                        </a:lnSpc>
                        <a:spcAft>
                          <a:spcPts val="0"/>
                        </a:spcAft>
                      </a:pPr>
                      <a:r>
                        <a:rPr lang="es-EC" sz="1200">
                          <a:effectLst/>
                        </a:rPr>
                        <a:t>Volumen(cm^3)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200" dirty="0">
                          <a:effectLst/>
                        </a:rPr>
                        <a:t>688,90</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pic>
        <p:nvPicPr>
          <p:cNvPr id="13" name="Imagen 12"/>
          <p:cNvPicPr/>
          <p:nvPr/>
        </p:nvPicPr>
        <p:blipFill>
          <a:blip r:embed="rId5" cstate="print"/>
          <a:srcRect l="30477" t="35652" r="27966" b="44783"/>
          <a:stretch>
            <a:fillRect/>
          </a:stretch>
        </p:blipFill>
        <p:spPr bwMode="auto">
          <a:xfrm>
            <a:off x="8928112" y="539882"/>
            <a:ext cx="2237489" cy="812400"/>
          </a:xfrm>
          <a:prstGeom prst="rect">
            <a:avLst/>
          </a:prstGeom>
          <a:noFill/>
          <a:ln w="9525">
            <a:noFill/>
            <a:miter lim="800000"/>
            <a:headEnd/>
            <a:tailEnd/>
          </a:ln>
        </p:spPr>
      </p:pic>
    </p:spTree>
    <p:extLst>
      <p:ext uri="{BB962C8B-B14F-4D97-AF65-F5344CB8AC3E}">
        <p14:creationId xmlns:p14="http://schemas.microsoft.com/office/powerpoint/2010/main" val="18223338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ángulo 3"/>
              <p:cNvSpPr/>
              <p:nvPr/>
            </p:nvSpPr>
            <p:spPr>
              <a:xfrm>
                <a:off x="1047750" y="1455362"/>
                <a:ext cx="6096000" cy="1179810"/>
              </a:xfrm>
              <a:prstGeom prst="rect">
                <a:avLst/>
              </a:prstGeom>
            </p:spPr>
            <p:txBody>
              <a:bodyPr>
                <a:spAutoFit/>
              </a:bodyPr>
              <a:lstStyle/>
              <a:p>
                <a:pPr algn="just">
                  <a:lnSpc>
                    <a:spcPct val="150000"/>
                  </a:lnSpc>
                  <a:spcAft>
                    <a:spcPts val="1000"/>
                  </a:spcAft>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ea typeface="Times New Roman" panose="02020603050405020304" pitchFamily="18" charset="0"/>
                          <a:cs typeface="Times New Roman" panose="02020603050405020304" pitchFamily="18" charset="0"/>
                        </a:rPr>
                        <m:t>𝑉𝑜𝑙</m:t>
                      </m:r>
                      <m:r>
                        <a:rPr lang="es-EC" i="1" smtClean="0">
                          <a:latin typeface="Cambria Math" panose="02040503050406030204" pitchFamily="18" charset="0"/>
                          <a:ea typeface="Times New Roman" panose="02020603050405020304" pitchFamily="18" charset="0"/>
                          <a:cs typeface="Times New Roman" panose="02020603050405020304" pitchFamily="18" charset="0"/>
                        </a:rPr>
                        <m:t>. </m:t>
                      </m:r>
                      <m:r>
                        <a:rPr lang="es-EC" i="1" smtClean="0">
                          <a:latin typeface="Cambria Math" panose="02040503050406030204" pitchFamily="18" charset="0"/>
                          <a:ea typeface="Times New Roman" panose="02020603050405020304" pitchFamily="18" charset="0"/>
                          <a:cs typeface="Times New Roman" panose="02020603050405020304" pitchFamily="18" charset="0"/>
                        </a:rPr>
                        <m:t>𝑁𝑒𝑐𝑒𝑠𝑎𝑟𝑖𝑜</m:t>
                      </m:r>
                      <m:r>
                        <a:rPr lang="es-EC" i="1" smtClean="0">
                          <a:latin typeface="Cambria Math" panose="02040503050406030204" pitchFamily="18" charset="0"/>
                          <a:ea typeface="Times New Roman" panose="02020603050405020304" pitchFamily="18" charset="0"/>
                          <a:cs typeface="Times New Roman" panose="02020603050405020304" pitchFamily="18" charset="0"/>
                        </a:rPr>
                        <m:t>=6300</m:t>
                      </m:r>
                      <m:d>
                        <m:dPr>
                          <m:ctrlPr>
                            <a:rPr lang="es-EC"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s-EC" i="1">
                              <a:effectLst/>
                              <a:latin typeface="Cambria Math" panose="02040503050406030204" pitchFamily="18" charset="0"/>
                              <a:ea typeface="Times New Roman" panose="02020603050405020304" pitchFamily="18" charset="0"/>
                              <a:cs typeface="Times New Roman" panose="02020603050405020304" pitchFamily="18" charset="0"/>
                            </a:rPr>
                            <m:t>𝐵𝑃</m:t>
                          </m:r>
                        </m:e>
                      </m:d>
                      <m:r>
                        <a:rPr lang="es-EC" i="1">
                          <a:effectLst/>
                          <a:latin typeface="Cambria Math" panose="02040503050406030204" pitchFamily="18" charset="0"/>
                          <a:ea typeface="Times New Roman" panose="02020603050405020304" pitchFamily="18" charset="0"/>
                          <a:cs typeface="Times New Roman" panose="02020603050405020304" pitchFamily="18" charset="0"/>
                        </a:rPr>
                        <m:t>∗2,649</m:t>
                      </m:r>
                      <m:d>
                        <m:dPr>
                          <m:ctrlPr>
                            <a:rPr lang="es-EC" i="1">
                              <a:effectLst/>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s-EC"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s-EC" i="1">
                                  <a:effectLst/>
                                  <a:latin typeface="Cambria Math" panose="02040503050406030204" pitchFamily="18" charset="0"/>
                                  <a:ea typeface="Times New Roman" panose="02020603050405020304" pitchFamily="18" charset="0"/>
                                  <a:cs typeface="Times New Roman" panose="02020603050405020304" pitchFamily="18" charset="0"/>
                                </a:rPr>
                                <m:t>𝑐𝑚</m:t>
                              </m:r>
                            </m:e>
                            <m:sup>
                              <m:r>
                                <a:rPr lang="es-EC" i="1">
                                  <a:effectLst/>
                                  <a:latin typeface="Cambria Math" panose="02040503050406030204" pitchFamily="18" charset="0"/>
                                  <a:ea typeface="Times New Roman" panose="02020603050405020304" pitchFamily="18" charset="0"/>
                                  <a:cs typeface="Times New Roman" panose="02020603050405020304" pitchFamily="18" charset="0"/>
                                </a:rPr>
                                <m:t>3</m:t>
                              </m:r>
                            </m:sup>
                          </m:sSup>
                        </m:e>
                      </m:d>
                    </m:oMath>
                  </m:oMathPara>
                </a14:m>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10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Times New Roman" panose="02020603050405020304" pitchFamily="18" charset="0"/>
                          <a:cs typeface="Times New Roman" panose="02020603050405020304" pitchFamily="18" charset="0"/>
                        </a:rPr>
                        <m:t>𝑉𝑜𝑙</m:t>
                      </m:r>
                      <m:r>
                        <a:rPr lang="es-EC" i="1">
                          <a:effectLst/>
                          <a:latin typeface="Cambria Math" panose="02040503050406030204" pitchFamily="18" charset="0"/>
                          <a:ea typeface="Times New Roman" panose="02020603050405020304" pitchFamily="18" charset="0"/>
                          <a:cs typeface="Times New Roman" panose="02020603050405020304" pitchFamily="18" charset="0"/>
                        </a:rPr>
                        <m:t>. </m:t>
                      </m:r>
                      <m:r>
                        <a:rPr lang="es-EC" i="1">
                          <a:effectLst/>
                          <a:latin typeface="Cambria Math" panose="02040503050406030204" pitchFamily="18" charset="0"/>
                          <a:ea typeface="Times New Roman" panose="02020603050405020304" pitchFamily="18" charset="0"/>
                          <a:cs typeface="Times New Roman" panose="02020603050405020304" pitchFamily="18" charset="0"/>
                        </a:rPr>
                        <m:t>𝑁𝑒𝑐𝑒𝑠𝑎𝑟𝑖𝑜</m:t>
                      </m:r>
                      <m:r>
                        <a:rPr lang="es-EC" i="1">
                          <a:effectLst/>
                          <a:latin typeface="Cambria Math" panose="02040503050406030204" pitchFamily="18" charset="0"/>
                          <a:ea typeface="Times New Roman" panose="02020603050405020304" pitchFamily="18" charset="0"/>
                          <a:cs typeface="Times New Roman" panose="02020603050405020304" pitchFamily="18" charset="0"/>
                        </a:rPr>
                        <m:t>=16693</m:t>
                      </m:r>
                      <m:d>
                        <m:dPr>
                          <m:ctrlPr>
                            <a:rPr lang="es-EC" i="1">
                              <a:effectLst/>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s-EC"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s-EC" i="1">
                                  <a:effectLst/>
                                  <a:latin typeface="Cambria Math" panose="02040503050406030204" pitchFamily="18" charset="0"/>
                                  <a:ea typeface="Times New Roman" panose="02020603050405020304" pitchFamily="18" charset="0"/>
                                  <a:cs typeface="Times New Roman" panose="02020603050405020304" pitchFamily="18" charset="0"/>
                                </a:rPr>
                                <m:t>𝑐𝑚</m:t>
                              </m:r>
                            </m:e>
                            <m:sup>
                              <m:r>
                                <a:rPr lang="es-EC" i="1">
                                  <a:effectLst/>
                                  <a:latin typeface="Cambria Math" panose="02040503050406030204" pitchFamily="18" charset="0"/>
                                  <a:ea typeface="Times New Roman" panose="02020603050405020304" pitchFamily="18" charset="0"/>
                                  <a:cs typeface="Times New Roman" panose="02020603050405020304" pitchFamily="18" charset="0"/>
                                </a:rPr>
                                <m:t>3</m:t>
                              </m:r>
                            </m:sup>
                          </m:sSup>
                        </m:e>
                      </m:d>
                    </m:oMath>
                  </m:oMathPara>
                </a14:m>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mc:Choice>
        <mc:Fallback xmlns="">
          <p:sp>
            <p:nvSpPr>
              <p:cNvPr id="4" name="Rectángulo 3"/>
              <p:cNvSpPr>
                <a:spLocks noRot="1" noChangeAspect="1" noMove="1" noResize="1" noEditPoints="1" noAdjustHandles="1" noChangeArrowheads="1" noChangeShapeType="1" noTextEdit="1"/>
              </p:cNvSpPr>
              <p:nvPr/>
            </p:nvSpPr>
            <p:spPr>
              <a:xfrm>
                <a:off x="1047750" y="1455362"/>
                <a:ext cx="6096000" cy="1179810"/>
              </a:xfrm>
              <a:prstGeom prst="rect">
                <a:avLst/>
              </a:prstGeom>
              <a:blipFill rotWithShape="0">
                <a:blip r:embed="rId2"/>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5" name="Rectángulo 4"/>
              <p:cNvSpPr/>
              <p:nvPr/>
            </p:nvSpPr>
            <p:spPr>
              <a:xfrm>
                <a:off x="1184228" y="4815181"/>
                <a:ext cx="6096000" cy="1553310"/>
              </a:xfrm>
              <a:prstGeom prst="rect">
                <a:avLst/>
              </a:prstGeom>
            </p:spPr>
            <p:txBody>
              <a:bodyPr>
                <a:spAutoFit/>
              </a:bodyPr>
              <a:lstStyle/>
              <a:p>
                <a:pPr algn="just">
                  <a:lnSpc>
                    <a:spcPct val="150000"/>
                  </a:lnSpc>
                  <a:spcAft>
                    <a:spcPts val="1000"/>
                  </a:spcAft>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ea typeface="Times New Roman" panose="02020603050405020304" pitchFamily="18" charset="0"/>
                          <a:cs typeface="Times New Roman" panose="02020603050405020304" pitchFamily="18" charset="0"/>
                        </a:rPr>
                        <m:t>𝑉𝑜𝑙</m:t>
                      </m:r>
                      <m:r>
                        <a:rPr lang="es-EC" i="1">
                          <a:latin typeface="Cambria Math" panose="02040503050406030204" pitchFamily="18" charset="0"/>
                          <a:ea typeface="Times New Roman" panose="02020603050405020304" pitchFamily="18" charset="0"/>
                          <a:cs typeface="Times New Roman" panose="02020603050405020304" pitchFamily="18" charset="0"/>
                        </a:rPr>
                        <m:t>. </m:t>
                      </m:r>
                      <m:r>
                        <a:rPr lang="es-EC" i="1">
                          <a:latin typeface="Cambria Math" panose="02040503050406030204" pitchFamily="18" charset="0"/>
                          <a:ea typeface="Times New Roman" panose="02020603050405020304" pitchFamily="18" charset="0"/>
                          <a:cs typeface="Times New Roman" panose="02020603050405020304" pitchFamily="18" charset="0"/>
                        </a:rPr>
                        <m:t>𝑒𝑥𝑡𝑟𝑎</m:t>
                      </m:r>
                      <m:r>
                        <a:rPr lang="es-EC" i="1">
                          <a:latin typeface="Cambria Math" panose="02040503050406030204" pitchFamily="18" charset="0"/>
                          <a:ea typeface="Times New Roman" panose="02020603050405020304" pitchFamily="18" charset="0"/>
                          <a:cs typeface="Times New Roman" panose="02020603050405020304" pitchFamily="18" charset="0"/>
                        </a:rPr>
                        <m:t> </m:t>
                      </m:r>
                      <m:r>
                        <a:rPr lang="es-EC" i="1">
                          <a:latin typeface="Cambria Math" panose="02040503050406030204" pitchFamily="18" charset="0"/>
                          <a:ea typeface="Times New Roman" panose="02020603050405020304" pitchFamily="18" charset="0"/>
                          <a:cs typeface="Times New Roman" panose="02020603050405020304" pitchFamily="18" charset="0"/>
                        </a:rPr>
                        <m:t>𝑛𝑒𝑐𝑒𝑠𝑎𝑟𝑖𝑜</m:t>
                      </m:r>
                      <m:r>
                        <a:rPr lang="es-EC" i="1">
                          <a:latin typeface="Cambria Math" panose="02040503050406030204" pitchFamily="18" charset="0"/>
                          <a:ea typeface="Times New Roman" panose="02020603050405020304" pitchFamily="18" charset="0"/>
                          <a:cs typeface="Times New Roman" panose="02020603050405020304" pitchFamily="18" charset="0"/>
                        </a:rPr>
                        <m:t>=16693</m:t>
                      </m:r>
                      <m:d>
                        <m:dPr>
                          <m:ctrlPr>
                            <a:rPr lang="es-EC" i="1">
                              <a:effectLst/>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s-EC"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s-EC" i="1">
                                  <a:effectLst/>
                                  <a:latin typeface="Cambria Math" panose="02040503050406030204" pitchFamily="18" charset="0"/>
                                  <a:ea typeface="Times New Roman" panose="02020603050405020304" pitchFamily="18" charset="0"/>
                                  <a:cs typeface="Times New Roman" panose="02020603050405020304" pitchFamily="18" charset="0"/>
                                </a:rPr>
                                <m:t>𝑐𝑚</m:t>
                              </m:r>
                            </m:e>
                            <m:sup>
                              <m:r>
                                <a:rPr lang="es-EC" i="1">
                                  <a:effectLst/>
                                  <a:latin typeface="Cambria Math" panose="02040503050406030204" pitchFamily="18" charset="0"/>
                                  <a:ea typeface="Times New Roman" panose="02020603050405020304" pitchFamily="18" charset="0"/>
                                  <a:cs typeface="Times New Roman" panose="02020603050405020304" pitchFamily="18" charset="0"/>
                                </a:rPr>
                                <m:t>3</m:t>
                              </m:r>
                            </m:sup>
                          </m:sSup>
                        </m:e>
                      </m:d>
                      <m:r>
                        <a:rPr lang="es-EC"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s-EC"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s-EC" i="1">
                              <a:effectLst/>
                              <a:latin typeface="Cambria Math" panose="02040503050406030204" pitchFamily="18" charset="0"/>
                              <a:ea typeface="Times New Roman" panose="02020603050405020304" pitchFamily="18" charset="0"/>
                              <a:cs typeface="Times New Roman" panose="02020603050405020304" pitchFamily="18" charset="0"/>
                            </a:rPr>
                            <m:t>45</m:t>
                          </m:r>
                        </m:num>
                        <m:den>
                          <m:r>
                            <a:rPr lang="es-EC" i="1">
                              <a:effectLst/>
                              <a:latin typeface="Cambria Math" panose="02040503050406030204" pitchFamily="18" charset="0"/>
                              <a:ea typeface="Times New Roman" panose="02020603050405020304" pitchFamily="18" charset="0"/>
                              <a:cs typeface="Times New Roman" panose="02020603050405020304" pitchFamily="18" charset="0"/>
                            </a:rPr>
                            <m:t>100</m:t>
                          </m:r>
                        </m:den>
                      </m:f>
                    </m:oMath>
                  </m:oMathPara>
                </a14:m>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10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Times New Roman" panose="02020603050405020304" pitchFamily="18" charset="0"/>
                          <a:cs typeface="Times New Roman" panose="02020603050405020304" pitchFamily="18" charset="0"/>
                        </a:rPr>
                        <m:t>𝑉𝑜𝑙</m:t>
                      </m:r>
                      <m:r>
                        <a:rPr lang="es-EC" i="1">
                          <a:effectLst/>
                          <a:latin typeface="Cambria Math" panose="02040503050406030204" pitchFamily="18" charset="0"/>
                          <a:ea typeface="Times New Roman" panose="02020603050405020304" pitchFamily="18" charset="0"/>
                          <a:cs typeface="Times New Roman" panose="02020603050405020304" pitchFamily="18" charset="0"/>
                        </a:rPr>
                        <m:t>. </m:t>
                      </m:r>
                      <m:r>
                        <a:rPr lang="es-EC" i="1">
                          <a:effectLst/>
                          <a:latin typeface="Cambria Math" panose="02040503050406030204" pitchFamily="18" charset="0"/>
                          <a:ea typeface="Times New Roman" panose="02020603050405020304" pitchFamily="18" charset="0"/>
                          <a:cs typeface="Times New Roman" panose="02020603050405020304" pitchFamily="18" charset="0"/>
                        </a:rPr>
                        <m:t>𝑒𝑥𝑡𝑟𝑎</m:t>
                      </m:r>
                      <m:r>
                        <a:rPr lang="es-EC" i="1">
                          <a:effectLst/>
                          <a:latin typeface="Cambria Math" panose="02040503050406030204" pitchFamily="18" charset="0"/>
                          <a:ea typeface="Times New Roman" panose="02020603050405020304" pitchFamily="18" charset="0"/>
                          <a:cs typeface="Times New Roman" panose="02020603050405020304" pitchFamily="18" charset="0"/>
                        </a:rPr>
                        <m:t> </m:t>
                      </m:r>
                      <m:r>
                        <a:rPr lang="es-EC" i="1">
                          <a:effectLst/>
                          <a:latin typeface="Cambria Math" panose="02040503050406030204" pitchFamily="18" charset="0"/>
                          <a:ea typeface="Times New Roman" panose="02020603050405020304" pitchFamily="18" charset="0"/>
                          <a:cs typeface="Times New Roman" panose="02020603050405020304" pitchFamily="18" charset="0"/>
                        </a:rPr>
                        <m:t>𝑛𝑒𝑐𝑒𝑠𝑎𝑟𝑖𝑜</m:t>
                      </m:r>
                      <m:r>
                        <a:rPr lang="es-EC" i="1">
                          <a:effectLst/>
                          <a:latin typeface="Cambria Math" panose="02040503050406030204" pitchFamily="18" charset="0"/>
                          <a:ea typeface="Times New Roman" panose="02020603050405020304" pitchFamily="18" charset="0"/>
                          <a:cs typeface="Times New Roman" panose="02020603050405020304" pitchFamily="18" charset="0"/>
                        </a:rPr>
                        <m:t>=7511,97</m:t>
                      </m:r>
                      <m:d>
                        <m:dPr>
                          <m:ctrlPr>
                            <a:rPr lang="es-EC" i="1">
                              <a:effectLst/>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s-EC"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s-EC" i="1">
                                  <a:effectLst/>
                                  <a:latin typeface="Cambria Math" panose="02040503050406030204" pitchFamily="18" charset="0"/>
                                  <a:ea typeface="Times New Roman" panose="02020603050405020304" pitchFamily="18" charset="0"/>
                                  <a:cs typeface="Times New Roman" panose="02020603050405020304" pitchFamily="18" charset="0"/>
                                </a:rPr>
                                <m:t>𝑐𝑚</m:t>
                              </m:r>
                            </m:e>
                            <m:sup>
                              <m:r>
                                <a:rPr lang="es-EC" i="1">
                                  <a:effectLst/>
                                  <a:latin typeface="Cambria Math" panose="02040503050406030204" pitchFamily="18" charset="0"/>
                                  <a:ea typeface="Times New Roman" panose="02020603050405020304" pitchFamily="18" charset="0"/>
                                  <a:cs typeface="Times New Roman" panose="02020603050405020304" pitchFamily="18" charset="0"/>
                                </a:rPr>
                                <m:t>3</m:t>
                              </m:r>
                            </m:sup>
                          </m:sSup>
                        </m:e>
                      </m:d>
                    </m:oMath>
                  </m:oMathPara>
                </a14:m>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mc:Choice>
        <mc:Fallback xmlns="">
          <p:sp>
            <p:nvSpPr>
              <p:cNvPr id="5" name="Rectángulo 4"/>
              <p:cNvSpPr>
                <a:spLocks noRot="1" noChangeAspect="1" noMove="1" noResize="1" noEditPoints="1" noAdjustHandles="1" noChangeArrowheads="1" noChangeShapeType="1" noTextEdit="1"/>
              </p:cNvSpPr>
              <p:nvPr/>
            </p:nvSpPr>
            <p:spPr>
              <a:xfrm>
                <a:off x="1184228" y="4815181"/>
                <a:ext cx="6096000" cy="1553310"/>
              </a:xfrm>
              <a:prstGeom prst="rect">
                <a:avLst/>
              </a:prstGeom>
              <a:blipFill rotWithShape="0">
                <a:blip r:embed="rId3"/>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6" name="Rectángulo 5"/>
              <p:cNvSpPr/>
              <p:nvPr/>
            </p:nvSpPr>
            <p:spPr>
              <a:xfrm>
                <a:off x="6033531" y="3292854"/>
                <a:ext cx="6096000" cy="1179810"/>
              </a:xfrm>
              <a:prstGeom prst="rect">
                <a:avLst/>
              </a:prstGeom>
            </p:spPr>
            <p:txBody>
              <a:bodyPr>
                <a:spAutoFit/>
              </a:bodyPr>
              <a:lstStyle/>
              <a:p>
                <a:pPr algn="just">
                  <a:lnSpc>
                    <a:spcPct val="150000"/>
                  </a:lnSpc>
                  <a:spcAft>
                    <a:spcPts val="1000"/>
                  </a:spcAft>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ea typeface="Times New Roman" panose="02020603050405020304" pitchFamily="18" charset="0"/>
                          <a:cs typeface="Times New Roman" panose="02020603050405020304" pitchFamily="18" charset="0"/>
                        </a:rPr>
                        <m:t>𝑉𝑜𝑙</m:t>
                      </m:r>
                      <m:r>
                        <a:rPr lang="es-EC" i="1">
                          <a:latin typeface="Cambria Math" panose="02040503050406030204" pitchFamily="18" charset="0"/>
                          <a:ea typeface="Times New Roman" panose="02020603050405020304" pitchFamily="18" charset="0"/>
                          <a:cs typeface="Times New Roman" panose="02020603050405020304" pitchFamily="18" charset="0"/>
                        </a:rPr>
                        <m:t>. </m:t>
                      </m:r>
                      <m:r>
                        <a:rPr lang="es-EC" i="1">
                          <a:latin typeface="Cambria Math" panose="02040503050406030204" pitchFamily="18" charset="0"/>
                          <a:ea typeface="Times New Roman" panose="02020603050405020304" pitchFamily="18" charset="0"/>
                          <a:cs typeface="Times New Roman" panose="02020603050405020304" pitchFamily="18" charset="0"/>
                        </a:rPr>
                        <m:t>𝐶𝑖𝑙𝑖𝑛𝑑𝑟𝑜</m:t>
                      </m:r>
                      <m:r>
                        <a:rPr lang="es-EC" i="1">
                          <a:latin typeface="Cambria Math" panose="02040503050406030204" pitchFamily="18" charset="0"/>
                          <a:ea typeface="Times New Roman" panose="02020603050405020304" pitchFamily="18" charset="0"/>
                          <a:cs typeface="Times New Roman" panose="02020603050405020304" pitchFamily="18" charset="0"/>
                        </a:rPr>
                        <m:t>=16693</m:t>
                      </m:r>
                      <m:d>
                        <m:dPr>
                          <m:ctrlPr>
                            <a:rPr lang="es-EC" i="1">
                              <a:effectLst/>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s-EC"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s-EC" i="1">
                                  <a:effectLst/>
                                  <a:latin typeface="Cambria Math" panose="02040503050406030204" pitchFamily="18" charset="0"/>
                                  <a:ea typeface="Times New Roman" panose="02020603050405020304" pitchFamily="18" charset="0"/>
                                  <a:cs typeface="Times New Roman" panose="02020603050405020304" pitchFamily="18" charset="0"/>
                                </a:rPr>
                                <m:t>𝑐𝑚</m:t>
                              </m:r>
                            </m:e>
                            <m:sup>
                              <m:r>
                                <a:rPr lang="es-EC" i="1">
                                  <a:effectLst/>
                                  <a:latin typeface="Cambria Math" panose="02040503050406030204" pitchFamily="18" charset="0"/>
                                  <a:ea typeface="Times New Roman" panose="02020603050405020304" pitchFamily="18" charset="0"/>
                                  <a:cs typeface="Times New Roman" panose="02020603050405020304" pitchFamily="18" charset="0"/>
                                </a:rPr>
                                <m:t>3</m:t>
                              </m:r>
                            </m:sup>
                          </m:sSup>
                        </m:e>
                      </m:d>
                      <m:r>
                        <a:rPr lang="es-EC" i="1">
                          <a:effectLst/>
                          <a:latin typeface="Cambria Math" panose="02040503050406030204" pitchFamily="18" charset="0"/>
                          <a:ea typeface="Times New Roman" panose="02020603050405020304" pitchFamily="18" charset="0"/>
                          <a:cs typeface="Times New Roman" panose="02020603050405020304" pitchFamily="18" charset="0"/>
                        </a:rPr>
                        <m:t>+7511,97</m:t>
                      </m:r>
                      <m:d>
                        <m:dPr>
                          <m:ctrlPr>
                            <a:rPr lang="es-EC" i="1">
                              <a:effectLst/>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s-EC"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s-EC" i="1">
                                  <a:effectLst/>
                                  <a:latin typeface="Cambria Math" panose="02040503050406030204" pitchFamily="18" charset="0"/>
                                  <a:ea typeface="Times New Roman" panose="02020603050405020304" pitchFamily="18" charset="0"/>
                                  <a:cs typeface="Times New Roman" panose="02020603050405020304" pitchFamily="18" charset="0"/>
                                </a:rPr>
                                <m:t>𝑐𝑚</m:t>
                              </m:r>
                            </m:e>
                            <m:sup>
                              <m:r>
                                <a:rPr lang="es-EC" i="1">
                                  <a:effectLst/>
                                  <a:latin typeface="Cambria Math" panose="02040503050406030204" pitchFamily="18" charset="0"/>
                                  <a:ea typeface="Times New Roman" panose="02020603050405020304" pitchFamily="18" charset="0"/>
                                  <a:cs typeface="Times New Roman" panose="02020603050405020304" pitchFamily="18" charset="0"/>
                                </a:rPr>
                                <m:t>3</m:t>
                              </m:r>
                            </m:sup>
                          </m:sSup>
                        </m:e>
                      </m:d>
                    </m:oMath>
                  </m:oMathPara>
                </a14:m>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10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Times New Roman" panose="02020603050405020304" pitchFamily="18" charset="0"/>
                          <a:cs typeface="Times New Roman" panose="02020603050405020304" pitchFamily="18" charset="0"/>
                        </a:rPr>
                        <m:t>𝑉𝑜𝑙</m:t>
                      </m:r>
                      <m:r>
                        <a:rPr lang="es-EC" i="1">
                          <a:effectLst/>
                          <a:latin typeface="Cambria Math" panose="02040503050406030204" pitchFamily="18" charset="0"/>
                          <a:ea typeface="Times New Roman" panose="02020603050405020304" pitchFamily="18" charset="0"/>
                          <a:cs typeface="Times New Roman" panose="02020603050405020304" pitchFamily="18" charset="0"/>
                        </a:rPr>
                        <m:t>. </m:t>
                      </m:r>
                      <m:r>
                        <a:rPr lang="es-EC" i="1">
                          <a:effectLst/>
                          <a:latin typeface="Cambria Math" panose="02040503050406030204" pitchFamily="18" charset="0"/>
                          <a:ea typeface="Times New Roman" panose="02020603050405020304" pitchFamily="18" charset="0"/>
                          <a:cs typeface="Times New Roman" panose="02020603050405020304" pitchFamily="18" charset="0"/>
                        </a:rPr>
                        <m:t>𝐶𝑖𝑙𝑖𝑛𝑑𝑟𝑜</m:t>
                      </m:r>
                      <m:r>
                        <a:rPr lang="es-EC" i="1">
                          <a:effectLst/>
                          <a:latin typeface="Cambria Math" panose="02040503050406030204" pitchFamily="18" charset="0"/>
                          <a:ea typeface="Times New Roman" panose="02020603050405020304" pitchFamily="18" charset="0"/>
                          <a:cs typeface="Times New Roman" panose="02020603050405020304" pitchFamily="18" charset="0"/>
                        </a:rPr>
                        <m:t>=24205</m:t>
                      </m:r>
                      <m:d>
                        <m:dPr>
                          <m:ctrlPr>
                            <a:rPr lang="es-EC" i="1">
                              <a:effectLst/>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s-EC"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s-EC" i="1">
                                  <a:effectLst/>
                                  <a:latin typeface="Cambria Math" panose="02040503050406030204" pitchFamily="18" charset="0"/>
                                  <a:ea typeface="Times New Roman" panose="02020603050405020304" pitchFamily="18" charset="0"/>
                                  <a:cs typeface="Times New Roman" panose="02020603050405020304" pitchFamily="18" charset="0"/>
                                </a:rPr>
                                <m:t>𝑐𝑚</m:t>
                              </m:r>
                            </m:e>
                            <m:sup>
                              <m:r>
                                <a:rPr lang="es-EC" i="1">
                                  <a:effectLst/>
                                  <a:latin typeface="Cambria Math" panose="02040503050406030204" pitchFamily="18" charset="0"/>
                                  <a:ea typeface="Times New Roman" panose="02020603050405020304" pitchFamily="18" charset="0"/>
                                  <a:cs typeface="Times New Roman" panose="02020603050405020304" pitchFamily="18" charset="0"/>
                                </a:rPr>
                                <m:t>3</m:t>
                              </m:r>
                            </m:sup>
                          </m:sSup>
                        </m:e>
                      </m:d>
                    </m:oMath>
                  </m:oMathPara>
                </a14:m>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mc:Choice>
        <mc:Fallback xmlns="">
          <p:sp>
            <p:nvSpPr>
              <p:cNvPr id="6" name="Rectángulo 5"/>
              <p:cNvSpPr>
                <a:spLocks noRot="1" noChangeAspect="1" noMove="1" noResize="1" noEditPoints="1" noAdjustHandles="1" noChangeArrowheads="1" noChangeShapeType="1" noTextEdit="1"/>
              </p:cNvSpPr>
              <p:nvPr/>
            </p:nvSpPr>
            <p:spPr>
              <a:xfrm>
                <a:off x="6033531" y="3292854"/>
                <a:ext cx="6096000" cy="1179810"/>
              </a:xfrm>
              <a:prstGeom prst="rect">
                <a:avLst/>
              </a:prstGeom>
              <a:blipFill rotWithShape="0">
                <a:blip r:embed="rId4"/>
                <a:stretch>
                  <a:fillRect/>
                </a:stretch>
              </a:blipFill>
            </p:spPr>
            <p:txBody>
              <a:bodyPr/>
              <a:lstStyle/>
              <a:p>
                <a:r>
                  <a:rPr lang="es-EC">
                    <a:noFill/>
                  </a:rPr>
                  <a:t> </a:t>
                </a:r>
              </a:p>
            </p:txBody>
          </p:sp>
        </mc:Fallback>
      </mc:AlternateContent>
      <p:pic>
        <p:nvPicPr>
          <p:cNvPr id="7" name="Imagen 6"/>
          <p:cNvPicPr/>
          <p:nvPr/>
        </p:nvPicPr>
        <p:blipFill>
          <a:blip r:embed="rId5" cstate="print"/>
          <a:srcRect l="30477" t="35652" r="27966" b="44783"/>
          <a:stretch>
            <a:fillRect/>
          </a:stretch>
        </p:blipFill>
        <p:spPr bwMode="auto">
          <a:xfrm>
            <a:off x="8969056" y="408774"/>
            <a:ext cx="2237489" cy="812400"/>
          </a:xfrm>
          <a:prstGeom prst="rect">
            <a:avLst/>
          </a:prstGeom>
          <a:noFill/>
          <a:ln w="9525">
            <a:noFill/>
            <a:miter lim="800000"/>
            <a:headEnd/>
            <a:tailEnd/>
          </a:ln>
        </p:spPr>
      </p:pic>
      <p:graphicFrame>
        <p:nvGraphicFramePr>
          <p:cNvPr id="8" name="Tabla 7"/>
          <p:cNvGraphicFramePr>
            <a:graphicFrameLocks noGrp="1"/>
          </p:cNvGraphicFramePr>
          <p:nvPr>
            <p:extLst>
              <p:ext uri="{D42A27DB-BD31-4B8C-83A1-F6EECF244321}">
                <p14:modId xmlns:p14="http://schemas.microsoft.com/office/powerpoint/2010/main" val="1528165494"/>
              </p:ext>
            </p:extLst>
          </p:nvPr>
        </p:nvGraphicFramePr>
        <p:xfrm>
          <a:off x="2145194" y="3391229"/>
          <a:ext cx="4227418" cy="981456"/>
        </p:xfrm>
        <a:graphic>
          <a:graphicData uri="http://schemas.openxmlformats.org/drawingml/2006/table">
            <a:tbl>
              <a:tblPr firstCol="1" bandRow="1">
                <a:tableStyleId>{5C22544A-7EE6-4342-B048-85BDC9FD1C3A}</a:tableStyleId>
              </a:tblPr>
              <a:tblGrid>
                <a:gridCol w="2971184"/>
                <a:gridCol w="1256234"/>
              </a:tblGrid>
              <a:tr h="190500">
                <a:tc>
                  <a:txBody>
                    <a:bodyPr/>
                    <a:lstStyle/>
                    <a:p>
                      <a:pPr algn="just">
                        <a:lnSpc>
                          <a:spcPct val="115000"/>
                        </a:lnSpc>
                        <a:spcAft>
                          <a:spcPts val="0"/>
                        </a:spcAft>
                      </a:pPr>
                      <a:r>
                        <a:rPr lang="es-EC" sz="1400" dirty="0">
                          <a:effectLst/>
                        </a:rPr>
                        <a:t>Diferencia Cilindro 1(cm^3)</a:t>
                      </a:r>
                      <a:endParaRPr lang="es-EC"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400" dirty="0">
                          <a:effectLst/>
                        </a:rPr>
                        <a:t>88,41</a:t>
                      </a:r>
                      <a:endParaRPr lang="es-EC"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90500">
                <a:tc>
                  <a:txBody>
                    <a:bodyPr/>
                    <a:lstStyle/>
                    <a:p>
                      <a:pPr algn="just">
                        <a:lnSpc>
                          <a:spcPct val="115000"/>
                        </a:lnSpc>
                        <a:spcAft>
                          <a:spcPts val="0"/>
                        </a:spcAft>
                      </a:pPr>
                      <a:r>
                        <a:rPr lang="es-EC" sz="1400">
                          <a:effectLst/>
                        </a:rPr>
                        <a:t>Porcentaje de espacio libre</a:t>
                      </a:r>
                      <a:endParaRPr lang="es-EC"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400">
                          <a:effectLst/>
                        </a:rPr>
                        <a:t>40,02%</a:t>
                      </a:r>
                      <a:endParaRPr lang="es-EC"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90500">
                <a:tc>
                  <a:txBody>
                    <a:bodyPr/>
                    <a:lstStyle/>
                    <a:p>
                      <a:pPr algn="just">
                        <a:lnSpc>
                          <a:spcPct val="115000"/>
                        </a:lnSpc>
                        <a:spcAft>
                          <a:spcPts val="0"/>
                        </a:spcAft>
                      </a:pPr>
                      <a:r>
                        <a:rPr lang="es-EC" sz="1400">
                          <a:effectLst/>
                        </a:rPr>
                        <a:t>Diferencia Cilindro 2(cm^3)</a:t>
                      </a:r>
                      <a:endParaRPr lang="es-EC"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400">
                          <a:effectLst/>
                        </a:rPr>
                        <a:t>517,44</a:t>
                      </a:r>
                      <a:endParaRPr lang="es-EC"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90500">
                <a:tc>
                  <a:txBody>
                    <a:bodyPr/>
                    <a:lstStyle/>
                    <a:p>
                      <a:pPr algn="just">
                        <a:lnSpc>
                          <a:spcPct val="115000"/>
                        </a:lnSpc>
                        <a:spcAft>
                          <a:spcPts val="0"/>
                        </a:spcAft>
                      </a:pPr>
                      <a:r>
                        <a:rPr lang="es-EC" sz="1400" dirty="0">
                          <a:effectLst/>
                        </a:rPr>
                        <a:t>Porcentaje de espacio libre</a:t>
                      </a:r>
                      <a:endParaRPr lang="es-EC"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400" dirty="0">
                          <a:effectLst/>
                        </a:rPr>
                        <a:t>42,89%</a:t>
                      </a:r>
                      <a:endParaRPr lang="es-EC"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pic>
        <p:nvPicPr>
          <p:cNvPr id="9" name="Imagen 8" descr="C:\Users\AndrS\Documents\ESPE\Tesis\Tesis fotos\20141021_234402942_iOS.jpg"/>
          <p:cNvPicPr/>
          <p:nvPr/>
        </p:nvPicPr>
        <p:blipFill>
          <a:blip r:embed="rId6">
            <a:extLst>
              <a:ext uri="{28A0092B-C50C-407E-A947-70E740481C1C}">
                <a14:useLocalDpi xmlns:a14="http://schemas.microsoft.com/office/drawing/2010/main" val="0"/>
              </a:ext>
            </a:extLst>
          </a:blip>
          <a:srcRect l="27010" t="16541" r="20067" b="17522"/>
          <a:stretch>
            <a:fillRect/>
          </a:stretch>
        </p:blipFill>
        <p:spPr bwMode="auto">
          <a:xfrm rot="5400000">
            <a:off x="8160459" y="1046232"/>
            <a:ext cx="2181225" cy="2531110"/>
          </a:xfrm>
          <a:prstGeom prst="rect">
            <a:avLst/>
          </a:prstGeom>
          <a:noFill/>
          <a:ln>
            <a:noFill/>
          </a:ln>
        </p:spPr>
      </p:pic>
      <p:pic>
        <p:nvPicPr>
          <p:cNvPr id="10" name="Imagen 9" descr="C:\Users\AndrS\Documents\ESPE\Tesis\Tesis fotos\IMG_1175.JPG"/>
          <p:cNvPicPr/>
          <p:nvPr/>
        </p:nvPicPr>
        <p:blipFill>
          <a:blip r:embed="rId7">
            <a:extLst>
              <a:ext uri="{28A0092B-C50C-407E-A947-70E740481C1C}">
                <a14:useLocalDpi xmlns:a14="http://schemas.microsoft.com/office/drawing/2010/main" val="0"/>
              </a:ext>
            </a:extLst>
          </a:blip>
          <a:srcRect l="28838" t="14597" r="22435" b="16055"/>
          <a:stretch>
            <a:fillRect/>
          </a:stretch>
        </p:blipFill>
        <p:spPr bwMode="auto">
          <a:xfrm rot="5400000">
            <a:off x="8250225" y="4197742"/>
            <a:ext cx="2181226" cy="2531112"/>
          </a:xfrm>
          <a:prstGeom prst="rect">
            <a:avLst/>
          </a:prstGeom>
          <a:noFill/>
          <a:ln>
            <a:noFill/>
          </a:ln>
        </p:spPr>
      </p:pic>
    </p:spTree>
    <p:extLst>
      <p:ext uri="{BB962C8B-B14F-4D97-AF65-F5344CB8AC3E}">
        <p14:creationId xmlns:p14="http://schemas.microsoft.com/office/powerpoint/2010/main" val="29045471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64878" y="305637"/>
            <a:ext cx="5322776" cy="1280890"/>
          </a:xfrm>
        </p:spPr>
        <p:txBody>
          <a:bodyPr>
            <a:noAutofit/>
          </a:bodyPr>
          <a:lstStyle/>
          <a:p>
            <a:r>
              <a:rPr lang="es-EC" sz="4000" b="1" dirty="0" smtClean="0">
                <a:solidFill>
                  <a:srgbClr val="FF0000"/>
                </a:solidFill>
              </a:rPr>
              <a:t>Altura del cilindro de almacenamiento</a:t>
            </a:r>
            <a:endParaRPr lang="es-EC" sz="4000" b="1" dirty="0">
              <a:solidFill>
                <a:srgbClr val="FF0000"/>
              </a:solidFill>
            </a:endParaRPr>
          </a:p>
        </p:txBody>
      </p:sp>
      <p:graphicFrame>
        <p:nvGraphicFramePr>
          <p:cNvPr id="4" name="Tabla 3"/>
          <p:cNvGraphicFramePr>
            <a:graphicFrameLocks noGrp="1"/>
          </p:cNvGraphicFramePr>
          <p:nvPr>
            <p:extLst>
              <p:ext uri="{D42A27DB-BD31-4B8C-83A1-F6EECF244321}">
                <p14:modId xmlns:p14="http://schemas.microsoft.com/office/powerpoint/2010/main" val="2180415191"/>
              </p:ext>
            </p:extLst>
          </p:nvPr>
        </p:nvGraphicFramePr>
        <p:xfrm>
          <a:off x="1513835" y="1701119"/>
          <a:ext cx="4243070" cy="2766765"/>
        </p:xfrm>
        <a:graphic>
          <a:graphicData uri="http://schemas.openxmlformats.org/drawingml/2006/table">
            <a:tbl>
              <a:tblPr firstRow="1" firstCol="1" bandRow="1">
                <a:tableStyleId>{5C22544A-7EE6-4342-B048-85BDC9FD1C3A}</a:tableStyleId>
              </a:tblPr>
              <a:tblGrid>
                <a:gridCol w="611505"/>
                <a:gridCol w="1003300"/>
                <a:gridCol w="789305"/>
                <a:gridCol w="1143000"/>
                <a:gridCol w="695960"/>
              </a:tblGrid>
              <a:tr h="190500">
                <a:tc gridSpan="5">
                  <a:txBody>
                    <a:bodyPr/>
                    <a:lstStyle/>
                    <a:p>
                      <a:pPr algn="ctr">
                        <a:lnSpc>
                          <a:spcPct val="115000"/>
                        </a:lnSpc>
                        <a:spcAft>
                          <a:spcPts val="0"/>
                        </a:spcAft>
                      </a:pPr>
                      <a:r>
                        <a:rPr lang="es-EC" sz="1200" dirty="0">
                          <a:effectLst/>
                        </a:rPr>
                        <a:t>Supuestas Alturas para cilindro Contenedor</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190500">
                <a:tc>
                  <a:txBody>
                    <a:bodyPr/>
                    <a:lstStyle/>
                    <a:p>
                      <a:pPr algn="ctr">
                        <a:lnSpc>
                          <a:spcPct val="115000"/>
                        </a:lnSpc>
                        <a:spcAft>
                          <a:spcPts val="0"/>
                        </a:spcAft>
                      </a:pPr>
                      <a:r>
                        <a:rPr lang="es-EC" sz="1200">
                          <a:effectLst/>
                        </a:rPr>
                        <a:t>Prueba</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Diámetro(cm)</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Radio(cm)</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Volumen(cm^3)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Alto(cm)</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90500">
                <a:tc>
                  <a:txBody>
                    <a:bodyPr/>
                    <a:lstStyle/>
                    <a:p>
                      <a:pPr algn="ctr">
                        <a:lnSpc>
                          <a:spcPct val="115000"/>
                        </a:lnSpc>
                        <a:spcAft>
                          <a:spcPts val="0"/>
                        </a:spcAft>
                      </a:pPr>
                      <a:r>
                        <a:rPr lang="es-EC" sz="1200">
                          <a:effectLst/>
                        </a:rPr>
                        <a:t>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20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10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24205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77,05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90500">
                <a:tc>
                  <a:txBody>
                    <a:bodyPr/>
                    <a:lstStyle/>
                    <a:p>
                      <a:pPr algn="ctr">
                        <a:lnSpc>
                          <a:spcPct val="115000"/>
                        </a:lnSpc>
                        <a:spcAft>
                          <a:spcPts val="0"/>
                        </a:spcAft>
                      </a:pPr>
                      <a:r>
                        <a:rPr lang="es-EC" sz="1200">
                          <a:effectLst/>
                        </a:rPr>
                        <a:t>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22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11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24205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63,68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90500">
                <a:tc>
                  <a:txBody>
                    <a:bodyPr/>
                    <a:lstStyle/>
                    <a:p>
                      <a:pPr algn="ctr">
                        <a:lnSpc>
                          <a:spcPct val="115000"/>
                        </a:lnSpc>
                        <a:spcAft>
                          <a:spcPts val="0"/>
                        </a:spcAft>
                      </a:pPr>
                      <a:r>
                        <a:rPr lang="es-EC" sz="1200">
                          <a:effectLst/>
                        </a:rPr>
                        <a:t>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24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12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24205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53,50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90500">
                <a:tc>
                  <a:txBody>
                    <a:bodyPr/>
                    <a:lstStyle/>
                    <a:p>
                      <a:pPr algn="ctr">
                        <a:lnSpc>
                          <a:spcPct val="115000"/>
                        </a:lnSpc>
                        <a:spcAft>
                          <a:spcPts val="0"/>
                        </a:spcAft>
                      </a:pPr>
                      <a:r>
                        <a:rPr lang="es-EC" sz="1200">
                          <a:effectLst/>
                        </a:rPr>
                        <a:t>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26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13</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24205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45,59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90500">
                <a:tc>
                  <a:txBody>
                    <a:bodyPr/>
                    <a:lstStyle/>
                    <a:p>
                      <a:pPr algn="ctr">
                        <a:lnSpc>
                          <a:spcPct val="115000"/>
                        </a:lnSpc>
                        <a:spcAft>
                          <a:spcPts val="0"/>
                        </a:spcAft>
                      </a:pPr>
                      <a:r>
                        <a:rPr lang="es-EC" sz="1200">
                          <a:effectLst/>
                        </a:rPr>
                        <a:t>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28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14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24205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39,31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90500">
                <a:tc>
                  <a:txBody>
                    <a:bodyPr/>
                    <a:lstStyle/>
                    <a:p>
                      <a:pPr algn="ctr">
                        <a:lnSpc>
                          <a:spcPct val="115000"/>
                        </a:lnSpc>
                        <a:spcAft>
                          <a:spcPts val="0"/>
                        </a:spcAft>
                      </a:pPr>
                      <a:r>
                        <a:rPr lang="es-EC" sz="1200">
                          <a:effectLst/>
                        </a:rPr>
                        <a:t>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30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15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24205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34,24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90500">
                <a:tc>
                  <a:txBody>
                    <a:bodyPr/>
                    <a:lstStyle/>
                    <a:p>
                      <a:pPr algn="ctr">
                        <a:lnSpc>
                          <a:spcPct val="115000"/>
                        </a:lnSpc>
                        <a:spcAft>
                          <a:spcPts val="0"/>
                        </a:spcAft>
                      </a:pPr>
                      <a:r>
                        <a:rPr lang="es-EC" sz="1200">
                          <a:effectLst/>
                        </a:rPr>
                        <a:t>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32</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16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24205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30,10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90500">
                <a:tc>
                  <a:txBody>
                    <a:bodyPr/>
                    <a:lstStyle/>
                    <a:p>
                      <a:pPr algn="ctr">
                        <a:lnSpc>
                          <a:spcPct val="115000"/>
                        </a:lnSpc>
                        <a:spcAft>
                          <a:spcPts val="0"/>
                        </a:spcAft>
                      </a:pPr>
                      <a:r>
                        <a:rPr lang="es-EC" sz="1200">
                          <a:effectLst/>
                        </a:rPr>
                        <a:t>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34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17</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24205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26,66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90500">
                <a:tc>
                  <a:txBody>
                    <a:bodyPr/>
                    <a:lstStyle/>
                    <a:p>
                      <a:pPr algn="ctr">
                        <a:lnSpc>
                          <a:spcPct val="115000"/>
                        </a:lnSpc>
                        <a:spcAft>
                          <a:spcPts val="0"/>
                        </a:spcAft>
                      </a:pPr>
                      <a:r>
                        <a:rPr lang="es-EC" sz="1200">
                          <a:effectLst/>
                        </a:rPr>
                        <a:t>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36</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18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24205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23,78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90500">
                <a:tc>
                  <a:txBody>
                    <a:bodyPr/>
                    <a:lstStyle/>
                    <a:p>
                      <a:pPr algn="ctr">
                        <a:lnSpc>
                          <a:spcPct val="115000"/>
                        </a:lnSpc>
                        <a:spcAft>
                          <a:spcPts val="0"/>
                        </a:spcAft>
                      </a:pPr>
                      <a:r>
                        <a:rPr lang="es-EC" sz="1200">
                          <a:effectLst/>
                        </a:rPr>
                        <a:t>10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38</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19</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24205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21,34</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90500">
                <a:tc>
                  <a:txBody>
                    <a:bodyPr/>
                    <a:lstStyle/>
                    <a:p>
                      <a:pPr algn="ctr">
                        <a:lnSpc>
                          <a:spcPct val="115000"/>
                        </a:lnSpc>
                        <a:spcAft>
                          <a:spcPts val="0"/>
                        </a:spcAft>
                      </a:pPr>
                      <a:r>
                        <a:rPr lang="es-EC" sz="1200">
                          <a:effectLst/>
                        </a:rPr>
                        <a:t>11</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40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20</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24205</a:t>
                      </a:r>
                      <a:endParaRPr lang="es-EC"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dirty="0">
                          <a:effectLst/>
                        </a:rPr>
                        <a:t>19,26</a:t>
                      </a:r>
                      <a:endParaRPr lang="es-EC"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graphicFrame>
        <p:nvGraphicFramePr>
          <p:cNvPr id="5" name="Gráfico 4"/>
          <p:cNvGraphicFramePr>
            <a:graphicFrameLocks/>
          </p:cNvGraphicFramePr>
          <p:nvPr>
            <p:extLst>
              <p:ext uri="{D42A27DB-BD31-4B8C-83A1-F6EECF244321}">
                <p14:modId xmlns:p14="http://schemas.microsoft.com/office/powerpoint/2010/main" val="662471637"/>
              </p:ext>
            </p:extLst>
          </p:nvPr>
        </p:nvGraphicFramePr>
        <p:xfrm>
          <a:off x="7030330" y="1704092"/>
          <a:ext cx="4196715" cy="2644140"/>
        </p:xfrm>
        <a:graphic>
          <a:graphicData uri="http://schemas.openxmlformats.org/drawingml/2006/chart">
            <c:chart xmlns:c="http://schemas.openxmlformats.org/drawingml/2006/chart" xmlns:r="http://schemas.openxmlformats.org/officeDocument/2006/relationships" r:id="rId2"/>
          </a:graphicData>
        </a:graphic>
      </p:graphicFrame>
      <p:pic>
        <p:nvPicPr>
          <p:cNvPr id="6" name="Imagen 5"/>
          <p:cNvPicPr/>
          <p:nvPr/>
        </p:nvPicPr>
        <p:blipFill>
          <a:blip r:embed="rId3">
            <a:extLst>
              <a:ext uri="{28A0092B-C50C-407E-A947-70E740481C1C}">
                <a14:useLocalDpi xmlns:a14="http://schemas.microsoft.com/office/drawing/2010/main" val="0"/>
              </a:ext>
            </a:extLst>
          </a:blip>
          <a:srcRect/>
          <a:stretch>
            <a:fillRect/>
          </a:stretch>
        </p:blipFill>
        <p:spPr bwMode="auto">
          <a:xfrm>
            <a:off x="1541131" y="4747259"/>
            <a:ext cx="4086225" cy="1809750"/>
          </a:xfrm>
          <a:prstGeom prst="rect">
            <a:avLst/>
          </a:prstGeom>
          <a:noFill/>
          <a:ln>
            <a:noFill/>
          </a:ln>
        </p:spPr>
      </p:pic>
      <p:pic>
        <p:nvPicPr>
          <p:cNvPr id="7" name="Imagen 6"/>
          <p:cNvPicPr/>
          <p:nvPr/>
        </p:nvPicPr>
        <p:blipFill>
          <a:blip r:embed="rId4">
            <a:extLst>
              <a:ext uri="{28A0092B-C50C-407E-A947-70E740481C1C}">
                <a14:useLocalDpi xmlns:a14="http://schemas.microsoft.com/office/drawing/2010/main" val="0"/>
              </a:ext>
            </a:extLst>
          </a:blip>
          <a:srcRect l="8936" r="6718"/>
          <a:stretch>
            <a:fillRect/>
          </a:stretch>
        </p:blipFill>
        <p:spPr bwMode="auto">
          <a:xfrm>
            <a:off x="6987654" y="4582476"/>
            <a:ext cx="1479550" cy="2139315"/>
          </a:xfrm>
          <a:prstGeom prst="rect">
            <a:avLst/>
          </a:prstGeom>
          <a:noFill/>
          <a:ln>
            <a:noFill/>
          </a:ln>
        </p:spPr>
      </p:pic>
      <p:sp>
        <p:nvSpPr>
          <p:cNvPr id="8" name="Rectángulo 7"/>
          <p:cNvSpPr/>
          <p:nvPr/>
        </p:nvSpPr>
        <p:spPr>
          <a:xfrm>
            <a:off x="8635337" y="4747259"/>
            <a:ext cx="6096000" cy="1338828"/>
          </a:xfrm>
          <a:prstGeom prst="rect">
            <a:avLst/>
          </a:prstGeom>
        </p:spPr>
        <p:txBody>
          <a:bodyPr>
            <a:spAutoFit/>
          </a:bodyPr>
          <a:lstStyle/>
          <a:p>
            <a:pPr marL="342900" lvl="0" indent="-342900" algn="just">
              <a:lnSpc>
                <a:spcPct val="150000"/>
              </a:lnSpc>
              <a:spcAft>
                <a:spcPts val="0"/>
              </a:spcAft>
              <a:buFont typeface="Symbol" panose="05050102010706020507" pitchFamily="18" charset="2"/>
              <a:buChar char=""/>
            </a:pPr>
            <a:r>
              <a:rPr lang="es-EC" dirty="0">
                <a:solidFill>
                  <a:schemeClr val="accent4">
                    <a:lumMod val="75000"/>
                  </a:schemeClr>
                </a:solidFill>
                <a:latin typeface="Times New Roman" panose="02020603050405020304" pitchFamily="18" charset="0"/>
                <a:ea typeface="Times New Roman" panose="02020603050405020304" pitchFamily="18" charset="0"/>
              </a:rPr>
              <a:t>Alto: 420(mm)</a:t>
            </a:r>
          </a:p>
          <a:p>
            <a:pPr marL="342900" lvl="0" indent="-342900" algn="just">
              <a:lnSpc>
                <a:spcPct val="150000"/>
              </a:lnSpc>
              <a:spcAft>
                <a:spcPts val="0"/>
              </a:spcAft>
              <a:buFont typeface="Symbol" panose="05050102010706020507" pitchFamily="18" charset="2"/>
              <a:buChar char=""/>
            </a:pPr>
            <a:r>
              <a:rPr lang="es-EC" dirty="0">
                <a:solidFill>
                  <a:schemeClr val="accent4">
                    <a:lumMod val="75000"/>
                  </a:schemeClr>
                </a:solidFill>
                <a:latin typeface="Times New Roman" panose="02020603050405020304" pitchFamily="18" charset="0"/>
                <a:ea typeface="Times New Roman" panose="02020603050405020304" pitchFamily="18" charset="0"/>
              </a:rPr>
              <a:t>Diámetro Interior: 320(mm)</a:t>
            </a:r>
          </a:p>
          <a:p>
            <a:pPr marL="342900" lvl="0" indent="-342900" algn="just">
              <a:lnSpc>
                <a:spcPct val="150000"/>
              </a:lnSpc>
              <a:spcAft>
                <a:spcPts val="0"/>
              </a:spcAft>
              <a:buFont typeface="Symbol" panose="05050102010706020507" pitchFamily="18" charset="2"/>
              <a:buChar char=""/>
            </a:pPr>
            <a:r>
              <a:rPr lang="es-EC" dirty="0">
                <a:solidFill>
                  <a:schemeClr val="accent4">
                    <a:lumMod val="75000"/>
                  </a:schemeClr>
                </a:solidFill>
                <a:latin typeface="Times New Roman" panose="02020603050405020304" pitchFamily="18" charset="0"/>
                <a:ea typeface="Times New Roman" panose="02020603050405020304" pitchFamily="18" charset="0"/>
              </a:rPr>
              <a:t>Diámetro exterior: 32,6(mm)</a:t>
            </a:r>
            <a:endParaRPr lang="es-EC" dirty="0">
              <a:solidFill>
                <a:schemeClr val="accent4">
                  <a:lumMod val="75000"/>
                </a:schemeClr>
              </a:solidFill>
              <a:effectLst/>
              <a:latin typeface="Times New Roman" panose="02020603050405020304" pitchFamily="18" charset="0"/>
              <a:ea typeface="Times New Roman" panose="02020603050405020304" pitchFamily="18" charset="0"/>
            </a:endParaRPr>
          </a:p>
        </p:txBody>
      </p:sp>
      <p:pic>
        <p:nvPicPr>
          <p:cNvPr id="9" name="Imagen 8"/>
          <p:cNvPicPr/>
          <p:nvPr/>
        </p:nvPicPr>
        <p:blipFill>
          <a:blip r:embed="rId5" cstate="print"/>
          <a:srcRect l="30477" t="35652" r="27966" b="44783"/>
          <a:stretch>
            <a:fillRect/>
          </a:stretch>
        </p:blipFill>
        <p:spPr bwMode="auto">
          <a:xfrm>
            <a:off x="8928112" y="539882"/>
            <a:ext cx="2237489" cy="812400"/>
          </a:xfrm>
          <a:prstGeom prst="rect">
            <a:avLst/>
          </a:prstGeom>
          <a:noFill/>
          <a:ln w="9525">
            <a:noFill/>
            <a:miter lim="800000"/>
            <a:headEnd/>
            <a:tailEnd/>
          </a:ln>
        </p:spPr>
      </p:pic>
    </p:spTree>
    <p:extLst>
      <p:ext uri="{BB962C8B-B14F-4D97-AF65-F5344CB8AC3E}">
        <p14:creationId xmlns:p14="http://schemas.microsoft.com/office/powerpoint/2010/main" val="25760952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82991" y="187382"/>
            <a:ext cx="4490263" cy="1280890"/>
          </a:xfrm>
        </p:spPr>
        <p:txBody>
          <a:bodyPr/>
          <a:lstStyle/>
          <a:p>
            <a:r>
              <a:rPr lang="es-EC" b="1" dirty="0" smtClean="0">
                <a:solidFill>
                  <a:srgbClr val="FF0000"/>
                </a:solidFill>
              </a:rPr>
              <a:t>Experimento 2: </a:t>
            </a:r>
            <a:br>
              <a:rPr lang="es-EC" b="1" dirty="0" smtClean="0">
                <a:solidFill>
                  <a:srgbClr val="FF0000"/>
                </a:solidFill>
              </a:rPr>
            </a:br>
            <a:r>
              <a:rPr lang="es-EC" b="1" dirty="0" smtClean="0">
                <a:solidFill>
                  <a:srgbClr val="FF0000"/>
                </a:solidFill>
              </a:rPr>
              <a:t>Altura del cilindro </a:t>
            </a:r>
            <a:endParaRPr lang="es-EC" b="1" dirty="0">
              <a:solidFill>
                <a:srgbClr val="FF0000"/>
              </a:solidFill>
            </a:endParaRPr>
          </a:p>
        </p:txBody>
      </p:sp>
      <p:pic>
        <p:nvPicPr>
          <p:cNvPr id="4" name="Imagen 3"/>
          <p:cNvPicPr>
            <a:picLocks noChangeAspect="1"/>
          </p:cNvPicPr>
          <p:nvPr/>
        </p:nvPicPr>
        <p:blipFill>
          <a:blip r:embed="rId2"/>
          <a:stretch>
            <a:fillRect/>
          </a:stretch>
        </p:blipFill>
        <p:spPr>
          <a:xfrm>
            <a:off x="2613247" y="2876352"/>
            <a:ext cx="3084843" cy="3017782"/>
          </a:xfrm>
          <a:prstGeom prst="rect">
            <a:avLst/>
          </a:prstGeom>
        </p:spPr>
      </p:pic>
      <p:pic>
        <p:nvPicPr>
          <p:cNvPr id="5" name="Imagen 4"/>
          <p:cNvPicPr>
            <a:picLocks noChangeAspect="1"/>
          </p:cNvPicPr>
          <p:nvPr/>
        </p:nvPicPr>
        <p:blipFill>
          <a:blip r:embed="rId3"/>
          <a:stretch>
            <a:fillRect/>
          </a:stretch>
        </p:blipFill>
        <p:spPr>
          <a:xfrm>
            <a:off x="7744805" y="2876352"/>
            <a:ext cx="3084843" cy="3017782"/>
          </a:xfrm>
          <a:prstGeom prst="rect">
            <a:avLst/>
          </a:prstGeom>
        </p:spPr>
      </p:pic>
      <p:sp>
        <p:nvSpPr>
          <p:cNvPr id="6" name="Rectángulo 5"/>
          <p:cNvSpPr/>
          <p:nvPr/>
        </p:nvSpPr>
        <p:spPr>
          <a:xfrm>
            <a:off x="4155668" y="2111235"/>
            <a:ext cx="4490460" cy="369332"/>
          </a:xfrm>
          <a:prstGeom prst="rect">
            <a:avLst/>
          </a:prstGeom>
        </p:spPr>
        <p:txBody>
          <a:bodyPr wrap="none">
            <a:spAutoFit/>
          </a:bodyPr>
          <a:lstStyle/>
          <a:p>
            <a:r>
              <a:rPr lang="es-EC" b="1" dirty="0">
                <a:solidFill>
                  <a:schemeClr val="accent4">
                    <a:lumMod val="75000"/>
                  </a:schemeClr>
                </a:solidFill>
                <a:latin typeface="Calibri" panose="020F0502020204030204" pitchFamily="34" charset="0"/>
                <a:ea typeface="Times New Roman" panose="02020603050405020304" pitchFamily="18" charset="0"/>
                <a:cs typeface="Times New Roman" panose="02020603050405020304" pitchFamily="18" charset="0"/>
              </a:rPr>
              <a:t>400(mm) de diámetro por 200(mm) de altura</a:t>
            </a:r>
            <a:endParaRPr lang="es-EC" b="1" dirty="0">
              <a:solidFill>
                <a:schemeClr val="accent4">
                  <a:lumMod val="75000"/>
                </a:schemeClr>
              </a:solidFill>
            </a:endParaRPr>
          </a:p>
        </p:txBody>
      </p:sp>
    </p:spTree>
    <p:extLst>
      <p:ext uri="{BB962C8B-B14F-4D97-AF65-F5344CB8AC3E}">
        <p14:creationId xmlns:p14="http://schemas.microsoft.com/office/powerpoint/2010/main" val="3707015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52769" y="633511"/>
            <a:ext cx="2262410" cy="625141"/>
          </a:xfrm>
        </p:spPr>
        <p:txBody>
          <a:bodyPr>
            <a:normAutofit/>
          </a:bodyPr>
          <a:lstStyle/>
          <a:p>
            <a:r>
              <a:rPr lang="es-EC" sz="3000" b="1" dirty="0" smtClean="0">
                <a:solidFill>
                  <a:srgbClr val="FF0000"/>
                </a:solidFill>
              </a:rPr>
              <a:t>OBJETIVO</a:t>
            </a:r>
            <a:endParaRPr lang="es-EC" sz="3000" b="1" dirty="0">
              <a:solidFill>
                <a:srgbClr val="FF0000"/>
              </a:solidFill>
            </a:endParaRPr>
          </a:p>
        </p:txBody>
      </p:sp>
      <p:sp>
        <p:nvSpPr>
          <p:cNvPr id="3" name="Marcador de contenido 2"/>
          <p:cNvSpPr>
            <a:spLocks noGrp="1"/>
          </p:cNvSpPr>
          <p:nvPr>
            <p:ph idx="1"/>
          </p:nvPr>
        </p:nvSpPr>
        <p:spPr>
          <a:xfrm>
            <a:off x="2589212" y="2133600"/>
            <a:ext cx="8915400" cy="3276600"/>
          </a:xfrm>
        </p:spPr>
        <p:txBody>
          <a:bodyPr>
            <a:noAutofit/>
          </a:bodyPr>
          <a:lstStyle/>
          <a:p>
            <a:pPr marL="0" indent="0" algn="ctr">
              <a:buNone/>
            </a:pPr>
            <a:r>
              <a:rPr lang="es-EC" sz="2800" dirty="0"/>
              <a:t>Diseñar y construir una maquina automática que sea capaz de almacenar, conservar y dosificar de 4000 hasta 6000 bolas de pintura, para ser instalada y utilizada en Campos de paintball, lo cual va a mejorar la calidad del servicio, reducir las pérdidas, aumentar las ganancias y generar confianza en los clientes. </a:t>
            </a:r>
          </a:p>
          <a:p>
            <a:endParaRPr lang="es-EC" sz="2800" dirty="0"/>
          </a:p>
        </p:txBody>
      </p:sp>
      <p:pic>
        <p:nvPicPr>
          <p:cNvPr id="4" name="Imagen 3"/>
          <p:cNvPicPr/>
          <p:nvPr/>
        </p:nvPicPr>
        <p:blipFill>
          <a:blip r:embed="rId2" cstate="print"/>
          <a:srcRect l="30477" t="35652" r="27966" b="44783"/>
          <a:stretch>
            <a:fillRect/>
          </a:stretch>
        </p:blipFill>
        <p:spPr bwMode="auto">
          <a:xfrm>
            <a:off x="8928112" y="539882"/>
            <a:ext cx="2237489" cy="812400"/>
          </a:xfrm>
          <a:prstGeom prst="rect">
            <a:avLst/>
          </a:prstGeom>
          <a:noFill/>
          <a:ln w="9525">
            <a:noFill/>
            <a:miter lim="800000"/>
            <a:headEnd/>
            <a:tailEnd/>
          </a:ln>
        </p:spPr>
      </p:pic>
    </p:spTree>
    <p:extLst>
      <p:ext uri="{BB962C8B-B14F-4D97-AF65-F5344CB8AC3E}">
        <p14:creationId xmlns:p14="http://schemas.microsoft.com/office/powerpoint/2010/main" val="20372706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28727" y="359328"/>
            <a:ext cx="5713770" cy="1280890"/>
          </a:xfrm>
        </p:spPr>
        <p:txBody>
          <a:bodyPr>
            <a:noAutofit/>
          </a:bodyPr>
          <a:lstStyle/>
          <a:p>
            <a:pPr lvl="2" algn="l" defTabSz="457200" rtl="0">
              <a:spcBef>
                <a:spcPct val="0"/>
              </a:spcBef>
            </a:pPr>
            <a:r>
              <a:rPr lang="es-EC" sz="3600" b="1" dirty="0">
                <a:solidFill>
                  <a:srgbClr val="FF0000"/>
                </a:solidFill>
                <a:latin typeface="+mj-lt"/>
              </a:rPr>
              <a:t>Diseño del cilindro de almacenamiento de BP.</a:t>
            </a:r>
            <a:br>
              <a:rPr lang="es-EC" sz="3600" b="1" dirty="0">
                <a:solidFill>
                  <a:srgbClr val="FF0000"/>
                </a:solidFill>
                <a:latin typeface="+mj-lt"/>
              </a:rPr>
            </a:br>
            <a:endParaRPr lang="es-EC" sz="3600" dirty="0">
              <a:solidFill>
                <a:srgbClr val="FF0000"/>
              </a:solidFill>
              <a:latin typeface="+mj-lt"/>
            </a:endParaRPr>
          </a:p>
        </p:txBody>
      </p:sp>
      <p:pic>
        <p:nvPicPr>
          <p:cNvPr id="4" name="Imagen 3"/>
          <p:cNvPicPr/>
          <p:nvPr/>
        </p:nvPicPr>
        <p:blipFill>
          <a:blip r:embed="rId2">
            <a:extLst>
              <a:ext uri="{28A0092B-C50C-407E-A947-70E740481C1C}">
                <a14:useLocalDpi xmlns:a14="http://schemas.microsoft.com/office/drawing/2010/main" val="0"/>
              </a:ext>
            </a:extLst>
          </a:blip>
          <a:srcRect l="8936" r="6718"/>
          <a:stretch>
            <a:fillRect/>
          </a:stretch>
        </p:blipFill>
        <p:spPr bwMode="auto">
          <a:xfrm>
            <a:off x="2207992" y="1673542"/>
            <a:ext cx="1831746" cy="2471738"/>
          </a:xfrm>
          <a:prstGeom prst="rect">
            <a:avLst/>
          </a:prstGeom>
          <a:noFill/>
          <a:ln>
            <a:noFill/>
          </a:ln>
        </p:spPr>
      </p:pic>
      <p:pic>
        <p:nvPicPr>
          <p:cNvPr id="5" name="Imagen 4"/>
          <p:cNvPicPr/>
          <p:nvPr/>
        </p:nvPicPr>
        <p:blipFill>
          <a:blip r:embed="rId3">
            <a:extLst>
              <a:ext uri="{28A0092B-C50C-407E-A947-70E740481C1C}">
                <a14:useLocalDpi xmlns:a14="http://schemas.microsoft.com/office/drawing/2010/main" val="0"/>
              </a:ext>
            </a:extLst>
          </a:blip>
          <a:srcRect/>
          <a:stretch>
            <a:fillRect/>
          </a:stretch>
        </p:blipFill>
        <p:spPr bwMode="auto">
          <a:xfrm>
            <a:off x="4345654" y="1987441"/>
            <a:ext cx="2046983" cy="2570912"/>
          </a:xfrm>
          <a:prstGeom prst="rect">
            <a:avLst/>
          </a:prstGeom>
          <a:noFill/>
          <a:ln>
            <a:noFill/>
          </a:ln>
        </p:spPr>
      </p:pic>
      <p:pic>
        <p:nvPicPr>
          <p:cNvPr id="6" name="Imagen 5"/>
          <p:cNvPicPr/>
          <p:nvPr/>
        </p:nvPicPr>
        <p:blipFill>
          <a:blip r:embed="rId4">
            <a:extLst>
              <a:ext uri="{28A0092B-C50C-407E-A947-70E740481C1C}">
                <a14:useLocalDpi xmlns:a14="http://schemas.microsoft.com/office/drawing/2010/main" val="0"/>
              </a:ext>
            </a:extLst>
          </a:blip>
          <a:srcRect/>
          <a:stretch>
            <a:fillRect/>
          </a:stretch>
        </p:blipFill>
        <p:spPr bwMode="auto">
          <a:xfrm>
            <a:off x="6698553" y="2859824"/>
            <a:ext cx="2046983" cy="2570912"/>
          </a:xfrm>
          <a:prstGeom prst="rect">
            <a:avLst/>
          </a:prstGeom>
          <a:noFill/>
          <a:ln>
            <a:noFill/>
          </a:ln>
        </p:spPr>
      </p:pic>
      <p:pic>
        <p:nvPicPr>
          <p:cNvPr id="7" name="Imagen 6"/>
          <p:cNvPicPr/>
          <p:nvPr/>
        </p:nvPicPr>
        <p:blipFill>
          <a:blip r:embed="rId5">
            <a:extLst>
              <a:ext uri="{28A0092B-C50C-407E-A947-70E740481C1C}">
                <a14:useLocalDpi xmlns:a14="http://schemas.microsoft.com/office/drawing/2010/main" val="0"/>
              </a:ext>
            </a:extLst>
          </a:blip>
          <a:srcRect/>
          <a:stretch>
            <a:fillRect/>
          </a:stretch>
        </p:blipFill>
        <p:spPr bwMode="auto">
          <a:xfrm>
            <a:off x="9051452" y="3569507"/>
            <a:ext cx="2046983" cy="2708463"/>
          </a:xfrm>
          <a:prstGeom prst="rect">
            <a:avLst/>
          </a:prstGeom>
          <a:noFill/>
          <a:ln>
            <a:noFill/>
          </a:ln>
        </p:spPr>
      </p:pic>
      <p:pic>
        <p:nvPicPr>
          <p:cNvPr id="8" name="Imagen 7"/>
          <p:cNvPicPr/>
          <p:nvPr/>
        </p:nvPicPr>
        <p:blipFill>
          <a:blip r:embed="rId6" cstate="print"/>
          <a:srcRect l="30477" t="35652" r="27966" b="44783"/>
          <a:stretch>
            <a:fillRect/>
          </a:stretch>
        </p:blipFill>
        <p:spPr bwMode="auto">
          <a:xfrm>
            <a:off x="8928112" y="539882"/>
            <a:ext cx="2237489" cy="812400"/>
          </a:xfrm>
          <a:prstGeom prst="rect">
            <a:avLst/>
          </a:prstGeom>
          <a:noFill/>
          <a:ln w="9525">
            <a:noFill/>
            <a:miter lim="800000"/>
            <a:headEnd/>
            <a:tailEnd/>
          </a:ln>
        </p:spPr>
      </p:pic>
      <p:pic>
        <p:nvPicPr>
          <p:cNvPr id="9" name="Imagen 8"/>
          <p:cNvPicPr/>
          <p:nvPr/>
        </p:nvPicPr>
        <p:blipFill>
          <a:blip r:embed="rId6" cstate="print"/>
          <a:srcRect l="30477" t="35652" r="27966" b="44783"/>
          <a:stretch>
            <a:fillRect/>
          </a:stretch>
        </p:blipFill>
        <p:spPr bwMode="auto">
          <a:xfrm>
            <a:off x="9080512" y="692282"/>
            <a:ext cx="2237489" cy="812400"/>
          </a:xfrm>
          <a:prstGeom prst="rect">
            <a:avLst/>
          </a:prstGeom>
          <a:noFill/>
          <a:ln w="9525">
            <a:noFill/>
            <a:miter lim="800000"/>
            <a:headEnd/>
            <a:tailEnd/>
          </a:ln>
        </p:spPr>
      </p:pic>
    </p:spTree>
    <p:extLst>
      <p:ext uri="{BB962C8B-B14F-4D97-AF65-F5344CB8AC3E}">
        <p14:creationId xmlns:p14="http://schemas.microsoft.com/office/powerpoint/2010/main" val="542169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97379" y="305637"/>
            <a:ext cx="6604925" cy="1280890"/>
          </a:xfrm>
        </p:spPr>
        <p:txBody>
          <a:bodyPr/>
          <a:lstStyle/>
          <a:p>
            <a:r>
              <a:rPr lang="es-EC" b="1" dirty="0" smtClean="0">
                <a:solidFill>
                  <a:srgbClr val="FF0000"/>
                </a:solidFill>
              </a:rPr>
              <a:t>Análisis de esfuerzos en el cilindro de almacenamiento</a:t>
            </a:r>
            <a:endParaRPr lang="es-EC" b="1" dirty="0">
              <a:solidFill>
                <a:srgbClr val="FF0000"/>
              </a:solidFill>
            </a:endParaRPr>
          </a:p>
        </p:txBody>
      </p:sp>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2489606" y="1660417"/>
            <a:ext cx="2150633" cy="4392958"/>
          </a:xfrm>
          <a:prstGeom prst="rect">
            <a:avLst/>
          </a:prstGeom>
          <a:noFill/>
          <a:ln>
            <a:noFill/>
          </a:ln>
        </p:spPr>
      </p:pic>
      <mc:AlternateContent xmlns:mc="http://schemas.openxmlformats.org/markup-compatibility/2006" xmlns:a14="http://schemas.microsoft.com/office/drawing/2010/main">
        <mc:Choice Requires="a14">
          <p:sp>
            <p:nvSpPr>
              <p:cNvPr id="5" name="Rectángulo 4"/>
              <p:cNvSpPr/>
              <p:nvPr/>
            </p:nvSpPr>
            <p:spPr>
              <a:xfrm>
                <a:off x="5153486" y="1959941"/>
                <a:ext cx="1747401" cy="76309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es-EC" b="1" i="1" smtClean="0">
                              <a:solidFill>
                                <a:schemeClr val="accent4">
                                  <a:lumMod val="75000"/>
                                </a:schemeClr>
                              </a:solidFill>
                              <a:latin typeface="Cambria Math" panose="02040503050406030204" pitchFamily="18" charset="0"/>
                            </a:rPr>
                          </m:ctrlPr>
                        </m:naryPr>
                        <m:sub/>
                        <m:sup/>
                        <m:e>
                          <m:r>
                            <a:rPr lang="es-EC" b="1" i="1">
                              <a:solidFill>
                                <a:schemeClr val="accent4">
                                  <a:lumMod val="75000"/>
                                </a:schemeClr>
                              </a:solidFill>
                              <a:latin typeface="Cambria Math" panose="02040503050406030204" pitchFamily="18" charset="0"/>
                            </a:rPr>
                            <m:t>𝑭𝒙</m:t>
                          </m:r>
                          <m:r>
                            <a:rPr lang="es-EC" b="1" i="0">
                              <a:solidFill>
                                <a:schemeClr val="accent4">
                                  <a:lumMod val="75000"/>
                                </a:schemeClr>
                              </a:solidFill>
                              <a:latin typeface="Cambria Math" panose="02040503050406030204" pitchFamily="18" charset="0"/>
                            </a:rPr>
                            <m:t>=</m:t>
                          </m:r>
                          <m:r>
                            <a:rPr lang="es-EC" b="1" i="1">
                              <a:solidFill>
                                <a:schemeClr val="accent4">
                                  <a:lumMod val="75000"/>
                                </a:schemeClr>
                              </a:solidFill>
                              <a:latin typeface="Cambria Math" panose="02040503050406030204" pitchFamily="18" charset="0"/>
                            </a:rPr>
                            <m:t>𝒎</m:t>
                          </m:r>
                          <m:r>
                            <a:rPr lang="es-EC" b="1" i="0">
                              <a:solidFill>
                                <a:schemeClr val="accent4">
                                  <a:lumMod val="75000"/>
                                </a:schemeClr>
                              </a:solidFill>
                              <a:latin typeface="Cambria Math" panose="02040503050406030204" pitchFamily="18" charset="0"/>
                            </a:rPr>
                            <m:t>∗</m:t>
                          </m:r>
                          <m:r>
                            <a:rPr lang="es-EC" b="1" i="1">
                              <a:solidFill>
                                <a:schemeClr val="accent4">
                                  <a:lumMod val="75000"/>
                                </a:schemeClr>
                              </a:solidFill>
                              <a:latin typeface="Cambria Math" panose="02040503050406030204" pitchFamily="18" charset="0"/>
                            </a:rPr>
                            <m:t>𝒂</m:t>
                          </m:r>
                        </m:e>
                      </m:nary>
                    </m:oMath>
                  </m:oMathPara>
                </a14:m>
                <a:endParaRPr lang="es-EC" b="1" dirty="0">
                  <a:solidFill>
                    <a:schemeClr val="accent4">
                      <a:lumMod val="75000"/>
                    </a:schemeClr>
                  </a:solidFill>
                </a:endParaRPr>
              </a:p>
            </p:txBody>
          </p:sp>
        </mc:Choice>
        <mc:Fallback xmlns="">
          <p:sp>
            <p:nvSpPr>
              <p:cNvPr id="5" name="Rectángulo 4"/>
              <p:cNvSpPr>
                <a:spLocks noRot="1" noChangeAspect="1" noMove="1" noResize="1" noEditPoints="1" noAdjustHandles="1" noChangeArrowheads="1" noChangeShapeType="1" noTextEdit="1"/>
              </p:cNvSpPr>
              <p:nvPr/>
            </p:nvSpPr>
            <p:spPr>
              <a:xfrm>
                <a:off x="5153486" y="1959941"/>
                <a:ext cx="1747401" cy="763094"/>
              </a:xfrm>
              <a:prstGeom prst="rect">
                <a:avLst/>
              </a:prstGeom>
              <a:blipFill rotWithShape="0">
                <a:blip r:embed="rId3"/>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6" name="Rectángulo 5"/>
              <p:cNvSpPr/>
              <p:nvPr/>
            </p:nvSpPr>
            <p:spPr>
              <a:xfrm>
                <a:off x="7359536" y="2957280"/>
                <a:ext cx="376417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b="1" i="1" smtClean="0">
                          <a:solidFill>
                            <a:schemeClr val="accent4">
                              <a:lumMod val="75000"/>
                            </a:schemeClr>
                          </a:solidFill>
                          <a:latin typeface="Cambria Math" panose="02040503050406030204" pitchFamily="18" charset="0"/>
                        </a:rPr>
                        <m:t>𝑴𝒂𝒔𝒂</m:t>
                      </m:r>
                      <m:r>
                        <a:rPr lang="es-EC" b="1" i="1" smtClean="0">
                          <a:solidFill>
                            <a:schemeClr val="accent4">
                              <a:lumMod val="75000"/>
                            </a:schemeClr>
                          </a:solidFill>
                          <a:latin typeface="Cambria Math" panose="02040503050406030204" pitchFamily="18" charset="0"/>
                        </a:rPr>
                        <m:t>∗</m:t>
                      </m:r>
                      <m:r>
                        <a:rPr lang="es-EC" b="1" i="1" smtClean="0">
                          <a:solidFill>
                            <a:schemeClr val="accent4">
                              <a:lumMod val="75000"/>
                            </a:schemeClr>
                          </a:solidFill>
                          <a:latin typeface="Cambria Math" panose="02040503050406030204" pitchFamily="18" charset="0"/>
                        </a:rPr>
                        <m:t>𝒈𝒓𝒂𝒗𝒆𝒅𝒂𝒅</m:t>
                      </m:r>
                      <m:r>
                        <a:rPr lang="es-EC" b="1" i="1" smtClean="0">
                          <a:solidFill>
                            <a:schemeClr val="accent4">
                              <a:lumMod val="75000"/>
                            </a:schemeClr>
                          </a:solidFill>
                          <a:latin typeface="Cambria Math" panose="02040503050406030204" pitchFamily="18" charset="0"/>
                        </a:rPr>
                        <m:t>−</m:t>
                      </m:r>
                      <m:r>
                        <a:rPr lang="es-EC" b="1" i="1" smtClean="0">
                          <a:solidFill>
                            <a:schemeClr val="accent4">
                              <a:lumMod val="75000"/>
                            </a:schemeClr>
                          </a:solidFill>
                          <a:latin typeface="Cambria Math" panose="02040503050406030204" pitchFamily="18" charset="0"/>
                        </a:rPr>
                        <m:t>𝒏𝒐𝒓𝒎𝒂𝒍</m:t>
                      </m:r>
                      <m:r>
                        <a:rPr lang="es-EC" b="1" i="1" smtClean="0">
                          <a:solidFill>
                            <a:schemeClr val="accent4">
                              <a:lumMod val="75000"/>
                            </a:schemeClr>
                          </a:solidFill>
                          <a:latin typeface="Cambria Math" panose="02040503050406030204" pitchFamily="18" charset="0"/>
                        </a:rPr>
                        <m:t>=</m:t>
                      </m:r>
                      <m:r>
                        <a:rPr lang="es-EC" b="1" i="1" smtClean="0">
                          <a:solidFill>
                            <a:schemeClr val="accent4">
                              <a:lumMod val="75000"/>
                            </a:schemeClr>
                          </a:solidFill>
                          <a:latin typeface="Cambria Math" panose="02040503050406030204" pitchFamily="18" charset="0"/>
                        </a:rPr>
                        <m:t>𝟎</m:t>
                      </m:r>
                    </m:oMath>
                  </m:oMathPara>
                </a14:m>
                <a:endParaRPr lang="es-EC" b="1" dirty="0">
                  <a:solidFill>
                    <a:schemeClr val="accent4">
                      <a:lumMod val="75000"/>
                    </a:schemeClr>
                  </a:solidFill>
                </a:endParaRPr>
              </a:p>
            </p:txBody>
          </p:sp>
        </mc:Choice>
        <mc:Fallback xmlns="">
          <p:sp>
            <p:nvSpPr>
              <p:cNvPr id="6" name="Rectángulo 5"/>
              <p:cNvSpPr>
                <a:spLocks noRot="1" noChangeAspect="1" noMove="1" noResize="1" noEditPoints="1" noAdjustHandles="1" noChangeArrowheads="1" noChangeShapeType="1" noTextEdit="1"/>
              </p:cNvSpPr>
              <p:nvPr/>
            </p:nvSpPr>
            <p:spPr>
              <a:xfrm>
                <a:off x="7359536" y="2957280"/>
                <a:ext cx="3764172" cy="369332"/>
              </a:xfrm>
              <a:prstGeom prst="rect">
                <a:avLst/>
              </a:prstGeom>
              <a:blipFill rotWithShape="0">
                <a:blip r:embed="rId4"/>
                <a:stretch>
                  <a:fillRect b="-16393"/>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7" name="Rectángulo 6"/>
              <p:cNvSpPr/>
              <p:nvPr/>
            </p:nvSpPr>
            <p:spPr>
              <a:xfrm>
                <a:off x="8489141" y="3739004"/>
                <a:ext cx="130997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b="1" i="1" smtClean="0">
                          <a:solidFill>
                            <a:schemeClr val="accent4">
                              <a:lumMod val="75000"/>
                            </a:schemeClr>
                          </a:solidFill>
                          <a:latin typeface="Cambria Math" panose="02040503050406030204" pitchFamily="18" charset="0"/>
                        </a:rPr>
                        <m:t>𝑵</m:t>
                      </m:r>
                      <m:r>
                        <a:rPr lang="es-EC" b="1" i="0">
                          <a:solidFill>
                            <a:schemeClr val="accent4">
                              <a:lumMod val="75000"/>
                            </a:schemeClr>
                          </a:solidFill>
                          <a:latin typeface="Cambria Math" panose="02040503050406030204" pitchFamily="18" charset="0"/>
                        </a:rPr>
                        <m:t>=</m:t>
                      </m:r>
                      <m:r>
                        <a:rPr lang="es-EC" b="1" i="1">
                          <a:solidFill>
                            <a:schemeClr val="accent4">
                              <a:lumMod val="75000"/>
                            </a:schemeClr>
                          </a:solidFill>
                          <a:latin typeface="Cambria Math" panose="02040503050406030204" pitchFamily="18" charset="0"/>
                        </a:rPr>
                        <m:t>𝒎</m:t>
                      </m:r>
                      <m:r>
                        <a:rPr lang="es-EC" b="1" i="0">
                          <a:solidFill>
                            <a:schemeClr val="accent4">
                              <a:lumMod val="75000"/>
                            </a:schemeClr>
                          </a:solidFill>
                          <a:latin typeface="Cambria Math" panose="02040503050406030204" pitchFamily="18" charset="0"/>
                        </a:rPr>
                        <m:t>∗</m:t>
                      </m:r>
                      <m:r>
                        <a:rPr lang="es-EC" b="1" i="1">
                          <a:solidFill>
                            <a:schemeClr val="accent4">
                              <a:lumMod val="75000"/>
                            </a:schemeClr>
                          </a:solidFill>
                          <a:latin typeface="Cambria Math" panose="02040503050406030204" pitchFamily="18" charset="0"/>
                        </a:rPr>
                        <m:t>𝒈</m:t>
                      </m:r>
                    </m:oMath>
                  </m:oMathPara>
                </a14:m>
                <a:endParaRPr lang="es-EC" b="1" dirty="0">
                  <a:solidFill>
                    <a:schemeClr val="accent4">
                      <a:lumMod val="75000"/>
                    </a:schemeClr>
                  </a:solidFill>
                </a:endParaRPr>
              </a:p>
            </p:txBody>
          </p:sp>
        </mc:Choice>
        <mc:Fallback xmlns="">
          <p:sp>
            <p:nvSpPr>
              <p:cNvPr id="7" name="Rectángulo 6"/>
              <p:cNvSpPr>
                <a:spLocks noRot="1" noChangeAspect="1" noMove="1" noResize="1" noEditPoints="1" noAdjustHandles="1" noChangeArrowheads="1" noChangeShapeType="1" noTextEdit="1"/>
              </p:cNvSpPr>
              <p:nvPr/>
            </p:nvSpPr>
            <p:spPr>
              <a:xfrm>
                <a:off x="8489141" y="3739004"/>
                <a:ext cx="1309974" cy="369332"/>
              </a:xfrm>
              <a:prstGeom prst="rect">
                <a:avLst/>
              </a:prstGeom>
              <a:blipFill rotWithShape="0">
                <a:blip r:embed="rId5"/>
                <a:stretch>
                  <a:fillRect b="-9836"/>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8" name="Rectángulo 7"/>
              <p:cNvSpPr/>
              <p:nvPr/>
            </p:nvSpPr>
            <p:spPr>
              <a:xfrm>
                <a:off x="7379446" y="1959941"/>
                <a:ext cx="3630930" cy="76309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es-EC" b="1" i="1" smtClean="0">
                              <a:solidFill>
                                <a:schemeClr val="accent4">
                                  <a:lumMod val="75000"/>
                                </a:schemeClr>
                              </a:solidFill>
                              <a:latin typeface="Cambria Math" panose="02040503050406030204" pitchFamily="18" charset="0"/>
                            </a:rPr>
                          </m:ctrlPr>
                        </m:naryPr>
                        <m:sub/>
                        <m:sup/>
                        <m:e>
                          <m:r>
                            <a:rPr lang="es-EC" b="1" i="1">
                              <a:solidFill>
                                <a:schemeClr val="accent4">
                                  <a:lumMod val="75000"/>
                                </a:schemeClr>
                              </a:solidFill>
                              <a:latin typeface="Cambria Math" panose="02040503050406030204" pitchFamily="18" charset="0"/>
                            </a:rPr>
                            <m:t>𝑭𝒚</m:t>
                          </m:r>
                          <m:r>
                            <a:rPr lang="es-EC" b="1" i="0">
                              <a:solidFill>
                                <a:schemeClr val="accent4">
                                  <a:lumMod val="75000"/>
                                </a:schemeClr>
                              </a:solidFill>
                              <a:latin typeface="Cambria Math" panose="02040503050406030204" pitchFamily="18" charset="0"/>
                            </a:rPr>
                            <m:t>=</m:t>
                          </m:r>
                          <m:r>
                            <a:rPr lang="es-EC" b="1" i="1">
                              <a:solidFill>
                                <a:schemeClr val="accent4">
                                  <a:lumMod val="75000"/>
                                </a:schemeClr>
                              </a:solidFill>
                              <a:latin typeface="Cambria Math" panose="02040503050406030204" pitchFamily="18" charset="0"/>
                            </a:rPr>
                            <m:t>𝑷𝒆𝒔𝒐</m:t>
                          </m:r>
                          <m:r>
                            <a:rPr lang="es-EC" b="1" i="0">
                              <a:solidFill>
                                <a:schemeClr val="accent4">
                                  <a:lumMod val="75000"/>
                                </a:schemeClr>
                              </a:solidFill>
                              <a:latin typeface="Cambria Math" panose="02040503050406030204" pitchFamily="18" charset="0"/>
                            </a:rPr>
                            <m:t> </m:t>
                          </m:r>
                          <m:r>
                            <a:rPr lang="es-EC" b="1" i="1">
                              <a:solidFill>
                                <a:schemeClr val="accent4">
                                  <a:lumMod val="75000"/>
                                </a:schemeClr>
                              </a:solidFill>
                              <a:latin typeface="Cambria Math" panose="02040503050406030204" pitchFamily="18" charset="0"/>
                            </a:rPr>
                            <m:t>𝑩𝑷</m:t>
                          </m:r>
                          <m:r>
                            <a:rPr lang="es-EC" b="1" i="0">
                              <a:solidFill>
                                <a:schemeClr val="accent4">
                                  <a:lumMod val="75000"/>
                                </a:schemeClr>
                              </a:solidFill>
                              <a:latin typeface="Cambria Math" panose="02040503050406030204" pitchFamily="18" charset="0"/>
                            </a:rPr>
                            <m:t>−</m:t>
                          </m:r>
                          <m:r>
                            <a:rPr lang="es-EC" b="1" i="1">
                              <a:solidFill>
                                <a:schemeClr val="accent4">
                                  <a:lumMod val="75000"/>
                                </a:schemeClr>
                              </a:solidFill>
                              <a:latin typeface="Cambria Math" panose="02040503050406030204" pitchFamily="18" charset="0"/>
                            </a:rPr>
                            <m:t>𝑭</m:t>
                          </m:r>
                          <m:r>
                            <a:rPr lang="es-EC" b="1" i="0">
                              <a:solidFill>
                                <a:schemeClr val="accent4">
                                  <a:lumMod val="75000"/>
                                </a:schemeClr>
                              </a:solidFill>
                              <a:latin typeface="Cambria Math" panose="02040503050406030204" pitchFamily="18" charset="0"/>
                            </a:rPr>
                            <m:t>.</m:t>
                          </m:r>
                          <m:r>
                            <a:rPr lang="es-EC" b="1" i="1">
                              <a:solidFill>
                                <a:schemeClr val="accent4">
                                  <a:lumMod val="75000"/>
                                </a:schemeClr>
                              </a:solidFill>
                              <a:latin typeface="Cambria Math" panose="02040503050406030204" pitchFamily="18" charset="0"/>
                            </a:rPr>
                            <m:t>𝑹𝒆𝒂𝒄𝒄𝒊𝒐𝒏</m:t>
                          </m:r>
                        </m:e>
                      </m:nary>
                    </m:oMath>
                  </m:oMathPara>
                </a14:m>
                <a:endParaRPr lang="es-EC" b="1" dirty="0">
                  <a:solidFill>
                    <a:schemeClr val="accent4">
                      <a:lumMod val="75000"/>
                    </a:schemeClr>
                  </a:solidFill>
                </a:endParaRPr>
              </a:p>
            </p:txBody>
          </p:sp>
        </mc:Choice>
        <mc:Fallback xmlns="">
          <p:sp>
            <p:nvSpPr>
              <p:cNvPr id="8" name="Rectángulo 7"/>
              <p:cNvSpPr>
                <a:spLocks noRot="1" noChangeAspect="1" noMove="1" noResize="1" noEditPoints="1" noAdjustHandles="1" noChangeArrowheads="1" noChangeShapeType="1" noTextEdit="1"/>
              </p:cNvSpPr>
              <p:nvPr/>
            </p:nvSpPr>
            <p:spPr>
              <a:xfrm>
                <a:off x="7379446" y="1959941"/>
                <a:ext cx="3630930" cy="763094"/>
              </a:xfrm>
              <a:prstGeom prst="rect">
                <a:avLst/>
              </a:prstGeom>
              <a:blipFill rotWithShape="0">
                <a:blip r:embed="rId6"/>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9" name="Rectángulo 8"/>
              <p:cNvSpPr/>
              <p:nvPr/>
            </p:nvSpPr>
            <p:spPr>
              <a:xfrm>
                <a:off x="6096000" y="4275803"/>
                <a:ext cx="6096000" cy="1772152"/>
              </a:xfrm>
              <a:prstGeom prst="rect">
                <a:avLst/>
              </a:prstGeom>
            </p:spPr>
            <p:txBody>
              <a:bodyPr>
                <a:spAutoFit/>
              </a:bodyPr>
              <a:lstStyle/>
              <a:p>
                <a:pPr algn="just">
                  <a:lnSpc>
                    <a:spcPct val="150000"/>
                  </a:lnSpc>
                  <a:spcAft>
                    <a:spcPts val="1000"/>
                  </a:spcAft>
                </a:pPr>
                <a14:m>
                  <m:oMathPara xmlns:m="http://schemas.openxmlformats.org/officeDocument/2006/math">
                    <m:oMathParaPr>
                      <m:jc m:val="centerGroup"/>
                    </m:oMathParaPr>
                    <m:oMath xmlns:m="http://schemas.openxmlformats.org/officeDocument/2006/math">
                      <m:r>
                        <a:rPr lang="es-EC" b="1" i="1" smtClean="0">
                          <a:solidFill>
                            <a:schemeClr val="accent4">
                              <a:lumMod val="75000"/>
                            </a:schemeClr>
                          </a:solidFill>
                          <a:latin typeface="Cambria Math" panose="02040503050406030204" pitchFamily="18" charset="0"/>
                          <a:ea typeface="Times New Roman" panose="02020603050405020304" pitchFamily="18" charset="0"/>
                          <a:cs typeface="Times New Roman" panose="02020603050405020304" pitchFamily="18" charset="0"/>
                        </a:rPr>
                        <m:t>𝑵</m:t>
                      </m:r>
                      <m:r>
                        <a:rPr lang="es-EC" b="1" i="1" smtClean="0">
                          <a:solidFill>
                            <a:schemeClr val="accent4">
                              <a:lumMod val="75000"/>
                            </a:schemeClr>
                          </a:solidFill>
                          <a:latin typeface="Cambria Math" panose="02040503050406030204" pitchFamily="18" charset="0"/>
                          <a:ea typeface="Times New Roman" panose="02020603050405020304" pitchFamily="18" charset="0"/>
                          <a:cs typeface="Times New Roman" panose="02020603050405020304" pitchFamily="18" charset="0"/>
                        </a:rPr>
                        <m:t>=</m:t>
                      </m:r>
                      <m:r>
                        <a:rPr lang="es-EC" b="1" i="1" smtClean="0">
                          <a:solidFill>
                            <a:schemeClr val="accent4">
                              <a:lumMod val="75000"/>
                            </a:schemeClr>
                          </a:solidFill>
                          <a:latin typeface="Cambria Math" panose="02040503050406030204" pitchFamily="18" charset="0"/>
                          <a:ea typeface="Times New Roman" panose="02020603050405020304" pitchFamily="18" charset="0"/>
                          <a:cs typeface="Times New Roman" panose="02020603050405020304" pitchFamily="18" charset="0"/>
                        </a:rPr>
                        <m:t>𝟐𝟎</m:t>
                      </m:r>
                      <m:d>
                        <m:dPr>
                          <m:ctrlPr>
                            <a:rPr lang="es-EC" b="1" i="1">
                              <a:solidFill>
                                <a:schemeClr val="accent4">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s-EC" b="1" i="1">
                              <a:solidFill>
                                <a:schemeClr val="accent4">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𝑲𝒈</m:t>
                          </m:r>
                        </m:e>
                      </m:d>
                      <m:r>
                        <a:rPr lang="es-EC" b="1" i="1">
                          <a:solidFill>
                            <a:schemeClr val="accent4">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s-EC" b="1" i="1">
                          <a:solidFill>
                            <a:schemeClr val="accent4">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𝟗</m:t>
                      </m:r>
                      <m:r>
                        <a:rPr lang="es-EC" b="1" i="1">
                          <a:solidFill>
                            <a:schemeClr val="accent4">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s-EC" b="1" i="1">
                          <a:solidFill>
                            <a:schemeClr val="accent4">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𝟖</m:t>
                      </m:r>
                      <m:d>
                        <m:dPr>
                          <m:ctrlPr>
                            <a:rPr lang="es-EC" b="1" i="1">
                              <a:solidFill>
                                <a:schemeClr val="accent4">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s-EC" b="1" i="1">
                                  <a:solidFill>
                                    <a:schemeClr val="accent4">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s-EC" b="1" i="1">
                                  <a:solidFill>
                                    <a:schemeClr val="accent4">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𝒎</m:t>
                              </m:r>
                            </m:num>
                            <m:den>
                              <m:sSup>
                                <m:sSupPr>
                                  <m:ctrlPr>
                                    <a:rPr lang="es-EC" b="1" i="1">
                                      <a:solidFill>
                                        <a:schemeClr val="accent4">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s-EC" b="1" i="1">
                                      <a:solidFill>
                                        <a:schemeClr val="accent4">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𝒔</m:t>
                                  </m:r>
                                </m:e>
                                <m:sup>
                                  <m:r>
                                    <a:rPr lang="es-EC" b="1" i="1">
                                      <a:solidFill>
                                        <a:schemeClr val="accent4">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𝟐</m:t>
                                  </m:r>
                                </m:sup>
                              </m:sSup>
                            </m:den>
                          </m:f>
                        </m:e>
                      </m:d>
                    </m:oMath>
                  </m:oMathPara>
                </a14:m>
                <a:endParaRPr lang="es-EC" sz="1600" b="1" dirty="0">
                  <a:solidFill>
                    <a:schemeClr val="accent4">
                      <a:lumMod val="7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1000"/>
                  </a:spcAft>
                </a:pPr>
                <a14:m>
                  <m:oMathPara xmlns:m="http://schemas.openxmlformats.org/officeDocument/2006/math">
                    <m:oMathParaPr>
                      <m:jc m:val="centerGroup"/>
                    </m:oMathParaPr>
                    <m:oMath xmlns:m="http://schemas.openxmlformats.org/officeDocument/2006/math">
                      <m:r>
                        <a:rPr lang="es-EC" b="1" i="1">
                          <a:solidFill>
                            <a:schemeClr val="accent4">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𝑵</m:t>
                      </m:r>
                      <m:r>
                        <a:rPr lang="es-EC" b="1" i="1">
                          <a:solidFill>
                            <a:schemeClr val="accent4">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s-EC" b="1" i="1">
                          <a:solidFill>
                            <a:schemeClr val="accent4">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𝟏𝟗𝟔</m:t>
                      </m:r>
                      <m:d>
                        <m:dPr>
                          <m:ctrlPr>
                            <a:rPr lang="es-EC" b="1" i="1">
                              <a:solidFill>
                                <a:schemeClr val="accent4">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s-EC" b="1" i="1">
                              <a:solidFill>
                                <a:schemeClr val="accent4">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𝑲𝒈</m:t>
                          </m:r>
                          <m:f>
                            <m:fPr>
                              <m:ctrlPr>
                                <a:rPr lang="es-EC" b="1" i="1">
                                  <a:solidFill>
                                    <a:schemeClr val="accent4">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s-EC" b="1" i="1">
                                  <a:solidFill>
                                    <a:schemeClr val="accent4">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𝒎</m:t>
                              </m:r>
                            </m:num>
                            <m:den>
                              <m:sSup>
                                <m:sSupPr>
                                  <m:ctrlPr>
                                    <a:rPr lang="es-EC" b="1" i="1">
                                      <a:solidFill>
                                        <a:schemeClr val="accent4">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s-EC" b="1" i="1">
                                      <a:solidFill>
                                        <a:schemeClr val="accent4">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𝒔</m:t>
                                  </m:r>
                                </m:e>
                                <m:sup>
                                  <m:r>
                                    <a:rPr lang="es-EC" b="1" i="1">
                                      <a:solidFill>
                                        <a:schemeClr val="accent4">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𝟐</m:t>
                                  </m:r>
                                </m:sup>
                              </m:sSup>
                            </m:den>
                          </m:f>
                        </m:e>
                      </m:d>
                      <m:r>
                        <a:rPr lang="es-EC" b="1" i="1">
                          <a:solidFill>
                            <a:schemeClr val="accent4">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s-EC" b="1" i="1">
                          <a:solidFill>
                            <a:schemeClr val="accent4">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𝟏𝟗𝟔</m:t>
                      </m:r>
                      <m:r>
                        <a:rPr lang="es-EC" b="1" i="1">
                          <a:solidFill>
                            <a:schemeClr val="accent4">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s-EC" b="1" i="1">
                          <a:solidFill>
                            <a:schemeClr val="accent4">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𝑵𝒆𝒘𝒕𝒐𝒏𝒔</m:t>
                      </m:r>
                    </m:oMath>
                  </m:oMathPara>
                </a14:m>
                <a:endParaRPr lang="es-EC" sz="1600" b="1" dirty="0">
                  <a:solidFill>
                    <a:schemeClr val="accent4">
                      <a:lumMod val="7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p:txBody>
          </p:sp>
        </mc:Choice>
        <mc:Fallback xmlns="">
          <p:sp>
            <p:nvSpPr>
              <p:cNvPr id="9" name="Rectángulo 8"/>
              <p:cNvSpPr>
                <a:spLocks noRot="1" noChangeAspect="1" noMove="1" noResize="1" noEditPoints="1" noAdjustHandles="1" noChangeArrowheads="1" noChangeShapeType="1" noTextEdit="1"/>
              </p:cNvSpPr>
              <p:nvPr/>
            </p:nvSpPr>
            <p:spPr>
              <a:xfrm>
                <a:off x="6096000" y="4275803"/>
                <a:ext cx="6096000" cy="1772152"/>
              </a:xfrm>
              <a:prstGeom prst="rect">
                <a:avLst/>
              </a:prstGeom>
              <a:blipFill rotWithShape="0">
                <a:blip r:embed="rId7"/>
                <a:stretch>
                  <a:fillRect/>
                </a:stretch>
              </a:blipFill>
            </p:spPr>
            <p:txBody>
              <a:bodyPr/>
              <a:lstStyle/>
              <a:p>
                <a:r>
                  <a:rPr lang="es-EC">
                    <a:noFill/>
                  </a:rPr>
                  <a:t> </a:t>
                </a:r>
              </a:p>
            </p:txBody>
          </p:sp>
        </mc:Fallback>
      </mc:AlternateContent>
      <p:pic>
        <p:nvPicPr>
          <p:cNvPr id="10" name="Imagen 9"/>
          <p:cNvPicPr/>
          <p:nvPr/>
        </p:nvPicPr>
        <p:blipFill>
          <a:blip r:embed="rId8" cstate="print"/>
          <a:srcRect l="30477" t="35652" r="27966" b="44783"/>
          <a:stretch>
            <a:fillRect/>
          </a:stretch>
        </p:blipFill>
        <p:spPr bwMode="auto">
          <a:xfrm>
            <a:off x="8928112" y="539882"/>
            <a:ext cx="2237489" cy="812400"/>
          </a:xfrm>
          <a:prstGeom prst="rect">
            <a:avLst/>
          </a:prstGeom>
          <a:noFill/>
          <a:ln w="9525">
            <a:noFill/>
            <a:miter lim="800000"/>
            <a:headEnd/>
            <a:tailEnd/>
          </a:ln>
        </p:spPr>
      </p:pic>
    </p:spTree>
    <p:extLst>
      <p:ext uri="{BB962C8B-B14F-4D97-AF65-F5344CB8AC3E}">
        <p14:creationId xmlns:p14="http://schemas.microsoft.com/office/powerpoint/2010/main" val="4672923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ángulo 3"/>
              <p:cNvSpPr/>
              <p:nvPr/>
            </p:nvSpPr>
            <p:spPr>
              <a:xfrm>
                <a:off x="1700429" y="1304159"/>
                <a:ext cx="8071367"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C" b="0" i="1" smtClean="0">
                          <a:latin typeface="Cambria Math" panose="02040503050406030204" pitchFamily="18" charset="0"/>
                        </a:rPr>
                        <m:t>𝐴</m:t>
                      </m:r>
                      <m:r>
                        <a:rPr lang="es-EC" i="1">
                          <a:latin typeface="Cambria Math" panose="02040503050406030204" pitchFamily="18" charset="0"/>
                        </a:rPr>
                        <m:t>𝑟𝑒𝑎</m:t>
                      </m:r>
                      <m:r>
                        <a:rPr lang="es-EC" i="0">
                          <a:latin typeface="Cambria Math" panose="02040503050406030204" pitchFamily="18" charset="0"/>
                        </a:rPr>
                        <m:t> </m:t>
                      </m:r>
                      <m:r>
                        <a:rPr lang="es-EC" i="1">
                          <a:latin typeface="Cambria Math" panose="02040503050406030204" pitchFamily="18" charset="0"/>
                        </a:rPr>
                        <m:t>𝑏𝑎𝑠𝑒</m:t>
                      </m:r>
                      <m:r>
                        <a:rPr lang="es-EC" i="0">
                          <a:latin typeface="Cambria Math" panose="02040503050406030204" pitchFamily="18" charset="0"/>
                        </a:rPr>
                        <m:t> </m:t>
                      </m:r>
                      <m:r>
                        <a:rPr lang="es-EC" i="1">
                          <a:latin typeface="Cambria Math" panose="02040503050406030204" pitchFamily="18" charset="0"/>
                        </a:rPr>
                        <m:t>𝑐𝑖𝑟𝑐𝑢𝑙𝑎𝑟</m:t>
                      </m:r>
                      <m:r>
                        <a:rPr lang="es-EC" i="0">
                          <a:latin typeface="Cambria Math" panose="02040503050406030204" pitchFamily="18" charset="0"/>
                        </a:rPr>
                        <m:t>=</m:t>
                      </m:r>
                      <m:r>
                        <a:rPr lang="es-EC" i="1">
                          <a:latin typeface="Cambria Math" panose="02040503050406030204" pitchFamily="18" charset="0"/>
                        </a:rPr>
                        <m:t>𝐴</m:t>
                      </m:r>
                      <m:r>
                        <a:rPr lang="es-EC" i="0">
                          <a:latin typeface="Cambria Math" panose="02040503050406030204" pitchFamily="18" charset="0"/>
                        </a:rPr>
                        <m:t>. </m:t>
                      </m:r>
                      <m:r>
                        <a:rPr lang="es-EC" i="1">
                          <a:latin typeface="Cambria Math" panose="02040503050406030204" pitchFamily="18" charset="0"/>
                        </a:rPr>
                        <m:t>𝑡𝑜𝑡𝑎𝑙</m:t>
                      </m:r>
                      <m:r>
                        <a:rPr lang="es-EC" i="0">
                          <a:latin typeface="Cambria Math" panose="02040503050406030204" pitchFamily="18" charset="0"/>
                        </a:rPr>
                        <m:t>−</m:t>
                      </m:r>
                      <m:r>
                        <a:rPr lang="es-EC" i="1">
                          <a:latin typeface="Cambria Math" panose="02040503050406030204" pitchFamily="18" charset="0"/>
                        </a:rPr>
                        <m:t>𝐴</m:t>
                      </m:r>
                      <m:r>
                        <a:rPr lang="es-EC" i="0">
                          <a:latin typeface="Cambria Math" panose="02040503050406030204" pitchFamily="18" charset="0"/>
                        </a:rPr>
                        <m:t>.</m:t>
                      </m:r>
                      <m:r>
                        <a:rPr lang="es-EC" i="1">
                          <a:latin typeface="Cambria Math" panose="02040503050406030204" pitchFamily="18" charset="0"/>
                        </a:rPr>
                        <m:t>𝐴𝑔𝑢𝑗𝑒𝑟𝑜</m:t>
                      </m:r>
                      <m:r>
                        <a:rPr lang="es-EC" i="0">
                          <a:latin typeface="Cambria Math" panose="02040503050406030204" pitchFamily="18" charset="0"/>
                        </a:rPr>
                        <m:t>1−</m:t>
                      </m:r>
                      <m:r>
                        <a:rPr lang="es-EC" i="1">
                          <a:latin typeface="Cambria Math" panose="02040503050406030204" pitchFamily="18" charset="0"/>
                        </a:rPr>
                        <m:t>𝐴</m:t>
                      </m:r>
                      <m:r>
                        <a:rPr lang="es-EC" i="0">
                          <a:latin typeface="Cambria Math" panose="02040503050406030204" pitchFamily="18" charset="0"/>
                        </a:rPr>
                        <m:t>.</m:t>
                      </m:r>
                      <m:r>
                        <a:rPr lang="es-EC" i="1">
                          <a:latin typeface="Cambria Math" panose="02040503050406030204" pitchFamily="18" charset="0"/>
                        </a:rPr>
                        <m:t>𝐴𝑔𝑢𝑗𝑒𝑟𝑜</m:t>
                      </m:r>
                      <m:r>
                        <a:rPr lang="es-EC" i="0">
                          <a:latin typeface="Cambria Math" panose="02040503050406030204" pitchFamily="18" charset="0"/>
                        </a:rPr>
                        <m:t>2−</m:t>
                      </m:r>
                      <m:r>
                        <a:rPr lang="es-EC" i="1">
                          <a:latin typeface="Cambria Math" panose="02040503050406030204" pitchFamily="18" charset="0"/>
                        </a:rPr>
                        <m:t>𝐴</m:t>
                      </m:r>
                      <m:r>
                        <a:rPr lang="es-EC" i="0">
                          <a:latin typeface="Cambria Math" panose="02040503050406030204" pitchFamily="18" charset="0"/>
                        </a:rPr>
                        <m:t>.</m:t>
                      </m:r>
                      <m:r>
                        <a:rPr lang="es-EC" i="1">
                          <a:latin typeface="Cambria Math" panose="02040503050406030204" pitchFamily="18" charset="0"/>
                        </a:rPr>
                        <m:t>𝐴𝑔𝑢𝑗𝑒𝑟𝑜</m:t>
                      </m:r>
                      <m:r>
                        <a:rPr lang="es-EC" i="0">
                          <a:latin typeface="Cambria Math" panose="02040503050406030204" pitchFamily="18" charset="0"/>
                        </a:rPr>
                        <m:t>3</m:t>
                      </m:r>
                    </m:oMath>
                  </m:oMathPara>
                </a14:m>
                <a:endParaRPr lang="es-EC" dirty="0"/>
              </a:p>
            </p:txBody>
          </p:sp>
        </mc:Choice>
        <mc:Fallback xmlns="">
          <p:sp>
            <p:nvSpPr>
              <p:cNvPr id="4" name="Rectángulo 3"/>
              <p:cNvSpPr>
                <a:spLocks noRot="1" noChangeAspect="1" noMove="1" noResize="1" noEditPoints="1" noAdjustHandles="1" noChangeArrowheads="1" noChangeShapeType="1" noTextEdit="1"/>
              </p:cNvSpPr>
              <p:nvPr/>
            </p:nvSpPr>
            <p:spPr>
              <a:xfrm>
                <a:off x="1700429" y="1304159"/>
                <a:ext cx="8071367" cy="369332"/>
              </a:xfrm>
              <a:prstGeom prst="rect">
                <a:avLst/>
              </a:prstGeom>
              <a:blipFill rotWithShape="0">
                <a:blip r:embed="rId2"/>
                <a:stretch>
                  <a:fillRect b="-14754"/>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5" name="Rectángulo 4"/>
              <p:cNvSpPr/>
              <p:nvPr/>
            </p:nvSpPr>
            <p:spPr>
              <a:xfrm>
                <a:off x="1872300" y="1669476"/>
                <a:ext cx="496700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𝐴𝑟𝑒𝑎</m:t>
                      </m:r>
                      <m:r>
                        <a:rPr lang="es-EC" i="0">
                          <a:latin typeface="Cambria Math" panose="02040503050406030204" pitchFamily="18" charset="0"/>
                        </a:rPr>
                        <m:t> </m:t>
                      </m:r>
                      <m:r>
                        <a:rPr lang="es-EC" i="1">
                          <a:latin typeface="Cambria Math" panose="02040503050406030204" pitchFamily="18" charset="0"/>
                        </a:rPr>
                        <m:t>𝑏𝑎𝑠𝑒</m:t>
                      </m:r>
                      <m:r>
                        <a:rPr lang="es-EC" i="0">
                          <a:latin typeface="Cambria Math" panose="02040503050406030204" pitchFamily="18" charset="0"/>
                        </a:rPr>
                        <m:t> </m:t>
                      </m:r>
                      <m:r>
                        <a:rPr lang="es-EC" i="1">
                          <a:latin typeface="Cambria Math" panose="02040503050406030204" pitchFamily="18" charset="0"/>
                        </a:rPr>
                        <m:t>𝑐𝑖𝑟𝑐𝑢𝑙𝑎𝑟</m:t>
                      </m:r>
                      <m:r>
                        <a:rPr lang="es-EC" i="0">
                          <a:latin typeface="Cambria Math" panose="02040503050406030204" pitchFamily="18" charset="0"/>
                        </a:rPr>
                        <m:t>=</m:t>
                      </m:r>
                      <m:r>
                        <a:rPr lang="es-EC" i="1">
                          <a:latin typeface="Cambria Math" panose="02040503050406030204" pitchFamily="18" charset="0"/>
                        </a:rPr>
                        <m:t>𝐴</m:t>
                      </m:r>
                      <m:r>
                        <a:rPr lang="es-EC" i="0">
                          <a:latin typeface="Cambria Math" panose="02040503050406030204" pitchFamily="18" charset="0"/>
                        </a:rPr>
                        <m:t>. </m:t>
                      </m:r>
                      <m:r>
                        <a:rPr lang="es-EC" i="1">
                          <a:latin typeface="Cambria Math" panose="02040503050406030204" pitchFamily="18" charset="0"/>
                        </a:rPr>
                        <m:t>𝑡𝑜𝑡𝑎𝑙</m:t>
                      </m:r>
                      <m:r>
                        <a:rPr lang="es-EC" i="0">
                          <a:latin typeface="Cambria Math" panose="02040503050406030204" pitchFamily="18" charset="0"/>
                        </a:rPr>
                        <m:t>−3∗</m:t>
                      </m:r>
                      <m:r>
                        <a:rPr lang="es-EC" i="1">
                          <a:latin typeface="Cambria Math" panose="02040503050406030204" pitchFamily="18" charset="0"/>
                        </a:rPr>
                        <m:t>𝐴</m:t>
                      </m:r>
                      <m:r>
                        <a:rPr lang="es-EC" i="0">
                          <a:latin typeface="Cambria Math" panose="02040503050406030204" pitchFamily="18" charset="0"/>
                        </a:rPr>
                        <m:t>.</m:t>
                      </m:r>
                      <m:r>
                        <a:rPr lang="es-EC" i="1">
                          <a:latin typeface="Cambria Math" panose="02040503050406030204" pitchFamily="18" charset="0"/>
                        </a:rPr>
                        <m:t>𝑎𝑔𝑢𝑗𝑒𝑟𝑜</m:t>
                      </m:r>
                      <m:r>
                        <a:rPr lang="es-EC" i="0">
                          <a:latin typeface="Cambria Math" panose="02040503050406030204" pitchFamily="18" charset="0"/>
                        </a:rPr>
                        <m:t> </m:t>
                      </m:r>
                    </m:oMath>
                  </m:oMathPara>
                </a14:m>
                <a:endParaRPr lang="es-EC" dirty="0"/>
              </a:p>
            </p:txBody>
          </p:sp>
        </mc:Choice>
        <mc:Fallback xmlns="">
          <p:sp>
            <p:nvSpPr>
              <p:cNvPr id="5" name="Rectángulo 4"/>
              <p:cNvSpPr>
                <a:spLocks noRot="1" noChangeAspect="1" noMove="1" noResize="1" noEditPoints="1" noAdjustHandles="1" noChangeArrowheads="1" noChangeShapeType="1" noTextEdit="1"/>
              </p:cNvSpPr>
              <p:nvPr/>
            </p:nvSpPr>
            <p:spPr>
              <a:xfrm>
                <a:off x="1872300" y="1669476"/>
                <a:ext cx="4967001" cy="369332"/>
              </a:xfrm>
              <a:prstGeom prst="rect">
                <a:avLst/>
              </a:prstGeom>
              <a:blipFill rotWithShape="0">
                <a:blip r:embed="rId3"/>
                <a:stretch>
                  <a:fillRect b="-16667"/>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6" name="Rectángulo 5"/>
              <p:cNvSpPr/>
              <p:nvPr/>
            </p:nvSpPr>
            <p:spPr>
              <a:xfrm>
                <a:off x="2656382" y="2269616"/>
                <a:ext cx="840550" cy="6090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𝜎</m:t>
                      </m:r>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𝐹</m:t>
                          </m:r>
                        </m:num>
                        <m:den>
                          <m:r>
                            <a:rPr lang="es-EC" i="1">
                              <a:latin typeface="Cambria Math" panose="02040503050406030204" pitchFamily="18" charset="0"/>
                            </a:rPr>
                            <m:t>𝐴</m:t>
                          </m:r>
                        </m:den>
                      </m:f>
                    </m:oMath>
                  </m:oMathPara>
                </a14:m>
                <a:endParaRPr lang="es-EC" dirty="0"/>
              </a:p>
            </p:txBody>
          </p:sp>
        </mc:Choice>
        <mc:Fallback xmlns="">
          <p:sp>
            <p:nvSpPr>
              <p:cNvPr id="6" name="Rectángulo 5"/>
              <p:cNvSpPr>
                <a:spLocks noRot="1" noChangeAspect="1" noMove="1" noResize="1" noEditPoints="1" noAdjustHandles="1" noChangeArrowheads="1" noChangeShapeType="1" noTextEdit="1"/>
              </p:cNvSpPr>
              <p:nvPr/>
            </p:nvSpPr>
            <p:spPr>
              <a:xfrm>
                <a:off x="2656382" y="2269616"/>
                <a:ext cx="840550" cy="609077"/>
              </a:xfrm>
              <a:prstGeom prst="rect">
                <a:avLst/>
              </a:prstGeom>
              <a:blipFill rotWithShape="0">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7" name="Rectángulo 6"/>
              <p:cNvSpPr/>
              <p:nvPr/>
            </p:nvSpPr>
            <p:spPr>
              <a:xfrm>
                <a:off x="4052085" y="2233864"/>
                <a:ext cx="2233239" cy="65620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𝜎</m:t>
                      </m:r>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𝐹</m:t>
                          </m:r>
                        </m:num>
                        <m:den>
                          <m:r>
                            <a:rPr lang="es-EC" i="1">
                              <a:latin typeface="Cambria Math" panose="02040503050406030204" pitchFamily="18" charset="0"/>
                            </a:rPr>
                            <m:t>𝜋</m:t>
                          </m:r>
                          <m:r>
                            <a:rPr lang="es-EC" i="0">
                              <a:latin typeface="Cambria Math" panose="02040503050406030204" pitchFamily="18" charset="0"/>
                            </a:rPr>
                            <m:t>∗</m:t>
                          </m:r>
                          <m:d>
                            <m:dPr>
                              <m:ctrlPr>
                                <a:rPr lang="es-EC" i="1">
                                  <a:latin typeface="Cambria Math" panose="02040503050406030204" pitchFamily="18" charset="0"/>
                                </a:rPr>
                              </m:ctrlPr>
                            </m:dPr>
                            <m:e>
                              <m:sSup>
                                <m:sSupPr>
                                  <m:ctrlPr>
                                    <a:rPr lang="es-EC" i="1">
                                      <a:latin typeface="Cambria Math" panose="02040503050406030204" pitchFamily="18" charset="0"/>
                                    </a:rPr>
                                  </m:ctrlPr>
                                </m:sSupPr>
                                <m:e>
                                  <m:sSub>
                                    <m:sSubPr>
                                      <m:ctrlPr>
                                        <a:rPr lang="es-EC" i="1">
                                          <a:latin typeface="Cambria Math" panose="02040503050406030204" pitchFamily="18" charset="0"/>
                                        </a:rPr>
                                      </m:ctrlPr>
                                    </m:sSubPr>
                                    <m:e>
                                      <m:r>
                                        <a:rPr lang="es-EC" i="1">
                                          <a:latin typeface="Cambria Math" panose="02040503050406030204" pitchFamily="18" charset="0"/>
                                        </a:rPr>
                                        <m:t>𝑟</m:t>
                                      </m:r>
                                    </m:e>
                                    <m:sub>
                                      <m:r>
                                        <a:rPr lang="es-EC" i="0">
                                          <a:latin typeface="Cambria Math" panose="02040503050406030204" pitchFamily="18" charset="0"/>
                                        </a:rPr>
                                        <m:t>1</m:t>
                                      </m:r>
                                    </m:sub>
                                  </m:sSub>
                                </m:e>
                                <m:sup>
                                  <m:r>
                                    <a:rPr lang="es-EC" i="0">
                                      <a:latin typeface="Cambria Math" panose="02040503050406030204" pitchFamily="18" charset="0"/>
                                    </a:rPr>
                                    <m:t>2</m:t>
                                  </m:r>
                                </m:sup>
                              </m:sSup>
                              <m:r>
                                <a:rPr lang="es-EC" i="0">
                                  <a:latin typeface="Cambria Math" panose="02040503050406030204" pitchFamily="18" charset="0"/>
                                </a:rPr>
                                <m:t>−3</m:t>
                              </m:r>
                              <m:sSup>
                                <m:sSupPr>
                                  <m:ctrlPr>
                                    <a:rPr lang="es-EC" i="1">
                                      <a:latin typeface="Cambria Math" panose="02040503050406030204" pitchFamily="18" charset="0"/>
                                    </a:rPr>
                                  </m:ctrlPr>
                                </m:sSupPr>
                                <m:e>
                                  <m:sSub>
                                    <m:sSubPr>
                                      <m:ctrlPr>
                                        <a:rPr lang="es-EC" i="1">
                                          <a:latin typeface="Cambria Math" panose="02040503050406030204" pitchFamily="18" charset="0"/>
                                        </a:rPr>
                                      </m:ctrlPr>
                                    </m:sSubPr>
                                    <m:e>
                                      <m:r>
                                        <a:rPr lang="es-EC" i="1">
                                          <a:latin typeface="Cambria Math" panose="02040503050406030204" pitchFamily="18" charset="0"/>
                                        </a:rPr>
                                        <m:t>𝑟</m:t>
                                      </m:r>
                                    </m:e>
                                    <m:sub>
                                      <m:r>
                                        <a:rPr lang="es-EC" i="0">
                                          <a:latin typeface="Cambria Math" panose="02040503050406030204" pitchFamily="18" charset="0"/>
                                        </a:rPr>
                                        <m:t>2</m:t>
                                      </m:r>
                                    </m:sub>
                                  </m:sSub>
                                </m:e>
                                <m:sup>
                                  <m:r>
                                    <a:rPr lang="es-EC" i="0">
                                      <a:latin typeface="Cambria Math" panose="02040503050406030204" pitchFamily="18" charset="0"/>
                                    </a:rPr>
                                    <m:t>2</m:t>
                                  </m:r>
                                </m:sup>
                              </m:sSup>
                            </m:e>
                          </m:d>
                        </m:den>
                      </m:f>
                    </m:oMath>
                  </m:oMathPara>
                </a14:m>
                <a:endParaRPr lang="es-EC" dirty="0"/>
              </a:p>
            </p:txBody>
          </p:sp>
        </mc:Choice>
        <mc:Fallback xmlns="">
          <p:sp>
            <p:nvSpPr>
              <p:cNvPr id="7" name="Rectángulo 6"/>
              <p:cNvSpPr>
                <a:spLocks noRot="1" noChangeAspect="1" noMove="1" noResize="1" noEditPoints="1" noAdjustHandles="1" noChangeArrowheads="1" noChangeShapeType="1" noTextEdit="1"/>
              </p:cNvSpPr>
              <p:nvPr/>
            </p:nvSpPr>
            <p:spPr>
              <a:xfrm>
                <a:off x="4052085" y="2233864"/>
                <a:ext cx="2233239" cy="656205"/>
              </a:xfrm>
              <a:prstGeom prst="rect">
                <a:avLst/>
              </a:prstGeom>
              <a:blipFill rotWithShape="0">
                <a:blip r:embed="rId5"/>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8" name="Rectángulo 7"/>
              <p:cNvSpPr/>
              <p:nvPr/>
            </p:nvSpPr>
            <p:spPr>
              <a:xfrm>
                <a:off x="2314267" y="2946558"/>
                <a:ext cx="6096000" cy="2085827"/>
              </a:xfrm>
              <a:prstGeom prst="rect">
                <a:avLst/>
              </a:prstGeom>
            </p:spPr>
            <p:txBody>
              <a:bodyPr>
                <a:spAutoFit/>
              </a:bodyPr>
              <a:lstStyle/>
              <a:p>
                <a:pPr algn="just">
                  <a:lnSpc>
                    <a:spcPct val="150000"/>
                  </a:lnSpc>
                  <a:spcAft>
                    <a:spcPts val="1000"/>
                  </a:spcAft>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ea typeface="Times New Roman" panose="02020603050405020304" pitchFamily="18" charset="0"/>
                          <a:cs typeface="Times New Roman" panose="02020603050405020304" pitchFamily="18" charset="0"/>
                        </a:rPr>
                        <m:t>𝜎</m:t>
                      </m:r>
                      <m:r>
                        <a:rPr lang="es-EC" i="1">
                          <a:latin typeface="Cambria Math" panose="02040503050406030204" pitchFamily="18" charset="0"/>
                          <a:ea typeface="Times New Roman" panose="02020603050405020304" pitchFamily="18" charset="0"/>
                          <a:cs typeface="Times New Roman" panose="02020603050405020304" pitchFamily="18" charset="0"/>
                        </a:rPr>
                        <m:t>=</m:t>
                      </m:r>
                      <m:f>
                        <m:fPr>
                          <m:ctrlPr>
                            <a:rPr lang="es-EC"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s-EC" i="1">
                              <a:effectLst/>
                              <a:latin typeface="Cambria Math" panose="02040503050406030204" pitchFamily="18" charset="0"/>
                              <a:ea typeface="Times New Roman" panose="02020603050405020304" pitchFamily="18" charset="0"/>
                              <a:cs typeface="Times New Roman" panose="02020603050405020304" pitchFamily="18" charset="0"/>
                            </a:rPr>
                            <m:t>44(</m:t>
                          </m:r>
                          <m:r>
                            <a:rPr lang="es-EC" i="1">
                              <a:effectLst/>
                              <a:latin typeface="Cambria Math" panose="02040503050406030204" pitchFamily="18" charset="0"/>
                              <a:ea typeface="Times New Roman" panose="02020603050405020304" pitchFamily="18" charset="0"/>
                              <a:cs typeface="Times New Roman" panose="02020603050405020304" pitchFamily="18" charset="0"/>
                            </a:rPr>
                            <m:t>𝑙𝑏𝑓</m:t>
                          </m:r>
                          <m:r>
                            <a:rPr lang="es-EC" i="1">
                              <a:effectLst/>
                              <a:latin typeface="Cambria Math" panose="02040503050406030204" pitchFamily="18" charset="0"/>
                              <a:ea typeface="Times New Roman" panose="02020603050405020304" pitchFamily="18" charset="0"/>
                              <a:cs typeface="Times New Roman" panose="02020603050405020304" pitchFamily="18" charset="0"/>
                            </a:rPr>
                            <m:t>)</m:t>
                          </m:r>
                        </m:num>
                        <m:den>
                          <m:r>
                            <a:rPr lang="es-EC" i="1">
                              <a:effectLst/>
                              <a:latin typeface="Cambria Math" panose="02040503050406030204" pitchFamily="18" charset="0"/>
                              <a:ea typeface="Times New Roman" panose="02020603050405020304" pitchFamily="18" charset="0"/>
                              <a:cs typeface="Times New Roman" panose="02020603050405020304" pitchFamily="18" charset="0"/>
                            </a:rPr>
                            <m:t>𝜋</m:t>
                          </m:r>
                          <m:r>
                            <a:rPr lang="es-EC" i="1">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s-EC" i="1">
                                  <a:effectLst/>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s-EC"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s-EC" i="1">
                                      <a:effectLst/>
                                      <a:latin typeface="Cambria Math" panose="02040503050406030204" pitchFamily="18" charset="0"/>
                                      <a:ea typeface="Times New Roman" panose="02020603050405020304" pitchFamily="18" charset="0"/>
                                      <a:cs typeface="Times New Roman" panose="02020603050405020304" pitchFamily="18" charset="0"/>
                                    </a:rPr>
                                    <m:t>(6,3)</m:t>
                                  </m:r>
                                </m:e>
                                <m:sup>
                                  <m:r>
                                    <a:rPr lang="es-EC"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s-EC" i="1">
                                  <a:effectLst/>
                                  <a:latin typeface="Cambria Math" panose="02040503050406030204" pitchFamily="18" charset="0"/>
                                  <a:ea typeface="Times New Roman" panose="02020603050405020304" pitchFamily="18" charset="0"/>
                                  <a:cs typeface="Times New Roman" panose="02020603050405020304" pitchFamily="18" charset="0"/>
                                </a:rPr>
                                <m:t>−3</m:t>
                              </m:r>
                              <m:sSup>
                                <m:sSupPr>
                                  <m:ctrlPr>
                                    <a:rPr lang="es-EC"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s-EC" i="1">
                                      <a:effectLst/>
                                      <a:latin typeface="Cambria Math" panose="02040503050406030204" pitchFamily="18" charset="0"/>
                                      <a:ea typeface="Times New Roman" panose="02020603050405020304" pitchFamily="18" charset="0"/>
                                      <a:cs typeface="Times New Roman" panose="02020603050405020304" pitchFamily="18" charset="0"/>
                                    </a:rPr>
                                    <m:t>(2)</m:t>
                                  </m:r>
                                </m:e>
                                <m:sup>
                                  <m:r>
                                    <a:rPr lang="es-EC" i="1">
                                      <a:effectLst/>
                                      <a:latin typeface="Cambria Math" panose="02040503050406030204" pitchFamily="18" charset="0"/>
                                      <a:ea typeface="Times New Roman" panose="02020603050405020304" pitchFamily="18" charset="0"/>
                                      <a:cs typeface="Times New Roman" panose="02020603050405020304" pitchFamily="18" charset="0"/>
                                    </a:rPr>
                                    <m:t>2</m:t>
                                  </m:r>
                                </m:sup>
                              </m:sSup>
                            </m:e>
                          </m:d>
                        </m:den>
                      </m:f>
                    </m:oMath>
                  </m:oMathPara>
                </a14:m>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10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Times New Roman" panose="02020603050405020304" pitchFamily="18" charset="0"/>
                          <a:cs typeface="Times New Roman" panose="02020603050405020304" pitchFamily="18" charset="0"/>
                        </a:rPr>
                        <m:t>𝜎</m:t>
                      </m:r>
                      <m:r>
                        <a:rPr lang="es-EC" i="1">
                          <a:effectLst/>
                          <a:latin typeface="Cambria Math" panose="02040503050406030204" pitchFamily="18" charset="0"/>
                          <a:ea typeface="Times New Roman" panose="02020603050405020304" pitchFamily="18" charset="0"/>
                          <a:cs typeface="Times New Roman" panose="02020603050405020304" pitchFamily="18" charset="0"/>
                        </a:rPr>
                        <m:t>=0,4</m:t>
                      </m:r>
                      <m:d>
                        <m:dPr>
                          <m:ctrlPr>
                            <a:rPr lang="es-EC"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s-EC"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s-EC" i="1">
                                  <a:effectLst/>
                                  <a:latin typeface="Cambria Math" panose="02040503050406030204" pitchFamily="18" charset="0"/>
                                  <a:ea typeface="Times New Roman" panose="02020603050405020304" pitchFamily="18" charset="0"/>
                                  <a:cs typeface="Times New Roman" panose="02020603050405020304" pitchFamily="18" charset="0"/>
                                </a:rPr>
                                <m:t>𝑙𝑏𝑓</m:t>
                              </m:r>
                            </m:num>
                            <m:den>
                              <m:sSup>
                                <m:sSupPr>
                                  <m:ctrlPr>
                                    <a:rPr lang="es-EC"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s-EC" i="1">
                                      <a:effectLst/>
                                      <a:latin typeface="Cambria Math" panose="02040503050406030204" pitchFamily="18" charset="0"/>
                                      <a:ea typeface="Times New Roman" panose="02020603050405020304" pitchFamily="18" charset="0"/>
                                      <a:cs typeface="Times New Roman" panose="02020603050405020304" pitchFamily="18" charset="0"/>
                                    </a:rPr>
                                    <m:t>𝑝𝑙𝑔</m:t>
                                  </m:r>
                                </m:e>
                                <m:sup>
                                  <m:r>
                                    <a:rPr lang="es-EC" i="1">
                                      <a:effectLst/>
                                      <a:latin typeface="Cambria Math" panose="02040503050406030204" pitchFamily="18" charset="0"/>
                                      <a:ea typeface="Times New Roman" panose="02020603050405020304" pitchFamily="18" charset="0"/>
                                      <a:cs typeface="Times New Roman" panose="02020603050405020304" pitchFamily="18" charset="0"/>
                                    </a:rPr>
                                    <m:t>2</m:t>
                                  </m:r>
                                </m:sup>
                              </m:sSup>
                            </m:den>
                          </m:f>
                        </m:e>
                      </m:d>
                      <m:r>
                        <a:rPr lang="es-EC" i="1">
                          <a:effectLst/>
                          <a:latin typeface="Cambria Math" panose="02040503050406030204" pitchFamily="18" charset="0"/>
                          <a:ea typeface="Times New Roman" panose="02020603050405020304" pitchFamily="18" charset="0"/>
                          <a:cs typeface="Times New Roman" panose="02020603050405020304" pitchFamily="18" charset="0"/>
                        </a:rPr>
                        <m:t>=0,4 </m:t>
                      </m:r>
                      <m:r>
                        <a:rPr lang="es-EC" i="1">
                          <a:effectLst/>
                          <a:latin typeface="Cambria Math" panose="02040503050406030204" pitchFamily="18" charset="0"/>
                          <a:ea typeface="Times New Roman" panose="02020603050405020304" pitchFamily="18" charset="0"/>
                          <a:cs typeface="Times New Roman" panose="02020603050405020304" pitchFamily="18" charset="0"/>
                        </a:rPr>
                        <m:t>𝑝𝑠𝑖</m:t>
                      </m:r>
                    </m:oMath>
                  </m:oMathPara>
                </a14:m>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mc:Choice>
        <mc:Fallback xmlns="">
          <p:sp>
            <p:nvSpPr>
              <p:cNvPr id="8" name="Rectángulo 7"/>
              <p:cNvSpPr>
                <a:spLocks noRot="1" noChangeAspect="1" noMove="1" noResize="1" noEditPoints="1" noAdjustHandles="1" noChangeArrowheads="1" noChangeShapeType="1" noTextEdit="1"/>
              </p:cNvSpPr>
              <p:nvPr/>
            </p:nvSpPr>
            <p:spPr>
              <a:xfrm>
                <a:off x="2314267" y="2946558"/>
                <a:ext cx="6096000" cy="2085827"/>
              </a:xfrm>
              <a:prstGeom prst="rect">
                <a:avLst/>
              </a:prstGeom>
              <a:blipFill rotWithShape="0">
                <a:blip r:embed="rId6"/>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9" name="Rectángulo 8"/>
              <p:cNvSpPr/>
              <p:nvPr/>
            </p:nvSpPr>
            <p:spPr>
              <a:xfrm>
                <a:off x="7067226" y="2122792"/>
                <a:ext cx="4953023" cy="6790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b="0" i="1" smtClean="0">
                          <a:latin typeface="Cambria Math" panose="02040503050406030204" pitchFamily="18" charset="0"/>
                        </a:rPr>
                        <m:t>𝑛</m:t>
                      </m:r>
                      <m:r>
                        <a:rPr lang="es-EC" i="1">
                          <a:latin typeface="Cambria Math" panose="02040503050406030204" pitchFamily="18" charset="0"/>
                        </a:rPr>
                        <m:t>𝑑</m:t>
                      </m:r>
                      <m:r>
                        <a:rPr lang="es-EC" i="0">
                          <a:latin typeface="Cambria Math" panose="02040503050406030204" pitchFamily="18" charset="0"/>
                        </a:rPr>
                        <m:t>=</m:t>
                      </m:r>
                      <m:f>
                        <m:fPr>
                          <m:ctrlPr>
                            <a:rPr lang="es-EC" i="1">
                              <a:latin typeface="Cambria Math" panose="02040503050406030204" pitchFamily="18" charset="0"/>
                            </a:rPr>
                          </m:ctrlPr>
                        </m:fPr>
                        <m:num>
                          <m:d>
                            <m:dPr>
                              <m:begChr m:val=""/>
                              <m:ctrlPr>
                                <a:rPr lang="es-EC" i="1">
                                  <a:latin typeface="Cambria Math" panose="02040503050406030204" pitchFamily="18" charset="0"/>
                                </a:rPr>
                              </m:ctrlPr>
                            </m:dPr>
                            <m:e>
                              <m:r>
                                <a:rPr lang="es-EC" i="1">
                                  <a:latin typeface="Cambria Math" panose="02040503050406030204" pitchFamily="18" charset="0"/>
                                </a:rPr>
                                <m:t>𝑅𝑒𝑠𝑖𝑠𝑡𝑒𝑛𝑐𝑖𝑎</m:t>
                              </m:r>
                              <m:r>
                                <a:rPr lang="es-EC" i="0">
                                  <a:latin typeface="Cambria Math" panose="02040503050406030204" pitchFamily="18" charset="0"/>
                                </a:rPr>
                                <m:t> </m:t>
                              </m:r>
                              <m:r>
                                <a:rPr lang="es-EC" i="1">
                                  <a:latin typeface="Cambria Math" panose="02040503050406030204" pitchFamily="18" charset="0"/>
                                </a:rPr>
                                <m:t>𝑑𝑒</m:t>
                              </m:r>
                              <m:r>
                                <a:rPr lang="es-EC" i="0">
                                  <a:latin typeface="Cambria Math" panose="02040503050406030204" pitchFamily="18" charset="0"/>
                                </a:rPr>
                                <m:t> </m:t>
                              </m:r>
                              <m:r>
                                <a:rPr lang="es-EC" i="1">
                                  <a:latin typeface="Cambria Math" panose="02040503050406030204" pitchFamily="18" charset="0"/>
                                </a:rPr>
                                <m:t>𝑝𝑒𝑟𝑑𝑖𝑑𝑎</m:t>
                              </m:r>
                              <m:r>
                                <a:rPr lang="es-EC" i="0">
                                  <a:latin typeface="Cambria Math" panose="02040503050406030204" pitchFamily="18" charset="0"/>
                                </a:rPr>
                                <m:t> </m:t>
                              </m:r>
                              <m:r>
                                <a:rPr lang="es-EC" i="1">
                                  <a:latin typeface="Cambria Math" panose="02040503050406030204" pitchFamily="18" charset="0"/>
                                </a:rPr>
                                <m:t>𝑑𝑒</m:t>
                              </m:r>
                              <m:r>
                                <a:rPr lang="es-EC" i="0">
                                  <a:latin typeface="Cambria Math" panose="02040503050406030204" pitchFamily="18" charset="0"/>
                                </a:rPr>
                                <m:t> </m:t>
                              </m:r>
                              <m:r>
                                <a:rPr lang="es-EC" i="1">
                                  <a:latin typeface="Cambria Math" panose="02040503050406030204" pitchFamily="18" charset="0"/>
                                </a:rPr>
                                <m:t>𝑙𝑎</m:t>
                              </m:r>
                              <m:r>
                                <a:rPr lang="es-EC" i="0">
                                  <a:latin typeface="Cambria Math" panose="02040503050406030204" pitchFamily="18" charset="0"/>
                                </a:rPr>
                                <m:t> </m:t>
                              </m:r>
                              <m:r>
                                <a:rPr lang="es-EC" i="1">
                                  <a:latin typeface="Cambria Math" panose="02040503050406030204" pitchFamily="18" charset="0"/>
                                </a:rPr>
                                <m:t>𝑓𝑢𝑛𝑐𝑖𝑜𝑛</m:t>
                              </m:r>
                              <m:r>
                                <a:rPr lang="es-EC" i="0">
                                  <a:latin typeface="Cambria Math" panose="02040503050406030204" pitchFamily="18" charset="0"/>
                                </a:rPr>
                                <m:t>(</m:t>
                              </m:r>
                              <m:r>
                                <a:rPr lang="es-EC" i="1">
                                  <a:latin typeface="Cambria Math" panose="02040503050406030204" pitchFamily="18" charset="0"/>
                                </a:rPr>
                                <m:t>𝑠</m:t>
                              </m:r>
                            </m:e>
                          </m:d>
                        </m:num>
                        <m:den>
                          <m:d>
                            <m:dPr>
                              <m:begChr m:val=""/>
                              <m:ctrlPr>
                                <a:rPr lang="es-EC" i="1">
                                  <a:latin typeface="Cambria Math" panose="02040503050406030204" pitchFamily="18" charset="0"/>
                                </a:rPr>
                              </m:ctrlPr>
                            </m:dPr>
                            <m:e>
                              <m:r>
                                <a:rPr lang="es-EC" i="1">
                                  <a:latin typeface="Cambria Math" panose="02040503050406030204" pitchFamily="18" charset="0"/>
                                </a:rPr>
                                <m:t>𝐸𝑠𝑓𝑢𝑒𝑟𝑧𝑜</m:t>
                              </m:r>
                              <m:r>
                                <a:rPr lang="es-EC" i="0">
                                  <a:latin typeface="Cambria Math" panose="02040503050406030204" pitchFamily="18" charset="0"/>
                                </a:rPr>
                                <m:t> </m:t>
                              </m:r>
                              <m:r>
                                <a:rPr lang="es-EC" i="1">
                                  <a:latin typeface="Cambria Math" panose="02040503050406030204" pitchFamily="18" charset="0"/>
                                </a:rPr>
                                <m:t>𝑝𝑒𝑟𝑚𝑖𝑠𝑖𝑏𝑙𝑒</m:t>
                              </m:r>
                              <m:r>
                                <a:rPr lang="es-EC" i="0">
                                  <a:latin typeface="Cambria Math" panose="02040503050406030204" pitchFamily="18" charset="0"/>
                                </a:rPr>
                                <m:t>(</m:t>
                              </m:r>
                              <m:r>
                                <a:rPr lang="es-EC" i="1">
                                  <a:latin typeface="Cambria Math" panose="02040503050406030204" pitchFamily="18" charset="0"/>
                                </a:rPr>
                                <m:t>𝜎</m:t>
                              </m:r>
                            </m:e>
                          </m:d>
                        </m:den>
                      </m:f>
                    </m:oMath>
                  </m:oMathPara>
                </a14:m>
                <a:endParaRPr lang="es-EC" dirty="0"/>
              </a:p>
            </p:txBody>
          </p:sp>
        </mc:Choice>
        <mc:Fallback xmlns="">
          <p:sp>
            <p:nvSpPr>
              <p:cNvPr id="9" name="Rectángulo 8"/>
              <p:cNvSpPr>
                <a:spLocks noRot="1" noChangeAspect="1" noMove="1" noResize="1" noEditPoints="1" noAdjustHandles="1" noChangeArrowheads="1" noChangeShapeType="1" noTextEdit="1"/>
              </p:cNvSpPr>
              <p:nvPr/>
            </p:nvSpPr>
            <p:spPr>
              <a:xfrm>
                <a:off x="7067226" y="2122792"/>
                <a:ext cx="4953023" cy="679032"/>
              </a:xfrm>
              <a:prstGeom prst="rect">
                <a:avLst/>
              </a:prstGeom>
              <a:blipFill rotWithShape="0">
                <a:blip r:embed="rId7"/>
                <a:stretch>
                  <a:fillRect/>
                </a:stretch>
              </a:blipFill>
            </p:spPr>
            <p:txBody>
              <a:bodyPr/>
              <a:lstStyle/>
              <a:p>
                <a:r>
                  <a:rPr lang="es-EC">
                    <a:noFill/>
                  </a:rPr>
                  <a:t> </a:t>
                </a:r>
              </a:p>
            </p:txBody>
          </p:sp>
        </mc:Fallback>
      </mc:AlternateContent>
      <p:pic>
        <p:nvPicPr>
          <p:cNvPr id="10" name="Imagen 9"/>
          <p:cNvPicPr/>
          <p:nvPr/>
        </p:nvPicPr>
        <p:blipFill rotWithShape="1">
          <a:blip r:embed="rId8">
            <a:extLst>
              <a:ext uri="{28A0092B-C50C-407E-A947-70E740481C1C}">
                <a14:useLocalDpi xmlns:a14="http://schemas.microsoft.com/office/drawing/2010/main" val="0"/>
              </a:ext>
            </a:extLst>
          </a:blip>
          <a:srcRect t="1400"/>
          <a:stretch/>
        </p:blipFill>
        <p:spPr bwMode="auto">
          <a:xfrm>
            <a:off x="7846588" y="2946558"/>
            <a:ext cx="3319013" cy="2773752"/>
          </a:xfrm>
          <a:prstGeom prst="rect">
            <a:avLst/>
          </a:prstGeom>
          <a:noFill/>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11" name="Rectángulo 10"/>
              <p:cNvSpPr/>
              <p:nvPr/>
            </p:nvSpPr>
            <p:spPr>
              <a:xfrm>
                <a:off x="8044490" y="5965936"/>
                <a:ext cx="3121111" cy="6790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𝑛𝑑</m:t>
                      </m:r>
                      <m:r>
                        <a:rPr lang="es-EC" i="0">
                          <a:latin typeface="Cambria Math" panose="02040503050406030204" pitchFamily="18" charset="0"/>
                        </a:rPr>
                        <m:t>=</m:t>
                      </m:r>
                      <m:f>
                        <m:fPr>
                          <m:ctrlPr>
                            <a:rPr lang="es-EC" i="1">
                              <a:latin typeface="Cambria Math" panose="02040503050406030204" pitchFamily="18" charset="0"/>
                            </a:rPr>
                          </m:ctrlPr>
                        </m:fPr>
                        <m:num>
                          <m:d>
                            <m:dPr>
                              <m:begChr m:val=""/>
                              <m:ctrlPr>
                                <a:rPr lang="es-EC" i="1">
                                  <a:latin typeface="Cambria Math" panose="02040503050406030204" pitchFamily="18" charset="0"/>
                                </a:rPr>
                              </m:ctrlPr>
                            </m:dPr>
                            <m:e>
                              <m:r>
                                <a:rPr lang="es-EC" i="0">
                                  <a:latin typeface="Cambria Math" panose="02040503050406030204" pitchFamily="18" charset="0"/>
                                </a:rPr>
                                <m:t>170(</m:t>
                              </m:r>
                              <m:r>
                                <a:rPr lang="es-EC" i="1">
                                  <a:latin typeface="Cambria Math" panose="02040503050406030204" pitchFamily="18" charset="0"/>
                                </a:rPr>
                                <m:t>𝑀𝑃𝑎</m:t>
                              </m:r>
                            </m:e>
                          </m:d>
                        </m:num>
                        <m:den>
                          <m:d>
                            <m:dPr>
                              <m:begChr m:val=""/>
                              <m:ctrlPr>
                                <a:rPr lang="es-EC" i="1">
                                  <a:latin typeface="Cambria Math" panose="02040503050406030204" pitchFamily="18" charset="0"/>
                                </a:rPr>
                              </m:ctrlPr>
                            </m:dPr>
                            <m:e>
                              <m:r>
                                <a:rPr lang="es-EC" i="0">
                                  <a:latin typeface="Cambria Math" panose="02040503050406030204" pitchFamily="18" charset="0"/>
                                </a:rPr>
                                <m:t>0,0027(</m:t>
                              </m:r>
                              <m:r>
                                <a:rPr lang="es-EC" i="1">
                                  <a:latin typeface="Cambria Math" panose="02040503050406030204" pitchFamily="18" charset="0"/>
                                </a:rPr>
                                <m:t>𝑀𝑃𝑎</m:t>
                              </m:r>
                            </m:e>
                          </m:d>
                        </m:den>
                      </m:f>
                      <m:r>
                        <a:rPr lang="es-EC" i="0">
                          <a:latin typeface="Cambria Math" panose="02040503050406030204" pitchFamily="18" charset="0"/>
                        </a:rPr>
                        <m:t>=62962</m:t>
                      </m:r>
                    </m:oMath>
                  </m:oMathPara>
                </a14:m>
                <a:endParaRPr lang="es-EC" dirty="0"/>
              </a:p>
            </p:txBody>
          </p:sp>
        </mc:Choice>
        <mc:Fallback xmlns="">
          <p:sp>
            <p:nvSpPr>
              <p:cNvPr id="11" name="Rectángulo 10"/>
              <p:cNvSpPr>
                <a:spLocks noRot="1" noChangeAspect="1" noMove="1" noResize="1" noEditPoints="1" noAdjustHandles="1" noChangeArrowheads="1" noChangeShapeType="1" noTextEdit="1"/>
              </p:cNvSpPr>
              <p:nvPr/>
            </p:nvSpPr>
            <p:spPr>
              <a:xfrm>
                <a:off x="8044490" y="5965936"/>
                <a:ext cx="3121111" cy="679032"/>
              </a:xfrm>
              <a:prstGeom prst="rect">
                <a:avLst/>
              </a:prstGeom>
              <a:blipFill rotWithShape="0">
                <a:blip r:embed="rId9"/>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2" name="Rectángulo 11"/>
              <p:cNvSpPr/>
              <p:nvPr/>
            </p:nvSpPr>
            <p:spPr>
              <a:xfrm>
                <a:off x="3496932" y="5209579"/>
                <a:ext cx="3343543" cy="66499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a:latin typeface="Cambria Math" panose="02040503050406030204" pitchFamily="18" charset="0"/>
                        </a:rPr>
                        <m:t>0,4</m:t>
                      </m:r>
                      <m:r>
                        <a:rPr lang="es-EC" i="1">
                          <a:latin typeface="Cambria Math" panose="02040503050406030204" pitchFamily="18" charset="0"/>
                        </a:rPr>
                        <m:t>𝑝𝑠𝑖</m:t>
                      </m:r>
                      <m:r>
                        <a:rPr lang="es-EC" i="0">
                          <a:latin typeface="Cambria Math" panose="02040503050406030204" pitchFamily="18" charset="0"/>
                        </a:rPr>
                        <m:t>|</m:t>
                      </m:r>
                      <m:f>
                        <m:fPr>
                          <m:ctrlPr>
                            <a:rPr lang="es-EC" i="1">
                              <a:latin typeface="Cambria Math" panose="02040503050406030204" pitchFamily="18" charset="0"/>
                            </a:rPr>
                          </m:ctrlPr>
                        </m:fPr>
                        <m:num>
                          <m:r>
                            <a:rPr lang="es-EC" i="0">
                              <a:latin typeface="Cambria Math" panose="02040503050406030204" pitchFamily="18" charset="0"/>
                            </a:rPr>
                            <m:t>6894,75</m:t>
                          </m:r>
                          <m:r>
                            <a:rPr lang="es-EC" i="1">
                              <a:latin typeface="Cambria Math" panose="02040503050406030204" pitchFamily="18" charset="0"/>
                            </a:rPr>
                            <m:t>𝑃𝑎</m:t>
                          </m:r>
                        </m:num>
                        <m:den>
                          <m:r>
                            <a:rPr lang="es-EC" i="0">
                              <a:latin typeface="Cambria Math" panose="02040503050406030204" pitchFamily="18" charset="0"/>
                            </a:rPr>
                            <m:t>1</m:t>
                          </m:r>
                          <m:r>
                            <a:rPr lang="es-EC" i="1">
                              <a:latin typeface="Cambria Math" panose="02040503050406030204" pitchFamily="18" charset="0"/>
                            </a:rPr>
                            <m:t>𝑝𝑠𝑖</m:t>
                          </m:r>
                        </m:den>
                      </m:f>
                      <m:r>
                        <a:rPr lang="es-EC" i="0">
                          <a:latin typeface="Cambria Math" panose="02040503050406030204" pitchFamily="18" charset="0"/>
                        </a:rPr>
                        <m:t>=2757,9</m:t>
                      </m:r>
                      <m:r>
                        <a:rPr lang="es-EC" i="1">
                          <a:latin typeface="Cambria Math" panose="02040503050406030204" pitchFamily="18" charset="0"/>
                        </a:rPr>
                        <m:t>𝑃𝑎</m:t>
                      </m:r>
                    </m:oMath>
                  </m:oMathPara>
                </a14:m>
                <a:endParaRPr lang="es-EC" dirty="0"/>
              </a:p>
            </p:txBody>
          </p:sp>
        </mc:Choice>
        <mc:Fallback xmlns="">
          <p:sp>
            <p:nvSpPr>
              <p:cNvPr id="12" name="Rectángulo 11"/>
              <p:cNvSpPr>
                <a:spLocks noRot="1" noChangeAspect="1" noMove="1" noResize="1" noEditPoints="1" noAdjustHandles="1" noChangeArrowheads="1" noChangeShapeType="1" noTextEdit="1"/>
              </p:cNvSpPr>
              <p:nvPr/>
            </p:nvSpPr>
            <p:spPr>
              <a:xfrm>
                <a:off x="3496932" y="5209579"/>
                <a:ext cx="3343543" cy="664990"/>
              </a:xfrm>
              <a:prstGeom prst="rect">
                <a:avLst/>
              </a:prstGeom>
              <a:blipFill rotWithShape="0">
                <a:blip r:embed="rId10"/>
                <a:stretch>
                  <a:fillRect/>
                </a:stretch>
              </a:blipFill>
            </p:spPr>
            <p:txBody>
              <a:bodyPr/>
              <a:lstStyle/>
              <a:p>
                <a:r>
                  <a:rPr lang="es-EC">
                    <a:noFill/>
                  </a:rPr>
                  <a:t> </a:t>
                </a:r>
              </a:p>
            </p:txBody>
          </p:sp>
        </mc:Fallback>
      </mc:AlternateContent>
      <p:pic>
        <p:nvPicPr>
          <p:cNvPr id="13" name="Imagen 12"/>
          <p:cNvPicPr/>
          <p:nvPr/>
        </p:nvPicPr>
        <p:blipFill rotWithShape="1">
          <a:blip r:embed="rId11">
            <a:extLst>
              <a:ext uri="{28A0092B-C50C-407E-A947-70E740481C1C}">
                <a14:useLocalDpi xmlns:a14="http://schemas.microsoft.com/office/drawing/2010/main" val="0"/>
              </a:ext>
            </a:extLst>
          </a:blip>
          <a:srcRect l="27478" t="25954" r="27789" b="24012"/>
          <a:stretch/>
        </p:blipFill>
        <p:spPr bwMode="auto">
          <a:xfrm>
            <a:off x="605616" y="4558692"/>
            <a:ext cx="2533369" cy="1450733"/>
          </a:xfrm>
          <a:prstGeom prst="rect">
            <a:avLst/>
          </a:prstGeom>
          <a:noFill/>
          <a:ln>
            <a:noFill/>
          </a:ln>
          <a:extLst>
            <a:ext uri="{53640926-AAD7-44D8-BBD7-CCE9431645EC}">
              <a14:shadowObscured xmlns:a14="http://schemas.microsoft.com/office/drawing/2010/main"/>
            </a:ext>
          </a:extLst>
        </p:spPr>
      </p:pic>
      <p:pic>
        <p:nvPicPr>
          <p:cNvPr id="14" name="Imagen 13"/>
          <p:cNvPicPr/>
          <p:nvPr/>
        </p:nvPicPr>
        <p:blipFill>
          <a:blip r:embed="rId12" cstate="print"/>
          <a:srcRect l="30477" t="35652" r="27966" b="44783"/>
          <a:stretch>
            <a:fillRect/>
          </a:stretch>
        </p:blipFill>
        <p:spPr bwMode="auto">
          <a:xfrm>
            <a:off x="9064590" y="389757"/>
            <a:ext cx="2237489" cy="812400"/>
          </a:xfrm>
          <a:prstGeom prst="rect">
            <a:avLst/>
          </a:prstGeom>
          <a:noFill/>
          <a:ln w="9525">
            <a:noFill/>
            <a:miter lim="800000"/>
            <a:headEnd/>
            <a:tailEnd/>
          </a:ln>
        </p:spPr>
      </p:pic>
    </p:spTree>
    <p:extLst>
      <p:ext uri="{BB962C8B-B14F-4D97-AF65-F5344CB8AC3E}">
        <p14:creationId xmlns:p14="http://schemas.microsoft.com/office/powerpoint/2010/main" val="39083465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28400" y="436103"/>
            <a:ext cx="6974155" cy="696661"/>
          </a:xfrm>
        </p:spPr>
        <p:txBody>
          <a:bodyPr>
            <a:noAutofit/>
          </a:bodyPr>
          <a:lstStyle/>
          <a:p>
            <a:r>
              <a:rPr lang="es-EC" b="1" dirty="0" smtClean="0">
                <a:solidFill>
                  <a:srgbClr val="FF0000"/>
                </a:solidFill>
              </a:rPr>
              <a:t>Análisis de Esfuerzos simulado</a:t>
            </a:r>
            <a:endParaRPr lang="es-EC" b="1" dirty="0">
              <a:solidFill>
                <a:srgbClr val="FF0000"/>
              </a:solidFill>
            </a:endParaRPr>
          </a:p>
        </p:txBody>
      </p:sp>
      <p:pic>
        <p:nvPicPr>
          <p:cNvPr id="9" name="Imagen 8"/>
          <p:cNvPicPr/>
          <p:nvPr/>
        </p:nvPicPr>
        <p:blipFill>
          <a:blip r:embed="rId3" cstate="print"/>
          <a:srcRect l="30477" t="35652" r="27966" b="44783"/>
          <a:stretch>
            <a:fillRect/>
          </a:stretch>
        </p:blipFill>
        <p:spPr bwMode="auto">
          <a:xfrm>
            <a:off x="8928112" y="539882"/>
            <a:ext cx="2237489" cy="812400"/>
          </a:xfrm>
          <a:prstGeom prst="rect">
            <a:avLst/>
          </a:prstGeom>
          <a:noFill/>
          <a:ln w="9525">
            <a:noFill/>
            <a:miter lim="800000"/>
            <a:headEnd/>
            <a:tailEnd/>
          </a:ln>
        </p:spPr>
      </p:pic>
      <p:graphicFrame>
        <p:nvGraphicFramePr>
          <p:cNvPr id="3" name="Objeto 2"/>
          <p:cNvGraphicFramePr>
            <a:graphicFrameLocks noChangeAspect="1"/>
          </p:cNvGraphicFramePr>
          <p:nvPr>
            <p:extLst>
              <p:ext uri="{D42A27DB-BD31-4B8C-83A1-F6EECF244321}">
                <p14:modId xmlns:p14="http://schemas.microsoft.com/office/powerpoint/2010/main" val="3805358963"/>
              </p:ext>
            </p:extLst>
          </p:nvPr>
        </p:nvGraphicFramePr>
        <p:xfrm>
          <a:off x="3565822" y="1352282"/>
          <a:ext cx="5219700" cy="2649798"/>
        </p:xfrm>
        <a:graphic>
          <a:graphicData uri="http://schemas.openxmlformats.org/presentationml/2006/ole">
            <mc:AlternateContent xmlns:mc="http://schemas.openxmlformats.org/markup-compatibility/2006">
              <mc:Choice xmlns:v="urn:schemas-microsoft-com:vml" Requires="v">
                <p:oleObj spid="_x0000_s36875" name="Documento" r:id="rId5" imgW="5219697" imgH="2683404" progId="Word.Document.12">
                  <p:embed/>
                </p:oleObj>
              </mc:Choice>
              <mc:Fallback>
                <p:oleObj name="Documento" r:id="rId5" imgW="5219697" imgH="2683404" progId="Word.Document.12">
                  <p:embed/>
                  <p:pic>
                    <p:nvPicPr>
                      <p:cNvPr id="0" name=""/>
                      <p:cNvPicPr/>
                      <p:nvPr/>
                    </p:nvPicPr>
                    <p:blipFill>
                      <a:blip r:embed="rId6"/>
                      <a:stretch>
                        <a:fillRect/>
                      </a:stretch>
                    </p:blipFill>
                    <p:spPr>
                      <a:xfrm>
                        <a:off x="3565822" y="1352282"/>
                        <a:ext cx="5219700" cy="2649798"/>
                      </a:xfrm>
                      <a:prstGeom prst="rect">
                        <a:avLst/>
                      </a:prstGeom>
                    </p:spPr>
                  </p:pic>
                </p:oleObj>
              </mc:Fallback>
            </mc:AlternateContent>
          </a:graphicData>
        </a:graphic>
      </p:graphicFrame>
      <p:graphicFrame>
        <p:nvGraphicFramePr>
          <p:cNvPr id="7" name="Objeto 6"/>
          <p:cNvGraphicFramePr>
            <a:graphicFrameLocks noChangeAspect="1"/>
          </p:cNvGraphicFramePr>
          <p:nvPr>
            <p:extLst>
              <p:ext uri="{D42A27DB-BD31-4B8C-83A1-F6EECF244321}">
                <p14:modId xmlns:p14="http://schemas.microsoft.com/office/powerpoint/2010/main" val="359051953"/>
              </p:ext>
            </p:extLst>
          </p:nvPr>
        </p:nvGraphicFramePr>
        <p:xfrm>
          <a:off x="1275212" y="3826777"/>
          <a:ext cx="4934519" cy="2988026"/>
        </p:xfrm>
        <a:graphic>
          <a:graphicData uri="http://schemas.openxmlformats.org/presentationml/2006/ole">
            <mc:AlternateContent xmlns:mc="http://schemas.openxmlformats.org/markup-compatibility/2006">
              <mc:Choice xmlns:v="urn:schemas-microsoft-com:vml" Requires="v">
                <p:oleObj spid="_x0000_s36876" name="Documento" r:id="rId8" imgW="5219697" imgH="3160510" progId="Word.Document.12">
                  <p:embed/>
                </p:oleObj>
              </mc:Choice>
              <mc:Fallback>
                <p:oleObj name="Documento" r:id="rId8" imgW="5219697" imgH="3160510" progId="Word.Document.12">
                  <p:embed/>
                  <p:pic>
                    <p:nvPicPr>
                      <p:cNvPr id="0" name=""/>
                      <p:cNvPicPr/>
                      <p:nvPr/>
                    </p:nvPicPr>
                    <p:blipFill>
                      <a:blip r:embed="rId9"/>
                      <a:stretch>
                        <a:fillRect/>
                      </a:stretch>
                    </p:blipFill>
                    <p:spPr>
                      <a:xfrm>
                        <a:off x="1275212" y="3826777"/>
                        <a:ext cx="4934519" cy="2988026"/>
                      </a:xfrm>
                      <a:prstGeom prst="rect">
                        <a:avLst/>
                      </a:prstGeom>
                    </p:spPr>
                  </p:pic>
                </p:oleObj>
              </mc:Fallback>
            </mc:AlternateContent>
          </a:graphicData>
        </a:graphic>
      </p:graphicFrame>
      <p:graphicFrame>
        <p:nvGraphicFramePr>
          <p:cNvPr id="8" name="Objeto 7"/>
          <p:cNvGraphicFramePr>
            <a:graphicFrameLocks noChangeAspect="1"/>
          </p:cNvGraphicFramePr>
          <p:nvPr>
            <p:extLst>
              <p:ext uri="{D42A27DB-BD31-4B8C-83A1-F6EECF244321}">
                <p14:modId xmlns:p14="http://schemas.microsoft.com/office/powerpoint/2010/main" val="1039641848"/>
              </p:ext>
            </p:extLst>
          </p:nvPr>
        </p:nvGraphicFramePr>
        <p:xfrm>
          <a:off x="6494912" y="3826776"/>
          <a:ext cx="5219700" cy="2862263"/>
        </p:xfrm>
        <a:graphic>
          <a:graphicData uri="http://schemas.openxmlformats.org/presentationml/2006/ole">
            <mc:AlternateContent xmlns:mc="http://schemas.openxmlformats.org/markup-compatibility/2006">
              <mc:Choice xmlns:v="urn:schemas-microsoft-com:vml" Requires="v">
                <p:oleObj spid="_x0000_s36877" name="Documento" r:id="rId11" imgW="5219697" imgH="2861553" progId="Word.Document.12">
                  <p:embed/>
                </p:oleObj>
              </mc:Choice>
              <mc:Fallback>
                <p:oleObj name="Documento" r:id="rId11" imgW="5219697" imgH="2861553" progId="Word.Document.12">
                  <p:embed/>
                  <p:pic>
                    <p:nvPicPr>
                      <p:cNvPr id="0" name=""/>
                      <p:cNvPicPr/>
                      <p:nvPr/>
                    </p:nvPicPr>
                    <p:blipFill>
                      <a:blip r:embed="rId12"/>
                      <a:stretch>
                        <a:fillRect/>
                      </a:stretch>
                    </p:blipFill>
                    <p:spPr>
                      <a:xfrm>
                        <a:off x="6494912" y="3826776"/>
                        <a:ext cx="5219700" cy="2862263"/>
                      </a:xfrm>
                      <a:prstGeom prst="rect">
                        <a:avLst/>
                      </a:prstGeom>
                    </p:spPr>
                  </p:pic>
                </p:oleObj>
              </mc:Fallback>
            </mc:AlternateContent>
          </a:graphicData>
        </a:graphic>
      </p:graphicFrame>
    </p:spTree>
    <p:extLst>
      <p:ext uri="{BB962C8B-B14F-4D97-AF65-F5344CB8AC3E}">
        <p14:creationId xmlns:p14="http://schemas.microsoft.com/office/powerpoint/2010/main" val="36945635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93125" y="201155"/>
            <a:ext cx="8911687" cy="1280890"/>
          </a:xfrm>
        </p:spPr>
        <p:txBody>
          <a:bodyPr/>
          <a:lstStyle/>
          <a:p>
            <a:r>
              <a:rPr lang="es-EC" b="1" dirty="0">
                <a:solidFill>
                  <a:srgbClr val="FF0000"/>
                </a:solidFill>
              </a:rPr>
              <a:t>Simulación estructura cilindro de almacenamiento</a:t>
            </a:r>
          </a:p>
        </p:txBody>
      </p:sp>
      <p:pic>
        <p:nvPicPr>
          <p:cNvPr id="4" name="Imagen 3"/>
          <p:cNvPicPr/>
          <p:nvPr/>
        </p:nvPicPr>
        <p:blipFill rotWithShape="1">
          <a:blip r:embed="rId3">
            <a:extLst>
              <a:ext uri="{28A0092B-C50C-407E-A947-70E740481C1C}">
                <a14:useLocalDpi xmlns:a14="http://schemas.microsoft.com/office/drawing/2010/main" val="0"/>
              </a:ext>
            </a:extLst>
          </a:blip>
          <a:srcRect l="30205" t="10655" r="26627" b="15171"/>
          <a:stretch/>
        </p:blipFill>
        <p:spPr bwMode="auto">
          <a:xfrm>
            <a:off x="2391409" y="1476194"/>
            <a:ext cx="1988750" cy="1813999"/>
          </a:xfrm>
          <a:prstGeom prst="rect">
            <a:avLst/>
          </a:prstGeom>
          <a:noFill/>
          <a:ln>
            <a:noFill/>
          </a:ln>
          <a:extLst>
            <a:ext uri="{53640926-AAD7-44D8-BBD7-CCE9431645EC}">
              <a14:shadowObscured xmlns:a14="http://schemas.microsoft.com/office/drawing/2010/main"/>
            </a:ext>
          </a:extLst>
        </p:spPr>
      </p:pic>
      <p:graphicFrame>
        <p:nvGraphicFramePr>
          <p:cNvPr id="6" name="Objeto 5"/>
          <p:cNvGraphicFramePr>
            <a:graphicFrameLocks noChangeAspect="1"/>
          </p:cNvGraphicFramePr>
          <p:nvPr>
            <p:extLst>
              <p:ext uri="{D42A27DB-BD31-4B8C-83A1-F6EECF244321}">
                <p14:modId xmlns:p14="http://schemas.microsoft.com/office/powerpoint/2010/main" val="1992974234"/>
              </p:ext>
            </p:extLst>
          </p:nvPr>
        </p:nvGraphicFramePr>
        <p:xfrm>
          <a:off x="591166" y="3421178"/>
          <a:ext cx="5958554" cy="3228158"/>
        </p:xfrm>
        <a:graphic>
          <a:graphicData uri="http://schemas.openxmlformats.org/presentationml/2006/ole">
            <mc:AlternateContent xmlns:mc="http://schemas.openxmlformats.org/markup-compatibility/2006">
              <mc:Choice xmlns:v="urn:schemas-microsoft-com:vml" Requires="v">
                <p:oleObj spid="_x0000_s1066" name="Documento" r:id="rId5" imgW="5219697" imgH="6142151" progId="Word.Document.12">
                  <p:embed/>
                </p:oleObj>
              </mc:Choice>
              <mc:Fallback>
                <p:oleObj name="Documento" r:id="rId5" imgW="5219697" imgH="6142151" progId="Word.Document.12">
                  <p:embed/>
                  <p:pic>
                    <p:nvPicPr>
                      <p:cNvPr id="0" name=""/>
                      <p:cNvPicPr/>
                      <p:nvPr/>
                    </p:nvPicPr>
                    <p:blipFill>
                      <a:blip r:embed="rId6"/>
                      <a:stretch>
                        <a:fillRect/>
                      </a:stretch>
                    </p:blipFill>
                    <p:spPr>
                      <a:xfrm>
                        <a:off x="591166" y="3421178"/>
                        <a:ext cx="5958554" cy="3228158"/>
                      </a:xfrm>
                      <a:prstGeom prst="rect">
                        <a:avLst/>
                      </a:prstGeom>
                    </p:spPr>
                  </p:pic>
                </p:oleObj>
              </mc:Fallback>
            </mc:AlternateContent>
          </a:graphicData>
        </a:graphic>
      </p:graphicFrame>
      <p:graphicFrame>
        <p:nvGraphicFramePr>
          <p:cNvPr id="8" name="Objeto 7"/>
          <p:cNvGraphicFramePr>
            <a:graphicFrameLocks noChangeAspect="1"/>
          </p:cNvGraphicFramePr>
          <p:nvPr>
            <p:extLst>
              <p:ext uri="{D42A27DB-BD31-4B8C-83A1-F6EECF244321}">
                <p14:modId xmlns:p14="http://schemas.microsoft.com/office/powerpoint/2010/main" val="90758196"/>
              </p:ext>
            </p:extLst>
          </p:nvPr>
        </p:nvGraphicFramePr>
        <p:xfrm>
          <a:off x="6686339" y="1127100"/>
          <a:ext cx="4941696" cy="3028199"/>
        </p:xfrm>
        <a:graphic>
          <a:graphicData uri="http://schemas.openxmlformats.org/presentationml/2006/ole">
            <mc:AlternateContent xmlns:mc="http://schemas.openxmlformats.org/markup-compatibility/2006">
              <mc:Choice xmlns:v="urn:schemas-microsoft-com:vml" Requires="v">
                <p:oleObj spid="_x0000_s1067" name="Documento" r:id="rId8" imgW="5215488" imgH="3196352" progId="Word.Document.12">
                  <p:embed/>
                </p:oleObj>
              </mc:Choice>
              <mc:Fallback>
                <p:oleObj name="Documento" r:id="rId8" imgW="5215488" imgH="3196352" progId="Word.Document.12">
                  <p:embed/>
                  <p:pic>
                    <p:nvPicPr>
                      <p:cNvPr id="0" name=""/>
                      <p:cNvPicPr/>
                      <p:nvPr/>
                    </p:nvPicPr>
                    <p:blipFill>
                      <a:blip r:embed="rId9"/>
                      <a:stretch>
                        <a:fillRect/>
                      </a:stretch>
                    </p:blipFill>
                    <p:spPr>
                      <a:xfrm>
                        <a:off x="6686339" y="1127100"/>
                        <a:ext cx="4941696" cy="3028199"/>
                      </a:xfrm>
                      <a:prstGeom prst="rect">
                        <a:avLst/>
                      </a:prstGeom>
                    </p:spPr>
                  </p:pic>
                </p:oleObj>
              </mc:Fallback>
            </mc:AlternateContent>
          </a:graphicData>
        </a:graphic>
      </p:graphicFrame>
      <p:graphicFrame>
        <p:nvGraphicFramePr>
          <p:cNvPr id="9" name="Objeto 8"/>
          <p:cNvGraphicFramePr>
            <a:graphicFrameLocks noChangeAspect="1"/>
          </p:cNvGraphicFramePr>
          <p:nvPr>
            <p:extLst>
              <p:ext uri="{D42A27DB-BD31-4B8C-83A1-F6EECF244321}">
                <p14:modId xmlns:p14="http://schemas.microsoft.com/office/powerpoint/2010/main" val="1655381287"/>
              </p:ext>
            </p:extLst>
          </p:nvPr>
        </p:nvGraphicFramePr>
        <p:xfrm>
          <a:off x="6549720" y="3824225"/>
          <a:ext cx="5214937" cy="3346450"/>
        </p:xfrm>
        <a:graphic>
          <a:graphicData uri="http://schemas.openxmlformats.org/presentationml/2006/ole">
            <mc:AlternateContent xmlns:mc="http://schemas.openxmlformats.org/markup-compatibility/2006">
              <mc:Choice xmlns:v="urn:schemas-microsoft-com:vml" Requires="v">
                <p:oleObj spid="_x0000_s1068" name="Documento" r:id="rId11" imgW="5215488" imgH="3345990" progId="Word.Document.12">
                  <p:embed/>
                </p:oleObj>
              </mc:Choice>
              <mc:Fallback>
                <p:oleObj name="Documento" r:id="rId11" imgW="5215488" imgH="3345990" progId="Word.Document.12">
                  <p:embed/>
                  <p:pic>
                    <p:nvPicPr>
                      <p:cNvPr id="0" name=""/>
                      <p:cNvPicPr/>
                      <p:nvPr/>
                    </p:nvPicPr>
                    <p:blipFill>
                      <a:blip r:embed="rId12"/>
                      <a:stretch>
                        <a:fillRect/>
                      </a:stretch>
                    </p:blipFill>
                    <p:spPr>
                      <a:xfrm>
                        <a:off x="6549720" y="3824225"/>
                        <a:ext cx="5214937" cy="3346450"/>
                      </a:xfrm>
                      <a:prstGeom prst="rect">
                        <a:avLst/>
                      </a:prstGeom>
                    </p:spPr>
                  </p:pic>
                </p:oleObj>
              </mc:Fallback>
            </mc:AlternateContent>
          </a:graphicData>
        </a:graphic>
      </p:graphicFrame>
      <p:pic>
        <p:nvPicPr>
          <p:cNvPr id="7" name="Imagen 6"/>
          <p:cNvPicPr/>
          <p:nvPr/>
        </p:nvPicPr>
        <p:blipFill>
          <a:blip r:embed="rId13" cstate="print"/>
          <a:srcRect l="30477" t="35652" r="27966" b="44783"/>
          <a:stretch>
            <a:fillRect/>
          </a:stretch>
        </p:blipFill>
        <p:spPr bwMode="auto">
          <a:xfrm>
            <a:off x="9157188" y="232837"/>
            <a:ext cx="2237489" cy="812400"/>
          </a:xfrm>
          <a:prstGeom prst="rect">
            <a:avLst/>
          </a:prstGeom>
          <a:noFill/>
          <a:ln w="9525">
            <a:noFill/>
            <a:miter lim="800000"/>
            <a:headEnd/>
            <a:tailEnd/>
          </a:ln>
        </p:spPr>
      </p:pic>
    </p:spTree>
    <p:extLst>
      <p:ext uri="{BB962C8B-B14F-4D97-AF65-F5344CB8AC3E}">
        <p14:creationId xmlns:p14="http://schemas.microsoft.com/office/powerpoint/2010/main" val="31833901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76083" y="305637"/>
            <a:ext cx="4353785" cy="1280890"/>
          </a:xfrm>
        </p:spPr>
        <p:txBody>
          <a:bodyPr/>
          <a:lstStyle/>
          <a:p>
            <a:r>
              <a:rPr lang="es-EC" b="1" dirty="0">
                <a:solidFill>
                  <a:srgbClr val="FF0000"/>
                </a:solidFill>
              </a:rPr>
              <a:t>Diseño sistema de rotación de BP</a:t>
            </a:r>
          </a:p>
        </p:txBody>
      </p:sp>
      <p:sp>
        <p:nvSpPr>
          <p:cNvPr id="3" name="Marcador de contenido 2"/>
          <p:cNvSpPr>
            <a:spLocks noGrp="1"/>
          </p:cNvSpPr>
          <p:nvPr>
            <p:ph idx="1"/>
          </p:nvPr>
        </p:nvSpPr>
        <p:spPr>
          <a:xfrm>
            <a:off x="2086428" y="2092956"/>
            <a:ext cx="8915400" cy="1227786"/>
          </a:xfrm>
        </p:spPr>
        <p:txBody>
          <a:bodyPr/>
          <a:lstStyle/>
          <a:p>
            <a:pPr marL="0" indent="0" algn="ctr">
              <a:buNone/>
            </a:pPr>
            <a:r>
              <a:rPr lang="es-EC" b="1" dirty="0">
                <a:solidFill>
                  <a:srgbClr val="002060"/>
                </a:solidFill>
              </a:rPr>
              <a:t>Para el sistema de rotación de las BP., se ha tomado en cuenta la necesidad de mover las bolas de manera periódica para evitar el estancamiento de la pintura dentro de estas, y evitar la deformación debido a la interacción de unas con otras.</a:t>
            </a:r>
          </a:p>
        </p:txBody>
      </p:sp>
      <p:graphicFrame>
        <p:nvGraphicFramePr>
          <p:cNvPr id="4" name="Objeto 3"/>
          <p:cNvGraphicFramePr>
            <a:graphicFrameLocks noChangeAspect="1"/>
          </p:cNvGraphicFramePr>
          <p:nvPr>
            <p:extLst>
              <p:ext uri="{D42A27DB-BD31-4B8C-83A1-F6EECF244321}">
                <p14:modId xmlns:p14="http://schemas.microsoft.com/office/powerpoint/2010/main" val="1151116597"/>
              </p:ext>
            </p:extLst>
          </p:nvPr>
        </p:nvGraphicFramePr>
        <p:xfrm>
          <a:off x="2757832" y="3827171"/>
          <a:ext cx="7563658" cy="2429121"/>
        </p:xfrm>
        <a:graphic>
          <a:graphicData uri="http://schemas.openxmlformats.org/presentationml/2006/ole">
            <mc:AlternateContent xmlns:mc="http://schemas.openxmlformats.org/markup-compatibility/2006">
              <mc:Choice xmlns:v="urn:schemas-microsoft-com:vml" Requires="v">
                <p:oleObj spid="_x0000_s3087" name="Documento" r:id="rId4" imgW="5215488" imgH="1674074" progId="Word.Document.12">
                  <p:embed/>
                </p:oleObj>
              </mc:Choice>
              <mc:Fallback>
                <p:oleObj name="Documento" r:id="rId4" imgW="5215488" imgH="1674074" progId="Word.Document.12">
                  <p:embed/>
                  <p:pic>
                    <p:nvPicPr>
                      <p:cNvPr id="0" name=""/>
                      <p:cNvPicPr/>
                      <p:nvPr/>
                    </p:nvPicPr>
                    <p:blipFill>
                      <a:blip r:embed="rId5"/>
                      <a:stretch>
                        <a:fillRect/>
                      </a:stretch>
                    </p:blipFill>
                    <p:spPr>
                      <a:xfrm>
                        <a:off x="2757832" y="3827171"/>
                        <a:ext cx="7563658" cy="2429121"/>
                      </a:xfrm>
                      <a:prstGeom prst="rect">
                        <a:avLst/>
                      </a:prstGeom>
                    </p:spPr>
                  </p:pic>
                </p:oleObj>
              </mc:Fallback>
            </mc:AlternateContent>
          </a:graphicData>
        </a:graphic>
      </p:graphicFrame>
      <p:pic>
        <p:nvPicPr>
          <p:cNvPr id="5" name="Imagen 4"/>
          <p:cNvPicPr/>
          <p:nvPr/>
        </p:nvPicPr>
        <p:blipFill>
          <a:blip r:embed="rId6" cstate="print"/>
          <a:srcRect l="30477" t="35652" r="27966" b="44783"/>
          <a:stretch>
            <a:fillRect/>
          </a:stretch>
        </p:blipFill>
        <p:spPr bwMode="auto">
          <a:xfrm>
            <a:off x="8928112" y="539882"/>
            <a:ext cx="2237489" cy="812400"/>
          </a:xfrm>
          <a:prstGeom prst="rect">
            <a:avLst/>
          </a:prstGeom>
          <a:noFill/>
          <a:ln w="9525">
            <a:noFill/>
            <a:miter lim="800000"/>
            <a:headEnd/>
            <a:tailEnd/>
          </a:ln>
        </p:spPr>
      </p:pic>
    </p:spTree>
    <p:extLst>
      <p:ext uri="{BB962C8B-B14F-4D97-AF65-F5344CB8AC3E}">
        <p14:creationId xmlns:p14="http://schemas.microsoft.com/office/powerpoint/2010/main" val="372639657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ext uri="{D42A27DB-BD31-4B8C-83A1-F6EECF244321}">
                <p14:modId xmlns:p14="http://schemas.microsoft.com/office/powerpoint/2010/main" val="1419007510"/>
              </p:ext>
            </p:extLst>
          </p:nvPr>
        </p:nvGraphicFramePr>
        <p:xfrm>
          <a:off x="2541539" y="1218700"/>
          <a:ext cx="7109904" cy="5458595"/>
        </p:xfrm>
        <a:graphic>
          <a:graphicData uri="http://schemas.openxmlformats.org/drawingml/2006/table">
            <a:tbl>
              <a:tblPr firstRow="1" firstCol="1" bandRow="1">
                <a:tableStyleId>{5C22544A-7EE6-4342-B048-85BDC9FD1C3A}</a:tableStyleId>
              </a:tblPr>
              <a:tblGrid>
                <a:gridCol w="1713437"/>
                <a:gridCol w="1839784"/>
                <a:gridCol w="1839784"/>
                <a:gridCol w="1716899"/>
              </a:tblGrid>
              <a:tr h="193504">
                <a:tc>
                  <a:txBody>
                    <a:bodyPr/>
                    <a:lstStyle/>
                    <a:p>
                      <a:pPr algn="ctr">
                        <a:lnSpc>
                          <a:spcPct val="115000"/>
                        </a:lnSpc>
                        <a:spcAft>
                          <a:spcPts val="0"/>
                        </a:spcAft>
                      </a:pPr>
                      <a:r>
                        <a:rPr lang="es-EC" sz="1200" dirty="0">
                          <a:effectLst/>
                        </a:rPr>
                        <a:t>SISTEMA</a:t>
                      </a:r>
                      <a:endParaRPr lang="es-EC"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5879" marR="55879" marT="0" marB="0"/>
                </a:tc>
                <a:tc gridSpan="3">
                  <a:txBody>
                    <a:bodyPr/>
                    <a:lstStyle/>
                    <a:p>
                      <a:pPr algn="ctr">
                        <a:lnSpc>
                          <a:spcPct val="115000"/>
                        </a:lnSpc>
                        <a:spcAft>
                          <a:spcPts val="0"/>
                        </a:spcAft>
                      </a:pPr>
                      <a:r>
                        <a:rPr lang="es-EC" sz="1200">
                          <a:effectLst/>
                        </a:rPr>
                        <a:t>Base principal, Sistema de Almacenamiento</a:t>
                      </a:r>
                      <a:endParaRPr lang="es-EC"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5879" marR="55879" marT="0" marB="0"/>
                </a:tc>
                <a:tc hMerge="1">
                  <a:txBody>
                    <a:bodyPr/>
                    <a:lstStyle/>
                    <a:p>
                      <a:endParaRPr lang="es-EC"/>
                    </a:p>
                  </a:txBody>
                  <a:tcPr/>
                </a:tc>
                <a:tc hMerge="1">
                  <a:txBody>
                    <a:bodyPr/>
                    <a:lstStyle/>
                    <a:p>
                      <a:endParaRPr lang="es-EC"/>
                    </a:p>
                  </a:txBody>
                  <a:tcPr/>
                </a:tc>
              </a:tr>
              <a:tr h="332933">
                <a:tc>
                  <a:txBody>
                    <a:bodyPr/>
                    <a:lstStyle/>
                    <a:p>
                      <a:pPr algn="ctr">
                        <a:lnSpc>
                          <a:spcPct val="115000"/>
                        </a:lnSpc>
                        <a:spcAft>
                          <a:spcPts val="0"/>
                        </a:spcAft>
                      </a:pPr>
                      <a:r>
                        <a:rPr lang="es-EC" sz="1200">
                          <a:effectLst/>
                        </a:rPr>
                        <a:t>ÍTEM: Material</a:t>
                      </a:r>
                      <a:endParaRPr lang="es-EC"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5879" marR="55879" marT="0" marB="0"/>
                </a:tc>
                <a:tc>
                  <a:txBody>
                    <a:bodyPr/>
                    <a:lstStyle/>
                    <a:p>
                      <a:pPr algn="ctr">
                        <a:lnSpc>
                          <a:spcPct val="115000"/>
                        </a:lnSpc>
                        <a:spcAft>
                          <a:spcPts val="0"/>
                        </a:spcAft>
                      </a:pPr>
                      <a:r>
                        <a:rPr lang="es-EC" sz="1200">
                          <a:effectLst/>
                        </a:rPr>
                        <a:t>Sist. Aspas Internas</a:t>
                      </a:r>
                      <a:endParaRPr lang="es-EC"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5879" marR="55879" marT="0" marB="0"/>
                </a:tc>
                <a:tc>
                  <a:txBody>
                    <a:bodyPr/>
                    <a:lstStyle/>
                    <a:p>
                      <a:pPr algn="ctr">
                        <a:lnSpc>
                          <a:spcPct val="115000"/>
                        </a:lnSpc>
                        <a:spcAft>
                          <a:spcPts val="0"/>
                        </a:spcAft>
                      </a:pPr>
                      <a:r>
                        <a:rPr lang="es-EC" sz="1200">
                          <a:effectLst/>
                        </a:rPr>
                        <a:t>Sist. Base Vibratoria</a:t>
                      </a:r>
                      <a:endParaRPr lang="es-EC"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5879" marR="55879" marT="0" marB="0"/>
                </a:tc>
                <a:tc>
                  <a:txBody>
                    <a:bodyPr/>
                    <a:lstStyle/>
                    <a:p>
                      <a:pPr algn="ctr">
                        <a:lnSpc>
                          <a:spcPct val="115000"/>
                        </a:lnSpc>
                        <a:spcAft>
                          <a:spcPts val="0"/>
                        </a:spcAft>
                      </a:pPr>
                      <a:r>
                        <a:rPr lang="es-EC" sz="1200">
                          <a:effectLst/>
                        </a:rPr>
                        <a:t>Sist. Refill</a:t>
                      </a:r>
                      <a:endParaRPr lang="es-EC"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5879" marR="55879" marT="0" marB="0"/>
                </a:tc>
              </a:tr>
              <a:tr h="996397">
                <a:tc>
                  <a:txBody>
                    <a:bodyPr/>
                    <a:lstStyle/>
                    <a:p>
                      <a:pPr algn="ctr">
                        <a:lnSpc>
                          <a:spcPct val="115000"/>
                        </a:lnSpc>
                        <a:spcAft>
                          <a:spcPts val="0"/>
                        </a:spcAft>
                      </a:pPr>
                      <a:r>
                        <a:rPr lang="es-EC" sz="1200">
                          <a:effectLst/>
                        </a:rPr>
                        <a:t>GRAFICO</a:t>
                      </a:r>
                      <a:endParaRPr lang="es-EC"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5879" marR="55879" marT="0" marB="0"/>
                </a:tc>
                <a:tc>
                  <a:txBody>
                    <a:bodyPr/>
                    <a:lstStyle/>
                    <a:p>
                      <a:pPr algn="ctr">
                        <a:lnSpc>
                          <a:spcPct val="115000"/>
                        </a:lnSpc>
                        <a:spcAft>
                          <a:spcPts val="0"/>
                        </a:spcAft>
                      </a:pP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879" marR="55879" marT="0" marB="0"/>
                </a:tc>
                <a:tc>
                  <a:txBody>
                    <a:bodyPr/>
                    <a:lstStyle/>
                    <a:p>
                      <a:pPr algn="ctr">
                        <a:lnSpc>
                          <a:spcPct val="115000"/>
                        </a:lnSpc>
                        <a:spcAft>
                          <a:spcPts val="0"/>
                        </a:spcAft>
                      </a:pP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879" marR="55879" marT="0" marB="0"/>
                </a:tc>
                <a:tc>
                  <a:txBody>
                    <a:bodyPr/>
                    <a:lstStyle/>
                    <a:p>
                      <a:pPr algn="ctr">
                        <a:lnSpc>
                          <a:spcPct val="115000"/>
                        </a:lnSpc>
                        <a:spcAft>
                          <a:spcPts val="0"/>
                        </a:spcAft>
                      </a:pP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879" marR="55879" marT="0" marB="0"/>
                </a:tc>
              </a:tr>
              <a:tr h="499400">
                <a:tc rowSpan="4">
                  <a:txBody>
                    <a:bodyPr/>
                    <a:lstStyle/>
                    <a:p>
                      <a:pPr algn="ctr">
                        <a:lnSpc>
                          <a:spcPct val="115000"/>
                        </a:lnSpc>
                        <a:spcAft>
                          <a:spcPts val="0"/>
                        </a:spcAft>
                      </a:pPr>
                      <a:r>
                        <a:rPr lang="es-EC" sz="1200" dirty="0">
                          <a:effectLst/>
                        </a:rPr>
                        <a:t>VENTAJAS</a:t>
                      </a:r>
                      <a:endParaRPr lang="es-EC"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5879" marR="55879" marT="0" marB="0"/>
                </a:tc>
                <a:tc>
                  <a:txBody>
                    <a:bodyPr/>
                    <a:lstStyle/>
                    <a:p>
                      <a:pPr algn="ctr">
                        <a:lnSpc>
                          <a:spcPct val="115000"/>
                        </a:lnSpc>
                        <a:spcAft>
                          <a:spcPts val="0"/>
                        </a:spcAft>
                      </a:pPr>
                      <a:r>
                        <a:rPr lang="es-EC" sz="1200">
                          <a:effectLst/>
                        </a:rPr>
                        <a:t>Aspas internas no visibles</a:t>
                      </a:r>
                      <a:endParaRPr lang="es-EC"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5879" marR="55879" marT="0" marB="0"/>
                </a:tc>
                <a:tc>
                  <a:txBody>
                    <a:bodyPr/>
                    <a:lstStyle/>
                    <a:p>
                      <a:pPr algn="ctr">
                        <a:lnSpc>
                          <a:spcPct val="115000"/>
                        </a:lnSpc>
                        <a:spcAft>
                          <a:spcPts val="0"/>
                        </a:spcAft>
                      </a:pPr>
                      <a:r>
                        <a:rPr lang="es-EC" sz="1200">
                          <a:effectLst/>
                        </a:rPr>
                        <a:t>Sistema no visible</a:t>
                      </a:r>
                      <a:endParaRPr lang="es-EC"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5879" marR="55879" marT="0" marB="0"/>
                </a:tc>
                <a:tc>
                  <a:txBody>
                    <a:bodyPr/>
                    <a:lstStyle/>
                    <a:p>
                      <a:pPr algn="ctr">
                        <a:lnSpc>
                          <a:spcPct val="115000"/>
                        </a:lnSpc>
                        <a:spcAft>
                          <a:spcPts val="0"/>
                        </a:spcAft>
                      </a:pPr>
                      <a:r>
                        <a:rPr lang="es-EC" sz="1200">
                          <a:effectLst/>
                        </a:rPr>
                        <a:t>Sistema seguro de reordenamiento</a:t>
                      </a:r>
                      <a:endParaRPr lang="es-EC"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5879" marR="55879" marT="0" marB="0"/>
                </a:tc>
              </a:tr>
              <a:tr h="341381">
                <a:tc vMerge="1">
                  <a:txBody>
                    <a:bodyPr/>
                    <a:lstStyle/>
                    <a:p>
                      <a:endParaRPr lang="es-EC"/>
                    </a:p>
                  </a:txBody>
                  <a:tcPr/>
                </a:tc>
                <a:tc>
                  <a:txBody>
                    <a:bodyPr/>
                    <a:lstStyle/>
                    <a:p>
                      <a:pPr algn="ctr">
                        <a:lnSpc>
                          <a:spcPct val="115000"/>
                        </a:lnSpc>
                        <a:spcAft>
                          <a:spcPts val="0"/>
                        </a:spcAft>
                      </a:pPr>
                      <a:r>
                        <a:rPr lang="es-EC" sz="1200">
                          <a:effectLst/>
                        </a:rPr>
                        <a:t>Sistema de rotación rápida</a:t>
                      </a:r>
                      <a:endParaRPr lang="es-EC"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5879" marR="55879" marT="0" marB="0"/>
                </a:tc>
                <a:tc>
                  <a:txBody>
                    <a:bodyPr/>
                    <a:lstStyle/>
                    <a:p>
                      <a:pPr algn="ctr">
                        <a:lnSpc>
                          <a:spcPct val="115000"/>
                        </a:lnSpc>
                        <a:spcAft>
                          <a:spcPts val="0"/>
                        </a:spcAft>
                      </a:pPr>
                      <a:r>
                        <a:rPr lang="es-EC" sz="1200">
                          <a:effectLst/>
                        </a:rPr>
                        <a:t>Baja cantidad de esfuerzo</a:t>
                      </a:r>
                      <a:endParaRPr lang="es-EC"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5879" marR="55879" marT="0" marB="0"/>
                </a:tc>
                <a:tc>
                  <a:txBody>
                    <a:bodyPr/>
                    <a:lstStyle/>
                    <a:p>
                      <a:pPr algn="ctr">
                        <a:lnSpc>
                          <a:spcPct val="115000"/>
                        </a:lnSpc>
                        <a:spcAft>
                          <a:spcPts val="0"/>
                        </a:spcAft>
                      </a:pPr>
                      <a:r>
                        <a:rPr lang="es-EC" sz="1200">
                          <a:effectLst/>
                        </a:rPr>
                        <a:t>Más funciones al rotor </a:t>
                      </a:r>
                      <a:endParaRPr lang="es-EC"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5879" marR="55879" marT="0" marB="0"/>
                </a:tc>
              </a:tr>
              <a:tr h="517798">
                <a:tc vMerge="1">
                  <a:txBody>
                    <a:bodyPr/>
                    <a:lstStyle/>
                    <a:p>
                      <a:endParaRPr lang="es-EC"/>
                    </a:p>
                  </a:txBody>
                  <a:tcPr/>
                </a:tc>
                <a:tc>
                  <a:txBody>
                    <a:bodyPr/>
                    <a:lstStyle/>
                    <a:p>
                      <a:pPr algn="ctr">
                        <a:lnSpc>
                          <a:spcPct val="115000"/>
                        </a:lnSpc>
                        <a:spcAft>
                          <a:spcPts val="0"/>
                        </a:spcAft>
                      </a:pPr>
                      <a:r>
                        <a:rPr lang="es-EC" sz="1200">
                          <a:effectLst/>
                        </a:rPr>
                        <a:t>No muchos esfuerzos</a:t>
                      </a:r>
                      <a:endParaRPr lang="es-EC"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5879" marR="55879" marT="0" marB="0"/>
                </a:tc>
                <a:tc>
                  <a:txBody>
                    <a:bodyPr/>
                    <a:lstStyle/>
                    <a:p>
                      <a:pPr algn="ctr">
                        <a:lnSpc>
                          <a:spcPct val="115000"/>
                        </a:lnSpc>
                        <a:spcAft>
                          <a:spcPts val="0"/>
                        </a:spcAft>
                      </a:pPr>
                      <a:r>
                        <a:rPr lang="es-EC" sz="1200">
                          <a:effectLst/>
                        </a:rPr>
                        <a:t>Garantiza la salida de todas las bolas</a:t>
                      </a:r>
                      <a:endParaRPr lang="es-EC"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5879" marR="55879" marT="0" marB="0"/>
                </a:tc>
                <a:tc>
                  <a:txBody>
                    <a:bodyPr/>
                    <a:lstStyle/>
                    <a:p>
                      <a:pPr algn="ctr">
                        <a:lnSpc>
                          <a:spcPct val="115000"/>
                        </a:lnSpc>
                        <a:spcAft>
                          <a:spcPts val="0"/>
                        </a:spcAft>
                      </a:pPr>
                      <a:r>
                        <a:rPr lang="es-EC" sz="1200">
                          <a:effectLst/>
                        </a:rPr>
                        <a:t>Mantiene BP. en constante movimiento</a:t>
                      </a:r>
                      <a:endParaRPr lang="es-EC"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5879" marR="55879" marT="0" marB="0"/>
                </a:tc>
              </a:tr>
              <a:tr h="517798">
                <a:tc vMerge="1">
                  <a:txBody>
                    <a:bodyPr/>
                    <a:lstStyle/>
                    <a:p>
                      <a:endParaRPr lang="es-EC"/>
                    </a:p>
                  </a:txBody>
                  <a:tcPr/>
                </a:tc>
                <a:tc>
                  <a:txBody>
                    <a:bodyPr/>
                    <a:lstStyle/>
                    <a:p>
                      <a:pPr algn="ctr">
                        <a:lnSpc>
                          <a:spcPct val="115000"/>
                        </a:lnSpc>
                        <a:spcAft>
                          <a:spcPts val="0"/>
                        </a:spcAft>
                      </a:pPr>
                      <a:r>
                        <a:rPr lang="es-EC" sz="1200">
                          <a:effectLst/>
                        </a:rPr>
                        <a:t>Bolas en movimientos.</a:t>
                      </a:r>
                      <a:endParaRPr lang="es-EC"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5879" marR="55879" marT="0" marB="0"/>
                </a:tc>
                <a:tc>
                  <a:txBody>
                    <a:bodyPr/>
                    <a:lstStyle/>
                    <a:p>
                      <a:pPr algn="ctr">
                        <a:lnSpc>
                          <a:spcPct val="115000"/>
                        </a:lnSpc>
                        <a:spcAft>
                          <a:spcPts val="0"/>
                        </a:spcAft>
                      </a:pPr>
                      <a:r>
                        <a:rPr lang="es-EC" sz="1200">
                          <a:effectLst/>
                        </a:rPr>
                        <a:t>Mejor distribución del aire</a:t>
                      </a:r>
                      <a:endParaRPr lang="es-EC"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5879" marR="55879" marT="0" marB="0"/>
                </a:tc>
                <a:tc>
                  <a:txBody>
                    <a:bodyPr/>
                    <a:lstStyle/>
                    <a:p>
                      <a:pPr algn="ctr">
                        <a:lnSpc>
                          <a:spcPct val="115000"/>
                        </a:lnSpc>
                        <a:spcAft>
                          <a:spcPts val="0"/>
                        </a:spcAft>
                      </a:pPr>
                      <a:r>
                        <a:rPr lang="es-EC" sz="1200">
                          <a:effectLst/>
                        </a:rPr>
                        <a:t>Garantiza el movimiento de las BP.</a:t>
                      </a:r>
                      <a:endParaRPr lang="es-EC"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5879" marR="55879" marT="0" marB="0"/>
                </a:tc>
              </a:tr>
              <a:tr h="508642">
                <a:tc rowSpan="3">
                  <a:txBody>
                    <a:bodyPr/>
                    <a:lstStyle/>
                    <a:p>
                      <a:pPr algn="ctr">
                        <a:lnSpc>
                          <a:spcPct val="115000"/>
                        </a:lnSpc>
                        <a:spcAft>
                          <a:spcPts val="0"/>
                        </a:spcAft>
                      </a:pPr>
                      <a:r>
                        <a:rPr lang="es-EC" sz="1200">
                          <a:effectLst/>
                        </a:rPr>
                        <a:t>DESVENTAJAS</a:t>
                      </a:r>
                      <a:endParaRPr lang="es-EC"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5879" marR="55879" marT="0" marB="0"/>
                </a:tc>
                <a:tc>
                  <a:txBody>
                    <a:bodyPr/>
                    <a:lstStyle/>
                    <a:p>
                      <a:pPr algn="ctr">
                        <a:lnSpc>
                          <a:spcPct val="115000"/>
                        </a:lnSpc>
                        <a:spcAft>
                          <a:spcPts val="0"/>
                        </a:spcAft>
                      </a:pPr>
                      <a:r>
                        <a:rPr lang="es-EC" sz="1200">
                          <a:effectLst/>
                        </a:rPr>
                        <a:t>Agrega masa al sistema</a:t>
                      </a:r>
                      <a:endParaRPr lang="es-EC"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5879" marR="55879" marT="0" marB="0"/>
                </a:tc>
                <a:tc>
                  <a:txBody>
                    <a:bodyPr/>
                    <a:lstStyle/>
                    <a:p>
                      <a:pPr algn="ctr">
                        <a:lnSpc>
                          <a:spcPct val="115000"/>
                        </a:lnSpc>
                        <a:spcAft>
                          <a:spcPts val="0"/>
                        </a:spcAft>
                      </a:pPr>
                      <a:r>
                        <a:rPr lang="es-EC" sz="1200">
                          <a:effectLst/>
                        </a:rPr>
                        <a:t>La base completa del cilindro se mueve</a:t>
                      </a:r>
                      <a:endParaRPr lang="es-EC"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5879" marR="55879" marT="0" marB="0"/>
                </a:tc>
                <a:tc>
                  <a:txBody>
                    <a:bodyPr/>
                    <a:lstStyle/>
                    <a:p>
                      <a:pPr algn="ctr">
                        <a:lnSpc>
                          <a:spcPct val="115000"/>
                        </a:lnSpc>
                        <a:spcAft>
                          <a:spcPts val="0"/>
                        </a:spcAft>
                      </a:pPr>
                      <a:r>
                        <a:rPr lang="es-EC" sz="1200">
                          <a:effectLst/>
                        </a:rPr>
                        <a:t>Podría generar rotura de BP., en la caída</a:t>
                      </a:r>
                      <a:endParaRPr lang="es-EC"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5879" marR="55879" marT="0" marB="0"/>
                </a:tc>
              </a:tr>
              <a:tr h="517798">
                <a:tc vMerge="1">
                  <a:txBody>
                    <a:bodyPr/>
                    <a:lstStyle/>
                    <a:p>
                      <a:endParaRPr lang="es-EC"/>
                    </a:p>
                  </a:txBody>
                  <a:tcPr/>
                </a:tc>
                <a:tc>
                  <a:txBody>
                    <a:bodyPr/>
                    <a:lstStyle/>
                    <a:p>
                      <a:pPr algn="ctr">
                        <a:lnSpc>
                          <a:spcPct val="115000"/>
                        </a:lnSpc>
                        <a:spcAft>
                          <a:spcPts val="0"/>
                        </a:spcAft>
                      </a:pPr>
                      <a:r>
                        <a:rPr lang="es-EC" sz="1200">
                          <a:effectLst/>
                        </a:rPr>
                        <a:t>Generar corte</a:t>
                      </a:r>
                      <a:endParaRPr lang="es-EC"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5879" marR="55879" marT="0" marB="0"/>
                </a:tc>
                <a:tc>
                  <a:txBody>
                    <a:bodyPr/>
                    <a:lstStyle/>
                    <a:p>
                      <a:pPr algn="ctr">
                        <a:lnSpc>
                          <a:spcPct val="115000"/>
                        </a:lnSpc>
                        <a:spcAft>
                          <a:spcPts val="0"/>
                        </a:spcAft>
                      </a:pPr>
                      <a:r>
                        <a:rPr lang="es-EC" sz="1200">
                          <a:effectLst/>
                        </a:rPr>
                        <a:t>Generar desgaste de las piezas</a:t>
                      </a:r>
                      <a:endParaRPr lang="es-EC"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5879" marR="55879" marT="0" marB="0"/>
                </a:tc>
                <a:tc>
                  <a:txBody>
                    <a:bodyPr/>
                    <a:lstStyle/>
                    <a:p>
                      <a:pPr algn="ctr">
                        <a:lnSpc>
                          <a:spcPct val="115000"/>
                        </a:lnSpc>
                        <a:spcAft>
                          <a:spcPts val="0"/>
                        </a:spcAft>
                      </a:pPr>
                      <a:r>
                        <a:rPr lang="es-EC" sz="1200">
                          <a:effectLst/>
                        </a:rPr>
                        <a:t>Sistemas extras necesarios para la subida de BP.</a:t>
                      </a:r>
                      <a:endParaRPr lang="es-EC"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5879" marR="55879" marT="0" marB="0"/>
                </a:tc>
              </a:tr>
              <a:tr h="665866">
                <a:tc vMerge="1">
                  <a:txBody>
                    <a:bodyPr/>
                    <a:lstStyle/>
                    <a:p>
                      <a:endParaRPr lang="es-EC"/>
                    </a:p>
                  </a:txBody>
                  <a:tcPr/>
                </a:tc>
                <a:tc>
                  <a:txBody>
                    <a:bodyPr/>
                    <a:lstStyle/>
                    <a:p>
                      <a:pPr algn="ctr">
                        <a:lnSpc>
                          <a:spcPct val="115000"/>
                        </a:lnSpc>
                        <a:spcAft>
                          <a:spcPts val="0"/>
                        </a:spcAft>
                      </a:pPr>
                      <a:r>
                        <a:rPr lang="es-EC" sz="1200">
                          <a:effectLst/>
                        </a:rPr>
                        <a:t>No garantiza la salida de todas las bolas del sistema</a:t>
                      </a:r>
                      <a:endParaRPr lang="es-EC"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5879" marR="55879" marT="0" marB="0"/>
                </a:tc>
                <a:tc>
                  <a:txBody>
                    <a:bodyPr/>
                    <a:lstStyle/>
                    <a:p>
                      <a:pPr algn="ctr">
                        <a:lnSpc>
                          <a:spcPct val="115000"/>
                        </a:lnSpc>
                        <a:spcAft>
                          <a:spcPts val="0"/>
                        </a:spcAft>
                      </a:pPr>
                      <a:r>
                        <a:rPr lang="es-EC" sz="1200" dirty="0">
                          <a:effectLst/>
                        </a:rPr>
                        <a:t>La base puede sufrir deformaciones.</a:t>
                      </a:r>
                      <a:endParaRPr lang="es-EC"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5879" marR="55879" marT="0" marB="0"/>
                </a:tc>
                <a:tc>
                  <a:txBody>
                    <a:bodyPr/>
                    <a:lstStyle/>
                    <a:p>
                      <a:pPr algn="ctr">
                        <a:lnSpc>
                          <a:spcPct val="115000"/>
                        </a:lnSpc>
                        <a:spcAft>
                          <a:spcPts val="0"/>
                        </a:spcAft>
                      </a:pPr>
                      <a:r>
                        <a:rPr lang="es-EC" sz="1200" dirty="0">
                          <a:effectLst/>
                        </a:rPr>
                        <a:t>no es un buen sistema de circulación del aire</a:t>
                      </a:r>
                      <a:endParaRPr lang="es-EC"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5879" marR="55879" marT="0" marB="0"/>
                </a:tc>
              </a:tr>
            </a:tbl>
          </a:graphicData>
        </a:graphic>
      </p:graphicFrame>
      <p:pic>
        <p:nvPicPr>
          <p:cNvPr id="2051" name="Imagen 6163" descr="http://procesosbio.wikispaces.com/file/view/tipos_rodete.jpg/320373828/tipos_rodete.jpg"/>
          <p:cNvPicPr>
            <a:picLocks noChangeAspect="1" noChangeArrowheads="1"/>
          </p:cNvPicPr>
          <p:nvPr/>
        </p:nvPicPr>
        <p:blipFill>
          <a:blip r:embed="rId2">
            <a:extLst>
              <a:ext uri="{28A0092B-C50C-407E-A947-70E740481C1C}">
                <a14:useLocalDpi xmlns:a14="http://schemas.microsoft.com/office/drawing/2010/main" val="0"/>
              </a:ext>
            </a:extLst>
          </a:blip>
          <a:srcRect l="35875" t="3233" r="37959" b="52420"/>
          <a:stretch>
            <a:fillRect/>
          </a:stretch>
        </p:blipFill>
        <p:spPr bwMode="auto">
          <a:xfrm>
            <a:off x="4764775" y="1795326"/>
            <a:ext cx="838246" cy="801342"/>
          </a:xfrm>
          <a:prstGeom prst="rect">
            <a:avLst/>
          </a:prstGeom>
          <a:noFill/>
          <a:extLst>
            <a:ext uri="{909E8E84-426E-40DD-AFC4-6F175D3DCCD1}">
              <a14:hiddenFill xmlns:a14="http://schemas.microsoft.com/office/drawing/2010/main">
                <a:solidFill>
                  <a:srgbClr val="FFFFFF"/>
                </a:solidFill>
              </a14:hiddenFill>
            </a:ext>
          </a:extLst>
        </p:spPr>
      </p:pic>
      <p:pic>
        <p:nvPicPr>
          <p:cNvPr id="2050" name="Imagen 616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1246" y="1795326"/>
            <a:ext cx="923388" cy="948094"/>
          </a:xfrm>
          <a:prstGeom prst="rect">
            <a:avLst/>
          </a:prstGeom>
          <a:noFill/>
          <a:extLst>
            <a:ext uri="{909E8E84-426E-40DD-AFC4-6F175D3DCCD1}">
              <a14:hiddenFill xmlns:a14="http://schemas.microsoft.com/office/drawing/2010/main">
                <a:solidFill>
                  <a:srgbClr val="FFFFFF"/>
                </a:solidFill>
              </a14:hiddenFill>
            </a:ext>
          </a:extLst>
        </p:spPr>
      </p:pic>
      <p:pic>
        <p:nvPicPr>
          <p:cNvPr id="2049" name="Imagen 616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02838" y="1795326"/>
            <a:ext cx="682106" cy="948094"/>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p:cNvPicPr/>
          <p:nvPr/>
        </p:nvPicPr>
        <p:blipFill>
          <a:blip r:embed="rId5" cstate="print"/>
          <a:srcRect l="30477" t="35652" r="27966" b="44783"/>
          <a:stretch>
            <a:fillRect/>
          </a:stretch>
        </p:blipFill>
        <p:spPr bwMode="auto">
          <a:xfrm>
            <a:off x="9651443" y="212336"/>
            <a:ext cx="2237489" cy="812400"/>
          </a:xfrm>
          <a:prstGeom prst="rect">
            <a:avLst/>
          </a:prstGeom>
          <a:noFill/>
          <a:ln w="9525">
            <a:noFill/>
            <a:miter lim="800000"/>
            <a:headEnd/>
            <a:tailEnd/>
          </a:ln>
        </p:spPr>
      </p:pic>
      <p:sp>
        <p:nvSpPr>
          <p:cNvPr id="2" name="CuadroTexto 1"/>
          <p:cNvSpPr txBox="1"/>
          <p:nvPr/>
        </p:nvSpPr>
        <p:spPr>
          <a:xfrm>
            <a:off x="1504940" y="18371"/>
            <a:ext cx="7178724" cy="1200329"/>
          </a:xfrm>
          <a:prstGeom prst="rect">
            <a:avLst/>
          </a:prstGeom>
          <a:noFill/>
        </p:spPr>
        <p:txBody>
          <a:bodyPr wrap="square" rtlCol="0">
            <a:spAutoFit/>
          </a:bodyPr>
          <a:lstStyle/>
          <a:p>
            <a:r>
              <a:rPr lang="es-EC" sz="3600" b="1" dirty="0" smtClean="0">
                <a:solidFill>
                  <a:srgbClr val="FF0000"/>
                </a:solidFill>
              </a:rPr>
              <a:t>Matriz Morfológica del Sistema de Rotación de BP.</a:t>
            </a:r>
            <a:endParaRPr lang="es-EC" sz="3600" b="1" dirty="0">
              <a:solidFill>
                <a:srgbClr val="FF0000"/>
              </a:solidFill>
            </a:endParaRPr>
          </a:p>
        </p:txBody>
      </p:sp>
    </p:spTree>
    <p:extLst>
      <p:ext uri="{BB962C8B-B14F-4D97-AF65-F5344CB8AC3E}">
        <p14:creationId xmlns:p14="http://schemas.microsoft.com/office/powerpoint/2010/main" val="285105221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o 3"/>
          <p:cNvGraphicFramePr>
            <a:graphicFrameLocks noChangeAspect="1"/>
          </p:cNvGraphicFramePr>
          <p:nvPr>
            <p:extLst>
              <p:ext uri="{D42A27DB-BD31-4B8C-83A1-F6EECF244321}">
                <p14:modId xmlns:p14="http://schemas.microsoft.com/office/powerpoint/2010/main" val="220494975"/>
              </p:ext>
            </p:extLst>
          </p:nvPr>
        </p:nvGraphicFramePr>
        <p:xfrm>
          <a:off x="1078172" y="2012936"/>
          <a:ext cx="6422476" cy="2504472"/>
        </p:xfrm>
        <a:graphic>
          <a:graphicData uri="http://schemas.openxmlformats.org/presentationml/2006/ole">
            <mc:AlternateContent xmlns:mc="http://schemas.openxmlformats.org/markup-compatibility/2006">
              <mc:Choice xmlns:v="urn:schemas-microsoft-com:vml" Requires="v">
                <p:oleObj spid="_x0000_s4126" name="Documento" r:id="rId4" imgW="5215488" imgH="2033421" progId="Word.Document.12">
                  <p:embed/>
                </p:oleObj>
              </mc:Choice>
              <mc:Fallback>
                <p:oleObj name="Documento" r:id="rId4" imgW="5215488" imgH="2033421" progId="Word.Document.12">
                  <p:embed/>
                  <p:pic>
                    <p:nvPicPr>
                      <p:cNvPr id="0" name=""/>
                      <p:cNvPicPr/>
                      <p:nvPr/>
                    </p:nvPicPr>
                    <p:blipFill>
                      <a:blip r:embed="rId5"/>
                      <a:stretch>
                        <a:fillRect/>
                      </a:stretch>
                    </p:blipFill>
                    <p:spPr>
                      <a:xfrm>
                        <a:off x="1078172" y="2012936"/>
                        <a:ext cx="6422476" cy="2504472"/>
                      </a:xfrm>
                      <a:prstGeom prst="rect">
                        <a:avLst/>
                      </a:prstGeom>
                    </p:spPr>
                  </p:pic>
                </p:oleObj>
              </mc:Fallback>
            </mc:AlternateContent>
          </a:graphicData>
        </a:graphic>
      </p:graphicFrame>
      <p:graphicFrame>
        <p:nvGraphicFramePr>
          <p:cNvPr id="5" name="Objeto 4"/>
          <p:cNvGraphicFramePr>
            <a:graphicFrameLocks noChangeAspect="1"/>
          </p:cNvGraphicFramePr>
          <p:nvPr>
            <p:extLst>
              <p:ext uri="{D42A27DB-BD31-4B8C-83A1-F6EECF244321}">
                <p14:modId xmlns:p14="http://schemas.microsoft.com/office/powerpoint/2010/main" val="460699632"/>
              </p:ext>
            </p:extLst>
          </p:nvPr>
        </p:nvGraphicFramePr>
        <p:xfrm>
          <a:off x="1313452" y="4819988"/>
          <a:ext cx="8218815" cy="2129137"/>
        </p:xfrm>
        <a:graphic>
          <a:graphicData uri="http://schemas.openxmlformats.org/presentationml/2006/ole">
            <mc:AlternateContent xmlns:mc="http://schemas.openxmlformats.org/markup-compatibility/2006">
              <mc:Choice xmlns:v="urn:schemas-microsoft-com:vml" Requires="v">
                <p:oleObj spid="_x0000_s4127" name="Documento" r:id="rId7" imgW="5215488" imgH="1350698" progId="Word.Document.12">
                  <p:embed/>
                </p:oleObj>
              </mc:Choice>
              <mc:Fallback>
                <p:oleObj name="Documento" r:id="rId7" imgW="5215488" imgH="1350698" progId="Word.Document.12">
                  <p:embed/>
                  <p:pic>
                    <p:nvPicPr>
                      <p:cNvPr id="0" name=""/>
                      <p:cNvPicPr/>
                      <p:nvPr/>
                    </p:nvPicPr>
                    <p:blipFill>
                      <a:blip r:embed="rId8"/>
                      <a:stretch>
                        <a:fillRect/>
                      </a:stretch>
                    </p:blipFill>
                    <p:spPr>
                      <a:xfrm>
                        <a:off x="1313452" y="4819988"/>
                        <a:ext cx="8218815" cy="2129137"/>
                      </a:xfrm>
                      <a:prstGeom prst="rect">
                        <a:avLst/>
                      </a:prstGeom>
                    </p:spPr>
                  </p:pic>
                </p:oleObj>
              </mc:Fallback>
            </mc:AlternateContent>
          </a:graphicData>
        </a:graphic>
      </p:graphicFrame>
      <p:graphicFrame>
        <p:nvGraphicFramePr>
          <p:cNvPr id="6" name="Gráfico 5"/>
          <p:cNvGraphicFramePr>
            <a:graphicFrameLocks/>
          </p:cNvGraphicFramePr>
          <p:nvPr>
            <p:extLst>
              <p:ext uri="{D42A27DB-BD31-4B8C-83A1-F6EECF244321}">
                <p14:modId xmlns:p14="http://schemas.microsoft.com/office/powerpoint/2010/main" val="2267873772"/>
              </p:ext>
            </p:extLst>
          </p:nvPr>
        </p:nvGraphicFramePr>
        <p:xfrm>
          <a:off x="7242273" y="1630799"/>
          <a:ext cx="4579987" cy="3009440"/>
        </p:xfrm>
        <a:graphic>
          <a:graphicData uri="http://schemas.openxmlformats.org/drawingml/2006/chart">
            <c:chart xmlns:c="http://schemas.openxmlformats.org/drawingml/2006/chart" xmlns:r="http://schemas.openxmlformats.org/officeDocument/2006/relationships" r:id="rId9"/>
          </a:graphicData>
        </a:graphic>
      </p:graphicFrame>
      <p:pic>
        <p:nvPicPr>
          <p:cNvPr id="7" name="Imagen 6"/>
          <p:cNvPicPr/>
          <p:nvPr/>
        </p:nvPicPr>
        <p:blipFill>
          <a:blip r:embed="rId10" cstate="print"/>
          <a:srcRect l="30477" t="35652" r="27966" b="44783"/>
          <a:stretch>
            <a:fillRect/>
          </a:stretch>
        </p:blipFill>
        <p:spPr bwMode="auto">
          <a:xfrm>
            <a:off x="8928112" y="539882"/>
            <a:ext cx="2237489" cy="812400"/>
          </a:xfrm>
          <a:prstGeom prst="rect">
            <a:avLst/>
          </a:prstGeom>
          <a:noFill/>
          <a:ln w="9525">
            <a:noFill/>
            <a:miter lim="800000"/>
            <a:headEnd/>
            <a:tailEnd/>
          </a:ln>
        </p:spPr>
      </p:pic>
      <p:sp>
        <p:nvSpPr>
          <p:cNvPr id="2" name="CuadroTexto 1"/>
          <p:cNvSpPr txBox="1"/>
          <p:nvPr/>
        </p:nvSpPr>
        <p:spPr>
          <a:xfrm>
            <a:off x="1692322" y="299751"/>
            <a:ext cx="4330032" cy="646331"/>
          </a:xfrm>
          <a:prstGeom prst="rect">
            <a:avLst/>
          </a:prstGeom>
          <a:noFill/>
        </p:spPr>
        <p:txBody>
          <a:bodyPr wrap="none" rtlCol="0">
            <a:spAutoFit/>
          </a:bodyPr>
          <a:lstStyle/>
          <a:p>
            <a:r>
              <a:rPr lang="es-EC" sz="3600" b="1" dirty="0" smtClean="0">
                <a:solidFill>
                  <a:srgbClr val="FF0000"/>
                </a:solidFill>
              </a:rPr>
              <a:t>Criterios a Evaluar </a:t>
            </a:r>
            <a:endParaRPr lang="es-EC" sz="3600" b="1" dirty="0">
              <a:solidFill>
                <a:srgbClr val="FF0000"/>
              </a:solidFill>
            </a:endParaRPr>
          </a:p>
        </p:txBody>
      </p:sp>
    </p:spTree>
    <p:extLst>
      <p:ext uri="{BB962C8B-B14F-4D97-AF65-F5344CB8AC3E}">
        <p14:creationId xmlns:p14="http://schemas.microsoft.com/office/powerpoint/2010/main" val="9481251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51229" y="178324"/>
            <a:ext cx="5350071" cy="1207031"/>
          </a:xfrm>
        </p:spPr>
        <p:txBody>
          <a:bodyPr>
            <a:noAutofit/>
          </a:bodyPr>
          <a:lstStyle/>
          <a:p>
            <a:pPr lvl="3" algn="l" defTabSz="457200" rtl="0">
              <a:spcBef>
                <a:spcPct val="0"/>
              </a:spcBef>
            </a:pPr>
            <a:r>
              <a:rPr lang="es-EC" sz="3600" b="1" dirty="0">
                <a:solidFill>
                  <a:srgbClr val="FF0000"/>
                </a:solidFill>
              </a:rPr>
              <a:t>Experimento 3: Sistemas de rotación</a:t>
            </a:r>
            <a:r>
              <a:rPr lang="es-EC" sz="3600" b="1" dirty="0" smtClean="0">
                <a:solidFill>
                  <a:srgbClr val="FF0000"/>
                </a:solidFill>
              </a:rPr>
              <a:t>.</a:t>
            </a:r>
            <a:endParaRPr lang="es-EC" sz="3600" dirty="0">
              <a:solidFill>
                <a:srgbClr val="FF0000"/>
              </a:solidFill>
            </a:endParaRPr>
          </a:p>
        </p:txBody>
      </p:sp>
      <p:pic>
        <p:nvPicPr>
          <p:cNvPr id="4" name="0 Imagen"/>
          <p:cNvPicPr/>
          <p:nvPr/>
        </p:nvPicPr>
        <p:blipFill>
          <a:blip r:embed="rId2">
            <a:extLst>
              <a:ext uri="{28A0092B-C50C-407E-A947-70E740481C1C}">
                <a14:useLocalDpi xmlns:a14="http://schemas.microsoft.com/office/drawing/2010/main" val="0"/>
              </a:ext>
            </a:extLst>
          </a:blip>
          <a:srcRect/>
          <a:stretch>
            <a:fillRect/>
          </a:stretch>
        </p:blipFill>
        <p:spPr bwMode="auto">
          <a:xfrm>
            <a:off x="1461096" y="2304361"/>
            <a:ext cx="3847883" cy="3277574"/>
          </a:xfrm>
          <a:prstGeom prst="rect">
            <a:avLst/>
          </a:prstGeom>
          <a:noFill/>
          <a:ln>
            <a:noFill/>
          </a:ln>
        </p:spPr>
      </p:pic>
      <p:pic>
        <p:nvPicPr>
          <p:cNvPr id="5" name="Imagen 4"/>
          <p:cNvPicPr/>
          <p:nvPr/>
        </p:nvPicPr>
        <p:blipFill rotWithShape="1">
          <a:blip r:embed="rId3">
            <a:extLst>
              <a:ext uri="{28A0092B-C50C-407E-A947-70E740481C1C}">
                <a14:useLocalDpi xmlns:a14="http://schemas.microsoft.com/office/drawing/2010/main" val="0"/>
              </a:ext>
            </a:extLst>
          </a:blip>
          <a:srcRect l="5489" r="3030"/>
          <a:stretch/>
        </p:blipFill>
        <p:spPr bwMode="auto">
          <a:xfrm>
            <a:off x="6824665" y="2304361"/>
            <a:ext cx="3847883" cy="3277574"/>
          </a:xfrm>
          <a:prstGeom prst="rect">
            <a:avLst/>
          </a:prstGeom>
          <a:noFill/>
          <a:ln>
            <a:noFill/>
          </a:ln>
          <a:extLst>
            <a:ext uri="{53640926-AAD7-44D8-BBD7-CCE9431645EC}">
              <a14:shadowObscured xmlns:a14="http://schemas.microsoft.com/office/drawing/2010/main"/>
            </a:ext>
          </a:extLst>
        </p:spPr>
      </p:pic>
      <p:pic>
        <p:nvPicPr>
          <p:cNvPr id="6" name="Imagen 5"/>
          <p:cNvPicPr/>
          <p:nvPr/>
        </p:nvPicPr>
        <p:blipFill>
          <a:blip r:embed="rId4" cstate="print"/>
          <a:srcRect l="30477" t="35652" r="27966" b="44783"/>
          <a:stretch>
            <a:fillRect/>
          </a:stretch>
        </p:blipFill>
        <p:spPr bwMode="auto">
          <a:xfrm>
            <a:off x="8928112" y="539882"/>
            <a:ext cx="2237489" cy="812400"/>
          </a:xfrm>
          <a:prstGeom prst="rect">
            <a:avLst/>
          </a:prstGeom>
          <a:noFill/>
          <a:ln w="9525">
            <a:noFill/>
            <a:miter lim="800000"/>
            <a:headEnd/>
            <a:tailEnd/>
          </a:ln>
        </p:spPr>
      </p:pic>
    </p:spTree>
    <p:extLst>
      <p:ext uri="{BB962C8B-B14F-4D97-AF65-F5344CB8AC3E}">
        <p14:creationId xmlns:p14="http://schemas.microsoft.com/office/powerpoint/2010/main" val="5534582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26630" y="202416"/>
            <a:ext cx="3536689" cy="1280890"/>
          </a:xfrm>
        </p:spPr>
        <p:txBody>
          <a:bodyPr>
            <a:normAutofit fontScale="90000"/>
          </a:bodyPr>
          <a:lstStyle/>
          <a:p>
            <a:pPr lvl="3" algn="l" defTabSz="457200" rtl="0">
              <a:spcBef>
                <a:spcPct val="0"/>
              </a:spcBef>
            </a:pPr>
            <a:r>
              <a:rPr lang="es-EC" sz="3600" b="1" dirty="0">
                <a:solidFill>
                  <a:srgbClr val="FF0000"/>
                </a:solidFill>
                <a:latin typeface="+mj-lt"/>
              </a:rPr>
              <a:t>Diseño A</a:t>
            </a:r>
            <a:r>
              <a:rPr lang="es-EC" sz="3600" b="1" dirty="0" smtClean="0">
                <a:solidFill>
                  <a:srgbClr val="FF0000"/>
                </a:solidFill>
                <a:latin typeface="+mj-lt"/>
              </a:rPr>
              <a:t>spa de</a:t>
            </a:r>
            <a:br>
              <a:rPr lang="es-EC" sz="3600" b="1" dirty="0" smtClean="0">
                <a:solidFill>
                  <a:srgbClr val="FF0000"/>
                </a:solidFill>
                <a:latin typeface="+mj-lt"/>
              </a:rPr>
            </a:br>
            <a:r>
              <a:rPr lang="es-EC" sz="3600" b="1" dirty="0" smtClean="0">
                <a:solidFill>
                  <a:srgbClr val="FF0000"/>
                </a:solidFill>
                <a:latin typeface="+mj-lt"/>
              </a:rPr>
              <a:t>Rotación </a:t>
            </a:r>
            <a:r>
              <a:rPr lang="es-EC" sz="3600" b="1" dirty="0">
                <a:solidFill>
                  <a:srgbClr val="FF0000"/>
                </a:solidFill>
                <a:latin typeface="+mj-lt"/>
              </a:rPr>
              <a:t>de BP.</a:t>
            </a:r>
            <a:br>
              <a:rPr lang="es-EC" sz="3600" b="1" dirty="0">
                <a:solidFill>
                  <a:srgbClr val="FF0000"/>
                </a:solidFill>
                <a:latin typeface="+mj-lt"/>
              </a:rPr>
            </a:br>
            <a:endParaRPr lang="es-EC" sz="3600" dirty="0">
              <a:solidFill>
                <a:srgbClr val="FF0000"/>
              </a:solidFill>
              <a:latin typeface="+mj-lt"/>
            </a:endParaRPr>
          </a:p>
        </p:txBody>
      </p:sp>
      <p:graphicFrame>
        <p:nvGraphicFramePr>
          <p:cNvPr id="4" name="Objeto 3"/>
          <p:cNvGraphicFramePr>
            <a:graphicFrameLocks noChangeAspect="1"/>
          </p:cNvGraphicFramePr>
          <p:nvPr>
            <p:extLst>
              <p:ext uri="{D42A27DB-BD31-4B8C-83A1-F6EECF244321}">
                <p14:modId xmlns:p14="http://schemas.microsoft.com/office/powerpoint/2010/main" val="4166857518"/>
              </p:ext>
            </p:extLst>
          </p:nvPr>
        </p:nvGraphicFramePr>
        <p:xfrm>
          <a:off x="2824766" y="1816133"/>
          <a:ext cx="7454862" cy="989443"/>
        </p:xfrm>
        <a:graphic>
          <a:graphicData uri="http://schemas.openxmlformats.org/presentationml/2006/ole">
            <mc:AlternateContent xmlns:mc="http://schemas.openxmlformats.org/markup-compatibility/2006">
              <mc:Choice xmlns:v="urn:schemas-microsoft-com:vml" Requires="v">
                <p:oleObj spid="_x0000_s5147" name="Documento" r:id="rId4" imgW="5215488" imgH="692075" progId="Word.Document.12">
                  <p:embed/>
                </p:oleObj>
              </mc:Choice>
              <mc:Fallback>
                <p:oleObj name="Documento" r:id="rId4" imgW="5215488" imgH="692075" progId="Word.Document.12">
                  <p:embed/>
                  <p:pic>
                    <p:nvPicPr>
                      <p:cNvPr id="0" name=""/>
                      <p:cNvPicPr/>
                      <p:nvPr/>
                    </p:nvPicPr>
                    <p:blipFill>
                      <a:blip r:embed="rId5"/>
                      <a:stretch>
                        <a:fillRect/>
                      </a:stretch>
                    </p:blipFill>
                    <p:spPr>
                      <a:xfrm>
                        <a:off x="2824766" y="1816133"/>
                        <a:ext cx="7454862" cy="989443"/>
                      </a:xfrm>
                      <a:prstGeom prst="rect">
                        <a:avLst/>
                      </a:prstGeom>
                    </p:spPr>
                  </p:pic>
                </p:oleObj>
              </mc:Fallback>
            </mc:AlternateContent>
          </a:graphicData>
        </a:graphic>
      </p:graphicFrame>
      <p:sp>
        <p:nvSpPr>
          <p:cNvPr id="6" name="Rectángulo 5"/>
          <p:cNvSpPr/>
          <p:nvPr/>
        </p:nvSpPr>
        <p:spPr>
          <a:xfrm>
            <a:off x="4132344" y="1408649"/>
            <a:ext cx="4273606" cy="410882"/>
          </a:xfrm>
          <a:prstGeom prst="rect">
            <a:avLst/>
          </a:prstGeom>
        </p:spPr>
        <p:txBody>
          <a:bodyPr wrap="none">
            <a:spAutoFit/>
          </a:bodyPr>
          <a:lstStyle/>
          <a:p>
            <a:pPr algn="just">
              <a:lnSpc>
                <a:spcPct val="115000"/>
              </a:lnSpc>
              <a:spcAft>
                <a:spcPts val="1000"/>
              </a:spcAft>
            </a:pPr>
            <a:r>
              <a:rPr lang="es-EC"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Características de forma y tamaño de BP.</a:t>
            </a: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7" name="Rectángulo 6"/>
          <p:cNvSpPr/>
          <p:nvPr/>
        </p:nvSpPr>
        <p:spPr>
          <a:xfrm>
            <a:off x="2087595" y="2375026"/>
            <a:ext cx="2281417" cy="369332"/>
          </a:xfrm>
          <a:prstGeom prst="rect">
            <a:avLst/>
          </a:prstGeom>
        </p:spPr>
        <p:txBody>
          <a:bodyPr wrap="square">
            <a:spAutoFit/>
          </a:bodyPr>
          <a:lstStyle/>
          <a:p>
            <a:pPr marL="0" lvl="4" algn="ctr"/>
            <a:r>
              <a:rPr lang="es-EC" b="1" dirty="0">
                <a:solidFill>
                  <a:schemeClr val="accent1">
                    <a:lumMod val="75000"/>
                  </a:schemeClr>
                </a:solidFill>
                <a:latin typeface="Times New Roman" panose="02020603050405020304" pitchFamily="18" charset="0"/>
              </a:rPr>
              <a:t>Aspa de cara plana.</a:t>
            </a:r>
            <a:endParaRPr lang="es-EC" sz="3600" b="1" dirty="0">
              <a:solidFill>
                <a:schemeClr val="accent1">
                  <a:lumMod val="75000"/>
                </a:schemeClr>
              </a:solidFill>
              <a:effectLst/>
              <a:latin typeface="Times New Roman" panose="02020603050405020304" pitchFamily="18" charset="0"/>
            </a:endParaRPr>
          </a:p>
        </p:txBody>
      </p:sp>
      <p:grpSp>
        <p:nvGrpSpPr>
          <p:cNvPr id="8" name="Grupo 7"/>
          <p:cNvGrpSpPr/>
          <p:nvPr/>
        </p:nvGrpSpPr>
        <p:grpSpPr>
          <a:xfrm>
            <a:off x="2559892" y="2715810"/>
            <a:ext cx="1259205" cy="845186"/>
            <a:chOff x="-1" y="0"/>
            <a:chExt cx="1311215" cy="1164566"/>
          </a:xfrm>
        </p:grpSpPr>
        <p:sp>
          <p:nvSpPr>
            <p:cNvPr id="9" name="Cubo 8"/>
            <p:cNvSpPr/>
            <p:nvPr/>
          </p:nvSpPr>
          <p:spPr>
            <a:xfrm>
              <a:off x="-1" y="819080"/>
              <a:ext cx="1311215" cy="344805"/>
            </a:xfrm>
            <a:prstGeom prst="cube">
              <a:avLst>
                <a:gd name="adj" fmla="val 7487"/>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10" name="Cilindro 9"/>
            <p:cNvSpPr/>
            <p:nvPr/>
          </p:nvSpPr>
          <p:spPr>
            <a:xfrm>
              <a:off x="594946" y="0"/>
              <a:ext cx="138022" cy="1164566"/>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grpSp>
      <p:sp>
        <p:nvSpPr>
          <p:cNvPr id="11" name="Rectángulo 10"/>
          <p:cNvSpPr/>
          <p:nvPr/>
        </p:nvSpPr>
        <p:spPr>
          <a:xfrm>
            <a:off x="5292992" y="2375026"/>
            <a:ext cx="2492990" cy="369332"/>
          </a:xfrm>
          <a:prstGeom prst="rect">
            <a:avLst/>
          </a:prstGeom>
        </p:spPr>
        <p:txBody>
          <a:bodyPr wrap="none">
            <a:spAutoFit/>
          </a:bodyPr>
          <a:lstStyle/>
          <a:p>
            <a:pPr marL="0" lvl="4"/>
            <a:r>
              <a:rPr lang="es-EC" b="1" dirty="0">
                <a:solidFill>
                  <a:schemeClr val="accent1">
                    <a:lumMod val="75000"/>
                  </a:schemeClr>
                </a:solidFill>
                <a:latin typeface="Times New Roman" panose="02020603050405020304" pitchFamily="18" charset="0"/>
              </a:rPr>
              <a:t>Aspa de cara inclinada.</a:t>
            </a:r>
            <a:endParaRPr lang="es-EC" sz="3600" b="1" dirty="0">
              <a:solidFill>
                <a:schemeClr val="accent1">
                  <a:lumMod val="75000"/>
                </a:schemeClr>
              </a:solidFill>
              <a:effectLst/>
              <a:latin typeface="Times New Roman" panose="02020603050405020304" pitchFamily="18" charset="0"/>
            </a:endParaRPr>
          </a:p>
        </p:txBody>
      </p:sp>
      <p:grpSp>
        <p:nvGrpSpPr>
          <p:cNvPr id="12" name="Grupo 11"/>
          <p:cNvGrpSpPr/>
          <p:nvPr/>
        </p:nvGrpSpPr>
        <p:grpSpPr>
          <a:xfrm>
            <a:off x="5909884" y="2783738"/>
            <a:ext cx="1259205" cy="845186"/>
            <a:chOff x="0" y="0"/>
            <a:chExt cx="1656080" cy="1207087"/>
          </a:xfrm>
        </p:grpSpPr>
        <p:sp>
          <p:nvSpPr>
            <p:cNvPr id="13" name="Datos almacenados 12"/>
            <p:cNvSpPr/>
            <p:nvPr/>
          </p:nvSpPr>
          <p:spPr>
            <a:xfrm rot="10800000">
              <a:off x="0" y="948906"/>
              <a:ext cx="1656080" cy="249555"/>
            </a:xfrm>
            <a:prstGeom prst="flowChartOnlineStorag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14" name="Cilindro 13"/>
            <p:cNvSpPr/>
            <p:nvPr/>
          </p:nvSpPr>
          <p:spPr>
            <a:xfrm>
              <a:off x="759125" y="0"/>
              <a:ext cx="207034" cy="1207087"/>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grpSp>
      <p:sp>
        <p:nvSpPr>
          <p:cNvPr id="15" name="Rectángulo 14"/>
          <p:cNvSpPr/>
          <p:nvPr/>
        </p:nvSpPr>
        <p:spPr>
          <a:xfrm>
            <a:off x="8820910" y="2346478"/>
            <a:ext cx="1736373" cy="369332"/>
          </a:xfrm>
          <a:prstGeom prst="rect">
            <a:avLst/>
          </a:prstGeom>
        </p:spPr>
        <p:txBody>
          <a:bodyPr wrap="none">
            <a:spAutoFit/>
          </a:bodyPr>
          <a:lstStyle/>
          <a:p>
            <a:pPr marL="0" lvl="4"/>
            <a:r>
              <a:rPr lang="es-EC" b="1" dirty="0">
                <a:solidFill>
                  <a:schemeClr val="accent1">
                    <a:lumMod val="75000"/>
                  </a:schemeClr>
                </a:solidFill>
                <a:latin typeface="Times New Roman" panose="02020603050405020304" pitchFamily="18" charset="0"/>
              </a:rPr>
              <a:t>Aspa cilíndrica.</a:t>
            </a:r>
            <a:endParaRPr lang="es-EC" sz="3600" b="1" dirty="0">
              <a:solidFill>
                <a:schemeClr val="accent1">
                  <a:lumMod val="75000"/>
                </a:schemeClr>
              </a:solidFill>
              <a:effectLst/>
              <a:latin typeface="Times New Roman" panose="02020603050405020304" pitchFamily="18" charset="0"/>
            </a:endParaRPr>
          </a:p>
        </p:txBody>
      </p:sp>
      <p:grpSp>
        <p:nvGrpSpPr>
          <p:cNvPr id="16" name="Grupo 15"/>
          <p:cNvGrpSpPr/>
          <p:nvPr/>
        </p:nvGrpSpPr>
        <p:grpSpPr>
          <a:xfrm>
            <a:off x="8977578" y="3262977"/>
            <a:ext cx="1423035" cy="344806"/>
            <a:chOff x="0" y="-103517"/>
            <a:chExt cx="1535250" cy="361327"/>
          </a:xfrm>
        </p:grpSpPr>
        <p:sp>
          <p:nvSpPr>
            <p:cNvPr id="17" name="Cilindro 16"/>
            <p:cNvSpPr/>
            <p:nvPr/>
          </p:nvSpPr>
          <p:spPr>
            <a:xfrm rot="16200000">
              <a:off x="677137" y="-616788"/>
              <a:ext cx="180976" cy="153525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18" name="Cilindro 17"/>
            <p:cNvSpPr/>
            <p:nvPr/>
          </p:nvSpPr>
          <p:spPr>
            <a:xfrm>
              <a:off x="595011" y="-103517"/>
              <a:ext cx="353683" cy="361327"/>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grpSp>
      <p:graphicFrame>
        <p:nvGraphicFramePr>
          <p:cNvPr id="19" name="Objeto 18"/>
          <p:cNvGraphicFramePr>
            <a:graphicFrameLocks noChangeAspect="1"/>
          </p:cNvGraphicFramePr>
          <p:nvPr>
            <p:extLst>
              <p:ext uri="{D42A27DB-BD31-4B8C-83A1-F6EECF244321}">
                <p14:modId xmlns:p14="http://schemas.microsoft.com/office/powerpoint/2010/main" val="1455606848"/>
              </p:ext>
            </p:extLst>
          </p:nvPr>
        </p:nvGraphicFramePr>
        <p:xfrm>
          <a:off x="3567805" y="3896694"/>
          <a:ext cx="6153402" cy="2821012"/>
        </p:xfrm>
        <a:graphic>
          <a:graphicData uri="http://schemas.openxmlformats.org/presentationml/2006/ole">
            <mc:AlternateContent xmlns:mc="http://schemas.openxmlformats.org/markup-compatibility/2006">
              <mc:Choice xmlns:v="urn:schemas-microsoft-com:vml" Requires="v">
                <p:oleObj spid="_x0000_s5148" name="Documento" r:id="rId7" imgW="5215488" imgH="2390969" progId="Word.Document.12">
                  <p:embed/>
                </p:oleObj>
              </mc:Choice>
              <mc:Fallback>
                <p:oleObj name="Documento" r:id="rId7" imgW="5215488" imgH="2390969" progId="Word.Document.12">
                  <p:embed/>
                  <p:pic>
                    <p:nvPicPr>
                      <p:cNvPr id="0" name=""/>
                      <p:cNvPicPr/>
                      <p:nvPr/>
                    </p:nvPicPr>
                    <p:blipFill>
                      <a:blip r:embed="rId8"/>
                      <a:stretch>
                        <a:fillRect/>
                      </a:stretch>
                    </p:blipFill>
                    <p:spPr>
                      <a:xfrm>
                        <a:off x="3567805" y="3896694"/>
                        <a:ext cx="6153402" cy="2821012"/>
                      </a:xfrm>
                      <a:prstGeom prst="rect">
                        <a:avLst/>
                      </a:prstGeom>
                    </p:spPr>
                  </p:pic>
                </p:oleObj>
              </mc:Fallback>
            </mc:AlternateContent>
          </a:graphicData>
        </a:graphic>
      </p:graphicFrame>
      <p:pic>
        <p:nvPicPr>
          <p:cNvPr id="20" name="Imagen 19"/>
          <p:cNvPicPr/>
          <p:nvPr/>
        </p:nvPicPr>
        <p:blipFill>
          <a:blip r:embed="rId9" cstate="print"/>
          <a:srcRect l="30477" t="35652" r="27966" b="44783"/>
          <a:stretch>
            <a:fillRect/>
          </a:stretch>
        </p:blipFill>
        <p:spPr bwMode="auto">
          <a:xfrm>
            <a:off x="8928112" y="539882"/>
            <a:ext cx="2237489" cy="812400"/>
          </a:xfrm>
          <a:prstGeom prst="rect">
            <a:avLst/>
          </a:prstGeom>
          <a:noFill/>
          <a:ln w="9525">
            <a:noFill/>
            <a:miter lim="800000"/>
            <a:headEnd/>
            <a:tailEnd/>
          </a:ln>
        </p:spPr>
      </p:pic>
    </p:spTree>
    <p:extLst>
      <p:ext uri="{BB962C8B-B14F-4D97-AF65-F5344CB8AC3E}">
        <p14:creationId xmlns:p14="http://schemas.microsoft.com/office/powerpoint/2010/main" val="37886304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19743" y="539882"/>
            <a:ext cx="5063587" cy="572488"/>
          </a:xfrm>
        </p:spPr>
        <p:txBody>
          <a:bodyPr>
            <a:normAutofit/>
          </a:bodyPr>
          <a:lstStyle/>
          <a:p>
            <a:pPr lvl="1"/>
            <a:r>
              <a:rPr lang="es-EC" sz="3000" b="1" dirty="0" smtClean="0">
                <a:solidFill>
                  <a:srgbClr val="FF0000"/>
                </a:solidFill>
                <a:latin typeface="+mj-lt"/>
              </a:rPr>
              <a:t>Modalidades del Paintball</a:t>
            </a:r>
            <a:endParaRPr lang="es-EC" sz="3000" b="1" dirty="0">
              <a:solidFill>
                <a:srgbClr val="FF0000"/>
              </a:solidFill>
              <a:latin typeface="+mj-lt"/>
            </a:endParaRPr>
          </a:p>
        </p:txBody>
      </p:sp>
      <p:sp>
        <p:nvSpPr>
          <p:cNvPr id="3" name="Marcador de contenido 2"/>
          <p:cNvSpPr>
            <a:spLocks noGrp="1"/>
          </p:cNvSpPr>
          <p:nvPr>
            <p:ph idx="1"/>
          </p:nvPr>
        </p:nvSpPr>
        <p:spPr>
          <a:xfrm>
            <a:off x="2589212" y="2133600"/>
            <a:ext cx="2039938" cy="1314450"/>
          </a:xfrm>
        </p:spPr>
        <p:txBody>
          <a:bodyPr/>
          <a:lstStyle/>
          <a:p>
            <a:r>
              <a:rPr lang="es-EC" dirty="0" smtClean="0"/>
              <a:t>Recball</a:t>
            </a:r>
          </a:p>
          <a:p>
            <a:r>
              <a:rPr lang="es-EC" dirty="0" smtClean="0"/>
              <a:t>Speedball</a:t>
            </a:r>
          </a:p>
          <a:p>
            <a:r>
              <a:rPr lang="es-EC" dirty="0" smtClean="0"/>
              <a:t>Woodsball</a:t>
            </a:r>
            <a:endParaRPr lang="es-EC" dirty="0"/>
          </a:p>
        </p:txBody>
      </p:sp>
      <p:pic>
        <p:nvPicPr>
          <p:cNvPr id="5" name="Imagen 4" descr="https://fbcdn-sphotos-b-a.akamaihd.net/hphotos-ak-prn1/317587_10150438119516153_500015613_n.jpg"/>
          <p:cNvPicPr/>
          <p:nvPr/>
        </p:nvPicPr>
        <p:blipFill rotWithShape="1">
          <a:blip r:embed="rId2">
            <a:extLst>
              <a:ext uri="{28A0092B-C50C-407E-A947-70E740481C1C}">
                <a14:useLocalDpi xmlns:a14="http://schemas.microsoft.com/office/drawing/2010/main" val="0"/>
              </a:ext>
            </a:extLst>
          </a:blip>
          <a:srcRect l="5582" t="10583" r="6474" b="8394"/>
          <a:stretch/>
        </p:blipFill>
        <p:spPr bwMode="auto">
          <a:xfrm>
            <a:off x="6915150" y="1047750"/>
            <a:ext cx="3848100" cy="2609850"/>
          </a:xfrm>
          <a:prstGeom prst="rect">
            <a:avLst/>
          </a:prstGeom>
          <a:ln>
            <a:noFill/>
          </a:ln>
          <a:effectLst>
            <a:outerShdw blurRad="292100" dist="139700" dir="2700000" algn="tl" rotWithShape="0">
              <a:srgbClr val="333333">
                <a:alpha val="65000"/>
              </a:srgbClr>
            </a:outerShdw>
          </a:effectLst>
        </p:spPr>
      </p:pic>
      <p:pic>
        <p:nvPicPr>
          <p:cNvPr id="6" name="Imagen 5" descr="https://fbcdn-sphotos-b-a.akamaihd.net/hphotos-ak-prn1/388963_2190363687568_1934797939_n.jpg"/>
          <p:cNvPicPr/>
          <p:nvPr/>
        </p:nvPicPr>
        <p:blipFill>
          <a:blip r:embed="rId3">
            <a:extLst>
              <a:ext uri="{28A0092B-C50C-407E-A947-70E740481C1C}">
                <a14:useLocalDpi xmlns:a14="http://schemas.microsoft.com/office/drawing/2010/main" val="0"/>
              </a:ext>
            </a:extLst>
          </a:blip>
          <a:srcRect/>
          <a:stretch>
            <a:fillRect/>
          </a:stretch>
        </p:blipFill>
        <p:spPr bwMode="auto">
          <a:xfrm>
            <a:off x="1759584" y="3657600"/>
            <a:ext cx="3699193" cy="2457450"/>
          </a:xfrm>
          <a:prstGeom prst="rect">
            <a:avLst/>
          </a:prstGeom>
          <a:ln>
            <a:noFill/>
          </a:ln>
          <a:effectLst>
            <a:outerShdw blurRad="292100" dist="139700" dir="2700000" algn="tl" rotWithShape="0">
              <a:srgbClr val="333333">
                <a:alpha val="65000"/>
              </a:srgbClr>
            </a:outerShdw>
          </a:effectLst>
        </p:spPr>
      </p:pic>
      <p:pic>
        <p:nvPicPr>
          <p:cNvPr id="7" name="Imagen 6" descr="https://fbcdn-sphotos-h-a.akamaihd.net/hphotos-ak-ash4/300602_292541890761830_2123290367_n.jpg"/>
          <p:cNvPicPr/>
          <p:nvPr/>
        </p:nvPicPr>
        <p:blipFill>
          <a:blip r:embed="rId4">
            <a:extLst>
              <a:ext uri="{28A0092B-C50C-407E-A947-70E740481C1C}">
                <a14:useLocalDpi xmlns:a14="http://schemas.microsoft.com/office/drawing/2010/main" val="0"/>
              </a:ext>
            </a:extLst>
          </a:blip>
          <a:srcRect l="6654" b="17317"/>
          <a:stretch>
            <a:fillRect/>
          </a:stretch>
        </p:blipFill>
        <p:spPr bwMode="auto">
          <a:xfrm>
            <a:off x="6378258" y="3909790"/>
            <a:ext cx="4099242" cy="2776760"/>
          </a:xfrm>
          <a:prstGeom prst="rect">
            <a:avLst/>
          </a:prstGeom>
          <a:ln>
            <a:noFill/>
          </a:ln>
          <a:effectLst>
            <a:outerShdw blurRad="292100" dist="139700" dir="2700000" algn="tl" rotWithShape="0">
              <a:srgbClr val="333333">
                <a:alpha val="65000"/>
              </a:srgbClr>
            </a:outerShdw>
          </a:effectLst>
        </p:spPr>
      </p:pic>
      <p:pic>
        <p:nvPicPr>
          <p:cNvPr id="8" name="Imagen 7"/>
          <p:cNvPicPr/>
          <p:nvPr/>
        </p:nvPicPr>
        <p:blipFill>
          <a:blip r:embed="rId5" cstate="print"/>
          <a:srcRect l="30477" t="35652" r="27966" b="44783"/>
          <a:stretch>
            <a:fillRect/>
          </a:stretch>
        </p:blipFill>
        <p:spPr bwMode="auto">
          <a:xfrm>
            <a:off x="8928112" y="539882"/>
            <a:ext cx="2237489" cy="812400"/>
          </a:xfrm>
          <a:prstGeom prst="rect">
            <a:avLst/>
          </a:prstGeom>
          <a:noFill/>
          <a:ln w="9525">
            <a:noFill/>
            <a:miter lim="800000"/>
            <a:headEnd/>
            <a:tailEnd/>
          </a:ln>
        </p:spPr>
      </p:pic>
    </p:spTree>
    <p:extLst>
      <p:ext uri="{BB962C8B-B14F-4D97-AF65-F5344CB8AC3E}">
        <p14:creationId xmlns:p14="http://schemas.microsoft.com/office/powerpoint/2010/main" val="30409536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407125" y="1372631"/>
            <a:ext cx="4277709" cy="369332"/>
          </a:xfrm>
          <a:prstGeom prst="rect">
            <a:avLst/>
          </a:prstGeom>
        </p:spPr>
        <p:txBody>
          <a:bodyPr wrap="none">
            <a:spAutoFit/>
          </a:bodyPr>
          <a:lstStyle/>
          <a:p>
            <a:r>
              <a:rPr lang="es-EC" dirty="0">
                <a:solidFill>
                  <a:schemeClr val="accent1">
                    <a:lumMod val="75000"/>
                  </a:schemeClr>
                </a:solidFill>
                <a:latin typeface="Calibri" panose="020F0502020204030204" pitchFamily="34" charset="0"/>
                <a:ea typeface="Times New Roman" panose="02020603050405020304" pitchFamily="18" charset="0"/>
                <a:cs typeface="Times New Roman" panose="02020603050405020304" pitchFamily="18" charset="0"/>
              </a:rPr>
              <a:t>Aspa cilíndrica de igual diámetro que las BP.</a:t>
            </a:r>
            <a:endParaRPr lang="es-EC" dirty="0">
              <a:solidFill>
                <a:schemeClr val="accent1">
                  <a:lumMod val="75000"/>
                </a:schemeClr>
              </a:solidFill>
            </a:endParaRPr>
          </a:p>
        </p:txBody>
      </p:sp>
      <mc:AlternateContent xmlns:mc="http://schemas.openxmlformats.org/markup-compatibility/2006" xmlns:a14="http://schemas.microsoft.com/office/drawing/2010/main">
        <mc:Choice Requires="a14">
          <p:sp>
            <p:nvSpPr>
              <p:cNvPr id="5" name="Rectángulo 4"/>
              <p:cNvSpPr/>
              <p:nvPr/>
            </p:nvSpPr>
            <p:spPr>
              <a:xfrm>
                <a:off x="2750312" y="1693533"/>
                <a:ext cx="1591333" cy="76309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es-EC" i="1" smtClean="0">
                              <a:solidFill>
                                <a:schemeClr val="accent2">
                                  <a:lumMod val="50000"/>
                                </a:schemeClr>
                              </a:solidFill>
                              <a:latin typeface="Cambria Math" panose="02040503050406030204" pitchFamily="18" charset="0"/>
                            </a:rPr>
                          </m:ctrlPr>
                        </m:naryPr>
                        <m:sub/>
                        <m:sup/>
                        <m:e>
                          <m:r>
                            <a:rPr lang="es-EC" i="1">
                              <a:solidFill>
                                <a:schemeClr val="accent2">
                                  <a:lumMod val="50000"/>
                                </a:schemeClr>
                              </a:solidFill>
                              <a:latin typeface="Cambria Math" panose="02040503050406030204" pitchFamily="18" charset="0"/>
                            </a:rPr>
                            <m:t>𝐹</m:t>
                          </m:r>
                          <m:r>
                            <a:rPr lang="es-EC" i="0">
                              <a:solidFill>
                                <a:schemeClr val="accent2">
                                  <a:lumMod val="50000"/>
                                </a:schemeClr>
                              </a:solidFill>
                              <a:latin typeface="Cambria Math" panose="02040503050406030204" pitchFamily="18" charset="0"/>
                            </a:rPr>
                            <m:t>=</m:t>
                          </m:r>
                          <m:r>
                            <a:rPr lang="es-EC" i="1">
                              <a:solidFill>
                                <a:schemeClr val="accent2">
                                  <a:lumMod val="50000"/>
                                </a:schemeClr>
                              </a:solidFill>
                              <a:latin typeface="Cambria Math" panose="02040503050406030204" pitchFamily="18" charset="0"/>
                            </a:rPr>
                            <m:t>𝑚</m:t>
                          </m:r>
                          <m:r>
                            <a:rPr lang="es-EC" i="0">
                              <a:solidFill>
                                <a:schemeClr val="accent2">
                                  <a:lumMod val="50000"/>
                                </a:schemeClr>
                              </a:solidFill>
                              <a:latin typeface="Cambria Math" panose="02040503050406030204" pitchFamily="18" charset="0"/>
                            </a:rPr>
                            <m:t>∗</m:t>
                          </m:r>
                          <m:r>
                            <a:rPr lang="es-EC" i="1">
                              <a:solidFill>
                                <a:schemeClr val="accent2">
                                  <a:lumMod val="50000"/>
                                </a:schemeClr>
                              </a:solidFill>
                              <a:latin typeface="Cambria Math" panose="02040503050406030204" pitchFamily="18" charset="0"/>
                            </a:rPr>
                            <m:t>𝑎</m:t>
                          </m:r>
                        </m:e>
                      </m:nary>
                    </m:oMath>
                  </m:oMathPara>
                </a14:m>
                <a:endParaRPr lang="es-EC" dirty="0">
                  <a:solidFill>
                    <a:schemeClr val="accent2">
                      <a:lumMod val="50000"/>
                    </a:schemeClr>
                  </a:solidFill>
                </a:endParaRPr>
              </a:p>
            </p:txBody>
          </p:sp>
        </mc:Choice>
        <mc:Fallback xmlns="">
          <p:sp>
            <p:nvSpPr>
              <p:cNvPr id="5" name="Rectángulo 4"/>
              <p:cNvSpPr>
                <a:spLocks noRot="1" noChangeAspect="1" noMove="1" noResize="1" noEditPoints="1" noAdjustHandles="1" noChangeArrowheads="1" noChangeShapeType="1" noTextEdit="1"/>
              </p:cNvSpPr>
              <p:nvPr/>
            </p:nvSpPr>
            <p:spPr>
              <a:xfrm>
                <a:off x="2750312" y="1693533"/>
                <a:ext cx="1591333" cy="763094"/>
              </a:xfrm>
              <a:prstGeom prst="rect">
                <a:avLst/>
              </a:prstGeom>
              <a:blipFill rotWithShape="0">
                <a:blip r:embed="rId3"/>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6" name="Rectángulo 5"/>
              <p:cNvSpPr/>
              <p:nvPr/>
            </p:nvSpPr>
            <p:spPr>
              <a:xfrm>
                <a:off x="497982" y="1965869"/>
                <a:ext cx="6096000" cy="2314223"/>
              </a:xfrm>
              <a:prstGeom prst="rect">
                <a:avLst/>
              </a:prstGeom>
            </p:spPr>
            <p:txBody>
              <a:bodyPr>
                <a:spAutoFit/>
              </a:bodyPr>
              <a:lstStyle/>
              <a:p>
                <a:pPr algn="just">
                  <a:lnSpc>
                    <a:spcPct val="150000"/>
                  </a:lnSpc>
                  <a:spcAft>
                    <a:spcPts val="1000"/>
                  </a:spcAft>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s-EC" i="1" smtClean="0">
                              <a:solidFill>
                                <a:schemeClr val="accent2">
                                  <a:lumMod val="50000"/>
                                </a:schemeClr>
                              </a:solidFill>
                              <a:latin typeface="Cambria Math" panose="02040503050406030204" pitchFamily="18" charset="0"/>
                              <a:ea typeface="Times New Roman" panose="02020603050405020304" pitchFamily="18" charset="0"/>
                              <a:cs typeface="Times New Roman" panose="02020603050405020304" pitchFamily="18" charset="0"/>
                            </a:rPr>
                          </m:ctrlPr>
                        </m:naryPr>
                        <m:sub/>
                        <m:sup/>
                        <m:e>
                          <m:r>
                            <a:rPr lang="es-EC" i="1">
                              <a:solidFill>
                                <a:schemeClr val="accent2">
                                  <a:lumMod val="50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𝐹</m:t>
                          </m:r>
                          <m:r>
                            <a:rPr lang="es-EC" i="1">
                              <a:solidFill>
                                <a:schemeClr val="accent2">
                                  <a:lumMod val="50000"/>
                                </a:schemeClr>
                              </a:solidFill>
                              <a:effectLst/>
                              <a:latin typeface="Cambria Math" panose="02040503050406030204" pitchFamily="18" charset="0"/>
                              <a:ea typeface="Times New Roman" panose="02020603050405020304" pitchFamily="18" charset="0"/>
                              <a:cs typeface="Times New Roman" panose="02020603050405020304" pitchFamily="18" charset="0"/>
                            </a:rPr>
                            <m:t>=0</m:t>
                          </m:r>
                        </m:e>
                      </m:nary>
                    </m:oMath>
                  </m:oMathPara>
                </a14:m>
                <a:endParaRPr lang="es-EC" sz="1600" dirty="0">
                  <a:solidFill>
                    <a:schemeClr val="accent2">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1000"/>
                  </a:spcAft>
                </a:pPr>
                <a14:m>
                  <m:oMathPara xmlns:m="http://schemas.openxmlformats.org/officeDocument/2006/math">
                    <m:oMathParaPr>
                      <m:jc m:val="centerGroup"/>
                    </m:oMathParaPr>
                    <m:oMath xmlns:m="http://schemas.openxmlformats.org/officeDocument/2006/math">
                      <m:r>
                        <a:rPr lang="es-EC" i="1">
                          <a:solidFill>
                            <a:schemeClr val="accent2">
                              <a:lumMod val="50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𝐹</m:t>
                      </m:r>
                      <m:r>
                        <a:rPr lang="es-EC" i="1">
                          <a:solidFill>
                            <a:schemeClr val="accent2">
                              <a:lumMod val="50000"/>
                            </a:schemeClr>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s-EC" i="1">
                          <a:solidFill>
                            <a:schemeClr val="accent2">
                              <a:lumMod val="50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𝐴𝑠𝑝𝑎</m:t>
                      </m:r>
                      <m:r>
                        <a:rPr lang="es-EC" i="1">
                          <a:solidFill>
                            <a:schemeClr val="accent2">
                              <a:lumMod val="50000"/>
                            </a:schemeClr>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s-EC" i="1">
                          <a:solidFill>
                            <a:schemeClr val="accent2">
                              <a:lumMod val="50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𝑅𝑒𝑎𝑐𝑐𝑖𝑜𝑛</m:t>
                      </m:r>
                      <m:r>
                        <a:rPr lang="es-EC" i="1">
                          <a:solidFill>
                            <a:schemeClr val="accent2">
                              <a:lumMod val="50000"/>
                            </a:schemeClr>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s-EC" i="1">
                          <a:solidFill>
                            <a:schemeClr val="accent2">
                              <a:lumMod val="50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𝐵𝑃</m:t>
                      </m:r>
                      <m:r>
                        <a:rPr lang="es-EC" i="1">
                          <a:solidFill>
                            <a:schemeClr val="accent2">
                              <a:lumMod val="50000"/>
                            </a:schemeClr>
                          </a:solidFill>
                          <a:effectLst/>
                          <a:latin typeface="Cambria Math" panose="02040503050406030204" pitchFamily="18" charset="0"/>
                          <a:ea typeface="Times New Roman" panose="02020603050405020304" pitchFamily="18" charset="0"/>
                          <a:cs typeface="Times New Roman" panose="02020603050405020304" pitchFamily="18" charset="0"/>
                        </a:rPr>
                        <m:t>=0</m:t>
                      </m:r>
                    </m:oMath>
                  </m:oMathPara>
                </a14:m>
                <a:endParaRPr lang="es-EC" sz="1600" dirty="0">
                  <a:solidFill>
                    <a:schemeClr val="accent2">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1000"/>
                  </a:spcAft>
                </a:pPr>
                <a14:m>
                  <m:oMathPara xmlns:m="http://schemas.openxmlformats.org/officeDocument/2006/math">
                    <m:oMathParaPr>
                      <m:jc m:val="centerGroup"/>
                    </m:oMathParaPr>
                    <m:oMath xmlns:m="http://schemas.openxmlformats.org/officeDocument/2006/math">
                      <m:r>
                        <a:rPr lang="es-EC" i="1">
                          <a:solidFill>
                            <a:schemeClr val="accent2">
                              <a:lumMod val="50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𝐹</m:t>
                      </m:r>
                      <m:r>
                        <a:rPr lang="es-EC" i="1">
                          <a:solidFill>
                            <a:schemeClr val="accent2">
                              <a:lumMod val="50000"/>
                            </a:schemeClr>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s-EC" i="1">
                          <a:solidFill>
                            <a:schemeClr val="accent2">
                              <a:lumMod val="50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𝐴𝑠𝑝𝑎</m:t>
                      </m:r>
                      <m:r>
                        <a:rPr lang="es-EC" i="1">
                          <a:solidFill>
                            <a:schemeClr val="accent2">
                              <a:lumMod val="50000"/>
                            </a:schemeClr>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s-EC" i="1">
                          <a:solidFill>
                            <a:schemeClr val="accent2">
                              <a:lumMod val="50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𝑅𝑒𝑎𝑐𝑐𝑖𝑜𝑛</m:t>
                      </m:r>
                      <m:r>
                        <a:rPr lang="es-EC" i="1">
                          <a:solidFill>
                            <a:schemeClr val="accent2">
                              <a:lumMod val="50000"/>
                            </a:schemeClr>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s-EC" i="1">
                          <a:solidFill>
                            <a:schemeClr val="accent2">
                              <a:lumMod val="50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𝐵𝑃</m:t>
                      </m:r>
                    </m:oMath>
                  </m:oMathPara>
                </a14:m>
                <a:endParaRPr lang="es-EC" sz="1600" dirty="0">
                  <a:solidFill>
                    <a:schemeClr val="accent2">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p:txBody>
          </p:sp>
        </mc:Choice>
        <mc:Fallback xmlns="">
          <p:sp>
            <p:nvSpPr>
              <p:cNvPr id="6" name="Rectángulo 5"/>
              <p:cNvSpPr>
                <a:spLocks noRot="1" noChangeAspect="1" noMove="1" noResize="1" noEditPoints="1" noAdjustHandles="1" noChangeArrowheads="1" noChangeShapeType="1" noTextEdit="1"/>
              </p:cNvSpPr>
              <p:nvPr/>
            </p:nvSpPr>
            <p:spPr>
              <a:xfrm>
                <a:off x="497982" y="1965869"/>
                <a:ext cx="6096000" cy="2314223"/>
              </a:xfrm>
              <a:prstGeom prst="rect">
                <a:avLst/>
              </a:prstGeom>
              <a:blipFill rotWithShape="0">
                <a:blip r:embed="rId4"/>
                <a:stretch>
                  <a:fillRect/>
                </a:stretch>
              </a:blipFill>
            </p:spPr>
            <p:txBody>
              <a:bodyPr/>
              <a:lstStyle/>
              <a:p>
                <a:r>
                  <a:rPr lang="es-EC">
                    <a:noFill/>
                  </a:rPr>
                  <a:t> </a:t>
                </a:r>
              </a:p>
            </p:txBody>
          </p:sp>
        </mc:Fallback>
      </mc:AlternateContent>
      <p:pic>
        <p:nvPicPr>
          <p:cNvPr id="7" name="Imagen 6"/>
          <p:cNvPicPr/>
          <p:nvPr/>
        </p:nvPicPr>
        <p:blipFill>
          <a:blip r:embed="rId5"/>
          <a:stretch>
            <a:fillRect/>
          </a:stretch>
        </p:blipFill>
        <p:spPr>
          <a:xfrm>
            <a:off x="2235257" y="4036831"/>
            <a:ext cx="2621441" cy="1907526"/>
          </a:xfrm>
          <a:prstGeom prst="rect">
            <a:avLst/>
          </a:prstGeom>
        </p:spPr>
      </p:pic>
      <p:sp>
        <p:nvSpPr>
          <p:cNvPr id="8" name="Rectángulo 7"/>
          <p:cNvSpPr/>
          <p:nvPr/>
        </p:nvSpPr>
        <p:spPr>
          <a:xfrm>
            <a:off x="6478099" y="1324201"/>
            <a:ext cx="4687502" cy="369332"/>
          </a:xfrm>
          <a:prstGeom prst="rect">
            <a:avLst/>
          </a:prstGeom>
        </p:spPr>
        <p:txBody>
          <a:bodyPr wrap="none">
            <a:spAutoFit/>
          </a:bodyPr>
          <a:lstStyle/>
          <a:p>
            <a:pPr marL="0" lvl="5"/>
            <a:r>
              <a:rPr lang="es-EC" dirty="0" smtClean="0">
                <a:solidFill>
                  <a:schemeClr val="accent2">
                    <a:lumMod val="50000"/>
                  </a:schemeClr>
                </a:solidFill>
                <a:latin typeface="Calibri" panose="020F0502020204030204" pitchFamily="34" charset="0"/>
              </a:rPr>
              <a:t>Aspa cilíndrica de diferente diámetro que las BP.</a:t>
            </a:r>
            <a:endParaRPr lang="es-EC" sz="3600" dirty="0">
              <a:solidFill>
                <a:schemeClr val="accent2">
                  <a:lumMod val="50000"/>
                </a:schemeClr>
              </a:solidFill>
              <a:effectLst/>
              <a:latin typeface="Calibri" panose="020F0502020204030204" pitchFamily="34" charset="0"/>
            </a:endParaRPr>
          </a:p>
        </p:txBody>
      </p:sp>
      <mc:AlternateContent xmlns:mc="http://schemas.openxmlformats.org/markup-compatibility/2006" xmlns:a14="http://schemas.microsoft.com/office/drawing/2010/main">
        <mc:Choice Requires="a14">
          <p:sp>
            <p:nvSpPr>
              <p:cNvPr id="9" name="Rectángulo 8"/>
              <p:cNvSpPr/>
              <p:nvPr/>
            </p:nvSpPr>
            <p:spPr>
              <a:xfrm>
                <a:off x="6036187" y="1739229"/>
                <a:ext cx="6096000" cy="1179810"/>
              </a:xfrm>
              <a:prstGeom prst="rect">
                <a:avLst/>
              </a:prstGeom>
            </p:spPr>
            <p:txBody>
              <a:bodyPr>
                <a:spAutoFit/>
              </a:bodyPr>
              <a:lstStyle/>
              <a:p>
                <a:pPr algn="just">
                  <a:lnSpc>
                    <a:spcPct val="150000"/>
                  </a:lnSpc>
                  <a:spcAft>
                    <a:spcPts val="1000"/>
                  </a:spcAft>
                </a:pPr>
                <a14:m>
                  <m:oMathPara xmlns:m="http://schemas.openxmlformats.org/officeDocument/2006/math">
                    <m:oMathParaPr>
                      <m:jc m:val="centerGroup"/>
                    </m:oMathParaPr>
                    <m:oMath xmlns:m="http://schemas.openxmlformats.org/officeDocument/2006/math">
                      <m:r>
                        <a:rPr lang="es-EC" i="1" smtClean="0">
                          <a:solidFill>
                            <a:schemeClr val="accent2">
                              <a:lumMod val="50000"/>
                            </a:schemeClr>
                          </a:solidFill>
                          <a:latin typeface="Cambria Math" panose="02040503050406030204" pitchFamily="18" charset="0"/>
                          <a:ea typeface="Times New Roman" panose="02020603050405020304" pitchFamily="18" charset="0"/>
                          <a:cs typeface="Times New Roman" panose="02020603050405020304" pitchFamily="18" charset="0"/>
                        </a:rPr>
                        <m:t>𝐹</m:t>
                      </m:r>
                      <m:r>
                        <a:rPr lang="es-EC" i="1" smtClean="0">
                          <a:solidFill>
                            <a:schemeClr val="accent2">
                              <a:lumMod val="50000"/>
                            </a:schemeClr>
                          </a:solidFill>
                          <a:latin typeface="Cambria Math" panose="02040503050406030204" pitchFamily="18" charset="0"/>
                          <a:ea typeface="Times New Roman" panose="02020603050405020304" pitchFamily="18" charset="0"/>
                          <a:cs typeface="Times New Roman" panose="02020603050405020304" pitchFamily="18" charset="0"/>
                        </a:rPr>
                        <m:t>. </m:t>
                      </m:r>
                      <m:r>
                        <a:rPr lang="es-EC" i="1" smtClean="0">
                          <a:solidFill>
                            <a:schemeClr val="accent2">
                              <a:lumMod val="50000"/>
                            </a:schemeClr>
                          </a:solidFill>
                          <a:latin typeface="Cambria Math" panose="02040503050406030204" pitchFamily="18" charset="0"/>
                          <a:ea typeface="Times New Roman" panose="02020603050405020304" pitchFamily="18" charset="0"/>
                          <a:cs typeface="Times New Roman" panose="02020603050405020304" pitchFamily="18" charset="0"/>
                        </a:rPr>
                        <m:t>𝐴𝑠𝑝𝑎</m:t>
                      </m:r>
                      <m:r>
                        <a:rPr lang="es-EC" i="1" smtClean="0">
                          <a:solidFill>
                            <a:schemeClr val="accent2">
                              <a:lumMod val="50000"/>
                            </a:schemeClr>
                          </a:solidFill>
                          <a:latin typeface="Cambria Math" panose="02040503050406030204" pitchFamily="18" charset="0"/>
                          <a:ea typeface="Times New Roman" panose="02020603050405020304" pitchFamily="18" charset="0"/>
                          <a:cs typeface="Times New Roman" panose="02020603050405020304" pitchFamily="18" charset="0"/>
                        </a:rPr>
                        <m:t>−</m:t>
                      </m:r>
                      <m:r>
                        <a:rPr lang="es-EC" i="1" smtClean="0">
                          <a:solidFill>
                            <a:schemeClr val="accent2">
                              <a:lumMod val="50000"/>
                            </a:schemeClr>
                          </a:solidFill>
                          <a:latin typeface="Cambria Math" panose="02040503050406030204" pitchFamily="18" charset="0"/>
                          <a:ea typeface="Times New Roman" panose="02020603050405020304" pitchFamily="18" charset="0"/>
                          <a:cs typeface="Times New Roman" panose="02020603050405020304" pitchFamily="18" charset="0"/>
                        </a:rPr>
                        <m:t>𝑅𝑒𝑎𝑐𝑐𝑖𝑜𝑛</m:t>
                      </m:r>
                      <m:r>
                        <a:rPr lang="es-EC" i="1" smtClean="0">
                          <a:solidFill>
                            <a:schemeClr val="accent2">
                              <a:lumMod val="50000"/>
                            </a:schemeClr>
                          </a:solidFill>
                          <a:latin typeface="Cambria Math" panose="02040503050406030204" pitchFamily="18" charset="0"/>
                          <a:ea typeface="Times New Roman" panose="02020603050405020304" pitchFamily="18" charset="0"/>
                          <a:cs typeface="Times New Roman" panose="02020603050405020304" pitchFamily="18" charset="0"/>
                        </a:rPr>
                        <m:t> </m:t>
                      </m:r>
                      <m:r>
                        <a:rPr lang="es-EC" i="1" smtClean="0">
                          <a:solidFill>
                            <a:schemeClr val="accent2">
                              <a:lumMod val="50000"/>
                            </a:schemeClr>
                          </a:solidFill>
                          <a:latin typeface="Cambria Math" panose="02040503050406030204" pitchFamily="18" charset="0"/>
                          <a:ea typeface="Times New Roman" panose="02020603050405020304" pitchFamily="18" charset="0"/>
                          <a:cs typeface="Times New Roman" panose="02020603050405020304" pitchFamily="18" charset="0"/>
                        </a:rPr>
                        <m:t>𝐵𝑃</m:t>
                      </m:r>
                      <m:r>
                        <a:rPr lang="es-EC" i="1" smtClean="0">
                          <a:solidFill>
                            <a:schemeClr val="accent2">
                              <a:lumMod val="50000"/>
                            </a:schemeClr>
                          </a:solidFill>
                          <a:latin typeface="Cambria Math" panose="02040503050406030204" pitchFamily="18" charset="0"/>
                          <a:ea typeface="Times New Roman" panose="02020603050405020304" pitchFamily="18" charset="0"/>
                          <a:cs typeface="Times New Roman" panose="02020603050405020304" pitchFamily="18" charset="0"/>
                        </a:rPr>
                        <m:t>=0</m:t>
                      </m:r>
                    </m:oMath>
                  </m:oMathPara>
                </a14:m>
                <a:endParaRPr lang="es-EC" sz="1600" dirty="0">
                  <a:solidFill>
                    <a:schemeClr val="accent2">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1000"/>
                  </a:spcAft>
                </a:pPr>
                <a14:m>
                  <m:oMathPara xmlns:m="http://schemas.openxmlformats.org/officeDocument/2006/math">
                    <m:oMathParaPr>
                      <m:jc m:val="centerGroup"/>
                    </m:oMathParaPr>
                    <m:oMath xmlns:m="http://schemas.openxmlformats.org/officeDocument/2006/math">
                      <m:r>
                        <a:rPr lang="es-EC" i="1">
                          <a:solidFill>
                            <a:schemeClr val="accent2">
                              <a:lumMod val="50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𝐹</m:t>
                      </m:r>
                      <m:r>
                        <a:rPr lang="es-EC" i="1">
                          <a:solidFill>
                            <a:schemeClr val="accent2">
                              <a:lumMod val="50000"/>
                            </a:schemeClr>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s-EC" i="1">
                          <a:solidFill>
                            <a:schemeClr val="accent2">
                              <a:lumMod val="50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𝐴𝑠𝑝𝑎</m:t>
                      </m:r>
                      <m:r>
                        <a:rPr lang="es-EC" i="1">
                          <a:solidFill>
                            <a:schemeClr val="accent2">
                              <a:lumMod val="50000"/>
                            </a:schemeClr>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s-EC" i="1">
                          <a:solidFill>
                            <a:schemeClr val="accent2">
                              <a:lumMod val="50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𝑅𝑒𝑎𝑐𝑐𝑖𝑜𝑛</m:t>
                      </m:r>
                      <m:r>
                        <a:rPr lang="es-EC" i="1">
                          <a:solidFill>
                            <a:schemeClr val="accent2">
                              <a:lumMod val="50000"/>
                            </a:schemeClr>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s-EC" i="1">
                          <a:solidFill>
                            <a:schemeClr val="accent2">
                              <a:lumMod val="50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𝐵𝑃</m:t>
                      </m:r>
                    </m:oMath>
                  </m:oMathPara>
                </a14:m>
                <a:endParaRPr lang="es-EC" sz="1600" dirty="0">
                  <a:solidFill>
                    <a:schemeClr val="accent2">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p:txBody>
          </p:sp>
        </mc:Choice>
        <mc:Fallback xmlns="">
          <p:sp>
            <p:nvSpPr>
              <p:cNvPr id="9" name="Rectángulo 8"/>
              <p:cNvSpPr>
                <a:spLocks noRot="1" noChangeAspect="1" noMove="1" noResize="1" noEditPoints="1" noAdjustHandles="1" noChangeArrowheads="1" noChangeShapeType="1" noTextEdit="1"/>
              </p:cNvSpPr>
              <p:nvPr/>
            </p:nvSpPr>
            <p:spPr>
              <a:xfrm>
                <a:off x="6036187" y="1739229"/>
                <a:ext cx="6096000" cy="1179810"/>
              </a:xfrm>
              <a:prstGeom prst="rect">
                <a:avLst/>
              </a:prstGeom>
              <a:blipFill rotWithShape="0">
                <a:blip r:embed="rId6"/>
                <a:stretch>
                  <a:fillRect/>
                </a:stretch>
              </a:blipFill>
            </p:spPr>
            <p:txBody>
              <a:bodyPr/>
              <a:lstStyle/>
              <a:p>
                <a:r>
                  <a:rPr lang="es-EC">
                    <a:noFill/>
                  </a:rPr>
                  <a:t> </a:t>
                </a:r>
              </a:p>
            </p:txBody>
          </p:sp>
        </mc:Fallback>
      </mc:AlternateContent>
      <p:pic>
        <p:nvPicPr>
          <p:cNvPr id="10" name="Imagen 9"/>
          <p:cNvPicPr/>
          <p:nvPr/>
        </p:nvPicPr>
        <p:blipFill>
          <a:blip r:embed="rId7"/>
          <a:stretch>
            <a:fillRect/>
          </a:stretch>
        </p:blipFill>
        <p:spPr>
          <a:xfrm>
            <a:off x="7844138" y="2650238"/>
            <a:ext cx="2621441" cy="1907526"/>
          </a:xfrm>
          <a:prstGeom prst="rect">
            <a:avLst/>
          </a:prstGeom>
        </p:spPr>
      </p:pic>
      <p:graphicFrame>
        <p:nvGraphicFramePr>
          <p:cNvPr id="12" name="Objeto 11"/>
          <p:cNvGraphicFramePr>
            <a:graphicFrameLocks noChangeAspect="1"/>
          </p:cNvGraphicFramePr>
          <p:nvPr>
            <p:extLst>
              <p:ext uri="{D42A27DB-BD31-4B8C-83A1-F6EECF244321}">
                <p14:modId xmlns:p14="http://schemas.microsoft.com/office/powerpoint/2010/main" val="1860037442"/>
              </p:ext>
            </p:extLst>
          </p:nvPr>
        </p:nvGraphicFramePr>
        <p:xfrm>
          <a:off x="6823360" y="4557176"/>
          <a:ext cx="4752273" cy="782642"/>
        </p:xfrm>
        <a:graphic>
          <a:graphicData uri="http://schemas.openxmlformats.org/presentationml/2006/ole">
            <mc:AlternateContent xmlns:mc="http://schemas.openxmlformats.org/markup-compatibility/2006">
              <mc:Choice xmlns:v="urn:schemas-microsoft-com:vml" Requires="v">
                <p:oleObj spid="_x0000_s6159" name="Documento" r:id="rId9" imgW="5215488" imgH="858260" progId="Word.Document.12">
                  <p:embed/>
                </p:oleObj>
              </mc:Choice>
              <mc:Fallback>
                <p:oleObj name="Documento" r:id="rId9" imgW="5215488" imgH="858260" progId="Word.Document.12">
                  <p:embed/>
                  <p:pic>
                    <p:nvPicPr>
                      <p:cNvPr id="0" name=""/>
                      <p:cNvPicPr/>
                      <p:nvPr/>
                    </p:nvPicPr>
                    <p:blipFill>
                      <a:blip r:embed="rId10"/>
                      <a:stretch>
                        <a:fillRect/>
                      </a:stretch>
                    </p:blipFill>
                    <p:spPr>
                      <a:xfrm>
                        <a:off x="6823360" y="4557176"/>
                        <a:ext cx="4752273" cy="782642"/>
                      </a:xfrm>
                      <a:prstGeom prst="rect">
                        <a:avLst/>
                      </a:prstGeom>
                    </p:spPr>
                  </p:pic>
                </p:oleObj>
              </mc:Fallback>
            </mc:AlternateContent>
          </a:graphicData>
        </a:graphic>
      </p:graphicFrame>
      <p:pic>
        <p:nvPicPr>
          <p:cNvPr id="13" name="Imagen 12"/>
          <p:cNvPicPr/>
          <p:nvPr/>
        </p:nvPicPr>
        <p:blipFill>
          <a:blip r:embed="rId11"/>
          <a:stretch>
            <a:fillRect/>
          </a:stretch>
        </p:blipFill>
        <p:spPr>
          <a:xfrm>
            <a:off x="7914663" y="5061463"/>
            <a:ext cx="2562310" cy="1765788"/>
          </a:xfrm>
          <a:prstGeom prst="rect">
            <a:avLst/>
          </a:prstGeom>
        </p:spPr>
      </p:pic>
      <mc:AlternateContent xmlns:mc="http://schemas.openxmlformats.org/markup-compatibility/2006" xmlns:a14="http://schemas.microsoft.com/office/drawing/2010/main">
        <mc:Choice Requires="a14">
          <p:sp>
            <p:nvSpPr>
              <p:cNvPr id="14" name="Rectángulo 13"/>
              <p:cNvSpPr/>
              <p:nvPr/>
            </p:nvSpPr>
            <p:spPr>
              <a:xfrm>
                <a:off x="1407125" y="6041742"/>
                <a:ext cx="6096000" cy="646331"/>
              </a:xfrm>
              <a:prstGeom prst="rect">
                <a:avLst/>
              </a:prstGeom>
            </p:spPr>
            <p:txBody>
              <a:bodyPr>
                <a:spAutoFit/>
              </a:bodyPr>
              <a:lstStyle/>
              <a:p>
                <a:pPr algn="ctr"/>
                <a:r>
                  <a:rPr lang="es-EC" dirty="0" smtClean="0">
                    <a:solidFill>
                      <a:schemeClr val="accent2">
                        <a:lumMod val="50000"/>
                      </a:schemeClr>
                    </a:solidFill>
                    <a:latin typeface="Times New Roman" panose="02020603050405020304" pitchFamily="18" charset="0"/>
                    <a:ea typeface="Times New Roman" panose="02020603050405020304" pitchFamily="18" charset="0"/>
                  </a:rPr>
                  <a:t>Se </a:t>
                </a:r>
                <a:r>
                  <a:rPr lang="es-EC" dirty="0">
                    <a:solidFill>
                      <a:schemeClr val="accent2">
                        <a:lumMod val="50000"/>
                      </a:schemeClr>
                    </a:solidFill>
                    <a:latin typeface="Times New Roman" panose="02020603050405020304" pitchFamily="18" charset="0"/>
                    <a:ea typeface="Times New Roman" panose="02020603050405020304" pitchFamily="18" charset="0"/>
                  </a:rPr>
                  <a:t>podrá construir un aspa de hasta ½ pulgada de diámetro, </a:t>
                </a:r>
                <a:r>
                  <a:rPr lang="es-EC" dirty="0" smtClean="0">
                    <a:solidFill>
                      <a:schemeClr val="accent2">
                        <a:lumMod val="50000"/>
                      </a:schemeClr>
                    </a:solidFill>
                    <a:latin typeface="Times New Roman" panose="02020603050405020304" pitchFamily="18" charset="0"/>
                    <a:ea typeface="Times New Roman" panose="02020603050405020304" pitchFamily="18" charset="0"/>
                  </a:rPr>
                  <a:t>con un </a:t>
                </a:r>
                <a:r>
                  <a:rPr lang="es-EC" dirty="0">
                    <a:solidFill>
                      <a:schemeClr val="accent2">
                        <a:lumMod val="50000"/>
                      </a:schemeClr>
                    </a:solidFill>
                    <a:latin typeface="Times New Roman" panose="02020603050405020304" pitchFamily="18" charset="0"/>
                    <a:ea typeface="Times New Roman" panose="02020603050405020304" pitchFamily="18" charset="0"/>
                  </a:rPr>
                  <a:t>ángulo (</a:t>
                </a:r>
                <a14:m>
                  <m:oMath xmlns:m="http://schemas.openxmlformats.org/officeDocument/2006/math">
                    <m:r>
                      <a:rPr lang="es-EC">
                        <a:solidFill>
                          <a:schemeClr val="accent2">
                            <a:lumMod val="50000"/>
                          </a:schemeClr>
                        </a:solidFill>
                        <a:effectLst/>
                        <a:latin typeface="Cambria Math" panose="02040503050406030204" pitchFamily="18" charset="0"/>
                        <a:ea typeface="Times New Roman" panose="02020603050405020304" pitchFamily="18" charset="0"/>
                        <a:cs typeface="Times New Roman" panose="02020603050405020304" pitchFamily="18" charset="0"/>
                      </a:rPr>
                      <m:t>Ɵ)</m:t>
                    </m:r>
                  </m:oMath>
                </a14:m>
                <a:r>
                  <a:rPr lang="es-EC" dirty="0">
                    <a:solidFill>
                      <a:schemeClr val="accent2">
                        <a:lumMod val="50000"/>
                      </a:schemeClr>
                    </a:solidFill>
                    <a:effectLst/>
                    <a:latin typeface="Times New Roman" panose="02020603050405020304" pitchFamily="18" charset="0"/>
                    <a:ea typeface="Times New Roman" panose="02020603050405020304" pitchFamily="18" charset="0"/>
                  </a:rPr>
                  <a:t> de cerca de 80 </a:t>
                </a:r>
                <a:r>
                  <a:rPr lang="es-EC" dirty="0" smtClean="0">
                    <a:solidFill>
                      <a:schemeClr val="accent2">
                        <a:lumMod val="50000"/>
                      </a:schemeClr>
                    </a:solidFill>
                    <a:effectLst/>
                    <a:latin typeface="Times New Roman" panose="02020603050405020304" pitchFamily="18" charset="0"/>
                    <a:ea typeface="Times New Roman" panose="02020603050405020304" pitchFamily="18" charset="0"/>
                  </a:rPr>
                  <a:t>grados</a:t>
                </a:r>
                <a:endParaRPr lang="es-EC" dirty="0">
                  <a:solidFill>
                    <a:schemeClr val="accent2">
                      <a:lumMod val="50000"/>
                    </a:schemeClr>
                  </a:solidFill>
                </a:endParaRPr>
              </a:p>
            </p:txBody>
          </p:sp>
        </mc:Choice>
        <mc:Fallback xmlns="">
          <p:sp>
            <p:nvSpPr>
              <p:cNvPr id="14" name="Rectángulo 13"/>
              <p:cNvSpPr>
                <a:spLocks noRot="1" noChangeAspect="1" noMove="1" noResize="1" noEditPoints="1" noAdjustHandles="1" noChangeArrowheads="1" noChangeShapeType="1" noTextEdit="1"/>
              </p:cNvSpPr>
              <p:nvPr/>
            </p:nvSpPr>
            <p:spPr>
              <a:xfrm>
                <a:off x="1407125" y="6041742"/>
                <a:ext cx="6096000" cy="646331"/>
              </a:xfrm>
              <a:prstGeom prst="rect">
                <a:avLst/>
              </a:prstGeom>
              <a:blipFill rotWithShape="0">
                <a:blip r:embed="rId12"/>
                <a:stretch>
                  <a:fillRect l="-100" t="-4717" r="-1100" b="-14151"/>
                </a:stretch>
              </a:blipFill>
            </p:spPr>
            <p:txBody>
              <a:bodyPr/>
              <a:lstStyle/>
              <a:p>
                <a:r>
                  <a:rPr lang="es-EC">
                    <a:noFill/>
                  </a:rPr>
                  <a:t> </a:t>
                </a:r>
              </a:p>
            </p:txBody>
          </p:sp>
        </mc:Fallback>
      </mc:AlternateContent>
      <p:pic>
        <p:nvPicPr>
          <p:cNvPr id="15" name="Imagen 14"/>
          <p:cNvPicPr/>
          <p:nvPr/>
        </p:nvPicPr>
        <p:blipFill>
          <a:blip r:embed="rId13" cstate="print"/>
          <a:srcRect l="30477" t="35652" r="27966" b="44783"/>
          <a:stretch>
            <a:fillRect/>
          </a:stretch>
        </p:blipFill>
        <p:spPr bwMode="auto">
          <a:xfrm>
            <a:off x="9338144" y="241867"/>
            <a:ext cx="2237489" cy="812400"/>
          </a:xfrm>
          <a:prstGeom prst="rect">
            <a:avLst/>
          </a:prstGeom>
          <a:noFill/>
          <a:ln w="9525">
            <a:noFill/>
            <a:miter lim="800000"/>
            <a:headEnd/>
            <a:tailEnd/>
          </a:ln>
        </p:spPr>
      </p:pic>
    </p:spTree>
    <p:extLst>
      <p:ext uri="{BB962C8B-B14F-4D97-AF65-F5344CB8AC3E}">
        <p14:creationId xmlns:p14="http://schemas.microsoft.com/office/powerpoint/2010/main" val="32942571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11366" y="35638"/>
            <a:ext cx="8911687" cy="1280890"/>
          </a:xfrm>
        </p:spPr>
        <p:txBody>
          <a:bodyPr>
            <a:noAutofit/>
          </a:bodyPr>
          <a:lstStyle/>
          <a:p>
            <a:pPr lvl="2" algn="l" defTabSz="457200" rtl="0">
              <a:spcBef>
                <a:spcPct val="0"/>
              </a:spcBef>
            </a:pPr>
            <a:r>
              <a:rPr lang="es-EC" sz="3600" b="1" dirty="0">
                <a:solidFill>
                  <a:srgbClr val="FF0000"/>
                </a:solidFill>
                <a:latin typeface="+mj-lt"/>
              </a:rPr>
              <a:t>Análisis de esfuerzos del aspa del sistema de rotación de BP.</a:t>
            </a:r>
            <a:br>
              <a:rPr lang="es-EC" sz="3600" b="1" dirty="0">
                <a:solidFill>
                  <a:srgbClr val="FF0000"/>
                </a:solidFill>
                <a:latin typeface="+mj-lt"/>
              </a:rPr>
            </a:br>
            <a:endParaRPr lang="es-EC" sz="3600" dirty="0">
              <a:solidFill>
                <a:srgbClr val="FF0000"/>
              </a:solidFill>
              <a:latin typeface="+mj-lt"/>
            </a:endParaRPr>
          </a:p>
        </p:txBody>
      </p:sp>
      <p:pic>
        <p:nvPicPr>
          <p:cNvPr id="4" name="Imagen 3"/>
          <p:cNvPicPr/>
          <p:nvPr/>
        </p:nvPicPr>
        <p:blipFill>
          <a:blip r:embed="rId2"/>
          <a:stretch>
            <a:fillRect/>
          </a:stretch>
        </p:blipFill>
        <p:spPr>
          <a:xfrm>
            <a:off x="1575510" y="1780936"/>
            <a:ext cx="1722256" cy="4018193"/>
          </a:xfrm>
          <a:prstGeom prst="rect">
            <a:avLst/>
          </a:prstGeom>
        </p:spPr>
      </p:pic>
      <mc:AlternateContent xmlns:mc="http://schemas.openxmlformats.org/markup-compatibility/2006" xmlns:a14="http://schemas.microsoft.com/office/drawing/2010/main">
        <mc:Choice Requires="a14">
          <p:sp>
            <p:nvSpPr>
              <p:cNvPr id="5" name="Rectángulo 4"/>
              <p:cNvSpPr/>
              <p:nvPr/>
            </p:nvSpPr>
            <p:spPr>
              <a:xfrm>
                <a:off x="2326058" y="1113360"/>
                <a:ext cx="5240851" cy="2489336"/>
              </a:xfrm>
              <a:prstGeom prst="rect">
                <a:avLst/>
              </a:prstGeom>
            </p:spPr>
            <p:txBody>
              <a:bodyPr wrap="square">
                <a:spAutoFit/>
              </a:bodyPr>
              <a:lstStyle/>
              <a:p>
                <a:pPr algn="just">
                  <a:spcAft>
                    <a:spcPts val="1000"/>
                  </a:spcAft>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s-EC" i="1">
                              <a:latin typeface="Cambria Math" panose="02040503050406030204" pitchFamily="18" charset="0"/>
                              <a:ea typeface="Times New Roman" panose="02020603050405020304" pitchFamily="18" charset="0"/>
                              <a:cs typeface="Times New Roman" panose="02020603050405020304" pitchFamily="18" charset="0"/>
                            </a:rPr>
                          </m:ctrlPr>
                        </m:naryPr>
                        <m:sub/>
                        <m:sup/>
                        <m:e>
                          <m:r>
                            <a:rPr lang="es-EC" i="1">
                              <a:effectLst/>
                              <a:latin typeface="Cambria Math" panose="02040503050406030204" pitchFamily="18" charset="0"/>
                              <a:ea typeface="Times New Roman" panose="02020603050405020304" pitchFamily="18" charset="0"/>
                              <a:cs typeface="Times New Roman" panose="02020603050405020304" pitchFamily="18" charset="0"/>
                            </a:rPr>
                            <m:t>𝐹</m:t>
                          </m:r>
                          <m:r>
                            <a:rPr lang="es-EC" i="1">
                              <a:effectLst/>
                              <a:latin typeface="Cambria Math" panose="02040503050406030204" pitchFamily="18" charset="0"/>
                              <a:ea typeface="Times New Roman" panose="02020603050405020304" pitchFamily="18" charset="0"/>
                              <a:cs typeface="Times New Roman" panose="02020603050405020304" pitchFamily="18" charset="0"/>
                            </a:rPr>
                            <m:t>=</m:t>
                          </m:r>
                          <m:r>
                            <a:rPr lang="es-EC" i="1">
                              <a:effectLst/>
                              <a:latin typeface="Cambria Math" panose="02040503050406030204" pitchFamily="18" charset="0"/>
                              <a:ea typeface="Times New Roman" panose="02020603050405020304" pitchFamily="18" charset="0"/>
                              <a:cs typeface="Times New Roman" panose="02020603050405020304" pitchFamily="18" charset="0"/>
                            </a:rPr>
                            <m:t>𝑚</m:t>
                          </m:r>
                          <m:r>
                            <a:rPr lang="es-EC" i="1">
                              <a:effectLst/>
                              <a:latin typeface="Cambria Math" panose="02040503050406030204" pitchFamily="18" charset="0"/>
                              <a:ea typeface="Times New Roman" panose="02020603050405020304" pitchFamily="18" charset="0"/>
                              <a:cs typeface="Times New Roman" panose="02020603050405020304" pitchFamily="18" charset="0"/>
                            </a:rPr>
                            <m:t>∗</m:t>
                          </m:r>
                          <m:r>
                            <a:rPr lang="es-EC" i="1">
                              <a:effectLst/>
                              <a:latin typeface="Cambria Math" panose="02040503050406030204" pitchFamily="18" charset="0"/>
                              <a:ea typeface="Times New Roman" panose="02020603050405020304" pitchFamily="18" charset="0"/>
                              <a:cs typeface="Times New Roman" panose="02020603050405020304" pitchFamily="18" charset="0"/>
                            </a:rPr>
                            <m:t>𝑎</m:t>
                          </m:r>
                        </m:e>
                      </m:nary>
                    </m:oMath>
                  </m:oMathPara>
                </a14:m>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spcAft>
                    <a:spcPts val="1000"/>
                  </a:spcAft>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s-EC" i="1">
                              <a:effectLst/>
                              <a:latin typeface="Cambria Math" panose="02040503050406030204" pitchFamily="18" charset="0"/>
                              <a:ea typeface="Times New Roman" panose="02020603050405020304" pitchFamily="18" charset="0"/>
                              <a:cs typeface="Times New Roman" panose="02020603050405020304" pitchFamily="18" charset="0"/>
                            </a:rPr>
                          </m:ctrlPr>
                        </m:naryPr>
                        <m:sub/>
                        <m:sup/>
                        <m:e>
                          <m:r>
                            <a:rPr lang="es-EC" i="1">
                              <a:effectLst/>
                              <a:latin typeface="Cambria Math" panose="02040503050406030204" pitchFamily="18" charset="0"/>
                              <a:ea typeface="Times New Roman" panose="02020603050405020304" pitchFamily="18" charset="0"/>
                              <a:cs typeface="Times New Roman" panose="02020603050405020304" pitchFamily="18" charset="0"/>
                            </a:rPr>
                            <m:t>𝐹𝑥</m:t>
                          </m:r>
                          <m:r>
                            <a:rPr lang="es-EC" i="1">
                              <a:effectLst/>
                              <a:latin typeface="Cambria Math" panose="02040503050406030204" pitchFamily="18" charset="0"/>
                              <a:ea typeface="Times New Roman" panose="02020603050405020304" pitchFamily="18" charset="0"/>
                              <a:cs typeface="Times New Roman" panose="02020603050405020304" pitchFamily="18" charset="0"/>
                            </a:rPr>
                            <m:t>=0</m:t>
                          </m:r>
                        </m:e>
                      </m:nary>
                    </m:oMath>
                  </m:oMathPara>
                </a14:m>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spcAft>
                    <a:spcPts val="1000"/>
                  </a:spcAft>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s-EC" i="1">
                              <a:effectLst/>
                              <a:latin typeface="Cambria Math" panose="02040503050406030204" pitchFamily="18" charset="0"/>
                              <a:ea typeface="Times New Roman" panose="02020603050405020304" pitchFamily="18" charset="0"/>
                              <a:cs typeface="Times New Roman" panose="02020603050405020304" pitchFamily="18" charset="0"/>
                            </a:rPr>
                          </m:ctrlPr>
                        </m:naryPr>
                        <m:sub/>
                        <m:sup/>
                        <m:e>
                          <m:r>
                            <a:rPr lang="es-EC" i="1">
                              <a:effectLst/>
                              <a:latin typeface="Cambria Math" panose="02040503050406030204" pitchFamily="18" charset="0"/>
                              <a:ea typeface="Times New Roman" panose="02020603050405020304" pitchFamily="18" charset="0"/>
                              <a:cs typeface="Times New Roman" panose="02020603050405020304" pitchFamily="18" charset="0"/>
                            </a:rPr>
                            <m:t>𝐹𝑦</m:t>
                          </m:r>
                          <m:r>
                            <a:rPr lang="es-EC" i="1">
                              <a:effectLst/>
                              <a:latin typeface="Cambria Math" panose="02040503050406030204" pitchFamily="18" charset="0"/>
                              <a:ea typeface="Times New Roman" panose="02020603050405020304" pitchFamily="18" charset="0"/>
                              <a:cs typeface="Times New Roman" panose="02020603050405020304" pitchFamily="18" charset="0"/>
                            </a:rPr>
                            <m:t>=0</m:t>
                          </m:r>
                        </m:e>
                      </m:nary>
                    </m:oMath>
                  </m:oMathPara>
                </a14:m>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mc:Choice>
        <mc:Fallback xmlns="">
          <p:sp>
            <p:nvSpPr>
              <p:cNvPr id="5" name="Rectángulo 4"/>
              <p:cNvSpPr>
                <a:spLocks noRot="1" noChangeAspect="1" noMove="1" noResize="1" noEditPoints="1" noAdjustHandles="1" noChangeArrowheads="1" noChangeShapeType="1" noTextEdit="1"/>
              </p:cNvSpPr>
              <p:nvPr/>
            </p:nvSpPr>
            <p:spPr>
              <a:xfrm>
                <a:off x="2326058" y="1113360"/>
                <a:ext cx="5240851" cy="2489336"/>
              </a:xfrm>
              <a:prstGeom prst="rect">
                <a:avLst/>
              </a:prstGeom>
              <a:blipFill rotWithShape="0">
                <a:blip r:embed="rId3"/>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6" name="Rectángulo 5"/>
              <p:cNvSpPr/>
              <p:nvPr/>
            </p:nvSpPr>
            <p:spPr>
              <a:xfrm>
                <a:off x="2146554" y="2909933"/>
                <a:ext cx="6096000" cy="1770485"/>
              </a:xfrm>
              <a:prstGeom prst="rect">
                <a:avLst/>
              </a:prstGeom>
            </p:spPr>
            <p:txBody>
              <a:bodyPr>
                <a:spAutoFit/>
              </a:bodyPr>
              <a:lstStyle/>
              <a:p>
                <a:pPr algn="just">
                  <a:lnSpc>
                    <a:spcPct val="150000"/>
                  </a:lnSpc>
                  <a:spcAft>
                    <a:spcPts val="1000"/>
                  </a:spcAft>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s-EC" i="1">
                              <a:latin typeface="Cambria Math" panose="02040503050406030204" pitchFamily="18" charset="0"/>
                              <a:ea typeface="Times New Roman" panose="02020603050405020304" pitchFamily="18" charset="0"/>
                              <a:cs typeface="Times New Roman" panose="02020603050405020304" pitchFamily="18" charset="0"/>
                            </a:rPr>
                          </m:ctrlPr>
                        </m:naryPr>
                        <m:sub/>
                        <m:sup/>
                        <m:e>
                          <m:r>
                            <a:rPr lang="es-EC" i="1">
                              <a:effectLst/>
                              <a:latin typeface="Cambria Math" panose="02040503050406030204" pitchFamily="18" charset="0"/>
                              <a:ea typeface="Times New Roman" panose="02020603050405020304" pitchFamily="18" charset="0"/>
                              <a:cs typeface="Times New Roman" panose="02020603050405020304" pitchFamily="18" charset="0"/>
                            </a:rPr>
                            <m:t>𝐹𝑦</m:t>
                          </m:r>
                          <m:r>
                            <a:rPr lang="es-EC" i="1">
                              <a:effectLst/>
                              <a:latin typeface="Cambria Math" panose="02040503050406030204" pitchFamily="18" charset="0"/>
                              <a:ea typeface="Times New Roman" panose="02020603050405020304" pitchFamily="18" charset="0"/>
                              <a:cs typeface="Times New Roman" panose="02020603050405020304" pitchFamily="18" charset="0"/>
                            </a:rPr>
                            <m:t>=</m:t>
                          </m:r>
                          <m:r>
                            <a:rPr lang="es-EC" i="1">
                              <a:effectLst/>
                              <a:latin typeface="Cambria Math" panose="02040503050406030204" pitchFamily="18" charset="0"/>
                              <a:ea typeface="Times New Roman" panose="02020603050405020304" pitchFamily="18" charset="0"/>
                              <a:cs typeface="Times New Roman" panose="02020603050405020304" pitchFamily="18" charset="0"/>
                            </a:rPr>
                            <m:t>𝑃𝑒𝑠𝑜</m:t>
                          </m:r>
                          <m:r>
                            <a:rPr lang="es-EC" i="1">
                              <a:effectLst/>
                              <a:latin typeface="Cambria Math" panose="02040503050406030204" pitchFamily="18" charset="0"/>
                              <a:ea typeface="Times New Roman" panose="02020603050405020304" pitchFamily="18" charset="0"/>
                              <a:cs typeface="Times New Roman" panose="02020603050405020304" pitchFamily="18" charset="0"/>
                            </a:rPr>
                            <m:t> </m:t>
                          </m:r>
                          <m:r>
                            <a:rPr lang="es-EC" i="1">
                              <a:effectLst/>
                              <a:latin typeface="Cambria Math" panose="02040503050406030204" pitchFamily="18" charset="0"/>
                              <a:ea typeface="Times New Roman" panose="02020603050405020304" pitchFamily="18" charset="0"/>
                              <a:cs typeface="Times New Roman" panose="02020603050405020304" pitchFamily="18" charset="0"/>
                            </a:rPr>
                            <m:t>𝐵𝑃</m:t>
                          </m:r>
                          <m:r>
                            <a:rPr lang="es-EC" i="1">
                              <a:effectLst/>
                              <a:latin typeface="Cambria Math" panose="02040503050406030204" pitchFamily="18" charset="0"/>
                              <a:ea typeface="Times New Roman" panose="02020603050405020304" pitchFamily="18" charset="0"/>
                              <a:cs typeface="Times New Roman" panose="02020603050405020304" pitchFamily="18" charset="0"/>
                            </a:rPr>
                            <m:t>−</m:t>
                          </m:r>
                          <m:r>
                            <a:rPr lang="es-EC" i="1">
                              <a:effectLst/>
                              <a:latin typeface="Cambria Math" panose="02040503050406030204" pitchFamily="18" charset="0"/>
                              <a:ea typeface="Times New Roman" panose="02020603050405020304" pitchFamily="18" charset="0"/>
                              <a:cs typeface="Times New Roman" panose="02020603050405020304" pitchFamily="18" charset="0"/>
                            </a:rPr>
                            <m:t>𝐹</m:t>
                          </m:r>
                          <m:r>
                            <a:rPr lang="es-EC" i="1">
                              <a:effectLst/>
                              <a:latin typeface="Cambria Math" panose="02040503050406030204" pitchFamily="18" charset="0"/>
                              <a:ea typeface="Times New Roman" panose="02020603050405020304" pitchFamily="18" charset="0"/>
                              <a:cs typeface="Times New Roman" panose="02020603050405020304" pitchFamily="18" charset="0"/>
                            </a:rPr>
                            <m:t>.</m:t>
                          </m:r>
                          <m:r>
                            <a:rPr lang="es-EC" i="1">
                              <a:effectLst/>
                              <a:latin typeface="Cambria Math" panose="02040503050406030204" pitchFamily="18" charset="0"/>
                              <a:ea typeface="Times New Roman" panose="02020603050405020304" pitchFamily="18" charset="0"/>
                              <a:cs typeface="Times New Roman" panose="02020603050405020304" pitchFamily="18" charset="0"/>
                            </a:rPr>
                            <m:t>𝑅𝑒𝑎𝑐𝑐𝑖𝑜𝑛</m:t>
                          </m:r>
                        </m:e>
                      </m:nary>
                    </m:oMath>
                  </m:oMathPara>
                </a14:m>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10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Times New Roman" panose="02020603050405020304" pitchFamily="18" charset="0"/>
                          <a:cs typeface="Times New Roman" panose="02020603050405020304" pitchFamily="18" charset="0"/>
                        </a:rPr>
                        <m:t>𝑃𝑒𝑠𝑜</m:t>
                      </m:r>
                      <m:r>
                        <a:rPr lang="es-EC" i="1">
                          <a:effectLst/>
                          <a:latin typeface="Cambria Math" panose="02040503050406030204" pitchFamily="18" charset="0"/>
                          <a:ea typeface="Times New Roman" panose="02020603050405020304" pitchFamily="18" charset="0"/>
                          <a:cs typeface="Times New Roman" panose="02020603050405020304" pitchFamily="18" charset="0"/>
                        </a:rPr>
                        <m:t> </m:t>
                      </m:r>
                      <m:r>
                        <a:rPr lang="es-EC" i="1">
                          <a:effectLst/>
                          <a:latin typeface="Cambria Math" panose="02040503050406030204" pitchFamily="18" charset="0"/>
                          <a:ea typeface="Times New Roman" panose="02020603050405020304" pitchFamily="18" charset="0"/>
                          <a:cs typeface="Times New Roman" panose="02020603050405020304" pitchFamily="18" charset="0"/>
                        </a:rPr>
                        <m:t>𝐵𝑃</m:t>
                      </m:r>
                      <m:r>
                        <a:rPr lang="es-EC" i="1">
                          <a:effectLst/>
                          <a:latin typeface="Cambria Math" panose="02040503050406030204" pitchFamily="18" charset="0"/>
                          <a:ea typeface="Times New Roman" panose="02020603050405020304" pitchFamily="18" charset="0"/>
                          <a:cs typeface="Times New Roman" panose="02020603050405020304" pitchFamily="18" charset="0"/>
                        </a:rPr>
                        <m:t>−</m:t>
                      </m:r>
                      <m:r>
                        <a:rPr lang="es-EC" i="1">
                          <a:effectLst/>
                          <a:latin typeface="Cambria Math" panose="02040503050406030204" pitchFamily="18" charset="0"/>
                          <a:ea typeface="Times New Roman" panose="02020603050405020304" pitchFamily="18" charset="0"/>
                          <a:cs typeface="Times New Roman" panose="02020603050405020304" pitchFamily="18" charset="0"/>
                        </a:rPr>
                        <m:t>𝐹</m:t>
                      </m:r>
                      <m:r>
                        <a:rPr lang="es-EC" i="1">
                          <a:effectLst/>
                          <a:latin typeface="Cambria Math" panose="02040503050406030204" pitchFamily="18" charset="0"/>
                          <a:ea typeface="Times New Roman" panose="02020603050405020304" pitchFamily="18" charset="0"/>
                          <a:cs typeface="Times New Roman" panose="02020603050405020304" pitchFamily="18" charset="0"/>
                        </a:rPr>
                        <m:t>.</m:t>
                      </m:r>
                      <m:r>
                        <a:rPr lang="es-EC" i="1">
                          <a:effectLst/>
                          <a:latin typeface="Cambria Math" panose="02040503050406030204" pitchFamily="18" charset="0"/>
                          <a:ea typeface="Times New Roman" panose="02020603050405020304" pitchFamily="18" charset="0"/>
                          <a:cs typeface="Times New Roman" panose="02020603050405020304" pitchFamily="18" charset="0"/>
                        </a:rPr>
                        <m:t>𝑅𝑒𝑎𝑐𝑐𝑖𝑜𝑛</m:t>
                      </m:r>
                      <m:r>
                        <a:rPr lang="es-EC" i="1">
                          <a:effectLst/>
                          <a:latin typeface="Cambria Math" panose="02040503050406030204" pitchFamily="18" charset="0"/>
                          <a:ea typeface="Times New Roman" panose="02020603050405020304" pitchFamily="18" charset="0"/>
                          <a:cs typeface="Times New Roman" panose="02020603050405020304" pitchFamily="18" charset="0"/>
                        </a:rPr>
                        <m:t>=0</m:t>
                      </m:r>
                    </m:oMath>
                  </m:oMathPara>
                </a14:m>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mc:Choice>
        <mc:Fallback xmlns="">
          <p:sp>
            <p:nvSpPr>
              <p:cNvPr id="6" name="Rectángulo 5"/>
              <p:cNvSpPr>
                <a:spLocks noRot="1" noChangeAspect="1" noMove="1" noResize="1" noEditPoints="1" noAdjustHandles="1" noChangeArrowheads="1" noChangeShapeType="1" noTextEdit="1"/>
              </p:cNvSpPr>
              <p:nvPr/>
            </p:nvSpPr>
            <p:spPr>
              <a:xfrm>
                <a:off x="2146554" y="2909933"/>
                <a:ext cx="6096000" cy="1770485"/>
              </a:xfrm>
              <a:prstGeom prst="rect">
                <a:avLst/>
              </a:prstGeom>
              <a:blipFill rotWithShape="0">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7" name="Rectángulo 6"/>
              <p:cNvSpPr/>
              <p:nvPr/>
            </p:nvSpPr>
            <p:spPr>
              <a:xfrm>
                <a:off x="4305538" y="4675890"/>
                <a:ext cx="128188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𝑁</m:t>
                      </m:r>
                      <m:r>
                        <a:rPr lang="es-EC" i="0">
                          <a:latin typeface="Cambria Math" panose="02040503050406030204" pitchFamily="18" charset="0"/>
                        </a:rPr>
                        <m:t>=</m:t>
                      </m:r>
                      <m:r>
                        <a:rPr lang="es-EC" i="1">
                          <a:latin typeface="Cambria Math" panose="02040503050406030204" pitchFamily="18" charset="0"/>
                        </a:rPr>
                        <m:t>𝑚</m:t>
                      </m:r>
                      <m:r>
                        <a:rPr lang="es-EC" i="0">
                          <a:latin typeface="Cambria Math" panose="02040503050406030204" pitchFamily="18" charset="0"/>
                        </a:rPr>
                        <m:t>∗</m:t>
                      </m:r>
                      <m:r>
                        <a:rPr lang="es-EC" i="1">
                          <a:latin typeface="Cambria Math" panose="02040503050406030204" pitchFamily="18" charset="0"/>
                        </a:rPr>
                        <m:t>𝑔</m:t>
                      </m:r>
                    </m:oMath>
                  </m:oMathPara>
                </a14:m>
                <a:endParaRPr lang="es-EC" dirty="0"/>
              </a:p>
            </p:txBody>
          </p:sp>
        </mc:Choice>
        <mc:Fallback xmlns="">
          <p:sp>
            <p:nvSpPr>
              <p:cNvPr id="7" name="Rectángulo 6"/>
              <p:cNvSpPr>
                <a:spLocks noRot="1" noChangeAspect="1" noMove="1" noResize="1" noEditPoints="1" noAdjustHandles="1" noChangeArrowheads="1" noChangeShapeType="1" noTextEdit="1"/>
              </p:cNvSpPr>
              <p:nvPr/>
            </p:nvSpPr>
            <p:spPr>
              <a:xfrm>
                <a:off x="4305538" y="4675890"/>
                <a:ext cx="1281889" cy="369332"/>
              </a:xfrm>
              <a:prstGeom prst="rect">
                <a:avLst/>
              </a:prstGeom>
              <a:blipFill rotWithShape="0">
                <a:blip r:embed="rId5"/>
                <a:stretch>
                  <a:fillRect b="-9836"/>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8" name="Rectángulo 7"/>
              <p:cNvSpPr/>
              <p:nvPr/>
            </p:nvSpPr>
            <p:spPr>
              <a:xfrm>
                <a:off x="3461134" y="5172997"/>
                <a:ext cx="3594189" cy="56675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𝑁</m:t>
                      </m:r>
                      <m:r>
                        <a:rPr lang="es-EC" i="0">
                          <a:latin typeface="Cambria Math" panose="02040503050406030204" pitchFamily="18" charset="0"/>
                        </a:rPr>
                        <m:t>=196</m:t>
                      </m:r>
                      <m:d>
                        <m:dPr>
                          <m:ctrlPr>
                            <a:rPr lang="es-EC" i="1">
                              <a:latin typeface="Cambria Math" panose="02040503050406030204" pitchFamily="18" charset="0"/>
                            </a:rPr>
                          </m:ctrlPr>
                        </m:dPr>
                        <m:e>
                          <m:r>
                            <a:rPr lang="es-EC" i="1">
                              <a:latin typeface="Cambria Math" panose="02040503050406030204" pitchFamily="18" charset="0"/>
                            </a:rPr>
                            <m:t>𝐾𝑔</m:t>
                          </m:r>
                          <m:f>
                            <m:fPr>
                              <m:ctrlPr>
                                <a:rPr lang="es-EC" i="1">
                                  <a:latin typeface="Cambria Math" panose="02040503050406030204" pitchFamily="18" charset="0"/>
                                </a:rPr>
                              </m:ctrlPr>
                            </m:fPr>
                            <m:num>
                              <m:r>
                                <a:rPr lang="es-EC" i="1">
                                  <a:latin typeface="Cambria Math" panose="02040503050406030204" pitchFamily="18" charset="0"/>
                                </a:rPr>
                                <m:t>𝑚</m:t>
                              </m:r>
                            </m:num>
                            <m:den>
                              <m:sSup>
                                <m:sSupPr>
                                  <m:ctrlPr>
                                    <a:rPr lang="es-EC" i="1">
                                      <a:latin typeface="Cambria Math" panose="02040503050406030204" pitchFamily="18" charset="0"/>
                                    </a:rPr>
                                  </m:ctrlPr>
                                </m:sSupPr>
                                <m:e>
                                  <m:r>
                                    <a:rPr lang="es-EC" i="1">
                                      <a:latin typeface="Cambria Math" panose="02040503050406030204" pitchFamily="18" charset="0"/>
                                    </a:rPr>
                                    <m:t>𝑠</m:t>
                                  </m:r>
                                </m:e>
                                <m:sup>
                                  <m:r>
                                    <a:rPr lang="es-EC" i="0">
                                      <a:latin typeface="Cambria Math" panose="02040503050406030204" pitchFamily="18" charset="0"/>
                                    </a:rPr>
                                    <m:t>2</m:t>
                                  </m:r>
                                </m:sup>
                              </m:sSup>
                            </m:den>
                          </m:f>
                        </m:e>
                      </m:d>
                      <m:r>
                        <a:rPr lang="es-EC" i="0">
                          <a:latin typeface="Cambria Math" panose="02040503050406030204" pitchFamily="18" charset="0"/>
                        </a:rPr>
                        <m:t>=196 </m:t>
                      </m:r>
                      <m:r>
                        <a:rPr lang="es-EC" i="1">
                          <a:latin typeface="Cambria Math" panose="02040503050406030204" pitchFamily="18" charset="0"/>
                        </a:rPr>
                        <m:t>𝑁𝑒𝑤𝑡𝑜𝑛𝑠</m:t>
                      </m:r>
                    </m:oMath>
                  </m:oMathPara>
                </a14:m>
                <a:endParaRPr lang="es-EC" dirty="0"/>
              </a:p>
            </p:txBody>
          </p:sp>
        </mc:Choice>
        <mc:Fallback xmlns="">
          <p:sp>
            <p:nvSpPr>
              <p:cNvPr id="8" name="Rectángulo 7"/>
              <p:cNvSpPr>
                <a:spLocks noRot="1" noChangeAspect="1" noMove="1" noResize="1" noEditPoints="1" noAdjustHandles="1" noChangeArrowheads="1" noChangeShapeType="1" noTextEdit="1"/>
              </p:cNvSpPr>
              <p:nvPr/>
            </p:nvSpPr>
            <p:spPr>
              <a:xfrm>
                <a:off x="3461134" y="5172997"/>
                <a:ext cx="3594189" cy="566758"/>
              </a:xfrm>
              <a:prstGeom prst="rect">
                <a:avLst/>
              </a:prstGeom>
              <a:blipFill rotWithShape="0">
                <a:blip r:embed="rId6"/>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9" name="Rectángulo 8"/>
              <p:cNvSpPr/>
              <p:nvPr/>
            </p:nvSpPr>
            <p:spPr>
              <a:xfrm>
                <a:off x="8409668" y="1496012"/>
                <a:ext cx="2104999" cy="65620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𝜎</m:t>
                      </m:r>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𝐹</m:t>
                          </m:r>
                        </m:num>
                        <m:den>
                          <m:r>
                            <a:rPr lang="es-EC" i="1">
                              <a:latin typeface="Cambria Math" panose="02040503050406030204" pitchFamily="18" charset="0"/>
                            </a:rPr>
                            <m:t>𝜋</m:t>
                          </m:r>
                          <m:r>
                            <a:rPr lang="es-EC" i="0">
                              <a:latin typeface="Cambria Math" panose="02040503050406030204" pitchFamily="18" charset="0"/>
                            </a:rPr>
                            <m:t>∗</m:t>
                          </m:r>
                          <m:d>
                            <m:dPr>
                              <m:ctrlPr>
                                <a:rPr lang="es-EC" i="1">
                                  <a:latin typeface="Cambria Math" panose="02040503050406030204" pitchFamily="18" charset="0"/>
                                </a:rPr>
                              </m:ctrlPr>
                            </m:dPr>
                            <m:e>
                              <m:sSup>
                                <m:sSupPr>
                                  <m:ctrlPr>
                                    <a:rPr lang="es-EC" i="1">
                                      <a:latin typeface="Cambria Math" panose="02040503050406030204" pitchFamily="18" charset="0"/>
                                    </a:rPr>
                                  </m:ctrlPr>
                                </m:sSupPr>
                                <m:e>
                                  <m:sSub>
                                    <m:sSubPr>
                                      <m:ctrlPr>
                                        <a:rPr lang="es-EC" i="1">
                                          <a:latin typeface="Cambria Math" panose="02040503050406030204" pitchFamily="18" charset="0"/>
                                        </a:rPr>
                                      </m:ctrlPr>
                                    </m:sSubPr>
                                    <m:e>
                                      <m:r>
                                        <a:rPr lang="es-EC" i="1">
                                          <a:latin typeface="Cambria Math" panose="02040503050406030204" pitchFamily="18" charset="0"/>
                                        </a:rPr>
                                        <m:t>𝑟</m:t>
                                      </m:r>
                                    </m:e>
                                    <m:sub>
                                      <m:r>
                                        <a:rPr lang="es-EC" i="0">
                                          <a:latin typeface="Cambria Math" panose="02040503050406030204" pitchFamily="18" charset="0"/>
                                        </a:rPr>
                                        <m:t>1</m:t>
                                      </m:r>
                                    </m:sub>
                                  </m:sSub>
                                </m:e>
                                <m:sup>
                                  <m:r>
                                    <a:rPr lang="es-EC" i="0">
                                      <a:latin typeface="Cambria Math" panose="02040503050406030204" pitchFamily="18" charset="0"/>
                                    </a:rPr>
                                    <m:t>2</m:t>
                                  </m:r>
                                </m:sup>
                              </m:sSup>
                              <m:r>
                                <a:rPr lang="es-EC" i="0">
                                  <a:latin typeface="Cambria Math" panose="02040503050406030204" pitchFamily="18" charset="0"/>
                                </a:rPr>
                                <m:t>−</m:t>
                              </m:r>
                              <m:sSup>
                                <m:sSupPr>
                                  <m:ctrlPr>
                                    <a:rPr lang="es-EC" i="1">
                                      <a:latin typeface="Cambria Math" panose="02040503050406030204" pitchFamily="18" charset="0"/>
                                    </a:rPr>
                                  </m:ctrlPr>
                                </m:sSupPr>
                                <m:e>
                                  <m:sSub>
                                    <m:sSubPr>
                                      <m:ctrlPr>
                                        <a:rPr lang="es-EC" i="1">
                                          <a:latin typeface="Cambria Math" panose="02040503050406030204" pitchFamily="18" charset="0"/>
                                        </a:rPr>
                                      </m:ctrlPr>
                                    </m:sSubPr>
                                    <m:e>
                                      <m:r>
                                        <a:rPr lang="es-EC" i="1">
                                          <a:latin typeface="Cambria Math" panose="02040503050406030204" pitchFamily="18" charset="0"/>
                                        </a:rPr>
                                        <m:t>𝑟</m:t>
                                      </m:r>
                                    </m:e>
                                    <m:sub>
                                      <m:r>
                                        <a:rPr lang="es-EC" i="0">
                                          <a:latin typeface="Cambria Math" panose="02040503050406030204" pitchFamily="18" charset="0"/>
                                        </a:rPr>
                                        <m:t>2</m:t>
                                      </m:r>
                                    </m:sub>
                                  </m:sSub>
                                </m:e>
                                <m:sup>
                                  <m:r>
                                    <a:rPr lang="es-EC" i="0">
                                      <a:latin typeface="Cambria Math" panose="02040503050406030204" pitchFamily="18" charset="0"/>
                                    </a:rPr>
                                    <m:t>2</m:t>
                                  </m:r>
                                </m:sup>
                              </m:sSup>
                            </m:e>
                          </m:d>
                        </m:den>
                      </m:f>
                    </m:oMath>
                  </m:oMathPara>
                </a14:m>
                <a:endParaRPr lang="es-EC" dirty="0"/>
              </a:p>
            </p:txBody>
          </p:sp>
        </mc:Choice>
        <mc:Fallback xmlns="">
          <p:sp>
            <p:nvSpPr>
              <p:cNvPr id="9" name="Rectángulo 8"/>
              <p:cNvSpPr>
                <a:spLocks noRot="1" noChangeAspect="1" noMove="1" noResize="1" noEditPoints="1" noAdjustHandles="1" noChangeArrowheads="1" noChangeShapeType="1" noTextEdit="1"/>
              </p:cNvSpPr>
              <p:nvPr/>
            </p:nvSpPr>
            <p:spPr>
              <a:xfrm>
                <a:off x="8409668" y="1496012"/>
                <a:ext cx="2104999" cy="656205"/>
              </a:xfrm>
              <a:prstGeom prst="rect">
                <a:avLst/>
              </a:prstGeom>
              <a:blipFill rotWithShape="0">
                <a:blip r:embed="rId7"/>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0" name="Rectángulo 9"/>
              <p:cNvSpPr/>
              <p:nvPr/>
            </p:nvSpPr>
            <p:spPr>
              <a:xfrm>
                <a:off x="7746413" y="2251848"/>
                <a:ext cx="3660169" cy="81535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𝜎</m:t>
                      </m:r>
                      <m:r>
                        <a:rPr lang="es-EC" i="1">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44(</m:t>
                          </m:r>
                          <m:r>
                            <a:rPr lang="es-EC" i="1">
                              <a:latin typeface="Cambria Math" panose="02040503050406030204" pitchFamily="18" charset="0"/>
                            </a:rPr>
                            <m:t>𝑙𝑏𝑓</m:t>
                          </m:r>
                          <m:r>
                            <a:rPr lang="es-EC" i="1">
                              <a:latin typeface="Cambria Math" panose="02040503050406030204" pitchFamily="18" charset="0"/>
                            </a:rPr>
                            <m:t>)</m:t>
                          </m:r>
                        </m:num>
                        <m:den>
                          <m:r>
                            <a:rPr lang="es-EC" i="1">
                              <a:latin typeface="Cambria Math" panose="02040503050406030204" pitchFamily="18" charset="0"/>
                            </a:rPr>
                            <m:t>𝜋</m:t>
                          </m:r>
                          <m:r>
                            <a:rPr lang="es-EC" i="1">
                              <a:latin typeface="Cambria Math" panose="02040503050406030204" pitchFamily="18" charset="0"/>
                            </a:rPr>
                            <m:t>∗</m:t>
                          </m:r>
                          <m:d>
                            <m:dPr>
                              <m:ctrlPr>
                                <a:rPr lang="es-EC" i="1">
                                  <a:latin typeface="Cambria Math" panose="02040503050406030204" pitchFamily="18" charset="0"/>
                                </a:rPr>
                              </m:ctrlPr>
                            </m:dPr>
                            <m:e>
                              <m:sSup>
                                <m:sSupPr>
                                  <m:ctrlPr>
                                    <a:rPr lang="es-EC" i="1">
                                      <a:latin typeface="Cambria Math" panose="02040503050406030204" pitchFamily="18" charset="0"/>
                                    </a:rPr>
                                  </m:ctrlPr>
                                </m:sSupPr>
                                <m:e>
                                  <m:r>
                                    <a:rPr lang="es-EC" i="1">
                                      <a:latin typeface="Cambria Math" panose="02040503050406030204" pitchFamily="18" charset="0"/>
                                    </a:rPr>
                                    <m:t>(0,70862)</m:t>
                                  </m:r>
                                </m:e>
                                <m:sup>
                                  <m:r>
                                    <a:rPr lang="es-EC" i="1">
                                      <a:latin typeface="Cambria Math" panose="02040503050406030204" pitchFamily="18" charset="0"/>
                                    </a:rPr>
                                    <m:t>2</m:t>
                                  </m:r>
                                </m:sup>
                              </m:sSup>
                              <m:r>
                                <a:rPr lang="es-EC" i="1">
                                  <a:latin typeface="Cambria Math" panose="02040503050406030204" pitchFamily="18" charset="0"/>
                                </a:rPr>
                                <m:t>−</m:t>
                              </m:r>
                              <m:sSup>
                                <m:sSupPr>
                                  <m:ctrlPr>
                                    <a:rPr lang="es-EC" i="1">
                                      <a:latin typeface="Cambria Math" panose="02040503050406030204" pitchFamily="18" charset="0"/>
                                    </a:rPr>
                                  </m:ctrlPr>
                                </m:sSupPr>
                                <m:e>
                                  <m:r>
                                    <a:rPr lang="es-EC" i="1">
                                      <a:latin typeface="Cambria Math" panose="02040503050406030204" pitchFamily="18" charset="0"/>
                                    </a:rPr>
                                    <m:t>(0,11812)</m:t>
                                  </m:r>
                                </m:e>
                                <m:sup>
                                  <m:r>
                                    <a:rPr lang="es-EC" i="1">
                                      <a:latin typeface="Cambria Math" panose="02040503050406030204" pitchFamily="18" charset="0"/>
                                    </a:rPr>
                                    <m:t>2</m:t>
                                  </m:r>
                                </m:sup>
                              </m:sSup>
                            </m:e>
                          </m:d>
                        </m:den>
                      </m:f>
                    </m:oMath>
                  </m:oMathPara>
                </a14:m>
                <a:endParaRPr lang="es-EC" dirty="0"/>
              </a:p>
            </p:txBody>
          </p:sp>
        </mc:Choice>
        <mc:Fallback xmlns="">
          <p:sp>
            <p:nvSpPr>
              <p:cNvPr id="10" name="Rectángulo 9"/>
              <p:cNvSpPr>
                <a:spLocks noRot="1" noChangeAspect="1" noMove="1" noResize="1" noEditPoints="1" noAdjustHandles="1" noChangeArrowheads="1" noChangeShapeType="1" noTextEdit="1"/>
              </p:cNvSpPr>
              <p:nvPr/>
            </p:nvSpPr>
            <p:spPr>
              <a:xfrm>
                <a:off x="7746413" y="2251848"/>
                <a:ext cx="3660169" cy="815351"/>
              </a:xfrm>
              <a:prstGeom prst="rect">
                <a:avLst/>
              </a:prstGeom>
              <a:blipFill rotWithShape="0">
                <a:blip r:embed="rId8"/>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1" name="Rectángulo 10"/>
              <p:cNvSpPr/>
              <p:nvPr/>
            </p:nvSpPr>
            <p:spPr>
              <a:xfrm>
                <a:off x="8153865" y="3010601"/>
                <a:ext cx="3033523" cy="7146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a:latin typeface="Cambria Math" panose="02040503050406030204" pitchFamily="18" charset="0"/>
                        </a:rPr>
                        <m:t>=</m:t>
                      </m:r>
                      <m:r>
                        <a:rPr lang="es-EC" i="0">
                          <a:latin typeface="Cambria Math" panose="02040503050406030204" pitchFamily="18" charset="0"/>
                        </a:rPr>
                        <m:t>28,61</m:t>
                      </m:r>
                      <m:d>
                        <m:dPr>
                          <m:ctrlPr>
                            <a:rPr lang="es-EC" i="1">
                              <a:latin typeface="Cambria Math" panose="02040503050406030204" pitchFamily="18" charset="0"/>
                            </a:rPr>
                          </m:ctrlPr>
                        </m:dPr>
                        <m:e>
                          <m:f>
                            <m:fPr>
                              <m:ctrlPr>
                                <a:rPr lang="es-EC" i="1">
                                  <a:latin typeface="Cambria Math" panose="02040503050406030204" pitchFamily="18" charset="0"/>
                                </a:rPr>
                              </m:ctrlPr>
                            </m:fPr>
                            <m:num>
                              <m:r>
                                <a:rPr lang="es-EC" i="1">
                                  <a:latin typeface="Cambria Math" panose="02040503050406030204" pitchFamily="18" charset="0"/>
                                </a:rPr>
                                <m:t>𝑙𝑏𝑓</m:t>
                              </m:r>
                            </m:num>
                            <m:den>
                              <m:sSup>
                                <m:sSupPr>
                                  <m:ctrlPr>
                                    <a:rPr lang="es-EC" i="1">
                                      <a:latin typeface="Cambria Math" panose="02040503050406030204" pitchFamily="18" charset="0"/>
                                    </a:rPr>
                                  </m:ctrlPr>
                                </m:sSupPr>
                                <m:e>
                                  <m:r>
                                    <a:rPr lang="es-EC" i="1">
                                      <a:latin typeface="Cambria Math" panose="02040503050406030204" pitchFamily="18" charset="0"/>
                                    </a:rPr>
                                    <m:t>𝑝𝑙𝑔</m:t>
                                  </m:r>
                                </m:e>
                                <m:sup>
                                  <m:r>
                                    <a:rPr lang="es-EC" i="0">
                                      <a:latin typeface="Cambria Math" panose="02040503050406030204" pitchFamily="18" charset="0"/>
                                    </a:rPr>
                                    <m:t>2</m:t>
                                  </m:r>
                                </m:sup>
                              </m:sSup>
                            </m:den>
                          </m:f>
                        </m:e>
                      </m:d>
                      <m:r>
                        <a:rPr lang="es-EC" i="0">
                          <a:latin typeface="Cambria Math" panose="02040503050406030204" pitchFamily="18" charset="0"/>
                        </a:rPr>
                        <m:t>=28,61 </m:t>
                      </m:r>
                      <m:r>
                        <a:rPr lang="es-EC" i="1">
                          <a:latin typeface="Cambria Math" panose="02040503050406030204" pitchFamily="18" charset="0"/>
                        </a:rPr>
                        <m:t>𝑝𝑠𝑖</m:t>
                      </m:r>
                    </m:oMath>
                  </m:oMathPara>
                </a14:m>
                <a:endParaRPr lang="es-EC" dirty="0"/>
              </a:p>
            </p:txBody>
          </p:sp>
        </mc:Choice>
        <mc:Fallback xmlns="">
          <p:sp>
            <p:nvSpPr>
              <p:cNvPr id="11" name="Rectángulo 10"/>
              <p:cNvSpPr>
                <a:spLocks noRot="1" noChangeAspect="1" noMove="1" noResize="1" noEditPoints="1" noAdjustHandles="1" noChangeArrowheads="1" noChangeShapeType="1" noTextEdit="1"/>
              </p:cNvSpPr>
              <p:nvPr/>
            </p:nvSpPr>
            <p:spPr>
              <a:xfrm>
                <a:off x="8153865" y="3010601"/>
                <a:ext cx="3033523" cy="714683"/>
              </a:xfrm>
              <a:prstGeom prst="rect">
                <a:avLst/>
              </a:prstGeom>
              <a:blipFill rotWithShape="0">
                <a:blip r:embed="rId9"/>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2" name="Rectángulo 11"/>
              <p:cNvSpPr/>
              <p:nvPr/>
            </p:nvSpPr>
            <p:spPr>
              <a:xfrm>
                <a:off x="7055323" y="3878347"/>
                <a:ext cx="4953023" cy="6790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𝑛𝑑</m:t>
                      </m:r>
                      <m:r>
                        <a:rPr lang="es-EC" i="0">
                          <a:latin typeface="Cambria Math" panose="02040503050406030204" pitchFamily="18" charset="0"/>
                        </a:rPr>
                        <m:t>=</m:t>
                      </m:r>
                      <m:f>
                        <m:fPr>
                          <m:ctrlPr>
                            <a:rPr lang="es-EC" i="1">
                              <a:latin typeface="Cambria Math" panose="02040503050406030204" pitchFamily="18" charset="0"/>
                            </a:rPr>
                          </m:ctrlPr>
                        </m:fPr>
                        <m:num>
                          <m:d>
                            <m:dPr>
                              <m:begChr m:val=""/>
                              <m:ctrlPr>
                                <a:rPr lang="es-EC" i="1">
                                  <a:latin typeface="Cambria Math" panose="02040503050406030204" pitchFamily="18" charset="0"/>
                                </a:rPr>
                              </m:ctrlPr>
                            </m:dPr>
                            <m:e>
                              <m:r>
                                <a:rPr lang="es-EC" i="1">
                                  <a:latin typeface="Cambria Math" panose="02040503050406030204" pitchFamily="18" charset="0"/>
                                </a:rPr>
                                <m:t>𝑅𝑒𝑠𝑖𝑠𝑡𝑒𝑛𝑐𝑖𝑎</m:t>
                              </m:r>
                              <m:r>
                                <a:rPr lang="es-EC" i="0">
                                  <a:latin typeface="Cambria Math" panose="02040503050406030204" pitchFamily="18" charset="0"/>
                                </a:rPr>
                                <m:t> </m:t>
                              </m:r>
                              <m:r>
                                <a:rPr lang="es-EC" i="1">
                                  <a:latin typeface="Cambria Math" panose="02040503050406030204" pitchFamily="18" charset="0"/>
                                </a:rPr>
                                <m:t>𝑑𝑒</m:t>
                              </m:r>
                              <m:r>
                                <a:rPr lang="es-EC" i="0">
                                  <a:latin typeface="Cambria Math" panose="02040503050406030204" pitchFamily="18" charset="0"/>
                                </a:rPr>
                                <m:t> </m:t>
                              </m:r>
                              <m:r>
                                <a:rPr lang="es-EC" i="1">
                                  <a:latin typeface="Cambria Math" panose="02040503050406030204" pitchFamily="18" charset="0"/>
                                </a:rPr>
                                <m:t>𝑝𝑒𝑟𝑑𝑖𝑑𝑎</m:t>
                              </m:r>
                              <m:r>
                                <a:rPr lang="es-EC" i="0">
                                  <a:latin typeface="Cambria Math" panose="02040503050406030204" pitchFamily="18" charset="0"/>
                                </a:rPr>
                                <m:t> </m:t>
                              </m:r>
                              <m:r>
                                <a:rPr lang="es-EC" i="1">
                                  <a:latin typeface="Cambria Math" panose="02040503050406030204" pitchFamily="18" charset="0"/>
                                </a:rPr>
                                <m:t>𝑑𝑒</m:t>
                              </m:r>
                              <m:r>
                                <a:rPr lang="es-EC" i="0">
                                  <a:latin typeface="Cambria Math" panose="02040503050406030204" pitchFamily="18" charset="0"/>
                                </a:rPr>
                                <m:t> </m:t>
                              </m:r>
                              <m:r>
                                <a:rPr lang="es-EC" i="1">
                                  <a:latin typeface="Cambria Math" panose="02040503050406030204" pitchFamily="18" charset="0"/>
                                </a:rPr>
                                <m:t>𝑙𝑎</m:t>
                              </m:r>
                              <m:r>
                                <a:rPr lang="es-EC" i="0">
                                  <a:latin typeface="Cambria Math" panose="02040503050406030204" pitchFamily="18" charset="0"/>
                                </a:rPr>
                                <m:t> </m:t>
                              </m:r>
                              <m:r>
                                <a:rPr lang="es-EC" i="1">
                                  <a:latin typeface="Cambria Math" panose="02040503050406030204" pitchFamily="18" charset="0"/>
                                </a:rPr>
                                <m:t>𝑓𝑢𝑛𝑐𝑖𝑜𝑛</m:t>
                              </m:r>
                              <m:r>
                                <a:rPr lang="es-EC" i="0">
                                  <a:latin typeface="Cambria Math" panose="02040503050406030204" pitchFamily="18" charset="0"/>
                                </a:rPr>
                                <m:t>(</m:t>
                              </m:r>
                              <m:r>
                                <a:rPr lang="es-EC" i="1">
                                  <a:latin typeface="Cambria Math" panose="02040503050406030204" pitchFamily="18" charset="0"/>
                                </a:rPr>
                                <m:t>𝑠</m:t>
                              </m:r>
                            </m:e>
                          </m:d>
                        </m:num>
                        <m:den>
                          <m:d>
                            <m:dPr>
                              <m:begChr m:val=""/>
                              <m:ctrlPr>
                                <a:rPr lang="es-EC" i="1">
                                  <a:latin typeface="Cambria Math" panose="02040503050406030204" pitchFamily="18" charset="0"/>
                                </a:rPr>
                              </m:ctrlPr>
                            </m:dPr>
                            <m:e>
                              <m:r>
                                <a:rPr lang="es-EC" i="1">
                                  <a:latin typeface="Cambria Math" panose="02040503050406030204" pitchFamily="18" charset="0"/>
                                </a:rPr>
                                <m:t>𝐸𝑠𝑓𝑢𝑒𝑟𝑧𝑜</m:t>
                              </m:r>
                              <m:r>
                                <a:rPr lang="es-EC" i="0">
                                  <a:latin typeface="Cambria Math" panose="02040503050406030204" pitchFamily="18" charset="0"/>
                                </a:rPr>
                                <m:t> </m:t>
                              </m:r>
                              <m:r>
                                <a:rPr lang="es-EC" i="1">
                                  <a:latin typeface="Cambria Math" panose="02040503050406030204" pitchFamily="18" charset="0"/>
                                </a:rPr>
                                <m:t>𝑝𝑒𝑟𝑚𝑖𝑠𝑖𝑏𝑙𝑒</m:t>
                              </m:r>
                              <m:r>
                                <a:rPr lang="es-EC" i="0">
                                  <a:latin typeface="Cambria Math" panose="02040503050406030204" pitchFamily="18" charset="0"/>
                                </a:rPr>
                                <m:t>(</m:t>
                              </m:r>
                              <m:r>
                                <a:rPr lang="es-EC" i="1">
                                  <a:latin typeface="Cambria Math" panose="02040503050406030204" pitchFamily="18" charset="0"/>
                                </a:rPr>
                                <m:t>𝜎</m:t>
                              </m:r>
                            </m:e>
                          </m:d>
                        </m:den>
                      </m:f>
                    </m:oMath>
                  </m:oMathPara>
                </a14:m>
                <a:endParaRPr lang="es-EC" dirty="0"/>
              </a:p>
            </p:txBody>
          </p:sp>
        </mc:Choice>
        <mc:Fallback xmlns="">
          <p:sp>
            <p:nvSpPr>
              <p:cNvPr id="12" name="Rectángulo 11"/>
              <p:cNvSpPr>
                <a:spLocks noRot="1" noChangeAspect="1" noMove="1" noResize="1" noEditPoints="1" noAdjustHandles="1" noChangeArrowheads="1" noChangeShapeType="1" noTextEdit="1"/>
              </p:cNvSpPr>
              <p:nvPr/>
            </p:nvSpPr>
            <p:spPr>
              <a:xfrm>
                <a:off x="7055323" y="3878347"/>
                <a:ext cx="4953023" cy="679032"/>
              </a:xfrm>
              <a:prstGeom prst="rect">
                <a:avLst/>
              </a:prstGeom>
              <a:blipFill rotWithShape="0">
                <a:blip r:embed="rId10"/>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3" name="Rectángulo 12"/>
              <p:cNvSpPr/>
              <p:nvPr/>
            </p:nvSpPr>
            <p:spPr>
              <a:xfrm>
                <a:off x="7678254" y="4703537"/>
                <a:ext cx="3984744" cy="66499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a:latin typeface="Cambria Math" panose="02040503050406030204" pitchFamily="18" charset="0"/>
                        </a:rPr>
                        <m:t>28,61</m:t>
                      </m:r>
                      <m:r>
                        <a:rPr lang="es-EC" i="1">
                          <a:latin typeface="Cambria Math" panose="02040503050406030204" pitchFamily="18" charset="0"/>
                        </a:rPr>
                        <m:t>𝑝𝑠𝑖</m:t>
                      </m:r>
                      <m:r>
                        <a:rPr lang="es-EC" i="0">
                          <a:latin typeface="Cambria Math" panose="02040503050406030204" pitchFamily="18" charset="0"/>
                        </a:rPr>
                        <m:t>|</m:t>
                      </m:r>
                      <m:f>
                        <m:fPr>
                          <m:ctrlPr>
                            <a:rPr lang="es-EC" i="1">
                              <a:latin typeface="Cambria Math" panose="02040503050406030204" pitchFamily="18" charset="0"/>
                            </a:rPr>
                          </m:ctrlPr>
                        </m:fPr>
                        <m:num>
                          <m:r>
                            <a:rPr lang="es-EC" i="0">
                              <a:latin typeface="Cambria Math" panose="02040503050406030204" pitchFamily="18" charset="0"/>
                            </a:rPr>
                            <m:t>6894,75</m:t>
                          </m:r>
                          <m:r>
                            <a:rPr lang="es-EC" i="1">
                              <a:latin typeface="Cambria Math" panose="02040503050406030204" pitchFamily="18" charset="0"/>
                            </a:rPr>
                            <m:t>𝑃𝑎</m:t>
                          </m:r>
                        </m:num>
                        <m:den>
                          <m:r>
                            <a:rPr lang="es-EC" i="0">
                              <a:latin typeface="Cambria Math" panose="02040503050406030204" pitchFamily="18" charset="0"/>
                            </a:rPr>
                            <m:t>1</m:t>
                          </m:r>
                          <m:r>
                            <a:rPr lang="es-EC" i="1">
                              <a:latin typeface="Cambria Math" panose="02040503050406030204" pitchFamily="18" charset="0"/>
                            </a:rPr>
                            <m:t>𝑝𝑠𝑖</m:t>
                          </m:r>
                        </m:den>
                      </m:f>
                      <m:r>
                        <a:rPr lang="es-EC" i="0">
                          <a:latin typeface="Cambria Math" panose="02040503050406030204" pitchFamily="18" charset="0"/>
                        </a:rPr>
                        <m:t>=197344,62</m:t>
                      </m:r>
                      <m:r>
                        <a:rPr lang="es-EC" i="1">
                          <a:latin typeface="Cambria Math" panose="02040503050406030204" pitchFamily="18" charset="0"/>
                        </a:rPr>
                        <m:t>𝑃𝑎</m:t>
                      </m:r>
                    </m:oMath>
                  </m:oMathPara>
                </a14:m>
                <a:endParaRPr lang="es-EC" dirty="0"/>
              </a:p>
            </p:txBody>
          </p:sp>
        </mc:Choice>
        <mc:Fallback xmlns="">
          <p:sp>
            <p:nvSpPr>
              <p:cNvPr id="13" name="Rectángulo 12"/>
              <p:cNvSpPr>
                <a:spLocks noRot="1" noChangeAspect="1" noMove="1" noResize="1" noEditPoints="1" noAdjustHandles="1" noChangeArrowheads="1" noChangeShapeType="1" noTextEdit="1"/>
              </p:cNvSpPr>
              <p:nvPr/>
            </p:nvSpPr>
            <p:spPr>
              <a:xfrm>
                <a:off x="7678254" y="4703537"/>
                <a:ext cx="3984744" cy="664990"/>
              </a:xfrm>
              <a:prstGeom prst="rect">
                <a:avLst/>
              </a:prstGeom>
              <a:blipFill rotWithShape="0">
                <a:blip r:embed="rId11"/>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4" name="Rectángulo 13"/>
              <p:cNvSpPr/>
              <p:nvPr/>
            </p:nvSpPr>
            <p:spPr>
              <a:xfrm>
                <a:off x="8146427" y="5593071"/>
                <a:ext cx="3040961" cy="6790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𝑛𝑑</m:t>
                      </m:r>
                      <m:r>
                        <a:rPr lang="es-EC" i="0">
                          <a:latin typeface="Cambria Math" panose="02040503050406030204" pitchFamily="18" charset="0"/>
                        </a:rPr>
                        <m:t>=</m:t>
                      </m:r>
                      <m:f>
                        <m:fPr>
                          <m:ctrlPr>
                            <a:rPr lang="es-EC" i="1">
                              <a:latin typeface="Cambria Math" panose="02040503050406030204" pitchFamily="18" charset="0"/>
                            </a:rPr>
                          </m:ctrlPr>
                        </m:fPr>
                        <m:num>
                          <m:d>
                            <m:dPr>
                              <m:begChr m:val=""/>
                              <m:ctrlPr>
                                <a:rPr lang="es-EC" i="1">
                                  <a:latin typeface="Cambria Math" panose="02040503050406030204" pitchFamily="18" charset="0"/>
                                </a:rPr>
                              </m:ctrlPr>
                            </m:dPr>
                            <m:e>
                              <m:r>
                                <a:rPr lang="es-EC" i="0">
                                  <a:latin typeface="Cambria Math" panose="02040503050406030204" pitchFamily="18" charset="0"/>
                                </a:rPr>
                                <m:t>170(</m:t>
                              </m:r>
                              <m:r>
                                <a:rPr lang="es-EC" i="1">
                                  <a:latin typeface="Cambria Math" panose="02040503050406030204" pitchFamily="18" charset="0"/>
                                </a:rPr>
                                <m:t>𝑀𝑃𝑎</m:t>
                              </m:r>
                            </m:e>
                          </m:d>
                        </m:num>
                        <m:den>
                          <m:d>
                            <m:dPr>
                              <m:begChr m:val=""/>
                              <m:ctrlPr>
                                <a:rPr lang="es-EC" i="1">
                                  <a:latin typeface="Cambria Math" panose="02040503050406030204" pitchFamily="18" charset="0"/>
                                </a:rPr>
                              </m:ctrlPr>
                            </m:dPr>
                            <m:e>
                              <m:r>
                                <a:rPr lang="es-EC" i="0">
                                  <a:latin typeface="Cambria Math" panose="02040503050406030204" pitchFamily="18" charset="0"/>
                                </a:rPr>
                                <m:t>0,197(</m:t>
                              </m:r>
                              <m:r>
                                <a:rPr lang="es-EC" i="1">
                                  <a:latin typeface="Cambria Math" panose="02040503050406030204" pitchFamily="18" charset="0"/>
                                </a:rPr>
                                <m:t>𝑀𝑃𝑎</m:t>
                              </m:r>
                            </m:e>
                          </m:d>
                        </m:den>
                      </m:f>
                      <m:r>
                        <a:rPr lang="es-EC" i="0">
                          <a:latin typeface="Cambria Math" panose="02040503050406030204" pitchFamily="18" charset="0"/>
                        </a:rPr>
                        <m:t>=862,94</m:t>
                      </m:r>
                    </m:oMath>
                  </m:oMathPara>
                </a14:m>
                <a:endParaRPr lang="es-EC" dirty="0"/>
              </a:p>
            </p:txBody>
          </p:sp>
        </mc:Choice>
        <mc:Fallback xmlns="">
          <p:sp>
            <p:nvSpPr>
              <p:cNvPr id="14" name="Rectángulo 13"/>
              <p:cNvSpPr>
                <a:spLocks noRot="1" noChangeAspect="1" noMove="1" noResize="1" noEditPoints="1" noAdjustHandles="1" noChangeArrowheads="1" noChangeShapeType="1" noTextEdit="1"/>
              </p:cNvSpPr>
              <p:nvPr/>
            </p:nvSpPr>
            <p:spPr>
              <a:xfrm>
                <a:off x="8146427" y="5593071"/>
                <a:ext cx="3040961" cy="679032"/>
              </a:xfrm>
              <a:prstGeom prst="rect">
                <a:avLst/>
              </a:prstGeom>
              <a:blipFill rotWithShape="0">
                <a:blip r:embed="rId12"/>
                <a:stretch>
                  <a:fillRect/>
                </a:stretch>
              </a:blipFill>
            </p:spPr>
            <p:txBody>
              <a:bodyPr/>
              <a:lstStyle/>
              <a:p>
                <a:r>
                  <a:rPr lang="es-EC">
                    <a:noFill/>
                  </a:rPr>
                  <a:t> </a:t>
                </a:r>
              </a:p>
            </p:txBody>
          </p:sp>
        </mc:Fallback>
      </mc:AlternateContent>
      <p:pic>
        <p:nvPicPr>
          <p:cNvPr id="15" name="Imagen 14"/>
          <p:cNvPicPr/>
          <p:nvPr/>
        </p:nvPicPr>
        <p:blipFill>
          <a:blip r:embed="rId13" cstate="print"/>
          <a:srcRect l="30477" t="35652" r="27966" b="44783"/>
          <a:stretch>
            <a:fillRect/>
          </a:stretch>
        </p:blipFill>
        <p:spPr bwMode="auto">
          <a:xfrm>
            <a:off x="9304308" y="378985"/>
            <a:ext cx="2237489" cy="812400"/>
          </a:xfrm>
          <a:prstGeom prst="rect">
            <a:avLst/>
          </a:prstGeom>
          <a:noFill/>
          <a:ln w="9525">
            <a:noFill/>
            <a:miter lim="800000"/>
            <a:headEnd/>
            <a:tailEnd/>
          </a:ln>
        </p:spPr>
      </p:pic>
    </p:spTree>
    <p:extLst>
      <p:ext uri="{BB962C8B-B14F-4D97-AF65-F5344CB8AC3E}">
        <p14:creationId xmlns:p14="http://schemas.microsoft.com/office/powerpoint/2010/main" val="40720868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07252" y="91707"/>
            <a:ext cx="8911687" cy="1280890"/>
          </a:xfrm>
        </p:spPr>
        <p:txBody>
          <a:bodyPr>
            <a:noAutofit/>
          </a:bodyPr>
          <a:lstStyle/>
          <a:p>
            <a:pPr lvl="2" algn="l" defTabSz="457200" rtl="0">
              <a:spcBef>
                <a:spcPct val="0"/>
              </a:spcBef>
            </a:pPr>
            <a:r>
              <a:rPr lang="es-EC" sz="3600" b="1" dirty="0" smtClean="0">
                <a:solidFill>
                  <a:srgbClr val="FF0000"/>
                </a:solidFill>
                <a:latin typeface="+mj-lt"/>
              </a:rPr>
              <a:t>Calculo de Momento Torsor y </a:t>
            </a:r>
            <a:br>
              <a:rPr lang="es-EC" sz="3600" b="1" dirty="0" smtClean="0">
                <a:solidFill>
                  <a:srgbClr val="FF0000"/>
                </a:solidFill>
                <a:latin typeface="+mj-lt"/>
              </a:rPr>
            </a:br>
            <a:r>
              <a:rPr lang="es-EC" sz="3600" b="1" dirty="0" smtClean="0">
                <a:solidFill>
                  <a:srgbClr val="FF0000"/>
                </a:solidFill>
                <a:latin typeface="+mj-lt"/>
              </a:rPr>
              <a:t>Potencia del Aspa de Rotación</a:t>
            </a:r>
            <a:br>
              <a:rPr lang="es-EC" sz="3600" b="1" dirty="0" smtClean="0">
                <a:solidFill>
                  <a:srgbClr val="FF0000"/>
                </a:solidFill>
                <a:latin typeface="+mj-lt"/>
              </a:rPr>
            </a:br>
            <a:endParaRPr lang="es-EC" sz="3600" dirty="0">
              <a:solidFill>
                <a:srgbClr val="FF0000"/>
              </a:solidFill>
              <a:latin typeface="+mj-lt"/>
            </a:endParaRPr>
          </a:p>
        </p:txBody>
      </p:sp>
      <p:pic>
        <p:nvPicPr>
          <p:cNvPr id="4" name="Imagen 3"/>
          <p:cNvPicPr/>
          <p:nvPr/>
        </p:nvPicPr>
        <p:blipFill rotWithShape="1">
          <a:blip r:embed="rId2"/>
          <a:srcRect l="14381"/>
          <a:stretch/>
        </p:blipFill>
        <p:spPr bwMode="auto">
          <a:xfrm>
            <a:off x="2036453" y="1439202"/>
            <a:ext cx="4830874" cy="1566106"/>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5" name="Rectángulo 4"/>
              <p:cNvSpPr/>
              <p:nvPr/>
            </p:nvSpPr>
            <p:spPr>
              <a:xfrm>
                <a:off x="2566092" y="3073080"/>
                <a:ext cx="125823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𝑀</m:t>
                      </m:r>
                      <m:r>
                        <a:rPr lang="es-EC" i="0">
                          <a:latin typeface="Cambria Math" panose="02040503050406030204" pitchFamily="18" charset="0"/>
                        </a:rPr>
                        <m:t>=</m:t>
                      </m:r>
                      <m:r>
                        <a:rPr lang="es-EC" i="1">
                          <a:latin typeface="Cambria Math" panose="02040503050406030204" pitchFamily="18" charset="0"/>
                        </a:rPr>
                        <m:t>𝐹</m:t>
                      </m:r>
                      <m:r>
                        <a:rPr lang="es-EC" i="0">
                          <a:latin typeface="Cambria Math" panose="02040503050406030204" pitchFamily="18" charset="0"/>
                        </a:rPr>
                        <m:t>∗</m:t>
                      </m:r>
                      <m:r>
                        <a:rPr lang="es-EC" i="1">
                          <a:latin typeface="Cambria Math" panose="02040503050406030204" pitchFamily="18" charset="0"/>
                        </a:rPr>
                        <m:t>𝑑</m:t>
                      </m:r>
                    </m:oMath>
                  </m:oMathPara>
                </a14:m>
                <a:endParaRPr lang="es-EC" dirty="0"/>
              </a:p>
            </p:txBody>
          </p:sp>
        </mc:Choice>
        <mc:Fallback xmlns="">
          <p:sp>
            <p:nvSpPr>
              <p:cNvPr id="5" name="Rectángulo 4"/>
              <p:cNvSpPr>
                <a:spLocks noRot="1" noChangeAspect="1" noMove="1" noResize="1" noEditPoints="1" noAdjustHandles="1" noChangeArrowheads="1" noChangeShapeType="1" noTextEdit="1"/>
              </p:cNvSpPr>
              <p:nvPr/>
            </p:nvSpPr>
            <p:spPr>
              <a:xfrm>
                <a:off x="2566092" y="3073080"/>
                <a:ext cx="1258230" cy="369332"/>
              </a:xfrm>
              <a:prstGeom prst="rect">
                <a:avLst/>
              </a:prstGeom>
              <a:blipFill rotWithShape="0">
                <a:blip r:embed="rId3"/>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6" name="Rectángulo 5"/>
              <p:cNvSpPr/>
              <p:nvPr/>
            </p:nvSpPr>
            <p:spPr>
              <a:xfrm>
                <a:off x="1620369" y="3509504"/>
                <a:ext cx="4126643" cy="6090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𝑀</m:t>
                      </m:r>
                      <m:r>
                        <a:rPr lang="es-EC" i="0">
                          <a:latin typeface="Cambria Math" panose="02040503050406030204" pitchFamily="18" charset="0"/>
                        </a:rPr>
                        <m:t>. </m:t>
                      </m:r>
                      <m:r>
                        <a:rPr lang="es-EC" i="1">
                          <a:latin typeface="Cambria Math" panose="02040503050406030204" pitchFamily="18" charset="0"/>
                        </a:rPr>
                        <m:t>𝐴𝑝𝑙𝑖𝑐𝑎𝑑𝑎</m:t>
                      </m:r>
                      <m:r>
                        <a:rPr lang="es-EC" i="0">
                          <a:latin typeface="Cambria Math" panose="02040503050406030204" pitchFamily="18" charset="0"/>
                        </a:rPr>
                        <m:t> </m:t>
                      </m:r>
                      <m:r>
                        <a:rPr lang="es-EC" i="1">
                          <a:latin typeface="Cambria Math" panose="02040503050406030204" pitchFamily="18" charset="0"/>
                        </a:rPr>
                        <m:t>𝑎𝑠𝑝𝑎</m:t>
                      </m:r>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𝑀𝑎𝑠𝑎</m:t>
                          </m:r>
                          <m:r>
                            <a:rPr lang="es-EC" i="0">
                              <a:latin typeface="Cambria Math" panose="02040503050406030204" pitchFamily="18" charset="0"/>
                            </a:rPr>
                            <m:t> </m:t>
                          </m:r>
                          <m:r>
                            <a:rPr lang="es-EC" i="1">
                              <a:latin typeface="Cambria Math" panose="02040503050406030204" pitchFamily="18" charset="0"/>
                            </a:rPr>
                            <m:t>𝑚𝑎𝑥𝑖𝑚𝑎</m:t>
                          </m:r>
                          <m:r>
                            <a:rPr lang="es-EC" i="0">
                              <a:latin typeface="Cambria Math" panose="02040503050406030204" pitchFamily="18" charset="0"/>
                            </a:rPr>
                            <m:t> </m:t>
                          </m:r>
                          <m:r>
                            <a:rPr lang="es-EC" i="1">
                              <a:latin typeface="Cambria Math" panose="02040503050406030204" pitchFamily="18" charset="0"/>
                            </a:rPr>
                            <m:t>𝐵𝑃</m:t>
                          </m:r>
                        </m:num>
                        <m:den>
                          <m:r>
                            <a:rPr lang="es-EC" i="0">
                              <a:latin typeface="Cambria Math" panose="02040503050406030204" pitchFamily="18" charset="0"/>
                            </a:rPr>
                            <m:t>2</m:t>
                          </m:r>
                        </m:den>
                      </m:f>
                    </m:oMath>
                  </m:oMathPara>
                </a14:m>
                <a:endParaRPr lang="es-EC" dirty="0"/>
              </a:p>
            </p:txBody>
          </p:sp>
        </mc:Choice>
        <mc:Fallback xmlns="">
          <p:sp>
            <p:nvSpPr>
              <p:cNvPr id="6" name="Rectángulo 5"/>
              <p:cNvSpPr>
                <a:spLocks noRot="1" noChangeAspect="1" noMove="1" noResize="1" noEditPoints="1" noAdjustHandles="1" noChangeArrowheads="1" noChangeShapeType="1" noTextEdit="1"/>
              </p:cNvSpPr>
              <p:nvPr/>
            </p:nvSpPr>
            <p:spPr>
              <a:xfrm>
                <a:off x="1620369" y="3509504"/>
                <a:ext cx="4126643" cy="609077"/>
              </a:xfrm>
              <a:prstGeom prst="rect">
                <a:avLst/>
              </a:prstGeom>
              <a:blipFill rotWithShape="0">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7" name="Rectángulo 6"/>
              <p:cNvSpPr/>
              <p:nvPr/>
            </p:nvSpPr>
            <p:spPr>
              <a:xfrm>
                <a:off x="2036453" y="4321541"/>
                <a:ext cx="311623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ctrlPr>
                            <a:rPr lang="es-EC" i="1">
                              <a:latin typeface="Cambria Math" panose="02040503050406030204" pitchFamily="18" charset="0"/>
                            </a:rPr>
                          </m:ctrlPr>
                        </m:dPr>
                        <m:e>
                          <m:r>
                            <a:rPr lang="es-EC" i="1">
                              <a:latin typeface="Cambria Math" panose="02040503050406030204" pitchFamily="18" charset="0"/>
                            </a:rPr>
                            <m:t>𝑀</m:t>
                          </m:r>
                          <m:r>
                            <a:rPr lang="es-EC" i="0">
                              <a:latin typeface="Cambria Math" panose="02040503050406030204" pitchFamily="18" charset="0"/>
                            </a:rPr>
                            <m:t>. </m:t>
                          </m:r>
                          <m:r>
                            <a:rPr lang="es-EC" i="1">
                              <a:latin typeface="Cambria Math" panose="02040503050406030204" pitchFamily="18" charset="0"/>
                            </a:rPr>
                            <m:t>𝐴𝑝𝑙𝑖𝑐𝑎𝑑𝑎</m:t>
                          </m:r>
                          <m:r>
                            <a:rPr lang="es-EC" i="0">
                              <a:latin typeface="Cambria Math" panose="02040503050406030204" pitchFamily="18" charset="0"/>
                            </a:rPr>
                            <m:t> </m:t>
                          </m:r>
                          <m:r>
                            <a:rPr lang="es-EC" i="1">
                              <a:latin typeface="Cambria Math" panose="02040503050406030204" pitchFamily="18" charset="0"/>
                            </a:rPr>
                            <m:t>𝑎𝑠𝑝𝑎</m:t>
                          </m:r>
                          <m:r>
                            <a:rPr lang="es-EC" i="0">
                              <a:latin typeface="Cambria Math" panose="02040503050406030204" pitchFamily="18" charset="0"/>
                            </a:rPr>
                            <m:t>=10 (</m:t>
                          </m:r>
                          <m:r>
                            <a:rPr lang="es-EC" i="1">
                              <a:latin typeface="Cambria Math" panose="02040503050406030204" pitchFamily="18" charset="0"/>
                            </a:rPr>
                            <m:t>𝐾𝑔</m:t>
                          </m:r>
                        </m:e>
                      </m:d>
                    </m:oMath>
                  </m:oMathPara>
                </a14:m>
                <a:endParaRPr lang="es-EC" dirty="0"/>
              </a:p>
            </p:txBody>
          </p:sp>
        </mc:Choice>
        <mc:Fallback xmlns="">
          <p:sp>
            <p:nvSpPr>
              <p:cNvPr id="7" name="Rectángulo 6"/>
              <p:cNvSpPr>
                <a:spLocks noRot="1" noChangeAspect="1" noMove="1" noResize="1" noEditPoints="1" noAdjustHandles="1" noChangeArrowheads="1" noChangeShapeType="1" noTextEdit="1"/>
              </p:cNvSpPr>
              <p:nvPr/>
            </p:nvSpPr>
            <p:spPr>
              <a:xfrm>
                <a:off x="2036453" y="4321541"/>
                <a:ext cx="3116238" cy="369332"/>
              </a:xfrm>
              <a:prstGeom prst="rect">
                <a:avLst/>
              </a:prstGeom>
              <a:blipFill rotWithShape="0">
                <a:blip r:embed="rId5"/>
                <a:stretch>
                  <a:fillRect t="-116393" r="-16047" b="-186885"/>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8" name="Rectángulo 7"/>
              <p:cNvSpPr/>
              <p:nvPr/>
            </p:nvSpPr>
            <p:spPr>
              <a:xfrm>
                <a:off x="546572" y="4628158"/>
                <a:ext cx="6096000" cy="1772152"/>
              </a:xfrm>
              <a:prstGeom prst="rect">
                <a:avLst/>
              </a:prstGeom>
            </p:spPr>
            <p:txBody>
              <a:bodyPr>
                <a:spAutoFit/>
              </a:bodyPr>
              <a:lstStyle/>
              <a:p>
                <a:pPr algn="just">
                  <a:lnSpc>
                    <a:spcPct val="150000"/>
                  </a:lnSpc>
                  <a:spcAft>
                    <a:spcPts val="1000"/>
                  </a:spcAft>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ea typeface="Times New Roman" panose="02020603050405020304" pitchFamily="18" charset="0"/>
                          <a:cs typeface="Times New Roman" panose="02020603050405020304" pitchFamily="18" charset="0"/>
                        </a:rPr>
                        <m:t>𝐹</m:t>
                      </m:r>
                      <m:r>
                        <a:rPr lang="es-EC" i="1">
                          <a:latin typeface="Cambria Math" panose="02040503050406030204" pitchFamily="18" charset="0"/>
                          <a:ea typeface="Times New Roman" panose="02020603050405020304" pitchFamily="18" charset="0"/>
                          <a:cs typeface="Times New Roman" panose="02020603050405020304" pitchFamily="18" charset="0"/>
                        </a:rPr>
                        <m:t>=10</m:t>
                      </m:r>
                      <m:d>
                        <m:dPr>
                          <m:ctrlPr>
                            <a:rPr lang="es-EC"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s-EC" i="1">
                              <a:effectLst/>
                              <a:latin typeface="Cambria Math" panose="02040503050406030204" pitchFamily="18" charset="0"/>
                              <a:ea typeface="Times New Roman" panose="02020603050405020304" pitchFamily="18" charset="0"/>
                              <a:cs typeface="Times New Roman" panose="02020603050405020304" pitchFamily="18" charset="0"/>
                            </a:rPr>
                            <m:t>𝐾𝑔</m:t>
                          </m:r>
                        </m:e>
                      </m:d>
                      <m:r>
                        <a:rPr lang="es-EC" i="1">
                          <a:effectLst/>
                          <a:latin typeface="Cambria Math" panose="02040503050406030204" pitchFamily="18" charset="0"/>
                          <a:ea typeface="Times New Roman" panose="02020603050405020304" pitchFamily="18" charset="0"/>
                          <a:cs typeface="Times New Roman" panose="02020603050405020304" pitchFamily="18" charset="0"/>
                        </a:rPr>
                        <m:t>∗9,8</m:t>
                      </m:r>
                      <m:d>
                        <m:dPr>
                          <m:ctrlPr>
                            <a:rPr lang="es-EC"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s-EC"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s-EC" i="1">
                                  <a:effectLst/>
                                  <a:latin typeface="Cambria Math" panose="02040503050406030204" pitchFamily="18" charset="0"/>
                                  <a:ea typeface="Times New Roman" panose="02020603050405020304" pitchFamily="18" charset="0"/>
                                  <a:cs typeface="Times New Roman" panose="02020603050405020304" pitchFamily="18" charset="0"/>
                                </a:rPr>
                                <m:t>𝑚</m:t>
                              </m:r>
                            </m:num>
                            <m:den>
                              <m:sSup>
                                <m:sSupPr>
                                  <m:ctrlPr>
                                    <a:rPr lang="es-EC"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s-EC" i="1">
                                      <a:effectLst/>
                                      <a:latin typeface="Cambria Math" panose="02040503050406030204" pitchFamily="18" charset="0"/>
                                      <a:ea typeface="Times New Roman" panose="02020603050405020304" pitchFamily="18" charset="0"/>
                                      <a:cs typeface="Times New Roman" panose="02020603050405020304" pitchFamily="18" charset="0"/>
                                    </a:rPr>
                                    <m:t>𝑠</m:t>
                                  </m:r>
                                </m:e>
                                <m:sup>
                                  <m:r>
                                    <a:rPr lang="es-EC" i="1">
                                      <a:effectLst/>
                                      <a:latin typeface="Cambria Math" panose="02040503050406030204" pitchFamily="18" charset="0"/>
                                      <a:ea typeface="Times New Roman" panose="02020603050405020304" pitchFamily="18" charset="0"/>
                                      <a:cs typeface="Times New Roman" panose="02020603050405020304" pitchFamily="18" charset="0"/>
                                    </a:rPr>
                                    <m:t>2</m:t>
                                  </m:r>
                                </m:sup>
                              </m:sSup>
                            </m:den>
                          </m:f>
                        </m:e>
                      </m:d>
                    </m:oMath>
                  </m:oMathPara>
                </a14:m>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10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Times New Roman" panose="02020603050405020304" pitchFamily="18" charset="0"/>
                          <a:cs typeface="Times New Roman" panose="02020603050405020304" pitchFamily="18" charset="0"/>
                        </a:rPr>
                        <m:t>𝐹</m:t>
                      </m:r>
                      <m:r>
                        <a:rPr lang="es-EC" i="1">
                          <a:effectLst/>
                          <a:latin typeface="Cambria Math" panose="02040503050406030204" pitchFamily="18" charset="0"/>
                          <a:ea typeface="Times New Roman" panose="02020603050405020304" pitchFamily="18" charset="0"/>
                          <a:cs typeface="Times New Roman" panose="02020603050405020304" pitchFamily="18" charset="0"/>
                        </a:rPr>
                        <m:t>=98</m:t>
                      </m:r>
                      <m:d>
                        <m:dPr>
                          <m:ctrlPr>
                            <a:rPr lang="es-EC"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s-EC" i="1">
                              <a:effectLst/>
                              <a:latin typeface="Cambria Math" panose="02040503050406030204" pitchFamily="18" charset="0"/>
                              <a:ea typeface="Times New Roman" panose="02020603050405020304" pitchFamily="18" charset="0"/>
                              <a:cs typeface="Times New Roman" panose="02020603050405020304" pitchFamily="18" charset="0"/>
                            </a:rPr>
                            <m:t>𝐾𝑔</m:t>
                          </m:r>
                          <m:f>
                            <m:fPr>
                              <m:ctrlPr>
                                <a:rPr lang="es-EC"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s-EC" i="1">
                                  <a:effectLst/>
                                  <a:latin typeface="Cambria Math" panose="02040503050406030204" pitchFamily="18" charset="0"/>
                                  <a:ea typeface="Times New Roman" panose="02020603050405020304" pitchFamily="18" charset="0"/>
                                  <a:cs typeface="Times New Roman" panose="02020603050405020304" pitchFamily="18" charset="0"/>
                                </a:rPr>
                                <m:t>𝑚</m:t>
                              </m:r>
                            </m:num>
                            <m:den>
                              <m:sSup>
                                <m:sSupPr>
                                  <m:ctrlPr>
                                    <a:rPr lang="es-EC"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s-EC" i="1">
                                      <a:effectLst/>
                                      <a:latin typeface="Cambria Math" panose="02040503050406030204" pitchFamily="18" charset="0"/>
                                      <a:ea typeface="Times New Roman" panose="02020603050405020304" pitchFamily="18" charset="0"/>
                                      <a:cs typeface="Times New Roman" panose="02020603050405020304" pitchFamily="18" charset="0"/>
                                    </a:rPr>
                                    <m:t>𝑠</m:t>
                                  </m:r>
                                </m:e>
                                <m:sup>
                                  <m:r>
                                    <a:rPr lang="es-EC" i="1">
                                      <a:effectLst/>
                                      <a:latin typeface="Cambria Math" panose="02040503050406030204" pitchFamily="18" charset="0"/>
                                      <a:ea typeface="Times New Roman" panose="02020603050405020304" pitchFamily="18" charset="0"/>
                                      <a:cs typeface="Times New Roman" panose="02020603050405020304" pitchFamily="18" charset="0"/>
                                    </a:rPr>
                                    <m:t>2</m:t>
                                  </m:r>
                                </m:sup>
                              </m:sSup>
                            </m:den>
                          </m:f>
                        </m:e>
                      </m:d>
                      <m:r>
                        <a:rPr lang="es-EC" i="1">
                          <a:effectLst/>
                          <a:latin typeface="Cambria Math" panose="02040503050406030204" pitchFamily="18" charset="0"/>
                          <a:ea typeface="Times New Roman" panose="02020603050405020304" pitchFamily="18" charset="0"/>
                          <a:cs typeface="Times New Roman" panose="02020603050405020304" pitchFamily="18" charset="0"/>
                        </a:rPr>
                        <m:t>=98 </m:t>
                      </m:r>
                      <m:r>
                        <a:rPr lang="es-EC" i="1">
                          <a:effectLst/>
                          <a:latin typeface="Cambria Math" panose="02040503050406030204" pitchFamily="18" charset="0"/>
                          <a:ea typeface="Times New Roman" panose="02020603050405020304" pitchFamily="18" charset="0"/>
                          <a:cs typeface="Times New Roman" panose="02020603050405020304" pitchFamily="18" charset="0"/>
                        </a:rPr>
                        <m:t>𝑁𝑒𝑤𝑡𝑜𝑛𝑠</m:t>
                      </m:r>
                    </m:oMath>
                  </m:oMathPara>
                </a14:m>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mc:Choice>
        <mc:Fallback xmlns="">
          <p:sp>
            <p:nvSpPr>
              <p:cNvPr id="8" name="Rectángulo 7"/>
              <p:cNvSpPr>
                <a:spLocks noRot="1" noChangeAspect="1" noMove="1" noResize="1" noEditPoints="1" noAdjustHandles="1" noChangeArrowheads="1" noChangeShapeType="1" noTextEdit="1"/>
              </p:cNvSpPr>
              <p:nvPr/>
            </p:nvSpPr>
            <p:spPr>
              <a:xfrm>
                <a:off x="546572" y="4628158"/>
                <a:ext cx="6096000" cy="1772152"/>
              </a:xfrm>
              <a:prstGeom prst="rect">
                <a:avLst/>
              </a:prstGeom>
              <a:blipFill rotWithShape="0">
                <a:blip r:embed="rId6"/>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9" name="Rectángulo 8"/>
              <p:cNvSpPr/>
              <p:nvPr/>
            </p:nvSpPr>
            <p:spPr>
              <a:xfrm>
                <a:off x="5459937" y="1515882"/>
                <a:ext cx="6096000" cy="1179810"/>
              </a:xfrm>
              <a:prstGeom prst="rect">
                <a:avLst/>
              </a:prstGeom>
            </p:spPr>
            <p:txBody>
              <a:bodyPr>
                <a:spAutoFit/>
              </a:bodyPr>
              <a:lstStyle/>
              <a:p>
                <a:pPr algn="just">
                  <a:lnSpc>
                    <a:spcPct val="150000"/>
                  </a:lnSpc>
                  <a:spcAft>
                    <a:spcPts val="1000"/>
                  </a:spcAft>
                </a:pPr>
                <a14:m>
                  <m:oMathPara xmlns:m="http://schemas.openxmlformats.org/officeDocument/2006/math">
                    <m:oMathParaPr>
                      <m:jc m:val="centerGroup"/>
                    </m:oMathParaPr>
                    <m:oMath xmlns:m="http://schemas.openxmlformats.org/officeDocument/2006/math">
                      <m:r>
                        <m:rPr>
                          <m:sty m:val="p"/>
                        </m:rPr>
                        <a:rPr lang="es-EC">
                          <a:latin typeface="Cambria Math" panose="02040503050406030204" pitchFamily="18" charset="0"/>
                          <a:ea typeface="Times New Roman" panose="02020603050405020304" pitchFamily="18" charset="0"/>
                          <a:cs typeface="Times New Roman" panose="02020603050405020304" pitchFamily="18" charset="0"/>
                        </a:rPr>
                        <m:t>τ</m:t>
                      </m:r>
                      <m:r>
                        <a:rPr lang="es-EC" i="1">
                          <a:effectLst/>
                          <a:latin typeface="Cambria Math" panose="02040503050406030204" pitchFamily="18" charset="0"/>
                          <a:ea typeface="Times New Roman" panose="02020603050405020304" pitchFamily="18" charset="0"/>
                          <a:cs typeface="Times New Roman" panose="02020603050405020304" pitchFamily="18" charset="0"/>
                        </a:rPr>
                        <m:t>=98</m:t>
                      </m:r>
                      <m:d>
                        <m:dPr>
                          <m:ctrlPr>
                            <a:rPr lang="es-EC"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s-EC" i="1">
                              <a:effectLst/>
                              <a:latin typeface="Cambria Math" panose="02040503050406030204" pitchFamily="18" charset="0"/>
                              <a:ea typeface="Times New Roman" panose="02020603050405020304" pitchFamily="18" charset="0"/>
                              <a:cs typeface="Times New Roman" panose="02020603050405020304" pitchFamily="18" charset="0"/>
                            </a:rPr>
                            <m:t>𝑁</m:t>
                          </m:r>
                        </m:e>
                      </m:d>
                      <m:r>
                        <a:rPr lang="es-EC" i="1">
                          <a:effectLst/>
                          <a:latin typeface="Cambria Math" panose="02040503050406030204" pitchFamily="18" charset="0"/>
                          <a:ea typeface="Times New Roman" panose="02020603050405020304" pitchFamily="18" charset="0"/>
                          <a:cs typeface="Times New Roman" panose="02020603050405020304" pitchFamily="18" charset="0"/>
                        </a:rPr>
                        <m:t>∗0,15(</m:t>
                      </m:r>
                      <m:r>
                        <a:rPr lang="es-EC" i="1">
                          <a:effectLst/>
                          <a:latin typeface="Cambria Math" panose="02040503050406030204" pitchFamily="18" charset="0"/>
                          <a:ea typeface="Times New Roman" panose="02020603050405020304" pitchFamily="18" charset="0"/>
                          <a:cs typeface="Times New Roman" panose="02020603050405020304" pitchFamily="18" charset="0"/>
                        </a:rPr>
                        <m:t>𝑀</m:t>
                      </m:r>
                      <m:r>
                        <a:rPr lang="es-EC" i="1">
                          <a:effectLst/>
                          <a:latin typeface="Cambria Math" panose="02040503050406030204" pitchFamily="18" charset="0"/>
                          <a:ea typeface="Times New Roman" panose="02020603050405020304" pitchFamily="18" charset="0"/>
                          <a:cs typeface="Times New Roman" panose="02020603050405020304" pitchFamily="18" charset="0"/>
                        </a:rPr>
                        <m:t>)</m:t>
                      </m:r>
                    </m:oMath>
                  </m:oMathPara>
                </a14:m>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1000"/>
                  </a:spcAft>
                </a:pPr>
                <a14:m>
                  <m:oMathPara xmlns:m="http://schemas.openxmlformats.org/officeDocument/2006/math">
                    <m:oMathParaPr>
                      <m:jc m:val="centerGroup"/>
                    </m:oMathParaPr>
                    <m:oMath xmlns:m="http://schemas.openxmlformats.org/officeDocument/2006/math">
                      <m:r>
                        <m:rPr>
                          <m:sty m:val="p"/>
                        </m:rPr>
                        <a:rPr lang="es-EC">
                          <a:effectLst/>
                          <a:latin typeface="Cambria Math" panose="02040503050406030204" pitchFamily="18" charset="0"/>
                          <a:ea typeface="Times New Roman" panose="02020603050405020304" pitchFamily="18" charset="0"/>
                          <a:cs typeface="Times New Roman" panose="02020603050405020304" pitchFamily="18" charset="0"/>
                        </a:rPr>
                        <m:t>τ</m:t>
                      </m:r>
                      <m:r>
                        <a:rPr lang="es-EC" i="1">
                          <a:effectLst/>
                          <a:latin typeface="Cambria Math" panose="02040503050406030204" pitchFamily="18" charset="0"/>
                          <a:ea typeface="Times New Roman" panose="02020603050405020304" pitchFamily="18" charset="0"/>
                          <a:cs typeface="Times New Roman" panose="02020603050405020304" pitchFamily="18" charset="0"/>
                        </a:rPr>
                        <m:t>=14,7</m:t>
                      </m:r>
                      <m:d>
                        <m:dPr>
                          <m:ctrlPr>
                            <a:rPr lang="es-EC"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s-EC" i="1">
                              <a:effectLst/>
                              <a:latin typeface="Cambria Math" panose="02040503050406030204" pitchFamily="18" charset="0"/>
                              <a:ea typeface="Times New Roman" panose="02020603050405020304" pitchFamily="18" charset="0"/>
                              <a:cs typeface="Times New Roman" panose="02020603050405020304" pitchFamily="18" charset="0"/>
                            </a:rPr>
                            <m:t>𝑁</m:t>
                          </m:r>
                          <m:r>
                            <a:rPr lang="es-EC" i="1">
                              <a:effectLst/>
                              <a:latin typeface="Cambria Math" panose="02040503050406030204" pitchFamily="18" charset="0"/>
                              <a:ea typeface="Times New Roman" panose="02020603050405020304" pitchFamily="18" charset="0"/>
                              <a:cs typeface="Times New Roman" panose="02020603050405020304" pitchFamily="18" charset="0"/>
                            </a:rPr>
                            <m:t>∗</m:t>
                          </m:r>
                          <m:r>
                            <a:rPr lang="es-EC" i="1">
                              <a:effectLst/>
                              <a:latin typeface="Cambria Math" panose="02040503050406030204" pitchFamily="18" charset="0"/>
                              <a:ea typeface="Times New Roman" panose="02020603050405020304" pitchFamily="18" charset="0"/>
                              <a:cs typeface="Times New Roman" panose="02020603050405020304" pitchFamily="18" charset="0"/>
                            </a:rPr>
                            <m:t>𝑚</m:t>
                          </m:r>
                        </m:e>
                      </m:d>
                      <m:r>
                        <a:rPr lang="es-EC" i="1">
                          <a:effectLst/>
                          <a:latin typeface="Cambria Math" panose="02040503050406030204" pitchFamily="18" charset="0"/>
                          <a:ea typeface="Times New Roman" panose="02020603050405020304" pitchFamily="18" charset="0"/>
                          <a:cs typeface="Times New Roman" panose="02020603050405020304" pitchFamily="18" charset="0"/>
                        </a:rPr>
                        <m:t>=14,7 </m:t>
                      </m:r>
                      <m:r>
                        <a:rPr lang="es-EC" i="1">
                          <a:effectLst/>
                          <a:latin typeface="Cambria Math" panose="02040503050406030204" pitchFamily="18" charset="0"/>
                          <a:ea typeface="Times New Roman" panose="02020603050405020304" pitchFamily="18" charset="0"/>
                          <a:cs typeface="Times New Roman" panose="02020603050405020304" pitchFamily="18" charset="0"/>
                        </a:rPr>
                        <m:t>𝐽𝑜𝑢𝑙𝑒𝑠</m:t>
                      </m:r>
                    </m:oMath>
                  </m:oMathPara>
                </a14:m>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mc:Choice>
        <mc:Fallback xmlns="">
          <p:sp>
            <p:nvSpPr>
              <p:cNvPr id="9" name="Rectángulo 8"/>
              <p:cNvSpPr>
                <a:spLocks noRot="1" noChangeAspect="1" noMove="1" noResize="1" noEditPoints="1" noAdjustHandles="1" noChangeArrowheads="1" noChangeShapeType="1" noTextEdit="1"/>
              </p:cNvSpPr>
              <p:nvPr/>
            </p:nvSpPr>
            <p:spPr>
              <a:xfrm>
                <a:off x="5459937" y="1515882"/>
                <a:ext cx="6096000" cy="1179810"/>
              </a:xfrm>
              <a:prstGeom prst="rect">
                <a:avLst/>
              </a:prstGeom>
              <a:blipFill rotWithShape="0">
                <a:blip r:embed="rId7"/>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0" name="Rectángulo 9"/>
              <p:cNvSpPr/>
              <p:nvPr/>
            </p:nvSpPr>
            <p:spPr>
              <a:xfrm>
                <a:off x="6899748" y="2637310"/>
                <a:ext cx="3964932" cy="6127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a:latin typeface="Cambria Math" panose="02040503050406030204" pitchFamily="18" charset="0"/>
                        </a:rPr>
                        <m:t>14,7</m:t>
                      </m:r>
                      <m:r>
                        <a:rPr lang="es-EC" i="0">
                          <a:latin typeface="Cambria Math" panose="02040503050406030204" pitchFamily="18" charset="0"/>
                        </a:rPr>
                        <m:t> </m:t>
                      </m:r>
                      <m:r>
                        <a:rPr lang="es-EC" i="1">
                          <a:latin typeface="Cambria Math" panose="02040503050406030204" pitchFamily="18" charset="0"/>
                        </a:rPr>
                        <m:t>𝑁</m:t>
                      </m:r>
                      <m:r>
                        <a:rPr lang="es-EC" i="0">
                          <a:latin typeface="Cambria Math" panose="02040503050406030204" pitchFamily="18" charset="0"/>
                        </a:rPr>
                        <m:t>∗</m:t>
                      </m:r>
                      <m:r>
                        <a:rPr lang="es-EC" i="1">
                          <a:latin typeface="Cambria Math" panose="02040503050406030204" pitchFamily="18" charset="0"/>
                        </a:rPr>
                        <m:t>𝑚</m:t>
                      </m:r>
                      <m:r>
                        <a:rPr lang="es-EC" i="0">
                          <a:latin typeface="Cambria Math" panose="02040503050406030204" pitchFamily="18" charset="0"/>
                        </a:rPr>
                        <m:t>|</m:t>
                      </m:r>
                      <m:f>
                        <m:fPr>
                          <m:ctrlPr>
                            <a:rPr lang="es-EC" i="1">
                              <a:latin typeface="Cambria Math" panose="02040503050406030204" pitchFamily="18" charset="0"/>
                            </a:rPr>
                          </m:ctrlPr>
                        </m:fPr>
                        <m:num>
                          <m:r>
                            <a:rPr lang="es-EC" i="0">
                              <a:latin typeface="Cambria Math" panose="02040503050406030204" pitchFamily="18" charset="0"/>
                            </a:rPr>
                            <m:t>1</m:t>
                          </m:r>
                          <m:r>
                            <a:rPr lang="es-EC" i="1">
                              <a:latin typeface="Cambria Math" panose="02040503050406030204" pitchFamily="18" charset="0"/>
                            </a:rPr>
                            <m:t>𝑊</m:t>
                          </m:r>
                          <m:r>
                            <a:rPr lang="es-EC" i="0">
                              <a:latin typeface="Cambria Math" panose="02040503050406030204" pitchFamily="18" charset="0"/>
                            </a:rPr>
                            <m:t>∗</m:t>
                          </m:r>
                          <m:r>
                            <a:rPr lang="es-EC" i="1">
                              <a:latin typeface="Cambria Math" panose="02040503050406030204" pitchFamily="18" charset="0"/>
                            </a:rPr>
                            <m:t>𝑠𝑒𝑔</m:t>
                          </m:r>
                        </m:num>
                        <m:den>
                          <m:r>
                            <a:rPr lang="es-EC" i="0">
                              <a:latin typeface="Cambria Math" panose="02040503050406030204" pitchFamily="18" charset="0"/>
                            </a:rPr>
                            <m:t>1</m:t>
                          </m:r>
                          <m:r>
                            <a:rPr lang="es-EC" i="1">
                              <a:latin typeface="Cambria Math" panose="02040503050406030204" pitchFamily="18" charset="0"/>
                            </a:rPr>
                            <m:t>𝑁</m:t>
                          </m:r>
                          <m:r>
                            <a:rPr lang="es-EC" i="0">
                              <a:latin typeface="Cambria Math" panose="02040503050406030204" pitchFamily="18" charset="0"/>
                            </a:rPr>
                            <m:t>∗</m:t>
                          </m:r>
                          <m:r>
                            <a:rPr lang="es-EC" i="1">
                              <a:latin typeface="Cambria Math" panose="02040503050406030204" pitchFamily="18" charset="0"/>
                            </a:rPr>
                            <m:t>𝑚</m:t>
                          </m:r>
                        </m:den>
                      </m:f>
                      <m:r>
                        <a:rPr lang="es-EC" i="0">
                          <a:latin typeface="Cambria Math" panose="02040503050406030204" pitchFamily="18" charset="0"/>
                        </a:rPr>
                        <m:t>=14,7 </m:t>
                      </m:r>
                      <m:r>
                        <a:rPr lang="es-EC" i="1">
                          <a:latin typeface="Cambria Math" panose="02040503050406030204" pitchFamily="18" charset="0"/>
                        </a:rPr>
                        <m:t>𝑊</m:t>
                      </m:r>
                      <m:r>
                        <a:rPr lang="es-EC" i="0">
                          <a:latin typeface="Cambria Math" panose="02040503050406030204" pitchFamily="18" charset="0"/>
                        </a:rPr>
                        <m:t>∗</m:t>
                      </m:r>
                      <m:r>
                        <a:rPr lang="es-EC" i="1">
                          <a:latin typeface="Cambria Math" panose="02040503050406030204" pitchFamily="18" charset="0"/>
                        </a:rPr>
                        <m:t>𝑠𝑒𝑔</m:t>
                      </m:r>
                    </m:oMath>
                  </m:oMathPara>
                </a14:m>
                <a:endParaRPr lang="es-EC" dirty="0"/>
              </a:p>
            </p:txBody>
          </p:sp>
        </mc:Choice>
        <mc:Fallback xmlns="">
          <p:sp>
            <p:nvSpPr>
              <p:cNvPr id="10" name="Rectángulo 9"/>
              <p:cNvSpPr>
                <a:spLocks noRot="1" noChangeAspect="1" noMove="1" noResize="1" noEditPoints="1" noAdjustHandles="1" noChangeArrowheads="1" noChangeShapeType="1" noTextEdit="1"/>
              </p:cNvSpPr>
              <p:nvPr/>
            </p:nvSpPr>
            <p:spPr>
              <a:xfrm>
                <a:off x="6899748" y="2637310"/>
                <a:ext cx="3964932" cy="612732"/>
              </a:xfrm>
              <a:prstGeom prst="rect">
                <a:avLst/>
              </a:prstGeom>
              <a:blipFill rotWithShape="0">
                <a:blip r:embed="rId8"/>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1" name="Rectángulo 10"/>
              <p:cNvSpPr/>
              <p:nvPr/>
            </p:nvSpPr>
            <p:spPr>
              <a:xfrm>
                <a:off x="5480585" y="3125855"/>
                <a:ext cx="6096000" cy="1629485"/>
              </a:xfrm>
              <a:prstGeom prst="rect">
                <a:avLst/>
              </a:prstGeom>
            </p:spPr>
            <p:txBody>
              <a:bodyPr>
                <a:spAutoFit/>
              </a:bodyPr>
              <a:lstStyle/>
              <a:p>
                <a:pPr algn="just">
                  <a:lnSpc>
                    <a:spcPct val="150000"/>
                  </a:lnSpc>
                  <a:spcAft>
                    <a:spcPts val="1000"/>
                  </a:spcAft>
                </a:pPr>
                <a14:m>
                  <m:oMathPara xmlns:m="http://schemas.openxmlformats.org/officeDocument/2006/math">
                    <m:oMathParaPr>
                      <m:jc m:val="centerGroup"/>
                    </m:oMathParaPr>
                    <m:oMath xmlns:m="http://schemas.openxmlformats.org/officeDocument/2006/math">
                      <m:r>
                        <a:rPr lang="es-EC" b="0" i="1" smtClean="0">
                          <a:latin typeface="Cambria Math" panose="02040503050406030204" pitchFamily="18" charset="0"/>
                          <a:ea typeface="Times New Roman" panose="02020603050405020304" pitchFamily="18" charset="0"/>
                          <a:cs typeface="Times New Roman" panose="02020603050405020304" pitchFamily="18" charset="0"/>
                        </a:rPr>
                        <m:t>𝑃</m:t>
                      </m:r>
                      <m:r>
                        <a:rPr lang="es-EC" i="1">
                          <a:latin typeface="Cambria Math" panose="02040503050406030204" pitchFamily="18" charset="0"/>
                          <a:ea typeface="Times New Roman" panose="02020603050405020304" pitchFamily="18" charset="0"/>
                          <a:cs typeface="Times New Roman" panose="02020603050405020304" pitchFamily="18" charset="0"/>
                        </a:rPr>
                        <m:t>. </m:t>
                      </m:r>
                      <m:r>
                        <a:rPr lang="es-EC" i="1">
                          <a:latin typeface="Cambria Math" panose="02040503050406030204" pitchFamily="18" charset="0"/>
                          <a:ea typeface="Times New Roman" panose="02020603050405020304" pitchFamily="18" charset="0"/>
                          <a:cs typeface="Times New Roman" panose="02020603050405020304" pitchFamily="18" charset="0"/>
                        </a:rPr>
                        <m:t>𝑖𝑛𝑠𝑡𝑎𝑛𝑡𝑎𝑛𝑒𝑎</m:t>
                      </m:r>
                      <m:r>
                        <a:rPr lang="es-EC" i="1">
                          <a:latin typeface="Cambria Math" panose="02040503050406030204" pitchFamily="18" charset="0"/>
                          <a:ea typeface="Times New Roman" panose="02020603050405020304" pitchFamily="18" charset="0"/>
                          <a:cs typeface="Times New Roman" panose="02020603050405020304" pitchFamily="18" charset="0"/>
                        </a:rPr>
                        <m:t>=</m:t>
                      </m:r>
                      <m:f>
                        <m:fPr>
                          <m:ctrlPr>
                            <a:rPr lang="es-EC"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s-EC" i="1">
                              <a:effectLst/>
                              <a:latin typeface="Cambria Math" panose="02040503050406030204" pitchFamily="18" charset="0"/>
                              <a:ea typeface="Times New Roman" panose="02020603050405020304" pitchFamily="18" charset="0"/>
                              <a:cs typeface="Times New Roman" panose="02020603050405020304" pitchFamily="18" charset="0"/>
                            </a:rPr>
                            <m:t>14,7(</m:t>
                          </m:r>
                          <m:r>
                            <a:rPr lang="es-EC" i="1">
                              <a:effectLst/>
                              <a:latin typeface="Cambria Math" panose="02040503050406030204" pitchFamily="18" charset="0"/>
                              <a:ea typeface="Times New Roman" panose="02020603050405020304" pitchFamily="18" charset="0"/>
                              <a:cs typeface="Times New Roman" panose="02020603050405020304" pitchFamily="18" charset="0"/>
                            </a:rPr>
                            <m:t>𝑊</m:t>
                          </m:r>
                          <m:r>
                            <a:rPr lang="es-EC" i="1">
                              <a:effectLst/>
                              <a:latin typeface="Cambria Math" panose="02040503050406030204" pitchFamily="18" charset="0"/>
                              <a:ea typeface="Times New Roman" panose="02020603050405020304" pitchFamily="18" charset="0"/>
                              <a:cs typeface="Times New Roman" panose="02020603050405020304" pitchFamily="18" charset="0"/>
                            </a:rPr>
                            <m:t>∗</m:t>
                          </m:r>
                          <m:r>
                            <a:rPr lang="es-EC" i="1">
                              <a:effectLst/>
                              <a:latin typeface="Cambria Math" panose="02040503050406030204" pitchFamily="18" charset="0"/>
                              <a:ea typeface="Times New Roman" panose="02020603050405020304" pitchFamily="18" charset="0"/>
                              <a:cs typeface="Times New Roman" panose="02020603050405020304" pitchFamily="18" charset="0"/>
                            </a:rPr>
                            <m:t>𝑠𝑒𝑔</m:t>
                          </m:r>
                          <m:r>
                            <a:rPr lang="es-EC" i="1">
                              <a:effectLst/>
                              <a:latin typeface="Cambria Math" panose="02040503050406030204" pitchFamily="18" charset="0"/>
                              <a:ea typeface="Times New Roman" panose="02020603050405020304" pitchFamily="18" charset="0"/>
                              <a:cs typeface="Times New Roman" panose="02020603050405020304" pitchFamily="18" charset="0"/>
                            </a:rPr>
                            <m:t>)</m:t>
                          </m:r>
                        </m:num>
                        <m:den>
                          <m:r>
                            <a:rPr lang="es-EC" i="1">
                              <a:effectLst/>
                              <a:latin typeface="Cambria Math" panose="02040503050406030204" pitchFamily="18" charset="0"/>
                              <a:ea typeface="Times New Roman" panose="02020603050405020304" pitchFamily="18" charset="0"/>
                              <a:cs typeface="Times New Roman" panose="02020603050405020304" pitchFamily="18" charset="0"/>
                            </a:rPr>
                            <m:t>1(</m:t>
                          </m:r>
                          <m:r>
                            <a:rPr lang="es-EC" i="1">
                              <a:effectLst/>
                              <a:latin typeface="Cambria Math" panose="02040503050406030204" pitchFamily="18" charset="0"/>
                              <a:ea typeface="Times New Roman" panose="02020603050405020304" pitchFamily="18" charset="0"/>
                              <a:cs typeface="Times New Roman" panose="02020603050405020304" pitchFamily="18" charset="0"/>
                            </a:rPr>
                            <m:t>𝑠𝑒𝑔</m:t>
                          </m:r>
                          <m:r>
                            <a:rPr lang="es-EC" i="1">
                              <a:effectLst/>
                              <a:latin typeface="Cambria Math" panose="02040503050406030204" pitchFamily="18" charset="0"/>
                              <a:ea typeface="Times New Roman" panose="02020603050405020304" pitchFamily="18" charset="0"/>
                              <a:cs typeface="Times New Roman" panose="02020603050405020304" pitchFamily="18" charset="0"/>
                            </a:rPr>
                            <m:t>)</m:t>
                          </m:r>
                        </m:den>
                      </m:f>
                    </m:oMath>
                  </m:oMathPara>
                </a14:m>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10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Times New Roman" panose="02020603050405020304" pitchFamily="18" charset="0"/>
                          <a:cs typeface="Times New Roman" panose="02020603050405020304" pitchFamily="18" charset="0"/>
                        </a:rPr>
                        <m:t>𝑃</m:t>
                      </m:r>
                      <m:r>
                        <a:rPr lang="es-EC" i="1">
                          <a:effectLst/>
                          <a:latin typeface="Cambria Math" panose="02040503050406030204" pitchFamily="18" charset="0"/>
                          <a:ea typeface="Times New Roman" panose="02020603050405020304" pitchFamily="18" charset="0"/>
                          <a:cs typeface="Times New Roman" panose="02020603050405020304" pitchFamily="18" charset="0"/>
                        </a:rPr>
                        <m:t>. </m:t>
                      </m:r>
                      <m:r>
                        <a:rPr lang="es-EC" i="1">
                          <a:effectLst/>
                          <a:latin typeface="Cambria Math" panose="02040503050406030204" pitchFamily="18" charset="0"/>
                          <a:ea typeface="Times New Roman" panose="02020603050405020304" pitchFamily="18" charset="0"/>
                          <a:cs typeface="Times New Roman" panose="02020603050405020304" pitchFamily="18" charset="0"/>
                        </a:rPr>
                        <m:t>𝑖𝑛𝑠𝑡𝑎𝑛𝑡𝑎𝑛𝑒𝑎</m:t>
                      </m:r>
                      <m:r>
                        <a:rPr lang="es-EC" i="1">
                          <a:effectLst/>
                          <a:latin typeface="Cambria Math" panose="02040503050406030204" pitchFamily="18" charset="0"/>
                          <a:ea typeface="Times New Roman" panose="02020603050405020304" pitchFamily="18" charset="0"/>
                          <a:cs typeface="Times New Roman" panose="02020603050405020304" pitchFamily="18" charset="0"/>
                        </a:rPr>
                        <m:t>=14,7 </m:t>
                      </m:r>
                      <m:r>
                        <a:rPr lang="es-EC" i="1">
                          <a:effectLst/>
                          <a:latin typeface="Cambria Math" panose="02040503050406030204" pitchFamily="18" charset="0"/>
                          <a:ea typeface="Times New Roman" panose="02020603050405020304" pitchFamily="18" charset="0"/>
                          <a:cs typeface="Times New Roman" panose="02020603050405020304" pitchFamily="18" charset="0"/>
                        </a:rPr>
                        <m:t>𝑊</m:t>
                      </m:r>
                    </m:oMath>
                  </m:oMathPara>
                </a14:m>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mc:Choice>
        <mc:Fallback xmlns="">
          <p:sp>
            <p:nvSpPr>
              <p:cNvPr id="11" name="Rectángulo 10"/>
              <p:cNvSpPr>
                <a:spLocks noRot="1" noChangeAspect="1" noMove="1" noResize="1" noEditPoints="1" noAdjustHandles="1" noChangeArrowheads="1" noChangeShapeType="1" noTextEdit="1"/>
              </p:cNvSpPr>
              <p:nvPr/>
            </p:nvSpPr>
            <p:spPr>
              <a:xfrm>
                <a:off x="5480585" y="3125855"/>
                <a:ext cx="6096000" cy="1629485"/>
              </a:xfrm>
              <a:prstGeom prst="rect">
                <a:avLst/>
              </a:prstGeom>
              <a:blipFill rotWithShape="0">
                <a:blip r:embed="rId9"/>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2" name="Rectángulo 11"/>
              <p:cNvSpPr/>
              <p:nvPr/>
            </p:nvSpPr>
            <p:spPr>
              <a:xfrm>
                <a:off x="4157089" y="5061957"/>
                <a:ext cx="6096000" cy="1723549"/>
              </a:xfrm>
              <a:prstGeom prst="rect">
                <a:avLst/>
              </a:prstGeom>
            </p:spPr>
            <p:txBody>
              <a:bodyPr>
                <a:spAutoFit/>
              </a:bodyPr>
              <a:lstStyle/>
              <a:p>
                <a:pPr algn="just">
                  <a:lnSpc>
                    <a:spcPct val="150000"/>
                  </a:lnSpc>
                  <a:spcAft>
                    <a:spcPts val="1000"/>
                  </a:spcAft>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ea typeface="Times New Roman" panose="02020603050405020304" pitchFamily="18" charset="0"/>
                          <a:cs typeface="Times New Roman" panose="02020603050405020304" pitchFamily="18" charset="0"/>
                        </a:rPr>
                        <m:t>𝑃</m:t>
                      </m:r>
                      <m:r>
                        <a:rPr lang="es-EC" i="1">
                          <a:latin typeface="Cambria Math" panose="02040503050406030204" pitchFamily="18" charset="0"/>
                          <a:ea typeface="Times New Roman" panose="02020603050405020304" pitchFamily="18" charset="0"/>
                          <a:cs typeface="Times New Roman" panose="02020603050405020304" pitchFamily="18" charset="0"/>
                        </a:rPr>
                        <m:t>=</m:t>
                      </m:r>
                      <m:r>
                        <a:rPr lang="es-EC" i="1">
                          <a:latin typeface="Cambria Math" panose="02040503050406030204" pitchFamily="18" charset="0"/>
                          <a:ea typeface="Times New Roman" panose="02020603050405020304" pitchFamily="18" charset="0"/>
                          <a:cs typeface="Times New Roman" panose="02020603050405020304" pitchFamily="18" charset="0"/>
                        </a:rPr>
                        <m:t>𝑉</m:t>
                      </m:r>
                      <m:r>
                        <a:rPr lang="es-EC" i="1">
                          <a:latin typeface="Cambria Math" panose="02040503050406030204" pitchFamily="18" charset="0"/>
                          <a:ea typeface="Times New Roman" panose="02020603050405020304" pitchFamily="18" charset="0"/>
                          <a:cs typeface="Times New Roman" panose="02020603050405020304" pitchFamily="18" charset="0"/>
                        </a:rPr>
                        <m:t>∗</m:t>
                      </m:r>
                      <m:r>
                        <a:rPr lang="es-EC" i="1">
                          <a:latin typeface="Cambria Math" panose="02040503050406030204" pitchFamily="18" charset="0"/>
                          <a:ea typeface="Times New Roman" panose="02020603050405020304" pitchFamily="18" charset="0"/>
                          <a:cs typeface="Times New Roman" panose="02020603050405020304" pitchFamily="18" charset="0"/>
                        </a:rPr>
                        <m:t>𝐼</m:t>
                      </m:r>
                    </m:oMath>
                  </m:oMathPara>
                </a14:m>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10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Times New Roman" panose="02020603050405020304" pitchFamily="18" charset="0"/>
                          <a:cs typeface="Times New Roman" panose="02020603050405020304" pitchFamily="18" charset="0"/>
                        </a:rPr>
                        <m:t>𝑃</m:t>
                      </m:r>
                      <m:r>
                        <a:rPr lang="es-EC" i="1">
                          <a:effectLst/>
                          <a:latin typeface="Cambria Math" panose="02040503050406030204" pitchFamily="18" charset="0"/>
                          <a:ea typeface="Times New Roman" panose="02020603050405020304" pitchFamily="18" charset="0"/>
                          <a:cs typeface="Times New Roman" panose="02020603050405020304" pitchFamily="18" charset="0"/>
                        </a:rPr>
                        <m:t>=12(</m:t>
                      </m:r>
                      <m:r>
                        <a:rPr lang="es-EC" i="1">
                          <a:effectLst/>
                          <a:latin typeface="Cambria Math" panose="02040503050406030204" pitchFamily="18" charset="0"/>
                          <a:ea typeface="Times New Roman" panose="02020603050405020304" pitchFamily="18" charset="0"/>
                          <a:cs typeface="Times New Roman" panose="02020603050405020304" pitchFamily="18" charset="0"/>
                        </a:rPr>
                        <m:t>𝑉𝑑𝑐</m:t>
                      </m:r>
                      <m:r>
                        <a:rPr lang="es-EC" i="1">
                          <a:effectLst/>
                          <a:latin typeface="Cambria Math" panose="02040503050406030204" pitchFamily="18" charset="0"/>
                          <a:ea typeface="Times New Roman" panose="02020603050405020304" pitchFamily="18" charset="0"/>
                          <a:cs typeface="Times New Roman" panose="02020603050405020304" pitchFamily="18" charset="0"/>
                        </a:rPr>
                        <m:t>)∗3,5(</m:t>
                      </m:r>
                      <m:r>
                        <a:rPr lang="es-EC" i="1">
                          <a:effectLst/>
                          <a:latin typeface="Cambria Math" panose="02040503050406030204" pitchFamily="18" charset="0"/>
                          <a:ea typeface="Times New Roman" panose="02020603050405020304" pitchFamily="18" charset="0"/>
                          <a:cs typeface="Times New Roman" panose="02020603050405020304" pitchFamily="18" charset="0"/>
                        </a:rPr>
                        <m:t>𝐴</m:t>
                      </m:r>
                      <m:r>
                        <a:rPr lang="es-EC" i="1">
                          <a:effectLst/>
                          <a:latin typeface="Cambria Math" panose="02040503050406030204" pitchFamily="18" charset="0"/>
                          <a:ea typeface="Times New Roman" panose="02020603050405020304" pitchFamily="18" charset="0"/>
                          <a:cs typeface="Times New Roman" panose="02020603050405020304" pitchFamily="18" charset="0"/>
                        </a:rPr>
                        <m:t>)</m:t>
                      </m:r>
                    </m:oMath>
                  </m:oMathPara>
                </a14:m>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10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Times New Roman" panose="02020603050405020304" pitchFamily="18" charset="0"/>
                          <a:cs typeface="Times New Roman" panose="02020603050405020304" pitchFamily="18" charset="0"/>
                        </a:rPr>
                        <m:t>𝑃</m:t>
                      </m:r>
                      <m:r>
                        <a:rPr lang="es-EC" i="1">
                          <a:effectLst/>
                          <a:latin typeface="Cambria Math" panose="02040503050406030204" pitchFamily="18" charset="0"/>
                          <a:ea typeface="Times New Roman" panose="02020603050405020304" pitchFamily="18" charset="0"/>
                          <a:cs typeface="Times New Roman" panose="02020603050405020304" pitchFamily="18" charset="0"/>
                        </a:rPr>
                        <m:t>=42 (</m:t>
                      </m:r>
                      <m:r>
                        <a:rPr lang="es-EC" i="1">
                          <a:effectLst/>
                          <a:latin typeface="Cambria Math" panose="02040503050406030204" pitchFamily="18" charset="0"/>
                          <a:ea typeface="Times New Roman" panose="02020603050405020304" pitchFamily="18" charset="0"/>
                          <a:cs typeface="Times New Roman" panose="02020603050405020304" pitchFamily="18" charset="0"/>
                        </a:rPr>
                        <m:t>𝑊</m:t>
                      </m:r>
                      <m:r>
                        <a:rPr lang="es-EC" i="1">
                          <a:effectLst/>
                          <a:latin typeface="Cambria Math" panose="02040503050406030204" pitchFamily="18" charset="0"/>
                          <a:ea typeface="Times New Roman" panose="02020603050405020304" pitchFamily="18" charset="0"/>
                          <a:cs typeface="Times New Roman" panose="02020603050405020304" pitchFamily="18" charset="0"/>
                        </a:rPr>
                        <m:t>)</m:t>
                      </m:r>
                    </m:oMath>
                  </m:oMathPara>
                </a14:m>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mc:Choice>
        <mc:Fallback xmlns="">
          <p:sp>
            <p:nvSpPr>
              <p:cNvPr id="12" name="Rectángulo 11"/>
              <p:cNvSpPr>
                <a:spLocks noRot="1" noChangeAspect="1" noMove="1" noResize="1" noEditPoints="1" noAdjustHandles="1" noChangeArrowheads="1" noChangeShapeType="1" noTextEdit="1"/>
              </p:cNvSpPr>
              <p:nvPr/>
            </p:nvSpPr>
            <p:spPr>
              <a:xfrm>
                <a:off x="4157089" y="5061957"/>
                <a:ext cx="6096000" cy="1723549"/>
              </a:xfrm>
              <a:prstGeom prst="rect">
                <a:avLst/>
              </a:prstGeom>
              <a:blipFill rotWithShape="0">
                <a:blip r:embed="rId10"/>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3" name="Rectángulo 12"/>
              <p:cNvSpPr/>
              <p:nvPr/>
            </p:nvSpPr>
            <p:spPr>
              <a:xfrm>
                <a:off x="7347621" y="4781278"/>
                <a:ext cx="6096000" cy="2076722"/>
              </a:xfrm>
              <a:prstGeom prst="rect">
                <a:avLst/>
              </a:prstGeom>
            </p:spPr>
            <p:txBody>
              <a:bodyPr>
                <a:spAutoFit/>
              </a:bodyPr>
              <a:lstStyle/>
              <a:p>
                <a:pPr algn="just">
                  <a:lnSpc>
                    <a:spcPct val="150000"/>
                  </a:lnSpc>
                  <a:spcAft>
                    <a:spcPts val="1000"/>
                  </a:spcAft>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ea typeface="Times New Roman" panose="02020603050405020304" pitchFamily="18" charset="0"/>
                          <a:cs typeface="Times New Roman" panose="02020603050405020304" pitchFamily="18" charset="0"/>
                        </a:rPr>
                        <m:t>𝑛𝑑</m:t>
                      </m:r>
                      <m:r>
                        <a:rPr lang="es-EC" i="1">
                          <a:latin typeface="Cambria Math" panose="02040503050406030204" pitchFamily="18" charset="0"/>
                          <a:ea typeface="Times New Roman" panose="02020603050405020304" pitchFamily="18" charset="0"/>
                          <a:cs typeface="Times New Roman" panose="02020603050405020304" pitchFamily="18" charset="0"/>
                        </a:rPr>
                        <m:t>=</m:t>
                      </m:r>
                      <m:f>
                        <m:fPr>
                          <m:ctrlPr>
                            <a:rPr lang="es-EC"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s-EC" i="1">
                              <a:effectLst/>
                              <a:latin typeface="Cambria Math" panose="02040503050406030204" pitchFamily="18" charset="0"/>
                              <a:ea typeface="Times New Roman" panose="02020603050405020304" pitchFamily="18" charset="0"/>
                              <a:cs typeface="Times New Roman" panose="02020603050405020304" pitchFamily="18" charset="0"/>
                            </a:rPr>
                            <m:t> </m:t>
                          </m:r>
                          <m:r>
                            <a:rPr lang="es-EC" i="1">
                              <a:effectLst/>
                              <a:latin typeface="Cambria Math" panose="02040503050406030204" pitchFamily="18" charset="0"/>
                              <a:ea typeface="Times New Roman" panose="02020603050405020304" pitchFamily="18" charset="0"/>
                              <a:cs typeface="Times New Roman" panose="02020603050405020304" pitchFamily="18" charset="0"/>
                            </a:rPr>
                            <m:t>𝑝𝑒𝑟𝑑𝑖𝑑𝑎</m:t>
                          </m:r>
                          <m:r>
                            <a:rPr lang="es-EC" i="1">
                              <a:effectLst/>
                              <a:latin typeface="Cambria Math" panose="02040503050406030204" pitchFamily="18" charset="0"/>
                              <a:ea typeface="Times New Roman" panose="02020603050405020304" pitchFamily="18" charset="0"/>
                              <a:cs typeface="Times New Roman" panose="02020603050405020304" pitchFamily="18" charset="0"/>
                            </a:rPr>
                            <m:t> </m:t>
                          </m:r>
                          <m:r>
                            <a:rPr lang="es-EC" i="1">
                              <a:effectLst/>
                              <a:latin typeface="Cambria Math" panose="02040503050406030204" pitchFamily="18" charset="0"/>
                              <a:ea typeface="Times New Roman" panose="02020603050405020304" pitchFamily="18" charset="0"/>
                              <a:cs typeface="Times New Roman" panose="02020603050405020304" pitchFamily="18" charset="0"/>
                            </a:rPr>
                            <m:t>𝑑𝑒</m:t>
                          </m:r>
                          <m:r>
                            <a:rPr lang="es-EC" i="1">
                              <a:effectLst/>
                              <a:latin typeface="Cambria Math" panose="02040503050406030204" pitchFamily="18" charset="0"/>
                              <a:ea typeface="Times New Roman" panose="02020603050405020304" pitchFamily="18" charset="0"/>
                              <a:cs typeface="Times New Roman" panose="02020603050405020304" pitchFamily="18" charset="0"/>
                            </a:rPr>
                            <m:t> </m:t>
                          </m:r>
                          <m:r>
                            <a:rPr lang="es-EC" i="1">
                              <a:effectLst/>
                              <a:latin typeface="Cambria Math" panose="02040503050406030204" pitchFamily="18" charset="0"/>
                              <a:ea typeface="Times New Roman" panose="02020603050405020304" pitchFamily="18" charset="0"/>
                              <a:cs typeface="Times New Roman" panose="02020603050405020304" pitchFamily="18" charset="0"/>
                            </a:rPr>
                            <m:t>𝑙𝑎</m:t>
                          </m:r>
                          <m:r>
                            <a:rPr lang="es-EC" i="1">
                              <a:effectLst/>
                              <a:latin typeface="Cambria Math" panose="02040503050406030204" pitchFamily="18" charset="0"/>
                              <a:ea typeface="Times New Roman" panose="02020603050405020304" pitchFamily="18" charset="0"/>
                              <a:cs typeface="Times New Roman" panose="02020603050405020304" pitchFamily="18" charset="0"/>
                            </a:rPr>
                            <m:t> </m:t>
                          </m:r>
                          <m:r>
                            <a:rPr lang="es-EC" i="1">
                              <a:effectLst/>
                              <a:latin typeface="Cambria Math" panose="02040503050406030204" pitchFamily="18" charset="0"/>
                              <a:ea typeface="Times New Roman" panose="02020603050405020304" pitchFamily="18" charset="0"/>
                              <a:cs typeface="Times New Roman" panose="02020603050405020304" pitchFamily="18" charset="0"/>
                            </a:rPr>
                            <m:t>𝑓𝑢𝑛𝑐𝑖𝑜𝑛</m:t>
                          </m:r>
                        </m:num>
                        <m:den>
                          <m:r>
                            <a:rPr lang="es-EC" i="1">
                              <a:effectLst/>
                              <a:latin typeface="Cambria Math" panose="02040503050406030204" pitchFamily="18" charset="0"/>
                              <a:ea typeface="Times New Roman" panose="02020603050405020304" pitchFamily="18" charset="0"/>
                              <a:cs typeface="Times New Roman" panose="02020603050405020304" pitchFamily="18" charset="0"/>
                            </a:rPr>
                            <m:t>𝐸𝑠𝑓𝑢𝑒𝑟𝑧𝑜</m:t>
                          </m:r>
                          <m:r>
                            <a:rPr lang="es-EC" i="1">
                              <a:effectLst/>
                              <a:latin typeface="Cambria Math" panose="02040503050406030204" pitchFamily="18" charset="0"/>
                              <a:ea typeface="Times New Roman" panose="02020603050405020304" pitchFamily="18" charset="0"/>
                              <a:cs typeface="Times New Roman" panose="02020603050405020304" pitchFamily="18" charset="0"/>
                            </a:rPr>
                            <m:t> </m:t>
                          </m:r>
                          <m:r>
                            <a:rPr lang="es-EC" i="1">
                              <a:effectLst/>
                              <a:latin typeface="Cambria Math" panose="02040503050406030204" pitchFamily="18" charset="0"/>
                              <a:ea typeface="Times New Roman" panose="02020603050405020304" pitchFamily="18" charset="0"/>
                              <a:cs typeface="Times New Roman" panose="02020603050405020304" pitchFamily="18" charset="0"/>
                            </a:rPr>
                            <m:t>𝑝𝑒𝑟𝑚𝑖𝑠𝑖𝑏𝑙𝑒</m:t>
                          </m:r>
                        </m:den>
                      </m:f>
                    </m:oMath>
                  </m:oMathPara>
                </a14:m>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10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Times New Roman" panose="02020603050405020304" pitchFamily="18" charset="0"/>
                          <a:cs typeface="Times New Roman" panose="02020603050405020304" pitchFamily="18" charset="0"/>
                        </a:rPr>
                        <m:t>𝑛𝑑</m:t>
                      </m:r>
                      <m:r>
                        <a:rPr lang="es-EC"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s-EC"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s-EC" i="1">
                              <a:effectLst/>
                              <a:latin typeface="Cambria Math" panose="02040503050406030204" pitchFamily="18" charset="0"/>
                              <a:ea typeface="Times New Roman" panose="02020603050405020304" pitchFamily="18" charset="0"/>
                              <a:cs typeface="Times New Roman" panose="02020603050405020304" pitchFamily="18" charset="0"/>
                            </a:rPr>
                            <m:t> 42(</m:t>
                          </m:r>
                          <m:r>
                            <a:rPr lang="es-EC" i="1">
                              <a:effectLst/>
                              <a:latin typeface="Cambria Math" panose="02040503050406030204" pitchFamily="18" charset="0"/>
                              <a:ea typeface="Times New Roman" panose="02020603050405020304" pitchFamily="18" charset="0"/>
                              <a:cs typeface="Times New Roman" panose="02020603050405020304" pitchFamily="18" charset="0"/>
                            </a:rPr>
                            <m:t>𝑊</m:t>
                          </m:r>
                          <m:r>
                            <a:rPr lang="es-EC" i="1">
                              <a:effectLst/>
                              <a:latin typeface="Cambria Math" panose="02040503050406030204" pitchFamily="18" charset="0"/>
                              <a:ea typeface="Times New Roman" panose="02020603050405020304" pitchFamily="18" charset="0"/>
                              <a:cs typeface="Times New Roman" panose="02020603050405020304" pitchFamily="18" charset="0"/>
                            </a:rPr>
                            <m:t>)</m:t>
                          </m:r>
                        </m:num>
                        <m:den>
                          <m:r>
                            <a:rPr lang="es-EC" i="1">
                              <a:effectLst/>
                              <a:latin typeface="Cambria Math" panose="02040503050406030204" pitchFamily="18" charset="0"/>
                              <a:ea typeface="Times New Roman" panose="02020603050405020304" pitchFamily="18" charset="0"/>
                              <a:cs typeface="Times New Roman" panose="02020603050405020304" pitchFamily="18" charset="0"/>
                            </a:rPr>
                            <m:t>14,7(</m:t>
                          </m:r>
                          <m:r>
                            <a:rPr lang="es-EC" i="1">
                              <a:effectLst/>
                              <a:latin typeface="Cambria Math" panose="02040503050406030204" pitchFamily="18" charset="0"/>
                              <a:ea typeface="Times New Roman" panose="02020603050405020304" pitchFamily="18" charset="0"/>
                              <a:cs typeface="Times New Roman" panose="02020603050405020304" pitchFamily="18" charset="0"/>
                            </a:rPr>
                            <m:t>𝑊</m:t>
                          </m:r>
                          <m:r>
                            <a:rPr lang="es-EC" i="1">
                              <a:effectLst/>
                              <a:latin typeface="Cambria Math" panose="02040503050406030204" pitchFamily="18" charset="0"/>
                              <a:ea typeface="Times New Roman" panose="02020603050405020304" pitchFamily="18" charset="0"/>
                              <a:cs typeface="Times New Roman" panose="02020603050405020304" pitchFamily="18" charset="0"/>
                            </a:rPr>
                            <m:t>)</m:t>
                          </m:r>
                        </m:den>
                      </m:f>
                      <m:r>
                        <a:rPr lang="es-EC" i="1">
                          <a:effectLst/>
                          <a:latin typeface="Cambria Math" panose="02040503050406030204" pitchFamily="18" charset="0"/>
                          <a:ea typeface="Times New Roman" panose="02020603050405020304" pitchFamily="18" charset="0"/>
                          <a:cs typeface="Times New Roman" panose="02020603050405020304" pitchFamily="18" charset="0"/>
                        </a:rPr>
                        <m:t>=2,85</m:t>
                      </m:r>
                    </m:oMath>
                  </m:oMathPara>
                </a14:m>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mc:Choice>
        <mc:Fallback xmlns="">
          <p:sp>
            <p:nvSpPr>
              <p:cNvPr id="13" name="Rectángulo 12"/>
              <p:cNvSpPr>
                <a:spLocks noRot="1" noChangeAspect="1" noMove="1" noResize="1" noEditPoints="1" noAdjustHandles="1" noChangeArrowheads="1" noChangeShapeType="1" noTextEdit="1"/>
              </p:cNvSpPr>
              <p:nvPr/>
            </p:nvSpPr>
            <p:spPr>
              <a:xfrm>
                <a:off x="7347621" y="4781278"/>
                <a:ext cx="6096000" cy="2076722"/>
              </a:xfrm>
              <a:prstGeom prst="rect">
                <a:avLst/>
              </a:prstGeom>
              <a:blipFill rotWithShape="0">
                <a:blip r:embed="rId11"/>
                <a:stretch>
                  <a:fillRect/>
                </a:stretch>
              </a:blipFill>
            </p:spPr>
            <p:txBody>
              <a:bodyPr/>
              <a:lstStyle/>
              <a:p>
                <a:r>
                  <a:rPr lang="es-EC">
                    <a:noFill/>
                  </a:rPr>
                  <a:t> </a:t>
                </a:r>
              </a:p>
            </p:txBody>
          </p:sp>
        </mc:Fallback>
      </mc:AlternateContent>
      <p:pic>
        <p:nvPicPr>
          <p:cNvPr id="14" name="Imagen 13"/>
          <p:cNvPicPr/>
          <p:nvPr/>
        </p:nvPicPr>
        <p:blipFill>
          <a:blip r:embed="rId12" cstate="print"/>
          <a:srcRect l="30477" t="35652" r="27966" b="44783"/>
          <a:stretch>
            <a:fillRect/>
          </a:stretch>
        </p:blipFill>
        <p:spPr bwMode="auto">
          <a:xfrm>
            <a:off x="9500194" y="318990"/>
            <a:ext cx="2237489" cy="812400"/>
          </a:xfrm>
          <a:prstGeom prst="rect">
            <a:avLst/>
          </a:prstGeom>
          <a:noFill/>
          <a:ln w="9525">
            <a:noFill/>
            <a:miter lim="800000"/>
            <a:headEnd/>
            <a:tailEnd/>
          </a:ln>
        </p:spPr>
      </p:pic>
    </p:spTree>
    <p:extLst>
      <p:ext uri="{BB962C8B-B14F-4D97-AF65-F5344CB8AC3E}">
        <p14:creationId xmlns:p14="http://schemas.microsoft.com/office/powerpoint/2010/main" val="40989449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37582" y="61595"/>
            <a:ext cx="8911687" cy="1280890"/>
          </a:xfrm>
        </p:spPr>
        <p:txBody>
          <a:bodyPr>
            <a:noAutofit/>
          </a:bodyPr>
          <a:lstStyle/>
          <a:p>
            <a:pPr lvl="2" algn="l" defTabSz="457200" rtl="0">
              <a:spcBef>
                <a:spcPct val="0"/>
              </a:spcBef>
            </a:pPr>
            <a:r>
              <a:rPr lang="es-EC" sz="3200" b="1" dirty="0">
                <a:solidFill>
                  <a:srgbClr val="FF0000"/>
                </a:solidFill>
                <a:latin typeface="+mj-lt"/>
              </a:rPr>
              <a:t>Análisis de E</a:t>
            </a:r>
            <a:r>
              <a:rPr lang="es-EC" sz="3200" b="1" dirty="0" smtClean="0">
                <a:solidFill>
                  <a:srgbClr val="FF0000"/>
                </a:solidFill>
                <a:latin typeface="+mj-lt"/>
              </a:rPr>
              <a:t>sfuerzos Simulado</a:t>
            </a:r>
            <a:br>
              <a:rPr lang="es-EC" sz="3200" b="1" dirty="0" smtClean="0">
                <a:solidFill>
                  <a:srgbClr val="FF0000"/>
                </a:solidFill>
                <a:latin typeface="+mj-lt"/>
              </a:rPr>
            </a:br>
            <a:r>
              <a:rPr lang="es-EC" sz="3200" b="1" dirty="0" smtClean="0">
                <a:solidFill>
                  <a:srgbClr val="FF0000"/>
                </a:solidFill>
                <a:latin typeface="+mj-lt"/>
              </a:rPr>
              <a:t>del </a:t>
            </a:r>
            <a:r>
              <a:rPr lang="es-EC" sz="3200" b="1" dirty="0">
                <a:solidFill>
                  <a:srgbClr val="FF0000"/>
                </a:solidFill>
                <a:latin typeface="+mj-lt"/>
              </a:rPr>
              <a:t>A</a:t>
            </a:r>
            <a:r>
              <a:rPr lang="es-EC" sz="3200" b="1" dirty="0" smtClean="0">
                <a:solidFill>
                  <a:srgbClr val="FF0000"/>
                </a:solidFill>
                <a:latin typeface="+mj-lt"/>
              </a:rPr>
              <a:t>spa </a:t>
            </a:r>
            <a:r>
              <a:rPr lang="es-EC" sz="3200" b="1" dirty="0">
                <a:solidFill>
                  <a:srgbClr val="FF0000"/>
                </a:solidFill>
                <a:latin typeface="+mj-lt"/>
              </a:rPr>
              <a:t>de </a:t>
            </a:r>
            <a:r>
              <a:rPr lang="es-EC" sz="3200" b="1" dirty="0" smtClean="0">
                <a:solidFill>
                  <a:srgbClr val="FF0000"/>
                </a:solidFill>
                <a:latin typeface="+mj-lt"/>
              </a:rPr>
              <a:t>Rotación </a:t>
            </a:r>
            <a:r>
              <a:rPr lang="es-EC" sz="3200" b="1" dirty="0">
                <a:solidFill>
                  <a:srgbClr val="FF0000"/>
                </a:solidFill>
                <a:latin typeface="+mj-lt"/>
              </a:rPr>
              <a:t>de BP.</a:t>
            </a:r>
            <a:r>
              <a:rPr lang="es-EC" sz="5400" b="1" dirty="0">
                <a:solidFill>
                  <a:srgbClr val="FF0000"/>
                </a:solidFill>
                <a:latin typeface="+mj-lt"/>
              </a:rPr>
              <a:t/>
            </a:r>
            <a:br>
              <a:rPr lang="es-EC" sz="5400" b="1" dirty="0">
                <a:solidFill>
                  <a:srgbClr val="FF0000"/>
                </a:solidFill>
                <a:latin typeface="+mj-lt"/>
              </a:rPr>
            </a:br>
            <a:endParaRPr lang="es-EC" sz="3200" dirty="0">
              <a:solidFill>
                <a:srgbClr val="FF0000"/>
              </a:solidFill>
              <a:latin typeface="+mj-lt"/>
            </a:endParaRPr>
          </a:p>
        </p:txBody>
      </p:sp>
      <p:pic>
        <p:nvPicPr>
          <p:cNvPr id="4" name="Imagen 3"/>
          <p:cNvPicPr/>
          <p:nvPr/>
        </p:nvPicPr>
        <p:blipFill rotWithShape="1">
          <a:blip r:embed="rId3">
            <a:extLst>
              <a:ext uri="{28A0092B-C50C-407E-A947-70E740481C1C}">
                <a14:useLocalDpi xmlns:a14="http://schemas.microsoft.com/office/drawing/2010/main" val="0"/>
              </a:ext>
            </a:extLst>
          </a:blip>
          <a:srcRect l="18402" t="15521" r="20609" b="14825"/>
          <a:stretch/>
        </p:blipFill>
        <p:spPr bwMode="auto">
          <a:xfrm>
            <a:off x="1946678" y="1606119"/>
            <a:ext cx="3102993" cy="1837443"/>
          </a:xfrm>
          <a:prstGeom prst="rect">
            <a:avLst/>
          </a:prstGeom>
          <a:noFill/>
          <a:ln>
            <a:noFill/>
          </a:ln>
          <a:extLst>
            <a:ext uri="{53640926-AAD7-44D8-BBD7-CCE9431645EC}">
              <a14:shadowObscured xmlns:a14="http://schemas.microsoft.com/office/drawing/2010/main"/>
            </a:ext>
          </a:extLst>
        </p:spPr>
      </p:pic>
      <p:graphicFrame>
        <p:nvGraphicFramePr>
          <p:cNvPr id="5" name="Objeto 4"/>
          <p:cNvGraphicFramePr>
            <a:graphicFrameLocks noChangeAspect="1"/>
          </p:cNvGraphicFramePr>
          <p:nvPr>
            <p:extLst>
              <p:ext uri="{D42A27DB-BD31-4B8C-83A1-F6EECF244321}">
                <p14:modId xmlns:p14="http://schemas.microsoft.com/office/powerpoint/2010/main" val="1889610303"/>
              </p:ext>
            </p:extLst>
          </p:nvPr>
        </p:nvGraphicFramePr>
        <p:xfrm>
          <a:off x="425264" y="3707197"/>
          <a:ext cx="5868166" cy="2802786"/>
        </p:xfrm>
        <a:graphic>
          <a:graphicData uri="http://schemas.openxmlformats.org/presentationml/2006/ole">
            <mc:AlternateContent xmlns:mc="http://schemas.openxmlformats.org/markup-compatibility/2006">
              <mc:Choice xmlns:v="urn:schemas-microsoft-com:vml" Requires="v">
                <p:oleObj spid="_x0000_s7206" name="Documento" r:id="rId5" imgW="5215488" imgH="2491327" progId="Word.Document.12">
                  <p:embed/>
                </p:oleObj>
              </mc:Choice>
              <mc:Fallback>
                <p:oleObj name="Documento" r:id="rId5" imgW="5215488" imgH="2491327" progId="Word.Document.12">
                  <p:embed/>
                  <p:pic>
                    <p:nvPicPr>
                      <p:cNvPr id="0" name=""/>
                      <p:cNvPicPr/>
                      <p:nvPr/>
                    </p:nvPicPr>
                    <p:blipFill>
                      <a:blip r:embed="rId6"/>
                      <a:stretch>
                        <a:fillRect/>
                      </a:stretch>
                    </p:blipFill>
                    <p:spPr>
                      <a:xfrm>
                        <a:off x="425264" y="3707197"/>
                        <a:ext cx="5868166" cy="2802786"/>
                      </a:xfrm>
                      <a:prstGeom prst="rect">
                        <a:avLst/>
                      </a:prstGeom>
                    </p:spPr>
                  </p:pic>
                </p:oleObj>
              </mc:Fallback>
            </mc:AlternateContent>
          </a:graphicData>
        </a:graphic>
      </p:graphicFrame>
      <p:graphicFrame>
        <p:nvGraphicFramePr>
          <p:cNvPr id="6" name="Objeto 5"/>
          <p:cNvGraphicFramePr>
            <a:graphicFrameLocks noChangeAspect="1"/>
          </p:cNvGraphicFramePr>
          <p:nvPr>
            <p:extLst>
              <p:ext uri="{D42A27DB-BD31-4B8C-83A1-F6EECF244321}">
                <p14:modId xmlns:p14="http://schemas.microsoft.com/office/powerpoint/2010/main" val="1878875489"/>
              </p:ext>
            </p:extLst>
          </p:nvPr>
        </p:nvGraphicFramePr>
        <p:xfrm>
          <a:off x="6603721" y="1177766"/>
          <a:ext cx="4928638" cy="3021698"/>
        </p:xfrm>
        <a:graphic>
          <a:graphicData uri="http://schemas.openxmlformats.org/presentationml/2006/ole">
            <mc:AlternateContent xmlns:mc="http://schemas.openxmlformats.org/markup-compatibility/2006">
              <mc:Choice xmlns:v="urn:schemas-microsoft-com:vml" Requires="v">
                <p:oleObj spid="_x0000_s7207" name="Documento" r:id="rId8" imgW="5215488" imgH="3197071" progId="Word.Document.12">
                  <p:embed/>
                </p:oleObj>
              </mc:Choice>
              <mc:Fallback>
                <p:oleObj name="Documento" r:id="rId8" imgW="5215488" imgH="3197071" progId="Word.Document.12">
                  <p:embed/>
                  <p:pic>
                    <p:nvPicPr>
                      <p:cNvPr id="0" name=""/>
                      <p:cNvPicPr/>
                      <p:nvPr/>
                    </p:nvPicPr>
                    <p:blipFill>
                      <a:blip r:embed="rId9"/>
                      <a:stretch>
                        <a:fillRect/>
                      </a:stretch>
                    </p:blipFill>
                    <p:spPr>
                      <a:xfrm>
                        <a:off x="6603721" y="1177766"/>
                        <a:ext cx="4928638" cy="3021698"/>
                      </a:xfrm>
                      <a:prstGeom prst="rect">
                        <a:avLst/>
                      </a:prstGeom>
                    </p:spPr>
                  </p:pic>
                </p:oleObj>
              </mc:Fallback>
            </mc:AlternateContent>
          </a:graphicData>
        </a:graphic>
      </p:graphicFrame>
      <p:graphicFrame>
        <p:nvGraphicFramePr>
          <p:cNvPr id="7" name="Objeto 6"/>
          <p:cNvGraphicFramePr>
            <a:graphicFrameLocks noChangeAspect="1"/>
          </p:cNvGraphicFramePr>
          <p:nvPr>
            <p:extLst>
              <p:ext uri="{D42A27DB-BD31-4B8C-83A1-F6EECF244321}">
                <p14:modId xmlns:p14="http://schemas.microsoft.com/office/powerpoint/2010/main" val="3965083888"/>
              </p:ext>
            </p:extLst>
          </p:nvPr>
        </p:nvGraphicFramePr>
        <p:xfrm>
          <a:off x="6643615" y="3860010"/>
          <a:ext cx="4888744" cy="3086532"/>
        </p:xfrm>
        <a:graphic>
          <a:graphicData uri="http://schemas.openxmlformats.org/presentationml/2006/ole">
            <mc:AlternateContent xmlns:mc="http://schemas.openxmlformats.org/markup-compatibility/2006">
              <mc:Choice xmlns:v="urn:schemas-microsoft-com:vml" Requires="v">
                <p:oleObj spid="_x0000_s7208" name="Documento" r:id="rId11" imgW="5215488" imgH="3292034" progId="Word.Document.12">
                  <p:embed/>
                </p:oleObj>
              </mc:Choice>
              <mc:Fallback>
                <p:oleObj name="Documento" r:id="rId11" imgW="5215488" imgH="3292034" progId="Word.Document.12">
                  <p:embed/>
                  <p:pic>
                    <p:nvPicPr>
                      <p:cNvPr id="0" name=""/>
                      <p:cNvPicPr/>
                      <p:nvPr/>
                    </p:nvPicPr>
                    <p:blipFill>
                      <a:blip r:embed="rId12"/>
                      <a:stretch>
                        <a:fillRect/>
                      </a:stretch>
                    </p:blipFill>
                    <p:spPr>
                      <a:xfrm>
                        <a:off x="6643615" y="3860010"/>
                        <a:ext cx="4888744" cy="3086532"/>
                      </a:xfrm>
                      <a:prstGeom prst="rect">
                        <a:avLst/>
                      </a:prstGeom>
                    </p:spPr>
                  </p:pic>
                </p:oleObj>
              </mc:Fallback>
            </mc:AlternateContent>
          </a:graphicData>
        </a:graphic>
      </p:graphicFrame>
      <p:pic>
        <p:nvPicPr>
          <p:cNvPr id="8" name="Imagen 7"/>
          <p:cNvPicPr/>
          <p:nvPr/>
        </p:nvPicPr>
        <p:blipFill>
          <a:blip r:embed="rId13" cstate="print"/>
          <a:srcRect l="30477" t="35652" r="27966" b="44783"/>
          <a:stretch>
            <a:fillRect/>
          </a:stretch>
        </p:blipFill>
        <p:spPr bwMode="auto">
          <a:xfrm>
            <a:off x="9430524" y="273549"/>
            <a:ext cx="2237489" cy="812400"/>
          </a:xfrm>
          <a:prstGeom prst="rect">
            <a:avLst/>
          </a:prstGeom>
          <a:noFill/>
          <a:ln w="9525">
            <a:noFill/>
            <a:miter lim="800000"/>
            <a:headEnd/>
            <a:tailEnd/>
          </a:ln>
        </p:spPr>
      </p:pic>
    </p:spTree>
    <p:extLst>
      <p:ext uri="{BB962C8B-B14F-4D97-AF65-F5344CB8AC3E}">
        <p14:creationId xmlns:p14="http://schemas.microsoft.com/office/powerpoint/2010/main" val="23343310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37582" y="71392"/>
            <a:ext cx="8911687" cy="1280890"/>
          </a:xfrm>
        </p:spPr>
        <p:txBody>
          <a:bodyPr>
            <a:normAutofit/>
          </a:bodyPr>
          <a:lstStyle/>
          <a:p>
            <a:pPr lvl="1" algn="l" defTabSz="457200" rtl="0">
              <a:spcBef>
                <a:spcPct val="0"/>
              </a:spcBef>
            </a:pPr>
            <a:r>
              <a:rPr lang="es-EC" sz="3600" b="1" dirty="0">
                <a:solidFill>
                  <a:srgbClr val="FF0000"/>
                </a:solidFill>
                <a:latin typeface="+mj-lt"/>
              </a:rPr>
              <a:t>Diseño de la </a:t>
            </a:r>
            <a:r>
              <a:rPr lang="es-EC" sz="3600" b="1" dirty="0" smtClean="0">
                <a:solidFill>
                  <a:srgbClr val="FF0000"/>
                </a:solidFill>
                <a:latin typeface="+mj-lt"/>
              </a:rPr>
              <a:t>Estructura </a:t>
            </a:r>
            <a:br>
              <a:rPr lang="es-EC" sz="3600" b="1" dirty="0" smtClean="0">
                <a:solidFill>
                  <a:srgbClr val="FF0000"/>
                </a:solidFill>
                <a:latin typeface="+mj-lt"/>
              </a:rPr>
            </a:br>
            <a:r>
              <a:rPr lang="es-EC" sz="3600" b="1" dirty="0" smtClean="0">
                <a:solidFill>
                  <a:srgbClr val="FF0000"/>
                </a:solidFill>
                <a:latin typeface="+mj-lt"/>
              </a:rPr>
              <a:t>Principal.</a:t>
            </a:r>
            <a:endParaRPr lang="es-EC" sz="3600" dirty="0">
              <a:solidFill>
                <a:srgbClr val="FF0000"/>
              </a:solidFill>
              <a:latin typeface="+mj-lt"/>
            </a:endParaRPr>
          </a:p>
        </p:txBody>
      </p:sp>
      <p:graphicFrame>
        <p:nvGraphicFramePr>
          <p:cNvPr id="4" name="Objeto 3"/>
          <p:cNvGraphicFramePr>
            <a:graphicFrameLocks noChangeAspect="1"/>
          </p:cNvGraphicFramePr>
          <p:nvPr>
            <p:extLst>
              <p:ext uri="{D42A27DB-BD31-4B8C-83A1-F6EECF244321}">
                <p14:modId xmlns:p14="http://schemas.microsoft.com/office/powerpoint/2010/main" val="3096999112"/>
              </p:ext>
            </p:extLst>
          </p:nvPr>
        </p:nvGraphicFramePr>
        <p:xfrm>
          <a:off x="2592925" y="1637731"/>
          <a:ext cx="6728347" cy="5008231"/>
        </p:xfrm>
        <a:graphic>
          <a:graphicData uri="http://schemas.openxmlformats.org/presentationml/2006/ole">
            <mc:AlternateContent xmlns:mc="http://schemas.openxmlformats.org/markup-compatibility/2006">
              <mc:Choice xmlns:v="urn:schemas-microsoft-com:vml" Requires="v">
                <p:oleObj spid="_x0000_s8205" name="Documento" r:id="rId4" imgW="5215488" imgH="6734065" progId="Word.Document.12">
                  <p:embed/>
                </p:oleObj>
              </mc:Choice>
              <mc:Fallback>
                <p:oleObj name="Documento" r:id="rId4" imgW="5215488" imgH="6734065" progId="Word.Document.12">
                  <p:embed/>
                  <p:pic>
                    <p:nvPicPr>
                      <p:cNvPr id="0" name=""/>
                      <p:cNvPicPr/>
                      <p:nvPr/>
                    </p:nvPicPr>
                    <p:blipFill>
                      <a:blip r:embed="rId5"/>
                      <a:stretch>
                        <a:fillRect/>
                      </a:stretch>
                    </p:blipFill>
                    <p:spPr>
                      <a:xfrm>
                        <a:off x="2592925" y="1637731"/>
                        <a:ext cx="6728347" cy="5008231"/>
                      </a:xfrm>
                      <a:prstGeom prst="rect">
                        <a:avLst/>
                      </a:prstGeom>
                    </p:spPr>
                  </p:pic>
                </p:oleObj>
              </mc:Fallback>
            </mc:AlternateContent>
          </a:graphicData>
        </a:graphic>
      </p:graphicFrame>
      <p:pic>
        <p:nvPicPr>
          <p:cNvPr id="5" name="Imagen 4"/>
          <p:cNvPicPr/>
          <p:nvPr/>
        </p:nvPicPr>
        <p:blipFill>
          <a:blip r:embed="rId6" cstate="print"/>
          <a:srcRect l="30477" t="35652" r="27966" b="44783"/>
          <a:stretch>
            <a:fillRect/>
          </a:stretch>
        </p:blipFill>
        <p:spPr bwMode="auto">
          <a:xfrm>
            <a:off x="8928112" y="539882"/>
            <a:ext cx="2237489" cy="812400"/>
          </a:xfrm>
          <a:prstGeom prst="rect">
            <a:avLst/>
          </a:prstGeom>
          <a:noFill/>
          <a:ln w="9525">
            <a:noFill/>
            <a:miter lim="800000"/>
            <a:headEnd/>
            <a:tailEnd/>
          </a:ln>
        </p:spPr>
      </p:pic>
    </p:spTree>
    <p:extLst>
      <p:ext uri="{BB962C8B-B14F-4D97-AF65-F5344CB8AC3E}">
        <p14:creationId xmlns:p14="http://schemas.microsoft.com/office/powerpoint/2010/main" val="14162287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o 3"/>
          <p:cNvGraphicFramePr>
            <a:graphicFrameLocks noChangeAspect="1"/>
          </p:cNvGraphicFramePr>
          <p:nvPr>
            <p:extLst>
              <p:ext uri="{D42A27DB-BD31-4B8C-83A1-F6EECF244321}">
                <p14:modId xmlns:p14="http://schemas.microsoft.com/office/powerpoint/2010/main" val="1404385251"/>
              </p:ext>
            </p:extLst>
          </p:nvPr>
        </p:nvGraphicFramePr>
        <p:xfrm>
          <a:off x="747997" y="1749360"/>
          <a:ext cx="6283989" cy="2563332"/>
        </p:xfrm>
        <a:graphic>
          <a:graphicData uri="http://schemas.openxmlformats.org/presentationml/2006/ole">
            <mc:AlternateContent xmlns:mc="http://schemas.openxmlformats.org/markup-compatibility/2006">
              <mc:Choice xmlns:v="urn:schemas-microsoft-com:vml" Requires="v">
                <p:oleObj spid="_x0000_s9242" name="Documento" r:id="rId4" imgW="5215488" imgH="2128024" progId="Word.Document.12">
                  <p:embed/>
                </p:oleObj>
              </mc:Choice>
              <mc:Fallback>
                <p:oleObj name="Documento" r:id="rId4" imgW="5215488" imgH="2128024" progId="Word.Document.12">
                  <p:embed/>
                  <p:pic>
                    <p:nvPicPr>
                      <p:cNvPr id="0" name=""/>
                      <p:cNvPicPr/>
                      <p:nvPr/>
                    </p:nvPicPr>
                    <p:blipFill>
                      <a:blip r:embed="rId5"/>
                      <a:stretch>
                        <a:fillRect/>
                      </a:stretch>
                    </p:blipFill>
                    <p:spPr>
                      <a:xfrm>
                        <a:off x="747997" y="1749360"/>
                        <a:ext cx="6283989" cy="2563332"/>
                      </a:xfrm>
                      <a:prstGeom prst="rect">
                        <a:avLst/>
                      </a:prstGeom>
                    </p:spPr>
                  </p:pic>
                </p:oleObj>
              </mc:Fallback>
            </mc:AlternateContent>
          </a:graphicData>
        </a:graphic>
      </p:graphicFrame>
      <p:graphicFrame>
        <p:nvGraphicFramePr>
          <p:cNvPr id="5" name="Objeto 4"/>
          <p:cNvGraphicFramePr>
            <a:graphicFrameLocks noChangeAspect="1"/>
          </p:cNvGraphicFramePr>
          <p:nvPr>
            <p:extLst>
              <p:ext uri="{D42A27DB-BD31-4B8C-83A1-F6EECF244321}">
                <p14:modId xmlns:p14="http://schemas.microsoft.com/office/powerpoint/2010/main" val="3417841019"/>
              </p:ext>
            </p:extLst>
          </p:nvPr>
        </p:nvGraphicFramePr>
        <p:xfrm>
          <a:off x="747997" y="4768599"/>
          <a:ext cx="6657303" cy="2089401"/>
        </p:xfrm>
        <a:graphic>
          <a:graphicData uri="http://schemas.openxmlformats.org/presentationml/2006/ole">
            <mc:AlternateContent xmlns:mc="http://schemas.openxmlformats.org/markup-compatibility/2006">
              <mc:Choice xmlns:v="urn:schemas-microsoft-com:vml" Requires="v">
                <p:oleObj spid="_x0000_s9243" name="Documento" r:id="rId7" imgW="5215488" imgH="1636305" progId="Word.Document.12">
                  <p:embed/>
                </p:oleObj>
              </mc:Choice>
              <mc:Fallback>
                <p:oleObj name="Documento" r:id="rId7" imgW="5215488" imgH="1636305" progId="Word.Document.12">
                  <p:embed/>
                  <p:pic>
                    <p:nvPicPr>
                      <p:cNvPr id="0" name=""/>
                      <p:cNvPicPr/>
                      <p:nvPr/>
                    </p:nvPicPr>
                    <p:blipFill>
                      <a:blip r:embed="rId8"/>
                      <a:stretch>
                        <a:fillRect/>
                      </a:stretch>
                    </p:blipFill>
                    <p:spPr>
                      <a:xfrm>
                        <a:off x="747997" y="4768599"/>
                        <a:ext cx="6657303" cy="2089401"/>
                      </a:xfrm>
                      <a:prstGeom prst="rect">
                        <a:avLst/>
                      </a:prstGeom>
                    </p:spPr>
                  </p:pic>
                </p:oleObj>
              </mc:Fallback>
            </mc:AlternateContent>
          </a:graphicData>
        </a:graphic>
      </p:graphicFrame>
      <p:graphicFrame>
        <p:nvGraphicFramePr>
          <p:cNvPr id="6" name="Gráfico 5"/>
          <p:cNvGraphicFramePr/>
          <p:nvPr>
            <p:extLst>
              <p:ext uri="{D42A27DB-BD31-4B8C-83A1-F6EECF244321}">
                <p14:modId xmlns:p14="http://schemas.microsoft.com/office/powerpoint/2010/main" val="653530281"/>
              </p:ext>
            </p:extLst>
          </p:nvPr>
        </p:nvGraphicFramePr>
        <p:xfrm>
          <a:off x="7489275" y="1637592"/>
          <a:ext cx="4316038" cy="3242927"/>
        </p:xfrm>
        <a:graphic>
          <a:graphicData uri="http://schemas.openxmlformats.org/drawingml/2006/chart">
            <c:chart xmlns:c="http://schemas.openxmlformats.org/drawingml/2006/chart" xmlns:r="http://schemas.openxmlformats.org/officeDocument/2006/relationships" r:id="rId9"/>
          </a:graphicData>
        </a:graphic>
      </p:graphicFrame>
      <p:pic>
        <p:nvPicPr>
          <p:cNvPr id="7" name="Imagen 6"/>
          <p:cNvPicPr/>
          <p:nvPr/>
        </p:nvPicPr>
        <p:blipFill>
          <a:blip r:embed="rId10" cstate="print"/>
          <a:srcRect l="30477" t="35652" r="27966" b="44783"/>
          <a:stretch>
            <a:fillRect/>
          </a:stretch>
        </p:blipFill>
        <p:spPr bwMode="auto">
          <a:xfrm>
            <a:off x="8928112" y="539882"/>
            <a:ext cx="2237489" cy="812400"/>
          </a:xfrm>
          <a:prstGeom prst="rect">
            <a:avLst/>
          </a:prstGeom>
          <a:noFill/>
          <a:ln w="9525">
            <a:noFill/>
            <a:miter lim="800000"/>
            <a:headEnd/>
            <a:tailEnd/>
          </a:ln>
        </p:spPr>
      </p:pic>
      <p:sp>
        <p:nvSpPr>
          <p:cNvPr id="2" name="CuadroTexto 1"/>
          <p:cNvSpPr txBox="1"/>
          <p:nvPr/>
        </p:nvSpPr>
        <p:spPr>
          <a:xfrm>
            <a:off x="1713762" y="299751"/>
            <a:ext cx="4184159" cy="646331"/>
          </a:xfrm>
          <a:prstGeom prst="rect">
            <a:avLst/>
          </a:prstGeom>
          <a:noFill/>
        </p:spPr>
        <p:txBody>
          <a:bodyPr wrap="none" rtlCol="0">
            <a:spAutoFit/>
          </a:bodyPr>
          <a:lstStyle/>
          <a:p>
            <a:r>
              <a:rPr lang="es-EC" sz="3600" b="1" dirty="0" smtClean="0">
                <a:solidFill>
                  <a:srgbClr val="FF0000"/>
                </a:solidFill>
              </a:rPr>
              <a:t>Criterios a Evaluar</a:t>
            </a:r>
            <a:endParaRPr lang="es-EC" sz="3600" b="1" dirty="0">
              <a:solidFill>
                <a:srgbClr val="FF0000"/>
              </a:solidFill>
            </a:endParaRPr>
          </a:p>
        </p:txBody>
      </p:sp>
    </p:spTree>
    <p:extLst>
      <p:ext uri="{BB962C8B-B14F-4D97-AF65-F5344CB8AC3E}">
        <p14:creationId xmlns:p14="http://schemas.microsoft.com/office/powerpoint/2010/main" val="40894836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55417" y="211572"/>
            <a:ext cx="8911687" cy="1280890"/>
          </a:xfrm>
        </p:spPr>
        <p:txBody>
          <a:bodyPr>
            <a:noAutofit/>
          </a:bodyPr>
          <a:lstStyle/>
          <a:p>
            <a:pPr lvl="2" algn="l" defTabSz="457200" rtl="0">
              <a:spcBef>
                <a:spcPct val="0"/>
              </a:spcBef>
            </a:pPr>
            <a:r>
              <a:rPr lang="es-EC" sz="3200" b="1" dirty="0">
                <a:solidFill>
                  <a:srgbClr val="FF0000"/>
                </a:solidFill>
                <a:latin typeface="+mj-lt"/>
              </a:rPr>
              <a:t>Análisis de </a:t>
            </a:r>
            <a:r>
              <a:rPr lang="es-EC" sz="3200" b="1" dirty="0" smtClean="0">
                <a:solidFill>
                  <a:srgbClr val="FF0000"/>
                </a:solidFill>
                <a:latin typeface="+mj-lt"/>
              </a:rPr>
              <a:t>Esfuerzos Simulados </a:t>
            </a:r>
            <a:br>
              <a:rPr lang="es-EC" sz="3200" b="1" dirty="0" smtClean="0">
                <a:solidFill>
                  <a:srgbClr val="FF0000"/>
                </a:solidFill>
                <a:latin typeface="+mj-lt"/>
              </a:rPr>
            </a:br>
            <a:r>
              <a:rPr lang="es-EC" sz="3200" b="1" dirty="0" smtClean="0">
                <a:solidFill>
                  <a:srgbClr val="FF0000"/>
                </a:solidFill>
                <a:latin typeface="+mj-lt"/>
              </a:rPr>
              <a:t>Estructura </a:t>
            </a:r>
            <a:r>
              <a:rPr lang="es-EC" sz="3200" b="1" dirty="0">
                <a:solidFill>
                  <a:srgbClr val="FF0000"/>
                </a:solidFill>
                <a:latin typeface="+mj-lt"/>
              </a:rPr>
              <a:t>principal.</a:t>
            </a:r>
            <a:r>
              <a:rPr lang="es-EC" sz="5400" b="1" dirty="0">
                <a:solidFill>
                  <a:srgbClr val="FF0000"/>
                </a:solidFill>
                <a:latin typeface="+mj-lt"/>
              </a:rPr>
              <a:t/>
            </a:r>
            <a:br>
              <a:rPr lang="es-EC" sz="5400" b="1" dirty="0">
                <a:solidFill>
                  <a:srgbClr val="FF0000"/>
                </a:solidFill>
                <a:latin typeface="+mj-lt"/>
              </a:rPr>
            </a:br>
            <a:endParaRPr lang="es-EC" sz="3200" dirty="0">
              <a:solidFill>
                <a:srgbClr val="FF0000"/>
              </a:solidFill>
              <a:latin typeface="+mj-lt"/>
            </a:endParaRPr>
          </a:p>
        </p:txBody>
      </p:sp>
      <p:graphicFrame>
        <p:nvGraphicFramePr>
          <p:cNvPr id="4" name="Objeto 3"/>
          <p:cNvGraphicFramePr>
            <a:graphicFrameLocks noChangeAspect="1"/>
          </p:cNvGraphicFramePr>
          <p:nvPr>
            <p:extLst>
              <p:ext uri="{D42A27DB-BD31-4B8C-83A1-F6EECF244321}">
                <p14:modId xmlns:p14="http://schemas.microsoft.com/office/powerpoint/2010/main" val="2839595630"/>
              </p:ext>
            </p:extLst>
          </p:nvPr>
        </p:nvGraphicFramePr>
        <p:xfrm>
          <a:off x="1268536" y="2628204"/>
          <a:ext cx="5214937" cy="2833687"/>
        </p:xfrm>
        <a:graphic>
          <a:graphicData uri="http://schemas.openxmlformats.org/presentationml/2006/ole">
            <mc:AlternateContent xmlns:mc="http://schemas.openxmlformats.org/markup-compatibility/2006">
              <mc:Choice xmlns:v="urn:schemas-microsoft-com:vml" Requires="v">
                <p:oleObj spid="_x0000_s10272" name="Documento" r:id="rId4" imgW="5215488" imgH="2833768" progId="Word.Document.12">
                  <p:embed/>
                </p:oleObj>
              </mc:Choice>
              <mc:Fallback>
                <p:oleObj name="Documento" r:id="rId4" imgW="5215488" imgH="2833768" progId="Word.Document.12">
                  <p:embed/>
                  <p:pic>
                    <p:nvPicPr>
                      <p:cNvPr id="0" name=""/>
                      <p:cNvPicPr/>
                      <p:nvPr/>
                    </p:nvPicPr>
                    <p:blipFill>
                      <a:blip r:embed="rId5"/>
                      <a:stretch>
                        <a:fillRect/>
                      </a:stretch>
                    </p:blipFill>
                    <p:spPr>
                      <a:xfrm>
                        <a:off x="1268536" y="2628204"/>
                        <a:ext cx="5214937" cy="2833687"/>
                      </a:xfrm>
                      <a:prstGeom prst="rect">
                        <a:avLst/>
                      </a:prstGeom>
                    </p:spPr>
                  </p:pic>
                </p:oleObj>
              </mc:Fallback>
            </mc:AlternateContent>
          </a:graphicData>
        </a:graphic>
      </p:graphicFrame>
      <p:graphicFrame>
        <p:nvGraphicFramePr>
          <p:cNvPr id="5" name="Objeto 4"/>
          <p:cNvGraphicFramePr>
            <a:graphicFrameLocks noChangeAspect="1"/>
          </p:cNvGraphicFramePr>
          <p:nvPr>
            <p:extLst>
              <p:ext uri="{D42A27DB-BD31-4B8C-83A1-F6EECF244321}">
                <p14:modId xmlns:p14="http://schemas.microsoft.com/office/powerpoint/2010/main" val="2574556883"/>
              </p:ext>
            </p:extLst>
          </p:nvPr>
        </p:nvGraphicFramePr>
        <p:xfrm>
          <a:off x="6753696" y="1146847"/>
          <a:ext cx="4721943" cy="3015719"/>
        </p:xfrm>
        <a:graphic>
          <a:graphicData uri="http://schemas.openxmlformats.org/presentationml/2006/ole">
            <mc:AlternateContent xmlns:mc="http://schemas.openxmlformats.org/markup-compatibility/2006">
              <mc:Choice xmlns:v="urn:schemas-microsoft-com:vml" Requires="v">
                <p:oleObj spid="_x0000_s10273" name="Documento" r:id="rId7" imgW="5215488" imgH="3330163" progId="Word.Document.12">
                  <p:embed/>
                </p:oleObj>
              </mc:Choice>
              <mc:Fallback>
                <p:oleObj name="Documento" r:id="rId7" imgW="5215488" imgH="3330163" progId="Word.Document.12">
                  <p:embed/>
                  <p:pic>
                    <p:nvPicPr>
                      <p:cNvPr id="0" name=""/>
                      <p:cNvPicPr/>
                      <p:nvPr/>
                    </p:nvPicPr>
                    <p:blipFill>
                      <a:blip r:embed="rId8"/>
                      <a:stretch>
                        <a:fillRect/>
                      </a:stretch>
                    </p:blipFill>
                    <p:spPr>
                      <a:xfrm>
                        <a:off x="6753696" y="1146847"/>
                        <a:ext cx="4721943" cy="3015719"/>
                      </a:xfrm>
                      <a:prstGeom prst="rect">
                        <a:avLst/>
                      </a:prstGeom>
                    </p:spPr>
                  </p:pic>
                </p:oleObj>
              </mc:Fallback>
            </mc:AlternateContent>
          </a:graphicData>
        </a:graphic>
      </p:graphicFrame>
      <p:graphicFrame>
        <p:nvGraphicFramePr>
          <p:cNvPr id="6" name="Objeto 5"/>
          <p:cNvGraphicFramePr>
            <a:graphicFrameLocks noChangeAspect="1"/>
          </p:cNvGraphicFramePr>
          <p:nvPr>
            <p:extLst>
              <p:ext uri="{D42A27DB-BD31-4B8C-83A1-F6EECF244321}">
                <p14:modId xmlns:p14="http://schemas.microsoft.com/office/powerpoint/2010/main" val="3793256656"/>
              </p:ext>
            </p:extLst>
          </p:nvPr>
        </p:nvGraphicFramePr>
        <p:xfrm>
          <a:off x="6890175" y="3935865"/>
          <a:ext cx="4464031" cy="3144527"/>
        </p:xfrm>
        <a:graphic>
          <a:graphicData uri="http://schemas.openxmlformats.org/presentationml/2006/ole">
            <mc:AlternateContent xmlns:mc="http://schemas.openxmlformats.org/markup-compatibility/2006">
              <mc:Choice xmlns:v="urn:schemas-microsoft-com:vml" Requires="v">
                <p:oleObj spid="_x0000_s10274" name="Documento" r:id="rId10" imgW="5215488" imgH="3674042" progId="Word.Document.12">
                  <p:embed/>
                </p:oleObj>
              </mc:Choice>
              <mc:Fallback>
                <p:oleObj name="Documento" r:id="rId10" imgW="5215488" imgH="3674042" progId="Word.Document.12">
                  <p:embed/>
                  <p:pic>
                    <p:nvPicPr>
                      <p:cNvPr id="0" name=""/>
                      <p:cNvPicPr/>
                      <p:nvPr/>
                    </p:nvPicPr>
                    <p:blipFill>
                      <a:blip r:embed="rId11"/>
                      <a:stretch>
                        <a:fillRect/>
                      </a:stretch>
                    </p:blipFill>
                    <p:spPr>
                      <a:xfrm>
                        <a:off x="6890175" y="3935865"/>
                        <a:ext cx="4464031" cy="3144527"/>
                      </a:xfrm>
                      <a:prstGeom prst="rect">
                        <a:avLst/>
                      </a:prstGeom>
                    </p:spPr>
                  </p:pic>
                </p:oleObj>
              </mc:Fallback>
            </mc:AlternateContent>
          </a:graphicData>
        </a:graphic>
      </p:graphicFrame>
      <p:pic>
        <p:nvPicPr>
          <p:cNvPr id="7" name="Imagen 6"/>
          <p:cNvPicPr/>
          <p:nvPr/>
        </p:nvPicPr>
        <p:blipFill>
          <a:blip r:embed="rId12" cstate="print"/>
          <a:srcRect l="30477" t="35652" r="27966" b="44783"/>
          <a:stretch>
            <a:fillRect/>
          </a:stretch>
        </p:blipFill>
        <p:spPr bwMode="auto">
          <a:xfrm>
            <a:off x="9446727" y="211572"/>
            <a:ext cx="2237489" cy="812400"/>
          </a:xfrm>
          <a:prstGeom prst="rect">
            <a:avLst/>
          </a:prstGeom>
          <a:noFill/>
          <a:ln w="9525">
            <a:noFill/>
            <a:miter lim="800000"/>
            <a:headEnd/>
            <a:tailEnd/>
          </a:ln>
        </p:spPr>
      </p:pic>
    </p:spTree>
    <p:extLst>
      <p:ext uri="{BB962C8B-B14F-4D97-AF65-F5344CB8AC3E}">
        <p14:creationId xmlns:p14="http://schemas.microsoft.com/office/powerpoint/2010/main" val="38678692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23935" y="528332"/>
            <a:ext cx="6059756" cy="581467"/>
          </a:xfrm>
        </p:spPr>
        <p:txBody>
          <a:bodyPr>
            <a:normAutofit fontScale="90000"/>
          </a:bodyPr>
          <a:lstStyle/>
          <a:p>
            <a:pPr lvl="1" algn="l" defTabSz="457200" rtl="0">
              <a:spcBef>
                <a:spcPct val="0"/>
              </a:spcBef>
            </a:pPr>
            <a:r>
              <a:rPr lang="es-EC" sz="2800" b="1" dirty="0">
                <a:solidFill>
                  <a:srgbClr val="FF0000"/>
                </a:solidFill>
                <a:latin typeface="+mj-lt"/>
              </a:rPr>
              <a:t>Diseño </a:t>
            </a:r>
            <a:r>
              <a:rPr lang="es-EC" sz="2800" b="1" dirty="0" smtClean="0">
                <a:solidFill>
                  <a:srgbClr val="FF0000"/>
                </a:solidFill>
                <a:latin typeface="+mj-lt"/>
              </a:rPr>
              <a:t>Base </a:t>
            </a:r>
            <a:r>
              <a:rPr lang="es-EC" sz="2800" b="1" dirty="0">
                <a:solidFill>
                  <a:srgbClr val="FF0000"/>
                </a:solidFill>
                <a:latin typeface="+mj-lt"/>
              </a:rPr>
              <a:t>G</a:t>
            </a:r>
            <a:r>
              <a:rPr lang="es-EC" sz="2800" b="1" dirty="0" smtClean="0">
                <a:solidFill>
                  <a:srgbClr val="FF0000"/>
                </a:solidFill>
                <a:latin typeface="+mj-lt"/>
              </a:rPr>
              <a:t>iratoria </a:t>
            </a:r>
            <a:r>
              <a:rPr lang="es-EC" sz="2800" b="1" dirty="0">
                <a:solidFill>
                  <a:srgbClr val="FF0000"/>
                </a:solidFill>
                <a:latin typeface="+mj-lt"/>
              </a:rPr>
              <a:t>de </a:t>
            </a:r>
            <a:r>
              <a:rPr lang="es-EC" sz="2800" b="1" dirty="0" smtClean="0">
                <a:solidFill>
                  <a:srgbClr val="FF0000"/>
                </a:solidFill>
                <a:latin typeface="+mj-lt"/>
              </a:rPr>
              <a:t>Pods</a:t>
            </a:r>
            <a:r>
              <a:rPr lang="es-EC" sz="2800" b="1" dirty="0">
                <a:solidFill>
                  <a:srgbClr val="FF0000"/>
                </a:solidFill>
                <a:latin typeface="+mj-lt"/>
              </a:rPr>
              <a:t>.</a:t>
            </a:r>
            <a:r>
              <a:rPr lang="es-EC" sz="4800" b="1" dirty="0">
                <a:solidFill>
                  <a:srgbClr val="FF0000"/>
                </a:solidFill>
                <a:latin typeface="+mj-lt"/>
              </a:rPr>
              <a:t/>
            </a:r>
            <a:br>
              <a:rPr lang="es-EC" sz="4800" b="1" dirty="0">
                <a:solidFill>
                  <a:srgbClr val="FF0000"/>
                </a:solidFill>
                <a:latin typeface="+mj-lt"/>
              </a:rPr>
            </a:br>
            <a:endParaRPr lang="es-EC" sz="2800" dirty="0">
              <a:solidFill>
                <a:srgbClr val="FF0000"/>
              </a:solidFill>
              <a:latin typeface="+mj-lt"/>
            </a:endParaRPr>
          </a:p>
        </p:txBody>
      </p:sp>
      <p:graphicFrame>
        <p:nvGraphicFramePr>
          <p:cNvPr id="4" name="Objeto 3"/>
          <p:cNvGraphicFramePr>
            <a:graphicFrameLocks noChangeAspect="1"/>
          </p:cNvGraphicFramePr>
          <p:nvPr>
            <p:extLst>
              <p:ext uri="{D42A27DB-BD31-4B8C-83A1-F6EECF244321}">
                <p14:modId xmlns:p14="http://schemas.microsoft.com/office/powerpoint/2010/main" val="3977303852"/>
              </p:ext>
            </p:extLst>
          </p:nvPr>
        </p:nvGraphicFramePr>
        <p:xfrm>
          <a:off x="791422" y="3481333"/>
          <a:ext cx="5214937" cy="1482725"/>
        </p:xfrm>
        <a:graphic>
          <a:graphicData uri="http://schemas.openxmlformats.org/presentationml/2006/ole">
            <mc:AlternateContent xmlns:mc="http://schemas.openxmlformats.org/markup-compatibility/2006">
              <mc:Choice xmlns:v="urn:schemas-microsoft-com:vml" Requires="v">
                <p:oleObj spid="_x0000_s11286" name="Documento" r:id="rId4" imgW="5215488" imgH="1481991" progId="Word.Document.12">
                  <p:embed/>
                </p:oleObj>
              </mc:Choice>
              <mc:Fallback>
                <p:oleObj name="Documento" r:id="rId4" imgW="5215488" imgH="1481991" progId="Word.Document.12">
                  <p:embed/>
                  <p:pic>
                    <p:nvPicPr>
                      <p:cNvPr id="0" name=""/>
                      <p:cNvPicPr/>
                      <p:nvPr/>
                    </p:nvPicPr>
                    <p:blipFill>
                      <a:blip r:embed="rId5"/>
                      <a:stretch>
                        <a:fillRect/>
                      </a:stretch>
                    </p:blipFill>
                    <p:spPr>
                      <a:xfrm>
                        <a:off x="791422" y="3481333"/>
                        <a:ext cx="5214937" cy="1482725"/>
                      </a:xfrm>
                      <a:prstGeom prst="rect">
                        <a:avLst/>
                      </a:prstGeom>
                    </p:spPr>
                  </p:pic>
                </p:oleObj>
              </mc:Fallback>
            </mc:AlternateContent>
          </a:graphicData>
        </a:graphic>
      </p:graphicFrame>
      <p:graphicFrame>
        <p:nvGraphicFramePr>
          <p:cNvPr id="5" name="Objeto 4"/>
          <p:cNvGraphicFramePr>
            <a:graphicFrameLocks noChangeAspect="1"/>
          </p:cNvGraphicFramePr>
          <p:nvPr>
            <p:extLst>
              <p:ext uri="{D42A27DB-BD31-4B8C-83A1-F6EECF244321}">
                <p14:modId xmlns:p14="http://schemas.microsoft.com/office/powerpoint/2010/main" val="1907173493"/>
              </p:ext>
            </p:extLst>
          </p:nvPr>
        </p:nvGraphicFramePr>
        <p:xfrm>
          <a:off x="6006359" y="1448782"/>
          <a:ext cx="5717773" cy="5300036"/>
        </p:xfrm>
        <a:graphic>
          <a:graphicData uri="http://schemas.openxmlformats.org/presentationml/2006/ole">
            <mc:AlternateContent xmlns:mc="http://schemas.openxmlformats.org/markup-compatibility/2006">
              <mc:Choice xmlns:v="urn:schemas-microsoft-com:vml" Requires="v">
                <p:oleObj spid="_x0000_s11287" name="Documento" r:id="rId7" imgW="5215488" imgH="4833736" progId="Word.Document.12">
                  <p:embed/>
                </p:oleObj>
              </mc:Choice>
              <mc:Fallback>
                <p:oleObj name="Documento" r:id="rId7" imgW="5215488" imgH="4833736" progId="Word.Document.12">
                  <p:embed/>
                  <p:pic>
                    <p:nvPicPr>
                      <p:cNvPr id="0" name=""/>
                      <p:cNvPicPr/>
                      <p:nvPr/>
                    </p:nvPicPr>
                    <p:blipFill>
                      <a:blip r:embed="rId8"/>
                      <a:stretch>
                        <a:fillRect/>
                      </a:stretch>
                    </p:blipFill>
                    <p:spPr>
                      <a:xfrm>
                        <a:off x="6006359" y="1448782"/>
                        <a:ext cx="5717773" cy="5300036"/>
                      </a:xfrm>
                      <a:prstGeom prst="rect">
                        <a:avLst/>
                      </a:prstGeom>
                    </p:spPr>
                  </p:pic>
                </p:oleObj>
              </mc:Fallback>
            </mc:AlternateContent>
          </a:graphicData>
        </a:graphic>
      </p:graphicFrame>
      <p:pic>
        <p:nvPicPr>
          <p:cNvPr id="6" name="Imagen 5"/>
          <p:cNvPicPr/>
          <p:nvPr/>
        </p:nvPicPr>
        <p:blipFill>
          <a:blip r:embed="rId9" cstate="print"/>
          <a:srcRect l="30477" t="35652" r="27966" b="44783"/>
          <a:stretch>
            <a:fillRect/>
          </a:stretch>
        </p:blipFill>
        <p:spPr bwMode="auto">
          <a:xfrm>
            <a:off x="8928112" y="539882"/>
            <a:ext cx="2237489" cy="812400"/>
          </a:xfrm>
          <a:prstGeom prst="rect">
            <a:avLst/>
          </a:prstGeom>
          <a:noFill/>
          <a:ln w="9525">
            <a:noFill/>
            <a:miter lim="800000"/>
            <a:headEnd/>
            <a:tailEnd/>
          </a:ln>
        </p:spPr>
      </p:pic>
    </p:spTree>
    <p:extLst>
      <p:ext uri="{BB962C8B-B14F-4D97-AF65-F5344CB8AC3E}">
        <p14:creationId xmlns:p14="http://schemas.microsoft.com/office/powerpoint/2010/main" val="36307970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Criterios a Evaluar</a:t>
            </a:r>
            <a:endParaRPr lang="es-EC" dirty="0"/>
          </a:p>
        </p:txBody>
      </p:sp>
      <p:graphicFrame>
        <p:nvGraphicFramePr>
          <p:cNvPr id="5" name="Objeto 4"/>
          <p:cNvGraphicFramePr>
            <a:graphicFrameLocks noChangeAspect="1"/>
          </p:cNvGraphicFramePr>
          <p:nvPr>
            <p:extLst>
              <p:ext uri="{D42A27DB-BD31-4B8C-83A1-F6EECF244321}">
                <p14:modId xmlns:p14="http://schemas.microsoft.com/office/powerpoint/2010/main" val="4169862557"/>
              </p:ext>
            </p:extLst>
          </p:nvPr>
        </p:nvGraphicFramePr>
        <p:xfrm>
          <a:off x="2962548" y="1588429"/>
          <a:ext cx="7109458" cy="2110114"/>
        </p:xfrm>
        <a:graphic>
          <a:graphicData uri="http://schemas.openxmlformats.org/presentationml/2006/ole">
            <mc:AlternateContent xmlns:mc="http://schemas.openxmlformats.org/markup-compatibility/2006">
              <mc:Choice xmlns:v="urn:schemas-microsoft-com:vml" Requires="v">
                <p:oleObj spid="_x0000_s12297" name="Documento" r:id="rId4" imgW="5215488" imgH="1547457" progId="Word.Document.12">
                  <p:embed/>
                </p:oleObj>
              </mc:Choice>
              <mc:Fallback>
                <p:oleObj name="Documento" r:id="rId4" imgW="5215488" imgH="1547457" progId="Word.Document.12">
                  <p:embed/>
                  <p:pic>
                    <p:nvPicPr>
                      <p:cNvPr id="0" name=""/>
                      <p:cNvPicPr/>
                      <p:nvPr/>
                    </p:nvPicPr>
                    <p:blipFill>
                      <a:blip r:embed="rId5"/>
                      <a:stretch>
                        <a:fillRect/>
                      </a:stretch>
                    </p:blipFill>
                    <p:spPr>
                      <a:xfrm>
                        <a:off x="2962548" y="1588429"/>
                        <a:ext cx="7109458" cy="2110114"/>
                      </a:xfrm>
                      <a:prstGeom prst="rect">
                        <a:avLst/>
                      </a:prstGeom>
                    </p:spPr>
                  </p:pic>
                </p:oleObj>
              </mc:Fallback>
            </mc:AlternateContent>
          </a:graphicData>
        </a:graphic>
      </p:graphicFrame>
      <p:graphicFrame>
        <p:nvGraphicFramePr>
          <p:cNvPr id="6" name="Gráfico 5"/>
          <p:cNvGraphicFramePr/>
          <p:nvPr>
            <p:extLst>
              <p:ext uri="{D42A27DB-BD31-4B8C-83A1-F6EECF244321}">
                <p14:modId xmlns:p14="http://schemas.microsoft.com/office/powerpoint/2010/main" val="2673717663"/>
              </p:ext>
            </p:extLst>
          </p:nvPr>
        </p:nvGraphicFramePr>
        <p:xfrm>
          <a:off x="3684030" y="3376255"/>
          <a:ext cx="5244082" cy="2956306"/>
        </p:xfrm>
        <a:graphic>
          <a:graphicData uri="http://schemas.openxmlformats.org/drawingml/2006/chart">
            <c:chart xmlns:c="http://schemas.openxmlformats.org/drawingml/2006/chart" xmlns:r="http://schemas.openxmlformats.org/officeDocument/2006/relationships" r:id="rId6"/>
          </a:graphicData>
        </a:graphic>
      </p:graphicFrame>
      <p:pic>
        <p:nvPicPr>
          <p:cNvPr id="7" name="Imagen 6"/>
          <p:cNvPicPr/>
          <p:nvPr/>
        </p:nvPicPr>
        <p:blipFill>
          <a:blip r:embed="rId7" cstate="print"/>
          <a:srcRect l="30477" t="35652" r="27966" b="44783"/>
          <a:stretch>
            <a:fillRect/>
          </a:stretch>
        </p:blipFill>
        <p:spPr bwMode="auto">
          <a:xfrm>
            <a:off x="8928112" y="539882"/>
            <a:ext cx="2237489" cy="812400"/>
          </a:xfrm>
          <a:prstGeom prst="rect">
            <a:avLst/>
          </a:prstGeom>
          <a:noFill/>
          <a:ln w="9525">
            <a:noFill/>
            <a:miter lim="800000"/>
            <a:headEnd/>
            <a:tailEnd/>
          </a:ln>
        </p:spPr>
      </p:pic>
    </p:spTree>
    <p:extLst>
      <p:ext uri="{BB962C8B-B14F-4D97-AF65-F5344CB8AC3E}">
        <p14:creationId xmlns:p14="http://schemas.microsoft.com/office/powerpoint/2010/main" val="26435118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42048" y="72546"/>
            <a:ext cx="8911687" cy="1280890"/>
          </a:xfrm>
        </p:spPr>
        <p:txBody>
          <a:bodyPr/>
          <a:lstStyle/>
          <a:p>
            <a:r>
              <a:rPr lang="es-EC" b="1" dirty="0" smtClean="0">
                <a:solidFill>
                  <a:srgbClr val="FF0000"/>
                </a:solidFill>
              </a:rPr>
              <a:t>Análisis de Esfuerzos simulados</a:t>
            </a:r>
            <a:br>
              <a:rPr lang="es-EC" b="1" dirty="0" smtClean="0">
                <a:solidFill>
                  <a:srgbClr val="FF0000"/>
                </a:solidFill>
              </a:rPr>
            </a:br>
            <a:r>
              <a:rPr lang="es-EC" b="1" dirty="0" smtClean="0">
                <a:solidFill>
                  <a:srgbClr val="FF0000"/>
                </a:solidFill>
              </a:rPr>
              <a:t>de la Base Giratoria</a:t>
            </a:r>
            <a:endParaRPr lang="es-EC" b="1" dirty="0">
              <a:solidFill>
                <a:srgbClr val="FF0000"/>
              </a:solidFill>
            </a:endParaRPr>
          </a:p>
        </p:txBody>
      </p:sp>
      <p:graphicFrame>
        <p:nvGraphicFramePr>
          <p:cNvPr id="6" name="Objeto 5"/>
          <p:cNvGraphicFramePr>
            <a:graphicFrameLocks noChangeAspect="1"/>
          </p:cNvGraphicFramePr>
          <p:nvPr>
            <p:extLst>
              <p:ext uri="{D42A27DB-BD31-4B8C-83A1-F6EECF244321}">
                <p14:modId xmlns:p14="http://schemas.microsoft.com/office/powerpoint/2010/main" val="2172559677"/>
              </p:ext>
            </p:extLst>
          </p:nvPr>
        </p:nvGraphicFramePr>
        <p:xfrm>
          <a:off x="782954" y="2055125"/>
          <a:ext cx="5214937" cy="2840037"/>
        </p:xfrm>
        <a:graphic>
          <a:graphicData uri="http://schemas.openxmlformats.org/presentationml/2006/ole">
            <mc:AlternateContent xmlns:mc="http://schemas.openxmlformats.org/markup-compatibility/2006">
              <mc:Choice xmlns:v="urn:schemas-microsoft-com:vml" Requires="v">
                <p:oleObj spid="_x0000_s13342" name="Documento" r:id="rId4" imgW="5215488" imgH="2840242" progId="Word.Document.12">
                  <p:embed/>
                </p:oleObj>
              </mc:Choice>
              <mc:Fallback>
                <p:oleObj name="Documento" r:id="rId4" imgW="5215488" imgH="2840242" progId="Word.Document.12">
                  <p:embed/>
                  <p:pic>
                    <p:nvPicPr>
                      <p:cNvPr id="0" name=""/>
                      <p:cNvPicPr/>
                      <p:nvPr/>
                    </p:nvPicPr>
                    <p:blipFill>
                      <a:blip r:embed="rId5"/>
                      <a:stretch>
                        <a:fillRect/>
                      </a:stretch>
                    </p:blipFill>
                    <p:spPr>
                      <a:xfrm>
                        <a:off x="782954" y="2055125"/>
                        <a:ext cx="5214937" cy="2840037"/>
                      </a:xfrm>
                      <a:prstGeom prst="rect">
                        <a:avLst/>
                      </a:prstGeom>
                    </p:spPr>
                  </p:pic>
                </p:oleObj>
              </mc:Fallback>
            </mc:AlternateContent>
          </a:graphicData>
        </a:graphic>
      </p:graphicFrame>
      <p:graphicFrame>
        <p:nvGraphicFramePr>
          <p:cNvPr id="7" name="Objeto 6"/>
          <p:cNvGraphicFramePr>
            <a:graphicFrameLocks noChangeAspect="1"/>
          </p:cNvGraphicFramePr>
          <p:nvPr>
            <p:extLst>
              <p:ext uri="{D42A27DB-BD31-4B8C-83A1-F6EECF244321}">
                <p14:modId xmlns:p14="http://schemas.microsoft.com/office/powerpoint/2010/main" val="634994698"/>
              </p:ext>
            </p:extLst>
          </p:nvPr>
        </p:nvGraphicFramePr>
        <p:xfrm>
          <a:off x="6534963" y="1154920"/>
          <a:ext cx="5214937" cy="3182428"/>
        </p:xfrm>
        <a:graphic>
          <a:graphicData uri="http://schemas.openxmlformats.org/presentationml/2006/ole">
            <mc:AlternateContent xmlns:mc="http://schemas.openxmlformats.org/markup-compatibility/2006">
              <mc:Choice xmlns:v="urn:schemas-microsoft-com:vml" Requires="v">
                <p:oleObj spid="_x0000_s13343" name="Documento" r:id="rId7" imgW="5215488" imgH="3257862" progId="Word.Document.12">
                  <p:embed/>
                </p:oleObj>
              </mc:Choice>
              <mc:Fallback>
                <p:oleObj name="Documento" r:id="rId7" imgW="5215488" imgH="3257862" progId="Word.Document.12">
                  <p:embed/>
                  <p:pic>
                    <p:nvPicPr>
                      <p:cNvPr id="0" name=""/>
                      <p:cNvPicPr/>
                      <p:nvPr/>
                    </p:nvPicPr>
                    <p:blipFill>
                      <a:blip r:embed="rId8"/>
                      <a:stretch>
                        <a:fillRect/>
                      </a:stretch>
                    </p:blipFill>
                    <p:spPr>
                      <a:xfrm>
                        <a:off x="6534963" y="1154920"/>
                        <a:ext cx="5214937" cy="3182428"/>
                      </a:xfrm>
                      <a:prstGeom prst="rect">
                        <a:avLst/>
                      </a:prstGeom>
                    </p:spPr>
                  </p:pic>
                </p:oleObj>
              </mc:Fallback>
            </mc:AlternateContent>
          </a:graphicData>
        </a:graphic>
      </p:graphicFrame>
      <p:graphicFrame>
        <p:nvGraphicFramePr>
          <p:cNvPr id="9" name="Objeto 8"/>
          <p:cNvGraphicFramePr>
            <a:graphicFrameLocks noChangeAspect="1"/>
          </p:cNvGraphicFramePr>
          <p:nvPr>
            <p:extLst>
              <p:ext uri="{D42A27DB-BD31-4B8C-83A1-F6EECF244321}">
                <p14:modId xmlns:p14="http://schemas.microsoft.com/office/powerpoint/2010/main" val="1835265624"/>
              </p:ext>
            </p:extLst>
          </p:nvPr>
        </p:nvGraphicFramePr>
        <p:xfrm>
          <a:off x="6630870" y="4021217"/>
          <a:ext cx="5119030" cy="3031636"/>
        </p:xfrm>
        <a:graphic>
          <a:graphicData uri="http://schemas.openxmlformats.org/presentationml/2006/ole">
            <mc:AlternateContent xmlns:mc="http://schemas.openxmlformats.org/markup-compatibility/2006">
              <mc:Choice xmlns:v="urn:schemas-microsoft-com:vml" Requires="v">
                <p:oleObj spid="_x0000_s13344" name="Documento" r:id="rId10" imgW="5215488" imgH="3425485" progId="Word.Document.12">
                  <p:embed/>
                </p:oleObj>
              </mc:Choice>
              <mc:Fallback>
                <p:oleObj name="Documento" r:id="rId10" imgW="5215488" imgH="3425485" progId="Word.Document.12">
                  <p:embed/>
                  <p:pic>
                    <p:nvPicPr>
                      <p:cNvPr id="0" name=""/>
                      <p:cNvPicPr/>
                      <p:nvPr/>
                    </p:nvPicPr>
                    <p:blipFill>
                      <a:blip r:embed="rId11"/>
                      <a:stretch>
                        <a:fillRect/>
                      </a:stretch>
                    </p:blipFill>
                    <p:spPr>
                      <a:xfrm>
                        <a:off x="6630870" y="4021217"/>
                        <a:ext cx="5119030" cy="3031636"/>
                      </a:xfrm>
                      <a:prstGeom prst="rect">
                        <a:avLst/>
                      </a:prstGeom>
                    </p:spPr>
                  </p:pic>
                </p:oleObj>
              </mc:Fallback>
            </mc:AlternateContent>
          </a:graphicData>
        </a:graphic>
      </p:graphicFrame>
      <p:pic>
        <p:nvPicPr>
          <p:cNvPr id="10" name="Imagen 9"/>
          <p:cNvPicPr/>
          <p:nvPr/>
        </p:nvPicPr>
        <p:blipFill>
          <a:blip r:embed="rId12" cstate="print"/>
          <a:srcRect l="30477" t="35652" r="27966" b="44783"/>
          <a:stretch>
            <a:fillRect/>
          </a:stretch>
        </p:blipFill>
        <p:spPr bwMode="auto">
          <a:xfrm>
            <a:off x="9512411" y="306791"/>
            <a:ext cx="2237489" cy="812400"/>
          </a:xfrm>
          <a:prstGeom prst="rect">
            <a:avLst/>
          </a:prstGeom>
          <a:noFill/>
          <a:ln w="9525">
            <a:noFill/>
            <a:miter lim="800000"/>
            <a:headEnd/>
            <a:tailEnd/>
          </a:ln>
        </p:spPr>
      </p:pic>
    </p:spTree>
    <p:extLst>
      <p:ext uri="{BB962C8B-B14F-4D97-AF65-F5344CB8AC3E}">
        <p14:creationId xmlns:p14="http://schemas.microsoft.com/office/powerpoint/2010/main" val="21745594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75494" y="305637"/>
            <a:ext cx="8911687" cy="1280890"/>
          </a:xfrm>
        </p:spPr>
        <p:txBody>
          <a:bodyPr>
            <a:noAutofit/>
          </a:bodyPr>
          <a:lstStyle/>
          <a:p>
            <a:pPr lvl="2" algn="l" defTabSz="457200" rtl="0">
              <a:spcBef>
                <a:spcPct val="0"/>
              </a:spcBef>
            </a:pPr>
            <a:r>
              <a:rPr lang="es-EC" sz="2800" b="1" dirty="0">
                <a:solidFill>
                  <a:srgbClr val="FF0000"/>
                </a:solidFill>
                <a:latin typeface="+mj-lt"/>
              </a:rPr>
              <a:t>Factores que afectan </a:t>
            </a:r>
            <a:r>
              <a:rPr lang="es-EC" sz="2800" b="1" dirty="0" smtClean="0">
                <a:solidFill>
                  <a:srgbClr val="FF0000"/>
                </a:solidFill>
                <a:latin typeface="+mj-lt"/>
              </a:rPr>
              <a:t>el</a:t>
            </a:r>
            <a:br>
              <a:rPr lang="es-EC" sz="2800" b="1" dirty="0" smtClean="0">
                <a:solidFill>
                  <a:srgbClr val="FF0000"/>
                </a:solidFill>
                <a:latin typeface="+mj-lt"/>
              </a:rPr>
            </a:br>
            <a:r>
              <a:rPr lang="es-EC" sz="2800" b="1" dirty="0" smtClean="0">
                <a:solidFill>
                  <a:srgbClr val="FF0000"/>
                </a:solidFill>
                <a:latin typeface="+mj-lt"/>
              </a:rPr>
              <a:t>Desempeño </a:t>
            </a:r>
            <a:r>
              <a:rPr lang="es-EC" sz="2800" b="1" dirty="0">
                <a:solidFill>
                  <a:srgbClr val="FF0000"/>
                </a:solidFill>
                <a:latin typeface="+mj-lt"/>
              </a:rPr>
              <a:t>de las Bolas de Pintura (BP).</a:t>
            </a:r>
            <a:br>
              <a:rPr lang="es-EC" sz="2800" b="1" dirty="0">
                <a:solidFill>
                  <a:srgbClr val="FF0000"/>
                </a:solidFill>
                <a:latin typeface="+mj-lt"/>
              </a:rPr>
            </a:br>
            <a:endParaRPr lang="es-EC" sz="2800" dirty="0">
              <a:solidFill>
                <a:srgbClr val="FF0000"/>
              </a:solidFill>
              <a:latin typeface="+mj-lt"/>
            </a:endParaRPr>
          </a:p>
        </p:txBody>
      </p:sp>
      <p:sp>
        <p:nvSpPr>
          <p:cNvPr id="3" name="Marcador de contenido 2"/>
          <p:cNvSpPr>
            <a:spLocks noGrp="1"/>
          </p:cNvSpPr>
          <p:nvPr>
            <p:ph idx="1"/>
          </p:nvPr>
        </p:nvSpPr>
        <p:spPr>
          <a:xfrm>
            <a:off x="2592925" y="1697826"/>
            <a:ext cx="4364038" cy="3777622"/>
          </a:xfrm>
        </p:spPr>
        <p:txBody>
          <a:bodyPr/>
          <a:lstStyle/>
          <a:p>
            <a:r>
              <a:rPr lang="es-EC" dirty="0" smtClean="0"/>
              <a:t>Temperatura</a:t>
            </a:r>
          </a:p>
          <a:p>
            <a:r>
              <a:rPr lang="es-EC" dirty="0" smtClean="0"/>
              <a:t>Almacenamiento y conservación</a:t>
            </a:r>
          </a:p>
          <a:p>
            <a:r>
              <a:rPr lang="es-EC" dirty="0" smtClean="0"/>
              <a:t>Humedad</a:t>
            </a:r>
          </a:p>
          <a:p>
            <a:r>
              <a:rPr lang="es-EC" dirty="0" smtClean="0"/>
              <a:t>Luz</a:t>
            </a:r>
          </a:p>
          <a:p>
            <a:r>
              <a:rPr lang="es-EC" dirty="0" smtClean="0"/>
              <a:t>Tiempo de almacenamiento</a:t>
            </a:r>
          </a:p>
          <a:p>
            <a:r>
              <a:rPr lang="es-EC" dirty="0" smtClean="0"/>
              <a:t>Decantación</a:t>
            </a:r>
          </a:p>
          <a:p>
            <a:r>
              <a:rPr lang="es-EC" dirty="0" smtClean="0"/>
              <a:t>Manipulación</a:t>
            </a:r>
          </a:p>
          <a:p>
            <a:endParaRPr lang="es-EC" dirty="0"/>
          </a:p>
        </p:txBody>
      </p:sp>
      <p:pic>
        <p:nvPicPr>
          <p:cNvPr id="6" name="Imagen 5" descr="https://encrypted-tbn0.gstatic.com/images?q=tbn:ANd9GcRNNJkJ-6l3JkSrm1vT_Mewx3HeXNlfDvD05ln9-djakdEZLnJW"/>
          <p:cNvPicPr/>
          <p:nvPr/>
        </p:nvPicPr>
        <p:blipFill>
          <a:blip r:embed="rId2">
            <a:extLst>
              <a:ext uri="{28A0092B-C50C-407E-A947-70E740481C1C}">
                <a14:useLocalDpi xmlns:a14="http://schemas.microsoft.com/office/drawing/2010/main" val="0"/>
              </a:ext>
            </a:extLst>
          </a:blip>
          <a:srcRect/>
          <a:stretch>
            <a:fillRect/>
          </a:stretch>
        </p:blipFill>
        <p:spPr bwMode="auto">
          <a:xfrm>
            <a:off x="7847964" y="1697826"/>
            <a:ext cx="3066097" cy="29060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Marcador de contenido 2"/>
          <p:cNvSpPr txBox="1">
            <a:spLocks/>
          </p:cNvSpPr>
          <p:nvPr/>
        </p:nvSpPr>
        <p:spPr>
          <a:xfrm>
            <a:off x="2592925" y="4677491"/>
            <a:ext cx="8915400" cy="2000250"/>
          </a:xfrm>
          <a:prstGeom prst="rect">
            <a:avLst/>
          </a:prstGeom>
          <a:ln>
            <a:solidFill>
              <a:schemeClr val="accent2">
                <a:lumMod val="75000"/>
              </a:schemeClr>
            </a:solidFill>
          </a:ln>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a:buFont typeface="Arial" panose="020B0604020202020204" pitchFamily="34" charset="0"/>
              <a:buChar char="•"/>
            </a:pPr>
            <a:r>
              <a:rPr lang="es-EC" sz="1600" smtClean="0"/>
              <a:t>Mejorar la calidad de las bolas de pintura.</a:t>
            </a:r>
          </a:p>
          <a:p>
            <a:pPr>
              <a:buFont typeface="Arial" panose="020B0604020202020204" pitchFamily="34" charset="0"/>
              <a:buChar char="•"/>
            </a:pPr>
            <a:r>
              <a:rPr lang="es-EC" sz="1600" smtClean="0"/>
              <a:t> Conservar las BP., en buen estado y por mayor tiempo.</a:t>
            </a:r>
          </a:p>
          <a:p>
            <a:pPr>
              <a:buFont typeface="Arial" panose="020B0604020202020204" pitchFamily="34" charset="0"/>
              <a:buChar char="•"/>
            </a:pPr>
            <a:r>
              <a:rPr lang="es-EC" sz="1600" smtClean="0"/>
              <a:t> Permitir que la cancha suministre a sus clientes con mayor precisión la cantidad de bolas especificadas, logrando confianza del cliente y tranquilidad del empresario.</a:t>
            </a:r>
          </a:p>
          <a:p>
            <a:pPr>
              <a:buFont typeface="Arial" panose="020B0604020202020204" pitchFamily="34" charset="0"/>
              <a:buChar char="•"/>
            </a:pPr>
            <a:r>
              <a:rPr lang="es-EC" sz="1600" smtClean="0"/>
              <a:t> Generar tablas estadísticas que permitan conocer cuál es el número de BP., consumidas y cuál es la utilidad generada.</a:t>
            </a:r>
          </a:p>
          <a:p>
            <a:pPr>
              <a:buFont typeface="Arial" panose="020B0604020202020204" pitchFamily="34" charset="0"/>
              <a:buChar char="•"/>
            </a:pPr>
            <a:endParaRPr lang="es-EC" sz="1600" dirty="0"/>
          </a:p>
        </p:txBody>
      </p:sp>
      <p:pic>
        <p:nvPicPr>
          <p:cNvPr id="7" name="Imagen 6"/>
          <p:cNvPicPr/>
          <p:nvPr/>
        </p:nvPicPr>
        <p:blipFill>
          <a:blip r:embed="rId3" cstate="print"/>
          <a:srcRect l="30477" t="35652" r="27966" b="44783"/>
          <a:stretch>
            <a:fillRect/>
          </a:stretch>
        </p:blipFill>
        <p:spPr bwMode="auto">
          <a:xfrm>
            <a:off x="8928112" y="539882"/>
            <a:ext cx="2237489" cy="812400"/>
          </a:xfrm>
          <a:prstGeom prst="rect">
            <a:avLst/>
          </a:prstGeom>
          <a:noFill/>
          <a:ln w="9525">
            <a:noFill/>
            <a:miter lim="800000"/>
            <a:headEnd/>
            <a:tailEnd/>
          </a:ln>
        </p:spPr>
      </p:pic>
    </p:spTree>
    <p:extLst>
      <p:ext uri="{BB962C8B-B14F-4D97-AF65-F5344CB8AC3E}">
        <p14:creationId xmlns:p14="http://schemas.microsoft.com/office/powerpoint/2010/main" val="8628774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lvl="1" algn="l" defTabSz="457200" rtl="0">
              <a:spcBef>
                <a:spcPct val="0"/>
              </a:spcBef>
            </a:pPr>
            <a:r>
              <a:rPr lang="es-EC" b="1" dirty="0">
                <a:latin typeface="+mj-lt"/>
              </a:rPr>
              <a:t>Diseño final maquina almacenadora, conservadora y dosificadora de BP.</a:t>
            </a:r>
            <a:r>
              <a:rPr lang="es-EC" sz="3600" b="1" dirty="0">
                <a:latin typeface="+mj-lt"/>
              </a:rPr>
              <a:t/>
            </a:r>
            <a:br>
              <a:rPr lang="es-EC" sz="3600" b="1" dirty="0">
                <a:latin typeface="+mj-lt"/>
              </a:rPr>
            </a:br>
            <a:endParaRPr lang="es-EC" dirty="0">
              <a:latin typeface="+mj-lt"/>
            </a:endParaRPr>
          </a:p>
        </p:txBody>
      </p:sp>
      <p:pic>
        <p:nvPicPr>
          <p:cNvPr id="4" name="Imagen 3"/>
          <p:cNvPicPr/>
          <p:nvPr/>
        </p:nvPicPr>
        <p:blipFill>
          <a:blip r:embed="rId2"/>
          <a:stretch>
            <a:fillRect/>
          </a:stretch>
        </p:blipFill>
        <p:spPr>
          <a:xfrm>
            <a:off x="1187590" y="1776211"/>
            <a:ext cx="2714709" cy="4727812"/>
          </a:xfrm>
          <a:prstGeom prst="rect">
            <a:avLst/>
          </a:prstGeom>
        </p:spPr>
      </p:pic>
      <p:sp>
        <p:nvSpPr>
          <p:cNvPr id="5" name="Título 1"/>
          <p:cNvSpPr txBox="1">
            <a:spLocks/>
          </p:cNvSpPr>
          <p:nvPr/>
        </p:nvSpPr>
        <p:spPr>
          <a:xfrm>
            <a:off x="2592924" y="1264555"/>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lvl="1" algn="l" defTabSz="457200" rtl="0">
              <a:spcBef>
                <a:spcPct val="0"/>
              </a:spcBef>
            </a:pPr>
            <a:r>
              <a:rPr lang="es-EC" b="1" kern="0" dirty="0" smtClean="0"/>
              <a:t>Construcción de las Partes de la máquina.</a:t>
            </a:r>
            <a:endParaRPr lang="es-EC" kern="0" dirty="0"/>
          </a:p>
        </p:txBody>
      </p:sp>
      <p:pic>
        <p:nvPicPr>
          <p:cNvPr id="6" name="Imagen 5"/>
          <p:cNvPicPr/>
          <p:nvPr/>
        </p:nvPicPr>
        <p:blipFill>
          <a:blip r:embed="rId3" cstate="print"/>
          <a:srcRect l="30477" t="35652" r="27966" b="44783"/>
          <a:stretch>
            <a:fillRect/>
          </a:stretch>
        </p:blipFill>
        <p:spPr bwMode="auto">
          <a:xfrm>
            <a:off x="8928112" y="539882"/>
            <a:ext cx="2237489" cy="812400"/>
          </a:xfrm>
          <a:prstGeom prst="rect">
            <a:avLst/>
          </a:prstGeom>
          <a:noFill/>
          <a:ln w="9525">
            <a:noFill/>
            <a:miter lim="800000"/>
            <a:headEnd/>
            <a:tailEnd/>
          </a:ln>
        </p:spPr>
      </p:pic>
      <p:pic>
        <p:nvPicPr>
          <p:cNvPr id="3" name="Imagen 2"/>
          <p:cNvPicPr>
            <a:picLocks noChangeAspect="1"/>
          </p:cNvPicPr>
          <p:nvPr/>
        </p:nvPicPr>
        <p:blipFill rotWithShape="1">
          <a:blip r:embed="rId4">
            <a:extLst>
              <a:ext uri="{28A0092B-C50C-407E-A947-70E740481C1C}">
                <a14:useLocalDpi xmlns:a14="http://schemas.microsoft.com/office/drawing/2010/main" val="0"/>
              </a:ext>
            </a:extLst>
          </a:blip>
          <a:srcRect t="27605" r="20751" b="27658"/>
          <a:stretch/>
        </p:blipFill>
        <p:spPr>
          <a:xfrm rot="5400000">
            <a:off x="3512101" y="2866660"/>
            <a:ext cx="4429908" cy="2249010"/>
          </a:xfrm>
          <a:prstGeom prst="rect">
            <a:avLst/>
          </a:prstGeom>
        </p:spPr>
      </p:pic>
      <p:pic>
        <p:nvPicPr>
          <p:cNvPr id="7" name="Imagen 6"/>
          <p:cNvPicPr>
            <a:picLocks noChangeAspect="1"/>
          </p:cNvPicPr>
          <p:nvPr/>
        </p:nvPicPr>
        <p:blipFill rotWithShape="1">
          <a:blip r:embed="rId5">
            <a:extLst>
              <a:ext uri="{28A0092B-C50C-407E-A947-70E740481C1C}">
                <a14:useLocalDpi xmlns:a14="http://schemas.microsoft.com/office/drawing/2010/main" val="0"/>
              </a:ext>
            </a:extLst>
          </a:blip>
          <a:srcRect t="21596" b="14179"/>
          <a:stretch/>
        </p:blipFill>
        <p:spPr>
          <a:xfrm rot="5400000">
            <a:off x="6848437" y="2906007"/>
            <a:ext cx="4429909" cy="2170321"/>
          </a:xfrm>
          <a:prstGeom prst="rect">
            <a:avLst/>
          </a:prstGeom>
        </p:spPr>
      </p:pic>
    </p:spTree>
    <p:extLst>
      <p:ext uri="{BB962C8B-B14F-4D97-AF65-F5344CB8AC3E}">
        <p14:creationId xmlns:p14="http://schemas.microsoft.com/office/powerpoint/2010/main" val="23503881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33464" y="218538"/>
            <a:ext cx="6405067" cy="557258"/>
          </a:xfrm>
        </p:spPr>
        <p:txBody>
          <a:bodyPr>
            <a:noAutofit/>
          </a:bodyPr>
          <a:lstStyle/>
          <a:p>
            <a:pPr lvl="2"/>
            <a:r>
              <a:rPr lang="es-EC" sz="2800" b="1" dirty="0">
                <a:solidFill>
                  <a:srgbClr val="FF0000"/>
                </a:solidFill>
                <a:latin typeface="+mj-lt"/>
              </a:rPr>
              <a:t>Cilindro de Almacenamiento de BP.</a:t>
            </a:r>
            <a:endParaRPr lang="es-EC" sz="4800" b="1" dirty="0">
              <a:solidFill>
                <a:srgbClr val="FF0000"/>
              </a:solidFill>
              <a:latin typeface="+mj-lt"/>
            </a:endParaRPr>
          </a:p>
        </p:txBody>
      </p:sp>
      <p:sp>
        <p:nvSpPr>
          <p:cNvPr id="4"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5" name="Objeto 4"/>
          <p:cNvGraphicFramePr>
            <a:graphicFrameLocks noChangeAspect="1"/>
          </p:cNvGraphicFramePr>
          <p:nvPr>
            <p:extLst>
              <p:ext uri="{D42A27DB-BD31-4B8C-83A1-F6EECF244321}">
                <p14:modId xmlns:p14="http://schemas.microsoft.com/office/powerpoint/2010/main" val="4150410370"/>
              </p:ext>
            </p:extLst>
          </p:nvPr>
        </p:nvGraphicFramePr>
        <p:xfrm>
          <a:off x="4155260" y="994333"/>
          <a:ext cx="4156349" cy="5711889"/>
        </p:xfrm>
        <a:graphic>
          <a:graphicData uri="http://schemas.openxmlformats.org/presentationml/2006/ole">
            <mc:AlternateContent xmlns:mc="http://schemas.openxmlformats.org/markup-compatibility/2006">
              <mc:Choice xmlns:v="urn:schemas-microsoft-com:vml" Requires="v">
                <p:oleObj spid="_x0000_s14348" name="Visio" r:id="rId4" imgW="7934283" imgH="13020626" progId="Visio.Drawing.15">
                  <p:embed/>
                </p:oleObj>
              </mc:Choice>
              <mc:Fallback>
                <p:oleObj name="Visio" r:id="rId4" imgW="7934283" imgH="13020626" progId="Visio.Drawing.15">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55260" y="994333"/>
                        <a:ext cx="4156349" cy="5711889"/>
                      </a:xfrm>
                      <a:prstGeom prst="rect">
                        <a:avLst/>
                      </a:prstGeom>
                      <a:noFill/>
                    </p:spPr>
                  </p:pic>
                </p:oleObj>
              </mc:Fallback>
            </mc:AlternateContent>
          </a:graphicData>
        </a:graphic>
      </p:graphicFrame>
      <p:pic>
        <p:nvPicPr>
          <p:cNvPr id="6" name="Imagen 5" descr="C:\Users\AndrS\Documents\ESPE\Tesis\Tesis fotos\IMG_2558.JPG"/>
          <p:cNvPicPr/>
          <p:nvPr/>
        </p:nvPicPr>
        <p:blipFill rotWithShape="1">
          <a:blip r:embed="rId6">
            <a:extLst>
              <a:ext uri="{28A0092B-C50C-407E-A947-70E740481C1C}">
                <a14:useLocalDpi xmlns:a14="http://schemas.microsoft.com/office/drawing/2010/main" val="0"/>
              </a:ext>
            </a:extLst>
          </a:blip>
          <a:srcRect l="25182" t="17275" b="5109"/>
          <a:stretch/>
        </p:blipFill>
        <p:spPr bwMode="auto">
          <a:xfrm rot="5400000">
            <a:off x="844705" y="1563988"/>
            <a:ext cx="2073275" cy="1612900"/>
          </a:xfrm>
          <a:prstGeom prst="rect">
            <a:avLst/>
          </a:prstGeom>
          <a:noFill/>
          <a:ln>
            <a:noFill/>
          </a:ln>
          <a:extLst>
            <a:ext uri="{53640926-AAD7-44D8-BBD7-CCE9431645EC}">
              <a14:shadowObscured xmlns:a14="http://schemas.microsoft.com/office/drawing/2010/main"/>
            </a:ext>
          </a:extLst>
        </p:spPr>
      </p:pic>
      <p:pic>
        <p:nvPicPr>
          <p:cNvPr id="7" name="Imagen 6" descr="C:\Users\AndrS\Documents\ESPE\Tesis\Tesis fotos\IMG_2571.JPG"/>
          <p:cNvPicPr/>
          <p:nvPr/>
        </p:nvPicPr>
        <p:blipFill rotWithShape="1">
          <a:blip r:embed="rId7">
            <a:extLst>
              <a:ext uri="{28A0092B-C50C-407E-A947-70E740481C1C}">
                <a14:useLocalDpi xmlns:a14="http://schemas.microsoft.com/office/drawing/2010/main" val="0"/>
              </a:ext>
            </a:extLst>
          </a:blip>
          <a:srcRect l="15693" t="14355" r="10037" b="8272"/>
          <a:stretch/>
        </p:blipFill>
        <p:spPr bwMode="auto">
          <a:xfrm rot="5400000">
            <a:off x="8287995" y="3195612"/>
            <a:ext cx="2065655" cy="1614170"/>
          </a:xfrm>
          <a:prstGeom prst="rect">
            <a:avLst/>
          </a:prstGeom>
          <a:noFill/>
          <a:ln>
            <a:noFill/>
          </a:ln>
          <a:extLst>
            <a:ext uri="{53640926-AAD7-44D8-BBD7-CCE9431645EC}">
              <a14:shadowObscured xmlns:a14="http://schemas.microsoft.com/office/drawing/2010/main"/>
            </a:ext>
          </a:extLst>
        </p:spPr>
      </p:pic>
      <p:pic>
        <p:nvPicPr>
          <p:cNvPr id="8" name="Imagen 7" descr="C:\Users\AndrS\Documents\ESPE\Tesis\Tesis fotos\IMG_2677.JPG"/>
          <p:cNvPicPr/>
          <p:nvPr/>
        </p:nvPicPr>
        <p:blipFill rotWithShape="1">
          <a:blip r:embed="rId8">
            <a:extLst>
              <a:ext uri="{28A0092B-C50C-407E-A947-70E740481C1C}">
                <a14:useLocalDpi xmlns:a14="http://schemas.microsoft.com/office/drawing/2010/main" val="0"/>
              </a:ext>
            </a:extLst>
          </a:blip>
          <a:srcRect l="20803"/>
          <a:stretch/>
        </p:blipFill>
        <p:spPr bwMode="auto">
          <a:xfrm>
            <a:off x="998842" y="4538586"/>
            <a:ext cx="1766570" cy="2018665"/>
          </a:xfrm>
          <a:prstGeom prst="rect">
            <a:avLst/>
          </a:prstGeom>
          <a:noFill/>
          <a:ln>
            <a:noFill/>
          </a:ln>
          <a:extLst>
            <a:ext uri="{53640926-AAD7-44D8-BBD7-CCE9431645EC}">
              <a14:shadowObscured xmlns:a14="http://schemas.microsoft.com/office/drawing/2010/main"/>
            </a:ext>
          </a:extLst>
        </p:spPr>
      </p:pic>
      <p:pic>
        <p:nvPicPr>
          <p:cNvPr id="9" name="Imagen 8" descr="C:\Users\AndrS\Documents\ESPE\Tesis\Tesis fotos\IMG_2676.JPG"/>
          <p:cNvPicPr/>
          <p:nvPr/>
        </p:nvPicPr>
        <p:blipFill rotWithShape="1">
          <a:blip r:embed="rId9">
            <a:extLst>
              <a:ext uri="{28A0092B-C50C-407E-A947-70E740481C1C}">
                <a14:useLocalDpi xmlns:a14="http://schemas.microsoft.com/office/drawing/2010/main" val="0"/>
              </a:ext>
            </a:extLst>
          </a:blip>
          <a:srcRect l="11925"/>
          <a:stretch/>
        </p:blipFill>
        <p:spPr bwMode="auto">
          <a:xfrm>
            <a:off x="10330038" y="1333800"/>
            <a:ext cx="1611753" cy="1936317"/>
          </a:xfrm>
          <a:prstGeom prst="rect">
            <a:avLst/>
          </a:prstGeom>
          <a:noFill/>
          <a:ln>
            <a:noFill/>
          </a:ln>
          <a:extLst>
            <a:ext uri="{53640926-AAD7-44D8-BBD7-CCE9431645EC}">
              <a14:shadowObscured xmlns:a14="http://schemas.microsoft.com/office/drawing/2010/main"/>
            </a:ext>
          </a:extLst>
        </p:spPr>
      </p:pic>
      <p:pic>
        <p:nvPicPr>
          <p:cNvPr id="10" name="Imagen 9" descr="C:\Users\AndrS\Documents\ESPE\Tesis\Tesis fotos\IMG_3029.JPG"/>
          <p:cNvPicPr/>
          <p:nvPr/>
        </p:nvPicPr>
        <p:blipFill rotWithShape="1">
          <a:blip r:embed="rId10">
            <a:extLst>
              <a:ext uri="{28A0092B-C50C-407E-A947-70E740481C1C}">
                <a14:useLocalDpi xmlns:a14="http://schemas.microsoft.com/office/drawing/2010/main" val="0"/>
              </a:ext>
            </a:extLst>
          </a:blip>
          <a:srcRect l="55474" t="21898" r="19343" b="32604"/>
          <a:stretch/>
        </p:blipFill>
        <p:spPr bwMode="auto">
          <a:xfrm>
            <a:off x="10330038" y="4725910"/>
            <a:ext cx="1611753" cy="1980311"/>
          </a:xfrm>
          <a:prstGeom prst="rect">
            <a:avLst/>
          </a:prstGeom>
          <a:noFill/>
          <a:ln>
            <a:noFill/>
          </a:ln>
          <a:extLst>
            <a:ext uri="{53640926-AAD7-44D8-BBD7-CCE9431645EC}">
              <a14:shadowObscured xmlns:a14="http://schemas.microsoft.com/office/drawing/2010/main"/>
            </a:ext>
          </a:extLst>
        </p:spPr>
      </p:pic>
      <p:pic>
        <p:nvPicPr>
          <p:cNvPr id="11" name="Imagen 10"/>
          <p:cNvPicPr/>
          <p:nvPr/>
        </p:nvPicPr>
        <p:blipFill>
          <a:blip r:embed="rId11" cstate="print"/>
          <a:srcRect l="30477" t="35652" r="27966" b="44783"/>
          <a:stretch>
            <a:fillRect/>
          </a:stretch>
        </p:blipFill>
        <p:spPr bwMode="auto">
          <a:xfrm>
            <a:off x="9288128" y="181933"/>
            <a:ext cx="2237489" cy="812400"/>
          </a:xfrm>
          <a:prstGeom prst="rect">
            <a:avLst/>
          </a:prstGeom>
          <a:noFill/>
          <a:ln w="9525">
            <a:noFill/>
            <a:miter lim="800000"/>
            <a:headEnd/>
            <a:tailEnd/>
          </a:ln>
        </p:spPr>
      </p:pic>
    </p:spTree>
    <p:extLst>
      <p:ext uri="{BB962C8B-B14F-4D97-AF65-F5344CB8AC3E}">
        <p14:creationId xmlns:p14="http://schemas.microsoft.com/office/powerpoint/2010/main" val="61068515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37431" y="202739"/>
            <a:ext cx="5764122" cy="640445"/>
          </a:xfrm>
        </p:spPr>
        <p:txBody>
          <a:bodyPr>
            <a:normAutofit fontScale="90000"/>
          </a:bodyPr>
          <a:lstStyle/>
          <a:p>
            <a:pPr lvl="2" algn="l" defTabSz="457200" rtl="0">
              <a:spcBef>
                <a:spcPct val="0"/>
              </a:spcBef>
            </a:pPr>
            <a:r>
              <a:rPr lang="es-EC" sz="3600" b="1" dirty="0">
                <a:solidFill>
                  <a:srgbClr val="FF0000"/>
                </a:solidFill>
                <a:latin typeface="+mj-lt"/>
              </a:rPr>
              <a:t>Estructura Base Principal.</a:t>
            </a:r>
            <a:r>
              <a:rPr lang="es-EC" sz="6000" b="1" dirty="0">
                <a:solidFill>
                  <a:srgbClr val="FF0000"/>
                </a:solidFill>
                <a:latin typeface="+mj-lt"/>
              </a:rPr>
              <a:t/>
            </a:r>
            <a:br>
              <a:rPr lang="es-EC" sz="6000" b="1" dirty="0">
                <a:solidFill>
                  <a:srgbClr val="FF0000"/>
                </a:solidFill>
                <a:latin typeface="+mj-lt"/>
              </a:rPr>
            </a:br>
            <a:endParaRPr lang="es-EC" sz="3600" dirty="0">
              <a:solidFill>
                <a:srgbClr val="FF0000"/>
              </a:solidFill>
              <a:latin typeface="+mj-lt"/>
            </a:endParaRPr>
          </a:p>
        </p:txBody>
      </p:sp>
      <p:sp>
        <p:nvSpPr>
          <p:cNvPr id="5" name="Rectangle 2"/>
          <p:cNvSpPr>
            <a:spLocks noChangeArrowheads="1"/>
          </p:cNvSpPr>
          <p:nvPr/>
        </p:nvSpPr>
        <p:spPr bwMode="auto">
          <a:xfrm>
            <a:off x="3193961" y="-2857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6" name="Objeto 5"/>
          <p:cNvGraphicFramePr>
            <a:graphicFrameLocks noChangeAspect="1"/>
          </p:cNvGraphicFramePr>
          <p:nvPr>
            <p:extLst>
              <p:ext uri="{D42A27DB-BD31-4B8C-83A1-F6EECF244321}">
                <p14:modId xmlns:p14="http://schemas.microsoft.com/office/powerpoint/2010/main" val="3554869297"/>
              </p:ext>
            </p:extLst>
          </p:nvPr>
        </p:nvGraphicFramePr>
        <p:xfrm>
          <a:off x="2812593" y="1227564"/>
          <a:ext cx="3826449" cy="5227389"/>
        </p:xfrm>
        <a:graphic>
          <a:graphicData uri="http://schemas.openxmlformats.org/presentationml/2006/ole">
            <mc:AlternateContent xmlns:mc="http://schemas.openxmlformats.org/markup-compatibility/2006">
              <mc:Choice xmlns:v="urn:schemas-microsoft-com:vml" Requires="v">
                <p:oleObj spid="_x0000_s15371" name="Visio" r:id="rId4" imgW="7248470" imgH="9334626" progId="Visio.Drawing.15">
                  <p:embed/>
                </p:oleObj>
              </mc:Choice>
              <mc:Fallback>
                <p:oleObj name="Visio" r:id="rId4" imgW="7248470" imgH="9334626" progId="Visio.Drawing.15">
                  <p:embed/>
                  <p:pic>
                    <p:nvPicPr>
                      <p:cNvPr id="0" name="Object 1"/>
                      <p:cNvPicPr>
                        <a:picLocks noChangeAspect="1" noChangeArrowheads="1"/>
                      </p:cNvPicPr>
                      <p:nvPr/>
                    </p:nvPicPr>
                    <p:blipFill>
                      <a:blip r:embed="rId5"/>
                      <a:srcRect/>
                      <a:stretch>
                        <a:fillRect/>
                      </a:stretch>
                    </p:blipFill>
                    <p:spPr bwMode="auto">
                      <a:xfrm>
                        <a:off x="2812593" y="1227564"/>
                        <a:ext cx="3826449" cy="5227389"/>
                      </a:xfrm>
                      <a:prstGeom prst="rect">
                        <a:avLst/>
                      </a:prstGeom>
                      <a:noFill/>
                    </p:spPr>
                  </p:pic>
                </p:oleObj>
              </mc:Fallback>
            </mc:AlternateContent>
          </a:graphicData>
        </a:graphic>
      </p:graphicFrame>
      <p:pic>
        <p:nvPicPr>
          <p:cNvPr id="7" name="Imagen 6" descr="C:\Users\AndrS\Documents\ESPE\Tesis\Tesis fotos\IMG_3029.JPG"/>
          <p:cNvPicPr/>
          <p:nvPr/>
        </p:nvPicPr>
        <p:blipFill rotWithShape="1">
          <a:blip r:embed="rId6">
            <a:extLst>
              <a:ext uri="{28A0092B-C50C-407E-A947-70E740481C1C}">
                <a14:useLocalDpi xmlns:a14="http://schemas.microsoft.com/office/drawing/2010/main" val="0"/>
              </a:ext>
            </a:extLst>
          </a:blip>
          <a:srcRect l="7173" t="5750" r="29121" b="9918"/>
          <a:stretch/>
        </p:blipFill>
        <p:spPr bwMode="auto">
          <a:xfrm rot="5400000">
            <a:off x="6811143" y="1488518"/>
            <a:ext cx="2394167" cy="2080476"/>
          </a:xfrm>
          <a:prstGeom prst="rect">
            <a:avLst/>
          </a:prstGeom>
          <a:noFill/>
          <a:ln>
            <a:noFill/>
          </a:ln>
          <a:extLst>
            <a:ext uri="{53640926-AAD7-44D8-BBD7-CCE9431645EC}">
              <a14:shadowObscured xmlns:a14="http://schemas.microsoft.com/office/drawing/2010/main"/>
            </a:ext>
          </a:extLst>
        </p:spPr>
      </p:pic>
      <p:pic>
        <p:nvPicPr>
          <p:cNvPr id="8" name="Imagen 7" descr="C:\Users\AndrS\Documents\ESPE\Tesis\Tesis fotos\IMG_3151.JPG"/>
          <p:cNvPicPr/>
          <p:nvPr/>
        </p:nvPicPr>
        <p:blipFill rotWithShape="1">
          <a:blip r:embed="rId7">
            <a:extLst>
              <a:ext uri="{28A0092B-C50C-407E-A947-70E740481C1C}">
                <a14:useLocalDpi xmlns:a14="http://schemas.microsoft.com/office/drawing/2010/main" val="0"/>
              </a:ext>
            </a:extLst>
          </a:blip>
          <a:srcRect r="49119" b="7361"/>
          <a:stretch/>
        </p:blipFill>
        <p:spPr bwMode="auto">
          <a:xfrm>
            <a:off x="9604368" y="2587612"/>
            <a:ext cx="1848553" cy="2276455"/>
          </a:xfrm>
          <a:prstGeom prst="rect">
            <a:avLst/>
          </a:prstGeom>
          <a:noFill/>
          <a:ln>
            <a:noFill/>
          </a:ln>
          <a:extLst>
            <a:ext uri="{53640926-AAD7-44D8-BBD7-CCE9431645EC}">
              <a14:shadowObscured xmlns:a14="http://schemas.microsoft.com/office/drawing/2010/main"/>
            </a:ext>
          </a:extLst>
        </p:spPr>
      </p:pic>
      <p:pic>
        <p:nvPicPr>
          <p:cNvPr id="9" name="Imagen 8" descr="C:\Users\AndrS\Documents\ESPE\Tesis\Tesis fotos\IMG_3276.JPG"/>
          <p:cNvPicPr/>
          <p:nvPr/>
        </p:nvPicPr>
        <p:blipFill rotWithShape="1">
          <a:blip r:embed="rId8">
            <a:extLst>
              <a:ext uri="{28A0092B-C50C-407E-A947-70E740481C1C}">
                <a14:useLocalDpi xmlns:a14="http://schemas.microsoft.com/office/drawing/2010/main" val="0"/>
              </a:ext>
            </a:extLst>
          </a:blip>
          <a:srcRect l="5637" t="16254" b="19958"/>
          <a:stretch/>
        </p:blipFill>
        <p:spPr bwMode="auto">
          <a:xfrm rot="5400000">
            <a:off x="6682345" y="4529982"/>
            <a:ext cx="2651760" cy="1626559"/>
          </a:xfrm>
          <a:prstGeom prst="rect">
            <a:avLst/>
          </a:prstGeom>
          <a:noFill/>
          <a:ln>
            <a:noFill/>
          </a:ln>
          <a:extLst>
            <a:ext uri="{53640926-AAD7-44D8-BBD7-CCE9431645EC}">
              <a14:shadowObscured xmlns:a14="http://schemas.microsoft.com/office/drawing/2010/main"/>
            </a:ext>
          </a:extLst>
        </p:spPr>
      </p:pic>
      <p:pic>
        <p:nvPicPr>
          <p:cNvPr id="10" name="Imagen 9"/>
          <p:cNvPicPr/>
          <p:nvPr/>
        </p:nvPicPr>
        <p:blipFill>
          <a:blip r:embed="rId9" cstate="print"/>
          <a:srcRect l="30477" t="35652" r="27966" b="44783"/>
          <a:stretch>
            <a:fillRect/>
          </a:stretch>
        </p:blipFill>
        <p:spPr bwMode="auto">
          <a:xfrm>
            <a:off x="9289961" y="415164"/>
            <a:ext cx="2237489" cy="812400"/>
          </a:xfrm>
          <a:prstGeom prst="rect">
            <a:avLst/>
          </a:prstGeom>
          <a:noFill/>
          <a:ln w="9525">
            <a:noFill/>
            <a:miter lim="800000"/>
            <a:headEnd/>
            <a:tailEnd/>
          </a:ln>
        </p:spPr>
      </p:pic>
    </p:spTree>
    <p:extLst>
      <p:ext uri="{BB962C8B-B14F-4D97-AF65-F5344CB8AC3E}">
        <p14:creationId xmlns:p14="http://schemas.microsoft.com/office/powerpoint/2010/main" val="15002874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10286" y="71392"/>
            <a:ext cx="8911687" cy="1280890"/>
          </a:xfrm>
        </p:spPr>
        <p:txBody>
          <a:bodyPr/>
          <a:lstStyle/>
          <a:p>
            <a:r>
              <a:rPr lang="es-EC" b="1" dirty="0">
                <a:solidFill>
                  <a:srgbClr val="FF0000"/>
                </a:solidFill>
              </a:rPr>
              <a:t>Construcción B</a:t>
            </a:r>
            <a:r>
              <a:rPr lang="es-EC" b="1" dirty="0" smtClean="0">
                <a:solidFill>
                  <a:srgbClr val="FF0000"/>
                </a:solidFill>
              </a:rPr>
              <a:t>ase </a:t>
            </a:r>
            <a:br>
              <a:rPr lang="es-EC" b="1" dirty="0" smtClean="0">
                <a:solidFill>
                  <a:srgbClr val="FF0000"/>
                </a:solidFill>
              </a:rPr>
            </a:br>
            <a:r>
              <a:rPr lang="es-EC" b="1" dirty="0" smtClean="0">
                <a:solidFill>
                  <a:srgbClr val="FF0000"/>
                </a:solidFill>
              </a:rPr>
              <a:t>Giratoria </a:t>
            </a:r>
            <a:r>
              <a:rPr lang="es-EC" b="1" dirty="0">
                <a:solidFill>
                  <a:srgbClr val="FF0000"/>
                </a:solidFill>
              </a:rPr>
              <a:t>de </a:t>
            </a:r>
            <a:r>
              <a:rPr lang="es-EC" b="1" dirty="0" smtClean="0">
                <a:solidFill>
                  <a:srgbClr val="FF0000"/>
                </a:solidFill>
              </a:rPr>
              <a:t>Pods</a:t>
            </a:r>
            <a:endParaRPr lang="es-EC" b="1" dirty="0">
              <a:solidFill>
                <a:srgbClr val="FF0000"/>
              </a:solidFill>
            </a:endParaRPr>
          </a:p>
        </p:txBody>
      </p:sp>
      <p:pic>
        <p:nvPicPr>
          <p:cNvPr id="4" name="Imagen 3"/>
          <p:cNvPicPr>
            <a:picLocks noChangeAspect="1"/>
          </p:cNvPicPr>
          <p:nvPr/>
        </p:nvPicPr>
        <p:blipFill>
          <a:blip r:embed="rId2"/>
          <a:stretch>
            <a:fillRect/>
          </a:stretch>
        </p:blipFill>
        <p:spPr>
          <a:xfrm>
            <a:off x="3082739" y="1352282"/>
            <a:ext cx="3659255" cy="5300729"/>
          </a:xfrm>
          <a:prstGeom prst="rect">
            <a:avLst/>
          </a:prstGeom>
        </p:spPr>
      </p:pic>
      <p:pic>
        <p:nvPicPr>
          <p:cNvPr id="5" name="Imagen 4" descr="C:\Users\AndrS\Documents\ESPE\Tesis\Tesis fotos\IMG_3154.JPG"/>
          <p:cNvPicPr/>
          <p:nvPr/>
        </p:nvPicPr>
        <p:blipFill rotWithShape="1">
          <a:blip r:embed="rId3">
            <a:extLst>
              <a:ext uri="{28A0092B-C50C-407E-A947-70E740481C1C}">
                <a14:useLocalDpi xmlns:a14="http://schemas.microsoft.com/office/drawing/2010/main" val="0"/>
              </a:ext>
            </a:extLst>
          </a:blip>
          <a:srcRect l="53014" t="35348" b="10005"/>
          <a:stretch/>
        </p:blipFill>
        <p:spPr bwMode="auto">
          <a:xfrm>
            <a:off x="7541368" y="1419259"/>
            <a:ext cx="1946689" cy="1573735"/>
          </a:xfrm>
          <a:prstGeom prst="rect">
            <a:avLst/>
          </a:prstGeom>
          <a:noFill/>
          <a:ln>
            <a:noFill/>
          </a:ln>
          <a:extLst>
            <a:ext uri="{53640926-AAD7-44D8-BBD7-CCE9431645EC}">
              <a14:shadowObscured xmlns:a14="http://schemas.microsoft.com/office/drawing/2010/main"/>
            </a:ext>
          </a:extLst>
        </p:spPr>
      </p:pic>
      <p:pic>
        <p:nvPicPr>
          <p:cNvPr id="6" name="Imagen 5" descr="C:\Users\AndrS\Documents\ESPE\Tesis\Tesis fotos\IMG_3154.JPG"/>
          <p:cNvPicPr/>
          <p:nvPr/>
        </p:nvPicPr>
        <p:blipFill rotWithShape="1">
          <a:blip r:embed="rId3">
            <a:extLst>
              <a:ext uri="{28A0092B-C50C-407E-A947-70E740481C1C}">
                <a14:useLocalDpi xmlns:a14="http://schemas.microsoft.com/office/drawing/2010/main" val="0"/>
              </a:ext>
            </a:extLst>
          </a:blip>
          <a:srcRect l="48701" t="36770" r="3093"/>
          <a:stretch/>
        </p:blipFill>
        <p:spPr bwMode="auto">
          <a:xfrm>
            <a:off x="9784184" y="2992994"/>
            <a:ext cx="1981539" cy="1750748"/>
          </a:xfrm>
          <a:prstGeom prst="rect">
            <a:avLst/>
          </a:prstGeom>
          <a:noFill/>
          <a:ln>
            <a:noFill/>
          </a:ln>
          <a:extLst>
            <a:ext uri="{53640926-AAD7-44D8-BBD7-CCE9431645EC}">
              <a14:shadowObscured xmlns:a14="http://schemas.microsoft.com/office/drawing/2010/main"/>
            </a:ext>
          </a:extLst>
        </p:spPr>
      </p:pic>
      <p:pic>
        <p:nvPicPr>
          <p:cNvPr id="7" name="Imagen 6" descr="C:\Users\AndrS\Documents\ESPE\Tesis\Tesis fotos\IMG_3151.JPG"/>
          <p:cNvPicPr/>
          <p:nvPr/>
        </p:nvPicPr>
        <p:blipFill rotWithShape="1">
          <a:blip r:embed="rId4">
            <a:extLst>
              <a:ext uri="{28A0092B-C50C-407E-A947-70E740481C1C}">
                <a14:useLocalDpi xmlns:a14="http://schemas.microsoft.com/office/drawing/2010/main" val="0"/>
              </a:ext>
            </a:extLst>
          </a:blip>
          <a:srcRect l="31392" t="17473" r="17585" b="2691"/>
          <a:stretch/>
        </p:blipFill>
        <p:spPr bwMode="auto">
          <a:xfrm>
            <a:off x="7601351" y="4743742"/>
            <a:ext cx="1886706" cy="1909269"/>
          </a:xfrm>
          <a:prstGeom prst="rect">
            <a:avLst/>
          </a:prstGeom>
          <a:noFill/>
          <a:ln>
            <a:noFill/>
          </a:ln>
          <a:extLst>
            <a:ext uri="{53640926-AAD7-44D8-BBD7-CCE9431645EC}">
              <a14:shadowObscured xmlns:a14="http://schemas.microsoft.com/office/drawing/2010/main"/>
            </a:ext>
          </a:extLst>
        </p:spPr>
      </p:pic>
      <p:pic>
        <p:nvPicPr>
          <p:cNvPr id="8" name="Imagen 7"/>
          <p:cNvPicPr/>
          <p:nvPr/>
        </p:nvPicPr>
        <p:blipFill>
          <a:blip r:embed="rId5" cstate="print"/>
          <a:srcRect l="30477" t="35652" r="27966" b="44783"/>
          <a:stretch>
            <a:fillRect/>
          </a:stretch>
        </p:blipFill>
        <p:spPr bwMode="auto">
          <a:xfrm>
            <a:off x="9528234" y="305637"/>
            <a:ext cx="2237489" cy="812400"/>
          </a:xfrm>
          <a:prstGeom prst="rect">
            <a:avLst/>
          </a:prstGeom>
          <a:noFill/>
          <a:ln w="9525">
            <a:noFill/>
            <a:miter lim="800000"/>
            <a:headEnd/>
            <a:tailEnd/>
          </a:ln>
        </p:spPr>
      </p:pic>
    </p:spTree>
    <p:extLst>
      <p:ext uri="{BB962C8B-B14F-4D97-AF65-F5344CB8AC3E}">
        <p14:creationId xmlns:p14="http://schemas.microsoft.com/office/powerpoint/2010/main" val="10275213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96639" y="201030"/>
            <a:ext cx="8911687" cy="1280890"/>
          </a:xfrm>
        </p:spPr>
        <p:txBody>
          <a:bodyPr>
            <a:normAutofit fontScale="90000"/>
          </a:bodyPr>
          <a:lstStyle/>
          <a:p>
            <a:r>
              <a:rPr lang="es-EC" b="1" dirty="0">
                <a:solidFill>
                  <a:srgbClr val="FF0000"/>
                </a:solidFill>
              </a:rPr>
              <a:t>DISEÑO ELÉCTRICO Y </a:t>
            </a:r>
            <a:r>
              <a:rPr lang="es-EC" b="1" dirty="0" smtClean="0">
                <a:solidFill>
                  <a:srgbClr val="FF0000"/>
                </a:solidFill>
              </a:rPr>
              <a:t/>
            </a:r>
            <a:br>
              <a:rPr lang="es-EC" b="1" dirty="0" smtClean="0">
                <a:solidFill>
                  <a:srgbClr val="FF0000"/>
                </a:solidFill>
              </a:rPr>
            </a:br>
            <a:r>
              <a:rPr lang="es-EC" b="1" dirty="0" smtClean="0">
                <a:solidFill>
                  <a:srgbClr val="FF0000"/>
                </a:solidFill>
              </a:rPr>
              <a:t>ELECTRÓNICO </a:t>
            </a:r>
            <a:r>
              <a:rPr lang="es-EC" b="1" dirty="0">
                <a:solidFill>
                  <a:srgbClr val="FF0000"/>
                </a:solidFill>
              </a:rPr>
              <a:t>DE LA MAQUINA</a:t>
            </a:r>
            <a:br>
              <a:rPr lang="es-EC" b="1" dirty="0">
                <a:solidFill>
                  <a:srgbClr val="FF0000"/>
                </a:solidFill>
              </a:rPr>
            </a:br>
            <a:endParaRPr lang="es-EC" dirty="0">
              <a:solidFill>
                <a:srgbClr val="FF0000"/>
              </a:solidFill>
            </a:endParaRPr>
          </a:p>
        </p:txBody>
      </p:sp>
      <p:sp>
        <p:nvSpPr>
          <p:cNvPr id="3" name="Marcador de contenido 2"/>
          <p:cNvSpPr>
            <a:spLocks noGrp="1"/>
          </p:cNvSpPr>
          <p:nvPr>
            <p:ph idx="1"/>
          </p:nvPr>
        </p:nvSpPr>
        <p:spPr>
          <a:xfrm>
            <a:off x="1852234" y="2174543"/>
            <a:ext cx="8915400" cy="3777622"/>
          </a:xfrm>
        </p:spPr>
        <p:txBody>
          <a:bodyPr/>
          <a:lstStyle/>
          <a:p>
            <a:pPr lvl="0"/>
            <a:r>
              <a:rPr lang="es-EC" b="1" dirty="0">
                <a:solidFill>
                  <a:schemeClr val="accent5">
                    <a:lumMod val="50000"/>
                  </a:schemeClr>
                </a:solidFill>
              </a:rPr>
              <a:t>Realizar el control automático de la temperatura y humedad de las B.P., las cuales se encuentran almacenadas dentro del cilindro contenedor.</a:t>
            </a:r>
          </a:p>
          <a:p>
            <a:pPr lvl="0"/>
            <a:r>
              <a:rPr lang="es-EC" b="1" dirty="0">
                <a:solidFill>
                  <a:schemeClr val="accent5">
                    <a:lumMod val="50000"/>
                  </a:schemeClr>
                </a:solidFill>
              </a:rPr>
              <a:t>Realizar un sistema de rotación automático, el cual organice y distribuya las B.P., dentro del cilindro contenedor.</a:t>
            </a:r>
          </a:p>
          <a:p>
            <a:pPr lvl="0"/>
            <a:r>
              <a:rPr lang="es-EC" b="1" dirty="0">
                <a:solidFill>
                  <a:schemeClr val="accent5">
                    <a:lumMod val="50000"/>
                  </a:schemeClr>
                </a:solidFill>
              </a:rPr>
              <a:t>Realizar una dosificación de B.P., de la manera más precisa posible.</a:t>
            </a:r>
          </a:p>
          <a:p>
            <a:pPr lvl="0"/>
            <a:r>
              <a:rPr lang="es-EC" b="1" dirty="0">
                <a:solidFill>
                  <a:schemeClr val="accent5">
                    <a:lumMod val="50000"/>
                  </a:schemeClr>
                </a:solidFill>
              </a:rPr>
              <a:t>Realizar un sistema de dosificación, el cual permita llenar las B.P., en una base giratoria con pods.</a:t>
            </a:r>
          </a:p>
          <a:p>
            <a:pPr lvl="0"/>
            <a:r>
              <a:rPr lang="es-EC" b="1" dirty="0">
                <a:solidFill>
                  <a:schemeClr val="accent5">
                    <a:lumMod val="50000"/>
                  </a:schemeClr>
                </a:solidFill>
              </a:rPr>
              <a:t>Realizar el sistema de control de la máquina, el cual va a integrar a los otros sistemas para permitir su funcionamiento.</a:t>
            </a:r>
          </a:p>
          <a:p>
            <a:pPr marL="0" indent="0">
              <a:buNone/>
            </a:pPr>
            <a:endParaRPr lang="es-EC" b="1" dirty="0">
              <a:solidFill>
                <a:schemeClr val="accent5">
                  <a:lumMod val="50000"/>
                </a:schemeClr>
              </a:solidFill>
            </a:endParaRPr>
          </a:p>
        </p:txBody>
      </p:sp>
      <p:pic>
        <p:nvPicPr>
          <p:cNvPr id="4" name="Imagen 3"/>
          <p:cNvPicPr/>
          <p:nvPr/>
        </p:nvPicPr>
        <p:blipFill>
          <a:blip r:embed="rId2" cstate="print"/>
          <a:srcRect l="30477" t="35652" r="27966" b="44783"/>
          <a:stretch>
            <a:fillRect/>
          </a:stretch>
        </p:blipFill>
        <p:spPr bwMode="auto">
          <a:xfrm>
            <a:off x="8928112" y="539882"/>
            <a:ext cx="2237489" cy="812400"/>
          </a:xfrm>
          <a:prstGeom prst="rect">
            <a:avLst/>
          </a:prstGeom>
          <a:noFill/>
          <a:ln w="9525">
            <a:noFill/>
            <a:miter lim="800000"/>
            <a:headEnd/>
            <a:tailEnd/>
          </a:ln>
        </p:spPr>
      </p:pic>
    </p:spTree>
    <p:extLst>
      <p:ext uri="{BB962C8B-B14F-4D97-AF65-F5344CB8AC3E}">
        <p14:creationId xmlns:p14="http://schemas.microsoft.com/office/powerpoint/2010/main" val="24854705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31244" y="1493155"/>
            <a:ext cx="8911687" cy="1280890"/>
          </a:xfrm>
        </p:spPr>
        <p:txBody>
          <a:bodyPr>
            <a:normAutofit/>
          </a:bodyPr>
          <a:lstStyle/>
          <a:p>
            <a:pPr lvl="2" algn="l" defTabSz="457200" rtl="0">
              <a:spcBef>
                <a:spcPct val="0"/>
              </a:spcBef>
            </a:pPr>
            <a:r>
              <a:rPr lang="es-EC" sz="2000" b="1" dirty="0">
                <a:solidFill>
                  <a:srgbClr val="FF0000"/>
                </a:solidFill>
              </a:rPr>
              <a:t>Control automático de temperatura y humedad.</a:t>
            </a:r>
            <a:r>
              <a:rPr lang="es-EC" sz="4000" b="1" dirty="0">
                <a:solidFill>
                  <a:srgbClr val="FF0000"/>
                </a:solidFill>
              </a:rPr>
              <a:t/>
            </a:r>
            <a:br>
              <a:rPr lang="es-EC" sz="4000" b="1" dirty="0">
                <a:solidFill>
                  <a:srgbClr val="FF0000"/>
                </a:solidFill>
              </a:rPr>
            </a:br>
            <a:endParaRPr lang="es-EC" sz="2000" dirty="0">
              <a:solidFill>
                <a:srgbClr val="FF0000"/>
              </a:solidFill>
            </a:endParaRPr>
          </a:p>
        </p:txBody>
      </p:sp>
      <p:sp>
        <p:nvSpPr>
          <p:cNvPr id="3" name="Marcador de contenido 2"/>
          <p:cNvSpPr>
            <a:spLocks noGrp="1"/>
          </p:cNvSpPr>
          <p:nvPr>
            <p:ph idx="1"/>
          </p:nvPr>
        </p:nvSpPr>
        <p:spPr>
          <a:xfrm>
            <a:off x="2360912" y="2583976"/>
            <a:ext cx="3397876" cy="2133600"/>
          </a:xfrm>
        </p:spPr>
        <p:txBody>
          <a:bodyPr/>
          <a:lstStyle/>
          <a:p>
            <a:pPr lvl="0"/>
            <a:r>
              <a:rPr lang="es-EC" b="1" dirty="0">
                <a:solidFill>
                  <a:srgbClr val="002060"/>
                </a:solidFill>
              </a:rPr>
              <a:t>Sensor de temperatura </a:t>
            </a:r>
          </a:p>
          <a:p>
            <a:pPr lvl="0"/>
            <a:r>
              <a:rPr lang="es-EC" b="1" dirty="0">
                <a:solidFill>
                  <a:srgbClr val="002060"/>
                </a:solidFill>
              </a:rPr>
              <a:t>Sensor de humedad</a:t>
            </a:r>
          </a:p>
          <a:p>
            <a:pPr lvl="0"/>
            <a:r>
              <a:rPr lang="es-EC" b="1" dirty="0">
                <a:solidFill>
                  <a:srgbClr val="002060"/>
                </a:solidFill>
              </a:rPr>
              <a:t>Ventiladores </a:t>
            </a:r>
          </a:p>
          <a:p>
            <a:pPr lvl="0"/>
            <a:r>
              <a:rPr lang="es-EC" b="1" dirty="0">
                <a:solidFill>
                  <a:srgbClr val="002060"/>
                </a:solidFill>
              </a:rPr>
              <a:t>Elemento calefactor</a:t>
            </a:r>
          </a:p>
          <a:p>
            <a:r>
              <a:rPr lang="es-EC" b="1" dirty="0">
                <a:solidFill>
                  <a:srgbClr val="002060"/>
                </a:solidFill>
              </a:rPr>
              <a:t>Cables y otros.</a:t>
            </a:r>
          </a:p>
        </p:txBody>
      </p:sp>
      <p:sp>
        <p:nvSpPr>
          <p:cNvPr id="4" name="Marcador de contenido 2"/>
          <p:cNvSpPr txBox="1">
            <a:spLocks/>
          </p:cNvSpPr>
          <p:nvPr/>
        </p:nvSpPr>
        <p:spPr>
          <a:xfrm>
            <a:off x="7840162" y="4220837"/>
            <a:ext cx="3527973" cy="148392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lvl="0"/>
            <a:r>
              <a:rPr lang="es-EC" b="1" dirty="0">
                <a:solidFill>
                  <a:srgbClr val="002060"/>
                </a:solidFill>
              </a:rPr>
              <a:t>Aspa Giratoria</a:t>
            </a:r>
          </a:p>
          <a:p>
            <a:pPr lvl="0"/>
            <a:r>
              <a:rPr lang="es-EC" b="1" dirty="0">
                <a:solidFill>
                  <a:srgbClr val="002060"/>
                </a:solidFill>
              </a:rPr>
              <a:t>Sensor de posición</a:t>
            </a:r>
          </a:p>
          <a:p>
            <a:pPr lvl="0"/>
            <a:r>
              <a:rPr lang="es-EC" b="1" dirty="0">
                <a:solidFill>
                  <a:srgbClr val="002060"/>
                </a:solidFill>
              </a:rPr>
              <a:t>Cables y otros.</a:t>
            </a:r>
          </a:p>
        </p:txBody>
      </p:sp>
      <p:sp>
        <p:nvSpPr>
          <p:cNvPr id="5" name="Título 1"/>
          <p:cNvSpPr txBox="1">
            <a:spLocks/>
          </p:cNvSpPr>
          <p:nvPr/>
        </p:nvSpPr>
        <p:spPr>
          <a:xfrm>
            <a:off x="6097137" y="3105365"/>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2"/>
            <a:r>
              <a:rPr lang="es-EC" sz="2000" b="1" dirty="0">
                <a:solidFill>
                  <a:srgbClr val="FF0000"/>
                </a:solidFill>
              </a:rPr>
              <a:t>Sistema de rotación automático de BP.</a:t>
            </a:r>
          </a:p>
        </p:txBody>
      </p:sp>
      <p:pic>
        <p:nvPicPr>
          <p:cNvPr id="6" name="Imagen 5"/>
          <p:cNvPicPr/>
          <p:nvPr/>
        </p:nvPicPr>
        <p:blipFill>
          <a:blip r:embed="rId2" cstate="print"/>
          <a:srcRect l="30477" t="35652" r="27966" b="44783"/>
          <a:stretch>
            <a:fillRect/>
          </a:stretch>
        </p:blipFill>
        <p:spPr bwMode="auto">
          <a:xfrm>
            <a:off x="8928112" y="539882"/>
            <a:ext cx="2237489" cy="812400"/>
          </a:xfrm>
          <a:prstGeom prst="rect">
            <a:avLst/>
          </a:prstGeom>
          <a:noFill/>
          <a:ln w="9525">
            <a:noFill/>
            <a:miter lim="800000"/>
            <a:headEnd/>
            <a:tailEnd/>
          </a:ln>
        </p:spPr>
      </p:pic>
    </p:spTree>
    <p:extLst>
      <p:ext uri="{BB962C8B-B14F-4D97-AF65-F5344CB8AC3E}">
        <p14:creationId xmlns:p14="http://schemas.microsoft.com/office/powerpoint/2010/main" val="12398535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85174" y="1075429"/>
            <a:ext cx="2970748" cy="1280890"/>
          </a:xfrm>
        </p:spPr>
        <p:txBody>
          <a:bodyPr>
            <a:normAutofit/>
          </a:bodyPr>
          <a:lstStyle/>
          <a:p>
            <a:pPr lvl="2" algn="l" defTabSz="457200" rtl="0">
              <a:spcBef>
                <a:spcPct val="0"/>
              </a:spcBef>
            </a:pPr>
            <a:r>
              <a:rPr lang="es-EC" sz="2000" b="1" dirty="0">
                <a:solidFill>
                  <a:srgbClr val="FF0000"/>
                </a:solidFill>
              </a:rPr>
              <a:t>Dosificación de BP.</a:t>
            </a:r>
            <a:r>
              <a:rPr lang="es-EC" sz="4000" b="1" dirty="0">
                <a:solidFill>
                  <a:srgbClr val="FF0000"/>
                </a:solidFill>
              </a:rPr>
              <a:t/>
            </a:r>
            <a:br>
              <a:rPr lang="es-EC" sz="4000" b="1" dirty="0">
                <a:solidFill>
                  <a:srgbClr val="FF0000"/>
                </a:solidFill>
              </a:rPr>
            </a:br>
            <a:endParaRPr lang="es-EC" sz="2000" dirty="0">
              <a:solidFill>
                <a:srgbClr val="FF0000"/>
              </a:solidFill>
            </a:endParaRPr>
          </a:p>
        </p:txBody>
      </p:sp>
      <p:sp>
        <p:nvSpPr>
          <p:cNvPr id="3" name="Marcador de contenido 2"/>
          <p:cNvSpPr>
            <a:spLocks noGrp="1"/>
          </p:cNvSpPr>
          <p:nvPr>
            <p:ph idx="1"/>
          </p:nvPr>
        </p:nvSpPr>
        <p:spPr>
          <a:xfrm>
            <a:off x="2139358" y="1956179"/>
            <a:ext cx="3554011" cy="1627031"/>
          </a:xfrm>
        </p:spPr>
        <p:txBody>
          <a:bodyPr/>
          <a:lstStyle/>
          <a:p>
            <a:pPr lvl="0"/>
            <a:r>
              <a:rPr lang="es-EC" b="1" dirty="0">
                <a:solidFill>
                  <a:srgbClr val="002060"/>
                </a:solidFill>
              </a:rPr>
              <a:t>Dosificador </a:t>
            </a:r>
            <a:r>
              <a:rPr lang="es-EC" b="1" dirty="0" err="1">
                <a:solidFill>
                  <a:srgbClr val="002060"/>
                </a:solidFill>
              </a:rPr>
              <a:t>loader</a:t>
            </a:r>
            <a:endParaRPr lang="es-EC" b="1" dirty="0">
              <a:solidFill>
                <a:srgbClr val="002060"/>
              </a:solidFill>
            </a:endParaRPr>
          </a:p>
          <a:p>
            <a:pPr lvl="0"/>
            <a:r>
              <a:rPr lang="es-EC" b="1" dirty="0">
                <a:solidFill>
                  <a:srgbClr val="002060"/>
                </a:solidFill>
              </a:rPr>
              <a:t>Contador de bolas </a:t>
            </a:r>
            <a:r>
              <a:rPr lang="es-EC" b="1" dirty="0" err="1">
                <a:solidFill>
                  <a:srgbClr val="002060"/>
                </a:solidFill>
              </a:rPr>
              <a:t>loader</a:t>
            </a:r>
            <a:r>
              <a:rPr lang="es-EC" b="1" dirty="0">
                <a:solidFill>
                  <a:srgbClr val="002060"/>
                </a:solidFill>
              </a:rPr>
              <a:t>.</a:t>
            </a:r>
          </a:p>
          <a:p>
            <a:pPr lvl="0"/>
            <a:r>
              <a:rPr lang="es-EC" b="1" dirty="0">
                <a:solidFill>
                  <a:srgbClr val="002060"/>
                </a:solidFill>
              </a:rPr>
              <a:t>Cables y otros</a:t>
            </a:r>
          </a:p>
          <a:p>
            <a:endParaRPr lang="es-EC" b="1" dirty="0">
              <a:solidFill>
                <a:srgbClr val="002060"/>
              </a:solidFill>
            </a:endParaRPr>
          </a:p>
        </p:txBody>
      </p:sp>
      <p:sp>
        <p:nvSpPr>
          <p:cNvPr id="4" name="Título 1"/>
          <p:cNvSpPr txBox="1">
            <a:spLocks/>
          </p:cNvSpPr>
          <p:nvPr/>
        </p:nvSpPr>
        <p:spPr>
          <a:xfrm>
            <a:off x="2285174" y="3868569"/>
            <a:ext cx="2748789" cy="508411"/>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lvl="2"/>
            <a:r>
              <a:rPr lang="es-EC" sz="2000" b="1" dirty="0">
                <a:solidFill>
                  <a:srgbClr val="FF0000"/>
                </a:solidFill>
              </a:rPr>
              <a:t>Base giratoria de BP.</a:t>
            </a:r>
          </a:p>
        </p:txBody>
      </p:sp>
      <p:sp>
        <p:nvSpPr>
          <p:cNvPr id="5" name="Marcador de contenido 2"/>
          <p:cNvSpPr txBox="1">
            <a:spLocks/>
          </p:cNvSpPr>
          <p:nvPr/>
        </p:nvSpPr>
        <p:spPr>
          <a:xfrm>
            <a:off x="2139358" y="4605151"/>
            <a:ext cx="3887710" cy="162703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lvl="0"/>
            <a:r>
              <a:rPr lang="es-EC" b="1" dirty="0">
                <a:solidFill>
                  <a:srgbClr val="002060"/>
                </a:solidFill>
              </a:rPr>
              <a:t>Motor para el giro de la base</a:t>
            </a:r>
          </a:p>
          <a:p>
            <a:pPr lvl="0"/>
            <a:r>
              <a:rPr lang="es-EC" b="1" dirty="0">
                <a:solidFill>
                  <a:srgbClr val="002060"/>
                </a:solidFill>
              </a:rPr>
              <a:t>Sensor de posición</a:t>
            </a:r>
          </a:p>
          <a:p>
            <a:pPr lvl="0"/>
            <a:r>
              <a:rPr lang="es-EC" b="1" dirty="0">
                <a:solidFill>
                  <a:srgbClr val="002060"/>
                </a:solidFill>
              </a:rPr>
              <a:t>Cables y otros.</a:t>
            </a:r>
          </a:p>
        </p:txBody>
      </p:sp>
      <p:sp>
        <p:nvSpPr>
          <p:cNvPr id="6" name="Título 1"/>
          <p:cNvSpPr txBox="1">
            <a:spLocks/>
          </p:cNvSpPr>
          <p:nvPr/>
        </p:nvSpPr>
        <p:spPr>
          <a:xfrm>
            <a:off x="7758899" y="1956179"/>
            <a:ext cx="3719612"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lvl="2"/>
            <a:r>
              <a:rPr lang="es-EC" sz="2000" b="1" dirty="0">
                <a:solidFill>
                  <a:srgbClr val="FF0000"/>
                </a:solidFill>
              </a:rPr>
              <a:t>Control de la máquina. </a:t>
            </a:r>
          </a:p>
        </p:txBody>
      </p:sp>
      <p:sp>
        <p:nvSpPr>
          <p:cNvPr id="7" name="Marcador de contenido 2"/>
          <p:cNvSpPr txBox="1">
            <a:spLocks/>
          </p:cNvSpPr>
          <p:nvPr/>
        </p:nvSpPr>
        <p:spPr>
          <a:xfrm>
            <a:off x="7548484" y="2738160"/>
            <a:ext cx="4332565" cy="2680506"/>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lvl="0" indent="0">
              <a:spcBef>
                <a:spcPts val="0"/>
              </a:spcBef>
            </a:pPr>
            <a:r>
              <a:rPr lang="es-EC" b="1" dirty="0">
                <a:solidFill>
                  <a:srgbClr val="002060"/>
                </a:solidFill>
              </a:rPr>
              <a:t>Controlador lógico Programable(PLC)</a:t>
            </a:r>
          </a:p>
          <a:p>
            <a:pPr marL="0" lvl="0" indent="0">
              <a:spcBef>
                <a:spcPts val="0"/>
              </a:spcBef>
            </a:pPr>
            <a:r>
              <a:rPr lang="es-EC" b="1" dirty="0">
                <a:solidFill>
                  <a:srgbClr val="002060"/>
                </a:solidFill>
              </a:rPr>
              <a:t>Interfaz humano maquina (HMI)</a:t>
            </a:r>
          </a:p>
          <a:p>
            <a:pPr marL="0" lvl="0" indent="0">
              <a:spcBef>
                <a:spcPts val="0"/>
              </a:spcBef>
            </a:pPr>
            <a:r>
              <a:rPr lang="es-EC" b="1" dirty="0">
                <a:solidFill>
                  <a:srgbClr val="002060"/>
                </a:solidFill>
              </a:rPr>
              <a:t>Pulsadores</a:t>
            </a:r>
          </a:p>
          <a:p>
            <a:pPr marL="0" lvl="0" indent="0">
              <a:spcBef>
                <a:spcPts val="0"/>
              </a:spcBef>
            </a:pPr>
            <a:r>
              <a:rPr lang="es-EC" b="1" dirty="0">
                <a:solidFill>
                  <a:srgbClr val="002060"/>
                </a:solidFill>
              </a:rPr>
              <a:t>Lámparas de alarma</a:t>
            </a:r>
          </a:p>
          <a:p>
            <a:pPr marL="0" lvl="0" indent="0">
              <a:spcBef>
                <a:spcPts val="0"/>
              </a:spcBef>
            </a:pPr>
            <a:r>
              <a:rPr lang="es-EC" b="1" dirty="0">
                <a:solidFill>
                  <a:srgbClr val="002060"/>
                </a:solidFill>
              </a:rPr>
              <a:t>Protecciones.</a:t>
            </a:r>
          </a:p>
          <a:p>
            <a:pPr marL="0" lvl="0" indent="0">
              <a:spcBef>
                <a:spcPts val="0"/>
              </a:spcBef>
            </a:pPr>
            <a:r>
              <a:rPr lang="es-EC" b="1" dirty="0">
                <a:solidFill>
                  <a:srgbClr val="002060"/>
                </a:solidFill>
              </a:rPr>
              <a:t>Relés</a:t>
            </a:r>
          </a:p>
          <a:p>
            <a:pPr marL="0" lvl="0" indent="0">
              <a:spcBef>
                <a:spcPts val="0"/>
              </a:spcBef>
            </a:pPr>
            <a:r>
              <a:rPr lang="es-EC" b="1" dirty="0">
                <a:solidFill>
                  <a:srgbClr val="002060"/>
                </a:solidFill>
              </a:rPr>
              <a:t>Circuitos acopladores</a:t>
            </a:r>
          </a:p>
          <a:p>
            <a:pPr marL="0" lvl="0" indent="0">
              <a:spcBef>
                <a:spcPts val="0"/>
              </a:spcBef>
            </a:pPr>
            <a:r>
              <a:rPr lang="es-EC" b="1" dirty="0">
                <a:solidFill>
                  <a:srgbClr val="002060"/>
                </a:solidFill>
              </a:rPr>
              <a:t>Fuente de voltaje</a:t>
            </a:r>
          </a:p>
          <a:p>
            <a:pPr marL="0" lvl="0" indent="0">
              <a:spcBef>
                <a:spcPts val="0"/>
              </a:spcBef>
            </a:pPr>
            <a:r>
              <a:rPr lang="es-EC" b="1" dirty="0">
                <a:solidFill>
                  <a:srgbClr val="002060"/>
                </a:solidFill>
              </a:rPr>
              <a:t>Panel de montaje</a:t>
            </a:r>
          </a:p>
          <a:p>
            <a:pPr marL="0" lvl="0" indent="0">
              <a:spcBef>
                <a:spcPts val="0"/>
              </a:spcBef>
            </a:pPr>
            <a:r>
              <a:rPr lang="es-EC" b="1" dirty="0">
                <a:solidFill>
                  <a:srgbClr val="002060"/>
                </a:solidFill>
              </a:rPr>
              <a:t>Cables y otros.</a:t>
            </a:r>
          </a:p>
        </p:txBody>
      </p:sp>
      <p:pic>
        <p:nvPicPr>
          <p:cNvPr id="8" name="Imagen 7"/>
          <p:cNvPicPr/>
          <p:nvPr/>
        </p:nvPicPr>
        <p:blipFill>
          <a:blip r:embed="rId2" cstate="print"/>
          <a:srcRect l="30477" t="35652" r="27966" b="44783"/>
          <a:stretch>
            <a:fillRect/>
          </a:stretch>
        </p:blipFill>
        <p:spPr bwMode="auto">
          <a:xfrm>
            <a:off x="8928112" y="539882"/>
            <a:ext cx="2237489" cy="812400"/>
          </a:xfrm>
          <a:prstGeom prst="rect">
            <a:avLst/>
          </a:prstGeom>
          <a:noFill/>
          <a:ln w="9525">
            <a:noFill/>
            <a:miter lim="800000"/>
            <a:headEnd/>
            <a:tailEnd/>
          </a:ln>
        </p:spPr>
      </p:pic>
    </p:spTree>
    <p:extLst>
      <p:ext uri="{BB962C8B-B14F-4D97-AF65-F5344CB8AC3E}">
        <p14:creationId xmlns:p14="http://schemas.microsoft.com/office/powerpoint/2010/main" val="12909288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82992" y="71392"/>
            <a:ext cx="6018812" cy="1280890"/>
          </a:xfrm>
        </p:spPr>
        <p:txBody>
          <a:bodyPr>
            <a:noAutofit/>
          </a:bodyPr>
          <a:lstStyle/>
          <a:p>
            <a:pPr lvl="1" algn="l" defTabSz="457200" rtl="0">
              <a:spcBef>
                <a:spcPct val="0"/>
              </a:spcBef>
            </a:pPr>
            <a:r>
              <a:rPr lang="es-EC" sz="3600" b="1" dirty="0">
                <a:solidFill>
                  <a:srgbClr val="FF0000"/>
                </a:solidFill>
                <a:latin typeface="+mj-lt"/>
              </a:rPr>
              <a:t>Selección </a:t>
            </a:r>
            <a:r>
              <a:rPr lang="es-EC" sz="3600" b="1" dirty="0" smtClean="0">
                <a:solidFill>
                  <a:srgbClr val="FF0000"/>
                </a:solidFill>
                <a:latin typeface="+mj-lt"/>
              </a:rPr>
              <a:t>Sensor </a:t>
            </a:r>
            <a:r>
              <a:rPr lang="es-EC" sz="3600" b="1" dirty="0">
                <a:solidFill>
                  <a:srgbClr val="FF0000"/>
                </a:solidFill>
                <a:latin typeface="+mj-lt"/>
              </a:rPr>
              <a:t>de </a:t>
            </a:r>
            <a:r>
              <a:rPr lang="es-EC" sz="3600" b="1" dirty="0" smtClean="0">
                <a:solidFill>
                  <a:srgbClr val="FF0000"/>
                </a:solidFill>
                <a:latin typeface="+mj-lt"/>
              </a:rPr>
              <a:t>Temperatura </a:t>
            </a:r>
            <a:r>
              <a:rPr lang="es-EC" sz="3600" b="1" dirty="0">
                <a:solidFill>
                  <a:srgbClr val="FF0000"/>
                </a:solidFill>
                <a:latin typeface="+mj-lt"/>
              </a:rPr>
              <a:t>y </a:t>
            </a:r>
            <a:r>
              <a:rPr lang="es-EC" sz="3600" b="1" dirty="0" smtClean="0">
                <a:solidFill>
                  <a:srgbClr val="FF0000"/>
                </a:solidFill>
                <a:latin typeface="+mj-lt"/>
              </a:rPr>
              <a:t>Humedad</a:t>
            </a:r>
            <a:r>
              <a:rPr lang="es-EC" sz="3600" b="1" dirty="0">
                <a:solidFill>
                  <a:srgbClr val="FF0000"/>
                </a:solidFill>
                <a:latin typeface="+mj-lt"/>
              </a:rPr>
              <a:t>.</a:t>
            </a:r>
            <a:r>
              <a:rPr lang="es-EC" sz="6000" b="1" dirty="0">
                <a:solidFill>
                  <a:srgbClr val="FF0000"/>
                </a:solidFill>
                <a:latin typeface="+mj-lt"/>
              </a:rPr>
              <a:t/>
            </a:r>
            <a:br>
              <a:rPr lang="es-EC" sz="6000" b="1" dirty="0">
                <a:solidFill>
                  <a:srgbClr val="FF0000"/>
                </a:solidFill>
                <a:latin typeface="+mj-lt"/>
              </a:rPr>
            </a:br>
            <a:endParaRPr lang="es-EC" sz="3600" dirty="0">
              <a:solidFill>
                <a:srgbClr val="FF0000"/>
              </a:solidFill>
              <a:latin typeface="+mj-lt"/>
            </a:endParaRPr>
          </a:p>
        </p:txBody>
      </p:sp>
      <p:graphicFrame>
        <p:nvGraphicFramePr>
          <p:cNvPr id="4" name="Tabla 3"/>
          <p:cNvGraphicFramePr>
            <a:graphicFrameLocks noGrp="1"/>
          </p:cNvGraphicFramePr>
          <p:nvPr>
            <p:extLst>
              <p:ext uri="{D42A27DB-BD31-4B8C-83A1-F6EECF244321}">
                <p14:modId xmlns:p14="http://schemas.microsoft.com/office/powerpoint/2010/main" val="3509790206"/>
              </p:ext>
            </p:extLst>
          </p:nvPr>
        </p:nvGraphicFramePr>
        <p:xfrm>
          <a:off x="579735" y="2404355"/>
          <a:ext cx="5520814" cy="3435096"/>
        </p:xfrm>
        <a:graphic>
          <a:graphicData uri="http://schemas.openxmlformats.org/drawingml/2006/table">
            <a:tbl>
              <a:tblPr firstRow="1" firstCol="1" bandRow="1">
                <a:tableStyleId>{5C22544A-7EE6-4342-B048-85BDC9FD1C3A}</a:tableStyleId>
              </a:tblPr>
              <a:tblGrid>
                <a:gridCol w="3018846"/>
                <a:gridCol w="2501968"/>
              </a:tblGrid>
              <a:tr h="0">
                <a:tc>
                  <a:txBody>
                    <a:bodyPr/>
                    <a:lstStyle/>
                    <a:p>
                      <a:pPr algn="ctr">
                        <a:lnSpc>
                          <a:spcPct val="115000"/>
                        </a:lnSpc>
                        <a:spcAft>
                          <a:spcPts val="0"/>
                        </a:spcAft>
                      </a:pPr>
                      <a:r>
                        <a:rPr lang="es-EC" sz="1400" dirty="0">
                          <a:effectLst/>
                        </a:rPr>
                        <a:t>CARACTERÍSTICAS</a:t>
                      </a:r>
                      <a:endParaRPr lang="es-EC"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400">
                          <a:effectLst/>
                        </a:rPr>
                        <a:t>RHP-3W22</a:t>
                      </a:r>
                      <a:endParaRPr lang="es-EC"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algn="ctr">
                        <a:lnSpc>
                          <a:spcPct val="115000"/>
                        </a:lnSpc>
                        <a:spcAft>
                          <a:spcPts val="0"/>
                        </a:spcAft>
                      </a:pPr>
                      <a:r>
                        <a:rPr lang="es-EC" sz="1400">
                          <a:effectLst/>
                        </a:rPr>
                        <a:t>Rango de humedad relativa</a:t>
                      </a:r>
                      <a:endParaRPr lang="es-EC"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400">
                          <a:effectLst/>
                        </a:rPr>
                        <a:t>0 a 100%</a:t>
                      </a:r>
                      <a:endParaRPr lang="es-EC"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algn="ctr">
                        <a:lnSpc>
                          <a:spcPct val="115000"/>
                        </a:lnSpc>
                        <a:spcAft>
                          <a:spcPts val="0"/>
                        </a:spcAft>
                      </a:pPr>
                      <a:r>
                        <a:rPr lang="es-EC" sz="1400">
                          <a:effectLst/>
                        </a:rPr>
                        <a:t>Rango de temperatura </a:t>
                      </a:r>
                      <a:endParaRPr lang="es-EC"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400">
                          <a:effectLst/>
                        </a:rPr>
                        <a:t>-40 a 140 °F (-40 a 60 °C)</a:t>
                      </a:r>
                      <a:endParaRPr lang="es-EC"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algn="ctr">
                        <a:lnSpc>
                          <a:spcPct val="115000"/>
                        </a:lnSpc>
                        <a:spcAft>
                          <a:spcPts val="0"/>
                        </a:spcAft>
                      </a:pPr>
                      <a:r>
                        <a:rPr lang="es-EC" sz="1400">
                          <a:effectLst/>
                        </a:rPr>
                        <a:t>Exactitud de Humedad relativa</a:t>
                      </a:r>
                      <a:endParaRPr lang="es-EC"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400" dirty="0">
                          <a:effectLst/>
                        </a:rPr>
                        <a:t>modelo RHP3 de ±3% </a:t>
                      </a:r>
                      <a:endParaRPr lang="es-EC"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algn="ctr">
                        <a:lnSpc>
                          <a:spcPct val="115000"/>
                        </a:lnSpc>
                        <a:spcAft>
                          <a:spcPts val="0"/>
                        </a:spcAft>
                      </a:pPr>
                      <a:r>
                        <a:rPr lang="es-EC" sz="1400">
                          <a:effectLst/>
                        </a:rPr>
                        <a:t>Histéresis</a:t>
                      </a:r>
                      <a:endParaRPr lang="es-EC"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400">
                          <a:effectLst/>
                        </a:rPr>
                        <a:t>±1%.</a:t>
                      </a:r>
                      <a:endParaRPr lang="es-EC"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algn="ctr">
                        <a:lnSpc>
                          <a:spcPct val="115000"/>
                        </a:lnSpc>
                        <a:spcAft>
                          <a:spcPts val="0"/>
                        </a:spcAft>
                      </a:pPr>
                      <a:r>
                        <a:rPr lang="es-EC" sz="1400">
                          <a:effectLst/>
                        </a:rPr>
                        <a:t>Repetición</a:t>
                      </a:r>
                      <a:endParaRPr lang="es-EC"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400">
                          <a:effectLst/>
                        </a:rPr>
                        <a:t>±0,1% típico.</a:t>
                      </a:r>
                      <a:endParaRPr lang="es-EC"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algn="ctr">
                        <a:lnSpc>
                          <a:spcPct val="115000"/>
                        </a:lnSpc>
                        <a:spcAft>
                          <a:spcPts val="0"/>
                        </a:spcAft>
                      </a:pPr>
                      <a:r>
                        <a:rPr lang="es-EC" sz="1400">
                          <a:effectLst/>
                        </a:rPr>
                        <a:t>Limites temperatura operación</a:t>
                      </a:r>
                      <a:endParaRPr lang="es-EC"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400">
                          <a:effectLst/>
                        </a:rPr>
                        <a:t>-40 a 140 °F (-40 a 60 °C).</a:t>
                      </a:r>
                      <a:endParaRPr lang="es-EC"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algn="ctr">
                        <a:lnSpc>
                          <a:spcPct val="115000"/>
                        </a:lnSpc>
                        <a:spcAft>
                          <a:spcPts val="0"/>
                        </a:spcAft>
                      </a:pPr>
                      <a:r>
                        <a:rPr lang="es-EC" sz="1400">
                          <a:effectLst/>
                        </a:rPr>
                        <a:t>Tiempo de respuesta</a:t>
                      </a:r>
                      <a:endParaRPr lang="es-EC"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400">
                          <a:effectLst/>
                        </a:rPr>
                        <a:t>15 segundos</a:t>
                      </a:r>
                      <a:endParaRPr lang="es-EC"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algn="ctr">
                        <a:lnSpc>
                          <a:spcPct val="115000"/>
                        </a:lnSpc>
                        <a:spcAft>
                          <a:spcPts val="0"/>
                        </a:spcAft>
                      </a:pPr>
                      <a:r>
                        <a:rPr lang="es-EC" sz="1400">
                          <a:effectLst/>
                        </a:rPr>
                        <a:t>Conexiones eléctricas</a:t>
                      </a:r>
                      <a:endParaRPr lang="es-EC"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400">
                          <a:effectLst/>
                        </a:rPr>
                        <a:t>Bloque de terminales de tornillo</a:t>
                      </a:r>
                      <a:endParaRPr lang="es-EC"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algn="ctr">
                        <a:lnSpc>
                          <a:spcPct val="115000"/>
                        </a:lnSpc>
                        <a:spcAft>
                          <a:spcPts val="0"/>
                        </a:spcAft>
                      </a:pPr>
                      <a:r>
                        <a:rPr lang="es-EC" sz="1400">
                          <a:effectLst/>
                        </a:rPr>
                        <a:t>Sensor humedad relativa</a:t>
                      </a:r>
                      <a:endParaRPr lang="es-EC"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400">
                          <a:effectLst/>
                        </a:rPr>
                        <a:t>Polímero de capacitancia</a:t>
                      </a:r>
                      <a:endParaRPr lang="es-EC"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algn="ctr">
                        <a:lnSpc>
                          <a:spcPct val="115000"/>
                        </a:lnSpc>
                        <a:spcAft>
                          <a:spcPts val="0"/>
                        </a:spcAft>
                      </a:pPr>
                      <a:r>
                        <a:rPr lang="es-EC" sz="1400">
                          <a:effectLst/>
                        </a:rPr>
                        <a:t>Encapsulado</a:t>
                      </a:r>
                      <a:endParaRPr lang="es-EC"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400">
                          <a:effectLst/>
                        </a:rPr>
                        <a:t>Policarbonato blanco</a:t>
                      </a:r>
                      <a:endParaRPr lang="es-EC"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algn="ctr">
                        <a:lnSpc>
                          <a:spcPct val="115000"/>
                        </a:lnSpc>
                        <a:spcAft>
                          <a:spcPts val="0"/>
                        </a:spcAft>
                      </a:pPr>
                      <a:r>
                        <a:rPr lang="es-EC" sz="1400">
                          <a:effectLst/>
                        </a:rPr>
                        <a:t>Peso</a:t>
                      </a:r>
                      <a:endParaRPr lang="es-EC"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400">
                          <a:effectLst/>
                        </a:rPr>
                        <a:t>0,3 lb (0,14 kg).</a:t>
                      </a:r>
                      <a:endParaRPr lang="es-EC"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algn="ctr">
                        <a:lnSpc>
                          <a:spcPct val="115000"/>
                        </a:lnSpc>
                        <a:spcAft>
                          <a:spcPts val="0"/>
                        </a:spcAft>
                      </a:pPr>
                      <a:r>
                        <a:rPr lang="es-EC" sz="1400" dirty="0">
                          <a:effectLst/>
                        </a:rPr>
                        <a:t>Aprobaciones de agencia</a:t>
                      </a:r>
                      <a:endParaRPr lang="es-EC"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400" dirty="0">
                          <a:effectLst/>
                        </a:rPr>
                        <a:t>CE</a:t>
                      </a:r>
                      <a:endParaRPr lang="es-EC"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685401627"/>
              </p:ext>
            </p:extLst>
          </p:nvPr>
        </p:nvGraphicFramePr>
        <p:xfrm>
          <a:off x="6743307" y="1867440"/>
          <a:ext cx="4884583" cy="1637284"/>
        </p:xfrm>
        <a:graphic>
          <a:graphicData uri="http://schemas.openxmlformats.org/drawingml/2006/table">
            <a:tbl>
              <a:tblPr firstRow="1" firstCol="1" bandRow="1">
                <a:tableStyleId>{5C22544A-7EE6-4342-B048-85BDC9FD1C3A}</a:tableStyleId>
              </a:tblPr>
              <a:tblGrid>
                <a:gridCol w="2289472"/>
                <a:gridCol w="2595111"/>
              </a:tblGrid>
              <a:tr h="0">
                <a:tc>
                  <a:txBody>
                    <a:bodyPr/>
                    <a:lstStyle/>
                    <a:p>
                      <a:pPr algn="ctr">
                        <a:lnSpc>
                          <a:spcPct val="115000"/>
                        </a:lnSpc>
                        <a:spcAft>
                          <a:spcPts val="0"/>
                        </a:spcAft>
                      </a:pPr>
                      <a:r>
                        <a:rPr lang="es-EC" sz="1400" dirty="0">
                          <a:effectLst/>
                        </a:rPr>
                        <a:t>CARACTERÍSTICAS</a:t>
                      </a:r>
                      <a:endParaRPr lang="es-EC"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400">
                          <a:effectLst/>
                        </a:rPr>
                        <a:t>PT100</a:t>
                      </a:r>
                      <a:endParaRPr lang="es-EC"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algn="ctr">
                        <a:lnSpc>
                          <a:spcPct val="115000"/>
                        </a:lnSpc>
                        <a:spcAft>
                          <a:spcPts val="0"/>
                        </a:spcAft>
                      </a:pPr>
                      <a:r>
                        <a:rPr lang="es-EC" sz="1400">
                          <a:effectLst/>
                        </a:rPr>
                        <a:t>Rango de temperatura</a:t>
                      </a:r>
                      <a:endParaRPr lang="es-EC"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400">
                          <a:effectLst/>
                        </a:rPr>
                        <a:t>-50 hasta 600 ° C (-58 a 1112 ° F).</a:t>
                      </a:r>
                      <a:endParaRPr lang="es-EC"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algn="ctr">
                        <a:lnSpc>
                          <a:spcPct val="115000"/>
                        </a:lnSpc>
                        <a:spcAft>
                          <a:spcPts val="0"/>
                        </a:spcAft>
                      </a:pPr>
                      <a:r>
                        <a:rPr lang="es-EC" sz="1400">
                          <a:effectLst/>
                        </a:rPr>
                        <a:t>Forma</a:t>
                      </a:r>
                      <a:endParaRPr lang="es-EC"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400">
                          <a:effectLst/>
                        </a:rPr>
                        <a:t>cilíndrica</a:t>
                      </a:r>
                      <a:endParaRPr lang="es-EC"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algn="ctr">
                        <a:lnSpc>
                          <a:spcPct val="115000"/>
                        </a:lnSpc>
                        <a:spcAft>
                          <a:spcPts val="0"/>
                        </a:spcAft>
                      </a:pPr>
                      <a:r>
                        <a:rPr lang="es-EC" sz="1400">
                          <a:effectLst/>
                        </a:rPr>
                        <a:t>Material</a:t>
                      </a:r>
                      <a:endParaRPr lang="es-EC"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400">
                          <a:effectLst/>
                        </a:rPr>
                        <a:t>CrNiMoTi</a:t>
                      </a:r>
                      <a:endParaRPr lang="es-EC"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algn="ctr">
                        <a:lnSpc>
                          <a:spcPct val="115000"/>
                        </a:lnSpc>
                        <a:spcAft>
                          <a:spcPts val="0"/>
                        </a:spcAft>
                      </a:pPr>
                      <a:r>
                        <a:rPr lang="es-EC" sz="1400">
                          <a:effectLst/>
                        </a:rPr>
                        <a:t>Transmisor de temperatura</a:t>
                      </a:r>
                      <a:endParaRPr lang="es-EC"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400" dirty="0">
                          <a:effectLst/>
                        </a:rPr>
                        <a:t>Incluido de 0-10 voltios</a:t>
                      </a:r>
                      <a:endParaRPr lang="es-EC"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graphicFrame>
        <p:nvGraphicFramePr>
          <p:cNvPr id="6" name="Tabla 5"/>
          <p:cNvGraphicFramePr>
            <a:graphicFrameLocks noGrp="1"/>
          </p:cNvGraphicFramePr>
          <p:nvPr>
            <p:extLst>
              <p:ext uri="{D42A27DB-BD31-4B8C-83A1-F6EECF244321}">
                <p14:modId xmlns:p14="http://schemas.microsoft.com/office/powerpoint/2010/main" val="390155603"/>
              </p:ext>
            </p:extLst>
          </p:nvPr>
        </p:nvGraphicFramePr>
        <p:xfrm>
          <a:off x="6765745" y="4178675"/>
          <a:ext cx="4889443" cy="2208276"/>
        </p:xfrm>
        <a:graphic>
          <a:graphicData uri="http://schemas.openxmlformats.org/drawingml/2006/table">
            <a:tbl>
              <a:tblPr firstRow="1" firstCol="1" bandRow="1">
                <a:tableStyleId>{5C22544A-7EE6-4342-B048-85BDC9FD1C3A}</a:tableStyleId>
              </a:tblPr>
              <a:tblGrid>
                <a:gridCol w="2499709"/>
                <a:gridCol w="2389734"/>
              </a:tblGrid>
              <a:tr h="0">
                <a:tc>
                  <a:txBody>
                    <a:bodyPr/>
                    <a:lstStyle/>
                    <a:p>
                      <a:pPr algn="just">
                        <a:lnSpc>
                          <a:spcPct val="115000"/>
                        </a:lnSpc>
                        <a:spcAft>
                          <a:spcPts val="0"/>
                        </a:spcAft>
                      </a:pPr>
                      <a:r>
                        <a:rPr lang="es-EC" sz="1400" dirty="0">
                          <a:effectLst/>
                        </a:rPr>
                        <a:t>CARACTERÍSTICAS</a:t>
                      </a:r>
                      <a:endParaRPr lang="es-EC"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400" dirty="0">
                          <a:effectLst/>
                        </a:rPr>
                        <a:t>TERMOPAR TIPO K 3M</a:t>
                      </a:r>
                      <a:endParaRPr lang="es-EC"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algn="just">
                        <a:lnSpc>
                          <a:spcPct val="115000"/>
                        </a:lnSpc>
                        <a:spcAft>
                          <a:spcPts val="0"/>
                        </a:spcAft>
                      </a:pPr>
                      <a:r>
                        <a:rPr lang="es-EC" sz="1400">
                          <a:effectLst/>
                        </a:rPr>
                        <a:t>Rango de temperatura</a:t>
                      </a:r>
                      <a:endParaRPr lang="es-EC"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400">
                          <a:effectLst/>
                        </a:rPr>
                        <a:t>-100 a 1250 ° C</a:t>
                      </a:r>
                      <a:endParaRPr lang="es-EC"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algn="just">
                        <a:lnSpc>
                          <a:spcPct val="115000"/>
                        </a:lnSpc>
                        <a:spcAft>
                          <a:spcPts val="0"/>
                        </a:spcAft>
                      </a:pPr>
                      <a:r>
                        <a:rPr lang="es-EC" sz="1400">
                          <a:effectLst/>
                        </a:rPr>
                        <a:t>Material sonda</a:t>
                      </a:r>
                      <a:endParaRPr lang="es-EC"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400">
                          <a:effectLst/>
                        </a:rPr>
                        <a:t>Acero inoxidable</a:t>
                      </a:r>
                      <a:endParaRPr lang="es-EC"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algn="just">
                        <a:lnSpc>
                          <a:spcPct val="115000"/>
                        </a:lnSpc>
                        <a:spcAft>
                          <a:spcPts val="0"/>
                        </a:spcAft>
                      </a:pPr>
                      <a:r>
                        <a:rPr lang="es-EC" sz="1400">
                          <a:effectLst/>
                        </a:rPr>
                        <a:t>Diámetro sonda</a:t>
                      </a:r>
                      <a:endParaRPr lang="es-EC"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400">
                          <a:effectLst/>
                        </a:rPr>
                        <a:t>8mm</a:t>
                      </a:r>
                      <a:endParaRPr lang="es-EC"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algn="just">
                        <a:lnSpc>
                          <a:spcPct val="115000"/>
                        </a:lnSpc>
                        <a:spcAft>
                          <a:spcPts val="0"/>
                        </a:spcAft>
                      </a:pPr>
                      <a:r>
                        <a:rPr lang="es-EC" sz="1400">
                          <a:effectLst/>
                        </a:rPr>
                        <a:t>Rosca de tamaño</a:t>
                      </a:r>
                      <a:endParaRPr lang="es-EC"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400">
                          <a:effectLst/>
                        </a:rPr>
                        <a:t>3/8 "NPT</a:t>
                      </a:r>
                      <a:endParaRPr lang="es-EC"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algn="just">
                        <a:lnSpc>
                          <a:spcPct val="115000"/>
                        </a:lnSpc>
                        <a:spcAft>
                          <a:spcPts val="0"/>
                        </a:spcAft>
                      </a:pPr>
                      <a:r>
                        <a:rPr lang="es-EC" sz="1400">
                          <a:effectLst/>
                        </a:rPr>
                        <a:t>Longitud sonda</a:t>
                      </a:r>
                      <a:endParaRPr lang="es-EC"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400">
                          <a:effectLst/>
                        </a:rPr>
                        <a:t>50 mm</a:t>
                      </a:r>
                      <a:endParaRPr lang="es-EC"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algn="just">
                        <a:lnSpc>
                          <a:spcPct val="115000"/>
                        </a:lnSpc>
                        <a:spcAft>
                          <a:spcPts val="0"/>
                        </a:spcAft>
                      </a:pPr>
                      <a:r>
                        <a:rPr lang="es-EC" sz="1400">
                          <a:effectLst/>
                        </a:rPr>
                        <a:t>Trenzado aislamiento interno</a:t>
                      </a:r>
                      <a:endParaRPr lang="es-EC"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400">
                          <a:effectLst/>
                        </a:rPr>
                        <a:t>Fibra de vidrio</a:t>
                      </a:r>
                      <a:endParaRPr lang="es-EC"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algn="just">
                        <a:lnSpc>
                          <a:spcPct val="115000"/>
                        </a:lnSpc>
                        <a:spcAft>
                          <a:spcPts val="0"/>
                        </a:spcAft>
                      </a:pPr>
                      <a:r>
                        <a:rPr lang="es-EC" sz="1400">
                          <a:effectLst/>
                        </a:rPr>
                        <a:t>Conector</a:t>
                      </a:r>
                      <a:endParaRPr lang="es-EC"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400" dirty="0">
                          <a:effectLst/>
                        </a:rPr>
                        <a:t>Tipo </a:t>
                      </a:r>
                      <a:r>
                        <a:rPr lang="es-EC" sz="1400" dirty="0" err="1">
                          <a:effectLst/>
                        </a:rPr>
                        <a:t>spade</a:t>
                      </a:r>
                      <a:endParaRPr lang="es-EC"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pic>
        <p:nvPicPr>
          <p:cNvPr id="7" name="Imagen 6"/>
          <p:cNvPicPr/>
          <p:nvPr/>
        </p:nvPicPr>
        <p:blipFill>
          <a:blip r:embed="rId2" cstate="print"/>
          <a:srcRect l="30477" t="35652" r="27966" b="44783"/>
          <a:stretch>
            <a:fillRect/>
          </a:stretch>
        </p:blipFill>
        <p:spPr bwMode="auto">
          <a:xfrm>
            <a:off x="8928112" y="539882"/>
            <a:ext cx="2237489" cy="812400"/>
          </a:xfrm>
          <a:prstGeom prst="rect">
            <a:avLst/>
          </a:prstGeom>
          <a:noFill/>
          <a:ln w="9525">
            <a:noFill/>
            <a:miter lim="800000"/>
            <a:headEnd/>
            <a:tailEnd/>
          </a:ln>
        </p:spPr>
      </p:pic>
    </p:spTree>
    <p:extLst>
      <p:ext uri="{BB962C8B-B14F-4D97-AF65-F5344CB8AC3E}">
        <p14:creationId xmlns:p14="http://schemas.microsoft.com/office/powerpoint/2010/main" val="33672685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o 4"/>
          <p:cNvGraphicFramePr>
            <a:graphicFrameLocks noChangeAspect="1"/>
          </p:cNvGraphicFramePr>
          <p:nvPr>
            <p:extLst>
              <p:ext uri="{D42A27DB-BD31-4B8C-83A1-F6EECF244321}">
                <p14:modId xmlns:p14="http://schemas.microsoft.com/office/powerpoint/2010/main" val="1027555249"/>
              </p:ext>
            </p:extLst>
          </p:nvPr>
        </p:nvGraphicFramePr>
        <p:xfrm>
          <a:off x="3010066" y="1400049"/>
          <a:ext cx="6570662" cy="5457951"/>
        </p:xfrm>
        <a:graphic>
          <a:graphicData uri="http://schemas.openxmlformats.org/presentationml/2006/ole">
            <mc:AlternateContent xmlns:mc="http://schemas.openxmlformats.org/markup-compatibility/2006">
              <mc:Choice xmlns:v="urn:schemas-microsoft-com:vml" Requires="v">
                <p:oleObj spid="_x0000_s17420" name="Documento" r:id="rId4" imgW="5215488" imgH="5655665" progId="Word.Document.12">
                  <p:embed/>
                </p:oleObj>
              </mc:Choice>
              <mc:Fallback>
                <p:oleObj name="Documento" r:id="rId4" imgW="5215488" imgH="5655665" progId="Word.Document.12">
                  <p:embed/>
                  <p:pic>
                    <p:nvPicPr>
                      <p:cNvPr id="0" name=""/>
                      <p:cNvPicPr/>
                      <p:nvPr/>
                    </p:nvPicPr>
                    <p:blipFill>
                      <a:blip r:embed="rId5"/>
                      <a:stretch>
                        <a:fillRect/>
                      </a:stretch>
                    </p:blipFill>
                    <p:spPr>
                      <a:xfrm>
                        <a:off x="3010066" y="1400049"/>
                        <a:ext cx="6570662" cy="5457951"/>
                      </a:xfrm>
                      <a:prstGeom prst="rect">
                        <a:avLst/>
                      </a:prstGeom>
                    </p:spPr>
                  </p:pic>
                </p:oleObj>
              </mc:Fallback>
            </mc:AlternateContent>
          </a:graphicData>
        </a:graphic>
      </p:graphicFrame>
      <p:pic>
        <p:nvPicPr>
          <p:cNvPr id="6" name="Imagen 5"/>
          <p:cNvPicPr/>
          <p:nvPr/>
        </p:nvPicPr>
        <p:blipFill>
          <a:blip r:embed="rId6" cstate="print"/>
          <a:srcRect l="30477" t="35652" r="27966" b="44783"/>
          <a:stretch>
            <a:fillRect/>
          </a:stretch>
        </p:blipFill>
        <p:spPr bwMode="auto">
          <a:xfrm>
            <a:off x="9419431" y="281770"/>
            <a:ext cx="2237489" cy="812400"/>
          </a:xfrm>
          <a:prstGeom prst="rect">
            <a:avLst/>
          </a:prstGeom>
          <a:noFill/>
          <a:ln w="9525">
            <a:noFill/>
            <a:miter lim="800000"/>
            <a:headEnd/>
            <a:tailEnd/>
          </a:ln>
        </p:spPr>
      </p:pic>
      <p:sp>
        <p:nvSpPr>
          <p:cNvPr id="2" name="CuadroTexto 1"/>
          <p:cNvSpPr txBox="1"/>
          <p:nvPr/>
        </p:nvSpPr>
        <p:spPr>
          <a:xfrm>
            <a:off x="1637731" y="140063"/>
            <a:ext cx="6211957" cy="954107"/>
          </a:xfrm>
          <a:prstGeom prst="rect">
            <a:avLst/>
          </a:prstGeom>
          <a:noFill/>
        </p:spPr>
        <p:txBody>
          <a:bodyPr wrap="none" rtlCol="0">
            <a:spAutoFit/>
          </a:bodyPr>
          <a:lstStyle/>
          <a:p>
            <a:r>
              <a:rPr lang="es-EC" sz="2800" b="1" dirty="0" smtClean="0">
                <a:solidFill>
                  <a:srgbClr val="FF0000"/>
                </a:solidFill>
              </a:rPr>
              <a:t>Matriz Morfológica de la selección</a:t>
            </a:r>
          </a:p>
          <a:p>
            <a:r>
              <a:rPr lang="es-EC" sz="2800" b="1" dirty="0" smtClean="0">
                <a:solidFill>
                  <a:srgbClr val="FF0000"/>
                </a:solidFill>
              </a:rPr>
              <a:t>del Sensor de Temperatura</a:t>
            </a:r>
            <a:endParaRPr lang="es-EC" sz="2800" b="1" dirty="0">
              <a:solidFill>
                <a:srgbClr val="FF0000"/>
              </a:solidFill>
            </a:endParaRPr>
          </a:p>
        </p:txBody>
      </p:sp>
    </p:spTree>
    <p:extLst>
      <p:ext uri="{BB962C8B-B14F-4D97-AF65-F5344CB8AC3E}">
        <p14:creationId xmlns:p14="http://schemas.microsoft.com/office/powerpoint/2010/main" val="19989507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92174" y="273655"/>
            <a:ext cx="4217308" cy="728172"/>
          </a:xfrm>
        </p:spPr>
        <p:txBody>
          <a:bodyPr/>
          <a:lstStyle/>
          <a:p>
            <a:r>
              <a:rPr lang="es-EC" b="1" dirty="0" smtClean="0">
                <a:solidFill>
                  <a:srgbClr val="FF0000"/>
                </a:solidFill>
              </a:rPr>
              <a:t>Criterios a Evaluar</a:t>
            </a:r>
            <a:endParaRPr lang="es-EC" b="1" dirty="0">
              <a:solidFill>
                <a:srgbClr val="FF0000"/>
              </a:solidFill>
            </a:endParaRPr>
          </a:p>
        </p:txBody>
      </p:sp>
      <p:graphicFrame>
        <p:nvGraphicFramePr>
          <p:cNvPr id="5" name="Objeto 4"/>
          <p:cNvGraphicFramePr>
            <a:graphicFrameLocks noChangeAspect="1"/>
          </p:cNvGraphicFramePr>
          <p:nvPr>
            <p:extLst>
              <p:ext uri="{D42A27DB-BD31-4B8C-83A1-F6EECF244321}">
                <p14:modId xmlns:p14="http://schemas.microsoft.com/office/powerpoint/2010/main" val="2972477737"/>
              </p:ext>
            </p:extLst>
          </p:nvPr>
        </p:nvGraphicFramePr>
        <p:xfrm>
          <a:off x="348672" y="1001827"/>
          <a:ext cx="7454334" cy="3269922"/>
        </p:xfrm>
        <a:graphic>
          <a:graphicData uri="http://schemas.openxmlformats.org/presentationml/2006/ole">
            <mc:AlternateContent xmlns:mc="http://schemas.openxmlformats.org/markup-compatibility/2006">
              <mc:Choice xmlns:v="urn:schemas-microsoft-com:vml" Requires="v">
                <p:oleObj spid="_x0000_s18449" name="Documento" r:id="rId4" imgW="5215488" imgH="2288093" progId="Word.Document.12">
                  <p:embed/>
                </p:oleObj>
              </mc:Choice>
              <mc:Fallback>
                <p:oleObj name="Documento" r:id="rId4" imgW="5215488" imgH="2288093" progId="Word.Document.12">
                  <p:embed/>
                  <p:pic>
                    <p:nvPicPr>
                      <p:cNvPr id="0" name=""/>
                      <p:cNvPicPr/>
                      <p:nvPr/>
                    </p:nvPicPr>
                    <p:blipFill>
                      <a:blip r:embed="rId5"/>
                      <a:stretch>
                        <a:fillRect/>
                      </a:stretch>
                    </p:blipFill>
                    <p:spPr>
                      <a:xfrm>
                        <a:off x="348672" y="1001827"/>
                        <a:ext cx="7454334" cy="3269922"/>
                      </a:xfrm>
                      <a:prstGeom prst="rect">
                        <a:avLst/>
                      </a:prstGeom>
                    </p:spPr>
                  </p:pic>
                </p:oleObj>
              </mc:Fallback>
            </mc:AlternateContent>
          </a:graphicData>
        </a:graphic>
      </p:graphicFrame>
      <p:graphicFrame>
        <p:nvGraphicFramePr>
          <p:cNvPr id="6" name="Objeto 5"/>
          <p:cNvGraphicFramePr>
            <a:graphicFrameLocks noChangeAspect="1"/>
          </p:cNvGraphicFramePr>
          <p:nvPr>
            <p:extLst>
              <p:ext uri="{D42A27DB-BD31-4B8C-83A1-F6EECF244321}">
                <p14:modId xmlns:p14="http://schemas.microsoft.com/office/powerpoint/2010/main" val="727950222"/>
              </p:ext>
            </p:extLst>
          </p:nvPr>
        </p:nvGraphicFramePr>
        <p:xfrm>
          <a:off x="1099572" y="4827570"/>
          <a:ext cx="6863165" cy="1777947"/>
        </p:xfrm>
        <a:graphic>
          <a:graphicData uri="http://schemas.openxmlformats.org/presentationml/2006/ole">
            <mc:AlternateContent xmlns:mc="http://schemas.openxmlformats.org/markup-compatibility/2006">
              <mc:Choice xmlns:v="urn:schemas-microsoft-com:vml" Requires="v">
                <p:oleObj spid="_x0000_s18450" name="Documento" r:id="rId7" imgW="5215488" imgH="1350698" progId="Word.Document.12">
                  <p:embed/>
                </p:oleObj>
              </mc:Choice>
              <mc:Fallback>
                <p:oleObj name="Documento" r:id="rId7" imgW="5215488" imgH="1350698" progId="Word.Document.12">
                  <p:embed/>
                  <p:pic>
                    <p:nvPicPr>
                      <p:cNvPr id="0" name=""/>
                      <p:cNvPicPr/>
                      <p:nvPr/>
                    </p:nvPicPr>
                    <p:blipFill>
                      <a:blip r:embed="rId8"/>
                      <a:stretch>
                        <a:fillRect/>
                      </a:stretch>
                    </p:blipFill>
                    <p:spPr>
                      <a:xfrm>
                        <a:off x="1099572" y="4827570"/>
                        <a:ext cx="6863165" cy="1777947"/>
                      </a:xfrm>
                      <a:prstGeom prst="rect">
                        <a:avLst/>
                      </a:prstGeom>
                    </p:spPr>
                  </p:pic>
                </p:oleObj>
              </mc:Fallback>
            </mc:AlternateContent>
          </a:graphicData>
        </a:graphic>
      </p:graphicFrame>
      <p:graphicFrame>
        <p:nvGraphicFramePr>
          <p:cNvPr id="7" name="Gráfico 6"/>
          <p:cNvGraphicFramePr/>
          <p:nvPr>
            <p:extLst>
              <p:ext uri="{D42A27DB-BD31-4B8C-83A1-F6EECF244321}">
                <p14:modId xmlns:p14="http://schemas.microsoft.com/office/powerpoint/2010/main" val="3206267951"/>
              </p:ext>
            </p:extLst>
          </p:nvPr>
        </p:nvGraphicFramePr>
        <p:xfrm>
          <a:off x="7083143" y="1602781"/>
          <a:ext cx="4435567" cy="2791798"/>
        </p:xfrm>
        <a:graphic>
          <a:graphicData uri="http://schemas.openxmlformats.org/drawingml/2006/chart">
            <c:chart xmlns:c="http://schemas.openxmlformats.org/drawingml/2006/chart" xmlns:r="http://schemas.openxmlformats.org/officeDocument/2006/relationships" r:id="rId9"/>
          </a:graphicData>
        </a:graphic>
      </p:graphicFrame>
      <p:pic>
        <p:nvPicPr>
          <p:cNvPr id="8" name="Imagen 7"/>
          <p:cNvPicPr/>
          <p:nvPr/>
        </p:nvPicPr>
        <p:blipFill>
          <a:blip r:embed="rId10" cstate="print"/>
          <a:srcRect l="30477" t="35652" r="27966" b="44783"/>
          <a:stretch>
            <a:fillRect/>
          </a:stretch>
        </p:blipFill>
        <p:spPr bwMode="auto">
          <a:xfrm>
            <a:off x="8928112" y="539882"/>
            <a:ext cx="2237489" cy="812400"/>
          </a:xfrm>
          <a:prstGeom prst="rect">
            <a:avLst/>
          </a:prstGeom>
          <a:noFill/>
          <a:ln w="9525">
            <a:noFill/>
            <a:miter lim="800000"/>
            <a:headEnd/>
            <a:tailEnd/>
          </a:ln>
        </p:spPr>
      </p:pic>
    </p:spTree>
    <p:extLst>
      <p:ext uri="{BB962C8B-B14F-4D97-AF65-F5344CB8AC3E}">
        <p14:creationId xmlns:p14="http://schemas.microsoft.com/office/powerpoint/2010/main" val="12393191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39888" y="319578"/>
            <a:ext cx="3305599" cy="728172"/>
          </a:xfrm>
        </p:spPr>
        <p:txBody>
          <a:bodyPr/>
          <a:lstStyle/>
          <a:p>
            <a:r>
              <a:rPr lang="es-EC" b="1" dirty="0" smtClean="0">
                <a:solidFill>
                  <a:srgbClr val="FF0000"/>
                </a:solidFill>
              </a:rPr>
              <a:t>Equipo Básico</a:t>
            </a:r>
            <a:endParaRPr lang="es-EC" b="1" dirty="0">
              <a:solidFill>
                <a:srgbClr val="FF0000"/>
              </a:solidFill>
            </a:endParaRPr>
          </a:p>
        </p:txBody>
      </p:sp>
      <p:sp>
        <p:nvSpPr>
          <p:cNvPr id="3" name="Marcador de contenido 2"/>
          <p:cNvSpPr>
            <a:spLocks noGrp="1"/>
          </p:cNvSpPr>
          <p:nvPr>
            <p:ph idx="1"/>
          </p:nvPr>
        </p:nvSpPr>
        <p:spPr>
          <a:xfrm>
            <a:off x="2387440" y="1233420"/>
            <a:ext cx="3392488" cy="2209800"/>
          </a:xfrm>
        </p:spPr>
        <p:txBody>
          <a:bodyPr>
            <a:normAutofit lnSpcReduction="10000"/>
          </a:bodyPr>
          <a:lstStyle/>
          <a:p>
            <a:pPr marL="0" lvl="0" indent="0">
              <a:buNone/>
            </a:pPr>
            <a:r>
              <a:rPr lang="es-EC" b="1" dirty="0" smtClean="0"/>
              <a:t>EQUIPO DE </a:t>
            </a:r>
            <a:r>
              <a:rPr lang="es-EC" dirty="0" smtClean="0"/>
              <a:t>PROTECCIÓN</a:t>
            </a:r>
          </a:p>
          <a:p>
            <a:pPr lvl="0"/>
            <a:r>
              <a:rPr lang="es-EC" dirty="0" smtClean="0"/>
              <a:t>Máscara</a:t>
            </a:r>
          </a:p>
          <a:p>
            <a:pPr lvl="0"/>
            <a:r>
              <a:rPr lang="es-EC" dirty="0" smtClean="0"/>
              <a:t>Guantes</a:t>
            </a:r>
            <a:endParaRPr lang="es-EC" dirty="0"/>
          </a:p>
          <a:p>
            <a:pPr lvl="0"/>
            <a:r>
              <a:rPr lang="es-EC" dirty="0" smtClean="0"/>
              <a:t>Overol</a:t>
            </a:r>
          </a:p>
          <a:p>
            <a:pPr lvl="0"/>
            <a:r>
              <a:rPr lang="es-EC" dirty="0" smtClean="0"/>
              <a:t>Chaleco </a:t>
            </a:r>
            <a:r>
              <a:rPr lang="es-EC" dirty="0"/>
              <a:t>de </a:t>
            </a:r>
            <a:r>
              <a:rPr lang="es-EC" dirty="0" smtClean="0"/>
              <a:t>protección</a:t>
            </a:r>
            <a:endParaRPr lang="es-EC" dirty="0"/>
          </a:p>
          <a:p>
            <a:pPr lvl="0"/>
            <a:r>
              <a:rPr lang="es-EC" dirty="0"/>
              <a:t>Implementos de </a:t>
            </a:r>
            <a:r>
              <a:rPr lang="es-EC" dirty="0" smtClean="0"/>
              <a:t>juego</a:t>
            </a:r>
            <a:endParaRPr lang="es-EC" dirty="0"/>
          </a:p>
        </p:txBody>
      </p:sp>
      <p:sp>
        <p:nvSpPr>
          <p:cNvPr id="5" name="Marcador de contenido 2"/>
          <p:cNvSpPr txBox="1">
            <a:spLocks/>
          </p:cNvSpPr>
          <p:nvPr/>
        </p:nvSpPr>
        <p:spPr>
          <a:xfrm>
            <a:off x="7773113" y="1352282"/>
            <a:ext cx="3392488" cy="22098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lvl="0" indent="0">
              <a:buNone/>
            </a:pPr>
            <a:r>
              <a:rPr lang="es-EC" b="1" dirty="0" smtClean="0"/>
              <a:t>MARCADORA</a:t>
            </a:r>
          </a:p>
          <a:p>
            <a:pPr lvl="0"/>
            <a:r>
              <a:rPr lang="es-EC" dirty="0" err="1" smtClean="0"/>
              <a:t>Hoppers</a:t>
            </a:r>
            <a:endParaRPr lang="es-EC" dirty="0"/>
          </a:p>
          <a:p>
            <a:pPr lvl="0"/>
            <a:r>
              <a:rPr lang="es-EC" dirty="0"/>
              <a:t>Tanque de </a:t>
            </a:r>
            <a:r>
              <a:rPr lang="es-EC" dirty="0" smtClean="0"/>
              <a:t>aire</a:t>
            </a:r>
            <a:endParaRPr lang="es-EC" dirty="0"/>
          </a:p>
          <a:p>
            <a:pPr lvl="0"/>
            <a:r>
              <a:rPr lang="es-EC" dirty="0"/>
              <a:t>Bolas de </a:t>
            </a:r>
            <a:r>
              <a:rPr lang="es-EC" dirty="0" smtClean="0"/>
              <a:t>pintura</a:t>
            </a:r>
            <a:endParaRPr lang="es-EC" dirty="0"/>
          </a:p>
        </p:txBody>
      </p:sp>
      <p:sp>
        <p:nvSpPr>
          <p:cNvPr id="6" name="Marcador de contenido 2"/>
          <p:cNvSpPr txBox="1">
            <a:spLocks/>
          </p:cNvSpPr>
          <p:nvPr/>
        </p:nvSpPr>
        <p:spPr>
          <a:xfrm>
            <a:off x="2387440" y="4248150"/>
            <a:ext cx="3392488" cy="2209800"/>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lvl="0" indent="0">
              <a:buNone/>
            </a:pPr>
            <a:r>
              <a:rPr lang="es-EC" b="1" dirty="0" smtClean="0"/>
              <a:t>EQUIPO ADICIONAL</a:t>
            </a:r>
          </a:p>
          <a:p>
            <a:pPr lvl="0"/>
            <a:r>
              <a:rPr lang="es-EC" dirty="0" err="1" smtClean="0"/>
              <a:t>Fill</a:t>
            </a:r>
            <a:r>
              <a:rPr lang="es-EC" dirty="0" smtClean="0"/>
              <a:t> </a:t>
            </a:r>
            <a:r>
              <a:rPr lang="es-EC" dirty="0" err="1" smtClean="0"/>
              <a:t>stations</a:t>
            </a:r>
            <a:endParaRPr lang="es-EC" dirty="0" smtClean="0"/>
          </a:p>
          <a:p>
            <a:pPr lvl="0"/>
            <a:r>
              <a:rPr lang="es-EC" dirty="0" smtClean="0"/>
              <a:t>Compresor de aire</a:t>
            </a:r>
          </a:p>
          <a:p>
            <a:pPr lvl="0"/>
            <a:r>
              <a:rPr lang="es-EC" dirty="0" err="1" smtClean="0"/>
              <a:t>Skubas</a:t>
            </a:r>
            <a:endParaRPr lang="es-EC" dirty="0"/>
          </a:p>
          <a:p>
            <a:pPr lvl="0"/>
            <a:r>
              <a:rPr lang="es-EC" dirty="0" smtClean="0"/>
              <a:t>Cronógrafo</a:t>
            </a:r>
            <a:endParaRPr lang="es-EC" dirty="0"/>
          </a:p>
          <a:p>
            <a:pPr lvl="0"/>
            <a:r>
              <a:rPr lang="es-EC" dirty="0"/>
              <a:t>Material de limpieza y </a:t>
            </a:r>
            <a:r>
              <a:rPr lang="es-EC" dirty="0" smtClean="0"/>
              <a:t>mantenimiento</a:t>
            </a:r>
            <a:endParaRPr lang="es-EC" dirty="0"/>
          </a:p>
        </p:txBody>
      </p:sp>
      <p:pic>
        <p:nvPicPr>
          <p:cNvPr id="7" name="Imagen 6" descr="http://2.bp.blogspot.com/-pA23lJ2dmCE/TaY_DkTAGdI/AAAAAAAAAAM/zdzDzBECcSo/s1600/imagen+paintbal.jpg"/>
          <p:cNvPicPr/>
          <p:nvPr/>
        </p:nvPicPr>
        <p:blipFill>
          <a:blip r:embed="rId2">
            <a:extLst>
              <a:ext uri="{28A0092B-C50C-407E-A947-70E740481C1C}">
                <a14:useLocalDpi xmlns:a14="http://schemas.microsoft.com/office/drawing/2010/main" val="0"/>
              </a:ext>
            </a:extLst>
          </a:blip>
          <a:srcRect/>
          <a:stretch>
            <a:fillRect/>
          </a:stretch>
        </p:blipFill>
        <p:spPr bwMode="auto">
          <a:xfrm>
            <a:off x="6810238" y="3676944"/>
            <a:ext cx="3505740" cy="25363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Imagen 7"/>
          <p:cNvPicPr/>
          <p:nvPr/>
        </p:nvPicPr>
        <p:blipFill>
          <a:blip r:embed="rId3" cstate="print"/>
          <a:srcRect l="30477" t="35652" r="27966" b="44783"/>
          <a:stretch>
            <a:fillRect/>
          </a:stretch>
        </p:blipFill>
        <p:spPr bwMode="auto">
          <a:xfrm>
            <a:off x="8928112" y="539882"/>
            <a:ext cx="2237489" cy="812400"/>
          </a:xfrm>
          <a:prstGeom prst="rect">
            <a:avLst/>
          </a:prstGeom>
          <a:noFill/>
          <a:ln w="9525">
            <a:noFill/>
            <a:miter lim="800000"/>
            <a:headEnd/>
            <a:tailEnd/>
          </a:ln>
        </p:spPr>
      </p:pic>
    </p:spTree>
    <p:extLst>
      <p:ext uri="{BB962C8B-B14F-4D97-AF65-F5344CB8AC3E}">
        <p14:creationId xmlns:p14="http://schemas.microsoft.com/office/powerpoint/2010/main" val="27396748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33015" y="129147"/>
            <a:ext cx="5520470" cy="849960"/>
          </a:xfrm>
        </p:spPr>
        <p:txBody>
          <a:bodyPr/>
          <a:lstStyle/>
          <a:p>
            <a:r>
              <a:rPr lang="es-EC" b="1" dirty="0" smtClean="0">
                <a:solidFill>
                  <a:srgbClr val="FF0000"/>
                </a:solidFill>
              </a:rPr>
              <a:t>Controlador del Sistema</a:t>
            </a:r>
            <a:endParaRPr lang="es-EC" b="1" dirty="0">
              <a:solidFill>
                <a:srgbClr val="FF0000"/>
              </a:solidFill>
            </a:endParaRPr>
          </a:p>
        </p:txBody>
      </p:sp>
      <p:graphicFrame>
        <p:nvGraphicFramePr>
          <p:cNvPr id="4" name="Objeto 3"/>
          <p:cNvGraphicFramePr>
            <a:graphicFrameLocks noChangeAspect="1"/>
          </p:cNvGraphicFramePr>
          <p:nvPr>
            <p:extLst>
              <p:ext uri="{D42A27DB-BD31-4B8C-83A1-F6EECF244321}">
                <p14:modId xmlns:p14="http://schemas.microsoft.com/office/powerpoint/2010/main" val="596086642"/>
              </p:ext>
            </p:extLst>
          </p:nvPr>
        </p:nvGraphicFramePr>
        <p:xfrm>
          <a:off x="974022" y="1160702"/>
          <a:ext cx="6096206" cy="1809377"/>
        </p:xfrm>
        <a:graphic>
          <a:graphicData uri="http://schemas.openxmlformats.org/presentationml/2006/ole">
            <mc:AlternateContent xmlns:mc="http://schemas.openxmlformats.org/markup-compatibility/2006">
              <mc:Choice xmlns:v="urn:schemas-microsoft-com:vml" Requires="v">
                <p:oleObj spid="_x0000_s21534" name="Documento" r:id="rId4" imgW="5215488" imgH="1547457" progId="Word.Document.12">
                  <p:embed/>
                </p:oleObj>
              </mc:Choice>
              <mc:Fallback>
                <p:oleObj name="Documento" r:id="rId4" imgW="5215488" imgH="1547457" progId="Word.Document.12">
                  <p:embed/>
                  <p:pic>
                    <p:nvPicPr>
                      <p:cNvPr id="0" name=""/>
                      <p:cNvPicPr/>
                      <p:nvPr/>
                    </p:nvPicPr>
                    <p:blipFill>
                      <a:blip r:embed="rId5"/>
                      <a:stretch>
                        <a:fillRect/>
                      </a:stretch>
                    </p:blipFill>
                    <p:spPr>
                      <a:xfrm>
                        <a:off x="974022" y="1160702"/>
                        <a:ext cx="6096206" cy="1809377"/>
                      </a:xfrm>
                      <a:prstGeom prst="rect">
                        <a:avLst/>
                      </a:prstGeom>
                    </p:spPr>
                  </p:pic>
                </p:oleObj>
              </mc:Fallback>
            </mc:AlternateContent>
          </a:graphicData>
        </a:graphic>
      </p:graphicFrame>
      <p:graphicFrame>
        <p:nvGraphicFramePr>
          <p:cNvPr id="5" name="Objeto 4"/>
          <p:cNvGraphicFramePr>
            <a:graphicFrameLocks noChangeAspect="1"/>
          </p:cNvGraphicFramePr>
          <p:nvPr>
            <p:extLst>
              <p:ext uri="{D42A27DB-BD31-4B8C-83A1-F6EECF244321}">
                <p14:modId xmlns:p14="http://schemas.microsoft.com/office/powerpoint/2010/main" val="2047454194"/>
              </p:ext>
            </p:extLst>
          </p:nvPr>
        </p:nvGraphicFramePr>
        <p:xfrm>
          <a:off x="5365723" y="3164143"/>
          <a:ext cx="6709132" cy="1731916"/>
        </p:xfrm>
        <a:graphic>
          <a:graphicData uri="http://schemas.openxmlformats.org/presentationml/2006/ole">
            <mc:AlternateContent xmlns:mc="http://schemas.openxmlformats.org/markup-compatibility/2006">
              <mc:Choice xmlns:v="urn:schemas-microsoft-com:vml" Requires="v">
                <p:oleObj spid="_x0000_s21535" name="Documento" r:id="rId7" imgW="5215488" imgH="1345662" progId="Word.Document.12">
                  <p:embed/>
                </p:oleObj>
              </mc:Choice>
              <mc:Fallback>
                <p:oleObj name="Documento" r:id="rId7" imgW="5215488" imgH="1345662" progId="Word.Document.12">
                  <p:embed/>
                  <p:pic>
                    <p:nvPicPr>
                      <p:cNvPr id="0" name=""/>
                      <p:cNvPicPr/>
                      <p:nvPr/>
                    </p:nvPicPr>
                    <p:blipFill>
                      <a:blip r:embed="rId8"/>
                      <a:stretch>
                        <a:fillRect/>
                      </a:stretch>
                    </p:blipFill>
                    <p:spPr>
                      <a:xfrm>
                        <a:off x="5365723" y="3164143"/>
                        <a:ext cx="6709132" cy="1731916"/>
                      </a:xfrm>
                      <a:prstGeom prst="rect">
                        <a:avLst/>
                      </a:prstGeom>
                    </p:spPr>
                  </p:pic>
                </p:oleObj>
              </mc:Fallback>
            </mc:AlternateContent>
          </a:graphicData>
        </a:graphic>
      </p:graphicFrame>
      <p:graphicFrame>
        <p:nvGraphicFramePr>
          <p:cNvPr id="6" name="Objeto 5"/>
          <p:cNvGraphicFramePr>
            <a:graphicFrameLocks noChangeAspect="1"/>
          </p:cNvGraphicFramePr>
          <p:nvPr>
            <p:extLst>
              <p:ext uri="{D42A27DB-BD31-4B8C-83A1-F6EECF244321}">
                <p14:modId xmlns:p14="http://schemas.microsoft.com/office/powerpoint/2010/main" val="2832997389"/>
              </p:ext>
            </p:extLst>
          </p:nvPr>
        </p:nvGraphicFramePr>
        <p:xfrm>
          <a:off x="973332" y="5090123"/>
          <a:ext cx="5669621" cy="1682765"/>
        </p:xfrm>
        <a:graphic>
          <a:graphicData uri="http://schemas.openxmlformats.org/presentationml/2006/ole">
            <mc:AlternateContent xmlns:mc="http://schemas.openxmlformats.org/markup-compatibility/2006">
              <mc:Choice xmlns:v="urn:schemas-microsoft-com:vml" Requires="v">
                <p:oleObj spid="_x0000_s21536" name="Documento" r:id="rId10" imgW="5215488" imgH="1547457" progId="Word.Document.12">
                  <p:embed/>
                </p:oleObj>
              </mc:Choice>
              <mc:Fallback>
                <p:oleObj name="Documento" r:id="rId10" imgW="5215488" imgH="1547457" progId="Word.Document.12">
                  <p:embed/>
                  <p:pic>
                    <p:nvPicPr>
                      <p:cNvPr id="0" name=""/>
                      <p:cNvPicPr/>
                      <p:nvPr/>
                    </p:nvPicPr>
                    <p:blipFill>
                      <a:blip r:embed="rId11"/>
                      <a:stretch>
                        <a:fillRect/>
                      </a:stretch>
                    </p:blipFill>
                    <p:spPr>
                      <a:xfrm>
                        <a:off x="973332" y="5090123"/>
                        <a:ext cx="5669621" cy="1682765"/>
                      </a:xfrm>
                      <a:prstGeom prst="rect">
                        <a:avLst/>
                      </a:prstGeom>
                    </p:spPr>
                  </p:pic>
                </p:oleObj>
              </mc:Fallback>
            </mc:AlternateContent>
          </a:graphicData>
        </a:graphic>
      </p:graphicFrame>
      <p:pic>
        <p:nvPicPr>
          <p:cNvPr id="7" name="Imagen 6" descr="http://2.bp.blogspot.com/-weibfha4RZo/UH6eZzvWA4I/AAAAAAAAAJo/gnqqPV4YBYs/s1600/PIC16F877A.jpg"/>
          <p:cNvPicPr/>
          <p:nvPr/>
        </p:nvPicPr>
        <p:blipFill rotWithShape="1">
          <a:blip r:embed="rId12" cstate="print">
            <a:extLst>
              <a:ext uri="{28A0092B-C50C-407E-A947-70E740481C1C}">
                <a14:useLocalDpi xmlns:a14="http://schemas.microsoft.com/office/drawing/2010/main" val="0"/>
              </a:ext>
            </a:extLst>
          </a:blip>
          <a:srcRect l="4816" t="2365" r="5303" b="8352"/>
          <a:stretch/>
        </p:blipFill>
        <p:spPr bwMode="auto">
          <a:xfrm>
            <a:off x="8007935" y="1222566"/>
            <a:ext cx="1520844" cy="1385635"/>
          </a:xfrm>
          <a:prstGeom prst="rect">
            <a:avLst/>
          </a:prstGeom>
          <a:noFill/>
          <a:ln>
            <a:noFill/>
          </a:ln>
          <a:extLst>
            <a:ext uri="{53640926-AAD7-44D8-BBD7-CCE9431645EC}">
              <a14:shadowObscured xmlns:a14="http://schemas.microsoft.com/office/drawing/2010/main"/>
            </a:ext>
          </a:extLst>
        </p:spPr>
      </p:pic>
      <p:pic>
        <p:nvPicPr>
          <p:cNvPr id="8" name="Imagen 7" descr="http://arduino.cc/en/uploads/Main/ArduinoUno_r2_front450px.jpg"/>
          <p:cNvPicPr/>
          <p:nvPr/>
        </p:nvPicPr>
        <p:blipFill>
          <a:blip r:embed="rId13">
            <a:extLst>
              <a:ext uri="{28A0092B-C50C-407E-A947-70E740481C1C}">
                <a14:useLocalDpi xmlns:a14="http://schemas.microsoft.com/office/drawing/2010/main" val="0"/>
              </a:ext>
            </a:extLst>
          </a:blip>
          <a:srcRect/>
          <a:stretch>
            <a:fillRect/>
          </a:stretch>
        </p:blipFill>
        <p:spPr bwMode="auto">
          <a:xfrm>
            <a:off x="2715780" y="2966919"/>
            <a:ext cx="2397760" cy="1678305"/>
          </a:xfrm>
          <a:prstGeom prst="rect">
            <a:avLst/>
          </a:prstGeom>
          <a:noFill/>
          <a:ln>
            <a:noFill/>
          </a:ln>
        </p:spPr>
      </p:pic>
      <p:pic>
        <p:nvPicPr>
          <p:cNvPr id="9" name="Imagen 8"/>
          <p:cNvPicPr/>
          <p:nvPr/>
        </p:nvPicPr>
        <p:blipFill>
          <a:blip r:embed="rId14"/>
          <a:stretch>
            <a:fillRect/>
          </a:stretch>
        </p:blipFill>
        <p:spPr>
          <a:xfrm>
            <a:off x="8312754" y="4830374"/>
            <a:ext cx="2432050" cy="1773555"/>
          </a:xfrm>
          <a:prstGeom prst="rect">
            <a:avLst/>
          </a:prstGeom>
        </p:spPr>
      </p:pic>
      <p:pic>
        <p:nvPicPr>
          <p:cNvPr id="11" name="Imagen 10"/>
          <p:cNvPicPr/>
          <p:nvPr/>
        </p:nvPicPr>
        <p:blipFill>
          <a:blip r:embed="rId15" cstate="print"/>
          <a:srcRect l="30477" t="35652" r="27966" b="44783"/>
          <a:stretch>
            <a:fillRect/>
          </a:stretch>
        </p:blipFill>
        <p:spPr bwMode="auto">
          <a:xfrm>
            <a:off x="9665092" y="238077"/>
            <a:ext cx="2237489" cy="812400"/>
          </a:xfrm>
          <a:prstGeom prst="rect">
            <a:avLst/>
          </a:prstGeom>
          <a:noFill/>
          <a:ln w="9525">
            <a:noFill/>
            <a:miter lim="800000"/>
            <a:headEnd/>
            <a:tailEnd/>
          </a:ln>
        </p:spPr>
      </p:pic>
      <p:sp>
        <p:nvSpPr>
          <p:cNvPr id="3" name="Flecha derecha 2"/>
          <p:cNvSpPr/>
          <p:nvPr/>
        </p:nvSpPr>
        <p:spPr>
          <a:xfrm>
            <a:off x="6318913" y="1538505"/>
            <a:ext cx="1119805" cy="60050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Flecha derecha 11"/>
          <p:cNvSpPr/>
          <p:nvPr/>
        </p:nvSpPr>
        <p:spPr>
          <a:xfrm rot="10800000">
            <a:off x="5199108" y="3423187"/>
            <a:ext cx="1119805" cy="60050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Flecha derecha 12"/>
          <p:cNvSpPr/>
          <p:nvPr/>
        </p:nvSpPr>
        <p:spPr>
          <a:xfrm>
            <a:off x="6642953" y="5416901"/>
            <a:ext cx="1119805" cy="60050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2890362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to 5"/>
          <p:cNvGraphicFramePr>
            <a:graphicFrameLocks noChangeAspect="1"/>
          </p:cNvGraphicFramePr>
          <p:nvPr>
            <p:extLst>
              <p:ext uri="{D42A27DB-BD31-4B8C-83A1-F6EECF244321}">
                <p14:modId xmlns:p14="http://schemas.microsoft.com/office/powerpoint/2010/main" val="2536093561"/>
              </p:ext>
            </p:extLst>
          </p:nvPr>
        </p:nvGraphicFramePr>
        <p:xfrm>
          <a:off x="3228608" y="1351128"/>
          <a:ext cx="6348069" cy="5691799"/>
        </p:xfrm>
        <a:graphic>
          <a:graphicData uri="http://schemas.openxmlformats.org/presentationml/2006/ole">
            <mc:AlternateContent xmlns:mc="http://schemas.openxmlformats.org/markup-compatibility/2006">
              <mc:Choice xmlns:v="urn:schemas-microsoft-com:vml" Requires="v">
                <p:oleObj spid="_x0000_s19465" name="Documento" r:id="rId4" imgW="5217286" imgH="6455293" progId="Word.Document.12">
                  <p:embed/>
                </p:oleObj>
              </mc:Choice>
              <mc:Fallback>
                <p:oleObj name="Documento" r:id="rId4" imgW="5217286" imgH="6455293" progId="Word.Document.12">
                  <p:embed/>
                  <p:pic>
                    <p:nvPicPr>
                      <p:cNvPr id="0" name=""/>
                      <p:cNvPicPr/>
                      <p:nvPr/>
                    </p:nvPicPr>
                    <p:blipFill>
                      <a:blip r:embed="rId5"/>
                      <a:stretch>
                        <a:fillRect/>
                      </a:stretch>
                    </p:blipFill>
                    <p:spPr>
                      <a:xfrm>
                        <a:off x="3228608" y="1351128"/>
                        <a:ext cx="6348069" cy="5691799"/>
                      </a:xfrm>
                      <a:prstGeom prst="rect">
                        <a:avLst/>
                      </a:prstGeom>
                    </p:spPr>
                  </p:pic>
                </p:oleObj>
              </mc:Fallback>
            </mc:AlternateContent>
          </a:graphicData>
        </a:graphic>
      </p:graphicFrame>
      <p:pic>
        <p:nvPicPr>
          <p:cNvPr id="3" name="Imagen 2"/>
          <p:cNvPicPr/>
          <p:nvPr/>
        </p:nvPicPr>
        <p:blipFill>
          <a:blip r:embed="rId6" cstate="print"/>
          <a:srcRect l="30477" t="35652" r="27966" b="44783"/>
          <a:stretch>
            <a:fillRect/>
          </a:stretch>
        </p:blipFill>
        <p:spPr bwMode="auto">
          <a:xfrm>
            <a:off x="9576677" y="386592"/>
            <a:ext cx="2237489" cy="812400"/>
          </a:xfrm>
          <a:prstGeom prst="rect">
            <a:avLst/>
          </a:prstGeom>
          <a:noFill/>
          <a:ln w="9525">
            <a:noFill/>
            <a:miter lim="800000"/>
            <a:headEnd/>
            <a:tailEnd/>
          </a:ln>
        </p:spPr>
      </p:pic>
      <p:sp>
        <p:nvSpPr>
          <p:cNvPr id="2" name="CuadroTexto 1"/>
          <p:cNvSpPr txBox="1"/>
          <p:nvPr/>
        </p:nvSpPr>
        <p:spPr>
          <a:xfrm>
            <a:off x="1499393" y="121774"/>
            <a:ext cx="5474613" cy="1077218"/>
          </a:xfrm>
          <a:prstGeom prst="rect">
            <a:avLst/>
          </a:prstGeom>
          <a:noFill/>
        </p:spPr>
        <p:txBody>
          <a:bodyPr wrap="square" rtlCol="0">
            <a:spAutoFit/>
          </a:bodyPr>
          <a:lstStyle/>
          <a:p>
            <a:r>
              <a:rPr lang="es-EC" sz="3200" b="1" dirty="0" smtClean="0">
                <a:solidFill>
                  <a:srgbClr val="FF0000"/>
                </a:solidFill>
              </a:rPr>
              <a:t>Matriz Morfológica de la selección del Controlador</a:t>
            </a:r>
            <a:endParaRPr lang="es-EC" sz="3200" b="1" dirty="0">
              <a:solidFill>
                <a:srgbClr val="FF0000"/>
              </a:solidFill>
            </a:endParaRPr>
          </a:p>
        </p:txBody>
      </p:sp>
    </p:spTree>
    <p:extLst>
      <p:ext uri="{BB962C8B-B14F-4D97-AF65-F5344CB8AC3E}">
        <p14:creationId xmlns:p14="http://schemas.microsoft.com/office/powerpoint/2010/main" val="14867066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o 4"/>
          <p:cNvGraphicFramePr>
            <a:graphicFrameLocks noChangeAspect="1"/>
          </p:cNvGraphicFramePr>
          <p:nvPr>
            <p:extLst>
              <p:ext uri="{D42A27DB-BD31-4B8C-83A1-F6EECF244321}">
                <p14:modId xmlns:p14="http://schemas.microsoft.com/office/powerpoint/2010/main" val="3608392815"/>
              </p:ext>
            </p:extLst>
          </p:nvPr>
        </p:nvGraphicFramePr>
        <p:xfrm>
          <a:off x="1182256" y="1999207"/>
          <a:ext cx="5830359" cy="2818451"/>
        </p:xfrm>
        <a:graphic>
          <a:graphicData uri="http://schemas.openxmlformats.org/presentationml/2006/ole">
            <mc:AlternateContent xmlns:mc="http://schemas.openxmlformats.org/markup-compatibility/2006">
              <mc:Choice xmlns:v="urn:schemas-microsoft-com:vml" Requires="v">
                <p:oleObj spid="_x0000_s20497" name="Documento" r:id="rId4" imgW="5215488" imgH="2521183" progId="Word.Document.12">
                  <p:embed/>
                </p:oleObj>
              </mc:Choice>
              <mc:Fallback>
                <p:oleObj name="Documento" r:id="rId4" imgW="5215488" imgH="2521183" progId="Word.Document.12">
                  <p:embed/>
                  <p:pic>
                    <p:nvPicPr>
                      <p:cNvPr id="0" name=""/>
                      <p:cNvPicPr/>
                      <p:nvPr/>
                    </p:nvPicPr>
                    <p:blipFill>
                      <a:blip r:embed="rId5"/>
                      <a:stretch>
                        <a:fillRect/>
                      </a:stretch>
                    </p:blipFill>
                    <p:spPr>
                      <a:xfrm>
                        <a:off x="1182256" y="1999207"/>
                        <a:ext cx="5830359" cy="2818451"/>
                      </a:xfrm>
                      <a:prstGeom prst="rect">
                        <a:avLst/>
                      </a:prstGeom>
                    </p:spPr>
                  </p:pic>
                </p:oleObj>
              </mc:Fallback>
            </mc:AlternateContent>
          </a:graphicData>
        </a:graphic>
      </p:graphicFrame>
      <p:graphicFrame>
        <p:nvGraphicFramePr>
          <p:cNvPr id="6" name="Objeto 5"/>
          <p:cNvGraphicFramePr>
            <a:graphicFrameLocks noChangeAspect="1"/>
          </p:cNvGraphicFramePr>
          <p:nvPr>
            <p:extLst>
              <p:ext uri="{D42A27DB-BD31-4B8C-83A1-F6EECF244321}">
                <p14:modId xmlns:p14="http://schemas.microsoft.com/office/powerpoint/2010/main" val="2373477318"/>
              </p:ext>
            </p:extLst>
          </p:nvPr>
        </p:nvGraphicFramePr>
        <p:xfrm>
          <a:off x="1509803" y="5009387"/>
          <a:ext cx="6146846" cy="1712136"/>
        </p:xfrm>
        <a:graphic>
          <a:graphicData uri="http://schemas.openxmlformats.org/presentationml/2006/ole">
            <mc:AlternateContent xmlns:mc="http://schemas.openxmlformats.org/markup-compatibility/2006">
              <mc:Choice xmlns:v="urn:schemas-microsoft-com:vml" Requires="v">
                <p:oleObj spid="_x0000_s20498" name="Documento" r:id="rId7" imgW="5215488" imgH="1452135" progId="Word.Document.12">
                  <p:embed/>
                </p:oleObj>
              </mc:Choice>
              <mc:Fallback>
                <p:oleObj name="Documento" r:id="rId7" imgW="5215488" imgH="1452135" progId="Word.Document.12">
                  <p:embed/>
                  <p:pic>
                    <p:nvPicPr>
                      <p:cNvPr id="0" name=""/>
                      <p:cNvPicPr/>
                      <p:nvPr/>
                    </p:nvPicPr>
                    <p:blipFill>
                      <a:blip r:embed="rId8"/>
                      <a:stretch>
                        <a:fillRect/>
                      </a:stretch>
                    </p:blipFill>
                    <p:spPr>
                      <a:xfrm>
                        <a:off x="1509803" y="5009387"/>
                        <a:ext cx="6146846" cy="1712136"/>
                      </a:xfrm>
                      <a:prstGeom prst="rect">
                        <a:avLst/>
                      </a:prstGeom>
                    </p:spPr>
                  </p:pic>
                </p:oleObj>
              </mc:Fallback>
            </mc:AlternateContent>
          </a:graphicData>
        </a:graphic>
      </p:graphicFrame>
      <p:graphicFrame>
        <p:nvGraphicFramePr>
          <p:cNvPr id="7" name="Gráfico 6"/>
          <p:cNvGraphicFramePr/>
          <p:nvPr>
            <p:extLst>
              <p:ext uri="{D42A27DB-BD31-4B8C-83A1-F6EECF244321}">
                <p14:modId xmlns:p14="http://schemas.microsoft.com/office/powerpoint/2010/main" val="2781253984"/>
              </p:ext>
            </p:extLst>
          </p:nvPr>
        </p:nvGraphicFramePr>
        <p:xfrm>
          <a:off x="7266038" y="1758516"/>
          <a:ext cx="4320912" cy="2958490"/>
        </p:xfrm>
        <a:graphic>
          <a:graphicData uri="http://schemas.openxmlformats.org/drawingml/2006/chart">
            <c:chart xmlns:c="http://schemas.openxmlformats.org/drawingml/2006/chart" xmlns:r="http://schemas.openxmlformats.org/officeDocument/2006/relationships" r:id="rId9"/>
          </a:graphicData>
        </a:graphic>
      </p:graphicFrame>
      <p:pic>
        <p:nvPicPr>
          <p:cNvPr id="8" name="Imagen 7"/>
          <p:cNvPicPr/>
          <p:nvPr/>
        </p:nvPicPr>
        <p:blipFill>
          <a:blip r:embed="rId10" cstate="print"/>
          <a:srcRect l="30477" t="35652" r="27966" b="44783"/>
          <a:stretch>
            <a:fillRect/>
          </a:stretch>
        </p:blipFill>
        <p:spPr bwMode="auto">
          <a:xfrm>
            <a:off x="8928112" y="539882"/>
            <a:ext cx="2237489" cy="812400"/>
          </a:xfrm>
          <a:prstGeom prst="rect">
            <a:avLst/>
          </a:prstGeom>
          <a:noFill/>
          <a:ln w="9525">
            <a:noFill/>
            <a:miter lim="800000"/>
            <a:headEnd/>
            <a:tailEnd/>
          </a:ln>
        </p:spPr>
      </p:pic>
      <p:sp>
        <p:nvSpPr>
          <p:cNvPr id="2" name="CuadroTexto 1"/>
          <p:cNvSpPr txBox="1"/>
          <p:nvPr/>
        </p:nvSpPr>
        <p:spPr>
          <a:xfrm>
            <a:off x="1509803" y="321018"/>
            <a:ext cx="4184159" cy="646331"/>
          </a:xfrm>
          <a:prstGeom prst="rect">
            <a:avLst/>
          </a:prstGeom>
          <a:noFill/>
        </p:spPr>
        <p:txBody>
          <a:bodyPr wrap="none" rtlCol="0">
            <a:spAutoFit/>
          </a:bodyPr>
          <a:lstStyle/>
          <a:p>
            <a:r>
              <a:rPr lang="es-EC" sz="3600" b="1" dirty="0" smtClean="0">
                <a:solidFill>
                  <a:srgbClr val="FF0000"/>
                </a:solidFill>
              </a:rPr>
              <a:t>Criterios a Evaluar</a:t>
            </a:r>
            <a:endParaRPr lang="es-EC" sz="3600" b="1" dirty="0">
              <a:solidFill>
                <a:srgbClr val="FF0000"/>
              </a:solidFill>
            </a:endParaRPr>
          </a:p>
        </p:txBody>
      </p:sp>
    </p:spTree>
    <p:extLst>
      <p:ext uri="{BB962C8B-B14F-4D97-AF65-F5344CB8AC3E}">
        <p14:creationId xmlns:p14="http://schemas.microsoft.com/office/powerpoint/2010/main" val="13258209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43932" y="214802"/>
            <a:ext cx="3910707" cy="792819"/>
          </a:xfrm>
        </p:spPr>
        <p:txBody>
          <a:bodyPr>
            <a:normAutofit fontScale="90000"/>
          </a:bodyPr>
          <a:lstStyle/>
          <a:p>
            <a:pPr lvl="2" algn="l" defTabSz="457200" rtl="0">
              <a:spcBef>
                <a:spcPct val="0"/>
              </a:spcBef>
            </a:pPr>
            <a:r>
              <a:rPr lang="es-EC" sz="3200" b="1" dirty="0">
                <a:solidFill>
                  <a:srgbClr val="FF0000"/>
                </a:solidFill>
                <a:latin typeface="+mj-lt"/>
              </a:rPr>
              <a:t>Selección del PLC.</a:t>
            </a:r>
            <a:r>
              <a:rPr lang="es-EC" sz="5400" b="1" dirty="0">
                <a:solidFill>
                  <a:srgbClr val="FF0000"/>
                </a:solidFill>
                <a:latin typeface="+mj-lt"/>
              </a:rPr>
              <a:t/>
            </a:r>
            <a:br>
              <a:rPr lang="es-EC" sz="5400" b="1" dirty="0">
                <a:solidFill>
                  <a:srgbClr val="FF0000"/>
                </a:solidFill>
                <a:latin typeface="+mj-lt"/>
              </a:rPr>
            </a:br>
            <a:endParaRPr lang="es-EC" sz="3200" dirty="0">
              <a:solidFill>
                <a:srgbClr val="FF0000"/>
              </a:solidFill>
              <a:latin typeface="+mj-lt"/>
            </a:endParaRPr>
          </a:p>
        </p:txBody>
      </p:sp>
      <p:pic>
        <p:nvPicPr>
          <p:cNvPr id="4" name="Imagen 3"/>
          <p:cNvPicPr/>
          <p:nvPr/>
        </p:nvPicPr>
        <p:blipFill rotWithShape="1">
          <a:blip r:embed="rId3">
            <a:extLst>
              <a:ext uri="{28A0092B-C50C-407E-A947-70E740481C1C}">
                <a14:useLocalDpi xmlns:a14="http://schemas.microsoft.com/office/drawing/2010/main" val="0"/>
              </a:ext>
            </a:extLst>
          </a:blip>
          <a:srcRect l="3519" t="29865" r="58776" b="31212"/>
          <a:stretch/>
        </p:blipFill>
        <p:spPr bwMode="auto">
          <a:xfrm>
            <a:off x="8016986" y="1175515"/>
            <a:ext cx="1641927" cy="1361725"/>
          </a:xfrm>
          <a:prstGeom prst="rect">
            <a:avLst/>
          </a:prstGeom>
          <a:noFill/>
          <a:ln>
            <a:noFill/>
          </a:ln>
          <a:extLst>
            <a:ext uri="{53640926-AAD7-44D8-BBD7-CCE9431645EC}">
              <a14:shadowObscured xmlns:a14="http://schemas.microsoft.com/office/drawing/2010/main"/>
            </a:ext>
          </a:extLst>
        </p:spPr>
      </p:pic>
      <p:graphicFrame>
        <p:nvGraphicFramePr>
          <p:cNvPr id="5" name="Objeto 4"/>
          <p:cNvGraphicFramePr>
            <a:graphicFrameLocks noChangeAspect="1"/>
          </p:cNvGraphicFramePr>
          <p:nvPr>
            <p:extLst>
              <p:ext uri="{D42A27DB-BD31-4B8C-83A1-F6EECF244321}">
                <p14:modId xmlns:p14="http://schemas.microsoft.com/office/powerpoint/2010/main" val="4099446826"/>
              </p:ext>
            </p:extLst>
          </p:nvPr>
        </p:nvGraphicFramePr>
        <p:xfrm>
          <a:off x="2015990" y="962160"/>
          <a:ext cx="4982219" cy="2215836"/>
        </p:xfrm>
        <a:graphic>
          <a:graphicData uri="http://schemas.openxmlformats.org/presentationml/2006/ole">
            <mc:AlternateContent xmlns:mc="http://schemas.openxmlformats.org/markup-compatibility/2006">
              <mc:Choice xmlns:v="urn:schemas-microsoft-com:vml" Requires="v">
                <p:oleObj spid="_x0000_s22556" name="Documento" r:id="rId5" imgW="5215488" imgH="2318668" progId="Word.Document.12">
                  <p:embed/>
                </p:oleObj>
              </mc:Choice>
              <mc:Fallback>
                <p:oleObj name="Documento" r:id="rId5" imgW="5215488" imgH="2318668" progId="Word.Document.12">
                  <p:embed/>
                  <p:pic>
                    <p:nvPicPr>
                      <p:cNvPr id="0" name=""/>
                      <p:cNvPicPr/>
                      <p:nvPr/>
                    </p:nvPicPr>
                    <p:blipFill>
                      <a:blip r:embed="rId6"/>
                      <a:stretch>
                        <a:fillRect/>
                      </a:stretch>
                    </p:blipFill>
                    <p:spPr>
                      <a:xfrm>
                        <a:off x="2015990" y="962160"/>
                        <a:ext cx="4982219" cy="2215836"/>
                      </a:xfrm>
                      <a:prstGeom prst="rect">
                        <a:avLst/>
                      </a:prstGeom>
                    </p:spPr>
                  </p:pic>
                </p:oleObj>
              </mc:Fallback>
            </mc:AlternateContent>
          </a:graphicData>
        </a:graphic>
      </p:graphicFrame>
      <p:pic>
        <p:nvPicPr>
          <p:cNvPr id="6" name="Imagen 5" descr="http://plcproducts.com/sites/pl/files/styles/xlarge_1/public/images/allen-bradley/1760-l12bwb-nc.jpg?itok=wW5ay5gg"/>
          <p:cNvPicPr/>
          <p:nvPr/>
        </p:nvPicPr>
        <p:blipFill rotWithShape="1">
          <a:blip r:embed="rId7" cstate="print">
            <a:extLst>
              <a:ext uri="{28A0092B-C50C-407E-A947-70E740481C1C}">
                <a14:useLocalDpi xmlns:a14="http://schemas.microsoft.com/office/drawing/2010/main" val="0"/>
              </a:ext>
            </a:extLst>
          </a:blip>
          <a:srcRect l="11288" t="4057" r="6879" b="7936"/>
          <a:stretch/>
        </p:blipFill>
        <p:spPr bwMode="auto">
          <a:xfrm>
            <a:off x="3186423" y="3250511"/>
            <a:ext cx="1695752" cy="1349686"/>
          </a:xfrm>
          <a:prstGeom prst="rect">
            <a:avLst/>
          </a:prstGeom>
          <a:noFill/>
          <a:ln>
            <a:noFill/>
          </a:ln>
          <a:extLst>
            <a:ext uri="{53640926-AAD7-44D8-BBD7-CCE9431645EC}">
              <a14:shadowObscured xmlns:a14="http://schemas.microsoft.com/office/drawing/2010/main"/>
            </a:ext>
          </a:extLst>
        </p:spPr>
      </p:pic>
      <p:graphicFrame>
        <p:nvGraphicFramePr>
          <p:cNvPr id="7" name="Objeto 6"/>
          <p:cNvGraphicFramePr>
            <a:graphicFrameLocks noChangeAspect="1"/>
          </p:cNvGraphicFramePr>
          <p:nvPr>
            <p:extLst>
              <p:ext uri="{D42A27DB-BD31-4B8C-83A1-F6EECF244321}">
                <p14:modId xmlns:p14="http://schemas.microsoft.com/office/powerpoint/2010/main" val="2940069174"/>
              </p:ext>
            </p:extLst>
          </p:nvPr>
        </p:nvGraphicFramePr>
        <p:xfrm>
          <a:off x="6291669" y="2902661"/>
          <a:ext cx="4858970" cy="2323727"/>
        </p:xfrm>
        <a:graphic>
          <a:graphicData uri="http://schemas.openxmlformats.org/presentationml/2006/ole">
            <mc:AlternateContent xmlns:mc="http://schemas.openxmlformats.org/markup-compatibility/2006">
              <mc:Choice xmlns:v="urn:schemas-microsoft-com:vml" Requires="v">
                <p:oleObj spid="_x0000_s22557" name="Documento" r:id="rId9" imgW="5215488" imgH="2493845" progId="Word.Document.12">
                  <p:embed/>
                </p:oleObj>
              </mc:Choice>
              <mc:Fallback>
                <p:oleObj name="Documento" r:id="rId9" imgW="5215488" imgH="2493845" progId="Word.Document.12">
                  <p:embed/>
                  <p:pic>
                    <p:nvPicPr>
                      <p:cNvPr id="0" name=""/>
                      <p:cNvPicPr/>
                      <p:nvPr/>
                    </p:nvPicPr>
                    <p:blipFill>
                      <a:blip r:embed="rId10"/>
                      <a:stretch>
                        <a:fillRect/>
                      </a:stretch>
                    </p:blipFill>
                    <p:spPr>
                      <a:xfrm>
                        <a:off x="6291669" y="2902661"/>
                        <a:ext cx="4858970" cy="2323727"/>
                      </a:xfrm>
                      <a:prstGeom prst="rect">
                        <a:avLst/>
                      </a:prstGeom>
                    </p:spPr>
                  </p:pic>
                </p:oleObj>
              </mc:Fallback>
            </mc:AlternateContent>
          </a:graphicData>
        </a:graphic>
      </p:graphicFrame>
      <p:pic>
        <p:nvPicPr>
          <p:cNvPr id="8" name="Imagen 7" descr="Zelio Logic"/>
          <p:cNvPicPr/>
          <p:nvPr/>
        </p:nvPicPr>
        <p:blipFill>
          <a:blip r:embed="rId11">
            <a:extLst>
              <a:ext uri="{28A0092B-C50C-407E-A947-70E740481C1C}">
                <a14:useLocalDpi xmlns:a14="http://schemas.microsoft.com/office/drawing/2010/main" val="0"/>
              </a:ext>
            </a:extLst>
          </a:blip>
          <a:srcRect/>
          <a:stretch>
            <a:fillRect/>
          </a:stretch>
        </p:blipFill>
        <p:spPr bwMode="auto">
          <a:xfrm>
            <a:off x="8092042" y="4982652"/>
            <a:ext cx="1820201" cy="1666959"/>
          </a:xfrm>
          <a:prstGeom prst="rect">
            <a:avLst/>
          </a:prstGeom>
          <a:noFill/>
          <a:ln>
            <a:noFill/>
          </a:ln>
        </p:spPr>
      </p:pic>
      <p:graphicFrame>
        <p:nvGraphicFramePr>
          <p:cNvPr id="10" name="Objeto 9"/>
          <p:cNvGraphicFramePr>
            <a:graphicFrameLocks noChangeAspect="1"/>
          </p:cNvGraphicFramePr>
          <p:nvPr>
            <p:extLst>
              <p:ext uri="{D42A27DB-BD31-4B8C-83A1-F6EECF244321}">
                <p14:modId xmlns:p14="http://schemas.microsoft.com/office/powerpoint/2010/main" val="3757051363"/>
              </p:ext>
            </p:extLst>
          </p:nvPr>
        </p:nvGraphicFramePr>
        <p:xfrm>
          <a:off x="2015990" y="4930246"/>
          <a:ext cx="5175866" cy="1970882"/>
        </p:xfrm>
        <a:graphic>
          <a:graphicData uri="http://schemas.openxmlformats.org/presentationml/2006/ole">
            <mc:AlternateContent xmlns:mc="http://schemas.openxmlformats.org/markup-compatibility/2006">
              <mc:Choice xmlns:v="urn:schemas-microsoft-com:vml" Requires="v">
                <p:oleObj spid="_x0000_s22558" name="Documento" r:id="rId13" imgW="5215488" imgH="1851769" progId="Word.Document.12">
                  <p:embed/>
                </p:oleObj>
              </mc:Choice>
              <mc:Fallback>
                <p:oleObj name="Documento" r:id="rId13" imgW="5215488" imgH="1851769" progId="Word.Document.12">
                  <p:embed/>
                  <p:pic>
                    <p:nvPicPr>
                      <p:cNvPr id="0" name=""/>
                      <p:cNvPicPr/>
                      <p:nvPr/>
                    </p:nvPicPr>
                    <p:blipFill>
                      <a:blip r:embed="rId14"/>
                      <a:stretch>
                        <a:fillRect/>
                      </a:stretch>
                    </p:blipFill>
                    <p:spPr>
                      <a:xfrm>
                        <a:off x="2015990" y="4930246"/>
                        <a:ext cx="5175866" cy="1970882"/>
                      </a:xfrm>
                      <a:prstGeom prst="rect">
                        <a:avLst/>
                      </a:prstGeom>
                    </p:spPr>
                  </p:pic>
                </p:oleObj>
              </mc:Fallback>
            </mc:AlternateContent>
          </a:graphicData>
        </a:graphic>
      </p:graphicFrame>
      <p:pic>
        <p:nvPicPr>
          <p:cNvPr id="9" name="Imagen 8"/>
          <p:cNvPicPr/>
          <p:nvPr/>
        </p:nvPicPr>
        <p:blipFill>
          <a:blip r:embed="rId15" cstate="print"/>
          <a:srcRect l="30477" t="35652" r="27966" b="44783"/>
          <a:stretch>
            <a:fillRect/>
          </a:stretch>
        </p:blipFill>
        <p:spPr bwMode="auto">
          <a:xfrm>
            <a:off x="9583205" y="195221"/>
            <a:ext cx="2237489" cy="812400"/>
          </a:xfrm>
          <a:prstGeom prst="rect">
            <a:avLst/>
          </a:prstGeom>
          <a:noFill/>
          <a:ln w="9525">
            <a:noFill/>
            <a:miter lim="800000"/>
            <a:headEnd/>
            <a:tailEnd/>
          </a:ln>
        </p:spPr>
      </p:pic>
    </p:spTree>
    <p:extLst>
      <p:ext uri="{BB962C8B-B14F-4D97-AF65-F5344CB8AC3E}">
        <p14:creationId xmlns:p14="http://schemas.microsoft.com/office/powerpoint/2010/main" val="14330128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456194" y="671412"/>
            <a:ext cx="5471918" cy="1280890"/>
          </a:xfrm>
        </p:spPr>
        <p:txBody>
          <a:bodyPr>
            <a:noAutofit/>
          </a:bodyPr>
          <a:lstStyle/>
          <a:p>
            <a:r>
              <a:rPr lang="es-EC" sz="2800" b="1" dirty="0">
                <a:solidFill>
                  <a:srgbClr val="FF0000"/>
                </a:solidFill>
              </a:rPr>
              <a:t>Características comunes de </a:t>
            </a:r>
            <a:r>
              <a:rPr lang="es-EC" sz="2800" b="1" dirty="0" smtClean="0">
                <a:solidFill>
                  <a:srgbClr val="FF0000"/>
                </a:solidFill>
              </a:rPr>
              <a:t/>
            </a:r>
            <a:br>
              <a:rPr lang="es-EC" sz="2800" b="1" dirty="0" smtClean="0">
                <a:solidFill>
                  <a:srgbClr val="FF0000"/>
                </a:solidFill>
              </a:rPr>
            </a:br>
            <a:r>
              <a:rPr lang="es-EC" sz="2800" b="1" dirty="0" smtClean="0">
                <a:solidFill>
                  <a:srgbClr val="FF0000"/>
                </a:solidFill>
              </a:rPr>
              <a:t>los </a:t>
            </a:r>
            <a:r>
              <a:rPr lang="es-EC" sz="2800" b="1" dirty="0">
                <a:solidFill>
                  <a:srgbClr val="FF0000"/>
                </a:solidFill>
              </a:rPr>
              <a:t>3 PLC´S preseleccionados.</a:t>
            </a:r>
            <a:r>
              <a:rPr lang="es-EC" sz="2800" dirty="0">
                <a:solidFill>
                  <a:srgbClr val="FF0000"/>
                </a:solidFill>
              </a:rPr>
              <a:t/>
            </a:r>
            <a:br>
              <a:rPr lang="es-EC" sz="2800" dirty="0">
                <a:solidFill>
                  <a:srgbClr val="FF0000"/>
                </a:solidFill>
              </a:rPr>
            </a:br>
            <a:endParaRPr lang="es-EC" sz="2800" dirty="0">
              <a:solidFill>
                <a:srgbClr val="FF0000"/>
              </a:solidFill>
            </a:endParaRPr>
          </a:p>
        </p:txBody>
      </p:sp>
      <p:graphicFrame>
        <p:nvGraphicFramePr>
          <p:cNvPr id="5" name="Objeto 4"/>
          <p:cNvGraphicFramePr>
            <a:graphicFrameLocks noChangeAspect="1"/>
          </p:cNvGraphicFramePr>
          <p:nvPr>
            <p:extLst>
              <p:ext uri="{D42A27DB-BD31-4B8C-83A1-F6EECF244321}">
                <p14:modId xmlns:p14="http://schemas.microsoft.com/office/powerpoint/2010/main" val="2560657834"/>
              </p:ext>
            </p:extLst>
          </p:nvPr>
        </p:nvGraphicFramePr>
        <p:xfrm>
          <a:off x="3584684" y="1952302"/>
          <a:ext cx="5214937" cy="1781175"/>
        </p:xfrm>
        <a:graphic>
          <a:graphicData uri="http://schemas.openxmlformats.org/presentationml/2006/ole">
            <mc:AlternateContent xmlns:mc="http://schemas.openxmlformats.org/markup-compatibility/2006">
              <mc:Choice xmlns:v="urn:schemas-microsoft-com:vml" Requires="v">
                <p:oleObj spid="_x0000_s23569" name="Documento" r:id="rId4" imgW="5215488" imgH="1780907" progId="Word.Document.12">
                  <p:embed/>
                </p:oleObj>
              </mc:Choice>
              <mc:Fallback>
                <p:oleObj name="Documento" r:id="rId4" imgW="5215488" imgH="1780907" progId="Word.Document.12">
                  <p:embed/>
                  <p:pic>
                    <p:nvPicPr>
                      <p:cNvPr id="0" name=""/>
                      <p:cNvPicPr/>
                      <p:nvPr/>
                    </p:nvPicPr>
                    <p:blipFill>
                      <a:blip r:embed="rId5"/>
                      <a:stretch>
                        <a:fillRect/>
                      </a:stretch>
                    </p:blipFill>
                    <p:spPr>
                      <a:xfrm>
                        <a:off x="3584684" y="1952302"/>
                        <a:ext cx="5214937" cy="1781175"/>
                      </a:xfrm>
                      <a:prstGeom prst="rect">
                        <a:avLst/>
                      </a:prstGeom>
                    </p:spPr>
                  </p:pic>
                </p:oleObj>
              </mc:Fallback>
            </mc:AlternateContent>
          </a:graphicData>
        </a:graphic>
      </p:graphicFrame>
      <p:graphicFrame>
        <p:nvGraphicFramePr>
          <p:cNvPr id="6" name="Objeto 5"/>
          <p:cNvGraphicFramePr>
            <a:graphicFrameLocks noChangeAspect="1"/>
          </p:cNvGraphicFramePr>
          <p:nvPr>
            <p:extLst>
              <p:ext uri="{D42A27DB-BD31-4B8C-83A1-F6EECF244321}">
                <p14:modId xmlns:p14="http://schemas.microsoft.com/office/powerpoint/2010/main" val="1650685699"/>
              </p:ext>
            </p:extLst>
          </p:nvPr>
        </p:nvGraphicFramePr>
        <p:xfrm>
          <a:off x="3584682" y="4853747"/>
          <a:ext cx="5214937" cy="1930400"/>
        </p:xfrm>
        <a:graphic>
          <a:graphicData uri="http://schemas.openxmlformats.org/presentationml/2006/ole">
            <mc:AlternateContent xmlns:mc="http://schemas.openxmlformats.org/markup-compatibility/2006">
              <mc:Choice xmlns:v="urn:schemas-microsoft-com:vml" Requires="v">
                <p:oleObj spid="_x0000_s23570" name="Documento" r:id="rId7" imgW="5215488" imgH="1930545" progId="Word.Document.12">
                  <p:embed/>
                </p:oleObj>
              </mc:Choice>
              <mc:Fallback>
                <p:oleObj name="Documento" r:id="rId7" imgW="5215488" imgH="1930545" progId="Word.Document.12">
                  <p:embed/>
                  <p:pic>
                    <p:nvPicPr>
                      <p:cNvPr id="0" name=""/>
                      <p:cNvPicPr/>
                      <p:nvPr/>
                    </p:nvPicPr>
                    <p:blipFill>
                      <a:blip r:embed="rId8"/>
                      <a:stretch>
                        <a:fillRect/>
                      </a:stretch>
                    </p:blipFill>
                    <p:spPr>
                      <a:xfrm>
                        <a:off x="3584682" y="4853747"/>
                        <a:ext cx="5214937" cy="1930400"/>
                      </a:xfrm>
                      <a:prstGeom prst="rect">
                        <a:avLst/>
                      </a:prstGeom>
                    </p:spPr>
                  </p:pic>
                </p:oleObj>
              </mc:Fallback>
            </mc:AlternateContent>
          </a:graphicData>
        </a:graphic>
      </p:graphicFrame>
      <p:sp>
        <p:nvSpPr>
          <p:cNvPr id="7" name="Título 1"/>
          <p:cNvSpPr txBox="1">
            <a:spLocks/>
          </p:cNvSpPr>
          <p:nvPr/>
        </p:nvSpPr>
        <p:spPr>
          <a:xfrm>
            <a:off x="1736308" y="3572857"/>
            <a:ext cx="8911687" cy="128089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sz="2800" b="1" dirty="0">
                <a:solidFill>
                  <a:srgbClr val="FF0000"/>
                </a:solidFill>
              </a:rPr>
              <a:t>Características particulares </a:t>
            </a:r>
            <a:r>
              <a:rPr lang="es-EC" sz="2800" b="1" dirty="0" smtClean="0">
                <a:solidFill>
                  <a:srgbClr val="FF0000"/>
                </a:solidFill>
              </a:rPr>
              <a:t>de</a:t>
            </a:r>
          </a:p>
          <a:p>
            <a:pPr algn="ctr"/>
            <a:r>
              <a:rPr lang="es-EC" sz="2800" b="1" dirty="0" smtClean="0">
                <a:solidFill>
                  <a:srgbClr val="FF0000"/>
                </a:solidFill>
              </a:rPr>
              <a:t> </a:t>
            </a:r>
            <a:r>
              <a:rPr lang="es-EC" sz="2800" b="1" dirty="0">
                <a:solidFill>
                  <a:srgbClr val="FF0000"/>
                </a:solidFill>
              </a:rPr>
              <a:t>los PLC´S preseleccionados.</a:t>
            </a:r>
            <a:endParaRPr lang="es-EC" sz="2800" dirty="0">
              <a:solidFill>
                <a:srgbClr val="FF0000"/>
              </a:solidFill>
            </a:endParaRPr>
          </a:p>
        </p:txBody>
      </p:sp>
      <p:pic>
        <p:nvPicPr>
          <p:cNvPr id="8" name="Imagen 7"/>
          <p:cNvPicPr/>
          <p:nvPr/>
        </p:nvPicPr>
        <p:blipFill>
          <a:blip r:embed="rId9" cstate="print"/>
          <a:srcRect l="30477" t="35652" r="27966" b="44783"/>
          <a:stretch>
            <a:fillRect/>
          </a:stretch>
        </p:blipFill>
        <p:spPr bwMode="auto">
          <a:xfrm>
            <a:off x="8928112" y="539882"/>
            <a:ext cx="2237489" cy="812400"/>
          </a:xfrm>
          <a:prstGeom prst="rect">
            <a:avLst/>
          </a:prstGeom>
          <a:noFill/>
          <a:ln w="9525">
            <a:noFill/>
            <a:miter lim="800000"/>
            <a:headEnd/>
            <a:tailEnd/>
          </a:ln>
        </p:spPr>
      </p:pic>
    </p:spTree>
    <p:extLst>
      <p:ext uri="{BB962C8B-B14F-4D97-AF65-F5344CB8AC3E}">
        <p14:creationId xmlns:p14="http://schemas.microsoft.com/office/powerpoint/2010/main" val="4561064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64879" y="305637"/>
            <a:ext cx="5513844" cy="1280890"/>
          </a:xfrm>
        </p:spPr>
        <p:txBody>
          <a:bodyPr>
            <a:normAutofit/>
          </a:bodyPr>
          <a:lstStyle/>
          <a:p>
            <a:pPr lvl="3" algn="l" defTabSz="457200" rtl="0">
              <a:spcBef>
                <a:spcPct val="0"/>
              </a:spcBef>
            </a:pPr>
            <a:r>
              <a:rPr lang="es-EC" sz="3600" b="1" dirty="0">
                <a:solidFill>
                  <a:srgbClr val="FF0000"/>
                </a:solidFill>
                <a:latin typeface="+mj-lt"/>
              </a:rPr>
              <a:t>Análisis de </a:t>
            </a:r>
            <a:r>
              <a:rPr lang="es-EC" sz="3600" b="1" dirty="0" smtClean="0">
                <a:solidFill>
                  <a:srgbClr val="FF0000"/>
                </a:solidFill>
                <a:latin typeface="+mj-lt"/>
              </a:rPr>
              <a:t>costos PLC´S  </a:t>
            </a:r>
            <a:r>
              <a:rPr lang="es-EC" sz="3600" b="1" dirty="0">
                <a:solidFill>
                  <a:srgbClr val="FF0000"/>
                </a:solidFill>
                <a:latin typeface="+mj-lt"/>
              </a:rPr>
              <a:t/>
            </a:r>
            <a:br>
              <a:rPr lang="es-EC" sz="3600" b="1" dirty="0">
                <a:solidFill>
                  <a:srgbClr val="FF0000"/>
                </a:solidFill>
                <a:latin typeface="+mj-lt"/>
              </a:rPr>
            </a:br>
            <a:endParaRPr lang="es-EC" sz="3600" dirty="0">
              <a:solidFill>
                <a:srgbClr val="FF0000"/>
              </a:solidFill>
              <a:latin typeface="+mj-lt"/>
            </a:endParaRPr>
          </a:p>
        </p:txBody>
      </p:sp>
      <p:graphicFrame>
        <p:nvGraphicFramePr>
          <p:cNvPr id="5" name="Objeto 4"/>
          <p:cNvGraphicFramePr>
            <a:graphicFrameLocks noChangeAspect="1"/>
          </p:cNvGraphicFramePr>
          <p:nvPr>
            <p:extLst>
              <p:ext uri="{D42A27DB-BD31-4B8C-83A1-F6EECF244321}">
                <p14:modId xmlns:p14="http://schemas.microsoft.com/office/powerpoint/2010/main" val="2725287785"/>
              </p:ext>
            </p:extLst>
          </p:nvPr>
        </p:nvGraphicFramePr>
        <p:xfrm>
          <a:off x="849824" y="1989228"/>
          <a:ext cx="6198944" cy="4238304"/>
        </p:xfrm>
        <a:graphic>
          <a:graphicData uri="http://schemas.openxmlformats.org/presentationml/2006/ole">
            <mc:AlternateContent xmlns:mc="http://schemas.openxmlformats.org/markup-compatibility/2006">
              <mc:Choice xmlns:v="urn:schemas-microsoft-com:vml" Requires="v">
                <p:oleObj spid="_x0000_s24593" name="Documento" r:id="rId4" imgW="5215488" imgH="3565051" progId="Word.Document.12">
                  <p:embed/>
                </p:oleObj>
              </mc:Choice>
              <mc:Fallback>
                <p:oleObj name="Documento" r:id="rId4" imgW="5215488" imgH="3565051" progId="Word.Document.12">
                  <p:embed/>
                  <p:pic>
                    <p:nvPicPr>
                      <p:cNvPr id="0" name=""/>
                      <p:cNvPicPr/>
                      <p:nvPr/>
                    </p:nvPicPr>
                    <p:blipFill>
                      <a:blip r:embed="rId5"/>
                      <a:stretch>
                        <a:fillRect/>
                      </a:stretch>
                    </p:blipFill>
                    <p:spPr>
                      <a:xfrm>
                        <a:off x="849824" y="1989228"/>
                        <a:ext cx="6198944" cy="4238304"/>
                      </a:xfrm>
                      <a:prstGeom prst="rect">
                        <a:avLst/>
                      </a:prstGeom>
                    </p:spPr>
                  </p:pic>
                </p:oleObj>
              </mc:Fallback>
            </mc:AlternateContent>
          </a:graphicData>
        </a:graphic>
      </p:graphicFrame>
      <p:graphicFrame>
        <p:nvGraphicFramePr>
          <p:cNvPr id="6" name="Objeto 5"/>
          <p:cNvGraphicFramePr>
            <a:graphicFrameLocks noChangeAspect="1"/>
          </p:cNvGraphicFramePr>
          <p:nvPr>
            <p:extLst>
              <p:ext uri="{D42A27DB-BD31-4B8C-83A1-F6EECF244321}">
                <p14:modId xmlns:p14="http://schemas.microsoft.com/office/powerpoint/2010/main" val="2978381879"/>
              </p:ext>
            </p:extLst>
          </p:nvPr>
        </p:nvGraphicFramePr>
        <p:xfrm>
          <a:off x="6403857" y="2475800"/>
          <a:ext cx="6012360" cy="3265160"/>
        </p:xfrm>
        <a:graphic>
          <a:graphicData uri="http://schemas.openxmlformats.org/presentationml/2006/ole">
            <mc:AlternateContent xmlns:mc="http://schemas.openxmlformats.org/markup-compatibility/2006">
              <mc:Choice xmlns:v="urn:schemas-microsoft-com:vml" Requires="v">
                <p:oleObj spid="_x0000_s24594" name="Documento" r:id="rId7" imgW="5215488" imgH="2832689" progId="Word.Document.12">
                  <p:embed/>
                </p:oleObj>
              </mc:Choice>
              <mc:Fallback>
                <p:oleObj name="Documento" r:id="rId7" imgW="5215488" imgH="2832689" progId="Word.Document.12">
                  <p:embed/>
                  <p:pic>
                    <p:nvPicPr>
                      <p:cNvPr id="0" name=""/>
                      <p:cNvPicPr/>
                      <p:nvPr/>
                    </p:nvPicPr>
                    <p:blipFill>
                      <a:blip r:embed="rId8"/>
                      <a:stretch>
                        <a:fillRect/>
                      </a:stretch>
                    </p:blipFill>
                    <p:spPr>
                      <a:xfrm>
                        <a:off x="6403857" y="2475800"/>
                        <a:ext cx="6012360" cy="3265160"/>
                      </a:xfrm>
                      <a:prstGeom prst="rect">
                        <a:avLst/>
                      </a:prstGeom>
                    </p:spPr>
                  </p:pic>
                </p:oleObj>
              </mc:Fallback>
            </mc:AlternateContent>
          </a:graphicData>
        </a:graphic>
      </p:graphicFrame>
      <p:pic>
        <p:nvPicPr>
          <p:cNvPr id="7" name="Imagen 6"/>
          <p:cNvPicPr/>
          <p:nvPr/>
        </p:nvPicPr>
        <p:blipFill>
          <a:blip r:embed="rId9" cstate="print"/>
          <a:srcRect l="30477" t="35652" r="27966" b="44783"/>
          <a:stretch>
            <a:fillRect/>
          </a:stretch>
        </p:blipFill>
        <p:spPr bwMode="auto">
          <a:xfrm>
            <a:off x="8928112" y="539882"/>
            <a:ext cx="2237489" cy="812400"/>
          </a:xfrm>
          <a:prstGeom prst="rect">
            <a:avLst/>
          </a:prstGeom>
          <a:noFill/>
          <a:ln w="9525">
            <a:noFill/>
            <a:miter lim="800000"/>
            <a:headEnd/>
            <a:tailEnd/>
          </a:ln>
        </p:spPr>
      </p:pic>
    </p:spTree>
    <p:extLst>
      <p:ext uri="{BB962C8B-B14F-4D97-AF65-F5344CB8AC3E}">
        <p14:creationId xmlns:p14="http://schemas.microsoft.com/office/powerpoint/2010/main" val="415959677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o 3"/>
          <p:cNvGraphicFramePr>
            <a:graphicFrameLocks noChangeAspect="1"/>
          </p:cNvGraphicFramePr>
          <p:nvPr>
            <p:extLst>
              <p:ext uri="{D42A27DB-BD31-4B8C-83A1-F6EECF244321}">
                <p14:modId xmlns:p14="http://schemas.microsoft.com/office/powerpoint/2010/main" val="3786611373"/>
              </p:ext>
            </p:extLst>
          </p:nvPr>
        </p:nvGraphicFramePr>
        <p:xfrm>
          <a:off x="3487738" y="1392072"/>
          <a:ext cx="6089958" cy="5650173"/>
        </p:xfrm>
        <a:graphic>
          <a:graphicData uri="http://schemas.openxmlformats.org/presentationml/2006/ole">
            <mc:AlternateContent xmlns:mc="http://schemas.openxmlformats.org/markup-compatibility/2006">
              <mc:Choice xmlns:v="urn:schemas-microsoft-com:vml" Requires="v">
                <p:oleObj spid="_x0000_s26635" name="Documento" r:id="rId4" imgW="5215488" imgH="5913215" progId="Word.Document.12">
                  <p:embed/>
                </p:oleObj>
              </mc:Choice>
              <mc:Fallback>
                <p:oleObj name="Documento" r:id="rId4" imgW="5215488" imgH="5913215" progId="Word.Document.12">
                  <p:embed/>
                  <p:pic>
                    <p:nvPicPr>
                      <p:cNvPr id="0" name=""/>
                      <p:cNvPicPr/>
                      <p:nvPr/>
                    </p:nvPicPr>
                    <p:blipFill>
                      <a:blip r:embed="rId5"/>
                      <a:stretch>
                        <a:fillRect/>
                      </a:stretch>
                    </p:blipFill>
                    <p:spPr>
                      <a:xfrm>
                        <a:off x="3487738" y="1392072"/>
                        <a:ext cx="6089958" cy="5650173"/>
                      </a:xfrm>
                      <a:prstGeom prst="rect">
                        <a:avLst/>
                      </a:prstGeom>
                    </p:spPr>
                  </p:pic>
                </p:oleObj>
              </mc:Fallback>
            </mc:AlternateContent>
          </a:graphicData>
        </a:graphic>
      </p:graphicFrame>
      <p:pic>
        <p:nvPicPr>
          <p:cNvPr id="3" name="Imagen 2"/>
          <p:cNvPicPr/>
          <p:nvPr/>
        </p:nvPicPr>
        <p:blipFill>
          <a:blip r:embed="rId6" cstate="print"/>
          <a:srcRect l="30477" t="35652" r="27966" b="44783"/>
          <a:stretch>
            <a:fillRect/>
          </a:stretch>
        </p:blipFill>
        <p:spPr bwMode="auto">
          <a:xfrm>
            <a:off x="9577696" y="457995"/>
            <a:ext cx="2237489" cy="812400"/>
          </a:xfrm>
          <a:prstGeom prst="rect">
            <a:avLst/>
          </a:prstGeom>
          <a:noFill/>
          <a:ln w="9525">
            <a:noFill/>
            <a:miter lim="800000"/>
            <a:headEnd/>
            <a:tailEnd/>
          </a:ln>
        </p:spPr>
      </p:pic>
      <p:sp>
        <p:nvSpPr>
          <p:cNvPr id="2" name="CuadroTexto 1"/>
          <p:cNvSpPr txBox="1"/>
          <p:nvPr/>
        </p:nvSpPr>
        <p:spPr>
          <a:xfrm>
            <a:off x="1665027" y="70066"/>
            <a:ext cx="5748690" cy="1200329"/>
          </a:xfrm>
          <a:prstGeom prst="rect">
            <a:avLst/>
          </a:prstGeom>
          <a:noFill/>
        </p:spPr>
        <p:txBody>
          <a:bodyPr wrap="none" rtlCol="0">
            <a:spAutoFit/>
          </a:bodyPr>
          <a:lstStyle/>
          <a:p>
            <a:r>
              <a:rPr lang="es-EC" sz="3600" b="1" dirty="0" smtClean="0">
                <a:solidFill>
                  <a:srgbClr val="FF0000"/>
                </a:solidFill>
              </a:rPr>
              <a:t>Matriz Morfológica de la </a:t>
            </a:r>
          </a:p>
          <a:p>
            <a:r>
              <a:rPr lang="es-EC" sz="3600" b="1" dirty="0" smtClean="0">
                <a:solidFill>
                  <a:srgbClr val="FF0000"/>
                </a:solidFill>
              </a:rPr>
              <a:t>Selección del PLC</a:t>
            </a:r>
            <a:endParaRPr lang="es-EC" sz="3600" b="1" dirty="0">
              <a:solidFill>
                <a:srgbClr val="FF0000"/>
              </a:solidFill>
            </a:endParaRPr>
          </a:p>
        </p:txBody>
      </p:sp>
    </p:spTree>
    <p:extLst>
      <p:ext uri="{BB962C8B-B14F-4D97-AF65-F5344CB8AC3E}">
        <p14:creationId xmlns:p14="http://schemas.microsoft.com/office/powerpoint/2010/main" val="20918674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o 3"/>
          <p:cNvGraphicFramePr>
            <a:graphicFrameLocks noChangeAspect="1"/>
          </p:cNvGraphicFramePr>
          <p:nvPr>
            <p:extLst>
              <p:ext uri="{D42A27DB-BD31-4B8C-83A1-F6EECF244321}">
                <p14:modId xmlns:p14="http://schemas.microsoft.com/office/powerpoint/2010/main" val="402799854"/>
              </p:ext>
            </p:extLst>
          </p:nvPr>
        </p:nvGraphicFramePr>
        <p:xfrm>
          <a:off x="-409433" y="2369497"/>
          <a:ext cx="7727017" cy="2502754"/>
        </p:xfrm>
        <a:graphic>
          <a:graphicData uri="http://schemas.openxmlformats.org/presentationml/2006/ole">
            <mc:AlternateContent xmlns:mc="http://schemas.openxmlformats.org/markup-compatibility/2006">
              <mc:Choice xmlns:v="urn:schemas-microsoft-com:vml" Requires="v">
                <p:oleObj spid="_x0000_s27666" name="Documento" r:id="rId4" imgW="5215488" imgH="1688822" progId="Word.Document.12">
                  <p:embed/>
                </p:oleObj>
              </mc:Choice>
              <mc:Fallback>
                <p:oleObj name="Documento" r:id="rId4" imgW="5215488" imgH="1688822" progId="Word.Document.12">
                  <p:embed/>
                  <p:pic>
                    <p:nvPicPr>
                      <p:cNvPr id="0" name=""/>
                      <p:cNvPicPr/>
                      <p:nvPr/>
                    </p:nvPicPr>
                    <p:blipFill>
                      <a:blip r:embed="rId5"/>
                      <a:stretch>
                        <a:fillRect/>
                      </a:stretch>
                    </p:blipFill>
                    <p:spPr>
                      <a:xfrm>
                        <a:off x="-409433" y="2369497"/>
                        <a:ext cx="7727017" cy="2502754"/>
                      </a:xfrm>
                      <a:prstGeom prst="rect">
                        <a:avLst/>
                      </a:prstGeom>
                    </p:spPr>
                  </p:pic>
                </p:oleObj>
              </mc:Fallback>
            </mc:AlternateContent>
          </a:graphicData>
        </a:graphic>
      </p:graphicFrame>
      <p:graphicFrame>
        <p:nvGraphicFramePr>
          <p:cNvPr id="5" name="Objeto 4"/>
          <p:cNvGraphicFramePr>
            <a:graphicFrameLocks noChangeAspect="1"/>
          </p:cNvGraphicFramePr>
          <p:nvPr>
            <p:extLst>
              <p:ext uri="{D42A27DB-BD31-4B8C-83A1-F6EECF244321}">
                <p14:modId xmlns:p14="http://schemas.microsoft.com/office/powerpoint/2010/main" val="3103561872"/>
              </p:ext>
            </p:extLst>
          </p:nvPr>
        </p:nvGraphicFramePr>
        <p:xfrm>
          <a:off x="661500" y="5161830"/>
          <a:ext cx="7432555" cy="1839472"/>
        </p:xfrm>
        <a:graphic>
          <a:graphicData uri="http://schemas.openxmlformats.org/presentationml/2006/ole">
            <mc:AlternateContent xmlns:mc="http://schemas.openxmlformats.org/markup-compatibility/2006">
              <mc:Choice xmlns:v="urn:schemas-microsoft-com:vml" Requires="v">
                <p:oleObj spid="_x0000_s27667" name="Documento" r:id="rId7" imgW="5215488" imgH="1289907" progId="Word.Document.12">
                  <p:embed/>
                </p:oleObj>
              </mc:Choice>
              <mc:Fallback>
                <p:oleObj name="Documento" r:id="rId7" imgW="5215488" imgH="1289907" progId="Word.Document.12">
                  <p:embed/>
                  <p:pic>
                    <p:nvPicPr>
                      <p:cNvPr id="0" name=""/>
                      <p:cNvPicPr/>
                      <p:nvPr/>
                    </p:nvPicPr>
                    <p:blipFill>
                      <a:blip r:embed="rId8"/>
                      <a:stretch>
                        <a:fillRect/>
                      </a:stretch>
                    </p:blipFill>
                    <p:spPr>
                      <a:xfrm>
                        <a:off x="661500" y="5161830"/>
                        <a:ext cx="7432555" cy="1839472"/>
                      </a:xfrm>
                      <a:prstGeom prst="rect">
                        <a:avLst/>
                      </a:prstGeom>
                    </p:spPr>
                  </p:pic>
                </p:oleObj>
              </mc:Fallback>
            </mc:AlternateContent>
          </a:graphicData>
        </a:graphic>
      </p:graphicFrame>
      <p:graphicFrame>
        <p:nvGraphicFramePr>
          <p:cNvPr id="6" name="Gráfico 5"/>
          <p:cNvGraphicFramePr/>
          <p:nvPr>
            <p:extLst>
              <p:ext uri="{D42A27DB-BD31-4B8C-83A1-F6EECF244321}">
                <p14:modId xmlns:p14="http://schemas.microsoft.com/office/powerpoint/2010/main" val="1163695211"/>
              </p:ext>
            </p:extLst>
          </p:nvPr>
        </p:nvGraphicFramePr>
        <p:xfrm>
          <a:off x="6485394" y="2054207"/>
          <a:ext cx="5401805" cy="2736158"/>
        </p:xfrm>
        <a:graphic>
          <a:graphicData uri="http://schemas.openxmlformats.org/drawingml/2006/chart">
            <c:chart xmlns:c="http://schemas.openxmlformats.org/drawingml/2006/chart" xmlns:r="http://schemas.openxmlformats.org/officeDocument/2006/relationships" r:id="rId9"/>
          </a:graphicData>
        </a:graphic>
      </p:graphicFrame>
      <p:pic>
        <p:nvPicPr>
          <p:cNvPr id="7" name="Imagen 6"/>
          <p:cNvPicPr/>
          <p:nvPr/>
        </p:nvPicPr>
        <p:blipFill>
          <a:blip r:embed="rId10" cstate="print"/>
          <a:srcRect l="30477" t="35652" r="27966" b="44783"/>
          <a:stretch>
            <a:fillRect/>
          </a:stretch>
        </p:blipFill>
        <p:spPr bwMode="auto">
          <a:xfrm>
            <a:off x="8928112" y="539882"/>
            <a:ext cx="2237489" cy="812400"/>
          </a:xfrm>
          <a:prstGeom prst="rect">
            <a:avLst/>
          </a:prstGeom>
          <a:noFill/>
          <a:ln w="9525">
            <a:noFill/>
            <a:miter lim="800000"/>
            <a:headEnd/>
            <a:tailEnd/>
          </a:ln>
        </p:spPr>
      </p:pic>
      <p:sp>
        <p:nvSpPr>
          <p:cNvPr id="2" name="CuadroTexto 1"/>
          <p:cNvSpPr txBox="1"/>
          <p:nvPr/>
        </p:nvSpPr>
        <p:spPr>
          <a:xfrm>
            <a:off x="1746914" y="539882"/>
            <a:ext cx="4184159" cy="646331"/>
          </a:xfrm>
          <a:prstGeom prst="rect">
            <a:avLst/>
          </a:prstGeom>
          <a:noFill/>
        </p:spPr>
        <p:txBody>
          <a:bodyPr wrap="none" rtlCol="0">
            <a:spAutoFit/>
          </a:bodyPr>
          <a:lstStyle/>
          <a:p>
            <a:r>
              <a:rPr lang="es-EC" sz="3600" b="1" dirty="0" smtClean="0">
                <a:solidFill>
                  <a:srgbClr val="FF0000"/>
                </a:solidFill>
              </a:rPr>
              <a:t>Criterios a Evaluar</a:t>
            </a:r>
            <a:endParaRPr lang="es-EC" sz="3600" b="1" dirty="0">
              <a:solidFill>
                <a:srgbClr val="FF0000"/>
              </a:solidFill>
            </a:endParaRPr>
          </a:p>
        </p:txBody>
      </p:sp>
    </p:spTree>
    <p:extLst>
      <p:ext uri="{BB962C8B-B14F-4D97-AF65-F5344CB8AC3E}">
        <p14:creationId xmlns:p14="http://schemas.microsoft.com/office/powerpoint/2010/main" val="22141698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96639" y="191595"/>
            <a:ext cx="4913343" cy="1280890"/>
          </a:xfrm>
        </p:spPr>
        <p:txBody>
          <a:bodyPr>
            <a:normAutofit/>
          </a:bodyPr>
          <a:lstStyle/>
          <a:p>
            <a:r>
              <a:rPr lang="es-EC" b="1" dirty="0" smtClean="0">
                <a:solidFill>
                  <a:srgbClr val="FF0000"/>
                </a:solidFill>
              </a:rPr>
              <a:t>Conexión y montaje</a:t>
            </a:r>
            <a:br>
              <a:rPr lang="es-EC" b="1" dirty="0" smtClean="0">
                <a:solidFill>
                  <a:srgbClr val="FF0000"/>
                </a:solidFill>
              </a:rPr>
            </a:br>
            <a:r>
              <a:rPr lang="es-EC" b="1" dirty="0" smtClean="0">
                <a:solidFill>
                  <a:srgbClr val="FF0000"/>
                </a:solidFill>
              </a:rPr>
              <a:t> del PLC LOGO</a:t>
            </a:r>
            <a:endParaRPr lang="es-EC" b="1" dirty="0">
              <a:solidFill>
                <a:srgbClr val="FF0000"/>
              </a:solidFill>
            </a:endParaRPr>
          </a:p>
        </p:txBody>
      </p:sp>
      <mc:AlternateContent xmlns:mc="http://schemas.openxmlformats.org/markup-compatibility/2006" xmlns:a14="http://schemas.microsoft.com/office/drawing/2010/main">
        <mc:Choice Requires="a14">
          <p:sp>
            <p:nvSpPr>
              <p:cNvPr id="3" name="Marcador de contenido 2"/>
              <p:cNvSpPr>
                <a:spLocks noGrp="1"/>
              </p:cNvSpPr>
              <p:nvPr>
                <p:ph idx="1"/>
              </p:nvPr>
            </p:nvSpPr>
            <p:spPr>
              <a:xfrm>
                <a:off x="1188436" y="1472485"/>
                <a:ext cx="10181441" cy="3056586"/>
              </a:xfrm>
            </p:spPr>
            <p:txBody>
              <a:bodyPr>
                <a:normAutofit/>
              </a:bodyPr>
              <a:lstStyle/>
              <a:p>
                <a:pPr lvl="0"/>
                <a:r>
                  <a:rPr lang="es-EC" b="1" dirty="0" smtClean="0">
                    <a:solidFill>
                      <a:srgbClr val="002060"/>
                    </a:solidFill>
                  </a:rPr>
                  <a:t>Desconectar siempre la alimentación antes de cablear, montar o desmontar un módulo.</a:t>
                </a:r>
              </a:p>
              <a:p>
                <a:pPr lvl="0"/>
                <a:r>
                  <a:rPr lang="es-EC" b="1" dirty="0">
                    <a:solidFill>
                      <a:srgbClr val="002060"/>
                    </a:solidFill>
                  </a:rPr>
                  <a:t>Para el PLC, logo de siemens, utilizar siempre cables con una sección comprendida entre 1,5 y 2,5 </a:t>
                </a:r>
                <a14:m>
                  <m:oMath xmlns:m="http://schemas.openxmlformats.org/officeDocument/2006/math">
                    <m:sSup>
                      <m:sSupPr>
                        <m:ctrlPr>
                          <a:rPr lang="es-EC" b="1" i="1">
                            <a:solidFill>
                              <a:srgbClr val="002060"/>
                            </a:solidFill>
                            <a:latin typeface="Cambria Math" panose="02040503050406030204" pitchFamily="18" charset="0"/>
                          </a:rPr>
                        </m:ctrlPr>
                      </m:sSupPr>
                      <m:e>
                        <m:r>
                          <a:rPr lang="es-EC" b="1" i="1">
                            <a:solidFill>
                              <a:srgbClr val="002060"/>
                            </a:solidFill>
                            <a:latin typeface="Cambria Math" panose="02040503050406030204" pitchFamily="18" charset="0"/>
                          </a:rPr>
                          <m:t>𝒎𝒎</m:t>
                        </m:r>
                      </m:e>
                      <m:sup>
                        <m:r>
                          <a:rPr lang="es-EC" b="1" i="1">
                            <a:solidFill>
                              <a:srgbClr val="002060"/>
                            </a:solidFill>
                            <a:latin typeface="Cambria Math" panose="02040503050406030204" pitchFamily="18" charset="0"/>
                          </a:rPr>
                          <m:t>𝟐</m:t>
                        </m:r>
                      </m:sup>
                    </m:sSup>
                    <m:r>
                      <a:rPr lang="es-EC" b="1">
                        <a:solidFill>
                          <a:srgbClr val="002060"/>
                        </a:solidFill>
                        <a:latin typeface="Cambria Math" panose="02040503050406030204" pitchFamily="18" charset="0"/>
                      </a:rPr>
                      <m:t>.</m:t>
                    </m:r>
                  </m:oMath>
                </a14:m>
                <a:endParaRPr lang="es-EC" b="1" dirty="0">
                  <a:solidFill>
                    <a:srgbClr val="002060"/>
                  </a:solidFill>
                </a:endParaRPr>
              </a:p>
              <a:p>
                <a:pPr lvl="0"/>
                <a:r>
                  <a:rPr lang="es-EC" b="1" dirty="0">
                    <a:solidFill>
                      <a:srgbClr val="002060"/>
                    </a:solidFill>
                  </a:rPr>
                  <a:t>Separar siempre: el cableado dc, el cableado AC, y el cableado de señal.</a:t>
                </a:r>
              </a:p>
              <a:p>
                <a:pPr lvl="0"/>
                <a:r>
                  <a:rPr lang="es-EC" b="1" dirty="0">
                    <a:solidFill>
                      <a:srgbClr val="002060"/>
                    </a:solidFill>
                  </a:rPr>
                  <a:t>Los cables deben tener una longitud que brinde un alivio de tracción en el caso de ser necesario.</a:t>
                </a:r>
              </a:p>
              <a:p>
                <a:pPr lvl="0"/>
                <a:r>
                  <a:rPr lang="es-EC" b="1" dirty="0">
                    <a:solidFill>
                      <a:srgbClr val="002060"/>
                    </a:solidFill>
                  </a:rPr>
                  <a:t>Módulos de ampliación y comunicación.</a:t>
                </a:r>
              </a:p>
              <a:p>
                <a:endParaRPr lang="es-EC" b="1" dirty="0">
                  <a:solidFill>
                    <a:srgbClr val="002060"/>
                  </a:solidFill>
                </a:endParaRPr>
              </a:p>
            </p:txBody>
          </p:sp>
        </mc:Choice>
        <mc:Fallback xmlns="">
          <p:sp>
            <p:nvSpPr>
              <p:cNvPr id="3" name="Marcador de contenido 2"/>
              <p:cNvSpPr>
                <a:spLocks noGrp="1" noRot="1" noChangeAspect="1" noMove="1" noResize="1" noEditPoints="1" noAdjustHandles="1" noChangeArrowheads="1" noChangeShapeType="1" noTextEdit="1"/>
              </p:cNvSpPr>
              <p:nvPr>
                <p:ph idx="1"/>
              </p:nvPr>
            </p:nvSpPr>
            <p:spPr>
              <a:xfrm>
                <a:off x="1188436" y="1472485"/>
                <a:ext cx="10181441" cy="3056586"/>
              </a:xfrm>
              <a:blipFill rotWithShape="0">
                <a:blip r:embed="rId2"/>
                <a:stretch>
                  <a:fillRect l="-419" t="-1198" r="-659"/>
                </a:stretch>
              </a:blipFill>
            </p:spPr>
            <p:txBody>
              <a:bodyPr/>
              <a:lstStyle/>
              <a:p>
                <a:r>
                  <a:rPr lang="es-EC">
                    <a:noFill/>
                  </a:rPr>
                  <a:t> </a:t>
                </a:r>
              </a:p>
            </p:txBody>
          </p:sp>
        </mc:Fallback>
      </mc:AlternateContent>
      <p:pic>
        <p:nvPicPr>
          <p:cNvPr id="4" name="Imagen 3"/>
          <p:cNvPicPr/>
          <p:nvPr/>
        </p:nvPicPr>
        <p:blipFill>
          <a:blip r:embed="rId3"/>
          <a:stretch>
            <a:fillRect/>
          </a:stretch>
        </p:blipFill>
        <p:spPr>
          <a:xfrm>
            <a:off x="4095515" y="4369745"/>
            <a:ext cx="4024903" cy="2153885"/>
          </a:xfrm>
          <a:prstGeom prst="rect">
            <a:avLst/>
          </a:prstGeom>
        </p:spPr>
      </p:pic>
      <p:pic>
        <p:nvPicPr>
          <p:cNvPr id="5" name="Imagen 4"/>
          <p:cNvPicPr/>
          <p:nvPr/>
        </p:nvPicPr>
        <p:blipFill>
          <a:blip r:embed="rId4" cstate="print"/>
          <a:srcRect l="30477" t="35652" r="27966" b="44783"/>
          <a:stretch>
            <a:fillRect/>
          </a:stretch>
        </p:blipFill>
        <p:spPr bwMode="auto">
          <a:xfrm>
            <a:off x="8928112" y="539882"/>
            <a:ext cx="2237489" cy="812400"/>
          </a:xfrm>
          <a:prstGeom prst="rect">
            <a:avLst/>
          </a:prstGeom>
          <a:noFill/>
          <a:ln w="9525">
            <a:noFill/>
            <a:miter lim="800000"/>
            <a:headEnd/>
            <a:tailEnd/>
          </a:ln>
        </p:spPr>
      </p:pic>
    </p:spTree>
    <p:extLst>
      <p:ext uri="{BB962C8B-B14F-4D97-AF65-F5344CB8AC3E}">
        <p14:creationId xmlns:p14="http://schemas.microsoft.com/office/powerpoint/2010/main" val="20562124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96639" y="305637"/>
            <a:ext cx="5726626" cy="799832"/>
          </a:xfrm>
        </p:spPr>
        <p:txBody>
          <a:bodyPr>
            <a:normAutofit fontScale="90000"/>
          </a:bodyPr>
          <a:lstStyle/>
          <a:p>
            <a:pPr lvl="3" algn="l" defTabSz="457200" rtl="0">
              <a:spcBef>
                <a:spcPct val="0"/>
              </a:spcBef>
            </a:pPr>
            <a:r>
              <a:rPr lang="es-EC" sz="3600" b="1" dirty="0">
                <a:solidFill>
                  <a:srgbClr val="FF0000"/>
                </a:solidFill>
                <a:latin typeface="+mj-lt"/>
              </a:rPr>
              <a:t>Conexión de las salidas.</a:t>
            </a:r>
            <a:r>
              <a:rPr lang="es-EC" sz="6000" b="1" dirty="0">
                <a:solidFill>
                  <a:srgbClr val="FF0000"/>
                </a:solidFill>
                <a:latin typeface="+mj-lt"/>
              </a:rPr>
              <a:t/>
            </a:r>
            <a:br>
              <a:rPr lang="es-EC" sz="6000" b="1" dirty="0">
                <a:solidFill>
                  <a:srgbClr val="FF0000"/>
                </a:solidFill>
                <a:latin typeface="+mj-lt"/>
              </a:rPr>
            </a:br>
            <a:endParaRPr lang="es-EC" sz="3600" dirty="0">
              <a:solidFill>
                <a:srgbClr val="FF0000"/>
              </a:solidFill>
              <a:latin typeface="+mj-lt"/>
            </a:endParaRPr>
          </a:p>
        </p:txBody>
      </p:sp>
      <p:pic>
        <p:nvPicPr>
          <p:cNvPr id="4" name="Imagen 3"/>
          <p:cNvPicPr/>
          <p:nvPr/>
        </p:nvPicPr>
        <p:blipFill rotWithShape="1">
          <a:blip r:embed="rId2"/>
          <a:srcRect t="17963"/>
          <a:stretch/>
        </p:blipFill>
        <p:spPr bwMode="auto">
          <a:xfrm>
            <a:off x="2950145" y="2011336"/>
            <a:ext cx="5977967" cy="3365882"/>
          </a:xfrm>
          <a:prstGeom prst="rect">
            <a:avLst/>
          </a:prstGeom>
          <a:ln>
            <a:noFill/>
          </a:ln>
          <a:extLst>
            <a:ext uri="{53640926-AAD7-44D8-BBD7-CCE9431645EC}">
              <a14:shadowObscured xmlns:a14="http://schemas.microsoft.com/office/drawing/2010/main"/>
            </a:ext>
          </a:extLst>
        </p:spPr>
      </p:pic>
      <p:pic>
        <p:nvPicPr>
          <p:cNvPr id="5" name="Imagen 4"/>
          <p:cNvPicPr/>
          <p:nvPr/>
        </p:nvPicPr>
        <p:blipFill>
          <a:blip r:embed="rId3" cstate="print"/>
          <a:srcRect l="30477" t="35652" r="27966" b="44783"/>
          <a:stretch>
            <a:fillRect/>
          </a:stretch>
        </p:blipFill>
        <p:spPr bwMode="auto">
          <a:xfrm>
            <a:off x="8928112" y="539882"/>
            <a:ext cx="2237489" cy="812400"/>
          </a:xfrm>
          <a:prstGeom prst="rect">
            <a:avLst/>
          </a:prstGeom>
          <a:noFill/>
          <a:ln w="9525">
            <a:noFill/>
            <a:miter lim="800000"/>
            <a:headEnd/>
            <a:tailEnd/>
          </a:ln>
        </p:spPr>
      </p:pic>
    </p:spTree>
    <p:extLst>
      <p:ext uri="{BB962C8B-B14F-4D97-AF65-F5344CB8AC3E}">
        <p14:creationId xmlns:p14="http://schemas.microsoft.com/office/powerpoint/2010/main" val="15565751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75495" y="474457"/>
            <a:ext cx="6538196" cy="877825"/>
          </a:xfrm>
        </p:spPr>
        <p:txBody>
          <a:bodyPr/>
          <a:lstStyle/>
          <a:p>
            <a:r>
              <a:rPr lang="es-EC" b="1" dirty="0" smtClean="0">
                <a:solidFill>
                  <a:srgbClr val="FF0000"/>
                </a:solidFill>
              </a:rPr>
              <a:t>Que son las bolas de pintura</a:t>
            </a:r>
            <a:endParaRPr lang="es-EC" b="1" dirty="0">
              <a:solidFill>
                <a:srgbClr val="FF0000"/>
              </a:solidFill>
            </a:endParaRPr>
          </a:p>
        </p:txBody>
      </p:sp>
      <p:sp>
        <p:nvSpPr>
          <p:cNvPr id="3" name="Marcador de contenido 2"/>
          <p:cNvSpPr>
            <a:spLocks noGrp="1"/>
          </p:cNvSpPr>
          <p:nvPr>
            <p:ph idx="1"/>
          </p:nvPr>
        </p:nvSpPr>
        <p:spPr>
          <a:xfrm>
            <a:off x="2223727" y="1845435"/>
            <a:ext cx="8915400" cy="1104900"/>
          </a:xfrm>
        </p:spPr>
        <p:txBody>
          <a:bodyPr>
            <a:noAutofit/>
          </a:bodyPr>
          <a:lstStyle/>
          <a:p>
            <a:pPr marL="0" indent="0" algn="ctr">
              <a:buNone/>
            </a:pPr>
            <a:r>
              <a:rPr lang="es-EC" sz="2000" b="1" dirty="0">
                <a:solidFill>
                  <a:schemeClr val="accent4">
                    <a:lumMod val="75000"/>
                  </a:schemeClr>
                </a:solidFill>
              </a:rPr>
              <a:t>Las bolas de pintura son pequeñas capsulas esféricas, las cuales explotan al impactar y provocan la salida de la pintura, para que puedan marcar algún elemento u objetivo. Las BP., son fabricadas con ingredientes no </a:t>
            </a:r>
            <a:r>
              <a:rPr lang="es-EC" sz="2000" b="1" dirty="0" smtClean="0">
                <a:solidFill>
                  <a:schemeClr val="accent4">
                    <a:lumMod val="75000"/>
                  </a:schemeClr>
                </a:solidFill>
              </a:rPr>
              <a:t>tóxicos </a:t>
            </a:r>
            <a:r>
              <a:rPr lang="es-EC" sz="2000" b="1" dirty="0">
                <a:solidFill>
                  <a:schemeClr val="accent4">
                    <a:lumMod val="75000"/>
                  </a:schemeClr>
                </a:solidFill>
              </a:rPr>
              <a:t>biodegradables, y amigables con el ambiente, </a:t>
            </a:r>
            <a:r>
              <a:rPr lang="es-EC" sz="2000" b="1" dirty="0" smtClean="0">
                <a:solidFill>
                  <a:schemeClr val="accent4">
                    <a:lumMod val="75000"/>
                  </a:schemeClr>
                </a:solidFill>
              </a:rPr>
              <a:t>no provocan envenenamiento.</a:t>
            </a:r>
            <a:endParaRPr lang="es-EC" sz="2000" b="1" dirty="0">
              <a:solidFill>
                <a:schemeClr val="accent4">
                  <a:lumMod val="75000"/>
                </a:schemeClr>
              </a:solidFill>
            </a:endParaRPr>
          </a:p>
        </p:txBody>
      </p:sp>
      <p:pic>
        <p:nvPicPr>
          <p:cNvPr id="4" name="Imagen 3" descr="http://edgardovargass.files.wordpress.com/2011/10/bolas-de-pintura.jpg"/>
          <p:cNvPicPr/>
          <p:nvPr/>
        </p:nvPicPr>
        <p:blipFill>
          <a:blip r:embed="rId2">
            <a:extLst>
              <a:ext uri="{28A0092B-C50C-407E-A947-70E740481C1C}">
                <a14:useLocalDpi xmlns:a14="http://schemas.microsoft.com/office/drawing/2010/main" val="0"/>
              </a:ext>
            </a:extLst>
          </a:blip>
          <a:srcRect t="9166" b="13333"/>
          <a:stretch>
            <a:fillRect/>
          </a:stretch>
        </p:blipFill>
        <p:spPr bwMode="auto">
          <a:xfrm>
            <a:off x="4544810" y="3704111"/>
            <a:ext cx="3787821" cy="2761084"/>
          </a:xfrm>
          <a:prstGeom prst="rect">
            <a:avLst/>
          </a:prstGeom>
          <a:noFill/>
          <a:ln>
            <a:noFill/>
          </a:ln>
        </p:spPr>
      </p:pic>
      <p:pic>
        <p:nvPicPr>
          <p:cNvPr id="5" name="Imagen 4"/>
          <p:cNvPicPr/>
          <p:nvPr/>
        </p:nvPicPr>
        <p:blipFill>
          <a:blip r:embed="rId3" cstate="print"/>
          <a:srcRect l="30477" t="35652" r="27966" b="44783"/>
          <a:stretch>
            <a:fillRect/>
          </a:stretch>
        </p:blipFill>
        <p:spPr bwMode="auto">
          <a:xfrm>
            <a:off x="8928112" y="539882"/>
            <a:ext cx="2237489" cy="812400"/>
          </a:xfrm>
          <a:prstGeom prst="rect">
            <a:avLst/>
          </a:prstGeom>
          <a:noFill/>
          <a:ln w="9525">
            <a:noFill/>
            <a:miter lim="800000"/>
            <a:headEnd/>
            <a:tailEnd/>
          </a:ln>
        </p:spPr>
      </p:pic>
    </p:spTree>
    <p:extLst>
      <p:ext uri="{BB962C8B-B14F-4D97-AF65-F5344CB8AC3E}">
        <p14:creationId xmlns:p14="http://schemas.microsoft.com/office/powerpoint/2010/main" val="86101304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91125" y="211706"/>
            <a:ext cx="7011550" cy="1280890"/>
          </a:xfrm>
        </p:spPr>
        <p:txBody>
          <a:bodyPr>
            <a:noAutofit/>
          </a:bodyPr>
          <a:lstStyle/>
          <a:p>
            <a:pPr lvl="3"/>
            <a:r>
              <a:rPr lang="es-EC" sz="3200" b="1" dirty="0">
                <a:solidFill>
                  <a:srgbClr val="FF0000"/>
                </a:solidFill>
                <a:latin typeface="+mj-lt"/>
              </a:rPr>
              <a:t>Limitación de entradas y salidas del PLC Logo de siemens.</a:t>
            </a:r>
          </a:p>
        </p:txBody>
      </p:sp>
      <p:graphicFrame>
        <p:nvGraphicFramePr>
          <p:cNvPr id="6" name="Objeto 5"/>
          <p:cNvGraphicFramePr>
            <a:graphicFrameLocks noChangeAspect="1"/>
          </p:cNvGraphicFramePr>
          <p:nvPr>
            <p:extLst>
              <p:ext uri="{D42A27DB-BD31-4B8C-83A1-F6EECF244321}">
                <p14:modId xmlns:p14="http://schemas.microsoft.com/office/powerpoint/2010/main" val="1542221530"/>
              </p:ext>
            </p:extLst>
          </p:nvPr>
        </p:nvGraphicFramePr>
        <p:xfrm>
          <a:off x="730890" y="1635101"/>
          <a:ext cx="6793650" cy="4847585"/>
        </p:xfrm>
        <a:graphic>
          <a:graphicData uri="http://schemas.openxmlformats.org/presentationml/2006/ole">
            <mc:AlternateContent xmlns:mc="http://schemas.openxmlformats.org/markup-compatibility/2006">
              <mc:Choice xmlns:v="urn:schemas-microsoft-com:vml" Requires="v">
                <p:oleObj spid="_x0000_s25617" name="Documento" r:id="rId4" imgW="5215488" imgH="3721883" progId="Word.Document.12">
                  <p:embed/>
                </p:oleObj>
              </mc:Choice>
              <mc:Fallback>
                <p:oleObj name="Documento" r:id="rId4" imgW="5215488" imgH="3721883" progId="Word.Document.12">
                  <p:embed/>
                  <p:pic>
                    <p:nvPicPr>
                      <p:cNvPr id="0" name=""/>
                      <p:cNvPicPr/>
                      <p:nvPr/>
                    </p:nvPicPr>
                    <p:blipFill>
                      <a:blip r:embed="rId5"/>
                      <a:stretch>
                        <a:fillRect/>
                      </a:stretch>
                    </p:blipFill>
                    <p:spPr>
                      <a:xfrm>
                        <a:off x="730890" y="1635101"/>
                        <a:ext cx="6793650" cy="4847585"/>
                      </a:xfrm>
                      <a:prstGeom prst="rect">
                        <a:avLst/>
                      </a:prstGeom>
                    </p:spPr>
                  </p:pic>
                </p:oleObj>
              </mc:Fallback>
            </mc:AlternateContent>
          </a:graphicData>
        </a:graphic>
      </p:graphicFrame>
      <p:graphicFrame>
        <p:nvGraphicFramePr>
          <p:cNvPr id="7" name="Objeto 6"/>
          <p:cNvGraphicFramePr>
            <a:graphicFrameLocks noChangeAspect="1"/>
          </p:cNvGraphicFramePr>
          <p:nvPr>
            <p:extLst>
              <p:ext uri="{D42A27DB-BD31-4B8C-83A1-F6EECF244321}">
                <p14:modId xmlns:p14="http://schemas.microsoft.com/office/powerpoint/2010/main" val="392203884"/>
              </p:ext>
            </p:extLst>
          </p:nvPr>
        </p:nvGraphicFramePr>
        <p:xfrm>
          <a:off x="5920884" y="3148508"/>
          <a:ext cx="7417069" cy="2201414"/>
        </p:xfrm>
        <a:graphic>
          <a:graphicData uri="http://schemas.openxmlformats.org/presentationml/2006/ole">
            <mc:AlternateContent xmlns:mc="http://schemas.openxmlformats.org/markup-compatibility/2006">
              <mc:Choice xmlns:v="urn:schemas-microsoft-com:vml" Requires="v">
                <p:oleObj spid="_x0000_s25618" name="Documento" r:id="rId7" imgW="5215488" imgH="1547457" progId="Word.Document.12">
                  <p:embed/>
                </p:oleObj>
              </mc:Choice>
              <mc:Fallback>
                <p:oleObj name="Documento" r:id="rId7" imgW="5215488" imgH="1547457" progId="Word.Document.12">
                  <p:embed/>
                  <p:pic>
                    <p:nvPicPr>
                      <p:cNvPr id="0" name=""/>
                      <p:cNvPicPr/>
                      <p:nvPr/>
                    </p:nvPicPr>
                    <p:blipFill>
                      <a:blip r:embed="rId8"/>
                      <a:stretch>
                        <a:fillRect/>
                      </a:stretch>
                    </p:blipFill>
                    <p:spPr>
                      <a:xfrm>
                        <a:off x="5920884" y="3148508"/>
                        <a:ext cx="7417069" cy="2201414"/>
                      </a:xfrm>
                      <a:prstGeom prst="rect">
                        <a:avLst/>
                      </a:prstGeom>
                    </p:spPr>
                  </p:pic>
                </p:oleObj>
              </mc:Fallback>
            </mc:AlternateContent>
          </a:graphicData>
        </a:graphic>
      </p:graphicFrame>
      <p:pic>
        <p:nvPicPr>
          <p:cNvPr id="5" name="Imagen 4"/>
          <p:cNvPicPr/>
          <p:nvPr/>
        </p:nvPicPr>
        <p:blipFill>
          <a:blip r:embed="rId9" cstate="print"/>
          <a:srcRect l="30477" t="35652" r="27966" b="44783"/>
          <a:stretch>
            <a:fillRect/>
          </a:stretch>
        </p:blipFill>
        <p:spPr bwMode="auto">
          <a:xfrm>
            <a:off x="8928112" y="539882"/>
            <a:ext cx="2237489" cy="812400"/>
          </a:xfrm>
          <a:prstGeom prst="rect">
            <a:avLst/>
          </a:prstGeom>
          <a:noFill/>
          <a:ln w="9525">
            <a:noFill/>
            <a:miter lim="800000"/>
            <a:headEnd/>
            <a:tailEnd/>
          </a:ln>
        </p:spPr>
      </p:pic>
    </p:spTree>
    <p:extLst>
      <p:ext uri="{BB962C8B-B14F-4D97-AF65-F5344CB8AC3E}">
        <p14:creationId xmlns:p14="http://schemas.microsoft.com/office/powerpoint/2010/main" val="397073832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61361" y="71392"/>
            <a:ext cx="4483849" cy="1280890"/>
          </a:xfrm>
        </p:spPr>
        <p:txBody>
          <a:bodyPr>
            <a:noAutofit/>
          </a:bodyPr>
          <a:lstStyle/>
          <a:p>
            <a:pPr lvl="2" algn="l" defTabSz="457200" rtl="0">
              <a:spcBef>
                <a:spcPct val="0"/>
              </a:spcBef>
            </a:pPr>
            <a:r>
              <a:rPr lang="es-EC" sz="3600" b="1" dirty="0">
                <a:solidFill>
                  <a:srgbClr val="FF0000"/>
                </a:solidFill>
                <a:latin typeface="+mj-lt"/>
              </a:rPr>
              <a:t>Diseño del circuito de potencia.</a:t>
            </a:r>
            <a:br>
              <a:rPr lang="es-EC" sz="3600" b="1" dirty="0">
                <a:solidFill>
                  <a:srgbClr val="FF0000"/>
                </a:solidFill>
                <a:latin typeface="+mj-lt"/>
              </a:rPr>
            </a:br>
            <a:endParaRPr lang="es-EC" sz="3600" dirty="0">
              <a:solidFill>
                <a:srgbClr val="FF0000"/>
              </a:solidFill>
              <a:latin typeface="+mj-lt"/>
            </a:endParaRPr>
          </a:p>
        </p:txBody>
      </p:sp>
      <p:pic>
        <p:nvPicPr>
          <p:cNvPr id="6" name="Imagen 5"/>
          <p:cNvPicPr/>
          <p:nvPr/>
        </p:nvPicPr>
        <p:blipFill rotWithShape="1">
          <a:blip r:embed="rId2" cstate="print">
            <a:extLst>
              <a:ext uri="{28A0092B-C50C-407E-A947-70E740481C1C}">
                <a14:useLocalDpi xmlns:a14="http://schemas.microsoft.com/office/drawing/2010/main" val="0"/>
              </a:ext>
            </a:extLst>
          </a:blip>
          <a:srcRect t="1" b="78"/>
          <a:stretch/>
        </p:blipFill>
        <p:spPr bwMode="auto">
          <a:xfrm>
            <a:off x="1342252" y="1779679"/>
            <a:ext cx="3188806" cy="4625437"/>
          </a:xfrm>
          <a:prstGeom prst="rect">
            <a:avLst/>
          </a:prstGeom>
          <a:noFill/>
          <a:ln>
            <a:noFill/>
          </a:ln>
          <a:extLst>
            <a:ext uri="{53640926-AAD7-44D8-BBD7-CCE9431645EC}">
              <a14:shadowObscured xmlns:a14="http://schemas.microsoft.com/office/drawing/2010/main"/>
            </a:ext>
          </a:extLst>
        </p:spPr>
      </p:pic>
      <p:pic>
        <p:nvPicPr>
          <p:cNvPr id="7" name="Imagen 6"/>
          <p:cNvPicPr/>
          <p:nvPr/>
        </p:nvPicPr>
        <p:blipFill>
          <a:blip r:embed="rId3"/>
          <a:stretch>
            <a:fillRect/>
          </a:stretch>
        </p:blipFill>
        <p:spPr>
          <a:xfrm rot="5400000">
            <a:off x="6404424" y="729891"/>
            <a:ext cx="999492" cy="3099069"/>
          </a:xfrm>
          <a:prstGeom prst="rect">
            <a:avLst/>
          </a:prstGeom>
        </p:spPr>
      </p:pic>
      <p:pic>
        <p:nvPicPr>
          <p:cNvPr id="8" name="Imagen 7"/>
          <p:cNvPicPr/>
          <p:nvPr/>
        </p:nvPicPr>
        <p:blipFill rotWithShape="1">
          <a:blip r:embed="rId4"/>
          <a:srcRect l="1332" t="1698" r="3347" b="1320"/>
          <a:stretch/>
        </p:blipFill>
        <p:spPr bwMode="auto">
          <a:xfrm>
            <a:off x="8816454" y="2634018"/>
            <a:ext cx="2947917" cy="3138984"/>
          </a:xfrm>
          <a:prstGeom prst="rect">
            <a:avLst/>
          </a:prstGeom>
          <a:ln>
            <a:noFill/>
          </a:ln>
          <a:extLst>
            <a:ext uri="{53640926-AAD7-44D8-BBD7-CCE9431645EC}">
              <a14:shadowObscured xmlns:a14="http://schemas.microsoft.com/office/drawing/2010/main"/>
            </a:ext>
          </a:extLst>
        </p:spPr>
      </p:pic>
      <p:pic>
        <p:nvPicPr>
          <p:cNvPr id="9" name="Imagen 8"/>
          <p:cNvPicPr/>
          <p:nvPr/>
        </p:nvPicPr>
        <p:blipFill>
          <a:blip r:embed="rId5"/>
          <a:stretch>
            <a:fillRect/>
          </a:stretch>
        </p:blipFill>
        <p:spPr>
          <a:xfrm rot="5400000">
            <a:off x="6404425" y="2542862"/>
            <a:ext cx="999490" cy="3099070"/>
          </a:xfrm>
          <a:prstGeom prst="rect">
            <a:avLst/>
          </a:prstGeom>
        </p:spPr>
      </p:pic>
      <p:pic>
        <p:nvPicPr>
          <p:cNvPr id="10" name="Imagen 9" descr="C:\Users\AndrS\Documents\ESPE\Tesis\Tesis fotos\20140902_193912070_iOS.jpg"/>
          <p:cNvPicPr/>
          <p:nvPr/>
        </p:nvPicPr>
        <p:blipFill rotWithShape="1">
          <a:blip r:embed="rId6">
            <a:extLst>
              <a:ext uri="{28A0092B-C50C-407E-A947-70E740481C1C}">
                <a14:useLocalDpi xmlns:a14="http://schemas.microsoft.com/office/drawing/2010/main" val="0"/>
              </a:ext>
            </a:extLst>
          </a:blip>
          <a:srcRect l="49911" t="10803" r="2650" b="63415"/>
          <a:stretch/>
        </p:blipFill>
        <p:spPr bwMode="auto">
          <a:xfrm rot="10800000">
            <a:off x="5392857" y="5405622"/>
            <a:ext cx="3060848" cy="999493"/>
          </a:xfrm>
          <a:prstGeom prst="rect">
            <a:avLst/>
          </a:prstGeom>
          <a:noFill/>
          <a:ln>
            <a:noFill/>
          </a:ln>
          <a:extLst>
            <a:ext uri="{53640926-AAD7-44D8-BBD7-CCE9431645EC}">
              <a14:shadowObscured xmlns:a14="http://schemas.microsoft.com/office/drawing/2010/main"/>
            </a:ext>
          </a:extLst>
        </p:spPr>
      </p:pic>
      <p:pic>
        <p:nvPicPr>
          <p:cNvPr id="11" name="Imagen 10"/>
          <p:cNvPicPr/>
          <p:nvPr/>
        </p:nvPicPr>
        <p:blipFill>
          <a:blip r:embed="rId7" cstate="print"/>
          <a:srcRect l="30477" t="35652" r="27966" b="44783"/>
          <a:stretch>
            <a:fillRect/>
          </a:stretch>
        </p:blipFill>
        <p:spPr bwMode="auto">
          <a:xfrm>
            <a:off x="9291406" y="370144"/>
            <a:ext cx="2237489" cy="812400"/>
          </a:xfrm>
          <a:prstGeom prst="rect">
            <a:avLst/>
          </a:prstGeom>
          <a:noFill/>
          <a:ln w="9525">
            <a:noFill/>
            <a:miter lim="800000"/>
            <a:headEnd/>
            <a:tailEnd/>
          </a:ln>
        </p:spPr>
      </p:pic>
    </p:spTree>
    <p:extLst>
      <p:ext uri="{BB962C8B-B14F-4D97-AF65-F5344CB8AC3E}">
        <p14:creationId xmlns:p14="http://schemas.microsoft.com/office/powerpoint/2010/main" val="263755481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52683" y="119875"/>
            <a:ext cx="6452934" cy="1143090"/>
          </a:xfrm>
        </p:spPr>
        <p:txBody>
          <a:bodyPr>
            <a:noAutofit/>
          </a:bodyPr>
          <a:lstStyle/>
          <a:p>
            <a:pPr lvl="1"/>
            <a:r>
              <a:rPr lang="es-EC" sz="3600" b="1" dirty="0">
                <a:solidFill>
                  <a:srgbClr val="FF0000"/>
                </a:solidFill>
                <a:latin typeface="+mj-lt"/>
              </a:rPr>
              <a:t>Circuito de Acoplamiento de los sensores.</a:t>
            </a:r>
          </a:p>
        </p:txBody>
      </p:sp>
      <mc:AlternateContent xmlns:mc="http://schemas.openxmlformats.org/markup-compatibility/2006" xmlns:a14="http://schemas.microsoft.com/office/drawing/2010/main">
        <mc:Choice Requires="a14">
          <p:sp>
            <p:nvSpPr>
              <p:cNvPr id="4" name="Rectángulo 3"/>
              <p:cNvSpPr/>
              <p:nvPr/>
            </p:nvSpPr>
            <p:spPr>
              <a:xfrm>
                <a:off x="1752683" y="1645024"/>
                <a:ext cx="347229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a:latin typeface="Cambria Math" panose="02040503050406030204" pitchFamily="18" charset="0"/>
                        </a:rPr>
                        <m:t>#</m:t>
                      </m:r>
                      <m:r>
                        <a:rPr lang="es-EC" i="0">
                          <a:latin typeface="Cambria Math" panose="02040503050406030204" pitchFamily="18" charset="0"/>
                        </a:rPr>
                        <m:t> </m:t>
                      </m:r>
                      <m:r>
                        <a:rPr lang="es-EC" i="1">
                          <a:latin typeface="Cambria Math" panose="02040503050406030204" pitchFamily="18" charset="0"/>
                        </a:rPr>
                        <m:t>𝑃𝑢𝑙𝑠𝑜𝑠</m:t>
                      </m:r>
                      <m:r>
                        <a:rPr lang="es-EC" i="0">
                          <a:latin typeface="Cambria Math" panose="02040503050406030204" pitchFamily="18" charset="0"/>
                        </a:rPr>
                        <m:t>=25</m:t>
                      </m:r>
                      <m:r>
                        <a:rPr lang="es-EC" i="1">
                          <a:latin typeface="Cambria Math" panose="02040503050406030204" pitchFamily="18" charset="0"/>
                        </a:rPr>
                        <m:t>𝑝𝑢𝑙𝑠𝑜</m:t>
                      </m:r>
                      <m:f>
                        <m:fPr>
                          <m:type m:val="lin"/>
                          <m:ctrlPr>
                            <a:rPr lang="es-EC" i="1">
                              <a:latin typeface="Cambria Math" panose="02040503050406030204" pitchFamily="18" charset="0"/>
                            </a:rPr>
                          </m:ctrlPr>
                        </m:fPr>
                        <m:num>
                          <m:r>
                            <a:rPr lang="es-EC" i="1">
                              <a:latin typeface="Cambria Math" panose="02040503050406030204" pitchFamily="18" charset="0"/>
                            </a:rPr>
                            <m:t>𝑠</m:t>
                          </m:r>
                        </m:num>
                        <m:den>
                          <m:r>
                            <a:rPr lang="es-EC" i="1">
                              <a:latin typeface="Cambria Math" panose="02040503050406030204" pitchFamily="18" charset="0"/>
                            </a:rPr>
                            <m:t>𝑠</m:t>
                          </m:r>
                        </m:den>
                      </m:f>
                      <m:r>
                        <a:rPr lang="es-EC" i="1">
                          <a:latin typeface="Cambria Math" panose="02040503050406030204" pitchFamily="18" charset="0"/>
                        </a:rPr>
                        <m:t>𝑒𝑔𝑢𝑛𝑑𝑜</m:t>
                      </m:r>
                    </m:oMath>
                  </m:oMathPara>
                </a14:m>
                <a:endParaRPr lang="es-EC" dirty="0"/>
              </a:p>
            </p:txBody>
          </p:sp>
        </mc:Choice>
        <mc:Fallback xmlns="">
          <p:sp>
            <p:nvSpPr>
              <p:cNvPr id="4" name="Rectángulo 3"/>
              <p:cNvSpPr>
                <a:spLocks noRot="1" noChangeAspect="1" noMove="1" noResize="1" noEditPoints="1" noAdjustHandles="1" noChangeArrowheads="1" noChangeShapeType="1" noTextEdit="1"/>
              </p:cNvSpPr>
              <p:nvPr/>
            </p:nvSpPr>
            <p:spPr>
              <a:xfrm>
                <a:off x="1752683" y="1645024"/>
                <a:ext cx="3472296" cy="369332"/>
              </a:xfrm>
              <a:prstGeom prst="rect">
                <a:avLst/>
              </a:prstGeom>
              <a:blipFill rotWithShape="0">
                <a:blip r:embed="rId2"/>
                <a:stretch>
                  <a:fillRect t="-115000" b="-183333"/>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5" name="Rectángulo 4"/>
              <p:cNvSpPr/>
              <p:nvPr/>
            </p:nvSpPr>
            <p:spPr>
              <a:xfrm>
                <a:off x="440831" y="2034538"/>
                <a:ext cx="6096000" cy="1553310"/>
              </a:xfrm>
              <a:prstGeom prst="rect">
                <a:avLst/>
              </a:prstGeom>
            </p:spPr>
            <p:txBody>
              <a:bodyPr>
                <a:spAutoFit/>
              </a:bodyPr>
              <a:lstStyle/>
              <a:p>
                <a:pPr algn="just">
                  <a:lnSpc>
                    <a:spcPct val="150000"/>
                  </a:lnSpc>
                  <a:spcAft>
                    <a:spcPts val="1000"/>
                  </a:spcAft>
                </a:pPr>
                <a14:m>
                  <m:oMathPara xmlns:m="http://schemas.openxmlformats.org/officeDocument/2006/math">
                    <m:oMathParaPr>
                      <m:jc m:val="centerGroup"/>
                    </m:oMathParaPr>
                    <m:oMath xmlns:m="http://schemas.openxmlformats.org/officeDocument/2006/math">
                      <m:r>
                        <a:rPr lang="es-EC">
                          <a:latin typeface="Cambria Math" panose="02040503050406030204" pitchFamily="18" charset="0"/>
                          <a:ea typeface="Times New Roman" panose="02020603050405020304" pitchFamily="18" charset="0"/>
                          <a:cs typeface="Times New Roman" panose="02020603050405020304" pitchFamily="18" charset="0"/>
                        </a:rPr>
                        <m:t>1 </m:t>
                      </m:r>
                      <m:r>
                        <a:rPr lang="es-EC" i="1">
                          <a:effectLst/>
                          <a:latin typeface="Cambria Math" panose="02040503050406030204" pitchFamily="18" charset="0"/>
                          <a:ea typeface="Times New Roman" panose="02020603050405020304" pitchFamily="18" charset="0"/>
                          <a:cs typeface="Times New Roman" panose="02020603050405020304" pitchFamily="18" charset="0"/>
                        </a:rPr>
                        <m:t>𝑝𝑢𝑙𝑠𝑜</m:t>
                      </m:r>
                      <m:r>
                        <a:rPr lang="es-EC">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s-EC"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s-EC">
                              <a:effectLst/>
                              <a:latin typeface="Cambria Math" panose="02040503050406030204" pitchFamily="18" charset="0"/>
                              <a:ea typeface="Times New Roman" panose="02020603050405020304" pitchFamily="18" charset="0"/>
                              <a:cs typeface="Times New Roman" panose="02020603050405020304" pitchFamily="18" charset="0"/>
                            </a:rPr>
                            <m:t>1 </m:t>
                          </m:r>
                          <m:r>
                            <a:rPr lang="es-EC" i="1">
                              <a:effectLst/>
                              <a:latin typeface="Cambria Math" panose="02040503050406030204" pitchFamily="18" charset="0"/>
                              <a:ea typeface="Times New Roman" panose="02020603050405020304" pitchFamily="18" charset="0"/>
                              <a:cs typeface="Times New Roman" panose="02020603050405020304" pitchFamily="18" charset="0"/>
                            </a:rPr>
                            <m:t>𝑠𝑒𝑔𝑢𝑛𝑑𝑜</m:t>
                          </m:r>
                        </m:num>
                        <m:den>
                          <m:r>
                            <a:rPr lang="es-EC">
                              <a:effectLst/>
                              <a:latin typeface="Cambria Math" panose="02040503050406030204" pitchFamily="18" charset="0"/>
                              <a:ea typeface="Times New Roman" panose="02020603050405020304" pitchFamily="18" charset="0"/>
                              <a:cs typeface="Times New Roman" panose="02020603050405020304" pitchFamily="18" charset="0"/>
                            </a:rPr>
                            <m:t>25</m:t>
                          </m:r>
                        </m:den>
                      </m:f>
                    </m:oMath>
                  </m:oMathPara>
                </a14:m>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100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Times New Roman" panose="02020603050405020304" pitchFamily="18" charset="0"/>
                          <a:cs typeface="Times New Roman" panose="02020603050405020304" pitchFamily="18" charset="0"/>
                        </a:rPr>
                        <m:t>𝑇𝑖𝑒𝑚𝑝𝑜</m:t>
                      </m:r>
                      <m:r>
                        <a:rPr lang="es-EC">
                          <a:effectLst/>
                          <a:latin typeface="Cambria Math" panose="02040503050406030204" pitchFamily="18" charset="0"/>
                          <a:ea typeface="Times New Roman" panose="02020603050405020304" pitchFamily="18" charset="0"/>
                          <a:cs typeface="Times New Roman" panose="02020603050405020304" pitchFamily="18" charset="0"/>
                        </a:rPr>
                        <m:t> </m:t>
                      </m:r>
                      <m:r>
                        <a:rPr lang="es-EC" i="1">
                          <a:effectLst/>
                          <a:latin typeface="Cambria Math" panose="02040503050406030204" pitchFamily="18" charset="0"/>
                          <a:ea typeface="Times New Roman" panose="02020603050405020304" pitchFamily="18" charset="0"/>
                          <a:cs typeface="Times New Roman" panose="02020603050405020304" pitchFamily="18" charset="0"/>
                        </a:rPr>
                        <m:t>𝑑𝑒</m:t>
                      </m:r>
                      <m:r>
                        <a:rPr lang="es-EC">
                          <a:effectLst/>
                          <a:latin typeface="Cambria Math" panose="02040503050406030204" pitchFamily="18" charset="0"/>
                          <a:ea typeface="Times New Roman" panose="02020603050405020304" pitchFamily="18" charset="0"/>
                          <a:cs typeface="Times New Roman" panose="02020603050405020304" pitchFamily="18" charset="0"/>
                        </a:rPr>
                        <m:t> </m:t>
                      </m:r>
                      <m:r>
                        <a:rPr lang="es-EC" i="1">
                          <a:effectLst/>
                          <a:latin typeface="Cambria Math" panose="02040503050406030204" pitchFamily="18" charset="0"/>
                          <a:ea typeface="Times New Roman" panose="02020603050405020304" pitchFamily="18" charset="0"/>
                          <a:cs typeface="Times New Roman" panose="02020603050405020304" pitchFamily="18" charset="0"/>
                        </a:rPr>
                        <m:t>𝑢𝑛</m:t>
                      </m:r>
                      <m:r>
                        <a:rPr lang="es-EC">
                          <a:effectLst/>
                          <a:latin typeface="Cambria Math" panose="02040503050406030204" pitchFamily="18" charset="0"/>
                          <a:ea typeface="Times New Roman" panose="02020603050405020304" pitchFamily="18" charset="0"/>
                          <a:cs typeface="Times New Roman" panose="02020603050405020304" pitchFamily="18" charset="0"/>
                        </a:rPr>
                        <m:t> </m:t>
                      </m:r>
                      <m:r>
                        <a:rPr lang="es-EC" i="1">
                          <a:effectLst/>
                          <a:latin typeface="Cambria Math" panose="02040503050406030204" pitchFamily="18" charset="0"/>
                          <a:ea typeface="Times New Roman" panose="02020603050405020304" pitchFamily="18" charset="0"/>
                          <a:cs typeface="Times New Roman" panose="02020603050405020304" pitchFamily="18" charset="0"/>
                        </a:rPr>
                        <m:t>𝑝𝑢𝑙𝑠𝑜</m:t>
                      </m:r>
                      <m:r>
                        <a:rPr lang="es-EC">
                          <a:effectLst/>
                          <a:latin typeface="Cambria Math" panose="02040503050406030204" pitchFamily="18" charset="0"/>
                          <a:ea typeface="Times New Roman" panose="02020603050405020304" pitchFamily="18" charset="0"/>
                          <a:cs typeface="Times New Roman" panose="02020603050405020304" pitchFamily="18" charset="0"/>
                        </a:rPr>
                        <m:t>=0,04</m:t>
                      </m:r>
                      <m:r>
                        <a:rPr lang="es-EC" i="1">
                          <a:effectLst/>
                          <a:latin typeface="Cambria Math" panose="02040503050406030204" pitchFamily="18" charset="0"/>
                          <a:ea typeface="Times New Roman" panose="02020603050405020304" pitchFamily="18" charset="0"/>
                          <a:cs typeface="Times New Roman" panose="02020603050405020304" pitchFamily="18" charset="0"/>
                        </a:rPr>
                        <m:t>𝑠</m:t>
                      </m:r>
                    </m:oMath>
                  </m:oMathPara>
                </a14:m>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mc:Choice>
        <mc:Fallback xmlns="">
          <p:sp>
            <p:nvSpPr>
              <p:cNvPr id="5" name="Rectángulo 4"/>
              <p:cNvSpPr>
                <a:spLocks noRot="1" noChangeAspect="1" noMove="1" noResize="1" noEditPoints="1" noAdjustHandles="1" noChangeArrowheads="1" noChangeShapeType="1" noTextEdit="1"/>
              </p:cNvSpPr>
              <p:nvPr/>
            </p:nvSpPr>
            <p:spPr>
              <a:xfrm>
                <a:off x="440831" y="2034538"/>
                <a:ext cx="6096000" cy="1553310"/>
              </a:xfrm>
              <a:prstGeom prst="rect">
                <a:avLst/>
              </a:prstGeom>
              <a:blipFill rotWithShape="0">
                <a:blip r:embed="rId3"/>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6" name="Rectángulo 5"/>
              <p:cNvSpPr/>
              <p:nvPr/>
            </p:nvSpPr>
            <p:spPr>
              <a:xfrm>
                <a:off x="2475476" y="3776399"/>
                <a:ext cx="2026709" cy="64203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𝐹</m:t>
                      </m:r>
                      <m:r>
                        <a:rPr lang="es-EC" i="0">
                          <a:latin typeface="Cambria Math" panose="02040503050406030204" pitchFamily="18" charset="0"/>
                        </a:rPr>
                        <m:t>=</m:t>
                      </m:r>
                      <m:f>
                        <m:fPr>
                          <m:ctrlPr>
                            <a:rPr lang="es-EC" i="1">
                              <a:latin typeface="Cambria Math" panose="02040503050406030204" pitchFamily="18" charset="0"/>
                            </a:rPr>
                          </m:ctrlPr>
                        </m:fPr>
                        <m:num>
                          <m:r>
                            <a:rPr lang="es-EC" i="0">
                              <a:latin typeface="Cambria Math" panose="02040503050406030204" pitchFamily="18" charset="0"/>
                            </a:rPr>
                            <m:t>1</m:t>
                          </m:r>
                        </m:num>
                        <m:den>
                          <m:r>
                            <a:rPr lang="es-EC" i="0">
                              <a:latin typeface="Cambria Math" panose="02040503050406030204" pitchFamily="18" charset="0"/>
                            </a:rPr>
                            <m:t>0,04</m:t>
                          </m:r>
                        </m:den>
                      </m:f>
                      <m:r>
                        <a:rPr lang="es-EC" i="0">
                          <a:latin typeface="Cambria Math" panose="02040503050406030204" pitchFamily="18" charset="0"/>
                        </a:rPr>
                        <m:t>=25 </m:t>
                      </m:r>
                      <m:r>
                        <a:rPr lang="es-EC" i="1">
                          <a:latin typeface="Cambria Math" panose="02040503050406030204" pitchFamily="18" charset="0"/>
                        </a:rPr>
                        <m:t>𝐻𝑧</m:t>
                      </m:r>
                    </m:oMath>
                  </m:oMathPara>
                </a14:m>
                <a:endParaRPr lang="es-EC" dirty="0"/>
              </a:p>
            </p:txBody>
          </p:sp>
        </mc:Choice>
        <mc:Fallback xmlns="">
          <p:sp>
            <p:nvSpPr>
              <p:cNvPr id="6" name="Rectángulo 5"/>
              <p:cNvSpPr>
                <a:spLocks noRot="1" noChangeAspect="1" noMove="1" noResize="1" noEditPoints="1" noAdjustHandles="1" noChangeArrowheads="1" noChangeShapeType="1" noTextEdit="1"/>
              </p:cNvSpPr>
              <p:nvPr/>
            </p:nvSpPr>
            <p:spPr>
              <a:xfrm>
                <a:off x="2475476" y="3776399"/>
                <a:ext cx="2026709" cy="642035"/>
              </a:xfrm>
              <a:prstGeom prst="rect">
                <a:avLst/>
              </a:prstGeom>
              <a:blipFill rotWithShape="0">
                <a:blip r:embed="rId4"/>
                <a:stretch>
                  <a:fillRect/>
                </a:stretch>
              </a:blipFill>
            </p:spPr>
            <p:txBody>
              <a:bodyPr/>
              <a:lstStyle/>
              <a:p>
                <a:r>
                  <a:rPr lang="es-EC">
                    <a:noFill/>
                  </a:rPr>
                  <a:t> </a:t>
                </a:r>
              </a:p>
            </p:txBody>
          </p:sp>
        </mc:Fallback>
      </mc:AlternateContent>
      <p:pic>
        <p:nvPicPr>
          <p:cNvPr id="7" name="Imagen 6"/>
          <p:cNvPicPr/>
          <p:nvPr/>
        </p:nvPicPr>
        <p:blipFill rotWithShape="1">
          <a:blip r:embed="rId5" cstate="print">
            <a:extLst>
              <a:ext uri="{28A0092B-C50C-407E-A947-70E740481C1C}">
                <a14:useLocalDpi xmlns:a14="http://schemas.microsoft.com/office/drawing/2010/main" val="0"/>
              </a:ext>
            </a:extLst>
          </a:blip>
          <a:srcRect l="2068" t="9932" r="6544" b="9910"/>
          <a:stretch/>
        </p:blipFill>
        <p:spPr bwMode="auto">
          <a:xfrm>
            <a:off x="1752683" y="4743463"/>
            <a:ext cx="3472296" cy="1752872"/>
          </a:xfrm>
          <a:prstGeom prst="rect">
            <a:avLst/>
          </a:prstGeom>
          <a:noFill/>
          <a:ln>
            <a:noFill/>
          </a:ln>
          <a:extLst>
            <a:ext uri="{53640926-AAD7-44D8-BBD7-CCE9431645EC}">
              <a14:shadowObscured xmlns:a14="http://schemas.microsoft.com/office/drawing/2010/main"/>
            </a:ext>
          </a:extLst>
        </p:spPr>
      </p:pic>
      <p:pic>
        <p:nvPicPr>
          <p:cNvPr id="8" name="Imagen 7"/>
          <p:cNvPicPr/>
          <p:nvPr/>
        </p:nvPicPr>
        <p:blipFill>
          <a:blip r:embed="rId6"/>
          <a:stretch>
            <a:fillRect/>
          </a:stretch>
        </p:blipFill>
        <p:spPr>
          <a:xfrm rot="5400000">
            <a:off x="6324049" y="1217752"/>
            <a:ext cx="1449705" cy="2134870"/>
          </a:xfrm>
          <a:prstGeom prst="rect">
            <a:avLst/>
          </a:prstGeom>
        </p:spPr>
      </p:pic>
      <p:pic>
        <p:nvPicPr>
          <p:cNvPr id="9" name="Imagen 8"/>
          <p:cNvPicPr/>
          <p:nvPr/>
        </p:nvPicPr>
        <p:blipFill rotWithShape="1">
          <a:blip r:embed="rId7"/>
          <a:srcRect l="1162" t="1126" r="2410" b="1876"/>
          <a:stretch/>
        </p:blipFill>
        <p:spPr bwMode="auto">
          <a:xfrm>
            <a:off x="8440099" y="2341609"/>
            <a:ext cx="3269679" cy="3526927"/>
          </a:xfrm>
          <a:prstGeom prst="rect">
            <a:avLst/>
          </a:prstGeom>
          <a:ln>
            <a:noFill/>
          </a:ln>
          <a:extLst>
            <a:ext uri="{53640926-AAD7-44D8-BBD7-CCE9431645EC}">
              <a14:shadowObscured xmlns:a14="http://schemas.microsoft.com/office/drawing/2010/main"/>
            </a:ext>
          </a:extLst>
        </p:spPr>
      </p:pic>
      <p:pic>
        <p:nvPicPr>
          <p:cNvPr id="10" name="Imagen 9"/>
          <p:cNvPicPr/>
          <p:nvPr/>
        </p:nvPicPr>
        <p:blipFill>
          <a:blip r:embed="rId8"/>
          <a:stretch>
            <a:fillRect/>
          </a:stretch>
        </p:blipFill>
        <p:spPr>
          <a:xfrm rot="5400000">
            <a:off x="6306368" y="3029980"/>
            <a:ext cx="1449707" cy="2134871"/>
          </a:xfrm>
          <a:prstGeom prst="rect">
            <a:avLst/>
          </a:prstGeom>
        </p:spPr>
      </p:pic>
      <p:pic>
        <p:nvPicPr>
          <p:cNvPr id="11" name="Imagen 10" descr="C:\Users\AndrS\Documents\ESPE\Tesis\Tesis fotos\20141121_223154401_iOS.jpg"/>
          <p:cNvPicPr/>
          <p:nvPr/>
        </p:nvPicPr>
        <p:blipFill rotWithShape="1">
          <a:blip r:embed="rId9">
            <a:extLst>
              <a:ext uri="{28A0092B-C50C-407E-A947-70E740481C1C}">
                <a14:useLocalDpi xmlns:a14="http://schemas.microsoft.com/office/drawing/2010/main" val="0"/>
              </a:ext>
            </a:extLst>
          </a:blip>
          <a:srcRect l="63659" t="50475" r="22655" b="21088"/>
          <a:stretch/>
        </p:blipFill>
        <p:spPr bwMode="auto">
          <a:xfrm rot="16200000">
            <a:off x="6346374" y="4765430"/>
            <a:ext cx="1375613" cy="2086196"/>
          </a:xfrm>
          <a:prstGeom prst="rect">
            <a:avLst/>
          </a:prstGeom>
          <a:noFill/>
          <a:ln>
            <a:noFill/>
          </a:ln>
          <a:extLst>
            <a:ext uri="{53640926-AAD7-44D8-BBD7-CCE9431645EC}">
              <a14:shadowObscured xmlns:a14="http://schemas.microsoft.com/office/drawing/2010/main"/>
            </a:ext>
          </a:extLst>
        </p:spPr>
      </p:pic>
      <p:pic>
        <p:nvPicPr>
          <p:cNvPr id="12" name="Imagen 11"/>
          <p:cNvPicPr/>
          <p:nvPr/>
        </p:nvPicPr>
        <p:blipFill>
          <a:blip r:embed="rId10" cstate="print"/>
          <a:srcRect l="30477" t="35652" r="27966" b="44783"/>
          <a:stretch>
            <a:fillRect/>
          </a:stretch>
        </p:blipFill>
        <p:spPr bwMode="auto">
          <a:xfrm>
            <a:off x="8928112" y="539882"/>
            <a:ext cx="2237489" cy="812400"/>
          </a:xfrm>
          <a:prstGeom prst="rect">
            <a:avLst/>
          </a:prstGeom>
          <a:noFill/>
          <a:ln w="9525">
            <a:noFill/>
            <a:miter lim="800000"/>
            <a:headEnd/>
            <a:tailEnd/>
          </a:ln>
        </p:spPr>
      </p:pic>
    </p:spTree>
    <p:extLst>
      <p:ext uri="{BB962C8B-B14F-4D97-AF65-F5344CB8AC3E}">
        <p14:creationId xmlns:p14="http://schemas.microsoft.com/office/powerpoint/2010/main" val="254650781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92173" y="120604"/>
            <a:ext cx="8911687" cy="1280890"/>
          </a:xfrm>
        </p:spPr>
        <p:txBody>
          <a:bodyPr>
            <a:normAutofit/>
          </a:bodyPr>
          <a:lstStyle/>
          <a:p>
            <a:r>
              <a:rPr lang="es-EC" sz="2800" b="1" dirty="0">
                <a:solidFill>
                  <a:srgbClr val="FF0000"/>
                </a:solidFill>
              </a:rPr>
              <a:t>Circuito de </a:t>
            </a:r>
            <a:r>
              <a:rPr lang="es-EC" sz="2800" b="1" dirty="0" smtClean="0">
                <a:solidFill>
                  <a:srgbClr val="FF0000"/>
                </a:solidFill>
              </a:rPr>
              <a:t>Control </a:t>
            </a:r>
            <a:r>
              <a:rPr lang="es-EC" sz="2800" b="1" dirty="0">
                <a:solidFill>
                  <a:srgbClr val="FF0000"/>
                </a:solidFill>
              </a:rPr>
              <a:t>de </a:t>
            </a:r>
            <a:r>
              <a:rPr lang="es-EC" sz="2800" b="1" dirty="0" smtClean="0">
                <a:solidFill>
                  <a:srgbClr val="FF0000"/>
                </a:solidFill>
              </a:rPr>
              <a:t>Velocidad </a:t>
            </a:r>
            <a:br>
              <a:rPr lang="es-EC" sz="2800" b="1" dirty="0" smtClean="0">
                <a:solidFill>
                  <a:srgbClr val="FF0000"/>
                </a:solidFill>
              </a:rPr>
            </a:br>
            <a:r>
              <a:rPr lang="es-EC" sz="2800" b="1" dirty="0" smtClean="0">
                <a:solidFill>
                  <a:srgbClr val="FF0000"/>
                </a:solidFill>
              </a:rPr>
              <a:t>de </a:t>
            </a:r>
            <a:r>
              <a:rPr lang="es-EC" sz="2800" b="1" dirty="0">
                <a:solidFill>
                  <a:srgbClr val="FF0000"/>
                </a:solidFill>
              </a:rPr>
              <a:t>los M</a:t>
            </a:r>
            <a:r>
              <a:rPr lang="es-EC" sz="2800" b="1" dirty="0" smtClean="0">
                <a:solidFill>
                  <a:srgbClr val="FF0000"/>
                </a:solidFill>
              </a:rPr>
              <a:t>otores </a:t>
            </a:r>
            <a:r>
              <a:rPr lang="es-EC" sz="2800" b="1" dirty="0">
                <a:solidFill>
                  <a:srgbClr val="FF0000"/>
                </a:solidFill>
              </a:rPr>
              <a:t>de 12Vdc</a:t>
            </a:r>
          </a:p>
        </p:txBody>
      </p:sp>
      <mc:AlternateContent xmlns:mc="http://schemas.openxmlformats.org/markup-compatibility/2006" xmlns:a14="http://schemas.microsoft.com/office/drawing/2010/main">
        <mc:Choice Requires="a14">
          <p:sp>
            <p:nvSpPr>
              <p:cNvPr id="4" name="Rectángulo 3"/>
              <p:cNvSpPr/>
              <p:nvPr/>
            </p:nvSpPr>
            <p:spPr>
              <a:xfrm>
                <a:off x="3099655" y="1745823"/>
                <a:ext cx="860107" cy="5629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𝐷</m:t>
                      </m:r>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𝜏</m:t>
                          </m:r>
                        </m:num>
                        <m:den>
                          <m:r>
                            <a:rPr lang="es-EC" i="1">
                              <a:latin typeface="Cambria Math" panose="02040503050406030204" pitchFamily="18" charset="0"/>
                            </a:rPr>
                            <m:t>𝑇</m:t>
                          </m:r>
                        </m:den>
                      </m:f>
                    </m:oMath>
                  </m:oMathPara>
                </a14:m>
                <a:endParaRPr lang="es-EC" dirty="0"/>
              </a:p>
            </p:txBody>
          </p:sp>
        </mc:Choice>
        <mc:Fallback xmlns="">
          <p:sp>
            <p:nvSpPr>
              <p:cNvPr id="4" name="Rectángulo 3"/>
              <p:cNvSpPr>
                <a:spLocks noRot="1" noChangeAspect="1" noMove="1" noResize="1" noEditPoints="1" noAdjustHandles="1" noChangeArrowheads="1" noChangeShapeType="1" noTextEdit="1"/>
              </p:cNvSpPr>
              <p:nvPr/>
            </p:nvSpPr>
            <p:spPr>
              <a:xfrm>
                <a:off x="3099655" y="1745823"/>
                <a:ext cx="860107" cy="562975"/>
              </a:xfrm>
              <a:prstGeom prst="rect">
                <a:avLst/>
              </a:prstGeom>
              <a:blipFill rotWithShape="0">
                <a:blip r:embed="rId2"/>
                <a:stretch>
                  <a:fillRect/>
                </a:stretch>
              </a:blipFill>
            </p:spPr>
            <p:txBody>
              <a:bodyPr/>
              <a:lstStyle/>
              <a:p>
                <a:r>
                  <a:rPr lang="es-EC">
                    <a:noFill/>
                  </a:rPr>
                  <a:t> </a:t>
                </a:r>
              </a:p>
            </p:txBody>
          </p:sp>
        </mc:Fallback>
      </mc:AlternateContent>
      <p:pic>
        <p:nvPicPr>
          <p:cNvPr id="5" name="Imagen 4"/>
          <p:cNvPicPr/>
          <p:nvPr/>
        </p:nvPicPr>
        <p:blipFill>
          <a:blip r:embed="rId3"/>
          <a:stretch>
            <a:fillRect/>
          </a:stretch>
        </p:blipFill>
        <p:spPr>
          <a:xfrm>
            <a:off x="1998968" y="2873194"/>
            <a:ext cx="3064352" cy="2711081"/>
          </a:xfrm>
          <a:prstGeom prst="rect">
            <a:avLst/>
          </a:prstGeom>
        </p:spPr>
      </p:pic>
      <mc:AlternateContent xmlns:mc="http://schemas.openxmlformats.org/markup-compatibility/2006" xmlns:a14="http://schemas.microsoft.com/office/drawing/2010/main">
        <mc:Choice Requires="a14">
          <p:sp>
            <p:nvSpPr>
              <p:cNvPr id="6" name="Rectángulo 5"/>
              <p:cNvSpPr/>
              <p:nvPr/>
            </p:nvSpPr>
            <p:spPr>
              <a:xfrm>
                <a:off x="6795037" y="1745823"/>
                <a:ext cx="311322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𝑇𝐻</m:t>
                      </m:r>
                      <m:r>
                        <a:rPr lang="es-EC" i="0">
                          <a:latin typeface="Cambria Math" panose="02040503050406030204" pitchFamily="18" charset="0"/>
                        </a:rPr>
                        <m:t>=</m:t>
                      </m:r>
                      <m:r>
                        <a:rPr lang="es-EC" i="1">
                          <a:latin typeface="Cambria Math" panose="02040503050406030204" pitchFamily="18" charset="0"/>
                        </a:rPr>
                        <m:t>𝑇𝑐</m:t>
                      </m:r>
                      <m:r>
                        <a:rPr lang="es-EC" i="0">
                          <a:latin typeface="Cambria Math" panose="02040503050406030204" pitchFamily="18" charset="0"/>
                        </a:rPr>
                        <m:t>=0,693</m:t>
                      </m:r>
                      <m:d>
                        <m:dPr>
                          <m:ctrlPr>
                            <a:rPr lang="es-EC" i="1">
                              <a:latin typeface="Cambria Math" panose="02040503050406030204" pitchFamily="18" charset="0"/>
                            </a:rPr>
                          </m:ctrlPr>
                        </m:dPr>
                        <m:e>
                          <m:sSub>
                            <m:sSubPr>
                              <m:ctrlPr>
                                <a:rPr lang="es-EC" i="1">
                                  <a:latin typeface="Cambria Math" panose="02040503050406030204" pitchFamily="18" charset="0"/>
                                </a:rPr>
                              </m:ctrlPr>
                            </m:sSubPr>
                            <m:e>
                              <m:r>
                                <a:rPr lang="es-EC" i="1">
                                  <a:latin typeface="Cambria Math" panose="02040503050406030204" pitchFamily="18" charset="0"/>
                                </a:rPr>
                                <m:t>𝑅</m:t>
                              </m:r>
                            </m:e>
                            <m:sub>
                              <m:r>
                                <a:rPr lang="es-EC" i="1">
                                  <a:latin typeface="Cambria Math" panose="02040503050406030204" pitchFamily="18" charset="0"/>
                                </a:rPr>
                                <m:t>𝑎</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𝑅</m:t>
                              </m:r>
                            </m:e>
                            <m:sub>
                              <m:r>
                                <a:rPr lang="es-EC" i="1">
                                  <a:latin typeface="Cambria Math" panose="02040503050406030204" pitchFamily="18" charset="0"/>
                                </a:rPr>
                                <m:t>𝑏</m:t>
                              </m:r>
                            </m:sub>
                          </m:sSub>
                        </m:e>
                      </m:d>
                      <m:r>
                        <a:rPr lang="es-EC" i="1">
                          <a:latin typeface="Cambria Math" panose="02040503050406030204" pitchFamily="18" charset="0"/>
                        </a:rPr>
                        <m:t>𝐶</m:t>
                      </m:r>
                    </m:oMath>
                  </m:oMathPara>
                </a14:m>
                <a:endParaRPr lang="es-EC" dirty="0"/>
              </a:p>
            </p:txBody>
          </p:sp>
        </mc:Choice>
        <mc:Fallback xmlns="">
          <p:sp>
            <p:nvSpPr>
              <p:cNvPr id="6" name="Rectángulo 5"/>
              <p:cNvSpPr>
                <a:spLocks noRot="1" noChangeAspect="1" noMove="1" noResize="1" noEditPoints="1" noAdjustHandles="1" noChangeArrowheads="1" noChangeShapeType="1" noTextEdit="1"/>
              </p:cNvSpPr>
              <p:nvPr/>
            </p:nvSpPr>
            <p:spPr>
              <a:xfrm>
                <a:off x="6795037" y="1745823"/>
                <a:ext cx="3113224" cy="369332"/>
              </a:xfrm>
              <a:prstGeom prst="rect">
                <a:avLst/>
              </a:prstGeom>
              <a:blipFill rotWithShape="0">
                <a:blip r:embed="rId4"/>
                <a:stretch>
                  <a:fillRect b="-3279"/>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7" name="Rectángulo 6"/>
              <p:cNvSpPr/>
              <p:nvPr/>
            </p:nvSpPr>
            <p:spPr>
              <a:xfrm>
                <a:off x="7169979" y="2621491"/>
                <a:ext cx="236333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𝑇𝐿</m:t>
                      </m:r>
                      <m:r>
                        <a:rPr lang="es-EC" i="0">
                          <a:latin typeface="Cambria Math" panose="02040503050406030204" pitchFamily="18" charset="0"/>
                        </a:rPr>
                        <m:t>=</m:t>
                      </m:r>
                      <m:r>
                        <a:rPr lang="es-EC" i="1">
                          <a:latin typeface="Cambria Math" panose="02040503050406030204" pitchFamily="18" charset="0"/>
                        </a:rPr>
                        <m:t>𝑇𝑑</m:t>
                      </m:r>
                      <m:r>
                        <a:rPr lang="es-EC" i="0">
                          <a:latin typeface="Cambria Math" panose="02040503050406030204" pitchFamily="18" charset="0"/>
                        </a:rPr>
                        <m:t>=0,693</m:t>
                      </m:r>
                      <m:sSub>
                        <m:sSubPr>
                          <m:ctrlPr>
                            <a:rPr lang="es-EC" i="1">
                              <a:latin typeface="Cambria Math" panose="02040503050406030204" pitchFamily="18" charset="0"/>
                            </a:rPr>
                          </m:ctrlPr>
                        </m:sSubPr>
                        <m:e>
                          <m:r>
                            <a:rPr lang="es-EC" i="1">
                              <a:latin typeface="Cambria Math" panose="02040503050406030204" pitchFamily="18" charset="0"/>
                            </a:rPr>
                            <m:t>𝑅</m:t>
                          </m:r>
                        </m:e>
                        <m:sub>
                          <m:r>
                            <a:rPr lang="es-EC" i="1">
                              <a:latin typeface="Cambria Math" panose="02040503050406030204" pitchFamily="18" charset="0"/>
                            </a:rPr>
                            <m:t>𝑏</m:t>
                          </m:r>
                        </m:sub>
                      </m:sSub>
                      <m:r>
                        <a:rPr lang="es-EC" i="1">
                          <a:latin typeface="Cambria Math" panose="02040503050406030204" pitchFamily="18" charset="0"/>
                        </a:rPr>
                        <m:t>𝐶</m:t>
                      </m:r>
                    </m:oMath>
                  </m:oMathPara>
                </a14:m>
                <a:endParaRPr lang="es-EC" dirty="0"/>
              </a:p>
            </p:txBody>
          </p:sp>
        </mc:Choice>
        <mc:Fallback xmlns="">
          <p:sp>
            <p:nvSpPr>
              <p:cNvPr id="7" name="Rectángulo 6"/>
              <p:cNvSpPr>
                <a:spLocks noRot="1" noChangeAspect="1" noMove="1" noResize="1" noEditPoints="1" noAdjustHandles="1" noChangeArrowheads="1" noChangeShapeType="1" noTextEdit="1"/>
              </p:cNvSpPr>
              <p:nvPr/>
            </p:nvSpPr>
            <p:spPr>
              <a:xfrm>
                <a:off x="7169979" y="2621491"/>
                <a:ext cx="2363339" cy="369332"/>
              </a:xfrm>
              <a:prstGeom prst="rect">
                <a:avLst/>
              </a:prstGeom>
              <a:blipFill rotWithShape="0">
                <a:blip r:embed="rId5"/>
                <a:stretch>
                  <a:fillRect b="-3279"/>
                </a:stretch>
              </a:blipFill>
            </p:spPr>
            <p:txBody>
              <a:bodyPr/>
              <a:lstStyle/>
              <a:p>
                <a:r>
                  <a:rPr lang="es-EC">
                    <a:noFill/>
                  </a:rPr>
                  <a:t> </a:t>
                </a:r>
              </a:p>
            </p:txBody>
          </p:sp>
        </mc:Fallback>
      </mc:AlternateContent>
      <p:pic>
        <p:nvPicPr>
          <p:cNvPr id="9" name="Imagen 8"/>
          <p:cNvPicPr/>
          <p:nvPr/>
        </p:nvPicPr>
        <p:blipFill rotWithShape="1">
          <a:blip r:embed="rId6"/>
          <a:srcRect l="2743" t="10978" r="50953" b="32240"/>
          <a:stretch/>
        </p:blipFill>
        <p:spPr bwMode="auto">
          <a:xfrm>
            <a:off x="5268036" y="3497159"/>
            <a:ext cx="2658392" cy="2617134"/>
          </a:xfrm>
          <a:prstGeom prst="rect">
            <a:avLst/>
          </a:prstGeom>
          <a:ln>
            <a:noFill/>
          </a:ln>
          <a:extLst>
            <a:ext uri="{53640926-AAD7-44D8-BBD7-CCE9431645EC}">
              <a14:shadowObscured xmlns:a14="http://schemas.microsoft.com/office/drawing/2010/main"/>
            </a:ext>
          </a:extLst>
        </p:spPr>
      </p:pic>
      <p:pic>
        <p:nvPicPr>
          <p:cNvPr id="10" name="Imagen 9"/>
          <p:cNvPicPr/>
          <p:nvPr/>
        </p:nvPicPr>
        <p:blipFill rotWithShape="1">
          <a:blip r:embed="rId6"/>
          <a:srcRect l="51787" t="10975" r="3110" b="31654"/>
          <a:stretch/>
        </p:blipFill>
        <p:spPr bwMode="auto">
          <a:xfrm>
            <a:off x="8579065" y="3497159"/>
            <a:ext cx="2658392" cy="2373687"/>
          </a:xfrm>
          <a:prstGeom prst="rect">
            <a:avLst/>
          </a:prstGeom>
          <a:ln>
            <a:noFill/>
          </a:ln>
          <a:extLst>
            <a:ext uri="{53640926-AAD7-44D8-BBD7-CCE9431645EC}">
              <a14:shadowObscured xmlns:a14="http://schemas.microsoft.com/office/drawing/2010/main"/>
            </a:ext>
          </a:extLst>
        </p:spPr>
      </p:pic>
      <p:pic>
        <p:nvPicPr>
          <p:cNvPr id="11" name="Imagen 10"/>
          <p:cNvPicPr/>
          <p:nvPr/>
        </p:nvPicPr>
        <p:blipFill>
          <a:blip r:embed="rId7" cstate="print"/>
          <a:srcRect l="30477" t="35652" r="27966" b="44783"/>
          <a:stretch>
            <a:fillRect/>
          </a:stretch>
        </p:blipFill>
        <p:spPr bwMode="auto">
          <a:xfrm>
            <a:off x="9328596" y="412109"/>
            <a:ext cx="2237489" cy="812400"/>
          </a:xfrm>
          <a:prstGeom prst="rect">
            <a:avLst/>
          </a:prstGeom>
          <a:noFill/>
          <a:ln w="9525">
            <a:noFill/>
            <a:miter lim="800000"/>
            <a:headEnd/>
            <a:tailEnd/>
          </a:ln>
        </p:spPr>
      </p:pic>
    </p:spTree>
    <p:extLst>
      <p:ext uri="{BB962C8B-B14F-4D97-AF65-F5344CB8AC3E}">
        <p14:creationId xmlns:p14="http://schemas.microsoft.com/office/powerpoint/2010/main" val="349889227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rotWithShape="1">
          <a:blip r:embed="rId2">
            <a:extLst>
              <a:ext uri="{28A0092B-C50C-407E-A947-70E740481C1C}">
                <a14:useLocalDpi xmlns:a14="http://schemas.microsoft.com/office/drawing/2010/main" val="0"/>
              </a:ext>
            </a:extLst>
          </a:blip>
          <a:srcRect l="4550" t="7296" r="12825" b="23918"/>
          <a:stretch/>
        </p:blipFill>
        <p:spPr bwMode="auto">
          <a:xfrm>
            <a:off x="2375244" y="1096055"/>
            <a:ext cx="2577402" cy="1414145"/>
          </a:xfrm>
          <a:prstGeom prst="rect">
            <a:avLst/>
          </a:prstGeom>
          <a:noFill/>
          <a:ln>
            <a:noFill/>
          </a:ln>
          <a:extLst>
            <a:ext uri="{53640926-AAD7-44D8-BBD7-CCE9431645EC}">
              <a14:shadowObscured xmlns:a14="http://schemas.microsoft.com/office/drawing/2010/main"/>
            </a:ext>
          </a:extLst>
        </p:spPr>
      </p:pic>
      <p:pic>
        <p:nvPicPr>
          <p:cNvPr id="5" name="Imagen 4"/>
          <p:cNvPicPr/>
          <p:nvPr/>
        </p:nvPicPr>
        <p:blipFill rotWithShape="1">
          <a:blip r:embed="rId3" cstate="print">
            <a:extLst>
              <a:ext uri="{28A0092B-C50C-407E-A947-70E740481C1C}">
                <a14:useLocalDpi xmlns:a14="http://schemas.microsoft.com/office/drawing/2010/main" val="0"/>
              </a:ext>
            </a:extLst>
          </a:blip>
          <a:srcRect l="20764" t="8658" r="15754" b="21323"/>
          <a:stretch/>
        </p:blipFill>
        <p:spPr bwMode="auto">
          <a:xfrm>
            <a:off x="2375244" y="2510200"/>
            <a:ext cx="2587625" cy="2329815"/>
          </a:xfrm>
          <a:prstGeom prst="rect">
            <a:avLst/>
          </a:prstGeom>
          <a:noFill/>
          <a:ln>
            <a:noFill/>
          </a:ln>
          <a:extLst>
            <a:ext uri="{53640926-AAD7-44D8-BBD7-CCE9431645EC}">
              <a14:shadowObscured xmlns:a14="http://schemas.microsoft.com/office/drawing/2010/main"/>
            </a:ext>
          </a:extLst>
        </p:spPr>
      </p:pic>
      <p:pic>
        <p:nvPicPr>
          <p:cNvPr id="6" name="Imagen 5"/>
          <p:cNvPicPr/>
          <p:nvPr/>
        </p:nvPicPr>
        <p:blipFill rotWithShape="1">
          <a:blip r:embed="rId4">
            <a:extLst>
              <a:ext uri="{28A0092B-C50C-407E-A947-70E740481C1C}">
                <a14:useLocalDpi xmlns:a14="http://schemas.microsoft.com/office/drawing/2010/main" val="0"/>
              </a:ext>
            </a:extLst>
          </a:blip>
          <a:srcRect l="4566" t="11051" b="11607"/>
          <a:stretch/>
        </p:blipFill>
        <p:spPr bwMode="auto">
          <a:xfrm>
            <a:off x="2375245" y="4826125"/>
            <a:ext cx="2577402" cy="1961515"/>
          </a:xfrm>
          <a:prstGeom prst="rect">
            <a:avLst/>
          </a:prstGeom>
          <a:noFill/>
          <a:ln>
            <a:noFill/>
          </a:ln>
          <a:extLst>
            <a:ext uri="{53640926-AAD7-44D8-BBD7-CCE9431645EC}">
              <a14:shadowObscured xmlns:a14="http://schemas.microsoft.com/office/drawing/2010/main"/>
            </a:ext>
          </a:extLst>
        </p:spPr>
      </p:pic>
      <p:pic>
        <p:nvPicPr>
          <p:cNvPr id="7" name="Imagen 6"/>
          <p:cNvPicPr/>
          <p:nvPr/>
        </p:nvPicPr>
        <p:blipFill>
          <a:blip r:embed="rId5"/>
          <a:stretch>
            <a:fillRect/>
          </a:stretch>
        </p:blipFill>
        <p:spPr>
          <a:xfrm>
            <a:off x="5845988" y="1215571"/>
            <a:ext cx="1947545" cy="1772920"/>
          </a:xfrm>
          <a:prstGeom prst="rect">
            <a:avLst/>
          </a:prstGeom>
        </p:spPr>
      </p:pic>
      <p:pic>
        <p:nvPicPr>
          <p:cNvPr id="8" name="Imagen 7"/>
          <p:cNvPicPr/>
          <p:nvPr/>
        </p:nvPicPr>
        <p:blipFill>
          <a:blip r:embed="rId6"/>
          <a:stretch>
            <a:fillRect/>
          </a:stretch>
        </p:blipFill>
        <p:spPr>
          <a:xfrm>
            <a:off x="8150483" y="2135910"/>
            <a:ext cx="3436466" cy="3670972"/>
          </a:xfrm>
          <a:prstGeom prst="rect">
            <a:avLst/>
          </a:prstGeom>
        </p:spPr>
      </p:pic>
      <p:pic>
        <p:nvPicPr>
          <p:cNvPr id="9" name="Imagen 8"/>
          <p:cNvPicPr/>
          <p:nvPr/>
        </p:nvPicPr>
        <p:blipFill rotWithShape="1">
          <a:blip r:embed="rId7"/>
          <a:srcRect l="4703" t="4388" r="6196" b="16302"/>
          <a:stretch/>
        </p:blipFill>
        <p:spPr>
          <a:xfrm>
            <a:off x="5890367" y="3067997"/>
            <a:ext cx="1942441" cy="1772920"/>
          </a:xfrm>
          <a:prstGeom prst="rect">
            <a:avLst/>
          </a:prstGeom>
        </p:spPr>
      </p:pic>
      <p:pic>
        <p:nvPicPr>
          <p:cNvPr id="11" name="Imagen 10" descr="C:\Users\AndrS\Documents\ESPE\Tesis\Tesis fotos\20140902_193912070_iOS.jpg"/>
          <p:cNvPicPr/>
          <p:nvPr/>
        </p:nvPicPr>
        <p:blipFill rotWithShape="1">
          <a:blip r:embed="rId8">
            <a:extLst>
              <a:ext uri="{28A0092B-C50C-407E-A947-70E740481C1C}">
                <a14:useLocalDpi xmlns:a14="http://schemas.microsoft.com/office/drawing/2010/main" val="0"/>
              </a:ext>
            </a:extLst>
          </a:blip>
          <a:srcRect l="31791" t="10138" r="51412" b="64393"/>
          <a:stretch/>
        </p:blipFill>
        <p:spPr bwMode="auto">
          <a:xfrm rot="5400000">
            <a:off x="5977680" y="4833111"/>
            <a:ext cx="1772920" cy="1947545"/>
          </a:xfrm>
          <a:prstGeom prst="rect">
            <a:avLst/>
          </a:prstGeom>
          <a:noFill/>
          <a:ln>
            <a:noFill/>
          </a:ln>
          <a:extLst>
            <a:ext uri="{53640926-AAD7-44D8-BBD7-CCE9431645EC}">
              <a14:shadowObscured xmlns:a14="http://schemas.microsoft.com/office/drawing/2010/main"/>
            </a:ext>
          </a:extLst>
        </p:spPr>
      </p:pic>
      <p:pic>
        <p:nvPicPr>
          <p:cNvPr id="10" name="Imagen 9"/>
          <p:cNvPicPr/>
          <p:nvPr/>
        </p:nvPicPr>
        <p:blipFill>
          <a:blip r:embed="rId9" cstate="print"/>
          <a:srcRect l="30477" t="35652" r="27966" b="44783"/>
          <a:stretch>
            <a:fillRect/>
          </a:stretch>
        </p:blipFill>
        <p:spPr bwMode="auto">
          <a:xfrm>
            <a:off x="8928112" y="539882"/>
            <a:ext cx="2237489" cy="812400"/>
          </a:xfrm>
          <a:prstGeom prst="rect">
            <a:avLst/>
          </a:prstGeom>
          <a:noFill/>
          <a:ln w="9525">
            <a:noFill/>
            <a:miter lim="800000"/>
            <a:headEnd/>
            <a:tailEnd/>
          </a:ln>
        </p:spPr>
      </p:pic>
      <p:sp>
        <p:nvSpPr>
          <p:cNvPr id="2" name="CuadroTexto 1"/>
          <p:cNvSpPr txBox="1"/>
          <p:nvPr/>
        </p:nvSpPr>
        <p:spPr>
          <a:xfrm>
            <a:off x="1808950" y="362520"/>
            <a:ext cx="1854995" cy="400110"/>
          </a:xfrm>
          <a:prstGeom prst="rect">
            <a:avLst/>
          </a:prstGeom>
          <a:noFill/>
        </p:spPr>
        <p:txBody>
          <a:bodyPr wrap="none" rtlCol="0">
            <a:spAutoFit/>
          </a:bodyPr>
          <a:lstStyle/>
          <a:p>
            <a:r>
              <a:rPr lang="es-EC" sz="2000" b="1" dirty="0" smtClean="0">
                <a:solidFill>
                  <a:srgbClr val="FF0000"/>
                </a:solidFill>
              </a:rPr>
              <a:t>Circuito PWM</a:t>
            </a:r>
            <a:endParaRPr lang="es-EC" sz="2000" b="1" dirty="0">
              <a:solidFill>
                <a:srgbClr val="FF0000"/>
              </a:solidFill>
            </a:endParaRPr>
          </a:p>
        </p:txBody>
      </p:sp>
    </p:spTree>
    <p:extLst>
      <p:ext uri="{BB962C8B-B14F-4D97-AF65-F5344CB8AC3E}">
        <p14:creationId xmlns:p14="http://schemas.microsoft.com/office/powerpoint/2010/main" val="281518310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Users\AndrS\Documents\ESPE\Tesis\Tesis fotos\20140827_234009197_iOS (2).jpg"/>
          <p:cNvPicPr/>
          <p:nvPr/>
        </p:nvPicPr>
        <p:blipFill rotWithShape="1">
          <a:blip r:embed="rId2">
            <a:extLst>
              <a:ext uri="{28A0092B-C50C-407E-A947-70E740481C1C}">
                <a14:useLocalDpi xmlns:a14="http://schemas.microsoft.com/office/drawing/2010/main" val="0"/>
              </a:ext>
            </a:extLst>
          </a:blip>
          <a:srcRect t="5509"/>
          <a:stretch/>
        </p:blipFill>
        <p:spPr bwMode="auto">
          <a:xfrm rot="5400000">
            <a:off x="3303753" y="1584138"/>
            <a:ext cx="5215160" cy="4145214"/>
          </a:xfrm>
          <a:prstGeom prst="rect">
            <a:avLst/>
          </a:prstGeom>
          <a:noFill/>
          <a:ln>
            <a:noFill/>
          </a:ln>
          <a:extLst>
            <a:ext uri="{53640926-AAD7-44D8-BBD7-CCE9431645EC}">
              <a14:shadowObscured xmlns:a14="http://schemas.microsoft.com/office/drawing/2010/main"/>
            </a:ext>
          </a:extLst>
        </p:spPr>
      </p:pic>
      <p:pic>
        <p:nvPicPr>
          <p:cNvPr id="3" name="Imagen 2"/>
          <p:cNvPicPr/>
          <p:nvPr/>
        </p:nvPicPr>
        <p:blipFill>
          <a:blip r:embed="rId3" cstate="print"/>
          <a:srcRect l="30477" t="35652" r="27966" b="44783"/>
          <a:stretch>
            <a:fillRect/>
          </a:stretch>
        </p:blipFill>
        <p:spPr bwMode="auto">
          <a:xfrm>
            <a:off x="8928112" y="539882"/>
            <a:ext cx="2237489" cy="812400"/>
          </a:xfrm>
          <a:prstGeom prst="rect">
            <a:avLst/>
          </a:prstGeom>
          <a:noFill/>
          <a:ln w="9525">
            <a:noFill/>
            <a:miter lim="800000"/>
            <a:headEnd/>
            <a:tailEnd/>
          </a:ln>
        </p:spPr>
      </p:pic>
    </p:spTree>
    <p:extLst>
      <p:ext uri="{BB962C8B-B14F-4D97-AF65-F5344CB8AC3E}">
        <p14:creationId xmlns:p14="http://schemas.microsoft.com/office/powerpoint/2010/main" val="381008596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96637" y="197891"/>
            <a:ext cx="5568437" cy="880282"/>
          </a:xfrm>
        </p:spPr>
        <p:txBody>
          <a:bodyPr>
            <a:noAutofit/>
          </a:bodyPr>
          <a:lstStyle/>
          <a:p>
            <a:pPr lvl="1" algn="l" defTabSz="457200" rtl="0">
              <a:spcBef>
                <a:spcPct val="0"/>
              </a:spcBef>
            </a:pPr>
            <a:r>
              <a:rPr lang="es-EC" sz="2800" b="1" dirty="0">
                <a:solidFill>
                  <a:srgbClr val="FF0000"/>
                </a:solidFill>
                <a:latin typeface="+mj-lt"/>
              </a:rPr>
              <a:t>Diagramas de causa-efecto para la programación del PLC. </a:t>
            </a:r>
            <a:br>
              <a:rPr lang="es-EC" sz="2800" b="1" dirty="0">
                <a:solidFill>
                  <a:srgbClr val="FF0000"/>
                </a:solidFill>
                <a:latin typeface="+mj-lt"/>
              </a:rPr>
            </a:br>
            <a:endParaRPr lang="es-EC" sz="2800" dirty="0">
              <a:solidFill>
                <a:srgbClr val="FF0000"/>
              </a:solidFill>
              <a:latin typeface="+mj-lt"/>
            </a:endParaRPr>
          </a:p>
        </p:txBody>
      </p:sp>
      <p:sp>
        <p:nvSpPr>
          <p:cNvPr id="4" name="Rectángulo 3"/>
          <p:cNvSpPr/>
          <p:nvPr/>
        </p:nvSpPr>
        <p:spPr>
          <a:xfrm>
            <a:off x="812292" y="1767376"/>
            <a:ext cx="4926285" cy="307777"/>
          </a:xfrm>
          <a:prstGeom prst="rect">
            <a:avLst/>
          </a:prstGeom>
        </p:spPr>
        <p:txBody>
          <a:bodyPr wrap="none">
            <a:spAutoFit/>
          </a:bodyPr>
          <a:lstStyle/>
          <a:p>
            <a:pPr marL="0" lvl="2"/>
            <a:r>
              <a:rPr lang="es-EC" sz="1400" b="1" dirty="0">
                <a:solidFill>
                  <a:srgbClr val="FF0000"/>
                </a:solidFill>
                <a:latin typeface="Times New Roman" panose="02020603050405020304" pitchFamily="18" charset="0"/>
              </a:rPr>
              <a:t>Diagrama causa-efecto de control de temperatura y humedad.</a:t>
            </a:r>
            <a:endParaRPr lang="es-EC" sz="2800" b="1" dirty="0">
              <a:solidFill>
                <a:srgbClr val="FF0000"/>
              </a:solidFill>
              <a:effectLst/>
              <a:latin typeface="Times New Roman" panose="02020603050405020304" pitchFamily="18" charset="0"/>
            </a:endParaRPr>
          </a:p>
        </p:txBody>
      </p:sp>
      <p:sp>
        <p:nvSpPr>
          <p:cNvPr id="5" name="Rectangle 2"/>
          <p:cNvSpPr>
            <a:spLocks noChangeArrowheads="1"/>
          </p:cNvSpPr>
          <p:nvPr/>
        </p:nvSpPr>
        <p:spPr bwMode="auto">
          <a:xfrm>
            <a:off x="605307" y="234395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6" name="Objeto 5"/>
          <p:cNvGraphicFramePr>
            <a:graphicFrameLocks noChangeAspect="1"/>
          </p:cNvGraphicFramePr>
          <p:nvPr>
            <p:extLst>
              <p:ext uri="{D42A27DB-BD31-4B8C-83A1-F6EECF244321}">
                <p14:modId xmlns:p14="http://schemas.microsoft.com/office/powerpoint/2010/main" val="2907352065"/>
              </p:ext>
            </p:extLst>
          </p:nvPr>
        </p:nvGraphicFramePr>
        <p:xfrm>
          <a:off x="605307" y="2782911"/>
          <a:ext cx="5340257" cy="2988490"/>
        </p:xfrm>
        <a:graphic>
          <a:graphicData uri="http://schemas.openxmlformats.org/presentationml/2006/ole">
            <mc:AlternateContent xmlns:mc="http://schemas.openxmlformats.org/markup-compatibility/2006">
              <mc:Choice xmlns:v="urn:schemas-microsoft-com:vml" Requires="v">
                <p:oleObj spid="_x0000_s28693" name="Visio" r:id="rId4" imgW="7162009" imgH="3977317" progId="Visio.Drawing.11">
                  <p:embed/>
                </p:oleObj>
              </mc:Choice>
              <mc:Fallback>
                <p:oleObj name="Visio" r:id="rId4" imgW="7162009" imgH="3977317" progId="Visio.Drawing.11">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307" y="2782911"/>
                        <a:ext cx="5340257" cy="2988490"/>
                      </a:xfrm>
                      <a:prstGeom prst="rect">
                        <a:avLst/>
                      </a:prstGeom>
                      <a:noFill/>
                      <a:extLst/>
                    </p:spPr>
                  </p:pic>
                </p:oleObj>
              </mc:Fallback>
            </mc:AlternateContent>
          </a:graphicData>
        </a:graphic>
      </p:graphicFrame>
      <p:sp>
        <p:nvSpPr>
          <p:cNvPr id="7" name="Rectángulo 6"/>
          <p:cNvSpPr/>
          <p:nvPr/>
        </p:nvSpPr>
        <p:spPr>
          <a:xfrm>
            <a:off x="7675387" y="1767376"/>
            <a:ext cx="3429016" cy="307777"/>
          </a:xfrm>
          <a:prstGeom prst="rect">
            <a:avLst/>
          </a:prstGeom>
        </p:spPr>
        <p:txBody>
          <a:bodyPr wrap="none">
            <a:spAutoFit/>
          </a:bodyPr>
          <a:lstStyle/>
          <a:p>
            <a:pPr marL="0" lvl="2"/>
            <a:r>
              <a:rPr lang="es-EC" sz="1400" b="1" dirty="0">
                <a:solidFill>
                  <a:srgbClr val="FF0000"/>
                </a:solidFill>
                <a:latin typeface="Times New Roman" panose="02020603050405020304" pitchFamily="18" charset="0"/>
              </a:rPr>
              <a:t>Diagrama causa-efecto control de rotación</a:t>
            </a:r>
            <a:endParaRPr lang="es-EC" sz="2800" b="1" dirty="0">
              <a:solidFill>
                <a:srgbClr val="FF0000"/>
              </a:solidFill>
              <a:effectLst/>
              <a:latin typeface="Times New Roman" panose="02020603050405020304" pitchFamily="18" charset="0"/>
            </a:endParaRPr>
          </a:p>
        </p:txBody>
      </p:sp>
      <p:sp>
        <p:nvSpPr>
          <p:cNvPr id="8" name="Rectangle 4"/>
          <p:cNvSpPr>
            <a:spLocks noChangeArrowheads="1"/>
          </p:cNvSpPr>
          <p:nvPr/>
        </p:nvSpPr>
        <p:spPr bwMode="auto">
          <a:xfrm>
            <a:off x="6439436" y="269148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9" name="Objeto 8"/>
          <p:cNvGraphicFramePr>
            <a:graphicFrameLocks noChangeAspect="1"/>
          </p:cNvGraphicFramePr>
          <p:nvPr>
            <p:extLst>
              <p:ext uri="{D42A27DB-BD31-4B8C-83A1-F6EECF244321}">
                <p14:modId xmlns:p14="http://schemas.microsoft.com/office/powerpoint/2010/main" val="2085893310"/>
              </p:ext>
            </p:extLst>
          </p:nvPr>
        </p:nvGraphicFramePr>
        <p:xfrm>
          <a:off x="6701307" y="2782911"/>
          <a:ext cx="5377177" cy="2988490"/>
        </p:xfrm>
        <a:graphic>
          <a:graphicData uri="http://schemas.openxmlformats.org/presentationml/2006/ole">
            <mc:AlternateContent xmlns:mc="http://schemas.openxmlformats.org/markup-compatibility/2006">
              <mc:Choice xmlns:v="urn:schemas-microsoft-com:vml" Requires="v">
                <p:oleObj spid="_x0000_s28694" name="Visio" r:id="rId7" imgW="7132628" imgH="3977317" progId="Visio.Drawing.11">
                  <p:embed/>
                </p:oleObj>
              </mc:Choice>
              <mc:Fallback>
                <p:oleObj name="Visio" r:id="rId7" imgW="7132628" imgH="3977317" progId="Visio.Drawing.11">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01307" y="2782911"/>
                        <a:ext cx="5377177" cy="2988490"/>
                      </a:xfrm>
                      <a:prstGeom prst="rect">
                        <a:avLst/>
                      </a:prstGeom>
                      <a:noFill/>
                      <a:extLst/>
                    </p:spPr>
                  </p:pic>
                </p:oleObj>
              </mc:Fallback>
            </mc:AlternateContent>
          </a:graphicData>
        </a:graphic>
      </p:graphicFrame>
      <p:pic>
        <p:nvPicPr>
          <p:cNvPr id="10" name="Imagen 9"/>
          <p:cNvPicPr/>
          <p:nvPr/>
        </p:nvPicPr>
        <p:blipFill>
          <a:blip r:embed="rId9" cstate="print"/>
          <a:srcRect l="30477" t="35652" r="27966" b="44783"/>
          <a:stretch>
            <a:fillRect/>
          </a:stretch>
        </p:blipFill>
        <p:spPr bwMode="auto">
          <a:xfrm>
            <a:off x="8928112" y="539882"/>
            <a:ext cx="2237489" cy="812400"/>
          </a:xfrm>
          <a:prstGeom prst="rect">
            <a:avLst/>
          </a:prstGeom>
          <a:noFill/>
          <a:ln w="9525">
            <a:noFill/>
            <a:miter lim="800000"/>
            <a:headEnd/>
            <a:tailEnd/>
          </a:ln>
        </p:spPr>
      </p:pic>
    </p:spTree>
    <p:extLst>
      <p:ext uri="{BB962C8B-B14F-4D97-AF65-F5344CB8AC3E}">
        <p14:creationId xmlns:p14="http://schemas.microsoft.com/office/powerpoint/2010/main" val="260382914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062541" y="1565883"/>
            <a:ext cx="4228530" cy="307777"/>
          </a:xfrm>
          <a:prstGeom prst="rect">
            <a:avLst/>
          </a:prstGeom>
        </p:spPr>
        <p:txBody>
          <a:bodyPr wrap="none">
            <a:spAutoFit/>
          </a:bodyPr>
          <a:lstStyle/>
          <a:p>
            <a:pPr marL="0" lvl="2"/>
            <a:r>
              <a:rPr lang="es-EC" sz="1400" b="1" dirty="0">
                <a:solidFill>
                  <a:srgbClr val="FF0000"/>
                </a:solidFill>
                <a:latin typeface="Times New Roman" panose="02020603050405020304" pitchFamily="18" charset="0"/>
              </a:rPr>
              <a:t>Diagrama causa-efecto control de dosificación de BP.</a:t>
            </a:r>
            <a:endParaRPr lang="es-EC" sz="2800" b="1" dirty="0">
              <a:solidFill>
                <a:srgbClr val="FF0000"/>
              </a:solidFill>
              <a:effectLst/>
              <a:latin typeface="Times New Roman" panose="02020603050405020304" pitchFamily="18" charset="0"/>
            </a:endParaRPr>
          </a:p>
        </p:txBody>
      </p:sp>
      <p:sp>
        <p:nvSpPr>
          <p:cNvPr id="5" name="Rectangle 2"/>
          <p:cNvSpPr>
            <a:spLocks noChangeArrowheads="1"/>
          </p:cNvSpPr>
          <p:nvPr/>
        </p:nvSpPr>
        <p:spPr bwMode="auto">
          <a:xfrm>
            <a:off x="566671" y="238259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6" name="Objeto 5"/>
          <p:cNvGraphicFramePr>
            <a:graphicFrameLocks noChangeAspect="1"/>
          </p:cNvGraphicFramePr>
          <p:nvPr>
            <p:extLst>
              <p:ext uri="{D42A27DB-BD31-4B8C-83A1-F6EECF244321}">
                <p14:modId xmlns:p14="http://schemas.microsoft.com/office/powerpoint/2010/main" val="3078598083"/>
              </p:ext>
            </p:extLst>
          </p:nvPr>
        </p:nvGraphicFramePr>
        <p:xfrm>
          <a:off x="363568" y="2659589"/>
          <a:ext cx="5626476" cy="3153549"/>
        </p:xfrm>
        <a:graphic>
          <a:graphicData uri="http://schemas.openxmlformats.org/presentationml/2006/ole">
            <mc:AlternateContent xmlns:mc="http://schemas.openxmlformats.org/markup-compatibility/2006">
              <mc:Choice xmlns:v="urn:schemas-microsoft-com:vml" Requires="v">
                <p:oleObj spid="_x0000_s29718" name="Visio" r:id="rId4" imgW="7162009" imgH="3977317" progId="Visio.Drawing.11">
                  <p:embed/>
                </p:oleObj>
              </mc:Choice>
              <mc:Fallback>
                <p:oleObj name="Visio" r:id="rId4" imgW="7162009" imgH="3977317" progId="Visio.Drawing.11">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568" y="2659589"/>
                        <a:ext cx="5626476" cy="3153549"/>
                      </a:xfrm>
                      <a:prstGeom prst="rect">
                        <a:avLst/>
                      </a:prstGeom>
                      <a:noFill/>
                      <a:extLst/>
                    </p:spPr>
                  </p:pic>
                </p:oleObj>
              </mc:Fallback>
            </mc:AlternateContent>
          </a:graphicData>
        </a:graphic>
      </p:graphicFrame>
      <p:sp>
        <p:nvSpPr>
          <p:cNvPr id="7" name="Rectángulo 6"/>
          <p:cNvSpPr/>
          <p:nvPr/>
        </p:nvSpPr>
        <p:spPr>
          <a:xfrm>
            <a:off x="6870622" y="1596661"/>
            <a:ext cx="4585679" cy="276999"/>
          </a:xfrm>
          <a:prstGeom prst="rect">
            <a:avLst/>
          </a:prstGeom>
        </p:spPr>
        <p:txBody>
          <a:bodyPr wrap="none">
            <a:spAutoFit/>
          </a:bodyPr>
          <a:lstStyle/>
          <a:p>
            <a:pPr marL="0" lvl="2"/>
            <a:r>
              <a:rPr lang="es-EC" sz="1200" b="1" dirty="0">
                <a:solidFill>
                  <a:srgbClr val="FF0000"/>
                </a:solidFill>
                <a:latin typeface="Times New Roman" panose="02020603050405020304" pitchFamily="18" charset="0"/>
              </a:rPr>
              <a:t>Diagrama causa-efecto total de los problemas de la máquina de BP.</a:t>
            </a:r>
            <a:endParaRPr lang="es-EC" sz="2400" b="1" dirty="0">
              <a:solidFill>
                <a:srgbClr val="FF0000"/>
              </a:solidFill>
              <a:effectLst/>
              <a:latin typeface="Times New Roman" panose="02020603050405020304" pitchFamily="18" charset="0"/>
            </a:endParaRPr>
          </a:p>
        </p:txBody>
      </p:sp>
      <p:sp>
        <p:nvSpPr>
          <p:cNvPr id="8" name="Rectangle 5"/>
          <p:cNvSpPr>
            <a:spLocks noChangeArrowheads="1"/>
          </p:cNvSpPr>
          <p:nvPr/>
        </p:nvSpPr>
        <p:spPr bwMode="auto">
          <a:xfrm>
            <a:off x="6349285" y="265959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9" name="Objeto 8"/>
          <p:cNvGraphicFramePr>
            <a:graphicFrameLocks noChangeAspect="1"/>
          </p:cNvGraphicFramePr>
          <p:nvPr>
            <p:extLst>
              <p:ext uri="{D42A27DB-BD31-4B8C-83A1-F6EECF244321}">
                <p14:modId xmlns:p14="http://schemas.microsoft.com/office/powerpoint/2010/main" val="2525651462"/>
              </p:ext>
            </p:extLst>
          </p:nvPr>
        </p:nvGraphicFramePr>
        <p:xfrm>
          <a:off x="6349285" y="2659590"/>
          <a:ext cx="5628354" cy="3153549"/>
        </p:xfrm>
        <a:graphic>
          <a:graphicData uri="http://schemas.openxmlformats.org/presentationml/2006/ole">
            <mc:AlternateContent xmlns:mc="http://schemas.openxmlformats.org/markup-compatibility/2006">
              <mc:Choice xmlns:v="urn:schemas-microsoft-com:vml" Requires="v">
                <p:oleObj spid="_x0000_s29719" name="Visio" r:id="rId7" imgW="7162009" imgH="3977317" progId="Visio.Drawing.11">
                  <p:embed/>
                </p:oleObj>
              </mc:Choice>
              <mc:Fallback>
                <p:oleObj name="Visio" r:id="rId7" imgW="7162009" imgH="3977317" progId="Visio.Drawing.11">
                  <p:embed/>
                  <p:pic>
                    <p:nvPicPr>
                      <p:cNvPr id="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49285" y="2659590"/>
                        <a:ext cx="5628354" cy="3153549"/>
                      </a:xfrm>
                      <a:prstGeom prst="rect">
                        <a:avLst/>
                      </a:prstGeom>
                      <a:noFill/>
                      <a:extLst/>
                    </p:spPr>
                  </p:pic>
                </p:oleObj>
              </mc:Fallback>
            </mc:AlternateContent>
          </a:graphicData>
        </a:graphic>
      </p:graphicFrame>
      <p:pic>
        <p:nvPicPr>
          <p:cNvPr id="10" name="Imagen 9"/>
          <p:cNvPicPr/>
          <p:nvPr/>
        </p:nvPicPr>
        <p:blipFill>
          <a:blip r:embed="rId9" cstate="print"/>
          <a:srcRect l="30477" t="35652" r="27966" b="44783"/>
          <a:stretch>
            <a:fillRect/>
          </a:stretch>
        </p:blipFill>
        <p:spPr bwMode="auto">
          <a:xfrm>
            <a:off x="8928112" y="539882"/>
            <a:ext cx="2237489" cy="812400"/>
          </a:xfrm>
          <a:prstGeom prst="rect">
            <a:avLst/>
          </a:prstGeom>
          <a:noFill/>
          <a:ln w="9525">
            <a:noFill/>
            <a:miter lim="800000"/>
            <a:headEnd/>
            <a:tailEnd/>
          </a:ln>
        </p:spPr>
      </p:pic>
    </p:spTree>
    <p:extLst>
      <p:ext uri="{BB962C8B-B14F-4D97-AF65-F5344CB8AC3E}">
        <p14:creationId xmlns:p14="http://schemas.microsoft.com/office/powerpoint/2010/main" val="235054478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38351" y="289436"/>
            <a:ext cx="5786032" cy="500891"/>
          </a:xfrm>
        </p:spPr>
        <p:txBody>
          <a:bodyPr>
            <a:normAutofit/>
          </a:bodyPr>
          <a:lstStyle/>
          <a:p>
            <a:pPr lvl="1"/>
            <a:r>
              <a:rPr lang="es-EC" sz="2000" b="1" dirty="0">
                <a:solidFill>
                  <a:srgbClr val="FF0000"/>
                </a:solidFill>
                <a:latin typeface="+mj-lt"/>
              </a:rPr>
              <a:t>Matriz QFD para las necesidades de control. </a:t>
            </a:r>
            <a:endParaRPr lang="es-EC" sz="4000" b="1" dirty="0">
              <a:solidFill>
                <a:srgbClr val="FF0000"/>
              </a:solidFill>
              <a:latin typeface="+mj-lt"/>
            </a:endParaRPr>
          </a:p>
        </p:txBody>
      </p:sp>
      <p:pic>
        <p:nvPicPr>
          <p:cNvPr id="4" name="Imagen 3"/>
          <p:cNvPicPr/>
          <p:nvPr/>
        </p:nvPicPr>
        <p:blipFill>
          <a:blip r:embed="rId2"/>
          <a:stretch>
            <a:fillRect/>
          </a:stretch>
        </p:blipFill>
        <p:spPr>
          <a:xfrm>
            <a:off x="0" y="655093"/>
            <a:ext cx="12192000" cy="6202907"/>
          </a:xfrm>
          <a:prstGeom prst="rect">
            <a:avLst/>
          </a:prstGeom>
        </p:spPr>
      </p:pic>
      <p:pic>
        <p:nvPicPr>
          <p:cNvPr id="5" name="Imagen 4"/>
          <p:cNvPicPr/>
          <p:nvPr/>
        </p:nvPicPr>
        <p:blipFill>
          <a:blip r:embed="rId3" cstate="print"/>
          <a:srcRect l="30477" t="35652" r="27966" b="44783"/>
          <a:stretch>
            <a:fillRect/>
          </a:stretch>
        </p:blipFill>
        <p:spPr bwMode="auto">
          <a:xfrm>
            <a:off x="9817136" y="66065"/>
            <a:ext cx="2237489" cy="812400"/>
          </a:xfrm>
          <a:prstGeom prst="rect">
            <a:avLst/>
          </a:prstGeom>
          <a:noFill/>
          <a:ln w="9525">
            <a:noFill/>
            <a:miter lim="800000"/>
            <a:headEnd/>
            <a:tailEnd/>
          </a:ln>
        </p:spPr>
      </p:pic>
    </p:spTree>
    <p:extLst>
      <p:ext uri="{BB962C8B-B14F-4D97-AF65-F5344CB8AC3E}">
        <p14:creationId xmlns:p14="http://schemas.microsoft.com/office/powerpoint/2010/main" val="94000378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65287" y="305637"/>
            <a:ext cx="5418609" cy="557248"/>
          </a:xfrm>
        </p:spPr>
        <p:txBody>
          <a:bodyPr>
            <a:noAutofit/>
          </a:bodyPr>
          <a:lstStyle/>
          <a:p>
            <a:pPr lvl="3" algn="l" defTabSz="457200" rtl="0">
              <a:spcBef>
                <a:spcPct val="0"/>
              </a:spcBef>
            </a:pPr>
            <a:r>
              <a:rPr lang="es-EC" sz="2400" b="1" dirty="0">
                <a:solidFill>
                  <a:srgbClr val="FF0000"/>
                </a:solidFill>
                <a:latin typeface="+mj-lt"/>
              </a:rPr>
              <a:t>Proceso del control de temperatura y humedad.</a:t>
            </a:r>
            <a:r>
              <a:rPr lang="es-EC" sz="4400" b="1" dirty="0">
                <a:solidFill>
                  <a:srgbClr val="FF0000"/>
                </a:solidFill>
                <a:latin typeface="+mj-lt"/>
              </a:rPr>
              <a:t/>
            </a:r>
            <a:br>
              <a:rPr lang="es-EC" sz="4400" b="1" dirty="0">
                <a:solidFill>
                  <a:srgbClr val="FF0000"/>
                </a:solidFill>
                <a:latin typeface="+mj-lt"/>
              </a:rPr>
            </a:br>
            <a:endParaRPr lang="es-EC" sz="2400" dirty="0">
              <a:solidFill>
                <a:srgbClr val="FF0000"/>
              </a:solidFill>
              <a:latin typeface="+mj-lt"/>
            </a:endParaRPr>
          </a:p>
        </p:txBody>
      </p:sp>
      <p:sp>
        <p:nvSpPr>
          <p:cNvPr id="4" name="Rectangle 2"/>
          <p:cNvSpPr>
            <a:spLocks noChangeArrowheads="1"/>
          </p:cNvSpPr>
          <p:nvPr/>
        </p:nvSpPr>
        <p:spPr bwMode="auto">
          <a:xfrm>
            <a:off x="991672" y="2215166"/>
            <a:ext cx="1519889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graphicFrame>
        <p:nvGraphicFramePr>
          <p:cNvPr id="5" name="Objeto 4"/>
          <p:cNvGraphicFramePr>
            <a:graphicFrameLocks noChangeAspect="1"/>
          </p:cNvGraphicFramePr>
          <p:nvPr>
            <p:extLst>
              <p:ext uri="{D42A27DB-BD31-4B8C-83A1-F6EECF244321}">
                <p14:modId xmlns:p14="http://schemas.microsoft.com/office/powerpoint/2010/main" val="1477925434"/>
              </p:ext>
            </p:extLst>
          </p:nvPr>
        </p:nvGraphicFramePr>
        <p:xfrm>
          <a:off x="991672" y="1991463"/>
          <a:ext cx="5644668" cy="3322748"/>
        </p:xfrm>
        <a:graphic>
          <a:graphicData uri="http://schemas.openxmlformats.org/presentationml/2006/ole">
            <mc:AlternateContent xmlns:mc="http://schemas.openxmlformats.org/markup-compatibility/2006">
              <mc:Choice xmlns:v="urn:schemas-microsoft-com:vml" Requires="v">
                <p:oleObj spid="_x0000_s30741" name="Visio" r:id="rId4" imgW="6115240" imgH="3609836" progId="Visio.Drawing.15">
                  <p:embed/>
                </p:oleObj>
              </mc:Choice>
              <mc:Fallback>
                <p:oleObj name="Visio" r:id="rId4" imgW="6115240" imgH="3609836" progId="Visio.Drawing.15">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1672" y="1991463"/>
                        <a:ext cx="5644668" cy="3322748"/>
                      </a:xfrm>
                      <a:prstGeom prst="rect">
                        <a:avLst/>
                      </a:prstGeom>
                      <a:noFill/>
                    </p:spPr>
                  </p:pic>
                </p:oleObj>
              </mc:Fallback>
            </mc:AlternateContent>
          </a:graphicData>
        </a:graphic>
      </p:graphicFrame>
      <p:sp>
        <p:nvSpPr>
          <p:cNvPr id="6" name="Rectangle 4"/>
          <p:cNvSpPr>
            <a:spLocks noChangeArrowheads="1"/>
          </p:cNvSpPr>
          <p:nvPr/>
        </p:nvSpPr>
        <p:spPr bwMode="auto">
          <a:xfrm>
            <a:off x="6983896"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7" name="Objeto 6"/>
          <p:cNvGraphicFramePr>
            <a:graphicFrameLocks noChangeAspect="1"/>
          </p:cNvGraphicFramePr>
          <p:nvPr>
            <p:extLst>
              <p:ext uri="{D42A27DB-BD31-4B8C-83A1-F6EECF244321}">
                <p14:modId xmlns:p14="http://schemas.microsoft.com/office/powerpoint/2010/main" val="4162614675"/>
              </p:ext>
            </p:extLst>
          </p:nvPr>
        </p:nvGraphicFramePr>
        <p:xfrm>
          <a:off x="7802763" y="1409756"/>
          <a:ext cx="3292868" cy="4981519"/>
        </p:xfrm>
        <a:graphic>
          <a:graphicData uri="http://schemas.openxmlformats.org/presentationml/2006/ole">
            <mc:AlternateContent xmlns:mc="http://schemas.openxmlformats.org/markup-compatibility/2006">
              <mc:Choice xmlns:v="urn:schemas-microsoft-com:vml" Requires="v">
                <p:oleObj spid="_x0000_s30742" name="Visio" r:id="rId7" imgW="4197145" imgH="6455879" progId="Visio.Drawing.11">
                  <p:embed/>
                </p:oleObj>
              </mc:Choice>
              <mc:Fallback>
                <p:oleObj name="Visio" r:id="rId7" imgW="4197145" imgH="6455879" progId="Visio.Drawing.11">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02763" y="1409756"/>
                        <a:ext cx="3292868" cy="4981519"/>
                      </a:xfrm>
                      <a:prstGeom prst="rect">
                        <a:avLst/>
                      </a:prstGeom>
                      <a:noFill/>
                      <a:extLst/>
                    </p:spPr>
                  </p:pic>
                </p:oleObj>
              </mc:Fallback>
            </mc:AlternateContent>
          </a:graphicData>
        </a:graphic>
      </p:graphicFrame>
      <p:pic>
        <p:nvPicPr>
          <p:cNvPr id="8" name="Imagen 7"/>
          <p:cNvPicPr/>
          <p:nvPr/>
        </p:nvPicPr>
        <p:blipFill>
          <a:blip r:embed="rId9" cstate="print"/>
          <a:srcRect l="30477" t="35652" r="27966" b="44783"/>
          <a:stretch>
            <a:fillRect/>
          </a:stretch>
        </p:blipFill>
        <p:spPr bwMode="auto">
          <a:xfrm>
            <a:off x="9583205" y="394212"/>
            <a:ext cx="2237489" cy="812400"/>
          </a:xfrm>
          <a:prstGeom prst="rect">
            <a:avLst/>
          </a:prstGeom>
          <a:noFill/>
          <a:ln w="9525">
            <a:noFill/>
            <a:miter lim="800000"/>
            <a:headEnd/>
            <a:tailEnd/>
          </a:ln>
        </p:spPr>
      </p:pic>
    </p:spTree>
    <p:extLst>
      <p:ext uri="{BB962C8B-B14F-4D97-AF65-F5344CB8AC3E}">
        <p14:creationId xmlns:p14="http://schemas.microsoft.com/office/powerpoint/2010/main" val="13023483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40156" y="500215"/>
            <a:ext cx="3421241" cy="789693"/>
          </a:xfrm>
        </p:spPr>
        <p:txBody>
          <a:bodyPr/>
          <a:lstStyle/>
          <a:p>
            <a:r>
              <a:rPr lang="es-EC" b="1" dirty="0" smtClean="0">
                <a:solidFill>
                  <a:srgbClr val="FF0000"/>
                </a:solidFill>
              </a:rPr>
              <a:t>Tipos de bolas</a:t>
            </a:r>
            <a:endParaRPr lang="es-EC" b="1" dirty="0">
              <a:solidFill>
                <a:srgbClr val="FF0000"/>
              </a:solidFill>
            </a:endParaRPr>
          </a:p>
        </p:txBody>
      </p:sp>
      <p:sp>
        <p:nvSpPr>
          <p:cNvPr id="3" name="Marcador de contenido 2"/>
          <p:cNvSpPr>
            <a:spLocks noGrp="1"/>
          </p:cNvSpPr>
          <p:nvPr>
            <p:ph idx="1"/>
          </p:nvPr>
        </p:nvSpPr>
        <p:spPr>
          <a:xfrm>
            <a:off x="2067436" y="2045017"/>
            <a:ext cx="3629661" cy="2286000"/>
          </a:xfrm>
        </p:spPr>
        <p:txBody>
          <a:bodyPr>
            <a:noAutofit/>
          </a:bodyPr>
          <a:lstStyle/>
          <a:p>
            <a:pPr lvl="0"/>
            <a:r>
              <a:rPr lang="es-EC" sz="2000" b="1" dirty="0">
                <a:solidFill>
                  <a:schemeClr val="accent4">
                    <a:lumMod val="75000"/>
                  </a:schemeClr>
                </a:solidFill>
              </a:rPr>
              <a:t>Bolas de invierno</a:t>
            </a:r>
          </a:p>
          <a:p>
            <a:pPr lvl="0"/>
            <a:r>
              <a:rPr lang="es-EC" sz="2000" b="1" dirty="0">
                <a:solidFill>
                  <a:schemeClr val="accent4">
                    <a:lumMod val="75000"/>
                  </a:schemeClr>
                </a:solidFill>
              </a:rPr>
              <a:t>Bolas de verano</a:t>
            </a:r>
          </a:p>
          <a:p>
            <a:pPr lvl="0"/>
            <a:r>
              <a:rPr lang="es-EC" sz="2000" b="1" dirty="0">
                <a:solidFill>
                  <a:schemeClr val="accent4">
                    <a:lumMod val="75000"/>
                  </a:schemeClr>
                </a:solidFill>
              </a:rPr>
              <a:t>Bolas reutilizables</a:t>
            </a:r>
          </a:p>
          <a:p>
            <a:pPr lvl="0"/>
            <a:r>
              <a:rPr lang="es-EC" sz="2000" b="1" dirty="0">
                <a:solidFill>
                  <a:schemeClr val="accent4">
                    <a:lumMod val="75000"/>
                  </a:schemeClr>
                </a:solidFill>
              </a:rPr>
              <a:t>Bolas de entrenamiento</a:t>
            </a:r>
          </a:p>
          <a:p>
            <a:pPr lvl="0"/>
            <a:r>
              <a:rPr lang="es-EC" sz="2000" b="1" dirty="0">
                <a:solidFill>
                  <a:schemeClr val="accent4">
                    <a:lumMod val="75000"/>
                  </a:schemeClr>
                </a:solidFill>
              </a:rPr>
              <a:t>Bolas de torneo.</a:t>
            </a:r>
          </a:p>
          <a:p>
            <a:endParaRPr lang="es-EC" sz="2000" b="1" dirty="0">
              <a:solidFill>
                <a:schemeClr val="accent4">
                  <a:lumMod val="75000"/>
                </a:schemeClr>
              </a:solidFill>
            </a:endParaRPr>
          </a:p>
        </p:txBody>
      </p:sp>
      <p:pic>
        <p:nvPicPr>
          <p:cNvPr id="4" name="Imagen 3" descr="http://www.e-paintball.com/d_images/SKU19727-1.jpg"/>
          <p:cNvPicPr/>
          <p:nvPr/>
        </p:nvPicPr>
        <p:blipFill>
          <a:blip r:embed="rId2">
            <a:extLst>
              <a:ext uri="{28A0092B-C50C-407E-A947-70E740481C1C}">
                <a14:useLocalDpi xmlns:a14="http://schemas.microsoft.com/office/drawing/2010/main" val="0"/>
              </a:ext>
            </a:extLst>
          </a:blip>
          <a:srcRect t="10823" b="8795"/>
          <a:stretch>
            <a:fillRect/>
          </a:stretch>
        </p:blipFill>
        <p:spPr bwMode="auto">
          <a:xfrm>
            <a:off x="5865553" y="1152638"/>
            <a:ext cx="1744020" cy="1190485"/>
          </a:xfrm>
          <a:prstGeom prst="rect">
            <a:avLst/>
          </a:prstGeom>
          <a:noFill/>
          <a:ln>
            <a:noFill/>
          </a:ln>
        </p:spPr>
      </p:pic>
      <p:pic>
        <p:nvPicPr>
          <p:cNvPr id="5" name="Imagen 4" descr="http://www.campodepaintball.com/wp-content/uploads/2011/10/GI-3-STAR-50cal-paintballs.png"/>
          <p:cNvPicPr/>
          <p:nvPr/>
        </p:nvPicPr>
        <p:blipFill>
          <a:blip r:embed="rId3">
            <a:extLst>
              <a:ext uri="{28A0092B-C50C-407E-A947-70E740481C1C}">
                <a14:useLocalDpi xmlns:a14="http://schemas.microsoft.com/office/drawing/2010/main" val="0"/>
              </a:ext>
            </a:extLst>
          </a:blip>
          <a:srcRect t="16206" b="16528"/>
          <a:stretch>
            <a:fillRect/>
          </a:stretch>
        </p:blipFill>
        <p:spPr bwMode="auto">
          <a:xfrm>
            <a:off x="7778029" y="1922263"/>
            <a:ext cx="2000885" cy="1356360"/>
          </a:xfrm>
          <a:prstGeom prst="rect">
            <a:avLst/>
          </a:prstGeom>
          <a:noFill/>
          <a:ln>
            <a:noFill/>
          </a:ln>
        </p:spPr>
      </p:pic>
      <p:pic>
        <p:nvPicPr>
          <p:cNvPr id="6" name="Imagen 5" descr="http://ecx.images-amazon.com/images/I/41gGvPNKgDL.jpg"/>
          <p:cNvPicPr/>
          <p:nvPr/>
        </p:nvPicPr>
        <p:blipFill>
          <a:blip r:embed="rId4">
            <a:extLst>
              <a:ext uri="{28A0092B-C50C-407E-A947-70E740481C1C}">
                <a14:useLocalDpi xmlns:a14="http://schemas.microsoft.com/office/drawing/2010/main" val="0"/>
              </a:ext>
            </a:extLst>
          </a:blip>
          <a:srcRect l="11208" t="13361" r="11618" b="16360"/>
          <a:stretch>
            <a:fillRect/>
          </a:stretch>
        </p:blipFill>
        <p:spPr bwMode="auto">
          <a:xfrm>
            <a:off x="10146506" y="2806187"/>
            <a:ext cx="1519450" cy="1717000"/>
          </a:xfrm>
          <a:prstGeom prst="rect">
            <a:avLst/>
          </a:prstGeom>
          <a:noFill/>
          <a:ln>
            <a:noFill/>
          </a:ln>
        </p:spPr>
      </p:pic>
      <p:pic>
        <p:nvPicPr>
          <p:cNvPr id="7" name="Imagen 6" descr="http://img.clasf.co/2013/03/05/Bolas-Paintball-Severe-Combat-Canchera-X-20130305120647.jpg"/>
          <p:cNvPicPr/>
          <p:nvPr/>
        </p:nvPicPr>
        <p:blipFill>
          <a:blip r:embed="rId5">
            <a:extLst>
              <a:ext uri="{28A0092B-C50C-407E-A947-70E740481C1C}">
                <a14:useLocalDpi xmlns:a14="http://schemas.microsoft.com/office/drawing/2010/main" val="0"/>
              </a:ext>
            </a:extLst>
          </a:blip>
          <a:srcRect l="6471" t="6502" r="10268" b="8858"/>
          <a:stretch>
            <a:fillRect/>
          </a:stretch>
        </p:blipFill>
        <p:spPr bwMode="auto">
          <a:xfrm>
            <a:off x="7778029" y="3848604"/>
            <a:ext cx="2261886" cy="1592956"/>
          </a:xfrm>
          <a:prstGeom prst="rect">
            <a:avLst/>
          </a:prstGeom>
          <a:noFill/>
          <a:ln>
            <a:noFill/>
          </a:ln>
        </p:spPr>
      </p:pic>
      <p:pic>
        <p:nvPicPr>
          <p:cNvPr id="8" name="Imagen 7" descr="http://hangar7paintballs.com/WEB/wp-content/uploads/2012/12/Empire-RPS-Marballizer.jpg"/>
          <p:cNvPicPr/>
          <p:nvPr/>
        </p:nvPicPr>
        <p:blipFill>
          <a:blip r:embed="rId6">
            <a:extLst>
              <a:ext uri="{28A0092B-C50C-407E-A947-70E740481C1C}">
                <a14:useLocalDpi xmlns:a14="http://schemas.microsoft.com/office/drawing/2010/main" val="0"/>
              </a:ext>
            </a:extLst>
          </a:blip>
          <a:srcRect l="5440" t="25067" r="3014" b="25214"/>
          <a:stretch>
            <a:fillRect/>
          </a:stretch>
        </p:blipFill>
        <p:spPr bwMode="auto">
          <a:xfrm>
            <a:off x="5061397" y="5086126"/>
            <a:ext cx="2066732" cy="1539240"/>
          </a:xfrm>
          <a:prstGeom prst="rect">
            <a:avLst/>
          </a:prstGeom>
          <a:noFill/>
          <a:ln>
            <a:noFill/>
          </a:ln>
        </p:spPr>
      </p:pic>
      <p:pic>
        <p:nvPicPr>
          <p:cNvPr id="9" name="Imagen 8"/>
          <p:cNvPicPr/>
          <p:nvPr/>
        </p:nvPicPr>
        <p:blipFill>
          <a:blip r:embed="rId7" cstate="print"/>
          <a:srcRect l="30477" t="35652" r="27966" b="44783"/>
          <a:stretch>
            <a:fillRect/>
          </a:stretch>
        </p:blipFill>
        <p:spPr bwMode="auto">
          <a:xfrm>
            <a:off x="8928112" y="539882"/>
            <a:ext cx="2237489" cy="812400"/>
          </a:xfrm>
          <a:prstGeom prst="rect">
            <a:avLst/>
          </a:prstGeom>
          <a:noFill/>
          <a:ln w="9525">
            <a:noFill/>
            <a:miter lim="800000"/>
            <a:headEnd/>
            <a:tailEnd/>
          </a:ln>
        </p:spPr>
      </p:pic>
    </p:spTree>
    <p:extLst>
      <p:ext uri="{BB962C8B-B14F-4D97-AF65-F5344CB8AC3E}">
        <p14:creationId xmlns:p14="http://schemas.microsoft.com/office/powerpoint/2010/main" val="55492015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39591" y="269605"/>
            <a:ext cx="4579324" cy="540553"/>
          </a:xfrm>
        </p:spPr>
        <p:txBody>
          <a:bodyPr>
            <a:noAutofit/>
          </a:bodyPr>
          <a:lstStyle/>
          <a:p>
            <a:pPr lvl="3" algn="l" defTabSz="457200" rtl="0">
              <a:spcBef>
                <a:spcPct val="0"/>
              </a:spcBef>
            </a:pPr>
            <a:r>
              <a:rPr lang="es-EC" sz="3600" b="1" dirty="0">
                <a:solidFill>
                  <a:srgbClr val="FF0000"/>
                </a:solidFill>
                <a:latin typeface="+mj-lt"/>
              </a:rPr>
              <a:t>Proceso del control de rotación de BP.</a:t>
            </a:r>
            <a:br>
              <a:rPr lang="es-EC" sz="3600" b="1" dirty="0">
                <a:solidFill>
                  <a:srgbClr val="FF0000"/>
                </a:solidFill>
                <a:latin typeface="+mj-lt"/>
              </a:rPr>
            </a:br>
            <a:endParaRPr lang="es-EC" sz="3600" dirty="0">
              <a:solidFill>
                <a:srgbClr val="FF0000"/>
              </a:solidFill>
              <a:latin typeface="+mj-lt"/>
            </a:endParaRPr>
          </a:p>
        </p:txBody>
      </p:sp>
      <p:sp>
        <p:nvSpPr>
          <p:cNvPr id="4" name="Rectangle 2"/>
          <p:cNvSpPr>
            <a:spLocks noChangeArrowheads="1"/>
          </p:cNvSpPr>
          <p:nvPr/>
        </p:nvSpPr>
        <p:spPr bwMode="auto">
          <a:xfrm>
            <a:off x="1081825" y="222804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5" name="Objeto 4"/>
          <p:cNvGraphicFramePr>
            <a:graphicFrameLocks noChangeAspect="1"/>
          </p:cNvGraphicFramePr>
          <p:nvPr>
            <p:extLst>
              <p:ext uri="{D42A27DB-BD31-4B8C-83A1-F6EECF244321}">
                <p14:modId xmlns:p14="http://schemas.microsoft.com/office/powerpoint/2010/main" val="1791916992"/>
              </p:ext>
            </p:extLst>
          </p:nvPr>
        </p:nvGraphicFramePr>
        <p:xfrm>
          <a:off x="1081825" y="2337227"/>
          <a:ext cx="5619226" cy="3340242"/>
        </p:xfrm>
        <a:graphic>
          <a:graphicData uri="http://schemas.openxmlformats.org/presentationml/2006/ole">
            <mc:AlternateContent xmlns:mc="http://schemas.openxmlformats.org/markup-compatibility/2006">
              <mc:Choice xmlns:v="urn:schemas-microsoft-com:vml" Requires="v">
                <p:oleObj spid="_x0000_s31765" name="Visio" r:id="rId4" imgW="6067393" imgH="3352943" progId="Visio.Drawing.15">
                  <p:embed/>
                </p:oleObj>
              </mc:Choice>
              <mc:Fallback>
                <p:oleObj name="Visio" r:id="rId4" imgW="6067393" imgH="3352943" progId="Visio.Drawing.15">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1825" y="2337227"/>
                        <a:ext cx="5619226" cy="3340242"/>
                      </a:xfrm>
                      <a:prstGeom prst="rect">
                        <a:avLst/>
                      </a:prstGeom>
                      <a:noFill/>
                      <a:extLst/>
                    </p:spPr>
                  </p:pic>
                </p:oleObj>
              </mc:Fallback>
            </mc:AlternateContent>
          </a:graphicData>
        </a:graphic>
      </p:graphicFrame>
      <p:sp>
        <p:nvSpPr>
          <p:cNvPr id="6" name="Rectangle 4"/>
          <p:cNvSpPr>
            <a:spLocks noChangeArrowheads="1"/>
          </p:cNvSpPr>
          <p:nvPr/>
        </p:nvSpPr>
        <p:spPr bwMode="auto">
          <a:xfrm>
            <a:off x="7366715" y="193075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7" name="Objeto 6"/>
          <p:cNvGraphicFramePr>
            <a:graphicFrameLocks noChangeAspect="1"/>
          </p:cNvGraphicFramePr>
          <p:nvPr>
            <p:extLst>
              <p:ext uri="{D42A27DB-BD31-4B8C-83A1-F6EECF244321}">
                <p14:modId xmlns:p14="http://schemas.microsoft.com/office/powerpoint/2010/main" val="2927134807"/>
              </p:ext>
            </p:extLst>
          </p:nvPr>
        </p:nvGraphicFramePr>
        <p:xfrm>
          <a:off x="7177825" y="1820094"/>
          <a:ext cx="4301192" cy="4374508"/>
        </p:xfrm>
        <a:graphic>
          <a:graphicData uri="http://schemas.openxmlformats.org/presentationml/2006/ole">
            <mc:AlternateContent xmlns:mc="http://schemas.openxmlformats.org/markup-compatibility/2006">
              <mc:Choice xmlns:v="urn:schemas-microsoft-com:vml" Requires="v">
                <p:oleObj spid="_x0000_s31766" name="Visio" r:id="rId7" imgW="2753327" imgH="3872753" progId="Visio.Drawing.11">
                  <p:embed/>
                </p:oleObj>
              </mc:Choice>
              <mc:Fallback>
                <p:oleObj name="Visio" r:id="rId7" imgW="2753327" imgH="3872753" progId="Visio.Drawing.11">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77825" y="1820094"/>
                        <a:ext cx="4301192" cy="4374508"/>
                      </a:xfrm>
                      <a:prstGeom prst="rect">
                        <a:avLst/>
                      </a:prstGeom>
                      <a:noFill/>
                      <a:extLst/>
                    </p:spPr>
                  </p:pic>
                </p:oleObj>
              </mc:Fallback>
            </mc:AlternateContent>
          </a:graphicData>
        </a:graphic>
      </p:graphicFrame>
      <p:pic>
        <p:nvPicPr>
          <p:cNvPr id="8" name="Imagen 7"/>
          <p:cNvPicPr/>
          <p:nvPr/>
        </p:nvPicPr>
        <p:blipFill>
          <a:blip r:embed="rId9" cstate="print"/>
          <a:srcRect l="30477" t="35652" r="27966" b="44783"/>
          <a:stretch>
            <a:fillRect/>
          </a:stretch>
        </p:blipFill>
        <p:spPr bwMode="auto">
          <a:xfrm>
            <a:off x="8928112" y="539882"/>
            <a:ext cx="2237489" cy="812400"/>
          </a:xfrm>
          <a:prstGeom prst="rect">
            <a:avLst/>
          </a:prstGeom>
          <a:noFill/>
          <a:ln w="9525">
            <a:noFill/>
            <a:miter lim="800000"/>
            <a:headEnd/>
            <a:tailEnd/>
          </a:ln>
        </p:spPr>
      </p:pic>
    </p:spTree>
    <p:extLst>
      <p:ext uri="{BB962C8B-B14F-4D97-AF65-F5344CB8AC3E}">
        <p14:creationId xmlns:p14="http://schemas.microsoft.com/office/powerpoint/2010/main" val="45370373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25267" y="195193"/>
            <a:ext cx="4188680" cy="689378"/>
          </a:xfrm>
        </p:spPr>
        <p:txBody>
          <a:bodyPr>
            <a:noAutofit/>
          </a:bodyPr>
          <a:lstStyle/>
          <a:p>
            <a:pPr lvl="3" algn="l" defTabSz="457200" rtl="0">
              <a:spcBef>
                <a:spcPct val="0"/>
              </a:spcBef>
            </a:pPr>
            <a:r>
              <a:rPr lang="es-EC" sz="3200" b="1" dirty="0">
                <a:solidFill>
                  <a:srgbClr val="FF0000"/>
                </a:solidFill>
                <a:latin typeface="+mj-lt"/>
              </a:rPr>
              <a:t>Proceso de control de dosificación.</a:t>
            </a:r>
            <a:r>
              <a:rPr lang="es-EC" sz="5400" b="1" dirty="0">
                <a:solidFill>
                  <a:srgbClr val="FF0000"/>
                </a:solidFill>
                <a:latin typeface="+mj-lt"/>
              </a:rPr>
              <a:t/>
            </a:r>
            <a:br>
              <a:rPr lang="es-EC" sz="5400" b="1" dirty="0">
                <a:solidFill>
                  <a:srgbClr val="FF0000"/>
                </a:solidFill>
                <a:latin typeface="+mj-lt"/>
              </a:rPr>
            </a:br>
            <a:endParaRPr lang="es-EC" sz="3200" dirty="0">
              <a:solidFill>
                <a:srgbClr val="FF0000"/>
              </a:solidFill>
              <a:latin typeface="+mj-lt"/>
            </a:endParaRPr>
          </a:p>
        </p:txBody>
      </p:sp>
      <p:sp>
        <p:nvSpPr>
          <p:cNvPr id="4" name="Rectangle 2"/>
          <p:cNvSpPr>
            <a:spLocks noChangeArrowheads="1"/>
          </p:cNvSpPr>
          <p:nvPr/>
        </p:nvSpPr>
        <p:spPr bwMode="auto">
          <a:xfrm>
            <a:off x="1468191" y="292350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5" name="Objeto 4"/>
          <p:cNvGraphicFramePr>
            <a:graphicFrameLocks noChangeAspect="1"/>
          </p:cNvGraphicFramePr>
          <p:nvPr>
            <p:extLst>
              <p:ext uri="{D42A27DB-BD31-4B8C-83A1-F6EECF244321}">
                <p14:modId xmlns:p14="http://schemas.microsoft.com/office/powerpoint/2010/main" val="2161113256"/>
              </p:ext>
            </p:extLst>
          </p:nvPr>
        </p:nvGraphicFramePr>
        <p:xfrm>
          <a:off x="1109757" y="1978249"/>
          <a:ext cx="5219700" cy="3486150"/>
        </p:xfrm>
        <a:graphic>
          <a:graphicData uri="http://schemas.openxmlformats.org/presentationml/2006/ole">
            <mc:AlternateContent xmlns:mc="http://schemas.openxmlformats.org/markup-compatibility/2006">
              <mc:Choice xmlns:v="urn:schemas-microsoft-com:vml" Requires="v">
                <p:oleObj spid="_x0000_s32789" name="Visio" r:id="rId4" imgW="5991425" imgH="4000554" progId="Visio.Drawing.15">
                  <p:embed/>
                </p:oleObj>
              </mc:Choice>
              <mc:Fallback>
                <p:oleObj name="Visio" r:id="rId4" imgW="5991425" imgH="4000554" progId="Visio.Drawing.15">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9757" y="1978249"/>
                        <a:ext cx="5219700" cy="3486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4"/>
          <p:cNvSpPr>
            <a:spLocks noChangeArrowheads="1"/>
          </p:cNvSpPr>
          <p:nvPr/>
        </p:nvSpPr>
        <p:spPr bwMode="auto">
          <a:xfrm>
            <a:off x="7856113" y="24469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7" name="Objeto 6"/>
          <p:cNvGraphicFramePr>
            <a:graphicFrameLocks noChangeAspect="1"/>
          </p:cNvGraphicFramePr>
          <p:nvPr>
            <p:extLst>
              <p:ext uri="{D42A27DB-BD31-4B8C-83A1-F6EECF244321}">
                <p14:modId xmlns:p14="http://schemas.microsoft.com/office/powerpoint/2010/main" val="457341866"/>
              </p:ext>
            </p:extLst>
          </p:nvPr>
        </p:nvGraphicFramePr>
        <p:xfrm>
          <a:off x="7172882" y="1108947"/>
          <a:ext cx="4029075" cy="5669400"/>
        </p:xfrm>
        <a:graphic>
          <a:graphicData uri="http://schemas.openxmlformats.org/presentationml/2006/ole">
            <mc:AlternateContent xmlns:mc="http://schemas.openxmlformats.org/markup-compatibility/2006">
              <mc:Choice xmlns:v="urn:schemas-microsoft-com:vml" Requires="v">
                <p:oleObj spid="_x0000_s32790" name="Visio" r:id="rId7" imgW="4600491" imgH="7943877" progId="Visio.Drawing.15">
                  <p:embed/>
                </p:oleObj>
              </mc:Choice>
              <mc:Fallback>
                <p:oleObj name="Visio" r:id="rId7" imgW="4600491" imgH="7943877" progId="Visio.Drawing.15">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72882" y="1108947"/>
                        <a:ext cx="4029075" cy="5669400"/>
                      </a:xfrm>
                      <a:prstGeom prst="rect">
                        <a:avLst/>
                      </a:prstGeom>
                      <a:noFill/>
                      <a:extLst/>
                    </p:spPr>
                  </p:pic>
                </p:oleObj>
              </mc:Fallback>
            </mc:AlternateContent>
          </a:graphicData>
        </a:graphic>
      </p:graphicFrame>
      <p:pic>
        <p:nvPicPr>
          <p:cNvPr id="8" name="Imagen 7"/>
          <p:cNvPicPr/>
          <p:nvPr/>
        </p:nvPicPr>
        <p:blipFill>
          <a:blip r:embed="rId9" cstate="print"/>
          <a:srcRect l="30477" t="35652" r="27966" b="44783"/>
          <a:stretch>
            <a:fillRect/>
          </a:stretch>
        </p:blipFill>
        <p:spPr bwMode="auto">
          <a:xfrm>
            <a:off x="9487670" y="296547"/>
            <a:ext cx="2237489" cy="812400"/>
          </a:xfrm>
          <a:prstGeom prst="rect">
            <a:avLst/>
          </a:prstGeom>
          <a:noFill/>
          <a:ln w="9525">
            <a:noFill/>
            <a:miter lim="800000"/>
            <a:headEnd/>
            <a:tailEnd/>
          </a:ln>
        </p:spPr>
      </p:pic>
    </p:spTree>
    <p:extLst>
      <p:ext uri="{BB962C8B-B14F-4D97-AF65-F5344CB8AC3E}">
        <p14:creationId xmlns:p14="http://schemas.microsoft.com/office/powerpoint/2010/main" val="367830603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10286" y="462051"/>
            <a:ext cx="8911687" cy="1280890"/>
          </a:xfrm>
        </p:spPr>
        <p:txBody>
          <a:bodyPr/>
          <a:lstStyle/>
          <a:p>
            <a:r>
              <a:rPr lang="es-EC" b="1" dirty="0" err="1" smtClean="0">
                <a:solidFill>
                  <a:srgbClr val="FF0000"/>
                </a:solidFill>
              </a:rPr>
              <a:t>IDEF</a:t>
            </a:r>
            <a:r>
              <a:rPr lang="es-EC" b="1" dirty="0" smtClean="0">
                <a:solidFill>
                  <a:srgbClr val="FF0000"/>
                </a:solidFill>
              </a:rPr>
              <a:t> 0 DEL PROCESO</a:t>
            </a:r>
            <a:endParaRPr lang="es-EC" b="1" dirty="0">
              <a:solidFill>
                <a:srgbClr val="FF0000"/>
              </a:solidFill>
            </a:endParaRPr>
          </a:p>
        </p:txBody>
      </p:sp>
      <p:pic>
        <p:nvPicPr>
          <p:cNvPr id="4" name="Imagen 3"/>
          <p:cNvPicPr/>
          <p:nvPr/>
        </p:nvPicPr>
        <p:blipFill>
          <a:blip r:embed="rId2" cstate="print"/>
          <a:srcRect l="30477" t="35652" r="27966" b="44783"/>
          <a:stretch>
            <a:fillRect/>
          </a:stretch>
        </p:blipFill>
        <p:spPr bwMode="auto">
          <a:xfrm>
            <a:off x="8928112" y="539882"/>
            <a:ext cx="2237489" cy="812400"/>
          </a:xfrm>
          <a:prstGeom prst="rect">
            <a:avLst/>
          </a:prstGeom>
          <a:noFill/>
          <a:ln w="9525">
            <a:noFill/>
            <a:miter lim="800000"/>
            <a:headEnd/>
            <a:tailEnd/>
          </a:ln>
        </p:spPr>
      </p:pic>
    </p:spTree>
    <p:extLst>
      <p:ext uri="{BB962C8B-B14F-4D97-AF65-F5344CB8AC3E}">
        <p14:creationId xmlns:p14="http://schemas.microsoft.com/office/powerpoint/2010/main" val="313005765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58755" y="288263"/>
            <a:ext cx="6002106" cy="554704"/>
          </a:xfrm>
        </p:spPr>
        <p:txBody>
          <a:bodyPr>
            <a:noAutofit/>
          </a:bodyPr>
          <a:lstStyle/>
          <a:p>
            <a:pPr lvl="2" algn="l" defTabSz="457200" rtl="0">
              <a:spcBef>
                <a:spcPct val="0"/>
              </a:spcBef>
            </a:pPr>
            <a:r>
              <a:rPr lang="es-EC" sz="2800" b="1" dirty="0">
                <a:solidFill>
                  <a:srgbClr val="FF0000"/>
                </a:solidFill>
                <a:latin typeface="+mj-lt"/>
              </a:rPr>
              <a:t>Bloques de Función del programa Logosoft Confort. </a:t>
            </a:r>
            <a:endParaRPr lang="es-EC" sz="2800" dirty="0">
              <a:solidFill>
                <a:srgbClr val="FF0000"/>
              </a:solidFill>
              <a:latin typeface="+mj-lt"/>
            </a:endParaRPr>
          </a:p>
        </p:txBody>
      </p:sp>
      <p:pic>
        <p:nvPicPr>
          <p:cNvPr id="4" name="Imagen 3"/>
          <p:cNvPicPr/>
          <p:nvPr/>
        </p:nvPicPr>
        <p:blipFill>
          <a:blip r:embed="rId2"/>
          <a:stretch>
            <a:fillRect/>
          </a:stretch>
        </p:blipFill>
        <p:spPr>
          <a:xfrm>
            <a:off x="1197508" y="1533789"/>
            <a:ext cx="3538265" cy="885825"/>
          </a:xfrm>
          <a:prstGeom prst="rect">
            <a:avLst/>
          </a:prstGeom>
        </p:spPr>
      </p:pic>
      <p:pic>
        <p:nvPicPr>
          <p:cNvPr id="5" name="Imagen 4"/>
          <p:cNvPicPr/>
          <p:nvPr/>
        </p:nvPicPr>
        <p:blipFill>
          <a:blip r:embed="rId3"/>
          <a:stretch>
            <a:fillRect/>
          </a:stretch>
        </p:blipFill>
        <p:spPr>
          <a:xfrm>
            <a:off x="1437454" y="2794422"/>
            <a:ext cx="3058372" cy="3381693"/>
          </a:xfrm>
          <a:prstGeom prst="rect">
            <a:avLst/>
          </a:prstGeom>
        </p:spPr>
      </p:pic>
      <p:pic>
        <p:nvPicPr>
          <p:cNvPr id="6" name="Imagen 5"/>
          <p:cNvPicPr/>
          <p:nvPr/>
        </p:nvPicPr>
        <p:blipFill>
          <a:blip r:embed="rId4"/>
          <a:stretch>
            <a:fillRect/>
          </a:stretch>
        </p:blipFill>
        <p:spPr>
          <a:xfrm>
            <a:off x="5274241" y="1533789"/>
            <a:ext cx="6367299" cy="4642326"/>
          </a:xfrm>
          <a:prstGeom prst="rect">
            <a:avLst/>
          </a:prstGeom>
        </p:spPr>
      </p:pic>
      <p:pic>
        <p:nvPicPr>
          <p:cNvPr id="7" name="Imagen 6"/>
          <p:cNvPicPr/>
          <p:nvPr/>
        </p:nvPicPr>
        <p:blipFill>
          <a:blip r:embed="rId5" cstate="print"/>
          <a:srcRect l="30477" t="35652" r="27966" b="44783"/>
          <a:stretch>
            <a:fillRect/>
          </a:stretch>
        </p:blipFill>
        <p:spPr bwMode="auto">
          <a:xfrm>
            <a:off x="9608767" y="436767"/>
            <a:ext cx="2237489" cy="812400"/>
          </a:xfrm>
          <a:prstGeom prst="rect">
            <a:avLst/>
          </a:prstGeom>
          <a:noFill/>
          <a:ln w="9525">
            <a:noFill/>
            <a:miter lim="800000"/>
            <a:headEnd/>
            <a:tailEnd/>
          </a:ln>
        </p:spPr>
      </p:pic>
    </p:spTree>
    <p:extLst>
      <p:ext uri="{BB962C8B-B14F-4D97-AF65-F5344CB8AC3E}">
        <p14:creationId xmlns:p14="http://schemas.microsoft.com/office/powerpoint/2010/main" val="336501336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96640" y="168696"/>
            <a:ext cx="4981582" cy="745704"/>
          </a:xfrm>
        </p:spPr>
        <p:txBody>
          <a:bodyPr>
            <a:normAutofit/>
          </a:bodyPr>
          <a:lstStyle/>
          <a:p>
            <a:r>
              <a:rPr lang="es-EC" b="1" dirty="0" smtClean="0">
                <a:solidFill>
                  <a:srgbClr val="FF0000"/>
                </a:solidFill>
              </a:rPr>
              <a:t>Estudio Financiero</a:t>
            </a:r>
            <a:endParaRPr lang="es-EC" dirty="0">
              <a:solidFill>
                <a:srgbClr val="FF0000"/>
              </a:solidFill>
            </a:endParaRPr>
          </a:p>
        </p:txBody>
      </p:sp>
      <p:graphicFrame>
        <p:nvGraphicFramePr>
          <p:cNvPr id="4" name="Objeto 3"/>
          <p:cNvGraphicFramePr>
            <a:graphicFrameLocks noChangeAspect="1"/>
          </p:cNvGraphicFramePr>
          <p:nvPr>
            <p:extLst>
              <p:ext uri="{D42A27DB-BD31-4B8C-83A1-F6EECF244321}">
                <p14:modId xmlns:p14="http://schemas.microsoft.com/office/powerpoint/2010/main" val="1744726697"/>
              </p:ext>
            </p:extLst>
          </p:nvPr>
        </p:nvGraphicFramePr>
        <p:xfrm>
          <a:off x="1204547" y="2587191"/>
          <a:ext cx="6582540" cy="4125861"/>
        </p:xfrm>
        <a:graphic>
          <a:graphicData uri="http://schemas.openxmlformats.org/presentationml/2006/ole">
            <mc:AlternateContent xmlns:mc="http://schemas.openxmlformats.org/markup-compatibility/2006">
              <mc:Choice xmlns:v="urn:schemas-microsoft-com:vml" Requires="v">
                <p:oleObj spid="_x0000_s35858" name="Documento" r:id="rId4" imgW="5215488" imgH="3269372" progId="Word.Document.12">
                  <p:embed/>
                </p:oleObj>
              </mc:Choice>
              <mc:Fallback>
                <p:oleObj name="Documento" r:id="rId4" imgW="5215488" imgH="3269372" progId="Word.Document.12">
                  <p:embed/>
                  <p:pic>
                    <p:nvPicPr>
                      <p:cNvPr id="0" name=""/>
                      <p:cNvPicPr/>
                      <p:nvPr/>
                    </p:nvPicPr>
                    <p:blipFill>
                      <a:blip r:embed="rId5"/>
                      <a:stretch>
                        <a:fillRect/>
                      </a:stretch>
                    </p:blipFill>
                    <p:spPr>
                      <a:xfrm>
                        <a:off x="1204547" y="2587191"/>
                        <a:ext cx="6582540" cy="4125861"/>
                      </a:xfrm>
                      <a:prstGeom prst="rect">
                        <a:avLst/>
                      </a:prstGeom>
                    </p:spPr>
                  </p:pic>
                </p:oleObj>
              </mc:Fallback>
            </mc:AlternateContent>
          </a:graphicData>
        </a:graphic>
      </p:graphicFrame>
      <p:sp>
        <p:nvSpPr>
          <p:cNvPr id="5" name="Rectángulo 4"/>
          <p:cNvSpPr/>
          <p:nvPr/>
        </p:nvSpPr>
        <p:spPr>
          <a:xfrm>
            <a:off x="3283786" y="1724920"/>
            <a:ext cx="2424062" cy="490199"/>
          </a:xfrm>
          <a:prstGeom prst="rect">
            <a:avLst/>
          </a:prstGeom>
        </p:spPr>
        <p:txBody>
          <a:bodyPr wrap="none">
            <a:spAutoFit/>
          </a:bodyPr>
          <a:lstStyle/>
          <a:p>
            <a:pPr>
              <a:lnSpc>
                <a:spcPct val="115000"/>
              </a:lnSpc>
              <a:spcAft>
                <a:spcPts val="1000"/>
              </a:spcAft>
            </a:pPr>
            <a:r>
              <a:rPr lang="es-EC"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Inversión Inicial.</a:t>
            </a:r>
            <a:endParaRPr lang="es-EC" sz="20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6" name="Rectángulo 5"/>
          <p:cNvSpPr/>
          <p:nvPr/>
        </p:nvSpPr>
        <p:spPr>
          <a:xfrm>
            <a:off x="8518309" y="1689088"/>
            <a:ext cx="2294218" cy="517065"/>
          </a:xfrm>
          <a:prstGeom prst="rect">
            <a:avLst/>
          </a:prstGeom>
        </p:spPr>
        <p:txBody>
          <a:bodyPr wrap="none">
            <a:spAutoFit/>
          </a:bodyPr>
          <a:lstStyle/>
          <a:p>
            <a:pPr>
              <a:lnSpc>
                <a:spcPct val="115000"/>
              </a:lnSpc>
              <a:spcAft>
                <a:spcPts val="1000"/>
              </a:spcAft>
            </a:pPr>
            <a:r>
              <a:rPr lang="es-EC"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Capital</a:t>
            </a:r>
            <a:r>
              <a:rPr lang="es-EC"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de trabajo.</a:t>
            </a:r>
            <a:endParaRPr lang="es-EC" sz="16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7" name="Objeto 6"/>
          <p:cNvGraphicFramePr>
            <a:graphicFrameLocks noChangeAspect="1"/>
          </p:cNvGraphicFramePr>
          <p:nvPr>
            <p:extLst>
              <p:ext uri="{D42A27DB-BD31-4B8C-83A1-F6EECF244321}">
                <p14:modId xmlns:p14="http://schemas.microsoft.com/office/powerpoint/2010/main" val="3389523532"/>
              </p:ext>
            </p:extLst>
          </p:nvPr>
        </p:nvGraphicFramePr>
        <p:xfrm>
          <a:off x="5844010" y="3331335"/>
          <a:ext cx="7399161" cy="2637571"/>
        </p:xfrm>
        <a:graphic>
          <a:graphicData uri="http://schemas.openxmlformats.org/presentationml/2006/ole">
            <mc:AlternateContent xmlns:mc="http://schemas.openxmlformats.org/markup-compatibility/2006">
              <mc:Choice xmlns:v="urn:schemas-microsoft-com:vml" Requires="v">
                <p:oleObj spid="_x0000_s35859" name="Documento" r:id="rId7" imgW="5219697" imgH="1864427" progId="Word.Document.12">
                  <p:embed/>
                </p:oleObj>
              </mc:Choice>
              <mc:Fallback>
                <p:oleObj name="Documento" r:id="rId7" imgW="5219697" imgH="1864427" progId="Word.Document.12">
                  <p:embed/>
                  <p:pic>
                    <p:nvPicPr>
                      <p:cNvPr id="0" name=""/>
                      <p:cNvPicPr/>
                      <p:nvPr/>
                    </p:nvPicPr>
                    <p:blipFill>
                      <a:blip r:embed="rId8"/>
                      <a:stretch>
                        <a:fillRect/>
                      </a:stretch>
                    </p:blipFill>
                    <p:spPr>
                      <a:xfrm>
                        <a:off x="5844010" y="3331335"/>
                        <a:ext cx="7399161" cy="2637571"/>
                      </a:xfrm>
                      <a:prstGeom prst="rect">
                        <a:avLst/>
                      </a:prstGeom>
                    </p:spPr>
                  </p:pic>
                </p:oleObj>
              </mc:Fallback>
            </mc:AlternateContent>
          </a:graphicData>
        </a:graphic>
      </p:graphicFrame>
      <p:pic>
        <p:nvPicPr>
          <p:cNvPr id="8" name="Imagen 7"/>
          <p:cNvPicPr/>
          <p:nvPr/>
        </p:nvPicPr>
        <p:blipFill>
          <a:blip r:embed="rId9" cstate="print"/>
          <a:srcRect l="30477" t="35652" r="27966" b="44783"/>
          <a:stretch>
            <a:fillRect/>
          </a:stretch>
        </p:blipFill>
        <p:spPr bwMode="auto">
          <a:xfrm>
            <a:off x="8928112" y="539882"/>
            <a:ext cx="2237489" cy="812400"/>
          </a:xfrm>
          <a:prstGeom prst="rect">
            <a:avLst/>
          </a:prstGeom>
          <a:noFill/>
          <a:ln w="9525">
            <a:noFill/>
            <a:miter lim="800000"/>
            <a:headEnd/>
            <a:tailEnd/>
          </a:ln>
        </p:spPr>
      </p:pic>
    </p:spTree>
    <p:extLst>
      <p:ext uri="{BB962C8B-B14F-4D97-AF65-F5344CB8AC3E}">
        <p14:creationId xmlns:p14="http://schemas.microsoft.com/office/powerpoint/2010/main" val="323498152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578079" y="173451"/>
            <a:ext cx="6096000" cy="914930"/>
          </a:xfrm>
          <a:prstGeom prst="rect">
            <a:avLst/>
          </a:prstGeom>
        </p:spPr>
        <p:txBody>
          <a:bodyPr>
            <a:spAutoFit/>
          </a:bodyPr>
          <a:lstStyle/>
          <a:p>
            <a:pPr>
              <a:lnSpc>
                <a:spcPct val="115000"/>
              </a:lnSpc>
              <a:spcAft>
                <a:spcPts val="1000"/>
              </a:spcAft>
            </a:pPr>
            <a:r>
              <a:rPr lang="es-EC"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Ingresos utilizados para la construcción de la maquina automática de BP.</a:t>
            </a:r>
            <a:endParaRPr lang="es-EC" sz="20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5" name="Objeto 4"/>
          <p:cNvGraphicFramePr>
            <a:graphicFrameLocks noChangeAspect="1"/>
          </p:cNvGraphicFramePr>
          <p:nvPr>
            <p:extLst>
              <p:ext uri="{D42A27DB-BD31-4B8C-83A1-F6EECF244321}">
                <p14:modId xmlns:p14="http://schemas.microsoft.com/office/powerpoint/2010/main" val="1553253829"/>
              </p:ext>
            </p:extLst>
          </p:nvPr>
        </p:nvGraphicFramePr>
        <p:xfrm>
          <a:off x="1272995" y="2647323"/>
          <a:ext cx="9885335" cy="3112032"/>
        </p:xfrm>
        <a:graphic>
          <a:graphicData uri="http://schemas.openxmlformats.org/presentationml/2006/ole">
            <mc:AlternateContent xmlns:mc="http://schemas.openxmlformats.org/markup-compatibility/2006">
              <mc:Choice xmlns:v="urn:schemas-microsoft-com:vml" Requires="v">
                <p:oleObj spid="_x0000_s33820" name="Documento" r:id="rId4" imgW="5215488" imgH="1859683" progId="Word.Document.12">
                  <p:embed/>
                </p:oleObj>
              </mc:Choice>
              <mc:Fallback>
                <p:oleObj name="Documento" r:id="rId4" imgW="5215488" imgH="1859683" progId="Word.Document.12">
                  <p:embed/>
                  <p:pic>
                    <p:nvPicPr>
                      <p:cNvPr id="0" name=""/>
                      <p:cNvPicPr/>
                      <p:nvPr/>
                    </p:nvPicPr>
                    <p:blipFill>
                      <a:blip r:embed="rId5"/>
                      <a:stretch>
                        <a:fillRect/>
                      </a:stretch>
                    </p:blipFill>
                    <p:spPr>
                      <a:xfrm>
                        <a:off x="1272995" y="2647323"/>
                        <a:ext cx="9885335" cy="3112032"/>
                      </a:xfrm>
                      <a:prstGeom prst="rect">
                        <a:avLst/>
                      </a:prstGeom>
                    </p:spPr>
                  </p:pic>
                </p:oleObj>
              </mc:Fallback>
            </mc:AlternateContent>
          </a:graphicData>
        </a:graphic>
      </p:graphicFrame>
      <p:pic>
        <p:nvPicPr>
          <p:cNvPr id="12" name="Imagen 11"/>
          <p:cNvPicPr/>
          <p:nvPr/>
        </p:nvPicPr>
        <p:blipFill>
          <a:blip r:embed="rId6" cstate="print"/>
          <a:srcRect l="30477" t="35652" r="27966" b="44783"/>
          <a:stretch>
            <a:fillRect/>
          </a:stretch>
        </p:blipFill>
        <p:spPr bwMode="auto">
          <a:xfrm>
            <a:off x="8928112" y="539882"/>
            <a:ext cx="2237489" cy="812400"/>
          </a:xfrm>
          <a:prstGeom prst="rect">
            <a:avLst/>
          </a:prstGeom>
          <a:noFill/>
          <a:ln w="9525">
            <a:noFill/>
            <a:miter lim="800000"/>
            <a:headEnd/>
            <a:tailEnd/>
          </a:ln>
        </p:spPr>
      </p:pic>
    </p:spTree>
    <p:extLst>
      <p:ext uri="{BB962C8B-B14F-4D97-AF65-F5344CB8AC3E}">
        <p14:creationId xmlns:p14="http://schemas.microsoft.com/office/powerpoint/2010/main" val="58090512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991633" y="1557620"/>
            <a:ext cx="2653290" cy="390684"/>
          </a:xfrm>
          <a:prstGeom prst="rect">
            <a:avLst/>
          </a:prstGeom>
        </p:spPr>
        <p:txBody>
          <a:bodyPr wrap="none">
            <a:spAutoFit/>
          </a:bodyPr>
          <a:lstStyle/>
          <a:p>
            <a:pPr>
              <a:lnSpc>
                <a:spcPct val="115000"/>
              </a:lnSpc>
              <a:spcAft>
                <a:spcPts val="1000"/>
              </a:spcAft>
            </a:pPr>
            <a:r>
              <a:rPr lang="es-EC"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Costos de los materiales. </a:t>
            </a:r>
            <a:endParaRPr lang="es-EC" sz="16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5" name="Objeto 4"/>
          <p:cNvGraphicFramePr>
            <a:graphicFrameLocks noChangeAspect="1"/>
          </p:cNvGraphicFramePr>
          <p:nvPr>
            <p:extLst>
              <p:ext uri="{D42A27DB-BD31-4B8C-83A1-F6EECF244321}">
                <p14:modId xmlns:p14="http://schemas.microsoft.com/office/powerpoint/2010/main" val="3937633280"/>
              </p:ext>
            </p:extLst>
          </p:nvPr>
        </p:nvGraphicFramePr>
        <p:xfrm>
          <a:off x="436563" y="2019300"/>
          <a:ext cx="5159375" cy="4872038"/>
        </p:xfrm>
        <a:graphic>
          <a:graphicData uri="http://schemas.openxmlformats.org/presentationml/2006/ole">
            <mc:AlternateContent xmlns:mc="http://schemas.openxmlformats.org/markup-compatibility/2006">
              <mc:Choice xmlns:v="urn:schemas-microsoft-com:vml" Requires="v">
                <p:oleObj spid="_x0000_s37895" name="Documento" r:id="rId4" imgW="5219697" imgH="4945600" progId="Word.Document.12">
                  <p:embed/>
                </p:oleObj>
              </mc:Choice>
              <mc:Fallback>
                <p:oleObj name="Documento" r:id="rId4" imgW="5219697" imgH="4945600" progId="Word.Document.12">
                  <p:embed/>
                  <p:pic>
                    <p:nvPicPr>
                      <p:cNvPr id="0" name=""/>
                      <p:cNvPicPr/>
                      <p:nvPr/>
                    </p:nvPicPr>
                    <p:blipFill>
                      <a:blip r:embed="rId5"/>
                      <a:stretch>
                        <a:fillRect/>
                      </a:stretch>
                    </p:blipFill>
                    <p:spPr>
                      <a:xfrm>
                        <a:off x="436563" y="2019300"/>
                        <a:ext cx="5159375" cy="4872038"/>
                      </a:xfrm>
                      <a:prstGeom prst="rect">
                        <a:avLst/>
                      </a:prstGeom>
                    </p:spPr>
                  </p:pic>
                </p:oleObj>
              </mc:Fallback>
            </mc:AlternateContent>
          </a:graphicData>
        </a:graphic>
      </p:graphicFrame>
      <p:sp>
        <p:nvSpPr>
          <p:cNvPr id="6" name="Rectángulo 5"/>
          <p:cNvSpPr/>
          <p:nvPr/>
        </p:nvSpPr>
        <p:spPr>
          <a:xfrm>
            <a:off x="6846239" y="1440473"/>
            <a:ext cx="3598101" cy="463397"/>
          </a:xfrm>
          <a:prstGeom prst="rect">
            <a:avLst/>
          </a:prstGeom>
        </p:spPr>
        <p:txBody>
          <a:bodyPr wrap="none">
            <a:spAutoFit/>
          </a:bodyPr>
          <a:lstStyle/>
          <a:p>
            <a:pPr algn="just">
              <a:lnSpc>
                <a:spcPct val="150000"/>
              </a:lnSpc>
              <a:spcAft>
                <a:spcPts val="1000"/>
              </a:spcAft>
            </a:pPr>
            <a:r>
              <a:rPr lang="es-EC"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Costos de mano de obra indirecta. </a:t>
            </a:r>
            <a:endParaRPr lang="es-EC" sz="16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7" name="Objeto 6"/>
          <p:cNvGraphicFramePr>
            <a:graphicFrameLocks noChangeAspect="1"/>
          </p:cNvGraphicFramePr>
          <p:nvPr>
            <p:extLst>
              <p:ext uri="{D42A27DB-BD31-4B8C-83A1-F6EECF244321}">
                <p14:modId xmlns:p14="http://schemas.microsoft.com/office/powerpoint/2010/main" val="85870502"/>
              </p:ext>
            </p:extLst>
          </p:nvPr>
        </p:nvGraphicFramePr>
        <p:xfrm>
          <a:off x="6037820" y="2019300"/>
          <a:ext cx="5214937" cy="1987550"/>
        </p:xfrm>
        <a:graphic>
          <a:graphicData uri="http://schemas.openxmlformats.org/presentationml/2006/ole">
            <mc:AlternateContent xmlns:mc="http://schemas.openxmlformats.org/markup-compatibility/2006">
              <mc:Choice xmlns:v="urn:schemas-microsoft-com:vml" Requires="v">
                <p:oleObj spid="_x0000_s37896" name="Documento" r:id="rId7" imgW="5215488" imgH="1987738" progId="Word.Document.12">
                  <p:embed/>
                </p:oleObj>
              </mc:Choice>
              <mc:Fallback>
                <p:oleObj name="Documento" r:id="rId7" imgW="5215488" imgH="1987738" progId="Word.Document.12">
                  <p:embed/>
                  <p:pic>
                    <p:nvPicPr>
                      <p:cNvPr id="0" name=""/>
                      <p:cNvPicPr/>
                      <p:nvPr/>
                    </p:nvPicPr>
                    <p:blipFill>
                      <a:blip r:embed="rId8"/>
                      <a:stretch>
                        <a:fillRect/>
                      </a:stretch>
                    </p:blipFill>
                    <p:spPr>
                      <a:xfrm>
                        <a:off x="6037820" y="2019300"/>
                        <a:ext cx="5214937" cy="1987550"/>
                      </a:xfrm>
                      <a:prstGeom prst="rect">
                        <a:avLst/>
                      </a:prstGeom>
                    </p:spPr>
                  </p:pic>
                </p:oleObj>
              </mc:Fallback>
            </mc:AlternateContent>
          </a:graphicData>
        </a:graphic>
      </p:graphicFrame>
      <p:sp>
        <p:nvSpPr>
          <p:cNvPr id="8" name="Rectángulo 7"/>
          <p:cNvSpPr/>
          <p:nvPr/>
        </p:nvSpPr>
        <p:spPr>
          <a:xfrm>
            <a:off x="1841224" y="395166"/>
            <a:ext cx="1803699" cy="735779"/>
          </a:xfrm>
          <a:prstGeom prst="rect">
            <a:avLst/>
          </a:prstGeom>
        </p:spPr>
        <p:txBody>
          <a:bodyPr wrap="none">
            <a:spAutoFit/>
          </a:bodyPr>
          <a:lstStyle/>
          <a:p>
            <a:pPr marL="0" lvl="2">
              <a:lnSpc>
                <a:spcPct val="150000"/>
              </a:lnSpc>
            </a:pPr>
            <a:r>
              <a:rPr lang="es-EC" sz="3200" b="1" dirty="0">
                <a:solidFill>
                  <a:srgbClr val="FF0000"/>
                </a:solidFill>
                <a:latin typeface="+mj-lt"/>
              </a:rPr>
              <a:t>Egresos.</a:t>
            </a:r>
            <a:endParaRPr lang="es-EC" sz="5400" b="1" dirty="0">
              <a:solidFill>
                <a:srgbClr val="FF0000"/>
              </a:solidFill>
              <a:effectLst/>
              <a:latin typeface="+mj-lt"/>
            </a:endParaRPr>
          </a:p>
        </p:txBody>
      </p:sp>
      <p:sp>
        <p:nvSpPr>
          <p:cNvPr id="9" name="Rectángulo 8"/>
          <p:cNvSpPr/>
          <p:nvPr/>
        </p:nvSpPr>
        <p:spPr>
          <a:xfrm>
            <a:off x="8161822" y="3937614"/>
            <a:ext cx="966931" cy="369332"/>
          </a:xfrm>
          <a:prstGeom prst="rect">
            <a:avLst/>
          </a:prstGeom>
        </p:spPr>
        <p:txBody>
          <a:bodyPr wrap="none">
            <a:spAutoFit/>
          </a:bodyPr>
          <a:lstStyle/>
          <a:p>
            <a:pPr marL="0" lvl="3"/>
            <a:r>
              <a:rPr lang="es-EC" b="1" dirty="0">
                <a:solidFill>
                  <a:srgbClr val="FF0000"/>
                </a:solidFill>
                <a:latin typeface="Times New Roman" panose="02020603050405020304" pitchFamily="18" charset="0"/>
              </a:rPr>
              <a:t>Gastos. </a:t>
            </a:r>
            <a:endParaRPr lang="es-EC" sz="3600" b="1" dirty="0">
              <a:solidFill>
                <a:srgbClr val="FF0000"/>
              </a:solidFill>
              <a:effectLst/>
              <a:latin typeface="Times New Roman" panose="02020603050405020304" pitchFamily="18" charset="0"/>
            </a:endParaRPr>
          </a:p>
        </p:txBody>
      </p:sp>
      <p:graphicFrame>
        <p:nvGraphicFramePr>
          <p:cNvPr id="10" name="Objeto 9"/>
          <p:cNvGraphicFramePr>
            <a:graphicFrameLocks noChangeAspect="1"/>
          </p:cNvGraphicFramePr>
          <p:nvPr>
            <p:extLst>
              <p:ext uri="{D42A27DB-BD31-4B8C-83A1-F6EECF244321}">
                <p14:modId xmlns:p14="http://schemas.microsoft.com/office/powerpoint/2010/main" val="2629435361"/>
              </p:ext>
            </p:extLst>
          </p:nvPr>
        </p:nvGraphicFramePr>
        <p:xfrm>
          <a:off x="5348645" y="4331252"/>
          <a:ext cx="6593283" cy="2406499"/>
        </p:xfrm>
        <a:graphic>
          <a:graphicData uri="http://schemas.openxmlformats.org/presentationml/2006/ole">
            <mc:AlternateContent xmlns:mc="http://schemas.openxmlformats.org/markup-compatibility/2006">
              <mc:Choice xmlns:v="urn:schemas-microsoft-com:vml" Requires="v">
                <p:oleObj spid="_x0000_s37897" name="Documento" r:id="rId10" imgW="5215488" imgH="1902847" progId="Word.Document.12">
                  <p:embed/>
                </p:oleObj>
              </mc:Choice>
              <mc:Fallback>
                <p:oleObj name="Documento" r:id="rId10" imgW="5215488" imgH="1902847" progId="Word.Document.12">
                  <p:embed/>
                  <p:pic>
                    <p:nvPicPr>
                      <p:cNvPr id="0" name=""/>
                      <p:cNvPicPr/>
                      <p:nvPr/>
                    </p:nvPicPr>
                    <p:blipFill>
                      <a:blip r:embed="rId11"/>
                      <a:stretch>
                        <a:fillRect/>
                      </a:stretch>
                    </p:blipFill>
                    <p:spPr>
                      <a:xfrm>
                        <a:off x="5348645" y="4331252"/>
                        <a:ext cx="6593283" cy="2406499"/>
                      </a:xfrm>
                      <a:prstGeom prst="rect">
                        <a:avLst/>
                      </a:prstGeom>
                    </p:spPr>
                  </p:pic>
                </p:oleObj>
              </mc:Fallback>
            </mc:AlternateContent>
          </a:graphicData>
        </a:graphic>
      </p:graphicFrame>
    </p:spTree>
    <p:extLst>
      <p:ext uri="{BB962C8B-B14F-4D97-AF65-F5344CB8AC3E}">
        <p14:creationId xmlns:p14="http://schemas.microsoft.com/office/powerpoint/2010/main" val="349351923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69960" y="1373115"/>
            <a:ext cx="3902428" cy="628575"/>
          </a:xfrm>
        </p:spPr>
        <p:txBody>
          <a:bodyPr>
            <a:normAutofit/>
          </a:bodyPr>
          <a:lstStyle/>
          <a:p>
            <a:pPr lvl="3" algn="ctr"/>
            <a:r>
              <a:rPr lang="es-EC" sz="2800" b="1" dirty="0">
                <a:solidFill>
                  <a:srgbClr val="FF0000"/>
                </a:solidFill>
                <a:latin typeface="+mj-lt"/>
              </a:rPr>
              <a:t>Egresos totales.</a:t>
            </a:r>
          </a:p>
        </p:txBody>
      </p:sp>
      <p:graphicFrame>
        <p:nvGraphicFramePr>
          <p:cNvPr id="5" name="Objeto 4"/>
          <p:cNvGraphicFramePr>
            <a:graphicFrameLocks noChangeAspect="1"/>
          </p:cNvGraphicFramePr>
          <p:nvPr>
            <p:extLst>
              <p:ext uri="{D42A27DB-BD31-4B8C-83A1-F6EECF244321}">
                <p14:modId xmlns:p14="http://schemas.microsoft.com/office/powerpoint/2010/main" val="2454868911"/>
              </p:ext>
            </p:extLst>
          </p:nvPr>
        </p:nvGraphicFramePr>
        <p:xfrm>
          <a:off x="210894" y="3595542"/>
          <a:ext cx="7020560" cy="2032437"/>
        </p:xfrm>
        <a:graphic>
          <a:graphicData uri="http://schemas.openxmlformats.org/presentationml/2006/ole">
            <mc:AlternateContent xmlns:mc="http://schemas.openxmlformats.org/markup-compatibility/2006">
              <mc:Choice xmlns:v="urn:schemas-microsoft-com:vml" Requires="v">
                <p:oleObj spid="_x0000_s34831" name="Documento" r:id="rId4" imgW="5215488" imgH="1509328" progId="Word.Document.12">
                  <p:embed/>
                </p:oleObj>
              </mc:Choice>
              <mc:Fallback>
                <p:oleObj name="Documento" r:id="rId4" imgW="5215488" imgH="1509328" progId="Word.Document.12">
                  <p:embed/>
                  <p:pic>
                    <p:nvPicPr>
                      <p:cNvPr id="0" name=""/>
                      <p:cNvPicPr/>
                      <p:nvPr/>
                    </p:nvPicPr>
                    <p:blipFill>
                      <a:blip r:embed="rId5"/>
                      <a:stretch>
                        <a:fillRect/>
                      </a:stretch>
                    </p:blipFill>
                    <p:spPr>
                      <a:xfrm>
                        <a:off x="210894" y="3595542"/>
                        <a:ext cx="7020560" cy="2032437"/>
                      </a:xfrm>
                      <a:prstGeom prst="rect">
                        <a:avLst/>
                      </a:prstGeom>
                    </p:spPr>
                  </p:pic>
                </p:oleObj>
              </mc:Fallback>
            </mc:AlternateContent>
          </a:graphicData>
        </a:graphic>
      </p:graphicFrame>
      <p:sp>
        <p:nvSpPr>
          <p:cNvPr id="6" name="Rectángulo 5"/>
          <p:cNvSpPr/>
          <p:nvPr/>
        </p:nvSpPr>
        <p:spPr>
          <a:xfrm>
            <a:off x="7125702" y="1373115"/>
            <a:ext cx="3555782" cy="523220"/>
          </a:xfrm>
          <a:prstGeom prst="rect">
            <a:avLst/>
          </a:prstGeom>
        </p:spPr>
        <p:txBody>
          <a:bodyPr wrap="none">
            <a:spAutoFit/>
          </a:bodyPr>
          <a:lstStyle/>
          <a:p>
            <a:pPr marL="0" lvl="1" algn="ctr"/>
            <a:r>
              <a:rPr lang="es-EC" sz="2800" b="1" dirty="0">
                <a:solidFill>
                  <a:srgbClr val="FF0000"/>
                </a:solidFill>
                <a:latin typeface="Times New Roman" panose="02020603050405020304" pitchFamily="18" charset="0"/>
              </a:rPr>
              <a:t>Flujo neto de efectivo.</a:t>
            </a:r>
            <a:endParaRPr lang="es-EC" sz="4800" b="1" dirty="0">
              <a:solidFill>
                <a:srgbClr val="FF0000"/>
              </a:solidFill>
              <a:effectLst/>
              <a:latin typeface="Times New Roman" panose="02020603050405020304" pitchFamily="18" charset="0"/>
            </a:endParaRPr>
          </a:p>
        </p:txBody>
      </p:sp>
      <p:graphicFrame>
        <p:nvGraphicFramePr>
          <p:cNvPr id="7" name="Objeto 6"/>
          <p:cNvGraphicFramePr>
            <a:graphicFrameLocks noChangeAspect="1"/>
          </p:cNvGraphicFramePr>
          <p:nvPr>
            <p:extLst>
              <p:ext uri="{D42A27DB-BD31-4B8C-83A1-F6EECF244321}">
                <p14:modId xmlns:p14="http://schemas.microsoft.com/office/powerpoint/2010/main" val="3561378915"/>
              </p:ext>
            </p:extLst>
          </p:nvPr>
        </p:nvGraphicFramePr>
        <p:xfrm>
          <a:off x="6324699" y="2114624"/>
          <a:ext cx="5157788" cy="4994275"/>
        </p:xfrm>
        <a:graphic>
          <a:graphicData uri="http://schemas.openxmlformats.org/presentationml/2006/ole">
            <mc:AlternateContent xmlns:mc="http://schemas.openxmlformats.org/markup-compatibility/2006">
              <mc:Choice xmlns:v="urn:schemas-microsoft-com:vml" Requires="v">
                <p:oleObj spid="_x0000_s34832" name="Documento" r:id="rId7" imgW="5219697" imgH="5071458" progId="Word.Document.12">
                  <p:embed/>
                </p:oleObj>
              </mc:Choice>
              <mc:Fallback>
                <p:oleObj name="Documento" r:id="rId7" imgW="5219697" imgH="5071458" progId="Word.Document.12">
                  <p:embed/>
                  <p:pic>
                    <p:nvPicPr>
                      <p:cNvPr id="0" name=""/>
                      <p:cNvPicPr/>
                      <p:nvPr/>
                    </p:nvPicPr>
                    <p:blipFill>
                      <a:blip r:embed="rId8"/>
                      <a:stretch>
                        <a:fillRect/>
                      </a:stretch>
                    </p:blipFill>
                    <p:spPr>
                      <a:xfrm>
                        <a:off x="6324699" y="2114624"/>
                        <a:ext cx="5157788" cy="4994275"/>
                      </a:xfrm>
                      <a:prstGeom prst="rect">
                        <a:avLst/>
                      </a:prstGeom>
                    </p:spPr>
                  </p:pic>
                </p:oleObj>
              </mc:Fallback>
            </mc:AlternateContent>
          </a:graphicData>
        </a:graphic>
      </p:graphicFrame>
      <p:pic>
        <p:nvPicPr>
          <p:cNvPr id="8" name="Imagen 7"/>
          <p:cNvPicPr/>
          <p:nvPr/>
        </p:nvPicPr>
        <p:blipFill>
          <a:blip r:embed="rId9" cstate="print"/>
          <a:srcRect l="30477" t="35652" r="27966" b="44783"/>
          <a:stretch>
            <a:fillRect/>
          </a:stretch>
        </p:blipFill>
        <p:spPr bwMode="auto">
          <a:xfrm>
            <a:off x="9596852" y="306793"/>
            <a:ext cx="2237489" cy="812400"/>
          </a:xfrm>
          <a:prstGeom prst="rect">
            <a:avLst/>
          </a:prstGeom>
          <a:noFill/>
          <a:ln w="9525">
            <a:noFill/>
            <a:miter lim="800000"/>
            <a:headEnd/>
            <a:tailEnd/>
          </a:ln>
        </p:spPr>
      </p:pic>
    </p:spTree>
    <p:extLst>
      <p:ext uri="{BB962C8B-B14F-4D97-AF65-F5344CB8AC3E}">
        <p14:creationId xmlns:p14="http://schemas.microsoft.com/office/powerpoint/2010/main" val="35625539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14132" y="466789"/>
            <a:ext cx="5160156" cy="730946"/>
          </a:xfrm>
        </p:spPr>
        <p:txBody>
          <a:bodyPr/>
          <a:lstStyle/>
          <a:p>
            <a:r>
              <a:rPr lang="es-EC" b="1" dirty="0" err="1" smtClean="0">
                <a:solidFill>
                  <a:srgbClr val="FF0000"/>
                </a:solidFill>
              </a:rPr>
              <a:t>Loaders</a:t>
            </a:r>
            <a:r>
              <a:rPr lang="es-EC" b="1" dirty="0" smtClean="0">
                <a:solidFill>
                  <a:srgbClr val="FF0000"/>
                </a:solidFill>
              </a:rPr>
              <a:t> o Cargadores</a:t>
            </a:r>
            <a:endParaRPr lang="es-EC" b="1" dirty="0">
              <a:solidFill>
                <a:srgbClr val="FF0000"/>
              </a:solidFill>
            </a:endParaRPr>
          </a:p>
        </p:txBody>
      </p:sp>
      <p:sp>
        <p:nvSpPr>
          <p:cNvPr id="3" name="Marcador de contenido 2"/>
          <p:cNvSpPr>
            <a:spLocks noGrp="1"/>
          </p:cNvSpPr>
          <p:nvPr>
            <p:ph idx="1"/>
          </p:nvPr>
        </p:nvSpPr>
        <p:spPr>
          <a:xfrm>
            <a:off x="1844921" y="3119673"/>
            <a:ext cx="5945188" cy="819150"/>
          </a:xfrm>
        </p:spPr>
        <p:txBody>
          <a:bodyPr>
            <a:noAutofit/>
          </a:bodyPr>
          <a:lstStyle/>
          <a:p>
            <a:pPr lvl="0"/>
            <a:r>
              <a:rPr lang="es-EC" sz="2000" b="1" dirty="0"/>
              <a:t>Cargador normal o de gravedad.</a:t>
            </a:r>
          </a:p>
          <a:p>
            <a:pPr lvl="0"/>
            <a:r>
              <a:rPr lang="es-EC" sz="2000" b="1" dirty="0"/>
              <a:t>Cargador eléctrico o rotor.</a:t>
            </a:r>
          </a:p>
          <a:p>
            <a:endParaRPr lang="es-EC" sz="2000" b="1" dirty="0"/>
          </a:p>
        </p:txBody>
      </p:sp>
      <p:pic>
        <p:nvPicPr>
          <p:cNvPr id="4" name="Imagen 3" descr="http://www.genxglobalinc.com/wp-content/uploads/2012/04/blackhopperside.jpg"/>
          <p:cNvPicPr/>
          <p:nvPr/>
        </p:nvPicPr>
        <p:blipFill>
          <a:blip r:embed="rId2">
            <a:extLst>
              <a:ext uri="{28A0092B-C50C-407E-A947-70E740481C1C}">
                <a14:useLocalDpi xmlns:a14="http://schemas.microsoft.com/office/drawing/2010/main" val="0"/>
              </a:ext>
            </a:extLst>
          </a:blip>
          <a:srcRect/>
          <a:stretch>
            <a:fillRect/>
          </a:stretch>
        </p:blipFill>
        <p:spPr bwMode="auto">
          <a:xfrm>
            <a:off x="7111132" y="1452798"/>
            <a:ext cx="2562225" cy="1666875"/>
          </a:xfrm>
          <a:prstGeom prst="rect">
            <a:avLst/>
          </a:prstGeom>
          <a:noFill/>
          <a:ln>
            <a:noFill/>
          </a:ln>
        </p:spPr>
      </p:pic>
      <p:pic>
        <p:nvPicPr>
          <p:cNvPr id="5" name="Imagen 4" descr="http://cdn1.es.yumping.info/photo/products/1/9/9/4/dye-rotor-azul-blue-con-video-de-prueba-no-incluido_big.jpg"/>
          <p:cNvPicPr/>
          <p:nvPr/>
        </p:nvPicPr>
        <p:blipFill>
          <a:blip r:embed="rId3">
            <a:extLst>
              <a:ext uri="{28A0092B-C50C-407E-A947-70E740481C1C}">
                <a14:useLocalDpi xmlns:a14="http://schemas.microsoft.com/office/drawing/2010/main" val="0"/>
              </a:ext>
            </a:extLst>
          </a:blip>
          <a:srcRect/>
          <a:stretch>
            <a:fillRect/>
          </a:stretch>
        </p:blipFill>
        <p:spPr bwMode="auto">
          <a:xfrm>
            <a:off x="7111132" y="4363230"/>
            <a:ext cx="2404745" cy="1776730"/>
          </a:xfrm>
          <a:prstGeom prst="rect">
            <a:avLst/>
          </a:prstGeom>
          <a:noFill/>
          <a:ln>
            <a:noFill/>
          </a:ln>
        </p:spPr>
      </p:pic>
      <p:pic>
        <p:nvPicPr>
          <p:cNvPr id="6" name="Imagen 5" descr="http://www.zephyrpaintball.com/media/img/zephyrsports/W1500-H554-Bffffff/valken/vmax/valken_2020_31612___apart.jpg"/>
          <p:cNvPicPr/>
          <p:nvPr/>
        </p:nvPicPr>
        <p:blipFill rotWithShape="1">
          <a:blip r:embed="rId4">
            <a:extLst>
              <a:ext uri="{28A0092B-C50C-407E-A947-70E740481C1C}">
                <a14:useLocalDpi xmlns:a14="http://schemas.microsoft.com/office/drawing/2010/main" val="0"/>
              </a:ext>
            </a:extLst>
          </a:blip>
          <a:srcRect l="38263" t="25339" r="29568" b="3540"/>
          <a:stretch/>
        </p:blipFill>
        <p:spPr bwMode="auto">
          <a:xfrm>
            <a:off x="3001711" y="4889645"/>
            <a:ext cx="1535430" cy="1250315"/>
          </a:xfrm>
          <a:prstGeom prst="rect">
            <a:avLst/>
          </a:prstGeom>
          <a:noFill/>
          <a:ln>
            <a:noFill/>
          </a:ln>
          <a:extLst>
            <a:ext uri="{53640926-AAD7-44D8-BBD7-CCE9431645EC}">
              <a14:shadowObscured xmlns:a14="http://schemas.microsoft.com/office/drawing/2010/main"/>
            </a:ext>
          </a:extLst>
        </p:spPr>
      </p:pic>
      <p:sp>
        <p:nvSpPr>
          <p:cNvPr id="7" name="Rectángulo 6"/>
          <p:cNvSpPr/>
          <p:nvPr/>
        </p:nvSpPr>
        <p:spPr>
          <a:xfrm>
            <a:off x="1601203" y="6139960"/>
            <a:ext cx="4336444" cy="454996"/>
          </a:xfrm>
          <a:prstGeom prst="rect">
            <a:avLst/>
          </a:prstGeom>
        </p:spPr>
        <p:txBody>
          <a:bodyPr wrap="none">
            <a:spAutoFit/>
          </a:bodyPr>
          <a:lstStyle/>
          <a:p>
            <a:pPr algn="ctr">
              <a:lnSpc>
                <a:spcPct val="150000"/>
              </a:lnSpc>
              <a:spcAft>
                <a:spcPts val="1000"/>
              </a:spcAft>
            </a:pPr>
            <a:r>
              <a:rPr lang="es-EC" b="1" dirty="0">
                <a:solidFill>
                  <a:srgbClr val="00B050"/>
                </a:solidFill>
                <a:latin typeface="+mj-lt"/>
                <a:ea typeface="Times New Roman" panose="02020603050405020304" pitchFamily="18" charset="0"/>
                <a:cs typeface="Times New Roman" panose="02020603050405020304" pitchFamily="18" charset="0"/>
              </a:rPr>
              <a:t>Rotor de un cargador marca </a:t>
            </a:r>
            <a:r>
              <a:rPr lang="es-EC" b="1" dirty="0" err="1">
                <a:solidFill>
                  <a:srgbClr val="00B050"/>
                </a:solidFill>
                <a:latin typeface="+mj-lt"/>
                <a:ea typeface="Times New Roman" panose="02020603050405020304" pitchFamily="18" charset="0"/>
                <a:cs typeface="Times New Roman" panose="02020603050405020304" pitchFamily="18" charset="0"/>
              </a:rPr>
              <a:t>Valken</a:t>
            </a:r>
            <a:r>
              <a:rPr lang="es-EC" b="1" dirty="0">
                <a:solidFill>
                  <a:srgbClr val="00B050"/>
                </a:solidFill>
                <a:latin typeface="+mj-lt"/>
                <a:ea typeface="Times New Roman" panose="02020603050405020304" pitchFamily="18" charset="0"/>
                <a:cs typeface="Times New Roman" panose="02020603050405020304" pitchFamily="18" charset="0"/>
              </a:rPr>
              <a:t>.</a:t>
            </a:r>
            <a:endParaRPr lang="es-EC" sz="1100" b="1" dirty="0">
              <a:solidFill>
                <a:srgbClr val="00B050"/>
              </a:solidFill>
              <a:effectLst/>
              <a:latin typeface="+mj-lt"/>
              <a:ea typeface="Times New Roman" panose="02020603050405020304" pitchFamily="18" charset="0"/>
              <a:cs typeface="Times New Roman" panose="02020603050405020304" pitchFamily="18" charset="0"/>
            </a:endParaRPr>
          </a:p>
        </p:txBody>
      </p:sp>
      <p:pic>
        <p:nvPicPr>
          <p:cNvPr id="8" name="Imagen 7"/>
          <p:cNvPicPr/>
          <p:nvPr/>
        </p:nvPicPr>
        <p:blipFill>
          <a:blip r:embed="rId5" cstate="print"/>
          <a:srcRect l="30477" t="35652" r="27966" b="44783"/>
          <a:stretch>
            <a:fillRect/>
          </a:stretch>
        </p:blipFill>
        <p:spPr bwMode="auto">
          <a:xfrm>
            <a:off x="8928112" y="539882"/>
            <a:ext cx="2237489" cy="812400"/>
          </a:xfrm>
          <a:prstGeom prst="rect">
            <a:avLst/>
          </a:prstGeom>
          <a:noFill/>
          <a:ln w="9525">
            <a:noFill/>
            <a:miter lim="800000"/>
            <a:headEnd/>
            <a:tailEnd/>
          </a:ln>
        </p:spPr>
      </p:pic>
      <p:cxnSp>
        <p:nvCxnSpPr>
          <p:cNvPr id="10" name="Conector recto de flecha 9"/>
          <p:cNvCxnSpPr>
            <a:endCxn id="4" idx="1"/>
          </p:cNvCxnSpPr>
          <p:nvPr/>
        </p:nvCxnSpPr>
        <p:spPr>
          <a:xfrm flipV="1">
            <a:off x="4537141" y="2286236"/>
            <a:ext cx="2573991" cy="740299"/>
          </a:xfrm>
          <a:prstGeom prst="straightConnector1">
            <a:avLst/>
          </a:prstGeom>
          <a:ln w="38100">
            <a:tailEnd type="triangle"/>
          </a:ln>
        </p:spPr>
        <p:style>
          <a:lnRef idx="3">
            <a:schemeClr val="accent4"/>
          </a:lnRef>
          <a:fillRef idx="0">
            <a:schemeClr val="accent4"/>
          </a:fillRef>
          <a:effectRef idx="2">
            <a:schemeClr val="accent4"/>
          </a:effectRef>
          <a:fontRef idx="minor">
            <a:schemeClr val="tx1"/>
          </a:fontRef>
        </p:style>
      </p:cxnSp>
      <p:cxnSp>
        <p:nvCxnSpPr>
          <p:cNvPr id="11" name="Conector recto de flecha 10"/>
          <p:cNvCxnSpPr>
            <a:endCxn id="5" idx="1"/>
          </p:cNvCxnSpPr>
          <p:nvPr/>
        </p:nvCxnSpPr>
        <p:spPr>
          <a:xfrm>
            <a:off x="4537141" y="3977357"/>
            <a:ext cx="2573991" cy="1274238"/>
          </a:xfrm>
          <a:prstGeom prst="straightConnector1">
            <a:avLst/>
          </a:prstGeom>
          <a:ln w="38100">
            <a:tailEnd type="triangle"/>
          </a:ln>
        </p:spPr>
        <p:style>
          <a:lnRef idx="3">
            <a:schemeClr val="accent4"/>
          </a:lnRef>
          <a:fillRef idx="0">
            <a:schemeClr val="accent4"/>
          </a:fillRef>
          <a:effectRef idx="2">
            <a:schemeClr val="accent4"/>
          </a:effectRef>
          <a:fontRef idx="minor">
            <a:schemeClr val="tx1"/>
          </a:fontRef>
        </p:style>
      </p:cxnSp>
      <p:cxnSp>
        <p:nvCxnSpPr>
          <p:cNvPr id="15" name="Conector recto de flecha 14"/>
          <p:cNvCxnSpPr/>
          <p:nvPr/>
        </p:nvCxnSpPr>
        <p:spPr>
          <a:xfrm flipH="1">
            <a:off x="4817515" y="5830867"/>
            <a:ext cx="2293617" cy="0"/>
          </a:xfrm>
          <a:prstGeom prst="straightConnector1">
            <a:avLst/>
          </a:prstGeom>
          <a:ln w="19050">
            <a:tailEnd type="triangle"/>
          </a:ln>
          <a:effectLst>
            <a:outerShdw blurRad="50800" dist="38100" dir="2700000" algn="tl" rotWithShape="0">
              <a:prstClr val="black">
                <a:alpha val="40000"/>
              </a:prstClr>
            </a:outerShdw>
          </a:effectLst>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590738712"/>
      </p:ext>
    </p:extLst>
  </p:cSld>
  <p:clrMapOvr>
    <a:masterClrMapping/>
  </p:clrMapOvr>
</p:sld>
</file>

<file path=ppt/theme/theme1.xml><?xml version="1.0" encoding="utf-8"?>
<a:theme xmlns:a="http://schemas.openxmlformats.org/drawingml/2006/main" name="Espiral">
  <a:themeElements>
    <a:clrScheme name="Verde">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652</TotalTime>
  <Words>2793</Words>
  <Application>Microsoft Office PowerPoint</Application>
  <PresentationFormat>Panorámica</PresentationFormat>
  <Paragraphs>856</Paragraphs>
  <Slides>87</Slides>
  <Notes>0</Notes>
  <HiddenSlides>0</HiddenSlides>
  <MMClips>0</MMClips>
  <ScaleCrop>false</ScaleCrop>
  <HeadingPairs>
    <vt:vector size="8" baseType="variant">
      <vt:variant>
        <vt:lpstr>Fuentes usadas</vt:lpstr>
      </vt:variant>
      <vt:variant>
        <vt:i4>7</vt:i4>
      </vt:variant>
      <vt:variant>
        <vt:lpstr>Tema</vt:lpstr>
      </vt:variant>
      <vt:variant>
        <vt:i4>1</vt:i4>
      </vt:variant>
      <vt:variant>
        <vt:lpstr>Servidores OLE incrustados</vt:lpstr>
      </vt:variant>
      <vt:variant>
        <vt:i4>2</vt:i4>
      </vt:variant>
      <vt:variant>
        <vt:lpstr>Títulos de diapositiva</vt:lpstr>
      </vt:variant>
      <vt:variant>
        <vt:i4>87</vt:i4>
      </vt:variant>
    </vt:vector>
  </HeadingPairs>
  <TitlesOfParts>
    <vt:vector size="97" baseType="lpstr">
      <vt:lpstr>Arial</vt:lpstr>
      <vt:lpstr>Calibri</vt:lpstr>
      <vt:lpstr>Cambria Math</vt:lpstr>
      <vt:lpstr>Century Gothic</vt:lpstr>
      <vt:lpstr>Symbol</vt:lpstr>
      <vt:lpstr>Times New Roman</vt:lpstr>
      <vt:lpstr>Wingdings 3</vt:lpstr>
      <vt:lpstr>Espiral</vt:lpstr>
      <vt:lpstr>Documento</vt:lpstr>
      <vt:lpstr>Visio</vt:lpstr>
      <vt:lpstr>PROYECTO DE TITULACIÓN PREVIO A LA OBTENCIÓN DEL TÍTULO DE INGENIERO EN MECATRÓNICA</vt:lpstr>
      <vt:lpstr>Que es el Paintball</vt:lpstr>
      <vt:lpstr>OBJETIVO</vt:lpstr>
      <vt:lpstr>Modalidades del Paintball</vt:lpstr>
      <vt:lpstr>Factores que afectan el Desempeño de las Bolas de Pintura (BP). </vt:lpstr>
      <vt:lpstr>Equipo Básico</vt:lpstr>
      <vt:lpstr>Que son las bolas de pintura</vt:lpstr>
      <vt:lpstr>Tipos de bolas</vt:lpstr>
      <vt:lpstr>Loaders o Cargadores</vt:lpstr>
      <vt:lpstr>Sistemas de  almacenamiento</vt:lpstr>
      <vt:lpstr>Sistemas Eléctricos </vt:lpstr>
      <vt:lpstr>Sistemas electrónicos</vt:lpstr>
      <vt:lpstr>Sistemas de control</vt:lpstr>
      <vt:lpstr>Diseño y construcción  de la máquina </vt:lpstr>
      <vt:lpstr>Planteamiento del Problema</vt:lpstr>
      <vt:lpstr>Dosificación de las BP., de  manera rápida y exacta.</vt:lpstr>
      <vt:lpstr>Bolas de pintura en las  mejores condiciones.</vt:lpstr>
      <vt:lpstr>Reserva de las BP., para 2  semanas de funcionamiento. </vt:lpstr>
      <vt:lpstr>Análisis de alternativas</vt:lpstr>
      <vt:lpstr>Selección material del  sistema de almacenamiento </vt:lpstr>
      <vt:lpstr>Matriz morfológica de la selección  del material para el sistema de almacenamiento. </vt:lpstr>
      <vt:lpstr>Criterios A Evaluar. </vt:lpstr>
      <vt:lpstr>Selección de la forma  sistema de almacenamiento</vt:lpstr>
      <vt:lpstr>Criterios a evaluar</vt:lpstr>
      <vt:lpstr>Selección del Tamaño del cilindro de almacenamiento. </vt:lpstr>
      <vt:lpstr>Experimentos Volumen </vt:lpstr>
      <vt:lpstr>Presentación de PowerPoint</vt:lpstr>
      <vt:lpstr>Altura del cilindro de almacenamiento</vt:lpstr>
      <vt:lpstr>Experimento 2:  Altura del cilindro </vt:lpstr>
      <vt:lpstr>Diseño del cilindro de almacenamiento de BP. </vt:lpstr>
      <vt:lpstr>Análisis de esfuerzos en el cilindro de almacenamiento</vt:lpstr>
      <vt:lpstr>Presentación de PowerPoint</vt:lpstr>
      <vt:lpstr>Análisis de Esfuerzos simulado</vt:lpstr>
      <vt:lpstr>Simulación estructura cilindro de almacenamiento</vt:lpstr>
      <vt:lpstr>Diseño sistema de rotación de BP</vt:lpstr>
      <vt:lpstr>Presentación de PowerPoint</vt:lpstr>
      <vt:lpstr>Presentación de PowerPoint</vt:lpstr>
      <vt:lpstr>Experimento 3: Sistemas de rotación.</vt:lpstr>
      <vt:lpstr>Diseño Aspa de Rotación de BP. </vt:lpstr>
      <vt:lpstr>Presentación de PowerPoint</vt:lpstr>
      <vt:lpstr>Análisis de esfuerzos del aspa del sistema de rotación de BP. </vt:lpstr>
      <vt:lpstr>Calculo de Momento Torsor y  Potencia del Aspa de Rotación </vt:lpstr>
      <vt:lpstr>Análisis de Esfuerzos Simulado del Aspa de Rotación de BP. </vt:lpstr>
      <vt:lpstr>Diseño de la Estructura  Principal.</vt:lpstr>
      <vt:lpstr>Presentación de PowerPoint</vt:lpstr>
      <vt:lpstr>Análisis de Esfuerzos Simulados  Estructura principal. </vt:lpstr>
      <vt:lpstr>Diseño Base Giratoria de Pods. </vt:lpstr>
      <vt:lpstr>Criterios a Evaluar</vt:lpstr>
      <vt:lpstr>Análisis de Esfuerzos simulados de la Base Giratoria</vt:lpstr>
      <vt:lpstr>Diseño final maquina almacenadora, conservadora y dosificadora de BP. </vt:lpstr>
      <vt:lpstr>Cilindro de Almacenamiento de BP.</vt:lpstr>
      <vt:lpstr>Estructura Base Principal. </vt:lpstr>
      <vt:lpstr>Construcción Base  Giratoria de Pods</vt:lpstr>
      <vt:lpstr>DISEÑO ELÉCTRICO Y  ELECTRÓNICO DE LA MAQUINA </vt:lpstr>
      <vt:lpstr>Control automático de temperatura y humedad. </vt:lpstr>
      <vt:lpstr>Dosificación de BP. </vt:lpstr>
      <vt:lpstr>Selección Sensor de Temperatura y Humedad. </vt:lpstr>
      <vt:lpstr>Presentación de PowerPoint</vt:lpstr>
      <vt:lpstr>Criterios a Evaluar</vt:lpstr>
      <vt:lpstr>Controlador del Sistema</vt:lpstr>
      <vt:lpstr>Presentación de PowerPoint</vt:lpstr>
      <vt:lpstr>Presentación de PowerPoint</vt:lpstr>
      <vt:lpstr>Selección del PLC. </vt:lpstr>
      <vt:lpstr>Características comunes de  los 3 PLC´S preseleccionados. </vt:lpstr>
      <vt:lpstr>Análisis de costos PLC´S   </vt:lpstr>
      <vt:lpstr>Presentación de PowerPoint</vt:lpstr>
      <vt:lpstr>Presentación de PowerPoint</vt:lpstr>
      <vt:lpstr>Conexión y montaje  del PLC LOGO</vt:lpstr>
      <vt:lpstr>Conexión de las salidas. </vt:lpstr>
      <vt:lpstr>Limitación de entradas y salidas del PLC Logo de siemens.</vt:lpstr>
      <vt:lpstr>Diseño del circuito de potencia. </vt:lpstr>
      <vt:lpstr>Circuito de Acoplamiento de los sensores.</vt:lpstr>
      <vt:lpstr>Circuito de Control de Velocidad  de los Motores de 12Vdc</vt:lpstr>
      <vt:lpstr>Presentación de PowerPoint</vt:lpstr>
      <vt:lpstr>Presentación de PowerPoint</vt:lpstr>
      <vt:lpstr>Diagramas de causa-efecto para la programación del PLC.  </vt:lpstr>
      <vt:lpstr>Presentación de PowerPoint</vt:lpstr>
      <vt:lpstr>Matriz QFD para las necesidades de control. </vt:lpstr>
      <vt:lpstr>Proceso del control de temperatura y humedad. </vt:lpstr>
      <vt:lpstr>Proceso del control de rotación de BP. </vt:lpstr>
      <vt:lpstr>Proceso de control de dosificación. </vt:lpstr>
      <vt:lpstr>IDEF 0 DEL PROCESO</vt:lpstr>
      <vt:lpstr>Bloques de Función del programa Logosoft Confort. </vt:lpstr>
      <vt:lpstr>Estudio Financiero</vt:lpstr>
      <vt:lpstr>Presentación de PowerPoint</vt:lpstr>
      <vt:lpstr>Presentación de PowerPoint</vt:lpstr>
      <vt:lpstr>Egresos totales.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PROYECTO DE TITULACIÓN PREVIO A LA OBTENCIÓN DEL TÍTULO DE INGENIERO EN MECATRÓNICA</dc:title>
  <dc:creator>AnDreS LarA NoVillO</dc:creator>
  <cp:lastModifiedBy>AnDreS LarA NoVillO</cp:lastModifiedBy>
  <cp:revision>47</cp:revision>
  <dcterms:created xsi:type="dcterms:W3CDTF">2014-11-27T13:17:50Z</dcterms:created>
  <dcterms:modified xsi:type="dcterms:W3CDTF">2014-12-03T04:07:00Z</dcterms:modified>
</cp:coreProperties>
</file>