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308" r:id="rId6"/>
    <p:sldId id="262" r:id="rId7"/>
    <p:sldId id="309" r:id="rId8"/>
    <p:sldId id="263" r:id="rId9"/>
    <p:sldId id="264" r:id="rId10"/>
    <p:sldId id="265" r:id="rId11"/>
    <p:sldId id="267" r:id="rId12"/>
    <p:sldId id="310" r:id="rId13"/>
    <p:sldId id="268" r:id="rId14"/>
    <p:sldId id="269" r:id="rId15"/>
    <p:sldId id="270" r:id="rId16"/>
    <p:sldId id="271" r:id="rId17"/>
    <p:sldId id="285" r:id="rId18"/>
    <p:sldId id="287" r:id="rId19"/>
    <p:sldId id="312" r:id="rId20"/>
    <p:sldId id="272" r:id="rId21"/>
    <p:sldId id="273" r:id="rId22"/>
    <p:sldId id="284" r:id="rId23"/>
    <p:sldId id="314" r:id="rId24"/>
    <p:sldId id="288" r:id="rId25"/>
    <p:sldId id="317" r:id="rId26"/>
    <p:sldId id="292" r:id="rId27"/>
    <p:sldId id="315" r:id="rId28"/>
    <p:sldId id="293" r:id="rId29"/>
    <p:sldId id="294" r:id="rId30"/>
    <p:sldId id="296" r:id="rId31"/>
    <p:sldId id="297" r:id="rId32"/>
    <p:sldId id="298" r:id="rId33"/>
    <p:sldId id="299" r:id="rId34"/>
    <p:sldId id="303" r:id="rId35"/>
    <p:sldId id="304" r:id="rId36"/>
    <p:sldId id="300" r:id="rId37"/>
    <p:sldId id="301" r:id="rId38"/>
    <p:sldId id="302" r:id="rId39"/>
    <p:sldId id="306" r:id="rId40"/>
    <p:sldId id="305" r:id="rId41"/>
    <p:sldId id="295" r:id="rId42"/>
    <p:sldId id="307" r:id="rId43"/>
    <p:sldId id="318" r:id="rId44"/>
  </p:sldIdLst>
  <p:sldSz cx="10801350" cy="7200900"/>
  <p:notesSz cx="9144000" cy="6858000"/>
  <p:defaultTextStyle>
    <a:defPPr>
      <a:defRPr lang="es-ES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66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84" autoAdjust="0"/>
  </p:normalViewPr>
  <p:slideViewPr>
    <p:cSldViewPr>
      <p:cViewPr>
        <p:scale>
          <a:sx n="60" d="100"/>
          <a:sy n="60" d="100"/>
        </p:scale>
        <p:origin x="-684" y="-414"/>
      </p:cViewPr>
      <p:guideLst>
        <p:guide orient="horz" pos="2268"/>
        <p:guide pos="3402"/>
      </p:guideLst>
    </p:cSldViewPr>
  </p:slideViewPr>
  <p:outlineViewPr>
    <p:cViewPr>
      <p:scale>
        <a:sx n="33" d="100"/>
        <a:sy n="33" d="100"/>
      </p:scale>
      <p:origin x="24" y="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298B8-EFFE-48E5-8778-017C00155FBC}" type="doc">
      <dgm:prSet loTypeId="urn:microsoft.com/office/officeart/2005/8/layout/vList4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A2AA1F0-85A3-4B60-AB8C-669F8BE3C336}">
      <dgm:prSet phldrT="[Texto]" custT="1"/>
      <dgm:spPr>
        <a:solidFill>
          <a:srgbClr val="99FF66"/>
        </a:solidFill>
      </dgm:spPr>
      <dgm:t>
        <a:bodyPr/>
        <a:lstStyle/>
        <a:p>
          <a:pPr marL="0" indent="0" algn="ctr"/>
          <a:r>
            <a:rPr lang="es-EC" sz="2000" b="1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TIPO DE DISEÑO</a:t>
          </a:r>
        </a:p>
        <a:p>
          <a:pPr marL="0" indent="0" algn="ctr"/>
          <a:endParaRPr lang="es-EC" sz="1000" b="1" dirty="0" smtClean="0">
            <a:ln w="50800"/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  <a:p>
          <a:pPr marL="0" indent="0" algn="just"/>
          <a:r>
            <a:rPr lang="es-EC" sz="1800" b="1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Se utilizó un Diseño Completamente al azar (DCA) dispuesto en arreglo factorial 3x3 (tres donadores (semen) por tres diluyentes)</a:t>
          </a:r>
          <a:endParaRPr lang="es-EC" sz="1800" dirty="0">
            <a:latin typeface="+mn-lt"/>
          </a:endParaRPr>
        </a:p>
      </dgm:t>
    </dgm:pt>
    <dgm:pt modelId="{F293A6DE-0192-480B-84B8-348940942005}" type="parTrans" cxnId="{24B11263-33C9-41B0-B86E-F7C65DC93613}">
      <dgm:prSet/>
      <dgm:spPr/>
      <dgm:t>
        <a:bodyPr/>
        <a:lstStyle/>
        <a:p>
          <a:endParaRPr lang="es-EC"/>
        </a:p>
      </dgm:t>
    </dgm:pt>
    <dgm:pt modelId="{39EA81EF-4A0A-4D23-B5ED-10D830CDC55D}" type="sibTrans" cxnId="{24B11263-33C9-41B0-B86E-F7C65DC93613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C"/>
        </a:p>
      </dgm:t>
    </dgm:pt>
    <dgm:pt modelId="{C3511B15-D5AD-4936-85C7-4DAF379C9284}">
      <dgm:prSet phldrT="[Texto]" custT="1"/>
      <dgm:spPr>
        <a:solidFill>
          <a:srgbClr val="FFFF99"/>
        </a:solidFill>
      </dgm:spPr>
      <dgm:t>
        <a:bodyPr/>
        <a:lstStyle/>
        <a:p>
          <a:pPr algn="ctr"/>
          <a:r>
            <a:rPr lang="es-EC" sz="2000" b="1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CARACTERÍSTICAS DE LA UNIDAD EXPERIMENTAL</a:t>
          </a:r>
        </a:p>
        <a:p>
          <a:pPr algn="ctr"/>
          <a:endParaRPr lang="es-EC" sz="1000" b="1" dirty="0" smtClean="0">
            <a:ln w="50800"/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  <a:p>
          <a:pPr algn="just"/>
          <a:r>
            <a:rPr lang="es-EC" sz="1800" b="1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20 unidades experimentales, siendo pajuelas con diferente diluyente para cada eyaculado</a:t>
          </a:r>
        </a:p>
        <a:p>
          <a:pPr algn="just"/>
          <a:endParaRPr lang="es-EC" sz="1000" b="1" dirty="0" smtClean="0">
            <a:ln w="50800"/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  <a:p>
          <a:pPr algn="just"/>
          <a:r>
            <a:rPr lang="es-EC" sz="1800" b="1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Toros donadores cruce Sahiwal cuya edad aproximada fue de 30 meses y un pesos de 410 – 430 kilos, las pajuelas se mantuvieron en congelación a -196°C</a:t>
          </a:r>
          <a:endParaRPr lang="es-EC" sz="1800" dirty="0">
            <a:solidFill>
              <a:srgbClr val="002060"/>
            </a:solidFill>
            <a:latin typeface="+mn-lt"/>
          </a:endParaRPr>
        </a:p>
      </dgm:t>
    </dgm:pt>
    <dgm:pt modelId="{77C5BA4F-00E6-40E3-89BD-4FA21B1FB3B1}" type="parTrans" cxnId="{BF54BAF4-8263-4CF3-AAF2-7FB4C15A3930}">
      <dgm:prSet/>
      <dgm:spPr/>
      <dgm:t>
        <a:bodyPr/>
        <a:lstStyle/>
        <a:p>
          <a:endParaRPr lang="es-EC"/>
        </a:p>
      </dgm:t>
    </dgm:pt>
    <dgm:pt modelId="{AA71B6EA-7A1E-4274-A7C1-5DAF87CCBEFB}" type="sibTrans" cxnId="{BF54BAF4-8263-4CF3-AAF2-7FB4C15A3930}">
      <dgm:prSet/>
      <dgm:spPr/>
      <dgm:t>
        <a:bodyPr/>
        <a:lstStyle/>
        <a:p>
          <a:endParaRPr lang="es-EC"/>
        </a:p>
      </dgm:t>
    </dgm:pt>
    <dgm:pt modelId="{6C929EB0-6DB2-4CC1-93A6-28D5F8ED359F}" type="pres">
      <dgm:prSet presAssocID="{4BA298B8-EFFE-48E5-8778-017C00155FB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C0F544-1D94-4C57-8E08-4FDA81FC2891}" type="pres">
      <dgm:prSet presAssocID="{7A2AA1F0-85A3-4B60-AB8C-669F8BE3C336}" presName="comp" presStyleCnt="0"/>
      <dgm:spPr/>
    </dgm:pt>
    <dgm:pt modelId="{38806679-431E-412D-A0EA-F1CDB7744189}" type="pres">
      <dgm:prSet presAssocID="{7A2AA1F0-85A3-4B60-AB8C-669F8BE3C336}" presName="box" presStyleLbl="node1" presStyleIdx="0" presStyleCnt="2" custScaleY="30284"/>
      <dgm:spPr/>
      <dgm:t>
        <a:bodyPr/>
        <a:lstStyle/>
        <a:p>
          <a:endParaRPr lang="es-ES"/>
        </a:p>
      </dgm:t>
    </dgm:pt>
    <dgm:pt modelId="{046170C9-6195-47CA-B2A5-18222B62FB31}" type="pres">
      <dgm:prSet presAssocID="{7A2AA1F0-85A3-4B60-AB8C-669F8BE3C336}" presName="img" presStyleLbl="fgImgPlace1" presStyleIdx="0" presStyleCnt="2" custScaleX="66000" custScaleY="33837" custLinFactNeighborX="-265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C5721BC-002F-4F61-A507-99CC65F4A9FA}" type="pres">
      <dgm:prSet presAssocID="{7A2AA1F0-85A3-4B60-AB8C-669F8BE3C33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D16C58-EE05-485D-A47C-54294363DF6C}" type="pres">
      <dgm:prSet presAssocID="{39EA81EF-4A0A-4D23-B5ED-10D830CDC55D}" presName="spacer" presStyleCnt="0"/>
      <dgm:spPr/>
    </dgm:pt>
    <dgm:pt modelId="{10D8976F-085D-4123-AD76-23E36B58D96B}" type="pres">
      <dgm:prSet presAssocID="{C3511B15-D5AD-4936-85C7-4DAF379C9284}" presName="comp" presStyleCnt="0"/>
      <dgm:spPr/>
    </dgm:pt>
    <dgm:pt modelId="{B355D5AD-7D82-48E1-B2F3-6A4831C251B4}" type="pres">
      <dgm:prSet presAssocID="{C3511B15-D5AD-4936-85C7-4DAF379C9284}" presName="box" presStyleLbl="node1" presStyleIdx="1" presStyleCnt="2" custScaleY="41202" custLinFactNeighborX="-864" custLinFactNeighborY="1585"/>
      <dgm:spPr/>
      <dgm:t>
        <a:bodyPr/>
        <a:lstStyle/>
        <a:p>
          <a:endParaRPr lang="es-ES"/>
        </a:p>
      </dgm:t>
    </dgm:pt>
    <dgm:pt modelId="{67877281-1AC4-47C8-AE0C-8CB5BC501533}" type="pres">
      <dgm:prSet presAssocID="{C3511B15-D5AD-4936-85C7-4DAF379C9284}" presName="img" presStyleLbl="fgImgPlace1" presStyleIdx="1" presStyleCnt="2" custScaleX="92261" custScaleY="44464" custLinFactNeighborX="-21902" custLinFactNeighborY="24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2398081-5D2B-49FC-9D3A-29F60FF3CEBA}" type="pres">
      <dgm:prSet presAssocID="{C3511B15-D5AD-4936-85C7-4DAF379C928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53872A-FFC8-48C4-8A4F-4070E08A1DF7}" type="presOf" srcId="{7A2AA1F0-85A3-4B60-AB8C-669F8BE3C336}" destId="{5C5721BC-002F-4F61-A507-99CC65F4A9FA}" srcOrd="1" destOrd="0" presId="urn:microsoft.com/office/officeart/2005/8/layout/vList4"/>
    <dgm:cxn modelId="{2FF22A84-1719-4C16-A7DD-A687DB39C8F5}" type="presOf" srcId="{7A2AA1F0-85A3-4B60-AB8C-669F8BE3C336}" destId="{38806679-431E-412D-A0EA-F1CDB7744189}" srcOrd="0" destOrd="0" presId="urn:microsoft.com/office/officeart/2005/8/layout/vList4"/>
    <dgm:cxn modelId="{7F006A02-62D3-41D0-96A4-33E903E8CC99}" type="presOf" srcId="{C3511B15-D5AD-4936-85C7-4DAF379C9284}" destId="{D2398081-5D2B-49FC-9D3A-29F60FF3CEBA}" srcOrd="1" destOrd="0" presId="urn:microsoft.com/office/officeart/2005/8/layout/vList4"/>
    <dgm:cxn modelId="{BF54BAF4-8263-4CF3-AAF2-7FB4C15A3930}" srcId="{4BA298B8-EFFE-48E5-8778-017C00155FBC}" destId="{C3511B15-D5AD-4936-85C7-4DAF379C9284}" srcOrd="1" destOrd="0" parTransId="{77C5BA4F-00E6-40E3-89BD-4FA21B1FB3B1}" sibTransId="{AA71B6EA-7A1E-4274-A7C1-5DAF87CCBEFB}"/>
    <dgm:cxn modelId="{D02D2412-45EC-497B-817C-EF1494B76D31}" type="presOf" srcId="{4BA298B8-EFFE-48E5-8778-017C00155FBC}" destId="{6C929EB0-6DB2-4CC1-93A6-28D5F8ED359F}" srcOrd="0" destOrd="0" presId="urn:microsoft.com/office/officeart/2005/8/layout/vList4"/>
    <dgm:cxn modelId="{24B11263-33C9-41B0-B86E-F7C65DC93613}" srcId="{4BA298B8-EFFE-48E5-8778-017C00155FBC}" destId="{7A2AA1F0-85A3-4B60-AB8C-669F8BE3C336}" srcOrd="0" destOrd="0" parTransId="{F293A6DE-0192-480B-84B8-348940942005}" sibTransId="{39EA81EF-4A0A-4D23-B5ED-10D830CDC55D}"/>
    <dgm:cxn modelId="{B62A11E8-13A4-4FBE-B990-D149047346D2}" type="presOf" srcId="{C3511B15-D5AD-4936-85C7-4DAF379C9284}" destId="{B355D5AD-7D82-48E1-B2F3-6A4831C251B4}" srcOrd="0" destOrd="0" presId="urn:microsoft.com/office/officeart/2005/8/layout/vList4"/>
    <dgm:cxn modelId="{7F316F91-6534-4289-A6E3-34FB12CB3A8B}" type="presParOf" srcId="{6C929EB0-6DB2-4CC1-93A6-28D5F8ED359F}" destId="{5DC0F544-1D94-4C57-8E08-4FDA81FC2891}" srcOrd="0" destOrd="0" presId="urn:microsoft.com/office/officeart/2005/8/layout/vList4"/>
    <dgm:cxn modelId="{B2505FFD-D0F8-4154-9A04-392374C2FE6B}" type="presParOf" srcId="{5DC0F544-1D94-4C57-8E08-4FDA81FC2891}" destId="{38806679-431E-412D-A0EA-F1CDB7744189}" srcOrd="0" destOrd="0" presId="urn:microsoft.com/office/officeart/2005/8/layout/vList4"/>
    <dgm:cxn modelId="{1AB6F5FB-A519-4C3B-9AC0-7C6835B22157}" type="presParOf" srcId="{5DC0F544-1D94-4C57-8E08-4FDA81FC2891}" destId="{046170C9-6195-47CA-B2A5-18222B62FB31}" srcOrd="1" destOrd="0" presId="urn:microsoft.com/office/officeart/2005/8/layout/vList4"/>
    <dgm:cxn modelId="{8BD88342-C4A2-421F-8307-8ADA1FD906F6}" type="presParOf" srcId="{5DC0F544-1D94-4C57-8E08-4FDA81FC2891}" destId="{5C5721BC-002F-4F61-A507-99CC65F4A9FA}" srcOrd="2" destOrd="0" presId="urn:microsoft.com/office/officeart/2005/8/layout/vList4"/>
    <dgm:cxn modelId="{D8EE4DD5-3348-4B9D-9F8B-181646AF7D8F}" type="presParOf" srcId="{6C929EB0-6DB2-4CC1-93A6-28D5F8ED359F}" destId="{D0D16C58-EE05-485D-A47C-54294363DF6C}" srcOrd="1" destOrd="0" presId="urn:microsoft.com/office/officeart/2005/8/layout/vList4"/>
    <dgm:cxn modelId="{4A9FB376-AD39-4CBF-ACBE-5F76F034E466}" type="presParOf" srcId="{6C929EB0-6DB2-4CC1-93A6-28D5F8ED359F}" destId="{10D8976F-085D-4123-AD76-23E36B58D96B}" srcOrd="2" destOrd="0" presId="urn:microsoft.com/office/officeart/2005/8/layout/vList4"/>
    <dgm:cxn modelId="{C7220EB9-2197-43DC-922E-7844855E4F0C}" type="presParOf" srcId="{10D8976F-085D-4123-AD76-23E36B58D96B}" destId="{B355D5AD-7D82-48E1-B2F3-6A4831C251B4}" srcOrd="0" destOrd="0" presId="urn:microsoft.com/office/officeart/2005/8/layout/vList4"/>
    <dgm:cxn modelId="{8F63B8DB-14CB-461E-873F-0E61D623443D}" type="presParOf" srcId="{10D8976F-085D-4123-AD76-23E36B58D96B}" destId="{67877281-1AC4-47C8-AE0C-8CB5BC501533}" srcOrd="1" destOrd="0" presId="urn:microsoft.com/office/officeart/2005/8/layout/vList4"/>
    <dgm:cxn modelId="{1E9A73DC-0F94-47EE-B188-40F4F84D3608}" type="presParOf" srcId="{10D8976F-085D-4123-AD76-23E36B58D96B}" destId="{D2398081-5D2B-49FC-9D3A-29F60FF3CEB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06679-431E-412D-A0EA-F1CDB7744189}">
      <dsp:nvSpPr>
        <dsp:cNvPr id="0" name=""/>
        <dsp:cNvSpPr/>
      </dsp:nvSpPr>
      <dsp:spPr>
        <a:xfrm>
          <a:off x="0" y="0"/>
          <a:ext cx="10369185" cy="1785405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TIPO DE DISEÑO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1" kern="1200" dirty="0" smtClean="0">
            <a:ln w="50800"/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Se utilizó un Diseño Completamente al azar (DCA) dispuesto en arreglo factorial 3x3 (tres donadores (semen) por tres diluyentes)</a:t>
          </a:r>
          <a:endParaRPr lang="es-EC" sz="1800" kern="1200" dirty="0">
            <a:latin typeface="+mn-lt"/>
          </a:endParaRPr>
        </a:p>
      </dsp:txBody>
      <dsp:txXfrm>
        <a:off x="2663391" y="0"/>
        <a:ext cx="7705793" cy="1785405"/>
      </dsp:txXfrm>
    </dsp:sp>
    <dsp:sp modelId="{046170C9-6195-47CA-B2A5-18222B62FB31}">
      <dsp:nvSpPr>
        <dsp:cNvPr id="0" name=""/>
        <dsp:cNvSpPr/>
      </dsp:nvSpPr>
      <dsp:spPr>
        <a:xfrm>
          <a:off x="391399" y="94753"/>
          <a:ext cx="1368732" cy="15958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55D5AD-7D82-48E1-B2F3-6A4831C251B4}">
      <dsp:nvSpPr>
        <dsp:cNvPr id="0" name=""/>
        <dsp:cNvSpPr/>
      </dsp:nvSpPr>
      <dsp:spPr>
        <a:xfrm>
          <a:off x="0" y="2468404"/>
          <a:ext cx="10369185" cy="2429081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CARACTERÍSTICAS DE LA UNIDAD EXPERIMENTAL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1" kern="1200" dirty="0" smtClean="0">
            <a:ln w="50800"/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20 unidades experimentales, siendo pajuelas con diferente diluyente para cada eyaculado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1" kern="1200" dirty="0" smtClean="0">
            <a:ln w="50800"/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n w="50800"/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Toros donadores cruce Sahiwal cuya edad aproximada fue de 30 meses y un pesos de 410 – 430 kilos, las pajuelas se mantuvieron en congelación a -196°C</a:t>
          </a:r>
          <a:endParaRPr lang="es-EC" sz="1800" kern="1200" dirty="0">
            <a:solidFill>
              <a:srgbClr val="002060"/>
            </a:solidFill>
            <a:latin typeface="+mn-lt"/>
          </a:endParaRPr>
        </a:p>
      </dsp:txBody>
      <dsp:txXfrm>
        <a:off x="2663391" y="2468404"/>
        <a:ext cx="7705793" cy="2429081"/>
      </dsp:txXfrm>
    </dsp:sp>
    <dsp:sp modelId="{67877281-1AC4-47C8-AE0C-8CB5BC501533}">
      <dsp:nvSpPr>
        <dsp:cNvPr id="0" name=""/>
        <dsp:cNvSpPr/>
      </dsp:nvSpPr>
      <dsp:spPr>
        <a:xfrm>
          <a:off x="215589" y="2654279"/>
          <a:ext cx="1913342" cy="20971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9047805" y="5432063"/>
            <a:ext cx="1987596" cy="152880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60" tIns="51429" rIns="102860" bIns="51429" anchor="ctr"/>
          <a:lstStyle/>
          <a:p>
            <a:pPr algn="ctr" defTabSz="8226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38521" y="815104"/>
            <a:ext cx="9524315" cy="1543526"/>
          </a:xfrm>
        </p:spPr>
        <p:txBody>
          <a:bodyPr anchor="b">
            <a:normAutofit/>
          </a:bodyPr>
          <a:lstStyle>
            <a:lvl1pPr algn="r">
              <a:defRPr sz="50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638521" y="2362794"/>
            <a:ext cx="9524315" cy="1840230"/>
          </a:xfrm>
        </p:spPr>
        <p:txBody>
          <a:bodyPr/>
          <a:lstStyle>
            <a:lvl1pPr marL="0" marR="41144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14298" indent="0" algn="ctr">
              <a:buNone/>
            </a:lvl2pPr>
            <a:lvl3pPr marL="1028598" indent="0" algn="ctr">
              <a:buNone/>
            </a:lvl3pPr>
            <a:lvl4pPr marL="1542896" indent="0" algn="ctr">
              <a:buNone/>
            </a:lvl4pPr>
            <a:lvl5pPr marL="2057194" indent="0" algn="ctr">
              <a:buNone/>
            </a:lvl5pPr>
            <a:lvl6pPr marL="2571492" indent="0" algn="ctr">
              <a:buNone/>
            </a:lvl6pPr>
            <a:lvl7pPr marL="3085792" indent="0" algn="ctr">
              <a:buNone/>
            </a:lvl7pPr>
            <a:lvl8pPr marL="3600090" indent="0" algn="ctr">
              <a:buNone/>
            </a:lvl8pPr>
            <a:lvl9pPr marL="4114388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620204" y="6313292"/>
            <a:ext cx="6840855" cy="383381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20204" y="5933242"/>
            <a:ext cx="6840855" cy="383381"/>
          </a:xfrm>
        </p:spPr>
        <p:txBody>
          <a:bodyPr tIns="0" bIns="0" anchor="b"/>
          <a:lstStyle>
            <a:lvl1pPr algn="r">
              <a:defRPr sz="1200"/>
            </a:lvl1pPr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913343" y="6039925"/>
            <a:ext cx="594074" cy="383381"/>
          </a:xfrm>
        </p:spPr>
        <p:txBody>
          <a:bodyPr anchor="ctr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AA38BD7B-14C9-4978-A53F-0A586B18008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673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3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011003" y="400050"/>
            <a:ext cx="2250281" cy="576072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40068" y="400050"/>
            <a:ext cx="7380923" cy="576072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67" y="240031"/>
            <a:ext cx="9181148" cy="48005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9900" spc="-9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67" y="5040630"/>
            <a:ext cx="8101013" cy="960120"/>
          </a:xfrm>
        </p:spPr>
        <p:txBody>
          <a:bodyPr/>
          <a:lstStyle>
            <a:lvl1pPr marL="0" indent="0" algn="l">
              <a:buNone/>
              <a:defRPr b="0" cap="all" spc="135" baseline="0">
                <a:solidFill>
                  <a:schemeClr val="tx2"/>
                </a:solidFill>
                <a:latin typeface="+mj-lt"/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2578" y="5088636"/>
            <a:ext cx="168772" cy="2112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32578" y="0"/>
            <a:ext cx="168772" cy="5088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38BD7B-14C9-4978-A53F-0A586B1800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1520190"/>
            <a:ext cx="9181148" cy="453723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900" b="0" cap="all" spc="-9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7" y="240031"/>
            <a:ext cx="9181148" cy="1120140"/>
          </a:xfrm>
        </p:spPr>
        <p:txBody>
          <a:bodyPr anchor="b"/>
          <a:lstStyle>
            <a:lvl1pPr marL="0" indent="0">
              <a:buNone/>
              <a:defRPr sz="2300" b="0" cap="all" spc="135" baseline="0">
                <a:solidFill>
                  <a:schemeClr val="tx2"/>
                </a:solidFill>
                <a:latin typeface="+mj-lt"/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6241" y="1653541"/>
            <a:ext cx="388848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752" y="1653541"/>
            <a:ext cx="388848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2640" y="1651406"/>
            <a:ext cx="3888486" cy="671750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13" baseline="0">
                <a:solidFill>
                  <a:schemeClr val="tx1"/>
                </a:solidFill>
                <a:latin typeface="+mj-lt"/>
              </a:defRPr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2640" y="2372334"/>
            <a:ext cx="3888486" cy="403250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6352" y="1651406"/>
            <a:ext cx="3888486" cy="671750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13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marL="0" lvl="0" indent="0" algn="l" defTabSz="10287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6352" y="2372334"/>
            <a:ext cx="3888486" cy="403250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1680210"/>
            <a:ext cx="6038255" cy="470458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680210"/>
            <a:ext cx="3553570" cy="4704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9" y="280868"/>
            <a:ext cx="9721215" cy="1468984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0069" y="1976948"/>
            <a:ext cx="9721215" cy="4800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659908" y="6804050"/>
            <a:ext cx="2520315" cy="316840"/>
          </a:xfrm>
        </p:spPr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0069" y="6805020"/>
            <a:ext cx="5032191" cy="315873"/>
          </a:xfrm>
        </p:spPr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3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32578" y="5088636"/>
            <a:ext cx="168772" cy="2112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0632286" cy="5088636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7" y="6000750"/>
            <a:ext cx="9631204" cy="480060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0067" y="5200650"/>
            <a:ext cx="9631204" cy="8001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32578" y="0"/>
            <a:ext cx="168772" cy="5088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88371"/>
            <a:ext cx="2430304" cy="61441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88371"/>
            <a:ext cx="7110889" cy="61441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692211" y="377893"/>
            <a:ext cx="8749094" cy="154579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692211" y="1942567"/>
            <a:ext cx="8749094" cy="1840230"/>
          </a:xfrm>
        </p:spPr>
        <p:txBody>
          <a:bodyPr tIns="0"/>
          <a:lstStyle>
            <a:lvl1pPr marL="30861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1088443" y="1484492"/>
            <a:ext cx="248431" cy="22082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366914" y="1412267"/>
            <a:ext cx="75609" cy="672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696664" y="-57"/>
            <a:ext cx="8101013" cy="720095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5726" y="2730341"/>
            <a:ext cx="7560945" cy="2400300"/>
          </a:xfrm>
        </p:spPr>
        <p:txBody>
          <a:bodyPr anchor="t"/>
          <a:lstStyle>
            <a:lvl1pPr algn="l">
              <a:lnSpc>
                <a:spcPts val="5063"/>
              </a:lnSpc>
              <a:buNone/>
              <a:defRPr sz="45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45726" y="1120140"/>
            <a:ext cx="7560945" cy="1585198"/>
          </a:xfrm>
        </p:spPr>
        <p:txBody>
          <a:bodyPr anchor="b"/>
          <a:lstStyle>
            <a:lvl1pPr marL="20574" indent="0">
              <a:lnSpc>
                <a:spcPts val="2588"/>
              </a:lnSpc>
              <a:spcBef>
                <a:spcPts val="0"/>
              </a:spcBef>
              <a:buNone/>
              <a:defRPr sz="23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2700338" y="0"/>
            <a:ext cx="90011" cy="720095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566054" y="2955389"/>
            <a:ext cx="248431" cy="22082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844526" y="2883164"/>
            <a:ext cx="75609" cy="672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5812" y="288036"/>
            <a:ext cx="8857107" cy="120015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95812" y="1600200"/>
            <a:ext cx="4320540" cy="489661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32379" y="1600200"/>
            <a:ext cx="4320540" cy="489661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8" y="5418353"/>
            <a:ext cx="9721215" cy="1200150"/>
          </a:xfrm>
        </p:spPr>
        <p:txBody>
          <a:bodyPr anchor="ctr"/>
          <a:lstStyle>
            <a:lvl1pPr algn="ctr">
              <a:defRPr sz="51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0068" y="344692"/>
            <a:ext cx="4752594" cy="67208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2009" indent="0" algn="l">
              <a:lnSpc>
                <a:spcPct val="100000"/>
              </a:lnSpc>
              <a:spcBef>
                <a:spcPts val="113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508689" y="344692"/>
            <a:ext cx="4752594" cy="67208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2009" indent="0" algn="l">
              <a:lnSpc>
                <a:spcPct val="100000"/>
              </a:lnSpc>
              <a:spcBef>
                <a:spcPts val="113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40068" y="1017803"/>
            <a:ext cx="4752594" cy="43205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2341" indent="-308610">
              <a:lnSpc>
                <a:spcPct val="100000"/>
              </a:lnSpc>
              <a:spcBef>
                <a:spcPts val="788"/>
              </a:spcBef>
              <a:defRPr sz="2700"/>
            </a:lvl1pPr>
            <a:lvl2pPr>
              <a:lnSpc>
                <a:spcPct val="100000"/>
              </a:lnSpc>
              <a:spcBef>
                <a:spcPts val="788"/>
              </a:spcBef>
              <a:defRPr sz="2300"/>
            </a:lvl2pPr>
            <a:lvl3pPr>
              <a:lnSpc>
                <a:spcPct val="100000"/>
              </a:lnSpc>
              <a:spcBef>
                <a:spcPts val="788"/>
              </a:spcBef>
              <a:defRPr sz="2000"/>
            </a:lvl3pPr>
            <a:lvl4pPr>
              <a:lnSpc>
                <a:spcPct val="100000"/>
              </a:lnSpc>
              <a:spcBef>
                <a:spcPts val="788"/>
              </a:spcBef>
              <a:defRPr sz="1800"/>
            </a:lvl4pPr>
            <a:lvl5pPr>
              <a:lnSpc>
                <a:spcPct val="100000"/>
              </a:lnSpc>
              <a:spcBef>
                <a:spcPts val="788"/>
              </a:spcBef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508689" y="1017803"/>
            <a:ext cx="4752594" cy="43205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2341" indent="-308610">
              <a:lnSpc>
                <a:spcPct val="100000"/>
              </a:lnSpc>
              <a:spcBef>
                <a:spcPts val="788"/>
              </a:spcBef>
              <a:defRPr sz="2700"/>
            </a:lvl1pPr>
            <a:lvl2pPr>
              <a:lnSpc>
                <a:spcPct val="100000"/>
              </a:lnSpc>
              <a:spcBef>
                <a:spcPts val="788"/>
              </a:spcBef>
              <a:defRPr sz="2300"/>
            </a:lvl2pPr>
            <a:lvl3pPr>
              <a:lnSpc>
                <a:spcPct val="100000"/>
              </a:lnSpc>
              <a:spcBef>
                <a:spcPts val="788"/>
              </a:spcBef>
              <a:defRPr sz="2000"/>
            </a:lvl3pPr>
            <a:lvl4pPr>
              <a:lnSpc>
                <a:spcPct val="100000"/>
              </a:lnSpc>
              <a:spcBef>
                <a:spcPts val="788"/>
              </a:spcBef>
              <a:defRPr sz="1800"/>
            </a:lvl4pPr>
            <a:lvl5pPr>
              <a:lnSpc>
                <a:spcPct val="100000"/>
              </a:lnSpc>
              <a:spcBef>
                <a:spcPts val="788"/>
              </a:spcBef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5812" y="288036"/>
            <a:ext cx="8857107" cy="120015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98950" y="0"/>
            <a:ext cx="9602400" cy="72009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 bwMode="invGray">
          <a:xfrm>
            <a:off x="1198950" y="-57"/>
            <a:ext cx="86411" cy="720095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8311" y="7386"/>
            <a:ext cx="10784732" cy="717874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60" tIns="51429" rIns="102860" bIns="51429" anchor="ctr"/>
          <a:lstStyle/>
          <a:p>
            <a:pPr algn="ctr" defTabSz="1028598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9047805" y="240033"/>
            <a:ext cx="1987596" cy="152880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60" tIns="51429" rIns="102860" bIns="51429" anchor="ctr"/>
          <a:lstStyle/>
          <a:p>
            <a:pPr algn="ctr" defTabSz="822623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216340" y="6800850"/>
            <a:ext cx="2520315" cy="320040"/>
          </a:xfrm>
        </p:spPr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94139" y="6805020"/>
            <a:ext cx="5032191" cy="315873"/>
          </a:xfrm>
        </p:spPr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982811" y="850107"/>
            <a:ext cx="594074" cy="315873"/>
          </a:xfrm>
        </p:spPr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7641266" y="9852"/>
            <a:ext cx="3157317" cy="199522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1" y="7386"/>
            <a:ext cx="10793042" cy="718613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8" y="285040"/>
            <a:ext cx="8551070" cy="1430179"/>
          </a:xfrm>
        </p:spPr>
        <p:txBody>
          <a:bodyPr anchor="ctr"/>
          <a:lstStyle>
            <a:lvl1pPr marL="0" algn="l">
              <a:buNone/>
              <a:defRPr sz="41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6" y="1715213"/>
            <a:ext cx="4590575" cy="2400300"/>
          </a:xfrm>
        </p:spPr>
        <p:txBody>
          <a:bodyPr anchor="t"/>
          <a:lstStyle>
            <a:lvl1pPr marL="61716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9846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7" y="227617"/>
            <a:ext cx="4500563" cy="1220153"/>
          </a:xfrm>
          <a:ln>
            <a:noFill/>
          </a:ln>
        </p:spPr>
        <p:txBody>
          <a:bodyPr anchor="b"/>
          <a:lstStyle>
            <a:lvl1pPr algn="l">
              <a:lnSpc>
                <a:spcPts val="2250"/>
              </a:lnSpc>
              <a:buNone/>
              <a:defRPr sz="25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40067" y="1477312"/>
            <a:ext cx="4500563" cy="733425"/>
          </a:xfrm>
        </p:spPr>
        <p:txBody>
          <a:bodyPr/>
          <a:lstStyle>
            <a:lvl1pPr marL="51435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40067" y="2240281"/>
            <a:ext cx="9631204" cy="419219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53896" y="1120140"/>
            <a:ext cx="3240405" cy="2080260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00113" y="1120140"/>
            <a:ext cx="5400675" cy="48006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2870" tIns="308610" rIns="102870" bIns="51435" rtlCol="0" anchor="t">
            <a:normAutofit/>
          </a:bodyPr>
          <a:lstStyle>
            <a:extLst/>
          </a:lstStyle>
          <a:p>
            <a:pPr marL="0" indent="-318897" algn="l" rtl="0" eaLnBrk="1" latinLnBrk="0" hangingPunct="1">
              <a:lnSpc>
                <a:spcPts val="3375"/>
              </a:lnSpc>
              <a:spcBef>
                <a:spcPts val="675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90124" y="1200153"/>
            <a:ext cx="5220653" cy="369025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2870" tIns="308610" anchor="t"/>
          <a:lstStyle>
            <a:lvl1pPr marL="0" indent="0" algn="l" eaLnBrk="1" latinLnBrk="0" hangingPunct="1">
              <a:buNone/>
              <a:defRPr sz="36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468632" y="1002058"/>
            <a:ext cx="810101" cy="214526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910582" y="983625"/>
            <a:ext cx="766896" cy="214526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90124" y="5040630"/>
            <a:ext cx="5220653" cy="800100"/>
          </a:xfrm>
        </p:spPr>
        <p:txBody>
          <a:bodyPr anchor="ctr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101013" y="288372"/>
            <a:ext cx="2160270" cy="614410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50169" y="288373"/>
            <a:ext cx="6570821" cy="61441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40070" y="1808562"/>
            <a:ext cx="4770596" cy="4752261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90688" y="1808562"/>
            <a:ext cx="4770596" cy="4752261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659908" y="6805017"/>
            <a:ext cx="2520315" cy="316840"/>
          </a:xfrm>
        </p:spPr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0069" y="6805017"/>
            <a:ext cx="5032191" cy="316840"/>
          </a:xfrm>
        </p:spPr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65123" y="6805017"/>
            <a:ext cx="594074" cy="316840"/>
          </a:xfrm>
        </p:spPr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3185" y="305268"/>
            <a:ext cx="1260158" cy="6461608"/>
          </a:xfrm>
        </p:spPr>
        <p:txBody>
          <a:bodyPr vert="vert270" anchor="b"/>
          <a:lstStyle>
            <a:lvl1pPr marL="0" algn="ctr">
              <a:defRPr sz="3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12414" y="305269"/>
            <a:ext cx="686336" cy="316839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612414" y="3598480"/>
            <a:ext cx="686336" cy="316839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388761" y="305269"/>
            <a:ext cx="8101013" cy="3168396"/>
          </a:xfrm>
        </p:spPr>
        <p:txBody>
          <a:bodyPr/>
          <a:lstStyle>
            <a:lvl1pPr algn="l">
              <a:defRPr sz="2700"/>
            </a:lvl1pPr>
            <a:lvl2pPr algn="l">
              <a:defRPr sz="23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388761" y="3598480"/>
            <a:ext cx="8101013" cy="31683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659908" y="6805017"/>
            <a:ext cx="2516715" cy="316840"/>
          </a:xfrm>
        </p:spPr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0071" y="6805017"/>
            <a:ext cx="5033429" cy="316840"/>
          </a:xfrm>
        </p:spPr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65123" y="6807251"/>
            <a:ext cx="594074" cy="316840"/>
          </a:xfrm>
        </p:spPr>
        <p:txBody>
          <a:bodyPr/>
          <a:lstStyle>
            <a:lvl1pPr algn="ctr">
              <a:defRPr/>
            </a:lvl1pPr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1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659908" y="6805017"/>
            <a:ext cx="2520315" cy="316840"/>
          </a:xfrm>
        </p:spPr>
        <p:txBody>
          <a:bodyPr/>
          <a:lstStyle/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0069" y="6805987"/>
            <a:ext cx="5032191" cy="315873"/>
          </a:xfrm>
        </p:spPr>
        <p:txBody>
          <a:bodyPr/>
          <a:lstStyle/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65123" y="6805017"/>
            <a:ext cx="594074" cy="316840"/>
          </a:xfrm>
        </p:spPr>
        <p:txBody>
          <a:bodyPr/>
          <a:lstStyle/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9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33" y="386047"/>
            <a:ext cx="1080135" cy="6240780"/>
          </a:xfrm>
        </p:spPr>
        <p:txBody>
          <a:bodyPr vert="vert270" anchor="b"/>
          <a:lstStyle>
            <a:lvl1pPr marL="0" marR="20572" algn="r">
              <a:spcBef>
                <a:spcPts val="0"/>
              </a:spcBef>
              <a:buNone/>
              <a:defRPr sz="33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341731" y="386047"/>
            <a:ext cx="2880360" cy="624078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313040" y="336042"/>
            <a:ext cx="6232379" cy="6288786"/>
          </a:xfrm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9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417041" y="6884060"/>
            <a:ext cx="2520315" cy="316840"/>
          </a:xfrm>
        </p:spPr>
        <p:txBody>
          <a:bodyPr/>
          <a:lstStyle>
            <a:lvl1pPr>
              <a:defRPr sz="1000"/>
            </a:lvl1pPr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41733" y="6884060"/>
            <a:ext cx="6075311" cy="316840"/>
          </a:xfrm>
        </p:spPr>
        <p:txBody>
          <a:bodyPr/>
          <a:lstStyle>
            <a:lvl1pPr>
              <a:defRPr sz="1000"/>
            </a:lvl1pPr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934994" y="6884060"/>
            <a:ext cx="594074" cy="316840"/>
          </a:xfrm>
        </p:spPr>
        <p:txBody>
          <a:bodyPr/>
          <a:lstStyle>
            <a:lvl1pPr>
              <a:defRPr sz="1000"/>
            </a:lvl1pPr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29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33" y="158441"/>
            <a:ext cx="1080135" cy="6720840"/>
          </a:xfrm>
        </p:spPr>
        <p:txBody>
          <a:bodyPr vert="vert270" anchor="b"/>
          <a:lstStyle>
            <a:lvl1pPr marL="0" algn="l">
              <a:buNone/>
              <a:defRPr sz="34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543" y="392664"/>
            <a:ext cx="8662683" cy="576072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50171" y="6160770"/>
            <a:ext cx="8662683" cy="72009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215305" y="6884060"/>
            <a:ext cx="2484311" cy="316840"/>
          </a:xfrm>
        </p:spPr>
        <p:txBody>
          <a:bodyPr/>
          <a:lstStyle>
            <a:lvl1pPr>
              <a:defRPr sz="1000"/>
            </a:lvl1pPr>
          </a:lstStyle>
          <a:p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82573" y="6885027"/>
            <a:ext cx="5844911" cy="316840"/>
          </a:xfrm>
        </p:spPr>
        <p:txBody>
          <a:bodyPr/>
          <a:lstStyle>
            <a:lvl1pPr>
              <a:defRPr sz="1000"/>
            </a:lvl1pPr>
          </a:lstStyle>
          <a:p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706559" y="6884060"/>
            <a:ext cx="432054" cy="316840"/>
          </a:xfrm>
        </p:spPr>
        <p:txBody>
          <a:bodyPr/>
          <a:lstStyle>
            <a:lvl1pPr algn="ctr">
              <a:defRPr sz="1000"/>
            </a:lvl1pPr>
          </a:lstStyle>
          <a:p>
            <a:fld id="{AA38BD7B-14C9-4978-A53F-0A586B180083}" type="slidenum">
              <a:rPr lang="es-EC" smtClean="0">
                <a:solidFill>
                  <a:prstClr val="white"/>
                </a:solidFill>
              </a:rPr>
              <a:pPr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7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8311" y="14773"/>
            <a:ext cx="10784732" cy="717874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60" tIns="51429" rIns="102860" bIns="51429" anchor="ctr"/>
          <a:lstStyle/>
          <a:p>
            <a:pPr algn="ctr" defTabSz="822623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1" y="7386"/>
            <a:ext cx="10793042" cy="718613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7641266" y="5195831"/>
            <a:ext cx="3157317" cy="199522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540069" y="280868"/>
            <a:ext cx="9721215" cy="1468984"/>
          </a:xfrm>
          <a:prstGeom prst="rect">
            <a:avLst/>
          </a:prstGeom>
        </p:spPr>
        <p:txBody>
          <a:bodyPr vert="horz" lIns="102860" tIns="51429" rIns="102860" bIns="51429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540069" y="1976948"/>
            <a:ext cx="9721215" cy="4800600"/>
          </a:xfrm>
          <a:prstGeom prst="rect">
            <a:avLst/>
          </a:prstGeom>
        </p:spPr>
        <p:txBody>
          <a:bodyPr vert="horz" lIns="102860" tIns="51429" rIns="102860" bIns="51429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659908" y="6805017"/>
            <a:ext cx="2520315" cy="316840"/>
          </a:xfrm>
          <a:prstGeom prst="rect">
            <a:avLst/>
          </a:prstGeom>
        </p:spPr>
        <p:txBody>
          <a:bodyPr vert="horz" lIns="102860" tIns="51429" rIns="102860" bIns="51429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pPr defTabSz="822623"/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 defTabSz="822623"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40069" y="6805987"/>
            <a:ext cx="5032191" cy="315873"/>
          </a:xfrm>
          <a:prstGeom prst="rect">
            <a:avLst/>
          </a:prstGeom>
        </p:spPr>
        <p:txBody>
          <a:bodyPr vert="horz" lIns="102860" tIns="51429" rIns="102860" bIns="51429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defTabSz="822623"/>
            <a:endParaRPr lang="es-EC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965123" y="6805017"/>
            <a:ext cx="594074" cy="316840"/>
          </a:xfrm>
          <a:prstGeom prst="rect">
            <a:avLst/>
          </a:prstGeom>
        </p:spPr>
        <p:txBody>
          <a:bodyPr vert="horz" lIns="102860" tIns="51429" rIns="102860" bIns="51429" anchor="b"/>
          <a:lstStyle>
            <a:lvl1pPr algn="ct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pPr defTabSz="822623"/>
            <a:fld id="{AA38BD7B-14C9-4978-A53F-0A586B180083}" type="slidenum">
              <a:rPr lang="es-EC" smtClean="0">
                <a:solidFill>
                  <a:prstClr val="white"/>
                </a:solidFill>
              </a:rPr>
              <a:pPr defTabSz="822623"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9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5157" algn="l" rtl="0" eaLnBrk="1" latinLnBrk="0" hangingPunct="1">
        <a:spcBef>
          <a:spcPct val="0"/>
        </a:spcBef>
        <a:buNone/>
        <a:defRPr kumimoji="0" sz="47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04012" indent="-432011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25738" indent="-321437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2" indent="-257149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96" indent="-23657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45" indent="-23657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194" indent="-23657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45202" indent="-23657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2" indent="-20572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28643" indent="-20572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3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7" y="160354"/>
            <a:ext cx="6840855" cy="1440180"/>
          </a:xfrm>
          <a:prstGeom prst="rect">
            <a:avLst/>
          </a:prstGeom>
        </p:spPr>
        <p:txBody>
          <a:bodyPr vert="horz" lIns="102870" tIns="51435" rIns="102870" bIns="51435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840231"/>
            <a:ext cx="9001125" cy="459224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8" y="6480811"/>
            <a:ext cx="4050506" cy="320040"/>
          </a:xfrm>
          <a:prstGeom prst="rect">
            <a:avLst/>
          </a:prstGeom>
        </p:spPr>
        <p:txBody>
          <a:bodyPr vert="horz" lIns="102870" tIns="51435" rIns="10287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822623"/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 defTabSz="822623"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68" y="6817519"/>
            <a:ext cx="4050506" cy="298037"/>
          </a:xfrm>
          <a:prstGeom prst="rect">
            <a:avLst/>
          </a:prstGeom>
        </p:spPr>
        <p:txBody>
          <a:bodyPr vert="horz" lIns="102870" tIns="51435" rIns="102870" bIns="51435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defTabSz="822623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9804934" y="6155811"/>
            <a:ext cx="1381507" cy="431304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pPr defTabSz="822623"/>
            <a:fld id="{AA38BD7B-14C9-4978-A53F-0A586B180083}" type="slidenum">
              <a:rPr lang="es-EC" smtClean="0">
                <a:solidFill>
                  <a:prstClr val="white"/>
                </a:solidFill>
              </a:rPr>
              <a:pPr defTabSz="822623"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32578" y="0"/>
            <a:ext cx="168772" cy="1440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32578" y="1440180"/>
            <a:ext cx="168772" cy="5760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8700" rtl="0" eaLnBrk="1" latinLnBrk="0" hangingPunct="1">
        <a:spcBef>
          <a:spcPct val="0"/>
        </a:spcBef>
        <a:buNone/>
        <a:defRPr sz="4100" kern="1200" cap="all" spc="-68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28700" rtl="0" eaLnBrk="1" latinLnBrk="0" hangingPunct="1">
        <a:spcBef>
          <a:spcPct val="20000"/>
        </a:spcBef>
        <a:spcAft>
          <a:spcPts val="675"/>
        </a:spcAft>
        <a:buFont typeface="Arial" pitchFamily="34" charset="0"/>
        <a:buNone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05740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963813" y="-856717"/>
            <a:ext cx="1935935" cy="172083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99415" y="22157"/>
            <a:ext cx="2010713" cy="178730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216029" y="1107831"/>
            <a:ext cx="1329753" cy="115775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196457" y="-57"/>
            <a:ext cx="9604894" cy="720095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695812" y="288370"/>
            <a:ext cx="8857107" cy="1200150"/>
          </a:xfrm>
          <a:prstGeom prst="rect">
            <a:avLst/>
          </a:prstGeom>
        </p:spPr>
        <p:txBody>
          <a:bodyPr lIns="102870" tIns="51435" rIns="102870" bIns="51435"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695812" y="1520190"/>
            <a:ext cx="8857107" cy="5040630"/>
          </a:xfrm>
          <a:prstGeom prst="rect">
            <a:avLst/>
          </a:prstGeom>
        </p:spPr>
        <p:txBody>
          <a:bodyPr lIns="102870" tIns="51435" rIns="102870" bIns="51435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4230529" y="6620827"/>
            <a:ext cx="2520315" cy="500063"/>
          </a:xfrm>
          <a:prstGeom prst="rect">
            <a:avLst/>
          </a:prstGeom>
        </p:spPr>
        <p:txBody>
          <a:bodyPr lIns="102870" tIns="51435" rIns="102870" bIns="51435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822623"/>
            <a:fld id="{C61B8CE3-4FC4-4F10-ACDA-1CA838A6677F}" type="datetimeFigureOut">
              <a:rPr lang="es-EC" smtClean="0">
                <a:solidFill>
                  <a:prstClr val="white"/>
                </a:solidFill>
              </a:rPr>
              <a:pPr defTabSz="822623"/>
              <a:t>26/03/2015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750844" y="6620827"/>
            <a:ext cx="3420428" cy="500063"/>
          </a:xfrm>
          <a:prstGeom prst="rect">
            <a:avLst/>
          </a:prstGeom>
        </p:spPr>
        <p:txBody>
          <a:bodyPr lIns="102870" tIns="51435" rIns="102870" bIns="51435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822623"/>
            <a:endParaRPr lang="es-EC">
              <a:solidFill>
                <a:prstClr val="white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174871" y="6620827"/>
            <a:ext cx="540068" cy="500063"/>
          </a:xfrm>
          <a:prstGeom prst="rect">
            <a:avLst/>
          </a:prstGeom>
        </p:spPr>
        <p:txBody>
          <a:bodyPr lIns="102870" tIns="51435" rIns="102870" bIns="51435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822623"/>
            <a:fld id="{AA38BD7B-14C9-4978-A53F-0A586B180083}" type="slidenum">
              <a:rPr lang="es-EC" smtClean="0">
                <a:solidFill>
                  <a:prstClr val="white"/>
                </a:solidFill>
              </a:rPr>
              <a:pPr defTabSz="822623"/>
              <a:t>‹Nº›</a:t>
            </a:fld>
            <a:endParaRPr lang="es-EC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198950" y="-57"/>
            <a:ext cx="86411" cy="720095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18897" algn="l" rtl="0" eaLnBrk="1" latinLnBrk="0" hangingPunct="1">
        <a:lnSpc>
          <a:spcPct val="100000"/>
        </a:lnSpc>
        <a:spcBef>
          <a:spcPts val="675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67462" algn="l" rtl="0" eaLnBrk="1" latinLnBrk="0" hangingPunct="1">
        <a:lnSpc>
          <a:spcPct val="100000"/>
        </a:lnSpc>
        <a:spcBef>
          <a:spcPts val="619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indent="-25717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95453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754" indent="-20574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20574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3956" indent="-20574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20574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2396871" indent="-20574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9.jpeg"/><Relationship Id="rId7" Type="http://schemas.openxmlformats.org/officeDocument/2006/relationships/image" Target="../media/image32.png"/><Relationship Id="rId12" Type="http://schemas.microsoft.com/office/2007/relationships/hdphoto" Target="../media/hdphoto5.wdp"/><Relationship Id="rId2" Type="http://schemas.openxmlformats.org/officeDocument/2006/relationships/image" Target="../media/image8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38.jpeg"/><Relationship Id="rId10" Type="http://schemas.openxmlformats.org/officeDocument/2006/relationships/image" Target="../media/image35.png"/><Relationship Id="rId4" Type="http://schemas.microsoft.com/office/2007/relationships/hdphoto" Target="../media/hdphoto4.wdp"/><Relationship Id="rId9" Type="http://schemas.openxmlformats.org/officeDocument/2006/relationships/image" Target="../media/image34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9.jpeg"/><Relationship Id="rId7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39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jpeg"/><Relationship Id="rId7" Type="http://schemas.microsoft.com/office/2007/relationships/hdphoto" Target="../media/hdphoto9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9.jpeg"/><Relationship Id="rId7" Type="http://schemas.openxmlformats.org/officeDocument/2006/relationships/image" Target="../media/image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9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microsoft.com/office/2007/relationships/hdphoto" Target="../media/hdphoto4.wdp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9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microsoft.com/office/2007/relationships/hdphoto" Target="../media/hdphoto4.wdp"/><Relationship Id="rId9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9.jpeg"/><Relationship Id="rId7" Type="http://schemas.openxmlformats.org/officeDocument/2006/relationships/image" Target="../media/image7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png"/><Relationship Id="rId4" Type="http://schemas.microsoft.com/office/2007/relationships/hdphoto" Target="../media/hdphoto4.wdp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4.wdp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emf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slide" Target="slide6.xml"/><Relationship Id="rId12" Type="http://schemas.openxmlformats.org/officeDocument/2006/relationships/image" Target="../media/image21.jpeg"/><Relationship Id="rId17" Type="http://schemas.openxmlformats.org/officeDocument/2006/relationships/slide" Target="slide9.xml"/><Relationship Id="rId2" Type="http://schemas.openxmlformats.org/officeDocument/2006/relationships/image" Target="../media/image8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5" Type="http://schemas.openxmlformats.org/officeDocument/2006/relationships/image" Target="../media/image23.png"/><Relationship Id="rId10" Type="http://schemas.openxmlformats.org/officeDocument/2006/relationships/image" Target="../media/image19.jpeg"/><Relationship Id="rId4" Type="http://schemas.microsoft.com/office/2007/relationships/hdphoto" Target="../media/hdphoto4.wdp"/><Relationship Id="rId9" Type="http://schemas.openxmlformats.org/officeDocument/2006/relationships/image" Target="../media/image18.png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4.wdp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" y="0"/>
            <a:ext cx="10801277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288107" y="1152178"/>
            <a:ext cx="0" cy="6048722"/>
          </a:xfrm>
          <a:prstGeom prst="line">
            <a:avLst/>
          </a:prstGeom>
          <a:ln w="127000" cmpd="tri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75556" y="1152178"/>
            <a:ext cx="0" cy="6048722"/>
          </a:xfrm>
          <a:prstGeom prst="line">
            <a:avLst/>
          </a:prstGeom>
          <a:ln w="127000" cmpd="tri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14" y="433098"/>
            <a:ext cx="6482691" cy="1385039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63000" y="3312418"/>
            <a:ext cx="9778235" cy="11541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822540"/>
            <a:r>
              <a:rPr lang="es-ES_tradnl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“EVALUACIÓN DE TRES DILUYENTES PARA CRIOPRESERVAR SEMEN BOVINO DE TOROS CRUCE SAHIWAL </a:t>
            </a:r>
            <a:r>
              <a:rPr lang="es-ES_tradnl" sz="2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2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Bos</a:t>
            </a:r>
            <a:r>
              <a:rPr lang="es-ES_tradnl" sz="2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taurus</a:t>
            </a:r>
            <a:r>
              <a:rPr lang="es-ES_tradnl" sz="2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_tradnl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EN EL TRÓPICO HÚMEDO”</a:t>
            </a:r>
            <a:endParaRPr lang="es-EC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9727" y="6050307"/>
            <a:ext cx="4438206" cy="830979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defTabSz="822540">
              <a:buClr>
                <a:srgbClr val="4D4D4D">
                  <a:lumMod val="75000"/>
                </a:srgbClr>
              </a:buClr>
              <a:defRPr/>
            </a:pPr>
            <a:r>
              <a:rPr lang="es-E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 Investigativo de </a:t>
            </a:r>
            <a:r>
              <a:rPr lang="es-E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Tesis</a:t>
            </a:r>
            <a:endParaRPr lang="es-E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2540">
              <a:buClr>
                <a:srgbClr val="4D4D4D">
                  <a:lumMod val="75000"/>
                </a:srgbClr>
              </a:buClr>
              <a:defRPr/>
            </a:pPr>
            <a:r>
              <a:rPr lang="es-E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  Pecuaria.</a:t>
            </a:r>
          </a:p>
        </p:txBody>
      </p:sp>
      <p:pic>
        <p:nvPicPr>
          <p:cNvPr id="15" name="Picture 5" descr="http://www.reproduccionasistida.org/wp-content/conservacion-de-la-fertilidad-masculina-en-pacientes-con-canc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r="20593"/>
          <a:stretch>
            <a:fillRect/>
          </a:stretch>
        </p:blipFill>
        <p:spPr bwMode="auto">
          <a:xfrm>
            <a:off x="9388214" y="5903121"/>
            <a:ext cx="1125029" cy="1009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5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50" t="8627" r="74375" b="8627"/>
          <a:stretch/>
        </p:blipFill>
        <p:spPr bwMode="auto">
          <a:xfrm>
            <a:off x="920337" y="200308"/>
            <a:ext cx="2088308" cy="194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" y="91110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691295" y="91110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1 Título"/>
          <p:cNvSpPr txBox="1">
            <a:spLocks/>
          </p:cNvSpPr>
          <p:nvPr/>
        </p:nvSpPr>
        <p:spPr>
          <a:xfrm>
            <a:off x="576140" y="184716"/>
            <a:ext cx="9524315" cy="679430"/>
          </a:xfrm>
          <a:prstGeom prst="rect">
            <a:avLst/>
          </a:prstGeom>
        </p:spPr>
        <p:txBody>
          <a:bodyPr vert="horz" lIns="102870" tIns="51435" rIns="102870" bIns="51435" rtlCol="0" anchor="b">
            <a:normAutofit lnSpcReduction="10000"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40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anose="02020603050405020304" pitchFamily="18" charset="0"/>
              </a:rPr>
              <a:t>METODOLOGÍA</a:t>
            </a:r>
            <a:endParaRPr lang="es-EC" sz="4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4290599" y="1225297"/>
            <a:ext cx="2413184" cy="2238299"/>
            <a:chOff x="4290599" y="1225297"/>
            <a:chExt cx="2413184" cy="2238299"/>
          </a:xfrm>
        </p:grpSpPr>
        <p:sp>
          <p:nvSpPr>
            <p:cNvPr id="13" name="12 Forma libre"/>
            <p:cNvSpPr/>
            <p:nvPr/>
          </p:nvSpPr>
          <p:spPr>
            <a:xfrm>
              <a:off x="4290599" y="1225297"/>
              <a:ext cx="2260731" cy="1130365"/>
            </a:xfrm>
            <a:custGeom>
              <a:avLst/>
              <a:gdLst>
                <a:gd name="connsiteX0" fmla="*/ 0 w 2260731"/>
                <a:gd name="connsiteY0" fmla="*/ 113037 h 1130365"/>
                <a:gd name="connsiteX1" fmla="*/ 113037 w 2260731"/>
                <a:gd name="connsiteY1" fmla="*/ 0 h 1130365"/>
                <a:gd name="connsiteX2" fmla="*/ 2147695 w 2260731"/>
                <a:gd name="connsiteY2" fmla="*/ 0 h 1130365"/>
                <a:gd name="connsiteX3" fmla="*/ 2260732 w 2260731"/>
                <a:gd name="connsiteY3" fmla="*/ 113037 h 1130365"/>
                <a:gd name="connsiteX4" fmla="*/ 2260731 w 2260731"/>
                <a:gd name="connsiteY4" fmla="*/ 1017329 h 1130365"/>
                <a:gd name="connsiteX5" fmla="*/ 2147694 w 2260731"/>
                <a:gd name="connsiteY5" fmla="*/ 1130366 h 1130365"/>
                <a:gd name="connsiteX6" fmla="*/ 113037 w 2260731"/>
                <a:gd name="connsiteY6" fmla="*/ 1130365 h 1130365"/>
                <a:gd name="connsiteX7" fmla="*/ 0 w 2260731"/>
                <a:gd name="connsiteY7" fmla="*/ 1017328 h 1130365"/>
                <a:gd name="connsiteX8" fmla="*/ 0 w 2260731"/>
                <a:gd name="connsiteY8" fmla="*/ 113037 h 11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731" h="1130365">
                  <a:moveTo>
                    <a:pt x="0" y="113037"/>
                  </a:moveTo>
                  <a:cubicBezTo>
                    <a:pt x="0" y="50608"/>
                    <a:pt x="50608" y="0"/>
                    <a:pt x="113037" y="0"/>
                  </a:cubicBezTo>
                  <a:lnTo>
                    <a:pt x="2147695" y="0"/>
                  </a:lnTo>
                  <a:cubicBezTo>
                    <a:pt x="2210124" y="0"/>
                    <a:pt x="2260732" y="50608"/>
                    <a:pt x="2260732" y="113037"/>
                  </a:cubicBezTo>
                  <a:cubicBezTo>
                    <a:pt x="2260732" y="414468"/>
                    <a:pt x="2260731" y="715898"/>
                    <a:pt x="2260731" y="1017329"/>
                  </a:cubicBezTo>
                  <a:cubicBezTo>
                    <a:pt x="2260731" y="1079758"/>
                    <a:pt x="2210123" y="1130366"/>
                    <a:pt x="2147694" y="1130366"/>
                  </a:cubicBezTo>
                  <a:lnTo>
                    <a:pt x="113037" y="1130365"/>
                  </a:lnTo>
                  <a:cubicBezTo>
                    <a:pt x="50608" y="1130365"/>
                    <a:pt x="0" y="1079757"/>
                    <a:pt x="0" y="1017328"/>
                  </a:cubicBezTo>
                  <a:lnTo>
                    <a:pt x="0" y="11303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07" tIns="109307" rIns="109307" bIns="10930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solidFill>
                    <a:schemeClr val="tx1"/>
                  </a:solidFill>
                </a:rPr>
                <a:t>PREPARACIÓN:</a:t>
              </a:r>
              <a:endParaRPr lang="es-ES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 rot="2700000">
              <a:off x="5917858" y="2677671"/>
              <a:ext cx="1176223" cy="395627"/>
            </a:xfrm>
            <a:custGeom>
              <a:avLst/>
              <a:gdLst>
                <a:gd name="connsiteX0" fmla="*/ 0 w 1176223"/>
                <a:gd name="connsiteY0" fmla="*/ 197814 h 395627"/>
                <a:gd name="connsiteX1" fmla="*/ 197814 w 1176223"/>
                <a:gd name="connsiteY1" fmla="*/ 0 h 395627"/>
                <a:gd name="connsiteX2" fmla="*/ 197814 w 1176223"/>
                <a:gd name="connsiteY2" fmla="*/ 79125 h 395627"/>
                <a:gd name="connsiteX3" fmla="*/ 978410 w 1176223"/>
                <a:gd name="connsiteY3" fmla="*/ 79125 h 395627"/>
                <a:gd name="connsiteX4" fmla="*/ 978410 w 1176223"/>
                <a:gd name="connsiteY4" fmla="*/ 0 h 395627"/>
                <a:gd name="connsiteX5" fmla="*/ 1176223 w 1176223"/>
                <a:gd name="connsiteY5" fmla="*/ 197814 h 395627"/>
                <a:gd name="connsiteX6" fmla="*/ 978410 w 1176223"/>
                <a:gd name="connsiteY6" fmla="*/ 395627 h 395627"/>
                <a:gd name="connsiteX7" fmla="*/ 978410 w 1176223"/>
                <a:gd name="connsiteY7" fmla="*/ 316502 h 395627"/>
                <a:gd name="connsiteX8" fmla="*/ 197814 w 1176223"/>
                <a:gd name="connsiteY8" fmla="*/ 316502 h 395627"/>
                <a:gd name="connsiteX9" fmla="*/ 197814 w 1176223"/>
                <a:gd name="connsiteY9" fmla="*/ 395627 h 395627"/>
                <a:gd name="connsiteX10" fmla="*/ 0 w 1176223"/>
                <a:gd name="connsiteY10" fmla="*/ 197814 h 3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223" h="395627">
                  <a:moveTo>
                    <a:pt x="0" y="197814"/>
                  </a:moveTo>
                  <a:lnTo>
                    <a:pt x="197814" y="0"/>
                  </a:lnTo>
                  <a:lnTo>
                    <a:pt x="197814" y="79125"/>
                  </a:lnTo>
                  <a:lnTo>
                    <a:pt x="978410" y="79125"/>
                  </a:lnTo>
                  <a:lnTo>
                    <a:pt x="978410" y="0"/>
                  </a:lnTo>
                  <a:lnTo>
                    <a:pt x="1176223" y="197814"/>
                  </a:lnTo>
                  <a:lnTo>
                    <a:pt x="978410" y="395627"/>
                  </a:lnTo>
                  <a:lnTo>
                    <a:pt x="978410" y="316502"/>
                  </a:lnTo>
                  <a:lnTo>
                    <a:pt x="197814" y="316502"/>
                  </a:lnTo>
                  <a:lnTo>
                    <a:pt x="197814" y="395627"/>
                  </a:lnTo>
                  <a:lnTo>
                    <a:pt x="0" y="19781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688" tIns="79124" rIns="118687" bIns="7912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917858" y="3395307"/>
            <a:ext cx="2803482" cy="1848000"/>
            <a:chOff x="5917858" y="3395307"/>
            <a:chExt cx="2803482" cy="1848000"/>
          </a:xfrm>
        </p:grpSpPr>
        <p:sp>
          <p:nvSpPr>
            <p:cNvPr id="15" name="14 Forma libre">
              <a:hlinkClick r:id="rId5" action="ppaction://hlinksldjump"/>
            </p:cNvPr>
            <p:cNvSpPr/>
            <p:nvPr/>
          </p:nvSpPr>
          <p:spPr>
            <a:xfrm>
              <a:off x="6460609" y="3395307"/>
              <a:ext cx="2260731" cy="1130365"/>
            </a:xfrm>
            <a:custGeom>
              <a:avLst/>
              <a:gdLst>
                <a:gd name="connsiteX0" fmla="*/ 0 w 2260731"/>
                <a:gd name="connsiteY0" fmla="*/ 113037 h 1130365"/>
                <a:gd name="connsiteX1" fmla="*/ 113037 w 2260731"/>
                <a:gd name="connsiteY1" fmla="*/ 0 h 1130365"/>
                <a:gd name="connsiteX2" fmla="*/ 2147695 w 2260731"/>
                <a:gd name="connsiteY2" fmla="*/ 0 h 1130365"/>
                <a:gd name="connsiteX3" fmla="*/ 2260732 w 2260731"/>
                <a:gd name="connsiteY3" fmla="*/ 113037 h 1130365"/>
                <a:gd name="connsiteX4" fmla="*/ 2260731 w 2260731"/>
                <a:gd name="connsiteY4" fmla="*/ 1017329 h 1130365"/>
                <a:gd name="connsiteX5" fmla="*/ 2147694 w 2260731"/>
                <a:gd name="connsiteY5" fmla="*/ 1130366 h 1130365"/>
                <a:gd name="connsiteX6" fmla="*/ 113037 w 2260731"/>
                <a:gd name="connsiteY6" fmla="*/ 1130365 h 1130365"/>
                <a:gd name="connsiteX7" fmla="*/ 0 w 2260731"/>
                <a:gd name="connsiteY7" fmla="*/ 1017328 h 1130365"/>
                <a:gd name="connsiteX8" fmla="*/ 0 w 2260731"/>
                <a:gd name="connsiteY8" fmla="*/ 113037 h 11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731" h="1130365">
                  <a:moveTo>
                    <a:pt x="0" y="113037"/>
                  </a:moveTo>
                  <a:cubicBezTo>
                    <a:pt x="0" y="50608"/>
                    <a:pt x="50608" y="0"/>
                    <a:pt x="113037" y="0"/>
                  </a:cubicBezTo>
                  <a:lnTo>
                    <a:pt x="2147695" y="0"/>
                  </a:lnTo>
                  <a:cubicBezTo>
                    <a:pt x="2210124" y="0"/>
                    <a:pt x="2260732" y="50608"/>
                    <a:pt x="2260732" y="113037"/>
                  </a:cubicBezTo>
                  <a:cubicBezTo>
                    <a:pt x="2260732" y="414468"/>
                    <a:pt x="2260731" y="715898"/>
                    <a:pt x="2260731" y="1017329"/>
                  </a:cubicBezTo>
                  <a:cubicBezTo>
                    <a:pt x="2260731" y="1079758"/>
                    <a:pt x="2210123" y="1130366"/>
                    <a:pt x="2147694" y="1130366"/>
                  </a:cubicBezTo>
                  <a:lnTo>
                    <a:pt x="113037" y="1130365"/>
                  </a:lnTo>
                  <a:cubicBezTo>
                    <a:pt x="50608" y="1130365"/>
                    <a:pt x="0" y="1079757"/>
                    <a:pt x="0" y="1017328"/>
                  </a:cubicBezTo>
                  <a:lnTo>
                    <a:pt x="0" y="11303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06125"/>
                <a:satOff val="-20632"/>
                <a:lumOff val="785"/>
                <a:alphaOff val="0"/>
              </a:schemeClr>
            </a:fillRef>
            <a:effectRef idx="2">
              <a:schemeClr val="accent2">
                <a:hueOff val="3506125"/>
                <a:satOff val="-20632"/>
                <a:lumOff val="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07" tIns="109307" rIns="109307" bIns="10930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chemeClr val="tx1"/>
                  </a:solidFill>
                </a:rPr>
                <a:t>Montadero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chemeClr val="tx1"/>
                  </a:solidFill>
                </a:rPr>
                <a:t>Laboratorio</a:t>
              </a:r>
              <a:endParaRPr lang="es-E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 rot="18900000">
              <a:off x="5917858" y="4847679"/>
              <a:ext cx="1176224" cy="395628"/>
            </a:xfrm>
            <a:custGeom>
              <a:avLst/>
              <a:gdLst>
                <a:gd name="connsiteX0" fmla="*/ 0 w 1176223"/>
                <a:gd name="connsiteY0" fmla="*/ 197814 h 395627"/>
                <a:gd name="connsiteX1" fmla="*/ 197814 w 1176223"/>
                <a:gd name="connsiteY1" fmla="*/ 0 h 395627"/>
                <a:gd name="connsiteX2" fmla="*/ 197814 w 1176223"/>
                <a:gd name="connsiteY2" fmla="*/ 79125 h 395627"/>
                <a:gd name="connsiteX3" fmla="*/ 978410 w 1176223"/>
                <a:gd name="connsiteY3" fmla="*/ 79125 h 395627"/>
                <a:gd name="connsiteX4" fmla="*/ 978410 w 1176223"/>
                <a:gd name="connsiteY4" fmla="*/ 0 h 395627"/>
                <a:gd name="connsiteX5" fmla="*/ 1176223 w 1176223"/>
                <a:gd name="connsiteY5" fmla="*/ 197814 h 395627"/>
                <a:gd name="connsiteX6" fmla="*/ 978410 w 1176223"/>
                <a:gd name="connsiteY6" fmla="*/ 395627 h 395627"/>
                <a:gd name="connsiteX7" fmla="*/ 978410 w 1176223"/>
                <a:gd name="connsiteY7" fmla="*/ 316502 h 395627"/>
                <a:gd name="connsiteX8" fmla="*/ 197814 w 1176223"/>
                <a:gd name="connsiteY8" fmla="*/ 316502 h 395627"/>
                <a:gd name="connsiteX9" fmla="*/ 197814 w 1176223"/>
                <a:gd name="connsiteY9" fmla="*/ 395627 h 395627"/>
                <a:gd name="connsiteX10" fmla="*/ 0 w 1176223"/>
                <a:gd name="connsiteY10" fmla="*/ 197814 h 3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223" h="395627">
                  <a:moveTo>
                    <a:pt x="1176223" y="197813"/>
                  </a:moveTo>
                  <a:lnTo>
                    <a:pt x="978409" y="395626"/>
                  </a:lnTo>
                  <a:lnTo>
                    <a:pt x="978409" y="316501"/>
                  </a:lnTo>
                  <a:lnTo>
                    <a:pt x="197813" y="316501"/>
                  </a:lnTo>
                  <a:lnTo>
                    <a:pt x="197813" y="395626"/>
                  </a:lnTo>
                  <a:lnTo>
                    <a:pt x="0" y="197813"/>
                  </a:lnTo>
                  <a:lnTo>
                    <a:pt x="197813" y="1"/>
                  </a:lnTo>
                  <a:lnTo>
                    <a:pt x="197813" y="79126"/>
                  </a:lnTo>
                  <a:lnTo>
                    <a:pt x="978409" y="79126"/>
                  </a:lnTo>
                  <a:lnTo>
                    <a:pt x="978409" y="1"/>
                  </a:lnTo>
                  <a:lnTo>
                    <a:pt x="1176223" y="19781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06125"/>
                <a:satOff val="-20632"/>
                <a:lumOff val="785"/>
                <a:alphaOff val="0"/>
              </a:schemeClr>
            </a:fillRef>
            <a:effectRef idx="0">
              <a:schemeClr val="accent2">
                <a:hueOff val="3506125"/>
                <a:satOff val="-20632"/>
                <a:lumOff val="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687" tIns="79125" rIns="118689" bIns="7912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4138146" y="4457381"/>
            <a:ext cx="2413184" cy="2238300"/>
            <a:chOff x="4138146" y="4457381"/>
            <a:chExt cx="2413184" cy="2238300"/>
          </a:xfrm>
        </p:grpSpPr>
        <p:sp>
          <p:nvSpPr>
            <p:cNvPr id="17" name="16 Forma libre">
              <a:hlinkClick r:id="rId6" action="ppaction://hlinksldjump"/>
            </p:cNvPr>
            <p:cNvSpPr/>
            <p:nvPr/>
          </p:nvSpPr>
          <p:spPr>
            <a:xfrm>
              <a:off x="4290599" y="5565316"/>
              <a:ext cx="2260731" cy="1130365"/>
            </a:xfrm>
            <a:custGeom>
              <a:avLst/>
              <a:gdLst>
                <a:gd name="connsiteX0" fmla="*/ 0 w 2260731"/>
                <a:gd name="connsiteY0" fmla="*/ 113037 h 1130365"/>
                <a:gd name="connsiteX1" fmla="*/ 113037 w 2260731"/>
                <a:gd name="connsiteY1" fmla="*/ 0 h 1130365"/>
                <a:gd name="connsiteX2" fmla="*/ 2147695 w 2260731"/>
                <a:gd name="connsiteY2" fmla="*/ 0 h 1130365"/>
                <a:gd name="connsiteX3" fmla="*/ 2260732 w 2260731"/>
                <a:gd name="connsiteY3" fmla="*/ 113037 h 1130365"/>
                <a:gd name="connsiteX4" fmla="*/ 2260731 w 2260731"/>
                <a:gd name="connsiteY4" fmla="*/ 1017329 h 1130365"/>
                <a:gd name="connsiteX5" fmla="*/ 2147694 w 2260731"/>
                <a:gd name="connsiteY5" fmla="*/ 1130366 h 1130365"/>
                <a:gd name="connsiteX6" fmla="*/ 113037 w 2260731"/>
                <a:gd name="connsiteY6" fmla="*/ 1130365 h 1130365"/>
                <a:gd name="connsiteX7" fmla="*/ 0 w 2260731"/>
                <a:gd name="connsiteY7" fmla="*/ 1017328 h 1130365"/>
                <a:gd name="connsiteX8" fmla="*/ 0 w 2260731"/>
                <a:gd name="connsiteY8" fmla="*/ 113037 h 11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731" h="1130365">
                  <a:moveTo>
                    <a:pt x="0" y="113037"/>
                  </a:moveTo>
                  <a:cubicBezTo>
                    <a:pt x="0" y="50608"/>
                    <a:pt x="50608" y="0"/>
                    <a:pt x="113037" y="0"/>
                  </a:cubicBezTo>
                  <a:lnTo>
                    <a:pt x="2147695" y="0"/>
                  </a:lnTo>
                  <a:cubicBezTo>
                    <a:pt x="2210124" y="0"/>
                    <a:pt x="2260732" y="50608"/>
                    <a:pt x="2260732" y="113037"/>
                  </a:cubicBezTo>
                  <a:cubicBezTo>
                    <a:pt x="2260732" y="414468"/>
                    <a:pt x="2260731" y="715898"/>
                    <a:pt x="2260731" y="1017329"/>
                  </a:cubicBezTo>
                  <a:cubicBezTo>
                    <a:pt x="2260731" y="1079758"/>
                    <a:pt x="2210123" y="1130366"/>
                    <a:pt x="2147694" y="1130366"/>
                  </a:cubicBezTo>
                  <a:lnTo>
                    <a:pt x="113037" y="1130365"/>
                  </a:lnTo>
                  <a:cubicBezTo>
                    <a:pt x="50608" y="1130365"/>
                    <a:pt x="0" y="1079757"/>
                    <a:pt x="0" y="1017328"/>
                  </a:cubicBezTo>
                  <a:lnTo>
                    <a:pt x="0" y="11303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12249"/>
                <a:satOff val="-41263"/>
                <a:lumOff val="1570"/>
                <a:alphaOff val="0"/>
              </a:schemeClr>
            </a:fillRef>
            <a:effectRef idx="2">
              <a:schemeClr val="accent2">
                <a:hueOff val="7012249"/>
                <a:satOff val="-41263"/>
                <a:lumOff val="1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07" tIns="109307" rIns="109307" bIns="10930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chemeClr val="tx1"/>
                  </a:solidFill>
                </a:rPr>
                <a:t>Diluyentes</a:t>
              </a:r>
              <a:endParaRPr lang="es-E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 rot="2700000">
              <a:off x="3747848" y="4847679"/>
              <a:ext cx="1176224" cy="395628"/>
            </a:xfrm>
            <a:custGeom>
              <a:avLst/>
              <a:gdLst>
                <a:gd name="connsiteX0" fmla="*/ 0 w 1176223"/>
                <a:gd name="connsiteY0" fmla="*/ 197814 h 395627"/>
                <a:gd name="connsiteX1" fmla="*/ 197814 w 1176223"/>
                <a:gd name="connsiteY1" fmla="*/ 0 h 395627"/>
                <a:gd name="connsiteX2" fmla="*/ 197814 w 1176223"/>
                <a:gd name="connsiteY2" fmla="*/ 79125 h 395627"/>
                <a:gd name="connsiteX3" fmla="*/ 978410 w 1176223"/>
                <a:gd name="connsiteY3" fmla="*/ 79125 h 395627"/>
                <a:gd name="connsiteX4" fmla="*/ 978410 w 1176223"/>
                <a:gd name="connsiteY4" fmla="*/ 0 h 395627"/>
                <a:gd name="connsiteX5" fmla="*/ 1176223 w 1176223"/>
                <a:gd name="connsiteY5" fmla="*/ 197814 h 395627"/>
                <a:gd name="connsiteX6" fmla="*/ 978410 w 1176223"/>
                <a:gd name="connsiteY6" fmla="*/ 395627 h 395627"/>
                <a:gd name="connsiteX7" fmla="*/ 978410 w 1176223"/>
                <a:gd name="connsiteY7" fmla="*/ 316502 h 395627"/>
                <a:gd name="connsiteX8" fmla="*/ 197814 w 1176223"/>
                <a:gd name="connsiteY8" fmla="*/ 316502 h 395627"/>
                <a:gd name="connsiteX9" fmla="*/ 197814 w 1176223"/>
                <a:gd name="connsiteY9" fmla="*/ 395627 h 395627"/>
                <a:gd name="connsiteX10" fmla="*/ 0 w 1176223"/>
                <a:gd name="connsiteY10" fmla="*/ 197814 h 3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223" h="395627">
                  <a:moveTo>
                    <a:pt x="1176223" y="197813"/>
                  </a:moveTo>
                  <a:lnTo>
                    <a:pt x="978409" y="395626"/>
                  </a:lnTo>
                  <a:lnTo>
                    <a:pt x="978409" y="316501"/>
                  </a:lnTo>
                  <a:lnTo>
                    <a:pt x="197813" y="316501"/>
                  </a:lnTo>
                  <a:lnTo>
                    <a:pt x="197813" y="395626"/>
                  </a:lnTo>
                  <a:lnTo>
                    <a:pt x="0" y="197813"/>
                  </a:lnTo>
                  <a:lnTo>
                    <a:pt x="197813" y="1"/>
                  </a:lnTo>
                  <a:lnTo>
                    <a:pt x="197813" y="79126"/>
                  </a:lnTo>
                  <a:lnTo>
                    <a:pt x="978409" y="79126"/>
                  </a:lnTo>
                  <a:lnTo>
                    <a:pt x="978409" y="1"/>
                  </a:lnTo>
                  <a:lnTo>
                    <a:pt x="1176223" y="19781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12249"/>
                <a:satOff val="-41263"/>
                <a:lumOff val="1570"/>
                <a:alphaOff val="0"/>
              </a:schemeClr>
            </a:fillRef>
            <a:effectRef idx="0">
              <a:schemeClr val="accent2">
                <a:hueOff val="7012249"/>
                <a:satOff val="-41263"/>
                <a:lumOff val="15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688" tIns="79126" rIns="118688" bIns="791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2120589" y="2677671"/>
            <a:ext cx="2803482" cy="1848001"/>
            <a:chOff x="2120589" y="2677671"/>
            <a:chExt cx="2803482" cy="1848001"/>
          </a:xfrm>
        </p:grpSpPr>
        <p:sp>
          <p:nvSpPr>
            <p:cNvPr id="19" name="18 Forma libre">
              <a:hlinkClick r:id="rId7" action="ppaction://hlinksldjump"/>
            </p:cNvPr>
            <p:cNvSpPr/>
            <p:nvPr/>
          </p:nvSpPr>
          <p:spPr>
            <a:xfrm>
              <a:off x="2120589" y="3395307"/>
              <a:ext cx="2260731" cy="1130365"/>
            </a:xfrm>
            <a:custGeom>
              <a:avLst/>
              <a:gdLst>
                <a:gd name="connsiteX0" fmla="*/ 0 w 2260731"/>
                <a:gd name="connsiteY0" fmla="*/ 113037 h 1130365"/>
                <a:gd name="connsiteX1" fmla="*/ 113037 w 2260731"/>
                <a:gd name="connsiteY1" fmla="*/ 0 h 1130365"/>
                <a:gd name="connsiteX2" fmla="*/ 2147695 w 2260731"/>
                <a:gd name="connsiteY2" fmla="*/ 0 h 1130365"/>
                <a:gd name="connsiteX3" fmla="*/ 2260732 w 2260731"/>
                <a:gd name="connsiteY3" fmla="*/ 113037 h 1130365"/>
                <a:gd name="connsiteX4" fmla="*/ 2260731 w 2260731"/>
                <a:gd name="connsiteY4" fmla="*/ 1017329 h 1130365"/>
                <a:gd name="connsiteX5" fmla="*/ 2147694 w 2260731"/>
                <a:gd name="connsiteY5" fmla="*/ 1130366 h 1130365"/>
                <a:gd name="connsiteX6" fmla="*/ 113037 w 2260731"/>
                <a:gd name="connsiteY6" fmla="*/ 1130365 h 1130365"/>
                <a:gd name="connsiteX7" fmla="*/ 0 w 2260731"/>
                <a:gd name="connsiteY7" fmla="*/ 1017328 h 1130365"/>
                <a:gd name="connsiteX8" fmla="*/ 0 w 2260731"/>
                <a:gd name="connsiteY8" fmla="*/ 113037 h 11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731" h="1130365">
                  <a:moveTo>
                    <a:pt x="0" y="113037"/>
                  </a:moveTo>
                  <a:cubicBezTo>
                    <a:pt x="0" y="50608"/>
                    <a:pt x="50608" y="0"/>
                    <a:pt x="113037" y="0"/>
                  </a:cubicBezTo>
                  <a:lnTo>
                    <a:pt x="2147695" y="0"/>
                  </a:lnTo>
                  <a:cubicBezTo>
                    <a:pt x="2210124" y="0"/>
                    <a:pt x="2260732" y="50608"/>
                    <a:pt x="2260732" y="113037"/>
                  </a:cubicBezTo>
                  <a:cubicBezTo>
                    <a:pt x="2260732" y="414468"/>
                    <a:pt x="2260731" y="715898"/>
                    <a:pt x="2260731" y="1017329"/>
                  </a:cubicBezTo>
                  <a:cubicBezTo>
                    <a:pt x="2260731" y="1079758"/>
                    <a:pt x="2210123" y="1130366"/>
                    <a:pt x="2147694" y="1130366"/>
                  </a:cubicBezTo>
                  <a:lnTo>
                    <a:pt x="113037" y="1130365"/>
                  </a:lnTo>
                  <a:cubicBezTo>
                    <a:pt x="50608" y="1130365"/>
                    <a:pt x="0" y="1079757"/>
                    <a:pt x="0" y="1017328"/>
                  </a:cubicBezTo>
                  <a:lnTo>
                    <a:pt x="0" y="11303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518374"/>
                <a:satOff val="-61895"/>
                <a:lumOff val="2355"/>
                <a:alphaOff val="0"/>
              </a:schemeClr>
            </a:fillRef>
            <a:effectRef idx="2">
              <a:schemeClr val="accent2">
                <a:hueOff val="10518374"/>
                <a:satOff val="-61895"/>
                <a:lumOff val="23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307" tIns="109307" rIns="109307" bIns="10930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tx1"/>
                  </a:solidFill>
                </a:rPr>
                <a:t>Colecta de semen</a:t>
              </a:r>
              <a:endParaRPr lang="es-E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19 Forma libre"/>
            <p:cNvSpPr/>
            <p:nvPr/>
          </p:nvSpPr>
          <p:spPr>
            <a:xfrm rot="18900000">
              <a:off x="3747848" y="2677671"/>
              <a:ext cx="1176223" cy="395627"/>
            </a:xfrm>
            <a:custGeom>
              <a:avLst/>
              <a:gdLst>
                <a:gd name="connsiteX0" fmla="*/ 0 w 1176223"/>
                <a:gd name="connsiteY0" fmla="*/ 197814 h 395627"/>
                <a:gd name="connsiteX1" fmla="*/ 197814 w 1176223"/>
                <a:gd name="connsiteY1" fmla="*/ 0 h 395627"/>
                <a:gd name="connsiteX2" fmla="*/ 197814 w 1176223"/>
                <a:gd name="connsiteY2" fmla="*/ 79125 h 395627"/>
                <a:gd name="connsiteX3" fmla="*/ 978410 w 1176223"/>
                <a:gd name="connsiteY3" fmla="*/ 79125 h 395627"/>
                <a:gd name="connsiteX4" fmla="*/ 978410 w 1176223"/>
                <a:gd name="connsiteY4" fmla="*/ 0 h 395627"/>
                <a:gd name="connsiteX5" fmla="*/ 1176223 w 1176223"/>
                <a:gd name="connsiteY5" fmla="*/ 197814 h 395627"/>
                <a:gd name="connsiteX6" fmla="*/ 978410 w 1176223"/>
                <a:gd name="connsiteY6" fmla="*/ 395627 h 395627"/>
                <a:gd name="connsiteX7" fmla="*/ 978410 w 1176223"/>
                <a:gd name="connsiteY7" fmla="*/ 316502 h 395627"/>
                <a:gd name="connsiteX8" fmla="*/ 197814 w 1176223"/>
                <a:gd name="connsiteY8" fmla="*/ 316502 h 395627"/>
                <a:gd name="connsiteX9" fmla="*/ 197814 w 1176223"/>
                <a:gd name="connsiteY9" fmla="*/ 395627 h 395627"/>
                <a:gd name="connsiteX10" fmla="*/ 0 w 1176223"/>
                <a:gd name="connsiteY10" fmla="*/ 197814 h 39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223" h="395627">
                  <a:moveTo>
                    <a:pt x="0" y="197814"/>
                  </a:moveTo>
                  <a:lnTo>
                    <a:pt x="197814" y="0"/>
                  </a:lnTo>
                  <a:lnTo>
                    <a:pt x="197814" y="79125"/>
                  </a:lnTo>
                  <a:lnTo>
                    <a:pt x="978410" y="79125"/>
                  </a:lnTo>
                  <a:lnTo>
                    <a:pt x="978410" y="0"/>
                  </a:lnTo>
                  <a:lnTo>
                    <a:pt x="1176223" y="197814"/>
                  </a:lnTo>
                  <a:lnTo>
                    <a:pt x="978410" y="395627"/>
                  </a:lnTo>
                  <a:lnTo>
                    <a:pt x="978410" y="316502"/>
                  </a:lnTo>
                  <a:lnTo>
                    <a:pt x="197814" y="316502"/>
                  </a:lnTo>
                  <a:lnTo>
                    <a:pt x="197814" y="395627"/>
                  </a:lnTo>
                  <a:lnTo>
                    <a:pt x="0" y="19781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518374"/>
                <a:satOff val="-61895"/>
                <a:lumOff val="2355"/>
                <a:alphaOff val="0"/>
              </a:schemeClr>
            </a:fillRef>
            <a:effectRef idx="0">
              <a:schemeClr val="accent2">
                <a:hueOff val="10518374"/>
                <a:satOff val="-61895"/>
                <a:lumOff val="23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687" tIns="79125" rIns="118688" bIns="791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122642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713043" y="122642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-63064" y="116298"/>
            <a:ext cx="792166" cy="7084602"/>
          </a:xfrm>
        </p:spPr>
        <p:txBody>
          <a:bodyPr vert="wordArtVert">
            <a:noAutofit/>
          </a:bodyPr>
          <a:lstStyle/>
          <a:p>
            <a:pPr marL="177766" algn="ctr"/>
            <a:r>
              <a:rPr lang="es-EC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9" name="8 Forma libre"/>
          <p:cNvSpPr/>
          <p:nvPr/>
        </p:nvSpPr>
        <p:spPr>
          <a:xfrm>
            <a:off x="3043953" y="1162139"/>
            <a:ext cx="5534219" cy="55342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791476" y="880621"/>
                </a:moveTo>
                <a:arcTo wR="2767109" hR="2767109" stAng="19021148" swAng="2302240"/>
              </a:path>
            </a:pathLst>
          </a:custGeom>
          <a:noFill/>
          <a:ln w="57150">
            <a:solidFill>
              <a:srgbClr val="FFCC66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3043953" y="1162139"/>
            <a:ext cx="5534219" cy="55342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16188" y="5400731"/>
                </a:moveTo>
                <a:arcTo wR="2767109" hR="2767109" stAng="4327842" swAng="2144316"/>
              </a:path>
            </a:pathLst>
          </a:custGeom>
          <a:noFill/>
          <a:ln w="57150">
            <a:solidFill>
              <a:srgbClr val="99FF66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Forma libre"/>
          <p:cNvSpPr/>
          <p:nvPr/>
        </p:nvSpPr>
        <p:spPr>
          <a:xfrm>
            <a:off x="3043953" y="1162139"/>
            <a:ext cx="5534219" cy="55342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952" y="2544699"/>
                </a:moveTo>
                <a:arcTo wR="2767109" hR="2767109" stAng="11076612" swAng="2302240"/>
              </a:path>
            </a:pathLst>
          </a:custGeom>
          <a:noFill/>
          <a:ln w="57150">
            <a:solidFill>
              <a:srgbClr val="FF0066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17 Grupo"/>
          <p:cNvGrpSpPr/>
          <p:nvPr/>
        </p:nvGrpSpPr>
        <p:grpSpPr>
          <a:xfrm>
            <a:off x="4176538" y="124817"/>
            <a:ext cx="3230405" cy="2611537"/>
            <a:chOff x="4176538" y="124817"/>
            <a:chExt cx="3230405" cy="2611537"/>
          </a:xfrm>
        </p:grpSpPr>
        <p:sp>
          <p:nvSpPr>
            <p:cNvPr id="8" name="7 Forma libre"/>
            <p:cNvSpPr/>
            <p:nvPr/>
          </p:nvSpPr>
          <p:spPr>
            <a:xfrm>
              <a:off x="4215183" y="124817"/>
              <a:ext cx="3191760" cy="2074644"/>
            </a:xfrm>
            <a:custGeom>
              <a:avLst/>
              <a:gdLst>
                <a:gd name="connsiteX0" fmla="*/ 0 w 3191760"/>
                <a:gd name="connsiteY0" fmla="*/ 345781 h 2074644"/>
                <a:gd name="connsiteX1" fmla="*/ 345781 w 3191760"/>
                <a:gd name="connsiteY1" fmla="*/ 0 h 2074644"/>
                <a:gd name="connsiteX2" fmla="*/ 2845979 w 3191760"/>
                <a:gd name="connsiteY2" fmla="*/ 0 h 2074644"/>
                <a:gd name="connsiteX3" fmla="*/ 3191760 w 3191760"/>
                <a:gd name="connsiteY3" fmla="*/ 345781 h 2074644"/>
                <a:gd name="connsiteX4" fmla="*/ 3191760 w 3191760"/>
                <a:gd name="connsiteY4" fmla="*/ 1728863 h 2074644"/>
                <a:gd name="connsiteX5" fmla="*/ 2845979 w 3191760"/>
                <a:gd name="connsiteY5" fmla="*/ 2074644 h 2074644"/>
                <a:gd name="connsiteX6" fmla="*/ 345781 w 3191760"/>
                <a:gd name="connsiteY6" fmla="*/ 2074644 h 2074644"/>
                <a:gd name="connsiteX7" fmla="*/ 0 w 3191760"/>
                <a:gd name="connsiteY7" fmla="*/ 1728863 h 2074644"/>
                <a:gd name="connsiteX8" fmla="*/ 0 w 3191760"/>
                <a:gd name="connsiteY8" fmla="*/ 345781 h 20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1760" h="2074644">
                  <a:moveTo>
                    <a:pt x="0" y="345781"/>
                  </a:moveTo>
                  <a:cubicBezTo>
                    <a:pt x="0" y="154811"/>
                    <a:pt x="154811" y="0"/>
                    <a:pt x="345781" y="0"/>
                  </a:cubicBezTo>
                  <a:lnTo>
                    <a:pt x="2845979" y="0"/>
                  </a:lnTo>
                  <a:cubicBezTo>
                    <a:pt x="3036949" y="0"/>
                    <a:pt x="3191760" y="154811"/>
                    <a:pt x="3191760" y="345781"/>
                  </a:cubicBezTo>
                  <a:lnTo>
                    <a:pt x="3191760" y="1728863"/>
                  </a:lnTo>
                  <a:cubicBezTo>
                    <a:pt x="3191760" y="1919833"/>
                    <a:pt x="3036949" y="2074644"/>
                    <a:pt x="2845979" y="2074644"/>
                  </a:cubicBezTo>
                  <a:lnTo>
                    <a:pt x="345781" y="2074644"/>
                  </a:lnTo>
                  <a:cubicBezTo>
                    <a:pt x="154811" y="2074644"/>
                    <a:pt x="0" y="1919833"/>
                    <a:pt x="0" y="1728863"/>
                  </a:cubicBezTo>
                  <a:lnTo>
                    <a:pt x="0" y="345781"/>
                  </a:lnTo>
                  <a:close/>
                </a:path>
              </a:pathLst>
            </a:custGeom>
            <a:blipFill rotWithShape="0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926" tIns="348926" rIns="348926" bIns="348926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6500" kern="1200" dirty="0">
                <a:solidFill>
                  <a:schemeClr val="bg2"/>
                </a:solidFill>
              </a:endParaRPr>
            </a:p>
          </p:txBody>
        </p:sp>
        <p:sp>
          <p:nvSpPr>
            <p:cNvPr id="7" name="6 Terminador"/>
            <p:cNvSpPr/>
            <p:nvPr/>
          </p:nvSpPr>
          <p:spPr>
            <a:xfrm>
              <a:off x="4176538" y="2232298"/>
              <a:ext cx="3168353" cy="504056"/>
            </a:xfrm>
            <a:prstGeom prst="flowChartTermina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 defTabSz="822540"/>
              <a:r>
                <a:rPr lang="es-EC" sz="16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LIMPIEZA MONTADERO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611570" y="4275482"/>
            <a:ext cx="3191760" cy="2682584"/>
            <a:chOff x="6611570" y="4275482"/>
            <a:chExt cx="3191760" cy="2682584"/>
          </a:xfrm>
        </p:grpSpPr>
        <p:sp>
          <p:nvSpPr>
            <p:cNvPr id="10" name="9 Forma libre"/>
            <p:cNvSpPr/>
            <p:nvPr/>
          </p:nvSpPr>
          <p:spPr>
            <a:xfrm>
              <a:off x="6611570" y="4275482"/>
              <a:ext cx="3191760" cy="2074644"/>
            </a:xfrm>
            <a:custGeom>
              <a:avLst/>
              <a:gdLst>
                <a:gd name="connsiteX0" fmla="*/ 0 w 3191760"/>
                <a:gd name="connsiteY0" fmla="*/ 345781 h 2074644"/>
                <a:gd name="connsiteX1" fmla="*/ 345781 w 3191760"/>
                <a:gd name="connsiteY1" fmla="*/ 0 h 2074644"/>
                <a:gd name="connsiteX2" fmla="*/ 2845979 w 3191760"/>
                <a:gd name="connsiteY2" fmla="*/ 0 h 2074644"/>
                <a:gd name="connsiteX3" fmla="*/ 3191760 w 3191760"/>
                <a:gd name="connsiteY3" fmla="*/ 345781 h 2074644"/>
                <a:gd name="connsiteX4" fmla="*/ 3191760 w 3191760"/>
                <a:gd name="connsiteY4" fmla="*/ 1728863 h 2074644"/>
                <a:gd name="connsiteX5" fmla="*/ 2845979 w 3191760"/>
                <a:gd name="connsiteY5" fmla="*/ 2074644 h 2074644"/>
                <a:gd name="connsiteX6" fmla="*/ 345781 w 3191760"/>
                <a:gd name="connsiteY6" fmla="*/ 2074644 h 2074644"/>
                <a:gd name="connsiteX7" fmla="*/ 0 w 3191760"/>
                <a:gd name="connsiteY7" fmla="*/ 1728863 h 2074644"/>
                <a:gd name="connsiteX8" fmla="*/ 0 w 3191760"/>
                <a:gd name="connsiteY8" fmla="*/ 345781 h 20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1760" h="2074644">
                  <a:moveTo>
                    <a:pt x="0" y="345781"/>
                  </a:moveTo>
                  <a:cubicBezTo>
                    <a:pt x="0" y="154811"/>
                    <a:pt x="154811" y="0"/>
                    <a:pt x="345781" y="0"/>
                  </a:cubicBezTo>
                  <a:lnTo>
                    <a:pt x="2845979" y="0"/>
                  </a:lnTo>
                  <a:cubicBezTo>
                    <a:pt x="3036949" y="0"/>
                    <a:pt x="3191760" y="154811"/>
                    <a:pt x="3191760" y="345781"/>
                  </a:cubicBezTo>
                  <a:lnTo>
                    <a:pt x="3191760" y="1728863"/>
                  </a:lnTo>
                  <a:cubicBezTo>
                    <a:pt x="3191760" y="1919833"/>
                    <a:pt x="3036949" y="2074644"/>
                    <a:pt x="2845979" y="2074644"/>
                  </a:cubicBezTo>
                  <a:lnTo>
                    <a:pt x="345781" y="2074644"/>
                  </a:lnTo>
                  <a:cubicBezTo>
                    <a:pt x="154811" y="2074644"/>
                    <a:pt x="0" y="1919833"/>
                    <a:pt x="0" y="1728863"/>
                  </a:cubicBezTo>
                  <a:lnTo>
                    <a:pt x="0" y="345781"/>
                  </a:lnTo>
                  <a:close/>
                </a:path>
              </a:pathLst>
            </a:custGeom>
            <a:blipFill rotWithShape="0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926" tIns="348926" rIns="348926" bIns="348926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6500" kern="1200"/>
            </a:p>
          </p:txBody>
        </p:sp>
        <p:sp>
          <p:nvSpPr>
            <p:cNvPr id="14" name="13 Terminador"/>
            <p:cNvSpPr/>
            <p:nvPr/>
          </p:nvSpPr>
          <p:spPr>
            <a:xfrm>
              <a:off x="6624810" y="6408764"/>
              <a:ext cx="3168353" cy="549302"/>
            </a:xfrm>
            <a:prstGeom prst="flowChartTermina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 defTabSz="822540"/>
              <a:r>
                <a:rPr lang="es-ES_tradnl" sz="16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LIMPIEZA Y DESINFECCIÓN </a:t>
              </a:r>
              <a:endParaRPr lang="es-EC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800274" y="4275482"/>
            <a:ext cx="3210281" cy="2441467"/>
            <a:chOff x="1800274" y="4275482"/>
            <a:chExt cx="3210281" cy="2441467"/>
          </a:xfrm>
        </p:grpSpPr>
        <p:sp>
          <p:nvSpPr>
            <p:cNvPr id="13" name="12 Forma libre"/>
            <p:cNvSpPr/>
            <p:nvPr/>
          </p:nvSpPr>
          <p:spPr>
            <a:xfrm>
              <a:off x="1818795" y="4275482"/>
              <a:ext cx="3191760" cy="2074644"/>
            </a:xfrm>
            <a:custGeom>
              <a:avLst/>
              <a:gdLst>
                <a:gd name="connsiteX0" fmla="*/ 0 w 3191760"/>
                <a:gd name="connsiteY0" fmla="*/ 345781 h 2074644"/>
                <a:gd name="connsiteX1" fmla="*/ 345781 w 3191760"/>
                <a:gd name="connsiteY1" fmla="*/ 0 h 2074644"/>
                <a:gd name="connsiteX2" fmla="*/ 2845979 w 3191760"/>
                <a:gd name="connsiteY2" fmla="*/ 0 h 2074644"/>
                <a:gd name="connsiteX3" fmla="*/ 3191760 w 3191760"/>
                <a:gd name="connsiteY3" fmla="*/ 345781 h 2074644"/>
                <a:gd name="connsiteX4" fmla="*/ 3191760 w 3191760"/>
                <a:gd name="connsiteY4" fmla="*/ 1728863 h 2074644"/>
                <a:gd name="connsiteX5" fmla="*/ 2845979 w 3191760"/>
                <a:gd name="connsiteY5" fmla="*/ 2074644 h 2074644"/>
                <a:gd name="connsiteX6" fmla="*/ 345781 w 3191760"/>
                <a:gd name="connsiteY6" fmla="*/ 2074644 h 2074644"/>
                <a:gd name="connsiteX7" fmla="*/ 0 w 3191760"/>
                <a:gd name="connsiteY7" fmla="*/ 1728863 h 2074644"/>
                <a:gd name="connsiteX8" fmla="*/ 0 w 3191760"/>
                <a:gd name="connsiteY8" fmla="*/ 345781 h 20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1760" h="2074644">
                  <a:moveTo>
                    <a:pt x="0" y="345781"/>
                  </a:moveTo>
                  <a:cubicBezTo>
                    <a:pt x="0" y="154811"/>
                    <a:pt x="154811" y="0"/>
                    <a:pt x="345781" y="0"/>
                  </a:cubicBezTo>
                  <a:lnTo>
                    <a:pt x="2845979" y="0"/>
                  </a:lnTo>
                  <a:cubicBezTo>
                    <a:pt x="3036949" y="0"/>
                    <a:pt x="3191760" y="154811"/>
                    <a:pt x="3191760" y="345781"/>
                  </a:cubicBezTo>
                  <a:lnTo>
                    <a:pt x="3191760" y="1728863"/>
                  </a:lnTo>
                  <a:cubicBezTo>
                    <a:pt x="3191760" y="1919833"/>
                    <a:pt x="3036949" y="2074644"/>
                    <a:pt x="2845979" y="2074644"/>
                  </a:cubicBezTo>
                  <a:lnTo>
                    <a:pt x="345781" y="2074644"/>
                  </a:lnTo>
                  <a:cubicBezTo>
                    <a:pt x="154811" y="2074644"/>
                    <a:pt x="0" y="1919833"/>
                    <a:pt x="0" y="1728863"/>
                  </a:cubicBezTo>
                  <a:lnTo>
                    <a:pt x="0" y="345781"/>
                  </a:lnTo>
                  <a:close/>
                </a:path>
              </a:pathLst>
            </a:custGeom>
            <a:blipFill rotWithShape="0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926" tIns="348926" rIns="348926" bIns="348926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6500" kern="1200"/>
            </a:p>
          </p:txBody>
        </p:sp>
        <p:sp>
          <p:nvSpPr>
            <p:cNvPr id="15" name="14 Terminador"/>
            <p:cNvSpPr/>
            <p:nvPr/>
          </p:nvSpPr>
          <p:spPr>
            <a:xfrm>
              <a:off x="1800274" y="6336754"/>
              <a:ext cx="3168353" cy="380195"/>
            </a:xfrm>
            <a:prstGeom prst="flowChartTermina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 defTabSz="822540"/>
              <a:r>
                <a:rPr lang="es-ES_tradnl" sz="16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IMPRESIÓN PAJILLAS</a:t>
              </a:r>
              <a:endParaRPr lang="es-EC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2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122642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713043" y="122642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-31535" y="100532"/>
            <a:ext cx="792166" cy="7172326"/>
          </a:xfrm>
        </p:spPr>
        <p:txBody>
          <a:bodyPr vert="wordArtVert">
            <a:noAutofit/>
          </a:bodyPr>
          <a:lstStyle/>
          <a:p>
            <a:pPr marL="177766" algn="ctr"/>
            <a:r>
              <a:rPr lang="es-EC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1 Llamada de flecha hacia abajo"/>
          <p:cNvSpPr/>
          <p:nvPr/>
        </p:nvSpPr>
        <p:spPr>
          <a:xfrm>
            <a:off x="1066641" y="87824"/>
            <a:ext cx="7574394" cy="838805"/>
          </a:xfrm>
          <a:prstGeom prst="downArrowCallout">
            <a:avLst>
              <a:gd name="adj1" fmla="val 26760"/>
              <a:gd name="adj2" fmla="val 25000"/>
              <a:gd name="adj3" fmla="val 25000"/>
              <a:gd name="adj4" fmla="val 64977"/>
            </a:avLst>
          </a:prstGeom>
          <a:solidFill>
            <a:srgbClr val="00B05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marL="0" lvl="2" algn="ctr" defTabSz="822540"/>
            <a:r>
              <a:rPr lang="es-ES_tradnl" sz="2200" b="1" dirty="0">
                <a:solidFill>
                  <a:prstClr val="white"/>
                </a:solidFill>
                <a:cs typeface="Times New Roman" panose="02020603050405020304" pitchFamily="18" charset="0"/>
              </a:rPr>
              <a:t>PREPARACIÓN DE LOS DILUYENTES</a:t>
            </a:r>
            <a:endParaRPr lang="es-EC" sz="22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368139" y="1152178"/>
            <a:ext cx="4464584" cy="1800000"/>
            <a:chOff x="792162" y="1440210"/>
            <a:chExt cx="4464584" cy="180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2162" y="1440210"/>
              <a:ext cx="2187516" cy="18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67557" y="1440210"/>
              <a:ext cx="2189189" cy="18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13 Imagen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523" y="3168402"/>
            <a:ext cx="2448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15 Imagen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447" y="1440210"/>
            <a:ext cx="154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16 Imagen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755" y="3240634"/>
            <a:ext cx="1548000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17 Imagen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4447" y="3594861"/>
            <a:ext cx="1872000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6 Cerrar llave"/>
          <p:cNvSpPr/>
          <p:nvPr/>
        </p:nvSpPr>
        <p:spPr>
          <a:xfrm rot="16200000">
            <a:off x="5382743" y="-3926692"/>
            <a:ext cx="337452" cy="9806644"/>
          </a:xfrm>
          <a:prstGeom prst="rightBrace">
            <a:avLst>
              <a:gd name="adj1" fmla="val 8333"/>
              <a:gd name="adj2" fmla="val 42926"/>
            </a:avLst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 rtlCol="0" anchor="ctr"/>
          <a:lstStyle/>
          <a:p>
            <a:pPr algn="ctr" defTabSz="822540"/>
            <a:endParaRPr lang="es-ES" sz="1600">
              <a:solidFill>
                <a:prstClr val="white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944203" y="5301589"/>
            <a:ext cx="3312368" cy="1395205"/>
            <a:chOff x="3240435" y="4896594"/>
            <a:chExt cx="4542895" cy="1800200"/>
          </a:xfrm>
        </p:grpSpPr>
        <p:pic>
          <p:nvPicPr>
            <p:cNvPr id="13" name="12 Imagen"/>
            <p:cNvPicPr/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435" y="4905290"/>
              <a:ext cx="1474134" cy="17915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0000"/>
              </a:solidFill>
            </a:ln>
            <a:effectLst/>
          </p:spPr>
        </p:pic>
        <p:pic>
          <p:nvPicPr>
            <p:cNvPr id="15" name="14 Imagen"/>
            <p:cNvPicPr/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135" y="4896594"/>
              <a:ext cx="1474134" cy="18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70C0"/>
              </a:solidFill>
            </a:ln>
            <a:effectLst/>
          </p:spPr>
        </p:pic>
        <p:pic>
          <p:nvPicPr>
            <p:cNvPr id="24" name="23 Imagen" descr="C:\Users\CYBER\AppData\Local\Microsoft\Windows\Temporary Internet Files\Content.Word\IMG-20130425-00090.jpg"/>
            <p:cNvPicPr/>
            <p:nvPr/>
          </p:nvPicPr>
          <p:blipFill rotWithShape="1"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013" y="4896594"/>
              <a:ext cx="1462317" cy="18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" y="144066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697277" y="144066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39127" y="289841"/>
            <a:ext cx="6912844" cy="646313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22540"/>
            <a:r>
              <a:rPr lang="es-ES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Armado de la vagina artificial</a:t>
            </a:r>
          </a:p>
        </p:txBody>
      </p:sp>
      <p:pic>
        <p:nvPicPr>
          <p:cNvPr id="13" name="10 Imagen" descr="E:\BlackBerry\pictures\tesis\Laboratorio\vaginas artificiales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195" y="1082292"/>
            <a:ext cx="324036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8 Grupo"/>
          <p:cNvGrpSpPr/>
          <p:nvPr/>
        </p:nvGrpSpPr>
        <p:grpSpPr>
          <a:xfrm>
            <a:off x="5087933" y="1726120"/>
            <a:ext cx="4884825" cy="1152128"/>
            <a:chOff x="4367857" y="2448322"/>
            <a:chExt cx="6359288" cy="1152128"/>
          </a:xfrm>
        </p:grpSpPr>
        <p:sp>
          <p:nvSpPr>
            <p:cNvPr id="5" name="4 Rectángulo"/>
            <p:cNvSpPr/>
            <p:nvPr/>
          </p:nvSpPr>
          <p:spPr>
            <a:xfrm>
              <a:off x="4367857" y="2488799"/>
              <a:ext cx="4857384" cy="523202"/>
            </a:xfrm>
            <a:prstGeom prst="rect">
              <a:avLst/>
            </a:prstGeom>
          </p:spPr>
          <p:txBody>
            <a:bodyPr wrap="none" lIns="91422" tIns="45711" rIns="91422" bIns="45711">
              <a:spAutoFit/>
            </a:bodyPr>
            <a:lstStyle/>
            <a:p>
              <a:pPr defTabSz="822540"/>
              <a:r>
                <a:rPr lang="es-ES_tradnl" sz="2800" b="1" dirty="0">
                  <a:ln w="17780" cmpd="sng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Preparación del laboratorio</a:t>
              </a:r>
              <a:endParaRPr lang="es-ES" sz="28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6" name="5 Llamada de flecha hacia abajo"/>
            <p:cNvSpPr/>
            <p:nvPr/>
          </p:nvSpPr>
          <p:spPr>
            <a:xfrm>
              <a:off x="4390440" y="2448322"/>
              <a:ext cx="6336705" cy="1152128"/>
            </a:xfrm>
            <a:prstGeom prst="down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spcCol="0" rtlCol="0" anchor="ctr"/>
            <a:lstStyle/>
            <a:p>
              <a:pPr algn="ctr" defTabSz="822540"/>
              <a:endParaRPr lang="es-ES" sz="1600">
                <a:solidFill>
                  <a:prstClr val="white"/>
                </a:solidFill>
              </a:endParaRPr>
            </a:p>
          </p:txBody>
        </p:sp>
      </p:grpSp>
      <p:pic>
        <p:nvPicPr>
          <p:cNvPr id="15" name="14 Imagen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643" y="2880370"/>
            <a:ext cx="232434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15 Imagen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061" y="2880370"/>
            <a:ext cx="223309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11 Título"/>
          <p:cNvSpPr>
            <a:spLocks noGrp="1"/>
          </p:cNvSpPr>
          <p:nvPr>
            <p:ph type="ctrTitle"/>
          </p:nvPr>
        </p:nvSpPr>
        <p:spPr>
          <a:xfrm>
            <a:off x="-31535" y="100532"/>
            <a:ext cx="792166" cy="7172326"/>
          </a:xfrm>
        </p:spPr>
        <p:txBody>
          <a:bodyPr vert="wordArtVert">
            <a:noAutofit/>
          </a:bodyPr>
          <a:lstStyle/>
          <a:p>
            <a:pPr marL="177766" algn="ctr"/>
            <a:r>
              <a:rPr lang="es-EC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144066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713043" y="144066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71697" y="412088"/>
            <a:ext cx="7920881" cy="1224136"/>
            <a:chOff x="1584251" y="360090"/>
            <a:chExt cx="7920880" cy="1512168"/>
          </a:xfrm>
        </p:grpSpPr>
        <p:sp>
          <p:nvSpPr>
            <p:cNvPr id="2" name="1 Rectángulo"/>
            <p:cNvSpPr/>
            <p:nvPr/>
          </p:nvSpPr>
          <p:spPr>
            <a:xfrm>
              <a:off x="1667777" y="720130"/>
              <a:ext cx="7050326" cy="7984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marL="0" lvl="2" algn="ctr"/>
              <a:r>
                <a:rPr lang="es-ES_tradnl" sz="3600" b="1" dirty="0">
                  <a:ln w="17780" cmpd="sng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Recolección de Semen Bovino</a:t>
              </a:r>
              <a:endParaRPr lang="es-ES" sz="3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4" name="3 Flecha derecha"/>
            <p:cNvSpPr/>
            <p:nvPr/>
          </p:nvSpPr>
          <p:spPr>
            <a:xfrm>
              <a:off x="1584251" y="360090"/>
              <a:ext cx="7920880" cy="1512168"/>
            </a:xfrm>
            <a:prstGeom prst="rightArrow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07" y="1615813"/>
            <a:ext cx="5026764" cy="2990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fbcdn-sphotos-h-a.akamaihd.net/hphotos-ak-prn1/t1.0-9/66223_545191955506774_120391309_n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595" y="4064085"/>
            <a:ext cx="5026763" cy="2990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/>
        </p:spPr>
      </p:pic>
      <p:sp>
        <p:nvSpPr>
          <p:cNvPr id="14" name="11 Título"/>
          <p:cNvSpPr txBox="1">
            <a:spLocks/>
          </p:cNvSpPr>
          <p:nvPr/>
        </p:nvSpPr>
        <p:spPr>
          <a:xfrm>
            <a:off x="-31535" y="100532"/>
            <a:ext cx="792166" cy="7172326"/>
          </a:xfrm>
          <a:prstGeom prst="rect">
            <a:avLst/>
          </a:prstGeom>
        </p:spPr>
        <p:txBody>
          <a:bodyPr vert="wordArtVert" lIns="102870" tIns="51435" rIns="102870" bIns="51435" rtlCol="0" anchor="ctr">
            <a:noAutofit/>
          </a:bodyPr>
          <a:lstStyle>
            <a:lvl1pPr algn="l" defTabSz="1028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900" kern="1200" cap="all" spc="-9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3600" b="1" cap="none" spc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75" y="14406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Rectángulo"/>
          <p:cNvSpPr/>
          <p:nvPr/>
        </p:nvSpPr>
        <p:spPr>
          <a:xfrm>
            <a:off x="864172" y="14406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PROTOCOLO DE CONGELACIÓN SEMINAL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461" y="4698434"/>
            <a:ext cx="3129791" cy="23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848107" y="1501842"/>
            <a:ext cx="3409923" cy="2811214"/>
            <a:chOff x="848107" y="1501842"/>
            <a:chExt cx="3409923" cy="281121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07" y="1501842"/>
              <a:ext cx="3117527" cy="237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Flecha curvada hacia arriba"/>
            <p:cNvSpPr/>
            <p:nvPr/>
          </p:nvSpPr>
          <p:spPr>
            <a:xfrm>
              <a:off x="2673854" y="3881008"/>
              <a:ext cx="1584176" cy="432048"/>
            </a:xfrm>
            <a:prstGeom prst="curvedUpArrow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171423" y="3736992"/>
            <a:ext cx="4397605" cy="2358400"/>
            <a:chOff x="4171423" y="3736992"/>
            <a:chExt cx="4397605" cy="2358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423" y="3736992"/>
              <a:ext cx="3101462" cy="235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Flecha curvada hacia abajo"/>
            <p:cNvSpPr/>
            <p:nvPr/>
          </p:nvSpPr>
          <p:spPr>
            <a:xfrm>
              <a:off x="7272884" y="4288560"/>
              <a:ext cx="1296144" cy="357138"/>
            </a:xfrm>
            <a:prstGeom prst="curvedDownArrow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sp>
        <p:nvSpPr>
          <p:cNvPr id="15" name="11 Título"/>
          <p:cNvSpPr txBox="1">
            <a:spLocks/>
          </p:cNvSpPr>
          <p:nvPr/>
        </p:nvSpPr>
        <p:spPr>
          <a:xfrm>
            <a:off x="-96643" y="116298"/>
            <a:ext cx="792166" cy="7084602"/>
          </a:xfrm>
          <a:prstGeom prst="rect">
            <a:avLst/>
          </a:prstGeom>
        </p:spPr>
        <p:txBody>
          <a:bodyPr vert="wordArtVert" lIns="102870" tIns="51435" rIns="102870" bIns="51435" rtlCol="0" anchor="b">
            <a:noAutofit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14406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836" y="1386066"/>
            <a:ext cx="3135266" cy="23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1044192" y="1458074"/>
            <a:ext cx="3735483" cy="2646433"/>
            <a:chOff x="1044192" y="1458074"/>
            <a:chExt cx="3735483" cy="2646433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192" y="1458074"/>
              <a:ext cx="3060339" cy="235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Flecha doblada"/>
            <p:cNvSpPr/>
            <p:nvPr/>
          </p:nvSpPr>
          <p:spPr>
            <a:xfrm rot="5400000">
              <a:off x="3902043" y="3226875"/>
              <a:ext cx="1008112" cy="747152"/>
            </a:xfrm>
            <a:prstGeom prst="bentArrow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924679" y="3672458"/>
            <a:ext cx="3564230" cy="2736304"/>
            <a:chOff x="3924679" y="3672458"/>
            <a:chExt cx="3564230" cy="273630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679" y="4029596"/>
              <a:ext cx="3132180" cy="237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Flecha doblada hacia arriba"/>
            <p:cNvSpPr/>
            <p:nvPr/>
          </p:nvSpPr>
          <p:spPr>
            <a:xfrm>
              <a:off x="6984853" y="3672458"/>
              <a:ext cx="504056" cy="650974"/>
            </a:xfrm>
            <a:prstGeom prst="bentUpArrow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5" name="11 Título"/>
          <p:cNvSpPr txBox="1">
            <a:spLocks/>
          </p:cNvSpPr>
          <p:nvPr/>
        </p:nvSpPr>
        <p:spPr>
          <a:xfrm>
            <a:off x="-96643" y="116298"/>
            <a:ext cx="792166" cy="7084602"/>
          </a:xfrm>
          <a:prstGeom prst="rect">
            <a:avLst/>
          </a:prstGeom>
        </p:spPr>
        <p:txBody>
          <a:bodyPr vert="wordArtVert" lIns="102870" tIns="51435" rIns="102870" bIns="51435" rtlCol="0" anchor="b">
            <a:noAutofit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92163" y="14696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PROTOCOLO DE CONGELACIÓN SEMINAL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987" y="4320530"/>
            <a:ext cx="2232247" cy="23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7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" y="91110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691295" y="91110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orma libre"/>
          <p:cNvSpPr/>
          <p:nvPr/>
        </p:nvSpPr>
        <p:spPr>
          <a:xfrm>
            <a:off x="504131" y="2670150"/>
            <a:ext cx="2518084" cy="1259042"/>
          </a:xfrm>
          <a:custGeom>
            <a:avLst/>
            <a:gdLst>
              <a:gd name="connsiteX0" fmla="*/ 0 w 2518084"/>
              <a:gd name="connsiteY0" fmla="*/ 125904 h 1259042"/>
              <a:gd name="connsiteX1" fmla="*/ 125904 w 2518084"/>
              <a:gd name="connsiteY1" fmla="*/ 0 h 1259042"/>
              <a:gd name="connsiteX2" fmla="*/ 2392180 w 2518084"/>
              <a:gd name="connsiteY2" fmla="*/ 0 h 1259042"/>
              <a:gd name="connsiteX3" fmla="*/ 2518084 w 2518084"/>
              <a:gd name="connsiteY3" fmla="*/ 125904 h 1259042"/>
              <a:gd name="connsiteX4" fmla="*/ 2518084 w 2518084"/>
              <a:gd name="connsiteY4" fmla="*/ 1133138 h 1259042"/>
              <a:gd name="connsiteX5" fmla="*/ 2392180 w 2518084"/>
              <a:gd name="connsiteY5" fmla="*/ 1259042 h 1259042"/>
              <a:gd name="connsiteX6" fmla="*/ 125904 w 2518084"/>
              <a:gd name="connsiteY6" fmla="*/ 1259042 h 1259042"/>
              <a:gd name="connsiteX7" fmla="*/ 0 w 2518084"/>
              <a:gd name="connsiteY7" fmla="*/ 1133138 h 1259042"/>
              <a:gd name="connsiteX8" fmla="*/ 0 w 2518084"/>
              <a:gd name="connsiteY8" fmla="*/ 125904 h 125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8084" h="1259042">
                <a:moveTo>
                  <a:pt x="0" y="125904"/>
                </a:moveTo>
                <a:cubicBezTo>
                  <a:pt x="0" y="56369"/>
                  <a:pt x="56369" y="0"/>
                  <a:pt x="125904" y="0"/>
                </a:cubicBezTo>
                <a:lnTo>
                  <a:pt x="2392180" y="0"/>
                </a:lnTo>
                <a:cubicBezTo>
                  <a:pt x="2461715" y="0"/>
                  <a:pt x="2518084" y="56369"/>
                  <a:pt x="2518084" y="125904"/>
                </a:cubicBezTo>
                <a:lnTo>
                  <a:pt x="2518084" y="1133138"/>
                </a:lnTo>
                <a:cubicBezTo>
                  <a:pt x="2518084" y="1202673"/>
                  <a:pt x="2461715" y="1259042"/>
                  <a:pt x="2392180" y="1259042"/>
                </a:cubicBezTo>
                <a:lnTo>
                  <a:pt x="125904" y="1259042"/>
                </a:lnTo>
                <a:cubicBezTo>
                  <a:pt x="56369" y="1259042"/>
                  <a:pt x="0" y="1202673"/>
                  <a:pt x="0" y="1133138"/>
                </a:cubicBezTo>
                <a:lnTo>
                  <a:pt x="0" y="1259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656" tIns="54656" rIns="54656" bIns="5465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>
                <a:solidFill>
                  <a:schemeClr val="tx1"/>
                </a:solidFill>
                <a:latin typeface="+mn-lt"/>
              </a:rPr>
              <a:t>Evaluación</a:t>
            </a:r>
            <a:endParaRPr lang="es-ES" sz="2800" kern="1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6" name="35 Grupo"/>
          <p:cNvGrpSpPr/>
          <p:nvPr/>
        </p:nvGrpSpPr>
        <p:grpSpPr>
          <a:xfrm>
            <a:off x="3508540" y="1584226"/>
            <a:ext cx="3038993" cy="1913048"/>
            <a:chOff x="3872751" y="1847091"/>
            <a:chExt cx="3038993" cy="1913048"/>
          </a:xfrm>
        </p:grpSpPr>
        <p:sp>
          <p:nvSpPr>
            <p:cNvPr id="8" name="7 Forma libre"/>
            <p:cNvSpPr/>
            <p:nvPr/>
          </p:nvSpPr>
          <p:spPr>
            <a:xfrm rot="18770822">
              <a:off x="3149477" y="3002282"/>
              <a:ext cx="1481131" cy="34584"/>
            </a:xfrm>
            <a:custGeom>
              <a:avLst/>
              <a:gdLst>
                <a:gd name="connsiteX0" fmla="*/ 0 w 1481131"/>
                <a:gd name="connsiteY0" fmla="*/ 17292 h 34584"/>
                <a:gd name="connsiteX1" fmla="*/ 1481131 w 1481131"/>
                <a:gd name="connsiteY1" fmla="*/ 17292 h 3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1131" h="34584">
                  <a:moveTo>
                    <a:pt x="0" y="17292"/>
                  </a:moveTo>
                  <a:lnTo>
                    <a:pt x="1481131" y="17292"/>
                  </a:lnTo>
                </a:path>
              </a:pathLst>
            </a:custGeom>
            <a:noFill/>
            <a:ln>
              <a:headEnd type="arrow" w="med" len="med"/>
              <a:tailEnd type="arrow" w="med" len="med"/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6237" tIns="-19736" rIns="716237" bIns="-1973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8 Forma libre"/>
            <p:cNvSpPr/>
            <p:nvPr/>
          </p:nvSpPr>
          <p:spPr>
            <a:xfrm>
              <a:off x="4393660" y="1847091"/>
              <a:ext cx="2518084" cy="1259042"/>
            </a:xfrm>
            <a:custGeom>
              <a:avLst/>
              <a:gdLst>
                <a:gd name="connsiteX0" fmla="*/ 0 w 2518084"/>
                <a:gd name="connsiteY0" fmla="*/ 125904 h 1259042"/>
                <a:gd name="connsiteX1" fmla="*/ 125904 w 2518084"/>
                <a:gd name="connsiteY1" fmla="*/ 0 h 1259042"/>
                <a:gd name="connsiteX2" fmla="*/ 2392180 w 2518084"/>
                <a:gd name="connsiteY2" fmla="*/ 0 h 1259042"/>
                <a:gd name="connsiteX3" fmla="*/ 2518084 w 2518084"/>
                <a:gd name="connsiteY3" fmla="*/ 125904 h 1259042"/>
                <a:gd name="connsiteX4" fmla="*/ 2518084 w 2518084"/>
                <a:gd name="connsiteY4" fmla="*/ 1133138 h 1259042"/>
                <a:gd name="connsiteX5" fmla="*/ 2392180 w 2518084"/>
                <a:gd name="connsiteY5" fmla="*/ 1259042 h 1259042"/>
                <a:gd name="connsiteX6" fmla="*/ 125904 w 2518084"/>
                <a:gd name="connsiteY6" fmla="*/ 1259042 h 1259042"/>
                <a:gd name="connsiteX7" fmla="*/ 0 w 2518084"/>
                <a:gd name="connsiteY7" fmla="*/ 1133138 h 1259042"/>
                <a:gd name="connsiteX8" fmla="*/ 0 w 2518084"/>
                <a:gd name="connsiteY8" fmla="*/ 125904 h 12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8084" h="1259042">
                  <a:moveTo>
                    <a:pt x="0" y="125904"/>
                  </a:moveTo>
                  <a:cubicBezTo>
                    <a:pt x="0" y="56369"/>
                    <a:pt x="56369" y="0"/>
                    <a:pt x="125904" y="0"/>
                  </a:cubicBezTo>
                  <a:lnTo>
                    <a:pt x="2392180" y="0"/>
                  </a:lnTo>
                  <a:cubicBezTo>
                    <a:pt x="2461715" y="0"/>
                    <a:pt x="2518084" y="56369"/>
                    <a:pt x="2518084" y="125904"/>
                  </a:cubicBezTo>
                  <a:lnTo>
                    <a:pt x="2518084" y="1133138"/>
                  </a:lnTo>
                  <a:cubicBezTo>
                    <a:pt x="2518084" y="1202673"/>
                    <a:pt x="2461715" y="1259042"/>
                    <a:pt x="2392180" y="1259042"/>
                  </a:cubicBezTo>
                  <a:lnTo>
                    <a:pt x="125904" y="1259042"/>
                  </a:lnTo>
                  <a:cubicBezTo>
                    <a:pt x="56369" y="1259042"/>
                    <a:pt x="0" y="1202673"/>
                    <a:pt x="0" y="1133138"/>
                  </a:cubicBezTo>
                  <a:lnTo>
                    <a:pt x="0" y="1259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656" tIns="54656" rIns="54656" bIns="5465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>
                  <a:solidFill>
                    <a:schemeClr val="tx1"/>
                  </a:solidFill>
                  <a:latin typeface="+mn-lt"/>
                </a:rPr>
                <a:t>Macroscópica</a:t>
              </a:r>
              <a:endParaRPr lang="es-ES" sz="2800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6547533" y="1584226"/>
            <a:ext cx="3525318" cy="1259042"/>
            <a:chOff x="6911744" y="1847091"/>
            <a:chExt cx="3525318" cy="1259042"/>
          </a:xfrm>
        </p:grpSpPr>
        <p:sp>
          <p:nvSpPr>
            <p:cNvPr id="10" name="9 Forma libre"/>
            <p:cNvSpPr/>
            <p:nvPr/>
          </p:nvSpPr>
          <p:spPr>
            <a:xfrm>
              <a:off x="6911744" y="2459320"/>
              <a:ext cx="1007233" cy="34584"/>
            </a:xfrm>
            <a:custGeom>
              <a:avLst/>
              <a:gdLst>
                <a:gd name="connsiteX0" fmla="*/ 0 w 1007233"/>
                <a:gd name="connsiteY0" fmla="*/ 17292 h 34584"/>
                <a:gd name="connsiteX1" fmla="*/ 1007233 w 1007233"/>
                <a:gd name="connsiteY1" fmla="*/ 17292 h 3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7233" h="34584">
                  <a:moveTo>
                    <a:pt x="0" y="17292"/>
                  </a:moveTo>
                  <a:lnTo>
                    <a:pt x="1007233" y="17292"/>
                  </a:lnTo>
                </a:path>
              </a:pathLst>
            </a:custGeom>
            <a:noFill/>
            <a:ln>
              <a:headEnd type="arrow" w="med" len="med"/>
              <a:tailEnd type="arrow" w="med" len="med"/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1136" tIns="-7889" rIns="491136" bIns="-788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10 Forma libre">
              <a:hlinkClick r:id="rId5" action="ppaction://hlinksldjump"/>
            </p:cNvPr>
            <p:cNvSpPr/>
            <p:nvPr/>
          </p:nvSpPr>
          <p:spPr>
            <a:xfrm>
              <a:off x="7918978" y="1847091"/>
              <a:ext cx="2518084" cy="1259042"/>
            </a:xfrm>
            <a:custGeom>
              <a:avLst/>
              <a:gdLst>
                <a:gd name="connsiteX0" fmla="*/ 0 w 2518084"/>
                <a:gd name="connsiteY0" fmla="*/ 125904 h 1259042"/>
                <a:gd name="connsiteX1" fmla="*/ 125904 w 2518084"/>
                <a:gd name="connsiteY1" fmla="*/ 0 h 1259042"/>
                <a:gd name="connsiteX2" fmla="*/ 2392180 w 2518084"/>
                <a:gd name="connsiteY2" fmla="*/ 0 h 1259042"/>
                <a:gd name="connsiteX3" fmla="*/ 2518084 w 2518084"/>
                <a:gd name="connsiteY3" fmla="*/ 125904 h 1259042"/>
                <a:gd name="connsiteX4" fmla="*/ 2518084 w 2518084"/>
                <a:gd name="connsiteY4" fmla="*/ 1133138 h 1259042"/>
                <a:gd name="connsiteX5" fmla="*/ 2392180 w 2518084"/>
                <a:gd name="connsiteY5" fmla="*/ 1259042 h 1259042"/>
                <a:gd name="connsiteX6" fmla="*/ 125904 w 2518084"/>
                <a:gd name="connsiteY6" fmla="*/ 1259042 h 1259042"/>
                <a:gd name="connsiteX7" fmla="*/ 0 w 2518084"/>
                <a:gd name="connsiteY7" fmla="*/ 1133138 h 1259042"/>
                <a:gd name="connsiteX8" fmla="*/ 0 w 2518084"/>
                <a:gd name="connsiteY8" fmla="*/ 125904 h 12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8084" h="1259042">
                  <a:moveTo>
                    <a:pt x="0" y="125904"/>
                  </a:moveTo>
                  <a:cubicBezTo>
                    <a:pt x="0" y="56369"/>
                    <a:pt x="56369" y="0"/>
                    <a:pt x="125904" y="0"/>
                  </a:cubicBezTo>
                  <a:lnTo>
                    <a:pt x="2392180" y="0"/>
                  </a:lnTo>
                  <a:cubicBezTo>
                    <a:pt x="2461715" y="0"/>
                    <a:pt x="2518084" y="56369"/>
                    <a:pt x="2518084" y="125904"/>
                  </a:cubicBezTo>
                  <a:lnTo>
                    <a:pt x="2518084" y="1133138"/>
                  </a:lnTo>
                  <a:cubicBezTo>
                    <a:pt x="2518084" y="1202673"/>
                    <a:pt x="2461715" y="1259042"/>
                    <a:pt x="2392180" y="1259042"/>
                  </a:cubicBezTo>
                  <a:lnTo>
                    <a:pt x="125904" y="1259042"/>
                  </a:lnTo>
                  <a:cubicBezTo>
                    <a:pt x="56369" y="1259042"/>
                    <a:pt x="0" y="1202673"/>
                    <a:pt x="0" y="1133138"/>
                  </a:cubicBezTo>
                  <a:lnTo>
                    <a:pt x="0" y="1259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656" tIns="54656" rIns="54656" bIns="5465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>
                  <a:solidFill>
                    <a:schemeClr val="tx1"/>
                  </a:solidFill>
                  <a:latin typeface="+mn-lt"/>
                </a:rPr>
                <a:t>Recepción del Semen</a:t>
              </a:r>
              <a:endParaRPr lang="es-ES" sz="2800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3508540" y="3102066"/>
            <a:ext cx="3038993" cy="1913050"/>
            <a:chOff x="3872751" y="3364931"/>
            <a:chExt cx="3038993" cy="1913050"/>
          </a:xfrm>
        </p:grpSpPr>
        <p:sp>
          <p:nvSpPr>
            <p:cNvPr id="12" name="11 Forma libre"/>
            <p:cNvSpPr/>
            <p:nvPr/>
          </p:nvSpPr>
          <p:spPr>
            <a:xfrm rot="2829178">
              <a:off x="3149477" y="4088205"/>
              <a:ext cx="1481131" cy="34584"/>
            </a:xfrm>
            <a:custGeom>
              <a:avLst/>
              <a:gdLst>
                <a:gd name="connsiteX0" fmla="*/ 0 w 1481131"/>
                <a:gd name="connsiteY0" fmla="*/ 17292 h 34584"/>
                <a:gd name="connsiteX1" fmla="*/ 1481131 w 1481131"/>
                <a:gd name="connsiteY1" fmla="*/ 17292 h 3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1131" h="34584">
                  <a:moveTo>
                    <a:pt x="0" y="17292"/>
                  </a:moveTo>
                  <a:lnTo>
                    <a:pt x="1481131" y="17292"/>
                  </a:lnTo>
                </a:path>
              </a:pathLst>
            </a:custGeom>
            <a:noFill/>
            <a:ln>
              <a:headEnd type="arrow" w="med" len="med"/>
              <a:tailEnd type="arrow" w="med" len="med"/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6238" tIns="-19737" rIns="716236" bIns="-197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800" kern="12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4393660" y="4018939"/>
              <a:ext cx="2518084" cy="1259042"/>
            </a:xfrm>
            <a:custGeom>
              <a:avLst/>
              <a:gdLst>
                <a:gd name="connsiteX0" fmla="*/ 0 w 2518084"/>
                <a:gd name="connsiteY0" fmla="*/ 125904 h 1259042"/>
                <a:gd name="connsiteX1" fmla="*/ 125904 w 2518084"/>
                <a:gd name="connsiteY1" fmla="*/ 0 h 1259042"/>
                <a:gd name="connsiteX2" fmla="*/ 2392180 w 2518084"/>
                <a:gd name="connsiteY2" fmla="*/ 0 h 1259042"/>
                <a:gd name="connsiteX3" fmla="*/ 2518084 w 2518084"/>
                <a:gd name="connsiteY3" fmla="*/ 125904 h 1259042"/>
                <a:gd name="connsiteX4" fmla="*/ 2518084 w 2518084"/>
                <a:gd name="connsiteY4" fmla="*/ 1133138 h 1259042"/>
                <a:gd name="connsiteX5" fmla="*/ 2392180 w 2518084"/>
                <a:gd name="connsiteY5" fmla="*/ 1259042 h 1259042"/>
                <a:gd name="connsiteX6" fmla="*/ 125904 w 2518084"/>
                <a:gd name="connsiteY6" fmla="*/ 1259042 h 1259042"/>
                <a:gd name="connsiteX7" fmla="*/ 0 w 2518084"/>
                <a:gd name="connsiteY7" fmla="*/ 1133138 h 1259042"/>
                <a:gd name="connsiteX8" fmla="*/ 0 w 2518084"/>
                <a:gd name="connsiteY8" fmla="*/ 125904 h 12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8084" h="1259042">
                  <a:moveTo>
                    <a:pt x="0" y="125904"/>
                  </a:moveTo>
                  <a:cubicBezTo>
                    <a:pt x="0" y="56369"/>
                    <a:pt x="56369" y="0"/>
                    <a:pt x="125904" y="0"/>
                  </a:cubicBezTo>
                  <a:lnTo>
                    <a:pt x="2392180" y="0"/>
                  </a:lnTo>
                  <a:cubicBezTo>
                    <a:pt x="2461715" y="0"/>
                    <a:pt x="2518084" y="56369"/>
                    <a:pt x="2518084" y="125904"/>
                  </a:cubicBezTo>
                  <a:lnTo>
                    <a:pt x="2518084" y="1133138"/>
                  </a:lnTo>
                  <a:cubicBezTo>
                    <a:pt x="2518084" y="1202673"/>
                    <a:pt x="2461715" y="1259042"/>
                    <a:pt x="2392180" y="1259042"/>
                  </a:cubicBezTo>
                  <a:lnTo>
                    <a:pt x="125904" y="1259042"/>
                  </a:lnTo>
                  <a:cubicBezTo>
                    <a:pt x="56369" y="1259042"/>
                    <a:pt x="0" y="1202673"/>
                    <a:pt x="0" y="1133138"/>
                  </a:cubicBezTo>
                  <a:lnTo>
                    <a:pt x="0" y="1259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656" tIns="54656" rIns="54656" bIns="5465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>
                  <a:solidFill>
                    <a:schemeClr val="tx1"/>
                  </a:solidFill>
                  <a:latin typeface="+mn-lt"/>
                </a:rPr>
                <a:t>Microscópica</a:t>
              </a:r>
              <a:endParaRPr lang="es-ES" sz="2800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6430944" y="3032124"/>
            <a:ext cx="3641907" cy="2706941"/>
            <a:chOff x="6795155" y="3294989"/>
            <a:chExt cx="3641907" cy="2706941"/>
          </a:xfrm>
        </p:grpSpPr>
        <p:grpSp>
          <p:nvGrpSpPr>
            <p:cNvPr id="34" name="33 Grupo"/>
            <p:cNvGrpSpPr/>
            <p:nvPr/>
          </p:nvGrpSpPr>
          <p:grpSpPr>
            <a:xfrm>
              <a:off x="6795155" y="3294989"/>
              <a:ext cx="3641907" cy="1259042"/>
              <a:chOff x="6795155" y="3294989"/>
              <a:chExt cx="3641907" cy="1259042"/>
            </a:xfrm>
          </p:grpSpPr>
          <p:sp>
            <p:nvSpPr>
              <p:cNvPr id="27" name="26 Forma libre"/>
              <p:cNvSpPr/>
              <p:nvPr/>
            </p:nvSpPr>
            <p:spPr>
              <a:xfrm rot="19457599">
                <a:off x="6795155" y="4269193"/>
                <a:ext cx="1240412" cy="34584"/>
              </a:xfrm>
              <a:custGeom>
                <a:avLst/>
                <a:gdLst>
                  <a:gd name="connsiteX0" fmla="*/ 0 w 1240412"/>
                  <a:gd name="connsiteY0" fmla="*/ 17292 h 34584"/>
                  <a:gd name="connsiteX1" fmla="*/ 1240412 w 1240412"/>
                  <a:gd name="connsiteY1" fmla="*/ 17292 h 34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0412" h="34584">
                    <a:moveTo>
                      <a:pt x="0" y="17292"/>
                    </a:moveTo>
                    <a:lnTo>
                      <a:pt x="1240412" y="17292"/>
                    </a:lnTo>
                  </a:path>
                </a:pathLst>
              </a:custGeom>
              <a:noFill/>
              <a:ln>
                <a:headEnd type="arrow" w="med" len="med"/>
                <a:tailEnd type="arrow" w="med" len="med"/>
              </a:ln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1895" tIns="-13718" rIns="601896" bIns="-1371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2800" kern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8" name="27 Forma libre">
                <a:hlinkClick r:id="rId6" action="ppaction://hlinksldjump"/>
              </p:cNvPr>
              <p:cNvSpPr/>
              <p:nvPr/>
            </p:nvSpPr>
            <p:spPr>
              <a:xfrm>
                <a:off x="7918978" y="3294989"/>
                <a:ext cx="2518084" cy="1259042"/>
              </a:xfrm>
              <a:custGeom>
                <a:avLst/>
                <a:gdLst>
                  <a:gd name="connsiteX0" fmla="*/ 0 w 2518084"/>
                  <a:gd name="connsiteY0" fmla="*/ 125904 h 1259042"/>
                  <a:gd name="connsiteX1" fmla="*/ 125904 w 2518084"/>
                  <a:gd name="connsiteY1" fmla="*/ 0 h 1259042"/>
                  <a:gd name="connsiteX2" fmla="*/ 2392180 w 2518084"/>
                  <a:gd name="connsiteY2" fmla="*/ 0 h 1259042"/>
                  <a:gd name="connsiteX3" fmla="*/ 2518084 w 2518084"/>
                  <a:gd name="connsiteY3" fmla="*/ 125904 h 1259042"/>
                  <a:gd name="connsiteX4" fmla="*/ 2518084 w 2518084"/>
                  <a:gd name="connsiteY4" fmla="*/ 1133138 h 1259042"/>
                  <a:gd name="connsiteX5" fmla="*/ 2392180 w 2518084"/>
                  <a:gd name="connsiteY5" fmla="*/ 1259042 h 1259042"/>
                  <a:gd name="connsiteX6" fmla="*/ 125904 w 2518084"/>
                  <a:gd name="connsiteY6" fmla="*/ 1259042 h 1259042"/>
                  <a:gd name="connsiteX7" fmla="*/ 0 w 2518084"/>
                  <a:gd name="connsiteY7" fmla="*/ 1133138 h 1259042"/>
                  <a:gd name="connsiteX8" fmla="*/ 0 w 2518084"/>
                  <a:gd name="connsiteY8" fmla="*/ 125904 h 125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8084" h="1259042">
                    <a:moveTo>
                      <a:pt x="0" y="125904"/>
                    </a:moveTo>
                    <a:cubicBezTo>
                      <a:pt x="0" y="56369"/>
                      <a:pt x="56369" y="0"/>
                      <a:pt x="125904" y="0"/>
                    </a:cubicBezTo>
                    <a:lnTo>
                      <a:pt x="2392180" y="0"/>
                    </a:lnTo>
                    <a:cubicBezTo>
                      <a:pt x="2461715" y="0"/>
                      <a:pt x="2518084" y="56369"/>
                      <a:pt x="2518084" y="125904"/>
                    </a:cubicBezTo>
                    <a:lnTo>
                      <a:pt x="2518084" y="1133138"/>
                    </a:lnTo>
                    <a:cubicBezTo>
                      <a:pt x="2518084" y="1202673"/>
                      <a:pt x="2461715" y="1259042"/>
                      <a:pt x="2392180" y="1259042"/>
                    </a:cubicBezTo>
                    <a:lnTo>
                      <a:pt x="125904" y="1259042"/>
                    </a:lnTo>
                    <a:cubicBezTo>
                      <a:pt x="56369" y="1259042"/>
                      <a:pt x="0" y="1202673"/>
                      <a:pt x="0" y="1133138"/>
                    </a:cubicBezTo>
                    <a:lnTo>
                      <a:pt x="0" y="125904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656" tIns="54656" rIns="54656" bIns="5465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>
                    <a:solidFill>
                      <a:schemeClr val="tx1"/>
                    </a:solidFill>
                    <a:latin typeface="+mn-lt"/>
                  </a:rPr>
                  <a:t>Semen Fresco</a:t>
                </a:r>
                <a:endParaRPr lang="es-ES" sz="2800" kern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35" name="34 Grupo"/>
            <p:cNvGrpSpPr/>
            <p:nvPr/>
          </p:nvGrpSpPr>
          <p:grpSpPr>
            <a:xfrm>
              <a:off x="6795155" y="4742888"/>
              <a:ext cx="3641907" cy="1259042"/>
              <a:chOff x="6795155" y="4742888"/>
              <a:chExt cx="3641907" cy="1259042"/>
            </a:xfrm>
          </p:grpSpPr>
          <p:sp>
            <p:nvSpPr>
              <p:cNvPr id="29" name="28 Forma libre"/>
              <p:cNvSpPr/>
              <p:nvPr/>
            </p:nvSpPr>
            <p:spPr>
              <a:xfrm rot="2142401">
                <a:off x="6795155" y="4993142"/>
                <a:ext cx="1240412" cy="34584"/>
              </a:xfrm>
              <a:custGeom>
                <a:avLst/>
                <a:gdLst>
                  <a:gd name="connsiteX0" fmla="*/ 0 w 1240412"/>
                  <a:gd name="connsiteY0" fmla="*/ 17292 h 34584"/>
                  <a:gd name="connsiteX1" fmla="*/ 1240412 w 1240412"/>
                  <a:gd name="connsiteY1" fmla="*/ 17292 h 34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40412" h="34584">
                    <a:moveTo>
                      <a:pt x="0" y="17292"/>
                    </a:moveTo>
                    <a:lnTo>
                      <a:pt x="1240412" y="17292"/>
                    </a:lnTo>
                  </a:path>
                </a:pathLst>
              </a:custGeom>
              <a:noFill/>
              <a:ln>
                <a:headEnd type="arrow" w="med" len="med"/>
                <a:tailEnd type="arrow" w="med" len="med"/>
              </a:ln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1895" tIns="-13719" rIns="601896" bIns="-13718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2800" kern="12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0" name="29 Forma libre">
                <a:hlinkClick r:id="rId6" action="ppaction://hlinksldjump"/>
              </p:cNvPr>
              <p:cNvSpPr/>
              <p:nvPr/>
            </p:nvSpPr>
            <p:spPr>
              <a:xfrm>
                <a:off x="7918978" y="4742888"/>
                <a:ext cx="2518084" cy="1259042"/>
              </a:xfrm>
              <a:custGeom>
                <a:avLst/>
                <a:gdLst>
                  <a:gd name="connsiteX0" fmla="*/ 0 w 2518084"/>
                  <a:gd name="connsiteY0" fmla="*/ 125904 h 1259042"/>
                  <a:gd name="connsiteX1" fmla="*/ 125904 w 2518084"/>
                  <a:gd name="connsiteY1" fmla="*/ 0 h 1259042"/>
                  <a:gd name="connsiteX2" fmla="*/ 2392180 w 2518084"/>
                  <a:gd name="connsiteY2" fmla="*/ 0 h 1259042"/>
                  <a:gd name="connsiteX3" fmla="*/ 2518084 w 2518084"/>
                  <a:gd name="connsiteY3" fmla="*/ 125904 h 1259042"/>
                  <a:gd name="connsiteX4" fmla="*/ 2518084 w 2518084"/>
                  <a:gd name="connsiteY4" fmla="*/ 1133138 h 1259042"/>
                  <a:gd name="connsiteX5" fmla="*/ 2392180 w 2518084"/>
                  <a:gd name="connsiteY5" fmla="*/ 1259042 h 1259042"/>
                  <a:gd name="connsiteX6" fmla="*/ 125904 w 2518084"/>
                  <a:gd name="connsiteY6" fmla="*/ 1259042 h 1259042"/>
                  <a:gd name="connsiteX7" fmla="*/ 0 w 2518084"/>
                  <a:gd name="connsiteY7" fmla="*/ 1133138 h 1259042"/>
                  <a:gd name="connsiteX8" fmla="*/ 0 w 2518084"/>
                  <a:gd name="connsiteY8" fmla="*/ 125904 h 125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18084" h="1259042">
                    <a:moveTo>
                      <a:pt x="0" y="125904"/>
                    </a:moveTo>
                    <a:cubicBezTo>
                      <a:pt x="0" y="56369"/>
                      <a:pt x="56369" y="0"/>
                      <a:pt x="125904" y="0"/>
                    </a:cubicBezTo>
                    <a:lnTo>
                      <a:pt x="2392180" y="0"/>
                    </a:lnTo>
                    <a:cubicBezTo>
                      <a:pt x="2461715" y="0"/>
                      <a:pt x="2518084" y="56369"/>
                      <a:pt x="2518084" y="125904"/>
                    </a:cubicBezTo>
                    <a:lnTo>
                      <a:pt x="2518084" y="1133138"/>
                    </a:lnTo>
                    <a:cubicBezTo>
                      <a:pt x="2518084" y="1202673"/>
                      <a:pt x="2461715" y="1259042"/>
                      <a:pt x="2392180" y="1259042"/>
                    </a:cubicBezTo>
                    <a:lnTo>
                      <a:pt x="125904" y="1259042"/>
                    </a:lnTo>
                    <a:cubicBezTo>
                      <a:pt x="56369" y="1259042"/>
                      <a:pt x="0" y="1202673"/>
                      <a:pt x="0" y="1133138"/>
                    </a:cubicBezTo>
                    <a:lnTo>
                      <a:pt x="0" y="125904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656" tIns="54656" rIns="54656" bIns="5465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>
                    <a:solidFill>
                      <a:schemeClr val="tx1"/>
                    </a:solidFill>
                    <a:latin typeface="+mn-lt"/>
                  </a:rPr>
                  <a:t>Semen Congelado descongelado</a:t>
                </a:r>
                <a:endParaRPr lang="es-ES" sz="2800" kern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38" name="11 Título"/>
          <p:cNvSpPr txBox="1">
            <a:spLocks/>
          </p:cNvSpPr>
          <p:nvPr/>
        </p:nvSpPr>
        <p:spPr>
          <a:xfrm>
            <a:off x="432123" y="144066"/>
            <a:ext cx="9524315" cy="679430"/>
          </a:xfrm>
          <a:prstGeom prst="rect">
            <a:avLst/>
          </a:prstGeom>
        </p:spPr>
        <p:txBody>
          <a:bodyPr vert="horz" lIns="102870" tIns="51435" rIns="102870" bIns="51435" rtlCol="0" anchor="b">
            <a:normAutofit lnSpcReduction="10000"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40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anose="02020603050405020304" pitchFamily="18" charset="0"/>
              </a:rPr>
              <a:t>METODOLOGÍA</a:t>
            </a:r>
            <a:endParaRPr lang="es-EC" sz="4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144066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659763" y="144066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36179" y="207130"/>
            <a:ext cx="773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j-lt"/>
              </a:rPr>
              <a:t>Evaluación macroscópica</a:t>
            </a:r>
            <a:endParaRPr lang="es-ES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864171" y="1064604"/>
            <a:ext cx="2751830" cy="2463838"/>
            <a:chOff x="864171" y="1064604"/>
            <a:chExt cx="2751830" cy="2463838"/>
          </a:xfrm>
        </p:grpSpPr>
        <p:sp>
          <p:nvSpPr>
            <p:cNvPr id="6" name="5 Rectángulo"/>
            <p:cNvSpPr/>
            <p:nvPr/>
          </p:nvSpPr>
          <p:spPr>
            <a:xfrm>
              <a:off x="1456001" y="1064604"/>
              <a:ext cx="2160000" cy="21600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>
              <a:off x="864171" y="3193857"/>
              <a:ext cx="1193978" cy="334585"/>
            </a:xfrm>
            <a:custGeom>
              <a:avLst/>
              <a:gdLst>
                <a:gd name="connsiteX0" fmla="*/ 0 w 1193978"/>
                <a:gd name="connsiteY0" fmla="*/ 0 h 334585"/>
                <a:gd name="connsiteX1" fmla="*/ 1193978 w 1193978"/>
                <a:gd name="connsiteY1" fmla="*/ 0 h 334585"/>
                <a:gd name="connsiteX2" fmla="*/ 1193978 w 1193978"/>
                <a:gd name="connsiteY2" fmla="*/ 334585 h 334585"/>
                <a:gd name="connsiteX3" fmla="*/ 0 w 1193978"/>
                <a:gd name="connsiteY3" fmla="*/ 334585 h 334585"/>
                <a:gd name="connsiteX4" fmla="*/ 0 w 1193978"/>
                <a:gd name="connsiteY4" fmla="*/ 0 h 3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978" h="334585">
                  <a:moveTo>
                    <a:pt x="0" y="0"/>
                  </a:moveTo>
                  <a:lnTo>
                    <a:pt x="1193978" y="0"/>
                  </a:lnTo>
                  <a:lnTo>
                    <a:pt x="1193978" y="334585"/>
                  </a:lnTo>
                  <a:lnTo>
                    <a:pt x="0" y="334585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Volumen</a:t>
              </a:r>
              <a:endParaRPr lang="es-ES" sz="18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176539" y="1119323"/>
            <a:ext cx="2304016" cy="2480887"/>
            <a:chOff x="4176539" y="1119323"/>
            <a:chExt cx="2304016" cy="2480887"/>
          </a:xfrm>
        </p:grpSpPr>
        <p:sp>
          <p:nvSpPr>
            <p:cNvPr id="10" name="9 Rectángulo"/>
            <p:cNvSpPr/>
            <p:nvPr/>
          </p:nvSpPr>
          <p:spPr>
            <a:xfrm>
              <a:off x="4320555" y="1440210"/>
              <a:ext cx="2160000" cy="21600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544537"/>
                <a:satOff val="21210"/>
                <a:lumOff val="383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Forma libre"/>
            <p:cNvSpPr/>
            <p:nvPr/>
          </p:nvSpPr>
          <p:spPr>
            <a:xfrm>
              <a:off x="4176539" y="1119323"/>
              <a:ext cx="1085434" cy="320887"/>
            </a:xfrm>
            <a:custGeom>
              <a:avLst/>
              <a:gdLst>
                <a:gd name="connsiteX0" fmla="*/ 0 w 1085434"/>
                <a:gd name="connsiteY0" fmla="*/ 0 h 320887"/>
                <a:gd name="connsiteX1" fmla="*/ 1085434 w 1085434"/>
                <a:gd name="connsiteY1" fmla="*/ 0 h 320887"/>
                <a:gd name="connsiteX2" fmla="*/ 1085434 w 1085434"/>
                <a:gd name="connsiteY2" fmla="*/ 320887 h 320887"/>
                <a:gd name="connsiteX3" fmla="*/ 0 w 1085434"/>
                <a:gd name="connsiteY3" fmla="*/ 320887 h 320887"/>
                <a:gd name="connsiteX4" fmla="*/ 0 w 1085434"/>
                <a:gd name="connsiteY4" fmla="*/ 0 h 32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34" h="320887">
                  <a:moveTo>
                    <a:pt x="0" y="0"/>
                  </a:moveTo>
                  <a:lnTo>
                    <a:pt x="1085434" y="0"/>
                  </a:lnTo>
                  <a:lnTo>
                    <a:pt x="1085434" y="320887"/>
                  </a:lnTo>
                  <a:lnTo>
                    <a:pt x="0" y="3208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Color</a:t>
              </a:r>
              <a:endParaRPr lang="es-ES" sz="18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7272883" y="1080170"/>
            <a:ext cx="3096344" cy="2544265"/>
            <a:chOff x="7272883" y="1080170"/>
            <a:chExt cx="3096344" cy="2544265"/>
          </a:xfrm>
        </p:grpSpPr>
        <p:sp>
          <p:nvSpPr>
            <p:cNvPr id="14" name="13 Rectángulo"/>
            <p:cNvSpPr/>
            <p:nvPr/>
          </p:nvSpPr>
          <p:spPr>
            <a:xfrm>
              <a:off x="7272883" y="1080170"/>
              <a:ext cx="2160000" cy="216000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1089074"/>
                <a:satOff val="42421"/>
                <a:lumOff val="766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Forma libre"/>
            <p:cNvSpPr/>
            <p:nvPr/>
          </p:nvSpPr>
          <p:spPr>
            <a:xfrm>
              <a:off x="8581538" y="3256176"/>
              <a:ext cx="1787689" cy="368259"/>
            </a:xfrm>
            <a:custGeom>
              <a:avLst/>
              <a:gdLst>
                <a:gd name="connsiteX0" fmla="*/ 0 w 1343117"/>
                <a:gd name="connsiteY0" fmla="*/ 0 h 539168"/>
                <a:gd name="connsiteX1" fmla="*/ 1343117 w 1343117"/>
                <a:gd name="connsiteY1" fmla="*/ 0 h 539168"/>
                <a:gd name="connsiteX2" fmla="*/ 1343117 w 1343117"/>
                <a:gd name="connsiteY2" fmla="*/ 539168 h 539168"/>
                <a:gd name="connsiteX3" fmla="*/ 0 w 1343117"/>
                <a:gd name="connsiteY3" fmla="*/ 539168 h 539168"/>
                <a:gd name="connsiteX4" fmla="*/ 0 w 1343117"/>
                <a:gd name="connsiteY4" fmla="*/ 0 h 53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117" h="539168">
                  <a:moveTo>
                    <a:pt x="0" y="0"/>
                  </a:moveTo>
                  <a:lnTo>
                    <a:pt x="1343117" y="0"/>
                  </a:lnTo>
                  <a:lnTo>
                    <a:pt x="1343117" y="539168"/>
                  </a:lnTo>
                  <a:lnTo>
                    <a:pt x="0" y="539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Evaluación pH</a:t>
              </a:r>
              <a:endParaRPr lang="es-ES" sz="18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1107889" y="4216990"/>
            <a:ext cx="3284674" cy="2479804"/>
            <a:chOff x="1107889" y="4216990"/>
            <a:chExt cx="3284674" cy="2479804"/>
          </a:xfrm>
        </p:grpSpPr>
        <p:sp>
          <p:nvSpPr>
            <p:cNvPr id="16" name="15 Rectángulo"/>
            <p:cNvSpPr/>
            <p:nvPr/>
          </p:nvSpPr>
          <p:spPr>
            <a:xfrm>
              <a:off x="2232563" y="4216990"/>
              <a:ext cx="2160000" cy="2160000"/>
            </a:xfrm>
            <a:prstGeom prst="rect">
              <a:avLst/>
            </a:prstGeom>
            <a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1633611"/>
                <a:satOff val="63631"/>
                <a:lumOff val="1149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Forma libre"/>
            <p:cNvSpPr/>
            <p:nvPr/>
          </p:nvSpPr>
          <p:spPr>
            <a:xfrm>
              <a:off x="1107889" y="6319110"/>
              <a:ext cx="2125724" cy="377684"/>
            </a:xfrm>
            <a:custGeom>
              <a:avLst/>
              <a:gdLst>
                <a:gd name="connsiteX0" fmla="*/ 0 w 1597087"/>
                <a:gd name="connsiteY0" fmla="*/ 0 h 502697"/>
                <a:gd name="connsiteX1" fmla="*/ 1597087 w 1597087"/>
                <a:gd name="connsiteY1" fmla="*/ 0 h 502697"/>
                <a:gd name="connsiteX2" fmla="*/ 1597087 w 1597087"/>
                <a:gd name="connsiteY2" fmla="*/ 502697 h 502697"/>
                <a:gd name="connsiteX3" fmla="*/ 0 w 1597087"/>
                <a:gd name="connsiteY3" fmla="*/ 502697 h 502697"/>
                <a:gd name="connsiteX4" fmla="*/ 0 w 1597087"/>
                <a:gd name="connsiteY4" fmla="*/ 0 h 50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087" h="502697">
                  <a:moveTo>
                    <a:pt x="0" y="0"/>
                  </a:moveTo>
                  <a:lnTo>
                    <a:pt x="1597087" y="0"/>
                  </a:lnTo>
                  <a:lnTo>
                    <a:pt x="1597087" y="502697"/>
                  </a:lnTo>
                  <a:lnTo>
                    <a:pt x="0" y="5026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Cuerpos extraños</a:t>
              </a:r>
              <a:endParaRPr lang="es-ES" sz="18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5400675" y="4248762"/>
            <a:ext cx="2896046" cy="2566202"/>
            <a:chOff x="5400675" y="4248762"/>
            <a:chExt cx="2896046" cy="2566202"/>
          </a:xfrm>
        </p:grpSpPr>
        <p:sp>
          <p:nvSpPr>
            <p:cNvPr id="18" name="17 Rectángulo"/>
            <p:cNvSpPr/>
            <p:nvPr/>
          </p:nvSpPr>
          <p:spPr>
            <a:xfrm>
              <a:off x="6136721" y="4248762"/>
              <a:ext cx="2160000" cy="2160000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2178148"/>
                <a:satOff val="84841"/>
                <a:lumOff val="1532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Forma libre"/>
            <p:cNvSpPr/>
            <p:nvPr/>
          </p:nvSpPr>
          <p:spPr>
            <a:xfrm>
              <a:off x="5400675" y="6433472"/>
              <a:ext cx="1928130" cy="381492"/>
            </a:xfrm>
            <a:custGeom>
              <a:avLst/>
              <a:gdLst>
                <a:gd name="connsiteX0" fmla="*/ 0 w 1448632"/>
                <a:gd name="connsiteY0" fmla="*/ 0 h 507766"/>
                <a:gd name="connsiteX1" fmla="*/ 1448632 w 1448632"/>
                <a:gd name="connsiteY1" fmla="*/ 0 h 507766"/>
                <a:gd name="connsiteX2" fmla="*/ 1448632 w 1448632"/>
                <a:gd name="connsiteY2" fmla="*/ 507766 h 507766"/>
                <a:gd name="connsiteX3" fmla="*/ 0 w 1448632"/>
                <a:gd name="connsiteY3" fmla="*/ 507766 h 507766"/>
                <a:gd name="connsiteX4" fmla="*/ 0 w 1448632"/>
                <a:gd name="connsiteY4" fmla="*/ 0 h 50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632" h="507766">
                  <a:moveTo>
                    <a:pt x="0" y="0"/>
                  </a:moveTo>
                  <a:lnTo>
                    <a:pt x="1448632" y="0"/>
                  </a:lnTo>
                  <a:lnTo>
                    <a:pt x="1448632" y="507766"/>
                  </a:lnTo>
                  <a:lnTo>
                    <a:pt x="0" y="507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Concentración</a:t>
              </a:r>
              <a:endParaRPr lang="es-ES" sz="18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11 Título"/>
          <p:cNvSpPr txBox="1">
            <a:spLocks/>
          </p:cNvSpPr>
          <p:nvPr/>
        </p:nvSpPr>
        <p:spPr>
          <a:xfrm>
            <a:off x="-96643" y="116298"/>
            <a:ext cx="792166" cy="7084602"/>
          </a:xfrm>
          <a:prstGeom prst="rect">
            <a:avLst/>
          </a:prstGeom>
        </p:spPr>
        <p:txBody>
          <a:bodyPr vert="wordArtVert" lIns="102870" tIns="51435" rIns="102870" bIns="51435" rtlCol="0" anchor="b">
            <a:noAutofit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794836" y="1064604"/>
            <a:ext cx="2751830" cy="2463838"/>
            <a:chOff x="864171" y="1064604"/>
            <a:chExt cx="2751830" cy="2463838"/>
          </a:xfrm>
        </p:grpSpPr>
        <p:sp>
          <p:nvSpPr>
            <p:cNvPr id="27" name="26 Rectángulo"/>
            <p:cNvSpPr/>
            <p:nvPr/>
          </p:nvSpPr>
          <p:spPr>
            <a:xfrm>
              <a:off x="1456001" y="1064604"/>
              <a:ext cx="2160000" cy="2160000"/>
            </a:xfrm>
            <a:prstGeom prst="rect">
              <a:avLst/>
            </a:prstGeom>
            <a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Forma libre"/>
            <p:cNvSpPr/>
            <p:nvPr/>
          </p:nvSpPr>
          <p:spPr>
            <a:xfrm>
              <a:off x="864171" y="3193857"/>
              <a:ext cx="1193978" cy="334585"/>
            </a:xfrm>
            <a:custGeom>
              <a:avLst/>
              <a:gdLst>
                <a:gd name="connsiteX0" fmla="*/ 0 w 1193978"/>
                <a:gd name="connsiteY0" fmla="*/ 0 h 334585"/>
                <a:gd name="connsiteX1" fmla="*/ 1193978 w 1193978"/>
                <a:gd name="connsiteY1" fmla="*/ 0 h 334585"/>
                <a:gd name="connsiteX2" fmla="*/ 1193978 w 1193978"/>
                <a:gd name="connsiteY2" fmla="*/ 334585 h 334585"/>
                <a:gd name="connsiteX3" fmla="*/ 0 w 1193978"/>
                <a:gd name="connsiteY3" fmla="*/ 334585 h 334585"/>
                <a:gd name="connsiteX4" fmla="*/ 0 w 1193978"/>
                <a:gd name="connsiteY4" fmla="*/ 0 h 3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978" h="334585">
                  <a:moveTo>
                    <a:pt x="0" y="0"/>
                  </a:moveTo>
                  <a:lnTo>
                    <a:pt x="1193978" y="0"/>
                  </a:lnTo>
                  <a:lnTo>
                    <a:pt x="1193978" y="334585"/>
                  </a:lnTo>
                  <a:lnTo>
                    <a:pt x="0" y="334585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Volumen</a:t>
              </a:r>
              <a:endParaRPr lang="es-ES" sz="18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4107204" y="1119323"/>
            <a:ext cx="2304016" cy="2480887"/>
            <a:chOff x="4176539" y="1119323"/>
            <a:chExt cx="2304016" cy="2480887"/>
          </a:xfrm>
        </p:grpSpPr>
        <p:sp>
          <p:nvSpPr>
            <p:cNvPr id="30" name="29 Rectángulo"/>
            <p:cNvSpPr/>
            <p:nvPr/>
          </p:nvSpPr>
          <p:spPr>
            <a:xfrm>
              <a:off x="4320555" y="1440210"/>
              <a:ext cx="2160000" cy="21600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544537"/>
                <a:satOff val="21210"/>
                <a:lumOff val="383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30 Forma libre"/>
            <p:cNvSpPr/>
            <p:nvPr/>
          </p:nvSpPr>
          <p:spPr>
            <a:xfrm>
              <a:off x="4176539" y="1119323"/>
              <a:ext cx="1085434" cy="320887"/>
            </a:xfrm>
            <a:custGeom>
              <a:avLst/>
              <a:gdLst>
                <a:gd name="connsiteX0" fmla="*/ 0 w 1085434"/>
                <a:gd name="connsiteY0" fmla="*/ 0 h 320887"/>
                <a:gd name="connsiteX1" fmla="*/ 1085434 w 1085434"/>
                <a:gd name="connsiteY1" fmla="*/ 0 h 320887"/>
                <a:gd name="connsiteX2" fmla="*/ 1085434 w 1085434"/>
                <a:gd name="connsiteY2" fmla="*/ 320887 h 320887"/>
                <a:gd name="connsiteX3" fmla="*/ 0 w 1085434"/>
                <a:gd name="connsiteY3" fmla="*/ 320887 h 320887"/>
                <a:gd name="connsiteX4" fmla="*/ 0 w 1085434"/>
                <a:gd name="connsiteY4" fmla="*/ 0 h 32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434" h="320887">
                  <a:moveTo>
                    <a:pt x="0" y="0"/>
                  </a:moveTo>
                  <a:lnTo>
                    <a:pt x="1085434" y="0"/>
                  </a:lnTo>
                  <a:lnTo>
                    <a:pt x="1085434" y="320887"/>
                  </a:lnTo>
                  <a:lnTo>
                    <a:pt x="0" y="3208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Color</a:t>
              </a:r>
              <a:endParaRPr lang="es-ES" sz="18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203548" y="1080170"/>
            <a:ext cx="3096344" cy="2544265"/>
            <a:chOff x="7272883" y="1080170"/>
            <a:chExt cx="3096344" cy="2544265"/>
          </a:xfrm>
        </p:grpSpPr>
        <p:sp>
          <p:nvSpPr>
            <p:cNvPr id="33" name="32 Rectángulo"/>
            <p:cNvSpPr/>
            <p:nvPr/>
          </p:nvSpPr>
          <p:spPr>
            <a:xfrm>
              <a:off x="7272883" y="1080170"/>
              <a:ext cx="2160000" cy="2160000"/>
            </a:xfrm>
            <a:prstGeom prst="rect">
              <a:avLst/>
            </a:prstGeom>
            <a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1089074"/>
                <a:satOff val="42421"/>
                <a:lumOff val="766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33 Forma libre"/>
            <p:cNvSpPr/>
            <p:nvPr/>
          </p:nvSpPr>
          <p:spPr>
            <a:xfrm>
              <a:off x="8581538" y="3256176"/>
              <a:ext cx="1787689" cy="368259"/>
            </a:xfrm>
            <a:custGeom>
              <a:avLst/>
              <a:gdLst>
                <a:gd name="connsiteX0" fmla="*/ 0 w 1343117"/>
                <a:gd name="connsiteY0" fmla="*/ 0 h 539168"/>
                <a:gd name="connsiteX1" fmla="*/ 1343117 w 1343117"/>
                <a:gd name="connsiteY1" fmla="*/ 0 h 539168"/>
                <a:gd name="connsiteX2" fmla="*/ 1343117 w 1343117"/>
                <a:gd name="connsiteY2" fmla="*/ 539168 h 539168"/>
                <a:gd name="connsiteX3" fmla="*/ 0 w 1343117"/>
                <a:gd name="connsiteY3" fmla="*/ 539168 h 539168"/>
                <a:gd name="connsiteX4" fmla="*/ 0 w 1343117"/>
                <a:gd name="connsiteY4" fmla="*/ 0 h 53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117" h="539168">
                  <a:moveTo>
                    <a:pt x="0" y="0"/>
                  </a:moveTo>
                  <a:lnTo>
                    <a:pt x="1343117" y="0"/>
                  </a:lnTo>
                  <a:lnTo>
                    <a:pt x="1343117" y="539168"/>
                  </a:lnTo>
                  <a:lnTo>
                    <a:pt x="0" y="539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Evaluación pH</a:t>
              </a:r>
              <a:endParaRPr lang="es-ES" sz="18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331340" y="4248762"/>
            <a:ext cx="2896046" cy="2566202"/>
            <a:chOff x="5400675" y="4248762"/>
            <a:chExt cx="2896046" cy="2566202"/>
          </a:xfrm>
        </p:grpSpPr>
        <p:sp>
          <p:nvSpPr>
            <p:cNvPr id="36" name="35 Rectángulo"/>
            <p:cNvSpPr/>
            <p:nvPr/>
          </p:nvSpPr>
          <p:spPr>
            <a:xfrm>
              <a:off x="6136721" y="4248762"/>
              <a:ext cx="2160000" cy="2160000"/>
            </a:xfrm>
            <a:prstGeom prst="rect">
              <a:avLst/>
            </a:prstGeom>
            <a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2178148"/>
                <a:satOff val="84841"/>
                <a:lumOff val="1532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Forma libre"/>
            <p:cNvSpPr/>
            <p:nvPr/>
          </p:nvSpPr>
          <p:spPr>
            <a:xfrm>
              <a:off x="5400675" y="6433472"/>
              <a:ext cx="1928130" cy="381492"/>
            </a:xfrm>
            <a:custGeom>
              <a:avLst/>
              <a:gdLst>
                <a:gd name="connsiteX0" fmla="*/ 0 w 1448632"/>
                <a:gd name="connsiteY0" fmla="*/ 0 h 507766"/>
                <a:gd name="connsiteX1" fmla="*/ 1448632 w 1448632"/>
                <a:gd name="connsiteY1" fmla="*/ 0 h 507766"/>
                <a:gd name="connsiteX2" fmla="*/ 1448632 w 1448632"/>
                <a:gd name="connsiteY2" fmla="*/ 507766 h 507766"/>
                <a:gd name="connsiteX3" fmla="*/ 0 w 1448632"/>
                <a:gd name="connsiteY3" fmla="*/ 507766 h 507766"/>
                <a:gd name="connsiteX4" fmla="*/ 0 w 1448632"/>
                <a:gd name="connsiteY4" fmla="*/ 0 h 50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632" h="507766">
                  <a:moveTo>
                    <a:pt x="0" y="0"/>
                  </a:moveTo>
                  <a:lnTo>
                    <a:pt x="1448632" y="0"/>
                  </a:lnTo>
                  <a:lnTo>
                    <a:pt x="1448632" y="507766"/>
                  </a:lnTo>
                  <a:lnTo>
                    <a:pt x="0" y="5077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smtClean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Concentración</a:t>
              </a:r>
              <a:endParaRPr lang="es-ES" sz="1800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00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" y="144066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681511" y="144066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6139" y="2318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E</a:t>
            </a:r>
            <a:r>
              <a:rPr lang="es-ES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valuación microscópica del semen fresco/congelado descongelado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40635" y="1800250"/>
            <a:ext cx="5195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sistema CASA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872" y="2093607"/>
            <a:ext cx="3779534" cy="3451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1 Título"/>
          <p:cNvSpPr txBox="1">
            <a:spLocks/>
          </p:cNvSpPr>
          <p:nvPr/>
        </p:nvSpPr>
        <p:spPr>
          <a:xfrm>
            <a:off x="-96643" y="116298"/>
            <a:ext cx="792166" cy="7084602"/>
          </a:xfrm>
          <a:prstGeom prst="rect">
            <a:avLst/>
          </a:prstGeom>
        </p:spPr>
        <p:txBody>
          <a:bodyPr vert="wordArtVert" lIns="102870" tIns="51435" rIns="102870" bIns="51435" rtlCol="0" anchor="b">
            <a:noAutofit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822" y="2240434"/>
            <a:ext cx="5913437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2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72083" y="432098"/>
            <a:ext cx="6744777" cy="844652"/>
          </a:xfrm>
          <a:prstGeom prst="rect">
            <a:avLst/>
          </a:prstGeom>
        </p:spPr>
        <p:txBody>
          <a:bodyPr vert="horz" lIns="102850" tIns="51424" rIns="102850" bIns="51424" anchor="b">
            <a:normAutofit lnSpcReduction="10000"/>
          </a:bodyPr>
          <a:lstStyle>
            <a:lvl1pPr marL="545211" algn="r" rtl="0" eaLnBrk="1" latinLnBrk="0" hangingPunct="1">
              <a:spcBef>
                <a:spcPct val="0"/>
              </a:spcBef>
              <a:buNone/>
              <a:defRPr kumimoji="0" sz="5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218"/>
            <a:r>
              <a:rPr lang="es-EC" b="1" dirty="0" smtClean="0">
                <a:ln w="17780" cmpd="sng">
                  <a:solidFill>
                    <a:srgbClr val="DDDDD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PRESENTACIÓN</a:t>
            </a:r>
            <a:r>
              <a:rPr lang="en-US" b="1" dirty="0" smtClean="0">
                <a:ln w="17780" cmpd="sng">
                  <a:solidFill>
                    <a:srgbClr val="DDDDD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en-US" b="1" dirty="0">
              <a:ln w="17780" cmpd="sng">
                <a:solidFill>
                  <a:srgbClr val="DDDDDD">
                    <a:tint val="3000"/>
                  </a:srgb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60116" y="1800250"/>
            <a:ext cx="5760641" cy="2690984"/>
          </a:xfrm>
          <a:prstGeom prst="rect">
            <a:avLst/>
          </a:prstGeom>
        </p:spPr>
        <p:txBody>
          <a:bodyPr vert="horz" lIns="102850" tIns="51424" rIns="102850" bIns="51424" anchor="t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marR="41148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4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218">
              <a:buClr>
                <a:srgbClr val="DDDDDD"/>
              </a:buClr>
            </a:pPr>
            <a:r>
              <a:rPr lang="es-ES" sz="32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algn="just" defTabSz="914218">
              <a:buClr>
                <a:srgbClr val="DDDDDD"/>
              </a:buClr>
            </a:pPr>
            <a:r>
              <a:rPr lang="es-ES" sz="32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Fredy Carrera </a:t>
            </a:r>
            <a:r>
              <a:rPr lang="es-ES" sz="3200" b="1" dirty="0" err="1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32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218">
              <a:buClr>
                <a:srgbClr val="DDDDDD"/>
              </a:buClr>
            </a:pPr>
            <a:endParaRPr lang="es-ES" sz="3200" b="1" dirty="0">
              <a:ln w="5080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218">
              <a:buClr>
                <a:srgbClr val="DDDDDD"/>
              </a:buClr>
            </a:pPr>
            <a:r>
              <a:rPr lang="es-ES" sz="32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Codirector</a:t>
            </a:r>
          </a:p>
          <a:p>
            <a:pPr algn="just" defTabSz="914218">
              <a:buClr>
                <a:srgbClr val="DDDDDD"/>
              </a:buClr>
            </a:pPr>
            <a:r>
              <a:rPr lang="es-ES" sz="32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s-ES" sz="3200" b="1" dirty="0" err="1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Felix</a:t>
            </a:r>
            <a:r>
              <a:rPr lang="es-ES" sz="32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Valdivieso </a:t>
            </a:r>
            <a:r>
              <a:rPr lang="es-ES" sz="3200" b="1" dirty="0" err="1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3200" b="1" dirty="0">
                <a:ln w="508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67" algn="just" defTabSz="914218">
              <a:buClr>
                <a:srgbClr val="DDDDDD"/>
              </a:buClr>
            </a:pPr>
            <a:endParaRPr lang="es-ES" sz="3200" b="1" dirty="0">
              <a:ln w="5080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45203" y="4969224"/>
            <a:ext cx="6480795" cy="1569642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just" defTabSz="914218"/>
            <a:r>
              <a:rPr lang="es-ES" sz="3200" b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</a:p>
          <a:p>
            <a:pPr marL="68567" algn="just" defTabSz="914218"/>
            <a:r>
              <a:rPr lang="es-ES" sz="3200" b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José Oswaldo Gallardo Bustillos</a:t>
            </a:r>
          </a:p>
          <a:p>
            <a:pPr marL="68567" algn="just" defTabSz="914218"/>
            <a:r>
              <a:rPr lang="es-ES" sz="3200" b="1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César Andrés Vargas Sandoval</a:t>
            </a:r>
          </a:p>
        </p:txBody>
      </p:sp>
    </p:spTree>
    <p:extLst>
      <p:ext uri="{BB962C8B-B14F-4D97-AF65-F5344CB8AC3E}">
        <p14:creationId xmlns:p14="http://schemas.microsoft.com/office/powerpoint/2010/main" val="16284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14406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8 Rectángulo"/>
          <p:cNvSpPr/>
          <p:nvPr/>
        </p:nvSpPr>
        <p:spPr>
          <a:xfrm>
            <a:off x="648147" y="14406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Evaluación microscópica del semen fresco/congelado descongelado</a:t>
            </a:r>
          </a:p>
        </p:txBody>
      </p:sp>
      <p:sp>
        <p:nvSpPr>
          <p:cNvPr id="8" name="7 Elipse"/>
          <p:cNvSpPr/>
          <p:nvPr/>
        </p:nvSpPr>
        <p:spPr>
          <a:xfrm>
            <a:off x="4960522" y="4611228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Elipse"/>
          <p:cNvSpPr/>
          <p:nvPr/>
        </p:nvSpPr>
        <p:spPr>
          <a:xfrm flipH="1" flipV="1">
            <a:off x="4761243" y="4700873"/>
            <a:ext cx="117174" cy="106646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Elipse"/>
          <p:cNvSpPr/>
          <p:nvPr/>
        </p:nvSpPr>
        <p:spPr>
          <a:xfrm>
            <a:off x="4568416" y="4776216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Elipse"/>
          <p:cNvSpPr/>
          <p:nvPr/>
        </p:nvSpPr>
        <p:spPr>
          <a:xfrm>
            <a:off x="5879842" y="3544186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13 Elipse"/>
          <p:cNvSpPr/>
          <p:nvPr/>
        </p:nvSpPr>
        <p:spPr>
          <a:xfrm>
            <a:off x="5802640" y="3731770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14 Elipse"/>
          <p:cNvSpPr/>
          <p:nvPr/>
        </p:nvSpPr>
        <p:spPr>
          <a:xfrm>
            <a:off x="5747785" y="2132104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Elipse"/>
          <p:cNvSpPr/>
          <p:nvPr/>
        </p:nvSpPr>
        <p:spPr>
          <a:xfrm>
            <a:off x="5888986" y="2042438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16 Elipse"/>
          <p:cNvSpPr/>
          <p:nvPr/>
        </p:nvSpPr>
        <p:spPr>
          <a:xfrm>
            <a:off x="6883271" y="2448262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Elipse"/>
          <p:cNvSpPr/>
          <p:nvPr/>
        </p:nvSpPr>
        <p:spPr>
          <a:xfrm>
            <a:off x="6171385" y="2042438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Elipse"/>
          <p:cNvSpPr/>
          <p:nvPr/>
        </p:nvSpPr>
        <p:spPr>
          <a:xfrm>
            <a:off x="6312583" y="2132104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9 Elipse"/>
          <p:cNvSpPr/>
          <p:nvPr/>
        </p:nvSpPr>
        <p:spPr>
          <a:xfrm>
            <a:off x="6030184" y="2141788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20 Elipse"/>
          <p:cNvSpPr/>
          <p:nvPr/>
        </p:nvSpPr>
        <p:spPr>
          <a:xfrm>
            <a:off x="6030184" y="2331166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" name="27 Grupo"/>
          <p:cNvGrpSpPr/>
          <p:nvPr/>
        </p:nvGrpSpPr>
        <p:grpSpPr>
          <a:xfrm>
            <a:off x="833286" y="1559516"/>
            <a:ext cx="4495381" cy="3108667"/>
            <a:chOff x="689269" y="1283871"/>
            <a:chExt cx="4639398" cy="3108667"/>
          </a:xfrm>
        </p:grpSpPr>
        <p:sp>
          <p:nvSpPr>
            <p:cNvPr id="22" name="21 Forma libre"/>
            <p:cNvSpPr/>
            <p:nvPr/>
          </p:nvSpPr>
          <p:spPr>
            <a:xfrm>
              <a:off x="3137537" y="1508448"/>
              <a:ext cx="2191130" cy="534096"/>
            </a:xfrm>
            <a:custGeom>
              <a:avLst/>
              <a:gdLst>
                <a:gd name="connsiteX0" fmla="*/ 0 w 2191130"/>
                <a:gd name="connsiteY0" fmla="*/ 89018 h 534096"/>
                <a:gd name="connsiteX1" fmla="*/ 89018 w 2191130"/>
                <a:gd name="connsiteY1" fmla="*/ 0 h 534096"/>
                <a:gd name="connsiteX2" fmla="*/ 2102112 w 2191130"/>
                <a:gd name="connsiteY2" fmla="*/ 0 h 534096"/>
                <a:gd name="connsiteX3" fmla="*/ 2191130 w 2191130"/>
                <a:gd name="connsiteY3" fmla="*/ 89018 h 534096"/>
                <a:gd name="connsiteX4" fmla="*/ 2191130 w 2191130"/>
                <a:gd name="connsiteY4" fmla="*/ 445078 h 534096"/>
                <a:gd name="connsiteX5" fmla="*/ 2102112 w 2191130"/>
                <a:gd name="connsiteY5" fmla="*/ 534096 h 534096"/>
                <a:gd name="connsiteX6" fmla="*/ 89018 w 2191130"/>
                <a:gd name="connsiteY6" fmla="*/ 534096 h 534096"/>
                <a:gd name="connsiteX7" fmla="*/ 0 w 2191130"/>
                <a:gd name="connsiteY7" fmla="*/ 445078 h 534096"/>
                <a:gd name="connsiteX8" fmla="*/ 0 w 2191130"/>
                <a:gd name="connsiteY8" fmla="*/ 89018 h 5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130" h="534096">
                  <a:moveTo>
                    <a:pt x="0" y="89018"/>
                  </a:moveTo>
                  <a:cubicBezTo>
                    <a:pt x="0" y="39855"/>
                    <a:pt x="39855" y="0"/>
                    <a:pt x="89018" y="0"/>
                  </a:cubicBezTo>
                  <a:lnTo>
                    <a:pt x="2102112" y="0"/>
                  </a:lnTo>
                  <a:cubicBezTo>
                    <a:pt x="2151275" y="0"/>
                    <a:pt x="2191130" y="39855"/>
                    <a:pt x="2191130" y="89018"/>
                  </a:cubicBezTo>
                  <a:lnTo>
                    <a:pt x="2191130" y="445078"/>
                  </a:lnTo>
                  <a:cubicBezTo>
                    <a:pt x="2191130" y="494241"/>
                    <a:pt x="2151275" y="534096"/>
                    <a:pt x="2102112" y="534096"/>
                  </a:cubicBezTo>
                  <a:lnTo>
                    <a:pt x="89018" y="534096"/>
                  </a:lnTo>
                  <a:cubicBezTo>
                    <a:pt x="39855" y="534096"/>
                    <a:pt x="0" y="494241"/>
                    <a:pt x="0" y="445078"/>
                  </a:cubicBezTo>
                  <a:lnTo>
                    <a:pt x="0" y="89018"/>
                  </a:lnTo>
                  <a:close/>
                </a:path>
              </a:pathLst>
            </a:custGeom>
            <a:solidFill>
              <a:srgbClr val="66CCFF"/>
            </a:solidFill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89861" tIns="102272" rIns="102272" bIns="102272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VIABILIDAD</a:t>
              </a:r>
              <a:endParaRPr lang="es-EC" sz="2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689269" y="1283871"/>
              <a:ext cx="3218433" cy="3108667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9" name="28 Grupo"/>
          <p:cNvGrpSpPr/>
          <p:nvPr/>
        </p:nvGrpSpPr>
        <p:grpSpPr>
          <a:xfrm>
            <a:off x="5725366" y="1326521"/>
            <a:ext cx="4571853" cy="3066017"/>
            <a:chOff x="5760106" y="1411453"/>
            <a:chExt cx="5161687" cy="3254843"/>
          </a:xfrm>
        </p:grpSpPr>
        <p:sp>
          <p:nvSpPr>
            <p:cNvPr id="24" name="23 Forma libre"/>
            <p:cNvSpPr/>
            <p:nvPr/>
          </p:nvSpPr>
          <p:spPr>
            <a:xfrm>
              <a:off x="8270526" y="4183895"/>
              <a:ext cx="2651267" cy="364791"/>
            </a:xfrm>
            <a:custGeom>
              <a:avLst/>
              <a:gdLst>
                <a:gd name="connsiteX0" fmla="*/ 0 w 2410243"/>
                <a:gd name="connsiteY0" fmla="*/ 97919 h 587500"/>
                <a:gd name="connsiteX1" fmla="*/ 97919 w 2410243"/>
                <a:gd name="connsiteY1" fmla="*/ 0 h 587500"/>
                <a:gd name="connsiteX2" fmla="*/ 2312324 w 2410243"/>
                <a:gd name="connsiteY2" fmla="*/ 0 h 587500"/>
                <a:gd name="connsiteX3" fmla="*/ 2410243 w 2410243"/>
                <a:gd name="connsiteY3" fmla="*/ 97919 h 587500"/>
                <a:gd name="connsiteX4" fmla="*/ 2410243 w 2410243"/>
                <a:gd name="connsiteY4" fmla="*/ 489581 h 587500"/>
                <a:gd name="connsiteX5" fmla="*/ 2312324 w 2410243"/>
                <a:gd name="connsiteY5" fmla="*/ 587500 h 587500"/>
                <a:gd name="connsiteX6" fmla="*/ 97919 w 2410243"/>
                <a:gd name="connsiteY6" fmla="*/ 587500 h 587500"/>
                <a:gd name="connsiteX7" fmla="*/ 0 w 2410243"/>
                <a:gd name="connsiteY7" fmla="*/ 489581 h 587500"/>
                <a:gd name="connsiteX8" fmla="*/ 0 w 2410243"/>
                <a:gd name="connsiteY8" fmla="*/ 97919 h 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0243" h="587500">
                  <a:moveTo>
                    <a:pt x="0" y="97919"/>
                  </a:moveTo>
                  <a:cubicBezTo>
                    <a:pt x="0" y="43840"/>
                    <a:pt x="43840" y="0"/>
                    <a:pt x="97919" y="0"/>
                  </a:cubicBezTo>
                  <a:lnTo>
                    <a:pt x="2312324" y="0"/>
                  </a:lnTo>
                  <a:cubicBezTo>
                    <a:pt x="2366403" y="0"/>
                    <a:pt x="2410243" y="43840"/>
                    <a:pt x="2410243" y="97919"/>
                  </a:cubicBezTo>
                  <a:lnTo>
                    <a:pt x="2410243" y="489581"/>
                  </a:lnTo>
                  <a:cubicBezTo>
                    <a:pt x="2410243" y="543660"/>
                    <a:pt x="2366403" y="587500"/>
                    <a:pt x="2312324" y="587500"/>
                  </a:cubicBezTo>
                  <a:lnTo>
                    <a:pt x="97919" y="587500"/>
                  </a:lnTo>
                  <a:cubicBezTo>
                    <a:pt x="43840" y="587500"/>
                    <a:pt x="0" y="543660"/>
                    <a:pt x="0" y="489581"/>
                  </a:cubicBezTo>
                  <a:lnTo>
                    <a:pt x="0" y="97919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2468" tIns="104879" rIns="104879" bIns="10487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MORFOLOGÍA</a:t>
              </a:r>
              <a:endParaRPr lang="es-EC" sz="1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760106" y="1411453"/>
              <a:ext cx="3312975" cy="3254843"/>
            </a:xfrm>
            <a:prstGeom prst="ellipse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" name="50 Grupo"/>
          <p:cNvGrpSpPr/>
          <p:nvPr/>
        </p:nvGrpSpPr>
        <p:grpSpPr>
          <a:xfrm>
            <a:off x="3456459" y="4071277"/>
            <a:ext cx="5753461" cy="2985557"/>
            <a:chOff x="3231727" y="3672458"/>
            <a:chExt cx="6131192" cy="3201581"/>
          </a:xfrm>
        </p:grpSpPr>
        <p:sp>
          <p:nvSpPr>
            <p:cNvPr id="26" name="25 Forma libre"/>
            <p:cNvSpPr/>
            <p:nvPr/>
          </p:nvSpPr>
          <p:spPr>
            <a:xfrm>
              <a:off x="6154885" y="5591575"/>
              <a:ext cx="3208034" cy="587500"/>
            </a:xfrm>
            <a:custGeom>
              <a:avLst/>
              <a:gdLst>
                <a:gd name="connsiteX0" fmla="*/ 0 w 2191130"/>
                <a:gd name="connsiteY0" fmla="*/ 97919 h 587500"/>
                <a:gd name="connsiteX1" fmla="*/ 97919 w 2191130"/>
                <a:gd name="connsiteY1" fmla="*/ 0 h 587500"/>
                <a:gd name="connsiteX2" fmla="*/ 2093211 w 2191130"/>
                <a:gd name="connsiteY2" fmla="*/ 0 h 587500"/>
                <a:gd name="connsiteX3" fmla="*/ 2191130 w 2191130"/>
                <a:gd name="connsiteY3" fmla="*/ 97919 h 587500"/>
                <a:gd name="connsiteX4" fmla="*/ 2191130 w 2191130"/>
                <a:gd name="connsiteY4" fmla="*/ 489581 h 587500"/>
                <a:gd name="connsiteX5" fmla="*/ 2093211 w 2191130"/>
                <a:gd name="connsiteY5" fmla="*/ 587500 h 587500"/>
                <a:gd name="connsiteX6" fmla="*/ 97919 w 2191130"/>
                <a:gd name="connsiteY6" fmla="*/ 587500 h 587500"/>
                <a:gd name="connsiteX7" fmla="*/ 0 w 2191130"/>
                <a:gd name="connsiteY7" fmla="*/ 489581 h 587500"/>
                <a:gd name="connsiteX8" fmla="*/ 0 w 2191130"/>
                <a:gd name="connsiteY8" fmla="*/ 97919 h 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1130" h="587500">
                  <a:moveTo>
                    <a:pt x="0" y="97919"/>
                  </a:moveTo>
                  <a:cubicBezTo>
                    <a:pt x="0" y="43840"/>
                    <a:pt x="43840" y="0"/>
                    <a:pt x="97919" y="0"/>
                  </a:cubicBezTo>
                  <a:lnTo>
                    <a:pt x="2093211" y="0"/>
                  </a:lnTo>
                  <a:cubicBezTo>
                    <a:pt x="2147290" y="0"/>
                    <a:pt x="2191130" y="43840"/>
                    <a:pt x="2191130" y="97919"/>
                  </a:cubicBezTo>
                  <a:lnTo>
                    <a:pt x="2191130" y="489581"/>
                  </a:lnTo>
                  <a:cubicBezTo>
                    <a:pt x="2191130" y="543660"/>
                    <a:pt x="2147290" y="587500"/>
                    <a:pt x="2093211" y="587500"/>
                  </a:cubicBezTo>
                  <a:lnTo>
                    <a:pt x="97919" y="587500"/>
                  </a:lnTo>
                  <a:cubicBezTo>
                    <a:pt x="43840" y="587500"/>
                    <a:pt x="0" y="543660"/>
                    <a:pt x="0" y="489581"/>
                  </a:cubicBezTo>
                  <a:lnTo>
                    <a:pt x="0" y="97919"/>
                  </a:lnTo>
                  <a:close/>
                </a:path>
              </a:pathLst>
            </a:custGeom>
            <a:solidFill>
              <a:srgbClr val="FF5050"/>
            </a:solidFill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2468" tIns="82019" rIns="82019" bIns="820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HIPOSOSMÓTICO</a:t>
              </a:r>
              <a:endParaRPr lang="es-EC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47 Elipse"/>
            <p:cNvSpPr/>
            <p:nvPr/>
          </p:nvSpPr>
          <p:spPr>
            <a:xfrm>
              <a:off x="3231727" y="3672458"/>
              <a:ext cx="3321076" cy="3201581"/>
            </a:xfrm>
            <a:prstGeom prst="ellipse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66CC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11 Título"/>
          <p:cNvSpPr txBox="1">
            <a:spLocks/>
          </p:cNvSpPr>
          <p:nvPr/>
        </p:nvSpPr>
        <p:spPr>
          <a:xfrm>
            <a:off x="-96643" y="116298"/>
            <a:ext cx="792166" cy="7084602"/>
          </a:xfrm>
          <a:prstGeom prst="rect">
            <a:avLst/>
          </a:prstGeom>
        </p:spPr>
        <p:txBody>
          <a:bodyPr vert="wordArtVert" lIns="102870" tIns="51435" rIns="102870" bIns="51435" rtlCol="0" anchor="b">
            <a:noAutofit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14406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8 Rectángulo"/>
          <p:cNvSpPr/>
          <p:nvPr/>
        </p:nvSpPr>
        <p:spPr>
          <a:xfrm>
            <a:off x="648147" y="14406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Evaluación microscópica del semen fresco/congelado descongelado</a:t>
            </a:r>
          </a:p>
        </p:txBody>
      </p:sp>
      <p:sp>
        <p:nvSpPr>
          <p:cNvPr id="8" name="7 Elipse"/>
          <p:cNvSpPr/>
          <p:nvPr/>
        </p:nvSpPr>
        <p:spPr>
          <a:xfrm>
            <a:off x="4960522" y="4611228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Elipse"/>
          <p:cNvSpPr/>
          <p:nvPr/>
        </p:nvSpPr>
        <p:spPr>
          <a:xfrm flipH="1" flipV="1">
            <a:off x="4761243" y="4700873"/>
            <a:ext cx="117174" cy="106646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Elipse"/>
          <p:cNvSpPr/>
          <p:nvPr/>
        </p:nvSpPr>
        <p:spPr>
          <a:xfrm>
            <a:off x="4568416" y="4776216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Elipse"/>
          <p:cNvSpPr/>
          <p:nvPr/>
        </p:nvSpPr>
        <p:spPr>
          <a:xfrm>
            <a:off x="5879842" y="3544186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13 Elipse"/>
          <p:cNvSpPr/>
          <p:nvPr/>
        </p:nvSpPr>
        <p:spPr>
          <a:xfrm>
            <a:off x="5802640" y="3731770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14 Elipse"/>
          <p:cNvSpPr/>
          <p:nvPr/>
        </p:nvSpPr>
        <p:spPr>
          <a:xfrm>
            <a:off x="5747785" y="2132104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Elipse"/>
          <p:cNvSpPr/>
          <p:nvPr/>
        </p:nvSpPr>
        <p:spPr>
          <a:xfrm>
            <a:off x="5888986" y="2042438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16 Elipse"/>
          <p:cNvSpPr/>
          <p:nvPr/>
        </p:nvSpPr>
        <p:spPr>
          <a:xfrm>
            <a:off x="6883271" y="2448262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Elipse"/>
          <p:cNvSpPr/>
          <p:nvPr/>
        </p:nvSpPr>
        <p:spPr>
          <a:xfrm>
            <a:off x="6171385" y="2042438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Elipse"/>
          <p:cNvSpPr/>
          <p:nvPr/>
        </p:nvSpPr>
        <p:spPr>
          <a:xfrm>
            <a:off x="6312583" y="2132104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9 Elipse"/>
          <p:cNvSpPr/>
          <p:nvPr/>
        </p:nvSpPr>
        <p:spPr>
          <a:xfrm>
            <a:off x="6030184" y="2141788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20 Elipse"/>
          <p:cNvSpPr/>
          <p:nvPr/>
        </p:nvSpPr>
        <p:spPr>
          <a:xfrm>
            <a:off x="6030184" y="2331166"/>
            <a:ext cx="101582" cy="101582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11 Título"/>
          <p:cNvSpPr txBox="1">
            <a:spLocks/>
          </p:cNvSpPr>
          <p:nvPr/>
        </p:nvSpPr>
        <p:spPr>
          <a:xfrm>
            <a:off x="-96643" y="116298"/>
            <a:ext cx="792166" cy="7084602"/>
          </a:xfrm>
          <a:prstGeom prst="rect">
            <a:avLst/>
          </a:prstGeom>
        </p:spPr>
        <p:txBody>
          <a:bodyPr vert="wordArtVert" lIns="102870" tIns="51435" rIns="102870" bIns="51435" rtlCol="0" anchor="b">
            <a:noAutofit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49" y="1296132"/>
            <a:ext cx="3143643" cy="29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80" y="1284092"/>
            <a:ext cx="3143643" cy="292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1" y="1255718"/>
            <a:ext cx="3151892" cy="29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0025" y="4315684"/>
            <a:ext cx="3863110" cy="288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1546" y="4320770"/>
            <a:ext cx="3928077" cy="288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849" y="1325679"/>
            <a:ext cx="3143643" cy="29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780" y="1313639"/>
            <a:ext cx="3143643" cy="292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171" y="1285265"/>
            <a:ext cx="3151892" cy="29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75" y="14406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1152203" y="1581323"/>
            <a:ext cx="2308125" cy="2163143"/>
            <a:chOff x="1152203" y="1581323"/>
            <a:chExt cx="2308125" cy="216314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203" y="1581323"/>
              <a:ext cx="2308125" cy="173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Flecha doblada hacia arriba"/>
            <p:cNvSpPr/>
            <p:nvPr/>
          </p:nvSpPr>
          <p:spPr>
            <a:xfrm rot="5400000">
              <a:off x="2773111" y="3203680"/>
              <a:ext cx="432048" cy="649523"/>
            </a:xfrm>
            <a:prstGeom prst="bentUpArrow">
              <a:avLst/>
            </a:prstGeom>
            <a:solidFill>
              <a:srgbClr val="002060"/>
            </a:solidFill>
            <a:ln>
              <a:solidFill>
                <a:srgbClr val="66CC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312445" y="3096393"/>
            <a:ext cx="2895904" cy="1731094"/>
            <a:chOff x="3312445" y="3096393"/>
            <a:chExt cx="2895904" cy="173109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445" y="3096393"/>
              <a:ext cx="2308127" cy="173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10 Flecha doblada hacia arriba"/>
            <p:cNvSpPr/>
            <p:nvPr/>
          </p:nvSpPr>
          <p:spPr>
            <a:xfrm>
              <a:off x="5620572" y="3320130"/>
              <a:ext cx="587777" cy="504056"/>
            </a:xfrm>
            <a:prstGeom prst="bentUpArrow">
              <a:avLst/>
            </a:prstGeom>
            <a:solidFill>
              <a:srgbClr val="002060"/>
            </a:solidFill>
            <a:ln>
              <a:solidFill>
                <a:srgbClr val="66CC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00676" y="1581324"/>
            <a:ext cx="2892035" cy="1759519"/>
            <a:chOff x="5400676" y="1581324"/>
            <a:chExt cx="2892035" cy="1759519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6" y="1581324"/>
              <a:ext cx="2308127" cy="175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20 Flecha doblada hacia arriba"/>
            <p:cNvSpPr/>
            <p:nvPr/>
          </p:nvSpPr>
          <p:spPr>
            <a:xfrm flipV="1">
              <a:off x="7704934" y="2565041"/>
              <a:ext cx="587777" cy="504056"/>
            </a:xfrm>
            <a:prstGeom prst="bentUpArrow">
              <a:avLst/>
            </a:prstGeom>
            <a:solidFill>
              <a:srgbClr val="002060"/>
            </a:solidFill>
            <a:ln>
              <a:solidFill>
                <a:srgbClr val="66CC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7488909" y="3096393"/>
            <a:ext cx="2308127" cy="2315969"/>
            <a:chOff x="7488909" y="3096393"/>
            <a:chExt cx="2308127" cy="2315969"/>
          </a:xfrm>
        </p:grpSpPr>
        <p:pic>
          <p:nvPicPr>
            <p:cNvPr id="5" name="Picture 6" descr="D:\ \TESIS FASE 2 16-08-2013\Tesis descongelacion defensa\fotos tesis\IASA 2\IMG-20121017-00126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909" y="3096393"/>
              <a:ext cx="2308127" cy="1731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Flecha doblada hacia arriba"/>
            <p:cNvSpPr/>
            <p:nvPr/>
          </p:nvSpPr>
          <p:spPr>
            <a:xfrm rot="5400000" flipV="1">
              <a:off x="9031225" y="4866446"/>
              <a:ext cx="587777" cy="504056"/>
            </a:xfrm>
            <a:prstGeom prst="bentUpArrow">
              <a:avLst/>
            </a:prstGeom>
            <a:solidFill>
              <a:srgbClr val="002060"/>
            </a:solidFill>
            <a:ln>
              <a:solidFill>
                <a:srgbClr val="66CC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834661" y="5109715"/>
            <a:ext cx="3254769" cy="1731094"/>
            <a:chOff x="5834661" y="5109715"/>
            <a:chExt cx="3254769" cy="1731094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829" y="5109715"/>
              <a:ext cx="2320601" cy="173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12 Flecha izquierda"/>
            <p:cNvSpPr/>
            <p:nvPr/>
          </p:nvSpPr>
          <p:spPr>
            <a:xfrm>
              <a:off x="5834661" y="5975263"/>
              <a:ext cx="934169" cy="361491"/>
            </a:xfrm>
            <a:prstGeom prst="leftArrow">
              <a:avLst/>
            </a:prstGeom>
            <a:solidFill>
              <a:srgbClr val="002060"/>
            </a:solidFill>
            <a:ln>
              <a:solidFill>
                <a:srgbClr val="66CC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87" y="5103767"/>
            <a:ext cx="1662816" cy="17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2808388" y="5109715"/>
            <a:ext cx="3028208" cy="1731094"/>
            <a:chOff x="2808388" y="5109715"/>
            <a:chExt cx="3028208" cy="1731094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469" y="5109715"/>
              <a:ext cx="2308127" cy="173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13 Igual que"/>
            <p:cNvSpPr/>
            <p:nvPr/>
          </p:nvSpPr>
          <p:spPr>
            <a:xfrm>
              <a:off x="2808388" y="5904705"/>
              <a:ext cx="785456" cy="432048"/>
            </a:xfrm>
            <a:prstGeom prst="mathEqual">
              <a:avLst/>
            </a:prstGeom>
            <a:solidFill>
              <a:srgbClr val="002060"/>
            </a:solidFill>
            <a:ln>
              <a:solidFill>
                <a:srgbClr val="66CC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648147" y="14696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Evaluación microscópica del semen fresco/congelado descongelado</a:t>
            </a:r>
          </a:p>
        </p:txBody>
      </p:sp>
      <p:sp>
        <p:nvSpPr>
          <p:cNvPr id="26" name="11 Título"/>
          <p:cNvSpPr txBox="1">
            <a:spLocks/>
          </p:cNvSpPr>
          <p:nvPr/>
        </p:nvSpPr>
        <p:spPr>
          <a:xfrm>
            <a:off x="-96643" y="116298"/>
            <a:ext cx="792166" cy="7084602"/>
          </a:xfrm>
          <a:prstGeom prst="rect">
            <a:avLst/>
          </a:prstGeom>
        </p:spPr>
        <p:txBody>
          <a:bodyPr vert="wordArtVert" lIns="102870" tIns="51435" rIns="102870" bIns="51435" rtlCol="0" anchor="b">
            <a:noAutofit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METODOLOGÍA</a:t>
            </a:r>
            <a:endParaRPr lang="es-EC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Título"/>
          <p:cNvSpPr>
            <a:spLocks noGrp="1"/>
          </p:cNvSpPr>
          <p:nvPr>
            <p:ph type="title"/>
          </p:nvPr>
        </p:nvSpPr>
        <p:spPr>
          <a:xfrm>
            <a:off x="936009" y="2511386"/>
            <a:ext cx="8857154" cy="1800200"/>
          </a:xfrm>
        </p:spPr>
        <p:txBody>
          <a:bodyPr vert="horz">
            <a:noAutofit/>
          </a:bodyPr>
          <a:lstStyle/>
          <a:p>
            <a:pPr marL="177766" algn="ctr"/>
            <a:r>
              <a:rPr lang="es-ES_tradnl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RESULTADOS</a:t>
            </a:r>
            <a:endParaRPr lang="es-EC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25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-80877" y="-346506"/>
            <a:ext cx="867042" cy="7031003"/>
          </a:xfrm>
        </p:spPr>
        <p:txBody>
          <a:bodyPr vert="wordArtVert">
            <a:normAutofit fontScale="90000"/>
          </a:bodyPr>
          <a:lstStyle/>
          <a:p>
            <a:pPr marL="177766" algn="ctr"/>
            <a:r>
              <a:rPr lang="es-ES_tradn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RESULTADOS</a:t>
            </a:r>
            <a:endParaRPr lang="es-EC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5" y="936154"/>
            <a:ext cx="8640960" cy="542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806941" y="144066"/>
            <a:ext cx="99943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Aharoni" panose="02010803020104030203" pitchFamily="2" charset="-79"/>
              </a:rPr>
              <a:t>EVALUACIÓN MACROSCÓPICA PRE-CONGELACIÓN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093839" y="647182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dirty="0" smtClean="0"/>
              <a:t>Gustavo Palma, </a:t>
            </a:r>
            <a:r>
              <a:rPr lang="es-EC" sz="1800" dirty="0" err="1" smtClean="0"/>
              <a:t>Med</a:t>
            </a:r>
            <a:r>
              <a:rPr lang="es-EC" sz="1800" dirty="0" smtClean="0"/>
              <a:t>. </a:t>
            </a:r>
            <a:r>
              <a:rPr lang="es-EC" sz="1800" dirty="0" err="1" smtClean="0"/>
              <a:t>Vet</a:t>
            </a:r>
            <a:r>
              <a:rPr lang="es-EC" sz="1800" dirty="0" smtClean="0"/>
              <a:t>. PhD; Krause &amp; </a:t>
            </a:r>
            <a:r>
              <a:rPr lang="es-EC" sz="1800" dirty="0" err="1" smtClean="0"/>
              <a:t>Dittmar</a:t>
            </a:r>
            <a:r>
              <a:rPr lang="es-EC" sz="1800" dirty="0"/>
              <a:t>,</a:t>
            </a:r>
            <a:r>
              <a:rPr lang="es-EC" sz="1800" dirty="0" smtClean="0"/>
              <a:t> 1962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003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52 Grupo"/>
          <p:cNvGrpSpPr/>
          <p:nvPr/>
        </p:nvGrpSpPr>
        <p:grpSpPr>
          <a:xfrm>
            <a:off x="1080195" y="1119447"/>
            <a:ext cx="8928992" cy="5106022"/>
            <a:chOff x="0" y="0"/>
            <a:chExt cx="4213555" cy="1770278"/>
          </a:xfrm>
        </p:grpSpPr>
        <p:sp>
          <p:nvSpPr>
            <p:cNvPr id="13" name="1 Cuadro de texto"/>
            <p:cNvSpPr txBox="1"/>
            <p:nvPr/>
          </p:nvSpPr>
          <p:spPr>
            <a:xfrm>
              <a:off x="277978" y="1499616"/>
              <a:ext cx="899160" cy="24828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EC" sz="110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Donadores</a:t>
              </a:r>
              <a:endParaRPr lang="es-EC" sz="1100">
                <a:solidFill>
                  <a:srgbClr val="FFFFFF"/>
                </a:solidFill>
                <a:effectLst/>
                <a:ea typeface="Times New Roman"/>
                <a:cs typeface="Times New Roman"/>
              </a:endParaRPr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13555" cy="17702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-13296" y="-369870"/>
            <a:ext cx="717685" cy="7172326"/>
          </a:xfrm>
        </p:spPr>
        <p:txBody>
          <a:bodyPr vert="wordArtVert">
            <a:normAutofit fontScale="90000"/>
          </a:bodyPr>
          <a:lstStyle/>
          <a:p>
            <a:pPr marL="177766" algn="ctr"/>
            <a:r>
              <a:rPr lang="es-ES_tradn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RESULTADOS</a:t>
            </a:r>
            <a:endParaRPr lang="es-EC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06941" y="144066"/>
            <a:ext cx="99943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Aharoni" panose="02010803020104030203" pitchFamily="2" charset="-79"/>
              </a:rPr>
              <a:t>EVALUACIÓN MACROSCÓPICA PRE-CONGELACIÓN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093839" y="647182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dirty="0" smtClean="0"/>
              <a:t>Gustavo Palma, </a:t>
            </a:r>
            <a:r>
              <a:rPr lang="es-EC" sz="1800" dirty="0" err="1" smtClean="0"/>
              <a:t>Med</a:t>
            </a:r>
            <a:r>
              <a:rPr lang="es-EC" sz="1800" dirty="0" smtClean="0"/>
              <a:t>. </a:t>
            </a:r>
            <a:r>
              <a:rPr lang="es-EC" sz="1800" dirty="0" err="1" smtClean="0"/>
              <a:t>Vet</a:t>
            </a:r>
            <a:r>
              <a:rPr lang="es-EC" sz="1800" dirty="0" smtClean="0"/>
              <a:t>. PhD; Krause &amp; </a:t>
            </a:r>
            <a:r>
              <a:rPr lang="es-EC" sz="1800" dirty="0" err="1" smtClean="0"/>
              <a:t>Dittmar</a:t>
            </a:r>
            <a:r>
              <a:rPr lang="es-EC" sz="1800" dirty="0"/>
              <a:t>,</a:t>
            </a:r>
            <a:r>
              <a:rPr lang="es-EC" sz="1800" dirty="0" smtClean="0"/>
              <a:t> 1962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2728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pic>
        <p:nvPicPr>
          <p:cNvPr id="9" name="8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5" y="50"/>
            <a:ext cx="6540900" cy="745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416899" y="6080660"/>
            <a:ext cx="3275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Briandt-Amarat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Col. 2006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9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7860" y="114839"/>
            <a:ext cx="5475023" cy="73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60915" y="6048722"/>
            <a:ext cx="2892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Gonzales (2004)</a:t>
            </a:r>
          </a:p>
        </p:txBody>
      </p:sp>
    </p:spTree>
    <p:extLst>
      <p:ext uri="{BB962C8B-B14F-4D97-AF65-F5344CB8AC3E}">
        <p14:creationId xmlns:p14="http://schemas.microsoft.com/office/powerpoint/2010/main" val="35795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904" y="113824"/>
            <a:ext cx="6412019" cy="730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378797" y="6048722"/>
            <a:ext cx="344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Catena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Cabodevila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(1999)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5" y="-215200"/>
            <a:ext cx="6466024" cy="76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36871" y="6048722"/>
            <a:ext cx="344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Catena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Cabodevila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(1999)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" y="91110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691295" y="91110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2799443" y="184542"/>
            <a:ext cx="4288948" cy="480495"/>
          </a:xfrm>
        </p:spPr>
        <p:txBody>
          <a:bodyPr vert="horz">
            <a:noAutofit/>
          </a:bodyPr>
          <a:lstStyle/>
          <a:p>
            <a:pPr marL="177766" algn="ctr"/>
            <a:r>
              <a:rPr lang="es-EC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3225908" y="882034"/>
            <a:ext cx="3600400" cy="1782499"/>
            <a:chOff x="2592363" y="1433389"/>
            <a:chExt cx="3600400" cy="17824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92363" y="1433389"/>
              <a:ext cx="1800200" cy="178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1" r="22157"/>
            <a:stretch/>
          </p:blipFill>
          <p:spPr bwMode="auto">
            <a:xfrm>
              <a:off x="4399013" y="1433389"/>
              <a:ext cx="1793750" cy="178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27 Grupo"/>
          <p:cNvGrpSpPr/>
          <p:nvPr/>
        </p:nvGrpSpPr>
        <p:grpSpPr>
          <a:xfrm>
            <a:off x="257838" y="1112310"/>
            <a:ext cx="3027292" cy="1035786"/>
            <a:chOff x="257838" y="1112310"/>
            <a:chExt cx="3027292" cy="1035786"/>
          </a:xfrm>
        </p:grpSpPr>
        <p:sp>
          <p:nvSpPr>
            <p:cNvPr id="4" name="3 Rectángulo"/>
            <p:cNvSpPr/>
            <p:nvPr/>
          </p:nvSpPr>
          <p:spPr>
            <a:xfrm>
              <a:off x="257838" y="1440210"/>
              <a:ext cx="22488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dirty="0">
                  <a:ln w="50800"/>
                  <a:latin typeface="Arial" panose="020B0604020202020204" pitchFamily="34" charset="0"/>
                  <a:cs typeface="Arial" panose="020B0604020202020204" pitchFamily="34" charset="0"/>
                </a:rPr>
                <a:t>Ramos (1996)</a:t>
              </a:r>
            </a:p>
            <a:p>
              <a:pPr algn="ctr"/>
              <a:r>
                <a:rPr lang="es-EC" dirty="0" smtClean="0">
                  <a:ln w="50800"/>
                  <a:latin typeface="Arial" panose="020B0604020202020204" pitchFamily="34" charset="0"/>
                  <a:cs typeface="Arial" panose="020B0604020202020204" pitchFamily="34" charset="0"/>
                </a:rPr>
                <a:t>Bancos Genéticos</a:t>
              </a:r>
              <a:endParaRPr lang="es-EC" dirty="0">
                <a:ln w="5080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16 Flecha derecha"/>
            <p:cNvSpPr/>
            <p:nvPr/>
          </p:nvSpPr>
          <p:spPr>
            <a:xfrm rot="19568107">
              <a:off x="2208045" y="1112310"/>
              <a:ext cx="1077085" cy="389337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6830593" y="1090558"/>
            <a:ext cx="3783085" cy="1278313"/>
            <a:chOff x="6830593" y="1090558"/>
            <a:chExt cx="3783085" cy="1278313"/>
          </a:xfrm>
        </p:grpSpPr>
        <p:sp>
          <p:nvSpPr>
            <p:cNvPr id="5" name="4 Rectángulo"/>
            <p:cNvSpPr/>
            <p:nvPr/>
          </p:nvSpPr>
          <p:spPr>
            <a:xfrm>
              <a:off x="7088391" y="1440210"/>
              <a:ext cx="3525287" cy="928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dirty="0" smtClean="0">
                  <a:ln w="50800"/>
                  <a:cs typeface="Times New Roman" panose="02020603050405020304" pitchFamily="18" charset="0"/>
                </a:rPr>
                <a:t>Lozano (2009</a:t>
              </a:r>
              <a:r>
                <a:rPr lang="es-EC" dirty="0">
                  <a:ln w="5080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r>
                <a:rPr lang="es-EC" dirty="0" smtClean="0">
                  <a:ln w="50800"/>
                  <a:cs typeface="Times New Roman" panose="02020603050405020304" pitchFamily="18" charset="0"/>
                </a:rPr>
                <a:t>Manejo del Semen </a:t>
              </a:r>
            </a:p>
            <a:p>
              <a:pPr algn="ctr"/>
              <a:r>
                <a:rPr lang="es-EC" dirty="0" smtClean="0">
                  <a:ln w="50800"/>
                  <a:cs typeface="Times New Roman" panose="02020603050405020304" pitchFamily="18" charset="0"/>
                </a:rPr>
                <a:t>Métodos de </a:t>
              </a:r>
              <a:r>
                <a:rPr lang="es-EC" dirty="0" err="1" smtClean="0">
                  <a:ln w="50800"/>
                  <a:cs typeface="Times New Roman" panose="02020603050405020304" pitchFamily="18" charset="0"/>
                </a:rPr>
                <a:t>Criopreservación</a:t>
              </a:r>
              <a:endParaRPr lang="es-EC" dirty="0">
                <a:ln w="50800"/>
                <a:cs typeface="Times New Roman" panose="02020603050405020304" pitchFamily="18" charset="0"/>
              </a:endParaRPr>
            </a:p>
          </p:txBody>
        </p:sp>
        <p:sp>
          <p:nvSpPr>
            <p:cNvPr id="25" name="24 Flecha derecha"/>
            <p:cNvSpPr/>
            <p:nvPr/>
          </p:nvSpPr>
          <p:spPr>
            <a:xfrm rot="12340254">
              <a:off x="6830593" y="1090558"/>
              <a:ext cx="1134004" cy="389337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8645" y="3361226"/>
            <a:ext cx="3109782" cy="1060609"/>
            <a:chOff x="58645" y="3361226"/>
            <a:chExt cx="3109782" cy="1060609"/>
          </a:xfrm>
        </p:grpSpPr>
        <p:sp>
          <p:nvSpPr>
            <p:cNvPr id="6" name="5 Rectángulo"/>
            <p:cNvSpPr/>
            <p:nvPr/>
          </p:nvSpPr>
          <p:spPr>
            <a:xfrm>
              <a:off x="58645" y="3361226"/>
              <a:ext cx="26002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dirty="0" err="1">
                  <a:ln w="50800"/>
                  <a:cs typeface="Times New Roman" panose="02020603050405020304" pitchFamily="18" charset="0"/>
                </a:rPr>
                <a:t>Muiño</a:t>
              </a:r>
              <a:r>
                <a:rPr lang="es-EC" dirty="0">
                  <a:ln w="50800"/>
                  <a:cs typeface="Times New Roman" panose="02020603050405020304" pitchFamily="18" charset="0"/>
                </a:rPr>
                <a:t> (2007) </a:t>
              </a:r>
              <a:endParaRPr lang="es-EC" dirty="0" smtClean="0">
                <a:ln w="50800"/>
                <a:cs typeface="Times New Roman" panose="02020603050405020304" pitchFamily="18" charset="0"/>
              </a:endParaRPr>
            </a:p>
            <a:p>
              <a:pPr algn="ctr"/>
              <a:r>
                <a:rPr lang="es-EC" dirty="0">
                  <a:ln w="50800"/>
                  <a:cs typeface="Times New Roman" panose="02020603050405020304" pitchFamily="18" charset="0"/>
                </a:rPr>
                <a:t>A</a:t>
              </a:r>
              <a:r>
                <a:rPr lang="es-EC" dirty="0" smtClean="0">
                  <a:ln w="50800"/>
                  <a:cs typeface="Times New Roman" panose="02020603050405020304" pitchFamily="18" charset="0"/>
                </a:rPr>
                <a:t>ltamente Subjetivo</a:t>
              </a:r>
              <a:endParaRPr lang="es-EC" dirty="0">
                <a:ln w="50800"/>
                <a:cs typeface="Times New Roman" panose="02020603050405020304" pitchFamily="18" charset="0"/>
              </a:endParaRPr>
            </a:p>
          </p:txBody>
        </p:sp>
        <p:sp>
          <p:nvSpPr>
            <p:cNvPr id="26" name="25 Flecha derecha"/>
            <p:cNvSpPr/>
            <p:nvPr/>
          </p:nvSpPr>
          <p:spPr>
            <a:xfrm>
              <a:off x="2231233" y="4032498"/>
              <a:ext cx="937194" cy="389337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6858959" y="3312418"/>
            <a:ext cx="3771468" cy="1284965"/>
            <a:chOff x="6858959" y="3312418"/>
            <a:chExt cx="3771468" cy="1284965"/>
          </a:xfrm>
        </p:grpSpPr>
        <p:sp>
          <p:nvSpPr>
            <p:cNvPr id="7" name="6 Rectángulo"/>
            <p:cNvSpPr/>
            <p:nvPr/>
          </p:nvSpPr>
          <p:spPr>
            <a:xfrm>
              <a:off x="6998915" y="3312418"/>
              <a:ext cx="36315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dirty="0">
                  <a:ln w="50800"/>
                  <a:latin typeface="Arial" panose="020B0604020202020204" pitchFamily="34" charset="0"/>
                  <a:cs typeface="Arial" panose="020B0604020202020204" pitchFamily="34" charset="0"/>
                </a:rPr>
                <a:t>Quintero (</a:t>
              </a:r>
              <a:r>
                <a:rPr lang="es-EC" dirty="0" smtClean="0">
                  <a:ln w="50800"/>
                  <a:latin typeface="Arial" panose="020B0604020202020204" pitchFamily="34" charset="0"/>
                  <a:cs typeface="Arial" panose="020B0604020202020204" pitchFamily="34" charset="0"/>
                </a:rPr>
                <a:t>2003)</a:t>
              </a:r>
            </a:p>
            <a:p>
              <a:pPr algn="ctr"/>
              <a:r>
                <a:rPr lang="es-EC" dirty="0" smtClean="0">
                  <a:ln w="50800"/>
                  <a:latin typeface="Arial" panose="020B0604020202020204" pitchFamily="34" charset="0"/>
                  <a:cs typeface="Arial" panose="020B0604020202020204" pitchFamily="34" charset="0"/>
                </a:rPr>
                <a:t>Tasas de Congelación </a:t>
              </a:r>
            </a:p>
            <a:p>
              <a:pPr algn="ctr"/>
              <a:r>
                <a:rPr lang="es-EC" dirty="0" smtClean="0">
                  <a:ln w="50800"/>
                  <a:latin typeface="Arial" panose="020B0604020202020204" pitchFamily="34" charset="0"/>
                  <a:cs typeface="Arial" panose="020B0604020202020204" pitchFamily="34" charset="0"/>
                </a:rPr>
                <a:t>Descongelación  y Diluyentes</a:t>
              </a:r>
              <a:endParaRPr lang="es-EC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 rot="10800000">
              <a:off x="6858959" y="4208046"/>
              <a:ext cx="1134004" cy="389337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210088" y="2668614"/>
            <a:ext cx="3617103" cy="1787872"/>
            <a:chOff x="3210088" y="3197807"/>
            <a:chExt cx="3617103" cy="178787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991" y="3197807"/>
              <a:ext cx="1800200" cy="1787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088" y="3215700"/>
              <a:ext cx="1816020" cy="175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97" y="5145825"/>
            <a:ext cx="1816020" cy="19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Flecha arriba y abajo"/>
          <p:cNvSpPr/>
          <p:nvPr/>
        </p:nvSpPr>
        <p:spPr>
          <a:xfrm>
            <a:off x="4880853" y="4434248"/>
            <a:ext cx="328508" cy="654472"/>
          </a:xfrm>
          <a:prstGeom prst="up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048" name="2047 Grupo"/>
          <p:cNvGrpSpPr/>
          <p:nvPr/>
        </p:nvGrpSpPr>
        <p:grpSpPr>
          <a:xfrm>
            <a:off x="-76633" y="5883246"/>
            <a:ext cx="4075425" cy="1015663"/>
            <a:chOff x="-76633" y="5883246"/>
            <a:chExt cx="4075425" cy="1015663"/>
          </a:xfrm>
        </p:grpSpPr>
        <p:sp>
          <p:nvSpPr>
            <p:cNvPr id="9" name="8 Rectángulo"/>
            <p:cNvSpPr/>
            <p:nvPr/>
          </p:nvSpPr>
          <p:spPr>
            <a:xfrm>
              <a:off x="-76633" y="5883246"/>
              <a:ext cx="3850535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s-EC" dirty="0" err="1">
                  <a:ln w="50800"/>
                  <a:cs typeface="Times New Roman" panose="02020603050405020304" pitchFamily="18" charset="0"/>
                </a:rPr>
                <a:t>Muiño</a:t>
              </a:r>
              <a:r>
                <a:rPr lang="es-EC" dirty="0">
                  <a:ln w="50800"/>
                  <a:cs typeface="Times New Roman" panose="02020603050405020304" pitchFamily="18" charset="0"/>
                </a:rPr>
                <a:t> (2007)</a:t>
              </a:r>
            </a:p>
            <a:p>
              <a:pPr algn="ctr"/>
              <a:endParaRPr lang="es-EC" dirty="0" smtClean="0">
                <a:ln w="50800"/>
                <a:cs typeface="Times New Roman" panose="02020603050405020304" pitchFamily="18" charset="0"/>
              </a:endParaRPr>
            </a:p>
            <a:p>
              <a:pPr algn="ctr"/>
              <a:r>
                <a:rPr lang="es-EC" dirty="0">
                  <a:ln w="50800"/>
                  <a:cs typeface="Times New Roman" panose="02020603050405020304" pitchFamily="18" charset="0"/>
                </a:rPr>
                <a:t>M</a:t>
              </a:r>
              <a:r>
                <a:rPr lang="es-EC" dirty="0" smtClean="0">
                  <a:ln w="50800"/>
                  <a:cs typeface="Times New Roman" panose="02020603050405020304" pitchFamily="18" charset="0"/>
                </a:rPr>
                <a:t>otilidad Media </a:t>
              </a:r>
              <a:r>
                <a:rPr lang="es-EC" dirty="0">
                  <a:ln w="50800"/>
                  <a:cs typeface="Times New Roman" panose="02020603050405020304" pitchFamily="18" charset="0"/>
                </a:rPr>
                <a:t>de la M</a:t>
              </a:r>
              <a:r>
                <a:rPr lang="es-EC" dirty="0" smtClean="0">
                  <a:ln w="50800"/>
                  <a:cs typeface="Times New Roman" panose="02020603050405020304" pitchFamily="18" charset="0"/>
                </a:rPr>
                <a:t>uestra</a:t>
              </a:r>
              <a:endParaRPr lang="es-EC" dirty="0">
                <a:ln w="50800"/>
                <a:cs typeface="Times New Roman" panose="02020603050405020304" pitchFamily="18" charset="0"/>
              </a:endParaRPr>
            </a:p>
          </p:txBody>
        </p:sp>
        <p:sp>
          <p:nvSpPr>
            <p:cNvPr id="20" name="19 Cheurón"/>
            <p:cNvSpPr/>
            <p:nvPr/>
          </p:nvSpPr>
          <p:spPr>
            <a:xfrm>
              <a:off x="3625185" y="6276268"/>
              <a:ext cx="373607" cy="353943"/>
            </a:xfrm>
            <a:prstGeom prst="chevron">
              <a:avLst/>
            </a:prstGeom>
            <a:solidFill>
              <a:srgbClr val="00B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sp>
        <p:nvSpPr>
          <p:cNvPr id="22" name="21 Terminador"/>
          <p:cNvSpPr/>
          <p:nvPr/>
        </p:nvSpPr>
        <p:spPr>
          <a:xfrm>
            <a:off x="6624811" y="5883247"/>
            <a:ext cx="3933607" cy="1158278"/>
          </a:xfrm>
          <a:prstGeom prst="flowChartTermina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</a:p>
          <a:p>
            <a:pPr algn="ctr"/>
            <a:endParaRPr lang="es-EC" sz="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semen Diluido en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(</a:t>
            </a:r>
            <a:r>
              <a:rPr lang="es-EC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SpermVision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Igual que"/>
          <p:cNvSpPr/>
          <p:nvPr/>
        </p:nvSpPr>
        <p:spPr>
          <a:xfrm>
            <a:off x="5904731" y="6405915"/>
            <a:ext cx="738203" cy="353943"/>
          </a:xfrm>
          <a:prstGeom prst="mathEqual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2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5" y="-71958"/>
            <a:ext cx="6795857" cy="73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632922" y="5751746"/>
            <a:ext cx="3088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Muiño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Fernández, A.I Peña </a:t>
            </a:r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(2006)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195" y="-18390"/>
            <a:ext cx="6795857" cy="72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60915" y="6064488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Quintero 2009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849" y="-236191"/>
            <a:ext cx="10153128" cy="68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4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32523" y="6510656"/>
            <a:ext cx="344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Catena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Cabodevila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(1999)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2"/>
          <a:stretch/>
        </p:blipFill>
        <p:spPr bwMode="auto">
          <a:xfrm>
            <a:off x="809352" y="38845"/>
            <a:ext cx="9692123" cy="647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80195" y="6552778"/>
            <a:ext cx="5113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Dejarnette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2000); R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Muiño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(2008) 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432" y="-75977"/>
            <a:ext cx="9932117" cy="65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80195" y="6473948"/>
            <a:ext cx="5051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Quintero-Moreno </a:t>
            </a:r>
            <a:r>
              <a:rPr lang="es-ES_tradnl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(2003, 2004, 2007)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7" y="96768"/>
            <a:ext cx="10063478" cy="64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80195" y="6480770"/>
            <a:ext cx="2845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Verstegen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(2002)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135" y="164576"/>
            <a:ext cx="10255164" cy="630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80195" y="648117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Van Look, (2004)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937" y="243086"/>
            <a:ext cx="9542132" cy="621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93839" y="6481176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 </a:t>
            </a:r>
            <a:r>
              <a:rPr lang="es-ES_tradnl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(2000)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8 Imagen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38" y="90734"/>
            <a:ext cx="9901721" cy="634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82961" y="167060"/>
            <a:ext cx="10138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EVALUACIÓN MICROSCÓPICA PRE-CONGELACIÓN Y POST-DESCONGELACIÓN</a:t>
            </a:r>
          </a:p>
        </p:txBody>
      </p:sp>
      <p:sp>
        <p:nvSpPr>
          <p:cNvPr id="11" name="11 Título"/>
          <p:cNvSpPr>
            <a:spLocks noGrp="1"/>
          </p:cNvSpPr>
          <p:nvPr>
            <p:ph type="ctrTitle"/>
          </p:nvPr>
        </p:nvSpPr>
        <p:spPr>
          <a:xfrm>
            <a:off x="-112409" y="-217725"/>
            <a:ext cx="893961" cy="7172326"/>
          </a:xfrm>
        </p:spPr>
        <p:txBody>
          <a:bodyPr vert="wordArtVert">
            <a:normAutofit/>
          </a:bodyPr>
          <a:lstStyle/>
          <a:p>
            <a:pPr marL="177766" algn="ctr"/>
            <a:r>
              <a:rPr lang="es-ES_tradnl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RESULTADOS</a:t>
            </a:r>
            <a:endParaRPr lang="es-EC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80195" y="6481176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s-ES_tradn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Muiño</a:t>
            </a: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(2008) </a:t>
            </a:r>
            <a:endParaRPr lang="es-EC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Título"/>
          <p:cNvSpPr txBox="1">
            <a:spLocks/>
          </p:cNvSpPr>
          <p:nvPr/>
        </p:nvSpPr>
        <p:spPr>
          <a:xfrm>
            <a:off x="648147" y="144066"/>
            <a:ext cx="9361115" cy="720080"/>
          </a:xfrm>
          <a:prstGeom prst="rect">
            <a:avLst/>
          </a:prstGeom>
        </p:spPr>
        <p:txBody>
          <a:bodyPr vert="horz" lIns="102860" tIns="51429" rIns="102860" bIns="51429" anchor="ctr">
            <a:normAutofit/>
          </a:bodyPr>
          <a:lstStyle>
            <a:lvl1pPr marL="545157" algn="l" rtl="0" eaLnBrk="1" latinLnBrk="0" hangingPunct="1">
              <a:spcBef>
                <a:spcPct val="0"/>
              </a:spcBef>
              <a:buNone/>
              <a:defRPr kumimoji="0" sz="47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77766" algn="ctr" defTabSz="914400"/>
            <a:r>
              <a:rPr lang="es-ES_tradn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CONCLUSIONES</a:t>
            </a:r>
            <a:endParaRPr lang="es-EC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4016" y="1003508"/>
            <a:ext cx="105132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toros cruce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Sahiwal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de 24 meses de edad presentaron similares características cuanto a volumen, pH y concentración esto en la evaluación macroscópica.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evaluación microscópica de semen no obstante la reacción a los diferentes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crioprotectores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al momento de realizar la evaluación pre-congelación y post-descongelación resulto diferente cuanto a las características medidas por el sistema CASA.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cuanto a la motilidad progresiva y la evaluación de viabilidad que se obtuvo en el sistema CASA entre los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crioprotectores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sobresale la acción efectuada por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Triladyl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a diferencia de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Andromed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Bioxcell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, que brinda una mejor protección a las células espermáticas en el proceso de descongelación.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evaluación de los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crioprotectores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dentro del sistema CASA, demostró que la eficiencia de cada uno de ellos, al proteger las células espermáticas es diferente tanto en semen fresco como en semen congelado descongelado; no obstante hay que resaltar la efectividad de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Triladyl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ya que la presencia de las partículas de la yema de huevo no permitió una adecuada lectura de los parámetros.</a:t>
            </a:r>
          </a:p>
        </p:txBody>
      </p:sp>
    </p:spTree>
    <p:extLst>
      <p:ext uri="{BB962C8B-B14F-4D97-AF65-F5344CB8AC3E}">
        <p14:creationId xmlns:p14="http://schemas.microsoft.com/office/powerpoint/2010/main" val="15975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147" y="576114"/>
            <a:ext cx="8425011" cy="604888"/>
          </a:xfrm>
        </p:spPr>
        <p:txBody>
          <a:bodyPr>
            <a:noAutofit/>
          </a:bodyPr>
          <a:lstStyle/>
          <a:p>
            <a:pPr algn="ctr"/>
            <a:r>
              <a:rPr lang="es-EC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OBJETIVOS</a:t>
            </a:r>
            <a:endParaRPr lang="es-EC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" y="91110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691295" y="91110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9857" y="1584682"/>
            <a:ext cx="10256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_tradnl" sz="2200" dirty="0">
                <a:cs typeface="Times New Roman" panose="02020603050405020304" pitchFamily="18" charset="0"/>
              </a:rPr>
              <a:t>Evaluar la respuesta de tres diluyentes para </a:t>
            </a:r>
            <a:r>
              <a:rPr lang="es-ES_tradnl" sz="2200" dirty="0" err="1">
                <a:cs typeface="Times New Roman" panose="02020603050405020304" pitchFamily="18" charset="0"/>
              </a:rPr>
              <a:t>criopreservar</a:t>
            </a:r>
            <a:r>
              <a:rPr lang="es-ES_tradnl" sz="2200" dirty="0">
                <a:cs typeface="Times New Roman" panose="02020603050405020304" pitchFamily="18" charset="0"/>
              </a:rPr>
              <a:t> semen bovino de toros de cruce Sahiwal </a:t>
            </a:r>
            <a:r>
              <a:rPr lang="es-ES_tradnl" sz="2200" i="1" dirty="0">
                <a:cs typeface="Times New Roman" panose="02020603050405020304" pitchFamily="18" charset="0"/>
              </a:rPr>
              <a:t>(</a:t>
            </a:r>
            <a:r>
              <a:rPr lang="es-ES_tradnl" sz="2200" i="1" dirty="0" err="1">
                <a:cs typeface="Times New Roman" panose="02020603050405020304" pitchFamily="18" charset="0"/>
              </a:rPr>
              <a:t>Bos</a:t>
            </a:r>
            <a:r>
              <a:rPr lang="es-ES_tradnl" sz="2200" i="1" dirty="0">
                <a:cs typeface="Times New Roman" panose="02020603050405020304" pitchFamily="18" charset="0"/>
              </a:rPr>
              <a:t> </a:t>
            </a:r>
            <a:r>
              <a:rPr lang="es-ES_tradnl" sz="2200" i="1" dirty="0" err="1">
                <a:cs typeface="Times New Roman" panose="02020603050405020304" pitchFamily="18" charset="0"/>
              </a:rPr>
              <a:t>taurus</a:t>
            </a:r>
            <a:r>
              <a:rPr lang="es-ES_tradnl" sz="2200" i="1" dirty="0">
                <a:cs typeface="Times New Roman" panose="02020603050405020304" pitchFamily="18" charset="0"/>
              </a:rPr>
              <a:t>)</a:t>
            </a:r>
            <a:r>
              <a:rPr lang="es-ES_tradnl" sz="2200" dirty="0">
                <a:cs typeface="Times New Roman" panose="02020603050405020304" pitchFamily="18" charset="0"/>
              </a:rPr>
              <a:t> en el trópico </a:t>
            </a:r>
            <a:r>
              <a:rPr lang="es-ES_tradnl" sz="2200" dirty="0" smtClean="0">
                <a:cs typeface="Times New Roman" panose="02020603050405020304" pitchFamily="18" charset="0"/>
              </a:rPr>
              <a:t>húmedo.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_tradnl" sz="2200" dirty="0" smtClean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_tradnl" sz="2200" dirty="0">
                <a:cs typeface="Times New Roman" panose="02020603050405020304" pitchFamily="18" charset="0"/>
              </a:rPr>
              <a:t>Evaluar la motilidad del semen diluido en tres tipos de diluyentes, en pre-  congelado y post-descongelado de toros cruce Sahiwal utilizando el sistema CASA (</a:t>
            </a:r>
            <a:r>
              <a:rPr lang="es-ES_tradnl" sz="2200" dirty="0" err="1">
                <a:cs typeface="Times New Roman" panose="02020603050405020304" pitchFamily="18" charset="0"/>
              </a:rPr>
              <a:t>SpermVision</a:t>
            </a:r>
            <a:r>
              <a:rPr lang="es-ES_tradnl" sz="2200" dirty="0" smtClean="0"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C" sz="22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_tradnl" sz="2200" dirty="0" smtClean="0">
                <a:cs typeface="Times New Roman" panose="02020603050405020304" pitchFamily="18" charset="0"/>
              </a:rPr>
              <a:t>Evaluar </a:t>
            </a:r>
            <a:r>
              <a:rPr lang="es-ES_tradnl" sz="2200" dirty="0">
                <a:cs typeface="Times New Roman" panose="02020603050405020304" pitchFamily="18" charset="0"/>
              </a:rPr>
              <a:t>la funcionalidad de membrana (Test HOS y Test Termo Resistencia) de semen pre-congelado y post-descongelado de toros cruce </a:t>
            </a:r>
            <a:r>
              <a:rPr lang="es-ES_tradnl" sz="2200" dirty="0" smtClean="0">
                <a:cs typeface="Times New Roman" panose="02020603050405020304" pitchFamily="18" charset="0"/>
              </a:rPr>
              <a:t>Sahiwal.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_tradnl" sz="2200" dirty="0"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_tradnl" sz="2200" dirty="0" smtClean="0">
                <a:cs typeface="Times New Roman" panose="02020603050405020304" pitchFamily="18" charset="0"/>
              </a:rPr>
              <a:t>Determinar </a:t>
            </a:r>
            <a:r>
              <a:rPr lang="es-ES_tradnl" sz="2200" dirty="0">
                <a:cs typeface="Times New Roman" panose="02020603050405020304" pitchFamily="18" charset="0"/>
              </a:rPr>
              <a:t>la capacidad </a:t>
            </a:r>
            <a:r>
              <a:rPr lang="es-ES_tradnl" sz="2200" dirty="0" err="1">
                <a:cs typeface="Times New Roman" panose="02020603050405020304" pitchFamily="18" charset="0"/>
              </a:rPr>
              <a:t>crioprotectora</a:t>
            </a:r>
            <a:r>
              <a:rPr lang="es-ES_tradnl" sz="2200" dirty="0">
                <a:cs typeface="Times New Roman" panose="02020603050405020304" pitchFamily="18" charset="0"/>
              </a:rPr>
              <a:t> de cada diluyente en el semen bovino de toros de raza mestiza Sahiwal antes y después del congelamiento</a:t>
            </a:r>
            <a:r>
              <a:rPr lang="es-ES_tradnl" sz="2200" dirty="0" smtClean="0">
                <a:cs typeface="Times New Roman" panose="02020603050405020304" pitchFamily="18" charset="0"/>
              </a:rPr>
              <a:t>.</a:t>
            </a:r>
            <a:endParaRPr lang="es-EC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Título"/>
          <p:cNvSpPr txBox="1">
            <a:spLocks/>
          </p:cNvSpPr>
          <p:nvPr/>
        </p:nvSpPr>
        <p:spPr>
          <a:xfrm>
            <a:off x="648147" y="144066"/>
            <a:ext cx="9361115" cy="720080"/>
          </a:xfrm>
          <a:prstGeom prst="rect">
            <a:avLst/>
          </a:prstGeom>
        </p:spPr>
        <p:txBody>
          <a:bodyPr vert="horz" lIns="102860" tIns="51429" rIns="102860" bIns="51429" anchor="ctr">
            <a:normAutofit/>
          </a:bodyPr>
          <a:lstStyle>
            <a:lvl1pPr marL="545157" algn="l" rtl="0" eaLnBrk="1" latinLnBrk="0" hangingPunct="1">
              <a:spcBef>
                <a:spcPct val="0"/>
              </a:spcBef>
              <a:buNone/>
              <a:defRPr kumimoji="0" sz="47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77766" algn="ctr" defTabSz="914400"/>
            <a:r>
              <a:rPr lang="es-ES_tradn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RECOMENDACIONES</a:t>
            </a:r>
            <a:endParaRPr lang="es-EC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4016" y="1085388"/>
            <a:ext cx="105132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preparación de los diluyentes debe realizarse 24 horas antes al proceso de congelación utilizando agua ultra pura, materiales esterilizados y para el caso de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Triladyl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utilizar yema de un huevo fresco.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nuevas evaluaciones se recomienda utilizar toros donadores de raza ya que en estudios anteriores la diferencia por rasgos genéticos se presenta individualmente a la acción de los diluyentes.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análisis de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Triladyl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en el sistema CASA es recomendable buscar una metodología adecuada al momento de preparar el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crioprotector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, con la finalidad de evitar que el sistema CASA tome a las partículas de yema de huevo como células espermáticas con baja tasa de motilidad y viabilidad.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Elaborar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un protocolo nuevo de preparación del diluyente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Triladyl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al momento de agregar la yema de huevo para reducir los errores en las lecturas del sistema CASA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4211" y="2664346"/>
            <a:ext cx="9433048" cy="1200150"/>
          </a:xfrm>
        </p:spPr>
        <p:txBody>
          <a:bodyPr/>
          <a:lstStyle/>
          <a:p>
            <a:pPr algn="ctr"/>
            <a:r>
              <a:rPr lang="es-EC" dirty="0" smtClean="0"/>
              <a:t>GRACIAS POR SU ATENCIÓN</a:t>
            </a:r>
            <a:endParaRPr lang="es-EC" dirty="0"/>
          </a:p>
        </p:txBody>
      </p:sp>
      <p:grpSp>
        <p:nvGrpSpPr>
          <p:cNvPr id="4" name="3 Grupo"/>
          <p:cNvGrpSpPr/>
          <p:nvPr/>
        </p:nvGrpSpPr>
        <p:grpSpPr>
          <a:xfrm>
            <a:off x="53355" y="6788956"/>
            <a:ext cx="10733142" cy="381464"/>
            <a:chOff x="53355" y="6788956"/>
            <a:chExt cx="10733142" cy="38146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" y="6788956"/>
              <a:ext cx="594792" cy="38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blogs.espe.edu.ec/wp-content/uploads/2013/09/Logo-RP-UFA-ESP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" t="4623" r="1523" b="21397"/>
            <a:stretch/>
          </p:blipFill>
          <p:spPr bwMode="auto">
            <a:xfrm>
              <a:off x="8713043" y="6788956"/>
              <a:ext cx="2073454" cy="38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21"/>
            <a:stretch/>
          </p:blipFill>
          <p:spPr bwMode="auto">
            <a:xfrm>
              <a:off x="603435" y="6958064"/>
              <a:ext cx="8181616" cy="8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429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" y="91110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691295" y="91110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1 Título"/>
          <p:cNvSpPr txBox="1">
            <a:spLocks/>
          </p:cNvSpPr>
          <p:nvPr/>
        </p:nvSpPr>
        <p:spPr>
          <a:xfrm>
            <a:off x="576140" y="184716"/>
            <a:ext cx="9524315" cy="679430"/>
          </a:xfrm>
          <a:prstGeom prst="rect">
            <a:avLst/>
          </a:prstGeom>
        </p:spPr>
        <p:txBody>
          <a:bodyPr vert="horz" lIns="102870" tIns="51435" rIns="102870" bIns="51435" rtlCol="0" anchor="b">
            <a:normAutofit lnSpcReduction="10000"/>
          </a:bodyPr>
          <a:lstStyle>
            <a:lvl1pPr algn="l" defTabSz="1028700" rtl="0" eaLnBrk="1" latinLnBrk="0" hangingPunct="1">
              <a:spcBef>
                <a:spcPct val="0"/>
              </a:spcBef>
              <a:buNone/>
              <a:defRPr sz="4100" kern="1200" cap="all" spc="-68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66" algn="ctr"/>
            <a:r>
              <a:rPr lang="es-EC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es-EC" sz="4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635053" y="877050"/>
            <a:ext cx="1453254" cy="5171672"/>
            <a:chOff x="1067101" y="1381106"/>
            <a:chExt cx="1453254" cy="51716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101" y="1381106"/>
              <a:ext cx="1453254" cy="2237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Más"/>
            <p:cNvSpPr/>
            <p:nvPr/>
          </p:nvSpPr>
          <p:spPr>
            <a:xfrm>
              <a:off x="1361680" y="3618647"/>
              <a:ext cx="864096" cy="701883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" name="9 Imagen" descr="E:\BlackBerry\pictures\tesis\Monta y extraccion de semen\Adiestramiento monta falsa.jpg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101" y="4315237"/>
              <a:ext cx="1453254" cy="2237541"/>
            </a:xfrm>
            <a:prstGeom prst="rect">
              <a:avLst/>
            </a:prstGeom>
            <a:ln w="127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1" name="10 Redondear rectángulo de esquina diagonal">
            <a:hlinkClick r:id="rId7" action="ppaction://hlinksldjump"/>
          </p:cNvPr>
          <p:cNvSpPr/>
          <p:nvPr/>
        </p:nvSpPr>
        <p:spPr>
          <a:xfrm>
            <a:off x="720155" y="6192738"/>
            <a:ext cx="1137101" cy="43280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y N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2859170" y="1229204"/>
            <a:ext cx="4269697" cy="4819518"/>
            <a:chOff x="2505952" y="1229204"/>
            <a:chExt cx="4269697" cy="4819518"/>
          </a:xfrm>
        </p:grpSpPr>
        <p:grpSp>
          <p:nvGrpSpPr>
            <p:cNvPr id="2048" name="2047 Grupo"/>
            <p:cNvGrpSpPr/>
            <p:nvPr/>
          </p:nvGrpSpPr>
          <p:grpSpPr>
            <a:xfrm>
              <a:off x="2505952" y="1229204"/>
              <a:ext cx="4269697" cy="4819518"/>
              <a:chOff x="2499130" y="1368202"/>
              <a:chExt cx="4269697" cy="4819518"/>
            </a:xfrm>
          </p:grpSpPr>
          <p:grpSp>
            <p:nvGrpSpPr>
              <p:cNvPr id="2" name="1 Grupo"/>
              <p:cNvGrpSpPr/>
              <p:nvPr/>
            </p:nvGrpSpPr>
            <p:grpSpPr>
              <a:xfrm>
                <a:off x="2499130" y="1584226"/>
                <a:ext cx="775234" cy="4464496"/>
                <a:chOff x="2499130" y="1512218"/>
                <a:chExt cx="775234" cy="4464496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002" y="1512218"/>
                  <a:ext cx="760362" cy="136815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511411" y="3024386"/>
                  <a:ext cx="760362" cy="1368152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029" name="Picture 5" descr="http://static2.agroterra.net/media/catalog/product/cache/3/image/800x800/9df78eab33525d08d6e5fb8d27136e95/0/6/triladyl-diluyente-para-semen-3067241___061029391144038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499130" y="4536554"/>
                  <a:ext cx="775234" cy="144016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" name="2 Grupo"/>
              <p:cNvGrpSpPr/>
              <p:nvPr/>
            </p:nvGrpSpPr>
            <p:grpSpPr>
              <a:xfrm>
                <a:off x="4468940" y="1368202"/>
                <a:ext cx="2299887" cy="4819518"/>
                <a:chOff x="3960515" y="1446208"/>
                <a:chExt cx="2299887" cy="4819518"/>
              </a:xfrm>
            </p:grpSpPr>
            <p:pic>
              <p:nvPicPr>
                <p:cNvPr id="14" name="Picture 2" descr="F:\BlackBerry\pictures\tesis\Toros\Black.jpg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0515" y="1446208"/>
                  <a:ext cx="2299887" cy="14096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F:\BlackBerry\pictures\tesis\Toros\Tsunami.jpg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9748" y="3151112"/>
                  <a:ext cx="2290654" cy="1410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4" descr="F:\BlackBerry\pictures\tesis\Toros\Tyson.jpg"/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969748" y="4856118"/>
                  <a:ext cx="2290654" cy="1409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2" name="11 Conector recto de flecha"/>
              <p:cNvCxnSpPr>
                <a:stCxn id="1026" idx="3"/>
                <a:endCxn id="14" idx="1"/>
              </p:cNvCxnSpPr>
              <p:nvPr/>
            </p:nvCxnSpPr>
            <p:spPr>
              <a:xfrm flipV="1">
                <a:off x="3274364" y="2073007"/>
                <a:ext cx="1194576" cy="19529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>
                <a:stCxn id="1026" idx="3"/>
                <a:endCxn id="15" idx="1"/>
              </p:cNvCxnSpPr>
              <p:nvPr/>
            </p:nvCxnSpPr>
            <p:spPr>
              <a:xfrm>
                <a:off x="3274364" y="2268302"/>
                <a:ext cx="1203809" cy="150988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 de flecha"/>
              <p:cNvCxnSpPr>
                <a:stCxn id="1026" idx="3"/>
                <a:endCxn id="16" idx="3"/>
              </p:cNvCxnSpPr>
              <p:nvPr/>
            </p:nvCxnSpPr>
            <p:spPr>
              <a:xfrm>
                <a:off x="3274364" y="2268302"/>
                <a:ext cx="1203809" cy="321461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 de flecha"/>
              <p:cNvCxnSpPr>
                <a:stCxn id="1027" idx="3"/>
                <a:endCxn id="14" idx="1"/>
              </p:cNvCxnSpPr>
              <p:nvPr/>
            </p:nvCxnSpPr>
            <p:spPr>
              <a:xfrm flipV="1">
                <a:off x="3271773" y="2073007"/>
                <a:ext cx="1197167" cy="170746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Conector recto de flecha"/>
              <p:cNvCxnSpPr>
                <a:stCxn id="1027" idx="3"/>
                <a:endCxn id="15" idx="1"/>
              </p:cNvCxnSpPr>
              <p:nvPr/>
            </p:nvCxnSpPr>
            <p:spPr>
              <a:xfrm flipV="1">
                <a:off x="3271773" y="3778182"/>
                <a:ext cx="1206400" cy="228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 de flecha"/>
              <p:cNvCxnSpPr>
                <a:stCxn id="1027" idx="3"/>
                <a:endCxn id="16" idx="3"/>
              </p:cNvCxnSpPr>
              <p:nvPr/>
            </p:nvCxnSpPr>
            <p:spPr>
              <a:xfrm>
                <a:off x="3271773" y="3780470"/>
                <a:ext cx="1206400" cy="170244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 de flecha"/>
              <p:cNvCxnSpPr>
                <a:stCxn id="1029" idx="3"/>
                <a:endCxn id="14" idx="1"/>
              </p:cNvCxnSpPr>
              <p:nvPr/>
            </p:nvCxnSpPr>
            <p:spPr>
              <a:xfrm flipV="1">
                <a:off x="3274364" y="2073007"/>
                <a:ext cx="1194576" cy="32556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 de flecha"/>
              <p:cNvCxnSpPr>
                <a:stCxn id="1029" idx="3"/>
                <a:endCxn id="15" idx="1"/>
              </p:cNvCxnSpPr>
              <p:nvPr/>
            </p:nvCxnSpPr>
            <p:spPr>
              <a:xfrm flipV="1">
                <a:off x="3274364" y="3778182"/>
                <a:ext cx="1203809" cy="1550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30 Conector recto de flecha"/>
            <p:cNvCxnSpPr>
              <a:stCxn id="1029" idx="3"/>
              <a:endCxn id="16" idx="3"/>
            </p:cNvCxnSpPr>
            <p:nvPr/>
          </p:nvCxnSpPr>
          <p:spPr>
            <a:xfrm>
              <a:off x="3281186" y="5189644"/>
              <a:ext cx="1203809" cy="1542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6 Redondear rectángulo de esquina diagonal">
            <a:hlinkClick r:id="rId14" action="ppaction://hlinksldjump"/>
          </p:cNvPr>
          <p:cNvSpPr/>
          <p:nvPr/>
        </p:nvSpPr>
        <p:spPr>
          <a:xfrm>
            <a:off x="4104531" y="6120730"/>
            <a:ext cx="1137101" cy="43280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y R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7686088" y="1791306"/>
            <a:ext cx="2595365" cy="1666442"/>
            <a:chOff x="7505090" y="1934008"/>
            <a:chExt cx="2595365" cy="166644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05090" y="1934008"/>
              <a:ext cx="2595365" cy="16457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17 Pentágono">
              <a:hlinkClick r:id="rId16" action="ppaction://hlinksldjump"/>
            </p:cNvPr>
            <p:cNvSpPr/>
            <p:nvPr/>
          </p:nvSpPr>
          <p:spPr>
            <a:xfrm>
              <a:off x="8497019" y="2890674"/>
              <a:ext cx="1584176" cy="709776"/>
            </a:xfrm>
            <a:prstGeom prst="homePlat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b="1" dirty="0" smtClean="0">
                  <a:solidFill>
                    <a:schemeClr val="tx1"/>
                  </a:solidFill>
                </a:rPr>
                <a:t>UE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59" y="4320530"/>
            <a:ext cx="2106936" cy="143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2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144066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713043" y="144066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Subtítulo"/>
          <p:cNvSpPr>
            <a:spLocks noGrp="1"/>
          </p:cNvSpPr>
          <p:nvPr>
            <p:ph type="subTitle" idx="1"/>
          </p:nvPr>
        </p:nvSpPr>
        <p:spPr>
          <a:xfrm>
            <a:off x="364310" y="1656234"/>
            <a:ext cx="10076928" cy="79208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C" sz="2200" b="1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El factor está representado por los diluyentes en la calidad espermática durante el congelamiento</a:t>
            </a:r>
            <a:endParaRPr lang="es-EC" sz="2200" b="1" cap="none" dirty="0">
              <a:ln w="50800"/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64407"/>
              </p:ext>
            </p:extLst>
          </p:nvPr>
        </p:nvGraphicFramePr>
        <p:xfrm>
          <a:off x="1656259" y="2952378"/>
          <a:ext cx="8640961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2493"/>
                <a:gridCol w="5138468"/>
              </a:tblGrid>
              <a:tr h="420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Niveles.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148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 </a:t>
                      </a: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bovino (S).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 = Tsunami mestizo Sahiwal.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 = Black mestizo Sahiwal.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 = Tyson mestizo Sahiwal.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Diluyentes </a:t>
                      </a: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(D).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 =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Andromed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 =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Bioxcell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 =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Triladyl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440235" y="14406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anose="02020603050405020304" pitchFamily="18" charset="0"/>
              </a:rPr>
              <a:t>FACTOR Y NIVELES</a:t>
            </a:r>
          </a:p>
          <a:p>
            <a:pPr algn="ctr"/>
            <a:r>
              <a:rPr lang="es-EC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anose="02020603050405020304" pitchFamily="18" charset="0"/>
              </a:rPr>
              <a:t>A </a:t>
            </a:r>
            <a:r>
              <a:rPr lang="es-EC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anose="02020603050405020304" pitchFamily="18" charset="0"/>
              </a:rPr>
              <a:t>PROBAR</a:t>
            </a:r>
            <a:endParaRPr lang="es-EC" sz="40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144066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713043" y="144066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Subtítulo"/>
          <p:cNvSpPr>
            <a:spLocks noGrp="1"/>
          </p:cNvSpPr>
          <p:nvPr>
            <p:ph type="subTitle" idx="1"/>
          </p:nvPr>
        </p:nvSpPr>
        <p:spPr>
          <a:xfrm>
            <a:off x="720155" y="285360"/>
            <a:ext cx="7920880" cy="650794"/>
          </a:xfrm>
        </p:spPr>
        <p:txBody>
          <a:bodyPr>
            <a:noAutofit/>
          </a:bodyPr>
          <a:lstStyle/>
          <a:p>
            <a:pPr algn="ctr"/>
            <a:r>
              <a:rPr lang="es-EC" sz="40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TRATAMIENTOS A </a:t>
            </a:r>
            <a:r>
              <a:rPr lang="es-EC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COMPARAR</a:t>
            </a:r>
            <a:endParaRPr lang="es-EC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32095"/>
              </p:ext>
            </p:extLst>
          </p:nvPr>
        </p:nvGraphicFramePr>
        <p:xfrm>
          <a:off x="504132" y="1512218"/>
          <a:ext cx="9793087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005"/>
                <a:gridCol w="1296263"/>
                <a:gridCol w="7077819"/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Símbolo.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Código.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Tratamiento.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T1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S1D1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Semen bovino Tsunami cruce Sahiwal, diluyente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Andromed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S1D2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Semen bovino Tsunami cruce Sahiwal, diluyente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Bioxcell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S1D3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Semen bovino Tsunami cruce Sahiwal, diluyente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Triladyl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T4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S2D1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Semen bovino Black cruce Sahiwal, diluyente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Andromed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S2D2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Semen bovino Black cruce Sahiwal, diluyente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Bioxcell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T6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S2D3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Semen bovino Black cruce Sahiwal, diluyente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Triladyl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T7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S3D1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Semen bovino Tyson cruce Sahiwal, diluyente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Andromed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T8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S3D2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Semen bovino Tyson cruce Sahiwal, diluyente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Bioxcell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T9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S3D3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Semen bovino Tyson cruce Sahiwal, diluyente </a:t>
                      </a:r>
                      <a:r>
                        <a:rPr lang="es-ES_tradnl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Triladyl</a:t>
                      </a: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2664296" y="5472658"/>
            <a:ext cx="540067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C" sz="2400" b="1" dirty="0">
                <a:ln w="50800"/>
                <a:solidFill>
                  <a:srgbClr val="002060"/>
                </a:solidFill>
                <a:cs typeface="Times New Roman" panose="02020603050405020304" pitchFamily="18" charset="0"/>
              </a:rPr>
              <a:t>REPETICIONES</a:t>
            </a:r>
          </a:p>
          <a:p>
            <a:pPr lvl="0" algn="ctr"/>
            <a:r>
              <a:rPr lang="es-EC" b="1" dirty="0">
                <a:ln w="50800"/>
                <a:solidFill>
                  <a:srgbClr val="002060"/>
                </a:solidFill>
                <a:cs typeface="Times New Roman" panose="02020603050405020304" pitchFamily="18" charset="0"/>
              </a:rPr>
              <a:t>Cada tratamiento tuvo siete repeticiones.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9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194650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713043" y="194650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68134716"/>
              </p:ext>
            </p:extLst>
          </p:nvPr>
        </p:nvGraphicFramePr>
        <p:xfrm>
          <a:off x="144058" y="1017276"/>
          <a:ext cx="10369185" cy="589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92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" y="144066"/>
            <a:ext cx="594792" cy="3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" t="4623" r="1523" b="21397"/>
          <a:stretch/>
        </p:blipFill>
        <p:spPr bwMode="auto">
          <a:xfrm>
            <a:off x="8713043" y="144066"/>
            <a:ext cx="2073454" cy="3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Subtítulo"/>
          <p:cNvSpPr>
            <a:spLocks noGrp="1"/>
          </p:cNvSpPr>
          <p:nvPr>
            <p:ph type="subTitle" idx="1"/>
          </p:nvPr>
        </p:nvSpPr>
        <p:spPr>
          <a:xfrm>
            <a:off x="940559" y="3024386"/>
            <a:ext cx="9644692" cy="424847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1800" b="1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Modelo </a:t>
            </a:r>
            <a:r>
              <a:rPr lang="es-EC" sz="1800" b="1" dirty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estadístico.</a:t>
            </a:r>
          </a:p>
          <a:p>
            <a:pPr algn="ctr"/>
            <a:r>
              <a:rPr lang="es-EC" sz="1800" b="1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s-EC" sz="1800" b="1" cap="none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ij</a:t>
            </a:r>
            <a:r>
              <a:rPr lang="es-EC" sz="1800" b="1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C" sz="1800" b="1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= μ + T</a:t>
            </a:r>
            <a:r>
              <a:rPr lang="es-EC" sz="1800" b="1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s-EC" sz="1800" b="1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+ </a:t>
            </a:r>
            <a:r>
              <a:rPr lang="es-EC" sz="1800" b="1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s-EC" sz="1800" b="1" cap="none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ij</a:t>
            </a:r>
            <a:endParaRPr lang="es-EC" sz="1800" b="1" dirty="0">
              <a:ln w="50800"/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EC" sz="1600" b="1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Dónde</a:t>
            </a:r>
            <a:r>
              <a:rPr lang="es-EC" sz="1600" b="1" dirty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s-EC" sz="1600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Y</a:t>
            </a:r>
            <a:r>
              <a:rPr lang="es-EC" sz="1600" cap="none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ij</a:t>
            </a:r>
            <a:r>
              <a:rPr lang="es-EC" sz="1600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C" sz="1600" dirty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= </a:t>
            </a:r>
            <a:r>
              <a:rPr lang="es-EC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Variable respuesta en la j-</a:t>
            </a:r>
            <a:r>
              <a:rPr lang="es-EC" sz="1600" cap="none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ésima</a:t>
            </a:r>
            <a:r>
              <a:rPr lang="es-EC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repetición del i-</a:t>
            </a:r>
            <a:r>
              <a:rPr lang="es-EC" sz="1600" cap="none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ésimo</a:t>
            </a:r>
            <a:r>
              <a:rPr lang="es-EC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tratamiento</a:t>
            </a:r>
            <a:r>
              <a:rPr lang="es-EC" sz="1600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s-EC" sz="1600" dirty="0">
              <a:ln w="50800"/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EC" sz="1600" dirty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µ = </a:t>
            </a:r>
            <a:r>
              <a:rPr lang="es-EC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Media general</a:t>
            </a:r>
            <a:r>
              <a:rPr lang="es-EC" sz="1600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s-EC" sz="1600" dirty="0">
              <a:ln w="50800"/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EC" sz="1600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</a:t>
            </a:r>
            <a:r>
              <a:rPr lang="es-EC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s-EC" sz="1600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C" sz="1600" dirty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= </a:t>
            </a:r>
            <a:r>
              <a:rPr lang="es-EC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Efecto del tratamiento</a:t>
            </a:r>
            <a:r>
              <a:rPr lang="es-EC" sz="1600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s-EC" sz="1600" dirty="0">
              <a:ln w="50800"/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EC" sz="1600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s-EC" sz="1600" cap="none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ij</a:t>
            </a:r>
            <a:r>
              <a:rPr lang="es-EC" sz="1600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C" sz="1600" dirty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= </a:t>
            </a:r>
            <a:r>
              <a:rPr lang="es-EC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Error aleatorio</a:t>
            </a:r>
            <a:endParaRPr lang="es-EC" sz="1600" dirty="0" smtClean="0">
              <a:ln w="50800"/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s-EC" sz="600" dirty="0">
              <a:ln w="50800"/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ES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Para el análisis estadístico se utilizo el programa R3.0,2 y los paquetes </a:t>
            </a:r>
            <a:r>
              <a:rPr lang="es-ES" sz="1600" cap="none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agricolae</a:t>
            </a:r>
            <a:r>
              <a:rPr lang="es-ES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y  </a:t>
            </a:r>
            <a:r>
              <a:rPr lang="es-ES" sz="1600" cap="none" dirty="0" err="1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sciplot</a:t>
            </a:r>
            <a:r>
              <a:rPr lang="es-ES" sz="1600" cap="none" dirty="0" smtClean="0">
                <a:ln w="5080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para los gráficos y análisis de funciones.</a:t>
            </a:r>
            <a:endParaRPr lang="es-EC" sz="1600" cap="none" dirty="0">
              <a:ln w="5080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01797"/>
              </p:ext>
            </p:extLst>
          </p:nvPr>
        </p:nvGraphicFramePr>
        <p:xfrm>
          <a:off x="1728266" y="1104880"/>
          <a:ext cx="72720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9969"/>
                <a:gridCol w="3012031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VARIACIÓN.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FF66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Diluyentes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3-1 = 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experimental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 = 18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Total.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(3*7)-1 = 20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11211" y="175598"/>
            <a:ext cx="6125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anose="02020603050405020304" pitchFamily="18" charset="0"/>
              </a:rPr>
              <a:t>ANÁLISIS ESTADÍSTICO</a:t>
            </a:r>
          </a:p>
        </p:txBody>
      </p:sp>
    </p:spTree>
    <p:extLst>
      <p:ext uri="{BB962C8B-B14F-4D97-AF65-F5344CB8AC3E}">
        <p14:creationId xmlns:p14="http://schemas.microsoft.com/office/powerpoint/2010/main" val="12224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í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3432</TotalTime>
  <Words>1203</Words>
  <Application>Microsoft Office PowerPoint</Application>
  <PresentationFormat>Personalizado</PresentationFormat>
  <Paragraphs>230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Brío</vt:lpstr>
      <vt:lpstr>Esencial</vt:lpstr>
      <vt:lpstr>Solsticio</vt:lpstr>
      <vt:lpstr>Presentación de PowerPoint</vt:lpstr>
      <vt:lpstr>Presentación de PowerPoint</vt:lpstr>
      <vt:lpstr>INTRODUCCIÓN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</vt:lpstr>
      <vt:lpstr>METODOLOGÍA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CYBER</dc:creator>
  <cp:lastModifiedBy>FRANCISCO AMABLE</cp:lastModifiedBy>
  <cp:revision>153</cp:revision>
  <dcterms:created xsi:type="dcterms:W3CDTF">2015-03-14T18:09:27Z</dcterms:created>
  <dcterms:modified xsi:type="dcterms:W3CDTF">2015-03-26T06:28:34Z</dcterms:modified>
</cp:coreProperties>
</file>