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53"/>
  </p:notesMasterIdLst>
  <p:handoutMasterIdLst>
    <p:handoutMasterId r:id="rId54"/>
  </p:handoutMasterIdLst>
  <p:sldIdLst>
    <p:sldId id="337" r:id="rId2"/>
    <p:sldId id="470" r:id="rId3"/>
    <p:sldId id="472" r:id="rId4"/>
    <p:sldId id="473" r:id="rId5"/>
    <p:sldId id="474" r:id="rId6"/>
    <p:sldId id="479" r:id="rId7"/>
    <p:sldId id="480" r:id="rId8"/>
    <p:sldId id="482" r:id="rId9"/>
    <p:sldId id="483" r:id="rId10"/>
    <p:sldId id="484" r:id="rId11"/>
    <p:sldId id="487" r:id="rId12"/>
    <p:sldId id="488" r:id="rId13"/>
    <p:sldId id="489" r:id="rId14"/>
    <p:sldId id="490" r:id="rId15"/>
    <p:sldId id="491" r:id="rId16"/>
    <p:sldId id="492" r:id="rId17"/>
    <p:sldId id="493" r:id="rId18"/>
    <p:sldId id="494" r:id="rId19"/>
    <p:sldId id="495" r:id="rId20"/>
    <p:sldId id="496" r:id="rId21"/>
    <p:sldId id="497" r:id="rId22"/>
    <p:sldId id="498" r:id="rId23"/>
    <p:sldId id="538" r:id="rId24"/>
    <p:sldId id="501" r:id="rId25"/>
    <p:sldId id="502" r:id="rId26"/>
    <p:sldId id="503" r:id="rId27"/>
    <p:sldId id="500" r:id="rId28"/>
    <p:sldId id="506" r:id="rId29"/>
    <p:sldId id="507" r:id="rId30"/>
    <p:sldId id="508" r:id="rId31"/>
    <p:sldId id="509" r:id="rId32"/>
    <p:sldId id="510" r:id="rId33"/>
    <p:sldId id="511" r:id="rId34"/>
    <p:sldId id="512" r:id="rId35"/>
    <p:sldId id="513" r:id="rId36"/>
    <p:sldId id="516" r:id="rId37"/>
    <p:sldId id="517" r:id="rId38"/>
    <p:sldId id="536" r:id="rId39"/>
    <p:sldId id="522" r:id="rId40"/>
    <p:sldId id="529" r:id="rId41"/>
    <p:sldId id="530" r:id="rId42"/>
    <p:sldId id="531" r:id="rId43"/>
    <p:sldId id="532" r:id="rId44"/>
    <p:sldId id="533" r:id="rId45"/>
    <p:sldId id="534" r:id="rId46"/>
    <p:sldId id="523" r:id="rId47"/>
    <p:sldId id="526" r:id="rId48"/>
    <p:sldId id="535" r:id="rId49"/>
    <p:sldId id="527" r:id="rId50"/>
    <p:sldId id="528" r:id="rId51"/>
    <p:sldId id="525" r:id="rId52"/>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AAC6B5"/>
    <a:srgbClr val="9EB786"/>
    <a:srgbClr val="CC00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autoAdjust="0"/>
    <p:restoredTop sz="93084" autoAdjust="0"/>
  </p:normalViewPr>
  <p:slideViewPr>
    <p:cSldViewPr>
      <p:cViewPr varScale="1">
        <p:scale>
          <a:sx n="69" d="100"/>
          <a:sy n="69" d="100"/>
        </p:scale>
        <p:origin x="135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9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E79670-074B-4127-9163-7269AC402702}" type="datetimeFigureOut">
              <a:rPr lang="es-MX" smtClean="0"/>
              <a:pPr/>
              <a:t>01/12/2014</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902934-FA78-4636-A49E-BBCCAF87D44D}" type="slidenum">
              <a:rPr lang="es-MX" smtClean="0"/>
              <a:pPr/>
              <a:t>‹#›</a:t>
            </a:fld>
            <a:endParaRPr lang="es-MX"/>
          </a:p>
        </p:txBody>
      </p:sp>
    </p:spTree>
    <p:extLst>
      <p:ext uri="{BB962C8B-B14F-4D97-AF65-F5344CB8AC3E}">
        <p14:creationId xmlns:p14="http://schemas.microsoft.com/office/powerpoint/2010/main" val="3642694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14270EA4-295B-4784-B1FD-53F89DC4964B}" type="datetimeFigureOut">
              <a:rPr lang="es-CL"/>
              <a:pPr>
                <a:defRPr/>
              </a:pPr>
              <a:t>01-12-2014</a:t>
            </a:fld>
            <a:endParaRPr lang="es-C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CL" noProof="0" smtClean="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L" noProof="0" smtClean="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6445C14D-83B7-42CC-879E-423D3F967A73}" type="slidenum">
              <a:rPr lang="es-CL"/>
              <a:pPr>
                <a:defRPr/>
              </a:pPr>
              <a:t>‹#›</a:t>
            </a:fld>
            <a:endParaRPr lang="es-CL"/>
          </a:p>
        </p:txBody>
      </p:sp>
    </p:spTree>
    <p:extLst>
      <p:ext uri="{BB962C8B-B14F-4D97-AF65-F5344CB8AC3E}">
        <p14:creationId xmlns:p14="http://schemas.microsoft.com/office/powerpoint/2010/main" val="5413217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1.bin"/><Relationship Id="rId7"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emf"/><Relationship Id="rId9"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82055" name="CorelDRAW" r:id="rId3" imgW="9151920" imgH="5621400" progId="">
                  <p:embed/>
                </p:oleObj>
              </mc:Choice>
              <mc:Fallback>
                <p:oleObj name="CorelDRAW" r:id="rId3" imgW="9151920" imgH="5621400" progId="">
                  <p:embed/>
                  <p:pic>
                    <p:nvPicPr>
                      <p:cNvPr id="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CL" sz="1400" dirty="0" smtClean="0"/>
          </a:p>
        </p:txBody>
      </p:sp>
      <p:sp>
        <p:nvSpPr>
          <p:cNvPr id="4" name="Rectangle 25"/>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s-CL" sz="1400" dirty="0" smtClean="0"/>
          </a:p>
        </p:txBody>
      </p:sp>
      <p:sp>
        <p:nvSpPr>
          <p:cNvPr id="5" name="Rectangle 26"/>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CL" sz="1400" dirty="0" smtClean="0"/>
          </a:p>
        </p:txBody>
      </p:sp>
      <p:sp>
        <p:nvSpPr>
          <p:cNvPr id="6" name="Rectangle 27"/>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s-CL" sz="1400" dirty="0" smtClean="0"/>
          </a:p>
        </p:txBody>
      </p:sp>
      <p:sp>
        <p:nvSpPr>
          <p:cNvPr id="8" name="Oval 50"/>
          <p:cNvSpPr>
            <a:spLocks noChangeArrowheads="1"/>
          </p:cNvSpPr>
          <p:nvPr userDrawn="1"/>
        </p:nvSpPr>
        <p:spPr bwMode="auto">
          <a:xfrm>
            <a:off x="217488" y="260350"/>
            <a:ext cx="792162"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CL" dirty="0" smtClean="0"/>
          </a:p>
        </p:txBody>
      </p:sp>
      <p:pic>
        <p:nvPicPr>
          <p:cNvPr id="10" name="Picture 2" descr="http://blogs.espe.edu.ec/wp-content/uploads/2013/09/LOGO-PRINCIPAL7.png"/>
          <p:cNvPicPr>
            <a:picLocks noChangeAspect="1" noChangeArrowheads="1"/>
          </p:cNvPicPr>
          <p:nvPr userDrawn="1"/>
        </p:nvPicPr>
        <p:blipFill>
          <a:blip r:embed="rId5" cstate="print"/>
          <a:srcRect/>
          <a:stretch>
            <a:fillRect/>
          </a:stretch>
        </p:blipFill>
        <p:spPr bwMode="auto">
          <a:xfrm>
            <a:off x="323528" y="188640"/>
            <a:ext cx="2664296" cy="760110"/>
          </a:xfrm>
          <a:prstGeom prst="rect">
            <a:avLst/>
          </a:prstGeom>
          <a:noFill/>
        </p:spPr>
      </p:pic>
      <p:pic>
        <p:nvPicPr>
          <p:cNvPr id="81949" name="Picture 29" descr="http://mecatronica.espe.edu.ec/wp-content/uploads/2012/07/EscudoMecatrnica3.jpg"/>
          <p:cNvPicPr>
            <a:picLocks noChangeAspect="1" noChangeArrowheads="1"/>
          </p:cNvPicPr>
          <p:nvPr userDrawn="1"/>
        </p:nvPicPr>
        <p:blipFill>
          <a:blip r:embed="rId6" cstate="print"/>
          <a:srcRect/>
          <a:stretch>
            <a:fillRect/>
          </a:stretch>
        </p:blipFill>
        <p:spPr bwMode="auto">
          <a:xfrm>
            <a:off x="0" y="5661248"/>
            <a:ext cx="1475656" cy="1196751"/>
          </a:xfrm>
          <a:prstGeom prst="rect">
            <a:avLst/>
          </a:prstGeom>
          <a:noFill/>
        </p:spPr>
      </p:pic>
      <p:pic>
        <p:nvPicPr>
          <p:cNvPr id="81951" name="Picture 31" descr="http://sphotos-c.ak.fbcdn.net/hphotos-ak-ash3/534517_10151084116362854_813250794_n.jpg"/>
          <p:cNvPicPr>
            <a:picLocks noChangeAspect="1" noChangeArrowheads="1"/>
          </p:cNvPicPr>
          <p:nvPr userDrawn="1"/>
        </p:nvPicPr>
        <p:blipFill>
          <a:blip r:embed="rId7" cstate="print"/>
          <a:srcRect/>
          <a:stretch>
            <a:fillRect/>
          </a:stretch>
        </p:blipFill>
        <p:spPr bwMode="auto">
          <a:xfrm>
            <a:off x="1403648" y="5661248"/>
            <a:ext cx="2232248" cy="1196752"/>
          </a:xfrm>
          <a:prstGeom prst="rect">
            <a:avLst/>
          </a:prstGeom>
          <a:noFill/>
        </p:spPr>
      </p:pic>
      <p:pic>
        <p:nvPicPr>
          <p:cNvPr id="81953" name="Picture 33" descr="http://mecatronica.espe.edu.ec/wp-content/uploads/2013/08/foto1.png"/>
          <p:cNvPicPr>
            <a:picLocks noChangeAspect="1" noChangeArrowheads="1"/>
          </p:cNvPicPr>
          <p:nvPr userDrawn="1"/>
        </p:nvPicPr>
        <p:blipFill>
          <a:blip r:embed="rId8" cstate="print"/>
          <a:srcRect/>
          <a:stretch>
            <a:fillRect/>
          </a:stretch>
        </p:blipFill>
        <p:spPr bwMode="auto">
          <a:xfrm>
            <a:off x="3563888" y="5661248"/>
            <a:ext cx="2088232" cy="1196752"/>
          </a:xfrm>
          <a:prstGeom prst="rect">
            <a:avLst/>
          </a:prstGeom>
          <a:noFill/>
        </p:spPr>
      </p:pic>
      <p:pic>
        <p:nvPicPr>
          <p:cNvPr id="81954" name="Picture 34" descr="A:\Apolo Edison\Todo\fotos e imagenes\universidad\amigos\100_4134.jpg"/>
          <p:cNvPicPr>
            <a:picLocks noChangeAspect="1" noChangeArrowheads="1"/>
          </p:cNvPicPr>
          <p:nvPr userDrawn="1"/>
        </p:nvPicPr>
        <p:blipFill>
          <a:blip r:embed="rId9" cstate="print"/>
          <a:srcRect/>
          <a:stretch>
            <a:fillRect/>
          </a:stretch>
        </p:blipFill>
        <p:spPr bwMode="auto">
          <a:xfrm>
            <a:off x="5652120" y="5661248"/>
            <a:ext cx="1763688" cy="1196752"/>
          </a:xfrm>
          <a:prstGeom prst="rect">
            <a:avLst/>
          </a:prstGeom>
          <a:noFill/>
        </p:spPr>
      </p:pic>
      <p:pic>
        <p:nvPicPr>
          <p:cNvPr id="81955" name="Picture 35" descr="A:\Apolo Edison\Todo\fotos e imagenes\universidad\clases\P1030209.JPG"/>
          <p:cNvPicPr>
            <a:picLocks noChangeAspect="1" noChangeArrowheads="1"/>
          </p:cNvPicPr>
          <p:nvPr userDrawn="1"/>
        </p:nvPicPr>
        <p:blipFill>
          <a:blip r:embed="rId10" cstate="print"/>
          <a:srcRect/>
          <a:stretch>
            <a:fillRect/>
          </a:stretch>
        </p:blipFill>
        <p:spPr bwMode="auto">
          <a:xfrm>
            <a:off x="7380312" y="5661248"/>
            <a:ext cx="1763688" cy="1196752"/>
          </a:xfrm>
          <a:prstGeom prst="rect">
            <a:avLst/>
          </a:prstGeom>
          <a:noFill/>
        </p:spPr>
      </p:pic>
    </p:spTree>
    <p:extLst>
      <p:ext uri="{BB962C8B-B14F-4D97-AF65-F5344CB8AC3E}">
        <p14:creationId xmlns:p14="http://schemas.microsoft.com/office/powerpoint/2010/main" val="2770071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607741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572544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78E688-2ADB-4C7E-BA0A-E8B51DE5301D}" type="datetimeFigureOut">
              <a:rPr lang="es-ES" smtClean="0"/>
              <a:t>01/12/2014</a:t>
            </a:fld>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a:prstGeom prst="rect">
            <a:avLst/>
          </a:prstGeom>
        </p:spPr>
        <p:txBody>
          <a:bodyPr/>
          <a:lstStyle>
            <a:lvl1pPr algn="ctr">
              <a:defRPr sz="2800">
                <a:solidFill>
                  <a:schemeClr val="accent1">
                    <a:lumMod val="50000"/>
                  </a:schemeClr>
                </a:solidFill>
              </a:defRPr>
            </a:lvl1pPr>
          </a:lstStyle>
          <a:p>
            <a:fld id="{CA3BB7FF-322E-412F-9DBD-7AB60B149057}" type="slidenum">
              <a:rPr lang="es-ES" smtClean="0"/>
              <a:t>‹#›</a:t>
            </a:fld>
            <a:endParaRPr lang="es-E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a:prstGeom prst="rect">
            <a:avLst/>
          </a:prstGeo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04705" y="3227033"/>
            <a:ext cx="6629400" cy="1219201"/>
          </a:xfrm>
          <a:prstGeom prst="rect">
            <a:avLst/>
          </a:prstGeom>
        </p:spPr>
        <p:txBody>
          <a:bodyPr anchor="b" anchorCtr="0">
            <a:noAutofit/>
          </a:bodyPr>
          <a:lstStyle>
            <a:lvl1pPr>
              <a:defRPr sz="4000">
                <a:solidFill>
                  <a:schemeClr val="accent1">
                    <a:lumMod val="50000"/>
                  </a:schemeClr>
                </a:solidFill>
              </a:defRPr>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1249328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97231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270108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711591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419422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1449763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366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82338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400842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CL" dirty="0" smtClean="0"/>
          </a:p>
        </p:txBody>
      </p:sp>
      <p:sp>
        <p:nvSpPr>
          <p:cNvPr id="1027"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CL" dirty="0" smtClean="0"/>
          </a:p>
        </p:txBody>
      </p:sp>
      <p:sp>
        <p:nvSpPr>
          <p:cNvPr id="1028"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029"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s-CL"/>
          </a:p>
        </p:txBody>
      </p:sp>
      <p:pic>
        <p:nvPicPr>
          <p:cNvPr id="7" name="Picture 2" descr="http://blogs.espe.edu.ec/wp-content/uploads/2013/09/LOGO-PRINCIPAL7.png"/>
          <p:cNvPicPr>
            <a:picLocks noChangeAspect="1" noChangeArrowheads="1"/>
          </p:cNvPicPr>
          <p:nvPr userDrawn="1"/>
        </p:nvPicPr>
        <p:blipFill>
          <a:blip r:embed="rId14" cstate="print"/>
          <a:srcRect/>
          <a:stretch>
            <a:fillRect/>
          </a:stretch>
        </p:blipFill>
        <p:spPr bwMode="auto">
          <a:xfrm>
            <a:off x="6732240" y="6011404"/>
            <a:ext cx="2268760" cy="585948"/>
          </a:xfrm>
          <a:prstGeom prst="rect">
            <a:avLst/>
          </a:prstGeom>
          <a:noFill/>
        </p:spPr>
      </p:pic>
    </p:spTree>
  </p:cSld>
  <p:clrMap bg1="lt1" tx1="dk1" bg2="lt2" tx2="dk2" accent1="accent1" accent2="accent2" accent3="accent3" accent4="accent4" accent5="accent5" accent6="accent6" hlink="hlink" folHlink="folHlink"/>
  <p:sldLayoutIdLst>
    <p:sldLayoutId id="2147483767"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8" r:id="rId12"/>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Dibujo_de_Microsoft_Visio1.vsd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3" Type="http://schemas.openxmlformats.org/officeDocument/2006/relationships/package" Target="../embeddings/Dibujo_de_Microsoft_Visio2.vsd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Dibujo_de_Microsoft_Visio3.vsd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3" Type="http://schemas.openxmlformats.org/officeDocument/2006/relationships/package" Target="../embeddings/Dibujo_de_Microsoft_Visio4.vsd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4294967295"/>
          </p:nvPr>
        </p:nvSpPr>
        <p:spPr>
          <a:xfrm>
            <a:off x="3131840" y="3590055"/>
            <a:ext cx="6553200" cy="1008112"/>
          </a:xfrm>
          <a:prstGeom prst="rect">
            <a:avLst/>
          </a:prstGeom>
        </p:spPr>
        <p:txBody>
          <a:bodyPr>
            <a:normAutofit lnSpcReduction="10000"/>
          </a:bodyPr>
          <a:lstStyle/>
          <a:p>
            <a:pPr marL="0" indent="0">
              <a:buNone/>
            </a:pPr>
            <a:r>
              <a:rPr lang="es-ES" sz="1800" b="1" dirty="0" smtClean="0">
                <a:solidFill>
                  <a:schemeClr val="tx1"/>
                </a:solidFill>
              </a:rPr>
              <a:t>AUTORES: </a:t>
            </a:r>
          </a:p>
          <a:p>
            <a:pPr marL="0" indent="0">
              <a:buNone/>
            </a:pPr>
            <a:r>
              <a:rPr lang="es-ES" sz="1800" b="1" dirty="0" smtClean="0">
                <a:solidFill>
                  <a:schemeClr val="tx1"/>
                </a:solidFill>
              </a:rPr>
              <a:t>Andrés Eduardo Dávila Miranda</a:t>
            </a:r>
          </a:p>
          <a:p>
            <a:pPr marL="0" indent="0">
              <a:buNone/>
            </a:pPr>
            <a:r>
              <a:rPr lang="es-ES" sz="1800" b="1" dirty="0" smtClean="0">
                <a:solidFill>
                  <a:schemeClr val="tx1"/>
                </a:solidFill>
              </a:rPr>
              <a:t>Byron Patricio Torres Merino</a:t>
            </a:r>
          </a:p>
          <a:p>
            <a:pPr marL="0" indent="0">
              <a:buNone/>
            </a:pPr>
            <a:endParaRPr lang="es-ES" sz="6000" dirty="0" smtClean="0">
              <a:solidFill>
                <a:schemeClr val="tx1"/>
              </a:solidFill>
            </a:endParaRPr>
          </a:p>
          <a:p>
            <a:endParaRPr lang="es-ES" dirty="0">
              <a:solidFill>
                <a:schemeClr val="tx1"/>
              </a:solidFill>
            </a:endParaRPr>
          </a:p>
        </p:txBody>
      </p:sp>
      <p:sp>
        <p:nvSpPr>
          <p:cNvPr id="2" name="1 Título"/>
          <p:cNvSpPr>
            <a:spLocks noGrp="1"/>
          </p:cNvSpPr>
          <p:nvPr>
            <p:ph type="ctrTitle" idx="4294967295"/>
          </p:nvPr>
        </p:nvSpPr>
        <p:spPr>
          <a:xfrm>
            <a:off x="755576" y="1196752"/>
            <a:ext cx="8280920" cy="1306513"/>
          </a:xfrm>
          <a:prstGeom prst="rect">
            <a:avLst/>
          </a:prstGeom>
        </p:spPr>
        <p:txBody>
          <a:bodyPr/>
          <a:lstStyle/>
          <a:p>
            <a:pPr algn="ctr"/>
            <a:r>
              <a:rPr lang="es-ES" sz="2400" b="1" dirty="0" smtClean="0">
                <a:solidFill>
                  <a:schemeClr val="bg2"/>
                </a:solidFill>
              </a:rPr>
              <a:t>TESIS DE GRADO PREVIO A LA OBTENCIÓN DEL TÍTULO DE INGENIERO EN MECATRÓNICA</a:t>
            </a:r>
            <a:endParaRPr lang="es-ES" sz="2400" dirty="0">
              <a:solidFill>
                <a:schemeClr val="bg2"/>
              </a:solidFill>
            </a:endParaRPr>
          </a:p>
        </p:txBody>
      </p:sp>
      <p:sp>
        <p:nvSpPr>
          <p:cNvPr id="4" name="3 Rectángulo"/>
          <p:cNvSpPr/>
          <p:nvPr/>
        </p:nvSpPr>
        <p:spPr>
          <a:xfrm>
            <a:off x="1115616" y="2564904"/>
            <a:ext cx="7272808" cy="600164"/>
          </a:xfrm>
          <a:prstGeom prst="rect">
            <a:avLst/>
          </a:prstGeom>
        </p:spPr>
        <p:txBody>
          <a:bodyPr wrap="square">
            <a:spAutoFit/>
          </a:bodyPr>
          <a:lstStyle/>
          <a:p>
            <a:pPr algn="ctr"/>
            <a:r>
              <a:rPr lang="es-EC" sz="1600" b="1" i="1" dirty="0" smtClean="0"/>
              <a:t>“Diseño </a:t>
            </a:r>
            <a:r>
              <a:rPr lang="es-EC" sz="1600" b="1" i="1" dirty="0"/>
              <a:t>e implementación de un prototipo de chaleco inteligente, para seguridad vial mediante computación portátil</a:t>
            </a:r>
            <a:r>
              <a:rPr lang="es-EC" sz="1600" b="1" i="1" dirty="0" smtClean="0"/>
              <a:t>.”</a:t>
            </a:r>
            <a:endParaRPr lang="es-ES" sz="1700" dirty="0"/>
          </a:p>
        </p:txBody>
      </p:sp>
      <p:sp>
        <p:nvSpPr>
          <p:cNvPr id="5" name="4 Rectángulo"/>
          <p:cNvSpPr/>
          <p:nvPr/>
        </p:nvSpPr>
        <p:spPr>
          <a:xfrm>
            <a:off x="2771800" y="5037365"/>
            <a:ext cx="5112568" cy="646331"/>
          </a:xfrm>
          <a:prstGeom prst="rect">
            <a:avLst/>
          </a:prstGeom>
        </p:spPr>
        <p:txBody>
          <a:bodyPr wrap="square">
            <a:spAutoFit/>
          </a:bodyPr>
          <a:lstStyle/>
          <a:p>
            <a:r>
              <a:rPr lang="es-ES" b="1" dirty="0" smtClean="0"/>
              <a:t>DIRECTORA: </a:t>
            </a:r>
            <a:r>
              <a:rPr lang="es-ES" b="1" dirty="0"/>
              <a:t>ING. </a:t>
            </a:r>
            <a:r>
              <a:rPr lang="es-ES" b="1" dirty="0" smtClean="0"/>
              <a:t>PAOLA LEÓN</a:t>
            </a:r>
            <a:endParaRPr lang="es-ES" dirty="0"/>
          </a:p>
          <a:p>
            <a:r>
              <a:rPr lang="es-ES" b="1" dirty="0"/>
              <a:t>CODIRECTOR: ING. </a:t>
            </a:r>
            <a:r>
              <a:rPr lang="es-ES" b="1" dirty="0" smtClean="0"/>
              <a:t>ANÍBAL LÓPEZ</a:t>
            </a:r>
            <a:endParaRPr lang="es-ES" dirty="0"/>
          </a:p>
        </p:txBody>
      </p:sp>
    </p:spTree>
    <p:extLst>
      <p:ext uri="{BB962C8B-B14F-4D97-AF65-F5344CB8AC3E}">
        <p14:creationId xmlns:p14="http://schemas.microsoft.com/office/powerpoint/2010/main" val="3173010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C" dirty="0" smtClean="0">
                <a:solidFill>
                  <a:schemeClr val="tx1">
                    <a:lumMod val="95000"/>
                    <a:lumOff val="5000"/>
                  </a:schemeClr>
                </a:solidFill>
              </a:rPr>
              <a:t>CARACTERÍSTICAS DEL MÓDULO GPS</a:t>
            </a:r>
            <a:endParaRPr lang="es-EC" dirty="0">
              <a:solidFill>
                <a:schemeClr val="tx1">
                  <a:lumMod val="95000"/>
                  <a:lumOff val="5000"/>
                </a:schemeClr>
              </a:solidFill>
            </a:endParaRPr>
          </a:p>
        </p:txBody>
      </p:sp>
      <p:sp>
        <p:nvSpPr>
          <p:cNvPr id="3" name="Content Placeholder 2"/>
          <p:cNvSpPr>
            <a:spLocks noGrp="1"/>
          </p:cNvSpPr>
          <p:nvPr>
            <p:ph idx="1"/>
          </p:nvPr>
        </p:nvSpPr>
        <p:spPr>
          <a:xfrm>
            <a:off x="457200" y="1628800"/>
            <a:ext cx="8229600" cy="4525963"/>
          </a:xfrm>
        </p:spPr>
        <p:txBody>
          <a:bodyPr/>
          <a:lstStyle/>
          <a:p>
            <a:pPr lvl="0"/>
            <a:r>
              <a:rPr lang="es-EC" dirty="0">
                <a:solidFill>
                  <a:schemeClr val="tx1">
                    <a:lumMod val="95000"/>
                    <a:lumOff val="5000"/>
                  </a:schemeClr>
                </a:solidFill>
              </a:rPr>
              <a:t>Satélites: 22 de seguimiento, 66 de búsqueda</a:t>
            </a:r>
          </a:p>
          <a:p>
            <a:pPr lvl="0"/>
            <a:r>
              <a:rPr lang="es-EC" dirty="0">
                <a:solidFill>
                  <a:schemeClr val="tx1">
                    <a:lumMod val="95000"/>
                    <a:lumOff val="5000"/>
                  </a:schemeClr>
                </a:solidFill>
              </a:rPr>
              <a:t>Antena </a:t>
            </a:r>
            <a:r>
              <a:rPr lang="es-EC" dirty="0" err="1">
                <a:solidFill>
                  <a:schemeClr val="tx1">
                    <a:lumMod val="95000"/>
                    <a:lumOff val="5000"/>
                  </a:schemeClr>
                </a:solidFill>
              </a:rPr>
              <a:t>Patch</a:t>
            </a:r>
            <a:r>
              <a:rPr lang="es-EC" dirty="0">
                <a:solidFill>
                  <a:schemeClr val="tx1">
                    <a:lumMod val="95000"/>
                    <a:lumOff val="5000"/>
                  </a:schemeClr>
                </a:solidFill>
              </a:rPr>
              <a:t> Tamaño: 15mm x 15mm x 4mm</a:t>
            </a:r>
          </a:p>
          <a:p>
            <a:pPr lvl="0"/>
            <a:r>
              <a:rPr lang="es-EC" dirty="0">
                <a:solidFill>
                  <a:schemeClr val="tx1">
                    <a:lumMod val="95000"/>
                    <a:lumOff val="5000"/>
                  </a:schemeClr>
                </a:solidFill>
              </a:rPr>
              <a:t>Velocidad de actualización: 1 a 10 Hz</a:t>
            </a:r>
          </a:p>
          <a:p>
            <a:pPr lvl="0"/>
            <a:r>
              <a:rPr lang="es-EC" dirty="0">
                <a:solidFill>
                  <a:schemeClr val="tx1">
                    <a:lumMod val="95000"/>
                    <a:lumOff val="5000"/>
                  </a:schemeClr>
                </a:solidFill>
              </a:rPr>
              <a:t>Precisión de la posición: &lt;3 metros (toda la tecnología GPS tiene unos 3 metros de exactitud)</a:t>
            </a:r>
          </a:p>
          <a:p>
            <a:pPr lvl="0"/>
            <a:r>
              <a:rPr lang="es-EC" dirty="0">
                <a:solidFill>
                  <a:schemeClr val="tx1">
                    <a:lumMod val="95000"/>
                    <a:lumOff val="5000"/>
                  </a:schemeClr>
                </a:solidFill>
              </a:rPr>
              <a:t>Precisión de la velocidad: 0,1 m / </a:t>
            </a:r>
            <a:r>
              <a:rPr lang="es-EC" dirty="0" smtClean="0">
                <a:solidFill>
                  <a:schemeClr val="tx1">
                    <a:lumMod val="95000"/>
                    <a:lumOff val="5000"/>
                  </a:schemeClr>
                </a:solidFill>
              </a:rPr>
              <a:t>s</a:t>
            </a:r>
            <a:endParaRPr lang="es-EC" dirty="0">
              <a:solidFill>
                <a:schemeClr val="tx1">
                  <a:lumMod val="95000"/>
                  <a:lumOff val="5000"/>
                </a:schemeClr>
              </a:solidFill>
            </a:endParaRPr>
          </a:p>
          <a:p>
            <a:pPr lvl="0"/>
            <a:r>
              <a:rPr lang="es-EC" dirty="0" smtClean="0">
                <a:solidFill>
                  <a:schemeClr val="tx1">
                    <a:lumMod val="95000"/>
                    <a:lumOff val="5000"/>
                  </a:schemeClr>
                </a:solidFill>
              </a:rPr>
              <a:t>Altitud </a:t>
            </a:r>
            <a:r>
              <a:rPr lang="es-EC" dirty="0">
                <a:solidFill>
                  <a:schemeClr val="tx1">
                    <a:lumMod val="95000"/>
                    <a:lumOff val="5000"/>
                  </a:schemeClr>
                </a:solidFill>
              </a:rPr>
              <a:t>máxima para PA6H: probado en 27.000 </a:t>
            </a:r>
            <a:r>
              <a:rPr lang="es-EC" dirty="0" smtClean="0">
                <a:solidFill>
                  <a:schemeClr val="tx1">
                    <a:lumMod val="95000"/>
                    <a:lumOff val="5000"/>
                  </a:schemeClr>
                </a:solidFill>
              </a:rPr>
              <a:t>metros.</a:t>
            </a:r>
          </a:p>
          <a:p>
            <a:r>
              <a:rPr lang="es-EC" dirty="0">
                <a:solidFill>
                  <a:schemeClr val="tx1"/>
                </a:solidFill>
              </a:rPr>
              <a:t>Peso: 5,43 g</a:t>
            </a:r>
          </a:p>
          <a:p>
            <a:pPr marL="0" lvl="0" indent="0">
              <a:buNone/>
            </a:pPr>
            <a:endParaRPr lang="es-EC" dirty="0">
              <a:solidFill>
                <a:schemeClr val="tx1">
                  <a:lumMod val="95000"/>
                  <a:lumOff val="5000"/>
                </a:schemeClr>
              </a:solidFill>
            </a:endParaRPr>
          </a:p>
        </p:txBody>
      </p:sp>
    </p:spTree>
    <p:extLst>
      <p:ext uri="{BB962C8B-B14F-4D97-AF65-F5344CB8AC3E}">
        <p14:creationId xmlns:p14="http://schemas.microsoft.com/office/powerpoint/2010/main" val="1933847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C" dirty="0">
                <a:solidFill>
                  <a:schemeClr val="tx1">
                    <a:lumMod val="95000"/>
                    <a:lumOff val="5000"/>
                  </a:schemeClr>
                </a:solidFill>
                <a:effectLst>
                  <a:outerShdw blurRad="38100" dist="38100" dir="2700000" algn="tl">
                    <a:srgbClr val="000000">
                      <a:alpha val="43137"/>
                    </a:srgbClr>
                  </a:outerShdw>
                </a:effectLst>
              </a:rPr>
              <a:t>Módulo de lectura y escritura SD</a:t>
            </a:r>
            <a:endParaRPr lang="es-EC" dirty="0">
              <a:solidFill>
                <a:schemeClr val="tx1">
                  <a:lumMod val="95000"/>
                  <a:lumOff val="5000"/>
                </a:schemeClr>
              </a:solidFill>
            </a:endParaRPr>
          </a:p>
        </p:txBody>
      </p:sp>
      <p:sp>
        <p:nvSpPr>
          <p:cNvPr id="3" name="Content Placeholder 2"/>
          <p:cNvSpPr>
            <a:spLocks noGrp="1"/>
          </p:cNvSpPr>
          <p:nvPr>
            <p:ph idx="1"/>
          </p:nvPr>
        </p:nvSpPr>
        <p:spPr/>
        <p:txBody>
          <a:bodyPr/>
          <a:lstStyle/>
          <a:p>
            <a:pPr lvl="0" algn="just"/>
            <a:r>
              <a:rPr lang="es-EC" dirty="0">
                <a:solidFill>
                  <a:schemeClr val="tx1">
                    <a:lumMod val="95000"/>
                    <a:lumOff val="5000"/>
                  </a:schemeClr>
                </a:solidFill>
              </a:rPr>
              <a:t>Soporte para tarjetas SD.</a:t>
            </a:r>
          </a:p>
          <a:p>
            <a:pPr lvl="0" algn="just"/>
            <a:r>
              <a:rPr lang="es-EC" dirty="0">
                <a:solidFill>
                  <a:schemeClr val="tx1">
                    <a:lumMod val="95000"/>
                    <a:lumOff val="5000"/>
                  </a:schemeClr>
                </a:solidFill>
              </a:rPr>
              <a:t>Pines de salida SD SPI: MOSI, SCK, MISO y CS.</a:t>
            </a:r>
          </a:p>
          <a:p>
            <a:pPr lvl="0" algn="just"/>
            <a:r>
              <a:rPr lang="es-EC" dirty="0">
                <a:solidFill>
                  <a:schemeClr val="tx1">
                    <a:lumMod val="95000"/>
                    <a:lumOff val="5000"/>
                  </a:schemeClr>
                </a:solidFill>
              </a:rPr>
              <a:t>Voltaje de entrada de 3.3 a 5 V dc.</a:t>
            </a:r>
          </a:p>
          <a:p>
            <a:pPr lvl="0" algn="just"/>
            <a:r>
              <a:rPr lang="es-EC" dirty="0">
                <a:solidFill>
                  <a:schemeClr val="tx1">
                    <a:lumMod val="95000"/>
                    <a:lumOff val="5000"/>
                  </a:schemeClr>
                </a:solidFill>
              </a:rPr>
              <a:t>Consumo de corriente 0.16 mA.</a:t>
            </a:r>
          </a:p>
          <a:p>
            <a:pPr lvl="0" algn="just"/>
            <a:r>
              <a:rPr lang="es-EC" dirty="0">
                <a:solidFill>
                  <a:schemeClr val="tx1">
                    <a:lumMod val="95000"/>
                    <a:lumOff val="5000"/>
                  </a:schemeClr>
                </a:solidFill>
              </a:rPr>
              <a:t>Peso 6 g.</a:t>
            </a:r>
          </a:p>
          <a:p>
            <a:endParaRPr lang="es-EC" dirty="0"/>
          </a:p>
        </p:txBody>
      </p:sp>
      <p:pic>
        <p:nvPicPr>
          <p:cNvPr id="91138" name="Imagen 469"/>
          <p:cNvPicPr>
            <a:picLocks noChangeAspect="1" noChangeArrowheads="1"/>
          </p:cNvPicPr>
          <p:nvPr/>
        </p:nvPicPr>
        <p:blipFill>
          <a:blip r:embed="rId2">
            <a:extLst>
              <a:ext uri="{28A0092B-C50C-407E-A947-70E740481C1C}">
                <a14:useLocalDpi xmlns:a14="http://schemas.microsoft.com/office/drawing/2010/main" val="0"/>
              </a:ext>
            </a:extLst>
          </a:blip>
          <a:srcRect l="-2" t="9409" r="-2"/>
          <a:stretch>
            <a:fillRect/>
          </a:stretch>
        </p:blipFill>
        <p:spPr bwMode="auto">
          <a:xfrm>
            <a:off x="3059832" y="3821907"/>
            <a:ext cx="3498535"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4047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s-EC" cap="small" dirty="0" smtClean="0">
                <a:solidFill>
                  <a:schemeClr val="tx1">
                    <a:lumMod val="95000"/>
                    <a:lumOff val="5000"/>
                  </a:schemeClr>
                </a:solidFill>
                <a:effectLst/>
              </a:rPr>
              <a:t>CIRCUITOS ELÉCTRICOS IMPLEMENTADOS CON HILOS CONDUCTORES</a:t>
            </a:r>
            <a:endParaRPr lang="es-EC" cap="small" dirty="0">
              <a:effectLst/>
            </a:endParaRPr>
          </a:p>
        </p:txBody>
      </p:sp>
      <p:sp>
        <p:nvSpPr>
          <p:cNvPr id="3" name="Content Placeholder 2"/>
          <p:cNvSpPr>
            <a:spLocks noGrp="1"/>
          </p:cNvSpPr>
          <p:nvPr>
            <p:ph idx="1"/>
          </p:nvPr>
        </p:nvSpPr>
        <p:spPr>
          <a:xfrm>
            <a:off x="457200" y="1700809"/>
            <a:ext cx="8229600" cy="864096"/>
          </a:xfrm>
        </p:spPr>
        <p:txBody>
          <a:bodyPr/>
          <a:lstStyle/>
          <a:p>
            <a:r>
              <a:rPr lang="es-MX" dirty="0">
                <a:solidFill>
                  <a:schemeClr val="tx1">
                    <a:lumMod val="95000"/>
                    <a:lumOff val="5000"/>
                  </a:schemeClr>
                </a:solidFill>
              </a:rPr>
              <a:t>Conexión del circuito eléctrico entre el módulo GSM y LilyPad Arduino.</a:t>
            </a:r>
            <a:endParaRPr lang="es-EC" dirty="0">
              <a:solidFill>
                <a:schemeClr val="tx1">
                  <a:lumMod val="95000"/>
                  <a:lumOff val="5000"/>
                </a:schemeClr>
              </a:solidFill>
            </a:endParaRPr>
          </a:p>
        </p:txBody>
      </p:sp>
      <p:pic>
        <p:nvPicPr>
          <p:cNvPr id="5" name="Imagen 464"/>
          <p:cNvPicPr/>
          <p:nvPr/>
        </p:nvPicPr>
        <p:blipFill>
          <a:blip r:embed="rId2"/>
          <a:stretch>
            <a:fillRect/>
          </a:stretch>
        </p:blipFill>
        <p:spPr>
          <a:xfrm>
            <a:off x="769698" y="2420888"/>
            <a:ext cx="3298246" cy="3758239"/>
          </a:xfrm>
          <a:prstGeom prst="rect">
            <a:avLst/>
          </a:prstGeom>
        </p:spPr>
      </p:pic>
      <p:pic>
        <p:nvPicPr>
          <p:cNvPr id="6" name="Imagen 465" descr="C:\Users\BYRON\Documents\MEGA\TESIS MECATRONICA (BYRON)\ARCHIVOS EN WORD DE LA TESIS MECATRONICA\Capitulo 3\fotos del circuito electrico\P1060525.JPG"/>
          <p:cNvPicPr/>
          <p:nvPr/>
        </p:nvPicPr>
        <p:blipFill rotWithShape="1">
          <a:blip r:embed="rId3" cstate="print">
            <a:extLst>
              <a:ext uri="{28A0092B-C50C-407E-A947-70E740481C1C}">
                <a14:useLocalDpi xmlns:a14="http://schemas.microsoft.com/office/drawing/2010/main" val="0"/>
              </a:ext>
            </a:extLst>
          </a:blip>
          <a:srcRect l="28944" t="23613" b="10679"/>
          <a:stretch/>
        </p:blipFill>
        <p:spPr bwMode="auto">
          <a:xfrm>
            <a:off x="4067944" y="2420888"/>
            <a:ext cx="4162425" cy="35283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56515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2696"/>
            <a:ext cx="8229600" cy="4525963"/>
          </a:xfrm>
        </p:spPr>
        <p:txBody>
          <a:bodyPr/>
          <a:lstStyle/>
          <a:p>
            <a:r>
              <a:rPr lang="es-MX" dirty="0">
                <a:solidFill>
                  <a:schemeClr val="tx1">
                    <a:lumMod val="95000"/>
                    <a:lumOff val="5000"/>
                  </a:schemeClr>
                </a:solidFill>
              </a:rPr>
              <a:t>Conexión del circuito eléctrico entre el módulo GPS y LilyPad Arduino</a:t>
            </a:r>
            <a:endParaRPr lang="es-EC" dirty="0">
              <a:solidFill>
                <a:schemeClr val="tx1">
                  <a:lumMod val="95000"/>
                  <a:lumOff val="5000"/>
                </a:schemeClr>
              </a:solidFill>
            </a:endParaRPr>
          </a:p>
          <a:p>
            <a:endParaRPr lang="es-EC" dirty="0"/>
          </a:p>
        </p:txBody>
      </p:sp>
      <p:pic>
        <p:nvPicPr>
          <p:cNvPr id="4" name="Imagen 467"/>
          <p:cNvPicPr/>
          <p:nvPr/>
        </p:nvPicPr>
        <p:blipFill>
          <a:blip r:embed="rId2"/>
          <a:stretch>
            <a:fillRect/>
          </a:stretch>
        </p:blipFill>
        <p:spPr>
          <a:xfrm>
            <a:off x="827584" y="1988840"/>
            <a:ext cx="3744416" cy="3528392"/>
          </a:xfrm>
          <a:prstGeom prst="rect">
            <a:avLst/>
          </a:prstGeom>
        </p:spPr>
      </p:pic>
      <p:pic>
        <p:nvPicPr>
          <p:cNvPr id="5" name="Imagen 468" descr="C:\Users\BYRON\Documents\MEGA\TESIS MECATRONICA (BYRON)\ARCHIVOS EN WORD DE LA TESIS MECATRONICA\Capitulo 3\fotos del circuito electrico\P1060521.JPG"/>
          <p:cNvPicPr/>
          <p:nvPr/>
        </p:nvPicPr>
        <p:blipFill rotWithShape="1">
          <a:blip r:embed="rId3" cstate="print">
            <a:extLst>
              <a:ext uri="{28A0092B-C50C-407E-A947-70E740481C1C}">
                <a14:useLocalDpi xmlns:a14="http://schemas.microsoft.com/office/drawing/2010/main" val="0"/>
              </a:ext>
            </a:extLst>
          </a:blip>
          <a:srcRect l="3702" t="11839" r="41351" b="35880"/>
          <a:stretch/>
        </p:blipFill>
        <p:spPr bwMode="auto">
          <a:xfrm>
            <a:off x="4738162" y="1988840"/>
            <a:ext cx="3589020" cy="35283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1990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20688"/>
            <a:ext cx="8229600" cy="4525963"/>
          </a:xfrm>
        </p:spPr>
        <p:txBody>
          <a:bodyPr/>
          <a:lstStyle/>
          <a:p>
            <a:r>
              <a:rPr lang="es-MX" dirty="0">
                <a:solidFill>
                  <a:schemeClr val="tx1">
                    <a:lumMod val="95000"/>
                    <a:lumOff val="5000"/>
                  </a:schemeClr>
                </a:solidFill>
              </a:rPr>
              <a:t>Conexión del circuito eléctrico entre el módulo de lectura y escritura SD y LilyPad Arduino.</a:t>
            </a:r>
            <a:endParaRPr lang="es-EC" dirty="0">
              <a:solidFill>
                <a:schemeClr val="tx1">
                  <a:lumMod val="95000"/>
                  <a:lumOff val="5000"/>
                </a:schemeClr>
              </a:solidFill>
            </a:endParaRPr>
          </a:p>
        </p:txBody>
      </p:sp>
      <p:pic>
        <p:nvPicPr>
          <p:cNvPr id="4" name="Imagen 470"/>
          <p:cNvPicPr/>
          <p:nvPr/>
        </p:nvPicPr>
        <p:blipFill>
          <a:blip r:embed="rId2"/>
          <a:stretch>
            <a:fillRect/>
          </a:stretch>
        </p:blipFill>
        <p:spPr>
          <a:xfrm>
            <a:off x="398271" y="1707939"/>
            <a:ext cx="4317745" cy="3470435"/>
          </a:xfrm>
          <a:prstGeom prst="rect">
            <a:avLst/>
          </a:prstGeom>
        </p:spPr>
      </p:pic>
      <p:pic>
        <p:nvPicPr>
          <p:cNvPr id="5" name="Imagen 471" descr="C:\Users\BYRON\Documents\MEGA\TESIS MECATRONICA (BYRON)\ARCHIVOS EN WORD DE LA TESIS MECATRONICA\Capitulo 3\fotos del circuito electrico\P1060514.JPG"/>
          <p:cNvPicPr/>
          <p:nvPr/>
        </p:nvPicPr>
        <p:blipFill rotWithShape="1">
          <a:blip r:embed="rId3" cstate="print">
            <a:extLst>
              <a:ext uri="{28A0092B-C50C-407E-A947-70E740481C1C}">
                <a14:useLocalDpi xmlns:a14="http://schemas.microsoft.com/office/drawing/2010/main" val="0"/>
              </a:ext>
            </a:extLst>
          </a:blip>
          <a:srcRect l="1754" t="10988" b="4131"/>
          <a:stretch/>
        </p:blipFill>
        <p:spPr bwMode="auto">
          <a:xfrm>
            <a:off x="4716016" y="1695007"/>
            <a:ext cx="3909119" cy="348336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6998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29600" cy="4525963"/>
          </a:xfrm>
        </p:spPr>
        <p:txBody>
          <a:bodyPr/>
          <a:lstStyle/>
          <a:p>
            <a:r>
              <a:rPr lang="es-MX" dirty="0">
                <a:solidFill>
                  <a:schemeClr val="tx1">
                    <a:lumMod val="95000"/>
                    <a:lumOff val="5000"/>
                  </a:schemeClr>
                </a:solidFill>
              </a:rPr>
              <a:t>Conexión del circuito eléctrico entre los conectores y LilyPad Arduino.</a:t>
            </a:r>
            <a:endParaRPr lang="es-EC" dirty="0">
              <a:solidFill>
                <a:schemeClr val="tx1">
                  <a:lumMod val="95000"/>
                  <a:lumOff val="5000"/>
                </a:schemeClr>
              </a:solidFill>
            </a:endParaRPr>
          </a:p>
          <a:p>
            <a:endParaRPr lang="es-EC" dirty="0"/>
          </a:p>
        </p:txBody>
      </p:sp>
      <p:pic>
        <p:nvPicPr>
          <p:cNvPr id="4" name="Imagen 473"/>
          <p:cNvPicPr/>
          <p:nvPr/>
        </p:nvPicPr>
        <p:blipFill>
          <a:blip r:embed="rId2"/>
          <a:stretch>
            <a:fillRect/>
          </a:stretch>
        </p:blipFill>
        <p:spPr>
          <a:xfrm>
            <a:off x="1738028" y="1484784"/>
            <a:ext cx="5858308" cy="3744416"/>
          </a:xfrm>
          <a:prstGeom prst="rect">
            <a:avLst/>
          </a:prstGeom>
        </p:spPr>
      </p:pic>
    </p:spTree>
    <p:extLst>
      <p:ext uri="{BB962C8B-B14F-4D97-AF65-F5344CB8AC3E}">
        <p14:creationId xmlns:p14="http://schemas.microsoft.com/office/powerpoint/2010/main" val="638015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29600" cy="4525963"/>
          </a:xfrm>
        </p:spPr>
        <p:txBody>
          <a:bodyPr/>
          <a:lstStyle/>
          <a:p>
            <a:r>
              <a:rPr lang="es-MX" dirty="0">
                <a:solidFill>
                  <a:schemeClr val="tx1">
                    <a:lumMod val="95000"/>
                    <a:lumOff val="5000"/>
                  </a:schemeClr>
                </a:solidFill>
              </a:rPr>
              <a:t>Circuito con todos los componentes eléctricos y electrónicos del prototipo. </a:t>
            </a:r>
            <a:endParaRPr lang="es-EC" dirty="0">
              <a:solidFill>
                <a:schemeClr val="tx1">
                  <a:lumMod val="95000"/>
                  <a:lumOff val="5000"/>
                </a:schemeClr>
              </a:solidFill>
            </a:endParaRPr>
          </a:p>
        </p:txBody>
      </p:sp>
      <p:pic>
        <p:nvPicPr>
          <p:cNvPr id="4" name="Imagen 474"/>
          <p:cNvPicPr/>
          <p:nvPr/>
        </p:nvPicPr>
        <p:blipFill>
          <a:blip r:embed="rId2"/>
          <a:stretch>
            <a:fillRect/>
          </a:stretch>
        </p:blipFill>
        <p:spPr>
          <a:xfrm>
            <a:off x="581844" y="1412776"/>
            <a:ext cx="8001000" cy="4553719"/>
          </a:xfrm>
          <a:prstGeom prst="rect">
            <a:avLst/>
          </a:prstGeom>
        </p:spPr>
      </p:pic>
    </p:spTree>
    <p:extLst>
      <p:ext uri="{BB962C8B-B14F-4D97-AF65-F5344CB8AC3E}">
        <p14:creationId xmlns:p14="http://schemas.microsoft.com/office/powerpoint/2010/main" val="4129644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20688"/>
            <a:ext cx="8229600" cy="4525963"/>
          </a:xfrm>
        </p:spPr>
        <p:txBody>
          <a:bodyPr/>
          <a:lstStyle/>
          <a:p>
            <a:r>
              <a:rPr lang="es-MX" dirty="0">
                <a:solidFill>
                  <a:schemeClr val="tx1">
                    <a:lumMod val="95000"/>
                    <a:lumOff val="5000"/>
                  </a:schemeClr>
                </a:solidFill>
              </a:rPr>
              <a:t>Circuito con todos los componentes eléctricos y electrónicos del </a:t>
            </a:r>
            <a:r>
              <a:rPr lang="es-MX" dirty="0" smtClean="0">
                <a:solidFill>
                  <a:schemeClr val="tx1">
                    <a:lumMod val="95000"/>
                    <a:lumOff val="5000"/>
                  </a:schemeClr>
                </a:solidFill>
              </a:rPr>
              <a:t>prototipo instalados. </a:t>
            </a:r>
            <a:endParaRPr lang="es-EC" dirty="0">
              <a:solidFill>
                <a:schemeClr val="tx1">
                  <a:lumMod val="95000"/>
                  <a:lumOff val="5000"/>
                </a:schemeClr>
              </a:solidFill>
            </a:endParaRPr>
          </a:p>
          <a:p>
            <a:endParaRPr lang="es-EC" dirty="0"/>
          </a:p>
        </p:txBody>
      </p:sp>
      <p:pic>
        <p:nvPicPr>
          <p:cNvPr id="4" name="Imagen 13" descr="C:\Users\BYRON\Documents\MEGA\TESIS MECATRONICA (BYRON)\ARCHIVOS EN WORD DE LA TESIS MECATRONICA\imagenes\P1060606.JPG"/>
          <p:cNvPicPr/>
          <p:nvPr/>
        </p:nvPicPr>
        <p:blipFill rotWithShape="1">
          <a:blip r:embed="rId2" cstate="print">
            <a:extLst>
              <a:ext uri="{28A0092B-C50C-407E-A947-70E740481C1C}">
                <a14:useLocalDpi xmlns:a14="http://schemas.microsoft.com/office/drawing/2010/main" val="0"/>
              </a:ext>
            </a:extLst>
          </a:blip>
          <a:srcRect l="22494"/>
          <a:stretch/>
        </p:blipFill>
        <p:spPr bwMode="auto">
          <a:xfrm>
            <a:off x="774532" y="1412776"/>
            <a:ext cx="7850604" cy="453650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1841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377" y="188640"/>
            <a:ext cx="8229600" cy="1143000"/>
          </a:xfrm>
        </p:spPr>
        <p:txBody>
          <a:bodyPr/>
          <a:lstStyle/>
          <a:p>
            <a:pPr algn="ctr"/>
            <a:r>
              <a:rPr lang="es-EC" sz="2000" dirty="0" smtClean="0">
                <a:solidFill>
                  <a:schemeClr val="tx1">
                    <a:lumMod val="95000"/>
                    <a:lumOff val="5000"/>
                  </a:schemeClr>
                </a:solidFill>
              </a:rPr>
              <a:t>DESCRIPCIÓN </a:t>
            </a:r>
            <a:r>
              <a:rPr lang="es-EC" sz="2000" dirty="0">
                <a:solidFill>
                  <a:schemeClr val="tx1">
                    <a:lumMod val="95000"/>
                    <a:lumOff val="5000"/>
                  </a:schemeClr>
                </a:solidFill>
              </a:rPr>
              <a:t>DEL ALGORITMO DE </a:t>
            </a:r>
            <a:r>
              <a:rPr lang="es-EC" sz="2000" dirty="0" smtClean="0">
                <a:solidFill>
                  <a:schemeClr val="tx1">
                    <a:lumMod val="95000"/>
                    <a:lumOff val="5000"/>
                  </a:schemeClr>
                </a:solidFill>
              </a:rPr>
              <a:t>CONTROL</a:t>
            </a:r>
            <a:endParaRPr lang="es-EC" sz="2000" dirty="0">
              <a:solidFill>
                <a:schemeClr val="tx1">
                  <a:lumMod val="95000"/>
                  <a:lumOff val="5000"/>
                </a:schemeClr>
              </a:solidFill>
            </a:endParaRPr>
          </a:p>
        </p:txBody>
      </p:sp>
      <p:sp>
        <p:nvSpPr>
          <p:cNvPr id="4" name="Rectangle 2"/>
          <p:cNvSpPr>
            <a:spLocks noChangeArrowheads="1"/>
          </p:cNvSpPr>
          <p:nvPr/>
        </p:nvSpPr>
        <p:spPr bwMode="auto">
          <a:xfrm>
            <a:off x="323527" y="1600199"/>
            <a:ext cx="9033295" cy="4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5" name="Object 4"/>
          <p:cNvGraphicFramePr>
            <a:graphicFrameLocks noChangeAspect="1"/>
          </p:cNvGraphicFramePr>
          <p:nvPr>
            <p:extLst>
              <p:ext uri="{D42A27DB-BD31-4B8C-83A1-F6EECF244321}">
                <p14:modId xmlns:p14="http://schemas.microsoft.com/office/powerpoint/2010/main" val="1357458734"/>
              </p:ext>
            </p:extLst>
          </p:nvPr>
        </p:nvGraphicFramePr>
        <p:xfrm>
          <a:off x="9873" y="620688"/>
          <a:ext cx="9143999" cy="5020360"/>
        </p:xfrm>
        <a:graphic>
          <a:graphicData uri="http://schemas.openxmlformats.org/presentationml/2006/ole">
            <mc:AlternateContent xmlns:mc="http://schemas.openxmlformats.org/markup-compatibility/2006">
              <mc:Choice xmlns:v="urn:schemas-microsoft-com:vml" Requires="v">
                <p:oleObj spid="_x0000_s92183" name="Visio" r:id="rId3" imgW="10258293" imgH="6277035" progId="Visio.Drawing.15">
                  <p:embed/>
                </p:oleObj>
              </mc:Choice>
              <mc:Fallback>
                <p:oleObj name="Visio" r:id="rId3" imgW="10258293" imgH="6277035"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3" y="620688"/>
                        <a:ext cx="9143999" cy="5020360"/>
                      </a:xfrm>
                      <a:prstGeom prst="rect">
                        <a:avLst/>
                      </a:prstGeom>
                      <a:noFill/>
                    </p:spPr>
                  </p:pic>
                </p:oleObj>
              </mc:Fallback>
            </mc:AlternateContent>
          </a:graphicData>
        </a:graphic>
      </p:graphicFrame>
    </p:spTree>
    <p:extLst>
      <p:ext uri="{BB962C8B-B14F-4D97-AF65-F5344CB8AC3E}">
        <p14:creationId xmlns:p14="http://schemas.microsoft.com/office/powerpoint/2010/main" val="1345686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23528" y="76064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Object 4"/>
          <p:cNvGraphicFramePr>
            <a:graphicFrameLocks noChangeAspect="1"/>
          </p:cNvGraphicFramePr>
          <p:nvPr>
            <p:extLst>
              <p:ext uri="{D42A27DB-BD31-4B8C-83A1-F6EECF244321}">
                <p14:modId xmlns:p14="http://schemas.microsoft.com/office/powerpoint/2010/main" val="2051630535"/>
              </p:ext>
            </p:extLst>
          </p:nvPr>
        </p:nvGraphicFramePr>
        <p:xfrm>
          <a:off x="251520" y="548680"/>
          <a:ext cx="8601075" cy="5256584"/>
        </p:xfrm>
        <a:graphic>
          <a:graphicData uri="http://schemas.openxmlformats.org/presentationml/2006/ole">
            <mc:AlternateContent xmlns:mc="http://schemas.openxmlformats.org/markup-compatibility/2006">
              <mc:Choice xmlns:v="urn:schemas-microsoft-com:vml" Requires="v">
                <p:oleObj spid="_x0000_s94231" name="Visio" r:id="rId3" imgW="8772538" imgH="5762542" progId="Visio.Drawing.15">
                  <p:embed/>
                </p:oleObj>
              </mc:Choice>
              <mc:Fallback>
                <p:oleObj name="Visio" r:id="rId3" imgW="8772538" imgH="5762542"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48680"/>
                        <a:ext cx="8601075" cy="5256584"/>
                      </a:xfrm>
                      <a:prstGeom prst="rect">
                        <a:avLst/>
                      </a:prstGeom>
                      <a:noFill/>
                    </p:spPr>
                  </p:pic>
                </p:oleObj>
              </mc:Fallback>
            </mc:AlternateContent>
          </a:graphicData>
        </a:graphic>
      </p:graphicFrame>
      <p:sp>
        <p:nvSpPr>
          <p:cNvPr id="6" name="Title 1"/>
          <p:cNvSpPr>
            <a:spLocks noGrp="1"/>
          </p:cNvSpPr>
          <p:nvPr>
            <p:ph type="title"/>
          </p:nvPr>
        </p:nvSpPr>
        <p:spPr>
          <a:xfrm>
            <a:off x="912377" y="188640"/>
            <a:ext cx="8229600" cy="1143000"/>
          </a:xfrm>
        </p:spPr>
        <p:txBody>
          <a:bodyPr/>
          <a:lstStyle/>
          <a:p>
            <a:pPr algn="ctr"/>
            <a:r>
              <a:rPr lang="es-EC" sz="2000" dirty="0" smtClean="0">
                <a:solidFill>
                  <a:schemeClr val="tx1">
                    <a:lumMod val="95000"/>
                    <a:lumOff val="5000"/>
                  </a:schemeClr>
                </a:solidFill>
              </a:rPr>
              <a:t>DESCRIPCIÓN </a:t>
            </a:r>
            <a:r>
              <a:rPr lang="es-EC" sz="2000" dirty="0">
                <a:solidFill>
                  <a:schemeClr val="tx1">
                    <a:lumMod val="95000"/>
                    <a:lumOff val="5000"/>
                  </a:schemeClr>
                </a:solidFill>
              </a:rPr>
              <a:t>DEL ALGORITMO DE </a:t>
            </a:r>
            <a:r>
              <a:rPr lang="es-EC" sz="2000" dirty="0" smtClean="0">
                <a:solidFill>
                  <a:schemeClr val="tx1">
                    <a:lumMod val="95000"/>
                    <a:lumOff val="5000"/>
                  </a:schemeClr>
                </a:solidFill>
              </a:rPr>
              <a:t>CONTROL</a:t>
            </a:r>
            <a:endParaRPr lang="es-EC" sz="2000" dirty="0">
              <a:solidFill>
                <a:schemeClr val="tx1">
                  <a:lumMod val="95000"/>
                  <a:lumOff val="5000"/>
                </a:schemeClr>
              </a:solidFill>
            </a:endParaRPr>
          </a:p>
        </p:txBody>
      </p:sp>
    </p:spTree>
    <p:extLst>
      <p:ext uri="{BB962C8B-B14F-4D97-AF65-F5344CB8AC3E}">
        <p14:creationId xmlns:p14="http://schemas.microsoft.com/office/powerpoint/2010/main" val="3051970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C" dirty="0" smtClean="0">
                <a:solidFill>
                  <a:schemeClr val="tx1">
                    <a:lumMod val="95000"/>
                    <a:lumOff val="5000"/>
                  </a:schemeClr>
                </a:solidFill>
                <a:effectLst/>
              </a:rPr>
              <a:t>Introducción</a:t>
            </a:r>
            <a:endParaRPr lang="es-EC" dirty="0">
              <a:solidFill>
                <a:schemeClr val="tx1">
                  <a:lumMod val="95000"/>
                  <a:lumOff val="5000"/>
                </a:schemeClr>
              </a:solidFill>
            </a:endParaRPr>
          </a:p>
        </p:txBody>
      </p:sp>
      <p:sp>
        <p:nvSpPr>
          <p:cNvPr id="3" name="Content Placeholder 2"/>
          <p:cNvSpPr>
            <a:spLocks noGrp="1"/>
          </p:cNvSpPr>
          <p:nvPr>
            <p:ph idx="1"/>
          </p:nvPr>
        </p:nvSpPr>
        <p:spPr>
          <a:xfrm>
            <a:off x="457200" y="980728"/>
            <a:ext cx="8229600" cy="4525963"/>
          </a:xfrm>
        </p:spPr>
        <p:txBody>
          <a:bodyPr/>
          <a:lstStyle/>
          <a:p>
            <a:pPr algn="just"/>
            <a:r>
              <a:rPr lang="es-EC" sz="1800" dirty="0">
                <a:solidFill>
                  <a:schemeClr val="tx1">
                    <a:lumMod val="95000"/>
                    <a:lumOff val="5000"/>
                  </a:schemeClr>
                </a:solidFill>
              </a:rPr>
              <a:t>El chaleco inteligente para seguridad vial es un sistema compuesto por dispositivos electrónicos y leds de alto brillo diseñados para textiles inteligentes, de bajo consumo energético y sus circuitos eléctricos unidos mediante fibras conductoras. </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387098"/>
            <a:ext cx="5616624" cy="2418165"/>
          </a:xfrm>
          <a:prstGeom prst="rect">
            <a:avLst/>
          </a:prstGeom>
          <a:noFill/>
          <a:ln>
            <a:noFill/>
          </a:ln>
        </p:spPr>
      </p:pic>
    </p:spTree>
    <p:extLst>
      <p:ext uri="{BB962C8B-B14F-4D97-AF65-F5344CB8AC3E}">
        <p14:creationId xmlns:p14="http://schemas.microsoft.com/office/powerpoint/2010/main" val="1807978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57200" y="4046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Object 4"/>
          <p:cNvGraphicFramePr>
            <a:graphicFrameLocks noChangeAspect="1"/>
          </p:cNvGraphicFramePr>
          <p:nvPr>
            <p:extLst>
              <p:ext uri="{D42A27DB-BD31-4B8C-83A1-F6EECF244321}">
                <p14:modId xmlns:p14="http://schemas.microsoft.com/office/powerpoint/2010/main" val="1667628820"/>
              </p:ext>
            </p:extLst>
          </p:nvPr>
        </p:nvGraphicFramePr>
        <p:xfrm>
          <a:off x="323528" y="620688"/>
          <a:ext cx="8505825" cy="5256584"/>
        </p:xfrm>
        <a:graphic>
          <a:graphicData uri="http://schemas.openxmlformats.org/presentationml/2006/ole">
            <mc:AlternateContent xmlns:mc="http://schemas.openxmlformats.org/markup-compatibility/2006">
              <mc:Choice xmlns:v="urn:schemas-microsoft-com:vml" Requires="v">
                <p:oleObj spid="_x0000_s95255" name="Visio" r:id="rId3" imgW="9515416" imgH="5248319" progId="Visio.Drawing.15">
                  <p:embed/>
                </p:oleObj>
              </mc:Choice>
              <mc:Fallback>
                <p:oleObj name="Visio" r:id="rId3" imgW="9515416" imgH="5248319"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20688"/>
                        <a:ext cx="8505825" cy="5256584"/>
                      </a:xfrm>
                      <a:prstGeom prst="rect">
                        <a:avLst/>
                      </a:prstGeom>
                      <a:noFill/>
                    </p:spPr>
                  </p:pic>
                </p:oleObj>
              </mc:Fallback>
            </mc:AlternateContent>
          </a:graphicData>
        </a:graphic>
      </p:graphicFrame>
      <p:sp>
        <p:nvSpPr>
          <p:cNvPr id="6" name="Title 1"/>
          <p:cNvSpPr>
            <a:spLocks noGrp="1"/>
          </p:cNvSpPr>
          <p:nvPr>
            <p:ph type="title"/>
          </p:nvPr>
        </p:nvSpPr>
        <p:spPr>
          <a:xfrm>
            <a:off x="912377" y="188640"/>
            <a:ext cx="8229600" cy="1143000"/>
          </a:xfrm>
        </p:spPr>
        <p:txBody>
          <a:bodyPr/>
          <a:lstStyle/>
          <a:p>
            <a:pPr algn="ctr"/>
            <a:r>
              <a:rPr lang="es-EC" sz="2000" dirty="0" smtClean="0">
                <a:solidFill>
                  <a:schemeClr val="tx1">
                    <a:lumMod val="95000"/>
                    <a:lumOff val="5000"/>
                  </a:schemeClr>
                </a:solidFill>
              </a:rPr>
              <a:t>DESCRIPCIÓN </a:t>
            </a:r>
            <a:r>
              <a:rPr lang="es-EC" sz="2000" dirty="0">
                <a:solidFill>
                  <a:schemeClr val="tx1">
                    <a:lumMod val="95000"/>
                    <a:lumOff val="5000"/>
                  </a:schemeClr>
                </a:solidFill>
              </a:rPr>
              <a:t>DEL ALGORITMO DE </a:t>
            </a:r>
            <a:r>
              <a:rPr lang="es-EC" sz="2000" dirty="0" smtClean="0">
                <a:solidFill>
                  <a:schemeClr val="tx1">
                    <a:lumMod val="95000"/>
                    <a:lumOff val="5000"/>
                  </a:schemeClr>
                </a:solidFill>
              </a:rPr>
              <a:t>CONTROL</a:t>
            </a:r>
            <a:endParaRPr lang="es-EC" sz="2000" dirty="0">
              <a:solidFill>
                <a:schemeClr val="tx1">
                  <a:lumMod val="95000"/>
                  <a:lumOff val="5000"/>
                </a:schemeClr>
              </a:solidFill>
            </a:endParaRPr>
          </a:p>
        </p:txBody>
      </p:sp>
    </p:spTree>
    <p:extLst>
      <p:ext uri="{BB962C8B-B14F-4D97-AF65-F5344CB8AC3E}">
        <p14:creationId xmlns:p14="http://schemas.microsoft.com/office/powerpoint/2010/main" val="2996319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57200"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Object 4"/>
          <p:cNvGraphicFramePr>
            <a:graphicFrameLocks noChangeAspect="1"/>
          </p:cNvGraphicFramePr>
          <p:nvPr>
            <p:extLst>
              <p:ext uri="{D42A27DB-BD31-4B8C-83A1-F6EECF244321}">
                <p14:modId xmlns:p14="http://schemas.microsoft.com/office/powerpoint/2010/main" val="2693533882"/>
              </p:ext>
            </p:extLst>
          </p:nvPr>
        </p:nvGraphicFramePr>
        <p:xfrm>
          <a:off x="457200" y="836712"/>
          <a:ext cx="8591550" cy="4824536"/>
        </p:xfrm>
        <a:graphic>
          <a:graphicData uri="http://schemas.openxmlformats.org/presentationml/2006/ole">
            <mc:AlternateContent xmlns:mc="http://schemas.openxmlformats.org/markup-compatibility/2006">
              <mc:Choice xmlns:v="urn:schemas-microsoft-com:vml" Requires="v">
                <p:oleObj spid="_x0000_s96279" name="Visio" r:id="rId3" imgW="9286776" imgH="6153136" progId="Visio.Drawing.15">
                  <p:embed/>
                </p:oleObj>
              </mc:Choice>
              <mc:Fallback>
                <p:oleObj name="Visio" r:id="rId3" imgW="9286776" imgH="6153136"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36712"/>
                        <a:ext cx="8591550" cy="4824536"/>
                      </a:xfrm>
                      <a:prstGeom prst="rect">
                        <a:avLst/>
                      </a:prstGeom>
                      <a:noFill/>
                    </p:spPr>
                  </p:pic>
                </p:oleObj>
              </mc:Fallback>
            </mc:AlternateContent>
          </a:graphicData>
        </a:graphic>
      </p:graphicFrame>
      <p:sp>
        <p:nvSpPr>
          <p:cNvPr id="6" name="Title 1"/>
          <p:cNvSpPr>
            <a:spLocks noGrp="1"/>
          </p:cNvSpPr>
          <p:nvPr>
            <p:ph type="title"/>
          </p:nvPr>
        </p:nvSpPr>
        <p:spPr>
          <a:xfrm>
            <a:off x="912377" y="188640"/>
            <a:ext cx="8229600" cy="1143000"/>
          </a:xfrm>
        </p:spPr>
        <p:txBody>
          <a:bodyPr/>
          <a:lstStyle/>
          <a:p>
            <a:pPr algn="ctr"/>
            <a:r>
              <a:rPr lang="es-EC" sz="2000" dirty="0" smtClean="0">
                <a:solidFill>
                  <a:schemeClr val="tx1">
                    <a:lumMod val="95000"/>
                    <a:lumOff val="5000"/>
                  </a:schemeClr>
                </a:solidFill>
              </a:rPr>
              <a:t>DESCRIPCIÓN </a:t>
            </a:r>
            <a:r>
              <a:rPr lang="es-EC" sz="2000" dirty="0">
                <a:solidFill>
                  <a:schemeClr val="tx1">
                    <a:lumMod val="95000"/>
                    <a:lumOff val="5000"/>
                  </a:schemeClr>
                </a:solidFill>
              </a:rPr>
              <a:t>DEL ALGORITMO DE </a:t>
            </a:r>
            <a:r>
              <a:rPr lang="es-EC" sz="2000" dirty="0" smtClean="0">
                <a:solidFill>
                  <a:schemeClr val="tx1">
                    <a:lumMod val="95000"/>
                    <a:lumOff val="5000"/>
                  </a:schemeClr>
                </a:solidFill>
              </a:rPr>
              <a:t>CONTROL</a:t>
            </a:r>
            <a:endParaRPr lang="es-EC" sz="2000" dirty="0">
              <a:solidFill>
                <a:schemeClr val="tx1">
                  <a:lumMod val="95000"/>
                  <a:lumOff val="5000"/>
                </a:schemeClr>
              </a:solidFill>
            </a:endParaRPr>
          </a:p>
        </p:txBody>
      </p:sp>
    </p:spTree>
    <p:extLst>
      <p:ext uri="{BB962C8B-B14F-4D97-AF65-F5344CB8AC3E}">
        <p14:creationId xmlns:p14="http://schemas.microsoft.com/office/powerpoint/2010/main" val="2487870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pPr lvl="1"/>
            <a:r>
              <a:rPr lang="es-EC" dirty="0">
                <a:solidFill>
                  <a:schemeClr val="tx1">
                    <a:lumMod val="95000"/>
                    <a:lumOff val="5000"/>
                  </a:schemeClr>
                </a:solidFill>
                <a:effectLst/>
              </a:rPr>
              <a:t>Desarrollo del software APK para android </a:t>
            </a:r>
          </a:p>
        </p:txBody>
      </p:sp>
      <p:sp>
        <p:nvSpPr>
          <p:cNvPr id="3" name="Content Placeholder 2"/>
          <p:cNvSpPr>
            <a:spLocks noGrp="1"/>
          </p:cNvSpPr>
          <p:nvPr>
            <p:ph idx="1"/>
          </p:nvPr>
        </p:nvSpPr>
        <p:spPr>
          <a:xfrm>
            <a:off x="457200" y="1700808"/>
            <a:ext cx="8229600" cy="4525963"/>
          </a:xfrm>
        </p:spPr>
        <p:txBody>
          <a:bodyPr/>
          <a:lstStyle/>
          <a:p>
            <a:pPr algn="just"/>
            <a:r>
              <a:rPr lang="es-EC" dirty="0">
                <a:solidFill>
                  <a:schemeClr val="tx1">
                    <a:lumMod val="95000"/>
                    <a:lumOff val="5000"/>
                  </a:schemeClr>
                </a:solidFill>
              </a:rPr>
              <a:t> Para el desarrollo de la aplicación se usa el navegador web, se inicia la aplicación  ingresando a http://ai2.appinventor.mit.edu/ y con la cuenta de google se accede</a:t>
            </a:r>
            <a:r>
              <a:rPr lang="es-EC" dirty="0" smtClean="0">
                <a:solidFill>
                  <a:schemeClr val="tx1">
                    <a:lumMod val="95000"/>
                    <a:lumOff val="5000"/>
                  </a:schemeClr>
                </a:solidFill>
              </a:rPr>
              <a:t>.</a:t>
            </a:r>
          </a:p>
          <a:p>
            <a:pPr algn="just"/>
            <a:endParaRPr lang="es-EC" dirty="0" smtClean="0">
              <a:solidFill>
                <a:schemeClr val="tx1">
                  <a:lumMod val="95000"/>
                  <a:lumOff val="5000"/>
                </a:schemeClr>
              </a:solidFill>
            </a:endParaRPr>
          </a:p>
          <a:p>
            <a:pPr algn="just"/>
            <a:r>
              <a:rPr lang="es-EC" dirty="0">
                <a:solidFill>
                  <a:schemeClr val="tx1">
                    <a:lumMod val="95000"/>
                    <a:lumOff val="5000"/>
                  </a:schemeClr>
                </a:solidFill>
              </a:rPr>
              <a:t>Una vez ingresado a la aplicación </a:t>
            </a:r>
            <a:r>
              <a:rPr lang="es-EC" dirty="0" err="1">
                <a:solidFill>
                  <a:schemeClr val="tx1">
                    <a:lumMod val="95000"/>
                    <a:lumOff val="5000"/>
                  </a:schemeClr>
                </a:solidFill>
              </a:rPr>
              <a:t>appinventor</a:t>
            </a:r>
            <a:r>
              <a:rPr lang="es-EC" dirty="0">
                <a:solidFill>
                  <a:schemeClr val="tx1">
                    <a:lumMod val="95000"/>
                    <a:lumOff val="5000"/>
                  </a:schemeClr>
                </a:solidFill>
              </a:rPr>
              <a:t> 2 se da clic en empezar un nuevo proyecto</a:t>
            </a:r>
          </a:p>
        </p:txBody>
      </p:sp>
    </p:spTree>
    <p:extLst>
      <p:ext uri="{BB962C8B-B14F-4D97-AF65-F5344CB8AC3E}">
        <p14:creationId xmlns:p14="http://schemas.microsoft.com/office/powerpoint/2010/main" val="3174957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pPr lvl="1"/>
            <a:r>
              <a:rPr lang="es-EC" dirty="0">
                <a:solidFill>
                  <a:schemeClr val="tx1">
                    <a:lumMod val="95000"/>
                    <a:lumOff val="5000"/>
                  </a:schemeClr>
                </a:solidFill>
                <a:effectLst/>
              </a:rPr>
              <a:t>Desarrollo del software APK para android </a:t>
            </a:r>
          </a:p>
        </p:txBody>
      </p:sp>
      <p:pic>
        <p:nvPicPr>
          <p:cNvPr id="5" name="Imagen 12"/>
          <p:cNvPicPr>
            <a:picLocks noChangeAspect="1" noChangeArrowheads="1"/>
          </p:cNvPicPr>
          <p:nvPr/>
        </p:nvPicPr>
        <p:blipFill>
          <a:blip r:embed="rId2">
            <a:extLst>
              <a:ext uri="{28A0092B-C50C-407E-A947-70E740481C1C}">
                <a14:useLocalDpi xmlns:a14="http://schemas.microsoft.com/office/drawing/2010/main" val="0"/>
              </a:ext>
            </a:extLst>
          </a:blip>
          <a:srcRect l="15358" t="5608" r="11742" b="19936"/>
          <a:stretch>
            <a:fillRect/>
          </a:stretch>
        </p:blipFill>
        <p:spPr bwMode="auto">
          <a:xfrm>
            <a:off x="935596" y="1250326"/>
            <a:ext cx="7272808" cy="476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0973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132856"/>
            <a:ext cx="8229600" cy="4525963"/>
          </a:xfrm>
        </p:spPr>
        <p:txBody>
          <a:bodyPr/>
          <a:lstStyle/>
          <a:p>
            <a:pPr algn="just"/>
            <a:r>
              <a:rPr lang="es-EC" dirty="0">
                <a:solidFill>
                  <a:schemeClr val="tx1">
                    <a:lumMod val="95000"/>
                    <a:lumOff val="5000"/>
                  </a:schemeClr>
                </a:solidFill>
              </a:rPr>
              <a:t>Una vez creado el proyecto en la parte superior derecha se encuentra dos botones en el que se debe seleccionar diseño. Se inicia con la realización de la interfaz gráfica de la aplicación, ingresando botones, línea donde se va a escribir nuestros datos, y el texto de la descripción y autoría</a:t>
            </a:r>
          </a:p>
        </p:txBody>
      </p:sp>
      <p:sp>
        <p:nvSpPr>
          <p:cNvPr id="4" name="Title 1"/>
          <p:cNvSpPr>
            <a:spLocks noGrp="1"/>
          </p:cNvSpPr>
          <p:nvPr>
            <p:ph type="title"/>
          </p:nvPr>
        </p:nvSpPr>
        <p:spPr>
          <a:xfrm>
            <a:off x="467544" y="260648"/>
            <a:ext cx="8229600" cy="1143000"/>
          </a:xfrm>
        </p:spPr>
        <p:txBody>
          <a:bodyPr/>
          <a:lstStyle/>
          <a:p>
            <a:pPr lvl="1"/>
            <a:r>
              <a:rPr lang="es-EC" dirty="0">
                <a:solidFill>
                  <a:schemeClr val="tx1">
                    <a:lumMod val="95000"/>
                    <a:lumOff val="5000"/>
                  </a:schemeClr>
                </a:solidFill>
                <a:effectLst/>
              </a:rPr>
              <a:t>Desarrollo del software APK para android </a:t>
            </a:r>
          </a:p>
        </p:txBody>
      </p:sp>
    </p:spTree>
    <p:extLst>
      <p:ext uri="{BB962C8B-B14F-4D97-AF65-F5344CB8AC3E}">
        <p14:creationId xmlns:p14="http://schemas.microsoft.com/office/powerpoint/2010/main" val="1854245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76"/>
          <p:cNvPicPr>
            <a:picLocks noGrp="1"/>
          </p:cNvPicPr>
          <p:nvPr>
            <p:ph idx="1"/>
          </p:nvPr>
        </p:nvPicPr>
        <p:blipFill>
          <a:blip r:embed="rId2"/>
          <a:stretch>
            <a:fillRect/>
          </a:stretch>
        </p:blipFill>
        <p:spPr>
          <a:xfrm>
            <a:off x="323528" y="620688"/>
            <a:ext cx="8640960" cy="5256584"/>
          </a:xfrm>
          <a:prstGeom prst="rect">
            <a:avLst/>
          </a:prstGeom>
        </p:spPr>
      </p:pic>
      <p:sp>
        <p:nvSpPr>
          <p:cNvPr id="3" name="Title 1"/>
          <p:cNvSpPr>
            <a:spLocks noGrp="1"/>
          </p:cNvSpPr>
          <p:nvPr>
            <p:ph type="title"/>
          </p:nvPr>
        </p:nvSpPr>
        <p:spPr>
          <a:xfrm>
            <a:off x="457200" y="116632"/>
            <a:ext cx="8229600" cy="1143000"/>
          </a:xfrm>
        </p:spPr>
        <p:txBody>
          <a:bodyPr/>
          <a:lstStyle/>
          <a:p>
            <a:pPr lvl="1"/>
            <a:r>
              <a:rPr lang="es-EC" dirty="0">
                <a:solidFill>
                  <a:schemeClr val="tx1">
                    <a:lumMod val="95000"/>
                    <a:lumOff val="5000"/>
                  </a:schemeClr>
                </a:solidFill>
                <a:effectLst/>
              </a:rPr>
              <a:t>Desarrollo del software APK para android </a:t>
            </a:r>
          </a:p>
        </p:txBody>
      </p:sp>
    </p:spTree>
    <p:extLst>
      <p:ext uri="{BB962C8B-B14F-4D97-AF65-F5344CB8AC3E}">
        <p14:creationId xmlns:p14="http://schemas.microsoft.com/office/powerpoint/2010/main" val="28958807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16832"/>
            <a:ext cx="8229600" cy="4525963"/>
          </a:xfrm>
        </p:spPr>
        <p:txBody>
          <a:bodyPr/>
          <a:lstStyle/>
          <a:p>
            <a:pPr algn="just"/>
            <a:r>
              <a:rPr lang="es-EC" dirty="0">
                <a:solidFill>
                  <a:schemeClr val="tx1">
                    <a:lumMod val="95000"/>
                    <a:lumOff val="5000"/>
                  </a:schemeClr>
                </a:solidFill>
              </a:rPr>
              <a:t>Para iniciar la programación de la aplicación luego de hacer la interfaz se da clic en la parte superior derecha  de la pantalla en el botón bloques, en la ventana de bloques es donde  insertamos y nombramos a los componentes de nuestra </a:t>
            </a:r>
            <a:r>
              <a:rPr lang="es-EC" dirty="0" smtClean="0">
                <a:solidFill>
                  <a:schemeClr val="tx1">
                    <a:lumMod val="95000"/>
                    <a:lumOff val="5000"/>
                  </a:schemeClr>
                </a:solidFill>
              </a:rPr>
              <a:t>aplicación.</a:t>
            </a:r>
            <a:endParaRPr lang="es-EC" dirty="0">
              <a:solidFill>
                <a:schemeClr val="tx1">
                  <a:lumMod val="95000"/>
                  <a:lumOff val="5000"/>
                </a:schemeClr>
              </a:solidFill>
            </a:endParaRPr>
          </a:p>
        </p:txBody>
      </p:sp>
      <p:sp>
        <p:nvSpPr>
          <p:cNvPr id="4" name="Title 1"/>
          <p:cNvSpPr>
            <a:spLocks noGrp="1"/>
          </p:cNvSpPr>
          <p:nvPr>
            <p:ph type="title"/>
          </p:nvPr>
        </p:nvSpPr>
        <p:spPr>
          <a:xfrm>
            <a:off x="395536" y="188640"/>
            <a:ext cx="8229600" cy="1143000"/>
          </a:xfrm>
        </p:spPr>
        <p:txBody>
          <a:bodyPr/>
          <a:lstStyle/>
          <a:p>
            <a:pPr lvl="1"/>
            <a:r>
              <a:rPr lang="es-EC" dirty="0">
                <a:solidFill>
                  <a:schemeClr val="tx1">
                    <a:lumMod val="95000"/>
                    <a:lumOff val="5000"/>
                  </a:schemeClr>
                </a:solidFill>
                <a:effectLst/>
              </a:rPr>
              <a:t>Desarrollo del software APK para android </a:t>
            </a:r>
          </a:p>
        </p:txBody>
      </p:sp>
    </p:spTree>
    <p:extLst>
      <p:ext uri="{BB962C8B-B14F-4D97-AF65-F5344CB8AC3E}">
        <p14:creationId xmlns:p14="http://schemas.microsoft.com/office/powerpoint/2010/main" val="23734335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77"/>
          <p:cNvPicPr/>
          <p:nvPr/>
        </p:nvPicPr>
        <p:blipFill>
          <a:blip r:embed="rId2"/>
          <a:stretch>
            <a:fillRect/>
          </a:stretch>
        </p:blipFill>
        <p:spPr>
          <a:xfrm>
            <a:off x="179512" y="548680"/>
            <a:ext cx="8784976" cy="5400600"/>
          </a:xfrm>
          <a:prstGeom prst="rect">
            <a:avLst/>
          </a:prstGeom>
        </p:spPr>
      </p:pic>
      <p:sp>
        <p:nvSpPr>
          <p:cNvPr id="3" name="Title 1"/>
          <p:cNvSpPr>
            <a:spLocks noGrp="1"/>
          </p:cNvSpPr>
          <p:nvPr>
            <p:ph type="title"/>
          </p:nvPr>
        </p:nvSpPr>
        <p:spPr>
          <a:xfrm>
            <a:off x="457200" y="116632"/>
            <a:ext cx="8229600" cy="1143000"/>
          </a:xfrm>
        </p:spPr>
        <p:txBody>
          <a:bodyPr/>
          <a:lstStyle/>
          <a:p>
            <a:pPr lvl="1"/>
            <a:r>
              <a:rPr lang="es-EC" dirty="0">
                <a:solidFill>
                  <a:schemeClr val="tx1">
                    <a:lumMod val="95000"/>
                    <a:lumOff val="5000"/>
                  </a:schemeClr>
                </a:solidFill>
                <a:effectLst/>
              </a:rPr>
              <a:t>Desarrollo del software APK para android </a:t>
            </a:r>
          </a:p>
        </p:txBody>
      </p:sp>
    </p:spTree>
    <p:extLst>
      <p:ext uri="{BB962C8B-B14F-4D97-AF65-F5344CB8AC3E}">
        <p14:creationId xmlns:p14="http://schemas.microsoft.com/office/powerpoint/2010/main" val="16971553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8229600" cy="4525963"/>
          </a:xfrm>
        </p:spPr>
        <p:txBody>
          <a:bodyPr/>
          <a:lstStyle/>
          <a:p>
            <a:r>
              <a:rPr lang="es-EC" dirty="0">
                <a:solidFill>
                  <a:schemeClr val="tx1">
                    <a:lumMod val="95000"/>
                    <a:lumOff val="5000"/>
                  </a:schemeClr>
                </a:solidFill>
              </a:rPr>
              <a:t>L</a:t>
            </a:r>
            <a:r>
              <a:rPr lang="es-EC" dirty="0" smtClean="0">
                <a:solidFill>
                  <a:schemeClr val="tx1">
                    <a:lumMod val="95000"/>
                    <a:lumOff val="5000"/>
                  </a:schemeClr>
                </a:solidFill>
              </a:rPr>
              <a:t>a </a:t>
            </a:r>
            <a:r>
              <a:rPr lang="es-EC" dirty="0">
                <a:solidFill>
                  <a:schemeClr val="tx1">
                    <a:lumMod val="95000"/>
                    <a:lumOff val="5000"/>
                  </a:schemeClr>
                </a:solidFill>
              </a:rPr>
              <a:t>aplicación en ejecución esperando el nuevo mensaje con la información de la ubicación del usuario</a:t>
            </a:r>
            <a:r>
              <a:rPr lang="es-EC" dirty="0"/>
              <a:t>.</a:t>
            </a:r>
          </a:p>
        </p:txBody>
      </p:sp>
      <p:pic>
        <p:nvPicPr>
          <p:cNvPr id="100355" name="Imagen 480" descr="C:\Users\Christian\Desktop\Screenshot_2014-10-28-18-26-06.png"/>
          <p:cNvPicPr>
            <a:picLocks noChangeAspect="1" noChangeArrowheads="1"/>
          </p:cNvPicPr>
          <p:nvPr/>
        </p:nvPicPr>
        <p:blipFill>
          <a:blip r:embed="rId2">
            <a:extLst>
              <a:ext uri="{28A0092B-C50C-407E-A947-70E740481C1C}">
                <a14:useLocalDpi xmlns:a14="http://schemas.microsoft.com/office/drawing/2010/main" val="0"/>
              </a:ext>
            </a:extLst>
          </a:blip>
          <a:srcRect b="17491"/>
          <a:stretch>
            <a:fillRect/>
          </a:stretch>
        </p:blipFill>
        <p:spPr bwMode="auto">
          <a:xfrm>
            <a:off x="3203847" y="1412776"/>
            <a:ext cx="3180767"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457200" y="116632"/>
            <a:ext cx="8229600" cy="1143000"/>
          </a:xfrm>
        </p:spPr>
        <p:txBody>
          <a:bodyPr/>
          <a:lstStyle/>
          <a:p>
            <a:pPr lvl="1"/>
            <a:r>
              <a:rPr lang="es-EC" dirty="0">
                <a:solidFill>
                  <a:schemeClr val="tx1">
                    <a:lumMod val="95000"/>
                    <a:lumOff val="5000"/>
                  </a:schemeClr>
                </a:solidFill>
                <a:effectLst/>
              </a:rPr>
              <a:t>Desarrollo del software APK para android </a:t>
            </a:r>
          </a:p>
        </p:txBody>
      </p:sp>
    </p:spTree>
    <p:extLst>
      <p:ext uri="{BB962C8B-B14F-4D97-AF65-F5344CB8AC3E}">
        <p14:creationId xmlns:p14="http://schemas.microsoft.com/office/powerpoint/2010/main" val="5759319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548680"/>
            <a:ext cx="8229600" cy="4525963"/>
          </a:xfrm>
        </p:spPr>
        <p:txBody>
          <a:bodyPr/>
          <a:lstStyle/>
          <a:p>
            <a:pPr algn="just"/>
            <a:r>
              <a:rPr lang="es-EC" dirty="0">
                <a:solidFill>
                  <a:schemeClr val="tx1">
                    <a:lumMod val="95000"/>
                    <a:lumOff val="5000"/>
                  </a:schemeClr>
                </a:solidFill>
              </a:rPr>
              <a:t>L</a:t>
            </a:r>
            <a:r>
              <a:rPr lang="es-EC" dirty="0" smtClean="0">
                <a:solidFill>
                  <a:schemeClr val="tx1">
                    <a:lumMod val="95000"/>
                    <a:lumOff val="5000"/>
                  </a:schemeClr>
                </a:solidFill>
              </a:rPr>
              <a:t>a </a:t>
            </a:r>
            <a:r>
              <a:rPr lang="es-EC" dirty="0">
                <a:solidFill>
                  <a:schemeClr val="tx1">
                    <a:lumMod val="95000"/>
                    <a:lumOff val="5000"/>
                  </a:schemeClr>
                </a:solidFill>
              </a:rPr>
              <a:t>aplicación recibe un SMS con los datos de la posición del usuario, para mostrar la ubicación con los datos recibido se da clic en el botón mostrar en google maps.</a:t>
            </a:r>
          </a:p>
          <a:p>
            <a:endParaRPr lang="es-EC" dirty="0"/>
          </a:p>
        </p:txBody>
      </p:sp>
      <p:pic>
        <p:nvPicPr>
          <p:cNvPr id="101378" name="Imagen 481" descr="C:\Users\Christian\Desktop\Screenshot_2014-10-28-18-26-50.png"/>
          <p:cNvPicPr>
            <a:picLocks noChangeAspect="1" noChangeArrowheads="1"/>
          </p:cNvPicPr>
          <p:nvPr/>
        </p:nvPicPr>
        <p:blipFill>
          <a:blip r:embed="rId2">
            <a:extLst>
              <a:ext uri="{28A0092B-C50C-407E-A947-70E740481C1C}">
                <a14:useLocalDpi xmlns:a14="http://schemas.microsoft.com/office/drawing/2010/main" val="0"/>
              </a:ext>
            </a:extLst>
          </a:blip>
          <a:srcRect b="21959"/>
          <a:stretch>
            <a:fillRect/>
          </a:stretch>
        </p:blipFill>
        <p:spPr bwMode="auto">
          <a:xfrm>
            <a:off x="3203848" y="1772816"/>
            <a:ext cx="3114112"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457200" y="116632"/>
            <a:ext cx="8229600" cy="1143000"/>
          </a:xfrm>
        </p:spPr>
        <p:txBody>
          <a:bodyPr/>
          <a:lstStyle/>
          <a:p>
            <a:pPr lvl="1"/>
            <a:r>
              <a:rPr lang="es-EC" dirty="0">
                <a:solidFill>
                  <a:schemeClr val="tx1">
                    <a:lumMod val="95000"/>
                    <a:lumOff val="5000"/>
                  </a:schemeClr>
                </a:solidFill>
                <a:effectLst/>
              </a:rPr>
              <a:t>Desarrollo del software APK para android </a:t>
            </a:r>
          </a:p>
        </p:txBody>
      </p:sp>
    </p:spTree>
    <p:extLst>
      <p:ext uri="{BB962C8B-B14F-4D97-AF65-F5344CB8AC3E}">
        <p14:creationId xmlns:p14="http://schemas.microsoft.com/office/powerpoint/2010/main" val="106904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4525963"/>
          </a:xfrm>
        </p:spPr>
        <p:txBody>
          <a:bodyPr/>
          <a:lstStyle/>
          <a:p>
            <a:pPr algn="just"/>
            <a:r>
              <a:rPr lang="es-EC" dirty="0">
                <a:solidFill>
                  <a:schemeClr val="tx1">
                    <a:lumMod val="95000"/>
                    <a:lumOff val="5000"/>
                  </a:schemeClr>
                </a:solidFill>
              </a:rPr>
              <a:t>En la actualidad la seguridad vial es ineficiente ya que se ha incrementado el número de vehículos motorizados en los últimos años aumentando el riesgo de accidentes  y el tráfico vehicular, siendo la movilidad un tema de gran importancia para el desarrollo del buen vivir del </a:t>
            </a:r>
            <a:r>
              <a:rPr lang="es-EC" dirty="0" smtClean="0">
                <a:solidFill>
                  <a:schemeClr val="tx1">
                    <a:lumMod val="95000"/>
                    <a:lumOff val="5000"/>
                  </a:schemeClr>
                </a:solidFill>
              </a:rPr>
              <a:t>Ecuador</a:t>
            </a:r>
            <a:r>
              <a:rPr lang="es-EC" dirty="0" smtClean="0">
                <a:solidFill>
                  <a:schemeClr val="tx1">
                    <a:lumMod val="95000"/>
                    <a:lumOff val="5000"/>
                  </a:schemeClr>
                </a:solidFill>
              </a:rPr>
              <a:t>.</a:t>
            </a:r>
          </a:p>
          <a:p>
            <a:pPr algn="just"/>
            <a:endParaRPr lang="es-EC" dirty="0"/>
          </a:p>
        </p:txBody>
      </p:sp>
      <p:pic>
        <p:nvPicPr>
          <p:cNvPr id="4"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2890837" y="3322269"/>
            <a:ext cx="3362325" cy="2313305"/>
          </a:xfrm>
          <a:prstGeom prst="rect">
            <a:avLst/>
          </a:prstGeom>
          <a:noFill/>
          <a:ln>
            <a:noFill/>
          </a:ln>
        </p:spPr>
      </p:pic>
    </p:spTree>
    <p:extLst>
      <p:ext uri="{BB962C8B-B14F-4D97-AF65-F5344CB8AC3E}">
        <p14:creationId xmlns:p14="http://schemas.microsoft.com/office/powerpoint/2010/main" val="3220280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20688"/>
            <a:ext cx="8229600" cy="4525963"/>
          </a:xfrm>
        </p:spPr>
        <p:txBody>
          <a:bodyPr/>
          <a:lstStyle/>
          <a:p>
            <a:pPr algn="just"/>
            <a:r>
              <a:rPr lang="es-EC" dirty="0">
                <a:solidFill>
                  <a:schemeClr val="tx1">
                    <a:lumMod val="95000"/>
                    <a:lumOff val="5000"/>
                  </a:schemeClr>
                </a:solidFill>
              </a:rPr>
              <a:t>V</a:t>
            </a:r>
            <a:r>
              <a:rPr lang="es-EC" dirty="0" smtClean="0">
                <a:solidFill>
                  <a:schemeClr val="tx1">
                    <a:lumMod val="95000"/>
                    <a:lumOff val="5000"/>
                  </a:schemeClr>
                </a:solidFill>
              </a:rPr>
              <a:t>isualización </a:t>
            </a:r>
            <a:r>
              <a:rPr lang="es-EC" dirty="0">
                <a:solidFill>
                  <a:schemeClr val="tx1">
                    <a:lumMod val="95000"/>
                    <a:lumOff val="5000"/>
                  </a:schemeClr>
                </a:solidFill>
              </a:rPr>
              <a:t>la ubicación de los datos recibido por SMS en google maps</a:t>
            </a:r>
            <a:r>
              <a:rPr lang="es-EC" dirty="0" smtClean="0">
                <a:solidFill>
                  <a:schemeClr val="tx1">
                    <a:lumMod val="95000"/>
                    <a:lumOff val="5000"/>
                  </a:schemeClr>
                </a:solidFill>
              </a:rPr>
              <a:t>.</a:t>
            </a:r>
          </a:p>
          <a:p>
            <a:pPr algn="just"/>
            <a:r>
              <a:rPr lang="es-EC" dirty="0">
                <a:solidFill>
                  <a:schemeClr val="tx1">
                    <a:lumMod val="95000"/>
                    <a:lumOff val="5000"/>
                  </a:schemeClr>
                </a:solidFill>
              </a:rPr>
              <a:t>La aplicación actualiza la ubicación siempre y cuando se regrese a la pantalla principal y luego se realiza nuevamente la búsqueda  con el botón buscar en google maps.</a:t>
            </a:r>
          </a:p>
          <a:p>
            <a:pPr algn="just"/>
            <a:endParaRPr lang="es-EC" dirty="0">
              <a:solidFill>
                <a:schemeClr val="tx1">
                  <a:lumMod val="95000"/>
                  <a:lumOff val="5000"/>
                </a:schemeClr>
              </a:solidFill>
            </a:endParaRPr>
          </a:p>
        </p:txBody>
      </p:sp>
      <p:pic>
        <p:nvPicPr>
          <p:cNvPr id="102402" name="Imagen 482" descr="C:\Users\Christian\Desktop\Screenshot_2014-10-28-18-29-2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200" y="2583054"/>
            <a:ext cx="2293912" cy="358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457200" y="116632"/>
            <a:ext cx="8229600" cy="1143000"/>
          </a:xfrm>
        </p:spPr>
        <p:txBody>
          <a:bodyPr/>
          <a:lstStyle/>
          <a:p>
            <a:pPr lvl="1"/>
            <a:r>
              <a:rPr lang="es-EC" dirty="0">
                <a:solidFill>
                  <a:schemeClr val="tx1">
                    <a:lumMod val="95000"/>
                    <a:lumOff val="5000"/>
                  </a:schemeClr>
                </a:solidFill>
                <a:effectLst/>
              </a:rPr>
              <a:t>Desarrollo del software APK para android </a:t>
            </a:r>
          </a:p>
        </p:txBody>
      </p:sp>
    </p:spTree>
    <p:extLst>
      <p:ext uri="{BB962C8B-B14F-4D97-AF65-F5344CB8AC3E}">
        <p14:creationId xmlns:p14="http://schemas.microsoft.com/office/powerpoint/2010/main" val="8951391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212" y="548680"/>
            <a:ext cx="8229600" cy="4525963"/>
          </a:xfrm>
        </p:spPr>
        <p:txBody>
          <a:bodyPr/>
          <a:lstStyle/>
          <a:p>
            <a:pPr algn="just"/>
            <a:r>
              <a:rPr lang="es-EC" sz="2300" dirty="0">
                <a:solidFill>
                  <a:schemeClr val="tx1">
                    <a:lumMod val="95000"/>
                    <a:lumOff val="5000"/>
                  </a:schemeClr>
                </a:solidFill>
              </a:rPr>
              <a:t>La aplicación se la puede instalar en cualquier teléfono con sistema operativo Android, con un ejecutable llamado </a:t>
            </a:r>
            <a:r>
              <a:rPr lang="es-EC" sz="2300" dirty="0" err="1">
                <a:solidFill>
                  <a:schemeClr val="tx1">
                    <a:lumMod val="95000"/>
                    <a:lumOff val="5000"/>
                  </a:schemeClr>
                </a:solidFill>
              </a:rPr>
              <a:t>trackerpersonal.APK</a:t>
            </a:r>
            <a:r>
              <a:rPr lang="es-EC" sz="2300" dirty="0">
                <a:solidFill>
                  <a:schemeClr val="tx1">
                    <a:lumMod val="95000"/>
                    <a:lumOff val="5000"/>
                  </a:schemeClr>
                </a:solidFill>
              </a:rPr>
              <a:t>, se lo copia en la memoria del celular luego se lo hace clic y se cambia los permisos de instalación de aplicaciones de terceros. </a:t>
            </a:r>
          </a:p>
        </p:txBody>
      </p:sp>
      <p:pic>
        <p:nvPicPr>
          <p:cNvPr id="103426" name="Imagen 483" descr="C:\Users\Christian\Desktop\Screenshot_2014-10-28-18-40-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492895"/>
            <a:ext cx="2664296" cy="368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116632"/>
            <a:ext cx="8229600" cy="1143000"/>
          </a:xfrm>
        </p:spPr>
        <p:txBody>
          <a:bodyPr/>
          <a:lstStyle/>
          <a:p>
            <a:pPr lvl="1"/>
            <a:r>
              <a:rPr lang="es-EC" dirty="0">
                <a:solidFill>
                  <a:schemeClr val="tx1">
                    <a:lumMod val="95000"/>
                    <a:lumOff val="5000"/>
                  </a:schemeClr>
                </a:solidFill>
                <a:effectLst/>
              </a:rPr>
              <a:t>Desarrollo del software APK para android </a:t>
            </a:r>
          </a:p>
        </p:txBody>
      </p:sp>
    </p:spTree>
    <p:extLst>
      <p:ext uri="{BB962C8B-B14F-4D97-AF65-F5344CB8AC3E}">
        <p14:creationId xmlns:p14="http://schemas.microsoft.com/office/powerpoint/2010/main" val="16277366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pPr lvl="0"/>
            <a:r>
              <a:rPr lang="es-EC" cap="small" dirty="0" smtClean="0">
                <a:solidFill>
                  <a:schemeClr val="tx1">
                    <a:lumMod val="95000"/>
                    <a:lumOff val="5000"/>
                  </a:schemeClr>
                </a:solidFill>
                <a:effectLst>
                  <a:outerShdw blurRad="38100" dist="38100" dir="2700000" algn="tl">
                    <a:srgbClr val="000000">
                      <a:alpha val="43137"/>
                    </a:srgbClr>
                  </a:outerShdw>
                </a:effectLst>
              </a:rPr>
              <a:t>Implementación </a:t>
            </a:r>
            <a:r>
              <a:rPr lang="es-EC" cap="small" dirty="0">
                <a:solidFill>
                  <a:schemeClr val="tx1">
                    <a:lumMod val="95000"/>
                    <a:lumOff val="5000"/>
                  </a:schemeClr>
                </a:solidFill>
                <a:effectLst>
                  <a:outerShdw blurRad="38100" dist="38100" dir="2700000" algn="tl">
                    <a:srgbClr val="000000">
                      <a:alpha val="43137"/>
                    </a:srgbClr>
                  </a:outerShdw>
                </a:effectLst>
              </a:rPr>
              <a:t>y funcionamiento del prototipo de chaleco inteligente</a:t>
            </a:r>
          </a:p>
        </p:txBody>
      </p:sp>
      <p:sp>
        <p:nvSpPr>
          <p:cNvPr id="3" name="Content Placeholder 2"/>
          <p:cNvSpPr>
            <a:spLocks noGrp="1"/>
          </p:cNvSpPr>
          <p:nvPr>
            <p:ph idx="1"/>
          </p:nvPr>
        </p:nvSpPr>
        <p:spPr>
          <a:xfrm>
            <a:off x="457200" y="1412776"/>
            <a:ext cx="8229600" cy="4525963"/>
          </a:xfrm>
        </p:spPr>
        <p:txBody>
          <a:bodyPr/>
          <a:lstStyle/>
          <a:p>
            <a:pPr marL="0" indent="0" algn="just">
              <a:buNone/>
            </a:pPr>
            <a:r>
              <a:rPr lang="es-EC" b="1" i="1" dirty="0">
                <a:solidFill>
                  <a:schemeClr val="tx1">
                    <a:lumMod val="95000"/>
                    <a:lumOff val="5000"/>
                  </a:schemeClr>
                </a:solidFill>
              </a:rPr>
              <a:t>Implementación de los componentes eléctricos y electrónicos al chaleco de forma estratégica. </a:t>
            </a:r>
          </a:p>
          <a:p>
            <a:pPr marL="0" indent="0" algn="just">
              <a:buNone/>
            </a:pPr>
            <a:endParaRPr lang="es-EC" dirty="0" smtClean="0">
              <a:solidFill>
                <a:schemeClr val="tx1">
                  <a:lumMod val="95000"/>
                  <a:lumOff val="5000"/>
                </a:schemeClr>
              </a:solidFill>
            </a:endParaRPr>
          </a:p>
          <a:p>
            <a:pPr algn="just"/>
            <a:r>
              <a:rPr lang="es-EC" dirty="0" smtClean="0">
                <a:solidFill>
                  <a:schemeClr val="tx1">
                    <a:lumMod val="95000"/>
                    <a:lumOff val="5000"/>
                  </a:schemeClr>
                </a:solidFill>
              </a:rPr>
              <a:t>Se </a:t>
            </a:r>
            <a:r>
              <a:rPr lang="es-EC" dirty="0">
                <a:solidFill>
                  <a:schemeClr val="tx1">
                    <a:lumMod val="95000"/>
                    <a:lumOff val="5000"/>
                  </a:schemeClr>
                </a:solidFill>
              </a:rPr>
              <a:t>coloca las luces indicadoras led que muestran  las direcciones de izquierda y derecha. Las luces indicadoras son de color verde y de forma de rombo se implementan en la parte </a:t>
            </a:r>
            <a:r>
              <a:rPr lang="es-EC" dirty="0" smtClean="0">
                <a:solidFill>
                  <a:schemeClr val="tx1">
                    <a:lumMod val="95000"/>
                    <a:lumOff val="5000"/>
                  </a:schemeClr>
                </a:solidFill>
              </a:rPr>
              <a:t>frontal.</a:t>
            </a:r>
          </a:p>
          <a:p>
            <a:pPr algn="just"/>
            <a:endParaRPr lang="es-EC" dirty="0">
              <a:solidFill>
                <a:schemeClr val="tx1">
                  <a:lumMod val="95000"/>
                  <a:lumOff val="5000"/>
                </a:schemeClr>
              </a:solidFill>
            </a:endParaRPr>
          </a:p>
          <a:p>
            <a:pPr algn="just"/>
            <a:endParaRPr lang="es-EC" dirty="0" smtClean="0">
              <a:solidFill>
                <a:schemeClr val="tx1">
                  <a:lumMod val="95000"/>
                  <a:lumOff val="5000"/>
                </a:schemeClr>
              </a:solidFill>
            </a:endParaRPr>
          </a:p>
        </p:txBody>
      </p:sp>
      <p:pic>
        <p:nvPicPr>
          <p:cNvPr id="104451" name="Imagen 21" descr="C:\Users\BYRON\Documents\MEGA\TESIS MECATRONICA (BYRON)\ARCHIVOS EN WORD DE LA TESIS MECATRONICA\imagenes\106_PANA\P106058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7925" y="4442202"/>
            <a:ext cx="170815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6605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1" y="188640"/>
            <a:ext cx="8229600" cy="4525963"/>
          </a:xfrm>
        </p:spPr>
        <p:txBody>
          <a:bodyPr/>
          <a:lstStyle/>
          <a:p>
            <a:pPr marL="0" indent="0">
              <a:buNone/>
            </a:pPr>
            <a:r>
              <a:rPr lang="es-EC" b="1" i="1" dirty="0">
                <a:solidFill>
                  <a:schemeClr val="tx1">
                    <a:lumMod val="95000"/>
                    <a:lumOff val="5000"/>
                  </a:schemeClr>
                </a:solidFill>
              </a:rPr>
              <a:t>Implementación de los componentes eléctricos y electrónicos al chaleco de forma estratégica. </a:t>
            </a:r>
          </a:p>
          <a:p>
            <a:pPr marL="0" indent="0">
              <a:buNone/>
            </a:pPr>
            <a:endParaRPr lang="es-EC" dirty="0" smtClean="0">
              <a:solidFill>
                <a:schemeClr val="tx1">
                  <a:lumMod val="95000"/>
                  <a:lumOff val="5000"/>
                </a:schemeClr>
              </a:solidFill>
            </a:endParaRPr>
          </a:p>
          <a:p>
            <a:pPr marL="0" indent="0">
              <a:buNone/>
            </a:pPr>
            <a:endParaRPr lang="es-EC" dirty="0" smtClean="0">
              <a:solidFill>
                <a:schemeClr val="tx1">
                  <a:lumMod val="95000"/>
                  <a:lumOff val="5000"/>
                </a:schemeClr>
              </a:solidFill>
            </a:endParaRPr>
          </a:p>
          <a:p>
            <a:r>
              <a:rPr lang="es-EC" dirty="0" smtClean="0">
                <a:solidFill>
                  <a:schemeClr val="tx1">
                    <a:lumMod val="95000"/>
                    <a:lumOff val="5000"/>
                  </a:schemeClr>
                </a:solidFill>
              </a:rPr>
              <a:t>Las </a:t>
            </a:r>
            <a:r>
              <a:rPr lang="es-EC" dirty="0">
                <a:solidFill>
                  <a:schemeClr val="tx1">
                    <a:lumMod val="95000"/>
                    <a:lumOff val="5000"/>
                  </a:schemeClr>
                </a:solidFill>
              </a:rPr>
              <a:t>luces indicadoras de paro (leds de color rojo) y de precaución (leds de color amarillo) se implementan en la parte posterior del prototipo como se muestra en la figura </a:t>
            </a:r>
            <a:r>
              <a:rPr lang="es-EC" dirty="0" smtClean="0">
                <a:solidFill>
                  <a:schemeClr val="tx1">
                    <a:lumMod val="95000"/>
                    <a:lumOff val="5000"/>
                  </a:schemeClr>
                </a:solidFill>
              </a:rPr>
              <a:t>de abajo, </a:t>
            </a:r>
            <a:r>
              <a:rPr lang="es-EC" dirty="0">
                <a:solidFill>
                  <a:schemeClr val="tx1">
                    <a:lumMod val="95000"/>
                    <a:lumOff val="5000"/>
                  </a:schemeClr>
                </a:solidFill>
              </a:rPr>
              <a:t>en cintas </a:t>
            </a:r>
            <a:r>
              <a:rPr lang="es-EC" dirty="0" err="1">
                <a:solidFill>
                  <a:schemeClr val="tx1">
                    <a:lumMod val="95000"/>
                    <a:lumOff val="5000"/>
                  </a:schemeClr>
                </a:solidFill>
              </a:rPr>
              <a:t>reflectivas</a:t>
            </a:r>
            <a:r>
              <a:rPr lang="es-EC" dirty="0">
                <a:solidFill>
                  <a:schemeClr val="tx1">
                    <a:lumMod val="95000"/>
                    <a:lumOff val="5000"/>
                  </a:schemeClr>
                </a:solidFill>
              </a:rPr>
              <a:t> de forma horizontal y paralelas.</a:t>
            </a:r>
          </a:p>
          <a:p>
            <a:pPr algn="just"/>
            <a:endParaRPr lang="es-EC" dirty="0">
              <a:solidFill>
                <a:schemeClr val="tx1">
                  <a:lumMod val="95000"/>
                  <a:lumOff val="5000"/>
                </a:schemeClr>
              </a:solidFill>
            </a:endParaRPr>
          </a:p>
          <a:p>
            <a:pPr algn="just"/>
            <a:endParaRPr lang="es-EC" dirty="0" smtClean="0">
              <a:solidFill>
                <a:schemeClr val="tx1">
                  <a:lumMod val="95000"/>
                  <a:lumOff val="5000"/>
                </a:schemeClr>
              </a:solidFill>
            </a:endParaRPr>
          </a:p>
        </p:txBody>
      </p:sp>
      <p:pic>
        <p:nvPicPr>
          <p:cNvPr id="105474" name="Imagen 23" descr="C:\Users\BYRON\Documents\MEGA\TESIS MECATRONICA (BYRON)\ARCHIVOS EN WORD DE LA TESIS MECATRONICA\imagenes\106_PANA\P1060598.JPG"/>
          <p:cNvPicPr>
            <a:picLocks noChangeAspect="1" noChangeArrowheads="1"/>
          </p:cNvPicPr>
          <p:nvPr/>
        </p:nvPicPr>
        <p:blipFill>
          <a:blip r:embed="rId2" cstate="print">
            <a:extLst>
              <a:ext uri="{28A0092B-C50C-407E-A947-70E740481C1C}">
                <a14:useLocalDpi xmlns:a14="http://schemas.microsoft.com/office/drawing/2010/main" val="0"/>
              </a:ext>
            </a:extLst>
          </a:blip>
          <a:srcRect b="5600"/>
          <a:stretch>
            <a:fillRect/>
          </a:stretch>
        </p:blipFill>
        <p:spPr bwMode="auto">
          <a:xfrm>
            <a:off x="3493888" y="3645024"/>
            <a:ext cx="2320925"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7087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pPr lvl="0"/>
            <a:r>
              <a:rPr lang="es-EC" cap="small" dirty="0" smtClean="0">
                <a:solidFill>
                  <a:schemeClr val="tx1">
                    <a:lumMod val="95000"/>
                    <a:lumOff val="5000"/>
                  </a:schemeClr>
                </a:solidFill>
                <a:effectLst>
                  <a:outerShdw blurRad="38100" dist="38100" dir="2700000" algn="tl">
                    <a:srgbClr val="000000">
                      <a:alpha val="43137"/>
                    </a:srgbClr>
                  </a:outerShdw>
                </a:effectLst>
              </a:rPr>
              <a:t>Implementación </a:t>
            </a:r>
            <a:r>
              <a:rPr lang="es-EC" cap="small" dirty="0">
                <a:solidFill>
                  <a:schemeClr val="tx1">
                    <a:lumMod val="95000"/>
                    <a:lumOff val="5000"/>
                  </a:schemeClr>
                </a:solidFill>
                <a:effectLst>
                  <a:outerShdw blurRad="38100" dist="38100" dir="2700000" algn="tl">
                    <a:srgbClr val="000000">
                      <a:alpha val="43137"/>
                    </a:srgbClr>
                  </a:outerShdw>
                </a:effectLst>
              </a:rPr>
              <a:t>y funcionamiento del prototipo de chaleco inteligente</a:t>
            </a:r>
          </a:p>
        </p:txBody>
      </p:sp>
      <p:sp>
        <p:nvSpPr>
          <p:cNvPr id="3" name="Content Placeholder 2"/>
          <p:cNvSpPr>
            <a:spLocks noGrp="1"/>
          </p:cNvSpPr>
          <p:nvPr>
            <p:ph idx="1"/>
          </p:nvPr>
        </p:nvSpPr>
        <p:spPr>
          <a:xfrm>
            <a:off x="457200" y="1700808"/>
            <a:ext cx="8229600" cy="4525963"/>
          </a:xfrm>
        </p:spPr>
        <p:txBody>
          <a:bodyPr/>
          <a:lstStyle/>
          <a:p>
            <a:pPr marL="0" indent="0" algn="just">
              <a:buNone/>
            </a:pPr>
            <a:r>
              <a:rPr lang="es-EC" b="1" i="1" dirty="0" smtClean="0">
                <a:solidFill>
                  <a:schemeClr val="tx1">
                    <a:lumMod val="95000"/>
                    <a:lumOff val="5000"/>
                  </a:schemeClr>
                </a:solidFill>
              </a:rPr>
              <a:t>Implementación </a:t>
            </a:r>
            <a:r>
              <a:rPr lang="es-EC" b="1" i="1" dirty="0">
                <a:solidFill>
                  <a:schemeClr val="tx1">
                    <a:lumMod val="95000"/>
                    <a:lumOff val="5000"/>
                  </a:schemeClr>
                </a:solidFill>
              </a:rPr>
              <a:t>del sistema de control. </a:t>
            </a:r>
          </a:p>
          <a:p>
            <a:pPr marL="0" indent="0" algn="just">
              <a:buNone/>
            </a:pPr>
            <a:endParaRPr lang="es-EC" dirty="0" smtClean="0">
              <a:solidFill>
                <a:schemeClr val="tx1">
                  <a:lumMod val="95000"/>
                  <a:lumOff val="5000"/>
                </a:schemeClr>
              </a:solidFill>
            </a:endParaRPr>
          </a:p>
          <a:p>
            <a:r>
              <a:rPr lang="es-EC" dirty="0">
                <a:solidFill>
                  <a:schemeClr val="tx1">
                    <a:lumMod val="95000"/>
                    <a:lumOff val="5000"/>
                  </a:schemeClr>
                </a:solidFill>
              </a:rPr>
              <a:t>El sistema de control está comando por un guante de control que posee pulsadores que envía señales al controlador para activar varias funciones. Las funciones que controlan son 5 y son las siguientes:</a:t>
            </a:r>
          </a:p>
          <a:p>
            <a:pPr algn="just"/>
            <a:endParaRPr lang="es-EC" dirty="0">
              <a:solidFill>
                <a:schemeClr val="tx1">
                  <a:lumMod val="95000"/>
                  <a:lumOff val="5000"/>
                </a:schemeClr>
              </a:solidFill>
            </a:endParaRPr>
          </a:p>
          <a:p>
            <a:pPr algn="just"/>
            <a:endParaRPr lang="es-EC" dirty="0" smtClean="0">
              <a:solidFill>
                <a:schemeClr val="tx1">
                  <a:lumMod val="95000"/>
                  <a:lumOff val="5000"/>
                </a:schemeClr>
              </a:solidFill>
            </a:endParaRPr>
          </a:p>
        </p:txBody>
      </p:sp>
    </p:spTree>
    <p:extLst>
      <p:ext uri="{BB962C8B-B14F-4D97-AF65-F5344CB8AC3E}">
        <p14:creationId xmlns:p14="http://schemas.microsoft.com/office/powerpoint/2010/main" val="28997135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pPr lvl="0"/>
            <a:r>
              <a:rPr lang="es-EC" cap="small" dirty="0" smtClean="0">
                <a:solidFill>
                  <a:schemeClr val="tx1">
                    <a:lumMod val="95000"/>
                    <a:lumOff val="5000"/>
                  </a:schemeClr>
                </a:solidFill>
                <a:effectLst>
                  <a:outerShdw blurRad="38100" dist="38100" dir="2700000" algn="tl">
                    <a:srgbClr val="000000">
                      <a:alpha val="43137"/>
                    </a:srgbClr>
                  </a:outerShdw>
                </a:effectLst>
              </a:rPr>
              <a:t>Implementación </a:t>
            </a:r>
            <a:r>
              <a:rPr lang="es-EC" cap="small" dirty="0">
                <a:solidFill>
                  <a:schemeClr val="tx1">
                    <a:lumMod val="95000"/>
                    <a:lumOff val="5000"/>
                  </a:schemeClr>
                </a:solidFill>
                <a:effectLst>
                  <a:outerShdw blurRad="38100" dist="38100" dir="2700000" algn="tl">
                    <a:srgbClr val="000000">
                      <a:alpha val="43137"/>
                    </a:srgbClr>
                  </a:outerShdw>
                </a:effectLst>
              </a:rPr>
              <a:t>y funcionamiento del prototipo de chaleco inteligente</a:t>
            </a:r>
          </a:p>
        </p:txBody>
      </p:sp>
      <p:sp>
        <p:nvSpPr>
          <p:cNvPr id="3" name="Content Placeholder 2"/>
          <p:cNvSpPr>
            <a:spLocks noGrp="1"/>
          </p:cNvSpPr>
          <p:nvPr>
            <p:ph idx="1"/>
          </p:nvPr>
        </p:nvSpPr>
        <p:spPr>
          <a:xfrm>
            <a:off x="443249" y="1412776"/>
            <a:ext cx="8229600" cy="4525963"/>
          </a:xfrm>
        </p:spPr>
        <p:txBody>
          <a:bodyPr/>
          <a:lstStyle/>
          <a:p>
            <a:pPr marL="0" indent="0" algn="just">
              <a:buNone/>
            </a:pPr>
            <a:r>
              <a:rPr lang="es-EC" b="1" i="1" dirty="0" smtClean="0">
                <a:solidFill>
                  <a:schemeClr val="tx1">
                    <a:lumMod val="95000"/>
                    <a:lumOff val="5000"/>
                  </a:schemeClr>
                </a:solidFill>
              </a:rPr>
              <a:t>Sensores - Pulsadores</a:t>
            </a:r>
            <a:endParaRPr lang="es-EC" b="1" i="1" dirty="0">
              <a:solidFill>
                <a:schemeClr val="tx1">
                  <a:lumMod val="95000"/>
                  <a:lumOff val="5000"/>
                </a:schemeClr>
              </a:solidFill>
            </a:endParaRPr>
          </a:p>
          <a:p>
            <a:pPr marL="0" indent="0" algn="just">
              <a:buNone/>
            </a:pPr>
            <a:endParaRPr lang="es-EC" dirty="0" smtClean="0">
              <a:solidFill>
                <a:schemeClr val="tx1">
                  <a:lumMod val="95000"/>
                  <a:lumOff val="5000"/>
                </a:schemeClr>
              </a:solidFill>
            </a:endParaRPr>
          </a:p>
          <a:p>
            <a:pPr algn="just"/>
            <a:endParaRPr lang="es-EC" dirty="0">
              <a:solidFill>
                <a:schemeClr val="tx1">
                  <a:lumMod val="95000"/>
                  <a:lumOff val="5000"/>
                </a:schemeClr>
              </a:solidFill>
            </a:endParaRPr>
          </a:p>
          <a:p>
            <a:pPr algn="just"/>
            <a:endParaRPr lang="es-EC" dirty="0" smtClean="0">
              <a:solidFill>
                <a:schemeClr val="tx1">
                  <a:lumMod val="95000"/>
                  <a:lumOff val="5000"/>
                </a:schemeClr>
              </a:solidFill>
            </a:endParaRPr>
          </a:p>
        </p:txBody>
      </p:sp>
      <p:pic>
        <p:nvPicPr>
          <p:cNvPr id="106499" name="Imagen 28" descr="C:\Users\BYRON\Documents\MEGA\TESIS MECATRONICA (BYRON)\ARCHIVOS EN WORD DE LA TESIS MECATRONICA\imagenes\106_PANA\P1060689.JPG"/>
          <p:cNvPicPr>
            <a:picLocks noChangeAspect="1" noChangeArrowheads="1"/>
          </p:cNvPicPr>
          <p:nvPr/>
        </p:nvPicPr>
        <p:blipFill>
          <a:blip r:embed="rId2">
            <a:extLst>
              <a:ext uri="{28A0092B-C50C-407E-A947-70E740481C1C}">
                <a14:useLocalDpi xmlns:a14="http://schemas.microsoft.com/office/drawing/2010/main" val="0"/>
              </a:ext>
            </a:extLst>
          </a:blip>
          <a:srcRect t="2190" r="10022"/>
          <a:stretch>
            <a:fillRect/>
          </a:stretch>
        </p:blipFill>
        <p:spPr bwMode="auto">
          <a:xfrm>
            <a:off x="2123728" y="1988840"/>
            <a:ext cx="4536504" cy="36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2365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249" y="1052736"/>
            <a:ext cx="8229600" cy="4886003"/>
          </a:xfrm>
        </p:spPr>
        <p:txBody>
          <a:bodyPr/>
          <a:lstStyle/>
          <a:p>
            <a:pPr marL="0" indent="0" algn="just">
              <a:buNone/>
            </a:pPr>
            <a:r>
              <a:rPr lang="es-EC" b="1" i="1" dirty="0" smtClean="0">
                <a:solidFill>
                  <a:schemeClr val="tx1">
                    <a:lumMod val="95000"/>
                    <a:lumOff val="5000"/>
                  </a:schemeClr>
                </a:solidFill>
              </a:rPr>
              <a:t>Sensores – Pulsadores</a:t>
            </a:r>
          </a:p>
          <a:p>
            <a:pPr marL="0" indent="0" algn="just">
              <a:buNone/>
            </a:pPr>
            <a:endParaRPr lang="es-EC" b="1" i="1" dirty="0" smtClean="0">
              <a:solidFill>
                <a:schemeClr val="tx1">
                  <a:lumMod val="95000"/>
                  <a:lumOff val="5000"/>
                </a:schemeClr>
              </a:solidFill>
            </a:endParaRPr>
          </a:p>
          <a:p>
            <a:pPr algn="just">
              <a:buFont typeface="Arial" panose="020B0604020202020204" pitchFamily="34" charset="0"/>
              <a:buChar char="•"/>
            </a:pPr>
            <a:endParaRPr lang="es-EC" b="1" i="1" dirty="0">
              <a:solidFill>
                <a:schemeClr val="tx1">
                  <a:lumMod val="95000"/>
                  <a:lumOff val="5000"/>
                </a:schemeClr>
              </a:solidFill>
            </a:endParaRPr>
          </a:p>
          <a:p>
            <a:pPr marL="0" indent="0" algn="just">
              <a:buNone/>
            </a:pPr>
            <a:endParaRPr lang="es-EC" dirty="0" smtClean="0">
              <a:solidFill>
                <a:schemeClr val="tx1">
                  <a:lumMod val="95000"/>
                  <a:lumOff val="5000"/>
                </a:schemeClr>
              </a:solidFill>
            </a:endParaRPr>
          </a:p>
          <a:p>
            <a:pPr algn="just"/>
            <a:endParaRPr lang="es-EC" dirty="0">
              <a:solidFill>
                <a:schemeClr val="tx1">
                  <a:lumMod val="95000"/>
                  <a:lumOff val="5000"/>
                </a:schemeClr>
              </a:solidFill>
            </a:endParaRPr>
          </a:p>
          <a:p>
            <a:pPr algn="just"/>
            <a:endParaRPr lang="es-EC" dirty="0" smtClean="0">
              <a:solidFill>
                <a:schemeClr val="tx1">
                  <a:lumMod val="95000"/>
                  <a:lumOff val="5000"/>
                </a:schemeClr>
              </a:solidFill>
            </a:endParaRPr>
          </a:p>
        </p:txBody>
      </p:sp>
      <p:pic>
        <p:nvPicPr>
          <p:cNvPr id="107523" name="Imagen 28" descr="C:\Users\BYRON\Documents\MEGA\TESIS MECATRONICA (BYRON)\ARCHIVOS EN WORD DE LA TESIS MECATRONICA\imagenes\106_PANA\P1060689.JPG"/>
          <p:cNvPicPr>
            <a:picLocks noChangeAspect="1" noChangeArrowheads="1"/>
          </p:cNvPicPr>
          <p:nvPr/>
        </p:nvPicPr>
        <p:blipFill>
          <a:blip r:embed="rId2">
            <a:extLst>
              <a:ext uri="{28A0092B-C50C-407E-A947-70E740481C1C}">
                <a14:useLocalDpi xmlns:a14="http://schemas.microsoft.com/office/drawing/2010/main" val="0"/>
              </a:ext>
            </a:extLst>
          </a:blip>
          <a:srcRect t="2190" r="10022"/>
          <a:stretch>
            <a:fillRect/>
          </a:stretch>
        </p:blipFill>
        <p:spPr bwMode="auto">
          <a:xfrm>
            <a:off x="2051720" y="1700808"/>
            <a:ext cx="5328592" cy="434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6815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249" y="1052736"/>
            <a:ext cx="8229600" cy="4886003"/>
          </a:xfrm>
        </p:spPr>
        <p:txBody>
          <a:bodyPr/>
          <a:lstStyle/>
          <a:p>
            <a:pPr marL="0" indent="0" algn="just">
              <a:buNone/>
            </a:pPr>
            <a:r>
              <a:rPr lang="es-EC" b="1" i="1" dirty="0" smtClean="0">
                <a:solidFill>
                  <a:schemeClr val="tx1">
                    <a:lumMod val="95000"/>
                    <a:lumOff val="5000"/>
                  </a:schemeClr>
                </a:solidFill>
              </a:rPr>
              <a:t>Guante de control</a:t>
            </a:r>
          </a:p>
          <a:p>
            <a:pPr marL="0" indent="0" algn="just">
              <a:buNone/>
            </a:pPr>
            <a:r>
              <a:rPr lang="es-EC" dirty="0" smtClean="0">
                <a:solidFill>
                  <a:schemeClr val="tx1">
                    <a:lumMod val="95000"/>
                    <a:lumOff val="5000"/>
                  </a:schemeClr>
                </a:solidFill>
              </a:rPr>
              <a:t>El </a:t>
            </a:r>
            <a:r>
              <a:rPr lang="es-EC" dirty="0">
                <a:solidFill>
                  <a:schemeClr val="tx1">
                    <a:lumMod val="95000"/>
                    <a:lumOff val="5000"/>
                  </a:schemeClr>
                </a:solidFill>
              </a:rPr>
              <a:t>guante de control en conjunto con los pulsadores, son conectados a los </a:t>
            </a:r>
            <a:r>
              <a:rPr lang="es-EC" dirty="0" err="1">
                <a:solidFill>
                  <a:schemeClr val="tx1">
                    <a:lumMod val="95000"/>
                    <a:lumOff val="5000"/>
                  </a:schemeClr>
                </a:solidFill>
              </a:rPr>
              <a:t>plugs</a:t>
            </a:r>
            <a:r>
              <a:rPr lang="es-EC" dirty="0">
                <a:solidFill>
                  <a:schemeClr val="tx1">
                    <a:lumMod val="95000"/>
                    <a:lumOff val="5000"/>
                  </a:schemeClr>
                </a:solidFill>
              </a:rPr>
              <a:t> mediante </a:t>
            </a:r>
            <a:r>
              <a:rPr lang="es-EC" dirty="0"/>
              <a:t>conductores eléctricos </a:t>
            </a:r>
            <a:endParaRPr lang="es-EC" b="1" i="1" dirty="0" smtClean="0">
              <a:solidFill>
                <a:schemeClr val="tx1">
                  <a:lumMod val="95000"/>
                  <a:lumOff val="5000"/>
                </a:schemeClr>
              </a:solidFill>
            </a:endParaRPr>
          </a:p>
          <a:p>
            <a:pPr marL="0" indent="0" algn="just">
              <a:buNone/>
            </a:pPr>
            <a:endParaRPr lang="es-EC" b="1" i="1" dirty="0" smtClean="0">
              <a:solidFill>
                <a:schemeClr val="tx1">
                  <a:lumMod val="95000"/>
                  <a:lumOff val="5000"/>
                </a:schemeClr>
              </a:solidFill>
            </a:endParaRPr>
          </a:p>
          <a:p>
            <a:pPr marL="0" indent="0" algn="just">
              <a:buNone/>
            </a:pPr>
            <a:endParaRPr lang="es-EC" b="1" i="1" dirty="0" smtClean="0">
              <a:solidFill>
                <a:schemeClr val="tx1">
                  <a:lumMod val="95000"/>
                  <a:lumOff val="5000"/>
                </a:schemeClr>
              </a:solidFill>
            </a:endParaRPr>
          </a:p>
          <a:p>
            <a:pPr algn="just">
              <a:buFont typeface="Arial" panose="020B0604020202020204" pitchFamily="34" charset="0"/>
              <a:buChar char="•"/>
            </a:pPr>
            <a:endParaRPr lang="es-EC" b="1" i="1" dirty="0">
              <a:solidFill>
                <a:schemeClr val="tx1">
                  <a:lumMod val="95000"/>
                  <a:lumOff val="5000"/>
                </a:schemeClr>
              </a:solidFill>
            </a:endParaRPr>
          </a:p>
          <a:p>
            <a:pPr marL="0" indent="0" algn="just">
              <a:buNone/>
            </a:pPr>
            <a:endParaRPr lang="es-EC" dirty="0" smtClean="0">
              <a:solidFill>
                <a:schemeClr val="tx1">
                  <a:lumMod val="95000"/>
                  <a:lumOff val="5000"/>
                </a:schemeClr>
              </a:solidFill>
            </a:endParaRPr>
          </a:p>
          <a:p>
            <a:pPr algn="just"/>
            <a:endParaRPr lang="es-EC" dirty="0">
              <a:solidFill>
                <a:schemeClr val="tx1">
                  <a:lumMod val="95000"/>
                  <a:lumOff val="5000"/>
                </a:schemeClr>
              </a:solidFill>
            </a:endParaRPr>
          </a:p>
          <a:p>
            <a:pPr algn="just"/>
            <a:endParaRPr lang="es-EC" dirty="0" smtClean="0">
              <a:solidFill>
                <a:schemeClr val="tx1">
                  <a:lumMod val="95000"/>
                  <a:lumOff val="5000"/>
                </a:schemeClr>
              </a:solidFill>
            </a:endParaRPr>
          </a:p>
        </p:txBody>
      </p:sp>
      <p:pic>
        <p:nvPicPr>
          <p:cNvPr id="108546" name="Imagen 29" descr="C:\Users\BYRON\Documents\MEGA\TESIS MECATRONICA (BYRON)\ARCHIVOS EN WORD DE LA TESIS MECATRONICA\imagenes\106_PANA\P1060622.JPG"/>
          <p:cNvPicPr>
            <a:picLocks noChangeAspect="1" noChangeArrowheads="1"/>
          </p:cNvPicPr>
          <p:nvPr/>
        </p:nvPicPr>
        <p:blipFill>
          <a:blip r:embed="rId2" cstate="print">
            <a:extLst>
              <a:ext uri="{28A0092B-C50C-407E-A947-70E740481C1C}">
                <a14:useLocalDpi xmlns:a14="http://schemas.microsoft.com/office/drawing/2010/main" val="0"/>
              </a:ext>
            </a:extLst>
          </a:blip>
          <a:srcRect l="29562" r="33575"/>
          <a:stretch>
            <a:fillRect/>
          </a:stretch>
        </p:blipFill>
        <p:spPr bwMode="auto">
          <a:xfrm>
            <a:off x="3203848" y="2420888"/>
            <a:ext cx="1924050"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02436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MX" b="0" dirty="0" smtClean="0">
                <a:solidFill>
                  <a:schemeClr val="tx1"/>
                </a:solidFill>
                <a:effectLst>
                  <a:outerShdw blurRad="38100" dist="38100" dir="2700000" algn="tl">
                    <a:srgbClr val="000000">
                      <a:alpha val="43137"/>
                    </a:srgbClr>
                  </a:outerShdw>
                </a:effectLst>
              </a:rPr>
              <a:t>Funcionamiento del Sistema </a:t>
            </a:r>
            <a:r>
              <a:rPr lang="es-MX" b="0" dirty="0">
                <a:solidFill>
                  <a:schemeClr val="tx1"/>
                </a:solidFill>
                <a:effectLst>
                  <a:outerShdw blurRad="38100" dist="38100" dir="2700000" algn="tl">
                    <a:srgbClr val="000000">
                      <a:alpha val="43137"/>
                    </a:srgbClr>
                  </a:outerShdw>
                </a:effectLst>
              </a:rPr>
              <a:t>de control</a:t>
            </a:r>
            <a:r>
              <a:rPr lang="es-MX" dirty="0">
                <a:effectLst/>
              </a:rPr>
              <a:t>.</a:t>
            </a:r>
            <a:endParaRPr lang="es-EC" dirty="0"/>
          </a:p>
        </p:txBody>
      </p:sp>
      <p:pic>
        <p:nvPicPr>
          <p:cNvPr id="4" name="Imagen 30" descr="C:\Users\BYRON\Documents\MEGA\TESIS MECATRONICA (BYRON)\ARCHIVOS EN WORD DE LA TESIS MECATRONICA\imagenes\sistema de contro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124744"/>
            <a:ext cx="5616624" cy="487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5610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8684" y="896845"/>
            <a:ext cx="8229600" cy="4525963"/>
          </a:xfrm>
        </p:spPr>
        <p:txBody>
          <a:bodyPr/>
          <a:lstStyle/>
          <a:p>
            <a:r>
              <a:rPr lang="es-EC" dirty="0">
                <a:solidFill>
                  <a:schemeClr val="tx1">
                    <a:lumMod val="95000"/>
                    <a:lumOff val="5000"/>
                  </a:schemeClr>
                </a:solidFill>
              </a:rPr>
              <a:t>En la figura </a:t>
            </a:r>
            <a:r>
              <a:rPr lang="es-EC" dirty="0" smtClean="0">
                <a:solidFill>
                  <a:schemeClr val="tx1">
                    <a:lumMod val="95000"/>
                    <a:lumOff val="5000"/>
                  </a:schemeClr>
                </a:solidFill>
              </a:rPr>
              <a:t>siguiente se nota </a:t>
            </a:r>
            <a:r>
              <a:rPr lang="es-EC" dirty="0">
                <a:solidFill>
                  <a:schemeClr val="tx1">
                    <a:lumMod val="95000"/>
                    <a:lumOff val="5000"/>
                  </a:schemeClr>
                </a:solidFill>
              </a:rPr>
              <a:t>el sistema de control implementado en el prototipo de chaleco inteligente.   </a:t>
            </a:r>
            <a:endParaRPr lang="es-EC" dirty="0" smtClean="0">
              <a:solidFill>
                <a:schemeClr val="tx1">
                  <a:lumMod val="95000"/>
                  <a:lumOff val="5000"/>
                </a:schemeClr>
              </a:solidFill>
            </a:endParaRPr>
          </a:p>
          <a:p>
            <a:endParaRPr lang="es-EC" dirty="0">
              <a:solidFill>
                <a:schemeClr val="tx1">
                  <a:lumMod val="95000"/>
                  <a:lumOff val="5000"/>
                </a:schemeClr>
              </a:solidFill>
            </a:endParaRPr>
          </a:p>
          <a:p>
            <a:endParaRPr lang="es-EC" dirty="0">
              <a:solidFill>
                <a:schemeClr val="tx1">
                  <a:lumMod val="95000"/>
                  <a:lumOff val="5000"/>
                </a:schemeClr>
              </a:solidFill>
            </a:endParaRPr>
          </a:p>
          <a:p>
            <a:endParaRPr lang="es-EC" dirty="0"/>
          </a:p>
        </p:txBody>
      </p:sp>
      <p:pic>
        <p:nvPicPr>
          <p:cNvPr id="117763" name="Imagen 31" descr="H:\DCIM\106_PANA\P10606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2204864"/>
            <a:ext cx="3001963"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457200" y="274638"/>
            <a:ext cx="8229600" cy="1143000"/>
          </a:xfrm>
        </p:spPr>
        <p:txBody>
          <a:bodyPr/>
          <a:lstStyle/>
          <a:p>
            <a:pPr algn="ctr"/>
            <a:r>
              <a:rPr lang="es-MX" b="0" dirty="0" smtClean="0">
                <a:solidFill>
                  <a:schemeClr val="tx1"/>
                </a:solidFill>
                <a:effectLst>
                  <a:outerShdw blurRad="38100" dist="38100" dir="2700000" algn="tl">
                    <a:srgbClr val="000000">
                      <a:alpha val="43137"/>
                    </a:srgbClr>
                  </a:outerShdw>
                </a:effectLst>
              </a:rPr>
              <a:t>Sistema </a:t>
            </a:r>
            <a:r>
              <a:rPr lang="es-MX" b="0" dirty="0">
                <a:solidFill>
                  <a:schemeClr val="tx1"/>
                </a:solidFill>
                <a:effectLst>
                  <a:outerShdw blurRad="38100" dist="38100" dir="2700000" algn="tl">
                    <a:srgbClr val="000000">
                      <a:alpha val="43137"/>
                    </a:srgbClr>
                  </a:outerShdw>
                </a:effectLst>
              </a:rPr>
              <a:t>de control</a:t>
            </a:r>
            <a:r>
              <a:rPr lang="es-MX" dirty="0">
                <a:effectLst/>
              </a:rPr>
              <a:t>.</a:t>
            </a:r>
            <a:endParaRPr lang="es-EC" dirty="0"/>
          </a:p>
        </p:txBody>
      </p:sp>
    </p:spTree>
    <p:extLst>
      <p:ext uri="{BB962C8B-B14F-4D97-AF65-F5344CB8AC3E}">
        <p14:creationId xmlns:p14="http://schemas.microsoft.com/office/powerpoint/2010/main" val="410646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s-EC" cap="small" dirty="0" smtClean="0">
                <a:solidFill>
                  <a:schemeClr val="tx1">
                    <a:lumMod val="95000"/>
                    <a:lumOff val="5000"/>
                  </a:schemeClr>
                </a:solidFill>
                <a:effectLst>
                  <a:outerShdw blurRad="38100" dist="38100" dir="2700000" algn="tl">
                    <a:srgbClr val="000000">
                      <a:alpha val="43137"/>
                    </a:srgbClr>
                  </a:outerShdw>
                </a:effectLst>
              </a:rPr>
              <a:t>Selección </a:t>
            </a:r>
            <a:r>
              <a:rPr lang="es-EC" cap="small" dirty="0">
                <a:solidFill>
                  <a:schemeClr val="tx1">
                    <a:lumMod val="95000"/>
                    <a:lumOff val="5000"/>
                  </a:schemeClr>
                </a:solidFill>
                <a:effectLst>
                  <a:outerShdw blurRad="38100" dist="38100" dir="2700000" algn="tl">
                    <a:srgbClr val="000000">
                      <a:alpha val="43137"/>
                    </a:srgbClr>
                  </a:outerShdw>
                </a:effectLst>
              </a:rPr>
              <a:t>de materiales y componentes </a:t>
            </a:r>
            <a:r>
              <a:rPr lang="es-EC" cap="small" dirty="0" smtClean="0">
                <a:solidFill>
                  <a:schemeClr val="tx1">
                    <a:lumMod val="95000"/>
                    <a:lumOff val="5000"/>
                  </a:schemeClr>
                </a:solidFill>
                <a:effectLst>
                  <a:outerShdw blurRad="38100" dist="38100" dir="2700000" algn="tl">
                    <a:srgbClr val="000000">
                      <a:alpha val="43137"/>
                    </a:srgbClr>
                  </a:outerShdw>
                </a:effectLst>
              </a:rPr>
              <a:t>electrónicos</a:t>
            </a:r>
            <a:endParaRPr lang="es-EC" cap="small" dirty="0">
              <a:solidFill>
                <a:schemeClr val="tx1">
                  <a:lumMod val="95000"/>
                  <a:lumOff val="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lgn="just">
              <a:buNone/>
            </a:pPr>
            <a:r>
              <a:rPr lang="es-EC" sz="2000" dirty="0" smtClean="0">
                <a:solidFill>
                  <a:schemeClr val="tx1">
                    <a:lumMod val="95000"/>
                    <a:lumOff val="5000"/>
                  </a:schemeClr>
                </a:solidFill>
              </a:rPr>
              <a:t>TELA UTILIZADA EN LA IMPLEMENTACIÓN EL CHALECO</a:t>
            </a:r>
          </a:p>
          <a:p>
            <a:pPr marL="0" indent="0" algn="just">
              <a:buNone/>
            </a:pPr>
            <a:endParaRPr lang="es-EC" dirty="0" smtClean="0">
              <a:solidFill>
                <a:schemeClr val="tx1">
                  <a:lumMod val="95000"/>
                  <a:lumOff val="5000"/>
                </a:schemeClr>
              </a:solidFill>
            </a:endParaRPr>
          </a:p>
          <a:p>
            <a:pPr algn="just"/>
            <a:r>
              <a:rPr lang="es-EC" dirty="0" smtClean="0">
                <a:solidFill>
                  <a:schemeClr val="tx1">
                    <a:lumMod val="95000"/>
                    <a:lumOff val="5000"/>
                  </a:schemeClr>
                </a:solidFill>
              </a:rPr>
              <a:t>El chaleco inteligente debe ser una prenda a prueba de agua no transpirable, los textiles a prueba de agua son diseñadas para ambientes de extremo frío e  intensidad de lluvia.</a:t>
            </a:r>
          </a:p>
          <a:p>
            <a:pPr algn="just"/>
            <a:endParaRPr lang="es-EC" dirty="0">
              <a:solidFill>
                <a:schemeClr val="tx1">
                  <a:lumMod val="95000"/>
                  <a:lumOff val="5000"/>
                </a:schemeClr>
              </a:solidFill>
            </a:endParaRPr>
          </a:p>
        </p:txBody>
      </p:sp>
      <p:pic>
        <p:nvPicPr>
          <p:cNvPr id="82947" name="Imagen 2" descr="C:\Users\BYRON\Desktop\10743637_10204067919957350_772513426_n.jpg"/>
          <p:cNvPicPr>
            <a:picLocks noChangeAspect="1" noChangeArrowheads="1"/>
          </p:cNvPicPr>
          <p:nvPr/>
        </p:nvPicPr>
        <p:blipFill>
          <a:blip r:embed="rId2">
            <a:extLst>
              <a:ext uri="{28A0092B-C50C-407E-A947-70E740481C1C}">
                <a14:useLocalDpi xmlns:a14="http://schemas.microsoft.com/office/drawing/2010/main" val="0"/>
              </a:ext>
            </a:extLst>
          </a:blip>
          <a:srcRect t="20595" b="9236"/>
          <a:stretch>
            <a:fillRect/>
          </a:stretch>
        </p:blipFill>
        <p:spPr bwMode="auto">
          <a:xfrm>
            <a:off x="2627784" y="3717032"/>
            <a:ext cx="4621738"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3102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pPr lvl="0" algn="ctr"/>
            <a:r>
              <a:rPr lang="es-EC" b="0" dirty="0">
                <a:solidFill>
                  <a:schemeClr val="tx2"/>
                </a:solidFill>
                <a:effectLst>
                  <a:outerShdw blurRad="38100" dist="38100" dir="2700000" algn="tl">
                    <a:srgbClr val="000000">
                      <a:alpha val="43137"/>
                    </a:srgbClr>
                  </a:outerShdw>
                </a:effectLst>
              </a:rPr>
              <a:t>Protocolo de pruebas</a:t>
            </a:r>
            <a:endParaRPr lang="es-EC" b="0" cap="small"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4999" y="836712"/>
            <a:ext cx="8229600" cy="4525963"/>
          </a:xfrm>
        </p:spPr>
        <p:txBody>
          <a:bodyPr/>
          <a:lstStyle/>
          <a:p>
            <a:pPr lvl="1">
              <a:buFont typeface="Wingdings" panose="05000000000000000000" pitchFamily="2" charset="2"/>
              <a:buChar char="Ø"/>
            </a:pPr>
            <a:r>
              <a:rPr lang="es-EC" b="1" dirty="0">
                <a:solidFill>
                  <a:schemeClr val="tx2"/>
                </a:solidFill>
              </a:rPr>
              <a:t>Prueba y resultados de materiales de fibras conductoras.</a:t>
            </a:r>
            <a:endParaRPr lang="es-EC" sz="2800" b="1" dirty="0">
              <a:solidFill>
                <a:schemeClr val="tx2"/>
              </a:solidFill>
            </a:endParaRPr>
          </a:p>
          <a:p>
            <a:pPr marL="0" indent="0" algn="just">
              <a:buNone/>
            </a:pPr>
            <a:endParaRPr lang="es-EC" dirty="0" smtClean="0">
              <a:solidFill>
                <a:schemeClr val="tx1">
                  <a:lumMod val="95000"/>
                  <a:lumOff val="5000"/>
                </a:schemeClr>
              </a:solidFill>
            </a:endParaRPr>
          </a:p>
          <a:p>
            <a:pPr algn="just"/>
            <a:endParaRPr lang="es-EC" dirty="0">
              <a:solidFill>
                <a:schemeClr val="tx1">
                  <a:lumMod val="95000"/>
                  <a:lumOff val="5000"/>
                </a:schemeClr>
              </a:solidFill>
            </a:endParaRPr>
          </a:p>
          <a:p>
            <a:pPr algn="just"/>
            <a:endParaRPr lang="es-EC" dirty="0" smtClean="0">
              <a:solidFill>
                <a:schemeClr val="tx1">
                  <a:lumMod val="95000"/>
                  <a:lumOff val="5000"/>
                </a:schemeClr>
              </a:solidFill>
            </a:endParaRPr>
          </a:p>
        </p:txBody>
      </p:sp>
      <p:pic>
        <p:nvPicPr>
          <p:cNvPr id="5" name="Picture 4" descr="D:\DCIM\106_PANA\P106065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2191331"/>
            <a:ext cx="4176464" cy="2749837"/>
          </a:xfrm>
          <a:prstGeom prst="rect">
            <a:avLst/>
          </a:prstGeom>
          <a:noFill/>
          <a:ln>
            <a:noFill/>
          </a:ln>
        </p:spPr>
      </p:pic>
    </p:spTree>
    <p:extLst>
      <p:ext uri="{BB962C8B-B14F-4D97-AF65-F5344CB8AC3E}">
        <p14:creationId xmlns:p14="http://schemas.microsoft.com/office/powerpoint/2010/main" val="36579524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pPr lvl="0" algn="ctr"/>
            <a:r>
              <a:rPr lang="es-EC" b="0" dirty="0">
                <a:solidFill>
                  <a:schemeClr val="tx2"/>
                </a:solidFill>
                <a:effectLst/>
              </a:rPr>
              <a:t>Protocolo de pruebas</a:t>
            </a:r>
            <a:endParaRPr lang="es-EC" b="0" cap="small" dirty="0">
              <a:solidFill>
                <a:schemeClr val="tx2"/>
              </a:solidFill>
              <a:effectLst/>
            </a:endParaRPr>
          </a:p>
        </p:txBody>
      </p:sp>
      <p:sp>
        <p:nvSpPr>
          <p:cNvPr id="3" name="Content Placeholder 2"/>
          <p:cNvSpPr>
            <a:spLocks noGrp="1"/>
          </p:cNvSpPr>
          <p:nvPr>
            <p:ph idx="1"/>
          </p:nvPr>
        </p:nvSpPr>
        <p:spPr>
          <a:xfrm>
            <a:off x="457735" y="721280"/>
            <a:ext cx="8229600" cy="4525963"/>
          </a:xfrm>
        </p:spPr>
        <p:txBody>
          <a:bodyPr/>
          <a:lstStyle/>
          <a:p>
            <a:pPr lvl="1">
              <a:buFont typeface="Wingdings" panose="05000000000000000000" pitchFamily="2" charset="2"/>
              <a:buChar char="Ø"/>
            </a:pPr>
            <a:r>
              <a:rPr lang="es-EC" sz="2000" b="1" dirty="0">
                <a:solidFill>
                  <a:schemeClr val="tx2"/>
                </a:solidFill>
              </a:rPr>
              <a:t>Prueba y resultados de componentes eléctricos y electrónicos</a:t>
            </a:r>
            <a:endParaRPr lang="es-EC" sz="2000" dirty="0" smtClean="0">
              <a:solidFill>
                <a:schemeClr val="tx2"/>
              </a:solidFill>
            </a:endParaRPr>
          </a:p>
          <a:p>
            <a:pPr algn="just"/>
            <a:endParaRPr lang="es-EC" dirty="0">
              <a:solidFill>
                <a:schemeClr val="tx1">
                  <a:lumMod val="95000"/>
                  <a:lumOff val="5000"/>
                </a:schemeClr>
              </a:solidFill>
            </a:endParaRPr>
          </a:p>
          <a:p>
            <a:pPr algn="just"/>
            <a:endParaRPr lang="es-EC" dirty="0" smtClean="0">
              <a:solidFill>
                <a:schemeClr val="tx1">
                  <a:lumMod val="95000"/>
                  <a:lumOff val="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238614258"/>
              </p:ext>
            </p:extLst>
          </p:nvPr>
        </p:nvGraphicFramePr>
        <p:xfrm>
          <a:off x="3203848" y="1272922"/>
          <a:ext cx="3384376" cy="4748365"/>
        </p:xfrm>
        <a:graphic>
          <a:graphicData uri="http://schemas.openxmlformats.org/drawingml/2006/table">
            <a:tbl>
              <a:tblPr firstRow="1" firstCol="1" bandRow="1">
                <a:tableStyleId>{5C22544A-7EE6-4342-B048-85BDC9FD1C3A}</a:tableStyleId>
              </a:tblPr>
              <a:tblGrid>
                <a:gridCol w="2332238"/>
                <a:gridCol w="1052138"/>
              </a:tblGrid>
              <a:tr h="211226">
                <a:tc gridSpan="2">
                  <a:txBody>
                    <a:bodyPr/>
                    <a:lstStyle/>
                    <a:p>
                      <a:pPr marL="228600" algn="ctr">
                        <a:spcBef>
                          <a:spcPts val="500"/>
                        </a:spcBef>
                        <a:spcAft>
                          <a:spcPts val="0"/>
                        </a:spcAft>
                      </a:pPr>
                      <a:r>
                        <a:rPr lang="es-EC" sz="1200" dirty="0">
                          <a:solidFill>
                            <a:schemeClr val="tx2"/>
                          </a:solidFill>
                          <a:effectLst/>
                        </a:rPr>
                        <a:t>Voltaje en los dispositivos</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405554">
                <a:tc>
                  <a:txBody>
                    <a:bodyPr/>
                    <a:lstStyle/>
                    <a:p>
                      <a:pPr marL="228600" algn="ctr">
                        <a:spcBef>
                          <a:spcPts val="500"/>
                        </a:spcBef>
                        <a:spcAft>
                          <a:spcPts val="0"/>
                        </a:spcAft>
                      </a:pPr>
                      <a:r>
                        <a:rPr lang="es-EC" sz="1200" dirty="0">
                          <a:solidFill>
                            <a:schemeClr val="tx2"/>
                          </a:solidFill>
                          <a:effectLst/>
                        </a:rPr>
                        <a:t>Dispositivo electrónicos</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Bef>
                          <a:spcPts val="500"/>
                        </a:spcBef>
                        <a:spcAft>
                          <a:spcPts val="0"/>
                        </a:spcAft>
                      </a:pPr>
                      <a:r>
                        <a:rPr lang="es-EC" sz="1200">
                          <a:effectLst/>
                        </a:rPr>
                        <a:t>Voltaje (V)</a:t>
                      </a:r>
                      <a:endParaRPr lang="es-EC" sz="12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1226">
                <a:tc>
                  <a:txBody>
                    <a:bodyPr/>
                    <a:lstStyle/>
                    <a:p>
                      <a:pPr marL="228600" algn="ctr">
                        <a:spcBef>
                          <a:spcPts val="500"/>
                        </a:spcBef>
                        <a:spcAft>
                          <a:spcPts val="0"/>
                        </a:spcAft>
                      </a:pPr>
                      <a:r>
                        <a:rPr lang="es-EC" sz="1200" dirty="0">
                          <a:solidFill>
                            <a:schemeClr val="tx2"/>
                          </a:solidFill>
                          <a:effectLst/>
                        </a:rPr>
                        <a:t>Módulo GSM</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Bef>
                          <a:spcPts val="500"/>
                        </a:spcBef>
                        <a:spcAft>
                          <a:spcPts val="0"/>
                        </a:spcAft>
                      </a:pPr>
                      <a:r>
                        <a:rPr lang="es-EC" sz="1200">
                          <a:effectLst/>
                        </a:rPr>
                        <a:t>4,14</a:t>
                      </a:r>
                      <a:endParaRPr lang="es-EC" sz="12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1226">
                <a:tc>
                  <a:txBody>
                    <a:bodyPr/>
                    <a:lstStyle/>
                    <a:p>
                      <a:pPr marL="228600" algn="ctr">
                        <a:spcBef>
                          <a:spcPts val="500"/>
                        </a:spcBef>
                        <a:spcAft>
                          <a:spcPts val="0"/>
                        </a:spcAft>
                      </a:pPr>
                      <a:r>
                        <a:rPr lang="es-EC" sz="1200" dirty="0">
                          <a:solidFill>
                            <a:schemeClr val="tx2"/>
                          </a:solidFill>
                          <a:effectLst/>
                        </a:rPr>
                        <a:t>Módulo GPS</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Bef>
                          <a:spcPts val="500"/>
                        </a:spcBef>
                        <a:spcAft>
                          <a:spcPts val="0"/>
                        </a:spcAft>
                      </a:pPr>
                      <a:r>
                        <a:rPr lang="es-EC" sz="1200">
                          <a:effectLst/>
                        </a:rPr>
                        <a:t>3,89</a:t>
                      </a:r>
                      <a:endParaRPr lang="es-EC" sz="12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2453">
                <a:tc>
                  <a:txBody>
                    <a:bodyPr/>
                    <a:lstStyle/>
                    <a:p>
                      <a:pPr marL="228600" algn="ctr">
                        <a:spcBef>
                          <a:spcPts val="500"/>
                        </a:spcBef>
                        <a:spcAft>
                          <a:spcPts val="0"/>
                        </a:spcAft>
                      </a:pPr>
                      <a:r>
                        <a:rPr lang="es-EC" sz="1200" dirty="0">
                          <a:solidFill>
                            <a:schemeClr val="tx2"/>
                          </a:solidFill>
                          <a:effectLst/>
                        </a:rPr>
                        <a:t>Módulo de lectura y escritura SD</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Bef>
                          <a:spcPts val="500"/>
                        </a:spcBef>
                        <a:spcAft>
                          <a:spcPts val="0"/>
                        </a:spcAft>
                      </a:pPr>
                      <a:r>
                        <a:rPr lang="es-EC" sz="1200">
                          <a:effectLst/>
                        </a:rPr>
                        <a:t>3,6</a:t>
                      </a:r>
                      <a:endParaRPr lang="es-EC" sz="12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5554">
                <a:tc>
                  <a:txBody>
                    <a:bodyPr/>
                    <a:lstStyle/>
                    <a:p>
                      <a:pPr marL="228600" algn="ctr">
                        <a:spcBef>
                          <a:spcPts val="500"/>
                        </a:spcBef>
                        <a:spcAft>
                          <a:spcPts val="0"/>
                        </a:spcAft>
                      </a:pPr>
                      <a:r>
                        <a:rPr lang="es-EC" sz="1200" dirty="0">
                          <a:solidFill>
                            <a:schemeClr val="tx2"/>
                          </a:solidFill>
                          <a:effectLst/>
                        </a:rPr>
                        <a:t>Controlador LilyPad</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Bef>
                          <a:spcPts val="500"/>
                        </a:spcBef>
                        <a:spcAft>
                          <a:spcPts val="0"/>
                        </a:spcAft>
                      </a:pPr>
                      <a:r>
                        <a:rPr lang="es-EC" sz="1200">
                          <a:effectLst/>
                        </a:rPr>
                        <a:t>4</a:t>
                      </a:r>
                      <a:endParaRPr lang="es-EC" sz="12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5554">
                <a:tc>
                  <a:txBody>
                    <a:bodyPr/>
                    <a:lstStyle/>
                    <a:p>
                      <a:pPr marL="228600" algn="ctr">
                        <a:spcBef>
                          <a:spcPts val="500"/>
                        </a:spcBef>
                        <a:spcAft>
                          <a:spcPts val="0"/>
                        </a:spcAft>
                      </a:pPr>
                      <a:r>
                        <a:rPr lang="es-EC" sz="1200" dirty="0">
                          <a:solidFill>
                            <a:schemeClr val="tx2"/>
                          </a:solidFill>
                          <a:effectLst/>
                        </a:rPr>
                        <a:t>Leds de dirección Izquierda</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Bef>
                          <a:spcPts val="500"/>
                        </a:spcBef>
                        <a:spcAft>
                          <a:spcPts val="0"/>
                        </a:spcAft>
                      </a:pPr>
                      <a:r>
                        <a:rPr lang="es-EC" sz="1200">
                          <a:effectLst/>
                        </a:rPr>
                        <a:t>2,62</a:t>
                      </a:r>
                      <a:endParaRPr lang="es-EC" sz="12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5554">
                <a:tc>
                  <a:txBody>
                    <a:bodyPr/>
                    <a:lstStyle/>
                    <a:p>
                      <a:pPr marL="228600" algn="ctr">
                        <a:spcBef>
                          <a:spcPts val="500"/>
                        </a:spcBef>
                        <a:spcAft>
                          <a:spcPts val="0"/>
                        </a:spcAft>
                      </a:pPr>
                      <a:r>
                        <a:rPr lang="es-EC" sz="1200" dirty="0">
                          <a:solidFill>
                            <a:schemeClr val="tx2"/>
                          </a:solidFill>
                          <a:effectLst/>
                        </a:rPr>
                        <a:t>Leds de dirección derecha</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Bef>
                          <a:spcPts val="500"/>
                        </a:spcBef>
                        <a:spcAft>
                          <a:spcPts val="0"/>
                        </a:spcAft>
                      </a:pPr>
                      <a:r>
                        <a:rPr lang="es-EC" sz="1200">
                          <a:effectLst/>
                        </a:rPr>
                        <a:t>2,64</a:t>
                      </a:r>
                      <a:endParaRPr lang="es-EC" sz="12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1226">
                <a:tc>
                  <a:txBody>
                    <a:bodyPr/>
                    <a:lstStyle/>
                    <a:p>
                      <a:pPr marL="228600" algn="ctr">
                        <a:spcBef>
                          <a:spcPts val="500"/>
                        </a:spcBef>
                        <a:spcAft>
                          <a:spcPts val="0"/>
                        </a:spcAft>
                      </a:pPr>
                      <a:r>
                        <a:rPr lang="es-EC" sz="1200" dirty="0">
                          <a:solidFill>
                            <a:schemeClr val="tx2"/>
                          </a:solidFill>
                          <a:effectLst/>
                        </a:rPr>
                        <a:t>Leds de paro</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Bef>
                          <a:spcPts val="500"/>
                        </a:spcBef>
                        <a:spcAft>
                          <a:spcPts val="0"/>
                        </a:spcAft>
                      </a:pPr>
                      <a:r>
                        <a:rPr lang="es-EC" sz="1200">
                          <a:effectLst/>
                        </a:rPr>
                        <a:t>1,79</a:t>
                      </a:r>
                      <a:endParaRPr lang="es-EC" sz="12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5554">
                <a:tc>
                  <a:txBody>
                    <a:bodyPr/>
                    <a:lstStyle/>
                    <a:p>
                      <a:pPr marL="228600" algn="ctr">
                        <a:spcBef>
                          <a:spcPts val="500"/>
                        </a:spcBef>
                        <a:spcAft>
                          <a:spcPts val="0"/>
                        </a:spcAft>
                      </a:pPr>
                      <a:r>
                        <a:rPr lang="es-EC" sz="1200" dirty="0">
                          <a:solidFill>
                            <a:schemeClr val="tx2"/>
                          </a:solidFill>
                          <a:effectLst/>
                        </a:rPr>
                        <a:t>Leds de precaución</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Bef>
                          <a:spcPts val="500"/>
                        </a:spcBef>
                        <a:spcAft>
                          <a:spcPts val="0"/>
                        </a:spcAft>
                      </a:pPr>
                      <a:r>
                        <a:rPr lang="es-EC" sz="1200">
                          <a:effectLst/>
                        </a:rPr>
                        <a:t>1,97</a:t>
                      </a:r>
                      <a:endParaRPr lang="es-EC" sz="12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2453">
                <a:tc>
                  <a:txBody>
                    <a:bodyPr/>
                    <a:lstStyle/>
                    <a:p>
                      <a:pPr marL="228600" algn="ctr">
                        <a:spcBef>
                          <a:spcPts val="500"/>
                        </a:spcBef>
                        <a:spcAft>
                          <a:spcPts val="0"/>
                        </a:spcAft>
                      </a:pPr>
                      <a:r>
                        <a:rPr lang="es-EC" sz="1200" dirty="0">
                          <a:solidFill>
                            <a:schemeClr val="tx2"/>
                          </a:solidFill>
                          <a:effectLst/>
                        </a:rPr>
                        <a:t>Batería de Ion litio 4400 </a:t>
                      </a:r>
                      <a:r>
                        <a:rPr lang="es-EC" sz="1200" dirty="0" err="1">
                          <a:solidFill>
                            <a:schemeClr val="tx2"/>
                          </a:solidFill>
                          <a:effectLst/>
                        </a:rPr>
                        <a:t>mAh</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Bef>
                          <a:spcPts val="500"/>
                        </a:spcBef>
                        <a:spcAft>
                          <a:spcPts val="0"/>
                        </a:spcAft>
                      </a:pPr>
                      <a:r>
                        <a:rPr lang="es-EC" sz="1200">
                          <a:effectLst/>
                        </a:rPr>
                        <a:t>4,06</a:t>
                      </a:r>
                      <a:endParaRPr lang="es-EC" sz="12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08332">
                <a:tc>
                  <a:txBody>
                    <a:bodyPr/>
                    <a:lstStyle/>
                    <a:p>
                      <a:pPr marL="228600" algn="ctr">
                        <a:spcBef>
                          <a:spcPts val="500"/>
                        </a:spcBef>
                        <a:spcAft>
                          <a:spcPts val="0"/>
                        </a:spcAft>
                      </a:pPr>
                      <a:r>
                        <a:rPr lang="es-EC" sz="1200" dirty="0">
                          <a:solidFill>
                            <a:schemeClr val="tx2"/>
                          </a:solidFill>
                          <a:effectLst/>
                        </a:rPr>
                        <a:t>Batería de polímero Ion litio 1200 </a:t>
                      </a:r>
                      <a:r>
                        <a:rPr lang="es-EC" sz="1200" dirty="0" err="1">
                          <a:solidFill>
                            <a:schemeClr val="tx2"/>
                          </a:solidFill>
                          <a:effectLst/>
                        </a:rPr>
                        <a:t>mAh</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Bef>
                          <a:spcPts val="500"/>
                        </a:spcBef>
                        <a:spcAft>
                          <a:spcPts val="0"/>
                        </a:spcAft>
                      </a:pPr>
                      <a:r>
                        <a:rPr lang="es-EC" sz="1200">
                          <a:effectLst/>
                        </a:rPr>
                        <a:t>4,14</a:t>
                      </a:r>
                      <a:endParaRPr lang="es-EC" sz="12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2453">
                <a:tc>
                  <a:txBody>
                    <a:bodyPr/>
                    <a:lstStyle/>
                    <a:p>
                      <a:pPr marL="228600" algn="ctr">
                        <a:spcBef>
                          <a:spcPts val="500"/>
                        </a:spcBef>
                        <a:spcAft>
                          <a:spcPts val="0"/>
                        </a:spcAft>
                      </a:pPr>
                      <a:r>
                        <a:rPr lang="es-EC" sz="1200" dirty="0">
                          <a:solidFill>
                            <a:schemeClr val="tx2"/>
                          </a:solidFill>
                          <a:effectLst/>
                        </a:rPr>
                        <a:t>Voltaje de carga de las baterías</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Bef>
                          <a:spcPts val="500"/>
                        </a:spcBef>
                        <a:spcAft>
                          <a:spcPts val="0"/>
                        </a:spcAft>
                      </a:pPr>
                      <a:r>
                        <a:rPr lang="es-EC" sz="1200" dirty="0">
                          <a:effectLst/>
                        </a:rPr>
                        <a:t>4,05</a:t>
                      </a:r>
                      <a:endParaRPr lang="es-EC" sz="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824022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pPr lvl="0"/>
            <a:r>
              <a:rPr lang="es-EC" b="0" dirty="0">
                <a:solidFill>
                  <a:schemeClr val="tx2"/>
                </a:solidFill>
                <a:effectLst/>
              </a:rPr>
              <a:t>Protocolo de pruebas</a:t>
            </a:r>
            <a:endParaRPr lang="es-EC" b="0" cap="small" dirty="0">
              <a:solidFill>
                <a:schemeClr val="tx2"/>
              </a:solidFill>
              <a:effectLst/>
            </a:endParaRPr>
          </a:p>
        </p:txBody>
      </p:sp>
      <p:sp>
        <p:nvSpPr>
          <p:cNvPr id="3" name="Content Placeholder 2"/>
          <p:cNvSpPr>
            <a:spLocks noGrp="1"/>
          </p:cNvSpPr>
          <p:nvPr>
            <p:ph idx="1"/>
          </p:nvPr>
        </p:nvSpPr>
        <p:spPr>
          <a:xfrm>
            <a:off x="457735" y="721280"/>
            <a:ext cx="8229600" cy="4525963"/>
          </a:xfrm>
        </p:spPr>
        <p:txBody>
          <a:bodyPr/>
          <a:lstStyle/>
          <a:p>
            <a:pPr lvl="1">
              <a:buFont typeface="Wingdings" panose="05000000000000000000" pitchFamily="2" charset="2"/>
              <a:buChar char="Ø"/>
            </a:pPr>
            <a:r>
              <a:rPr lang="es-EC" sz="2000" b="1" dirty="0">
                <a:solidFill>
                  <a:schemeClr val="tx2"/>
                </a:solidFill>
              </a:rPr>
              <a:t>Prueba y resultados del sistema de control.</a:t>
            </a:r>
          </a:p>
          <a:p>
            <a:r>
              <a:rPr lang="es-EC" dirty="0">
                <a:solidFill>
                  <a:schemeClr val="tx2"/>
                </a:solidFill>
              </a:rPr>
              <a:t> </a:t>
            </a:r>
          </a:p>
          <a:p>
            <a:pPr algn="just"/>
            <a:endParaRPr lang="es-EC" dirty="0">
              <a:solidFill>
                <a:schemeClr val="tx1">
                  <a:lumMod val="95000"/>
                  <a:lumOff val="5000"/>
                </a:schemeClr>
              </a:solidFill>
            </a:endParaRPr>
          </a:p>
          <a:p>
            <a:pPr algn="just"/>
            <a:endParaRPr lang="es-EC" dirty="0" smtClean="0">
              <a:solidFill>
                <a:schemeClr val="tx1">
                  <a:lumMod val="95000"/>
                  <a:lumOff val="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276462679"/>
              </p:ext>
            </p:extLst>
          </p:nvPr>
        </p:nvGraphicFramePr>
        <p:xfrm>
          <a:off x="2051719" y="1772817"/>
          <a:ext cx="4896545" cy="3474425"/>
        </p:xfrm>
        <a:graphic>
          <a:graphicData uri="http://schemas.openxmlformats.org/drawingml/2006/table">
            <a:tbl>
              <a:tblPr firstRow="1" firstCol="1" bandRow="1">
                <a:tableStyleId>{5C22544A-7EE6-4342-B048-85BDC9FD1C3A}</a:tableStyleId>
              </a:tblPr>
              <a:tblGrid>
                <a:gridCol w="1045796"/>
                <a:gridCol w="1515895"/>
                <a:gridCol w="913605"/>
                <a:gridCol w="1421249"/>
              </a:tblGrid>
              <a:tr h="1701760">
                <a:tc>
                  <a:txBody>
                    <a:bodyPr/>
                    <a:lstStyle/>
                    <a:p>
                      <a:pPr marL="228600" algn="ctr">
                        <a:spcBef>
                          <a:spcPts val="500"/>
                        </a:spcBef>
                        <a:spcAft>
                          <a:spcPts val="0"/>
                        </a:spcAft>
                      </a:pPr>
                      <a:r>
                        <a:rPr lang="es-EC" sz="1200" dirty="0">
                          <a:effectLst/>
                        </a:rPr>
                        <a:t>Pulsadores</a:t>
                      </a:r>
                      <a:endParaRPr lang="es-EC" sz="12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Bef>
                          <a:spcPts val="500"/>
                        </a:spcBef>
                        <a:spcAft>
                          <a:spcPts val="0"/>
                        </a:spcAft>
                      </a:pPr>
                      <a:r>
                        <a:rPr lang="es-EC" sz="1200" dirty="0">
                          <a:effectLst/>
                        </a:rPr>
                        <a:t>Voltaje a las entras del controlador.</a:t>
                      </a:r>
                      <a:endParaRPr lang="es-EC" sz="12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Bef>
                          <a:spcPts val="500"/>
                        </a:spcBef>
                        <a:spcAft>
                          <a:spcPts val="0"/>
                        </a:spcAft>
                      </a:pPr>
                      <a:r>
                        <a:rPr lang="es-EC" sz="1200">
                          <a:effectLst/>
                        </a:rPr>
                        <a:t>Valores ADC.</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Bef>
                          <a:spcPts val="500"/>
                        </a:spcBef>
                        <a:spcAft>
                          <a:spcPts val="0"/>
                        </a:spcAft>
                      </a:pPr>
                      <a:r>
                        <a:rPr lang="es-EC" sz="1200" dirty="0">
                          <a:effectLst/>
                        </a:rPr>
                        <a:t>Tiempo de accionamiento de las </a:t>
                      </a:r>
                      <a:r>
                        <a:rPr lang="es-EC" sz="1200" dirty="0" smtClean="0">
                          <a:effectLst/>
                        </a:rPr>
                        <a:t>funciones (s).</a:t>
                      </a:r>
                      <a:endParaRPr lang="es-EC" sz="12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4533">
                <a:tc>
                  <a:txBody>
                    <a:bodyPr/>
                    <a:lstStyle/>
                    <a:p>
                      <a:pPr marL="228600" algn="ctr">
                        <a:spcBef>
                          <a:spcPts val="500"/>
                        </a:spcBef>
                        <a:spcAft>
                          <a:spcPts val="0"/>
                        </a:spcAft>
                      </a:pPr>
                      <a:r>
                        <a:rPr lang="es-EC" sz="1200">
                          <a:effectLst/>
                        </a:rPr>
                        <a:t>P1</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Bef>
                          <a:spcPts val="500"/>
                        </a:spcBef>
                        <a:spcAft>
                          <a:spcPts val="0"/>
                        </a:spcAft>
                      </a:pPr>
                      <a:r>
                        <a:rPr lang="es-EC" sz="1200">
                          <a:effectLst/>
                        </a:rPr>
                        <a:t>3,8</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Bef>
                          <a:spcPts val="500"/>
                        </a:spcBef>
                        <a:spcAft>
                          <a:spcPts val="0"/>
                        </a:spcAft>
                      </a:pPr>
                      <a:r>
                        <a:rPr lang="es-EC" sz="1200">
                          <a:effectLst/>
                        </a:rPr>
                        <a:t>973</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Bef>
                          <a:spcPts val="500"/>
                        </a:spcBef>
                        <a:spcAft>
                          <a:spcPts val="0"/>
                        </a:spcAft>
                      </a:pPr>
                      <a:r>
                        <a:rPr lang="es-EC" sz="1200">
                          <a:effectLst/>
                        </a:rPr>
                        <a:t>3,5</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4533">
                <a:tc>
                  <a:txBody>
                    <a:bodyPr/>
                    <a:lstStyle/>
                    <a:p>
                      <a:pPr marL="228600" algn="ctr">
                        <a:spcBef>
                          <a:spcPts val="500"/>
                        </a:spcBef>
                        <a:spcAft>
                          <a:spcPts val="0"/>
                        </a:spcAft>
                      </a:pPr>
                      <a:r>
                        <a:rPr lang="es-EC" sz="1200">
                          <a:effectLst/>
                        </a:rPr>
                        <a:t>P2</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Bef>
                          <a:spcPts val="500"/>
                        </a:spcBef>
                        <a:spcAft>
                          <a:spcPts val="0"/>
                        </a:spcAft>
                      </a:pPr>
                      <a:r>
                        <a:rPr lang="es-EC" sz="1200">
                          <a:effectLst/>
                        </a:rPr>
                        <a:t>3,72</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Bef>
                          <a:spcPts val="500"/>
                        </a:spcBef>
                        <a:spcAft>
                          <a:spcPts val="0"/>
                        </a:spcAft>
                      </a:pPr>
                      <a:r>
                        <a:rPr lang="es-EC" sz="1200">
                          <a:effectLst/>
                        </a:rPr>
                        <a:t>996</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Bef>
                          <a:spcPts val="500"/>
                        </a:spcBef>
                        <a:spcAft>
                          <a:spcPts val="0"/>
                        </a:spcAft>
                      </a:pPr>
                      <a:r>
                        <a:rPr lang="es-EC" sz="1200">
                          <a:effectLst/>
                        </a:rPr>
                        <a:t>3,375</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4533">
                <a:tc>
                  <a:txBody>
                    <a:bodyPr/>
                    <a:lstStyle/>
                    <a:p>
                      <a:pPr marL="228600" algn="ctr">
                        <a:spcBef>
                          <a:spcPts val="500"/>
                        </a:spcBef>
                        <a:spcAft>
                          <a:spcPts val="0"/>
                        </a:spcAft>
                      </a:pPr>
                      <a:r>
                        <a:rPr lang="es-EC" sz="1200">
                          <a:effectLst/>
                        </a:rPr>
                        <a:t>P3</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Bef>
                          <a:spcPts val="500"/>
                        </a:spcBef>
                        <a:spcAft>
                          <a:spcPts val="0"/>
                        </a:spcAft>
                      </a:pPr>
                      <a:r>
                        <a:rPr lang="es-EC" sz="1200">
                          <a:effectLst/>
                        </a:rPr>
                        <a:t>3,73</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Bef>
                          <a:spcPts val="500"/>
                        </a:spcBef>
                        <a:spcAft>
                          <a:spcPts val="0"/>
                        </a:spcAft>
                      </a:pPr>
                      <a:r>
                        <a:rPr lang="es-EC" sz="1200">
                          <a:effectLst/>
                        </a:rPr>
                        <a:t>1011</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Bef>
                          <a:spcPts val="500"/>
                        </a:spcBef>
                        <a:spcAft>
                          <a:spcPts val="0"/>
                        </a:spcAft>
                      </a:pPr>
                      <a:r>
                        <a:rPr lang="es-EC" sz="1200">
                          <a:effectLst/>
                        </a:rPr>
                        <a:t>3,123</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4533">
                <a:tc>
                  <a:txBody>
                    <a:bodyPr/>
                    <a:lstStyle/>
                    <a:p>
                      <a:pPr marL="228600" algn="ctr">
                        <a:spcBef>
                          <a:spcPts val="500"/>
                        </a:spcBef>
                        <a:spcAft>
                          <a:spcPts val="0"/>
                        </a:spcAft>
                      </a:pPr>
                      <a:r>
                        <a:rPr lang="es-EC" sz="1200">
                          <a:effectLst/>
                        </a:rPr>
                        <a:t>P4</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Bef>
                          <a:spcPts val="500"/>
                        </a:spcBef>
                        <a:spcAft>
                          <a:spcPts val="0"/>
                        </a:spcAft>
                      </a:pPr>
                      <a:r>
                        <a:rPr lang="es-EC" sz="1200">
                          <a:effectLst/>
                        </a:rPr>
                        <a:t>3,55</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Bef>
                          <a:spcPts val="500"/>
                        </a:spcBef>
                        <a:spcAft>
                          <a:spcPts val="0"/>
                        </a:spcAft>
                      </a:pPr>
                      <a:r>
                        <a:rPr lang="es-EC" sz="1200">
                          <a:effectLst/>
                        </a:rPr>
                        <a:t>999</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Bef>
                          <a:spcPts val="500"/>
                        </a:spcBef>
                        <a:spcAft>
                          <a:spcPts val="0"/>
                        </a:spcAft>
                      </a:pPr>
                      <a:r>
                        <a:rPr lang="es-EC" sz="1200">
                          <a:effectLst/>
                        </a:rPr>
                        <a:t>2,537</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4533">
                <a:tc>
                  <a:txBody>
                    <a:bodyPr/>
                    <a:lstStyle/>
                    <a:p>
                      <a:pPr marL="228600" algn="ctr">
                        <a:spcBef>
                          <a:spcPts val="500"/>
                        </a:spcBef>
                        <a:spcAft>
                          <a:spcPts val="0"/>
                        </a:spcAft>
                      </a:pPr>
                      <a:r>
                        <a:rPr lang="es-EC" sz="1200">
                          <a:effectLst/>
                        </a:rPr>
                        <a:t>P5</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Bef>
                          <a:spcPts val="500"/>
                        </a:spcBef>
                        <a:spcAft>
                          <a:spcPts val="0"/>
                        </a:spcAft>
                      </a:pPr>
                      <a:r>
                        <a:rPr lang="es-EC" sz="1200">
                          <a:effectLst/>
                        </a:rPr>
                        <a:t>3,54</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Bef>
                          <a:spcPts val="500"/>
                        </a:spcBef>
                        <a:spcAft>
                          <a:spcPts val="0"/>
                        </a:spcAft>
                      </a:pPr>
                      <a:r>
                        <a:rPr lang="es-EC" sz="1200">
                          <a:effectLst/>
                        </a:rPr>
                        <a:t>978</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Bef>
                          <a:spcPts val="500"/>
                        </a:spcBef>
                        <a:spcAft>
                          <a:spcPts val="0"/>
                        </a:spcAft>
                      </a:pPr>
                      <a:r>
                        <a:rPr lang="es-EC" sz="1200" dirty="0">
                          <a:effectLst/>
                        </a:rPr>
                        <a:t>3,915</a:t>
                      </a:r>
                      <a:endParaRPr lang="es-EC" sz="12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1675116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pPr lvl="0"/>
            <a:r>
              <a:rPr lang="es-EC" b="0" dirty="0">
                <a:solidFill>
                  <a:schemeClr val="tx2"/>
                </a:solidFill>
                <a:effectLst/>
              </a:rPr>
              <a:t>Protocolo de pruebas</a:t>
            </a:r>
            <a:endParaRPr lang="es-EC" b="0" cap="small" dirty="0">
              <a:solidFill>
                <a:schemeClr val="tx2"/>
              </a:solidFill>
              <a:effectLst/>
            </a:endParaRPr>
          </a:p>
        </p:txBody>
      </p:sp>
      <p:sp>
        <p:nvSpPr>
          <p:cNvPr id="3" name="Content Placeholder 2"/>
          <p:cNvSpPr>
            <a:spLocks noGrp="1"/>
          </p:cNvSpPr>
          <p:nvPr>
            <p:ph idx="1"/>
          </p:nvPr>
        </p:nvSpPr>
        <p:spPr>
          <a:xfrm>
            <a:off x="457735" y="721280"/>
            <a:ext cx="8229600" cy="4525963"/>
          </a:xfrm>
        </p:spPr>
        <p:txBody>
          <a:bodyPr/>
          <a:lstStyle/>
          <a:p>
            <a:pPr lvl="1">
              <a:buFont typeface="Wingdings" panose="05000000000000000000" pitchFamily="2" charset="2"/>
              <a:buChar char="Ø"/>
            </a:pPr>
            <a:r>
              <a:rPr lang="es-EC" sz="2000" b="1" dirty="0">
                <a:solidFill>
                  <a:schemeClr val="tx2"/>
                </a:solidFill>
              </a:rPr>
              <a:t>Prueba </a:t>
            </a:r>
            <a:r>
              <a:rPr lang="es-EC" sz="2000" b="1" dirty="0" smtClean="0">
                <a:solidFill>
                  <a:schemeClr val="tx2"/>
                </a:solidFill>
              </a:rPr>
              <a:t>de visualización</a:t>
            </a:r>
            <a:endParaRPr lang="es-EC" sz="2000" b="1" dirty="0">
              <a:solidFill>
                <a:schemeClr val="tx2"/>
              </a:solidFill>
            </a:endParaRPr>
          </a:p>
          <a:p>
            <a:r>
              <a:rPr lang="es-EC" dirty="0">
                <a:solidFill>
                  <a:schemeClr val="tx2"/>
                </a:solidFill>
              </a:rPr>
              <a:t> </a:t>
            </a:r>
          </a:p>
          <a:p>
            <a:pPr algn="just"/>
            <a:endParaRPr lang="es-EC" dirty="0">
              <a:solidFill>
                <a:schemeClr val="tx1">
                  <a:lumMod val="95000"/>
                  <a:lumOff val="5000"/>
                </a:schemeClr>
              </a:solidFill>
            </a:endParaRPr>
          </a:p>
          <a:p>
            <a:pPr algn="just"/>
            <a:endParaRPr lang="es-EC" dirty="0" smtClean="0">
              <a:solidFill>
                <a:schemeClr val="tx1">
                  <a:lumMod val="95000"/>
                  <a:lumOff val="5000"/>
                </a:schemeClr>
              </a:solidFill>
            </a:endParaRPr>
          </a:p>
        </p:txBody>
      </p:sp>
      <p:pic>
        <p:nvPicPr>
          <p:cNvPr id="6" name="Picture 5" descr="C:\Users\Andrés\Documents\Universidad\Tesis\Fotos_chaleco\P1060717.JPG"/>
          <p:cNvPicPr/>
          <p:nvPr/>
        </p:nvPicPr>
        <p:blipFill rotWithShape="1">
          <a:blip r:embed="rId2" cstate="print">
            <a:extLst>
              <a:ext uri="{28A0092B-C50C-407E-A947-70E740481C1C}">
                <a14:useLocalDpi xmlns:a14="http://schemas.microsoft.com/office/drawing/2010/main" val="0"/>
              </a:ext>
            </a:extLst>
          </a:blip>
          <a:srcRect l="21895" t="26736" r="18703" b="27941"/>
          <a:stretch/>
        </p:blipFill>
        <p:spPr bwMode="auto">
          <a:xfrm>
            <a:off x="1835696" y="1473588"/>
            <a:ext cx="3240360" cy="3163730"/>
          </a:xfrm>
          <a:prstGeom prst="rect">
            <a:avLst/>
          </a:prstGeom>
          <a:noFill/>
          <a:ln>
            <a:noFill/>
          </a:ln>
          <a:extLst>
            <a:ext uri="{53640926-AAD7-44D8-BBD7-CCE9431645EC}">
              <a14:shadowObscured xmlns:a14="http://schemas.microsoft.com/office/drawing/2010/main"/>
            </a:ext>
          </a:extLst>
        </p:spPr>
      </p:pic>
      <p:pic>
        <p:nvPicPr>
          <p:cNvPr id="7" name="Picture 6" descr="C:\Users\Andrés\Documents\Universidad\Tesis\Fotos_chaleco\P1060720.JPG"/>
          <p:cNvPicPr/>
          <p:nvPr/>
        </p:nvPicPr>
        <p:blipFill rotWithShape="1">
          <a:blip r:embed="rId3" cstate="print">
            <a:extLst>
              <a:ext uri="{28A0092B-C50C-407E-A947-70E740481C1C}">
                <a14:useLocalDpi xmlns:a14="http://schemas.microsoft.com/office/drawing/2010/main" val="0"/>
              </a:ext>
            </a:extLst>
          </a:blip>
          <a:srcRect l="17481" t="28900" r="29056" b="22721"/>
          <a:stretch/>
        </p:blipFill>
        <p:spPr bwMode="auto">
          <a:xfrm>
            <a:off x="5151314" y="1494068"/>
            <a:ext cx="2605405" cy="31432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14906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pPr lvl="0"/>
            <a:r>
              <a:rPr lang="es-EC" b="0" dirty="0">
                <a:solidFill>
                  <a:schemeClr val="tx2"/>
                </a:solidFill>
                <a:effectLst/>
              </a:rPr>
              <a:t>Protocolo de pruebas</a:t>
            </a:r>
            <a:endParaRPr lang="es-EC" b="0" cap="small" dirty="0">
              <a:solidFill>
                <a:schemeClr val="tx2"/>
              </a:solidFill>
              <a:effectLst/>
            </a:endParaRPr>
          </a:p>
        </p:txBody>
      </p:sp>
      <p:sp>
        <p:nvSpPr>
          <p:cNvPr id="3" name="Content Placeholder 2"/>
          <p:cNvSpPr>
            <a:spLocks noGrp="1"/>
          </p:cNvSpPr>
          <p:nvPr>
            <p:ph idx="1"/>
          </p:nvPr>
        </p:nvSpPr>
        <p:spPr>
          <a:xfrm>
            <a:off x="457200" y="821761"/>
            <a:ext cx="8229600" cy="4525963"/>
          </a:xfrm>
        </p:spPr>
        <p:txBody>
          <a:bodyPr/>
          <a:lstStyle/>
          <a:p>
            <a:pPr lvl="1">
              <a:buFont typeface="Wingdings" panose="05000000000000000000" pitchFamily="2" charset="2"/>
              <a:buChar char="Ø"/>
            </a:pPr>
            <a:r>
              <a:rPr lang="es-EC" sz="2000" b="1" dirty="0">
                <a:solidFill>
                  <a:schemeClr val="tx2"/>
                </a:solidFill>
              </a:rPr>
              <a:t>Prueba </a:t>
            </a:r>
            <a:r>
              <a:rPr lang="es-EC" sz="2000" b="1" dirty="0" smtClean="0">
                <a:solidFill>
                  <a:schemeClr val="tx2"/>
                </a:solidFill>
              </a:rPr>
              <a:t>de visualización</a:t>
            </a:r>
            <a:endParaRPr lang="es-EC" sz="2000" b="1" dirty="0">
              <a:solidFill>
                <a:schemeClr val="tx2"/>
              </a:solidFill>
            </a:endParaRPr>
          </a:p>
          <a:p>
            <a:r>
              <a:rPr lang="es-EC" dirty="0">
                <a:solidFill>
                  <a:schemeClr val="tx2"/>
                </a:solidFill>
              </a:rPr>
              <a:t> </a:t>
            </a:r>
          </a:p>
          <a:p>
            <a:pPr algn="just"/>
            <a:endParaRPr lang="es-EC" dirty="0">
              <a:solidFill>
                <a:schemeClr val="tx1">
                  <a:lumMod val="95000"/>
                  <a:lumOff val="5000"/>
                </a:schemeClr>
              </a:solidFill>
            </a:endParaRPr>
          </a:p>
          <a:p>
            <a:pPr algn="just"/>
            <a:endParaRPr lang="es-EC" dirty="0" smtClean="0">
              <a:solidFill>
                <a:schemeClr val="tx1">
                  <a:lumMod val="95000"/>
                  <a:lumOff val="5000"/>
                </a:schemeClr>
              </a:solidFill>
            </a:endParaRPr>
          </a:p>
        </p:txBody>
      </p:sp>
      <p:pic>
        <p:nvPicPr>
          <p:cNvPr id="8" name="Picture 7" descr="C:\Users\Andrés\Documents\Universidad\Tesis\Fotos_chaleco\P1060721.JPG"/>
          <p:cNvPicPr/>
          <p:nvPr/>
        </p:nvPicPr>
        <p:blipFill rotWithShape="1">
          <a:blip r:embed="rId2" cstate="print">
            <a:extLst>
              <a:ext uri="{28A0092B-C50C-407E-A947-70E740481C1C}">
                <a14:useLocalDpi xmlns:a14="http://schemas.microsoft.com/office/drawing/2010/main" val="0"/>
              </a:ext>
            </a:extLst>
          </a:blip>
          <a:srcRect l="25459" t="29155" r="27867" b="26159"/>
          <a:stretch/>
        </p:blipFill>
        <p:spPr bwMode="auto">
          <a:xfrm>
            <a:off x="2071419" y="1494068"/>
            <a:ext cx="2492375" cy="3181350"/>
          </a:xfrm>
          <a:prstGeom prst="rect">
            <a:avLst/>
          </a:prstGeom>
          <a:noFill/>
          <a:ln>
            <a:noFill/>
          </a:ln>
          <a:extLst>
            <a:ext uri="{53640926-AAD7-44D8-BBD7-CCE9431645EC}">
              <a14:shadowObscured xmlns:a14="http://schemas.microsoft.com/office/drawing/2010/main"/>
            </a:ext>
          </a:extLst>
        </p:spPr>
      </p:pic>
      <p:pic>
        <p:nvPicPr>
          <p:cNvPr id="9" name="Picture 8" descr="C:\Users\Andrés\Documents\Universidad\Tesis\Fotos_chaleco\P1060723.JPG"/>
          <p:cNvPicPr/>
          <p:nvPr/>
        </p:nvPicPr>
        <p:blipFill rotWithShape="1">
          <a:blip r:embed="rId3" cstate="print">
            <a:extLst>
              <a:ext uri="{28A0092B-C50C-407E-A947-70E740481C1C}">
                <a14:useLocalDpi xmlns:a14="http://schemas.microsoft.com/office/drawing/2010/main" val="0"/>
              </a:ext>
            </a:extLst>
          </a:blip>
          <a:srcRect l="25798" t="26354" r="28037" b="25776"/>
          <a:stretch/>
        </p:blipFill>
        <p:spPr bwMode="auto">
          <a:xfrm>
            <a:off x="5004048" y="1494068"/>
            <a:ext cx="2570242" cy="32123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787529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pPr lvl="0"/>
            <a:r>
              <a:rPr lang="es-EC" b="0" dirty="0">
                <a:solidFill>
                  <a:schemeClr val="tx2"/>
                </a:solidFill>
                <a:effectLst/>
              </a:rPr>
              <a:t>Protocolo de pruebas</a:t>
            </a:r>
            <a:endParaRPr lang="es-EC" b="0" cap="small" dirty="0">
              <a:solidFill>
                <a:schemeClr val="tx2"/>
              </a:solidFill>
              <a:effectLst/>
            </a:endParaRPr>
          </a:p>
        </p:txBody>
      </p:sp>
      <p:sp>
        <p:nvSpPr>
          <p:cNvPr id="3" name="Content Placeholder 2"/>
          <p:cNvSpPr>
            <a:spLocks noGrp="1"/>
          </p:cNvSpPr>
          <p:nvPr>
            <p:ph idx="1"/>
          </p:nvPr>
        </p:nvSpPr>
        <p:spPr>
          <a:xfrm>
            <a:off x="457200" y="821761"/>
            <a:ext cx="8229600" cy="4525963"/>
          </a:xfrm>
        </p:spPr>
        <p:txBody>
          <a:bodyPr/>
          <a:lstStyle/>
          <a:p>
            <a:pPr lvl="2">
              <a:buFont typeface="Wingdings" panose="05000000000000000000" pitchFamily="2" charset="2"/>
              <a:buChar char="Ø"/>
            </a:pPr>
            <a:r>
              <a:rPr lang="es-MX" b="1" dirty="0" smtClean="0">
                <a:solidFill>
                  <a:schemeClr val="tx2"/>
                </a:solidFill>
              </a:rPr>
              <a:t> Prueba </a:t>
            </a:r>
            <a:r>
              <a:rPr lang="es-MX" b="1" dirty="0">
                <a:solidFill>
                  <a:schemeClr val="tx2"/>
                </a:solidFill>
              </a:rPr>
              <a:t>de ubicación del prototipo.</a:t>
            </a:r>
            <a:endParaRPr lang="es-EC" b="1" dirty="0">
              <a:solidFill>
                <a:schemeClr val="tx2"/>
              </a:solidFill>
            </a:endParaRPr>
          </a:p>
          <a:p>
            <a:pPr marL="0" indent="0">
              <a:buNone/>
            </a:pPr>
            <a:endParaRPr lang="es-EC" dirty="0">
              <a:solidFill>
                <a:schemeClr val="tx2"/>
              </a:solidFill>
            </a:endParaRPr>
          </a:p>
          <a:p>
            <a:pPr algn="just"/>
            <a:endParaRPr lang="es-EC" dirty="0">
              <a:solidFill>
                <a:schemeClr val="tx1">
                  <a:lumMod val="95000"/>
                  <a:lumOff val="5000"/>
                </a:schemeClr>
              </a:solidFill>
            </a:endParaRPr>
          </a:p>
          <a:p>
            <a:pPr algn="just"/>
            <a:endParaRPr lang="es-EC" dirty="0" smtClean="0">
              <a:solidFill>
                <a:schemeClr val="tx1">
                  <a:lumMod val="95000"/>
                  <a:lumOff val="5000"/>
                </a:schemeClr>
              </a:solidFill>
            </a:endParaRPr>
          </a:p>
        </p:txBody>
      </p:sp>
      <p:pic>
        <p:nvPicPr>
          <p:cNvPr id="6" name="Picture 5" descr="C:\Users\Andrés\Documents\Universidad\Tesis\Fotos_chaleco\P1060697.JPG"/>
          <p:cNvPicPr/>
          <p:nvPr/>
        </p:nvPicPr>
        <p:blipFill rotWithShape="1">
          <a:blip r:embed="rId2" cstate="print">
            <a:extLst>
              <a:ext uri="{28A0092B-C50C-407E-A947-70E740481C1C}">
                <a14:useLocalDpi xmlns:a14="http://schemas.microsoft.com/office/drawing/2010/main" val="0"/>
              </a:ext>
            </a:extLst>
          </a:blip>
          <a:srcRect l="6281" t="2287"/>
          <a:stretch/>
        </p:blipFill>
        <p:spPr bwMode="auto">
          <a:xfrm>
            <a:off x="1378991" y="1822240"/>
            <a:ext cx="3168392" cy="2525003"/>
          </a:xfrm>
          <a:prstGeom prst="rect">
            <a:avLst/>
          </a:prstGeom>
          <a:noFill/>
          <a:ln>
            <a:noFill/>
          </a:ln>
          <a:extLst>
            <a:ext uri="{53640926-AAD7-44D8-BBD7-CCE9431645EC}">
              <a14:shadowObscured xmlns:a14="http://schemas.microsoft.com/office/drawing/2010/main"/>
            </a:ext>
          </a:extLst>
        </p:spPr>
      </p:pic>
      <p:pic>
        <p:nvPicPr>
          <p:cNvPr id="10" name="Picture 9" descr="C:\Users\Andrés\Documents\Universidad\Tesis\Fotos_chaleco\P1060702.JPG"/>
          <p:cNvPicPr/>
          <p:nvPr/>
        </p:nvPicPr>
        <p:blipFill rotWithShape="1">
          <a:blip r:embed="rId3" cstate="print">
            <a:extLst>
              <a:ext uri="{28A0092B-C50C-407E-A947-70E740481C1C}">
                <a14:useLocalDpi xmlns:a14="http://schemas.microsoft.com/office/drawing/2010/main" val="0"/>
              </a:ext>
            </a:extLst>
          </a:blip>
          <a:srcRect t="15775"/>
          <a:stretch/>
        </p:blipFill>
        <p:spPr bwMode="auto">
          <a:xfrm rot="5400000">
            <a:off x="4905431" y="2175483"/>
            <a:ext cx="3628390" cy="2041452"/>
          </a:xfrm>
          <a:prstGeom prst="rect">
            <a:avLst/>
          </a:prstGeom>
          <a:noFill/>
          <a:ln>
            <a:noFill/>
          </a:ln>
        </p:spPr>
      </p:pic>
    </p:spTree>
    <p:extLst>
      <p:ext uri="{BB962C8B-B14F-4D97-AF65-F5344CB8AC3E}">
        <p14:creationId xmlns:p14="http://schemas.microsoft.com/office/powerpoint/2010/main" val="30774295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pPr lvl="0" algn="ctr"/>
            <a:r>
              <a:rPr lang="es-EC" cap="small" dirty="0" smtClean="0">
                <a:solidFill>
                  <a:schemeClr val="tx1">
                    <a:lumMod val="95000"/>
                    <a:lumOff val="5000"/>
                  </a:schemeClr>
                </a:solidFill>
                <a:effectLst/>
              </a:rPr>
              <a:t>CONCLUSIONES</a:t>
            </a:r>
            <a:endParaRPr lang="es-EC" cap="small" dirty="0">
              <a:solidFill>
                <a:schemeClr val="tx1">
                  <a:lumMod val="95000"/>
                  <a:lumOff val="5000"/>
                </a:schemeClr>
              </a:solidFill>
              <a:effectLst/>
            </a:endParaRPr>
          </a:p>
        </p:txBody>
      </p:sp>
      <p:sp>
        <p:nvSpPr>
          <p:cNvPr id="3" name="Content Placeholder 2"/>
          <p:cNvSpPr>
            <a:spLocks noGrp="1"/>
          </p:cNvSpPr>
          <p:nvPr>
            <p:ph idx="1"/>
          </p:nvPr>
        </p:nvSpPr>
        <p:spPr>
          <a:xfrm>
            <a:off x="443249" y="1412776"/>
            <a:ext cx="8229600" cy="4525963"/>
          </a:xfrm>
        </p:spPr>
        <p:txBody>
          <a:bodyPr/>
          <a:lstStyle/>
          <a:p>
            <a:pPr algn="just">
              <a:buFont typeface="Wingdings" panose="05000000000000000000" pitchFamily="2" charset="2"/>
              <a:buChar char="Ø"/>
            </a:pPr>
            <a:r>
              <a:rPr lang="es-EC" dirty="0">
                <a:solidFill>
                  <a:schemeClr val="tx1">
                    <a:lumMod val="95000"/>
                    <a:lumOff val="5000"/>
                  </a:schemeClr>
                </a:solidFill>
              </a:rPr>
              <a:t>Fue posible diseñar un prototipo de chaleco inteligente manejado mediante un guante, diseñado con dispositivos electrónicos ligeros, fáciles de transportar, resistentes, flexibles y configurables, unidos mediante fibras conductoras  independiente al hilo conductor, el cual cuenta con funciones necesarias para la seguridad vial. </a:t>
            </a:r>
          </a:p>
          <a:p>
            <a:pPr algn="just">
              <a:buFont typeface="Wingdings" panose="05000000000000000000" pitchFamily="2" charset="2"/>
              <a:buChar char="Ø"/>
            </a:pPr>
            <a:r>
              <a:rPr lang="es-EC" dirty="0">
                <a:solidFill>
                  <a:schemeClr val="tx1">
                    <a:lumMod val="95000"/>
                    <a:lumOff val="5000"/>
                  </a:schemeClr>
                </a:solidFill>
              </a:rPr>
              <a:t>El chaleco diseñado cuenta con características de impermeabilidad, comodidad, de bajo peso  y se puede colocar encima de otras prendas de vestir, lo que se logra con estas cualidades es proporcionar al usuario una buena ergonomía. </a:t>
            </a:r>
          </a:p>
          <a:p>
            <a:pPr algn="just">
              <a:buFont typeface="Wingdings" panose="05000000000000000000" pitchFamily="2" charset="2"/>
              <a:buChar char="Ø"/>
            </a:pPr>
            <a:endParaRPr lang="es-EC" dirty="0" smtClean="0">
              <a:solidFill>
                <a:schemeClr val="tx1">
                  <a:lumMod val="95000"/>
                  <a:lumOff val="5000"/>
                </a:schemeClr>
              </a:solidFill>
            </a:endParaRPr>
          </a:p>
          <a:p>
            <a:pPr algn="just"/>
            <a:endParaRPr lang="es-EC" dirty="0">
              <a:solidFill>
                <a:schemeClr val="tx1">
                  <a:lumMod val="95000"/>
                  <a:lumOff val="5000"/>
                </a:schemeClr>
              </a:solidFill>
            </a:endParaRPr>
          </a:p>
          <a:p>
            <a:pPr algn="just"/>
            <a:endParaRPr lang="es-EC" dirty="0" smtClean="0">
              <a:solidFill>
                <a:schemeClr val="tx1">
                  <a:lumMod val="95000"/>
                  <a:lumOff val="5000"/>
                </a:schemeClr>
              </a:solidFill>
            </a:endParaRPr>
          </a:p>
        </p:txBody>
      </p:sp>
    </p:spTree>
    <p:extLst>
      <p:ext uri="{BB962C8B-B14F-4D97-AF65-F5344CB8AC3E}">
        <p14:creationId xmlns:p14="http://schemas.microsoft.com/office/powerpoint/2010/main" val="25240099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pPr lvl="0" algn="ctr"/>
            <a:r>
              <a:rPr lang="es-EC" cap="small" dirty="0" smtClean="0">
                <a:solidFill>
                  <a:schemeClr val="tx1">
                    <a:lumMod val="95000"/>
                    <a:lumOff val="5000"/>
                  </a:schemeClr>
                </a:solidFill>
                <a:effectLst/>
              </a:rPr>
              <a:t>CONCLUSIONES</a:t>
            </a:r>
            <a:endParaRPr lang="es-EC" cap="small" dirty="0">
              <a:solidFill>
                <a:schemeClr val="tx1">
                  <a:lumMod val="95000"/>
                  <a:lumOff val="5000"/>
                </a:schemeClr>
              </a:solidFill>
              <a:effectLst/>
            </a:endParaRPr>
          </a:p>
        </p:txBody>
      </p:sp>
      <p:sp>
        <p:nvSpPr>
          <p:cNvPr id="3" name="Content Placeholder 2"/>
          <p:cNvSpPr>
            <a:spLocks noGrp="1"/>
          </p:cNvSpPr>
          <p:nvPr>
            <p:ph idx="1"/>
          </p:nvPr>
        </p:nvSpPr>
        <p:spPr>
          <a:xfrm>
            <a:off x="490466" y="688132"/>
            <a:ext cx="8229600" cy="4525963"/>
          </a:xfrm>
        </p:spPr>
        <p:txBody>
          <a:bodyPr/>
          <a:lstStyle/>
          <a:p>
            <a:pPr algn="just"/>
            <a:r>
              <a:rPr lang="es-EC" dirty="0">
                <a:solidFill>
                  <a:schemeClr val="tx1">
                    <a:lumMod val="95000"/>
                    <a:lumOff val="5000"/>
                  </a:schemeClr>
                </a:solidFill>
              </a:rPr>
              <a:t>Al construir los circuitos para unir distintos componentes eléctricos y electrónicos en el chaleco, mediante el empleo de hilo conductor hecho de fibras conductoras de acero inoxidable, se verifico la baja eficiencia del conductor debido a la estructura no compacta del hilo ya que contiene pequeños filamentos que al hacer contacto con otros filamentos de hilo, pudiendo producirse un corto circuito lo que provoca un mal funcionamiento del sistema.</a:t>
            </a:r>
          </a:p>
          <a:p>
            <a:pPr algn="just"/>
            <a:r>
              <a:rPr lang="es-EC" dirty="0">
                <a:solidFill>
                  <a:schemeClr val="tx1">
                    <a:lumMod val="95000"/>
                    <a:lumOff val="5000"/>
                  </a:schemeClr>
                </a:solidFill>
              </a:rPr>
              <a:t>Se implementó un guante de control con 5 pulsadores que activan 5 funciones y además posee un led indicador que permite saber cuándo se envió un mensaje con los  datos de la ubicación del prototipo de chaleco inteligente hacia otro dispositivo móvil.</a:t>
            </a:r>
          </a:p>
          <a:p>
            <a:pPr algn="just">
              <a:buFont typeface="Wingdings" panose="05000000000000000000" pitchFamily="2" charset="2"/>
              <a:buChar char="Ø"/>
            </a:pPr>
            <a:endParaRPr lang="es-EC" dirty="0" smtClean="0">
              <a:solidFill>
                <a:schemeClr val="tx1">
                  <a:lumMod val="95000"/>
                  <a:lumOff val="5000"/>
                </a:schemeClr>
              </a:solidFill>
            </a:endParaRPr>
          </a:p>
          <a:p>
            <a:pPr algn="just"/>
            <a:endParaRPr lang="es-EC" dirty="0">
              <a:solidFill>
                <a:schemeClr val="tx1">
                  <a:lumMod val="95000"/>
                  <a:lumOff val="5000"/>
                </a:schemeClr>
              </a:solidFill>
            </a:endParaRPr>
          </a:p>
          <a:p>
            <a:pPr algn="just"/>
            <a:endParaRPr lang="es-EC" dirty="0" smtClean="0">
              <a:solidFill>
                <a:schemeClr val="tx1">
                  <a:lumMod val="95000"/>
                  <a:lumOff val="5000"/>
                </a:schemeClr>
              </a:solidFill>
            </a:endParaRPr>
          </a:p>
        </p:txBody>
      </p:sp>
    </p:spTree>
    <p:extLst>
      <p:ext uri="{BB962C8B-B14F-4D97-AF65-F5344CB8AC3E}">
        <p14:creationId xmlns:p14="http://schemas.microsoft.com/office/powerpoint/2010/main" val="13418842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pPr lvl="0" algn="ctr"/>
            <a:r>
              <a:rPr lang="es-EC" cap="small" dirty="0" smtClean="0">
                <a:solidFill>
                  <a:schemeClr val="tx1">
                    <a:lumMod val="95000"/>
                    <a:lumOff val="5000"/>
                  </a:schemeClr>
                </a:solidFill>
                <a:effectLst/>
              </a:rPr>
              <a:t>CONCLUSIONES</a:t>
            </a:r>
            <a:endParaRPr lang="es-EC" cap="small" dirty="0">
              <a:solidFill>
                <a:schemeClr val="tx1">
                  <a:lumMod val="95000"/>
                  <a:lumOff val="5000"/>
                </a:schemeClr>
              </a:solidFill>
              <a:effectLst/>
            </a:endParaRPr>
          </a:p>
        </p:txBody>
      </p:sp>
      <p:sp>
        <p:nvSpPr>
          <p:cNvPr id="3" name="Content Placeholder 2"/>
          <p:cNvSpPr>
            <a:spLocks noGrp="1"/>
          </p:cNvSpPr>
          <p:nvPr>
            <p:ph idx="1"/>
          </p:nvPr>
        </p:nvSpPr>
        <p:spPr>
          <a:xfrm>
            <a:off x="490466" y="688132"/>
            <a:ext cx="8229600" cy="4525963"/>
          </a:xfrm>
        </p:spPr>
        <p:txBody>
          <a:bodyPr/>
          <a:lstStyle/>
          <a:p>
            <a:pPr algn="just"/>
            <a:r>
              <a:rPr lang="es-EC" dirty="0">
                <a:solidFill>
                  <a:schemeClr val="tx1"/>
                </a:solidFill>
              </a:rPr>
              <a:t>El prototipo se puede implementar en otras aplicaciones como por ejemplo para localizar a personas que practican montañismo, personas con habilidades especiales y monitoreo de signos vitales.</a:t>
            </a:r>
          </a:p>
          <a:p>
            <a:pPr algn="just">
              <a:buFont typeface="Wingdings" panose="05000000000000000000" pitchFamily="2" charset="2"/>
              <a:buChar char="Ø"/>
            </a:pPr>
            <a:endParaRPr lang="es-EC" dirty="0" smtClean="0">
              <a:solidFill>
                <a:schemeClr val="tx1"/>
              </a:solidFill>
            </a:endParaRPr>
          </a:p>
          <a:p>
            <a:pPr algn="just"/>
            <a:endParaRPr lang="es-EC" dirty="0">
              <a:solidFill>
                <a:schemeClr val="tx1"/>
              </a:solidFill>
            </a:endParaRPr>
          </a:p>
        </p:txBody>
      </p:sp>
    </p:spTree>
    <p:extLst>
      <p:ext uri="{BB962C8B-B14F-4D97-AF65-F5344CB8AC3E}">
        <p14:creationId xmlns:p14="http://schemas.microsoft.com/office/powerpoint/2010/main" val="389994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pPr lvl="0" algn="ctr"/>
            <a:r>
              <a:rPr lang="es-EC" cap="small" dirty="0" smtClean="0">
                <a:solidFill>
                  <a:schemeClr val="tx1">
                    <a:lumMod val="95000"/>
                    <a:lumOff val="5000"/>
                  </a:schemeClr>
                </a:solidFill>
                <a:effectLst/>
              </a:rPr>
              <a:t>RECOMENDACIONES</a:t>
            </a:r>
            <a:endParaRPr lang="es-EC" cap="small" dirty="0">
              <a:solidFill>
                <a:schemeClr val="tx1">
                  <a:lumMod val="95000"/>
                  <a:lumOff val="5000"/>
                </a:schemeClr>
              </a:solidFill>
              <a:effectLst/>
            </a:endParaRPr>
          </a:p>
        </p:txBody>
      </p:sp>
      <p:sp>
        <p:nvSpPr>
          <p:cNvPr id="3" name="Content Placeholder 2"/>
          <p:cNvSpPr>
            <a:spLocks noGrp="1"/>
          </p:cNvSpPr>
          <p:nvPr>
            <p:ph idx="1"/>
          </p:nvPr>
        </p:nvSpPr>
        <p:spPr>
          <a:xfrm>
            <a:off x="490466" y="688132"/>
            <a:ext cx="8229600" cy="4525963"/>
          </a:xfrm>
        </p:spPr>
        <p:txBody>
          <a:bodyPr/>
          <a:lstStyle/>
          <a:p>
            <a:pPr algn="just"/>
            <a:r>
              <a:rPr lang="es-EC" dirty="0">
                <a:solidFill>
                  <a:schemeClr val="tx1">
                    <a:lumMod val="95000"/>
                    <a:lumOff val="5000"/>
                  </a:schemeClr>
                </a:solidFill>
              </a:rPr>
              <a:t>A fin de disminuir el grado de pérdidas en el prototipo se recomienda cambiar el hilo conductor por cables eléctricos solidos flexibles de cobre para el caso de unir dispositivos que encuentren a una distancia superior a 15cm, ya que este hilo es altamente resistivo lo que provoca una disminución de voltaje en las señales</a:t>
            </a:r>
            <a:r>
              <a:rPr lang="es-EC" dirty="0" smtClean="0">
                <a:solidFill>
                  <a:schemeClr val="tx1">
                    <a:lumMod val="95000"/>
                    <a:lumOff val="5000"/>
                  </a:schemeClr>
                </a:solidFill>
              </a:rPr>
              <a:t>.</a:t>
            </a:r>
          </a:p>
          <a:p>
            <a:pPr algn="just"/>
            <a:endParaRPr lang="es-EC" dirty="0">
              <a:solidFill>
                <a:schemeClr val="tx1">
                  <a:lumMod val="95000"/>
                  <a:lumOff val="5000"/>
                </a:schemeClr>
              </a:solidFill>
            </a:endParaRPr>
          </a:p>
          <a:p>
            <a:pPr algn="just"/>
            <a:r>
              <a:rPr lang="es-EC" dirty="0">
                <a:solidFill>
                  <a:schemeClr val="tx1">
                    <a:lumMod val="95000"/>
                    <a:lumOff val="5000"/>
                  </a:schemeClr>
                </a:solidFill>
              </a:rPr>
              <a:t>Se recomienda engrasar el hilo conductor antes de su implementación, ya que los filamentos que sobresalen pueden provocar cortocircuitos, los cuales puede causar daños irreversibles en los dispositivos que están conectados</a:t>
            </a:r>
            <a:r>
              <a:rPr lang="es-EC" dirty="0" smtClean="0">
                <a:solidFill>
                  <a:schemeClr val="tx1">
                    <a:lumMod val="95000"/>
                    <a:lumOff val="5000"/>
                  </a:schemeClr>
                </a:solidFill>
              </a:rPr>
              <a:t>.</a:t>
            </a:r>
            <a:r>
              <a:rPr lang="es-EC" dirty="0"/>
              <a:t> Se recomienda engrasar el hilo </a:t>
            </a:r>
            <a:r>
              <a:rPr lang="es-EC" dirty="0" smtClean="0"/>
              <a:t>conductor</a:t>
            </a:r>
            <a:endParaRPr lang="es-EC" dirty="0">
              <a:solidFill>
                <a:schemeClr val="tx1">
                  <a:lumMod val="95000"/>
                  <a:lumOff val="5000"/>
                </a:schemeClr>
              </a:solidFill>
            </a:endParaRPr>
          </a:p>
          <a:p>
            <a:pPr algn="just">
              <a:buFont typeface="Wingdings" panose="05000000000000000000" pitchFamily="2" charset="2"/>
              <a:buChar char="Ø"/>
            </a:pPr>
            <a:endParaRPr lang="es-EC" dirty="0" smtClean="0">
              <a:solidFill>
                <a:schemeClr val="tx1">
                  <a:lumMod val="95000"/>
                  <a:lumOff val="5000"/>
                </a:schemeClr>
              </a:solidFill>
            </a:endParaRPr>
          </a:p>
          <a:p>
            <a:pPr algn="just"/>
            <a:endParaRPr lang="es-EC" dirty="0">
              <a:solidFill>
                <a:schemeClr val="tx1">
                  <a:lumMod val="95000"/>
                  <a:lumOff val="5000"/>
                </a:schemeClr>
              </a:solidFill>
            </a:endParaRPr>
          </a:p>
          <a:p>
            <a:pPr algn="just"/>
            <a:endParaRPr lang="es-EC" dirty="0" smtClean="0">
              <a:solidFill>
                <a:schemeClr val="tx1">
                  <a:lumMod val="95000"/>
                  <a:lumOff val="5000"/>
                </a:schemeClr>
              </a:solidFill>
            </a:endParaRPr>
          </a:p>
        </p:txBody>
      </p:sp>
    </p:spTree>
    <p:extLst>
      <p:ext uri="{BB962C8B-B14F-4D97-AF65-F5344CB8AC3E}">
        <p14:creationId xmlns:p14="http://schemas.microsoft.com/office/powerpoint/2010/main" val="3666268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C" dirty="0" smtClean="0">
                <a:solidFill>
                  <a:schemeClr val="tx1">
                    <a:lumMod val="95000"/>
                    <a:lumOff val="5000"/>
                  </a:schemeClr>
                </a:solidFill>
              </a:rPr>
              <a:t>CODUCTORES PARA LA CONEXIÓN ELECTRICA</a:t>
            </a:r>
            <a:endParaRPr lang="es-EC" dirty="0">
              <a:solidFill>
                <a:schemeClr val="tx1">
                  <a:lumMod val="95000"/>
                  <a:lumOff val="5000"/>
                </a:schemeClr>
              </a:solidFill>
            </a:endParaRPr>
          </a:p>
        </p:txBody>
      </p:sp>
      <p:sp>
        <p:nvSpPr>
          <p:cNvPr id="3" name="Content Placeholder 2"/>
          <p:cNvSpPr>
            <a:spLocks noGrp="1"/>
          </p:cNvSpPr>
          <p:nvPr>
            <p:ph idx="1"/>
          </p:nvPr>
        </p:nvSpPr>
        <p:spPr/>
        <p:txBody>
          <a:bodyPr/>
          <a:lstStyle/>
          <a:p>
            <a:pPr algn="just"/>
            <a:r>
              <a:rPr lang="es-EC" dirty="0">
                <a:solidFill>
                  <a:schemeClr val="tx1">
                    <a:lumMod val="95000"/>
                    <a:lumOff val="5000"/>
                  </a:schemeClr>
                </a:solidFill>
              </a:rPr>
              <a:t>El hilo conductor seleccionado para este proyecto está manufacturado a partir de fibras de acero inoxidable </a:t>
            </a:r>
            <a:r>
              <a:rPr lang="es-EC" dirty="0" smtClean="0">
                <a:solidFill>
                  <a:schemeClr val="tx1">
                    <a:lumMod val="95000"/>
                    <a:lumOff val="5000"/>
                  </a:schemeClr>
                </a:solidFill>
              </a:rPr>
              <a:t>316L</a:t>
            </a:r>
            <a:r>
              <a:rPr lang="es-EC" dirty="0">
                <a:solidFill>
                  <a:schemeClr val="tx1">
                    <a:lumMod val="95000"/>
                    <a:lumOff val="5000"/>
                  </a:schemeClr>
                </a:solidFill>
              </a:rPr>
              <a:t>.</a:t>
            </a:r>
            <a:endParaRPr lang="es-EC" dirty="0"/>
          </a:p>
        </p:txBody>
      </p:sp>
      <p:pic>
        <p:nvPicPr>
          <p:cNvPr id="4" name="Imagen 415" descr="I:\DCIM\106_PANA\P1060487.JP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564904"/>
            <a:ext cx="5688632" cy="3024336"/>
          </a:xfrm>
          <a:prstGeom prst="rect">
            <a:avLst/>
          </a:prstGeom>
          <a:noFill/>
          <a:ln>
            <a:noFill/>
          </a:ln>
        </p:spPr>
      </p:pic>
    </p:spTree>
    <p:extLst>
      <p:ext uri="{BB962C8B-B14F-4D97-AF65-F5344CB8AC3E}">
        <p14:creationId xmlns:p14="http://schemas.microsoft.com/office/powerpoint/2010/main" val="35257432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pPr lvl="0" algn="ctr"/>
            <a:r>
              <a:rPr lang="es-EC" cap="small" dirty="0" smtClean="0">
                <a:solidFill>
                  <a:schemeClr val="tx1">
                    <a:lumMod val="95000"/>
                    <a:lumOff val="5000"/>
                  </a:schemeClr>
                </a:solidFill>
                <a:effectLst/>
              </a:rPr>
              <a:t>RECOMENDACIONES</a:t>
            </a:r>
            <a:endParaRPr lang="es-EC" cap="small" dirty="0">
              <a:solidFill>
                <a:schemeClr val="tx1">
                  <a:lumMod val="95000"/>
                  <a:lumOff val="5000"/>
                </a:schemeClr>
              </a:solidFill>
              <a:effectLst/>
            </a:endParaRPr>
          </a:p>
        </p:txBody>
      </p:sp>
      <p:sp>
        <p:nvSpPr>
          <p:cNvPr id="3" name="Content Placeholder 2"/>
          <p:cNvSpPr>
            <a:spLocks noGrp="1"/>
          </p:cNvSpPr>
          <p:nvPr>
            <p:ph idx="1"/>
          </p:nvPr>
        </p:nvSpPr>
        <p:spPr>
          <a:xfrm>
            <a:off x="490466" y="688132"/>
            <a:ext cx="8229600" cy="4525963"/>
          </a:xfrm>
        </p:spPr>
        <p:txBody>
          <a:bodyPr/>
          <a:lstStyle/>
          <a:p>
            <a:pPr algn="just"/>
            <a:r>
              <a:rPr lang="es-EC" dirty="0">
                <a:solidFill>
                  <a:schemeClr val="tx1">
                    <a:lumMod val="95000"/>
                    <a:lumOff val="5000"/>
                  </a:schemeClr>
                </a:solidFill>
              </a:rPr>
              <a:t>Para realizar la carga de las baterías es necesario utilizar cargadores de polímero de ion de Litio y de ion de Litio, debido a que si se carga con otros tipos de cargadores, las baterías sufren daños permanentes</a:t>
            </a:r>
            <a:r>
              <a:rPr lang="es-EC" dirty="0" smtClean="0">
                <a:solidFill>
                  <a:schemeClr val="tx1">
                    <a:lumMod val="95000"/>
                    <a:lumOff val="5000"/>
                  </a:schemeClr>
                </a:solidFill>
              </a:rPr>
              <a:t>.</a:t>
            </a:r>
          </a:p>
          <a:p>
            <a:pPr algn="just"/>
            <a:endParaRPr lang="es-EC" dirty="0">
              <a:solidFill>
                <a:schemeClr val="tx1">
                  <a:lumMod val="95000"/>
                  <a:lumOff val="5000"/>
                </a:schemeClr>
              </a:solidFill>
            </a:endParaRPr>
          </a:p>
          <a:p>
            <a:pPr algn="just"/>
            <a:r>
              <a:rPr lang="es-EC" dirty="0">
                <a:solidFill>
                  <a:schemeClr val="tx1">
                    <a:lumMod val="95000"/>
                    <a:lumOff val="5000"/>
                  </a:schemeClr>
                </a:solidFill>
              </a:rPr>
              <a:t>Al momento de coser con el hilo conductor se debe utilizar costura a mano, porque si se emplea costura con máquina, el hilo tiende a </a:t>
            </a:r>
            <a:r>
              <a:rPr lang="es-EC" dirty="0" smtClean="0">
                <a:solidFill>
                  <a:schemeClr val="tx1">
                    <a:lumMod val="95000"/>
                    <a:lumOff val="5000"/>
                  </a:schemeClr>
                </a:solidFill>
              </a:rPr>
              <a:t>romperse por lo que se recomienda </a:t>
            </a:r>
            <a:r>
              <a:rPr lang="es-EC" dirty="0">
                <a:solidFill>
                  <a:schemeClr val="tx1">
                    <a:lumMod val="95000"/>
                    <a:lumOff val="5000"/>
                  </a:schemeClr>
                </a:solidFill>
              </a:rPr>
              <a:t>engrasar el hilo conductor antes de su implementación</a:t>
            </a:r>
            <a:r>
              <a:rPr lang="es-EC" dirty="0"/>
              <a:t>, ya que los filamentos que sobresalen pueden provocar cortocircuitos, los cuales puede causar daños irreversibles en los dispositivos que están conectados.</a:t>
            </a:r>
          </a:p>
          <a:p>
            <a:endParaRPr lang="es-EC" dirty="0">
              <a:solidFill>
                <a:schemeClr val="tx1">
                  <a:lumMod val="95000"/>
                  <a:lumOff val="5000"/>
                </a:schemeClr>
              </a:solidFill>
            </a:endParaRPr>
          </a:p>
          <a:p>
            <a:pPr algn="just">
              <a:buFont typeface="Wingdings" panose="05000000000000000000" pitchFamily="2" charset="2"/>
              <a:buChar char="Ø"/>
            </a:pPr>
            <a:endParaRPr lang="es-EC" dirty="0" smtClean="0">
              <a:solidFill>
                <a:schemeClr val="tx1">
                  <a:lumMod val="95000"/>
                  <a:lumOff val="5000"/>
                </a:schemeClr>
              </a:solidFill>
            </a:endParaRPr>
          </a:p>
          <a:p>
            <a:pPr algn="just"/>
            <a:endParaRPr lang="es-EC" dirty="0">
              <a:solidFill>
                <a:schemeClr val="tx1">
                  <a:lumMod val="95000"/>
                  <a:lumOff val="5000"/>
                </a:schemeClr>
              </a:solidFill>
            </a:endParaRPr>
          </a:p>
          <a:p>
            <a:pPr algn="just"/>
            <a:endParaRPr lang="es-EC" dirty="0" smtClean="0">
              <a:solidFill>
                <a:schemeClr val="tx1">
                  <a:lumMod val="95000"/>
                  <a:lumOff val="5000"/>
                </a:schemeClr>
              </a:solidFill>
            </a:endParaRPr>
          </a:p>
        </p:txBody>
      </p:sp>
    </p:spTree>
    <p:extLst>
      <p:ext uri="{BB962C8B-B14F-4D97-AF65-F5344CB8AC3E}">
        <p14:creationId xmlns:p14="http://schemas.microsoft.com/office/powerpoint/2010/main" val="3984118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924944"/>
            <a:ext cx="8229600" cy="1143000"/>
          </a:xfrm>
        </p:spPr>
        <p:txBody>
          <a:bodyPr/>
          <a:lstStyle/>
          <a:p>
            <a:pPr algn="ctr"/>
            <a:r>
              <a:rPr lang="es-ES" sz="9600" dirty="0" smtClean="0">
                <a:solidFill>
                  <a:schemeClr val="tx1"/>
                </a:solidFill>
              </a:rPr>
              <a:t>GRACIAS</a:t>
            </a:r>
            <a:endParaRPr lang="es-ES" sz="9600" dirty="0">
              <a:solidFill>
                <a:schemeClr val="tx1"/>
              </a:solidFill>
            </a:endParaRPr>
          </a:p>
        </p:txBody>
      </p:sp>
    </p:spTree>
    <p:extLst>
      <p:ext uri="{BB962C8B-B14F-4D97-AF65-F5344CB8AC3E}">
        <p14:creationId xmlns:p14="http://schemas.microsoft.com/office/powerpoint/2010/main" val="885070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C" dirty="0">
                <a:solidFill>
                  <a:schemeClr val="tx1">
                    <a:lumMod val="95000"/>
                    <a:lumOff val="5000"/>
                  </a:schemeClr>
                </a:solidFill>
                <a:effectLst>
                  <a:outerShdw blurRad="38100" dist="38100" dir="2700000" algn="tl">
                    <a:srgbClr val="000000">
                      <a:alpha val="43137"/>
                    </a:srgbClr>
                  </a:outerShdw>
                </a:effectLst>
              </a:rPr>
              <a:t>CONTROLADOR PARA USO EN VESTIMENTAS</a:t>
            </a:r>
            <a:endParaRPr lang="es-EC" dirty="0">
              <a:solidFill>
                <a:schemeClr val="tx1">
                  <a:lumMod val="95000"/>
                  <a:lumOff val="5000"/>
                </a:schemeClr>
              </a:solidFill>
            </a:endParaRPr>
          </a:p>
        </p:txBody>
      </p:sp>
      <p:pic>
        <p:nvPicPr>
          <p:cNvPr id="86018" name="Imagen 62"/>
          <p:cNvPicPr>
            <a:picLocks noChangeAspect="1" noChangeArrowheads="1"/>
          </p:cNvPicPr>
          <p:nvPr/>
        </p:nvPicPr>
        <p:blipFill>
          <a:blip r:embed="rId2">
            <a:extLst>
              <a:ext uri="{28A0092B-C50C-407E-A947-70E740481C1C}">
                <a14:useLocalDpi xmlns:a14="http://schemas.microsoft.com/office/drawing/2010/main" val="0"/>
              </a:ext>
            </a:extLst>
          </a:blip>
          <a:srcRect l="2106" t="1138" b="861"/>
          <a:stretch>
            <a:fillRect/>
          </a:stretch>
        </p:blipFill>
        <p:spPr bwMode="auto">
          <a:xfrm>
            <a:off x="1357118" y="1988840"/>
            <a:ext cx="6429763"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324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C" dirty="0">
                <a:solidFill>
                  <a:schemeClr val="tx1">
                    <a:lumMod val="95000"/>
                    <a:lumOff val="5000"/>
                  </a:schemeClr>
                </a:solidFill>
                <a:effectLst>
                  <a:outerShdw blurRad="38100" dist="38100" dir="2700000" algn="tl">
                    <a:srgbClr val="000000">
                      <a:alpha val="43137"/>
                    </a:srgbClr>
                  </a:outerShdw>
                </a:effectLst>
              </a:rPr>
              <a:t>Selección de los sensores para el guante de </a:t>
            </a:r>
            <a:r>
              <a:rPr lang="es-EC" dirty="0" smtClean="0">
                <a:solidFill>
                  <a:schemeClr val="tx1">
                    <a:lumMod val="95000"/>
                    <a:lumOff val="5000"/>
                  </a:schemeClr>
                </a:solidFill>
                <a:effectLst>
                  <a:outerShdw blurRad="38100" dist="38100" dir="2700000" algn="tl">
                    <a:srgbClr val="000000">
                      <a:alpha val="43137"/>
                    </a:srgbClr>
                  </a:outerShdw>
                </a:effectLst>
              </a:rPr>
              <a:t>control</a:t>
            </a:r>
            <a:endParaRPr lang="es-EC"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just"/>
            <a:r>
              <a:rPr lang="es-EC" dirty="0">
                <a:solidFill>
                  <a:schemeClr val="tx1">
                    <a:lumMod val="95000"/>
                    <a:lumOff val="5000"/>
                  </a:schemeClr>
                </a:solidFill>
              </a:rPr>
              <a:t>Para la activación de las múltiples funciones del prototipo de chaleco se selecciona los sensores de contacto que son sensores digitales que entrega a su salida una señal de tipo </a:t>
            </a:r>
            <a:r>
              <a:rPr lang="es-EC" dirty="0" smtClean="0">
                <a:solidFill>
                  <a:schemeClr val="tx1">
                    <a:lumMod val="95000"/>
                    <a:lumOff val="5000"/>
                  </a:schemeClr>
                </a:solidFill>
              </a:rPr>
              <a:t>discreta. </a:t>
            </a:r>
            <a:r>
              <a:rPr lang="es-EC" dirty="0">
                <a:solidFill>
                  <a:schemeClr val="tx1">
                    <a:lumMod val="95000"/>
                    <a:lumOff val="5000"/>
                  </a:schemeClr>
                </a:solidFill>
              </a:rPr>
              <a:t>Los sensores de contacto a utilizar para el prototipo son tipo pulsador.</a:t>
            </a:r>
          </a:p>
          <a:p>
            <a:endParaRPr lang="es-EC" dirty="0"/>
          </a:p>
        </p:txBody>
      </p:sp>
      <p:pic>
        <p:nvPicPr>
          <p:cNvPr id="87042" name="Imagen 451" descr="C:\Users\BYRON\Desktop\Pulsador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645023"/>
            <a:ext cx="2520280" cy="237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6221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C" dirty="0" smtClean="0">
                <a:solidFill>
                  <a:schemeClr val="tx1">
                    <a:lumMod val="95000"/>
                    <a:lumOff val="5000"/>
                  </a:schemeClr>
                </a:solidFill>
              </a:rPr>
              <a:t>MODULO GSM</a:t>
            </a:r>
            <a:endParaRPr lang="es-EC" dirty="0">
              <a:solidFill>
                <a:schemeClr val="tx1">
                  <a:lumMod val="95000"/>
                  <a:lumOff val="5000"/>
                </a:schemeClr>
              </a:solidFill>
            </a:endParaRPr>
          </a:p>
        </p:txBody>
      </p:sp>
      <p:pic>
        <p:nvPicPr>
          <p:cNvPr id="89090" name="Picture 21"/>
          <p:cNvPicPr>
            <a:picLocks noChangeAspect="1" noChangeArrowheads="1"/>
          </p:cNvPicPr>
          <p:nvPr/>
        </p:nvPicPr>
        <p:blipFill>
          <a:blip r:embed="rId2">
            <a:extLst>
              <a:ext uri="{28A0092B-C50C-407E-A947-70E740481C1C}">
                <a14:useLocalDpi xmlns:a14="http://schemas.microsoft.com/office/drawing/2010/main" val="0"/>
              </a:ext>
            </a:extLst>
          </a:blip>
          <a:srcRect l="18559" t="14455" r="51089" b="36862"/>
          <a:stretch>
            <a:fillRect/>
          </a:stretch>
        </p:blipFill>
        <p:spPr bwMode="auto">
          <a:xfrm>
            <a:off x="2339752" y="1124744"/>
            <a:ext cx="5472608" cy="383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715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C" dirty="0">
                <a:solidFill>
                  <a:schemeClr val="tx1">
                    <a:lumMod val="95000"/>
                    <a:lumOff val="5000"/>
                  </a:schemeClr>
                </a:solidFill>
                <a:effectLst>
                  <a:outerShdw blurRad="38100" dist="38100" dir="2700000" algn="tl">
                    <a:srgbClr val="000000">
                      <a:alpha val="43137"/>
                    </a:srgbClr>
                  </a:outerShdw>
                </a:effectLst>
              </a:rPr>
              <a:t>Selección del módulo </a:t>
            </a:r>
            <a:r>
              <a:rPr lang="es-EC" dirty="0" smtClean="0">
                <a:solidFill>
                  <a:schemeClr val="tx1">
                    <a:lumMod val="95000"/>
                    <a:lumOff val="5000"/>
                  </a:schemeClr>
                </a:solidFill>
                <a:effectLst>
                  <a:outerShdw blurRad="38100" dist="38100" dir="2700000" algn="tl">
                    <a:srgbClr val="000000">
                      <a:alpha val="43137"/>
                    </a:srgbClr>
                  </a:outerShdw>
                </a:effectLst>
              </a:rPr>
              <a:t>GPS</a:t>
            </a:r>
            <a:r>
              <a:rPr lang="es-EC" dirty="0">
                <a:effectLst/>
              </a:rPr>
              <a:t/>
            </a:r>
            <a:br>
              <a:rPr lang="es-EC" dirty="0">
                <a:effectLst/>
              </a:rPr>
            </a:br>
            <a:endParaRPr lang="es-EC" dirty="0"/>
          </a:p>
        </p:txBody>
      </p:sp>
      <p:sp>
        <p:nvSpPr>
          <p:cNvPr id="3" name="Content Placeholder 2"/>
          <p:cNvSpPr>
            <a:spLocks noGrp="1"/>
          </p:cNvSpPr>
          <p:nvPr>
            <p:ph idx="1"/>
          </p:nvPr>
        </p:nvSpPr>
        <p:spPr/>
        <p:txBody>
          <a:bodyPr/>
          <a:lstStyle/>
          <a:p>
            <a:pPr algn="just"/>
            <a:r>
              <a:rPr lang="es-EC" dirty="0">
                <a:solidFill>
                  <a:schemeClr val="tx1">
                    <a:lumMod val="95000"/>
                    <a:lumOff val="5000"/>
                  </a:schemeClr>
                </a:solidFill>
              </a:rPr>
              <a:t>Para el desarrollo del prototipo se selecciona un módulo GPS el cual es fabricado y diseñado para e-textiles o para vestimentas construido alrededor del chipset MTK3339. </a:t>
            </a:r>
            <a:endParaRPr lang="es-EC" dirty="0"/>
          </a:p>
        </p:txBody>
      </p:sp>
      <p:pic>
        <p:nvPicPr>
          <p:cNvPr id="4" name="Imagen 466"/>
          <p:cNvPicPr>
            <a:picLocks noChangeAspect="1" noChangeArrowheads="1"/>
          </p:cNvPicPr>
          <p:nvPr/>
        </p:nvPicPr>
        <p:blipFill>
          <a:blip r:embed="rId2">
            <a:extLst>
              <a:ext uri="{28A0092B-C50C-407E-A947-70E740481C1C}">
                <a14:useLocalDpi xmlns:a14="http://schemas.microsoft.com/office/drawing/2010/main" val="0"/>
              </a:ext>
            </a:extLst>
          </a:blip>
          <a:srcRect l="-398" t="3008"/>
          <a:stretch>
            <a:fillRect/>
          </a:stretch>
        </p:blipFill>
        <p:spPr bwMode="auto">
          <a:xfrm>
            <a:off x="3707904" y="3429000"/>
            <a:ext cx="240982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750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7117</TotalTime>
  <Words>1692</Words>
  <Application>Microsoft Office PowerPoint</Application>
  <PresentationFormat>On-screen Show (4:3)</PresentationFormat>
  <Paragraphs>184</Paragraphs>
  <Slides>51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58" baseType="lpstr">
      <vt:lpstr>Arial</vt:lpstr>
      <vt:lpstr>Calibri</vt:lpstr>
      <vt:lpstr>Times New Roman</vt:lpstr>
      <vt:lpstr>Wingdings</vt:lpstr>
      <vt:lpstr>Diseño predeterminado</vt:lpstr>
      <vt:lpstr>CorelDRAW</vt:lpstr>
      <vt:lpstr>Visio</vt:lpstr>
      <vt:lpstr>TESIS DE GRADO PREVIO A LA OBTENCIÓN DEL TÍTULO DE INGENIERO EN MECATRÓNICA</vt:lpstr>
      <vt:lpstr>Introducción</vt:lpstr>
      <vt:lpstr>PowerPoint Presentation</vt:lpstr>
      <vt:lpstr>Selección de materiales y componentes electrónicos</vt:lpstr>
      <vt:lpstr>CODUCTORES PARA LA CONEXIÓN ELECTRICA</vt:lpstr>
      <vt:lpstr>CONTROLADOR PARA USO EN VESTIMENTAS</vt:lpstr>
      <vt:lpstr>Selección de los sensores para el guante de control</vt:lpstr>
      <vt:lpstr>MODULO GSM</vt:lpstr>
      <vt:lpstr>Selección del módulo GPS </vt:lpstr>
      <vt:lpstr>CARACTERÍSTICAS DEL MÓDULO GPS</vt:lpstr>
      <vt:lpstr>Módulo de lectura y escritura SD</vt:lpstr>
      <vt:lpstr>CIRCUITOS ELÉCTRICOS IMPLEMENTADOS CON HILOS CONDUCTORES</vt:lpstr>
      <vt:lpstr>PowerPoint Presentation</vt:lpstr>
      <vt:lpstr>PowerPoint Presentation</vt:lpstr>
      <vt:lpstr>PowerPoint Presentation</vt:lpstr>
      <vt:lpstr>PowerPoint Presentation</vt:lpstr>
      <vt:lpstr>PowerPoint Presentation</vt:lpstr>
      <vt:lpstr>DESCRIPCIÓN DEL ALGORITMO DE CONTROL</vt:lpstr>
      <vt:lpstr>DESCRIPCIÓN DEL ALGORITMO DE CONTROL</vt:lpstr>
      <vt:lpstr>DESCRIPCIÓN DEL ALGORITMO DE CONTROL</vt:lpstr>
      <vt:lpstr>DESCRIPCIÓN DEL ALGORITMO DE CONTROL</vt:lpstr>
      <vt:lpstr>Desarrollo del software APK para android </vt:lpstr>
      <vt:lpstr>Desarrollo del software APK para android </vt:lpstr>
      <vt:lpstr>Desarrollo del software APK para android </vt:lpstr>
      <vt:lpstr>Desarrollo del software APK para android </vt:lpstr>
      <vt:lpstr>Desarrollo del software APK para android </vt:lpstr>
      <vt:lpstr>Desarrollo del software APK para android </vt:lpstr>
      <vt:lpstr>Desarrollo del software APK para android </vt:lpstr>
      <vt:lpstr>Desarrollo del software APK para android </vt:lpstr>
      <vt:lpstr>Desarrollo del software APK para android </vt:lpstr>
      <vt:lpstr>Desarrollo del software APK para android </vt:lpstr>
      <vt:lpstr>Implementación y funcionamiento del prototipo de chaleco inteligente</vt:lpstr>
      <vt:lpstr>PowerPoint Presentation</vt:lpstr>
      <vt:lpstr>Implementación y funcionamiento del prototipo de chaleco inteligente</vt:lpstr>
      <vt:lpstr>Implementación y funcionamiento del prototipo de chaleco inteligente</vt:lpstr>
      <vt:lpstr>PowerPoint Presentation</vt:lpstr>
      <vt:lpstr>PowerPoint Presentation</vt:lpstr>
      <vt:lpstr>Funcionamiento del Sistema de control.</vt:lpstr>
      <vt:lpstr>Sistema de control.</vt:lpstr>
      <vt:lpstr>Protocolo de pruebas</vt:lpstr>
      <vt:lpstr>Protocolo de pruebas</vt:lpstr>
      <vt:lpstr>Protocolo de pruebas</vt:lpstr>
      <vt:lpstr>Protocolo de pruebas</vt:lpstr>
      <vt:lpstr>Protocolo de pruebas</vt:lpstr>
      <vt:lpstr>Protocolo de pruebas</vt:lpstr>
      <vt:lpstr>CONCLUSIONES</vt:lpstr>
      <vt:lpstr>CONCLUSIONES</vt:lpstr>
      <vt:lpstr>CONCLUSIONES</vt:lpstr>
      <vt:lpstr>RECOMENDACIONES</vt:lpstr>
      <vt:lpstr>RECOMENDACIONES</vt:lpstr>
      <vt:lpstr>GRACIAS</vt:lpstr>
    </vt:vector>
  </TitlesOfParts>
  <Company>ESPE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Andrés</cp:lastModifiedBy>
  <cp:revision>424</cp:revision>
  <dcterms:created xsi:type="dcterms:W3CDTF">2008-02-13T16:07:44Z</dcterms:created>
  <dcterms:modified xsi:type="dcterms:W3CDTF">2014-12-02T05:07:08Z</dcterms:modified>
</cp:coreProperties>
</file>