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48" r:id="rId1"/>
  </p:sldMasterIdLst>
  <p:notesMasterIdLst>
    <p:notesMasterId r:id="rId70"/>
  </p:notesMasterIdLst>
  <p:sldIdLst>
    <p:sldId id="411" r:id="rId2"/>
    <p:sldId id="410" r:id="rId3"/>
    <p:sldId id="337" r:id="rId4"/>
    <p:sldId id="460" r:id="rId5"/>
    <p:sldId id="463" r:id="rId6"/>
    <p:sldId id="461" r:id="rId7"/>
    <p:sldId id="457" r:id="rId8"/>
    <p:sldId id="458" r:id="rId9"/>
    <p:sldId id="456" r:id="rId10"/>
    <p:sldId id="429" r:id="rId11"/>
    <p:sldId id="431" r:id="rId12"/>
    <p:sldId id="432" r:id="rId13"/>
    <p:sldId id="464" r:id="rId14"/>
    <p:sldId id="465" r:id="rId15"/>
    <p:sldId id="433" r:id="rId16"/>
    <p:sldId id="466" r:id="rId17"/>
    <p:sldId id="434" r:id="rId18"/>
    <p:sldId id="436" r:id="rId19"/>
    <p:sldId id="438" r:id="rId20"/>
    <p:sldId id="467" r:id="rId21"/>
    <p:sldId id="439" r:id="rId22"/>
    <p:sldId id="468" r:id="rId23"/>
    <p:sldId id="469" r:id="rId24"/>
    <p:sldId id="470" r:id="rId25"/>
    <p:sldId id="471" r:id="rId26"/>
    <p:sldId id="472" r:id="rId27"/>
    <p:sldId id="473" r:id="rId28"/>
    <p:sldId id="440" r:id="rId29"/>
    <p:sldId id="441" r:id="rId30"/>
    <p:sldId id="442" r:id="rId31"/>
    <p:sldId id="443" r:id="rId32"/>
    <p:sldId id="474" r:id="rId33"/>
    <p:sldId id="476" r:id="rId34"/>
    <p:sldId id="477" r:id="rId35"/>
    <p:sldId id="478" r:id="rId36"/>
    <p:sldId id="475" r:id="rId37"/>
    <p:sldId id="445" r:id="rId38"/>
    <p:sldId id="479" r:id="rId39"/>
    <p:sldId id="447" r:id="rId40"/>
    <p:sldId id="448" r:id="rId41"/>
    <p:sldId id="449" r:id="rId42"/>
    <p:sldId id="496" r:id="rId43"/>
    <p:sldId id="480" r:id="rId44"/>
    <p:sldId id="481" r:id="rId45"/>
    <p:sldId id="482" r:id="rId46"/>
    <p:sldId id="451" r:id="rId47"/>
    <p:sldId id="453" r:id="rId48"/>
    <p:sldId id="497" r:id="rId49"/>
    <p:sldId id="483" r:id="rId50"/>
    <p:sldId id="484" r:id="rId51"/>
    <p:sldId id="485" r:id="rId52"/>
    <p:sldId id="486" r:id="rId53"/>
    <p:sldId id="487" r:id="rId54"/>
    <p:sldId id="498" r:id="rId55"/>
    <p:sldId id="488" r:id="rId56"/>
    <p:sldId id="495" r:id="rId57"/>
    <p:sldId id="489" r:id="rId58"/>
    <p:sldId id="490" r:id="rId59"/>
    <p:sldId id="491" r:id="rId60"/>
    <p:sldId id="492" r:id="rId61"/>
    <p:sldId id="499" r:id="rId62"/>
    <p:sldId id="493" r:id="rId63"/>
    <p:sldId id="500" r:id="rId64"/>
    <p:sldId id="401" r:id="rId65"/>
    <p:sldId id="503" r:id="rId66"/>
    <p:sldId id="504" r:id="rId67"/>
    <p:sldId id="455" r:id="rId68"/>
    <p:sldId id="404" r:id="rId6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94624" autoAdjust="0"/>
  </p:normalViewPr>
  <p:slideViewPr>
    <p:cSldViewPr>
      <p:cViewPr>
        <p:scale>
          <a:sx n="70" d="100"/>
          <a:sy n="70" d="100"/>
        </p:scale>
        <p:origin x="-1805" y="-37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esktop\pendrive\Pruebas%20Piloto\tesis\cal%20espe%203.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User\AppData\Roaming\Microsoft\Excel\compresion%20ok%20(version%201).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User\Desktop\pendrive\Pruebas%20Piloto\CORTE%20TRACCION%20O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esktop\pendrive\Pruebas%20Piloto\tesis\cal%20espe%20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esktop\pendrive\Pruebas%20Piloto\tesis\flexion\calibracio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ANDRES\Desktop\ANDRES\espe\TESIS\tesis%20centro%20de%20investigacion\ensayos\tesis\flexion\calibrac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AppData\Roaming\Microsoft\Excel\calibracion%20(version%201).xlsb"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AppData\Roaming\Microsoft\Excel\calibracion%20(version%201).xlsb"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AppData\Roaming\Microsoft\Excel\calibracion%20(version%201).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Desktop\pendrive\Pruebas%20Piloto\flexion%20leve%20contacto%20de%20cara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User\Desktop\pendrive\Pruebas%20Piloto\CORTE%20TRACCION%20O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Celda de Carga MTS </a:t>
            </a:r>
            <a:r>
              <a:rPr lang="en-US" dirty="0" smtClean="0"/>
              <a:t>500 </a:t>
            </a:r>
            <a:r>
              <a:rPr lang="en-US" dirty="0" err="1" smtClean="0"/>
              <a:t>KN</a:t>
            </a:r>
            <a:r>
              <a:rPr lang="en-US" dirty="0" smtClean="0"/>
              <a:t> (50 Ton)</a:t>
            </a:r>
            <a:endParaRPr lang="en-US" dirty="0"/>
          </a:p>
        </c:rich>
      </c:tx>
      <c:layout/>
      <c:overlay val="0"/>
    </c:title>
    <c:autoTitleDeleted val="0"/>
    <c:plotArea>
      <c:layout/>
      <c:scatterChart>
        <c:scatterStyle val="lineMarker"/>
        <c:varyColors val="0"/>
        <c:ser>
          <c:idx val="0"/>
          <c:order val="0"/>
          <c:tx>
            <c:v>Celda de Carga MTS</c:v>
          </c:tx>
          <c:spPr>
            <a:ln w="19050">
              <a:noFill/>
            </a:ln>
          </c:spPr>
          <c:trendline>
            <c:trendlineType val="poly"/>
            <c:order val="6"/>
            <c:dispRSqr val="0"/>
            <c:dispEq val="0"/>
          </c:trendline>
          <c:yVal>
            <c:numRef>
              <c:f>Sheet1!$G$3:$G$10</c:f>
              <c:numCache>
                <c:formatCode>0.00</c:formatCode>
                <c:ptCount val="8"/>
                <c:pt idx="0">
                  <c:v>7930.9266666666672</c:v>
                </c:pt>
                <c:pt idx="1">
                  <c:v>13725.050877193</c:v>
                </c:pt>
                <c:pt idx="2">
                  <c:v>12178.69</c:v>
                </c:pt>
                <c:pt idx="3">
                  <c:v>18779.248571428601</c:v>
                </c:pt>
                <c:pt idx="4">
                  <c:v>19617.562162162201</c:v>
                </c:pt>
                <c:pt idx="5">
                  <c:v>23981.778125000001</c:v>
                </c:pt>
                <c:pt idx="6">
                  <c:v>8019.1666666666697</c:v>
                </c:pt>
                <c:pt idx="7">
                  <c:v>18865.448</c:v>
                </c:pt>
              </c:numCache>
            </c:numRef>
          </c:yVal>
          <c:smooth val="0"/>
        </c:ser>
        <c:dLbls>
          <c:showLegendKey val="0"/>
          <c:showVal val="0"/>
          <c:showCatName val="0"/>
          <c:showSerName val="0"/>
          <c:showPercent val="0"/>
          <c:showBubbleSize val="0"/>
        </c:dLbls>
        <c:axId val="107037824"/>
        <c:axId val="107038400"/>
      </c:scatterChart>
      <c:valAx>
        <c:axId val="107037824"/>
        <c:scaling>
          <c:orientation val="minMax"/>
        </c:scaling>
        <c:delete val="0"/>
        <c:axPos val="b"/>
        <c:title>
          <c:tx>
            <c:rich>
              <a:bodyPr/>
              <a:lstStyle/>
              <a:p>
                <a:pPr>
                  <a:defRPr/>
                </a:pPr>
                <a:r>
                  <a:rPr lang="es-EC" dirty="0"/>
                  <a:t>Numero de Cargas</a:t>
                </a:r>
              </a:p>
            </c:rich>
          </c:tx>
          <c:layout/>
          <c:overlay val="0"/>
        </c:title>
        <c:majorTickMark val="none"/>
        <c:minorTickMark val="none"/>
        <c:tickLblPos val="nextTo"/>
        <c:crossAx val="107038400"/>
        <c:crosses val="autoZero"/>
        <c:crossBetween val="midCat"/>
      </c:valAx>
      <c:valAx>
        <c:axId val="107038400"/>
        <c:scaling>
          <c:orientation val="minMax"/>
        </c:scaling>
        <c:delete val="0"/>
        <c:axPos val="l"/>
        <c:majorGridlines/>
        <c:title>
          <c:tx>
            <c:rich>
              <a:bodyPr/>
              <a:lstStyle/>
              <a:p>
                <a:pPr>
                  <a:defRPr/>
                </a:pPr>
                <a:r>
                  <a:rPr lang="es-EC" dirty="0"/>
                  <a:t>Carga (</a:t>
                </a:r>
                <a:r>
                  <a:rPr lang="es-EC" dirty="0" err="1" smtClean="0"/>
                  <a:t>kgf</a:t>
                </a:r>
                <a:r>
                  <a:rPr lang="es-EC" dirty="0" smtClean="0"/>
                  <a:t>)</a:t>
                </a:r>
                <a:endParaRPr lang="es-EC" dirty="0"/>
              </a:p>
            </c:rich>
          </c:tx>
          <c:layout/>
          <c:overlay val="0"/>
        </c:title>
        <c:numFmt formatCode="0.00" sourceLinked="1"/>
        <c:majorTickMark val="none"/>
        <c:minorTickMark val="none"/>
        <c:tickLblPos val="nextTo"/>
        <c:crossAx val="107037824"/>
        <c:crosses val="autoZero"/>
        <c:crossBetween val="midCat"/>
      </c:valAx>
      <c:spPr>
        <a:noFill/>
        <a:ln w="25400">
          <a:noFill/>
        </a:ln>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solidFill>
                  <a:sysClr val="windowText" lastClr="000000"/>
                </a:solidFill>
              </a:rPr>
              <a:t>COMPRESIÓN PARALELA</a:t>
            </a:r>
            <a:r>
              <a:rPr lang="en-GB" b="1" baseline="0" dirty="0">
                <a:solidFill>
                  <a:sysClr val="windowText" lastClr="000000"/>
                </a:solidFill>
              </a:rPr>
              <a:t> A LAS FIBRAS</a:t>
            </a:r>
            <a:endParaRPr lang="en-GB" b="1" dirty="0">
              <a:solidFill>
                <a:sysClr val="windowText" lastClr="000000"/>
              </a:solidFill>
            </a:endParaRPr>
          </a:p>
        </c:rich>
      </c:tx>
      <c:layout/>
      <c:overlay val="0"/>
      <c:spPr>
        <a:noFill/>
        <a:ln>
          <a:noFill/>
        </a:ln>
        <a:effectLst/>
      </c:sp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'compresion ok'!$A$2:$A$151</c:f>
              <c:numCache>
                <c:formatCode>0.000</c:formatCode>
                <c:ptCount val="150"/>
                <c:pt idx="0">
                  <c:v>0.13</c:v>
                </c:pt>
                <c:pt idx="1">
                  <c:v>0.16200000000000001</c:v>
                </c:pt>
                <c:pt idx="2">
                  <c:v>0.193</c:v>
                </c:pt>
                <c:pt idx="3">
                  <c:v>0.21299999999999999</c:v>
                </c:pt>
                <c:pt idx="4">
                  <c:v>0.251</c:v>
                </c:pt>
                <c:pt idx="5">
                  <c:v>0.26300000000000001</c:v>
                </c:pt>
                <c:pt idx="6">
                  <c:v>0.32100000000000001</c:v>
                </c:pt>
                <c:pt idx="7">
                  <c:v>0.32400000000000001</c:v>
                </c:pt>
                <c:pt idx="8">
                  <c:v>0.37</c:v>
                </c:pt>
                <c:pt idx="9">
                  <c:v>0.376</c:v>
                </c:pt>
                <c:pt idx="10">
                  <c:v>0.41399999999999998</c:v>
                </c:pt>
                <c:pt idx="11">
                  <c:v>0.44</c:v>
                </c:pt>
                <c:pt idx="12">
                  <c:v>0.47299999999999998</c:v>
                </c:pt>
                <c:pt idx="13">
                  <c:v>0.47599999999999998</c:v>
                </c:pt>
                <c:pt idx="14">
                  <c:v>0.51900000000000002</c:v>
                </c:pt>
                <c:pt idx="15">
                  <c:v>0.52</c:v>
                </c:pt>
                <c:pt idx="16">
                  <c:v>0.56899999999999995</c:v>
                </c:pt>
                <c:pt idx="17">
                  <c:v>0.58099999999999996</c:v>
                </c:pt>
                <c:pt idx="18">
                  <c:v>0.59599999999999997</c:v>
                </c:pt>
                <c:pt idx="19">
                  <c:v>0.60399999999999998</c:v>
                </c:pt>
                <c:pt idx="20">
                  <c:v>0.624</c:v>
                </c:pt>
                <c:pt idx="21">
                  <c:v>0.65</c:v>
                </c:pt>
                <c:pt idx="22">
                  <c:v>0.69499999999999995</c:v>
                </c:pt>
                <c:pt idx="23">
                  <c:v>0.71499999999999997</c:v>
                </c:pt>
                <c:pt idx="24">
                  <c:v>0.73499999999999999</c:v>
                </c:pt>
                <c:pt idx="25">
                  <c:v>0.75</c:v>
                </c:pt>
                <c:pt idx="26">
                  <c:v>0.77800000000000002</c:v>
                </c:pt>
                <c:pt idx="27">
                  <c:v>0.82</c:v>
                </c:pt>
                <c:pt idx="28">
                  <c:v>0.86</c:v>
                </c:pt>
                <c:pt idx="29">
                  <c:v>0.86099999999999999</c:v>
                </c:pt>
                <c:pt idx="30">
                  <c:v>0.88900000000000001</c:v>
                </c:pt>
                <c:pt idx="31">
                  <c:v>0.94799999999999995</c:v>
                </c:pt>
                <c:pt idx="32">
                  <c:v>0.95299999999999996</c:v>
                </c:pt>
                <c:pt idx="33">
                  <c:v>0.98599999999999999</c:v>
                </c:pt>
                <c:pt idx="34">
                  <c:v>1.0429999999999999</c:v>
                </c:pt>
                <c:pt idx="35">
                  <c:v>1.075</c:v>
                </c:pt>
                <c:pt idx="36">
                  <c:v>1.113</c:v>
                </c:pt>
                <c:pt idx="37">
                  <c:v>1.135</c:v>
                </c:pt>
                <c:pt idx="38">
                  <c:v>1.1599999999999999</c:v>
                </c:pt>
                <c:pt idx="39">
                  <c:v>1.23</c:v>
                </c:pt>
                <c:pt idx="40">
                  <c:v>1.2769999999999999</c:v>
                </c:pt>
                <c:pt idx="41">
                  <c:v>1.298</c:v>
                </c:pt>
                <c:pt idx="42">
                  <c:v>1.3640000000000001</c:v>
                </c:pt>
                <c:pt idx="43">
                  <c:v>1.379</c:v>
                </c:pt>
                <c:pt idx="44">
                  <c:v>1.4370000000000001</c:v>
                </c:pt>
                <c:pt idx="45">
                  <c:v>1.492</c:v>
                </c:pt>
                <c:pt idx="46">
                  <c:v>1.53</c:v>
                </c:pt>
                <c:pt idx="47">
                  <c:v>1.5589999999999999</c:v>
                </c:pt>
                <c:pt idx="48">
                  <c:v>1.609</c:v>
                </c:pt>
                <c:pt idx="49">
                  <c:v>1.6579999999999999</c:v>
                </c:pt>
                <c:pt idx="50">
                  <c:v>1.6879999999999999</c:v>
                </c:pt>
                <c:pt idx="51">
                  <c:v>1.734</c:v>
                </c:pt>
                <c:pt idx="52">
                  <c:v>1.776</c:v>
                </c:pt>
                <c:pt idx="53">
                  <c:v>1.8220000000000001</c:v>
                </c:pt>
                <c:pt idx="54">
                  <c:v>1.8620000000000001</c:v>
                </c:pt>
                <c:pt idx="55">
                  <c:v>1.9319999999999999</c:v>
                </c:pt>
                <c:pt idx="56">
                  <c:v>1.946</c:v>
                </c:pt>
                <c:pt idx="57">
                  <c:v>2.0139999999999998</c:v>
                </c:pt>
                <c:pt idx="58">
                  <c:v>2.0630000000000002</c:v>
                </c:pt>
                <c:pt idx="59">
                  <c:v>2.1150000000000002</c:v>
                </c:pt>
                <c:pt idx="60">
                  <c:v>2.1480000000000001</c:v>
                </c:pt>
                <c:pt idx="61">
                  <c:v>2.1920000000000002</c:v>
                </c:pt>
                <c:pt idx="62">
                  <c:v>2.2610000000000001</c:v>
                </c:pt>
                <c:pt idx="63">
                  <c:v>2.3029999999999999</c:v>
                </c:pt>
                <c:pt idx="64">
                  <c:v>2.399</c:v>
                </c:pt>
                <c:pt idx="65">
                  <c:v>2.4569999999999999</c:v>
                </c:pt>
                <c:pt idx="66">
                  <c:v>2.4940000000000002</c:v>
                </c:pt>
                <c:pt idx="67">
                  <c:v>2.5790000000000002</c:v>
                </c:pt>
                <c:pt idx="68">
                  <c:v>2.6259999999999999</c:v>
                </c:pt>
                <c:pt idx="69">
                  <c:v>2.6930000000000001</c:v>
                </c:pt>
                <c:pt idx="70">
                  <c:v>2.786</c:v>
                </c:pt>
                <c:pt idx="71">
                  <c:v>2.8620000000000001</c:v>
                </c:pt>
                <c:pt idx="72">
                  <c:v>2.9140000000000001</c:v>
                </c:pt>
                <c:pt idx="73">
                  <c:v>2.984</c:v>
                </c:pt>
                <c:pt idx="74">
                  <c:v>3.06</c:v>
                </c:pt>
                <c:pt idx="75">
                  <c:v>3.1560000000000001</c:v>
                </c:pt>
                <c:pt idx="76">
                  <c:v>3.2570000000000001</c:v>
                </c:pt>
                <c:pt idx="77">
                  <c:v>3.331</c:v>
                </c:pt>
                <c:pt idx="78">
                  <c:v>3.4180000000000001</c:v>
                </c:pt>
                <c:pt idx="79">
                  <c:v>3.4969999999999999</c:v>
                </c:pt>
                <c:pt idx="80">
                  <c:v>3.54</c:v>
                </c:pt>
                <c:pt idx="81">
                  <c:v>3.6360000000000001</c:v>
                </c:pt>
                <c:pt idx="82">
                  <c:v>3.6859999999999999</c:v>
                </c:pt>
                <c:pt idx="83">
                  <c:v>3.7730000000000001</c:v>
                </c:pt>
                <c:pt idx="84">
                  <c:v>3.8570000000000002</c:v>
                </c:pt>
                <c:pt idx="85">
                  <c:v>3.91</c:v>
                </c:pt>
                <c:pt idx="86">
                  <c:v>3.9769999999999999</c:v>
                </c:pt>
                <c:pt idx="87">
                  <c:v>4.0469999999999997</c:v>
                </c:pt>
                <c:pt idx="88">
                  <c:v>4.1139999999999999</c:v>
                </c:pt>
                <c:pt idx="89">
                  <c:v>4.1760000000000002</c:v>
                </c:pt>
                <c:pt idx="90">
                  <c:v>4.266</c:v>
                </c:pt>
                <c:pt idx="91">
                  <c:v>4.3319999999999999</c:v>
                </c:pt>
                <c:pt idx="92">
                  <c:v>4.42</c:v>
                </c:pt>
                <c:pt idx="93">
                  <c:v>4.5220000000000002</c:v>
                </c:pt>
                <c:pt idx="94">
                  <c:v>4.5869999999999997</c:v>
                </c:pt>
                <c:pt idx="95">
                  <c:v>4.6509999999999998</c:v>
                </c:pt>
                <c:pt idx="96">
                  <c:v>4.7610000000000001</c:v>
                </c:pt>
                <c:pt idx="97">
                  <c:v>4.8280000000000003</c:v>
                </c:pt>
                <c:pt idx="98">
                  <c:v>4.8869999999999996</c:v>
                </c:pt>
                <c:pt idx="99">
                  <c:v>4.9770000000000003</c:v>
                </c:pt>
                <c:pt idx="100">
                  <c:v>5.0149999999999997</c:v>
                </c:pt>
                <c:pt idx="101">
                  <c:v>5.0780000000000003</c:v>
                </c:pt>
                <c:pt idx="102">
                  <c:v>5.1360000000000001</c:v>
                </c:pt>
                <c:pt idx="103">
                  <c:v>5.2069999999999999</c:v>
                </c:pt>
                <c:pt idx="104">
                  <c:v>5.2759999999999998</c:v>
                </c:pt>
                <c:pt idx="105">
                  <c:v>5.3239999999999998</c:v>
                </c:pt>
                <c:pt idx="106">
                  <c:v>5.4169999999999998</c:v>
                </c:pt>
                <c:pt idx="107">
                  <c:v>5.4809999999999999</c:v>
                </c:pt>
                <c:pt idx="108">
                  <c:v>5.5449999999999999</c:v>
                </c:pt>
                <c:pt idx="109">
                  <c:v>5.5919999999999996</c:v>
                </c:pt>
                <c:pt idx="110">
                  <c:v>5.64</c:v>
                </c:pt>
                <c:pt idx="111">
                  <c:v>5.7279999999999998</c:v>
                </c:pt>
                <c:pt idx="112">
                  <c:v>5.806</c:v>
                </c:pt>
                <c:pt idx="113">
                  <c:v>5.86</c:v>
                </c:pt>
                <c:pt idx="114">
                  <c:v>5.952</c:v>
                </c:pt>
                <c:pt idx="115">
                  <c:v>6.016</c:v>
                </c:pt>
                <c:pt idx="116">
                  <c:v>6.0810000000000004</c:v>
                </c:pt>
                <c:pt idx="117">
                  <c:v>6.1829999999999998</c:v>
                </c:pt>
                <c:pt idx="118">
                  <c:v>6.2590000000000003</c:v>
                </c:pt>
                <c:pt idx="119">
                  <c:v>6.3220000000000001</c:v>
                </c:pt>
                <c:pt idx="120">
                  <c:v>6.4119999999999999</c:v>
                </c:pt>
                <c:pt idx="121">
                  <c:v>6.4560000000000004</c:v>
                </c:pt>
                <c:pt idx="122">
                  <c:v>6.55</c:v>
                </c:pt>
                <c:pt idx="123">
                  <c:v>6.62</c:v>
                </c:pt>
                <c:pt idx="124">
                  <c:v>6.6890000000000001</c:v>
                </c:pt>
                <c:pt idx="125">
                  <c:v>6.742</c:v>
                </c:pt>
                <c:pt idx="126">
                  <c:v>6.843</c:v>
                </c:pt>
                <c:pt idx="127">
                  <c:v>6.899</c:v>
                </c:pt>
                <c:pt idx="128">
                  <c:v>6.97</c:v>
                </c:pt>
                <c:pt idx="129">
                  <c:v>7.048</c:v>
                </c:pt>
                <c:pt idx="130">
                  <c:v>7.1239999999999997</c:v>
                </c:pt>
                <c:pt idx="131">
                  <c:v>7.1929999999999996</c:v>
                </c:pt>
                <c:pt idx="132">
                  <c:v>7.2409999999999997</c:v>
                </c:pt>
                <c:pt idx="133">
                  <c:v>7.319</c:v>
                </c:pt>
                <c:pt idx="134">
                  <c:v>7.3630000000000004</c:v>
                </c:pt>
                <c:pt idx="135">
                  <c:v>7.45</c:v>
                </c:pt>
                <c:pt idx="136">
                  <c:v>7.5090000000000003</c:v>
                </c:pt>
                <c:pt idx="137">
                  <c:v>7.5460000000000003</c:v>
                </c:pt>
                <c:pt idx="138">
                  <c:v>7.6280000000000001</c:v>
                </c:pt>
                <c:pt idx="139">
                  <c:v>7.6660000000000004</c:v>
                </c:pt>
                <c:pt idx="140">
                  <c:v>7.7240000000000002</c:v>
                </c:pt>
                <c:pt idx="141">
                  <c:v>7.7670000000000003</c:v>
                </c:pt>
                <c:pt idx="142">
                  <c:v>7.8339999999999996</c:v>
                </c:pt>
                <c:pt idx="143">
                  <c:v>7.899</c:v>
                </c:pt>
                <c:pt idx="144">
                  <c:v>7.9950000000000001</c:v>
                </c:pt>
                <c:pt idx="145">
                  <c:v>8.0589999999999993</c:v>
                </c:pt>
                <c:pt idx="146">
                  <c:v>8.0670000000000002</c:v>
                </c:pt>
                <c:pt idx="147">
                  <c:v>8.1289999999999996</c:v>
                </c:pt>
                <c:pt idx="148">
                  <c:v>8.1690000000000005</c:v>
                </c:pt>
                <c:pt idx="149">
                  <c:v>8.2240000000000002</c:v>
                </c:pt>
              </c:numCache>
            </c:numRef>
          </c:xVal>
          <c:yVal>
            <c:numRef>
              <c:f>'compresion ok'!$F$2:$F$151</c:f>
              <c:numCache>
                <c:formatCode>General</c:formatCode>
                <c:ptCount val="150"/>
                <c:pt idx="0">
                  <c:v>109.01960784313727</c:v>
                </c:pt>
                <c:pt idx="1">
                  <c:v>385.88235294117652</c:v>
                </c:pt>
                <c:pt idx="2">
                  <c:v>446.66666666666669</c:v>
                </c:pt>
                <c:pt idx="3">
                  <c:v>909.01960784313735</c:v>
                </c:pt>
                <c:pt idx="4">
                  <c:v>709.41176470588243</c:v>
                </c:pt>
                <c:pt idx="5">
                  <c:v>1109.4117647058824</c:v>
                </c:pt>
                <c:pt idx="6">
                  <c:v>840.78431372549028</c:v>
                </c:pt>
                <c:pt idx="7">
                  <c:v>1108.2352941176471</c:v>
                </c:pt>
                <c:pt idx="8">
                  <c:v>1210.1960784313726</c:v>
                </c:pt>
                <c:pt idx="9">
                  <c:v>1366.2745098039218</c:v>
                </c:pt>
                <c:pt idx="10">
                  <c:v>1419.2156862745098</c:v>
                </c:pt>
                <c:pt idx="11">
                  <c:v>1591.7647058823532</c:v>
                </c:pt>
                <c:pt idx="12">
                  <c:v>1921.1764705882354</c:v>
                </c:pt>
                <c:pt idx="13">
                  <c:v>1793.3333333333335</c:v>
                </c:pt>
                <c:pt idx="14">
                  <c:v>2336.4705882352941</c:v>
                </c:pt>
                <c:pt idx="15">
                  <c:v>2351.7647058823532</c:v>
                </c:pt>
                <c:pt idx="16">
                  <c:v>2344.7058823529414</c:v>
                </c:pt>
                <c:pt idx="17">
                  <c:v>2830.1960784313728</c:v>
                </c:pt>
                <c:pt idx="18">
                  <c:v>2724.7058823529414</c:v>
                </c:pt>
                <c:pt idx="19">
                  <c:v>3181.1764705882356</c:v>
                </c:pt>
                <c:pt idx="20">
                  <c:v>3067.4509803921569</c:v>
                </c:pt>
                <c:pt idx="21">
                  <c:v>3625.4901960784318</c:v>
                </c:pt>
                <c:pt idx="22">
                  <c:v>3475.294117647059</c:v>
                </c:pt>
                <c:pt idx="23">
                  <c:v>3970.588235294118</c:v>
                </c:pt>
                <c:pt idx="24">
                  <c:v>3834.5098039215691</c:v>
                </c:pt>
                <c:pt idx="25">
                  <c:v>4338.8235294117649</c:v>
                </c:pt>
                <c:pt idx="26">
                  <c:v>4223.9215686274511</c:v>
                </c:pt>
                <c:pt idx="27">
                  <c:v>4565.0980392156862</c:v>
                </c:pt>
                <c:pt idx="28">
                  <c:v>4530.1960784313733</c:v>
                </c:pt>
                <c:pt idx="29">
                  <c:v>4654.5098039215691</c:v>
                </c:pt>
                <c:pt idx="30">
                  <c:v>4847.8431372549021</c:v>
                </c:pt>
                <c:pt idx="31">
                  <c:v>5062.7450980392159</c:v>
                </c:pt>
                <c:pt idx="32">
                  <c:v>5127.0588235294117</c:v>
                </c:pt>
                <c:pt idx="33">
                  <c:v>5144.7058823529414</c:v>
                </c:pt>
                <c:pt idx="34">
                  <c:v>5500</c:v>
                </c:pt>
                <c:pt idx="35">
                  <c:v>5472.1568627450988</c:v>
                </c:pt>
                <c:pt idx="36">
                  <c:v>5500</c:v>
                </c:pt>
                <c:pt idx="37">
                  <c:v>5896.4705882352946</c:v>
                </c:pt>
                <c:pt idx="38">
                  <c:v>5636.0784313725499</c:v>
                </c:pt>
                <c:pt idx="39">
                  <c:v>6255.6862745098042</c:v>
                </c:pt>
                <c:pt idx="40">
                  <c:v>5991.7647058823532</c:v>
                </c:pt>
                <c:pt idx="41">
                  <c:v>6190.9803921568628</c:v>
                </c:pt>
                <c:pt idx="42">
                  <c:v>5928.2352941176478</c:v>
                </c:pt>
                <c:pt idx="43">
                  <c:v>6230.9803921568628</c:v>
                </c:pt>
                <c:pt idx="44">
                  <c:v>6121.9607843137255</c:v>
                </c:pt>
                <c:pt idx="45">
                  <c:v>6173.3333333333339</c:v>
                </c:pt>
                <c:pt idx="46">
                  <c:v>5971.7647058823532</c:v>
                </c:pt>
                <c:pt idx="47">
                  <c:v>6093.7254901960787</c:v>
                </c:pt>
                <c:pt idx="48">
                  <c:v>6236.8627450980393</c:v>
                </c:pt>
                <c:pt idx="49">
                  <c:v>5934.1176470588243</c:v>
                </c:pt>
                <c:pt idx="50">
                  <c:v>6282.3529411764712</c:v>
                </c:pt>
                <c:pt idx="51">
                  <c:v>5981.176470588236</c:v>
                </c:pt>
                <c:pt idx="52">
                  <c:v>5982.3529411764712</c:v>
                </c:pt>
                <c:pt idx="53">
                  <c:v>6330.588235294118</c:v>
                </c:pt>
                <c:pt idx="54">
                  <c:v>6043.1372549019616</c:v>
                </c:pt>
                <c:pt idx="55">
                  <c:v>6200.3921568627457</c:v>
                </c:pt>
                <c:pt idx="56">
                  <c:v>5840.3921568627457</c:v>
                </c:pt>
                <c:pt idx="57">
                  <c:v>5987.0588235294126</c:v>
                </c:pt>
                <c:pt idx="58">
                  <c:v>6345.8823529411766</c:v>
                </c:pt>
                <c:pt idx="59">
                  <c:v>5891.7647058823532</c:v>
                </c:pt>
                <c:pt idx="60">
                  <c:v>6086.666666666667</c:v>
                </c:pt>
                <c:pt idx="61">
                  <c:v>5841.5686274509808</c:v>
                </c:pt>
                <c:pt idx="62">
                  <c:v>6084.3137254901967</c:v>
                </c:pt>
                <c:pt idx="63">
                  <c:v>5783.9215686274511</c:v>
                </c:pt>
                <c:pt idx="64">
                  <c:v>5700.7843137254904</c:v>
                </c:pt>
                <c:pt idx="65">
                  <c:v>5901.176470588236</c:v>
                </c:pt>
                <c:pt idx="66">
                  <c:v>5745.4901960784318</c:v>
                </c:pt>
                <c:pt idx="67">
                  <c:v>5852.1568627450988</c:v>
                </c:pt>
                <c:pt idx="68">
                  <c:v>5484.7058823529414</c:v>
                </c:pt>
                <c:pt idx="69">
                  <c:v>5895.2941176470595</c:v>
                </c:pt>
                <c:pt idx="70">
                  <c:v>5529.4117647058829</c:v>
                </c:pt>
                <c:pt idx="71">
                  <c:v>5639.6078431372553</c:v>
                </c:pt>
                <c:pt idx="72">
                  <c:v>5474.5098039215691</c:v>
                </c:pt>
                <c:pt idx="73">
                  <c:v>5581.176470588236</c:v>
                </c:pt>
                <c:pt idx="74">
                  <c:v>5505.8823529411766</c:v>
                </c:pt>
                <c:pt idx="75">
                  <c:v>5421.5686274509808</c:v>
                </c:pt>
                <c:pt idx="76">
                  <c:v>5491.7647058823532</c:v>
                </c:pt>
                <c:pt idx="77">
                  <c:v>5253.7254901960787</c:v>
                </c:pt>
                <c:pt idx="78">
                  <c:v>5597.6470588235297</c:v>
                </c:pt>
                <c:pt idx="79">
                  <c:v>5250.1960784313733</c:v>
                </c:pt>
                <c:pt idx="80">
                  <c:v>5549.4117647058829</c:v>
                </c:pt>
                <c:pt idx="81">
                  <c:v>5286.666666666667</c:v>
                </c:pt>
                <c:pt idx="82">
                  <c:v>5773.3333333333339</c:v>
                </c:pt>
                <c:pt idx="83">
                  <c:v>5349.8039215686276</c:v>
                </c:pt>
                <c:pt idx="84">
                  <c:v>5713.7254901960787</c:v>
                </c:pt>
                <c:pt idx="85">
                  <c:v>5427.4509803921574</c:v>
                </c:pt>
                <c:pt idx="86">
                  <c:v>5617.254901960785</c:v>
                </c:pt>
                <c:pt idx="87">
                  <c:v>5482.3529411764712</c:v>
                </c:pt>
                <c:pt idx="88">
                  <c:v>5659.6078431372553</c:v>
                </c:pt>
                <c:pt idx="89">
                  <c:v>5465.0980392156871</c:v>
                </c:pt>
                <c:pt idx="90">
                  <c:v>5712.5490196078435</c:v>
                </c:pt>
                <c:pt idx="91">
                  <c:v>5462.7450980392159</c:v>
                </c:pt>
                <c:pt idx="92">
                  <c:v>5696.0784313725499</c:v>
                </c:pt>
                <c:pt idx="93">
                  <c:v>5442.7450980392159</c:v>
                </c:pt>
                <c:pt idx="94">
                  <c:v>5609.4117647058829</c:v>
                </c:pt>
                <c:pt idx="95">
                  <c:v>5347.4509803921574</c:v>
                </c:pt>
                <c:pt idx="96">
                  <c:v>5908.2352941176478</c:v>
                </c:pt>
                <c:pt idx="97">
                  <c:v>5336.0784313725489</c:v>
                </c:pt>
                <c:pt idx="98">
                  <c:v>5734.9019607843138</c:v>
                </c:pt>
                <c:pt idx="99">
                  <c:v>5319.6078431372553</c:v>
                </c:pt>
                <c:pt idx="100">
                  <c:v>5701.9607843137255</c:v>
                </c:pt>
                <c:pt idx="101">
                  <c:v>5289.0196078431372</c:v>
                </c:pt>
                <c:pt idx="102">
                  <c:v>5768.6274509803925</c:v>
                </c:pt>
                <c:pt idx="103">
                  <c:v>5299.6078431372553</c:v>
                </c:pt>
                <c:pt idx="104">
                  <c:v>5710.1960784313733</c:v>
                </c:pt>
                <c:pt idx="105">
                  <c:v>5283.1372549019616</c:v>
                </c:pt>
                <c:pt idx="106">
                  <c:v>5705.4901960784318</c:v>
                </c:pt>
                <c:pt idx="107">
                  <c:v>5263.1372549019616</c:v>
                </c:pt>
                <c:pt idx="108">
                  <c:v>5618.4313725490201</c:v>
                </c:pt>
                <c:pt idx="109">
                  <c:v>5200</c:v>
                </c:pt>
                <c:pt idx="110">
                  <c:v>5456.8627450980393</c:v>
                </c:pt>
                <c:pt idx="111">
                  <c:v>5195.2941176470595</c:v>
                </c:pt>
                <c:pt idx="112">
                  <c:v>5430.9803921568628</c:v>
                </c:pt>
                <c:pt idx="113">
                  <c:v>5069.8039215686276</c:v>
                </c:pt>
                <c:pt idx="114">
                  <c:v>5360.3921568627457</c:v>
                </c:pt>
                <c:pt idx="115">
                  <c:v>5105.8823529411766</c:v>
                </c:pt>
                <c:pt idx="116">
                  <c:v>5463.9215686274511</c:v>
                </c:pt>
                <c:pt idx="117">
                  <c:v>4974.5098039215691</c:v>
                </c:pt>
                <c:pt idx="118">
                  <c:v>5182.3529411764712</c:v>
                </c:pt>
                <c:pt idx="119">
                  <c:v>5259.6078431372553</c:v>
                </c:pt>
                <c:pt idx="120">
                  <c:v>5132.9411764705883</c:v>
                </c:pt>
                <c:pt idx="121">
                  <c:v>5197.6470588235297</c:v>
                </c:pt>
                <c:pt idx="122">
                  <c:v>5030.9803921568628</c:v>
                </c:pt>
                <c:pt idx="123">
                  <c:v>5161.176470588236</c:v>
                </c:pt>
                <c:pt idx="124">
                  <c:v>4910.1960784313733</c:v>
                </c:pt>
                <c:pt idx="125">
                  <c:v>5161.176470588236</c:v>
                </c:pt>
                <c:pt idx="126">
                  <c:v>4893.7254901960787</c:v>
                </c:pt>
                <c:pt idx="127">
                  <c:v>5161.176470588236</c:v>
                </c:pt>
                <c:pt idx="128">
                  <c:v>4688.2352941176478</c:v>
                </c:pt>
                <c:pt idx="129">
                  <c:v>5078.8235294117649</c:v>
                </c:pt>
                <c:pt idx="130">
                  <c:v>4924.3137254901967</c:v>
                </c:pt>
                <c:pt idx="131">
                  <c:v>4911.3725490196084</c:v>
                </c:pt>
                <c:pt idx="132">
                  <c:v>4647.4509803921574</c:v>
                </c:pt>
                <c:pt idx="133">
                  <c:v>4576.8627450980393</c:v>
                </c:pt>
                <c:pt idx="134">
                  <c:v>4550.9803921568628</c:v>
                </c:pt>
                <c:pt idx="135">
                  <c:v>4649.8039215686276</c:v>
                </c:pt>
                <c:pt idx="136">
                  <c:v>4958.0392156862745</c:v>
                </c:pt>
                <c:pt idx="137">
                  <c:v>4484.3137254901967</c:v>
                </c:pt>
                <c:pt idx="138">
                  <c:v>4967.4509803921574</c:v>
                </c:pt>
                <c:pt idx="139">
                  <c:v>4413.7254901960787</c:v>
                </c:pt>
                <c:pt idx="140">
                  <c:v>4500.7843137254904</c:v>
                </c:pt>
                <c:pt idx="141">
                  <c:v>4796.4705882352946</c:v>
                </c:pt>
                <c:pt idx="142">
                  <c:v>4574.5098039215691</c:v>
                </c:pt>
                <c:pt idx="143">
                  <c:v>4918.4313725490201</c:v>
                </c:pt>
                <c:pt idx="144">
                  <c:v>4545.0980392156862</c:v>
                </c:pt>
                <c:pt idx="145">
                  <c:v>4652.1568627450988</c:v>
                </c:pt>
                <c:pt idx="146">
                  <c:v>4526.666666666667</c:v>
                </c:pt>
                <c:pt idx="147">
                  <c:v>4444.3137254901967</c:v>
                </c:pt>
                <c:pt idx="148">
                  <c:v>4754.1176470588234</c:v>
                </c:pt>
                <c:pt idx="149">
                  <c:v>4374.1176470588234</c:v>
                </c:pt>
              </c:numCache>
            </c:numRef>
          </c:yVal>
          <c:smooth val="0"/>
        </c:ser>
        <c:dLbls>
          <c:showLegendKey val="0"/>
          <c:showVal val="0"/>
          <c:showCatName val="0"/>
          <c:showSerName val="0"/>
          <c:showPercent val="0"/>
          <c:showBubbleSize val="0"/>
        </c:dLbls>
        <c:axId val="134202496"/>
        <c:axId val="134203072"/>
      </c:scatterChart>
      <c:valAx>
        <c:axId val="134202496"/>
        <c:scaling>
          <c:orientation val="minMax"/>
        </c:scaling>
        <c:delete val="0"/>
        <c:axPos val="b"/>
        <c:title>
          <c:tx>
            <c:rich>
              <a:bodyPr/>
              <a:lstStyle/>
              <a:p>
                <a:pPr>
                  <a:defRPr/>
                </a:pPr>
                <a:r>
                  <a:rPr lang="es-EC" dirty="0"/>
                  <a:t>DESPLAZAMIENTO (mm)</a:t>
                </a:r>
              </a:p>
            </c:rich>
          </c:tx>
          <c:layout/>
          <c:overlay val="0"/>
        </c:title>
        <c:numFmt formatCode="0.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4203072"/>
        <c:crosses val="autoZero"/>
        <c:crossBetween val="midCat"/>
      </c:valAx>
      <c:valAx>
        <c:axId val="134203072"/>
        <c:scaling>
          <c:orientation val="minMax"/>
        </c:scaling>
        <c:delete val="0"/>
        <c:axPos val="l"/>
        <c:title>
          <c:tx>
            <c:rich>
              <a:bodyPr/>
              <a:lstStyle/>
              <a:p>
                <a:pPr>
                  <a:defRPr/>
                </a:pPr>
                <a:r>
                  <a:rPr lang="en-US" dirty="0"/>
                  <a:t>CARGA(N)</a:t>
                </a:r>
              </a:p>
            </c:rich>
          </c:tx>
          <c:layout/>
          <c:overlay val="0"/>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420249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smtClean="0"/>
              <a:t>TRACCIÓN </a:t>
            </a:r>
            <a:r>
              <a:rPr lang="es-EC" dirty="0"/>
              <a:t>PERPENDICULAR A LAS FIBRAS</a:t>
            </a:r>
          </a:p>
        </c:rich>
      </c:tx>
      <c:layout/>
      <c:overlay val="0"/>
    </c:title>
    <c:autoTitleDeleted val="0"/>
    <c:plotArea>
      <c:layout/>
      <c:scatterChart>
        <c:scatterStyle val="smoothMarker"/>
        <c:varyColors val="0"/>
        <c:ser>
          <c:idx val="0"/>
          <c:order val="0"/>
          <c:tx>
            <c:v>TRACCION PERPENDICULAR A LAS FIBRAS</c:v>
          </c:tx>
          <c:trendline>
            <c:trendlineType val="linear"/>
            <c:dispRSqr val="0"/>
            <c:dispEq val="0"/>
          </c:trendline>
          <c:trendline>
            <c:trendlineType val="linear"/>
            <c:dispRSqr val="1"/>
            <c:dispEq val="1"/>
            <c:trendlineLbl>
              <c:layout>
                <c:manualLayout>
                  <c:x val="4.0069626713327498E-2"/>
                  <c:y val="0.27205761869632883"/>
                </c:manualLayout>
              </c:layout>
              <c:numFmt formatCode="General" sourceLinked="0"/>
              <c:txPr>
                <a:bodyPr/>
                <a:lstStyle/>
                <a:p>
                  <a:pPr>
                    <a:defRPr sz="1400"/>
                  </a:pPr>
                  <a:endParaRPr lang="es-EC"/>
                </a:p>
              </c:txPr>
            </c:trendlineLbl>
          </c:trendline>
          <c:xVal>
            <c:numRef>
              <c:f>'TRACCION OK'!$S$5:$S$64</c:f>
              <c:numCache>
                <c:formatCode>0.000</c:formatCode>
                <c:ptCount val="60"/>
                <c:pt idx="0">
                  <c:v>0.06</c:v>
                </c:pt>
                <c:pt idx="1">
                  <c:v>0.23</c:v>
                </c:pt>
                <c:pt idx="2">
                  <c:v>0.31</c:v>
                </c:pt>
                <c:pt idx="3">
                  <c:v>0.45</c:v>
                </c:pt>
                <c:pt idx="4">
                  <c:v>0.57499999999999996</c:v>
                </c:pt>
                <c:pt idx="5">
                  <c:v>0.7</c:v>
                </c:pt>
                <c:pt idx="6">
                  <c:v>0.82499999999999996</c:v>
                </c:pt>
                <c:pt idx="7">
                  <c:v>0.95</c:v>
                </c:pt>
                <c:pt idx="8">
                  <c:v>1.075</c:v>
                </c:pt>
                <c:pt idx="9">
                  <c:v>1.2</c:v>
                </c:pt>
                <c:pt idx="10">
                  <c:v>1.325</c:v>
                </c:pt>
                <c:pt idx="11">
                  <c:v>1.45</c:v>
                </c:pt>
                <c:pt idx="12">
                  <c:v>1.7110000000000001</c:v>
                </c:pt>
                <c:pt idx="13">
                  <c:v>1.8480000000000001</c:v>
                </c:pt>
                <c:pt idx="14">
                  <c:v>1.9850000000000001</c:v>
                </c:pt>
                <c:pt idx="15">
                  <c:v>2.1520000000000001</c:v>
                </c:pt>
                <c:pt idx="16">
                  <c:v>2.2690000000000001</c:v>
                </c:pt>
                <c:pt idx="17">
                  <c:v>2.3860000000000001</c:v>
                </c:pt>
                <c:pt idx="18">
                  <c:v>2.4529999999999998</c:v>
                </c:pt>
                <c:pt idx="19">
                  <c:v>2.67</c:v>
                </c:pt>
                <c:pt idx="20">
                  <c:v>2.8069999999999999</c:v>
                </c:pt>
                <c:pt idx="21">
                  <c:v>2.823</c:v>
                </c:pt>
                <c:pt idx="22">
                  <c:v>3.081</c:v>
                </c:pt>
                <c:pt idx="23">
                  <c:v>3.218</c:v>
                </c:pt>
                <c:pt idx="24">
                  <c:v>3.355</c:v>
                </c:pt>
                <c:pt idx="25">
                  <c:v>3.492</c:v>
                </c:pt>
                <c:pt idx="26">
                  <c:v>3.629</c:v>
                </c:pt>
                <c:pt idx="27">
                  <c:v>3.766</c:v>
                </c:pt>
                <c:pt idx="28">
                  <c:v>3.903</c:v>
                </c:pt>
                <c:pt idx="29">
                  <c:v>4.04</c:v>
                </c:pt>
                <c:pt idx="30">
                  <c:v>4.1769999999999996</c:v>
                </c:pt>
                <c:pt idx="31">
                  <c:v>4.3140000000000001</c:v>
                </c:pt>
                <c:pt idx="32">
                  <c:v>4.4509999999999996</c:v>
                </c:pt>
                <c:pt idx="33">
                  <c:v>4.5880000000000001</c:v>
                </c:pt>
                <c:pt idx="34">
                  <c:v>4.7249999999999996</c:v>
                </c:pt>
                <c:pt idx="35">
                  <c:v>4.8620000000000001</c:v>
                </c:pt>
                <c:pt idx="36">
                  <c:v>4.9989999999999997</c:v>
                </c:pt>
                <c:pt idx="37">
                  <c:v>5.1360000000000001</c:v>
                </c:pt>
                <c:pt idx="38">
                  <c:v>5.2729999999999997</c:v>
                </c:pt>
                <c:pt idx="39">
                  <c:v>5.41</c:v>
                </c:pt>
                <c:pt idx="40">
                  <c:v>5.5469999999999997</c:v>
                </c:pt>
                <c:pt idx="41">
                  <c:v>5.6840000000000002</c:v>
                </c:pt>
                <c:pt idx="42">
                  <c:v>5.8209999999999997</c:v>
                </c:pt>
                <c:pt idx="43">
                  <c:v>5.9580000000000002</c:v>
                </c:pt>
                <c:pt idx="44">
                  <c:v>6.0949999999999998</c:v>
                </c:pt>
                <c:pt idx="45">
                  <c:v>6.2320000000000002</c:v>
                </c:pt>
                <c:pt idx="46">
                  <c:v>6.1689999999999996</c:v>
                </c:pt>
                <c:pt idx="47">
                  <c:v>6.4059999999999997</c:v>
                </c:pt>
                <c:pt idx="48">
                  <c:v>6.6429999999999998</c:v>
                </c:pt>
                <c:pt idx="49">
                  <c:v>6.78</c:v>
                </c:pt>
                <c:pt idx="50">
                  <c:v>6.9169999999999998</c:v>
                </c:pt>
                <c:pt idx="51">
                  <c:v>7.0540000000000003</c:v>
                </c:pt>
                <c:pt idx="52">
                  <c:v>7.1909999999999998</c:v>
                </c:pt>
                <c:pt idx="53">
                  <c:v>7.3280000000000003</c:v>
                </c:pt>
                <c:pt idx="54">
                  <c:v>7.4649999999999999</c:v>
                </c:pt>
                <c:pt idx="55">
                  <c:v>7.6020000000000003</c:v>
                </c:pt>
                <c:pt idx="56">
                  <c:v>7.7389999999999999</c:v>
                </c:pt>
                <c:pt idx="57">
                  <c:v>7.8760000000000003</c:v>
                </c:pt>
                <c:pt idx="58">
                  <c:v>8.1129999999999995</c:v>
                </c:pt>
                <c:pt idx="59">
                  <c:v>8.35</c:v>
                </c:pt>
              </c:numCache>
            </c:numRef>
          </c:xVal>
          <c:yVal>
            <c:numRef>
              <c:f>'TRACCION OK'!$T$5:$T$64</c:f>
              <c:numCache>
                <c:formatCode>0</c:formatCode>
                <c:ptCount val="60"/>
                <c:pt idx="0">
                  <c:v>4080</c:v>
                </c:pt>
                <c:pt idx="1">
                  <c:v>4292</c:v>
                </c:pt>
                <c:pt idx="2">
                  <c:v>4220</c:v>
                </c:pt>
                <c:pt idx="3">
                  <c:v>4373</c:v>
                </c:pt>
                <c:pt idx="4">
                  <c:v>4310</c:v>
                </c:pt>
                <c:pt idx="5">
                  <c:v>4435</c:v>
                </c:pt>
                <c:pt idx="6">
                  <c:v>4403</c:v>
                </c:pt>
                <c:pt idx="7">
                  <c:v>4540</c:v>
                </c:pt>
                <c:pt idx="8">
                  <c:v>4465</c:v>
                </c:pt>
                <c:pt idx="9">
                  <c:v>4654</c:v>
                </c:pt>
                <c:pt idx="10">
                  <c:v>4615</c:v>
                </c:pt>
                <c:pt idx="11">
                  <c:v>4759</c:v>
                </c:pt>
                <c:pt idx="12">
                  <c:v>4621</c:v>
                </c:pt>
                <c:pt idx="13">
                  <c:v>4839</c:v>
                </c:pt>
                <c:pt idx="14">
                  <c:v>4699</c:v>
                </c:pt>
                <c:pt idx="15">
                  <c:v>4872</c:v>
                </c:pt>
                <c:pt idx="16">
                  <c:v>4791</c:v>
                </c:pt>
                <c:pt idx="17">
                  <c:v>5013</c:v>
                </c:pt>
                <c:pt idx="18">
                  <c:v>4926</c:v>
                </c:pt>
                <c:pt idx="19">
                  <c:v>5111</c:v>
                </c:pt>
                <c:pt idx="20">
                  <c:v>5126</c:v>
                </c:pt>
                <c:pt idx="21">
                  <c:v>5234</c:v>
                </c:pt>
                <c:pt idx="22">
                  <c:v>5106</c:v>
                </c:pt>
                <c:pt idx="23">
                  <c:v>5324</c:v>
                </c:pt>
                <c:pt idx="24">
                  <c:v>5207</c:v>
                </c:pt>
                <c:pt idx="25">
                  <c:v>5423</c:v>
                </c:pt>
                <c:pt idx="26">
                  <c:v>5297</c:v>
                </c:pt>
                <c:pt idx="27">
                  <c:v>5473</c:v>
                </c:pt>
                <c:pt idx="28">
                  <c:v>5426</c:v>
                </c:pt>
                <c:pt idx="29">
                  <c:v>5605</c:v>
                </c:pt>
                <c:pt idx="30">
                  <c:v>5551</c:v>
                </c:pt>
                <c:pt idx="31">
                  <c:v>5713</c:v>
                </c:pt>
                <c:pt idx="32">
                  <c:v>5638</c:v>
                </c:pt>
                <c:pt idx="33">
                  <c:v>5791</c:v>
                </c:pt>
                <c:pt idx="34">
                  <c:v>5704</c:v>
                </c:pt>
                <c:pt idx="35">
                  <c:v>5752</c:v>
                </c:pt>
                <c:pt idx="36">
                  <c:v>5967</c:v>
                </c:pt>
                <c:pt idx="37">
                  <c:v>5880</c:v>
                </c:pt>
                <c:pt idx="38">
                  <c:v>6021</c:v>
                </c:pt>
                <c:pt idx="39">
                  <c:v>5985</c:v>
                </c:pt>
                <c:pt idx="40">
                  <c:v>6123</c:v>
                </c:pt>
                <c:pt idx="41">
                  <c:v>6051</c:v>
                </c:pt>
                <c:pt idx="42">
                  <c:v>6224</c:v>
                </c:pt>
                <c:pt idx="43">
                  <c:v>6134</c:v>
                </c:pt>
                <c:pt idx="44">
                  <c:v>6275</c:v>
                </c:pt>
                <c:pt idx="45">
                  <c:v>6248</c:v>
                </c:pt>
                <c:pt idx="46">
                  <c:v>6398</c:v>
                </c:pt>
                <c:pt idx="47">
                  <c:v>6377</c:v>
                </c:pt>
                <c:pt idx="48">
                  <c:v>6493</c:v>
                </c:pt>
                <c:pt idx="49">
                  <c:v>6470</c:v>
                </c:pt>
                <c:pt idx="50">
                  <c:v>6595</c:v>
                </c:pt>
                <c:pt idx="51">
                  <c:v>6535</c:v>
                </c:pt>
                <c:pt idx="52">
                  <c:v>6736</c:v>
                </c:pt>
                <c:pt idx="53">
                  <c:v>6631</c:v>
                </c:pt>
                <c:pt idx="54">
                  <c:v>6796</c:v>
                </c:pt>
                <c:pt idx="55">
                  <c:v>6787</c:v>
                </c:pt>
                <c:pt idx="56">
                  <c:v>6861</c:v>
                </c:pt>
                <c:pt idx="57">
                  <c:v>6852</c:v>
                </c:pt>
                <c:pt idx="58">
                  <c:v>6864</c:v>
                </c:pt>
                <c:pt idx="59">
                  <c:v>6957</c:v>
                </c:pt>
              </c:numCache>
            </c:numRef>
          </c:yVal>
          <c:smooth val="1"/>
        </c:ser>
        <c:dLbls>
          <c:showLegendKey val="0"/>
          <c:showVal val="0"/>
          <c:showCatName val="0"/>
          <c:showSerName val="0"/>
          <c:showPercent val="0"/>
          <c:showBubbleSize val="0"/>
        </c:dLbls>
        <c:axId val="134205952"/>
        <c:axId val="134206528"/>
      </c:scatterChart>
      <c:valAx>
        <c:axId val="134205952"/>
        <c:scaling>
          <c:orientation val="minMax"/>
        </c:scaling>
        <c:delete val="0"/>
        <c:axPos val="b"/>
        <c:title>
          <c:tx>
            <c:rich>
              <a:bodyPr/>
              <a:lstStyle/>
              <a:p>
                <a:pPr>
                  <a:defRPr/>
                </a:pPr>
                <a:r>
                  <a:rPr lang="es-EC" dirty="0"/>
                  <a:t>DESPLAZAMIENTO (mm)</a:t>
                </a:r>
              </a:p>
            </c:rich>
          </c:tx>
          <c:layout/>
          <c:overlay val="0"/>
        </c:title>
        <c:numFmt formatCode="0.000" sourceLinked="1"/>
        <c:majorTickMark val="out"/>
        <c:minorTickMark val="none"/>
        <c:tickLblPos val="nextTo"/>
        <c:crossAx val="134206528"/>
        <c:crosses val="autoZero"/>
        <c:crossBetween val="midCat"/>
      </c:valAx>
      <c:valAx>
        <c:axId val="134206528"/>
        <c:scaling>
          <c:orientation val="minMax"/>
        </c:scaling>
        <c:delete val="0"/>
        <c:axPos val="l"/>
        <c:title>
          <c:tx>
            <c:rich>
              <a:bodyPr/>
              <a:lstStyle/>
              <a:p>
                <a:pPr>
                  <a:defRPr/>
                </a:pPr>
                <a:r>
                  <a:rPr lang="es-EC" dirty="0"/>
                  <a:t>CARGA(</a:t>
                </a:r>
                <a:r>
                  <a:rPr lang="es-EC" baseline="0" dirty="0"/>
                  <a:t> (N)</a:t>
                </a:r>
                <a:endParaRPr lang="es-EC" dirty="0"/>
              </a:p>
            </c:rich>
          </c:tx>
          <c:layout/>
          <c:overlay val="0"/>
        </c:title>
        <c:numFmt formatCode="0" sourceLinked="1"/>
        <c:majorTickMark val="out"/>
        <c:minorTickMark val="none"/>
        <c:tickLblPos val="nextTo"/>
        <c:crossAx val="134205952"/>
        <c:crosses val="autoZero"/>
        <c:crossBetween val="midCat"/>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a:t>Celda de</a:t>
            </a:r>
            <a:r>
              <a:rPr lang="es-EC" baseline="0" dirty="0"/>
              <a:t> Botella (Patrón de Calibración)</a:t>
            </a:r>
            <a:endParaRPr lang="es-EC" dirty="0"/>
          </a:p>
        </c:rich>
      </c:tx>
      <c:layout/>
      <c:overlay val="0"/>
    </c:title>
    <c:autoTitleDeleted val="0"/>
    <c:plotArea>
      <c:layout/>
      <c:scatterChart>
        <c:scatterStyle val="lineMarker"/>
        <c:varyColors val="0"/>
        <c:ser>
          <c:idx val="0"/>
          <c:order val="0"/>
          <c:tx>
            <c:v>Celda de Botella</c:v>
          </c:tx>
          <c:spPr>
            <a:ln w="19050">
              <a:noFill/>
            </a:ln>
          </c:spPr>
          <c:trendline>
            <c:trendlineType val="poly"/>
            <c:order val="6"/>
            <c:dispRSqr val="0"/>
            <c:dispEq val="0"/>
          </c:trendline>
          <c:yVal>
            <c:numRef>
              <c:f>Sheet1!$F$3:$F$10</c:f>
              <c:numCache>
                <c:formatCode>General</c:formatCode>
                <c:ptCount val="8"/>
                <c:pt idx="0" formatCode="0">
                  <c:v>3100</c:v>
                </c:pt>
                <c:pt idx="1">
                  <c:v>5367.2727000000004</c:v>
                </c:pt>
                <c:pt idx="2">
                  <c:v>5000</c:v>
                </c:pt>
                <c:pt idx="3">
                  <c:v>7100</c:v>
                </c:pt>
                <c:pt idx="4">
                  <c:v>8200</c:v>
                </c:pt>
                <c:pt idx="5">
                  <c:v>9200</c:v>
                </c:pt>
                <c:pt idx="6" formatCode="0">
                  <c:v>3100</c:v>
                </c:pt>
                <c:pt idx="7" formatCode="0">
                  <c:v>7100</c:v>
                </c:pt>
              </c:numCache>
            </c:numRef>
          </c:yVal>
          <c:smooth val="0"/>
        </c:ser>
        <c:dLbls>
          <c:showLegendKey val="0"/>
          <c:showVal val="0"/>
          <c:showCatName val="0"/>
          <c:showSerName val="0"/>
          <c:showPercent val="0"/>
          <c:showBubbleSize val="0"/>
        </c:dLbls>
        <c:axId val="107040128"/>
        <c:axId val="107040704"/>
      </c:scatterChart>
      <c:valAx>
        <c:axId val="107040128"/>
        <c:scaling>
          <c:orientation val="minMax"/>
        </c:scaling>
        <c:delete val="0"/>
        <c:axPos val="b"/>
        <c:title>
          <c:tx>
            <c:rich>
              <a:bodyPr/>
              <a:lstStyle/>
              <a:p>
                <a:pPr>
                  <a:defRPr/>
                </a:pPr>
                <a:r>
                  <a:rPr lang="es-EC" dirty="0"/>
                  <a:t>Numero de Cargas</a:t>
                </a:r>
              </a:p>
            </c:rich>
          </c:tx>
          <c:layout/>
          <c:overlay val="0"/>
        </c:title>
        <c:majorTickMark val="none"/>
        <c:minorTickMark val="none"/>
        <c:tickLblPos val="nextTo"/>
        <c:crossAx val="107040704"/>
        <c:crosses val="autoZero"/>
        <c:crossBetween val="midCat"/>
      </c:valAx>
      <c:valAx>
        <c:axId val="107040704"/>
        <c:scaling>
          <c:orientation val="minMax"/>
        </c:scaling>
        <c:delete val="0"/>
        <c:axPos val="l"/>
        <c:majorGridlines/>
        <c:title>
          <c:tx>
            <c:rich>
              <a:bodyPr/>
              <a:lstStyle/>
              <a:p>
                <a:pPr>
                  <a:defRPr/>
                </a:pPr>
                <a:r>
                  <a:rPr lang="es-EC" dirty="0"/>
                  <a:t>Carga</a:t>
                </a:r>
                <a:r>
                  <a:rPr lang="es-EC" baseline="0" dirty="0"/>
                  <a:t> (</a:t>
                </a:r>
                <a:r>
                  <a:rPr lang="es-EC" baseline="0" dirty="0" err="1" smtClean="0"/>
                  <a:t>Kgf</a:t>
                </a:r>
                <a:r>
                  <a:rPr lang="es-EC" baseline="0" dirty="0" smtClean="0"/>
                  <a:t>)</a:t>
                </a:r>
                <a:endParaRPr lang="es-EC" dirty="0"/>
              </a:p>
            </c:rich>
          </c:tx>
          <c:layout/>
          <c:overlay val="0"/>
        </c:title>
        <c:numFmt formatCode="0" sourceLinked="1"/>
        <c:majorTickMark val="none"/>
        <c:minorTickMark val="none"/>
        <c:tickLblPos val="nextTo"/>
        <c:crossAx val="107040128"/>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Viga de 50X50</a:t>
            </a:r>
          </a:p>
        </c:rich>
      </c:tx>
      <c:layout/>
      <c:overlay val="0"/>
    </c:title>
    <c:autoTitleDeleted val="0"/>
    <c:plotArea>
      <c:layout/>
      <c:scatterChart>
        <c:scatterStyle val="lineMarker"/>
        <c:varyColors val="0"/>
        <c:ser>
          <c:idx val="0"/>
          <c:order val="0"/>
          <c:tx>
            <c:v>Viga de 50X50</c:v>
          </c:tx>
          <c:spPr>
            <a:ln w="19050">
              <a:noFill/>
            </a:ln>
          </c:spPr>
          <c:trendline>
            <c:trendlineType val="linear"/>
            <c:dispRSqr val="1"/>
            <c:dispEq val="1"/>
            <c:trendlineLbl>
              <c:layout>
                <c:manualLayout>
                  <c:x val="9.6671670275893684E-2"/>
                  <c:y val="0.30105826294350674"/>
                </c:manualLayout>
              </c:layout>
              <c:numFmt formatCode="General" sourceLinked="0"/>
              <c:txPr>
                <a:bodyPr/>
                <a:lstStyle/>
                <a:p>
                  <a:pPr>
                    <a:defRPr sz="1400"/>
                  </a:pPr>
                  <a:endParaRPr lang="es-EC"/>
                </a:p>
              </c:txPr>
            </c:trendlineLbl>
          </c:trendline>
          <c:xVal>
            <c:numRef>
              <c:f>'50x50 1PTO'!$C$4:$C$55</c:f>
              <c:numCache>
                <c:formatCode>0.00</c:formatCode>
                <c:ptCount val="52"/>
                <c:pt idx="0">
                  <c:v>0</c:v>
                </c:pt>
                <c:pt idx="1">
                  <c:v>0</c:v>
                </c:pt>
                <c:pt idx="2">
                  <c:v>0.03</c:v>
                </c:pt>
                <c:pt idx="3">
                  <c:v>0</c:v>
                </c:pt>
                <c:pt idx="4">
                  <c:v>1.4999999999999999E-2</c:v>
                </c:pt>
                <c:pt idx="5">
                  <c:v>1.4999999999999999E-2</c:v>
                </c:pt>
                <c:pt idx="6">
                  <c:v>4.4999999999999998E-2</c:v>
                </c:pt>
                <c:pt idx="7">
                  <c:v>0.122</c:v>
                </c:pt>
                <c:pt idx="8">
                  <c:v>0.15200000000000002</c:v>
                </c:pt>
                <c:pt idx="9">
                  <c:v>0.27500000000000002</c:v>
                </c:pt>
                <c:pt idx="10">
                  <c:v>0.36599999999999999</c:v>
                </c:pt>
                <c:pt idx="11">
                  <c:v>0.504</c:v>
                </c:pt>
                <c:pt idx="12">
                  <c:v>0.59599999999999997</c:v>
                </c:pt>
                <c:pt idx="13">
                  <c:v>0.77900000000000003</c:v>
                </c:pt>
                <c:pt idx="14">
                  <c:v>0.85599999999999998</c:v>
                </c:pt>
                <c:pt idx="15">
                  <c:v>1.0089999999999999</c:v>
                </c:pt>
                <c:pt idx="16">
                  <c:v>1.1619999999999999</c:v>
                </c:pt>
                <c:pt idx="17">
                  <c:v>1.3149999999999999</c:v>
                </c:pt>
                <c:pt idx="18">
                  <c:v>1.4829999999999999</c:v>
                </c:pt>
                <c:pt idx="19">
                  <c:v>1.605</c:v>
                </c:pt>
                <c:pt idx="20">
                  <c:v>1.728</c:v>
                </c:pt>
                <c:pt idx="21">
                  <c:v>1.9259999999999999</c:v>
                </c:pt>
                <c:pt idx="22">
                  <c:v>2.0950000000000002</c:v>
                </c:pt>
                <c:pt idx="23">
                  <c:v>2.3090000000000002</c:v>
                </c:pt>
                <c:pt idx="24">
                  <c:v>2.508</c:v>
                </c:pt>
                <c:pt idx="25">
                  <c:v>2.7680000000000002</c:v>
                </c:pt>
                <c:pt idx="26">
                  <c:v>2.9660000000000002</c:v>
                </c:pt>
                <c:pt idx="27">
                  <c:v>3.1960000000000002</c:v>
                </c:pt>
                <c:pt idx="28">
                  <c:v>3.4410000000000003</c:v>
                </c:pt>
                <c:pt idx="29">
                  <c:v>3.67</c:v>
                </c:pt>
                <c:pt idx="30">
                  <c:v>3.9910000000000001</c:v>
                </c:pt>
                <c:pt idx="31">
                  <c:v>4.2359999999999998</c:v>
                </c:pt>
                <c:pt idx="32">
                  <c:v>4.5419999999999998</c:v>
                </c:pt>
                <c:pt idx="33">
                  <c:v>4.8319999999999999</c:v>
                </c:pt>
                <c:pt idx="34">
                  <c:v>5.1229999999999993</c:v>
                </c:pt>
                <c:pt idx="35">
                  <c:v>5.3979999999999997</c:v>
                </c:pt>
                <c:pt idx="36">
                  <c:v>5.7349999999999994</c:v>
                </c:pt>
                <c:pt idx="37">
                  <c:v>6.01</c:v>
                </c:pt>
                <c:pt idx="38">
                  <c:v>6.0709999999999997</c:v>
                </c:pt>
                <c:pt idx="39">
                  <c:v>6.1019999999999994</c:v>
                </c:pt>
                <c:pt idx="40">
                  <c:v>6.0709999999999997</c:v>
                </c:pt>
                <c:pt idx="41">
                  <c:v>6.0709999999999997</c:v>
                </c:pt>
                <c:pt idx="42">
                  <c:v>6.0249999999999995</c:v>
                </c:pt>
                <c:pt idx="43">
                  <c:v>6.1019999999999994</c:v>
                </c:pt>
                <c:pt idx="44">
                  <c:v>6.0869999999999997</c:v>
                </c:pt>
                <c:pt idx="45">
                  <c:v>6.0249999999999995</c:v>
                </c:pt>
                <c:pt idx="46">
                  <c:v>6.0869999999999997</c:v>
                </c:pt>
                <c:pt idx="47">
                  <c:v>6.0709999999999997</c:v>
                </c:pt>
                <c:pt idx="48">
                  <c:v>6.056</c:v>
                </c:pt>
                <c:pt idx="49">
                  <c:v>6.0709999999999997</c:v>
                </c:pt>
                <c:pt idx="50">
                  <c:v>6.0869999999999997</c:v>
                </c:pt>
                <c:pt idx="51">
                  <c:v>6.0869999999999997</c:v>
                </c:pt>
              </c:numCache>
            </c:numRef>
          </c:xVal>
          <c:yVal>
            <c:numRef>
              <c:f>'50x50 1PTO'!$B$4:$B$55</c:f>
              <c:numCache>
                <c:formatCode>0</c:formatCode>
                <c:ptCount val="52"/>
                <c:pt idx="0">
                  <c:v>11</c:v>
                </c:pt>
                <c:pt idx="1">
                  <c:v>62</c:v>
                </c:pt>
                <c:pt idx="2">
                  <c:v>107</c:v>
                </c:pt>
                <c:pt idx="3">
                  <c:v>161</c:v>
                </c:pt>
                <c:pt idx="4">
                  <c:v>221</c:v>
                </c:pt>
                <c:pt idx="5">
                  <c:v>272</c:v>
                </c:pt>
                <c:pt idx="6">
                  <c:v>332</c:v>
                </c:pt>
                <c:pt idx="7">
                  <c:v>385</c:v>
                </c:pt>
                <c:pt idx="8">
                  <c:v>448</c:v>
                </c:pt>
                <c:pt idx="9">
                  <c:v>496</c:v>
                </c:pt>
                <c:pt idx="10">
                  <c:v>568</c:v>
                </c:pt>
                <c:pt idx="11">
                  <c:v>661</c:v>
                </c:pt>
                <c:pt idx="12">
                  <c:v>720</c:v>
                </c:pt>
                <c:pt idx="13">
                  <c:v>804</c:v>
                </c:pt>
                <c:pt idx="14">
                  <c:v>882</c:v>
                </c:pt>
                <c:pt idx="15">
                  <c:v>975</c:v>
                </c:pt>
                <c:pt idx="16">
                  <c:v>1067</c:v>
                </c:pt>
                <c:pt idx="17">
                  <c:v>1154</c:v>
                </c:pt>
                <c:pt idx="18">
                  <c:v>1262</c:v>
                </c:pt>
                <c:pt idx="19">
                  <c:v>1366</c:v>
                </c:pt>
                <c:pt idx="20">
                  <c:v>1474</c:v>
                </c:pt>
                <c:pt idx="21">
                  <c:v>1597</c:v>
                </c:pt>
                <c:pt idx="22">
                  <c:v>1693</c:v>
                </c:pt>
                <c:pt idx="23">
                  <c:v>1818</c:v>
                </c:pt>
                <c:pt idx="24">
                  <c:v>1935</c:v>
                </c:pt>
                <c:pt idx="25">
                  <c:v>2051</c:v>
                </c:pt>
                <c:pt idx="26">
                  <c:v>2180</c:v>
                </c:pt>
                <c:pt idx="27">
                  <c:v>2300</c:v>
                </c:pt>
                <c:pt idx="28">
                  <c:v>2428</c:v>
                </c:pt>
                <c:pt idx="29">
                  <c:v>2533</c:v>
                </c:pt>
                <c:pt idx="30">
                  <c:v>2644</c:v>
                </c:pt>
                <c:pt idx="31">
                  <c:v>2766</c:v>
                </c:pt>
                <c:pt idx="32">
                  <c:v>2901</c:v>
                </c:pt>
                <c:pt idx="33">
                  <c:v>3077</c:v>
                </c:pt>
                <c:pt idx="34">
                  <c:v>3254</c:v>
                </c:pt>
                <c:pt idx="35">
                  <c:v>3412</c:v>
                </c:pt>
                <c:pt idx="36">
                  <c:v>3571</c:v>
                </c:pt>
                <c:pt idx="37">
                  <c:v>3712</c:v>
                </c:pt>
                <c:pt idx="38">
                  <c:v>3667</c:v>
                </c:pt>
                <c:pt idx="39">
                  <c:v>3643</c:v>
                </c:pt>
                <c:pt idx="40">
                  <c:v>3631</c:v>
                </c:pt>
                <c:pt idx="41">
                  <c:v>3634</c:v>
                </c:pt>
                <c:pt idx="42">
                  <c:v>3610</c:v>
                </c:pt>
                <c:pt idx="43">
                  <c:v>3604</c:v>
                </c:pt>
                <c:pt idx="44">
                  <c:v>3595</c:v>
                </c:pt>
                <c:pt idx="45">
                  <c:v>3589</c:v>
                </c:pt>
                <c:pt idx="46">
                  <c:v>3586</c:v>
                </c:pt>
                <c:pt idx="47">
                  <c:v>3568</c:v>
                </c:pt>
                <c:pt idx="48">
                  <c:v>3568</c:v>
                </c:pt>
                <c:pt idx="49">
                  <c:v>3547</c:v>
                </c:pt>
                <c:pt idx="50">
                  <c:v>3544</c:v>
                </c:pt>
                <c:pt idx="51">
                  <c:v>3538</c:v>
                </c:pt>
              </c:numCache>
            </c:numRef>
          </c:yVal>
          <c:smooth val="0"/>
        </c:ser>
        <c:dLbls>
          <c:showLegendKey val="0"/>
          <c:showVal val="0"/>
          <c:showCatName val="0"/>
          <c:showSerName val="0"/>
          <c:showPercent val="0"/>
          <c:showBubbleSize val="0"/>
        </c:dLbls>
        <c:axId val="107044160"/>
        <c:axId val="136396800"/>
      </c:scatterChart>
      <c:valAx>
        <c:axId val="107044160"/>
        <c:scaling>
          <c:orientation val="minMax"/>
        </c:scaling>
        <c:delete val="0"/>
        <c:axPos val="b"/>
        <c:title>
          <c:tx>
            <c:rich>
              <a:bodyPr/>
              <a:lstStyle/>
              <a:p>
                <a:pPr>
                  <a:defRPr/>
                </a:pPr>
                <a:r>
                  <a:rPr lang="es-EC" dirty="0"/>
                  <a:t>Deflexión (mm)</a:t>
                </a:r>
              </a:p>
            </c:rich>
          </c:tx>
          <c:layout>
            <c:manualLayout>
              <c:xMode val="edge"/>
              <c:yMode val="edge"/>
              <c:x val="0.26322637795275589"/>
              <c:y val="0.87868037328667248"/>
            </c:manualLayout>
          </c:layout>
          <c:overlay val="0"/>
        </c:title>
        <c:numFmt formatCode="0.00" sourceLinked="1"/>
        <c:majorTickMark val="out"/>
        <c:minorTickMark val="none"/>
        <c:tickLblPos val="nextTo"/>
        <c:crossAx val="136396800"/>
        <c:crosses val="autoZero"/>
        <c:crossBetween val="midCat"/>
      </c:valAx>
      <c:valAx>
        <c:axId val="136396800"/>
        <c:scaling>
          <c:orientation val="minMax"/>
        </c:scaling>
        <c:delete val="0"/>
        <c:axPos val="l"/>
        <c:title>
          <c:tx>
            <c:rich>
              <a:bodyPr/>
              <a:lstStyle/>
              <a:p>
                <a:pPr>
                  <a:defRPr/>
                </a:pPr>
                <a:r>
                  <a:rPr lang="es-EC" dirty="0"/>
                  <a:t>Carga (N)</a:t>
                </a:r>
              </a:p>
            </c:rich>
          </c:tx>
          <c:layout/>
          <c:overlay val="0"/>
        </c:title>
        <c:numFmt formatCode="0" sourceLinked="1"/>
        <c:majorTickMark val="out"/>
        <c:minorTickMark val="none"/>
        <c:tickLblPos val="nextTo"/>
        <c:crossAx val="107044160"/>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sz="1800" b="1" i="0" baseline="0" dirty="0">
                <a:effectLst/>
              </a:rPr>
              <a:t>Viga 50X50 2 Puntos de Carga</a:t>
            </a:r>
            <a:endParaRPr lang="es-EC" dirty="0">
              <a:effectLst/>
            </a:endParaRPr>
          </a:p>
        </c:rich>
      </c:tx>
      <c:layout/>
      <c:overlay val="0"/>
    </c:title>
    <c:autoTitleDeleted val="0"/>
    <c:plotArea>
      <c:layout/>
      <c:scatterChart>
        <c:scatterStyle val="lineMarker"/>
        <c:varyColors val="0"/>
        <c:ser>
          <c:idx val="0"/>
          <c:order val="0"/>
          <c:spPr>
            <a:ln w="19050">
              <a:noFill/>
            </a:ln>
          </c:spPr>
          <c:trendline>
            <c:trendlineType val="linear"/>
            <c:dispRSqr val="1"/>
            <c:dispEq val="1"/>
            <c:trendlineLbl>
              <c:layout>
                <c:manualLayout>
                  <c:x val="9.1667541557305332E-2"/>
                  <c:y val="0.26815944881889764"/>
                </c:manualLayout>
              </c:layout>
              <c:numFmt formatCode="General" sourceLinked="0"/>
            </c:trendlineLbl>
          </c:trendline>
          <c:xVal>
            <c:numRef>
              <c:f>'4 puntos'!$BB$10:$BB$69</c:f>
              <c:numCache>
                <c:formatCode>0</c:formatCode>
                <c:ptCount val="60"/>
                <c:pt idx="0">
                  <c:v>119</c:v>
                </c:pt>
                <c:pt idx="1">
                  <c:v>194</c:v>
                </c:pt>
                <c:pt idx="2">
                  <c:v>275</c:v>
                </c:pt>
                <c:pt idx="3">
                  <c:v>257</c:v>
                </c:pt>
                <c:pt idx="4">
                  <c:v>305</c:v>
                </c:pt>
                <c:pt idx="5">
                  <c:v>314</c:v>
                </c:pt>
                <c:pt idx="6">
                  <c:v>400</c:v>
                </c:pt>
                <c:pt idx="7">
                  <c:v>421</c:v>
                </c:pt>
                <c:pt idx="8">
                  <c:v>460</c:v>
                </c:pt>
                <c:pt idx="9">
                  <c:v>484</c:v>
                </c:pt>
                <c:pt idx="10">
                  <c:v>553</c:v>
                </c:pt>
                <c:pt idx="11">
                  <c:v>583</c:v>
                </c:pt>
                <c:pt idx="12">
                  <c:v>640</c:v>
                </c:pt>
                <c:pt idx="13">
                  <c:v>714</c:v>
                </c:pt>
                <c:pt idx="14">
                  <c:v>828</c:v>
                </c:pt>
                <c:pt idx="15">
                  <c:v>921</c:v>
                </c:pt>
                <c:pt idx="16">
                  <c:v>981</c:v>
                </c:pt>
                <c:pt idx="17">
                  <c:v>1109</c:v>
                </c:pt>
                <c:pt idx="18">
                  <c:v>1250</c:v>
                </c:pt>
                <c:pt idx="19">
                  <c:v>1372</c:v>
                </c:pt>
                <c:pt idx="20">
                  <c:v>1501</c:v>
                </c:pt>
                <c:pt idx="21">
                  <c:v>1645</c:v>
                </c:pt>
                <c:pt idx="22">
                  <c:v>1761</c:v>
                </c:pt>
                <c:pt idx="23">
                  <c:v>1881</c:v>
                </c:pt>
                <c:pt idx="24">
                  <c:v>1968</c:v>
                </c:pt>
                <c:pt idx="25">
                  <c:v>2108</c:v>
                </c:pt>
                <c:pt idx="26">
                  <c:v>2240</c:v>
                </c:pt>
                <c:pt idx="27">
                  <c:v>2336</c:v>
                </c:pt>
                <c:pt idx="28">
                  <c:v>2422</c:v>
                </c:pt>
                <c:pt idx="29">
                  <c:v>2533</c:v>
                </c:pt>
                <c:pt idx="30">
                  <c:v>2656</c:v>
                </c:pt>
                <c:pt idx="31">
                  <c:v>2730</c:v>
                </c:pt>
                <c:pt idx="32">
                  <c:v>2913</c:v>
                </c:pt>
                <c:pt idx="33">
                  <c:v>3200</c:v>
                </c:pt>
                <c:pt idx="34">
                  <c:v>3616</c:v>
                </c:pt>
                <c:pt idx="35">
                  <c:v>4062</c:v>
                </c:pt>
                <c:pt idx="36">
                  <c:v>4537</c:v>
                </c:pt>
                <c:pt idx="37">
                  <c:v>5049</c:v>
                </c:pt>
                <c:pt idx="38">
                  <c:v>5402</c:v>
                </c:pt>
                <c:pt idx="39">
                  <c:v>5435</c:v>
                </c:pt>
                <c:pt idx="40">
                  <c:v>5509</c:v>
                </c:pt>
                <c:pt idx="41">
                  <c:v>5563</c:v>
                </c:pt>
                <c:pt idx="42">
                  <c:v>5635</c:v>
                </c:pt>
                <c:pt idx="43">
                  <c:v>5731</c:v>
                </c:pt>
                <c:pt idx="44">
                  <c:v>5808</c:v>
                </c:pt>
                <c:pt idx="45">
                  <c:v>5880</c:v>
                </c:pt>
                <c:pt idx="46">
                  <c:v>5958</c:v>
                </c:pt>
                <c:pt idx="47">
                  <c:v>6084</c:v>
                </c:pt>
                <c:pt idx="48">
                  <c:v>6164</c:v>
                </c:pt>
                <c:pt idx="49">
                  <c:v>6209</c:v>
                </c:pt>
                <c:pt idx="50">
                  <c:v>6284</c:v>
                </c:pt>
                <c:pt idx="51">
                  <c:v>6401</c:v>
                </c:pt>
                <c:pt idx="52">
                  <c:v>6437</c:v>
                </c:pt>
                <c:pt idx="53">
                  <c:v>6574</c:v>
                </c:pt>
                <c:pt idx="54">
                  <c:v>6595</c:v>
                </c:pt>
                <c:pt idx="55">
                  <c:v>6685</c:v>
                </c:pt>
                <c:pt idx="56">
                  <c:v>6763</c:v>
                </c:pt>
                <c:pt idx="57">
                  <c:v>6837</c:v>
                </c:pt>
                <c:pt idx="58">
                  <c:v>6897</c:v>
                </c:pt>
                <c:pt idx="59">
                  <c:v>7014</c:v>
                </c:pt>
              </c:numCache>
            </c:numRef>
          </c:xVal>
          <c:yVal>
            <c:numRef>
              <c:f>'4 puntos'!$BC$10:$BC$69</c:f>
              <c:numCache>
                <c:formatCode>0.00</c:formatCode>
                <c:ptCount val="60"/>
                <c:pt idx="0">
                  <c:v>0</c:v>
                </c:pt>
                <c:pt idx="1">
                  <c:v>9.0999999999999998E-2</c:v>
                </c:pt>
                <c:pt idx="2">
                  <c:v>0.214</c:v>
                </c:pt>
                <c:pt idx="3">
                  <c:v>0.22900000000000001</c:v>
                </c:pt>
                <c:pt idx="4">
                  <c:v>0.33600000000000002</c:v>
                </c:pt>
                <c:pt idx="5">
                  <c:v>0.42799999999999999</c:v>
                </c:pt>
                <c:pt idx="6">
                  <c:v>0.52</c:v>
                </c:pt>
                <c:pt idx="7">
                  <c:v>0.55000000000000004</c:v>
                </c:pt>
                <c:pt idx="8">
                  <c:v>0.65700000000000003</c:v>
                </c:pt>
                <c:pt idx="9">
                  <c:v>0.749</c:v>
                </c:pt>
                <c:pt idx="10">
                  <c:v>0.84099999999999997</c:v>
                </c:pt>
                <c:pt idx="11">
                  <c:v>0.91700000000000004</c:v>
                </c:pt>
                <c:pt idx="12">
                  <c:v>1.0549999999999999</c:v>
                </c:pt>
                <c:pt idx="13">
                  <c:v>1.1160000000000001</c:v>
                </c:pt>
                <c:pt idx="14">
                  <c:v>1.238</c:v>
                </c:pt>
                <c:pt idx="15">
                  <c:v>1.391</c:v>
                </c:pt>
                <c:pt idx="16">
                  <c:v>1.575</c:v>
                </c:pt>
                <c:pt idx="17">
                  <c:v>1.6819999999999999</c:v>
                </c:pt>
                <c:pt idx="18">
                  <c:v>1.804</c:v>
                </c:pt>
                <c:pt idx="19">
                  <c:v>1.9419999999999999</c:v>
                </c:pt>
                <c:pt idx="20">
                  <c:v>2.1709999999999998</c:v>
                </c:pt>
                <c:pt idx="21">
                  <c:v>2.294</c:v>
                </c:pt>
                <c:pt idx="22">
                  <c:v>2.4470000000000001</c:v>
                </c:pt>
                <c:pt idx="23">
                  <c:v>2.508</c:v>
                </c:pt>
                <c:pt idx="24">
                  <c:v>2.6760000000000002</c:v>
                </c:pt>
                <c:pt idx="25">
                  <c:v>2.89</c:v>
                </c:pt>
                <c:pt idx="26">
                  <c:v>2.9209999999999998</c:v>
                </c:pt>
                <c:pt idx="27">
                  <c:v>3.089</c:v>
                </c:pt>
                <c:pt idx="28">
                  <c:v>3.089</c:v>
                </c:pt>
                <c:pt idx="29">
                  <c:v>3.2730000000000001</c:v>
                </c:pt>
                <c:pt idx="30">
                  <c:v>3.3490000000000002</c:v>
                </c:pt>
                <c:pt idx="31">
                  <c:v>3.456</c:v>
                </c:pt>
                <c:pt idx="32">
                  <c:v>3.5630000000000002</c:v>
                </c:pt>
                <c:pt idx="33">
                  <c:v>3.8690000000000002</c:v>
                </c:pt>
                <c:pt idx="34">
                  <c:v>4.2210000000000001</c:v>
                </c:pt>
                <c:pt idx="35">
                  <c:v>4.6950000000000003</c:v>
                </c:pt>
                <c:pt idx="36">
                  <c:v>5.093</c:v>
                </c:pt>
                <c:pt idx="37">
                  <c:v>5.4749999999999996</c:v>
                </c:pt>
                <c:pt idx="38">
                  <c:v>5.8730000000000002</c:v>
                </c:pt>
                <c:pt idx="39">
                  <c:v>5.9340000000000002</c:v>
                </c:pt>
                <c:pt idx="40">
                  <c:v>5.98</c:v>
                </c:pt>
                <c:pt idx="41">
                  <c:v>6.056</c:v>
                </c:pt>
                <c:pt idx="42">
                  <c:v>6.0720000000000001</c:v>
                </c:pt>
                <c:pt idx="43">
                  <c:v>6.1479999999999997</c:v>
                </c:pt>
                <c:pt idx="44">
                  <c:v>6.24</c:v>
                </c:pt>
                <c:pt idx="45">
                  <c:v>6.2859999999999996</c:v>
                </c:pt>
                <c:pt idx="46">
                  <c:v>6.3620000000000001</c:v>
                </c:pt>
                <c:pt idx="47">
                  <c:v>6.4850000000000003</c:v>
                </c:pt>
                <c:pt idx="48">
                  <c:v>6.6070000000000002</c:v>
                </c:pt>
                <c:pt idx="49">
                  <c:v>6.6369999999999996</c:v>
                </c:pt>
                <c:pt idx="50">
                  <c:v>6.6070000000000002</c:v>
                </c:pt>
                <c:pt idx="51">
                  <c:v>6.7290000000000001</c:v>
                </c:pt>
                <c:pt idx="52">
                  <c:v>6.79</c:v>
                </c:pt>
                <c:pt idx="53">
                  <c:v>6.9130000000000003</c:v>
                </c:pt>
                <c:pt idx="54">
                  <c:v>6.9740000000000002</c:v>
                </c:pt>
                <c:pt idx="55">
                  <c:v>6.9740000000000002</c:v>
                </c:pt>
                <c:pt idx="56">
                  <c:v>7.0659999999999998</c:v>
                </c:pt>
                <c:pt idx="57">
                  <c:v>7.1120000000000001</c:v>
                </c:pt>
                <c:pt idx="58">
                  <c:v>7.234</c:v>
                </c:pt>
                <c:pt idx="59">
                  <c:v>7.3259999999999996</c:v>
                </c:pt>
              </c:numCache>
            </c:numRef>
          </c:yVal>
          <c:smooth val="0"/>
        </c:ser>
        <c:dLbls>
          <c:showLegendKey val="0"/>
          <c:showVal val="0"/>
          <c:showCatName val="0"/>
          <c:showSerName val="0"/>
          <c:showPercent val="0"/>
          <c:showBubbleSize val="0"/>
        </c:dLbls>
        <c:axId val="136400256"/>
        <c:axId val="136400832"/>
      </c:scatterChart>
      <c:valAx>
        <c:axId val="136400256"/>
        <c:scaling>
          <c:orientation val="minMax"/>
        </c:scaling>
        <c:delete val="0"/>
        <c:axPos val="b"/>
        <c:title>
          <c:tx>
            <c:rich>
              <a:bodyPr/>
              <a:lstStyle/>
              <a:p>
                <a:pPr>
                  <a:defRPr/>
                </a:pPr>
                <a:r>
                  <a:rPr lang="es-EC" sz="1000" b="1" i="0" baseline="0" dirty="0">
                    <a:effectLst/>
                  </a:rPr>
                  <a:t>Deformación (mm)</a:t>
                </a:r>
                <a:endParaRPr lang="es-EC" sz="1000" dirty="0">
                  <a:effectLst/>
                </a:endParaRPr>
              </a:p>
            </c:rich>
          </c:tx>
          <c:layout>
            <c:manualLayout>
              <c:xMode val="edge"/>
              <c:yMode val="edge"/>
              <c:x val="0.44094575678040238"/>
              <c:y val="0.86016185476815399"/>
            </c:manualLayout>
          </c:layout>
          <c:overlay val="0"/>
        </c:title>
        <c:numFmt formatCode="0" sourceLinked="1"/>
        <c:majorTickMark val="out"/>
        <c:minorTickMark val="none"/>
        <c:tickLblPos val="nextTo"/>
        <c:crossAx val="136400832"/>
        <c:crosses val="autoZero"/>
        <c:crossBetween val="midCat"/>
      </c:valAx>
      <c:valAx>
        <c:axId val="136400832"/>
        <c:scaling>
          <c:orientation val="minMax"/>
        </c:scaling>
        <c:delete val="0"/>
        <c:axPos val="l"/>
        <c:title>
          <c:tx>
            <c:rich>
              <a:bodyPr/>
              <a:lstStyle/>
              <a:p>
                <a:pPr>
                  <a:defRPr/>
                </a:pPr>
                <a:r>
                  <a:rPr lang="es-EC" sz="1000" b="1" i="0" baseline="0" dirty="0">
                    <a:effectLst/>
                  </a:rPr>
                  <a:t>Carga (N)</a:t>
                </a:r>
                <a:endParaRPr lang="es-EC" sz="1000" dirty="0">
                  <a:effectLst/>
                </a:endParaRPr>
              </a:p>
            </c:rich>
          </c:tx>
          <c:layout/>
          <c:overlay val="0"/>
        </c:title>
        <c:numFmt formatCode="0.00" sourceLinked="1"/>
        <c:majorTickMark val="out"/>
        <c:minorTickMark val="none"/>
        <c:tickLblPos val="nextTo"/>
        <c:crossAx val="136400256"/>
        <c:crosses val="autoZero"/>
        <c:crossBetween val="midCat"/>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Viga de 25X25</a:t>
            </a:r>
          </a:p>
        </c:rich>
      </c:tx>
      <c:layout/>
      <c:overlay val="0"/>
    </c:title>
    <c:autoTitleDeleted val="0"/>
    <c:plotArea>
      <c:layout/>
      <c:scatterChart>
        <c:scatterStyle val="lineMarker"/>
        <c:varyColors val="0"/>
        <c:ser>
          <c:idx val="0"/>
          <c:order val="0"/>
          <c:tx>
            <c:v>Viga de 25X25</c:v>
          </c:tx>
          <c:spPr>
            <a:ln w="19050">
              <a:noFill/>
            </a:ln>
          </c:spPr>
          <c:trendline>
            <c:trendlineType val="linear"/>
            <c:dispRSqr val="1"/>
            <c:dispEq val="1"/>
            <c:trendlineLbl>
              <c:layout>
                <c:manualLayout>
                  <c:x val="0.17935788756820892"/>
                  <c:y val="0.27057765939285877"/>
                </c:manualLayout>
              </c:layout>
              <c:numFmt formatCode="General" sourceLinked="0"/>
              <c:txPr>
                <a:bodyPr/>
                <a:lstStyle/>
                <a:p>
                  <a:pPr>
                    <a:defRPr sz="1200"/>
                  </a:pPr>
                  <a:endParaRPr lang="es-EC"/>
                </a:p>
              </c:txPr>
            </c:trendlineLbl>
          </c:trendline>
          <c:xVal>
            <c:numRef>
              <c:f>'25X25 1PTO'!$C$4:$C$63</c:f>
              <c:numCache>
                <c:formatCode>0.00</c:formatCode>
                <c:ptCount val="60"/>
                <c:pt idx="0">
                  <c:v>0.13700000000000001</c:v>
                </c:pt>
                <c:pt idx="1">
                  <c:v>0.28999999999999998</c:v>
                </c:pt>
                <c:pt idx="2">
                  <c:v>0.627</c:v>
                </c:pt>
                <c:pt idx="3">
                  <c:v>0.79500000000000004</c:v>
                </c:pt>
                <c:pt idx="4">
                  <c:v>1.254</c:v>
                </c:pt>
                <c:pt idx="5">
                  <c:v>1.4370000000000001</c:v>
                </c:pt>
                <c:pt idx="6">
                  <c:v>1.988</c:v>
                </c:pt>
                <c:pt idx="7">
                  <c:v>2.34</c:v>
                </c:pt>
                <c:pt idx="8">
                  <c:v>2.4929999999999999</c:v>
                </c:pt>
                <c:pt idx="9">
                  <c:v>2.9969999999999999</c:v>
                </c:pt>
                <c:pt idx="10">
                  <c:v>3.3639999999999999</c:v>
                </c:pt>
                <c:pt idx="11">
                  <c:v>3.64</c:v>
                </c:pt>
                <c:pt idx="12">
                  <c:v>4.16</c:v>
                </c:pt>
                <c:pt idx="13">
                  <c:v>4.3890000000000002</c:v>
                </c:pt>
                <c:pt idx="14">
                  <c:v>4.7560000000000002</c:v>
                </c:pt>
                <c:pt idx="15">
                  <c:v>5.1689999999999996</c:v>
                </c:pt>
                <c:pt idx="16">
                  <c:v>5.5359999999999996</c:v>
                </c:pt>
                <c:pt idx="17">
                  <c:v>5.8730000000000002</c:v>
                </c:pt>
                <c:pt idx="18">
                  <c:v>6.3010000000000002</c:v>
                </c:pt>
                <c:pt idx="19">
                  <c:v>6.7450000000000001</c:v>
                </c:pt>
                <c:pt idx="20">
                  <c:v>7.1420000000000003</c:v>
                </c:pt>
                <c:pt idx="21">
                  <c:v>7.54</c:v>
                </c:pt>
                <c:pt idx="22">
                  <c:v>7.8609999999999998</c:v>
                </c:pt>
                <c:pt idx="23">
                  <c:v>8.2739999999999991</c:v>
                </c:pt>
                <c:pt idx="24">
                  <c:v>8.8550000000000004</c:v>
                </c:pt>
                <c:pt idx="25">
                  <c:v>9.2379999999999995</c:v>
                </c:pt>
                <c:pt idx="26">
                  <c:v>9.7270000000000003</c:v>
                </c:pt>
                <c:pt idx="27">
                  <c:v>10.093999999999999</c:v>
                </c:pt>
                <c:pt idx="28">
                  <c:v>10.492000000000001</c:v>
                </c:pt>
                <c:pt idx="29">
                  <c:v>10.92</c:v>
                </c:pt>
                <c:pt idx="30">
                  <c:v>11.394</c:v>
                </c:pt>
                <c:pt idx="31">
                  <c:v>11.807</c:v>
                </c:pt>
                <c:pt idx="32">
                  <c:v>12.234999999999999</c:v>
                </c:pt>
                <c:pt idx="33">
                  <c:v>12.602</c:v>
                </c:pt>
                <c:pt idx="34">
                  <c:v>13.031000000000001</c:v>
                </c:pt>
                <c:pt idx="35">
                  <c:v>13.428000000000001</c:v>
                </c:pt>
                <c:pt idx="36">
                  <c:v>13.826000000000001</c:v>
                </c:pt>
                <c:pt idx="37">
                  <c:v>14.3</c:v>
                </c:pt>
                <c:pt idx="38">
                  <c:v>14.576000000000001</c:v>
                </c:pt>
                <c:pt idx="39">
                  <c:v>14.927</c:v>
                </c:pt>
                <c:pt idx="40">
                  <c:v>15.218</c:v>
                </c:pt>
                <c:pt idx="41">
                  <c:v>15.478</c:v>
                </c:pt>
                <c:pt idx="42">
                  <c:v>15.798999999999999</c:v>
                </c:pt>
                <c:pt idx="43">
                  <c:v>15.983000000000001</c:v>
                </c:pt>
                <c:pt idx="44">
                  <c:v>16.074000000000002</c:v>
                </c:pt>
                <c:pt idx="45">
                  <c:v>16.257999999999999</c:v>
                </c:pt>
                <c:pt idx="46">
                  <c:v>16.38</c:v>
                </c:pt>
                <c:pt idx="47">
                  <c:v>16.564</c:v>
                </c:pt>
                <c:pt idx="48">
                  <c:v>16.670999999999999</c:v>
                </c:pt>
                <c:pt idx="49">
                  <c:v>16.792999999999999</c:v>
                </c:pt>
                <c:pt idx="50">
                  <c:v>17.222000000000001</c:v>
                </c:pt>
                <c:pt idx="51">
                  <c:v>17.664999999999999</c:v>
                </c:pt>
                <c:pt idx="52">
                  <c:v>18.2</c:v>
                </c:pt>
                <c:pt idx="53">
                  <c:v>18.643999999999998</c:v>
                </c:pt>
                <c:pt idx="54">
                  <c:v>18.904</c:v>
                </c:pt>
                <c:pt idx="55">
                  <c:v>19.21</c:v>
                </c:pt>
                <c:pt idx="56">
                  <c:v>19.562000000000001</c:v>
                </c:pt>
                <c:pt idx="57">
                  <c:v>19.837</c:v>
                </c:pt>
                <c:pt idx="58">
                  <c:v>20.128</c:v>
                </c:pt>
                <c:pt idx="59">
                  <c:v>20.402999999999999</c:v>
                </c:pt>
              </c:numCache>
            </c:numRef>
          </c:xVal>
          <c:yVal>
            <c:numRef>
              <c:f>'25X25 1PTO'!$B$4:$B$63</c:f>
              <c:numCache>
                <c:formatCode>0</c:formatCode>
                <c:ptCount val="60"/>
                <c:pt idx="0">
                  <c:v>77</c:v>
                </c:pt>
                <c:pt idx="1">
                  <c:v>62</c:v>
                </c:pt>
                <c:pt idx="2">
                  <c:v>179</c:v>
                </c:pt>
                <c:pt idx="3">
                  <c:v>152</c:v>
                </c:pt>
                <c:pt idx="4">
                  <c:v>200</c:v>
                </c:pt>
                <c:pt idx="5">
                  <c:v>218</c:v>
                </c:pt>
                <c:pt idx="6">
                  <c:v>254</c:v>
                </c:pt>
                <c:pt idx="7">
                  <c:v>296</c:v>
                </c:pt>
                <c:pt idx="8">
                  <c:v>311</c:v>
                </c:pt>
                <c:pt idx="9">
                  <c:v>332</c:v>
                </c:pt>
                <c:pt idx="10">
                  <c:v>355</c:v>
                </c:pt>
                <c:pt idx="11">
                  <c:v>391</c:v>
                </c:pt>
                <c:pt idx="12">
                  <c:v>454</c:v>
                </c:pt>
                <c:pt idx="13">
                  <c:v>445</c:v>
                </c:pt>
                <c:pt idx="14">
                  <c:v>433</c:v>
                </c:pt>
                <c:pt idx="15">
                  <c:v>517</c:v>
                </c:pt>
                <c:pt idx="16">
                  <c:v>535</c:v>
                </c:pt>
                <c:pt idx="17">
                  <c:v>556</c:v>
                </c:pt>
                <c:pt idx="18">
                  <c:v>592</c:v>
                </c:pt>
                <c:pt idx="19">
                  <c:v>604</c:v>
                </c:pt>
                <c:pt idx="20">
                  <c:v>652</c:v>
                </c:pt>
                <c:pt idx="21">
                  <c:v>664</c:v>
                </c:pt>
                <c:pt idx="22">
                  <c:v>708</c:v>
                </c:pt>
                <c:pt idx="23">
                  <c:v>765</c:v>
                </c:pt>
                <c:pt idx="24">
                  <c:v>765</c:v>
                </c:pt>
                <c:pt idx="25">
                  <c:v>795</c:v>
                </c:pt>
                <c:pt idx="26">
                  <c:v>885</c:v>
                </c:pt>
                <c:pt idx="27">
                  <c:v>915</c:v>
                </c:pt>
                <c:pt idx="28">
                  <c:v>957</c:v>
                </c:pt>
                <c:pt idx="29">
                  <c:v>993</c:v>
                </c:pt>
                <c:pt idx="30">
                  <c:v>1052</c:v>
                </c:pt>
                <c:pt idx="31">
                  <c:v>1073</c:v>
                </c:pt>
                <c:pt idx="32">
                  <c:v>1106</c:v>
                </c:pt>
                <c:pt idx="33">
                  <c:v>1163</c:v>
                </c:pt>
                <c:pt idx="34">
                  <c:v>1220</c:v>
                </c:pt>
                <c:pt idx="35">
                  <c:v>1259</c:v>
                </c:pt>
                <c:pt idx="36">
                  <c:v>1286</c:v>
                </c:pt>
                <c:pt idx="37">
                  <c:v>1366</c:v>
                </c:pt>
                <c:pt idx="38">
                  <c:v>1408</c:v>
                </c:pt>
                <c:pt idx="39">
                  <c:v>1402</c:v>
                </c:pt>
                <c:pt idx="40">
                  <c:v>1429</c:v>
                </c:pt>
                <c:pt idx="41">
                  <c:v>1462</c:v>
                </c:pt>
                <c:pt idx="42">
                  <c:v>1516</c:v>
                </c:pt>
                <c:pt idx="43">
                  <c:v>1546</c:v>
                </c:pt>
                <c:pt idx="44">
                  <c:v>1522</c:v>
                </c:pt>
                <c:pt idx="45">
                  <c:v>1534</c:v>
                </c:pt>
                <c:pt idx="46">
                  <c:v>1552</c:v>
                </c:pt>
                <c:pt idx="47">
                  <c:v>1564</c:v>
                </c:pt>
                <c:pt idx="48">
                  <c:v>1582</c:v>
                </c:pt>
                <c:pt idx="49">
                  <c:v>1618</c:v>
                </c:pt>
                <c:pt idx="50">
                  <c:v>1651</c:v>
                </c:pt>
                <c:pt idx="51">
                  <c:v>1702</c:v>
                </c:pt>
                <c:pt idx="52">
                  <c:v>1776</c:v>
                </c:pt>
                <c:pt idx="53">
                  <c:v>1806</c:v>
                </c:pt>
                <c:pt idx="54">
                  <c:v>1851</c:v>
                </c:pt>
                <c:pt idx="55">
                  <c:v>1857</c:v>
                </c:pt>
                <c:pt idx="56">
                  <c:v>1887</c:v>
                </c:pt>
                <c:pt idx="57">
                  <c:v>1932</c:v>
                </c:pt>
                <c:pt idx="58">
                  <c:v>1971</c:v>
                </c:pt>
                <c:pt idx="59">
                  <c:v>2001</c:v>
                </c:pt>
              </c:numCache>
            </c:numRef>
          </c:yVal>
          <c:smooth val="0"/>
        </c:ser>
        <c:dLbls>
          <c:showLegendKey val="0"/>
          <c:showVal val="0"/>
          <c:showCatName val="0"/>
          <c:showSerName val="0"/>
          <c:showPercent val="0"/>
          <c:showBubbleSize val="0"/>
        </c:dLbls>
        <c:axId val="136404288"/>
        <c:axId val="106831872"/>
      </c:scatterChart>
      <c:valAx>
        <c:axId val="136404288"/>
        <c:scaling>
          <c:orientation val="minMax"/>
        </c:scaling>
        <c:delete val="0"/>
        <c:axPos val="b"/>
        <c:title>
          <c:tx>
            <c:rich>
              <a:bodyPr/>
              <a:lstStyle/>
              <a:p>
                <a:pPr>
                  <a:defRPr/>
                </a:pPr>
                <a:r>
                  <a:rPr lang="es-EC" dirty="0"/>
                  <a:t>Deformación (mm)</a:t>
                </a:r>
              </a:p>
            </c:rich>
          </c:tx>
          <c:layout/>
          <c:overlay val="0"/>
        </c:title>
        <c:numFmt formatCode="0.00" sourceLinked="1"/>
        <c:majorTickMark val="out"/>
        <c:minorTickMark val="none"/>
        <c:tickLblPos val="nextTo"/>
        <c:crossAx val="106831872"/>
        <c:crosses val="autoZero"/>
        <c:crossBetween val="midCat"/>
      </c:valAx>
      <c:valAx>
        <c:axId val="106831872"/>
        <c:scaling>
          <c:orientation val="minMax"/>
        </c:scaling>
        <c:delete val="0"/>
        <c:axPos val="l"/>
        <c:title>
          <c:tx>
            <c:rich>
              <a:bodyPr/>
              <a:lstStyle/>
              <a:p>
                <a:pPr>
                  <a:defRPr/>
                </a:pPr>
                <a:r>
                  <a:rPr lang="es-EC" dirty="0"/>
                  <a:t>Carga (N)</a:t>
                </a:r>
              </a:p>
            </c:rich>
          </c:tx>
          <c:layout/>
          <c:overlay val="0"/>
        </c:title>
        <c:numFmt formatCode="0" sourceLinked="1"/>
        <c:majorTickMark val="out"/>
        <c:minorTickMark val="none"/>
        <c:tickLblPos val="nextTo"/>
        <c:crossAx val="136404288"/>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dLbls>
          <c:showLegendKey val="0"/>
          <c:showVal val="0"/>
          <c:showCatName val="0"/>
          <c:showSerName val="0"/>
          <c:showPercent val="0"/>
          <c:showBubbleSize val="0"/>
        </c:dLbls>
        <c:axId val="106835328"/>
        <c:axId val="106835904"/>
      </c:scatterChart>
      <c:valAx>
        <c:axId val="106835328"/>
        <c:scaling>
          <c:orientation val="minMax"/>
        </c:scaling>
        <c:delete val="0"/>
        <c:axPos val="b"/>
        <c:title>
          <c:tx>
            <c:rich>
              <a:bodyPr/>
              <a:lstStyle/>
              <a:p>
                <a:pPr>
                  <a:defRPr/>
                </a:pPr>
                <a:r>
                  <a:rPr lang="es-EC" dirty="0"/>
                  <a:t>Deformación (mm)</a:t>
                </a:r>
              </a:p>
            </c:rich>
          </c:tx>
          <c:layout/>
          <c:overlay val="0"/>
        </c:title>
        <c:numFmt formatCode="0.00" sourceLinked="1"/>
        <c:majorTickMark val="out"/>
        <c:minorTickMark val="none"/>
        <c:tickLblPos val="nextTo"/>
        <c:crossAx val="106835904"/>
        <c:crosses val="autoZero"/>
        <c:crossBetween val="midCat"/>
      </c:valAx>
      <c:valAx>
        <c:axId val="106835904"/>
        <c:scaling>
          <c:orientation val="minMax"/>
        </c:scaling>
        <c:delete val="0"/>
        <c:axPos val="l"/>
        <c:title>
          <c:tx>
            <c:rich>
              <a:bodyPr/>
              <a:lstStyle/>
              <a:p>
                <a:pPr>
                  <a:defRPr/>
                </a:pPr>
                <a:r>
                  <a:rPr lang="es-EC" dirty="0"/>
                  <a:t>Carga (N)</a:t>
                </a:r>
              </a:p>
            </c:rich>
          </c:tx>
          <c:layout/>
          <c:overlay val="0"/>
        </c:title>
        <c:numFmt formatCode="0" sourceLinked="1"/>
        <c:majorTickMark val="out"/>
        <c:minorTickMark val="none"/>
        <c:tickLblPos val="nextTo"/>
        <c:crossAx val="106835328"/>
        <c:crosses val="autoZero"/>
        <c:crossBetween val="midCat"/>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scatterChart>
        <c:scatterStyle val="lineMarker"/>
        <c:varyColors val="0"/>
        <c:ser>
          <c:idx val="0"/>
          <c:order val="0"/>
          <c:tx>
            <c:v>Viga 25X25 2 Puntos de Carga</c:v>
          </c:tx>
          <c:spPr>
            <a:ln w="19050">
              <a:noFill/>
            </a:ln>
          </c:spPr>
          <c:trendline>
            <c:trendlineType val="linear"/>
            <c:dispRSqr val="1"/>
            <c:dispEq val="1"/>
            <c:trendlineLbl>
              <c:layout>
                <c:manualLayout>
                  <c:x val="0.13236715962104284"/>
                  <c:y val="0.31232106795565323"/>
                </c:manualLayout>
              </c:layout>
              <c:numFmt formatCode="General" sourceLinked="0"/>
              <c:txPr>
                <a:bodyPr/>
                <a:lstStyle/>
                <a:p>
                  <a:pPr>
                    <a:defRPr sz="1200"/>
                  </a:pPr>
                  <a:endParaRPr lang="es-EC"/>
                </a:p>
              </c:txPr>
            </c:trendlineLbl>
          </c:trendline>
          <c:xVal>
            <c:numRef>
              <c:f>'25X25 2PTO '!$C$4:$C$66</c:f>
              <c:numCache>
                <c:formatCode>0.00</c:formatCode>
                <c:ptCount val="63"/>
                <c:pt idx="0">
                  <c:v>0.47399999999999998</c:v>
                </c:pt>
                <c:pt idx="1">
                  <c:v>0.871</c:v>
                </c:pt>
                <c:pt idx="2">
                  <c:v>1.208</c:v>
                </c:pt>
                <c:pt idx="3">
                  <c:v>1.498</c:v>
                </c:pt>
                <c:pt idx="4">
                  <c:v>1.804</c:v>
                </c:pt>
                <c:pt idx="5">
                  <c:v>2.294</c:v>
                </c:pt>
                <c:pt idx="6">
                  <c:v>2.6</c:v>
                </c:pt>
                <c:pt idx="7">
                  <c:v>3.0579999999999998</c:v>
                </c:pt>
                <c:pt idx="8">
                  <c:v>3.3490000000000002</c:v>
                </c:pt>
                <c:pt idx="9">
                  <c:v>3.7930000000000001</c:v>
                </c:pt>
                <c:pt idx="10">
                  <c:v>4.2210000000000001</c:v>
                </c:pt>
                <c:pt idx="11">
                  <c:v>4.68</c:v>
                </c:pt>
                <c:pt idx="12">
                  <c:v>5.093</c:v>
                </c:pt>
                <c:pt idx="13">
                  <c:v>5.5359999999999996</c:v>
                </c:pt>
                <c:pt idx="14">
                  <c:v>5.9489999999999998</c:v>
                </c:pt>
                <c:pt idx="15">
                  <c:v>6.3470000000000004</c:v>
                </c:pt>
                <c:pt idx="16">
                  <c:v>6.867</c:v>
                </c:pt>
                <c:pt idx="17">
                  <c:v>7.2489999999999997</c:v>
                </c:pt>
                <c:pt idx="18">
                  <c:v>7.7080000000000002</c:v>
                </c:pt>
                <c:pt idx="19">
                  <c:v>8.1669999999999998</c:v>
                </c:pt>
                <c:pt idx="20">
                  <c:v>8.7330000000000005</c:v>
                </c:pt>
                <c:pt idx="21">
                  <c:v>9.1460000000000008</c:v>
                </c:pt>
                <c:pt idx="22">
                  <c:v>9.5280000000000005</c:v>
                </c:pt>
                <c:pt idx="23">
                  <c:v>10.048</c:v>
                </c:pt>
                <c:pt idx="24">
                  <c:v>10.568</c:v>
                </c:pt>
                <c:pt idx="25">
                  <c:v>11.18</c:v>
                </c:pt>
                <c:pt idx="26">
                  <c:v>11.547000000000001</c:v>
                </c:pt>
                <c:pt idx="27">
                  <c:v>12.037000000000001</c:v>
                </c:pt>
                <c:pt idx="28">
                  <c:v>12.571999999999999</c:v>
                </c:pt>
                <c:pt idx="29">
                  <c:v>13.077</c:v>
                </c:pt>
                <c:pt idx="30">
                  <c:v>13.581</c:v>
                </c:pt>
                <c:pt idx="31">
                  <c:v>14.132</c:v>
                </c:pt>
                <c:pt idx="32">
                  <c:v>14.56</c:v>
                </c:pt>
                <c:pt idx="33">
                  <c:v>15.065</c:v>
                </c:pt>
                <c:pt idx="34">
                  <c:v>15.6</c:v>
                </c:pt>
                <c:pt idx="35">
                  <c:v>16.074000000000002</c:v>
                </c:pt>
                <c:pt idx="36">
                  <c:v>16.625</c:v>
                </c:pt>
                <c:pt idx="37">
                  <c:v>17.13</c:v>
                </c:pt>
                <c:pt idx="38">
                  <c:v>17.664999999999999</c:v>
                </c:pt>
                <c:pt idx="39">
                  <c:v>18.138999999999999</c:v>
                </c:pt>
                <c:pt idx="40">
                  <c:v>18.675000000000001</c:v>
                </c:pt>
                <c:pt idx="41">
                  <c:v>19.149000000000001</c:v>
                </c:pt>
                <c:pt idx="42">
                  <c:v>19.577000000000002</c:v>
                </c:pt>
                <c:pt idx="43">
                  <c:v>19.852</c:v>
                </c:pt>
                <c:pt idx="44">
                  <c:v>20.172999999999998</c:v>
                </c:pt>
                <c:pt idx="45">
                  <c:v>20.495000000000001</c:v>
                </c:pt>
                <c:pt idx="46">
                  <c:v>20.632000000000001</c:v>
                </c:pt>
                <c:pt idx="47">
                  <c:v>20.800999999999998</c:v>
                </c:pt>
                <c:pt idx="48">
                  <c:v>20.969000000000001</c:v>
                </c:pt>
                <c:pt idx="49">
                  <c:v>21.167999999999999</c:v>
                </c:pt>
                <c:pt idx="50">
                  <c:v>21.366</c:v>
                </c:pt>
                <c:pt idx="51">
                  <c:v>21.841000000000001</c:v>
                </c:pt>
                <c:pt idx="52">
                  <c:v>22.376000000000001</c:v>
                </c:pt>
                <c:pt idx="53">
                  <c:v>23.064</c:v>
                </c:pt>
                <c:pt idx="54">
                  <c:v>23.981999999999999</c:v>
                </c:pt>
                <c:pt idx="55">
                  <c:v>24.884</c:v>
                </c:pt>
                <c:pt idx="56">
                  <c:v>25.19</c:v>
                </c:pt>
                <c:pt idx="57">
                  <c:v>25.725000000000001</c:v>
                </c:pt>
                <c:pt idx="58">
                  <c:v>26.276</c:v>
                </c:pt>
                <c:pt idx="59">
                  <c:v>26.949000000000002</c:v>
                </c:pt>
                <c:pt idx="60">
                  <c:v>27.515000000000001</c:v>
                </c:pt>
                <c:pt idx="61">
                  <c:v>28.202999999999999</c:v>
                </c:pt>
                <c:pt idx="62">
                  <c:v>28.922000000000001</c:v>
                </c:pt>
              </c:numCache>
            </c:numRef>
          </c:xVal>
          <c:yVal>
            <c:numRef>
              <c:f>'25X25 2PTO '!$B$4:$B$66</c:f>
              <c:numCache>
                <c:formatCode>0</c:formatCode>
                <c:ptCount val="63"/>
                <c:pt idx="0">
                  <c:v>20</c:v>
                </c:pt>
                <c:pt idx="1">
                  <c:v>23</c:v>
                </c:pt>
                <c:pt idx="2">
                  <c:v>26</c:v>
                </c:pt>
                <c:pt idx="3">
                  <c:v>29</c:v>
                </c:pt>
                <c:pt idx="4">
                  <c:v>65</c:v>
                </c:pt>
                <c:pt idx="5">
                  <c:v>74</c:v>
                </c:pt>
                <c:pt idx="6">
                  <c:v>101</c:v>
                </c:pt>
                <c:pt idx="7">
                  <c:v>140</c:v>
                </c:pt>
                <c:pt idx="8">
                  <c:v>170</c:v>
                </c:pt>
                <c:pt idx="9">
                  <c:v>203</c:v>
                </c:pt>
                <c:pt idx="10">
                  <c:v>278</c:v>
                </c:pt>
                <c:pt idx="11">
                  <c:v>329</c:v>
                </c:pt>
                <c:pt idx="12">
                  <c:v>299</c:v>
                </c:pt>
                <c:pt idx="13">
                  <c:v>427</c:v>
                </c:pt>
                <c:pt idx="14">
                  <c:v>457</c:v>
                </c:pt>
                <c:pt idx="15">
                  <c:v>478</c:v>
                </c:pt>
                <c:pt idx="16">
                  <c:v>523</c:v>
                </c:pt>
                <c:pt idx="17">
                  <c:v>565</c:v>
                </c:pt>
                <c:pt idx="18">
                  <c:v>595</c:v>
                </c:pt>
                <c:pt idx="19">
                  <c:v>640</c:v>
                </c:pt>
                <c:pt idx="20">
                  <c:v>702</c:v>
                </c:pt>
                <c:pt idx="21">
                  <c:v>738</c:v>
                </c:pt>
                <c:pt idx="22">
                  <c:v>735</c:v>
                </c:pt>
                <c:pt idx="23">
                  <c:v>786</c:v>
                </c:pt>
                <c:pt idx="24">
                  <c:v>831</c:v>
                </c:pt>
                <c:pt idx="25">
                  <c:v>930</c:v>
                </c:pt>
                <c:pt idx="26">
                  <c:v>936</c:v>
                </c:pt>
                <c:pt idx="27">
                  <c:v>945</c:v>
                </c:pt>
                <c:pt idx="28">
                  <c:v>1002</c:v>
                </c:pt>
                <c:pt idx="29">
                  <c:v>1088</c:v>
                </c:pt>
                <c:pt idx="30">
                  <c:v>1145</c:v>
                </c:pt>
                <c:pt idx="31">
                  <c:v>1229</c:v>
                </c:pt>
                <c:pt idx="32">
                  <c:v>1256</c:v>
                </c:pt>
                <c:pt idx="33">
                  <c:v>1331</c:v>
                </c:pt>
                <c:pt idx="34">
                  <c:v>1408</c:v>
                </c:pt>
                <c:pt idx="35">
                  <c:v>1453</c:v>
                </c:pt>
                <c:pt idx="36">
                  <c:v>1486</c:v>
                </c:pt>
                <c:pt idx="37">
                  <c:v>1612</c:v>
                </c:pt>
                <c:pt idx="38">
                  <c:v>1648</c:v>
                </c:pt>
                <c:pt idx="39">
                  <c:v>1713</c:v>
                </c:pt>
                <c:pt idx="40">
                  <c:v>1803</c:v>
                </c:pt>
                <c:pt idx="41">
                  <c:v>1806</c:v>
                </c:pt>
                <c:pt idx="42">
                  <c:v>1863</c:v>
                </c:pt>
                <c:pt idx="43">
                  <c:v>1899</c:v>
                </c:pt>
                <c:pt idx="44">
                  <c:v>1941</c:v>
                </c:pt>
                <c:pt idx="45">
                  <c:v>1986</c:v>
                </c:pt>
                <c:pt idx="46">
                  <c:v>1995</c:v>
                </c:pt>
                <c:pt idx="47">
                  <c:v>2016</c:v>
                </c:pt>
                <c:pt idx="48">
                  <c:v>2040</c:v>
                </c:pt>
                <c:pt idx="49">
                  <c:v>2057</c:v>
                </c:pt>
                <c:pt idx="50">
                  <c:v>2084</c:v>
                </c:pt>
                <c:pt idx="51">
                  <c:v>2129</c:v>
                </c:pt>
                <c:pt idx="52">
                  <c:v>2201</c:v>
                </c:pt>
                <c:pt idx="53">
                  <c:v>2273</c:v>
                </c:pt>
                <c:pt idx="54">
                  <c:v>2422</c:v>
                </c:pt>
                <c:pt idx="55">
                  <c:v>2551</c:v>
                </c:pt>
                <c:pt idx="56">
                  <c:v>2608</c:v>
                </c:pt>
                <c:pt idx="57">
                  <c:v>2641</c:v>
                </c:pt>
                <c:pt idx="58">
                  <c:v>2730</c:v>
                </c:pt>
                <c:pt idx="59">
                  <c:v>2808</c:v>
                </c:pt>
                <c:pt idx="60">
                  <c:v>2913</c:v>
                </c:pt>
                <c:pt idx="61">
                  <c:v>3009</c:v>
                </c:pt>
                <c:pt idx="62">
                  <c:v>3086</c:v>
                </c:pt>
              </c:numCache>
            </c:numRef>
          </c:yVal>
          <c:smooth val="0"/>
        </c:ser>
        <c:dLbls>
          <c:showLegendKey val="0"/>
          <c:showVal val="0"/>
          <c:showCatName val="0"/>
          <c:showSerName val="0"/>
          <c:showPercent val="0"/>
          <c:showBubbleSize val="0"/>
        </c:dLbls>
        <c:axId val="106837632"/>
        <c:axId val="106838208"/>
      </c:scatterChart>
      <c:valAx>
        <c:axId val="106837632"/>
        <c:scaling>
          <c:orientation val="minMax"/>
        </c:scaling>
        <c:delete val="0"/>
        <c:axPos val="b"/>
        <c:title>
          <c:tx>
            <c:rich>
              <a:bodyPr/>
              <a:lstStyle/>
              <a:p>
                <a:pPr>
                  <a:defRPr/>
                </a:pPr>
                <a:r>
                  <a:rPr lang="es-EC" dirty="0"/>
                  <a:t>Deformación </a:t>
                </a:r>
                <a:r>
                  <a:rPr lang="es-EC" dirty="0" smtClean="0"/>
                  <a:t>(mm)</a:t>
                </a:r>
                <a:endParaRPr lang="es-EC" dirty="0"/>
              </a:p>
            </c:rich>
          </c:tx>
          <c:layout/>
          <c:overlay val="0"/>
        </c:title>
        <c:numFmt formatCode="0.00" sourceLinked="1"/>
        <c:majorTickMark val="out"/>
        <c:minorTickMark val="none"/>
        <c:tickLblPos val="nextTo"/>
        <c:crossAx val="106838208"/>
        <c:crosses val="autoZero"/>
        <c:crossBetween val="midCat"/>
      </c:valAx>
      <c:valAx>
        <c:axId val="106838208"/>
        <c:scaling>
          <c:orientation val="minMax"/>
        </c:scaling>
        <c:delete val="0"/>
        <c:axPos val="l"/>
        <c:title>
          <c:tx>
            <c:rich>
              <a:bodyPr/>
              <a:lstStyle/>
              <a:p>
                <a:pPr>
                  <a:defRPr/>
                </a:pPr>
                <a:r>
                  <a:rPr lang="es-EC" dirty="0"/>
                  <a:t>Carga (N)</a:t>
                </a:r>
              </a:p>
            </c:rich>
          </c:tx>
          <c:layout/>
          <c:overlay val="0"/>
        </c:title>
        <c:numFmt formatCode="0" sourceLinked="1"/>
        <c:majorTickMark val="out"/>
        <c:minorTickMark val="none"/>
        <c:tickLblPos val="nextTo"/>
        <c:crossAx val="106837632"/>
        <c:crosses val="autoZero"/>
        <c:crossBetween val="midCat"/>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Flexión en bambú</a:t>
            </a:r>
          </a:p>
        </c:rich>
      </c:tx>
      <c:layout/>
      <c:overlay val="0"/>
    </c:title>
    <c:autoTitleDeleted val="0"/>
    <c:plotArea>
      <c:layout/>
      <c:scatterChart>
        <c:scatterStyle val="smoothMarker"/>
        <c:varyColors val="0"/>
        <c:ser>
          <c:idx val="0"/>
          <c:order val="0"/>
          <c:tx>
            <c:v>Flexión en bambú</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trendlineType val="linear"/>
            <c:dispRSqr val="1"/>
            <c:dispEq val="1"/>
            <c:trendlineLbl>
              <c:layout>
                <c:manualLayout>
                  <c:x val="-3.3461267148081529E-2"/>
                  <c:y val="0.35964251835266164"/>
                </c:manualLayout>
              </c:layout>
              <c:numFmt formatCode="General" sourceLinked="0"/>
              <c:txPr>
                <a:bodyPr/>
                <a:lstStyle/>
                <a:p>
                  <a:pPr>
                    <a:defRPr sz="1400"/>
                  </a:pPr>
                  <a:endParaRPr lang="es-EC"/>
                </a:p>
              </c:txPr>
            </c:trendlineLbl>
          </c:trendline>
          <c:xVal>
            <c:numRef>
              <c:f>Sheet3!$E$2:$E$226</c:f>
              <c:numCache>
                <c:formatCode>0.00</c:formatCode>
                <c:ptCount val="225"/>
                <c:pt idx="0">
                  <c:v>0.504</c:v>
                </c:pt>
                <c:pt idx="1">
                  <c:v>1.04</c:v>
                </c:pt>
                <c:pt idx="2">
                  <c:v>1.284</c:v>
                </c:pt>
                <c:pt idx="3">
                  <c:v>1.56</c:v>
                </c:pt>
                <c:pt idx="4">
                  <c:v>2.0489999999999999</c:v>
                </c:pt>
                <c:pt idx="5">
                  <c:v>2.278</c:v>
                </c:pt>
                <c:pt idx="6">
                  <c:v>2.6150000000000002</c:v>
                </c:pt>
                <c:pt idx="7">
                  <c:v>3.0430000000000001</c:v>
                </c:pt>
                <c:pt idx="8">
                  <c:v>3.4409999999999998</c:v>
                </c:pt>
                <c:pt idx="9">
                  <c:v>3.7309999999999999</c:v>
                </c:pt>
                <c:pt idx="10">
                  <c:v>4.0830000000000002</c:v>
                </c:pt>
                <c:pt idx="11">
                  <c:v>4.4960000000000004</c:v>
                </c:pt>
                <c:pt idx="12">
                  <c:v>4.8479999999999999</c:v>
                </c:pt>
                <c:pt idx="13">
                  <c:v>5.3529999999999998</c:v>
                </c:pt>
                <c:pt idx="14">
                  <c:v>5.6890000000000001</c:v>
                </c:pt>
                <c:pt idx="15">
                  <c:v>6.0869999999999997</c:v>
                </c:pt>
                <c:pt idx="16">
                  <c:v>6.5609999999999999</c:v>
                </c:pt>
                <c:pt idx="17">
                  <c:v>7.05</c:v>
                </c:pt>
                <c:pt idx="18">
                  <c:v>7.4480000000000004</c:v>
                </c:pt>
                <c:pt idx="19">
                  <c:v>7.9530000000000003</c:v>
                </c:pt>
                <c:pt idx="20">
                  <c:v>8.2739999999999991</c:v>
                </c:pt>
                <c:pt idx="21">
                  <c:v>8.7789999999999999</c:v>
                </c:pt>
                <c:pt idx="22">
                  <c:v>9.2219999999999995</c:v>
                </c:pt>
                <c:pt idx="23">
                  <c:v>9.6959999999999997</c:v>
                </c:pt>
                <c:pt idx="24">
                  <c:v>10.125</c:v>
                </c:pt>
                <c:pt idx="25">
                  <c:v>10.66</c:v>
                </c:pt>
                <c:pt idx="26">
                  <c:v>11.226000000000001</c:v>
                </c:pt>
                <c:pt idx="27">
                  <c:v>11.638999999999999</c:v>
                </c:pt>
                <c:pt idx="28">
                  <c:v>12.144</c:v>
                </c:pt>
                <c:pt idx="29">
                  <c:v>12.602</c:v>
                </c:pt>
                <c:pt idx="30">
                  <c:v>13.045999999999999</c:v>
                </c:pt>
                <c:pt idx="31">
                  <c:v>13.459</c:v>
                </c:pt>
                <c:pt idx="32">
                  <c:v>13.872</c:v>
                </c:pt>
                <c:pt idx="33">
                  <c:v>14.331</c:v>
                </c:pt>
                <c:pt idx="34">
                  <c:v>14.79</c:v>
                </c:pt>
                <c:pt idx="35">
                  <c:v>15.233000000000001</c:v>
                </c:pt>
                <c:pt idx="36">
                  <c:v>15.646000000000001</c:v>
                </c:pt>
                <c:pt idx="37">
                  <c:v>16.12</c:v>
                </c:pt>
                <c:pt idx="38">
                  <c:v>16.548999999999999</c:v>
                </c:pt>
                <c:pt idx="39">
                  <c:v>17.007000000000001</c:v>
                </c:pt>
                <c:pt idx="40">
                  <c:v>17.497</c:v>
                </c:pt>
                <c:pt idx="41">
                  <c:v>18.032</c:v>
                </c:pt>
                <c:pt idx="42">
                  <c:v>18.506</c:v>
                </c:pt>
                <c:pt idx="43">
                  <c:v>18.95</c:v>
                </c:pt>
                <c:pt idx="44">
                  <c:v>19.454999999999998</c:v>
                </c:pt>
                <c:pt idx="45">
                  <c:v>19.975000000000001</c:v>
                </c:pt>
                <c:pt idx="46">
                  <c:v>20.449000000000002</c:v>
                </c:pt>
                <c:pt idx="47">
                  <c:v>20.937999999999999</c:v>
                </c:pt>
                <c:pt idx="48">
                  <c:v>21.428000000000001</c:v>
                </c:pt>
                <c:pt idx="49">
                  <c:v>21.917000000000002</c:v>
                </c:pt>
                <c:pt idx="50">
                  <c:v>22.405999999999999</c:v>
                </c:pt>
                <c:pt idx="51">
                  <c:v>22.942</c:v>
                </c:pt>
                <c:pt idx="52">
                  <c:v>23.446999999999999</c:v>
                </c:pt>
                <c:pt idx="53">
                  <c:v>23.966999999999999</c:v>
                </c:pt>
                <c:pt idx="54">
                  <c:v>24.471</c:v>
                </c:pt>
                <c:pt idx="55">
                  <c:v>25.021999999999998</c:v>
                </c:pt>
                <c:pt idx="56">
                  <c:v>25.617999999999999</c:v>
                </c:pt>
                <c:pt idx="57">
                  <c:v>26.030999999999999</c:v>
                </c:pt>
                <c:pt idx="58">
                  <c:v>26.643000000000001</c:v>
                </c:pt>
                <c:pt idx="59">
                  <c:v>27.087</c:v>
                </c:pt>
                <c:pt idx="60">
                  <c:v>27.667999999999999</c:v>
                </c:pt>
                <c:pt idx="61">
                  <c:v>28.141999999999999</c:v>
                </c:pt>
                <c:pt idx="62">
                  <c:v>28.693000000000001</c:v>
                </c:pt>
                <c:pt idx="63">
                  <c:v>29.488</c:v>
                </c:pt>
                <c:pt idx="64">
                  <c:v>30.007999999999999</c:v>
                </c:pt>
                <c:pt idx="65">
                  <c:v>30.497</c:v>
                </c:pt>
                <c:pt idx="66">
                  <c:v>31.001999999999999</c:v>
                </c:pt>
                <c:pt idx="67">
                  <c:v>31.43</c:v>
                </c:pt>
                <c:pt idx="68">
                  <c:v>31.92</c:v>
                </c:pt>
                <c:pt idx="69">
                  <c:v>32.378999999999998</c:v>
                </c:pt>
                <c:pt idx="70">
                  <c:v>32.761000000000003</c:v>
                </c:pt>
                <c:pt idx="71">
                  <c:v>33.082000000000001</c:v>
                </c:pt>
                <c:pt idx="72">
                  <c:v>33.341999999999999</c:v>
                </c:pt>
                <c:pt idx="73">
                  <c:v>33.433999999999997</c:v>
                </c:pt>
                <c:pt idx="74">
                  <c:v>33.709000000000003</c:v>
                </c:pt>
                <c:pt idx="75">
                  <c:v>33.786000000000001</c:v>
                </c:pt>
                <c:pt idx="76">
                  <c:v>33.893000000000001</c:v>
                </c:pt>
                <c:pt idx="77">
                  <c:v>33.954000000000001</c:v>
                </c:pt>
                <c:pt idx="78">
                  <c:v>34.030999999999999</c:v>
                </c:pt>
                <c:pt idx="79">
                  <c:v>34.045999999999999</c:v>
                </c:pt>
                <c:pt idx="80">
                  <c:v>34.26</c:v>
                </c:pt>
                <c:pt idx="81">
                  <c:v>34.290999999999997</c:v>
                </c:pt>
                <c:pt idx="82">
                  <c:v>34.366999999999997</c:v>
                </c:pt>
                <c:pt idx="83">
                  <c:v>34.427999999999997</c:v>
                </c:pt>
                <c:pt idx="84">
                  <c:v>34.581000000000003</c:v>
                </c:pt>
                <c:pt idx="85">
                  <c:v>34.581000000000003</c:v>
                </c:pt>
                <c:pt idx="86">
                  <c:v>34.704000000000001</c:v>
                </c:pt>
                <c:pt idx="87">
                  <c:v>34.749000000000002</c:v>
                </c:pt>
                <c:pt idx="88">
                  <c:v>34.902000000000001</c:v>
                </c:pt>
                <c:pt idx="89">
                  <c:v>34.978999999999999</c:v>
                </c:pt>
                <c:pt idx="90">
                  <c:v>35.146999999999998</c:v>
                </c:pt>
                <c:pt idx="91">
                  <c:v>35.177999999999997</c:v>
                </c:pt>
                <c:pt idx="92">
                  <c:v>35.345999999999997</c:v>
                </c:pt>
                <c:pt idx="93">
                  <c:v>35.421999999999997</c:v>
                </c:pt>
                <c:pt idx="94">
                  <c:v>35.652000000000001</c:v>
                </c:pt>
                <c:pt idx="95">
                  <c:v>35.850999999999999</c:v>
                </c:pt>
                <c:pt idx="96">
                  <c:v>36.003999999999998</c:v>
                </c:pt>
                <c:pt idx="97">
                  <c:v>36.186999999999998</c:v>
                </c:pt>
                <c:pt idx="98">
                  <c:v>36.462000000000003</c:v>
                </c:pt>
                <c:pt idx="99">
                  <c:v>36.677</c:v>
                </c:pt>
                <c:pt idx="100">
                  <c:v>36.890999999999998</c:v>
                </c:pt>
                <c:pt idx="101">
                  <c:v>37.058999999999997</c:v>
                </c:pt>
                <c:pt idx="102">
                  <c:v>37.35</c:v>
                </c:pt>
                <c:pt idx="103">
                  <c:v>37.564</c:v>
                </c:pt>
                <c:pt idx="104">
                  <c:v>37.701000000000001</c:v>
                </c:pt>
                <c:pt idx="105">
                  <c:v>38.145000000000003</c:v>
                </c:pt>
                <c:pt idx="106">
                  <c:v>38.481000000000002</c:v>
                </c:pt>
                <c:pt idx="107">
                  <c:v>38.741</c:v>
                </c:pt>
                <c:pt idx="108">
                  <c:v>38.970999999999997</c:v>
                </c:pt>
                <c:pt idx="109">
                  <c:v>39.185000000000002</c:v>
                </c:pt>
                <c:pt idx="110">
                  <c:v>39.46</c:v>
                </c:pt>
                <c:pt idx="111">
                  <c:v>39.643999999999998</c:v>
                </c:pt>
                <c:pt idx="112">
                  <c:v>39.843000000000004</c:v>
                </c:pt>
                <c:pt idx="113">
                  <c:v>40.103000000000002</c:v>
                </c:pt>
                <c:pt idx="114">
                  <c:v>40.256</c:v>
                </c:pt>
                <c:pt idx="115">
                  <c:v>40.454000000000001</c:v>
                </c:pt>
                <c:pt idx="116">
                  <c:v>40.713999999999999</c:v>
                </c:pt>
                <c:pt idx="117">
                  <c:v>40.973999999999997</c:v>
                </c:pt>
                <c:pt idx="118">
                  <c:v>41.127000000000002</c:v>
                </c:pt>
                <c:pt idx="119">
                  <c:v>41.356999999999999</c:v>
                </c:pt>
                <c:pt idx="120">
                  <c:v>41.601999999999997</c:v>
                </c:pt>
                <c:pt idx="121">
                  <c:v>41.8</c:v>
                </c:pt>
                <c:pt idx="122">
                  <c:v>42.076000000000001</c:v>
                </c:pt>
                <c:pt idx="123">
                  <c:v>42.335999999999999</c:v>
                </c:pt>
                <c:pt idx="124">
                  <c:v>42.686999999999998</c:v>
                </c:pt>
                <c:pt idx="125">
                  <c:v>42.84</c:v>
                </c:pt>
                <c:pt idx="126">
                  <c:v>43.131</c:v>
                </c:pt>
                <c:pt idx="127">
                  <c:v>43.36</c:v>
                </c:pt>
                <c:pt idx="128">
                  <c:v>43.636000000000003</c:v>
                </c:pt>
                <c:pt idx="129">
                  <c:v>43.865000000000002</c:v>
                </c:pt>
                <c:pt idx="130">
                  <c:v>44.186</c:v>
                </c:pt>
                <c:pt idx="131">
                  <c:v>44.476999999999997</c:v>
                </c:pt>
                <c:pt idx="132">
                  <c:v>44.768000000000001</c:v>
                </c:pt>
                <c:pt idx="133">
                  <c:v>45.042999999999999</c:v>
                </c:pt>
                <c:pt idx="134">
                  <c:v>45.15</c:v>
                </c:pt>
                <c:pt idx="135">
                  <c:v>45.578000000000003</c:v>
                </c:pt>
                <c:pt idx="136">
                  <c:v>45.838000000000001</c:v>
                </c:pt>
                <c:pt idx="137">
                  <c:v>46.006</c:v>
                </c:pt>
                <c:pt idx="138">
                  <c:v>46.235999999999997</c:v>
                </c:pt>
                <c:pt idx="139">
                  <c:v>46.343000000000004</c:v>
                </c:pt>
                <c:pt idx="140">
                  <c:v>46.603000000000002</c:v>
                </c:pt>
                <c:pt idx="141">
                  <c:v>46.741</c:v>
                </c:pt>
                <c:pt idx="142">
                  <c:v>49.02</c:v>
                </c:pt>
                <c:pt idx="143">
                  <c:v>47.168999999999997</c:v>
                </c:pt>
                <c:pt idx="144">
                  <c:v>47.475000000000001</c:v>
                </c:pt>
                <c:pt idx="145">
                  <c:v>47.719000000000001</c:v>
                </c:pt>
                <c:pt idx="146">
                  <c:v>47.887999999999998</c:v>
                </c:pt>
                <c:pt idx="147">
                  <c:v>48.148000000000003</c:v>
                </c:pt>
                <c:pt idx="148">
                  <c:v>48.316000000000003</c:v>
                </c:pt>
                <c:pt idx="149">
                  <c:v>48.347000000000001</c:v>
                </c:pt>
                <c:pt idx="150">
                  <c:v>48.301000000000002</c:v>
                </c:pt>
                <c:pt idx="151">
                  <c:v>48.469000000000001</c:v>
                </c:pt>
                <c:pt idx="152">
                  <c:v>48.484000000000002</c:v>
                </c:pt>
                <c:pt idx="153">
                  <c:v>48.622</c:v>
                </c:pt>
                <c:pt idx="154">
                  <c:v>48.744</c:v>
                </c:pt>
                <c:pt idx="155">
                  <c:v>48.835999999999999</c:v>
                </c:pt>
                <c:pt idx="156">
                  <c:v>48.942999999999998</c:v>
                </c:pt>
                <c:pt idx="157">
                  <c:v>49.02</c:v>
                </c:pt>
                <c:pt idx="158">
                  <c:v>49.081000000000003</c:v>
                </c:pt>
                <c:pt idx="159">
                  <c:v>49.249000000000002</c:v>
                </c:pt>
                <c:pt idx="160">
                  <c:v>49.264000000000003</c:v>
                </c:pt>
                <c:pt idx="161">
                  <c:v>49.417000000000002</c:v>
                </c:pt>
                <c:pt idx="162">
                  <c:v>49.448</c:v>
                </c:pt>
                <c:pt idx="163">
                  <c:v>49.585000000000001</c:v>
                </c:pt>
                <c:pt idx="164">
                  <c:v>49.677</c:v>
                </c:pt>
                <c:pt idx="165">
                  <c:v>49.8</c:v>
                </c:pt>
                <c:pt idx="166">
                  <c:v>49.83</c:v>
                </c:pt>
                <c:pt idx="167">
                  <c:v>49.890999999999998</c:v>
                </c:pt>
                <c:pt idx="168">
                  <c:v>49.997999999999998</c:v>
                </c:pt>
                <c:pt idx="169">
                  <c:v>50.075000000000003</c:v>
                </c:pt>
                <c:pt idx="170">
                  <c:v>50.182000000000002</c:v>
                </c:pt>
                <c:pt idx="171">
                  <c:v>50.258000000000003</c:v>
                </c:pt>
                <c:pt idx="172">
                  <c:v>50.304000000000002</c:v>
                </c:pt>
                <c:pt idx="173">
                  <c:v>50.427</c:v>
                </c:pt>
                <c:pt idx="174">
                  <c:v>50.518000000000001</c:v>
                </c:pt>
                <c:pt idx="175">
                  <c:v>50.594999999999999</c:v>
                </c:pt>
                <c:pt idx="176">
                  <c:v>50.655999999999999</c:v>
                </c:pt>
                <c:pt idx="177">
                  <c:v>50.808999999999997</c:v>
                </c:pt>
                <c:pt idx="178">
                  <c:v>50.886000000000003</c:v>
                </c:pt>
                <c:pt idx="179">
                  <c:v>50.947000000000003</c:v>
                </c:pt>
                <c:pt idx="180">
                  <c:v>53.408999999999999</c:v>
                </c:pt>
                <c:pt idx="181">
                  <c:v>52.017000000000003</c:v>
                </c:pt>
                <c:pt idx="182">
                  <c:v>52.859000000000002</c:v>
                </c:pt>
                <c:pt idx="183">
                  <c:v>53.47</c:v>
                </c:pt>
                <c:pt idx="184">
                  <c:v>53.776000000000003</c:v>
                </c:pt>
                <c:pt idx="185">
                  <c:v>54.097000000000001</c:v>
                </c:pt>
                <c:pt idx="186">
                  <c:v>54.326999999999998</c:v>
                </c:pt>
                <c:pt idx="187">
                  <c:v>54.679000000000002</c:v>
                </c:pt>
                <c:pt idx="188">
                  <c:v>54.984999999999999</c:v>
                </c:pt>
                <c:pt idx="189">
                  <c:v>55.534999999999997</c:v>
                </c:pt>
                <c:pt idx="190">
                  <c:v>55.978999999999999</c:v>
                </c:pt>
                <c:pt idx="191">
                  <c:v>56.453000000000003</c:v>
                </c:pt>
                <c:pt idx="192">
                  <c:v>57.003</c:v>
                </c:pt>
                <c:pt idx="193">
                  <c:v>57.523000000000003</c:v>
                </c:pt>
                <c:pt idx="194">
                  <c:v>58.027999999999999</c:v>
                </c:pt>
                <c:pt idx="195">
                  <c:v>58.686</c:v>
                </c:pt>
                <c:pt idx="196">
                  <c:v>59.435000000000002</c:v>
                </c:pt>
                <c:pt idx="197">
                  <c:v>60.658999999999999</c:v>
                </c:pt>
                <c:pt idx="198">
                  <c:v>61.73</c:v>
                </c:pt>
                <c:pt idx="199">
                  <c:v>62.784999999999997</c:v>
                </c:pt>
                <c:pt idx="200">
                  <c:v>63.732999999999997</c:v>
                </c:pt>
                <c:pt idx="201">
                  <c:v>64.956999999999994</c:v>
                </c:pt>
                <c:pt idx="202">
                  <c:v>66.088999999999999</c:v>
                </c:pt>
                <c:pt idx="203">
                  <c:v>67.006</c:v>
                </c:pt>
                <c:pt idx="204">
                  <c:v>68.352000000000004</c:v>
                </c:pt>
                <c:pt idx="205">
                  <c:v>69.561000000000007</c:v>
                </c:pt>
                <c:pt idx="206">
                  <c:v>70.600999999999999</c:v>
                </c:pt>
                <c:pt idx="207">
                  <c:v>71.471999999999994</c:v>
                </c:pt>
                <c:pt idx="208">
                  <c:v>72.054000000000002</c:v>
                </c:pt>
                <c:pt idx="209">
                  <c:v>72.405000000000001</c:v>
                </c:pt>
                <c:pt idx="210">
                  <c:v>72.864000000000004</c:v>
                </c:pt>
                <c:pt idx="211">
                  <c:v>73.155000000000001</c:v>
                </c:pt>
                <c:pt idx="212">
                  <c:v>73.567999999999998</c:v>
                </c:pt>
                <c:pt idx="213">
                  <c:v>73.888999999999996</c:v>
                </c:pt>
                <c:pt idx="214">
                  <c:v>74.256</c:v>
                </c:pt>
                <c:pt idx="215">
                  <c:v>74.623000000000005</c:v>
                </c:pt>
                <c:pt idx="216">
                  <c:v>74.944000000000003</c:v>
                </c:pt>
                <c:pt idx="217">
                  <c:v>75.311000000000007</c:v>
                </c:pt>
                <c:pt idx="218">
                  <c:v>75.754999999999995</c:v>
                </c:pt>
                <c:pt idx="219">
                  <c:v>76.137</c:v>
                </c:pt>
                <c:pt idx="220">
                  <c:v>76.55</c:v>
                </c:pt>
                <c:pt idx="221">
                  <c:v>77.085999999999999</c:v>
                </c:pt>
                <c:pt idx="222">
                  <c:v>77.712999999999994</c:v>
                </c:pt>
                <c:pt idx="223">
                  <c:v>78.34</c:v>
                </c:pt>
                <c:pt idx="224">
                  <c:v>79.165999999999997</c:v>
                </c:pt>
              </c:numCache>
            </c:numRef>
          </c:xVal>
          <c:yVal>
            <c:numRef>
              <c:f>Sheet3!$D$2:$D$226</c:f>
              <c:numCache>
                <c:formatCode>0</c:formatCode>
                <c:ptCount val="225"/>
                <c:pt idx="0">
                  <c:v>113</c:v>
                </c:pt>
                <c:pt idx="1">
                  <c:v>116</c:v>
                </c:pt>
                <c:pt idx="2">
                  <c:v>131</c:v>
                </c:pt>
                <c:pt idx="3">
                  <c:v>146</c:v>
                </c:pt>
                <c:pt idx="4">
                  <c:v>194</c:v>
                </c:pt>
                <c:pt idx="5">
                  <c:v>200</c:v>
                </c:pt>
                <c:pt idx="6">
                  <c:v>290</c:v>
                </c:pt>
                <c:pt idx="7">
                  <c:v>248</c:v>
                </c:pt>
                <c:pt idx="8">
                  <c:v>320</c:v>
                </c:pt>
                <c:pt idx="9">
                  <c:v>308</c:v>
                </c:pt>
                <c:pt idx="10">
                  <c:v>379</c:v>
                </c:pt>
                <c:pt idx="11">
                  <c:v>326</c:v>
                </c:pt>
                <c:pt idx="12">
                  <c:v>406</c:v>
                </c:pt>
                <c:pt idx="13">
                  <c:v>445</c:v>
                </c:pt>
                <c:pt idx="14">
                  <c:v>475</c:v>
                </c:pt>
                <c:pt idx="15">
                  <c:v>496</c:v>
                </c:pt>
                <c:pt idx="16">
                  <c:v>520</c:v>
                </c:pt>
                <c:pt idx="17">
                  <c:v>559</c:v>
                </c:pt>
                <c:pt idx="18">
                  <c:v>589</c:v>
                </c:pt>
                <c:pt idx="19">
                  <c:v>634</c:v>
                </c:pt>
                <c:pt idx="20">
                  <c:v>649</c:v>
                </c:pt>
                <c:pt idx="21">
                  <c:v>690</c:v>
                </c:pt>
                <c:pt idx="22">
                  <c:v>723</c:v>
                </c:pt>
                <c:pt idx="23">
                  <c:v>783</c:v>
                </c:pt>
                <c:pt idx="24">
                  <c:v>804</c:v>
                </c:pt>
                <c:pt idx="25">
                  <c:v>807</c:v>
                </c:pt>
                <c:pt idx="26">
                  <c:v>927</c:v>
                </c:pt>
                <c:pt idx="27">
                  <c:v>897</c:v>
                </c:pt>
                <c:pt idx="28">
                  <c:v>990</c:v>
                </c:pt>
                <c:pt idx="29">
                  <c:v>978</c:v>
                </c:pt>
                <c:pt idx="30">
                  <c:v>1005</c:v>
                </c:pt>
                <c:pt idx="31">
                  <c:v>1061</c:v>
                </c:pt>
                <c:pt idx="32">
                  <c:v>1085</c:v>
                </c:pt>
                <c:pt idx="33">
                  <c:v>1118</c:v>
                </c:pt>
                <c:pt idx="34">
                  <c:v>1148</c:v>
                </c:pt>
                <c:pt idx="35">
                  <c:v>1214</c:v>
                </c:pt>
                <c:pt idx="36">
                  <c:v>1232</c:v>
                </c:pt>
                <c:pt idx="37">
                  <c:v>1268</c:v>
                </c:pt>
                <c:pt idx="38">
                  <c:v>1304</c:v>
                </c:pt>
                <c:pt idx="39">
                  <c:v>1334</c:v>
                </c:pt>
                <c:pt idx="40">
                  <c:v>1378</c:v>
                </c:pt>
                <c:pt idx="41">
                  <c:v>1417</c:v>
                </c:pt>
                <c:pt idx="42">
                  <c:v>1447</c:v>
                </c:pt>
                <c:pt idx="43">
                  <c:v>1483</c:v>
                </c:pt>
                <c:pt idx="44">
                  <c:v>1513</c:v>
                </c:pt>
                <c:pt idx="45">
                  <c:v>1606</c:v>
                </c:pt>
                <c:pt idx="46">
                  <c:v>1600</c:v>
                </c:pt>
                <c:pt idx="47">
                  <c:v>1666</c:v>
                </c:pt>
                <c:pt idx="48">
                  <c:v>1639</c:v>
                </c:pt>
                <c:pt idx="49">
                  <c:v>1731</c:v>
                </c:pt>
                <c:pt idx="50">
                  <c:v>1713</c:v>
                </c:pt>
                <c:pt idx="51">
                  <c:v>1839</c:v>
                </c:pt>
                <c:pt idx="52">
                  <c:v>1857</c:v>
                </c:pt>
                <c:pt idx="53">
                  <c:v>1890</c:v>
                </c:pt>
                <c:pt idx="54">
                  <c:v>1929</c:v>
                </c:pt>
                <c:pt idx="55">
                  <c:v>1947</c:v>
                </c:pt>
                <c:pt idx="56">
                  <c:v>2016</c:v>
                </c:pt>
                <c:pt idx="57">
                  <c:v>2040</c:v>
                </c:pt>
                <c:pt idx="58">
                  <c:v>2111</c:v>
                </c:pt>
                <c:pt idx="59">
                  <c:v>2114</c:v>
                </c:pt>
                <c:pt idx="60">
                  <c:v>2213</c:v>
                </c:pt>
                <c:pt idx="61">
                  <c:v>2180</c:v>
                </c:pt>
                <c:pt idx="62">
                  <c:v>2270</c:v>
                </c:pt>
                <c:pt idx="63">
                  <c:v>2303</c:v>
                </c:pt>
                <c:pt idx="64">
                  <c:v>2366</c:v>
                </c:pt>
                <c:pt idx="65">
                  <c:v>2378</c:v>
                </c:pt>
                <c:pt idx="66">
                  <c:v>2413</c:v>
                </c:pt>
                <c:pt idx="67">
                  <c:v>2449</c:v>
                </c:pt>
                <c:pt idx="68">
                  <c:v>2533</c:v>
                </c:pt>
                <c:pt idx="69">
                  <c:v>2506</c:v>
                </c:pt>
                <c:pt idx="70">
                  <c:v>2599</c:v>
                </c:pt>
                <c:pt idx="71">
                  <c:v>2575</c:v>
                </c:pt>
                <c:pt idx="72">
                  <c:v>2641</c:v>
                </c:pt>
                <c:pt idx="73">
                  <c:v>2611</c:v>
                </c:pt>
                <c:pt idx="74">
                  <c:v>2662</c:v>
                </c:pt>
                <c:pt idx="75">
                  <c:v>2647</c:v>
                </c:pt>
                <c:pt idx="76">
                  <c:v>2689</c:v>
                </c:pt>
                <c:pt idx="77">
                  <c:v>2608</c:v>
                </c:pt>
                <c:pt idx="78">
                  <c:v>2647</c:v>
                </c:pt>
                <c:pt idx="79">
                  <c:v>2665</c:v>
                </c:pt>
                <c:pt idx="80">
                  <c:v>2659</c:v>
                </c:pt>
                <c:pt idx="81">
                  <c:v>2695</c:v>
                </c:pt>
                <c:pt idx="82">
                  <c:v>2692</c:v>
                </c:pt>
                <c:pt idx="83">
                  <c:v>2695</c:v>
                </c:pt>
                <c:pt idx="84">
                  <c:v>2710</c:v>
                </c:pt>
                <c:pt idx="85">
                  <c:v>2689</c:v>
                </c:pt>
                <c:pt idx="86">
                  <c:v>2710</c:v>
                </c:pt>
                <c:pt idx="87">
                  <c:v>2683</c:v>
                </c:pt>
                <c:pt idx="88">
                  <c:v>2745</c:v>
                </c:pt>
                <c:pt idx="89">
                  <c:v>2733</c:v>
                </c:pt>
                <c:pt idx="90">
                  <c:v>2775</c:v>
                </c:pt>
                <c:pt idx="91">
                  <c:v>2710</c:v>
                </c:pt>
                <c:pt idx="92">
                  <c:v>2781</c:v>
                </c:pt>
                <c:pt idx="93">
                  <c:v>2760</c:v>
                </c:pt>
                <c:pt idx="94">
                  <c:v>2805</c:v>
                </c:pt>
                <c:pt idx="95">
                  <c:v>2838</c:v>
                </c:pt>
                <c:pt idx="96">
                  <c:v>2796</c:v>
                </c:pt>
                <c:pt idx="97">
                  <c:v>2844</c:v>
                </c:pt>
                <c:pt idx="98">
                  <c:v>2886</c:v>
                </c:pt>
                <c:pt idx="99">
                  <c:v>2862</c:v>
                </c:pt>
                <c:pt idx="100">
                  <c:v>2892</c:v>
                </c:pt>
                <c:pt idx="101">
                  <c:v>2874</c:v>
                </c:pt>
                <c:pt idx="102">
                  <c:v>2922</c:v>
                </c:pt>
                <c:pt idx="103">
                  <c:v>2964</c:v>
                </c:pt>
                <c:pt idx="104">
                  <c:v>2976</c:v>
                </c:pt>
                <c:pt idx="105">
                  <c:v>3015</c:v>
                </c:pt>
                <c:pt idx="106">
                  <c:v>2994</c:v>
                </c:pt>
                <c:pt idx="107">
                  <c:v>3042</c:v>
                </c:pt>
                <c:pt idx="108">
                  <c:v>3018</c:v>
                </c:pt>
                <c:pt idx="109">
                  <c:v>3077</c:v>
                </c:pt>
                <c:pt idx="110">
                  <c:v>3086</c:v>
                </c:pt>
                <c:pt idx="111">
                  <c:v>3086</c:v>
                </c:pt>
                <c:pt idx="112">
                  <c:v>3119</c:v>
                </c:pt>
                <c:pt idx="113">
                  <c:v>3143</c:v>
                </c:pt>
                <c:pt idx="114">
                  <c:v>3113</c:v>
                </c:pt>
                <c:pt idx="115">
                  <c:v>3143</c:v>
                </c:pt>
                <c:pt idx="116">
                  <c:v>3218</c:v>
                </c:pt>
                <c:pt idx="117">
                  <c:v>3200</c:v>
                </c:pt>
                <c:pt idx="118">
                  <c:v>3230</c:v>
                </c:pt>
                <c:pt idx="119">
                  <c:v>3221</c:v>
                </c:pt>
                <c:pt idx="120">
                  <c:v>3269</c:v>
                </c:pt>
                <c:pt idx="121">
                  <c:v>3200</c:v>
                </c:pt>
                <c:pt idx="122">
                  <c:v>3377</c:v>
                </c:pt>
                <c:pt idx="123">
                  <c:v>3290</c:v>
                </c:pt>
                <c:pt idx="124">
                  <c:v>3395</c:v>
                </c:pt>
                <c:pt idx="125">
                  <c:v>3353</c:v>
                </c:pt>
                <c:pt idx="126">
                  <c:v>3365</c:v>
                </c:pt>
                <c:pt idx="127">
                  <c:v>3317</c:v>
                </c:pt>
                <c:pt idx="128">
                  <c:v>3481</c:v>
                </c:pt>
                <c:pt idx="129">
                  <c:v>3430</c:v>
                </c:pt>
                <c:pt idx="130">
                  <c:v>3442</c:v>
                </c:pt>
                <c:pt idx="131">
                  <c:v>3535</c:v>
                </c:pt>
                <c:pt idx="132">
                  <c:v>3532</c:v>
                </c:pt>
                <c:pt idx="133">
                  <c:v>3589</c:v>
                </c:pt>
                <c:pt idx="134">
                  <c:v>3580</c:v>
                </c:pt>
                <c:pt idx="135">
                  <c:v>3544</c:v>
                </c:pt>
                <c:pt idx="136">
                  <c:v>3604</c:v>
                </c:pt>
                <c:pt idx="137">
                  <c:v>3592</c:v>
                </c:pt>
                <c:pt idx="138">
                  <c:v>3583</c:v>
                </c:pt>
                <c:pt idx="139">
                  <c:v>3607</c:v>
                </c:pt>
                <c:pt idx="140">
                  <c:v>3646</c:v>
                </c:pt>
                <c:pt idx="141">
                  <c:v>3634</c:v>
                </c:pt>
                <c:pt idx="142">
                  <c:v>3730</c:v>
                </c:pt>
                <c:pt idx="143">
                  <c:v>3715</c:v>
                </c:pt>
                <c:pt idx="144">
                  <c:v>3768</c:v>
                </c:pt>
                <c:pt idx="145">
                  <c:v>3753</c:v>
                </c:pt>
                <c:pt idx="146">
                  <c:v>3748</c:v>
                </c:pt>
                <c:pt idx="147">
                  <c:v>3724</c:v>
                </c:pt>
                <c:pt idx="148">
                  <c:v>3753</c:v>
                </c:pt>
                <c:pt idx="149">
                  <c:v>3819</c:v>
                </c:pt>
                <c:pt idx="150">
                  <c:v>3753</c:v>
                </c:pt>
                <c:pt idx="151">
                  <c:v>3828</c:v>
                </c:pt>
                <c:pt idx="152">
                  <c:v>3742</c:v>
                </c:pt>
                <c:pt idx="153">
                  <c:v>3861</c:v>
                </c:pt>
                <c:pt idx="154">
                  <c:v>3768</c:v>
                </c:pt>
                <c:pt idx="155">
                  <c:v>3873</c:v>
                </c:pt>
                <c:pt idx="156">
                  <c:v>3774</c:v>
                </c:pt>
                <c:pt idx="157">
                  <c:v>3885</c:v>
                </c:pt>
                <c:pt idx="158">
                  <c:v>3783</c:v>
                </c:pt>
                <c:pt idx="159">
                  <c:v>3888</c:v>
                </c:pt>
                <c:pt idx="160">
                  <c:v>3819</c:v>
                </c:pt>
                <c:pt idx="161">
                  <c:v>3897</c:v>
                </c:pt>
                <c:pt idx="162">
                  <c:v>3810</c:v>
                </c:pt>
                <c:pt idx="163">
                  <c:v>3888</c:v>
                </c:pt>
                <c:pt idx="164">
                  <c:v>3831</c:v>
                </c:pt>
                <c:pt idx="165">
                  <c:v>3924</c:v>
                </c:pt>
                <c:pt idx="166">
                  <c:v>3930</c:v>
                </c:pt>
                <c:pt idx="167">
                  <c:v>3921</c:v>
                </c:pt>
                <c:pt idx="168">
                  <c:v>3855</c:v>
                </c:pt>
                <c:pt idx="169">
                  <c:v>3954</c:v>
                </c:pt>
                <c:pt idx="170">
                  <c:v>3867</c:v>
                </c:pt>
                <c:pt idx="171">
                  <c:v>3957</c:v>
                </c:pt>
                <c:pt idx="172">
                  <c:v>3879</c:v>
                </c:pt>
                <c:pt idx="173">
                  <c:v>3969</c:v>
                </c:pt>
                <c:pt idx="174">
                  <c:v>3906</c:v>
                </c:pt>
                <c:pt idx="175">
                  <c:v>3969</c:v>
                </c:pt>
                <c:pt idx="176">
                  <c:v>3975</c:v>
                </c:pt>
                <c:pt idx="177">
                  <c:v>3990</c:v>
                </c:pt>
                <c:pt idx="178">
                  <c:v>3909</c:v>
                </c:pt>
                <c:pt idx="179">
                  <c:v>4014</c:v>
                </c:pt>
                <c:pt idx="180">
                  <c:v>4130</c:v>
                </c:pt>
                <c:pt idx="181">
                  <c:v>4077</c:v>
                </c:pt>
                <c:pt idx="182">
                  <c:v>4050</c:v>
                </c:pt>
                <c:pt idx="183">
                  <c:v>4145</c:v>
                </c:pt>
                <c:pt idx="184">
                  <c:v>4115</c:v>
                </c:pt>
                <c:pt idx="185">
                  <c:v>4175</c:v>
                </c:pt>
                <c:pt idx="186">
                  <c:v>4130</c:v>
                </c:pt>
                <c:pt idx="187">
                  <c:v>4220</c:v>
                </c:pt>
                <c:pt idx="188">
                  <c:v>4169</c:v>
                </c:pt>
                <c:pt idx="189">
                  <c:v>4277</c:v>
                </c:pt>
                <c:pt idx="190">
                  <c:v>4241</c:v>
                </c:pt>
                <c:pt idx="191">
                  <c:v>4349</c:v>
                </c:pt>
                <c:pt idx="192">
                  <c:v>4316</c:v>
                </c:pt>
                <c:pt idx="193">
                  <c:v>4471</c:v>
                </c:pt>
                <c:pt idx="194">
                  <c:v>4486</c:v>
                </c:pt>
                <c:pt idx="195">
                  <c:v>4582</c:v>
                </c:pt>
                <c:pt idx="196">
                  <c:v>4594</c:v>
                </c:pt>
                <c:pt idx="197">
                  <c:v>4723</c:v>
                </c:pt>
                <c:pt idx="198">
                  <c:v>4720</c:v>
                </c:pt>
                <c:pt idx="199">
                  <c:v>4854</c:v>
                </c:pt>
                <c:pt idx="200">
                  <c:v>4824</c:v>
                </c:pt>
                <c:pt idx="201">
                  <c:v>4974</c:v>
                </c:pt>
                <c:pt idx="202">
                  <c:v>5055</c:v>
                </c:pt>
                <c:pt idx="203">
                  <c:v>5150</c:v>
                </c:pt>
                <c:pt idx="204">
                  <c:v>5207</c:v>
                </c:pt>
                <c:pt idx="205">
                  <c:v>5216</c:v>
                </c:pt>
                <c:pt idx="206">
                  <c:v>5270</c:v>
                </c:pt>
                <c:pt idx="207">
                  <c:v>5384</c:v>
                </c:pt>
                <c:pt idx="208">
                  <c:v>5375</c:v>
                </c:pt>
                <c:pt idx="209">
                  <c:v>5348</c:v>
                </c:pt>
                <c:pt idx="210">
                  <c:v>5372</c:v>
                </c:pt>
                <c:pt idx="211">
                  <c:v>5393</c:v>
                </c:pt>
                <c:pt idx="212">
                  <c:v>5417</c:v>
                </c:pt>
                <c:pt idx="213">
                  <c:v>5381</c:v>
                </c:pt>
                <c:pt idx="214">
                  <c:v>5515</c:v>
                </c:pt>
                <c:pt idx="215">
                  <c:v>5396</c:v>
                </c:pt>
                <c:pt idx="216">
                  <c:v>5494</c:v>
                </c:pt>
                <c:pt idx="217">
                  <c:v>5515</c:v>
                </c:pt>
                <c:pt idx="218">
                  <c:v>5548</c:v>
                </c:pt>
                <c:pt idx="219">
                  <c:v>5557</c:v>
                </c:pt>
                <c:pt idx="220">
                  <c:v>5566</c:v>
                </c:pt>
                <c:pt idx="221">
                  <c:v>5626</c:v>
                </c:pt>
                <c:pt idx="222">
                  <c:v>5638</c:v>
                </c:pt>
                <c:pt idx="223">
                  <c:v>5713</c:v>
                </c:pt>
                <c:pt idx="224">
                  <c:v>5728</c:v>
                </c:pt>
              </c:numCache>
            </c:numRef>
          </c:yVal>
          <c:smooth val="1"/>
        </c:ser>
        <c:dLbls>
          <c:showLegendKey val="0"/>
          <c:showVal val="0"/>
          <c:showCatName val="0"/>
          <c:showSerName val="0"/>
          <c:showPercent val="0"/>
          <c:showBubbleSize val="0"/>
        </c:dLbls>
        <c:axId val="106841216"/>
        <c:axId val="106841792"/>
      </c:scatterChart>
      <c:valAx>
        <c:axId val="106841216"/>
        <c:scaling>
          <c:orientation val="minMax"/>
        </c:scaling>
        <c:delete val="0"/>
        <c:axPos val="b"/>
        <c:title>
          <c:tx>
            <c:rich>
              <a:bodyPr/>
              <a:lstStyle/>
              <a:p>
                <a:pPr>
                  <a:defRPr/>
                </a:pPr>
                <a:r>
                  <a:rPr lang="es-EC" dirty="0"/>
                  <a:t>Desplazamiento (mm)</a:t>
                </a:r>
              </a:p>
            </c:rich>
          </c:tx>
          <c:layout/>
          <c:overlay val="0"/>
        </c:title>
        <c:numFmt formatCode="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6841792"/>
        <c:crosses val="autoZero"/>
        <c:crossBetween val="midCat"/>
      </c:valAx>
      <c:valAx>
        <c:axId val="106841792"/>
        <c:scaling>
          <c:orientation val="minMax"/>
        </c:scaling>
        <c:delete val="0"/>
        <c:axPos val="l"/>
        <c:title>
          <c:tx>
            <c:rich>
              <a:bodyPr/>
              <a:lstStyle/>
              <a:p>
                <a:pPr>
                  <a:defRPr/>
                </a:pPr>
                <a:r>
                  <a:rPr lang="es-EC" dirty="0"/>
                  <a:t>Carga (N)</a:t>
                </a:r>
              </a:p>
            </c:rich>
          </c:tx>
          <c:layout/>
          <c:overlay val="0"/>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684121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C" dirty="0"/>
              <a:t>CORTE PERPENDICULAR A LAS FIBRAS</a:t>
            </a:r>
          </a:p>
        </c:rich>
      </c:tx>
      <c:layout>
        <c:manualLayout>
          <c:xMode val="edge"/>
          <c:yMode val="edge"/>
          <c:x val="0.33740740740740743"/>
          <c:y val="1.0178117048346057E-2"/>
        </c:manualLayout>
      </c:layout>
      <c:overlay val="0"/>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trendlineType val="linear"/>
            <c:dispRSqr val="1"/>
            <c:dispEq val="1"/>
            <c:trendlineLbl>
              <c:layout>
                <c:manualLayout>
                  <c:x val="8.5999106431423986E-2"/>
                  <c:y val="0.32147090377449689"/>
                </c:manualLayout>
              </c:layout>
              <c:numFmt formatCode="General" sourceLinked="0"/>
              <c:txPr>
                <a:bodyPr/>
                <a:lstStyle/>
                <a:p>
                  <a:pPr>
                    <a:defRPr sz="1600"/>
                  </a:pPr>
                  <a:endParaRPr lang="es-EC"/>
                </a:p>
              </c:txPr>
            </c:trendlineLbl>
          </c:trendline>
          <c:xVal>
            <c:numRef>
              <c:f>'CORTE OK'!$A$2:$A$67</c:f>
              <c:numCache>
                <c:formatCode>0.000</c:formatCode>
                <c:ptCount val="66"/>
                <c:pt idx="0">
                  <c:v>2.7E-2</c:v>
                </c:pt>
                <c:pt idx="1">
                  <c:v>5.2999999999999999E-2</c:v>
                </c:pt>
                <c:pt idx="2">
                  <c:v>8.5000000000000006E-2</c:v>
                </c:pt>
                <c:pt idx="3">
                  <c:v>0.13300000000000001</c:v>
                </c:pt>
                <c:pt idx="4">
                  <c:v>0.16400000000000001</c:v>
                </c:pt>
                <c:pt idx="5">
                  <c:v>0.219</c:v>
                </c:pt>
                <c:pt idx="6">
                  <c:v>0.28299999999999997</c:v>
                </c:pt>
                <c:pt idx="7">
                  <c:v>0.28299999999999997</c:v>
                </c:pt>
                <c:pt idx="8">
                  <c:v>0.33400000000000002</c:v>
                </c:pt>
                <c:pt idx="9">
                  <c:v>0.38900000000000001</c:v>
                </c:pt>
                <c:pt idx="10">
                  <c:v>0.39500000000000002</c:v>
                </c:pt>
                <c:pt idx="11">
                  <c:v>0.41699999999999998</c:v>
                </c:pt>
                <c:pt idx="12">
                  <c:v>0.47</c:v>
                </c:pt>
                <c:pt idx="13">
                  <c:v>0.505</c:v>
                </c:pt>
                <c:pt idx="14">
                  <c:v>0.50800000000000001</c:v>
                </c:pt>
                <c:pt idx="15">
                  <c:v>0.55400000000000005</c:v>
                </c:pt>
                <c:pt idx="16">
                  <c:v>0.57399999999999995</c:v>
                </c:pt>
                <c:pt idx="17">
                  <c:v>0.60199999999999998</c:v>
                </c:pt>
                <c:pt idx="18">
                  <c:v>0.65300000000000002</c:v>
                </c:pt>
                <c:pt idx="19">
                  <c:v>0.68799999999999994</c:v>
                </c:pt>
                <c:pt idx="20">
                  <c:v>0.71399999999999997</c:v>
                </c:pt>
                <c:pt idx="21">
                  <c:v>0.75600000000000001</c:v>
                </c:pt>
                <c:pt idx="22">
                  <c:v>0.77200000000000002</c:v>
                </c:pt>
                <c:pt idx="23">
                  <c:v>0.78200000000000003</c:v>
                </c:pt>
                <c:pt idx="24">
                  <c:v>0.80500000000000005</c:v>
                </c:pt>
                <c:pt idx="25">
                  <c:v>0.84799999999999998</c:v>
                </c:pt>
                <c:pt idx="26">
                  <c:v>0.874</c:v>
                </c:pt>
                <c:pt idx="27">
                  <c:v>0.91500000000000004</c:v>
                </c:pt>
                <c:pt idx="28">
                  <c:v>0.93300000000000005</c:v>
                </c:pt>
                <c:pt idx="29">
                  <c:v>0.96199999999999997</c:v>
                </c:pt>
                <c:pt idx="30">
                  <c:v>0.99199999999999999</c:v>
                </c:pt>
                <c:pt idx="31">
                  <c:v>1.0229999999999999</c:v>
                </c:pt>
                <c:pt idx="32">
                  <c:v>1.0329999999999999</c:v>
                </c:pt>
                <c:pt idx="33">
                  <c:v>1.087</c:v>
                </c:pt>
                <c:pt idx="34">
                  <c:v>1.093</c:v>
                </c:pt>
                <c:pt idx="35">
                  <c:v>1.1080000000000001</c:v>
                </c:pt>
                <c:pt idx="36">
                  <c:v>1.1339999999999999</c:v>
                </c:pt>
                <c:pt idx="37">
                  <c:v>1.1659999999999999</c:v>
                </c:pt>
                <c:pt idx="38">
                  <c:v>1.2210000000000001</c:v>
                </c:pt>
                <c:pt idx="39">
                  <c:v>1.2150000000000001</c:v>
                </c:pt>
                <c:pt idx="40">
                  <c:v>1.26</c:v>
                </c:pt>
                <c:pt idx="41">
                  <c:v>1.2689999999999999</c:v>
                </c:pt>
                <c:pt idx="42">
                  <c:v>1.321</c:v>
                </c:pt>
                <c:pt idx="43">
                  <c:v>1.3149999999999999</c:v>
                </c:pt>
                <c:pt idx="44">
                  <c:v>1.339</c:v>
                </c:pt>
                <c:pt idx="45">
                  <c:v>1.37</c:v>
                </c:pt>
                <c:pt idx="46">
                  <c:v>1.393</c:v>
                </c:pt>
                <c:pt idx="47">
                  <c:v>1.4430000000000001</c:v>
                </c:pt>
                <c:pt idx="48">
                  <c:v>1.4319999999999999</c:v>
                </c:pt>
                <c:pt idx="49">
                  <c:v>1.4350000000000001</c:v>
                </c:pt>
                <c:pt idx="50">
                  <c:v>1.4490000000000001</c:v>
                </c:pt>
                <c:pt idx="51">
                  <c:v>1.4750000000000001</c:v>
                </c:pt>
                <c:pt idx="52">
                  <c:v>1.522</c:v>
                </c:pt>
                <c:pt idx="53">
                  <c:v>1.516</c:v>
                </c:pt>
                <c:pt idx="54">
                  <c:v>1.528</c:v>
                </c:pt>
                <c:pt idx="55">
                  <c:v>1.534</c:v>
                </c:pt>
                <c:pt idx="56">
                  <c:v>1.575</c:v>
                </c:pt>
                <c:pt idx="57">
                  <c:v>1.583</c:v>
                </c:pt>
                <c:pt idx="58">
                  <c:v>1.595</c:v>
                </c:pt>
                <c:pt idx="59">
                  <c:v>1.6240000000000001</c:v>
                </c:pt>
                <c:pt idx="60">
                  <c:v>1.649</c:v>
                </c:pt>
                <c:pt idx="61">
                  <c:v>1.6930000000000001</c:v>
                </c:pt>
                <c:pt idx="62">
                  <c:v>1.673</c:v>
                </c:pt>
                <c:pt idx="63">
                  <c:v>1.7110000000000001</c:v>
                </c:pt>
                <c:pt idx="64">
                  <c:v>1.7549999999999999</c:v>
                </c:pt>
                <c:pt idx="65">
                  <c:v>1.748</c:v>
                </c:pt>
              </c:numCache>
            </c:numRef>
          </c:xVal>
          <c:yVal>
            <c:numRef>
              <c:f>'CORTE OK'!$D$2:$D$67</c:f>
              <c:numCache>
                <c:formatCode>0</c:formatCode>
                <c:ptCount val="66"/>
                <c:pt idx="0">
                  <c:v>182</c:v>
                </c:pt>
                <c:pt idx="1">
                  <c:v>490</c:v>
                </c:pt>
                <c:pt idx="2">
                  <c:v>592</c:v>
                </c:pt>
                <c:pt idx="3">
                  <c:v>783</c:v>
                </c:pt>
                <c:pt idx="4">
                  <c:v>807</c:v>
                </c:pt>
                <c:pt idx="5">
                  <c:v>1073</c:v>
                </c:pt>
                <c:pt idx="6">
                  <c:v>1097</c:v>
                </c:pt>
                <c:pt idx="7">
                  <c:v>1393</c:v>
                </c:pt>
                <c:pt idx="8">
                  <c:v>1402</c:v>
                </c:pt>
                <c:pt idx="9">
                  <c:v>1728</c:v>
                </c:pt>
                <c:pt idx="10">
                  <c:v>1824</c:v>
                </c:pt>
                <c:pt idx="11">
                  <c:v>2081</c:v>
                </c:pt>
                <c:pt idx="12">
                  <c:v>2231</c:v>
                </c:pt>
                <c:pt idx="13">
                  <c:v>2503</c:v>
                </c:pt>
                <c:pt idx="14">
                  <c:v>2677</c:v>
                </c:pt>
                <c:pt idx="15">
                  <c:v>2943</c:v>
                </c:pt>
                <c:pt idx="16">
                  <c:v>3149</c:v>
                </c:pt>
                <c:pt idx="17">
                  <c:v>3332</c:v>
                </c:pt>
                <c:pt idx="18">
                  <c:v>3676</c:v>
                </c:pt>
                <c:pt idx="19">
                  <c:v>3861</c:v>
                </c:pt>
                <c:pt idx="20">
                  <c:v>4175</c:v>
                </c:pt>
                <c:pt idx="21">
                  <c:v>4394</c:v>
                </c:pt>
                <c:pt idx="22">
                  <c:v>4759</c:v>
                </c:pt>
                <c:pt idx="23">
                  <c:v>4947</c:v>
                </c:pt>
                <c:pt idx="24">
                  <c:v>5315</c:v>
                </c:pt>
                <c:pt idx="25">
                  <c:v>5503</c:v>
                </c:pt>
                <c:pt idx="26">
                  <c:v>5823</c:v>
                </c:pt>
                <c:pt idx="27">
                  <c:v>6036</c:v>
                </c:pt>
                <c:pt idx="28">
                  <c:v>6392</c:v>
                </c:pt>
                <c:pt idx="29">
                  <c:v>6562</c:v>
                </c:pt>
                <c:pt idx="30">
                  <c:v>6849</c:v>
                </c:pt>
                <c:pt idx="31">
                  <c:v>7092</c:v>
                </c:pt>
                <c:pt idx="32">
                  <c:v>7525</c:v>
                </c:pt>
                <c:pt idx="33">
                  <c:v>7681</c:v>
                </c:pt>
                <c:pt idx="34">
                  <c:v>8019</c:v>
                </c:pt>
                <c:pt idx="35">
                  <c:v>8237</c:v>
                </c:pt>
                <c:pt idx="36">
                  <c:v>8572</c:v>
                </c:pt>
                <c:pt idx="37">
                  <c:v>8710</c:v>
                </c:pt>
                <c:pt idx="38">
                  <c:v>9075</c:v>
                </c:pt>
                <c:pt idx="39">
                  <c:v>9189</c:v>
                </c:pt>
                <c:pt idx="40">
                  <c:v>9488</c:v>
                </c:pt>
                <c:pt idx="41">
                  <c:v>9811</c:v>
                </c:pt>
                <c:pt idx="42">
                  <c:v>10032</c:v>
                </c:pt>
                <c:pt idx="43">
                  <c:v>10050</c:v>
                </c:pt>
                <c:pt idx="44">
                  <c:v>10343</c:v>
                </c:pt>
                <c:pt idx="45">
                  <c:v>10481</c:v>
                </c:pt>
                <c:pt idx="46">
                  <c:v>10717</c:v>
                </c:pt>
                <c:pt idx="47">
                  <c:v>10879</c:v>
                </c:pt>
                <c:pt idx="48">
                  <c:v>10747</c:v>
                </c:pt>
                <c:pt idx="49">
                  <c:v>10747</c:v>
                </c:pt>
                <c:pt idx="50">
                  <c:v>10983</c:v>
                </c:pt>
                <c:pt idx="51">
                  <c:v>11115</c:v>
                </c:pt>
                <c:pt idx="52">
                  <c:v>11303</c:v>
                </c:pt>
                <c:pt idx="53">
                  <c:v>11387</c:v>
                </c:pt>
                <c:pt idx="54">
                  <c:v>11608</c:v>
                </c:pt>
                <c:pt idx="55">
                  <c:v>11579</c:v>
                </c:pt>
                <c:pt idx="56">
                  <c:v>11845</c:v>
                </c:pt>
                <c:pt idx="57">
                  <c:v>11896</c:v>
                </c:pt>
                <c:pt idx="58">
                  <c:v>11923</c:v>
                </c:pt>
                <c:pt idx="59">
                  <c:v>11988</c:v>
                </c:pt>
                <c:pt idx="60">
                  <c:v>12234</c:v>
                </c:pt>
                <c:pt idx="61">
                  <c:v>12249</c:v>
                </c:pt>
                <c:pt idx="62">
                  <c:v>12389</c:v>
                </c:pt>
                <c:pt idx="63">
                  <c:v>12368</c:v>
                </c:pt>
                <c:pt idx="64">
                  <c:v>12596</c:v>
                </c:pt>
                <c:pt idx="65">
                  <c:v>12521</c:v>
                </c:pt>
              </c:numCache>
            </c:numRef>
          </c:yVal>
          <c:smooth val="0"/>
        </c:ser>
        <c:dLbls>
          <c:showLegendKey val="0"/>
          <c:showVal val="0"/>
          <c:showCatName val="0"/>
          <c:showSerName val="0"/>
          <c:showPercent val="0"/>
          <c:showBubbleSize val="0"/>
        </c:dLbls>
        <c:axId val="106845824"/>
        <c:axId val="106846400"/>
      </c:scatterChart>
      <c:valAx>
        <c:axId val="106845824"/>
        <c:scaling>
          <c:orientation val="minMax"/>
        </c:scaling>
        <c:delete val="0"/>
        <c:axPos val="b"/>
        <c:title>
          <c:tx>
            <c:rich>
              <a:bodyPr/>
              <a:lstStyle/>
              <a:p>
                <a:pPr>
                  <a:defRPr/>
                </a:pPr>
                <a:r>
                  <a:rPr lang="es-EC" dirty="0"/>
                  <a:t>DESPLAZAMEINTO (mm)</a:t>
                </a:r>
              </a:p>
            </c:rich>
          </c:tx>
          <c:layout/>
          <c:overlay val="0"/>
        </c:title>
        <c:numFmt formatCode="0.0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6846400"/>
        <c:crosses val="autoZero"/>
        <c:crossBetween val="midCat"/>
      </c:valAx>
      <c:valAx>
        <c:axId val="106846400"/>
        <c:scaling>
          <c:orientation val="minMax"/>
        </c:scaling>
        <c:delete val="0"/>
        <c:axPos val="l"/>
        <c:title>
          <c:tx>
            <c:rich>
              <a:bodyPr/>
              <a:lstStyle/>
              <a:p>
                <a:pPr>
                  <a:defRPr/>
                </a:pPr>
                <a:r>
                  <a:rPr lang="es-EC" dirty="0"/>
                  <a:t>CARGA</a:t>
                </a:r>
                <a:r>
                  <a:rPr lang="es-EC" baseline="0" dirty="0"/>
                  <a:t> (N)</a:t>
                </a:r>
                <a:endParaRPr lang="es-EC" dirty="0"/>
              </a:p>
            </c:rich>
          </c:tx>
          <c:layout/>
          <c:overlay val="0"/>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684582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6C7B88-8791-49F0-94E1-8D25656F07F4}" type="doc">
      <dgm:prSet loTypeId="urn:microsoft.com/office/officeart/2011/layout/TabList" loCatId="list" qsTypeId="urn:microsoft.com/office/officeart/2005/8/quickstyle/simple2" qsCatId="simple" csTypeId="urn:microsoft.com/office/officeart/2005/8/colors/accent3_5" csCatId="accent3" phldr="1"/>
      <dgm:spPr/>
      <dgm:t>
        <a:bodyPr/>
        <a:lstStyle/>
        <a:p>
          <a:endParaRPr lang="es-EC"/>
        </a:p>
      </dgm:t>
    </dgm:pt>
    <dgm:pt modelId="{4D48B331-CFB1-4980-974D-8E0813D049B3}">
      <dgm:prSet phldrT="[Texto]"/>
      <dgm:spPr/>
      <dgm:t>
        <a:bodyPr/>
        <a:lstStyle/>
        <a:p>
          <a:r>
            <a:rPr lang="es-EC" b="1" dirty="0" smtClean="0"/>
            <a:t>PROBLEMA</a:t>
          </a:r>
          <a:endParaRPr lang="es-EC" b="1" dirty="0"/>
        </a:p>
      </dgm:t>
    </dgm:pt>
    <dgm:pt modelId="{223AB4F5-7421-4ED0-BE16-392D5AC7735B}" type="parTrans" cxnId="{62D5A2F3-D081-4FB0-8A41-375994BEC743}">
      <dgm:prSet/>
      <dgm:spPr/>
      <dgm:t>
        <a:bodyPr/>
        <a:lstStyle/>
        <a:p>
          <a:endParaRPr lang="es-EC"/>
        </a:p>
      </dgm:t>
    </dgm:pt>
    <dgm:pt modelId="{CFA5E1FC-FB38-4FD7-BF41-739807452CAA}" type="sibTrans" cxnId="{62D5A2F3-D081-4FB0-8A41-375994BEC743}">
      <dgm:prSet/>
      <dgm:spPr/>
      <dgm:t>
        <a:bodyPr/>
        <a:lstStyle/>
        <a:p>
          <a:endParaRPr lang="es-EC"/>
        </a:p>
      </dgm:t>
    </dgm:pt>
    <dgm:pt modelId="{C4670115-7811-4371-9691-AED787B83D61}">
      <dgm:prSet phldrT="[Texto]" custT="1"/>
      <dgm:spPr/>
      <dgm:t>
        <a:bodyPr/>
        <a:lstStyle/>
        <a:p>
          <a:pPr algn="just"/>
          <a:r>
            <a:rPr lang="es-EC" sz="1800" dirty="0" smtClean="0"/>
            <a:t>El laboratorio de Mecánica de Materiales NO cuenta con equipos que permitan realizar correctamente ensayos mecánicos sobre el bambú</a:t>
          </a:r>
          <a:endParaRPr lang="es-EC" sz="1800" dirty="0"/>
        </a:p>
      </dgm:t>
    </dgm:pt>
    <dgm:pt modelId="{FB831895-F087-49FC-B47E-81D42569B666}" type="parTrans" cxnId="{0059D920-8B52-492E-9240-C3AEBCA248F6}">
      <dgm:prSet/>
      <dgm:spPr/>
      <dgm:t>
        <a:bodyPr/>
        <a:lstStyle/>
        <a:p>
          <a:endParaRPr lang="es-EC"/>
        </a:p>
      </dgm:t>
    </dgm:pt>
    <dgm:pt modelId="{F0BD131C-64E4-4A55-BCF9-16C3EEAA22CF}" type="sibTrans" cxnId="{0059D920-8B52-492E-9240-C3AEBCA248F6}">
      <dgm:prSet/>
      <dgm:spPr/>
      <dgm:t>
        <a:bodyPr/>
        <a:lstStyle/>
        <a:p>
          <a:endParaRPr lang="es-EC"/>
        </a:p>
      </dgm:t>
    </dgm:pt>
    <dgm:pt modelId="{CAE96E43-4856-4C00-B82E-434FA110193D}">
      <dgm:prSet phldrT="[Texto]"/>
      <dgm:spPr/>
      <dgm:t>
        <a:bodyPr/>
        <a:lstStyle/>
        <a:p>
          <a:r>
            <a:rPr lang="es-EC" b="1" dirty="0" smtClean="0"/>
            <a:t>SITUACIÓN ACTUAL</a:t>
          </a:r>
          <a:endParaRPr lang="es-EC" b="1" dirty="0"/>
        </a:p>
      </dgm:t>
    </dgm:pt>
    <dgm:pt modelId="{7420084E-941C-4D24-9D21-BC02E0D4B8F8}" type="parTrans" cxnId="{5DD43614-97FB-4417-9C21-A13EF659A46D}">
      <dgm:prSet/>
      <dgm:spPr/>
      <dgm:t>
        <a:bodyPr/>
        <a:lstStyle/>
        <a:p>
          <a:endParaRPr lang="es-EC"/>
        </a:p>
      </dgm:t>
    </dgm:pt>
    <dgm:pt modelId="{0A909F37-9B3A-4491-BCB3-F0A22F315444}" type="sibTrans" cxnId="{5DD43614-97FB-4417-9C21-A13EF659A46D}">
      <dgm:prSet/>
      <dgm:spPr/>
      <dgm:t>
        <a:bodyPr/>
        <a:lstStyle/>
        <a:p>
          <a:endParaRPr lang="es-EC"/>
        </a:p>
      </dgm:t>
    </dgm:pt>
    <dgm:pt modelId="{64315455-2DCF-4C3B-BAFC-6B4EB992B9EC}">
      <dgm:prSet phldrT="[Texto]" custT="1"/>
      <dgm:spPr/>
      <dgm:t>
        <a:bodyPr/>
        <a:lstStyle/>
        <a:p>
          <a:pPr algn="just"/>
          <a:r>
            <a:rPr lang="es-EC" sz="1800" dirty="0" smtClean="0"/>
            <a:t>En el Ecuador existe mucha incertidumbre sobre las propiedades mecánicas del bambú, ya que en el país no existe un lugar donde se puedan realizar estos ensayos de manera fiable y bajo norma.</a:t>
          </a:r>
          <a:endParaRPr lang="es-EC" sz="1800" dirty="0"/>
        </a:p>
      </dgm:t>
    </dgm:pt>
    <dgm:pt modelId="{A52966D6-AE4B-4B23-BB4C-AE55CA4404FC}" type="parTrans" cxnId="{8EAE6580-70E1-4095-8E09-2B9D33EAAC6A}">
      <dgm:prSet/>
      <dgm:spPr/>
      <dgm:t>
        <a:bodyPr/>
        <a:lstStyle/>
        <a:p>
          <a:endParaRPr lang="es-EC"/>
        </a:p>
      </dgm:t>
    </dgm:pt>
    <dgm:pt modelId="{0756D5A1-F288-4C96-BCB9-C819BCC84C88}" type="sibTrans" cxnId="{8EAE6580-70E1-4095-8E09-2B9D33EAAC6A}">
      <dgm:prSet/>
      <dgm:spPr/>
      <dgm:t>
        <a:bodyPr/>
        <a:lstStyle/>
        <a:p>
          <a:endParaRPr lang="es-EC"/>
        </a:p>
      </dgm:t>
    </dgm:pt>
    <dgm:pt modelId="{FDB2CF76-29C4-4F73-A72F-3DF033EFC932}">
      <dgm:prSet phldrT="[Texto]"/>
      <dgm:spPr/>
      <dgm:t>
        <a:bodyPr/>
        <a:lstStyle/>
        <a:p>
          <a:endParaRPr lang="es-EC" dirty="0"/>
        </a:p>
      </dgm:t>
    </dgm:pt>
    <dgm:pt modelId="{A23267CB-6095-4491-93F4-24C1A67B60EE}" type="sibTrans" cxnId="{9054C835-BF8A-452F-B43E-2CF4A4F287E6}">
      <dgm:prSet/>
      <dgm:spPr/>
      <dgm:t>
        <a:bodyPr/>
        <a:lstStyle/>
        <a:p>
          <a:endParaRPr lang="es-EC"/>
        </a:p>
      </dgm:t>
    </dgm:pt>
    <dgm:pt modelId="{C2088A9C-7CA3-4A21-BA3B-F92FF6EEFFD1}" type="parTrans" cxnId="{9054C835-BF8A-452F-B43E-2CF4A4F287E6}">
      <dgm:prSet/>
      <dgm:spPr/>
      <dgm:t>
        <a:bodyPr/>
        <a:lstStyle/>
        <a:p>
          <a:endParaRPr lang="es-EC"/>
        </a:p>
      </dgm:t>
    </dgm:pt>
    <dgm:pt modelId="{04455261-06C9-4EF3-B1B3-FEFBCAE46F4B}">
      <dgm:prSet phldrT="[Texto]"/>
      <dgm:spPr/>
      <dgm:t>
        <a:bodyPr/>
        <a:lstStyle/>
        <a:p>
          <a:r>
            <a:rPr lang="es-EC" dirty="0" smtClean="0"/>
            <a:t> </a:t>
          </a:r>
          <a:endParaRPr lang="es-EC" dirty="0"/>
        </a:p>
      </dgm:t>
    </dgm:pt>
    <dgm:pt modelId="{A46B07E1-F59D-45B9-8471-1CBFA8E28F43}" type="sibTrans" cxnId="{224F74DE-B52C-4A61-AC31-4A151E72AC30}">
      <dgm:prSet/>
      <dgm:spPr/>
      <dgm:t>
        <a:bodyPr/>
        <a:lstStyle/>
        <a:p>
          <a:endParaRPr lang="es-EC"/>
        </a:p>
      </dgm:t>
    </dgm:pt>
    <dgm:pt modelId="{E0DABF83-6660-4837-BB17-74E0D48CDBDA}" type="parTrans" cxnId="{224F74DE-B52C-4A61-AC31-4A151E72AC30}">
      <dgm:prSet/>
      <dgm:spPr/>
      <dgm:t>
        <a:bodyPr/>
        <a:lstStyle/>
        <a:p>
          <a:endParaRPr lang="es-EC"/>
        </a:p>
      </dgm:t>
    </dgm:pt>
    <dgm:pt modelId="{CFF532F8-75E0-4020-949D-7D38758894C1}">
      <dgm:prSet phldrT="[Texto]" custT="1"/>
      <dgm:spPr/>
      <dgm:t>
        <a:bodyPr/>
        <a:lstStyle/>
        <a:p>
          <a:pPr algn="just"/>
          <a:r>
            <a:rPr lang="es-EC" sz="1800" dirty="0" smtClean="0"/>
            <a:t>Los equipos de laboratorio no tiene la capacidad de registrar y almacenar digitalmente los datos obtenidos, en la realización de los ensayos.</a:t>
          </a:r>
          <a:endParaRPr lang="es-EC" sz="1800" dirty="0"/>
        </a:p>
      </dgm:t>
    </dgm:pt>
    <dgm:pt modelId="{1CC6BC2D-D5AE-414E-9683-2DE0580D4A4A}" type="parTrans" cxnId="{824F6982-2158-4BB0-8046-A5FD4314013C}">
      <dgm:prSet/>
      <dgm:spPr/>
      <dgm:t>
        <a:bodyPr/>
        <a:lstStyle/>
        <a:p>
          <a:endParaRPr lang="es-EC"/>
        </a:p>
      </dgm:t>
    </dgm:pt>
    <dgm:pt modelId="{7CC057AF-A6A9-4AE2-A7CD-353211AFB24E}" type="sibTrans" cxnId="{824F6982-2158-4BB0-8046-A5FD4314013C}">
      <dgm:prSet/>
      <dgm:spPr/>
      <dgm:t>
        <a:bodyPr/>
        <a:lstStyle/>
        <a:p>
          <a:endParaRPr lang="es-EC"/>
        </a:p>
      </dgm:t>
    </dgm:pt>
    <dgm:pt modelId="{E57370B7-AC12-4813-A970-DC9560033099}" type="pres">
      <dgm:prSet presAssocID="{186C7B88-8791-49F0-94E1-8D25656F07F4}" presName="Name0" presStyleCnt="0">
        <dgm:presLayoutVars>
          <dgm:chMax/>
          <dgm:chPref val="3"/>
          <dgm:dir/>
          <dgm:animOne val="branch"/>
          <dgm:animLvl val="lvl"/>
        </dgm:presLayoutVars>
      </dgm:prSet>
      <dgm:spPr/>
      <dgm:t>
        <a:bodyPr/>
        <a:lstStyle/>
        <a:p>
          <a:endParaRPr lang="es-EC"/>
        </a:p>
      </dgm:t>
    </dgm:pt>
    <dgm:pt modelId="{2D6A8A85-0868-4A96-8C58-F5D96AF26E21}" type="pres">
      <dgm:prSet presAssocID="{4D48B331-CFB1-4980-974D-8E0813D049B3}" presName="composite" presStyleCnt="0"/>
      <dgm:spPr/>
    </dgm:pt>
    <dgm:pt modelId="{DCF220F1-D611-4455-9FBB-BEFCE37BCE7D}" type="pres">
      <dgm:prSet presAssocID="{4D48B331-CFB1-4980-974D-8E0813D049B3}" presName="FirstChild" presStyleLbl="revTx" presStyleIdx="0" presStyleCnt="4">
        <dgm:presLayoutVars>
          <dgm:chMax val="0"/>
          <dgm:chPref val="0"/>
          <dgm:bulletEnabled val="1"/>
        </dgm:presLayoutVars>
      </dgm:prSet>
      <dgm:spPr/>
      <dgm:t>
        <a:bodyPr/>
        <a:lstStyle/>
        <a:p>
          <a:endParaRPr lang="es-EC"/>
        </a:p>
      </dgm:t>
    </dgm:pt>
    <dgm:pt modelId="{F4625AF0-B292-4B28-B74E-0B0BE3AAE586}" type="pres">
      <dgm:prSet presAssocID="{4D48B331-CFB1-4980-974D-8E0813D049B3}" presName="Parent" presStyleLbl="alignNode1" presStyleIdx="0" presStyleCnt="2" custScaleX="96232" custScaleY="76245">
        <dgm:presLayoutVars>
          <dgm:chMax val="3"/>
          <dgm:chPref val="3"/>
          <dgm:bulletEnabled val="1"/>
        </dgm:presLayoutVars>
      </dgm:prSet>
      <dgm:spPr/>
      <dgm:t>
        <a:bodyPr/>
        <a:lstStyle/>
        <a:p>
          <a:endParaRPr lang="es-EC"/>
        </a:p>
      </dgm:t>
    </dgm:pt>
    <dgm:pt modelId="{BB24B80B-4285-487A-AE78-7F9A1C905440}" type="pres">
      <dgm:prSet presAssocID="{4D48B331-CFB1-4980-974D-8E0813D049B3}" presName="Accent" presStyleLbl="parChTrans1D1" presStyleIdx="0" presStyleCnt="2"/>
      <dgm:spPr/>
    </dgm:pt>
    <dgm:pt modelId="{6D2DF5A7-0E31-472A-8F84-BD47D994EAAD}" type="pres">
      <dgm:prSet presAssocID="{4D48B331-CFB1-4980-974D-8E0813D049B3}" presName="Child" presStyleLbl="revTx" presStyleIdx="1" presStyleCnt="4" custScaleY="74316">
        <dgm:presLayoutVars>
          <dgm:chMax val="0"/>
          <dgm:chPref val="0"/>
          <dgm:bulletEnabled val="1"/>
        </dgm:presLayoutVars>
      </dgm:prSet>
      <dgm:spPr/>
      <dgm:t>
        <a:bodyPr/>
        <a:lstStyle/>
        <a:p>
          <a:endParaRPr lang="es-EC"/>
        </a:p>
      </dgm:t>
    </dgm:pt>
    <dgm:pt modelId="{3F3CF8AE-0B4F-40DD-9677-9AEB36F2B637}" type="pres">
      <dgm:prSet presAssocID="{CFA5E1FC-FB38-4FD7-BF41-739807452CAA}" presName="sibTrans" presStyleCnt="0"/>
      <dgm:spPr/>
    </dgm:pt>
    <dgm:pt modelId="{57C9F6E3-4E2E-402A-9088-4B4247B1298B}" type="pres">
      <dgm:prSet presAssocID="{CAE96E43-4856-4C00-B82E-434FA110193D}" presName="composite" presStyleCnt="0"/>
      <dgm:spPr/>
    </dgm:pt>
    <dgm:pt modelId="{309DA706-E270-438B-980F-4427772B125C}" type="pres">
      <dgm:prSet presAssocID="{CAE96E43-4856-4C00-B82E-434FA110193D}" presName="FirstChild" presStyleLbl="revTx" presStyleIdx="2" presStyleCnt="4" custScaleY="73405" custLinFactNeighborX="-2767">
        <dgm:presLayoutVars>
          <dgm:chMax val="0"/>
          <dgm:chPref val="0"/>
          <dgm:bulletEnabled val="1"/>
        </dgm:presLayoutVars>
      </dgm:prSet>
      <dgm:spPr/>
      <dgm:t>
        <a:bodyPr/>
        <a:lstStyle/>
        <a:p>
          <a:endParaRPr lang="es-EC"/>
        </a:p>
      </dgm:t>
    </dgm:pt>
    <dgm:pt modelId="{CB6EC981-6358-461D-88FC-8CF2347336DC}" type="pres">
      <dgm:prSet presAssocID="{CAE96E43-4856-4C00-B82E-434FA110193D}" presName="Parent" presStyleLbl="alignNode1" presStyleIdx="1" presStyleCnt="2" custScaleX="139659" custScaleY="72894" custLinFactNeighborX="11543">
        <dgm:presLayoutVars>
          <dgm:chMax val="3"/>
          <dgm:chPref val="3"/>
          <dgm:bulletEnabled val="1"/>
        </dgm:presLayoutVars>
      </dgm:prSet>
      <dgm:spPr/>
      <dgm:t>
        <a:bodyPr/>
        <a:lstStyle/>
        <a:p>
          <a:endParaRPr lang="es-EC"/>
        </a:p>
      </dgm:t>
    </dgm:pt>
    <dgm:pt modelId="{EB7F4932-7614-4B29-B709-6DEC02BF0991}" type="pres">
      <dgm:prSet presAssocID="{CAE96E43-4856-4C00-B82E-434FA110193D}" presName="Accent" presStyleLbl="parChTrans1D1" presStyleIdx="1" presStyleCnt="2" custLinFactNeighborX="-2578"/>
      <dgm:spPr/>
    </dgm:pt>
    <dgm:pt modelId="{9ACE016C-DE05-4394-88DE-B9E00D3C22D3}" type="pres">
      <dgm:prSet presAssocID="{CAE96E43-4856-4C00-B82E-434FA110193D}" presName="Child" presStyleLbl="revTx" presStyleIdx="3" presStyleCnt="4" custScaleY="79127">
        <dgm:presLayoutVars>
          <dgm:chMax val="0"/>
          <dgm:chPref val="0"/>
          <dgm:bulletEnabled val="1"/>
        </dgm:presLayoutVars>
      </dgm:prSet>
      <dgm:spPr/>
      <dgm:t>
        <a:bodyPr/>
        <a:lstStyle/>
        <a:p>
          <a:endParaRPr lang="es-EC"/>
        </a:p>
      </dgm:t>
    </dgm:pt>
  </dgm:ptLst>
  <dgm:cxnLst>
    <dgm:cxn modelId="{8EAE6580-70E1-4095-8E09-2B9D33EAAC6A}" srcId="{CAE96E43-4856-4C00-B82E-434FA110193D}" destId="{64315455-2DCF-4C3B-BAFC-6B4EB992B9EC}" srcOrd="1" destOrd="0" parTransId="{A52966D6-AE4B-4B23-BB4C-AE55CA4404FC}" sibTransId="{0756D5A1-F288-4C96-BCB9-C819BCC84C88}"/>
    <dgm:cxn modelId="{86E452CC-1BFF-45D4-9D81-55E5EA52B2F4}" type="presOf" srcId="{FDB2CF76-29C4-4F73-A72F-3DF033EFC932}" destId="{DCF220F1-D611-4455-9FBB-BEFCE37BCE7D}" srcOrd="0" destOrd="0" presId="urn:microsoft.com/office/officeart/2011/layout/TabList"/>
    <dgm:cxn modelId="{824F6982-2158-4BB0-8046-A5FD4314013C}" srcId="{4D48B331-CFB1-4980-974D-8E0813D049B3}" destId="{CFF532F8-75E0-4020-949D-7D38758894C1}" srcOrd="2" destOrd="0" parTransId="{1CC6BC2D-D5AE-414E-9683-2DE0580D4A4A}" sibTransId="{7CC057AF-A6A9-4AE2-A7CD-353211AFB24E}"/>
    <dgm:cxn modelId="{5DD43614-97FB-4417-9C21-A13EF659A46D}" srcId="{186C7B88-8791-49F0-94E1-8D25656F07F4}" destId="{CAE96E43-4856-4C00-B82E-434FA110193D}" srcOrd="1" destOrd="0" parTransId="{7420084E-941C-4D24-9D21-BC02E0D4B8F8}" sibTransId="{0A909F37-9B3A-4491-BCB3-F0A22F315444}"/>
    <dgm:cxn modelId="{17C472A0-E545-4F28-BC41-356B6A9BD705}" type="presOf" srcId="{04455261-06C9-4EF3-B1B3-FEFBCAE46F4B}" destId="{309DA706-E270-438B-980F-4427772B125C}" srcOrd="0" destOrd="0" presId="urn:microsoft.com/office/officeart/2011/layout/TabList"/>
    <dgm:cxn modelId="{4522E1C6-C6C3-4AAD-89BF-D815356EC937}" type="presOf" srcId="{186C7B88-8791-49F0-94E1-8D25656F07F4}" destId="{E57370B7-AC12-4813-A970-DC9560033099}" srcOrd="0" destOrd="0" presId="urn:microsoft.com/office/officeart/2011/layout/TabList"/>
    <dgm:cxn modelId="{D74907AD-18F2-4133-83BD-1E4449F6D852}" type="presOf" srcId="{CFF532F8-75E0-4020-949D-7D38758894C1}" destId="{6D2DF5A7-0E31-472A-8F84-BD47D994EAAD}" srcOrd="0" destOrd="1" presId="urn:microsoft.com/office/officeart/2011/layout/TabList"/>
    <dgm:cxn modelId="{B1B5834F-8411-471D-A140-FE933B362252}" type="presOf" srcId="{64315455-2DCF-4C3B-BAFC-6B4EB992B9EC}" destId="{9ACE016C-DE05-4394-88DE-B9E00D3C22D3}" srcOrd="0" destOrd="0" presId="urn:microsoft.com/office/officeart/2011/layout/TabList"/>
    <dgm:cxn modelId="{62D5A2F3-D081-4FB0-8A41-375994BEC743}" srcId="{186C7B88-8791-49F0-94E1-8D25656F07F4}" destId="{4D48B331-CFB1-4980-974D-8E0813D049B3}" srcOrd="0" destOrd="0" parTransId="{223AB4F5-7421-4ED0-BE16-392D5AC7735B}" sibTransId="{CFA5E1FC-FB38-4FD7-BF41-739807452CAA}"/>
    <dgm:cxn modelId="{C93C9061-EFC2-466F-9DD4-17BBE6DA992F}" type="presOf" srcId="{CAE96E43-4856-4C00-B82E-434FA110193D}" destId="{CB6EC981-6358-461D-88FC-8CF2347336DC}" srcOrd="0" destOrd="0" presId="urn:microsoft.com/office/officeart/2011/layout/TabList"/>
    <dgm:cxn modelId="{A1796531-E97B-4532-B472-CBD7FFD71080}" type="presOf" srcId="{C4670115-7811-4371-9691-AED787B83D61}" destId="{6D2DF5A7-0E31-472A-8F84-BD47D994EAAD}" srcOrd="0" destOrd="0" presId="urn:microsoft.com/office/officeart/2011/layout/TabList"/>
    <dgm:cxn modelId="{224F74DE-B52C-4A61-AC31-4A151E72AC30}" srcId="{CAE96E43-4856-4C00-B82E-434FA110193D}" destId="{04455261-06C9-4EF3-B1B3-FEFBCAE46F4B}" srcOrd="0" destOrd="0" parTransId="{E0DABF83-6660-4837-BB17-74E0D48CDBDA}" sibTransId="{A46B07E1-F59D-45B9-8471-1CBFA8E28F43}"/>
    <dgm:cxn modelId="{753EC3FF-28D0-4683-BE1A-33B37156AC62}" type="presOf" srcId="{4D48B331-CFB1-4980-974D-8E0813D049B3}" destId="{F4625AF0-B292-4B28-B74E-0B0BE3AAE586}" srcOrd="0" destOrd="0" presId="urn:microsoft.com/office/officeart/2011/layout/TabList"/>
    <dgm:cxn modelId="{0059D920-8B52-492E-9240-C3AEBCA248F6}" srcId="{4D48B331-CFB1-4980-974D-8E0813D049B3}" destId="{C4670115-7811-4371-9691-AED787B83D61}" srcOrd="1" destOrd="0" parTransId="{FB831895-F087-49FC-B47E-81D42569B666}" sibTransId="{F0BD131C-64E4-4A55-BCF9-16C3EEAA22CF}"/>
    <dgm:cxn modelId="{9054C835-BF8A-452F-B43E-2CF4A4F287E6}" srcId="{4D48B331-CFB1-4980-974D-8E0813D049B3}" destId="{FDB2CF76-29C4-4F73-A72F-3DF033EFC932}" srcOrd="0" destOrd="0" parTransId="{C2088A9C-7CA3-4A21-BA3B-F92FF6EEFFD1}" sibTransId="{A23267CB-6095-4491-93F4-24C1A67B60EE}"/>
    <dgm:cxn modelId="{A96A9286-8F34-47FF-86D8-F39968EA859D}" type="presParOf" srcId="{E57370B7-AC12-4813-A970-DC9560033099}" destId="{2D6A8A85-0868-4A96-8C58-F5D96AF26E21}" srcOrd="0" destOrd="0" presId="urn:microsoft.com/office/officeart/2011/layout/TabList"/>
    <dgm:cxn modelId="{5C8CF1C5-4E9D-4514-BE69-40D1AD194CAB}" type="presParOf" srcId="{2D6A8A85-0868-4A96-8C58-F5D96AF26E21}" destId="{DCF220F1-D611-4455-9FBB-BEFCE37BCE7D}" srcOrd="0" destOrd="0" presId="urn:microsoft.com/office/officeart/2011/layout/TabList"/>
    <dgm:cxn modelId="{41C554A2-CF81-472C-BF7B-3E99B7904008}" type="presParOf" srcId="{2D6A8A85-0868-4A96-8C58-F5D96AF26E21}" destId="{F4625AF0-B292-4B28-B74E-0B0BE3AAE586}" srcOrd="1" destOrd="0" presId="urn:microsoft.com/office/officeart/2011/layout/TabList"/>
    <dgm:cxn modelId="{63E1CB0B-8105-4A9E-9BC7-FE3CF1C0343C}" type="presParOf" srcId="{2D6A8A85-0868-4A96-8C58-F5D96AF26E21}" destId="{BB24B80B-4285-487A-AE78-7F9A1C905440}" srcOrd="2" destOrd="0" presId="urn:microsoft.com/office/officeart/2011/layout/TabList"/>
    <dgm:cxn modelId="{38D9EF77-52E1-4078-B418-E35603D9F448}" type="presParOf" srcId="{E57370B7-AC12-4813-A970-DC9560033099}" destId="{6D2DF5A7-0E31-472A-8F84-BD47D994EAAD}" srcOrd="1" destOrd="0" presId="urn:microsoft.com/office/officeart/2011/layout/TabList"/>
    <dgm:cxn modelId="{F7936784-4B2C-4DE5-9D03-BFDA4FB7F8A3}" type="presParOf" srcId="{E57370B7-AC12-4813-A970-DC9560033099}" destId="{3F3CF8AE-0B4F-40DD-9677-9AEB36F2B637}" srcOrd="2" destOrd="0" presId="urn:microsoft.com/office/officeart/2011/layout/TabList"/>
    <dgm:cxn modelId="{F270C047-DC54-4588-A678-C42847506974}" type="presParOf" srcId="{E57370B7-AC12-4813-A970-DC9560033099}" destId="{57C9F6E3-4E2E-402A-9088-4B4247B1298B}" srcOrd="3" destOrd="0" presId="urn:microsoft.com/office/officeart/2011/layout/TabList"/>
    <dgm:cxn modelId="{90747DF9-5E78-470E-96E4-8DEABDAD0A7A}" type="presParOf" srcId="{57C9F6E3-4E2E-402A-9088-4B4247B1298B}" destId="{309DA706-E270-438B-980F-4427772B125C}" srcOrd="0" destOrd="0" presId="urn:microsoft.com/office/officeart/2011/layout/TabList"/>
    <dgm:cxn modelId="{D8A1F6D7-D932-4F8D-8D50-D225ECE1F0C5}" type="presParOf" srcId="{57C9F6E3-4E2E-402A-9088-4B4247B1298B}" destId="{CB6EC981-6358-461D-88FC-8CF2347336DC}" srcOrd="1" destOrd="0" presId="urn:microsoft.com/office/officeart/2011/layout/TabList"/>
    <dgm:cxn modelId="{FE882754-20F7-4038-8F7C-F00519D60039}" type="presParOf" srcId="{57C9F6E3-4E2E-402A-9088-4B4247B1298B}" destId="{EB7F4932-7614-4B29-B709-6DEC02BF0991}" srcOrd="2" destOrd="0" presId="urn:microsoft.com/office/officeart/2011/layout/TabList"/>
    <dgm:cxn modelId="{4CD7D13C-6E99-42FC-B2D9-8AEF7FF89F55}" type="presParOf" srcId="{E57370B7-AC12-4813-A970-DC9560033099}" destId="{9ACE016C-DE05-4394-88DE-B9E00D3C22D3}"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F4932-7614-4B29-B709-6DEC02BF0991}">
      <dsp:nvSpPr>
        <dsp:cNvPr id="0" name=""/>
        <dsp:cNvSpPr/>
      </dsp:nvSpPr>
      <dsp:spPr>
        <a:xfrm>
          <a:off x="0" y="3187484"/>
          <a:ext cx="7056784"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24B80B-4285-487A-AE78-7F9A1C905440}">
      <dsp:nvSpPr>
        <dsp:cNvPr id="0" name=""/>
        <dsp:cNvSpPr/>
      </dsp:nvSpPr>
      <dsp:spPr>
        <a:xfrm>
          <a:off x="0" y="936898"/>
          <a:ext cx="7056784" cy="0"/>
        </a:xfrm>
        <a:prstGeom prst="line">
          <a:avLst/>
        </a:pr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F220F1-D611-4455-9FBB-BEFCE37BCE7D}">
      <dsp:nvSpPr>
        <dsp:cNvPr id="0" name=""/>
        <dsp:cNvSpPr/>
      </dsp:nvSpPr>
      <dsp:spPr>
        <a:xfrm>
          <a:off x="1834763" y="546"/>
          <a:ext cx="5222020" cy="936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lvl="0" algn="l" defTabSz="1022350">
            <a:lnSpc>
              <a:spcPct val="90000"/>
            </a:lnSpc>
            <a:spcBef>
              <a:spcPct val="0"/>
            </a:spcBef>
            <a:spcAft>
              <a:spcPct val="35000"/>
            </a:spcAft>
          </a:pPr>
          <a:endParaRPr lang="es-EC" sz="2300" kern="1200" dirty="0"/>
        </a:p>
      </dsp:txBody>
      <dsp:txXfrm>
        <a:off x="1834763" y="546"/>
        <a:ext cx="5222020" cy="936352"/>
      </dsp:txXfrm>
    </dsp:sp>
    <dsp:sp modelId="{F4625AF0-B292-4B28-B74E-0B0BE3AAE586}">
      <dsp:nvSpPr>
        <dsp:cNvPr id="0" name=""/>
        <dsp:cNvSpPr/>
      </dsp:nvSpPr>
      <dsp:spPr>
        <a:xfrm>
          <a:off x="34566" y="111761"/>
          <a:ext cx="1765629" cy="713921"/>
        </a:xfrm>
        <a:prstGeom prst="round2SameRect">
          <a:avLst>
            <a:gd name="adj1" fmla="val 16670"/>
            <a:gd name="adj2" fmla="val 0"/>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s-EC" sz="2300" b="1" kern="1200" dirty="0" smtClean="0"/>
            <a:t>PROBLEMA</a:t>
          </a:r>
          <a:endParaRPr lang="es-EC" sz="2300" b="1" kern="1200" dirty="0"/>
        </a:p>
      </dsp:txBody>
      <dsp:txXfrm>
        <a:off x="69423" y="146618"/>
        <a:ext cx="1695915" cy="679064"/>
      </dsp:txXfrm>
    </dsp:sp>
    <dsp:sp modelId="{6D2DF5A7-0E31-472A-8F84-BD47D994EAAD}">
      <dsp:nvSpPr>
        <dsp:cNvPr id="0" name=""/>
        <dsp:cNvSpPr/>
      </dsp:nvSpPr>
      <dsp:spPr>
        <a:xfrm>
          <a:off x="0" y="936898"/>
          <a:ext cx="7056784" cy="1391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smtClean="0"/>
            <a:t>El laboratorio de Mecánica de Materiales NO cuenta con equipos que permitan realizar correctamente ensayos mecánicos sobre el bambú</a:t>
          </a:r>
          <a:endParaRPr lang="es-EC" sz="1800" kern="1200" dirty="0"/>
        </a:p>
        <a:p>
          <a:pPr marL="171450" lvl="1" indent="-171450" algn="just" defTabSz="800100">
            <a:lnSpc>
              <a:spcPct val="90000"/>
            </a:lnSpc>
            <a:spcBef>
              <a:spcPct val="0"/>
            </a:spcBef>
            <a:spcAft>
              <a:spcPct val="15000"/>
            </a:spcAft>
            <a:buChar char="••"/>
          </a:pPr>
          <a:r>
            <a:rPr lang="es-EC" sz="1800" kern="1200" dirty="0" smtClean="0"/>
            <a:t>Los equipos de laboratorio no tiene la capacidad de registrar y almacenar digitalmente los datos obtenidos, en la realización de los ensayos.</a:t>
          </a:r>
          <a:endParaRPr lang="es-EC" sz="1800" kern="1200" dirty="0"/>
        </a:p>
      </dsp:txBody>
      <dsp:txXfrm>
        <a:off x="0" y="936898"/>
        <a:ext cx="7056784" cy="1391927"/>
      </dsp:txXfrm>
    </dsp:sp>
    <dsp:sp modelId="{309DA706-E270-438B-980F-4427772B125C}">
      <dsp:nvSpPr>
        <dsp:cNvPr id="0" name=""/>
        <dsp:cNvSpPr/>
      </dsp:nvSpPr>
      <dsp:spPr>
        <a:xfrm>
          <a:off x="1872182" y="2375643"/>
          <a:ext cx="5222020" cy="687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b" anchorCtr="0">
          <a:noAutofit/>
        </a:bodyPr>
        <a:lstStyle/>
        <a:p>
          <a:pPr lvl="0" algn="l" defTabSz="1022350">
            <a:lnSpc>
              <a:spcPct val="90000"/>
            </a:lnSpc>
            <a:spcBef>
              <a:spcPct val="0"/>
            </a:spcBef>
            <a:spcAft>
              <a:spcPct val="35000"/>
            </a:spcAft>
          </a:pPr>
          <a:r>
            <a:rPr lang="es-EC" sz="2300" kern="1200" dirty="0" smtClean="0"/>
            <a:t> </a:t>
          </a:r>
          <a:endParaRPr lang="es-EC" sz="2300" kern="1200" dirty="0"/>
        </a:p>
      </dsp:txBody>
      <dsp:txXfrm>
        <a:off x="1872182" y="2375643"/>
        <a:ext cx="5222020" cy="687329"/>
      </dsp:txXfrm>
    </dsp:sp>
    <dsp:sp modelId="{CB6EC981-6358-461D-88FC-8CF2347336DC}">
      <dsp:nvSpPr>
        <dsp:cNvPr id="0" name=""/>
        <dsp:cNvSpPr/>
      </dsp:nvSpPr>
      <dsp:spPr>
        <a:xfrm>
          <a:off x="29874" y="2378035"/>
          <a:ext cx="2562412" cy="682544"/>
        </a:xfrm>
        <a:prstGeom prst="round2SameRect">
          <a:avLst>
            <a:gd name="adj1" fmla="val 16670"/>
            <a:gd name="adj2" fmla="val 0"/>
          </a:avLst>
        </a:prstGeom>
        <a:solidFill>
          <a:schemeClr val="accent3">
            <a:alpha val="90000"/>
            <a:hueOff val="0"/>
            <a:satOff val="0"/>
            <a:lumOff val="0"/>
            <a:alphaOff val="-40000"/>
          </a:schemeClr>
        </a:solidFill>
        <a:ln w="25400" cap="flat" cmpd="sng" algn="ctr">
          <a:solidFill>
            <a:schemeClr val="accent3">
              <a:alpha val="90000"/>
              <a:hueOff val="0"/>
              <a:satOff val="0"/>
              <a:lumOff val="0"/>
              <a:alphaOff val="-4000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s-EC" sz="2300" b="1" kern="1200" dirty="0" smtClean="0"/>
            <a:t>SITUACIÓN ACTUAL</a:t>
          </a:r>
          <a:endParaRPr lang="es-EC" sz="2300" b="1" kern="1200" dirty="0"/>
        </a:p>
      </dsp:txBody>
      <dsp:txXfrm>
        <a:off x="63199" y="2411360"/>
        <a:ext cx="2495762" cy="649219"/>
      </dsp:txXfrm>
    </dsp:sp>
    <dsp:sp modelId="{9ACE016C-DE05-4394-88DE-B9E00D3C22D3}">
      <dsp:nvSpPr>
        <dsp:cNvPr id="0" name=""/>
        <dsp:cNvSpPr/>
      </dsp:nvSpPr>
      <dsp:spPr>
        <a:xfrm>
          <a:off x="0" y="3187484"/>
          <a:ext cx="7056784" cy="148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smtClean="0"/>
            <a:t>En el Ecuador existe mucha incertidumbre sobre las propiedades mecánicas del bambú, ya que en el país no existe un lugar donde se puedan realizar estos ensayos de manera fiable y bajo norma.</a:t>
          </a:r>
          <a:endParaRPr lang="es-EC" sz="1800" kern="1200" dirty="0"/>
        </a:p>
      </dsp:txBody>
      <dsp:txXfrm>
        <a:off x="0" y="3187484"/>
        <a:ext cx="7056784" cy="148203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Lista de fichas"/>
  <dgm:desc val="Se usa para mostrar bloques de información no secuencial o agrupados. Funciona bien con listas con una cantidad pequeña de texto de Nivel 1. El primer elemento de Nivel 2 se muestra junto al texto de Nivel 1. El resto de texto de Nivel 2 aparece debajo del texto de Nivel 1."/>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5AA409-54CB-4532-BD9E-4C41B8159B41}" type="datetimeFigureOut">
              <a:rPr lang="es-EC" smtClean="0"/>
              <a:pPr/>
              <a:t>08/01/2015</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1475A6-F62F-47A4-9A78-C082A608FBE4}" type="slidenum">
              <a:rPr lang="es-EC" smtClean="0"/>
              <a:pPr/>
              <a:t>‹Nº›</a:t>
            </a:fld>
            <a:endParaRPr lang="es-EC" dirty="0"/>
          </a:p>
        </p:txBody>
      </p:sp>
    </p:spTree>
    <p:extLst>
      <p:ext uri="{BB962C8B-B14F-4D97-AF65-F5344CB8AC3E}">
        <p14:creationId xmlns:p14="http://schemas.microsoft.com/office/powerpoint/2010/main" val="3614342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3719703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3308291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2472334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EC"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23603304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558591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343910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8" name="7 Marcador de pie de página"/>
          <p:cNvSpPr>
            <a:spLocks noGrp="1"/>
          </p:cNvSpPr>
          <p:nvPr>
            <p:ph type="ftr" sz="quarter" idx="11"/>
          </p:nvPr>
        </p:nvSpPr>
        <p:spPr/>
        <p:txBody>
          <a:bodyPr/>
          <a:lstStyle/>
          <a:p>
            <a:endParaRPr lang="es-EC" dirty="0"/>
          </a:p>
        </p:txBody>
      </p:sp>
      <p:sp>
        <p:nvSpPr>
          <p:cNvPr id="9" name="8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193335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4" name="3 Marcador de pie de página"/>
          <p:cNvSpPr>
            <a:spLocks noGrp="1"/>
          </p:cNvSpPr>
          <p:nvPr>
            <p:ph type="ftr" sz="quarter" idx="11"/>
          </p:nvPr>
        </p:nvSpPr>
        <p:spPr/>
        <p:txBody>
          <a:bodyPr/>
          <a:lstStyle/>
          <a:p>
            <a:endParaRPr lang="es-EC" dirty="0"/>
          </a:p>
        </p:txBody>
      </p:sp>
      <p:sp>
        <p:nvSpPr>
          <p:cNvPr id="5" name="4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371753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3" name="2 Marcador de pie de página"/>
          <p:cNvSpPr>
            <a:spLocks noGrp="1"/>
          </p:cNvSpPr>
          <p:nvPr>
            <p:ph type="ftr" sz="quarter" idx="1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24641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983485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6D0C2D4-57DF-43BA-ADB0-7CB55E0F89CC}" type="datetimeFigureOut">
              <a:rPr lang="es-EC" smtClean="0"/>
              <a:pPr/>
              <a:t>08/01/2015</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3126073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0C2D4-57DF-43BA-ADB0-7CB55E0F89CC}" type="datetimeFigureOut">
              <a:rPr lang="es-EC" smtClean="0"/>
              <a:pPr/>
              <a:t>08/01/2015</a:t>
            </a:fld>
            <a:endParaRPr lang="es-EC"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1DF46-D775-4734-97A5-21A8FF051754}" type="slidenum">
              <a:rPr lang="es-EC" smtClean="0"/>
              <a:pPr/>
              <a:t>‹Nº›</a:t>
            </a:fld>
            <a:endParaRPr lang="es-EC" dirty="0"/>
          </a:p>
        </p:txBody>
      </p:sp>
    </p:spTree>
    <p:extLst>
      <p:ext uri="{BB962C8B-B14F-4D97-AF65-F5344CB8AC3E}">
        <p14:creationId xmlns:p14="http://schemas.microsoft.com/office/powerpoint/2010/main" val="3706666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png"/><Relationship Id="rId7"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emf"/><Relationship Id="rId5" Type="http://schemas.openxmlformats.org/officeDocument/2006/relationships/package" Target="../embeddings/Microsoft_Excel_Worksheet1.xlsx"/><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package" Target="../embeddings/Microsoft_Excel_Worksheet3.xlsx"/><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4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5.emf"/><Relationship Id="rId4" Type="http://schemas.openxmlformats.org/officeDocument/2006/relationships/package" Target="../embeddings/Microsoft_Word_Document4.docx"/></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contenido"/>
          <p:cNvSpPr>
            <a:spLocks noGrp="1"/>
          </p:cNvSpPr>
          <p:nvPr>
            <p:ph idx="1"/>
          </p:nvPr>
        </p:nvSpPr>
        <p:spPr/>
        <p:txBody>
          <a:bodyPr/>
          <a:lstStyle/>
          <a:p>
            <a:endParaRPr lang="es-EC" dirty="0"/>
          </a:p>
        </p:txBody>
      </p:sp>
      <p:pic>
        <p:nvPicPr>
          <p:cNvPr id="2050" name="Picture 2"/>
          <p:cNvPicPr>
            <a:picLocks noChangeAspect="1" noChangeArrowheads="1"/>
          </p:cNvPicPr>
          <p:nvPr/>
        </p:nvPicPr>
        <p:blipFill>
          <a:blip r:embed="rId2" cstate="print"/>
          <a:srcRect/>
          <a:stretch>
            <a:fillRect/>
          </a:stretch>
        </p:blipFill>
        <p:spPr bwMode="auto">
          <a:xfrm>
            <a:off x="0" y="0"/>
            <a:ext cx="9382125" cy="7077075"/>
          </a:xfrm>
          <a:prstGeom prst="rect">
            <a:avLst/>
          </a:prstGeom>
          <a:noFill/>
          <a:ln w="9525">
            <a:noFill/>
            <a:miter lim="800000"/>
            <a:headEnd/>
            <a:tailEnd/>
          </a:ln>
        </p:spPr>
      </p:pic>
      <p:sp>
        <p:nvSpPr>
          <p:cNvPr id="6" name="5 Rectángulo"/>
          <p:cNvSpPr/>
          <p:nvPr/>
        </p:nvSpPr>
        <p:spPr>
          <a:xfrm>
            <a:off x="1936524" y="2348880"/>
            <a:ext cx="6163867" cy="132343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8000" b="1" spc="50" dirty="0" smtClean="0">
                <a:ln w="11430"/>
                <a:solidFill>
                  <a:schemeClr val="accent3">
                    <a:lumMod val="75000"/>
                  </a:schemeClr>
                </a:solidFill>
                <a:effectLst>
                  <a:outerShdw blurRad="76200" dist="50800" dir="5400000" algn="tl" rotWithShape="0">
                    <a:srgbClr val="000000">
                      <a:alpha val="65000"/>
                    </a:srgbClr>
                  </a:outerShdw>
                </a:effectLst>
              </a:rPr>
              <a:t>BIENVENIDOS</a:t>
            </a:r>
            <a:endParaRPr lang="es-ES" sz="8000" b="1" spc="50" dirty="0">
              <a:ln w="11430"/>
              <a:solidFill>
                <a:schemeClr val="accent3">
                  <a:lumMod val="75000"/>
                </a:schemeClr>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47807" y="44819"/>
            <a:ext cx="9077325" cy="6848475"/>
          </a:xfrm>
          <a:prstGeom prst="rect">
            <a:avLst/>
          </a:prstGeom>
          <a:noFill/>
          <a:ln w="9525">
            <a:noFill/>
            <a:miter lim="800000"/>
            <a:headEnd/>
            <a:tailEnd/>
          </a:ln>
        </p:spPr>
      </p:pic>
      <p:sp>
        <p:nvSpPr>
          <p:cNvPr id="3" name="2 Rectángulo"/>
          <p:cNvSpPr/>
          <p:nvPr/>
        </p:nvSpPr>
        <p:spPr>
          <a:xfrm>
            <a:off x="251520" y="1700808"/>
            <a:ext cx="8376691" cy="4370427"/>
          </a:xfrm>
          <a:prstGeom prst="rect">
            <a:avLst/>
          </a:prstGeom>
        </p:spPr>
        <p:txBody>
          <a:bodyPr wrap="square">
            <a:spAutoFit/>
          </a:bodyPr>
          <a:lstStyle/>
          <a:p>
            <a:pPr marL="342900" lvl="0" indent="-342900">
              <a:buFont typeface="Arial" panose="020B0604020202020204" pitchFamily="34" charset="0"/>
              <a:buChar char="•"/>
            </a:pPr>
            <a:r>
              <a:rPr lang="es-EC" sz="2000" dirty="0"/>
              <a:t>Las normas aplicarse para los ensayos en bambú.</a:t>
            </a:r>
          </a:p>
          <a:p>
            <a:pPr marL="800100" lvl="1" indent="-342900">
              <a:buFont typeface="Arial" panose="020B0604020202020204" pitchFamily="34" charset="0"/>
              <a:buChar char="•"/>
            </a:pPr>
            <a:r>
              <a:rPr lang="es-EC" sz="2000" dirty="0"/>
              <a:t>Norma técnica Colombiana NTC 5525 Métodos de ensayo para la determinar las propiedades físicas y mecánicas de la guadua angustifolia kunth</a:t>
            </a:r>
          </a:p>
          <a:p>
            <a:pPr marL="800100" lvl="1" indent="-342900">
              <a:buFont typeface="Arial" panose="020B0604020202020204" pitchFamily="34" charset="0"/>
              <a:buChar char="•"/>
            </a:pPr>
            <a:r>
              <a:rPr lang="es-EC" sz="2000" dirty="0"/>
              <a:t>Norma técnica Ecuatoriana INEN-ISO/DIS-22157, “determinación de propiedades físicas y mecánicas del bambú</a:t>
            </a:r>
            <a:r>
              <a:rPr lang="es-EC" sz="2000" dirty="0" smtClean="0"/>
              <a:t>”</a:t>
            </a:r>
          </a:p>
          <a:p>
            <a:pPr lvl="1"/>
            <a:endParaRPr lang="es-EC" sz="2000" dirty="0"/>
          </a:p>
          <a:p>
            <a:pPr marL="342900" lvl="0" indent="-342900">
              <a:buFont typeface="Arial" panose="020B0604020202020204" pitchFamily="34" charset="0"/>
              <a:buChar char="•"/>
            </a:pPr>
            <a:r>
              <a:rPr lang="es-EC" sz="2000" dirty="0"/>
              <a:t>Los manuales de la maquinara y equipos.</a:t>
            </a:r>
          </a:p>
          <a:p>
            <a:pPr marL="800100" lvl="1" indent="-342900">
              <a:buFont typeface="Arial" panose="020B0604020202020204" pitchFamily="34" charset="0"/>
              <a:buChar char="•"/>
            </a:pPr>
            <a:r>
              <a:rPr lang="es-EC" sz="2000" dirty="0"/>
              <a:t>Vibróforo de baja frecuencia marca AMSLER, modelo 417 U</a:t>
            </a:r>
          </a:p>
          <a:p>
            <a:pPr marL="800100" lvl="1" indent="-342900">
              <a:buFont typeface="Arial" panose="020B0604020202020204" pitchFamily="34" charset="0"/>
              <a:buChar char="•"/>
            </a:pPr>
            <a:r>
              <a:rPr lang="es-EC" sz="2000" dirty="0"/>
              <a:t>Máquina universal de ensayos marca MTS, modelo 810-14-2</a:t>
            </a:r>
          </a:p>
          <a:p>
            <a:pPr marL="800100" lvl="1" indent="-342900">
              <a:buFont typeface="Arial" panose="020B0604020202020204" pitchFamily="34" charset="0"/>
              <a:buChar char="•"/>
            </a:pPr>
            <a:r>
              <a:rPr lang="es-EC" sz="2000" dirty="0"/>
              <a:t>Prensa hidráulica de </a:t>
            </a:r>
            <a:r>
              <a:rPr lang="es-EC" sz="2000" dirty="0" smtClean="0"/>
              <a:t>1000 </a:t>
            </a:r>
            <a:r>
              <a:rPr lang="es-EC" sz="2000" dirty="0" err="1" smtClean="0"/>
              <a:t>KN</a:t>
            </a:r>
            <a:r>
              <a:rPr lang="es-EC" sz="2000" dirty="0" smtClean="0"/>
              <a:t> (100 ton) </a:t>
            </a:r>
            <a:r>
              <a:rPr lang="es-EC" sz="2000" dirty="0"/>
              <a:t>marca: AMSLER, modelo: 941-130</a:t>
            </a:r>
          </a:p>
          <a:p>
            <a:pPr marL="800100" lvl="1" indent="-342900">
              <a:buFont typeface="Arial" panose="020B0604020202020204" pitchFamily="34" charset="0"/>
              <a:buChar char="•"/>
            </a:pPr>
            <a:r>
              <a:rPr lang="es-EC" sz="2000" dirty="0"/>
              <a:t>Máquina universal de ensayos marca: AMSLER, modelo: FM-1033</a:t>
            </a:r>
          </a:p>
          <a:p>
            <a:r>
              <a:rPr lang="es-EC" dirty="0"/>
              <a:t> </a:t>
            </a:r>
          </a:p>
        </p:txBody>
      </p:sp>
      <p:sp>
        <p:nvSpPr>
          <p:cNvPr id="6" name="5 CuadroTexto"/>
          <p:cNvSpPr txBox="1"/>
          <p:nvPr/>
        </p:nvSpPr>
        <p:spPr>
          <a:xfrm>
            <a:off x="0" y="713205"/>
            <a:ext cx="7212681" cy="461665"/>
          </a:xfrm>
          <a:prstGeom prst="rect">
            <a:avLst/>
          </a:prstGeom>
          <a:noFill/>
        </p:spPr>
        <p:txBody>
          <a:bodyPr wrap="square" rtlCol="0">
            <a:spAutoFit/>
          </a:bodyPr>
          <a:lstStyle/>
          <a:p>
            <a:pPr lvl="1" algn="just"/>
            <a:r>
              <a:rPr lang="es-EC" sz="2400" b="1" i="1" dirty="0" smtClean="0"/>
              <a:t>DOCUMENTACIÓN TÉCNICA</a:t>
            </a:r>
            <a:endParaRPr lang="es-EC" sz="2400" i="1" dirty="0"/>
          </a:p>
        </p:txBody>
      </p:sp>
      <p:sp>
        <p:nvSpPr>
          <p:cNvPr id="7" name="6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6895931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5" name="4 Rectángulo"/>
          <p:cNvSpPr/>
          <p:nvPr/>
        </p:nvSpPr>
        <p:spPr>
          <a:xfrm>
            <a:off x="692222" y="1843950"/>
            <a:ext cx="7776864" cy="2246769"/>
          </a:xfrm>
          <a:prstGeom prst="rect">
            <a:avLst/>
          </a:prstGeom>
        </p:spPr>
        <p:txBody>
          <a:bodyPr wrap="square">
            <a:spAutoFit/>
          </a:bodyPr>
          <a:lstStyle/>
          <a:p>
            <a:pPr lvl="1" algn="just"/>
            <a:r>
              <a:rPr lang="es-EC" sz="2000" i="1" dirty="0" smtClean="0"/>
              <a:t>El financiamiento de la construcción de los accesorios para los diferentes tipos de ensayos así como la dotación de probetas de bambú se realizará en su totalidad con fondos del INBAR, mientras que Coventry University adquiere y organiza la entrega de instrumentos, los cuales serán prestados a la Universidad de las Fuerzas armadas- ESPE. Una vez culminado el proyecto los equipos pasarán a ser propiedad de la universidad. </a:t>
            </a:r>
            <a:endParaRPr lang="es-EC" sz="2000" i="1" dirty="0"/>
          </a:p>
        </p:txBody>
      </p:sp>
      <p:sp>
        <p:nvSpPr>
          <p:cNvPr id="2" name="1 Rectángulo"/>
          <p:cNvSpPr/>
          <p:nvPr/>
        </p:nvSpPr>
        <p:spPr>
          <a:xfrm>
            <a:off x="971600" y="980728"/>
            <a:ext cx="4572000" cy="461665"/>
          </a:xfrm>
          <a:prstGeom prst="rect">
            <a:avLst/>
          </a:prstGeom>
        </p:spPr>
        <p:txBody>
          <a:bodyPr>
            <a:spAutoFit/>
          </a:bodyPr>
          <a:lstStyle/>
          <a:p>
            <a:r>
              <a:rPr lang="es-EC" sz="2400" b="1" i="1" dirty="0" smtClean="0"/>
              <a:t>FINANCIAMIENTO</a:t>
            </a:r>
            <a:endParaRPr lang="es-EC" sz="2400" b="1" i="1" dirty="0"/>
          </a:p>
        </p:txBody>
      </p:sp>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977910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077325" cy="6848475"/>
          </a:xfrm>
          <a:prstGeom prst="rect">
            <a:avLst/>
          </a:prstGeom>
          <a:noFill/>
          <a:ln w="9525">
            <a:noFill/>
            <a:miter lim="800000"/>
            <a:headEnd/>
            <a:tailEnd/>
          </a:ln>
        </p:spPr>
      </p:pic>
      <p:sp>
        <p:nvSpPr>
          <p:cNvPr id="9" name="8 CuadroTexto"/>
          <p:cNvSpPr txBox="1"/>
          <p:nvPr/>
        </p:nvSpPr>
        <p:spPr>
          <a:xfrm>
            <a:off x="107504" y="848906"/>
            <a:ext cx="8424936" cy="400110"/>
          </a:xfrm>
          <a:prstGeom prst="rect">
            <a:avLst/>
          </a:prstGeom>
          <a:noFill/>
        </p:spPr>
        <p:txBody>
          <a:bodyPr wrap="square" rtlCol="0">
            <a:spAutoFit/>
          </a:bodyPr>
          <a:lstStyle/>
          <a:p>
            <a:pPr lvl="1" fontAlgn="base"/>
            <a:r>
              <a:rPr lang="es-EC" sz="2000" b="1" i="1" dirty="0" smtClean="0">
                <a:effectLst>
                  <a:outerShdw sx="0" sy="0">
                    <a:srgbClr val="000000"/>
                  </a:outerShdw>
                </a:effectLst>
              </a:rPr>
              <a:t>INSTRUMENTOS DE MEDICIÓN </a:t>
            </a:r>
            <a:endParaRPr lang="es-EC" sz="2000" b="1" i="1" dirty="0">
              <a:effectLst>
                <a:outerShdw sx="0" sy="0">
                  <a:srgbClr val="000000"/>
                </a:outerShdw>
              </a:effectLst>
            </a:endParaRPr>
          </a:p>
        </p:txBody>
      </p:sp>
      <p:sp>
        <p:nvSpPr>
          <p:cNvPr id="4" name="3 Rectángulo"/>
          <p:cNvSpPr/>
          <p:nvPr/>
        </p:nvSpPr>
        <p:spPr>
          <a:xfrm>
            <a:off x="659424" y="1484784"/>
            <a:ext cx="5349478" cy="369332"/>
          </a:xfrm>
          <a:prstGeom prst="rect">
            <a:avLst/>
          </a:prstGeom>
        </p:spPr>
        <p:txBody>
          <a:bodyPr wrap="none">
            <a:spAutoFit/>
          </a:bodyPr>
          <a:lstStyle/>
          <a:p>
            <a:r>
              <a:rPr lang="es-EC" dirty="0"/>
              <a:t>CELDA DE CARGA </a:t>
            </a:r>
            <a:r>
              <a:rPr lang="es-EC" dirty="0" smtClean="0"/>
              <a:t>100 </a:t>
            </a:r>
            <a:r>
              <a:rPr lang="es-EC" dirty="0" err="1" smtClean="0"/>
              <a:t>KN</a:t>
            </a:r>
            <a:r>
              <a:rPr lang="es-EC" dirty="0" smtClean="0"/>
              <a:t> (10 Ton) </a:t>
            </a:r>
            <a:r>
              <a:rPr lang="es-EC" dirty="0"/>
              <a:t>Y </a:t>
            </a:r>
            <a:r>
              <a:rPr lang="es-EC" dirty="0" smtClean="0"/>
              <a:t>de</a:t>
            </a:r>
            <a:r>
              <a:rPr lang="es-EC" dirty="0" smtClean="0"/>
              <a:t> 500 </a:t>
            </a:r>
            <a:r>
              <a:rPr lang="es-EC" dirty="0" err="1" smtClean="0"/>
              <a:t>KN</a:t>
            </a:r>
            <a:r>
              <a:rPr lang="es-EC" dirty="0" smtClean="0"/>
              <a:t> (50 Ton)</a:t>
            </a:r>
            <a:endParaRPr lang="es-EC" dirty="0"/>
          </a:p>
        </p:txBody>
      </p:sp>
      <p:pic>
        <p:nvPicPr>
          <p:cNvPr id="3074" name="Picture 2" descr="C:\Users\ANDRES\Desktop\fotos tutorial\IMG_11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375" b="15303"/>
          <a:stretch/>
        </p:blipFill>
        <p:spPr bwMode="auto">
          <a:xfrm>
            <a:off x="780699" y="2348880"/>
            <a:ext cx="3526391" cy="30243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NDRES\Desktop\fotos tutorial\IMG_11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14" t="18212" r="19316" b="25238"/>
          <a:stretch/>
        </p:blipFill>
        <p:spPr bwMode="auto">
          <a:xfrm>
            <a:off x="5436097" y="1988840"/>
            <a:ext cx="3096344" cy="3593389"/>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447902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077325" cy="6848475"/>
          </a:xfrm>
          <a:prstGeom prst="rect">
            <a:avLst/>
          </a:prstGeom>
          <a:noFill/>
          <a:ln w="9525">
            <a:noFill/>
            <a:miter lim="800000"/>
            <a:headEnd/>
            <a:tailEnd/>
          </a:ln>
        </p:spPr>
      </p:pic>
      <p:sp>
        <p:nvSpPr>
          <p:cNvPr id="9" name="8 CuadroTexto"/>
          <p:cNvSpPr txBox="1"/>
          <p:nvPr/>
        </p:nvSpPr>
        <p:spPr>
          <a:xfrm>
            <a:off x="107504" y="848906"/>
            <a:ext cx="8424936" cy="400110"/>
          </a:xfrm>
          <a:prstGeom prst="rect">
            <a:avLst/>
          </a:prstGeom>
          <a:noFill/>
        </p:spPr>
        <p:txBody>
          <a:bodyPr wrap="square" rtlCol="0">
            <a:spAutoFit/>
          </a:bodyPr>
          <a:lstStyle/>
          <a:p>
            <a:pPr lvl="1" fontAlgn="base"/>
            <a:r>
              <a:rPr lang="es-EC" sz="2000" b="1" i="1" dirty="0" smtClean="0">
                <a:effectLst>
                  <a:outerShdw sx="0" sy="0">
                    <a:srgbClr val="000000"/>
                  </a:outerShdw>
                </a:effectLst>
              </a:rPr>
              <a:t>INSTRUMENTOS DE MEDICIÓN </a:t>
            </a:r>
            <a:endParaRPr lang="es-EC" sz="2000" b="1" i="1" dirty="0">
              <a:effectLst>
                <a:outerShdw sx="0" sy="0">
                  <a:srgbClr val="000000"/>
                </a:outerShdw>
              </a:effectLst>
            </a:endParaRPr>
          </a:p>
        </p:txBody>
      </p:sp>
      <p:sp>
        <p:nvSpPr>
          <p:cNvPr id="4" name="3 Rectángulo"/>
          <p:cNvSpPr/>
          <p:nvPr/>
        </p:nvSpPr>
        <p:spPr>
          <a:xfrm>
            <a:off x="593442" y="1412776"/>
            <a:ext cx="4415824" cy="369332"/>
          </a:xfrm>
          <a:prstGeom prst="rect">
            <a:avLst/>
          </a:prstGeom>
        </p:spPr>
        <p:txBody>
          <a:bodyPr wrap="none">
            <a:spAutoFit/>
          </a:bodyPr>
          <a:lstStyle/>
          <a:p>
            <a:r>
              <a:rPr lang="es-EC" dirty="0" smtClean="0"/>
              <a:t>LVDT (lineal </a:t>
            </a:r>
            <a:r>
              <a:rPr lang="es-EC" dirty="0" err="1" smtClean="0"/>
              <a:t>variation</a:t>
            </a:r>
            <a:r>
              <a:rPr lang="es-EC" dirty="0" smtClean="0"/>
              <a:t> </a:t>
            </a:r>
            <a:r>
              <a:rPr lang="es-EC" dirty="0" err="1" smtClean="0"/>
              <a:t>diferential</a:t>
            </a:r>
            <a:r>
              <a:rPr lang="es-EC" dirty="0" smtClean="0"/>
              <a:t> </a:t>
            </a:r>
            <a:r>
              <a:rPr lang="es-EC" dirty="0" err="1" smtClean="0"/>
              <a:t>transformer</a:t>
            </a:r>
            <a:r>
              <a:rPr lang="es-EC" dirty="0" smtClean="0"/>
              <a:t>)</a:t>
            </a:r>
            <a:endParaRPr lang="es-EC" dirty="0"/>
          </a:p>
        </p:txBody>
      </p:sp>
      <p:sp>
        <p:nvSpPr>
          <p:cNvPr id="10" name="9 Rectángulo"/>
          <p:cNvSpPr/>
          <p:nvPr/>
        </p:nvSpPr>
        <p:spPr>
          <a:xfrm>
            <a:off x="6131709" y="1484784"/>
            <a:ext cx="421910" cy="369332"/>
          </a:xfrm>
          <a:prstGeom prst="rect">
            <a:avLst/>
          </a:prstGeom>
        </p:spPr>
        <p:txBody>
          <a:bodyPr wrap="none">
            <a:spAutoFit/>
          </a:bodyPr>
          <a:lstStyle/>
          <a:p>
            <a:r>
              <a:rPr lang="es-EC" dirty="0" smtClean="0"/>
              <a:t>ER</a:t>
            </a:r>
            <a:endParaRPr lang="es-EC" dirty="0"/>
          </a:p>
        </p:txBody>
      </p:sp>
      <p:pic>
        <p:nvPicPr>
          <p:cNvPr id="11" name="10 Imagen"/>
          <p:cNvPicPr/>
          <p:nvPr/>
        </p:nvPicPr>
        <p:blipFill>
          <a:blip r:embed="rId3"/>
          <a:stretch>
            <a:fillRect/>
          </a:stretch>
        </p:blipFill>
        <p:spPr>
          <a:xfrm>
            <a:off x="4067944" y="2132856"/>
            <a:ext cx="4711352" cy="3528392"/>
          </a:xfrm>
          <a:prstGeom prst="rect">
            <a:avLst/>
          </a:prstGeom>
        </p:spPr>
      </p:pic>
      <p:pic>
        <p:nvPicPr>
          <p:cNvPr id="4098" name="Picture 2" descr="C:\Users\ANDRES\Desktop\fotos tutorial\IMG_11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442" y="1854116"/>
            <a:ext cx="2855349" cy="3807132"/>
          </a:xfrm>
          <a:prstGeom prst="rect">
            <a:avLst/>
          </a:prstGeom>
          <a:noFill/>
          <a:extLst>
            <a:ext uri="{909E8E84-426E-40DD-AFC4-6F175D3DCCD1}">
              <a14:hiddenFill xmlns:a14="http://schemas.microsoft.com/office/drawing/2010/main">
                <a:solidFill>
                  <a:srgbClr val="FFFFFF"/>
                </a:solidFill>
              </a14:hiddenFill>
            </a:ext>
          </a:extLst>
        </p:spPr>
      </p:pic>
      <p:sp>
        <p:nvSpPr>
          <p:cNvPr id="12" name="11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552613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077325" cy="6848475"/>
          </a:xfrm>
          <a:prstGeom prst="rect">
            <a:avLst/>
          </a:prstGeom>
          <a:noFill/>
          <a:ln w="9525">
            <a:noFill/>
            <a:miter lim="800000"/>
            <a:headEnd/>
            <a:tailEnd/>
          </a:ln>
        </p:spPr>
      </p:pic>
      <p:sp>
        <p:nvSpPr>
          <p:cNvPr id="9" name="8 CuadroTexto"/>
          <p:cNvSpPr txBox="1"/>
          <p:nvPr/>
        </p:nvSpPr>
        <p:spPr>
          <a:xfrm>
            <a:off x="107504" y="848906"/>
            <a:ext cx="8424936" cy="400110"/>
          </a:xfrm>
          <a:prstGeom prst="rect">
            <a:avLst/>
          </a:prstGeom>
          <a:noFill/>
        </p:spPr>
        <p:txBody>
          <a:bodyPr wrap="square" rtlCol="0">
            <a:spAutoFit/>
          </a:bodyPr>
          <a:lstStyle/>
          <a:p>
            <a:pPr lvl="1" fontAlgn="base"/>
            <a:r>
              <a:rPr lang="es-EC" sz="2000" b="1" i="1" dirty="0" smtClean="0">
                <a:effectLst>
                  <a:outerShdw sx="0" sy="0">
                    <a:srgbClr val="000000"/>
                  </a:outerShdw>
                </a:effectLst>
              </a:rPr>
              <a:t>INSTRUMENTOS DE MEDICIÓN </a:t>
            </a:r>
            <a:endParaRPr lang="es-EC" sz="2000" b="1" i="1" dirty="0">
              <a:effectLst>
                <a:outerShdw sx="0" sy="0">
                  <a:srgbClr val="000000"/>
                </a:outerShdw>
              </a:effectLst>
            </a:endParaRPr>
          </a:p>
        </p:txBody>
      </p:sp>
      <p:sp>
        <p:nvSpPr>
          <p:cNvPr id="4" name="3 Rectángulo"/>
          <p:cNvSpPr/>
          <p:nvPr/>
        </p:nvSpPr>
        <p:spPr>
          <a:xfrm>
            <a:off x="3275856" y="1520986"/>
            <a:ext cx="1493101" cy="369332"/>
          </a:xfrm>
          <a:prstGeom prst="rect">
            <a:avLst/>
          </a:prstGeom>
        </p:spPr>
        <p:txBody>
          <a:bodyPr wrap="none">
            <a:spAutoFit/>
          </a:bodyPr>
          <a:lstStyle/>
          <a:p>
            <a:r>
              <a:rPr lang="es-EC" dirty="0" smtClean="0"/>
              <a:t>DATA LOGGER</a:t>
            </a:r>
            <a:endParaRPr lang="es-EC" dirty="0"/>
          </a:p>
        </p:txBody>
      </p:sp>
      <p:pic>
        <p:nvPicPr>
          <p:cNvPr id="5122" name="Picture 2" descr="C:\Users\ANDRES\Desktop\fotos tutorial\IMG_11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10" b="10541"/>
          <a:stretch/>
        </p:blipFill>
        <p:spPr bwMode="auto">
          <a:xfrm>
            <a:off x="1115616" y="2264229"/>
            <a:ext cx="6120680" cy="3321205"/>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596163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27384"/>
            <a:ext cx="9077325" cy="6848475"/>
          </a:xfrm>
          <a:prstGeom prst="rect">
            <a:avLst/>
          </a:prstGeom>
          <a:noFill/>
          <a:ln w="9525">
            <a:noFill/>
            <a:miter lim="800000"/>
            <a:headEnd/>
            <a:tailEnd/>
          </a:ln>
        </p:spPr>
      </p:pic>
      <p:sp>
        <p:nvSpPr>
          <p:cNvPr id="3" name="2 Rectángulo"/>
          <p:cNvSpPr/>
          <p:nvPr/>
        </p:nvSpPr>
        <p:spPr>
          <a:xfrm>
            <a:off x="539552" y="1124744"/>
            <a:ext cx="4032448" cy="1015663"/>
          </a:xfrm>
          <a:prstGeom prst="rect">
            <a:avLst/>
          </a:prstGeom>
        </p:spPr>
        <p:txBody>
          <a:bodyPr wrap="square">
            <a:spAutoFit/>
          </a:bodyPr>
          <a:lstStyle/>
          <a:p>
            <a:pPr algn="just"/>
            <a:r>
              <a:rPr lang="es-EC" sz="2000" b="1" i="1" dirty="0" smtClean="0"/>
              <a:t>ANÁLISIS DE FUERZAS Y ESFUERZOS</a:t>
            </a:r>
          </a:p>
          <a:p>
            <a:pPr algn="just"/>
            <a:endParaRPr lang="es-EC" sz="2000" b="1" i="1" dirty="0" smtClean="0"/>
          </a:p>
          <a:p>
            <a:pPr lvl="1" algn="just"/>
            <a:endParaRPr lang="es-EC" sz="2000" i="1" dirty="0" smtClean="0"/>
          </a:p>
        </p:txBody>
      </p:sp>
      <p:sp>
        <p:nvSpPr>
          <p:cNvPr id="2" name="1 Rectángulo"/>
          <p:cNvSpPr/>
          <p:nvPr/>
        </p:nvSpPr>
        <p:spPr>
          <a:xfrm>
            <a:off x="2157205" y="1771466"/>
            <a:ext cx="797141" cy="369332"/>
          </a:xfrm>
          <a:prstGeom prst="rect">
            <a:avLst/>
          </a:prstGeom>
        </p:spPr>
        <p:txBody>
          <a:bodyPr wrap="none">
            <a:spAutoFit/>
          </a:bodyPr>
          <a:lstStyle/>
          <a:p>
            <a:r>
              <a:rPr lang="es-EC" i="1" dirty="0"/>
              <a:t>CORTE</a:t>
            </a:r>
            <a:endParaRPr lang="es-EC" dirty="0"/>
          </a:p>
        </p:txBody>
      </p:sp>
      <mc:AlternateContent xmlns:mc="http://schemas.openxmlformats.org/markup-compatibility/2006" xmlns:a14="http://schemas.microsoft.com/office/drawing/2010/main">
        <mc:Choice Requires="a14">
          <p:sp>
            <p:nvSpPr>
              <p:cNvPr id="4" name="3 Rectángulo"/>
              <p:cNvSpPr/>
              <p:nvPr/>
            </p:nvSpPr>
            <p:spPr>
              <a:xfrm>
                <a:off x="1703619" y="2346446"/>
                <a:ext cx="1704313" cy="6600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𝝉</m:t>
                          </m:r>
                        </m:e>
                        <m:sub>
                          <m:r>
                            <a:rPr lang="es-EC" b="1" i="1">
                              <a:latin typeface="Cambria Math"/>
                            </a:rPr>
                            <m:t>𝒖𝒍𝒕</m:t>
                          </m:r>
                        </m:sub>
                      </m:sSub>
                      <m:r>
                        <a:rPr lang="es-EC" b="1" i="1">
                          <a:latin typeface="Cambria Math"/>
                        </a:rPr>
                        <m:t>=</m:t>
                      </m:r>
                      <m:f>
                        <m:fPr>
                          <m:ctrlPr>
                            <a:rPr lang="es-EC" b="1" i="1">
                              <a:latin typeface="Cambria Math"/>
                            </a:rPr>
                          </m:ctrlPr>
                        </m:fPr>
                        <m:num>
                          <m:sSub>
                            <m:sSubPr>
                              <m:ctrlPr>
                                <a:rPr lang="es-EC" b="1" i="1">
                                  <a:latin typeface="Cambria Math"/>
                                </a:rPr>
                              </m:ctrlPr>
                            </m:sSubPr>
                            <m:e>
                              <m:r>
                                <a:rPr lang="es-EC" b="1" i="1">
                                  <a:latin typeface="Cambria Math"/>
                                </a:rPr>
                                <m:t>𝑭</m:t>
                              </m:r>
                            </m:e>
                            <m:sub>
                              <m:r>
                                <a:rPr lang="es-EC" b="1" i="1">
                                  <a:latin typeface="Cambria Math"/>
                                </a:rPr>
                                <m:t>𝒖𝒍𝒕</m:t>
                              </m:r>
                            </m:sub>
                          </m:sSub>
                        </m:num>
                        <m:den>
                          <m:nary>
                            <m:naryPr>
                              <m:chr m:val="∑"/>
                              <m:limLoc m:val="undOvr"/>
                              <m:subHide m:val="on"/>
                              <m:supHide m:val="on"/>
                              <m:ctrlPr>
                                <a:rPr lang="es-EC" b="1" i="1">
                                  <a:latin typeface="Cambria Math"/>
                                </a:rPr>
                              </m:ctrlPr>
                            </m:naryPr>
                            <m:sub/>
                            <m:sup/>
                            <m:e>
                              <m:r>
                                <a:rPr lang="es-EC" b="1" i="1">
                                  <a:latin typeface="Cambria Math"/>
                                </a:rPr>
                                <m:t>(</m:t>
                              </m:r>
                              <m:r>
                                <a:rPr lang="es-EC" b="1" i="1">
                                  <a:latin typeface="Cambria Math"/>
                                </a:rPr>
                                <m:t>𝒕</m:t>
                              </m:r>
                              <m:r>
                                <a:rPr lang="es-EC" b="1" i="1">
                                  <a:latin typeface="Cambria Math"/>
                                </a:rPr>
                                <m:t>∗</m:t>
                              </m:r>
                              <m:r>
                                <a:rPr lang="es-EC" b="1" i="1">
                                  <a:latin typeface="Cambria Math"/>
                                </a:rPr>
                                <m:t>𝑳</m:t>
                              </m:r>
                            </m:e>
                          </m:nary>
                          <m:r>
                            <a:rPr lang="es-EC" b="1" i="1">
                              <a:latin typeface="Cambria Math"/>
                            </a:rPr>
                            <m:t>)</m:t>
                          </m:r>
                        </m:den>
                      </m:f>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1703619" y="2346446"/>
                <a:ext cx="1704313" cy="660052"/>
              </a:xfrm>
              <a:prstGeom prst="rect">
                <a:avLst/>
              </a:prstGeom>
              <a:blipFill rotWithShape="1">
                <a:blip r:embed="rId3"/>
                <a:stretch>
                  <a:fillRect/>
                </a:stretch>
              </a:blipFill>
            </p:spPr>
            <p:txBody>
              <a:bodyPr/>
              <a:lstStyle/>
              <a:p>
                <a:r>
                  <a:rPr lang="es-EC">
                    <a:noFill/>
                  </a:rPr>
                  <a:t> </a:t>
                </a:r>
              </a:p>
            </p:txBody>
          </p:sp>
        </mc:Fallback>
      </mc:AlternateContent>
      <p:sp>
        <p:nvSpPr>
          <p:cNvPr id="5" name="4 Rectángulo"/>
          <p:cNvSpPr/>
          <p:nvPr/>
        </p:nvSpPr>
        <p:spPr>
          <a:xfrm>
            <a:off x="3917012" y="3851756"/>
            <a:ext cx="1072730" cy="369332"/>
          </a:xfrm>
          <a:prstGeom prst="rect">
            <a:avLst/>
          </a:prstGeom>
        </p:spPr>
        <p:txBody>
          <a:bodyPr wrap="none">
            <a:spAutoFit/>
          </a:bodyPr>
          <a:lstStyle/>
          <a:p>
            <a:r>
              <a:rPr lang="es-EC" i="1" dirty="0"/>
              <a:t>TENSIÓN </a:t>
            </a:r>
            <a:endParaRPr lang="es-EC" dirty="0"/>
          </a:p>
        </p:txBody>
      </p:sp>
      <mc:AlternateContent xmlns:mc="http://schemas.openxmlformats.org/markup-compatibility/2006" xmlns:a14="http://schemas.microsoft.com/office/drawing/2010/main">
        <mc:Choice Requires="a14">
          <p:sp>
            <p:nvSpPr>
              <p:cNvPr id="9" name="8 Rectángulo"/>
              <p:cNvSpPr/>
              <p:nvPr/>
            </p:nvSpPr>
            <p:spPr>
              <a:xfrm>
                <a:off x="1888029" y="4555191"/>
                <a:ext cx="1335494"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𝝈</m:t>
                          </m:r>
                        </m:e>
                        <m:sub>
                          <m:r>
                            <a:rPr lang="es-EC" b="1" i="1">
                              <a:latin typeface="Cambria Math"/>
                            </a:rPr>
                            <m:t>𝒖𝒍𝒕</m:t>
                          </m:r>
                        </m:sub>
                      </m:sSub>
                      <m:r>
                        <a:rPr lang="es-EC" b="1" i="1">
                          <a:latin typeface="Cambria Math"/>
                        </a:rPr>
                        <m:t>=</m:t>
                      </m:r>
                      <m:f>
                        <m:fPr>
                          <m:ctrlPr>
                            <a:rPr lang="es-EC" b="1" i="1">
                              <a:latin typeface="Cambria Math"/>
                            </a:rPr>
                          </m:ctrlPr>
                        </m:fPr>
                        <m:num>
                          <m:sSub>
                            <m:sSubPr>
                              <m:ctrlPr>
                                <a:rPr lang="es-EC" b="1" i="1">
                                  <a:latin typeface="Cambria Math"/>
                                </a:rPr>
                              </m:ctrlPr>
                            </m:sSubPr>
                            <m:e>
                              <m:r>
                                <a:rPr lang="es-EC" b="1" i="1">
                                  <a:latin typeface="Cambria Math"/>
                                </a:rPr>
                                <m:t>𝑭</m:t>
                              </m:r>
                            </m:e>
                            <m:sub>
                              <m:r>
                                <a:rPr lang="es-EC" b="1" i="1">
                                  <a:latin typeface="Cambria Math"/>
                                </a:rPr>
                                <m:t>𝒖𝒍𝒕</m:t>
                              </m:r>
                            </m:sub>
                          </m:sSub>
                        </m:num>
                        <m:den>
                          <m:r>
                            <a:rPr lang="es-EC" b="1" i="1">
                              <a:latin typeface="Cambria Math"/>
                            </a:rPr>
                            <m:t>𝑨</m:t>
                          </m:r>
                        </m:den>
                      </m:f>
                    </m:oMath>
                  </m:oMathPara>
                </a14:m>
                <a:endParaRPr lang="es-EC" dirty="0"/>
              </a:p>
            </p:txBody>
          </p:sp>
        </mc:Choice>
        <mc:Fallback xmlns="">
          <p:sp>
            <p:nvSpPr>
              <p:cNvPr id="9" name="8 Rectángulo"/>
              <p:cNvSpPr>
                <a:spLocks noRot="1" noChangeAspect="1" noMove="1" noResize="1" noEditPoints="1" noAdjustHandles="1" noChangeArrowheads="1" noChangeShapeType="1" noTextEdit="1"/>
              </p:cNvSpPr>
              <p:nvPr/>
            </p:nvSpPr>
            <p:spPr>
              <a:xfrm>
                <a:off x="1888029" y="4555191"/>
                <a:ext cx="1335494" cy="609077"/>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9 Rectángulo"/>
              <p:cNvSpPr/>
              <p:nvPr/>
            </p:nvSpPr>
            <p:spPr>
              <a:xfrm>
                <a:off x="5046153" y="4529703"/>
                <a:ext cx="2238049" cy="6600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𝝈</m:t>
                          </m:r>
                        </m:e>
                        <m:sub>
                          <m:r>
                            <a:rPr lang="es-EC" b="1" i="1">
                              <a:latin typeface="Cambria Math"/>
                            </a:rPr>
                            <m:t>𝒖𝒍𝒕</m:t>
                          </m:r>
                        </m:sub>
                      </m:sSub>
                      <m:r>
                        <a:rPr lang="es-EC" b="1" i="1">
                          <a:latin typeface="Cambria Math"/>
                        </a:rPr>
                        <m:t>=</m:t>
                      </m:r>
                      <m:f>
                        <m:fPr>
                          <m:ctrlPr>
                            <a:rPr lang="es-EC" b="1" i="1">
                              <a:latin typeface="Cambria Math"/>
                            </a:rPr>
                          </m:ctrlPr>
                        </m:fPr>
                        <m:num>
                          <m:sSub>
                            <m:sSubPr>
                              <m:ctrlPr>
                                <a:rPr lang="es-EC" b="1" i="1">
                                  <a:latin typeface="Cambria Math"/>
                                </a:rPr>
                              </m:ctrlPr>
                            </m:sSubPr>
                            <m:e>
                              <m:r>
                                <a:rPr lang="es-EC" b="1" i="1">
                                  <a:latin typeface="Cambria Math"/>
                                </a:rPr>
                                <m:t>𝑭</m:t>
                              </m:r>
                            </m:e>
                            <m:sub>
                              <m:r>
                                <a:rPr lang="es-EC" b="1" i="1">
                                  <a:latin typeface="Cambria Math"/>
                                </a:rPr>
                                <m:t>𝒖𝒍𝒕</m:t>
                              </m:r>
                            </m:sub>
                          </m:sSub>
                        </m:num>
                        <m:den>
                          <m:r>
                            <a:rPr lang="es-EC" b="1" i="1">
                              <a:latin typeface="Cambria Math"/>
                            </a:rPr>
                            <m:t>𝟐</m:t>
                          </m:r>
                          <m:r>
                            <a:rPr lang="es-EC" b="1" i="1">
                              <a:latin typeface="Cambria Math"/>
                            </a:rPr>
                            <m:t>𝒕</m:t>
                          </m:r>
                          <m:r>
                            <a:rPr lang="es-EC" b="1" i="1">
                              <a:latin typeface="Cambria Math"/>
                            </a:rPr>
                            <m:t>(</m:t>
                          </m:r>
                          <m:r>
                            <a:rPr lang="es-EC" b="1" i="1">
                              <a:latin typeface="Cambria Math"/>
                            </a:rPr>
                            <m:t>𝟐</m:t>
                          </m:r>
                          <m:r>
                            <a:rPr lang="es-EC" b="1" i="1">
                              <a:latin typeface="Cambria Math"/>
                            </a:rPr>
                            <m:t>𝒘</m:t>
                          </m:r>
                          <m:r>
                            <a:rPr lang="es-EC" b="1" i="1">
                              <a:latin typeface="Cambria Math"/>
                            </a:rPr>
                            <m:t>−</m:t>
                          </m:r>
                          <m:r>
                            <a:rPr lang="es-EC" b="1" i="1">
                              <a:latin typeface="Cambria Math"/>
                            </a:rPr>
                            <m:t>𝟐</m:t>
                          </m:r>
                          <m:r>
                            <a:rPr lang="es-EC" b="1" i="1">
                              <a:latin typeface="Cambria Math"/>
                            </a:rPr>
                            <m:t>𝒂</m:t>
                          </m:r>
                          <m:r>
                            <a:rPr lang="es-EC" b="1" i="1">
                              <a:latin typeface="Cambria Math"/>
                            </a:rPr>
                            <m:t>)</m:t>
                          </m:r>
                        </m:den>
                      </m:f>
                    </m:oMath>
                  </m:oMathPara>
                </a14:m>
                <a:endParaRPr lang="es-EC" dirty="0"/>
              </a:p>
            </p:txBody>
          </p:sp>
        </mc:Choice>
        <mc:Fallback xmlns="">
          <p:sp>
            <p:nvSpPr>
              <p:cNvPr id="10" name="9 Rectángulo"/>
              <p:cNvSpPr>
                <a:spLocks noRot="1" noChangeAspect="1" noMove="1" noResize="1" noEditPoints="1" noAdjustHandles="1" noChangeArrowheads="1" noChangeShapeType="1" noTextEdit="1"/>
              </p:cNvSpPr>
              <p:nvPr/>
            </p:nvSpPr>
            <p:spPr>
              <a:xfrm>
                <a:off x="5046153" y="4529703"/>
                <a:ext cx="2238049" cy="660052"/>
              </a:xfrm>
              <a:prstGeom prst="rect">
                <a:avLst/>
              </a:prstGeom>
              <a:blipFill rotWithShape="1">
                <a:blip r:embed="rId5"/>
                <a:stretch>
                  <a:fillRect/>
                </a:stretch>
              </a:blipFill>
            </p:spPr>
            <p:txBody>
              <a:bodyPr/>
              <a:lstStyle/>
              <a:p>
                <a:r>
                  <a:rPr lang="es-EC">
                    <a:noFill/>
                  </a:rPr>
                  <a:t> </a:t>
                </a:r>
              </a:p>
            </p:txBody>
          </p:sp>
        </mc:Fallback>
      </mc:AlternateContent>
      <p:sp>
        <p:nvSpPr>
          <p:cNvPr id="12" name="11 Rectángulo"/>
          <p:cNvSpPr/>
          <p:nvPr/>
        </p:nvSpPr>
        <p:spPr>
          <a:xfrm>
            <a:off x="5751664" y="1771466"/>
            <a:ext cx="1465786" cy="369332"/>
          </a:xfrm>
          <a:prstGeom prst="rect">
            <a:avLst/>
          </a:prstGeom>
        </p:spPr>
        <p:txBody>
          <a:bodyPr wrap="none">
            <a:spAutoFit/>
          </a:bodyPr>
          <a:lstStyle/>
          <a:p>
            <a:r>
              <a:rPr lang="es-EC" i="1" dirty="0" smtClean="0"/>
              <a:t>COMPRESIÓN</a:t>
            </a:r>
            <a:endParaRPr lang="es-EC" dirty="0"/>
          </a:p>
        </p:txBody>
      </p:sp>
      <mc:AlternateContent xmlns:mc="http://schemas.openxmlformats.org/markup-compatibility/2006" xmlns:a14="http://schemas.microsoft.com/office/drawing/2010/main">
        <mc:Choice Requires="a14">
          <p:sp>
            <p:nvSpPr>
              <p:cNvPr id="13" name="12 Rectángulo"/>
              <p:cNvSpPr/>
              <p:nvPr/>
            </p:nvSpPr>
            <p:spPr>
              <a:xfrm>
                <a:off x="5482487" y="2564904"/>
                <a:ext cx="1335494"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𝝈</m:t>
                          </m:r>
                        </m:e>
                        <m:sub>
                          <m:r>
                            <a:rPr lang="es-EC" b="1" i="1">
                              <a:latin typeface="Cambria Math"/>
                            </a:rPr>
                            <m:t>𝒖𝒍𝒕</m:t>
                          </m:r>
                        </m:sub>
                      </m:sSub>
                      <m:r>
                        <a:rPr lang="es-EC" b="1" i="1">
                          <a:latin typeface="Cambria Math"/>
                        </a:rPr>
                        <m:t>=</m:t>
                      </m:r>
                      <m:f>
                        <m:fPr>
                          <m:ctrlPr>
                            <a:rPr lang="es-EC" b="1" i="1">
                              <a:latin typeface="Cambria Math"/>
                            </a:rPr>
                          </m:ctrlPr>
                        </m:fPr>
                        <m:num>
                          <m:sSub>
                            <m:sSubPr>
                              <m:ctrlPr>
                                <a:rPr lang="es-EC" b="1" i="1">
                                  <a:latin typeface="Cambria Math"/>
                                </a:rPr>
                              </m:ctrlPr>
                            </m:sSubPr>
                            <m:e>
                              <m:r>
                                <a:rPr lang="es-EC" b="1" i="1">
                                  <a:latin typeface="Cambria Math"/>
                                </a:rPr>
                                <m:t>𝑭</m:t>
                              </m:r>
                            </m:e>
                            <m:sub>
                              <m:r>
                                <a:rPr lang="es-EC" b="1" i="1">
                                  <a:latin typeface="Cambria Math"/>
                                </a:rPr>
                                <m:t>𝒖𝒍𝒕</m:t>
                              </m:r>
                            </m:sub>
                          </m:sSub>
                        </m:num>
                        <m:den>
                          <m:r>
                            <a:rPr lang="es-EC" b="1" i="1">
                              <a:latin typeface="Cambria Math"/>
                            </a:rPr>
                            <m:t>𝑨</m:t>
                          </m:r>
                        </m:den>
                      </m:f>
                    </m:oMath>
                  </m:oMathPara>
                </a14:m>
                <a:endParaRPr lang="es-EC" dirty="0"/>
              </a:p>
            </p:txBody>
          </p:sp>
        </mc:Choice>
        <mc:Fallback xmlns="">
          <p:sp>
            <p:nvSpPr>
              <p:cNvPr id="13" name="12 Rectángulo"/>
              <p:cNvSpPr>
                <a:spLocks noRot="1" noChangeAspect="1" noMove="1" noResize="1" noEditPoints="1" noAdjustHandles="1" noChangeArrowheads="1" noChangeShapeType="1" noTextEdit="1"/>
              </p:cNvSpPr>
              <p:nvPr/>
            </p:nvSpPr>
            <p:spPr>
              <a:xfrm>
                <a:off x="5482487" y="2564904"/>
                <a:ext cx="1335494" cy="609077"/>
              </a:xfrm>
              <a:prstGeom prst="rect">
                <a:avLst/>
              </a:prstGeom>
              <a:blipFill rotWithShape="1">
                <a:blip r:embed="rId6"/>
                <a:stretch>
                  <a:fillRect/>
                </a:stretch>
              </a:blipFill>
            </p:spPr>
            <p:txBody>
              <a:bodyPr/>
              <a:lstStyle/>
              <a:p>
                <a:r>
                  <a:rPr lang="es-EC">
                    <a:noFill/>
                  </a:rPr>
                  <a:t> </a:t>
                </a:r>
              </a:p>
            </p:txBody>
          </p:sp>
        </mc:Fallback>
      </mc:AlternateContent>
      <p:sp>
        <p:nvSpPr>
          <p:cNvPr id="15" name="14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212343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59102" y="-21456"/>
            <a:ext cx="9077325" cy="6848475"/>
          </a:xfrm>
          <a:prstGeom prst="rect">
            <a:avLst/>
          </a:prstGeom>
          <a:noFill/>
          <a:ln w="9525">
            <a:noFill/>
            <a:miter lim="800000"/>
            <a:headEnd/>
            <a:tailEnd/>
          </a:ln>
        </p:spPr>
      </p:pic>
      <p:sp>
        <p:nvSpPr>
          <p:cNvPr id="3" name="2 Rectángulo"/>
          <p:cNvSpPr/>
          <p:nvPr/>
        </p:nvSpPr>
        <p:spPr>
          <a:xfrm>
            <a:off x="539552" y="1124744"/>
            <a:ext cx="4032448" cy="1015663"/>
          </a:xfrm>
          <a:prstGeom prst="rect">
            <a:avLst/>
          </a:prstGeom>
        </p:spPr>
        <p:txBody>
          <a:bodyPr wrap="square">
            <a:spAutoFit/>
          </a:bodyPr>
          <a:lstStyle/>
          <a:p>
            <a:pPr algn="just"/>
            <a:r>
              <a:rPr lang="es-EC" sz="2000" b="1" i="1" dirty="0" smtClean="0"/>
              <a:t>ANÁLISIS DE FUERZAS Y ESFUERZOS</a:t>
            </a:r>
          </a:p>
          <a:p>
            <a:pPr algn="just"/>
            <a:endParaRPr lang="es-EC" sz="2000" b="1" i="1" dirty="0" smtClean="0"/>
          </a:p>
          <a:p>
            <a:pPr lvl="1" algn="just"/>
            <a:endParaRPr lang="es-EC" sz="2000" i="1" dirty="0" smtClean="0"/>
          </a:p>
        </p:txBody>
      </p:sp>
      <p:sp>
        <p:nvSpPr>
          <p:cNvPr id="2" name="1 Rectángulo"/>
          <p:cNvSpPr/>
          <p:nvPr/>
        </p:nvSpPr>
        <p:spPr>
          <a:xfrm>
            <a:off x="4108400" y="1788978"/>
            <a:ext cx="978153" cy="369332"/>
          </a:xfrm>
          <a:prstGeom prst="rect">
            <a:avLst/>
          </a:prstGeom>
        </p:spPr>
        <p:txBody>
          <a:bodyPr wrap="none">
            <a:spAutoFit/>
          </a:bodyPr>
          <a:lstStyle/>
          <a:p>
            <a:r>
              <a:rPr lang="es-EC" i="1" dirty="0" smtClean="0"/>
              <a:t>FLEXIÓN</a:t>
            </a:r>
            <a:endParaRPr lang="es-EC" dirty="0"/>
          </a:p>
        </p:txBody>
      </p:sp>
      <mc:AlternateContent xmlns:mc="http://schemas.openxmlformats.org/markup-compatibility/2006" xmlns:a14="http://schemas.microsoft.com/office/drawing/2010/main">
        <mc:Choice Requires="a14">
          <p:sp>
            <p:nvSpPr>
              <p:cNvPr id="6" name="5 Rectángulo"/>
              <p:cNvSpPr/>
              <p:nvPr/>
            </p:nvSpPr>
            <p:spPr>
              <a:xfrm>
                <a:off x="3306046" y="2268851"/>
                <a:ext cx="2378087" cy="7902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smtClean="0">
                              <a:latin typeface="Cambria Math"/>
                            </a:rPr>
                          </m:ctrlPr>
                        </m:sSubPr>
                        <m:e>
                          <m:r>
                            <a:rPr lang="es-EC" b="1" i="1">
                              <a:latin typeface="Cambria Math"/>
                            </a:rPr>
                            <m:t>𝝈</m:t>
                          </m:r>
                        </m:e>
                        <m:sub>
                          <m:r>
                            <a:rPr lang="en-US" b="1" i="1">
                              <a:latin typeface="Cambria Math"/>
                            </a:rPr>
                            <m:t>𝒖𝒍𝒕</m:t>
                          </m:r>
                        </m:sub>
                      </m:sSub>
                      <m:r>
                        <a:rPr lang="en-US" b="1" i="1">
                          <a:latin typeface="Cambria Math"/>
                        </a:rPr>
                        <m:t>=</m:t>
                      </m:r>
                      <m:r>
                        <a:rPr lang="en-US" b="1" i="1">
                          <a:latin typeface="Cambria Math"/>
                        </a:rPr>
                        <m:t>𝑭</m:t>
                      </m:r>
                      <m:r>
                        <a:rPr lang="en-US" b="1" i="1">
                          <a:latin typeface="Cambria Math"/>
                        </a:rPr>
                        <m:t>∗(</m:t>
                      </m:r>
                      <m:r>
                        <a:rPr lang="en-US" b="1" i="1">
                          <a:latin typeface="Cambria Math"/>
                        </a:rPr>
                        <m:t>𝑳</m:t>
                      </m:r>
                      <m:r>
                        <a:rPr lang="en-US" b="1" i="1">
                          <a:latin typeface="Cambria Math"/>
                        </a:rPr>
                        <m:t>∗</m:t>
                      </m:r>
                      <m:f>
                        <m:fPr>
                          <m:ctrlPr>
                            <a:rPr lang="es-EC" b="1" i="1">
                              <a:latin typeface="Cambria Math"/>
                            </a:rPr>
                          </m:ctrlPr>
                        </m:fPr>
                        <m:num>
                          <m:f>
                            <m:fPr>
                              <m:ctrlPr>
                                <a:rPr lang="es-EC" b="1" i="1">
                                  <a:latin typeface="Cambria Math"/>
                                </a:rPr>
                              </m:ctrlPr>
                            </m:fPr>
                            <m:num>
                              <m:r>
                                <a:rPr lang="en-US" b="1" i="1">
                                  <a:latin typeface="Cambria Math"/>
                                </a:rPr>
                                <m:t>𝑫</m:t>
                              </m:r>
                            </m:num>
                            <m:den>
                              <m:r>
                                <a:rPr lang="en-US" b="1" i="1">
                                  <a:latin typeface="Cambria Math"/>
                                </a:rPr>
                                <m:t>𝟐</m:t>
                              </m:r>
                            </m:den>
                          </m:f>
                        </m:num>
                        <m:den>
                          <m:r>
                            <a:rPr lang="en-US" b="1" i="1">
                              <a:latin typeface="Cambria Math"/>
                            </a:rPr>
                            <m:t>𝟔</m:t>
                          </m:r>
                        </m:den>
                      </m:f>
                      <m:r>
                        <a:rPr lang="es-EC" b="1" i="1" smtClean="0">
                          <a:latin typeface="Cambria Math"/>
                        </a:rPr>
                        <m:t>)/</m:t>
                      </m:r>
                      <m:sSub>
                        <m:sSubPr>
                          <m:ctrlPr>
                            <a:rPr lang="es-EC" b="1" i="1">
                              <a:latin typeface="Cambria Math"/>
                            </a:rPr>
                          </m:ctrlPr>
                        </m:sSubPr>
                        <m:e>
                          <m:r>
                            <a:rPr lang="en-US" b="1" i="1">
                              <a:latin typeface="Cambria Math"/>
                            </a:rPr>
                            <m:t>𝑰</m:t>
                          </m:r>
                        </m:e>
                        <m:sub>
                          <m:r>
                            <a:rPr lang="en-US" b="1" i="1">
                              <a:latin typeface="Cambria Math"/>
                            </a:rPr>
                            <m:t>𝑩</m:t>
                          </m:r>
                        </m:sub>
                      </m:sSub>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3306046" y="2268851"/>
                <a:ext cx="2378087" cy="790216"/>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0 Rectángulo"/>
              <p:cNvSpPr/>
              <p:nvPr/>
            </p:nvSpPr>
            <p:spPr>
              <a:xfrm>
                <a:off x="3011831" y="3402781"/>
                <a:ext cx="2966518" cy="5688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𝑰</m:t>
                          </m:r>
                        </m:e>
                        <m:sub>
                          <m:r>
                            <a:rPr lang="es-EC" b="1" i="1">
                              <a:latin typeface="Cambria Math"/>
                            </a:rPr>
                            <m:t>𝑩</m:t>
                          </m:r>
                        </m:sub>
                      </m:sSub>
                      <m:r>
                        <a:rPr lang="es-EC" b="1" i="1">
                          <a:latin typeface="Cambria Math"/>
                        </a:rPr>
                        <m:t>=</m:t>
                      </m:r>
                      <m:f>
                        <m:fPr>
                          <m:ctrlPr>
                            <a:rPr lang="es-EC" b="1" i="1">
                              <a:latin typeface="Cambria Math"/>
                            </a:rPr>
                          </m:ctrlPr>
                        </m:fPr>
                        <m:num>
                          <m:r>
                            <a:rPr lang="es-EC" b="1" i="1">
                              <a:latin typeface="Cambria Math"/>
                            </a:rPr>
                            <m:t>𝝅</m:t>
                          </m:r>
                        </m:num>
                        <m:den>
                          <m:r>
                            <a:rPr lang="es-EC" b="1" i="1">
                              <a:latin typeface="Cambria Math"/>
                            </a:rPr>
                            <m:t>𝟔𝟒</m:t>
                          </m:r>
                        </m:den>
                      </m:f>
                      <m:r>
                        <a:rPr lang="es-EC" b="1" i="1">
                          <a:latin typeface="Cambria Math"/>
                        </a:rPr>
                        <m:t>∗[</m:t>
                      </m:r>
                      <m:sSup>
                        <m:sSupPr>
                          <m:ctrlPr>
                            <a:rPr lang="es-EC" b="1" i="1">
                              <a:latin typeface="Cambria Math"/>
                            </a:rPr>
                          </m:ctrlPr>
                        </m:sSupPr>
                        <m:e>
                          <m:r>
                            <a:rPr lang="es-EC" b="1" i="1">
                              <a:latin typeface="Cambria Math"/>
                            </a:rPr>
                            <m:t>𝑫</m:t>
                          </m:r>
                        </m:e>
                        <m:sup>
                          <m:r>
                            <a:rPr lang="es-EC" b="1" i="1">
                              <a:latin typeface="Cambria Math"/>
                            </a:rPr>
                            <m:t>𝟒</m:t>
                          </m:r>
                        </m:sup>
                      </m:sSup>
                      <m:r>
                        <a:rPr lang="es-EC" b="1" i="1">
                          <a:latin typeface="Cambria Math"/>
                        </a:rPr>
                        <m:t>−</m:t>
                      </m:r>
                      <m:sSup>
                        <m:sSupPr>
                          <m:ctrlPr>
                            <a:rPr lang="es-EC" b="1" i="1">
                              <a:latin typeface="Cambria Math"/>
                            </a:rPr>
                          </m:ctrlPr>
                        </m:sSupPr>
                        <m:e>
                          <m:d>
                            <m:dPr>
                              <m:ctrlPr>
                                <a:rPr lang="es-EC" b="1" i="1">
                                  <a:latin typeface="Cambria Math"/>
                                </a:rPr>
                              </m:ctrlPr>
                            </m:dPr>
                            <m:e>
                              <m:r>
                                <a:rPr lang="es-EC" b="1" i="1">
                                  <a:latin typeface="Cambria Math"/>
                                </a:rPr>
                                <m:t>𝑫</m:t>
                              </m:r>
                              <m:r>
                                <a:rPr lang="es-EC" b="1" i="1">
                                  <a:latin typeface="Cambria Math"/>
                                </a:rPr>
                                <m:t>−</m:t>
                              </m:r>
                              <m:r>
                                <a:rPr lang="es-EC" b="1" i="1">
                                  <a:latin typeface="Cambria Math"/>
                                </a:rPr>
                                <m:t>𝟐</m:t>
                              </m:r>
                              <m:r>
                                <a:rPr lang="es-EC" b="1" i="1">
                                  <a:latin typeface="Cambria Math"/>
                                </a:rPr>
                                <m:t>𝒕</m:t>
                              </m:r>
                            </m:e>
                          </m:d>
                        </m:e>
                        <m:sup>
                          <m:r>
                            <a:rPr lang="es-EC" b="1" i="1">
                              <a:latin typeface="Cambria Math"/>
                            </a:rPr>
                            <m:t>𝟒</m:t>
                          </m:r>
                        </m:sup>
                      </m:sSup>
                      <m:r>
                        <a:rPr lang="es-EC" b="1" i="1">
                          <a:latin typeface="Cambria Math"/>
                        </a:rPr>
                        <m:t>]</m:t>
                      </m:r>
                    </m:oMath>
                  </m:oMathPara>
                </a14:m>
                <a:endParaRPr lang="es-EC" dirty="0"/>
              </a:p>
            </p:txBody>
          </p:sp>
        </mc:Choice>
        <mc:Fallback xmlns="">
          <p:sp>
            <p:nvSpPr>
              <p:cNvPr id="11" name="10 Rectángulo"/>
              <p:cNvSpPr>
                <a:spLocks noRot="1" noChangeAspect="1" noMove="1" noResize="1" noEditPoints="1" noAdjustHandles="1" noChangeArrowheads="1" noChangeShapeType="1" noTextEdit="1"/>
              </p:cNvSpPr>
              <p:nvPr/>
            </p:nvSpPr>
            <p:spPr>
              <a:xfrm>
                <a:off x="3011831" y="3402781"/>
                <a:ext cx="2966518" cy="568874"/>
              </a:xfrm>
              <a:prstGeom prst="rect">
                <a:avLst/>
              </a:prstGeom>
              <a:blipFill rotWithShape="1">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13 Rectángulo"/>
              <p:cNvSpPr/>
              <p:nvPr/>
            </p:nvSpPr>
            <p:spPr>
              <a:xfrm>
                <a:off x="3578927" y="4293096"/>
                <a:ext cx="2037673" cy="71795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1" i="1">
                          <a:latin typeface="Cambria Math"/>
                        </a:rPr>
                        <m:t>𝑬</m:t>
                      </m:r>
                      <m:r>
                        <a:rPr lang="es-EC" b="1" i="1">
                          <a:latin typeface="Cambria Math"/>
                        </a:rPr>
                        <m:t>=</m:t>
                      </m:r>
                      <m:f>
                        <m:fPr>
                          <m:ctrlPr>
                            <a:rPr lang="es-EC" b="1" i="1">
                              <a:latin typeface="Cambria Math"/>
                            </a:rPr>
                          </m:ctrlPr>
                        </m:fPr>
                        <m:num>
                          <m:r>
                            <a:rPr lang="es-EC" b="1" i="1">
                              <a:latin typeface="Cambria Math"/>
                            </a:rPr>
                            <m:t>𝟐𝟑</m:t>
                          </m:r>
                          <m:r>
                            <a:rPr lang="es-EC" b="1" i="1">
                              <a:latin typeface="Cambria Math"/>
                            </a:rPr>
                            <m:t>∗</m:t>
                          </m:r>
                          <m:r>
                            <a:rPr lang="es-EC" b="1" i="1">
                              <a:latin typeface="Cambria Math"/>
                            </a:rPr>
                            <m:t>𝑭</m:t>
                          </m:r>
                          <m:r>
                            <a:rPr lang="es-EC" b="1" i="1">
                              <a:latin typeface="Cambria Math"/>
                            </a:rPr>
                            <m:t>∗</m:t>
                          </m:r>
                          <m:sSup>
                            <m:sSupPr>
                              <m:ctrlPr>
                                <a:rPr lang="es-EC" b="1" i="1">
                                  <a:latin typeface="Cambria Math"/>
                                </a:rPr>
                              </m:ctrlPr>
                            </m:sSupPr>
                            <m:e>
                              <m:r>
                                <a:rPr lang="es-EC" b="1" i="1">
                                  <a:latin typeface="Cambria Math"/>
                                </a:rPr>
                                <m:t>𝑳</m:t>
                              </m:r>
                            </m:e>
                            <m:sup>
                              <m:r>
                                <a:rPr lang="es-EC" b="1" i="1">
                                  <a:latin typeface="Cambria Math"/>
                                </a:rPr>
                                <m:t>𝟑</m:t>
                              </m:r>
                            </m:sup>
                          </m:sSup>
                        </m:num>
                        <m:den>
                          <m:r>
                            <a:rPr lang="es-EC" b="1" i="1">
                              <a:latin typeface="Cambria Math"/>
                            </a:rPr>
                            <m:t>𝟏𝟐𝟗𝟔</m:t>
                          </m:r>
                          <m:r>
                            <a:rPr lang="es-EC" b="1" i="1">
                              <a:latin typeface="Cambria Math"/>
                            </a:rPr>
                            <m:t>∗</m:t>
                          </m:r>
                          <m:r>
                            <a:rPr lang="es-EC" b="1" i="1">
                              <a:latin typeface="Cambria Math"/>
                            </a:rPr>
                            <m:t>𝜹</m:t>
                          </m:r>
                          <m:r>
                            <a:rPr lang="es-EC" b="1" i="1">
                              <a:latin typeface="Cambria Math"/>
                            </a:rPr>
                            <m:t>∗</m:t>
                          </m:r>
                          <m:sSub>
                            <m:sSubPr>
                              <m:ctrlPr>
                                <a:rPr lang="es-EC" b="1" i="1">
                                  <a:latin typeface="Cambria Math"/>
                                </a:rPr>
                              </m:ctrlPr>
                            </m:sSubPr>
                            <m:e>
                              <m:r>
                                <a:rPr lang="es-EC" b="1" i="1">
                                  <a:latin typeface="Cambria Math"/>
                                </a:rPr>
                                <m:t>𝑰</m:t>
                              </m:r>
                            </m:e>
                            <m:sub>
                              <m:r>
                                <a:rPr lang="es-EC" b="1" i="1">
                                  <a:latin typeface="Cambria Math"/>
                                </a:rPr>
                                <m:t>𝑩</m:t>
                              </m:r>
                            </m:sub>
                          </m:sSub>
                        </m:den>
                      </m:f>
                    </m:oMath>
                  </m:oMathPara>
                </a14:m>
                <a:endParaRPr lang="es-EC" dirty="0"/>
              </a:p>
            </p:txBody>
          </p:sp>
        </mc:Choice>
        <mc:Fallback xmlns="">
          <p:sp>
            <p:nvSpPr>
              <p:cNvPr id="14" name="13 Rectángulo"/>
              <p:cNvSpPr>
                <a:spLocks noRot="1" noChangeAspect="1" noMove="1" noResize="1" noEditPoints="1" noAdjustHandles="1" noChangeArrowheads="1" noChangeShapeType="1" noTextEdit="1"/>
              </p:cNvSpPr>
              <p:nvPr/>
            </p:nvSpPr>
            <p:spPr>
              <a:xfrm>
                <a:off x="3578927" y="4293096"/>
                <a:ext cx="2037673" cy="717953"/>
              </a:xfrm>
              <a:prstGeom prst="rect">
                <a:avLst/>
              </a:prstGeom>
              <a:blipFill rotWithShape="1">
                <a:blip r:embed="rId5"/>
                <a:stretch>
                  <a:fillRect/>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529573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077325" cy="6848475"/>
          </a:xfrm>
          <a:prstGeom prst="rect">
            <a:avLst/>
          </a:prstGeom>
          <a:noFill/>
          <a:ln w="9525">
            <a:noFill/>
            <a:miter lim="800000"/>
            <a:headEnd/>
            <a:tailEnd/>
          </a:ln>
        </p:spPr>
      </p:pic>
      <p:sp>
        <p:nvSpPr>
          <p:cNvPr id="3" name="2 Rectángulo"/>
          <p:cNvSpPr/>
          <p:nvPr/>
        </p:nvSpPr>
        <p:spPr>
          <a:xfrm>
            <a:off x="785866" y="1305260"/>
            <a:ext cx="6912768" cy="1631216"/>
          </a:xfrm>
          <a:prstGeom prst="rect">
            <a:avLst/>
          </a:prstGeom>
        </p:spPr>
        <p:txBody>
          <a:bodyPr wrap="square">
            <a:spAutoFit/>
          </a:bodyPr>
          <a:lstStyle/>
          <a:p>
            <a:pPr algn="just"/>
            <a:r>
              <a:rPr lang="es-EC" sz="2000" i="1" dirty="0"/>
              <a:t>El sistema de adquisición de datos tiene como objetivo fundamental transformar la señal de analógica a digital (A/D) en un formato que acepta el sistema de control, en la cual podemos procesar, almacenar, analizar y desplegar la información ingresada por los sensores.</a:t>
            </a:r>
            <a:endParaRPr lang="es-ES" sz="2000" i="1" dirty="0"/>
          </a:p>
        </p:txBody>
      </p:sp>
      <p:sp>
        <p:nvSpPr>
          <p:cNvPr id="10" name="9 Rectángulo"/>
          <p:cNvSpPr/>
          <p:nvPr/>
        </p:nvSpPr>
        <p:spPr>
          <a:xfrm>
            <a:off x="527670" y="764704"/>
            <a:ext cx="4836417" cy="1015663"/>
          </a:xfrm>
          <a:prstGeom prst="rect">
            <a:avLst/>
          </a:prstGeom>
        </p:spPr>
        <p:txBody>
          <a:bodyPr wrap="square">
            <a:spAutoFit/>
          </a:bodyPr>
          <a:lstStyle/>
          <a:p>
            <a:pPr algn="just"/>
            <a:r>
              <a:rPr lang="es-EC" sz="2000" b="1" i="1" dirty="0" smtClean="0"/>
              <a:t>PROCESO DE DIGITALIZACIÓN DE DATOS</a:t>
            </a:r>
          </a:p>
          <a:p>
            <a:pPr algn="just"/>
            <a:endParaRPr lang="es-EC" sz="2000" b="1" i="1" dirty="0" smtClean="0"/>
          </a:p>
          <a:p>
            <a:pPr lvl="1" algn="just"/>
            <a:endParaRPr lang="es-EC" sz="2000" i="1" dirty="0" smtClean="0"/>
          </a:p>
        </p:txBody>
      </p:sp>
      <p:grpSp>
        <p:nvGrpSpPr>
          <p:cNvPr id="11" name="10 Grupo"/>
          <p:cNvGrpSpPr/>
          <p:nvPr/>
        </p:nvGrpSpPr>
        <p:grpSpPr>
          <a:xfrm>
            <a:off x="1943242" y="3135028"/>
            <a:ext cx="5180967" cy="2235199"/>
            <a:chOff x="0" y="0"/>
            <a:chExt cx="5181542" cy="1406179"/>
          </a:xfrm>
        </p:grpSpPr>
        <p:sp>
          <p:nvSpPr>
            <p:cNvPr id="12" name="127 Cuadro de texto"/>
            <p:cNvSpPr txBox="1"/>
            <p:nvPr/>
          </p:nvSpPr>
          <p:spPr>
            <a:xfrm>
              <a:off x="0" y="41564"/>
              <a:ext cx="934951" cy="136461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200000"/>
                </a:lnSpc>
                <a:spcAft>
                  <a:spcPts val="0"/>
                </a:spcAft>
              </a:pPr>
              <a:r>
                <a:rPr lang="es-EC" sz="1000" dirty="0">
                  <a:effectLst/>
                  <a:latin typeface="Arial"/>
                  <a:ea typeface="Times New Roman"/>
                  <a:cs typeface="Arial"/>
                </a:rPr>
                <a:t>PROCESO</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 </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Variable física:</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Temperatura</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Presión</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Flujo</a:t>
              </a:r>
              <a:endParaRPr lang="es-EC" sz="1200" dirty="0">
                <a:effectLst/>
                <a:latin typeface="Arial"/>
                <a:ea typeface="Times New Roman"/>
                <a:cs typeface="Times New Roman"/>
              </a:endParaRPr>
            </a:p>
          </p:txBody>
        </p:sp>
        <p:sp>
          <p:nvSpPr>
            <p:cNvPr id="13" name="128 Cuadro de texto"/>
            <p:cNvSpPr txBox="1"/>
            <p:nvPr/>
          </p:nvSpPr>
          <p:spPr>
            <a:xfrm>
              <a:off x="1177636" y="27709"/>
              <a:ext cx="831215" cy="1377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200000"/>
                </a:lnSpc>
                <a:spcAft>
                  <a:spcPts val="0"/>
                </a:spcAft>
              </a:pPr>
              <a:r>
                <a:rPr lang="es-EC" sz="1000" dirty="0">
                  <a:effectLst/>
                  <a:latin typeface="Arial"/>
                  <a:ea typeface="Times New Roman"/>
                  <a:cs typeface="Arial"/>
                </a:rPr>
                <a:t>SENSOR</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 </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LVDT</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Celda de carga</a:t>
              </a:r>
              <a:endParaRPr lang="es-EC" sz="1200" dirty="0">
                <a:effectLst/>
                <a:latin typeface="Arial"/>
                <a:ea typeface="Times New Roman"/>
                <a:cs typeface="Times New Roman"/>
              </a:endParaRPr>
            </a:p>
          </p:txBody>
        </p:sp>
        <p:cxnSp>
          <p:nvCxnSpPr>
            <p:cNvPr id="14" name="129 Conector recto de flecha"/>
            <p:cNvCxnSpPr/>
            <p:nvPr/>
          </p:nvCxnSpPr>
          <p:spPr>
            <a:xfrm>
              <a:off x="935182" y="678873"/>
              <a:ext cx="242454"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130 Cuadro de texto"/>
            <p:cNvSpPr txBox="1"/>
            <p:nvPr/>
          </p:nvSpPr>
          <p:spPr>
            <a:xfrm>
              <a:off x="2175164" y="13852"/>
              <a:ext cx="941646" cy="1377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200000"/>
                </a:lnSpc>
                <a:spcAft>
                  <a:spcPts val="0"/>
                </a:spcAft>
              </a:pPr>
              <a:r>
                <a:rPr lang="es-EC" sz="1000" dirty="0">
                  <a:effectLst/>
                  <a:latin typeface="Arial"/>
                  <a:ea typeface="Times New Roman"/>
                  <a:cs typeface="Arial"/>
                </a:rPr>
                <a:t>ACOND. DE SEÑAL</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 </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Amplificado</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Linealizado</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Alimentación</a:t>
              </a:r>
              <a:endParaRPr lang="es-EC" sz="1200" dirty="0">
                <a:effectLst/>
                <a:latin typeface="Arial"/>
                <a:ea typeface="Times New Roman"/>
                <a:cs typeface="Times New Roman"/>
              </a:endParaRPr>
            </a:p>
          </p:txBody>
        </p:sp>
        <p:cxnSp>
          <p:nvCxnSpPr>
            <p:cNvPr id="16" name="131 Conector recto de flecha"/>
            <p:cNvCxnSpPr/>
            <p:nvPr/>
          </p:nvCxnSpPr>
          <p:spPr>
            <a:xfrm>
              <a:off x="1974273" y="665019"/>
              <a:ext cx="24193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132 Cuadro de texto"/>
            <p:cNvSpPr txBox="1"/>
            <p:nvPr/>
          </p:nvSpPr>
          <p:spPr>
            <a:xfrm>
              <a:off x="3276600" y="6928"/>
              <a:ext cx="879475" cy="1377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200000"/>
                </a:lnSpc>
                <a:spcAft>
                  <a:spcPts val="0"/>
                </a:spcAft>
              </a:pPr>
              <a:r>
                <a:rPr lang="es-EC" sz="1000" dirty="0">
                  <a:effectLst/>
                  <a:latin typeface="Arial"/>
                  <a:ea typeface="Times New Roman"/>
                  <a:cs typeface="Arial"/>
                </a:rPr>
                <a:t>A/D</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 </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Resolución:</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Bits</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Muestreo: número de ciclos</a:t>
              </a:r>
              <a:endParaRPr lang="es-EC" sz="1200" dirty="0">
                <a:effectLst/>
                <a:latin typeface="Arial"/>
                <a:ea typeface="Times New Roman"/>
                <a:cs typeface="Times New Roman"/>
              </a:endParaRPr>
            </a:p>
          </p:txBody>
        </p:sp>
        <p:cxnSp>
          <p:nvCxnSpPr>
            <p:cNvPr id="18" name="133 Conector recto de flecha"/>
            <p:cNvCxnSpPr/>
            <p:nvPr/>
          </p:nvCxnSpPr>
          <p:spPr>
            <a:xfrm>
              <a:off x="3034145" y="685800"/>
              <a:ext cx="24193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134 Cuadro de texto"/>
            <p:cNvSpPr txBox="1"/>
            <p:nvPr/>
          </p:nvSpPr>
          <p:spPr>
            <a:xfrm>
              <a:off x="4350327" y="0"/>
              <a:ext cx="831215" cy="1377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200000"/>
                </a:lnSpc>
                <a:spcAft>
                  <a:spcPts val="0"/>
                </a:spcAft>
              </a:pPr>
              <a:r>
                <a:rPr lang="es-EC" sz="1000" dirty="0">
                  <a:effectLst/>
                  <a:latin typeface="Arial"/>
                  <a:ea typeface="Times New Roman"/>
                  <a:cs typeface="Arial"/>
                </a:rPr>
                <a:t>PC</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 </a:t>
              </a:r>
              <a:endParaRPr lang="es-EC" sz="1200" dirty="0">
                <a:effectLst/>
                <a:latin typeface="Arial"/>
                <a:ea typeface="Times New Roman"/>
                <a:cs typeface="Times New Roman"/>
              </a:endParaRPr>
            </a:p>
            <a:p>
              <a:pPr algn="ctr">
                <a:lnSpc>
                  <a:spcPct val="200000"/>
                </a:lnSpc>
                <a:spcAft>
                  <a:spcPts val="0"/>
                </a:spcAft>
              </a:pPr>
              <a:r>
                <a:rPr lang="es-EC" sz="1000" dirty="0">
                  <a:effectLst/>
                  <a:latin typeface="Arial"/>
                  <a:ea typeface="Times New Roman"/>
                  <a:cs typeface="Arial"/>
                </a:rPr>
                <a:t>Código binario número de bits</a:t>
              </a:r>
              <a:endParaRPr lang="es-EC" sz="1200" dirty="0">
                <a:effectLst/>
                <a:latin typeface="Arial"/>
                <a:ea typeface="Times New Roman"/>
                <a:cs typeface="Times New Roman"/>
              </a:endParaRPr>
            </a:p>
          </p:txBody>
        </p:sp>
        <p:cxnSp>
          <p:nvCxnSpPr>
            <p:cNvPr id="20" name="135 Conector recto de flecha"/>
            <p:cNvCxnSpPr/>
            <p:nvPr/>
          </p:nvCxnSpPr>
          <p:spPr>
            <a:xfrm>
              <a:off x="4107873" y="651164"/>
              <a:ext cx="241935"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21" name="20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263620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27384"/>
            <a:ext cx="9077325" cy="6848475"/>
          </a:xfrm>
          <a:prstGeom prst="rect">
            <a:avLst/>
          </a:prstGeom>
          <a:noFill/>
          <a:ln w="9525">
            <a:noFill/>
            <a:miter lim="800000"/>
            <a:headEnd/>
            <a:tailEnd/>
          </a:ln>
        </p:spPr>
      </p:pic>
      <p:sp>
        <p:nvSpPr>
          <p:cNvPr id="3" name="2 Rectángulo"/>
          <p:cNvSpPr/>
          <p:nvPr/>
        </p:nvSpPr>
        <p:spPr>
          <a:xfrm>
            <a:off x="395536" y="1264229"/>
            <a:ext cx="7632848" cy="4001095"/>
          </a:xfrm>
          <a:prstGeom prst="rect">
            <a:avLst/>
          </a:prstGeom>
        </p:spPr>
        <p:txBody>
          <a:bodyPr wrap="square">
            <a:spAutoFit/>
          </a:bodyPr>
          <a:lstStyle/>
          <a:p>
            <a:pPr marL="285750" indent="-285750">
              <a:buFont typeface="Arial" panose="020B0604020202020204" pitchFamily="34" charset="0"/>
              <a:buChar char="•"/>
            </a:pPr>
            <a:r>
              <a:rPr lang="es-EC" sz="2000" i="1" dirty="0" smtClean="0"/>
              <a:t>El sistema de adquisición de datos lo realiza un data logger el modular tipo 600 el cual tiene la ventaja de tener módulos de expansión y contestabilidad a PC</a:t>
            </a:r>
            <a:endParaRPr lang="es-EC" sz="2000" i="1" dirty="0"/>
          </a:p>
          <a:p>
            <a:endParaRPr lang="es-ES" sz="2000" i="1" dirty="0"/>
          </a:p>
          <a:p>
            <a:pPr marL="285750" indent="-285750">
              <a:buFont typeface="Arial" panose="020B0604020202020204" pitchFamily="34" charset="0"/>
              <a:buChar char="•"/>
            </a:pPr>
            <a:r>
              <a:rPr lang="es-EC" sz="2000" i="1" dirty="0"/>
              <a:t>Una muy amplia gama de ajuste de ganancia garantiza que el sistema sea compatible con la gran mayoría de sensores LVDT y celdas de carga existentes en el mercado. </a:t>
            </a:r>
          </a:p>
          <a:p>
            <a:endParaRPr lang="es-EC" dirty="0" smtClean="0"/>
          </a:p>
          <a:p>
            <a:r>
              <a:rPr lang="es-EC" b="1" dirty="0" smtClean="0"/>
              <a:t>VISUALIZACIÓN Y REGISTRO DE DATOS</a:t>
            </a:r>
            <a:r>
              <a:rPr lang="es-EC" dirty="0" smtClean="0"/>
              <a:t>:</a:t>
            </a:r>
          </a:p>
          <a:p>
            <a:endParaRPr lang="es-EC" dirty="0" smtClean="0"/>
          </a:p>
          <a:p>
            <a:pPr marL="285750" indent="-285750">
              <a:buFont typeface="Arial" panose="020B0604020202020204" pitchFamily="34" charset="0"/>
              <a:buChar char="•"/>
            </a:pPr>
            <a:r>
              <a:rPr lang="es-EC" sz="2000" i="1" dirty="0"/>
              <a:t>Excel </a:t>
            </a:r>
          </a:p>
          <a:p>
            <a:pPr marL="285750" indent="-285750">
              <a:buFont typeface="Arial" panose="020B0604020202020204" pitchFamily="34" charset="0"/>
              <a:buChar char="•"/>
            </a:pPr>
            <a:r>
              <a:rPr lang="es-EC" sz="2000" i="1" dirty="0"/>
              <a:t>Pantalla digital </a:t>
            </a:r>
          </a:p>
          <a:p>
            <a:pPr marL="285750" indent="-285750">
              <a:buFont typeface="Arial" panose="020B0604020202020204" pitchFamily="34" charset="0"/>
              <a:buChar char="•"/>
            </a:pPr>
            <a:r>
              <a:rPr lang="es-EC" sz="2000" i="1" dirty="0"/>
              <a:t>Memoria interna </a:t>
            </a:r>
          </a:p>
        </p:txBody>
      </p:sp>
      <p:sp>
        <p:nvSpPr>
          <p:cNvPr id="9" name="8 CuadroTexto"/>
          <p:cNvSpPr txBox="1"/>
          <p:nvPr/>
        </p:nvSpPr>
        <p:spPr>
          <a:xfrm>
            <a:off x="107504" y="848906"/>
            <a:ext cx="8424936" cy="400110"/>
          </a:xfrm>
          <a:prstGeom prst="rect">
            <a:avLst/>
          </a:prstGeom>
          <a:noFill/>
        </p:spPr>
        <p:txBody>
          <a:bodyPr wrap="square" rtlCol="0">
            <a:spAutoFit/>
          </a:bodyPr>
          <a:lstStyle/>
          <a:p>
            <a:pPr lvl="1" fontAlgn="base"/>
            <a:r>
              <a:rPr lang="es-EC" sz="2000" b="1" i="1" dirty="0" smtClean="0">
                <a:effectLst>
                  <a:outerShdw sx="0" sy="0">
                    <a:srgbClr val="000000"/>
                  </a:outerShdw>
                </a:effectLst>
              </a:rPr>
              <a:t>REGISTRADOR DE DATOS (DATA LOGGER)</a:t>
            </a:r>
            <a:endParaRPr lang="es-EC" sz="2000" b="1" i="1" dirty="0">
              <a:effectLst>
                <a:outerShdw sx="0" sy="0">
                  <a:srgbClr val="000000"/>
                </a:outerShdw>
              </a:effectLst>
            </a:endParaRPr>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4515510" y="4077072"/>
            <a:ext cx="3872914" cy="1676281"/>
          </a:xfrm>
          <a:prstGeom prst="rect">
            <a:avLst/>
          </a:prstGeom>
          <a:noFill/>
          <a:ln>
            <a:noFill/>
          </a:ln>
        </p:spPr>
      </p:pic>
      <p:sp>
        <p:nvSpPr>
          <p:cNvPr id="11" name="10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136451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33338" y="4763"/>
            <a:ext cx="9077325" cy="6848475"/>
          </a:xfrm>
          <a:prstGeom prst="rect">
            <a:avLst/>
          </a:prstGeom>
          <a:noFill/>
          <a:ln w="9525">
            <a:noFill/>
            <a:miter lim="800000"/>
            <a:headEnd/>
            <a:tailEnd/>
          </a:ln>
        </p:spPr>
      </p:pic>
      <p:sp>
        <p:nvSpPr>
          <p:cNvPr id="9" name="8 CuadroTexto"/>
          <p:cNvSpPr txBox="1"/>
          <p:nvPr/>
        </p:nvSpPr>
        <p:spPr>
          <a:xfrm>
            <a:off x="107504" y="648851"/>
            <a:ext cx="8424936" cy="400110"/>
          </a:xfrm>
          <a:prstGeom prst="rect">
            <a:avLst/>
          </a:prstGeom>
          <a:noFill/>
        </p:spPr>
        <p:txBody>
          <a:bodyPr wrap="square" rtlCol="0">
            <a:spAutoFit/>
          </a:bodyPr>
          <a:lstStyle/>
          <a:p>
            <a:pPr lvl="1" fontAlgn="base"/>
            <a:r>
              <a:rPr lang="es-EC" sz="2000" b="1" i="1" dirty="0" smtClean="0">
                <a:effectLst>
                  <a:outerShdw sx="0" sy="0">
                    <a:srgbClr val="000000"/>
                  </a:outerShdw>
                </a:effectLst>
              </a:rPr>
              <a:t>MÓDULOS DATA LOGGER: ER Y CELDA DE CARGA</a:t>
            </a:r>
            <a:endParaRPr lang="es-EC" sz="2000" b="1" i="1" dirty="0">
              <a:effectLst>
                <a:outerShdw sx="0" sy="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3"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1" name="1 Imagen"/>
          <p:cNvPicPr>
            <a:picLocks noChangeAspect="1"/>
          </p:cNvPicPr>
          <p:nvPr/>
        </p:nvPicPr>
        <p:blipFill rotWithShape="1">
          <a:blip r:embed="rId4"/>
          <a:srcRect l="17808" r="22327"/>
          <a:stretch/>
        </p:blipFill>
        <p:spPr>
          <a:xfrm>
            <a:off x="971600" y="1473753"/>
            <a:ext cx="1482390" cy="3910494"/>
          </a:xfrm>
          <a:prstGeom prst="rect">
            <a:avLst/>
          </a:prstGeom>
        </p:spPr>
      </p:pic>
      <p:sp>
        <p:nvSpPr>
          <p:cNvPr id="20" name="19 Flecha derecha"/>
          <p:cNvSpPr/>
          <p:nvPr/>
        </p:nvSpPr>
        <p:spPr>
          <a:xfrm>
            <a:off x="2453990" y="2348880"/>
            <a:ext cx="98699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20 Flecha derecha"/>
          <p:cNvSpPr/>
          <p:nvPr/>
        </p:nvSpPr>
        <p:spPr>
          <a:xfrm>
            <a:off x="2453990" y="4221088"/>
            <a:ext cx="89387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2"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23" name="22 Objeto"/>
          <p:cNvGraphicFramePr>
            <a:graphicFrameLocks noChangeAspect="1"/>
          </p:cNvGraphicFramePr>
          <p:nvPr>
            <p:extLst>
              <p:ext uri="{D42A27DB-BD31-4B8C-83A1-F6EECF244321}">
                <p14:modId xmlns:p14="http://schemas.microsoft.com/office/powerpoint/2010/main" val="1549897469"/>
              </p:ext>
            </p:extLst>
          </p:nvPr>
        </p:nvGraphicFramePr>
        <p:xfrm>
          <a:off x="3441700" y="3716338"/>
          <a:ext cx="5357813" cy="2008187"/>
        </p:xfrm>
        <a:graphic>
          <a:graphicData uri="http://schemas.openxmlformats.org/presentationml/2006/ole">
            <mc:AlternateContent xmlns:mc="http://schemas.openxmlformats.org/markup-compatibility/2006">
              <mc:Choice xmlns:v="urn:schemas-microsoft-com:vml" Requires="v">
                <p:oleObj spid="_x0000_s6185" name="Hoja de cálculo" r:id="rId5" imgW="5699805" imgH="2369736" progId="Excel.Sheet.12">
                  <p:embed/>
                </p:oleObj>
              </mc:Choice>
              <mc:Fallback>
                <p:oleObj name="Hoja de cálculo" r:id="rId5" imgW="5699805" imgH="2369736" progId="Excel.Sheet.12">
                  <p:embed/>
                  <p:pic>
                    <p:nvPicPr>
                      <p:cNvPr id="0" name="Object 15"/>
                      <p:cNvPicPr>
                        <a:picLocks noChangeAspect="1" noChangeArrowheads="1"/>
                      </p:cNvPicPr>
                      <p:nvPr/>
                    </p:nvPicPr>
                    <p:blipFill>
                      <a:blip r:embed="rId6"/>
                      <a:srcRect/>
                      <a:stretch>
                        <a:fillRect/>
                      </a:stretch>
                    </p:blipFill>
                    <p:spPr bwMode="auto">
                      <a:xfrm>
                        <a:off x="3441700" y="3716338"/>
                        <a:ext cx="5357813" cy="2008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25" name="24 Objeto"/>
          <p:cNvGraphicFramePr>
            <a:graphicFrameLocks noChangeAspect="1"/>
          </p:cNvGraphicFramePr>
          <p:nvPr>
            <p:extLst>
              <p:ext uri="{D42A27DB-BD31-4B8C-83A1-F6EECF244321}">
                <p14:modId xmlns:p14="http://schemas.microsoft.com/office/powerpoint/2010/main" val="1446590448"/>
              </p:ext>
            </p:extLst>
          </p:nvPr>
        </p:nvGraphicFramePr>
        <p:xfrm>
          <a:off x="3441700" y="1239838"/>
          <a:ext cx="5335588" cy="2014537"/>
        </p:xfrm>
        <a:graphic>
          <a:graphicData uri="http://schemas.openxmlformats.org/presentationml/2006/ole">
            <mc:AlternateContent xmlns:mc="http://schemas.openxmlformats.org/markup-compatibility/2006">
              <mc:Choice xmlns:v="urn:schemas-microsoft-com:vml" Requires="v">
                <p:oleObj spid="_x0000_s6186" name="Hoja de cálculo" r:id="rId7" imgW="5699805" imgH="2369736" progId="Excel.Sheet.12">
                  <p:embed/>
                </p:oleObj>
              </mc:Choice>
              <mc:Fallback>
                <p:oleObj name="Hoja de cálculo" r:id="rId7" imgW="5699805" imgH="2369736" progId="Excel.Sheet.12">
                  <p:embed/>
                  <p:pic>
                    <p:nvPicPr>
                      <p:cNvPr id="0" name="Object 17"/>
                      <p:cNvPicPr>
                        <a:picLocks noChangeAspect="1" noChangeArrowheads="1"/>
                      </p:cNvPicPr>
                      <p:nvPr/>
                    </p:nvPicPr>
                    <p:blipFill>
                      <a:blip r:embed="rId8"/>
                      <a:srcRect/>
                      <a:stretch>
                        <a:fillRect/>
                      </a:stretch>
                    </p:blipFill>
                    <p:spPr bwMode="auto">
                      <a:xfrm>
                        <a:off x="3441700" y="1239838"/>
                        <a:ext cx="5335588" cy="2014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06276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contenido"/>
          <p:cNvSpPr>
            <a:spLocks noGrp="1"/>
          </p:cNvSpPr>
          <p:nvPr>
            <p:ph idx="1"/>
          </p:nvPr>
        </p:nvSpPr>
        <p:spPr/>
        <p:txBody>
          <a:bodyPr/>
          <a:lstStyle/>
          <a:p>
            <a:endParaRPr lang="es-EC" dirty="0"/>
          </a:p>
        </p:txBody>
      </p:sp>
      <p:pic>
        <p:nvPicPr>
          <p:cNvPr id="2050" name="Picture 2"/>
          <p:cNvPicPr>
            <a:picLocks noChangeAspect="1" noChangeArrowheads="1"/>
          </p:cNvPicPr>
          <p:nvPr/>
        </p:nvPicPr>
        <p:blipFill>
          <a:blip r:embed="rId2" cstate="print"/>
          <a:srcRect/>
          <a:stretch>
            <a:fillRect/>
          </a:stretch>
        </p:blipFill>
        <p:spPr bwMode="auto">
          <a:xfrm>
            <a:off x="0" y="0"/>
            <a:ext cx="9382125" cy="7077075"/>
          </a:xfrm>
          <a:prstGeom prst="rect">
            <a:avLst/>
          </a:prstGeom>
          <a:noFill/>
          <a:ln w="9525">
            <a:noFill/>
            <a:miter lim="800000"/>
            <a:headEnd/>
            <a:tailEnd/>
          </a:ln>
        </p:spPr>
      </p:pic>
      <p:pic>
        <p:nvPicPr>
          <p:cNvPr id="2051" name="Picture 3"/>
          <p:cNvPicPr>
            <a:picLocks noChangeAspect="1" noChangeArrowheads="1"/>
          </p:cNvPicPr>
          <p:nvPr/>
        </p:nvPicPr>
        <p:blipFill>
          <a:blip r:embed="rId2" cstate="print"/>
          <a:srcRect/>
          <a:stretch>
            <a:fillRect/>
          </a:stretch>
        </p:blipFill>
        <p:spPr bwMode="auto">
          <a:xfrm>
            <a:off x="0" y="0"/>
            <a:ext cx="9382125" cy="7077075"/>
          </a:xfrm>
          <a:prstGeom prst="rect">
            <a:avLst/>
          </a:prstGeom>
          <a:noFill/>
          <a:ln w="9525">
            <a:noFill/>
            <a:miter lim="800000"/>
            <a:headEnd/>
            <a:tailEnd/>
          </a:ln>
        </p:spPr>
      </p:pic>
      <p:sp>
        <p:nvSpPr>
          <p:cNvPr id="6" name="5 CuadroTexto"/>
          <p:cNvSpPr txBox="1"/>
          <p:nvPr/>
        </p:nvSpPr>
        <p:spPr>
          <a:xfrm>
            <a:off x="721670" y="692696"/>
            <a:ext cx="8444236" cy="5632311"/>
          </a:xfrm>
          <a:prstGeom prst="rect">
            <a:avLst/>
          </a:prstGeom>
          <a:noFill/>
        </p:spPr>
        <p:txBody>
          <a:bodyPr wrap="square" rtlCol="0">
            <a:spAutoFit/>
          </a:bodyPr>
          <a:lstStyle/>
          <a:p>
            <a:pPr algn="ctr"/>
            <a:endParaRPr lang="en-US" sz="2000" b="1" dirty="0" smtClean="0">
              <a:latin typeface="Arial" pitchFamily="34" charset="0"/>
              <a:cs typeface="Arial" pitchFamily="34" charset="0"/>
            </a:endParaRPr>
          </a:p>
          <a:p>
            <a:pPr algn="ctr"/>
            <a:r>
              <a:rPr lang="en-US" sz="2000" b="1" dirty="0" smtClean="0">
                <a:latin typeface="Arial Black" panose="020B0A04020102020204" pitchFamily="34" charset="0"/>
                <a:cs typeface="Arial" pitchFamily="34" charset="0"/>
              </a:rPr>
              <a:t>DEPARTAMENTO DE CIENCIAS DE LA ENERGÍA Y MECÁNICA</a:t>
            </a:r>
            <a:endParaRPr lang="en-US" sz="2000" b="1" dirty="0">
              <a:latin typeface="Arial" pitchFamily="34" charset="0"/>
              <a:cs typeface="Arial" pitchFamily="34" charset="0"/>
            </a:endParaRPr>
          </a:p>
          <a:p>
            <a:pPr algn="ctr"/>
            <a:r>
              <a:rPr lang="en-US" sz="2000" b="1" dirty="0" smtClean="0">
                <a:latin typeface="Arial" pitchFamily="34" charset="0"/>
                <a:cs typeface="Arial" pitchFamily="34" charset="0"/>
              </a:rPr>
              <a:t>CARRERA DE INGENIERÍA MECÁNICA </a:t>
            </a:r>
          </a:p>
          <a:p>
            <a:pPr algn="ctr"/>
            <a:endParaRPr lang="en-US" b="1" dirty="0" smtClean="0">
              <a:latin typeface="Arial" pitchFamily="34" charset="0"/>
              <a:cs typeface="Arial" pitchFamily="34" charset="0"/>
            </a:endParaRPr>
          </a:p>
          <a:p>
            <a:pPr algn="ctr"/>
            <a:r>
              <a:rPr lang="es-EC" sz="2200" b="1" i="1" dirty="0"/>
              <a:t>DISEÑO E IMPLEMENTACIÓN DE UN CENTRO DE ENSAYOS MECÁNICOS DEL BAMBÚ EN EL LABORATORIO DE MECÁNICA DE MATERIALES DE LA UNIVERSIDAD DE LAS FUERZAS ARMADAS-ESPE</a:t>
            </a:r>
            <a:endParaRPr lang="es-EC" sz="2000" i="1" dirty="0" smtClean="0"/>
          </a:p>
          <a:p>
            <a:pPr algn="ctr"/>
            <a:endParaRPr lang="es-EC" sz="2000" b="1" dirty="0" smtClean="0"/>
          </a:p>
          <a:p>
            <a:pPr algn="ctr"/>
            <a:r>
              <a:rPr lang="es-EC" sz="2000" b="1" dirty="0" smtClean="0"/>
              <a:t>ANDRÉS ALBERTO ANDRADE VÁSQUEZ</a:t>
            </a:r>
          </a:p>
          <a:p>
            <a:pPr algn="ctr"/>
            <a:r>
              <a:rPr lang="es-EC" sz="2000" b="1" dirty="0" smtClean="0"/>
              <a:t>GUILLERMO ANTONIO CAJAS ORTIZ</a:t>
            </a:r>
          </a:p>
          <a:p>
            <a:pPr algn="ctr"/>
            <a:endParaRPr lang="es-EC" sz="2000" i="1" dirty="0" smtClean="0"/>
          </a:p>
          <a:p>
            <a:pPr algn="ctr"/>
            <a:r>
              <a:rPr lang="es-EC" sz="2000" b="1" dirty="0" smtClean="0"/>
              <a:t>DIRECTOR: Ing. JOSÉ PÉREZ R. </a:t>
            </a:r>
            <a:r>
              <a:rPr lang="es-EC" sz="2000" b="1" dirty="0" err="1" smtClean="0"/>
              <a:t>MSc</a:t>
            </a:r>
            <a:endParaRPr lang="es-EC" sz="2000" b="1" dirty="0" smtClean="0"/>
          </a:p>
          <a:p>
            <a:pPr algn="ctr"/>
            <a:r>
              <a:rPr lang="es-EC" sz="2000" b="1" dirty="0" smtClean="0"/>
              <a:t>CODIRECTOR</a:t>
            </a:r>
            <a:r>
              <a:rPr lang="es-EC" sz="2000" b="1" dirty="0"/>
              <a:t>: : </a:t>
            </a:r>
            <a:r>
              <a:rPr lang="es-EC" sz="2000" b="1" dirty="0" smtClean="0"/>
              <a:t>Ing. J. FRANCISCO </a:t>
            </a:r>
            <a:r>
              <a:rPr lang="es-EC" sz="2000" b="1" dirty="0"/>
              <a:t>PAZMIÑO M. </a:t>
            </a:r>
            <a:r>
              <a:rPr lang="es-EC" sz="2000" b="1" dirty="0" err="1" smtClean="0"/>
              <a:t>MSc</a:t>
            </a:r>
            <a:endParaRPr lang="es-EC" sz="2000" b="1" dirty="0">
              <a:latin typeface="Arial" pitchFamily="34" charset="0"/>
              <a:cs typeface="Arial" pitchFamily="34" charset="0"/>
            </a:endParaRPr>
          </a:p>
          <a:p>
            <a:pPr algn="ctr"/>
            <a:r>
              <a:rPr lang="es-ES" sz="2000" b="1" dirty="0" smtClean="0">
                <a:latin typeface="Arial" pitchFamily="34" charset="0"/>
                <a:cs typeface="Arial" pitchFamily="34" charset="0"/>
              </a:rPr>
              <a:t> </a:t>
            </a:r>
          </a:p>
          <a:p>
            <a:pPr algn="ctr"/>
            <a:r>
              <a:rPr lang="es-ES" sz="2000" b="1" dirty="0" smtClean="0">
                <a:latin typeface="Arial" pitchFamily="34" charset="0"/>
                <a:cs typeface="Arial" pitchFamily="34" charset="0"/>
              </a:rPr>
              <a:t>Sangolquí</a:t>
            </a:r>
            <a:r>
              <a:rPr lang="es-ES" sz="2000" b="1" dirty="0">
                <a:latin typeface="Arial" pitchFamily="34" charset="0"/>
                <a:cs typeface="Arial" pitchFamily="34" charset="0"/>
              </a:rPr>
              <a:t>, </a:t>
            </a:r>
            <a:r>
              <a:rPr lang="es-ES" sz="2000" b="1" dirty="0" smtClean="0">
                <a:latin typeface="Arial" pitchFamily="34" charset="0"/>
                <a:cs typeface="Arial" pitchFamily="34" charset="0"/>
              </a:rPr>
              <a:t>2015</a:t>
            </a:r>
            <a:endParaRPr lang="es-EC" sz="2000" b="1" dirty="0">
              <a:latin typeface="Arial" pitchFamily="34" charset="0"/>
              <a:cs typeface="Arial" pitchFamily="34" charset="0"/>
            </a:endParaRPr>
          </a:p>
          <a:p>
            <a:pPr algn="ctr"/>
            <a:r>
              <a:rPr lang="es-ES" b="1" dirty="0">
                <a:latin typeface="Arial" pitchFamily="34" charset="0"/>
                <a:cs typeface="Arial" pitchFamily="34" charset="0"/>
              </a:rPr>
              <a:t> </a:t>
            </a:r>
            <a:endParaRPr lang="es-EC" b="1" dirty="0">
              <a:latin typeface="Arial" pitchFamily="34" charset="0"/>
              <a:cs typeface="Arial" pitchFamily="34" charset="0"/>
            </a:endParaRPr>
          </a:p>
          <a:p>
            <a:endParaRPr lang="es-EC"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33338" y="4763"/>
            <a:ext cx="9077325" cy="6848475"/>
          </a:xfrm>
          <a:prstGeom prst="rect">
            <a:avLst/>
          </a:prstGeom>
          <a:noFill/>
          <a:ln w="9525">
            <a:noFill/>
            <a:miter lim="800000"/>
            <a:headEnd/>
            <a:tailEnd/>
          </a:ln>
        </p:spPr>
      </p:pic>
      <p:sp>
        <p:nvSpPr>
          <p:cNvPr id="9" name="8 CuadroTexto"/>
          <p:cNvSpPr txBox="1"/>
          <p:nvPr/>
        </p:nvSpPr>
        <p:spPr>
          <a:xfrm>
            <a:off x="107504" y="648851"/>
            <a:ext cx="8424936" cy="400110"/>
          </a:xfrm>
          <a:prstGeom prst="rect">
            <a:avLst/>
          </a:prstGeom>
          <a:noFill/>
        </p:spPr>
        <p:txBody>
          <a:bodyPr wrap="square" rtlCol="0">
            <a:spAutoFit/>
          </a:bodyPr>
          <a:lstStyle/>
          <a:p>
            <a:pPr lvl="1" fontAlgn="base"/>
            <a:r>
              <a:rPr lang="es-EC" sz="2000" b="1" i="1" dirty="0" smtClean="0">
                <a:effectLst>
                  <a:outerShdw sx="0" sy="0">
                    <a:srgbClr val="000000"/>
                  </a:outerShdw>
                </a:effectLst>
              </a:rPr>
              <a:t>MÓDULOS DATA LOGGER: LVDT</a:t>
            </a:r>
            <a:endParaRPr lang="es-EC" sz="2000" b="1" i="1" dirty="0">
              <a:effectLst>
                <a:outerShdw sx="0" sy="0">
                  <a:srgbClr val="000000"/>
                </a:outerShdw>
              </a:effectLst>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pic>
        <p:nvPicPr>
          <p:cNvPr id="11" name="5 Imagen"/>
          <p:cNvPicPr>
            <a:picLocks noChangeAspect="1"/>
          </p:cNvPicPr>
          <p:nvPr/>
        </p:nvPicPr>
        <p:blipFill>
          <a:blip r:embed="rId4"/>
          <a:stretch>
            <a:fillRect/>
          </a:stretch>
        </p:blipFill>
        <p:spPr>
          <a:xfrm>
            <a:off x="1403648" y="1700808"/>
            <a:ext cx="1714375" cy="3969983"/>
          </a:xfrm>
          <a:prstGeom prst="rect">
            <a:avLst/>
          </a:prstGeom>
        </p:spPr>
      </p:pic>
      <p:sp>
        <p:nvSpPr>
          <p:cNvPr id="4" name="3 Flecha derecha"/>
          <p:cNvSpPr/>
          <p:nvPr/>
        </p:nvSpPr>
        <p:spPr>
          <a:xfrm>
            <a:off x="3118023" y="3320988"/>
            <a:ext cx="75436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graphicFrame>
        <p:nvGraphicFramePr>
          <p:cNvPr id="13" name="12 Objeto"/>
          <p:cNvGraphicFramePr>
            <a:graphicFrameLocks noChangeAspect="1"/>
          </p:cNvGraphicFramePr>
          <p:nvPr>
            <p:extLst>
              <p:ext uri="{D42A27DB-BD31-4B8C-83A1-F6EECF244321}">
                <p14:modId xmlns:p14="http://schemas.microsoft.com/office/powerpoint/2010/main" val="4186866137"/>
              </p:ext>
            </p:extLst>
          </p:nvPr>
        </p:nvGraphicFramePr>
        <p:xfrm>
          <a:off x="3872383" y="2635188"/>
          <a:ext cx="5151438" cy="1371600"/>
        </p:xfrm>
        <a:graphic>
          <a:graphicData uri="http://schemas.openxmlformats.org/presentationml/2006/ole">
            <mc:AlternateContent xmlns:mc="http://schemas.openxmlformats.org/markup-compatibility/2006">
              <mc:Choice xmlns:v="urn:schemas-microsoft-com:vml" Requires="v">
                <p:oleObj spid="_x0000_s10265" name="Hoja de cálculo" r:id="rId5" imgW="5448217" imgH="1609614" progId="Excel.Sheet.12">
                  <p:embed/>
                </p:oleObj>
              </mc:Choice>
              <mc:Fallback>
                <p:oleObj name="Hoja de cálculo" r:id="rId5" imgW="5448217" imgH="1609614" progId="Excel.Sheet.12">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383" y="2635188"/>
                        <a:ext cx="5151438"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58181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251520" y="908720"/>
            <a:ext cx="8568952" cy="707886"/>
          </a:xfrm>
          <a:prstGeom prst="rect">
            <a:avLst/>
          </a:prstGeom>
        </p:spPr>
        <p:txBody>
          <a:bodyPr wrap="square">
            <a:spAutoFit/>
          </a:bodyPr>
          <a:lstStyle/>
          <a:p>
            <a:pPr lvl="1" algn="just"/>
            <a:r>
              <a:rPr lang="es-EC" sz="2000" b="1" i="1" dirty="0" smtClean="0"/>
              <a:t>DISEÑO DE ELEMENTOS</a:t>
            </a:r>
          </a:p>
          <a:p>
            <a:pPr lvl="1" algn="just"/>
            <a:endParaRPr lang="es-EC" sz="2000" i="1" dirty="0"/>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389595" y="1976069"/>
            <a:ext cx="5760640" cy="3650461"/>
          </a:xfrm>
          <a:prstGeom prst="rect">
            <a:avLst/>
          </a:prstGeom>
          <a:noFill/>
          <a:ln>
            <a:noFill/>
          </a:ln>
        </p:spPr>
      </p:pic>
      <p:sp>
        <p:nvSpPr>
          <p:cNvPr id="11" name="10 Rectángulo"/>
          <p:cNvSpPr/>
          <p:nvPr/>
        </p:nvSpPr>
        <p:spPr>
          <a:xfrm>
            <a:off x="389595" y="1268183"/>
            <a:ext cx="8568952" cy="707886"/>
          </a:xfrm>
          <a:prstGeom prst="rect">
            <a:avLst/>
          </a:prstGeom>
        </p:spPr>
        <p:txBody>
          <a:bodyPr wrap="square">
            <a:spAutoFit/>
          </a:bodyPr>
          <a:lstStyle/>
          <a:p>
            <a:pPr lvl="1" algn="just"/>
            <a:r>
              <a:rPr lang="es-EC" sz="2000" i="1" dirty="0" smtClean="0"/>
              <a:t>FLEXIÓN:</a:t>
            </a:r>
          </a:p>
          <a:p>
            <a:pPr lvl="1" algn="just"/>
            <a:endParaRPr lang="es-EC" sz="2000" i="1" dirty="0"/>
          </a:p>
        </p:txBody>
      </p:sp>
      <mc:AlternateContent xmlns:mc="http://schemas.openxmlformats.org/markup-compatibility/2006" xmlns:a14="http://schemas.microsoft.com/office/drawing/2010/main">
        <mc:Choice Requires="a14">
          <p:sp>
            <p:nvSpPr>
              <p:cNvPr id="2" name="1 Rectángulo"/>
              <p:cNvSpPr/>
              <p:nvPr/>
            </p:nvSpPr>
            <p:spPr>
              <a:xfrm>
                <a:off x="6233368" y="3164992"/>
                <a:ext cx="2707793" cy="642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𝐹𝑆</m:t>
                      </m:r>
                      <m:r>
                        <a:rPr lang="es-EC" i="1">
                          <a:latin typeface="Cambria Math"/>
                        </a:rPr>
                        <m:t>=</m:t>
                      </m:r>
                      <m:f>
                        <m:fPr>
                          <m:ctrlPr>
                            <a:rPr lang="es-EC" i="1">
                              <a:latin typeface="Cambria Math"/>
                            </a:rPr>
                          </m:ctrlPr>
                        </m:fPr>
                        <m:num>
                          <m:r>
                            <a:rPr lang="es-EC">
                              <a:latin typeface="Cambria Math"/>
                            </a:rPr>
                            <m:t>207 </m:t>
                          </m:r>
                          <m:r>
                            <m:rPr>
                              <m:sty m:val="p"/>
                            </m:rPr>
                            <a:rPr lang="es-EC">
                              <a:latin typeface="Cambria Math"/>
                            </a:rPr>
                            <m:t>MPa</m:t>
                          </m:r>
                        </m:num>
                        <m:den>
                          <m:r>
                            <a:rPr lang="es-EC">
                              <a:latin typeface="Cambria Math"/>
                            </a:rPr>
                            <m:t>42,7694 </m:t>
                          </m:r>
                          <m:r>
                            <m:rPr>
                              <m:sty m:val="p"/>
                            </m:rPr>
                            <a:rPr lang="es-EC">
                              <a:latin typeface="Cambria Math"/>
                            </a:rPr>
                            <m:t>MPa</m:t>
                          </m:r>
                        </m:den>
                      </m:f>
                      <m:r>
                        <a:rPr lang="es-EC">
                          <a:latin typeface="Cambria Math"/>
                        </a:rPr>
                        <m:t>=4.8</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6233368" y="3164992"/>
                <a:ext cx="2707793" cy="642035"/>
              </a:xfrm>
              <a:prstGeom prst="rect">
                <a:avLst/>
              </a:prstGeom>
              <a:blipFill rotWithShape="1">
                <a:blip r:embed="rId4"/>
                <a:stretch>
                  <a:fillRect/>
                </a:stretch>
              </a:blipFill>
            </p:spPr>
            <p:txBody>
              <a:bodyPr/>
              <a:lstStyle/>
              <a:p>
                <a:r>
                  <a:rPr lang="es-EC">
                    <a:noFill/>
                  </a:rPr>
                  <a:t> </a:t>
                </a:r>
              </a:p>
            </p:txBody>
          </p:sp>
        </mc:Fallback>
      </mc:AlternateContent>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12" name="11 Rectángulo"/>
          <p:cNvSpPr/>
          <p:nvPr/>
        </p:nvSpPr>
        <p:spPr>
          <a:xfrm>
            <a:off x="6385767" y="1844824"/>
            <a:ext cx="1149161" cy="369332"/>
          </a:xfrm>
          <a:prstGeom prst="rect">
            <a:avLst/>
          </a:prstGeom>
        </p:spPr>
        <p:txBody>
          <a:bodyPr wrap="none">
            <a:spAutoFit/>
          </a:bodyPr>
          <a:lstStyle/>
          <a:p>
            <a:r>
              <a:rPr lang="es-EC" dirty="0" smtClean="0"/>
              <a:t>Acero A36</a:t>
            </a:r>
            <a:endParaRPr lang="es-EC" dirty="0"/>
          </a:p>
        </p:txBody>
      </p:sp>
    </p:spTree>
    <p:extLst>
      <p:ext uri="{BB962C8B-B14F-4D97-AF65-F5344CB8AC3E}">
        <p14:creationId xmlns:p14="http://schemas.microsoft.com/office/powerpoint/2010/main" val="2907768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251520" y="908720"/>
            <a:ext cx="8568952" cy="707886"/>
          </a:xfrm>
          <a:prstGeom prst="rect">
            <a:avLst/>
          </a:prstGeom>
        </p:spPr>
        <p:txBody>
          <a:bodyPr wrap="square">
            <a:spAutoFit/>
          </a:bodyPr>
          <a:lstStyle/>
          <a:p>
            <a:pPr lvl="1" algn="just"/>
            <a:r>
              <a:rPr lang="es-EC" sz="2000" b="1" i="1" dirty="0" smtClean="0"/>
              <a:t>DISEÑO DE ELEMENTOS</a:t>
            </a:r>
          </a:p>
          <a:p>
            <a:pPr lvl="1" algn="just"/>
            <a:endParaRPr lang="es-EC" sz="2000" i="1" dirty="0"/>
          </a:p>
        </p:txBody>
      </p:sp>
      <p:sp>
        <p:nvSpPr>
          <p:cNvPr id="11" name="10 Rectángulo"/>
          <p:cNvSpPr/>
          <p:nvPr/>
        </p:nvSpPr>
        <p:spPr>
          <a:xfrm>
            <a:off x="389595" y="1268183"/>
            <a:ext cx="8568952" cy="707886"/>
          </a:xfrm>
          <a:prstGeom prst="rect">
            <a:avLst/>
          </a:prstGeom>
        </p:spPr>
        <p:txBody>
          <a:bodyPr wrap="square">
            <a:spAutoFit/>
          </a:bodyPr>
          <a:lstStyle/>
          <a:p>
            <a:pPr lvl="1" algn="just"/>
            <a:r>
              <a:rPr lang="es-EC" sz="2000" i="1" dirty="0" smtClean="0"/>
              <a:t>FLEXIÓN:</a:t>
            </a:r>
          </a:p>
          <a:p>
            <a:pPr lvl="1" algn="just"/>
            <a:endParaRPr lang="es-EC" sz="2000" i="1" dirty="0"/>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72816"/>
            <a:ext cx="4824536" cy="4104456"/>
          </a:xfrm>
          <a:prstGeom prst="rect">
            <a:avLst/>
          </a:prstGeom>
          <a:noFill/>
          <a:ln>
            <a:noFill/>
          </a:ln>
        </p:spPr>
      </p:pic>
      <mc:AlternateContent xmlns:mc="http://schemas.openxmlformats.org/markup-compatibility/2006" xmlns:a14="http://schemas.microsoft.com/office/drawing/2010/main">
        <mc:Choice Requires="a14">
          <p:sp>
            <p:nvSpPr>
              <p:cNvPr id="4" name="3 Rectángulo"/>
              <p:cNvSpPr/>
              <p:nvPr/>
            </p:nvSpPr>
            <p:spPr>
              <a:xfrm>
                <a:off x="5652120" y="2852936"/>
                <a:ext cx="2707793"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𝐹𝑆</m:t>
                      </m:r>
                      <m:r>
                        <a:rPr lang="es-EC" i="1">
                          <a:latin typeface="Cambria Math"/>
                        </a:rPr>
                        <m:t>=</m:t>
                      </m:r>
                      <m:f>
                        <m:fPr>
                          <m:ctrlPr>
                            <a:rPr lang="es-EC" i="1">
                              <a:latin typeface="Cambria Math"/>
                            </a:rPr>
                          </m:ctrlPr>
                        </m:fPr>
                        <m:num>
                          <m:r>
                            <a:rPr lang="es-EC">
                              <a:latin typeface="Cambria Math"/>
                            </a:rPr>
                            <m:t>275,8 </m:t>
                          </m:r>
                          <m:r>
                            <m:rPr>
                              <m:sty m:val="p"/>
                            </m:rPr>
                            <a:rPr lang="es-EC">
                              <a:latin typeface="Cambria Math"/>
                            </a:rPr>
                            <m:t>MPa</m:t>
                          </m:r>
                        </m:num>
                        <m:den>
                          <m:r>
                            <a:rPr lang="es-EC">
                              <a:latin typeface="Cambria Math"/>
                            </a:rPr>
                            <m:t>33,0229 </m:t>
                          </m:r>
                          <m:r>
                            <m:rPr>
                              <m:sty m:val="p"/>
                            </m:rPr>
                            <a:rPr lang="es-EC">
                              <a:latin typeface="Cambria Math"/>
                            </a:rPr>
                            <m:t>MPa</m:t>
                          </m:r>
                        </m:den>
                      </m:f>
                      <m:r>
                        <a:rPr lang="es-EC">
                          <a:latin typeface="Cambria Math"/>
                        </a:rPr>
                        <m:t>=8.4</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652120" y="2852936"/>
                <a:ext cx="2707793" cy="647613"/>
              </a:xfrm>
              <a:prstGeom prst="rect">
                <a:avLst/>
              </a:prstGeom>
              <a:blipFill rotWithShape="1">
                <a:blip r:embed="rId4"/>
                <a:stretch>
                  <a:fillRect/>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12" name="11 Rectángulo"/>
          <p:cNvSpPr/>
          <p:nvPr/>
        </p:nvSpPr>
        <p:spPr>
          <a:xfrm>
            <a:off x="6385767" y="1844824"/>
            <a:ext cx="1266180" cy="369332"/>
          </a:xfrm>
          <a:prstGeom prst="rect">
            <a:avLst/>
          </a:prstGeom>
        </p:spPr>
        <p:txBody>
          <a:bodyPr wrap="none">
            <a:spAutoFit/>
          </a:bodyPr>
          <a:lstStyle/>
          <a:p>
            <a:r>
              <a:rPr lang="es-EC" dirty="0" smtClean="0"/>
              <a:t>Acero A588</a:t>
            </a:r>
            <a:endParaRPr lang="es-EC" dirty="0"/>
          </a:p>
        </p:txBody>
      </p:sp>
    </p:spTree>
    <p:extLst>
      <p:ext uri="{BB962C8B-B14F-4D97-AF65-F5344CB8AC3E}">
        <p14:creationId xmlns:p14="http://schemas.microsoft.com/office/powerpoint/2010/main" val="28279594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251520" y="908720"/>
            <a:ext cx="8568952" cy="707886"/>
          </a:xfrm>
          <a:prstGeom prst="rect">
            <a:avLst/>
          </a:prstGeom>
        </p:spPr>
        <p:txBody>
          <a:bodyPr wrap="square">
            <a:spAutoFit/>
          </a:bodyPr>
          <a:lstStyle/>
          <a:p>
            <a:pPr lvl="1" algn="just"/>
            <a:r>
              <a:rPr lang="es-EC" sz="2000" b="1" i="1" dirty="0" smtClean="0"/>
              <a:t>DISEÑO DE ELEMENTOS</a:t>
            </a:r>
          </a:p>
          <a:p>
            <a:pPr lvl="1" algn="just"/>
            <a:endParaRPr lang="es-EC" sz="2000" i="1" dirty="0"/>
          </a:p>
        </p:txBody>
      </p:sp>
      <p:sp>
        <p:nvSpPr>
          <p:cNvPr id="11" name="10 Rectángulo"/>
          <p:cNvSpPr/>
          <p:nvPr/>
        </p:nvSpPr>
        <p:spPr>
          <a:xfrm>
            <a:off x="389595" y="1268183"/>
            <a:ext cx="8568952" cy="707886"/>
          </a:xfrm>
          <a:prstGeom prst="rect">
            <a:avLst/>
          </a:prstGeom>
        </p:spPr>
        <p:txBody>
          <a:bodyPr wrap="square">
            <a:spAutoFit/>
          </a:bodyPr>
          <a:lstStyle/>
          <a:p>
            <a:pPr lvl="1" algn="just"/>
            <a:r>
              <a:rPr lang="es-EC" sz="2000" i="1" dirty="0" smtClean="0"/>
              <a:t>COMPRESIÓN:</a:t>
            </a:r>
          </a:p>
          <a:p>
            <a:pPr lvl="1" algn="just"/>
            <a:endParaRPr lang="es-EC" sz="2000" i="1" dirty="0"/>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72816"/>
            <a:ext cx="4824536" cy="4104389"/>
          </a:xfrm>
          <a:prstGeom prst="rect">
            <a:avLst/>
          </a:prstGeom>
          <a:noFill/>
          <a:ln>
            <a:noFill/>
          </a:ln>
        </p:spPr>
      </p:pic>
      <mc:AlternateContent xmlns:mc="http://schemas.openxmlformats.org/markup-compatibility/2006" xmlns:a14="http://schemas.microsoft.com/office/drawing/2010/main">
        <mc:Choice Requires="a14">
          <p:sp>
            <p:nvSpPr>
              <p:cNvPr id="2" name="1 Rectángulo"/>
              <p:cNvSpPr/>
              <p:nvPr/>
            </p:nvSpPr>
            <p:spPr>
              <a:xfrm>
                <a:off x="5796136" y="2996952"/>
                <a:ext cx="2916183" cy="6476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𝐹𝑆</m:t>
                      </m:r>
                      <m:r>
                        <a:rPr lang="es-EC" i="1">
                          <a:latin typeface="Cambria Math"/>
                        </a:rPr>
                        <m:t>=</m:t>
                      </m:r>
                      <m:f>
                        <m:fPr>
                          <m:ctrlPr>
                            <a:rPr lang="es-EC" i="1">
                              <a:latin typeface="Cambria Math"/>
                            </a:rPr>
                          </m:ctrlPr>
                        </m:fPr>
                        <m:num>
                          <m:r>
                            <a:rPr lang="es-EC">
                              <a:latin typeface="Cambria Math"/>
                            </a:rPr>
                            <m:t>250 </m:t>
                          </m:r>
                          <m:r>
                            <m:rPr>
                              <m:sty m:val="p"/>
                            </m:rPr>
                            <a:rPr lang="es-EC">
                              <a:latin typeface="Cambria Math"/>
                            </a:rPr>
                            <m:t>MPa</m:t>
                          </m:r>
                        </m:num>
                        <m:den>
                          <m:r>
                            <a:rPr lang="es-EC">
                              <a:latin typeface="Cambria Math"/>
                            </a:rPr>
                            <m:t>0,423516 </m:t>
                          </m:r>
                          <m:r>
                            <m:rPr>
                              <m:sty m:val="p"/>
                            </m:rPr>
                            <a:rPr lang="es-EC">
                              <a:latin typeface="Cambria Math"/>
                            </a:rPr>
                            <m:t>MPa</m:t>
                          </m:r>
                        </m:den>
                      </m:f>
                      <m:r>
                        <a:rPr lang="es-EC">
                          <a:latin typeface="Cambria Math"/>
                        </a:rPr>
                        <m:t>=590</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5796136" y="2996952"/>
                <a:ext cx="2916183" cy="647613"/>
              </a:xfrm>
              <a:prstGeom prst="rect">
                <a:avLst/>
              </a:prstGeom>
              <a:blipFill rotWithShape="1">
                <a:blip r:embed="rId4"/>
                <a:stretch>
                  <a:fillRect/>
                </a:stretch>
              </a:blipFill>
            </p:spPr>
            <p:txBody>
              <a:bodyPr/>
              <a:lstStyle/>
              <a:p>
                <a:r>
                  <a:rPr lang="es-EC">
                    <a:noFill/>
                  </a:rPr>
                  <a:t> </a:t>
                </a:r>
              </a:p>
            </p:txBody>
          </p:sp>
        </mc:Fallback>
      </mc:AlternateContent>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12" name="11 Rectángulo"/>
          <p:cNvSpPr/>
          <p:nvPr/>
        </p:nvSpPr>
        <p:spPr>
          <a:xfrm>
            <a:off x="6385767" y="1844824"/>
            <a:ext cx="2075696" cy="369332"/>
          </a:xfrm>
          <a:prstGeom prst="rect">
            <a:avLst/>
          </a:prstGeom>
        </p:spPr>
        <p:txBody>
          <a:bodyPr wrap="none">
            <a:spAutoFit/>
          </a:bodyPr>
          <a:lstStyle/>
          <a:p>
            <a:r>
              <a:rPr lang="es-EC" dirty="0" smtClean="0"/>
              <a:t>Acero K455 (AISI </a:t>
            </a:r>
            <a:r>
              <a:rPr lang="es-EC" i="1" dirty="0" smtClean="0"/>
              <a:t>S1)</a:t>
            </a:r>
            <a:endParaRPr lang="es-EC" dirty="0"/>
          </a:p>
        </p:txBody>
      </p:sp>
    </p:spTree>
    <p:extLst>
      <p:ext uri="{BB962C8B-B14F-4D97-AF65-F5344CB8AC3E}">
        <p14:creationId xmlns:p14="http://schemas.microsoft.com/office/powerpoint/2010/main" val="3607731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251520" y="908720"/>
            <a:ext cx="8568952" cy="707886"/>
          </a:xfrm>
          <a:prstGeom prst="rect">
            <a:avLst/>
          </a:prstGeom>
        </p:spPr>
        <p:txBody>
          <a:bodyPr wrap="square">
            <a:spAutoFit/>
          </a:bodyPr>
          <a:lstStyle/>
          <a:p>
            <a:pPr lvl="1" algn="just"/>
            <a:r>
              <a:rPr lang="es-EC" sz="2000" b="1" i="1" dirty="0" smtClean="0"/>
              <a:t>DISEÑO DE ELEMENTOS</a:t>
            </a:r>
          </a:p>
          <a:p>
            <a:pPr lvl="1" algn="just"/>
            <a:endParaRPr lang="es-EC" sz="2000" i="1" dirty="0"/>
          </a:p>
        </p:txBody>
      </p:sp>
      <p:sp>
        <p:nvSpPr>
          <p:cNvPr id="11" name="10 Rectángulo"/>
          <p:cNvSpPr/>
          <p:nvPr/>
        </p:nvSpPr>
        <p:spPr>
          <a:xfrm>
            <a:off x="389595" y="1268183"/>
            <a:ext cx="8568952" cy="707886"/>
          </a:xfrm>
          <a:prstGeom prst="rect">
            <a:avLst/>
          </a:prstGeom>
        </p:spPr>
        <p:txBody>
          <a:bodyPr wrap="square">
            <a:spAutoFit/>
          </a:bodyPr>
          <a:lstStyle/>
          <a:p>
            <a:pPr lvl="1" algn="just"/>
            <a:r>
              <a:rPr lang="es-EC" sz="2000" i="1" dirty="0" smtClean="0"/>
              <a:t>CORTE:</a:t>
            </a:r>
          </a:p>
          <a:p>
            <a:pPr lvl="1" algn="just"/>
            <a:endParaRPr lang="es-EC" sz="2000" i="1" dirty="0"/>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552036" y="1622127"/>
            <a:ext cx="5262525" cy="4399162"/>
          </a:xfrm>
          <a:prstGeom prst="rect">
            <a:avLst/>
          </a:prstGeom>
          <a:noFill/>
          <a:ln>
            <a:noFill/>
          </a:ln>
        </p:spPr>
      </p:pic>
      <mc:AlternateContent xmlns:mc="http://schemas.openxmlformats.org/markup-compatibility/2006" xmlns:a14="http://schemas.microsoft.com/office/drawing/2010/main">
        <mc:Choice Requires="a14">
          <p:sp>
            <p:nvSpPr>
              <p:cNvPr id="4" name="3 Rectángulo"/>
              <p:cNvSpPr/>
              <p:nvPr/>
            </p:nvSpPr>
            <p:spPr>
              <a:xfrm>
                <a:off x="5909090" y="2924944"/>
                <a:ext cx="2916183" cy="642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𝐹𝑆</m:t>
                      </m:r>
                      <m:r>
                        <a:rPr lang="es-EC" i="1">
                          <a:latin typeface="Cambria Math"/>
                        </a:rPr>
                        <m:t>=</m:t>
                      </m:r>
                      <m:f>
                        <m:fPr>
                          <m:ctrlPr>
                            <a:rPr lang="es-EC" i="1">
                              <a:latin typeface="Cambria Math"/>
                            </a:rPr>
                          </m:ctrlPr>
                        </m:fPr>
                        <m:num>
                          <m:r>
                            <a:rPr lang="es-EC">
                              <a:latin typeface="Cambria Math"/>
                            </a:rPr>
                            <m:t>207 </m:t>
                          </m:r>
                          <m:r>
                            <m:rPr>
                              <m:sty m:val="p"/>
                            </m:rPr>
                            <a:rPr lang="es-EC">
                              <a:latin typeface="Cambria Math"/>
                            </a:rPr>
                            <m:t>MPa</m:t>
                          </m:r>
                        </m:num>
                        <m:den>
                          <m:r>
                            <a:rPr lang="es-EC">
                              <a:latin typeface="Cambria Math"/>
                            </a:rPr>
                            <m:t>0,796088 </m:t>
                          </m:r>
                          <m:r>
                            <m:rPr>
                              <m:sty m:val="p"/>
                            </m:rPr>
                            <a:rPr lang="es-EC">
                              <a:latin typeface="Cambria Math"/>
                            </a:rPr>
                            <m:t>MPa</m:t>
                          </m:r>
                        </m:den>
                      </m:f>
                      <m:r>
                        <a:rPr lang="es-EC">
                          <a:latin typeface="Cambria Math"/>
                        </a:rPr>
                        <m:t>=260</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5909090" y="2924944"/>
                <a:ext cx="2916183" cy="642035"/>
              </a:xfrm>
              <a:prstGeom prst="rect">
                <a:avLst/>
              </a:prstGeom>
              <a:blipFill rotWithShape="1">
                <a:blip r:embed="rId4"/>
                <a:stretch>
                  <a:fillRect/>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12" name="11 Rectángulo"/>
          <p:cNvSpPr/>
          <p:nvPr/>
        </p:nvSpPr>
        <p:spPr>
          <a:xfrm>
            <a:off x="6385767" y="1844824"/>
            <a:ext cx="2075696" cy="369332"/>
          </a:xfrm>
          <a:prstGeom prst="rect">
            <a:avLst/>
          </a:prstGeom>
        </p:spPr>
        <p:txBody>
          <a:bodyPr wrap="none">
            <a:spAutoFit/>
          </a:bodyPr>
          <a:lstStyle/>
          <a:p>
            <a:r>
              <a:rPr lang="es-EC" dirty="0" smtClean="0"/>
              <a:t>Acero K455 (AISI </a:t>
            </a:r>
            <a:r>
              <a:rPr lang="es-EC" i="1" dirty="0" smtClean="0"/>
              <a:t>S1)</a:t>
            </a:r>
            <a:endParaRPr lang="es-EC" dirty="0"/>
          </a:p>
        </p:txBody>
      </p:sp>
    </p:spTree>
    <p:extLst>
      <p:ext uri="{BB962C8B-B14F-4D97-AF65-F5344CB8AC3E}">
        <p14:creationId xmlns:p14="http://schemas.microsoft.com/office/powerpoint/2010/main" val="1341872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251520" y="908720"/>
            <a:ext cx="8568952" cy="707886"/>
          </a:xfrm>
          <a:prstGeom prst="rect">
            <a:avLst/>
          </a:prstGeom>
        </p:spPr>
        <p:txBody>
          <a:bodyPr wrap="square">
            <a:spAutoFit/>
          </a:bodyPr>
          <a:lstStyle/>
          <a:p>
            <a:pPr lvl="1" algn="just"/>
            <a:r>
              <a:rPr lang="es-EC" sz="2000" b="1" i="1" dirty="0" smtClean="0"/>
              <a:t>DISEÑO DE ELEMENTOS</a:t>
            </a:r>
          </a:p>
          <a:p>
            <a:pPr lvl="1" algn="just"/>
            <a:endParaRPr lang="es-EC" sz="2000" i="1" dirty="0"/>
          </a:p>
        </p:txBody>
      </p:sp>
      <p:sp>
        <p:nvSpPr>
          <p:cNvPr id="11" name="10 Rectángulo"/>
          <p:cNvSpPr/>
          <p:nvPr/>
        </p:nvSpPr>
        <p:spPr>
          <a:xfrm>
            <a:off x="389595" y="1268183"/>
            <a:ext cx="8568952" cy="707886"/>
          </a:xfrm>
          <a:prstGeom prst="rect">
            <a:avLst/>
          </a:prstGeom>
        </p:spPr>
        <p:txBody>
          <a:bodyPr wrap="square">
            <a:spAutoFit/>
          </a:bodyPr>
          <a:lstStyle/>
          <a:p>
            <a:pPr lvl="1" algn="just"/>
            <a:r>
              <a:rPr lang="es-EC" sz="2000" i="1" dirty="0" smtClean="0"/>
              <a:t>TRACCIÓN:</a:t>
            </a:r>
          </a:p>
          <a:p>
            <a:pPr lvl="1" algn="just"/>
            <a:endParaRPr lang="es-EC" sz="2000" i="1" dirty="0"/>
          </a:p>
        </p:txBody>
      </p:sp>
      <p:pic>
        <p:nvPicPr>
          <p:cNvPr id="9" name="8 Imagen"/>
          <p:cNvPicPr/>
          <p:nvPr/>
        </p:nvPicPr>
        <p:blipFill rotWithShape="1">
          <a:blip r:embed="rId3">
            <a:extLst>
              <a:ext uri="{28A0092B-C50C-407E-A947-70E740481C1C}">
                <a14:useLocalDpi xmlns:a14="http://schemas.microsoft.com/office/drawing/2010/main" val="0"/>
              </a:ext>
            </a:extLst>
          </a:blip>
          <a:srcRect r="10465" b="6195"/>
          <a:stretch/>
        </p:blipFill>
        <p:spPr bwMode="auto">
          <a:xfrm>
            <a:off x="539552" y="1622126"/>
            <a:ext cx="5112568" cy="4327153"/>
          </a:xfrm>
          <a:prstGeom prst="rect">
            <a:avLst/>
          </a:prstGeom>
          <a:noFill/>
          <a:ln>
            <a:noFill/>
          </a:ln>
        </p:spPr>
      </p:pic>
      <mc:AlternateContent xmlns:mc="http://schemas.openxmlformats.org/markup-compatibility/2006" xmlns:a14="http://schemas.microsoft.com/office/drawing/2010/main">
        <mc:Choice Requires="a14">
          <p:sp>
            <p:nvSpPr>
              <p:cNvPr id="2" name="1 Rectángulo"/>
              <p:cNvSpPr/>
              <p:nvPr/>
            </p:nvSpPr>
            <p:spPr>
              <a:xfrm>
                <a:off x="5790195" y="2708920"/>
                <a:ext cx="3168352" cy="91903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𝐹𝑆</m:t>
                      </m:r>
                      <m:r>
                        <a:rPr lang="es-EC" i="1">
                          <a:latin typeface="Cambria Math"/>
                        </a:rPr>
                        <m:t>=</m:t>
                      </m:r>
                      <m:f>
                        <m:fPr>
                          <m:ctrlPr>
                            <a:rPr lang="es-EC" i="1">
                              <a:latin typeface="Cambria Math"/>
                            </a:rPr>
                          </m:ctrlPr>
                        </m:fPr>
                        <m:num>
                          <m:r>
                            <a:rPr lang="es-EC">
                              <a:latin typeface="Cambria Math"/>
                            </a:rPr>
                            <m:t>207 </m:t>
                          </m:r>
                          <m:r>
                            <m:rPr>
                              <m:sty m:val="p"/>
                            </m:rPr>
                            <a:rPr lang="es-EC">
                              <a:latin typeface="Cambria Math"/>
                            </a:rPr>
                            <m:t>MPa</m:t>
                          </m:r>
                        </m:num>
                        <m:den>
                          <m:r>
                            <a:rPr lang="es-EC">
                              <a:latin typeface="Cambria Math"/>
                            </a:rPr>
                            <m:t>166,102 </m:t>
                          </m:r>
                          <m:r>
                            <m:rPr>
                              <m:sty m:val="p"/>
                            </m:rPr>
                            <a:rPr lang="es-EC">
                              <a:latin typeface="Cambria Math"/>
                            </a:rPr>
                            <m:t>MPa</m:t>
                          </m:r>
                        </m:den>
                      </m:f>
                      <m:r>
                        <a:rPr lang="es-EC">
                          <a:latin typeface="Cambria Math"/>
                        </a:rPr>
                        <m:t>=1.25</m:t>
                      </m:r>
                    </m:oMath>
                  </m:oMathPara>
                </a14:m>
                <a:endParaRPr lang="es-EC" dirty="0"/>
              </a:p>
              <a:p>
                <a:r>
                  <a:rPr lang="es-EC" dirty="0"/>
                  <a:t> </a:t>
                </a:r>
              </a:p>
            </p:txBody>
          </p:sp>
        </mc:Choice>
        <mc:Fallback xmlns="">
          <p:sp>
            <p:nvSpPr>
              <p:cNvPr id="2" name="1 Rectángulo"/>
              <p:cNvSpPr>
                <a:spLocks noRot="1" noChangeAspect="1" noMove="1" noResize="1" noEditPoints="1" noAdjustHandles="1" noChangeArrowheads="1" noChangeShapeType="1" noTextEdit="1"/>
              </p:cNvSpPr>
              <p:nvPr/>
            </p:nvSpPr>
            <p:spPr>
              <a:xfrm>
                <a:off x="5790195" y="2708920"/>
                <a:ext cx="3168352" cy="919034"/>
              </a:xfrm>
              <a:prstGeom prst="rect">
                <a:avLst/>
              </a:prstGeom>
              <a:blipFill rotWithShape="1">
                <a:blip r:embed="rId4"/>
                <a:stretch>
                  <a:fillRect/>
                </a:stretch>
              </a:blipFill>
            </p:spPr>
            <p:txBody>
              <a:bodyPr/>
              <a:lstStyle/>
              <a:p>
                <a:r>
                  <a:rPr lang="es-EC">
                    <a:noFill/>
                  </a:rPr>
                  <a:t> </a:t>
                </a:r>
              </a:p>
            </p:txBody>
          </p:sp>
        </mc:Fallback>
      </mc:AlternateContent>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12" name="11 Rectángulo"/>
          <p:cNvSpPr/>
          <p:nvPr/>
        </p:nvSpPr>
        <p:spPr>
          <a:xfrm>
            <a:off x="6385767" y="1844824"/>
            <a:ext cx="1149161" cy="369332"/>
          </a:xfrm>
          <a:prstGeom prst="rect">
            <a:avLst/>
          </a:prstGeom>
        </p:spPr>
        <p:txBody>
          <a:bodyPr wrap="none">
            <a:spAutoFit/>
          </a:bodyPr>
          <a:lstStyle/>
          <a:p>
            <a:r>
              <a:rPr lang="es-EC" dirty="0" smtClean="0"/>
              <a:t>Acero A36</a:t>
            </a:r>
            <a:endParaRPr lang="es-EC" dirty="0"/>
          </a:p>
        </p:txBody>
      </p:sp>
    </p:spTree>
    <p:extLst>
      <p:ext uri="{BB962C8B-B14F-4D97-AF65-F5344CB8AC3E}">
        <p14:creationId xmlns:p14="http://schemas.microsoft.com/office/powerpoint/2010/main" val="300795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251520" y="908720"/>
            <a:ext cx="8568952" cy="707886"/>
          </a:xfrm>
          <a:prstGeom prst="rect">
            <a:avLst/>
          </a:prstGeom>
        </p:spPr>
        <p:txBody>
          <a:bodyPr wrap="square">
            <a:spAutoFit/>
          </a:bodyPr>
          <a:lstStyle/>
          <a:p>
            <a:pPr lvl="1" algn="just"/>
            <a:r>
              <a:rPr lang="es-EC" sz="2000" b="1" i="1" dirty="0" smtClean="0"/>
              <a:t>DISEÑO DE ELEMENTOS</a:t>
            </a:r>
          </a:p>
          <a:p>
            <a:pPr lvl="1" algn="just"/>
            <a:endParaRPr lang="es-EC" sz="2000" i="1" dirty="0"/>
          </a:p>
        </p:txBody>
      </p:sp>
      <p:sp>
        <p:nvSpPr>
          <p:cNvPr id="11" name="10 Rectángulo"/>
          <p:cNvSpPr/>
          <p:nvPr/>
        </p:nvSpPr>
        <p:spPr>
          <a:xfrm>
            <a:off x="389595" y="1268183"/>
            <a:ext cx="8568952" cy="707886"/>
          </a:xfrm>
          <a:prstGeom prst="rect">
            <a:avLst/>
          </a:prstGeom>
        </p:spPr>
        <p:txBody>
          <a:bodyPr wrap="square">
            <a:spAutoFit/>
          </a:bodyPr>
          <a:lstStyle/>
          <a:p>
            <a:pPr lvl="1" algn="just"/>
            <a:r>
              <a:rPr lang="es-EC" sz="2000" i="1" dirty="0" smtClean="0"/>
              <a:t>OTROS:</a:t>
            </a:r>
          </a:p>
          <a:p>
            <a:pPr lvl="1" algn="just"/>
            <a:endParaRPr lang="es-EC" sz="2000" i="1" dirty="0"/>
          </a:p>
        </p:txBody>
      </p:sp>
      <p:pic>
        <p:nvPicPr>
          <p:cNvPr id="10" name="9 Imagen"/>
          <p:cNvPicPr/>
          <p:nvPr/>
        </p:nvPicPr>
        <p:blipFill>
          <a:blip r:embed="rId3"/>
          <a:stretch>
            <a:fillRect/>
          </a:stretch>
        </p:blipFill>
        <p:spPr>
          <a:xfrm>
            <a:off x="467544" y="1655476"/>
            <a:ext cx="5616624" cy="4221796"/>
          </a:xfrm>
          <a:prstGeom prst="rect">
            <a:avLst/>
          </a:prstGeom>
        </p:spPr>
      </p:pic>
      <mc:AlternateContent xmlns:mc="http://schemas.openxmlformats.org/markup-compatibility/2006" xmlns:a14="http://schemas.microsoft.com/office/drawing/2010/main">
        <mc:Choice Requires="a14">
          <p:sp>
            <p:nvSpPr>
              <p:cNvPr id="4" name="3 Rectángulo"/>
              <p:cNvSpPr/>
              <p:nvPr/>
            </p:nvSpPr>
            <p:spPr>
              <a:xfrm>
                <a:off x="6228184" y="3153642"/>
                <a:ext cx="2403222"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𝐹𝑆</m:t>
                      </m:r>
                      <m:r>
                        <a:rPr lang="es-EC" i="1">
                          <a:latin typeface="Cambria Math"/>
                        </a:rPr>
                        <m:t>=</m:t>
                      </m:r>
                      <m:f>
                        <m:fPr>
                          <m:ctrlPr>
                            <a:rPr lang="es-EC" i="1">
                              <a:latin typeface="Cambria Math"/>
                            </a:rPr>
                          </m:ctrlPr>
                        </m:fPr>
                        <m:num>
                          <m:r>
                            <a:rPr lang="es-EC">
                              <a:latin typeface="Cambria Math"/>
                            </a:rPr>
                            <m:t>207 </m:t>
                          </m:r>
                          <m:r>
                            <m:rPr>
                              <m:sty m:val="p"/>
                            </m:rPr>
                            <a:rPr lang="es-EC">
                              <a:latin typeface="Cambria Math"/>
                            </a:rPr>
                            <m:t>MPa</m:t>
                          </m:r>
                        </m:num>
                        <m:den>
                          <m:r>
                            <a:rPr lang="es-EC">
                              <a:latin typeface="Cambria Math"/>
                            </a:rPr>
                            <m:t>203 </m:t>
                          </m:r>
                          <m:r>
                            <m:rPr>
                              <m:sty m:val="p"/>
                            </m:rPr>
                            <a:rPr lang="es-EC">
                              <a:latin typeface="Cambria Math"/>
                            </a:rPr>
                            <m:t>MPa</m:t>
                          </m:r>
                        </m:den>
                      </m:f>
                      <m:r>
                        <a:rPr lang="es-EC">
                          <a:latin typeface="Cambria Math"/>
                        </a:rPr>
                        <m:t>=1.02</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6228184" y="3153642"/>
                <a:ext cx="2403222" cy="612732"/>
              </a:xfrm>
              <a:prstGeom prst="rect">
                <a:avLst/>
              </a:prstGeom>
              <a:blipFill rotWithShape="1">
                <a:blip r:embed="rId4"/>
                <a:stretch>
                  <a:fillRect/>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12" name="11 Rectángulo"/>
          <p:cNvSpPr/>
          <p:nvPr/>
        </p:nvSpPr>
        <p:spPr>
          <a:xfrm>
            <a:off x="6517699" y="2236222"/>
            <a:ext cx="1149161" cy="369332"/>
          </a:xfrm>
          <a:prstGeom prst="rect">
            <a:avLst/>
          </a:prstGeom>
        </p:spPr>
        <p:txBody>
          <a:bodyPr wrap="none">
            <a:spAutoFit/>
          </a:bodyPr>
          <a:lstStyle/>
          <a:p>
            <a:r>
              <a:rPr lang="es-EC" dirty="0" smtClean="0"/>
              <a:t>Acero A36</a:t>
            </a:r>
            <a:endParaRPr lang="es-EC" dirty="0"/>
          </a:p>
        </p:txBody>
      </p:sp>
    </p:spTree>
    <p:extLst>
      <p:ext uri="{BB962C8B-B14F-4D97-AF65-F5344CB8AC3E}">
        <p14:creationId xmlns:p14="http://schemas.microsoft.com/office/powerpoint/2010/main" val="36371992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251520" y="908720"/>
            <a:ext cx="8568952" cy="707886"/>
          </a:xfrm>
          <a:prstGeom prst="rect">
            <a:avLst/>
          </a:prstGeom>
        </p:spPr>
        <p:txBody>
          <a:bodyPr wrap="square">
            <a:spAutoFit/>
          </a:bodyPr>
          <a:lstStyle/>
          <a:p>
            <a:pPr lvl="1" algn="just"/>
            <a:r>
              <a:rPr lang="es-EC" sz="2000" b="1" i="1" dirty="0" smtClean="0"/>
              <a:t>DISEÑO DE ELEMENTOS</a:t>
            </a:r>
          </a:p>
          <a:p>
            <a:pPr lvl="1" algn="just"/>
            <a:endParaRPr lang="es-EC" sz="2000" i="1" dirty="0"/>
          </a:p>
        </p:txBody>
      </p:sp>
      <p:sp>
        <p:nvSpPr>
          <p:cNvPr id="11" name="10 Rectángulo"/>
          <p:cNvSpPr/>
          <p:nvPr/>
        </p:nvSpPr>
        <p:spPr>
          <a:xfrm>
            <a:off x="389595" y="1268183"/>
            <a:ext cx="8568952" cy="707886"/>
          </a:xfrm>
          <a:prstGeom prst="rect">
            <a:avLst/>
          </a:prstGeom>
        </p:spPr>
        <p:txBody>
          <a:bodyPr wrap="square">
            <a:spAutoFit/>
          </a:bodyPr>
          <a:lstStyle/>
          <a:p>
            <a:pPr lvl="1" algn="just"/>
            <a:r>
              <a:rPr lang="es-EC" sz="2000" i="1" dirty="0" smtClean="0"/>
              <a:t>OTROS:</a:t>
            </a:r>
          </a:p>
          <a:p>
            <a:pPr lvl="1" algn="just"/>
            <a:endParaRPr lang="es-EC" sz="2000" i="1" dirty="0"/>
          </a:p>
        </p:txBody>
      </p:sp>
      <p:pic>
        <p:nvPicPr>
          <p:cNvPr id="9" name="8 Imagen"/>
          <p:cNvPicPr/>
          <p:nvPr/>
        </p:nvPicPr>
        <p:blipFill rotWithShape="1">
          <a:blip r:embed="rId3"/>
          <a:srcRect r="23476" b="7843"/>
          <a:stretch/>
        </p:blipFill>
        <p:spPr bwMode="auto">
          <a:xfrm>
            <a:off x="611560" y="1797792"/>
            <a:ext cx="4822160" cy="4223496"/>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2" name="1 Rectángulo"/>
              <p:cNvSpPr/>
              <p:nvPr/>
            </p:nvSpPr>
            <p:spPr>
              <a:xfrm>
                <a:off x="5724128" y="2924944"/>
                <a:ext cx="2707793" cy="6420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a:rPr>
                        <m:t>𝐹𝑆</m:t>
                      </m:r>
                      <m:r>
                        <a:rPr lang="es-EC" i="1">
                          <a:latin typeface="Cambria Math"/>
                        </a:rPr>
                        <m:t>=</m:t>
                      </m:r>
                      <m:f>
                        <m:fPr>
                          <m:ctrlPr>
                            <a:rPr lang="es-EC" i="1">
                              <a:latin typeface="Cambria Math"/>
                            </a:rPr>
                          </m:ctrlPr>
                        </m:fPr>
                        <m:num>
                          <m:r>
                            <a:rPr lang="es-EC">
                              <a:latin typeface="Cambria Math"/>
                            </a:rPr>
                            <m:t>207 </m:t>
                          </m:r>
                          <m:r>
                            <m:rPr>
                              <m:sty m:val="p"/>
                            </m:rPr>
                            <a:rPr lang="es-EC">
                              <a:latin typeface="Cambria Math"/>
                            </a:rPr>
                            <m:t>MPa</m:t>
                          </m:r>
                        </m:num>
                        <m:den>
                          <m:r>
                            <a:rPr lang="es-EC">
                              <a:latin typeface="Cambria Math"/>
                            </a:rPr>
                            <m:t>18,75 </m:t>
                          </m:r>
                          <m:r>
                            <m:rPr>
                              <m:sty m:val="p"/>
                            </m:rPr>
                            <a:rPr lang="es-EC">
                              <a:latin typeface="Cambria Math"/>
                            </a:rPr>
                            <m:t>MPa</m:t>
                          </m:r>
                        </m:den>
                      </m:f>
                      <m:r>
                        <a:rPr lang="es-EC">
                          <a:latin typeface="Cambria Math"/>
                        </a:rPr>
                        <m:t>=11.04</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5724128" y="2924944"/>
                <a:ext cx="2707793" cy="642035"/>
              </a:xfrm>
              <a:prstGeom prst="rect">
                <a:avLst/>
              </a:prstGeom>
              <a:blipFill rotWithShape="1">
                <a:blip r:embed="rId4"/>
                <a:stretch>
                  <a:fillRect/>
                </a:stretch>
              </a:blipFill>
            </p:spPr>
            <p:txBody>
              <a:bodyPr/>
              <a:lstStyle/>
              <a:p>
                <a:r>
                  <a:rPr lang="es-EC">
                    <a:noFill/>
                  </a:rPr>
                  <a:t> </a:t>
                </a:r>
              </a:p>
            </p:txBody>
          </p:sp>
        </mc:Fallback>
      </mc:AlternateContent>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12" name="11 Rectángulo"/>
          <p:cNvSpPr/>
          <p:nvPr/>
        </p:nvSpPr>
        <p:spPr>
          <a:xfrm>
            <a:off x="6385767" y="1844824"/>
            <a:ext cx="1149161" cy="369332"/>
          </a:xfrm>
          <a:prstGeom prst="rect">
            <a:avLst/>
          </a:prstGeom>
        </p:spPr>
        <p:txBody>
          <a:bodyPr wrap="none">
            <a:spAutoFit/>
          </a:bodyPr>
          <a:lstStyle/>
          <a:p>
            <a:r>
              <a:rPr lang="es-EC" dirty="0" smtClean="0"/>
              <a:t>Acero A36</a:t>
            </a:r>
            <a:endParaRPr lang="es-EC" dirty="0"/>
          </a:p>
        </p:txBody>
      </p:sp>
    </p:spTree>
    <p:extLst>
      <p:ext uri="{BB962C8B-B14F-4D97-AF65-F5344CB8AC3E}">
        <p14:creationId xmlns:p14="http://schemas.microsoft.com/office/powerpoint/2010/main" val="23152615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755576" y="2276872"/>
            <a:ext cx="5832648" cy="400110"/>
          </a:xfrm>
          <a:prstGeom prst="rect">
            <a:avLst/>
          </a:prstGeom>
        </p:spPr>
        <p:txBody>
          <a:bodyPr wrap="square">
            <a:spAutoFit/>
          </a:bodyPr>
          <a:lstStyle/>
          <a:p>
            <a:r>
              <a:rPr lang="es-EC" sz="2000" i="1" dirty="0" smtClean="0"/>
              <a:t> </a:t>
            </a:r>
            <a:endParaRPr lang="es-EC" sz="2000" dirty="0" smtClean="0"/>
          </a:p>
        </p:txBody>
      </p:sp>
      <p:sp>
        <p:nvSpPr>
          <p:cNvPr id="9" name="8 CuadroTexto"/>
          <p:cNvSpPr txBox="1"/>
          <p:nvPr/>
        </p:nvSpPr>
        <p:spPr>
          <a:xfrm>
            <a:off x="64372" y="848905"/>
            <a:ext cx="8424936" cy="1323439"/>
          </a:xfrm>
          <a:prstGeom prst="rect">
            <a:avLst/>
          </a:prstGeom>
          <a:noFill/>
        </p:spPr>
        <p:txBody>
          <a:bodyPr wrap="square" rtlCol="0">
            <a:spAutoFit/>
          </a:bodyPr>
          <a:lstStyle/>
          <a:p>
            <a:pPr lvl="1" fontAlgn="base"/>
            <a:r>
              <a:rPr lang="es-EC" sz="2000" b="1" i="1" dirty="0" smtClean="0">
                <a:effectLst>
                  <a:outerShdw sx="0" sy="0">
                    <a:srgbClr val="000000"/>
                  </a:outerShdw>
                </a:effectLst>
              </a:rPr>
              <a:t>CALIBRACIÓN</a:t>
            </a:r>
          </a:p>
          <a:p>
            <a:pPr lvl="1" fontAlgn="base"/>
            <a:endParaRPr lang="es-EC" sz="2000" b="1" i="1" dirty="0">
              <a:effectLst>
                <a:outerShdw sx="0" sy="0">
                  <a:srgbClr val="000000"/>
                </a:outerShdw>
              </a:effectLst>
            </a:endParaRPr>
          </a:p>
          <a:p>
            <a:pPr lvl="1" fontAlgn="base"/>
            <a:r>
              <a:rPr lang="es-EC" sz="2000" i="1" dirty="0" smtClean="0">
                <a:effectLst>
                  <a:outerShdw sx="0" sy="0">
                    <a:srgbClr val="000000"/>
                  </a:outerShdw>
                </a:effectLst>
              </a:rPr>
              <a:t>CELDA DE CARGA MTS </a:t>
            </a:r>
            <a:r>
              <a:rPr lang="es-EC" sz="2000" i="1" dirty="0" smtClean="0">
                <a:effectLst>
                  <a:outerShdw sx="0" sy="0">
                    <a:srgbClr val="000000"/>
                  </a:outerShdw>
                </a:effectLst>
              </a:rPr>
              <a:t>500 </a:t>
            </a:r>
            <a:r>
              <a:rPr lang="es-EC" sz="2000" i="1" dirty="0" err="1" smtClean="0">
                <a:effectLst>
                  <a:outerShdw sx="0" sy="0">
                    <a:srgbClr val="000000"/>
                  </a:outerShdw>
                </a:effectLst>
              </a:rPr>
              <a:t>KN</a:t>
            </a:r>
            <a:r>
              <a:rPr lang="es-EC" sz="2000" i="1" dirty="0" smtClean="0">
                <a:effectLst>
                  <a:outerShdw sx="0" sy="0">
                    <a:srgbClr val="000000"/>
                  </a:outerShdw>
                </a:effectLst>
              </a:rPr>
              <a:t> (50 TON)</a:t>
            </a:r>
            <a:endParaRPr lang="es-EC" sz="2000" i="1" dirty="0" smtClean="0">
              <a:effectLst>
                <a:outerShdw sx="0" sy="0">
                  <a:srgbClr val="000000"/>
                </a:outerShdw>
              </a:effectLst>
            </a:endParaRPr>
          </a:p>
          <a:p>
            <a:pPr lvl="1" fontAlgn="base"/>
            <a:endParaRPr lang="es-EC" sz="2000" b="1" i="1" dirty="0">
              <a:effectLst>
                <a:outerShdw sx="0" sy="0">
                  <a:srgbClr val="000000"/>
                </a:outerShdw>
              </a:effectLst>
            </a:endParaRPr>
          </a:p>
        </p:txBody>
      </p:sp>
      <p:sp>
        <p:nvSpPr>
          <p:cNvPr id="11" name="10 Rectángulo"/>
          <p:cNvSpPr/>
          <p:nvPr/>
        </p:nvSpPr>
        <p:spPr>
          <a:xfrm>
            <a:off x="467544" y="2276872"/>
            <a:ext cx="4896544" cy="1938992"/>
          </a:xfrm>
          <a:prstGeom prst="rect">
            <a:avLst/>
          </a:prstGeom>
        </p:spPr>
        <p:txBody>
          <a:bodyPr wrap="square">
            <a:spAutoFit/>
          </a:bodyPr>
          <a:lstStyle/>
          <a:p>
            <a:pPr algn="just"/>
            <a:r>
              <a:rPr lang="es-EC" sz="2000" dirty="0"/>
              <a:t>En la calibración de los instrumentos de medida de fuerza, como procedimiento consiste fundamentalmente, en aplicar al elemento fuerzas conocidas con exactitud y comparar con el elemento a calibrar, para ajustarlos a las medidas deseadas.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058" y="3361775"/>
            <a:ext cx="3326225" cy="2313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08915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graphicFrame>
        <p:nvGraphicFramePr>
          <p:cNvPr id="12" name="11 Gráfico"/>
          <p:cNvGraphicFramePr/>
          <p:nvPr>
            <p:extLst>
              <p:ext uri="{D42A27DB-BD31-4B8C-83A1-F6EECF244321}">
                <p14:modId xmlns:p14="http://schemas.microsoft.com/office/powerpoint/2010/main" val="3875501046"/>
              </p:ext>
            </p:extLst>
          </p:nvPr>
        </p:nvGraphicFramePr>
        <p:xfrm>
          <a:off x="347651" y="1916832"/>
          <a:ext cx="4392488" cy="25861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12 Gráfico"/>
          <p:cNvGraphicFramePr/>
          <p:nvPr>
            <p:extLst>
              <p:ext uri="{D42A27DB-BD31-4B8C-83A1-F6EECF244321}">
                <p14:modId xmlns:p14="http://schemas.microsoft.com/office/powerpoint/2010/main" val="909768975"/>
              </p:ext>
            </p:extLst>
          </p:nvPr>
        </p:nvGraphicFramePr>
        <p:xfrm>
          <a:off x="4644008" y="1772816"/>
          <a:ext cx="4176464" cy="2629263"/>
        </p:xfrm>
        <a:graphic>
          <a:graphicData uri="http://schemas.openxmlformats.org/drawingml/2006/chart">
            <c:chart xmlns:c="http://schemas.openxmlformats.org/drawingml/2006/chart" xmlns:r="http://schemas.openxmlformats.org/officeDocument/2006/relationships" r:id="rId4"/>
          </a:graphicData>
        </a:graphic>
      </p:graphicFrame>
      <p:sp>
        <p:nvSpPr>
          <p:cNvPr id="14" name="13 CuadroTexto"/>
          <p:cNvSpPr txBox="1"/>
          <p:nvPr/>
        </p:nvSpPr>
        <p:spPr>
          <a:xfrm>
            <a:off x="-252536" y="585722"/>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APLICACIÓN DE CARGAS CONOCIDAS</a:t>
            </a:r>
          </a:p>
          <a:p>
            <a:pPr lvl="1" fontAlgn="base"/>
            <a:endParaRPr lang="es-EC" sz="2000" b="1" i="1" dirty="0">
              <a:effectLst>
                <a:outerShdw sx="0" sy="0">
                  <a:srgbClr val="000000"/>
                </a:outerShdw>
              </a:effectLst>
            </a:endParaRPr>
          </a:p>
        </p:txBody>
      </p:sp>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566216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9" name="8 CuadroTexto"/>
          <p:cNvSpPr txBox="1"/>
          <p:nvPr/>
        </p:nvSpPr>
        <p:spPr>
          <a:xfrm>
            <a:off x="107504" y="673532"/>
            <a:ext cx="7212681" cy="461665"/>
          </a:xfrm>
          <a:prstGeom prst="rect">
            <a:avLst/>
          </a:prstGeom>
          <a:noFill/>
        </p:spPr>
        <p:txBody>
          <a:bodyPr wrap="square" rtlCol="0">
            <a:spAutoFit/>
          </a:bodyPr>
          <a:lstStyle/>
          <a:p>
            <a:pPr lvl="1" algn="just"/>
            <a:r>
              <a:rPr lang="es-EC" sz="2400" b="1" i="1" dirty="0" smtClean="0"/>
              <a:t>INTRODUCCION</a:t>
            </a:r>
            <a:endParaRPr lang="es-EC" sz="2400" i="1" dirty="0"/>
          </a:p>
        </p:txBody>
      </p:sp>
      <p:sp>
        <p:nvSpPr>
          <p:cNvPr id="6" name="5 Rectángulo"/>
          <p:cNvSpPr/>
          <p:nvPr/>
        </p:nvSpPr>
        <p:spPr>
          <a:xfrm>
            <a:off x="539552" y="1628800"/>
            <a:ext cx="7992888" cy="2554545"/>
          </a:xfrm>
          <a:prstGeom prst="rect">
            <a:avLst/>
          </a:prstGeom>
        </p:spPr>
        <p:txBody>
          <a:bodyPr wrap="square">
            <a:spAutoFit/>
          </a:bodyPr>
          <a:lstStyle/>
          <a:p>
            <a:pPr algn="just"/>
            <a:r>
              <a:rPr lang="es-EC" sz="2000" dirty="0" smtClean="0"/>
              <a:t>El estudio de nuevos materiales es esencial, ya que estos </a:t>
            </a:r>
            <a:r>
              <a:rPr lang="es-EC" sz="2000" dirty="0"/>
              <a:t>n</a:t>
            </a:r>
            <a:r>
              <a:rPr lang="es-EC" sz="2000" dirty="0" smtClean="0"/>
              <a:t>os pueden ofrecer nuevas propiedades que podrían reemplazar a los materiales comúnmente utilizados como el acero y la madera.</a:t>
            </a:r>
          </a:p>
          <a:p>
            <a:pPr algn="just"/>
            <a:endParaRPr lang="es-EC" sz="2000" dirty="0"/>
          </a:p>
          <a:p>
            <a:pPr algn="just"/>
            <a:r>
              <a:rPr lang="es-EC" sz="2000" dirty="0" smtClean="0"/>
              <a:t>El bambú es un material de alta resistencia, y por este motivo es fundamental  estudiar las propiedades físicas y mecánicas de manera fiable y confiable, por lo cual se es necesario un lugar para estudiar estas características.</a:t>
            </a:r>
            <a:endParaRPr lang="es-EC" sz="2000" dirty="0"/>
          </a:p>
        </p:txBody>
      </p:sp>
      <p:sp>
        <p:nvSpPr>
          <p:cNvPr id="5" name="4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1179" y="36909"/>
            <a:ext cx="9077325" cy="6848475"/>
          </a:xfrm>
          <a:prstGeom prst="rect">
            <a:avLst/>
          </a:prstGeom>
          <a:noFill/>
          <a:ln w="9525">
            <a:noFill/>
            <a:miter lim="800000"/>
            <a:headEnd/>
            <a:tailEnd/>
          </a:ln>
        </p:spPr>
      </p:pic>
      <p:sp>
        <p:nvSpPr>
          <p:cNvPr id="9" name="8 CuadroTexto"/>
          <p:cNvSpPr txBox="1"/>
          <p:nvPr/>
        </p:nvSpPr>
        <p:spPr>
          <a:xfrm>
            <a:off x="107504" y="764704"/>
            <a:ext cx="8424936" cy="461665"/>
          </a:xfrm>
          <a:prstGeom prst="rect">
            <a:avLst/>
          </a:prstGeom>
          <a:noFill/>
        </p:spPr>
        <p:txBody>
          <a:bodyPr wrap="square" rtlCol="0">
            <a:spAutoFit/>
          </a:bodyPr>
          <a:lstStyle/>
          <a:p>
            <a:pPr lvl="1" fontAlgn="base"/>
            <a:r>
              <a:rPr lang="es-EC" sz="2400" b="1" i="1" dirty="0" smtClean="0">
                <a:effectLst>
                  <a:outerShdw sx="0" sy="0">
                    <a:srgbClr val="000000"/>
                  </a:outerShdw>
                </a:effectLst>
              </a:rPr>
              <a:t>FACTOR DE CORRECCIÓN PARA CELDA DE CARGA MTS 50 TON</a:t>
            </a:r>
            <a:endParaRPr lang="es-EC" sz="2400" b="1" i="1" dirty="0">
              <a:effectLst>
                <a:outerShdw sx="0" sy="0">
                  <a:srgbClr val="000000"/>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2375255951"/>
              </p:ext>
            </p:extLst>
          </p:nvPr>
        </p:nvGraphicFramePr>
        <p:xfrm>
          <a:off x="5436096" y="1556792"/>
          <a:ext cx="2705100" cy="4023360"/>
        </p:xfrm>
        <a:graphic>
          <a:graphicData uri="http://schemas.openxmlformats.org/drawingml/2006/table">
            <a:tbl>
              <a:tblPr firstRow="1" firstCol="1" bandRow="1">
                <a:tableStyleId>{5C22544A-7EE6-4342-B048-85BDC9FD1C3A}</a:tableStyleId>
              </a:tblPr>
              <a:tblGrid>
                <a:gridCol w="762000"/>
                <a:gridCol w="838200"/>
                <a:gridCol w="1104900"/>
              </a:tblGrid>
              <a:tr h="973766">
                <a:tc>
                  <a:txBody>
                    <a:bodyPr/>
                    <a:lstStyle/>
                    <a:p>
                      <a:pPr algn="ctr">
                        <a:lnSpc>
                          <a:spcPct val="200000"/>
                        </a:lnSpc>
                        <a:spcAft>
                          <a:spcPts val="0"/>
                        </a:spcAft>
                      </a:pPr>
                      <a:r>
                        <a:rPr lang="es-EC" sz="1100" dirty="0">
                          <a:effectLst/>
                        </a:rPr>
                        <a:t>Celda tipo botella</a:t>
                      </a:r>
                      <a:endParaRPr lang="es-EC" sz="1200" dirty="0">
                        <a:effectLst/>
                      </a:endParaRPr>
                    </a:p>
                    <a:p>
                      <a:pPr algn="ctr">
                        <a:lnSpc>
                          <a:spcPct val="200000"/>
                        </a:lnSpc>
                        <a:spcAft>
                          <a:spcPts val="0"/>
                        </a:spcAft>
                      </a:pPr>
                      <a:r>
                        <a:rPr lang="es-EC" sz="1100" dirty="0">
                          <a:effectLst/>
                        </a:rPr>
                        <a:t>(kg)</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Celda MTS</a:t>
                      </a:r>
                      <a:endParaRPr lang="es-EC" sz="1200" dirty="0">
                        <a:effectLst/>
                      </a:endParaRPr>
                    </a:p>
                    <a:p>
                      <a:pPr algn="ctr">
                        <a:lnSpc>
                          <a:spcPct val="200000"/>
                        </a:lnSpc>
                        <a:spcAft>
                          <a:spcPts val="0"/>
                        </a:spcAft>
                      </a:pPr>
                      <a:r>
                        <a:rPr lang="es-EC" sz="1100" dirty="0">
                          <a:effectLst/>
                        </a:rPr>
                        <a:t>(kg)</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Factor de Corrección</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3100,000</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7930,93</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2,558</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5367,273</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13725,05</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2,557</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5000,000</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12178,69</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2,435</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7100,000</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18779,25</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2,645</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8200,000</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19617,56</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2,392</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9200,000</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23981,78</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2,607</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3100,000</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8019,17</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2,587</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gn="ctr">
                        <a:lnSpc>
                          <a:spcPct val="200000"/>
                        </a:lnSpc>
                        <a:spcAft>
                          <a:spcPts val="0"/>
                        </a:spcAft>
                      </a:pPr>
                      <a:r>
                        <a:rPr lang="es-EC" sz="1100" dirty="0">
                          <a:effectLst/>
                        </a:rPr>
                        <a:t>7100,000</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18865,45</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2,657</a:t>
                      </a:r>
                      <a:endParaRPr lang="es-EC" sz="1200" dirty="0">
                        <a:solidFill>
                          <a:srgbClr val="31849B"/>
                        </a:solidFill>
                        <a:effectLst/>
                        <a:latin typeface="Arial"/>
                        <a:ea typeface="Times New Roman"/>
                        <a:cs typeface="Times New Roman"/>
                      </a:endParaRPr>
                    </a:p>
                  </a:txBody>
                  <a:tcPr marL="68580" marR="68580" marT="0" marB="0"/>
                </a:tc>
              </a:tr>
              <a:tr h="190500">
                <a:tc gridSpan="2">
                  <a:txBody>
                    <a:bodyPr/>
                    <a:lstStyle/>
                    <a:p>
                      <a:pPr algn="ctr">
                        <a:lnSpc>
                          <a:spcPct val="200000"/>
                        </a:lnSpc>
                        <a:spcAft>
                          <a:spcPts val="0"/>
                        </a:spcAft>
                      </a:pPr>
                      <a:r>
                        <a:rPr lang="es-EC" sz="1100" dirty="0">
                          <a:effectLst/>
                        </a:rPr>
                        <a:t>Promedio</a:t>
                      </a:r>
                      <a:endParaRPr lang="es-EC" sz="1200" dirty="0">
                        <a:solidFill>
                          <a:srgbClr val="31849B"/>
                        </a:solidFill>
                        <a:effectLst/>
                        <a:latin typeface="Arial"/>
                        <a:ea typeface="Times New Roman"/>
                        <a:cs typeface="Times New Roman"/>
                      </a:endParaRPr>
                    </a:p>
                  </a:txBody>
                  <a:tcPr marL="68580" marR="68580" marT="0" marB="0"/>
                </a:tc>
                <a:tc hMerge="1">
                  <a:txBody>
                    <a:bodyPr/>
                    <a:lstStyle/>
                    <a:p>
                      <a:endParaRPr lang="es-EC"/>
                    </a:p>
                  </a:txBody>
                  <a:tcPr/>
                </a:tc>
                <a:tc>
                  <a:txBody>
                    <a:bodyPr/>
                    <a:lstStyle/>
                    <a:p>
                      <a:pPr algn="ctr">
                        <a:lnSpc>
                          <a:spcPct val="200000"/>
                        </a:lnSpc>
                        <a:spcAft>
                          <a:spcPts val="0"/>
                        </a:spcAft>
                      </a:pPr>
                      <a:r>
                        <a:rPr lang="es-EC" sz="1100" dirty="0">
                          <a:effectLst/>
                        </a:rPr>
                        <a:t>2,555</a:t>
                      </a:r>
                      <a:endParaRPr lang="es-EC" sz="1200" dirty="0">
                        <a:solidFill>
                          <a:srgbClr val="31849B"/>
                        </a:solidFill>
                        <a:effectLst/>
                        <a:latin typeface="Arial"/>
                        <a:ea typeface="Times New Roman"/>
                        <a:cs typeface="Times New Roman"/>
                      </a:endParaRPr>
                    </a:p>
                  </a:txBody>
                  <a:tcPr marL="68580" marR="68580" marT="0" marB="0"/>
                </a:tc>
              </a:tr>
            </a:tbl>
          </a:graphicData>
        </a:graphic>
      </p:graphicFrame>
      <p:sp>
        <p:nvSpPr>
          <p:cNvPr id="10" name="9 Rectángulo"/>
          <p:cNvSpPr/>
          <p:nvPr/>
        </p:nvSpPr>
        <p:spPr>
          <a:xfrm>
            <a:off x="323528" y="2204864"/>
            <a:ext cx="4896544" cy="1631216"/>
          </a:xfrm>
          <a:prstGeom prst="rect">
            <a:avLst/>
          </a:prstGeom>
        </p:spPr>
        <p:txBody>
          <a:bodyPr wrap="square">
            <a:spAutoFit/>
          </a:bodyPr>
          <a:lstStyle/>
          <a:p>
            <a:pPr algn="just"/>
            <a:r>
              <a:rPr lang="es-EC" sz="2000" dirty="0"/>
              <a:t>El factor de corrección de 2,55 es un multiplicador el cual se lo multiplica a los datos mostrados por el software del Datalogger, para que las lecturas sean en la unidad de kilogramos.</a:t>
            </a:r>
          </a:p>
        </p:txBody>
      </p:sp>
      <p:sp>
        <p:nvSpPr>
          <p:cNvPr id="11" name="10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6217739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2" name="1 Rectángulo"/>
          <p:cNvSpPr/>
          <p:nvPr/>
        </p:nvSpPr>
        <p:spPr>
          <a:xfrm>
            <a:off x="323528" y="764704"/>
            <a:ext cx="4572000" cy="1015663"/>
          </a:xfrm>
          <a:prstGeom prst="rect">
            <a:avLst/>
          </a:prstGeom>
        </p:spPr>
        <p:txBody>
          <a:bodyPr>
            <a:spAutoFit/>
          </a:bodyPr>
          <a:lstStyle/>
          <a:p>
            <a:pPr lvl="1" fontAlgn="base"/>
            <a:r>
              <a:rPr lang="es-EC" sz="2000" b="1" i="1" dirty="0">
                <a:effectLst>
                  <a:outerShdw sx="0" sy="0">
                    <a:srgbClr val="000000"/>
                  </a:outerShdw>
                </a:effectLst>
              </a:rPr>
              <a:t>CALIBRACIÓN</a:t>
            </a:r>
          </a:p>
          <a:p>
            <a:pPr lvl="1" fontAlgn="base"/>
            <a:endParaRPr lang="es-EC" sz="2000" b="1" i="1" dirty="0">
              <a:effectLst>
                <a:outerShdw sx="0" sy="0">
                  <a:srgbClr val="000000"/>
                </a:outerShdw>
              </a:effectLst>
            </a:endParaRPr>
          </a:p>
          <a:p>
            <a:pPr lvl="1" fontAlgn="base"/>
            <a:r>
              <a:rPr lang="es-EC" sz="2000" i="1" dirty="0" smtClean="0">
                <a:effectLst>
                  <a:outerShdw sx="0" sy="0">
                    <a:srgbClr val="000000"/>
                  </a:outerShdw>
                </a:effectLst>
              </a:rPr>
              <a:t>LVDT Y ER</a:t>
            </a:r>
            <a:endParaRPr lang="es-EC" sz="2000" i="1" dirty="0">
              <a:effectLst>
                <a:outerShdw sx="0" sy="0">
                  <a:srgbClr val="000000"/>
                </a:outerShdw>
              </a:effectLst>
            </a:endParaRPr>
          </a:p>
        </p:txBody>
      </p:sp>
      <p:sp>
        <p:nvSpPr>
          <p:cNvPr id="10" name="9 Rectángulo"/>
          <p:cNvSpPr/>
          <p:nvPr/>
        </p:nvSpPr>
        <p:spPr>
          <a:xfrm>
            <a:off x="611560" y="2267744"/>
            <a:ext cx="4896544" cy="2862322"/>
          </a:xfrm>
          <a:prstGeom prst="rect">
            <a:avLst/>
          </a:prstGeom>
        </p:spPr>
        <p:txBody>
          <a:bodyPr wrap="square">
            <a:spAutoFit/>
          </a:bodyPr>
          <a:lstStyle/>
          <a:p>
            <a:r>
              <a:rPr lang="es-EC" sz="2000" dirty="0"/>
              <a:t>La calibración de los LVDT y ER se realiza comparando el LVDT y un comparador (transductor mecánico de desplazamiento, calibrado), El proceso de calibración se lo realiza midiendo simultáneamente el desplazamiento mostrado en el indicador y compararlos con los valores obtenidos en el transductor mecánico de movimiento.</a:t>
            </a:r>
          </a:p>
          <a:p>
            <a:r>
              <a:rPr lang="es-EC" sz="2000" dirty="0" smtClean="0"/>
              <a:t>.</a:t>
            </a:r>
            <a:endParaRPr lang="es-EC" sz="2000" dirty="0"/>
          </a:p>
        </p:txBody>
      </p:sp>
      <p:pic>
        <p:nvPicPr>
          <p:cNvPr id="14338" name="Picture 2" descr="C:\Users\ANDRES\Desktop\fotos pruebas tesis\IMG_08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908720"/>
            <a:ext cx="3435846" cy="4581128"/>
          </a:xfrm>
          <a:prstGeom prst="rect">
            <a:avLst/>
          </a:prstGeom>
          <a:noFill/>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817660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2" name="1 Rectángulo"/>
          <p:cNvSpPr/>
          <p:nvPr/>
        </p:nvSpPr>
        <p:spPr>
          <a:xfrm>
            <a:off x="323528" y="764704"/>
            <a:ext cx="4572000" cy="400110"/>
          </a:xfrm>
          <a:prstGeom prst="rect">
            <a:avLst/>
          </a:prstGeom>
        </p:spPr>
        <p:txBody>
          <a:bodyPr>
            <a:spAutoFit/>
          </a:bodyPr>
          <a:lstStyle/>
          <a:p>
            <a:pPr lvl="1" fontAlgn="base"/>
            <a:r>
              <a:rPr lang="es-EC" sz="2000" b="1" i="1" dirty="0" smtClean="0">
                <a:effectLst>
                  <a:outerShdw sx="0" sy="0">
                    <a:srgbClr val="000000"/>
                  </a:outerShdw>
                </a:effectLst>
              </a:rPr>
              <a:t>VALIDACIÓN DE  LA CALIBRACIÓN</a:t>
            </a:r>
            <a:endParaRPr lang="es-EC" sz="2000" i="1" dirty="0">
              <a:effectLst>
                <a:outerShdw sx="0" sy="0">
                  <a:srgbClr val="000000"/>
                </a:outerShdw>
              </a:effectLst>
            </a:endParaRPr>
          </a:p>
        </p:txBody>
      </p:sp>
      <p:pic>
        <p:nvPicPr>
          <p:cNvPr id="9" name="8 Imagen"/>
          <p:cNvPicPr/>
          <p:nvPr/>
        </p:nvPicPr>
        <p:blipFill>
          <a:blip r:embed="rId3"/>
          <a:stretch>
            <a:fillRect/>
          </a:stretch>
        </p:blipFill>
        <p:spPr>
          <a:xfrm>
            <a:off x="5292080" y="2613105"/>
            <a:ext cx="3049724" cy="2832119"/>
          </a:xfrm>
          <a:prstGeom prst="rect">
            <a:avLst/>
          </a:prstGeom>
        </p:spPr>
      </p:pic>
      <p:sp>
        <p:nvSpPr>
          <p:cNvPr id="11" name="10 Rectángulo"/>
          <p:cNvSpPr/>
          <p:nvPr/>
        </p:nvSpPr>
        <p:spPr>
          <a:xfrm>
            <a:off x="161256" y="1412776"/>
            <a:ext cx="7075040" cy="646331"/>
          </a:xfrm>
          <a:prstGeom prst="rect">
            <a:avLst/>
          </a:prstGeom>
        </p:spPr>
        <p:txBody>
          <a:bodyPr wrap="square">
            <a:spAutoFit/>
          </a:bodyPr>
          <a:lstStyle/>
          <a:p>
            <a:r>
              <a:rPr lang="es-EC" dirty="0" smtClean="0"/>
              <a:t>VIGA DE 50X50 SIMPLEMENTE APOYADA</a:t>
            </a:r>
          </a:p>
          <a:p>
            <a:r>
              <a:rPr lang="es-EC" dirty="0" smtClean="0"/>
              <a:t>HASTA UNA CARGA DE 3500 N  1 PTO DE CARGA</a:t>
            </a:r>
            <a:endParaRPr lang="es-EC" dirty="0"/>
          </a:p>
        </p:txBody>
      </p:sp>
      <p:graphicFrame>
        <p:nvGraphicFramePr>
          <p:cNvPr id="12" name="11 Gráfico"/>
          <p:cNvGraphicFramePr/>
          <p:nvPr>
            <p:extLst>
              <p:ext uri="{D42A27DB-BD31-4B8C-83A1-F6EECF244321}">
                <p14:modId xmlns:p14="http://schemas.microsoft.com/office/powerpoint/2010/main" val="3503344494"/>
              </p:ext>
            </p:extLst>
          </p:nvPr>
        </p:nvGraphicFramePr>
        <p:xfrm>
          <a:off x="323528" y="2613105"/>
          <a:ext cx="4638035" cy="3120151"/>
        </p:xfrm>
        <a:graphic>
          <a:graphicData uri="http://schemas.openxmlformats.org/drawingml/2006/chart">
            <c:chart xmlns:c="http://schemas.openxmlformats.org/drawingml/2006/chart" xmlns:r="http://schemas.openxmlformats.org/officeDocument/2006/relationships" r:id="rId4"/>
          </a:graphicData>
        </a:graphic>
      </p:graphicFrame>
      <p:sp>
        <p:nvSpPr>
          <p:cNvPr id="13" name="12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541626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64372" y="-14401"/>
            <a:ext cx="9077325" cy="6848475"/>
          </a:xfrm>
          <a:prstGeom prst="rect">
            <a:avLst/>
          </a:prstGeom>
          <a:noFill/>
          <a:ln w="9525">
            <a:noFill/>
            <a:miter lim="800000"/>
            <a:headEnd/>
            <a:tailEnd/>
          </a:ln>
        </p:spPr>
      </p:pic>
      <p:sp>
        <p:nvSpPr>
          <p:cNvPr id="2" name="1 Rectángulo"/>
          <p:cNvSpPr/>
          <p:nvPr/>
        </p:nvSpPr>
        <p:spPr>
          <a:xfrm>
            <a:off x="323528" y="764704"/>
            <a:ext cx="4572000" cy="400110"/>
          </a:xfrm>
          <a:prstGeom prst="rect">
            <a:avLst/>
          </a:prstGeom>
        </p:spPr>
        <p:txBody>
          <a:bodyPr>
            <a:spAutoFit/>
          </a:bodyPr>
          <a:lstStyle/>
          <a:p>
            <a:pPr lvl="1" fontAlgn="base"/>
            <a:r>
              <a:rPr lang="es-EC" sz="2000" b="1" i="1" dirty="0" smtClean="0">
                <a:effectLst>
                  <a:outerShdw sx="0" sy="0">
                    <a:srgbClr val="000000"/>
                  </a:outerShdw>
                </a:effectLst>
              </a:rPr>
              <a:t>VALIDACIÓN DE  LA CALIBRACIÓN</a:t>
            </a:r>
            <a:endParaRPr lang="es-EC" sz="2000" i="1" dirty="0">
              <a:effectLst>
                <a:outerShdw sx="0" sy="0">
                  <a:srgbClr val="000000"/>
                </a:outerShdw>
              </a:effectLst>
            </a:endParaRPr>
          </a:p>
        </p:txBody>
      </p:sp>
      <p:sp>
        <p:nvSpPr>
          <p:cNvPr id="11" name="10 Rectángulo"/>
          <p:cNvSpPr/>
          <p:nvPr/>
        </p:nvSpPr>
        <p:spPr>
          <a:xfrm>
            <a:off x="161256" y="1412776"/>
            <a:ext cx="7075040" cy="646331"/>
          </a:xfrm>
          <a:prstGeom prst="rect">
            <a:avLst/>
          </a:prstGeom>
        </p:spPr>
        <p:txBody>
          <a:bodyPr wrap="square">
            <a:spAutoFit/>
          </a:bodyPr>
          <a:lstStyle/>
          <a:p>
            <a:r>
              <a:rPr lang="es-EC" dirty="0" smtClean="0"/>
              <a:t>VIGA DE 50X50 SIMPLEMENTE APOYADA</a:t>
            </a:r>
          </a:p>
          <a:p>
            <a:r>
              <a:rPr lang="es-EC" dirty="0" smtClean="0"/>
              <a:t>HASTA UNA CARGA DE 7000 N  2 PTOS DE CARGA</a:t>
            </a:r>
            <a:endParaRPr lang="es-EC" dirty="0"/>
          </a:p>
        </p:txBody>
      </p:sp>
      <p:pic>
        <p:nvPicPr>
          <p:cNvPr id="10" name="9 Imagen"/>
          <p:cNvPicPr/>
          <p:nvPr/>
        </p:nvPicPr>
        <p:blipFill>
          <a:blip r:embed="rId3"/>
          <a:stretch>
            <a:fillRect/>
          </a:stretch>
        </p:blipFill>
        <p:spPr>
          <a:xfrm>
            <a:off x="5004048" y="2506283"/>
            <a:ext cx="3636912" cy="2574032"/>
          </a:xfrm>
          <a:prstGeom prst="rect">
            <a:avLst/>
          </a:prstGeom>
        </p:spPr>
      </p:pic>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graphicFrame>
        <p:nvGraphicFramePr>
          <p:cNvPr id="12" name="1 Gráfico"/>
          <p:cNvGraphicFramePr>
            <a:graphicFrameLocks/>
          </p:cNvGraphicFramePr>
          <p:nvPr>
            <p:extLst>
              <p:ext uri="{D42A27DB-BD31-4B8C-83A1-F6EECF244321}">
                <p14:modId xmlns:p14="http://schemas.microsoft.com/office/powerpoint/2010/main" val="3713188627"/>
              </p:ext>
            </p:extLst>
          </p:nvPr>
        </p:nvGraphicFramePr>
        <p:xfrm>
          <a:off x="83100" y="2337114"/>
          <a:ext cx="4812428" cy="31081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02361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2" name="1 Rectángulo"/>
          <p:cNvSpPr/>
          <p:nvPr/>
        </p:nvSpPr>
        <p:spPr>
          <a:xfrm>
            <a:off x="323528" y="764704"/>
            <a:ext cx="4572000" cy="400110"/>
          </a:xfrm>
          <a:prstGeom prst="rect">
            <a:avLst/>
          </a:prstGeom>
        </p:spPr>
        <p:txBody>
          <a:bodyPr>
            <a:spAutoFit/>
          </a:bodyPr>
          <a:lstStyle/>
          <a:p>
            <a:pPr lvl="1" fontAlgn="base"/>
            <a:r>
              <a:rPr lang="es-EC" sz="2000" b="1" i="1" dirty="0" smtClean="0">
                <a:effectLst>
                  <a:outerShdw sx="0" sy="0">
                    <a:srgbClr val="000000"/>
                  </a:outerShdw>
                </a:effectLst>
              </a:rPr>
              <a:t>VALIDACIÓN DE  LA CALIBRACIÓN</a:t>
            </a:r>
            <a:endParaRPr lang="es-EC" sz="2000" i="1" dirty="0">
              <a:effectLst>
                <a:outerShdw sx="0" sy="0">
                  <a:srgbClr val="000000"/>
                </a:outerShdw>
              </a:effectLst>
            </a:endParaRPr>
          </a:p>
        </p:txBody>
      </p:sp>
      <p:sp>
        <p:nvSpPr>
          <p:cNvPr id="11" name="10 Rectángulo"/>
          <p:cNvSpPr/>
          <p:nvPr/>
        </p:nvSpPr>
        <p:spPr>
          <a:xfrm>
            <a:off x="161256" y="1412776"/>
            <a:ext cx="7075040" cy="646331"/>
          </a:xfrm>
          <a:prstGeom prst="rect">
            <a:avLst/>
          </a:prstGeom>
        </p:spPr>
        <p:txBody>
          <a:bodyPr wrap="square">
            <a:spAutoFit/>
          </a:bodyPr>
          <a:lstStyle/>
          <a:p>
            <a:r>
              <a:rPr lang="es-EC" dirty="0" smtClean="0"/>
              <a:t>VIGA DE 25X25 SIMPLEMENTE APOYADA</a:t>
            </a:r>
          </a:p>
          <a:p>
            <a:r>
              <a:rPr lang="es-EC" dirty="0" smtClean="0"/>
              <a:t>HASTA UNA CARGA DE 2000 N  1 PTO DE CARGA</a:t>
            </a:r>
            <a:endParaRPr lang="es-EC" dirty="0"/>
          </a:p>
        </p:txBody>
      </p:sp>
      <p:pic>
        <p:nvPicPr>
          <p:cNvPr id="10" name="9 Imagen"/>
          <p:cNvPicPr/>
          <p:nvPr/>
        </p:nvPicPr>
        <p:blipFill>
          <a:blip r:embed="rId3"/>
          <a:stretch>
            <a:fillRect/>
          </a:stretch>
        </p:blipFill>
        <p:spPr>
          <a:xfrm>
            <a:off x="5004048" y="2564904"/>
            <a:ext cx="3682213" cy="2808312"/>
          </a:xfrm>
          <a:prstGeom prst="rect">
            <a:avLst/>
          </a:prstGeom>
        </p:spPr>
      </p:pic>
      <p:graphicFrame>
        <p:nvGraphicFramePr>
          <p:cNvPr id="13" name="12 Gráfico"/>
          <p:cNvGraphicFramePr/>
          <p:nvPr>
            <p:extLst>
              <p:ext uri="{D42A27DB-BD31-4B8C-83A1-F6EECF244321}">
                <p14:modId xmlns:p14="http://schemas.microsoft.com/office/powerpoint/2010/main" val="4122722007"/>
              </p:ext>
            </p:extLst>
          </p:nvPr>
        </p:nvGraphicFramePr>
        <p:xfrm>
          <a:off x="342798" y="2564904"/>
          <a:ext cx="4443334" cy="2952328"/>
        </p:xfrm>
        <a:graphic>
          <a:graphicData uri="http://schemas.openxmlformats.org/drawingml/2006/chart">
            <c:chart xmlns:c="http://schemas.openxmlformats.org/drawingml/2006/chart" xmlns:r="http://schemas.openxmlformats.org/officeDocument/2006/relationships" r:id="rId4"/>
          </a:graphicData>
        </a:graphic>
      </p:graphicFrame>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388873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2" name="1 Rectángulo"/>
          <p:cNvSpPr/>
          <p:nvPr/>
        </p:nvSpPr>
        <p:spPr>
          <a:xfrm>
            <a:off x="323528" y="764704"/>
            <a:ext cx="4572000" cy="400110"/>
          </a:xfrm>
          <a:prstGeom prst="rect">
            <a:avLst/>
          </a:prstGeom>
        </p:spPr>
        <p:txBody>
          <a:bodyPr>
            <a:spAutoFit/>
          </a:bodyPr>
          <a:lstStyle/>
          <a:p>
            <a:pPr lvl="1" fontAlgn="base"/>
            <a:r>
              <a:rPr lang="es-EC" sz="2000" b="1" i="1" dirty="0" smtClean="0">
                <a:effectLst>
                  <a:outerShdw sx="0" sy="0">
                    <a:srgbClr val="000000"/>
                  </a:outerShdw>
                </a:effectLst>
              </a:rPr>
              <a:t>VALIDACIÓN DE  LA CALIBRACIÓN</a:t>
            </a:r>
            <a:endParaRPr lang="es-EC" sz="2000" i="1" dirty="0">
              <a:effectLst>
                <a:outerShdw sx="0" sy="0">
                  <a:srgbClr val="000000"/>
                </a:outerShdw>
              </a:effectLst>
            </a:endParaRPr>
          </a:p>
        </p:txBody>
      </p:sp>
      <p:sp>
        <p:nvSpPr>
          <p:cNvPr id="11" name="10 Rectángulo"/>
          <p:cNvSpPr/>
          <p:nvPr/>
        </p:nvSpPr>
        <p:spPr>
          <a:xfrm>
            <a:off x="161256" y="1412776"/>
            <a:ext cx="7075040" cy="646331"/>
          </a:xfrm>
          <a:prstGeom prst="rect">
            <a:avLst/>
          </a:prstGeom>
        </p:spPr>
        <p:txBody>
          <a:bodyPr wrap="square">
            <a:spAutoFit/>
          </a:bodyPr>
          <a:lstStyle/>
          <a:p>
            <a:r>
              <a:rPr lang="es-EC" dirty="0" smtClean="0"/>
              <a:t>VIGA DE 25X25 SIMPLEMENTE APOYADA</a:t>
            </a:r>
          </a:p>
          <a:p>
            <a:r>
              <a:rPr lang="es-EC" dirty="0" smtClean="0"/>
              <a:t>HASTA UNA CARGA DE 3000 N  2 PTO DE CARGA</a:t>
            </a:r>
            <a:endParaRPr lang="es-EC" dirty="0"/>
          </a:p>
        </p:txBody>
      </p:sp>
      <p:graphicFrame>
        <p:nvGraphicFramePr>
          <p:cNvPr id="13" name="12 Gráfico"/>
          <p:cNvGraphicFramePr/>
          <p:nvPr>
            <p:extLst>
              <p:ext uri="{D42A27DB-BD31-4B8C-83A1-F6EECF244321}">
                <p14:modId xmlns:p14="http://schemas.microsoft.com/office/powerpoint/2010/main" val="4003822953"/>
              </p:ext>
            </p:extLst>
          </p:nvPr>
        </p:nvGraphicFramePr>
        <p:xfrm>
          <a:off x="342798" y="2564904"/>
          <a:ext cx="4443334" cy="2952328"/>
        </p:xfrm>
        <a:graphic>
          <a:graphicData uri="http://schemas.openxmlformats.org/drawingml/2006/chart">
            <c:chart xmlns:c="http://schemas.openxmlformats.org/drawingml/2006/chart" xmlns:r="http://schemas.openxmlformats.org/officeDocument/2006/relationships" r:id="rId3"/>
          </a:graphicData>
        </a:graphic>
      </p:graphicFrame>
      <p:pic>
        <p:nvPicPr>
          <p:cNvPr id="9" name="8 Imagen"/>
          <p:cNvPicPr/>
          <p:nvPr/>
        </p:nvPicPr>
        <p:blipFill>
          <a:blip r:embed="rId4"/>
          <a:stretch>
            <a:fillRect/>
          </a:stretch>
        </p:blipFill>
        <p:spPr>
          <a:xfrm>
            <a:off x="5004048" y="2420888"/>
            <a:ext cx="3744416" cy="2808312"/>
          </a:xfrm>
          <a:prstGeom prst="rect">
            <a:avLst/>
          </a:prstGeom>
        </p:spPr>
      </p:pic>
      <p:graphicFrame>
        <p:nvGraphicFramePr>
          <p:cNvPr id="12" name="11 Gráfico"/>
          <p:cNvGraphicFramePr/>
          <p:nvPr>
            <p:extLst>
              <p:ext uri="{D42A27DB-BD31-4B8C-83A1-F6EECF244321}">
                <p14:modId xmlns:p14="http://schemas.microsoft.com/office/powerpoint/2010/main" val="2680199380"/>
              </p:ext>
            </p:extLst>
          </p:nvPr>
        </p:nvGraphicFramePr>
        <p:xfrm>
          <a:off x="323527" y="2486000"/>
          <a:ext cx="4506367" cy="2959224"/>
        </p:xfrm>
        <a:graphic>
          <a:graphicData uri="http://schemas.openxmlformats.org/drawingml/2006/chart">
            <c:chart xmlns:c="http://schemas.openxmlformats.org/drawingml/2006/chart" xmlns:r="http://schemas.openxmlformats.org/officeDocument/2006/relationships" r:id="rId5"/>
          </a:graphicData>
        </a:graphic>
      </p:graphicFrame>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789334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2" name="1 Rectángulo"/>
          <p:cNvSpPr/>
          <p:nvPr/>
        </p:nvSpPr>
        <p:spPr>
          <a:xfrm>
            <a:off x="323528" y="764704"/>
            <a:ext cx="4572000" cy="400110"/>
          </a:xfrm>
          <a:prstGeom prst="rect">
            <a:avLst/>
          </a:prstGeom>
        </p:spPr>
        <p:txBody>
          <a:bodyPr>
            <a:spAutoFit/>
          </a:bodyPr>
          <a:lstStyle/>
          <a:p>
            <a:pPr lvl="1" fontAlgn="base"/>
            <a:r>
              <a:rPr lang="es-EC" sz="2000" b="1" i="1" dirty="0" smtClean="0">
                <a:effectLst>
                  <a:outerShdw sx="0" sy="0">
                    <a:srgbClr val="000000"/>
                  </a:outerShdw>
                </a:effectLst>
              </a:rPr>
              <a:t>RESULTADOS</a:t>
            </a:r>
            <a:endParaRPr lang="es-EC" sz="2000" b="1" i="1" dirty="0">
              <a:effectLst>
                <a:outerShdw sx="0" sy="0">
                  <a:srgbClr val="000000"/>
                </a:outerShdw>
              </a:effectLst>
            </a:endParaRPr>
          </a:p>
        </p:txBody>
      </p:sp>
      <p:sp>
        <p:nvSpPr>
          <p:cNvPr id="10" name="9 Rectángulo"/>
          <p:cNvSpPr/>
          <p:nvPr/>
        </p:nvSpPr>
        <p:spPr>
          <a:xfrm>
            <a:off x="611560" y="2267744"/>
            <a:ext cx="4896544" cy="400110"/>
          </a:xfrm>
          <a:prstGeom prst="rect">
            <a:avLst/>
          </a:prstGeom>
        </p:spPr>
        <p:txBody>
          <a:bodyPr wrap="square">
            <a:spAutoFit/>
          </a:bodyPr>
          <a:lstStyle/>
          <a:p>
            <a:r>
              <a:rPr lang="es-EC" sz="2000" dirty="0" smtClean="0"/>
              <a:t>.</a:t>
            </a:r>
            <a:endParaRPr lang="es-EC" sz="2000" dirty="0"/>
          </a:p>
        </p:txBody>
      </p:sp>
      <p:graphicFrame>
        <p:nvGraphicFramePr>
          <p:cNvPr id="3" name="2 Tabla"/>
          <p:cNvGraphicFramePr>
            <a:graphicFrameLocks noGrp="1"/>
          </p:cNvGraphicFramePr>
          <p:nvPr>
            <p:extLst>
              <p:ext uri="{D42A27DB-BD31-4B8C-83A1-F6EECF244321}">
                <p14:modId xmlns:p14="http://schemas.microsoft.com/office/powerpoint/2010/main" val="4247997770"/>
              </p:ext>
            </p:extLst>
          </p:nvPr>
        </p:nvGraphicFramePr>
        <p:xfrm>
          <a:off x="1763688" y="1844824"/>
          <a:ext cx="6192688" cy="3096343"/>
        </p:xfrm>
        <a:graphic>
          <a:graphicData uri="http://schemas.openxmlformats.org/drawingml/2006/table">
            <a:tbl>
              <a:tblPr firstRow="1" firstCol="1" bandRow="1">
                <a:tableStyleId>{5C22544A-7EE6-4342-B048-85BDC9FD1C3A}</a:tableStyleId>
              </a:tblPr>
              <a:tblGrid>
                <a:gridCol w="3704185"/>
                <a:gridCol w="1182186"/>
                <a:gridCol w="1306317"/>
              </a:tblGrid>
              <a:tr h="1032115">
                <a:tc>
                  <a:txBody>
                    <a:bodyPr/>
                    <a:lstStyle/>
                    <a:p>
                      <a:pPr algn="l">
                        <a:lnSpc>
                          <a:spcPct val="200000"/>
                        </a:lnSpc>
                        <a:spcAft>
                          <a:spcPts val="0"/>
                        </a:spcAft>
                      </a:pPr>
                      <a:r>
                        <a:rPr lang="es-EC" sz="1600" dirty="0">
                          <a:effectLst/>
                        </a:rPr>
                        <a:t>Tipo de Ensayo</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Carga (N)</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Deformación (mm)</a:t>
                      </a:r>
                      <a:endParaRPr lang="es-EC" sz="1600" dirty="0">
                        <a:solidFill>
                          <a:srgbClr val="31849B"/>
                        </a:solidFill>
                        <a:effectLst/>
                        <a:latin typeface="Arial"/>
                        <a:ea typeface="Times New Roman"/>
                        <a:cs typeface="Times New Roman"/>
                      </a:endParaRPr>
                    </a:p>
                  </a:txBody>
                  <a:tcPr marL="68580" marR="68580" marT="0" marB="0"/>
                </a:tc>
              </a:tr>
              <a:tr h="516057">
                <a:tc>
                  <a:txBody>
                    <a:bodyPr/>
                    <a:lstStyle/>
                    <a:p>
                      <a:pPr algn="l">
                        <a:lnSpc>
                          <a:spcPct val="200000"/>
                        </a:lnSpc>
                        <a:spcAft>
                          <a:spcPts val="0"/>
                        </a:spcAft>
                      </a:pPr>
                      <a:r>
                        <a:rPr lang="es-EC" sz="1600" dirty="0">
                          <a:effectLst/>
                        </a:rPr>
                        <a:t>Viga de 50X50 un punto de aplicación</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3571</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5,735</a:t>
                      </a:r>
                      <a:endParaRPr lang="es-EC" sz="1600" dirty="0">
                        <a:solidFill>
                          <a:srgbClr val="31849B"/>
                        </a:solidFill>
                        <a:effectLst/>
                        <a:latin typeface="Arial"/>
                        <a:ea typeface="Times New Roman"/>
                        <a:cs typeface="Times New Roman"/>
                      </a:endParaRPr>
                    </a:p>
                  </a:txBody>
                  <a:tcPr marL="68580" marR="68580" marT="0" marB="0"/>
                </a:tc>
              </a:tr>
              <a:tr h="516057">
                <a:tc>
                  <a:txBody>
                    <a:bodyPr/>
                    <a:lstStyle/>
                    <a:p>
                      <a:pPr algn="l">
                        <a:lnSpc>
                          <a:spcPct val="200000"/>
                        </a:lnSpc>
                        <a:spcAft>
                          <a:spcPts val="0"/>
                        </a:spcAft>
                      </a:pPr>
                      <a:r>
                        <a:rPr lang="es-EC" sz="1600" dirty="0">
                          <a:effectLst/>
                        </a:rPr>
                        <a:t>Viga de 50X50 dos puntos de aplicación</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7014</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7,33</a:t>
                      </a:r>
                      <a:endParaRPr lang="es-EC" sz="1600" dirty="0">
                        <a:solidFill>
                          <a:srgbClr val="31849B"/>
                        </a:solidFill>
                        <a:effectLst/>
                        <a:latin typeface="Arial"/>
                        <a:ea typeface="Times New Roman"/>
                        <a:cs typeface="Times New Roman"/>
                      </a:endParaRPr>
                    </a:p>
                  </a:txBody>
                  <a:tcPr marL="68580" marR="68580" marT="0" marB="0"/>
                </a:tc>
              </a:tr>
              <a:tr h="516057">
                <a:tc>
                  <a:txBody>
                    <a:bodyPr/>
                    <a:lstStyle/>
                    <a:p>
                      <a:pPr algn="l">
                        <a:lnSpc>
                          <a:spcPct val="200000"/>
                        </a:lnSpc>
                        <a:spcAft>
                          <a:spcPts val="0"/>
                        </a:spcAft>
                      </a:pPr>
                      <a:r>
                        <a:rPr lang="es-EC" sz="1600" dirty="0">
                          <a:effectLst/>
                        </a:rPr>
                        <a:t>Viga de 25X25 un punto de aplicación</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2001</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20,40</a:t>
                      </a:r>
                      <a:endParaRPr lang="es-EC" sz="1600" dirty="0">
                        <a:solidFill>
                          <a:srgbClr val="31849B"/>
                        </a:solidFill>
                        <a:effectLst/>
                        <a:latin typeface="Arial"/>
                        <a:ea typeface="Times New Roman"/>
                        <a:cs typeface="Times New Roman"/>
                      </a:endParaRPr>
                    </a:p>
                  </a:txBody>
                  <a:tcPr marL="68580" marR="68580" marT="0" marB="0"/>
                </a:tc>
              </a:tr>
              <a:tr h="516057">
                <a:tc>
                  <a:txBody>
                    <a:bodyPr/>
                    <a:lstStyle/>
                    <a:p>
                      <a:pPr algn="l">
                        <a:lnSpc>
                          <a:spcPct val="200000"/>
                        </a:lnSpc>
                        <a:spcAft>
                          <a:spcPts val="0"/>
                        </a:spcAft>
                      </a:pPr>
                      <a:r>
                        <a:rPr lang="es-EC" sz="1600" dirty="0">
                          <a:effectLst/>
                        </a:rPr>
                        <a:t>Viga de 25X25 dos puntos de aplicación</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3009</a:t>
                      </a:r>
                      <a:endParaRPr lang="es-EC" sz="16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600" dirty="0">
                          <a:effectLst/>
                        </a:rPr>
                        <a:t>28,20</a:t>
                      </a:r>
                      <a:endParaRPr lang="es-EC" sz="1600" dirty="0">
                        <a:solidFill>
                          <a:srgbClr val="31849B"/>
                        </a:solidFill>
                        <a:effectLst/>
                        <a:latin typeface="Arial"/>
                        <a:ea typeface="Times New Roman"/>
                        <a:cs typeface="Times New Roman"/>
                      </a:endParaRPr>
                    </a:p>
                  </a:txBody>
                  <a:tcPr marL="68580" marR="68580" marT="0" marB="0"/>
                </a:tc>
              </a:tr>
            </a:tbl>
          </a:graphicData>
        </a:graphic>
      </p:graphicFrame>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5416269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FLEXIÓN</a:t>
            </a:r>
            <a:endParaRPr lang="es-EC" sz="2000" b="1" i="1" dirty="0">
              <a:effectLst>
                <a:outerShdw sx="0" sy="0">
                  <a:srgbClr val="000000"/>
                </a:outerShdw>
              </a:effectLst>
            </a:endParaRPr>
          </a:p>
        </p:txBody>
      </p:sp>
      <p:pic>
        <p:nvPicPr>
          <p:cNvPr id="14" name="13 Imagen"/>
          <p:cNvPicPr/>
          <p:nvPr/>
        </p:nvPicPr>
        <p:blipFill>
          <a:blip r:embed="rId3">
            <a:extLst>
              <a:ext uri="{28A0092B-C50C-407E-A947-70E740481C1C}">
                <a14:useLocalDpi xmlns:a14="http://schemas.microsoft.com/office/drawing/2010/main" val="0"/>
              </a:ext>
            </a:extLst>
          </a:blip>
          <a:srcRect/>
          <a:stretch>
            <a:fillRect/>
          </a:stretch>
        </p:blipFill>
        <p:spPr bwMode="auto">
          <a:xfrm>
            <a:off x="2550428" y="1349219"/>
            <a:ext cx="4525877" cy="2485057"/>
          </a:xfrm>
          <a:prstGeom prst="rect">
            <a:avLst/>
          </a:prstGeom>
          <a:noFill/>
          <a:ln>
            <a:noFill/>
          </a:ln>
        </p:spPr>
      </p:pic>
      <p:pic>
        <p:nvPicPr>
          <p:cNvPr id="15" name="14 Imagen"/>
          <p:cNvPicPr/>
          <p:nvPr/>
        </p:nvPicPr>
        <p:blipFill>
          <a:blip r:embed="rId4"/>
          <a:stretch>
            <a:fillRect/>
          </a:stretch>
        </p:blipFill>
        <p:spPr>
          <a:xfrm>
            <a:off x="1907704" y="3947052"/>
            <a:ext cx="6428973" cy="1693979"/>
          </a:xfrm>
          <a:prstGeom prst="rect">
            <a:avLst/>
          </a:prstGeom>
        </p:spPr>
      </p:pic>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5754108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FLEXIÓN</a:t>
            </a:r>
            <a:endParaRPr lang="es-EC" sz="2000" b="1" i="1" dirty="0">
              <a:effectLst>
                <a:outerShdw sx="0" sy="0">
                  <a:srgbClr val="000000"/>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3577858194"/>
              </p:ext>
            </p:extLst>
          </p:nvPr>
        </p:nvGraphicFramePr>
        <p:xfrm>
          <a:off x="539552" y="1700808"/>
          <a:ext cx="8136904" cy="4006405"/>
        </p:xfrm>
        <a:graphic>
          <a:graphicData uri="http://schemas.openxmlformats.org/drawingml/2006/table">
            <a:tbl>
              <a:tblPr firstRow="1" firstCol="1" bandRow="1">
                <a:tableStyleId>{5C22544A-7EE6-4342-B048-85BDC9FD1C3A}</a:tableStyleId>
              </a:tblPr>
              <a:tblGrid>
                <a:gridCol w="1416894"/>
                <a:gridCol w="1652194"/>
                <a:gridCol w="817135"/>
                <a:gridCol w="2301246"/>
                <a:gridCol w="1949435"/>
              </a:tblGrid>
              <a:tr h="668431">
                <a:tc>
                  <a:txBody>
                    <a:bodyPr/>
                    <a:lstStyle/>
                    <a:p>
                      <a:pPr algn="ctr">
                        <a:lnSpc>
                          <a:spcPct val="200000"/>
                        </a:lnSpc>
                        <a:spcAft>
                          <a:spcPts val="0"/>
                        </a:spcAft>
                      </a:pPr>
                      <a:r>
                        <a:rPr lang="es-EC" sz="1200" dirty="0">
                          <a:effectLst/>
                        </a:rPr>
                        <a:t>EQUIPO</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INSTRUMENTOS DE MEDICIÓN</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CANTIDAD</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ESPECIFICACIONES</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FUNCIÓN</a:t>
                      </a:r>
                      <a:endParaRPr lang="es-EC" sz="2000" dirty="0">
                        <a:solidFill>
                          <a:srgbClr val="31849B"/>
                        </a:solidFill>
                        <a:effectLst/>
                        <a:latin typeface="Arial"/>
                        <a:ea typeface="Times New Roman"/>
                        <a:cs typeface="Times New Roman"/>
                      </a:endParaRPr>
                    </a:p>
                  </a:txBody>
                  <a:tcPr marL="66558" marR="66558" marT="0" marB="0"/>
                </a:tc>
              </a:tr>
              <a:tr h="1114996">
                <a:tc rowSpan="3">
                  <a:txBody>
                    <a:bodyPr/>
                    <a:lstStyle/>
                    <a:p>
                      <a:pPr algn="ctr">
                        <a:lnSpc>
                          <a:spcPct val="200000"/>
                        </a:lnSpc>
                        <a:spcAft>
                          <a:spcPts val="0"/>
                        </a:spcAft>
                      </a:pPr>
                      <a:r>
                        <a:rPr lang="es-EC" sz="1200" dirty="0">
                          <a:effectLst/>
                        </a:rPr>
                        <a:t>Vibróforo de Baja Frecuencia AMSLER 417u</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ERs</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1</a:t>
                      </a:r>
                      <a:endParaRPr lang="es-EC" sz="2000" dirty="0">
                        <a:solidFill>
                          <a:srgbClr val="31849B"/>
                        </a:solidFill>
                        <a:effectLst/>
                        <a:latin typeface="Arial"/>
                        <a:ea typeface="Times New Roman"/>
                        <a:cs typeface="Times New Roman"/>
                      </a:endParaRPr>
                    </a:p>
                  </a:txBody>
                  <a:tcPr marL="66558" marR="66558" marT="0" marB="0"/>
                </a:tc>
                <a:tc>
                  <a:txBody>
                    <a:bodyPr/>
                    <a:lstStyle/>
                    <a:p>
                      <a:pPr>
                        <a:lnSpc>
                          <a:spcPct val="200000"/>
                        </a:lnSpc>
                        <a:spcAft>
                          <a:spcPts val="0"/>
                        </a:spcAft>
                      </a:pPr>
                      <a:r>
                        <a:rPr lang="es-EC" sz="1200" dirty="0">
                          <a:effectLst/>
                        </a:rPr>
                        <a:t>Transductor de desplazamiento de que mide hasta </a:t>
                      </a:r>
                      <a:r>
                        <a:rPr lang="es-EC" sz="1200" dirty="0" smtClean="0">
                          <a:effectLst/>
                        </a:rPr>
                        <a:t>1000mm</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Medir el desplazamiento de la deflexión del bambú en el centro de la probeta</a:t>
                      </a:r>
                      <a:endParaRPr lang="es-EC" sz="2000" dirty="0">
                        <a:solidFill>
                          <a:srgbClr val="31849B"/>
                        </a:solidFill>
                        <a:effectLst/>
                        <a:latin typeface="Arial"/>
                        <a:ea typeface="Times New Roman"/>
                        <a:cs typeface="Times New Roman"/>
                      </a:endParaRPr>
                    </a:p>
                  </a:txBody>
                  <a:tcPr marL="66558" marR="66558" marT="0" marB="0"/>
                </a:tc>
              </a:tr>
              <a:tr h="1114996">
                <a:tc vMerge="1">
                  <a:txBody>
                    <a:bodyPr/>
                    <a:lstStyle/>
                    <a:p>
                      <a:endParaRPr lang="es-EC"/>
                    </a:p>
                  </a:txBody>
                  <a:tcPr/>
                </a:tc>
                <a:tc>
                  <a:txBody>
                    <a:bodyPr/>
                    <a:lstStyle/>
                    <a:p>
                      <a:pPr algn="ctr">
                        <a:lnSpc>
                          <a:spcPct val="200000"/>
                        </a:lnSpc>
                        <a:spcAft>
                          <a:spcPts val="0"/>
                        </a:spcAft>
                      </a:pPr>
                      <a:r>
                        <a:rPr lang="es-EC" sz="1200" dirty="0">
                          <a:effectLst/>
                        </a:rPr>
                        <a:t>LVDT</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2</a:t>
                      </a:r>
                      <a:endParaRPr lang="es-EC" sz="2000" dirty="0">
                        <a:solidFill>
                          <a:srgbClr val="31849B"/>
                        </a:solidFill>
                        <a:effectLst/>
                        <a:latin typeface="Arial"/>
                        <a:ea typeface="Times New Roman"/>
                        <a:cs typeface="Times New Roman"/>
                      </a:endParaRPr>
                    </a:p>
                  </a:txBody>
                  <a:tcPr marL="66558" marR="66558" marT="0" marB="0"/>
                </a:tc>
                <a:tc>
                  <a:txBody>
                    <a:bodyPr/>
                    <a:lstStyle/>
                    <a:p>
                      <a:pPr>
                        <a:lnSpc>
                          <a:spcPct val="200000"/>
                        </a:lnSpc>
                        <a:spcAft>
                          <a:spcPts val="0"/>
                        </a:spcAft>
                      </a:pPr>
                      <a:r>
                        <a:rPr lang="es-EC" sz="1200" dirty="0">
                          <a:effectLst/>
                        </a:rPr>
                        <a:t>Transductor de desplazamiento, cautivo-guiado LVDT de </a:t>
                      </a:r>
                      <a:r>
                        <a:rPr lang="es-EC" sz="1200" dirty="0" smtClean="0">
                          <a:effectLst/>
                        </a:rPr>
                        <a:t>+-100mm</a:t>
                      </a:r>
                      <a:r>
                        <a:rPr lang="es-EC" sz="1200" dirty="0">
                          <a:effectLst/>
                        </a:rPr>
                        <a:t>(+-2’’), 0.5 % de linealidad</a:t>
                      </a:r>
                      <a:endParaRPr lang="es-EC" sz="2000" dirty="0">
                        <a:solidFill>
                          <a:srgbClr val="31849B"/>
                        </a:solidFill>
                        <a:effectLst/>
                        <a:latin typeface="Arial"/>
                        <a:ea typeface="Times New Roman"/>
                        <a:cs typeface="Times New Roman"/>
                      </a:endParaRPr>
                    </a:p>
                  </a:txBody>
                  <a:tcPr marL="66558" marR="66558" marT="0" marB="0"/>
                </a:tc>
                <a:tc>
                  <a:txBody>
                    <a:bodyPr/>
                    <a:lstStyle/>
                    <a:p>
                      <a:pPr>
                        <a:lnSpc>
                          <a:spcPct val="200000"/>
                        </a:lnSpc>
                        <a:spcAft>
                          <a:spcPts val="0"/>
                        </a:spcAft>
                      </a:pPr>
                      <a:r>
                        <a:rPr lang="es-EC" sz="1200" dirty="0">
                          <a:effectLst/>
                        </a:rPr>
                        <a:t>Medir el desplazamiento  del bambú en los extremos</a:t>
                      </a:r>
                      <a:endParaRPr lang="es-EC" sz="2000" dirty="0">
                        <a:solidFill>
                          <a:srgbClr val="31849B"/>
                        </a:solidFill>
                        <a:effectLst/>
                        <a:latin typeface="Arial"/>
                        <a:ea typeface="Times New Roman"/>
                        <a:cs typeface="Times New Roman"/>
                      </a:endParaRPr>
                    </a:p>
                  </a:txBody>
                  <a:tcPr marL="66558" marR="66558" marT="0" marB="0"/>
                </a:tc>
              </a:tr>
              <a:tr h="891241">
                <a:tc vMerge="1">
                  <a:txBody>
                    <a:bodyPr/>
                    <a:lstStyle/>
                    <a:p>
                      <a:endParaRPr lang="es-EC"/>
                    </a:p>
                  </a:txBody>
                  <a:tcPr/>
                </a:tc>
                <a:tc>
                  <a:txBody>
                    <a:bodyPr/>
                    <a:lstStyle/>
                    <a:p>
                      <a:pPr algn="ctr">
                        <a:lnSpc>
                          <a:spcPct val="200000"/>
                        </a:lnSpc>
                        <a:spcAft>
                          <a:spcPts val="0"/>
                        </a:spcAft>
                      </a:pPr>
                      <a:r>
                        <a:rPr lang="es-EC" sz="1200" dirty="0">
                          <a:effectLst/>
                        </a:rPr>
                        <a:t>CELDA DE CARGA </a:t>
                      </a:r>
                      <a:endParaRPr lang="es-EC" sz="1200" dirty="0" smtClean="0">
                        <a:effectLst/>
                      </a:endParaRPr>
                    </a:p>
                    <a:p>
                      <a:pPr algn="ctr">
                        <a:lnSpc>
                          <a:spcPct val="200000"/>
                        </a:lnSpc>
                        <a:spcAft>
                          <a:spcPts val="0"/>
                        </a:spcAft>
                      </a:pPr>
                      <a:r>
                        <a:rPr lang="es-EC" sz="1200" dirty="0" smtClean="0">
                          <a:effectLst/>
                        </a:rPr>
                        <a:t>100</a:t>
                      </a:r>
                      <a:r>
                        <a:rPr lang="es-EC" sz="1200" baseline="0" dirty="0" smtClean="0">
                          <a:effectLst/>
                        </a:rPr>
                        <a:t> </a:t>
                      </a:r>
                      <a:r>
                        <a:rPr lang="es-EC" sz="1200" baseline="0" dirty="0" err="1" smtClean="0">
                          <a:effectLst/>
                        </a:rPr>
                        <a:t>KN</a:t>
                      </a:r>
                      <a:r>
                        <a:rPr lang="es-EC" sz="1200" baseline="0" dirty="0" smtClean="0">
                          <a:effectLst/>
                        </a:rPr>
                        <a:t> (</a:t>
                      </a:r>
                      <a:r>
                        <a:rPr lang="es-EC" sz="1200" dirty="0" smtClean="0">
                          <a:effectLst/>
                        </a:rPr>
                        <a:t>10 TON)</a:t>
                      </a:r>
                      <a:endParaRPr lang="es-EC" sz="2000" dirty="0">
                        <a:effectLst/>
                      </a:endParaRPr>
                    </a:p>
                    <a:p>
                      <a:pPr algn="ctr">
                        <a:lnSpc>
                          <a:spcPct val="200000"/>
                        </a:lnSpc>
                        <a:spcAft>
                          <a:spcPts val="0"/>
                        </a:spcAft>
                      </a:pPr>
                      <a:r>
                        <a:rPr lang="es-EC" sz="1200" dirty="0">
                          <a:effectLst/>
                        </a:rPr>
                        <a:t>RDP</a:t>
                      </a:r>
                      <a:endParaRPr lang="es-EC" sz="2000" dirty="0">
                        <a:solidFill>
                          <a:srgbClr val="31849B"/>
                        </a:solidFill>
                        <a:effectLst/>
                        <a:latin typeface="Arial"/>
                        <a:ea typeface="Times New Roman"/>
                        <a:cs typeface="Times New Roman"/>
                      </a:endParaRPr>
                    </a:p>
                  </a:txBody>
                  <a:tcPr marL="66558" marR="66558" marT="0" marB="0"/>
                </a:tc>
                <a:tc>
                  <a:txBody>
                    <a:bodyPr/>
                    <a:lstStyle/>
                    <a:p>
                      <a:pPr algn="ctr">
                        <a:lnSpc>
                          <a:spcPct val="200000"/>
                        </a:lnSpc>
                        <a:spcAft>
                          <a:spcPts val="0"/>
                        </a:spcAft>
                      </a:pPr>
                      <a:r>
                        <a:rPr lang="es-EC" sz="1200" dirty="0">
                          <a:effectLst/>
                        </a:rPr>
                        <a:t>1</a:t>
                      </a:r>
                      <a:endParaRPr lang="es-EC" sz="2000" dirty="0">
                        <a:solidFill>
                          <a:srgbClr val="31849B"/>
                        </a:solidFill>
                        <a:effectLst/>
                        <a:latin typeface="Arial"/>
                        <a:ea typeface="Times New Roman"/>
                        <a:cs typeface="Times New Roman"/>
                      </a:endParaRPr>
                    </a:p>
                  </a:txBody>
                  <a:tcPr marL="66558" marR="66558" marT="0" marB="0"/>
                </a:tc>
                <a:tc>
                  <a:txBody>
                    <a:bodyPr/>
                    <a:lstStyle/>
                    <a:p>
                      <a:pPr>
                        <a:lnSpc>
                          <a:spcPct val="200000"/>
                        </a:lnSpc>
                        <a:spcAft>
                          <a:spcPts val="0"/>
                        </a:spcAft>
                      </a:pPr>
                      <a:r>
                        <a:rPr lang="es-EC" sz="1200" dirty="0">
                          <a:effectLst/>
                        </a:rPr>
                        <a:t>Celda de carga, rango 10000 kg, trabaja a tensión y a compresión </a:t>
                      </a:r>
                      <a:endParaRPr lang="es-EC" sz="2000" dirty="0">
                        <a:solidFill>
                          <a:srgbClr val="31849B"/>
                        </a:solidFill>
                        <a:effectLst/>
                        <a:latin typeface="Arial"/>
                        <a:ea typeface="Times New Roman"/>
                        <a:cs typeface="Times New Roman"/>
                      </a:endParaRPr>
                    </a:p>
                  </a:txBody>
                  <a:tcPr marL="66558" marR="66558" marT="0" marB="0"/>
                </a:tc>
                <a:tc>
                  <a:txBody>
                    <a:bodyPr/>
                    <a:lstStyle/>
                    <a:p>
                      <a:pPr>
                        <a:lnSpc>
                          <a:spcPct val="200000"/>
                        </a:lnSpc>
                        <a:spcAft>
                          <a:spcPts val="0"/>
                        </a:spcAft>
                      </a:pPr>
                      <a:r>
                        <a:rPr lang="es-EC" sz="1200" dirty="0">
                          <a:effectLst/>
                        </a:rPr>
                        <a:t>Mide la fuerza aplicada sobre el bambú</a:t>
                      </a:r>
                      <a:endParaRPr lang="es-EC" sz="2000" dirty="0">
                        <a:solidFill>
                          <a:srgbClr val="31849B"/>
                        </a:solidFill>
                        <a:effectLst/>
                        <a:latin typeface="Arial"/>
                        <a:ea typeface="Times New Roman"/>
                        <a:cs typeface="Times New Roman"/>
                      </a:endParaRPr>
                    </a:p>
                  </a:txBody>
                  <a:tcPr marL="66558" marR="66558" marT="0" marB="0"/>
                </a:tc>
              </a:tr>
            </a:tbl>
          </a:graphicData>
        </a:graphic>
      </p:graphicFrame>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878485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2" name="1 Rectángulo"/>
          <p:cNvSpPr/>
          <p:nvPr/>
        </p:nvSpPr>
        <p:spPr>
          <a:xfrm>
            <a:off x="2714" y="639852"/>
            <a:ext cx="8064896" cy="369332"/>
          </a:xfrm>
          <a:prstGeom prst="rect">
            <a:avLst/>
          </a:prstGeom>
        </p:spPr>
        <p:txBody>
          <a:bodyPr wrap="square">
            <a:spAutoFit/>
          </a:bodyPr>
          <a:lstStyle/>
          <a:p>
            <a:pPr lvl="1" algn="just"/>
            <a:r>
              <a:rPr lang="es-EC" b="1" i="1" dirty="0" smtClean="0"/>
              <a:t>CÁLCULO Y EXPRESIÓN DE RESULTADOS</a:t>
            </a:r>
            <a:endParaRPr lang="es-EC" i="1" dirty="0" smtClean="0"/>
          </a:p>
        </p:txBody>
      </p:sp>
      <p:graphicFrame>
        <p:nvGraphicFramePr>
          <p:cNvPr id="3" name="2 Tabla"/>
          <p:cNvGraphicFramePr>
            <a:graphicFrameLocks noGrp="1"/>
          </p:cNvGraphicFramePr>
          <p:nvPr>
            <p:extLst>
              <p:ext uri="{D42A27DB-BD31-4B8C-83A1-F6EECF244321}">
                <p14:modId xmlns:p14="http://schemas.microsoft.com/office/powerpoint/2010/main" val="1792208380"/>
              </p:ext>
            </p:extLst>
          </p:nvPr>
        </p:nvGraphicFramePr>
        <p:xfrm>
          <a:off x="440901" y="1196752"/>
          <a:ext cx="8200950" cy="2011680"/>
        </p:xfrm>
        <a:graphic>
          <a:graphicData uri="http://schemas.openxmlformats.org/drawingml/2006/table">
            <a:tbl>
              <a:tblPr firstRow="1" firstCol="1" bandRow="1">
                <a:tableStyleId>{5C22544A-7EE6-4342-B048-85BDC9FD1C3A}</a:tableStyleId>
              </a:tblPr>
              <a:tblGrid>
                <a:gridCol w="3263644"/>
                <a:gridCol w="894480"/>
                <a:gridCol w="996759"/>
                <a:gridCol w="788481"/>
                <a:gridCol w="483503"/>
                <a:gridCol w="1774083"/>
              </a:tblGrid>
              <a:tr h="190500">
                <a:tc>
                  <a:txBody>
                    <a:bodyPr/>
                    <a:lstStyle/>
                    <a:p>
                      <a:endParaRPr lang="es-EC" sz="1100" dirty="0">
                        <a:solidFill>
                          <a:srgbClr val="31849B"/>
                        </a:solidFill>
                        <a:effectLst/>
                        <a:latin typeface="Calibri"/>
                        <a:cs typeface="Times New Roman"/>
                      </a:endParaRPr>
                    </a:p>
                  </a:txBody>
                  <a:tcPr marL="68580" marR="68580" marT="0" marB="0"/>
                </a:tc>
                <a:tc gridSpan="4">
                  <a:txBody>
                    <a:bodyPr/>
                    <a:lstStyle/>
                    <a:p>
                      <a:pPr algn="ctr">
                        <a:lnSpc>
                          <a:spcPct val="200000"/>
                        </a:lnSpc>
                        <a:spcAft>
                          <a:spcPts val="0"/>
                        </a:spcAft>
                      </a:pPr>
                      <a:r>
                        <a:rPr lang="es-EC" sz="1100" dirty="0">
                          <a:effectLst/>
                        </a:rPr>
                        <a:t>Dimensiones (mm)</a:t>
                      </a:r>
                      <a:endParaRPr lang="es-EC" sz="1200" dirty="0">
                        <a:solidFill>
                          <a:srgbClr val="31849B"/>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200000"/>
                        </a:lnSpc>
                        <a:spcAft>
                          <a:spcPts val="0"/>
                        </a:spcAft>
                      </a:pPr>
                      <a:r>
                        <a:rPr lang="es-EC" sz="1100" dirty="0">
                          <a:effectLst/>
                        </a:rPr>
                        <a:t>Promedio (mm)</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nSpc>
                          <a:spcPct val="200000"/>
                        </a:lnSpc>
                        <a:spcAft>
                          <a:spcPts val="0"/>
                        </a:spcAft>
                      </a:pPr>
                      <a:r>
                        <a:rPr lang="es-EC" sz="1100" dirty="0">
                          <a:effectLst/>
                        </a:rPr>
                        <a:t>Diámetro Medio</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100,1</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100,4</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 </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 </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100,25</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nSpc>
                          <a:spcPct val="200000"/>
                        </a:lnSpc>
                        <a:spcAft>
                          <a:spcPts val="0"/>
                        </a:spcAft>
                      </a:pPr>
                      <a:r>
                        <a:rPr lang="es-EC" sz="1100" dirty="0">
                          <a:effectLst/>
                        </a:rPr>
                        <a:t>Espesor Superior</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14,7</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14</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14,4</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13,1</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14,05</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nSpc>
                          <a:spcPct val="200000"/>
                        </a:lnSpc>
                        <a:spcAft>
                          <a:spcPts val="0"/>
                        </a:spcAft>
                      </a:pPr>
                      <a:r>
                        <a:rPr lang="es-EC" sz="1100" dirty="0">
                          <a:effectLst/>
                        </a:rPr>
                        <a:t>Espesor Inferior</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11</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12,1</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13,2</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11,1</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11,85</a:t>
                      </a:r>
                      <a:endParaRPr lang="es-EC" sz="1200" dirty="0">
                        <a:solidFill>
                          <a:srgbClr val="31849B"/>
                        </a:solidFill>
                        <a:effectLst/>
                        <a:latin typeface="Arial"/>
                        <a:ea typeface="Times New Roman"/>
                        <a:cs typeface="Times New Roman"/>
                      </a:endParaRPr>
                    </a:p>
                  </a:txBody>
                  <a:tcPr marL="68580" marR="68580" marT="0" marB="0"/>
                </a:tc>
              </a:tr>
              <a:tr h="190500">
                <a:tc>
                  <a:txBody>
                    <a:bodyPr/>
                    <a:lstStyle/>
                    <a:p>
                      <a:pPr>
                        <a:lnSpc>
                          <a:spcPct val="200000"/>
                        </a:lnSpc>
                        <a:spcAft>
                          <a:spcPts val="0"/>
                        </a:spcAft>
                      </a:pPr>
                      <a:r>
                        <a:rPr lang="es-EC" sz="1100" dirty="0">
                          <a:effectLst/>
                        </a:rPr>
                        <a:t>Longitud entre apoyos (30XDprom)</a:t>
                      </a:r>
                      <a:endParaRPr lang="es-EC" sz="1200" dirty="0">
                        <a:solidFill>
                          <a:srgbClr val="31849B"/>
                        </a:solidFill>
                        <a:effectLst/>
                        <a:latin typeface="Arial"/>
                        <a:ea typeface="Times New Roman"/>
                        <a:cs typeface="Times New Roman"/>
                      </a:endParaRPr>
                    </a:p>
                  </a:txBody>
                  <a:tcPr marL="68580" marR="68580" marT="0" marB="0"/>
                </a:tc>
                <a:tc gridSpan="5">
                  <a:txBody>
                    <a:bodyPr/>
                    <a:lstStyle/>
                    <a:p>
                      <a:pPr algn="ctr">
                        <a:lnSpc>
                          <a:spcPct val="200000"/>
                        </a:lnSpc>
                        <a:spcAft>
                          <a:spcPts val="0"/>
                        </a:spcAft>
                      </a:pPr>
                      <a:r>
                        <a:rPr lang="es-EC" sz="1100" dirty="0">
                          <a:effectLst/>
                        </a:rPr>
                        <a:t>3007,5</a:t>
                      </a:r>
                      <a:endParaRPr lang="es-EC" sz="1200" dirty="0">
                        <a:solidFill>
                          <a:srgbClr val="31849B"/>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0500">
                <a:tc>
                  <a:txBody>
                    <a:bodyPr/>
                    <a:lstStyle/>
                    <a:p>
                      <a:pPr>
                        <a:lnSpc>
                          <a:spcPct val="200000"/>
                        </a:lnSpc>
                        <a:spcAft>
                          <a:spcPts val="0"/>
                        </a:spcAft>
                      </a:pPr>
                      <a:r>
                        <a:rPr lang="es-EC" sz="1100" dirty="0">
                          <a:effectLst/>
                        </a:rPr>
                        <a:t>Longitud total</a:t>
                      </a:r>
                      <a:endParaRPr lang="es-EC" sz="1200" dirty="0">
                        <a:solidFill>
                          <a:srgbClr val="31849B"/>
                        </a:solidFill>
                        <a:effectLst/>
                        <a:latin typeface="Arial"/>
                        <a:ea typeface="Times New Roman"/>
                        <a:cs typeface="Times New Roman"/>
                      </a:endParaRPr>
                    </a:p>
                  </a:txBody>
                  <a:tcPr marL="68580" marR="68580" marT="0" marB="0"/>
                </a:tc>
                <a:tc gridSpan="5">
                  <a:txBody>
                    <a:bodyPr/>
                    <a:lstStyle/>
                    <a:p>
                      <a:pPr algn="ctr">
                        <a:lnSpc>
                          <a:spcPct val="200000"/>
                        </a:lnSpc>
                        <a:spcAft>
                          <a:spcPts val="0"/>
                        </a:spcAft>
                      </a:pPr>
                      <a:r>
                        <a:rPr lang="es-EC" sz="1100" dirty="0">
                          <a:effectLst/>
                        </a:rPr>
                        <a:t>3407,5</a:t>
                      </a:r>
                      <a:endParaRPr lang="es-EC" sz="1200" dirty="0">
                        <a:solidFill>
                          <a:srgbClr val="31849B"/>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mc:AlternateContent xmlns:mc="http://schemas.openxmlformats.org/markup-compatibility/2006" xmlns:a14="http://schemas.microsoft.com/office/drawing/2010/main">
        <mc:Choice Requires="a14">
          <p:sp>
            <p:nvSpPr>
              <p:cNvPr id="4" name="3 Rectángulo"/>
              <p:cNvSpPr/>
              <p:nvPr/>
            </p:nvSpPr>
            <p:spPr>
              <a:xfrm>
                <a:off x="2411760" y="3645024"/>
                <a:ext cx="4572000" cy="1924053"/>
              </a:xfrm>
              <a:prstGeom prst="rect">
                <a:avLst/>
              </a:prstGeom>
            </p:spPr>
            <p:txBody>
              <a:bodyPr>
                <a:spAutoFit/>
              </a:bodyPr>
              <a:lstStyle/>
              <a:p>
                <a:r>
                  <a:rPr lang="es-EC" dirty="0"/>
                  <a:t>Espesor Medio:</a:t>
                </a:r>
              </a:p>
              <a:p>
                <a:pPr/>
                <a14:m>
                  <m:oMathPara xmlns:m="http://schemas.openxmlformats.org/officeDocument/2006/math">
                    <m:oMathParaPr>
                      <m:jc m:val="centerGroup"/>
                    </m:oMathParaPr>
                    <m:oMath xmlns:m="http://schemas.openxmlformats.org/officeDocument/2006/math">
                      <m:r>
                        <a:rPr lang="es-EC" i="1">
                          <a:latin typeface="Cambria Math"/>
                        </a:rPr>
                        <m:t>𝑡</m:t>
                      </m:r>
                      <m:r>
                        <a:rPr lang="es-EC" i="1">
                          <a:latin typeface="Cambria Math"/>
                        </a:rPr>
                        <m:t>=</m:t>
                      </m:r>
                      <m:f>
                        <m:fPr>
                          <m:ctrlPr>
                            <a:rPr lang="es-EC" i="1">
                              <a:latin typeface="Cambria Math"/>
                            </a:rPr>
                          </m:ctrlPr>
                        </m:fPr>
                        <m:num>
                          <m:r>
                            <a:rPr lang="es-EC" i="1">
                              <a:latin typeface="Cambria Math"/>
                            </a:rPr>
                            <m:t>14,05+11,85</m:t>
                          </m:r>
                        </m:num>
                        <m:den>
                          <m:r>
                            <a:rPr lang="es-EC" i="1">
                              <a:latin typeface="Cambria Math"/>
                            </a:rPr>
                            <m:t>2</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𝑡</m:t>
                      </m:r>
                      <m:r>
                        <a:rPr lang="es-EC" i="1">
                          <a:latin typeface="Cambria Math"/>
                        </a:rPr>
                        <m:t>=12,95 </m:t>
                      </m:r>
                      <m:r>
                        <a:rPr lang="es-EC" i="1">
                          <a:latin typeface="Cambria Math"/>
                        </a:rPr>
                        <m:t>𝑚𝑚</m:t>
                      </m:r>
                    </m:oMath>
                  </m:oMathPara>
                </a14:m>
                <a:endParaRPr lang="es-EC" dirty="0"/>
              </a:p>
              <a:p>
                <a:r>
                  <a:rPr lang="es-EC" dirty="0"/>
                  <a:t>Calculo de inercia: </a:t>
                </a:r>
              </a:p>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𝑰</m:t>
                          </m:r>
                        </m:e>
                        <m:sub>
                          <m:r>
                            <a:rPr lang="es-EC" b="1" i="1">
                              <a:latin typeface="Cambria Math"/>
                            </a:rPr>
                            <m:t>𝑩</m:t>
                          </m:r>
                        </m:sub>
                      </m:sSub>
                      <m:r>
                        <a:rPr lang="es-EC" b="1" i="1">
                          <a:latin typeface="Cambria Math"/>
                        </a:rPr>
                        <m:t>=</m:t>
                      </m:r>
                      <m:f>
                        <m:fPr>
                          <m:ctrlPr>
                            <a:rPr lang="es-EC" b="1" i="1">
                              <a:latin typeface="Cambria Math"/>
                            </a:rPr>
                          </m:ctrlPr>
                        </m:fPr>
                        <m:num>
                          <m:r>
                            <a:rPr lang="es-EC" b="1" i="1">
                              <a:latin typeface="Cambria Math"/>
                            </a:rPr>
                            <m:t>𝝅</m:t>
                          </m:r>
                        </m:num>
                        <m:den>
                          <m:r>
                            <a:rPr lang="es-EC" b="1" i="1">
                              <a:latin typeface="Cambria Math"/>
                            </a:rPr>
                            <m:t>𝟔𝟒</m:t>
                          </m:r>
                        </m:den>
                      </m:f>
                      <m:r>
                        <a:rPr lang="es-EC" b="1" i="1">
                          <a:latin typeface="Cambria Math"/>
                        </a:rPr>
                        <m:t>∗[</m:t>
                      </m:r>
                      <m:sSup>
                        <m:sSupPr>
                          <m:ctrlPr>
                            <a:rPr lang="es-EC" b="1" i="1">
                              <a:latin typeface="Cambria Math"/>
                            </a:rPr>
                          </m:ctrlPr>
                        </m:sSupPr>
                        <m:e>
                          <m:r>
                            <a:rPr lang="es-EC" b="1" i="1">
                              <a:latin typeface="Cambria Math"/>
                            </a:rPr>
                            <m:t>𝑫</m:t>
                          </m:r>
                        </m:e>
                        <m:sup>
                          <m:r>
                            <a:rPr lang="es-EC" b="1" i="1">
                              <a:latin typeface="Cambria Math"/>
                            </a:rPr>
                            <m:t>𝟒</m:t>
                          </m:r>
                        </m:sup>
                      </m:sSup>
                      <m:r>
                        <a:rPr lang="es-EC" b="1" i="1">
                          <a:latin typeface="Cambria Math"/>
                        </a:rPr>
                        <m:t>−</m:t>
                      </m:r>
                      <m:sSup>
                        <m:sSupPr>
                          <m:ctrlPr>
                            <a:rPr lang="es-EC" b="1" i="1">
                              <a:latin typeface="Cambria Math"/>
                            </a:rPr>
                          </m:ctrlPr>
                        </m:sSupPr>
                        <m:e>
                          <m:d>
                            <m:dPr>
                              <m:ctrlPr>
                                <a:rPr lang="es-EC" b="1" i="1">
                                  <a:latin typeface="Cambria Math"/>
                                </a:rPr>
                              </m:ctrlPr>
                            </m:dPr>
                            <m:e>
                              <m:r>
                                <a:rPr lang="es-EC" b="1" i="1">
                                  <a:latin typeface="Cambria Math"/>
                                </a:rPr>
                                <m:t>𝑫</m:t>
                              </m:r>
                              <m:r>
                                <a:rPr lang="es-EC" b="1" i="1">
                                  <a:latin typeface="Cambria Math"/>
                                </a:rPr>
                                <m:t>−</m:t>
                              </m:r>
                              <m:r>
                                <a:rPr lang="es-EC" b="1" i="1">
                                  <a:latin typeface="Cambria Math"/>
                                </a:rPr>
                                <m:t>𝟐</m:t>
                              </m:r>
                              <m:r>
                                <a:rPr lang="es-EC" b="1" i="1">
                                  <a:latin typeface="Cambria Math"/>
                                </a:rPr>
                                <m:t>𝒕</m:t>
                              </m:r>
                            </m:e>
                          </m:d>
                        </m:e>
                        <m:sup>
                          <m:r>
                            <a:rPr lang="es-EC" b="1" i="1">
                              <a:latin typeface="Cambria Math"/>
                            </a:rPr>
                            <m:t>𝟒</m:t>
                          </m:r>
                        </m:sup>
                      </m:sSup>
                      <m:r>
                        <a:rPr lang="es-EC" b="1" i="1">
                          <a:latin typeface="Cambria Math"/>
                        </a:rPr>
                        <m:t>]</m:t>
                      </m:r>
                    </m:oMath>
                  </m:oMathPara>
                </a14:m>
                <a:endParaRPr lang="es-EC" dirty="0"/>
              </a:p>
            </p:txBody>
          </p:sp>
        </mc:Choice>
        <mc:Fallback xmlns="">
          <p:sp>
            <p:nvSpPr>
              <p:cNvPr id="4" name="3 Rectángulo"/>
              <p:cNvSpPr>
                <a:spLocks noRot="1" noChangeAspect="1" noMove="1" noResize="1" noEditPoints="1" noAdjustHandles="1" noChangeArrowheads="1" noChangeShapeType="1" noTextEdit="1"/>
              </p:cNvSpPr>
              <p:nvPr/>
            </p:nvSpPr>
            <p:spPr>
              <a:xfrm>
                <a:off x="2411760" y="3645024"/>
                <a:ext cx="4572000" cy="1924053"/>
              </a:xfrm>
              <a:prstGeom prst="rect">
                <a:avLst/>
              </a:prstGeom>
              <a:blipFill rotWithShape="1">
                <a:blip r:embed="rId3"/>
                <a:stretch>
                  <a:fillRect l="-1200" t="-1582"/>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39992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36909"/>
            <a:ext cx="9077325" cy="6848475"/>
          </a:xfrm>
          <a:prstGeom prst="rect">
            <a:avLst/>
          </a:prstGeom>
          <a:noFill/>
          <a:ln w="9525">
            <a:noFill/>
            <a:miter lim="800000"/>
            <a:headEnd/>
            <a:tailEnd/>
          </a:ln>
        </p:spPr>
      </p:pic>
      <p:sp>
        <p:nvSpPr>
          <p:cNvPr id="3" name="2 Rectángulo"/>
          <p:cNvSpPr/>
          <p:nvPr/>
        </p:nvSpPr>
        <p:spPr>
          <a:xfrm>
            <a:off x="539552" y="1785590"/>
            <a:ext cx="7992888" cy="707886"/>
          </a:xfrm>
          <a:prstGeom prst="rect">
            <a:avLst/>
          </a:prstGeom>
        </p:spPr>
        <p:txBody>
          <a:bodyPr wrap="square">
            <a:spAutoFit/>
          </a:bodyPr>
          <a:lstStyle/>
          <a:p>
            <a:r>
              <a:rPr lang="es-EC" sz="2000" dirty="0"/>
              <a:t>Diseñar e implementar un centro de ensayos mecánicos del bambú en el laboratorio de mecánica de materiales.</a:t>
            </a:r>
          </a:p>
        </p:txBody>
      </p:sp>
      <p:sp>
        <p:nvSpPr>
          <p:cNvPr id="9" name="8 CuadroTexto"/>
          <p:cNvSpPr txBox="1"/>
          <p:nvPr/>
        </p:nvSpPr>
        <p:spPr>
          <a:xfrm>
            <a:off x="107504" y="673532"/>
            <a:ext cx="7212681" cy="461665"/>
          </a:xfrm>
          <a:prstGeom prst="rect">
            <a:avLst/>
          </a:prstGeom>
          <a:noFill/>
        </p:spPr>
        <p:txBody>
          <a:bodyPr wrap="square" rtlCol="0">
            <a:spAutoFit/>
          </a:bodyPr>
          <a:lstStyle/>
          <a:p>
            <a:pPr lvl="1" algn="just"/>
            <a:r>
              <a:rPr lang="es-EC" sz="2400" b="1" i="1" dirty="0" smtClean="0"/>
              <a:t>OBJETIVOS</a:t>
            </a:r>
            <a:endParaRPr lang="es-EC" sz="2400" i="1" dirty="0"/>
          </a:p>
        </p:txBody>
      </p:sp>
      <p:sp>
        <p:nvSpPr>
          <p:cNvPr id="10" name="9 CuadroTexto"/>
          <p:cNvSpPr txBox="1"/>
          <p:nvPr/>
        </p:nvSpPr>
        <p:spPr>
          <a:xfrm>
            <a:off x="101564" y="1196752"/>
            <a:ext cx="3606340" cy="461665"/>
          </a:xfrm>
          <a:prstGeom prst="rect">
            <a:avLst/>
          </a:prstGeom>
          <a:noFill/>
        </p:spPr>
        <p:txBody>
          <a:bodyPr wrap="square" rtlCol="0">
            <a:spAutoFit/>
          </a:bodyPr>
          <a:lstStyle/>
          <a:p>
            <a:pPr lvl="1" algn="just"/>
            <a:r>
              <a:rPr lang="es-EC" sz="2400" b="1" i="1" dirty="0" smtClean="0"/>
              <a:t>OBJETIVO GENERAL</a:t>
            </a:r>
            <a:endParaRPr lang="es-EC" sz="2400" i="1" dirty="0"/>
          </a:p>
        </p:txBody>
      </p:sp>
      <p:sp>
        <p:nvSpPr>
          <p:cNvPr id="11" name="10 CuadroTexto"/>
          <p:cNvSpPr txBox="1"/>
          <p:nvPr/>
        </p:nvSpPr>
        <p:spPr>
          <a:xfrm>
            <a:off x="107504" y="2823319"/>
            <a:ext cx="3816424" cy="461665"/>
          </a:xfrm>
          <a:prstGeom prst="rect">
            <a:avLst/>
          </a:prstGeom>
          <a:noFill/>
        </p:spPr>
        <p:txBody>
          <a:bodyPr wrap="square" rtlCol="0">
            <a:spAutoFit/>
          </a:bodyPr>
          <a:lstStyle/>
          <a:p>
            <a:pPr lvl="1" algn="just"/>
            <a:r>
              <a:rPr lang="es-EC" sz="2400" b="1" i="1" dirty="0" smtClean="0"/>
              <a:t>OBJETIVOS ESPECÍFICOS</a:t>
            </a:r>
            <a:endParaRPr lang="es-EC" sz="2400" i="1" dirty="0"/>
          </a:p>
        </p:txBody>
      </p:sp>
      <p:sp>
        <p:nvSpPr>
          <p:cNvPr id="12" name="11 Rectángulo"/>
          <p:cNvSpPr/>
          <p:nvPr/>
        </p:nvSpPr>
        <p:spPr>
          <a:xfrm>
            <a:off x="539552" y="3284984"/>
            <a:ext cx="7992888" cy="1938992"/>
          </a:xfrm>
          <a:prstGeom prst="rect">
            <a:avLst/>
          </a:prstGeom>
        </p:spPr>
        <p:txBody>
          <a:bodyPr wrap="square">
            <a:spAutoFit/>
          </a:bodyPr>
          <a:lstStyle/>
          <a:p>
            <a:pPr marL="342900" lvl="0" indent="-342900">
              <a:buFont typeface="Arial" panose="020B0604020202020204" pitchFamily="34" charset="0"/>
              <a:buChar char="•"/>
            </a:pPr>
            <a:r>
              <a:rPr lang="es-EC" sz="2000" dirty="0"/>
              <a:t>Detallar un estudio de factibilidad técnica-económica haciendo una caracterización del laboratorio de mecánica de materiales</a:t>
            </a:r>
            <a:r>
              <a:rPr lang="es-EC" sz="2000" i="1" dirty="0"/>
              <a:t>.</a:t>
            </a:r>
            <a:endParaRPr lang="es-EC" sz="2000" dirty="0"/>
          </a:p>
          <a:p>
            <a:pPr marL="342900" lvl="0" indent="-342900">
              <a:buFont typeface="Arial" panose="020B0604020202020204" pitchFamily="34" charset="0"/>
              <a:buChar char="•"/>
            </a:pPr>
            <a:r>
              <a:rPr lang="es-EC" sz="2000" dirty="0"/>
              <a:t>Seleccionar adecuadamente los equipos e instrumentos necesarios para la realización de los respectivos </a:t>
            </a:r>
            <a:r>
              <a:rPr lang="es-EC" sz="2000" dirty="0" smtClean="0"/>
              <a:t>ensayos y </a:t>
            </a:r>
            <a:r>
              <a:rPr lang="es-EC" sz="2000" dirty="0"/>
              <a:t>que tengan un sistema de adquisición de datos adecuados para el estudio de la caracterización mecánica del bambú</a:t>
            </a:r>
            <a:r>
              <a:rPr lang="es-EC" sz="2000" dirty="0" smtClean="0"/>
              <a:t>.</a:t>
            </a:r>
            <a:endParaRPr lang="es-EC" sz="2000" dirty="0"/>
          </a:p>
        </p:txBody>
      </p:sp>
      <p:sp>
        <p:nvSpPr>
          <p:cNvPr id="13" name="12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490183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3" name="2 Rectángulo"/>
              <p:cNvSpPr/>
              <p:nvPr/>
            </p:nvSpPr>
            <p:spPr>
              <a:xfrm>
                <a:off x="2255376" y="764704"/>
                <a:ext cx="4572000" cy="86728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𝐼</m:t>
                          </m:r>
                        </m:e>
                        <m:sub>
                          <m:r>
                            <a:rPr lang="es-EC" i="1">
                              <a:latin typeface="Cambria Math"/>
                            </a:rPr>
                            <m:t>𝐵</m:t>
                          </m:r>
                        </m:sub>
                      </m:sSub>
                      <m:r>
                        <a:rPr lang="es-EC" i="1">
                          <a:latin typeface="Cambria Math"/>
                        </a:rPr>
                        <m:t>=</m:t>
                      </m:r>
                      <m:f>
                        <m:fPr>
                          <m:ctrlPr>
                            <a:rPr lang="es-EC" i="1">
                              <a:latin typeface="Cambria Math"/>
                            </a:rPr>
                          </m:ctrlPr>
                        </m:fPr>
                        <m:num>
                          <m:r>
                            <a:rPr lang="es-EC" i="1">
                              <a:latin typeface="Cambria Math"/>
                            </a:rPr>
                            <m:t>𝜋</m:t>
                          </m:r>
                        </m:num>
                        <m:den>
                          <m:r>
                            <a:rPr lang="es-EC" i="1">
                              <a:latin typeface="Cambria Math"/>
                            </a:rPr>
                            <m:t>64</m:t>
                          </m:r>
                        </m:den>
                      </m:f>
                      <m:r>
                        <a:rPr lang="es-EC" i="1">
                          <a:latin typeface="Cambria Math"/>
                        </a:rPr>
                        <m:t>∗[</m:t>
                      </m:r>
                      <m:sSup>
                        <m:sSupPr>
                          <m:ctrlPr>
                            <a:rPr lang="es-EC" i="1">
                              <a:latin typeface="Cambria Math"/>
                            </a:rPr>
                          </m:ctrlPr>
                        </m:sSupPr>
                        <m:e>
                          <m:r>
                            <a:rPr lang="es-EC" i="1">
                              <a:latin typeface="Cambria Math"/>
                            </a:rPr>
                            <m:t>100,25</m:t>
                          </m:r>
                        </m:e>
                        <m:sup>
                          <m:r>
                            <a:rPr lang="es-EC" i="1">
                              <a:latin typeface="Cambria Math"/>
                            </a:rPr>
                            <m:t>4</m:t>
                          </m:r>
                        </m:sup>
                      </m:sSup>
                      <m:r>
                        <a:rPr lang="es-EC" i="1">
                          <a:latin typeface="Cambria Math"/>
                        </a:rPr>
                        <m:t>−</m:t>
                      </m:r>
                      <m:sSup>
                        <m:sSupPr>
                          <m:ctrlPr>
                            <a:rPr lang="es-EC" i="1">
                              <a:latin typeface="Cambria Math"/>
                            </a:rPr>
                          </m:ctrlPr>
                        </m:sSupPr>
                        <m:e>
                          <m:d>
                            <m:dPr>
                              <m:ctrlPr>
                                <a:rPr lang="es-EC" i="1">
                                  <a:latin typeface="Cambria Math"/>
                                </a:rPr>
                              </m:ctrlPr>
                            </m:dPr>
                            <m:e>
                              <m:r>
                                <a:rPr lang="es-EC" i="1">
                                  <a:latin typeface="Cambria Math"/>
                                </a:rPr>
                                <m:t>100,25−212,95</m:t>
                              </m:r>
                            </m:e>
                          </m:d>
                        </m:e>
                        <m:sup>
                          <m:r>
                            <a:rPr lang="es-EC" i="1">
                              <a:latin typeface="Cambria Math"/>
                            </a:rPr>
                            <m:t>4</m:t>
                          </m:r>
                        </m:sup>
                      </m:sSup>
                      <m:r>
                        <a:rPr lang="es-EC" i="1">
                          <a:latin typeface="Cambria Math"/>
                        </a:rPr>
                        <m:t>]</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𝐼</m:t>
                          </m:r>
                        </m:e>
                        <m:sub>
                          <m:r>
                            <a:rPr lang="es-EC" i="1">
                              <a:latin typeface="Cambria Math"/>
                            </a:rPr>
                            <m:t>𝐵</m:t>
                          </m:r>
                        </m:sub>
                      </m:sSub>
                      <m:r>
                        <a:rPr lang="es-EC" i="1">
                          <a:latin typeface="Cambria Math"/>
                        </a:rPr>
                        <m:t>=3,4</m:t>
                      </m:r>
                      <m:r>
                        <a:rPr lang="es-EC" b="0" i="1" smtClean="0">
                          <a:latin typeface="Cambria Math"/>
                        </a:rPr>
                        <m:t>6</m:t>
                      </m:r>
                      <m:r>
                        <a:rPr lang="es-EC" i="1">
                          <a:latin typeface="Cambria Math"/>
                        </a:rPr>
                        <m:t>∗</m:t>
                      </m:r>
                      <m:sSup>
                        <m:sSupPr>
                          <m:ctrlPr>
                            <a:rPr lang="es-EC" i="1">
                              <a:latin typeface="Cambria Math"/>
                            </a:rPr>
                          </m:ctrlPr>
                        </m:sSupPr>
                        <m:e>
                          <m:r>
                            <a:rPr lang="es-EC" i="1">
                              <a:latin typeface="Cambria Math"/>
                            </a:rPr>
                            <m:t>10</m:t>
                          </m:r>
                        </m:e>
                        <m:sup>
                          <m:r>
                            <a:rPr lang="es-EC" i="1">
                              <a:latin typeface="Cambria Math"/>
                            </a:rPr>
                            <m:t>6</m:t>
                          </m:r>
                        </m:sup>
                      </m:sSup>
                      <m:r>
                        <a:rPr lang="es-EC" i="1">
                          <a:latin typeface="Cambria Math"/>
                        </a:rPr>
                        <m:t> </m:t>
                      </m:r>
                      <m:sSup>
                        <m:sSupPr>
                          <m:ctrlPr>
                            <a:rPr lang="es-EC" i="1">
                              <a:latin typeface="Cambria Math"/>
                            </a:rPr>
                          </m:ctrlPr>
                        </m:sSupPr>
                        <m:e>
                          <m:r>
                            <a:rPr lang="es-EC" i="1">
                              <a:latin typeface="Cambria Math"/>
                            </a:rPr>
                            <m:t>𝑚𝑚</m:t>
                          </m:r>
                        </m:e>
                        <m:sup>
                          <m:r>
                            <a:rPr lang="es-EC" i="1">
                              <a:latin typeface="Cambria Math"/>
                            </a:rPr>
                            <m:t>4</m:t>
                          </m:r>
                        </m:sup>
                      </m:sSup>
                    </m:oMath>
                  </m:oMathPara>
                </a14:m>
                <a:endParaRPr lang="es-EC" dirty="0"/>
              </a:p>
            </p:txBody>
          </p:sp>
        </mc:Choice>
        <mc:Fallback>
          <p:sp>
            <p:nvSpPr>
              <p:cNvPr id="3" name="2 Rectángulo"/>
              <p:cNvSpPr>
                <a:spLocks noRot="1" noChangeAspect="1" noMove="1" noResize="1" noEditPoints="1" noAdjustHandles="1" noChangeArrowheads="1" noChangeShapeType="1" noTextEdit="1"/>
              </p:cNvSpPr>
              <p:nvPr/>
            </p:nvSpPr>
            <p:spPr>
              <a:xfrm>
                <a:off x="2255376" y="764704"/>
                <a:ext cx="4572000" cy="867289"/>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3 Rectángulo"/>
              <p:cNvSpPr/>
              <p:nvPr/>
            </p:nvSpPr>
            <p:spPr>
              <a:xfrm>
                <a:off x="2255376" y="1772816"/>
                <a:ext cx="4842805" cy="419884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𝐶𝑎𝑟𝑔𝑎</m:t>
                      </m:r>
                      <m:r>
                        <a:rPr lang="es-EC" i="1" smtClean="0">
                          <a:latin typeface="Cambria Math"/>
                        </a:rPr>
                        <m:t> </m:t>
                      </m:r>
                      <m:r>
                        <a:rPr lang="es-EC" i="1" smtClean="0">
                          <a:latin typeface="Cambria Math"/>
                        </a:rPr>
                        <m:t>𝑚</m:t>
                      </m:r>
                      <m:r>
                        <a:rPr lang="es-EC" i="1" smtClean="0">
                          <a:latin typeface="Cambria Math"/>
                        </a:rPr>
                        <m:t>á</m:t>
                      </m:r>
                      <m:r>
                        <a:rPr lang="es-EC" i="1" smtClean="0">
                          <a:latin typeface="Cambria Math"/>
                        </a:rPr>
                        <m:t>𝑥𝑖𝑚𝑎</m:t>
                      </m:r>
                      <m:r>
                        <a:rPr lang="es-EC" i="1" smtClean="0">
                          <a:latin typeface="Cambria Math"/>
                        </a:rPr>
                        <m:t>: 5728 (</m:t>
                      </m:r>
                      <m:r>
                        <a:rPr lang="es-EC" i="1" smtClean="0">
                          <a:latin typeface="Cambria Math"/>
                        </a:rPr>
                        <m:t>𝑁</m:t>
                      </m:r>
                      <m:r>
                        <a:rPr lang="es-EC" i="1" smtClean="0">
                          <a:latin typeface="Cambria Math"/>
                        </a:rPr>
                        <m:t>)</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𝐷𝑒𝑓𝑙𝑒𝑥𝑖𝑜𝑛</m:t>
                      </m:r>
                      <m:r>
                        <a:rPr lang="es-EC" i="1">
                          <a:latin typeface="Cambria Math"/>
                        </a:rPr>
                        <m:t> </m:t>
                      </m:r>
                      <m:r>
                        <a:rPr lang="es-EC" i="1">
                          <a:latin typeface="Cambria Math"/>
                        </a:rPr>
                        <m:t>𝑀𝑎𝑥𝑖𝑚𝑎</m:t>
                      </m:r>
                      <m:r>
                        <a:rPr lang="es-EC" i="1">
                          <a:latin typeface="Cambria Math"/>
                        </a:rPr>
                        <m:t>: 79.17 (</m:t>
                      </m:r>
                      <m:r>
                        <a:rPr lang="es-EC" i="1">
                          <a:latin typeface="Cambria Math"/>
                        </a:rPr>
                        <m:t>𝑚𝑚</m:t>
                      </m:r>
                      <m:r>
                        <a:rPr lang="es-EC" i="1">
                          <a:latin typeface="Cambria Math"/>
                        </a:rPr>
                        <m:t>)</m:t>
                      </m:r>
                    </m:oMath>
                  </m:oMathPara>
                </a14:m>
                <a:endParaRPr lang="es-EC" dirty="0"/>
              </a:p>
              <a:p>
                <a:r>
                  <a:rPr lang="es-EC" b="1" dirty="0"/>
                  <a:t> </a:t>
                </a:r>
                <a:endParaRPr lang="es-EC" dirty="0"/>
              </a:p>
              <a:p>
                <a:r>
                  <a:rPr lang="es-EC" dirty="0"/>
                  <a:t>Cálculo de esfuerzo último:</a:t>
                </a:r>
              </a:p>
              <a:p>
                <a:pPr/>
                <a:endParaRPr lang="es-EC"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n-US" i="1">
                              <a:latin typeface="Cambria Math"/>
                            </a:rPr>
                            <m:t>𝑢𝑙𝑡</m:t>
                          </m:r>
                        </m:sub>
                      </m:sSub>
                      <m:r>
                        <a:rPr lang="en-US" i="1">
                          <a:latin typeface="Cambria Math"/>
                        </a:rPr>
                        <m:t>=</m:t>
                      </m:r>
                      <m:f>
                        <m:fPr>
                          <m:ctrlPr>
                            <a:rPr lang="es-EC" b="0" i="1" smtClean="0">
                              <a:latin typeface="Cambria Math"/>
                            </a:rPr>
                          </m:ctrlPr>
                        </m:fPr>
                        <m:num>
                          <m:d>
                            <m:dPr>
                              <m:ctrlPr>
                                <a:rPr lang="es-EC" b="0" i="1" smtClean="0">
                                  <a:latin typeface="Cambria Math"/>
                                </a:rPr>
                              </m:ctrlPr>
                            </m:dPr>
                            <m:e>
                              <m:r>
                                <a:rPr lang="en-US" i="1">
                                  <a:latin typeface="Cambria Math"/>
                                </a:rPr>
                                <m:t>𝐹</m:t>
                              </m:r>
                              <m:r>
                                <a:rPr lang="en-US" i="1">
                                  <a:latin typeface="Cambria Math"/>
                                </a:rPr>
                                <m:t>∗</m:t>
                              </m:r>
                              <m:r>
                                <a:rPr lang="en-US" i="1">
                                  <a:latin typeface="Cambria Math"/>
                                </a:rPr>
                                <m:t>𝐿</m:t>
                              </m:r>
                              <m:r>
                                <a:rPr lang="en-US" i="1">
                                  <a:latin typeface="Cambria Math"/>
                                </a:rPr>
                                <m:t>∗</m:t>
                              </m:r>
                              <m:f>
                                <m:fPr>
                                  <m:ctrlPr>
                                    <a:rPr lang="es-EC" i="1">
                                      <a:latin typeface="Cambria Math"/>
                                    </a:rPr>
                                  </m:ctrlPr>
                                </m:fPr>
                                <m:num>
                                  <m:f>
                                    <m:fPr>
                                      <m:ctrlPr>
                                        <a:rPr lang="es-EC" i="1">
                                          <a:latin typeface="Cambria Math"/>
                                        </a:rPr>
                                      </m:ctrlPr>
                                    </m:fPr>
                                    <m:num>
                                      <m:r>
                                        <a:rPr lang="en-US" i="1">
                                          <a:latin typeface="Cambria Math"/>
                                        </a:rPr>
                                        <m:t>𝐷</m:t>
                                      </m:r>
                                    </m:num>
                                    <m:den>
                                      <m:r>
                                        <a:rPr lang="en-US" i="1">
                                          <a:latin typeface="Cambria Math"/>
                                        </a:rPr>
                                        <m:t>2</m:t>
                                      </m:r>
                                    </m:den>
                                  </m:f>
                                </m:num>
                                <m:den>
                                  <m:r>
                                    <a:rPr lang="en-US" i="1">
                                      <a:latin typeface="Cambria Math"/>
                                    </a:rPr>
                                    <m:t>6</m:t>
                                  </m:r>
                                </m:den>
                              </m:f>
                              <m:r>
                                <a:rPr lang="es-EC" b="0" i="1" smtClean="0">
                                  <a:latin typeface="Cambria Math"/>
                                </a:rPr>
                                <m:t> </m:t>
                              </m:r>
                            </m:e>
                          </m:d>
                        </m:num>
                        <m:den>
                          <m:sSub>
                            <m:sSubPr>
                              <m:ctrlPr>
                                <a:rPr lang="es-EC" i="1">
                                  <a:latin typeface="Cambria Math"/>
                                </a:rPr>
                              </m:ctrlPr>
                            </m:sSubPr>
                            <m:e>
                              <m:r>
                                <a:rPr lang="en-US" i="1">
                                  <a:latin typeface="Cambria Math"/>
                                </a:rPr>
                                <m:t>𝐼</m:t>
                              </m:r>
                            </m:e>
                            <m:sub>
                              <m:r>
                                <a:rPr lang="en-US" i="1">
                                  <a:latin typeface="Cambria Math"/>
                                </a:rPr>
                                <m:t>𝐵</m:t>
                              </m:r>
                            </m:sub>
                          </m:sSub>
                        </m:den>
                      </m:f>
                    </m:oMath>
                  </m:oMathPara>
                </a14:m>
                <a:endParaRPr lang="es-EC" dirty="0"/>
              </a:p>
              <a:p>
                <a:pPr/>
                <a:endParaRPr lang="es-EC"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n-US" i="1">
                              <a:latin typeface="Cambria Math"/>
                            </a:rPr>
                            <m:t>𝑢𝑙𝑡</m:t>
                          </m:r>
                        </m:sub>
                      </m:sSub>
                      <m:r>
                        <a:rPr lang="en-US" i="1">
                          <a:latin typeface="Cambria Math"/>
                        </a:rPr>
                        <m:t>=</m:t>
                      </m:r>
                      <m:f>
                        <m:fPr>
                          <m:ctrlPr>
                            <a:rPr lang="es-EC" i="1">
                              <a:latin typeface="Cambria Math"/>
                            </a:rPr>
                          </m:ctrlPr>
                        </m:fPr>
                        <m:num>
                          <m:d>
                            <m:dPr>
                              <m:ctrlPr>
                                <a:rPr lang="es-EC" i="1">
                                  <a:latin typeface="Cambria Math"/>
                                </a:rPr>
                              </m:ctrlPr>
                            </m:dPr>
                            <m:e>
                              <m:r>
                                <a:rPr lang="en-US" i="1">
                                  <a:latin typeface="Cambria Math"/>
                                </a:rPr>
                                <m:t>5728 </m:t>
                              </m:r>
                              <m:r>
                                <a:rPr lang="en-US" i="1">
                                  <a:latin typeface="Cambria Math"/>
                                </a:rPr>
                                <m:t>𝑁</m:t>
                              </m:r>
                              <m:r>
                                <a:rPr lang="en-US" i="1">
                                  <a:latin typeface="Cambria Math"/>
                                </a:rPr>
                                <m:t>∗3007,5 </m:t>
                              </m:r>
                              <m:r>
                                <a:rPr lang="en-US" i="1">
                                  <a:latin typeface="Cambria Math"/>
                                </a:rPr>
                                <m:t>𝑚𝑚</m:t>
                              </m:r>
                              <m:r>
                                <a:rPr lang="en-US" i="1">
                                  <a:latin typeface="Cambria Math"/>
                                </a:rPr>
                                <m:t>∗</m:t>
                              </m:r>
                              <m:f>
                                <m:fPr>
                                  <m:ctrlPr>
                                    <a:rPr lang="es-EC" i="1">
                                      <a:latin typeface="Cambria Math"/>
                                    </a:rPr>
                                  </m:ctrlPr>
                                </m:fPr>
                                <m:num>
                                  <m:f>
                                    <m:fPr>
                                      <m:ctrlPr>
                                        <a:rPr lang="es-EC" i="1">
                                          <a:latin typeface="Cambria Math"/>
                                        </a:rPr>
                                      </m:ctrlPr>
                                    </m:fPr>
                                    <m:num>
                                      <m:r>
                                        <a:rPr lang="es-EC">
                                          <a:latin typeface="Cambria Math"/>
                                        </a:rPr>
                                        <m:t>100,25 </m:t>
                                      </m:r>
                                      <m:r>
                                        <m:rPr>
                                          <m:sty m:val="p"/>
                                        </m:rPr>
                                        <a:rPr lang="es-EC">
                                          <a:latin typeface="Cambria Math"/>
                                        </a:rPr>
                                        <m:t>mm</m:t>
                                      </m:r>
                                      <m:r>
                                        <a:rPr lang="es-EC">
                                          <a:latin typeface="Cambria Math"/>
                                        </a:rPr>
                                        <m:t> </m:t>
                                      </m:r>
                                    </m:num>
                                    <m:den>
                                      <m:r>
                                        <a:rPr lang="en-US" i="1">
                                          <a:latin typeface="Cambria Math"/>
                                        </a:rPr>
                                        <m:t>2</m:t>
                                      </m:r>
                                    </m:den>
                                  </m:f>
                                </m:num>
                                <m:den>
                                  <m:r>
                                    <a:rPr lang="en-US" i="1">
                                      <a:latin typeface="Cambria Math"/>
                                    </a:rPr>
                                    <m:t>6</m:t>
                                  </m:r>
                                </m:den>
                              </m:f>
                            </m:e>
                          </m:d>
                        </m:num>
                        <m:den>
                          <m:r>
                            <a:rPr lang="es-EC" i="1">
                              <a:latin typeface="Cambria Math"/>
                            </a:rPr>
                            <m:t>3,46</m:t>
                          </m:r>
                          <m:r>
                            <a:rPr lang="es-EC" i="1">
                              <a:latin typeface="Cambria Math"/>
                            </a:rPr>
                            <m:t>∗</m:t>
                          </m:r>
                          <m:sSup>
                            <m:sSupPr>
                              <m:ctrlPr>
                                <a:rPr lang="es-EC" i="1">
                                  <a:latin typeface="Cambria Math"/>
                                </a:rPr>
                              </m:ctrlPr>
                            </m:sSupPr>
                            <m:e>
                              <m:r>
                                <a:rPr lang="es-EC" i="1">
                                  <a:latin typeface="Cambria Math"/>
                                </a:rPr>
                                <m:t>10</m:t>
                              </m:r>
                            </m:e>
                            <m:sup>
                              <m:r>
                                <a:rPr lang="es-EC" i="1">
                                  <a:latin typeface="Cambria Math"/>
                                </a:rPr>
                                <m:t>6</m:t>
                              </m:r>
                            </m:sup>
                          </m:sSup>
                          <m:r>
                            <a:rPr lang="es-EC" i="1">
                              <a:latin typeface="Cambria Math"/>
                            </a:rPr>
                            <m:t> </m:t>
                          </m:r>
                          <m:sSup>
                            <m:sSupPr>
                              <m:ctrlPr>
                                <a:rPr lang="es-EC" i="1">
                                  <a:latin typeface="Cambria Math"/>
                                </a:rPr>
                              </m:ctrlPr>
                            </m:sSupPr>
                            <m:e>
                              <m:r>
                                <a:rPr lang="es-EC" i="1">
                                  <a:latin typeface="Cambria Math"/>
                                </a:rPr>
                                <m:t>𝑚𝑚</m:t>
                              </m:r>
                            </m:e>
                            <m:sup>
                              <m:r>
                                <a:rPr lang="es-EC" i="1">
                                  <a:latin typeface="Cambria Math"/>
                                </a:rPr>
                                <m:t>4</m:t>
                              </m:r>
                            </m:sup>
                          </m:sSup>
                        </m:den>
                      </m:f>
                    </m:oMath>
                  </m:oMathPara>
                </a14:m>
                <a:endParaRPr lang="es-EC" dirty="0"/>
              </a:p>
              <a:p>
                <a:pPr/>
                <a:endParaRPr lang="es-EC" b="1"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𝝈</m:t>
                          </m:r>
                        </m:e>
                        <m:sub>
                          <m:r>
                            <a:rPr lang="en-US" b="1" i="1">
                              <a:latin typeface="Cambria Math"/>
                            </a:rPr>
                            <m:t>𝒖𝒍𝒕</m:t>
                          </m:r>
                        </m:sub>
                      </m:sSub>
                      <m:r>
                        <a:rPr lang="en-US" b="1" i="1">
                          <a:latin typeface="Cambria Math"/>
                        </a:rPr>
                        <m:t>=</m:t>
                      </m:r>
                      <m:r>
                        <a:rPr lang="en-US" b="1" i="1">
                          <a:latin typeface="Cambria Math"/>
                        </a:rPr>
                        <m:t>𝟒𝟏</m:t>
                      </m:r>
                      <m:r>
                        <a:rPr lang="en-US" b="1" i="1">
                          <a:latin typeface="Cambria Math"/>
                        </a:rPr>
                        <m:t>,</m:t>
                      </m:r>
                      <m:r>
                        <a:rPr lang="en-US" b="1" i="1">
                          <a:latin typeface="Cambria Math"/>
                        </a:rPr>
                        <m:t>𝟔𝟏</m:t>
                      </m:r>
                      <m:r>
                        <a:rPr lang="en-US" b="1" i="1">
                          <a:latin typeface="Cambria Math"/>
                        </a:rPr>
                        <m:t> </m:t>
                      </m:r>
                      <m:r>
                        <a:rPr lang="en-US" b="1" i="1">
                          <a:latin typeface="Cambria Math"/>
                        </a:rPr>
                        <m:t>𝑴𝑷𝒂</m:t>
                      </m:r>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2255376" y="1772816"/>
                <a:ext cx="4842805" cy="4198842"/>
              </a:xfrm>
              <a:prstGeom prst="rect">
                <a:avLst/>
              </a:prstGeom>
              <a:blipFill rotWithShape="1">
                <a:blip r:embed="rId4"/>
                <a:stretch>
                  <a:fillRect l="-1134"/>
                </a:stretch>
              </a:blipFill>
            </p:spPr>
            <p:txBody>
              <a:bodyPr/>
              <a:lstStyle/>
              <a:p>
                <a:r>
                  <a:rPr lang="es-EC">
                    <a:noFill/>
                  </a:rPr>
                  <a:t> </a:t>
                </a:r>
              </a:p>
            </p:txBody>
          </p:sp>
        </mc:Fallback>
      </mc:AlternateContent>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0365847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graphicFrame>
        <p:nvGraphicFramePr>
          <p:cNvPr id="11" name="10 Gráfico"/>
          <p:cNvGraphicFramePr/>
          <p:nvPr>
            <p:extLst>
              <p:ext uri="{D42A27DB-BD31-4B8C-83A1-F6EECF244321}">
                <p14:modId xmlns:p14="http://schemas.microsoft.com/office/powerpoint/2010/main" val="3921053507"/>
              </p:ext>
            </p:extLst>
          </p:nvPr>
        </p:nvGraphicFramePr>
        <p:xfrm>
          <a:off x="1475656" y="1268760"/>
          <a:ext cx="6464280"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12" name="11 Rectángulo"/>
          <p:cNvSpPr/>
          <p:nvPr/>
        </p:nvSpPr>
        <p:spPr>
          <a:xfrm>
            <a:off x="2714" y="639852"/>
            <a:ext cx="8064896" cy="369332"/>
          </a:xfrm>
          <a:prstGeom prst="rect">
            <a:avLst/>
          </a:prstGeom>
        </p:spPr>
        <p:txBody>
          <a:bodyPr wrap="square">
            <a:spAutoFit/>
          </a:bodyPr>
          <a:lstStyle/>
          <a:p>
            <a:pPr lvl="1" algn="just"/>
            <a:r>
              <a:rPr lang="es-EC" b="1" i="1" dirty="0" smtClean="0"/>
              <a:t>CURVA CARACTERÍSTICA </a:t>
            </a:r>
            <a:endParaRPr lang="es-EC" i="1" dirty="0" smtClean="0"/>
          </a:p>
        </p:txBody>
      </p:sp>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5984000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pic>
        <p:nvPicPr>
          <p:cNvPr id="15362" name="Picture 2" descr="C:\Users\ANDRES\Desktop\fotos pruebas tesis\IMG_10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895" y="692933"/>
            <a:ext cx="4572000" cy="34290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5363" name="Picture 3" descr="C:\Users\ANDRES\Desktop\fotos pruebas tesis\IMG_10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1376" y="2479441"/>
            <a:ext cx="4379978" cy="328498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9316413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CORTE</a:t>
            </a:r>
            <a:endParaRPr lang="es-EC" sz="2000" b="1" i="1" dirty="0">
              <a:effectLst>
                <a:outerShdw sx="0" sy="0">
                  <a:srgbClr val="000000"/>
                </a:outerShdw>
              </a:effectLst>
            </a:endParaRPr>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132856"/>
            <a:ext cx="3234055" cy="3289300"/>
          </a:xfrm>
          <a:prstGeom prst="rect">
            <a:avLst/>
          </a:prstGeom>
          <a:noFill/>
          <a:ln>
            <a:noFill/>
          </a:ln>
        </p:spPr>
      </p:pic>
      <p:pic>
        <p:nvPicPr>
          <p:cNvPr id="11" name="10 Imagen"/>
          <p:cNvPicPr/>
          <p:nvPr/>
        </p:nvPicPr>
        <p:blipFill>
          <a:blip r:embed="rId4"/>
          <a:stretch>
            <a:fillRect/>
          </a:stretch>
        </p:blipFill>
        <p:spPr>
          <a:xfrm>
            <a:off x="5436096" y="1700808"/>
            <a:ext cx="2304256" cy="3721348"/>
          </a:xfrm>
          <a:prstGeom prst="rect">
            <a:avLst/>
          </a:prstGeom>
        </p:spPr>
      </p:pic>
      <p:sp>
        <p:nvSpPr>
          <p:cNvPr id="12" name="11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5536853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CORTE</a:t>
            </a:r>
            <a:endParaRPr lang="es-EC" sz="2000" b="1" i="1" dirty="0">
              <a:effectLst>
                <a:outerShdw sx="0" sy="0">
                  <a:srgbClr val="000000"/>
                </a:outerShdw>
              </a:effectLst>
            </a:endParaRPr>
          </a:p>
        </p:txBody>
      </p:sp>
      <p:graphicFrame>
        <p:nvGraphicFramePr>
          <p:cNvPr id="2" name="1 Tabla"/>
          <p:cNvGraphicFramePr>
            <a:graphicFrameLocks noGrp="1"/>
          </p:cNvGraphicFramePr>
          <p:nvPr>
            <p:extLst>
              <p:ext uri="{D42A27DB-BD31-4B8C-83A1-F6EECF244321}">
                <p14:modId xmlns:p14="http://schemas.microsoft.com/office/powerpoint/2010/main" val="1809143412"/>
              </p:ext>
            </p:extLst>
          </p:nvPr>
        </p:nvGraphicFramePr>
        <p:xfrm>
          <a:off x="849163" y="1844824"/>
          <a:ext cx="7704855" cy="3657600"/>
        </p:xfrm>
        <a:graphic>
          <a:graphicData uri="http://schemas.openxmlformats.org/drawingml/2006/table">
            <a:tbl>
              <a:tblPr firstRow="1" firstCol="1" bandRow="1">
                <a:tableStyleId>{5C22544A-7EE6-4342-B048-85BDC9FD1C3A}</a:tableStyleId>
              </a:tblPr>
              <a:tblGrid>
                <a:gridCol w="1298322"/>
                <a:gridCol w="1298322"/>
                <a:gridCol w="1570563"/>
                <a:gridCol w="1768824"/>
                <a:gridCol w="1768824"/>
              </a:tblGrid>
              <a:tr h="320675">
                <a:tc>
                  <a:txBody>
                    <a:bodyPr/>
                    <a:lstStyle/>
                    <a:p>
                      <a:pPr algn="ctr">
                        <a:lnSpc>
                          <a:spcPct val="200000"/>
                        </a:lnSpc>
                        <a:spcAft>
                          <a:spcPts val="0"/>
                        </a:spcAft>
                      </a:pPr>
                      <a:r>
                        <a:rPr lang="es-EC" sz="1200" dirty="0">
                          <a:effectLst/>
                        </a:rPr>
                        <a:t>EQUIPO</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INSTRUMENTOS DE MEDICIÓN</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CANTIDAD</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ESPECIFICACIONES</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FUNCIÓN</a:t>
                      </a:r>
                      <a:endParaRPr lang="es-EC" sz="2000" dirty="0">
                        <a:solidFill>
                          <a:srgbClr val="31849B"/>
                        </a:solidFill>
                        <a:effectLst/>
                        <a:latin typeface="Arial"/>
                        <a:ea typeface="Times New Roman"/>
                        <a:cs typeface="Times New Roman"/>
                      </a:endParaRPr>
                    </a:p>
                  </a:txBody>
                  <a:tcPr marL="68580" marR="68580" marT="0" marB="0"/>
                </a:tc>
              </a:tr>
              <a:tr h="513080">
                <a:tc rowSpan="2">
                  <a:txBody>
                    <a:bodyPr/>
                    <a:lstStyle/>
                    <a:p>
                      <a:pPr algn="ctr">
                        <a:lnSpc>
                          <a:spcPct val="200000"/>
                        </a:lnSpc>
                        <a:spcAft>
                          <a:spcPts val="0"/>
                        </a:spcAft>
                      </a:pPr>
                      <a:r>
                        <a:rPr lang="es-EC" sz="1200" dirty="0">
                          <a:effectLst/>
                        </a:rPr>
                        <a:t>Maquina Universal de Ensayos MTS </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CELDA DE CARGA </a:t>
                      </a:r>
                      <a:r>
                        <a:rPr lang="es-EC" sz="1200" dirty="0" smtClean="0">
                          <a:effectLst/>
                        </a:rPr>
                        <a:t>100 </a:t>
                      </a:r>
                      <a:r>
                        <a:rPr lang="es-EC" sz="1200" dirty="0" err="1" smtClean="0">
                          <a:effectLst/>
                        </a:rPr>
                        <a:t>KN</a:t>
                      </a:r>
                      <a:r>
                        <a:rPr lang="es-EC" sz="1200" dirty="0" smtClean="0">
                          <a:effectLst/>
                        </a:rPr>
                        <a:t> (10 TON) </a:t>
                      </a:r>
                      <a:r>
                        <a:rPr lang="es-EC" sz="1200" dirty="0">
                          <a:effectLst/>
                        </a:rPr>
                        <a:t>RDP</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1</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Celda de carga, rango 10000 kg, trabaja a tensión y a compresión</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Mide la fuerza aplicada sobre el bambú</a:t>
                      </a:r>
                      <a:endParaRPr lang="es-EC" sz="2000" dirty="0">
                        <a:solidFill>
                          <a:srgbClr val="31849B"/>
                        </a:solidFill>
                        <a:effectLst/>
                        <a:latin typeface="Arial"/>
                        <a:ea typeface="Times New Roman"/>
                        <a:cs typeface="Times New Roman"/>
                      </a:endParaRPr>
                    </a:p>
                  </a:txBody>
                  <a:tcPr marL="68580" marR="68580" marT="0" marB="0"/>
                </a:tc>
              </a:tr>
              <a:tr h="513080">
                <a:tc vMerge="1">
                  <a:txBody>
                    <a:bodyPr/>
                    <a:lstStyle/>
                    <a:p>
                      <a:endParaRPr lang="es-EC"/>
                    </a:p>
                  </a:txBody>
                  <a:tcPr/>
                </a:tc>
                <a:tc>
                  <a:txBody>
                    <a:bodyPr/>
                    <a:lstStyle/>
                    <a:p>
                      <a:pPr algn="ctr">
                        <a:lnSpc>
                          <a:spcPct val="200000"/>
                        </a:lnSpc>
                        <a:spcAft>
                          <a:spcPts val="0"/>
                        </a:spcAft>
                      </a:pPr>
                      <a:r>
                        <a:rPr lang="es-EC" sz="1200" dirty="0">
                          <a:effectLst/>
                        </a:rPr>
                        <a:t>LVDT</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1</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Transductor de desplazamiento, cautivo-guiado LVDT de </a:t>
                      </a:r>
                      <a:r>
                        <a:rPr lang="es-EC" sz="1200" dirty="0" smtClean="0">
                          <a:effectLst/>
                        </a:rPr>
                        <a:t>+-100mm</a:t>
                      </a:r>
                      <a:r>
                        <a:rPr lang="es-EC" sz="1200" dirty="0">
                          <a:effectLst/>
                        </a:rPr>
                        <a:t>(+-2’’), 0.5 % de linealidad</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Medir el desplazamiento  del bambú</a:t>
                      </a:r>
                      <a:endParaRPr lang="es-EC" sz="2000" dirty="0">
                        <a:solidFill>
                          <a:srgbClr val="31849B"/>
                        </a:solidFill>
                        <a:effectLst/>
                        <a:latin typeface="Arial"/>
                        <a:ea typeface="Times New Roman"/>
                        <a:cs typeface="Times New Roman"/>
                      </a:endParaRPr>
                    </a:p>
                  </a:txBody>
                  <a:tcPr marL="68580" marR="68580" marT="0" marB="0"/>
                </a:tc>
              </a:tr>
            </a:tbl>
          </a:graphicData>
        </a:graphic>
      </p:graphicFrame>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313849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4747" y="-27384"/>
            <a:ext cx="9077325" cy="6848475"/>
          </a:xfrm>
          <a:prstGeom prst="rect">
            <a:avLst/>
          </a:prstGeom>
          <a:noFill/>
          <a:ln w="9525">
            <a:noFill/>
            <a:miter lim="800000"/>
            <a:headEnd/>
            <a:tailEnd/>
          </a:ln>
        </p:spPr>
      </p:pic>
      <p:sp>
        <p:nvSpPr>
          <p:cNvPr id="2" name="1 Rectángulo"/>
          <p:cNvSpPr/>
          <p:nvPr/>
        </p:nvSpPr>
        <p:spPr>
          <a:xfrm>
            <a:off x="2714" y="639852"/>
            <a:ext cx="8064896" cy="369332"/>
          </a:xfrm>
          <a:prstGeom prst="rect">
            <a:avLst/>
          </a:prstGeom>
        </p:spPr>
        <p:txBody>
          <a:bodyPr wrap="square">
            <a:spAutoFit/>
          </a:bodyPr>
          <a:lstStyle/>
          <a:p>
            <a:pPr lvl="1" algn="just"/>
            <a:r>
              <a:rPr lang="es-EC" b="1" i="1" dirty="0" smtClean="0"/>
              <a:t>CÁLCULO Y EXPRESIÓN DE RESULTADOS</a:t>
            </a:r>
            <a:endParaRPr lang="es-EC" i="1" dirty="0" smtClean="0"/>
          </a:p>
        </p:txBody>
      </p:sp>
      <p:graphicFrame>
        <p:nvGraphicFramePr>
          <p:cNvPr id="6" name="5 Tabla"/>
          <p:cNvGraphicFramePr>
            <a:graphicFrameLocks noGrp="1"/>
          </p:cNvGraphicFramePr>
          <p:nvPr>
            <p:extLst>
              <p:ext uri="{D42A27DB-BD31-4B8C-83A1-F6EECF244321}">
                <p14:modId xmlns:p14="http://schemas.microsoft.com/office/powerpoint/2010/main" val="1670424604"/>
              </p:ext>
            </p:extLst>
          </p:nvPr>
        </p:nvGraphicFramePr>
        <p:xfrm>
          <a:off x="1619674" y="1124744"/>
          <a:ext cx="6447936" cy="1676400"/>
        </p:xfrm>
        <a:graphic>
          <a:graphicData uri="http://schemas.openxmlformats.org/drawingml/2006/table">
            <a:tbl>
              <a:tblPr firstRow="1" firstCol="1" bandRow="1">
                <a:tableStyleId>{5C22544A-7EE6-4342-B048-85BDC9FD1C3A}</a:tableStyleId>
              </a:tblPr>
              <a:tblGrid>
                <a:gridCol w="1887202"/>
                <a:gridCol w="141924"/>
                <a:gridCol w="491153"/>
                <a:gridCol w="792088"/>
                <a:gridCol w="792088"/>
                <a:gridCol w="828350"/>
                <a:gridCol w="1515131"/>
              </a:tblGrid>
              <a:tr h="190500">
                <a:tc>
                  <a:txBody>
                    <a:bodyPr/>
                    <a:lstStyle/>
                    <a:p>
                      <a:endParaRPr lang="es-EC" sz="1100" dirty="0">
                        <a:solidFill>
                          <a:srgbClr val="365F91"/>
                        </a:solidFill>
                        <a:effectLst/>
                        <a:latin typeface="Calibri"/>
                        <a:cs typeface="Times New Roman"/>
                      </a:endParaRPr>
                    </a:p>
                  </a:txBody>
                  <a:tcPr marL="68580" marR="68580" marT="0" marB="0"/>
                </a:tc>
                <a:tc gridSpan="5">
                  <a:txBody>
                    <a:bodyPr/>
                    <a:lstStyle/>
                    <a:p>
                      <a:pPr algn="ctr">
                        <a:lnSpc>
                          <a:spcPct val="200000"/>
                        </a:lnSpc>
                        <a:spcAft>
                          <a:spcPts val="0"/>
                        </a:spcAft>
                      </a:pPr>
                      <a:r>
                        <a:rPr lang="es-EC" sz="1100" dirty="0">
                          <a:effectLst/>
                        </a:rPr>
                        <a:t>Dimensiones (mm)</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200000"/>
                        </a:lnSpc>
                        <a:spcAft>
                          <a:spcPts val="0"/>
                        </a:spcAft>
                      </a:pPr>
                      <a:r>
                        <a:rPr lang="es-EC" sz="1100" dirty="0">
                          <a:effectLst/>
                        </a:rPr>
                        <a:t>Promedio (mm)</a:t>
                      </a:r>
                      <a:endParaRPr lang="es-EC" sz="1200" dirty="0">
                        <a:solidFill>
                          <a:srgbClr val="365F91"/>
                        </a:solidFill>
                        <a:effectLst/>
                        <a:latin typeface="Arial"/>
                        <a:ea typeface="Times New Roman"/>
                        <a:cs typeface="Times New Roman"/>
                      </a:endParaRPr>
                    </a:p>
                  </a:txBody>
                  <a:tcPr marL="68580" marR="68580" marT="0" marB="0"/>
                </a:tc>
              </a:tr>
              <a:tr h="190500">
                <a:tc gridSpan="2">
                  <a:txBody>
                    <a:bodyPr/>
                    <a:lstStyle/>
                    <a:p>
                      <a:pPr>
                        <a:lnSpc>
                          <a:spcPct val="200000"/>
                        </a:lnSpc>
                        <a:spcAft>
                          <a:spcPts val="0"/>
                        </a:spcAft>
                      </a:pPr>
                      <a:r>
                        <a:rPr lang="es-EC" sz="1100" dirty="0">
                          <a:effectLst/>
                        </a:rPr>
                        <a:t>Diámetro Medio</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gridSpan="2">
                  <a:txBody>
                    <a:bodyPr/>
                    <a:lstStyle/>
                    <a:p>
                      <a:pPr algn="ctr">
                        <a:lnSpc>
                          <a:spcPct val="200000"/>
                        </a:lnSpc>
                        <a:spcAft>
                          <a:spcPts val="0"/>
                        </a:spcAft>
                      </a:pPr>
                      <a:r>
                        <a:rPr lang="es-EC" sz="1100" dirty="0">
                          <a:effectLst/>
                        </a:rPr>
                        <a:t>82</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gridSpan="2">
                  <a:txBody>
                    <a:bodyPr/>
                    <a:lstStyle/>
                    <a:p>
                      <a:pPr algn="ctr">
                        <a:lnSpc>
                          <a:spcPct val="200000"/>
                        </a:lnSpc>
                        <a:spcAft>
                          <a:spcPts val="0"/>
                        </a:spcAft>
                      </a:pPr>
                      <a:r>
                        <a:rPr lang="es-EC" sz="1100" dirty="0">
                          <a:effectLst/>
                        </a:rPr>
                        <a:t>82,5</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a:txBody>
                    <a:bodyPr/>
                    <a:lstStyle/>
                    <a:p>
                      <a:pPr algn="ctr">
                        <a:lnSpc>
                          <a:spcPct val="200000"/>
                        </a:lnSpc>
                        <a:spcAft>
                          <a:spcPts val="0"/>
                        </a:spcAft>
                      </a:pPr>
                      <a:r>
                        <a:rPr lang="es-EC" sz="1100" dirty="0">
                          <a:effectLst/>
                        </a:rPr>
                        <a:t>82,25</a:t>
                      </a:r>
                      <a:endParaRPr lang="es-EC" sz="1200" dirty="0">
                        <a:solidFill>
                          <a:srgbClr val="365F91"/>
                        </a:solidFill>
                        <a:effectLst/>
                        <a:latin typeface="Arial"/>
                        <a:ea typeface="Times New Roman"/>
                        <a:cs typeface="Times New Roman"/>
                      </a:endParaRPr>
                    </a:p>
                  </a:txBody>
                  <a:tcPr marL="68580" marR="68580" marT="0" marB="0"/>
                </a:tc>
              </a:tr>
              <a:tr h="190500">
                <a:tc>
                  <a:txBody>
                    <a:bodyPr/>
                    <a:lstStyle/>
                    <a:p>
                      <a:pPr>
                        <a:lnSpc>
                          <a:spcPct val="200000"/>
                        </a:lnSpc>
                        <a:spcAft>
                          <a:spcPts val="0"/>
                        </a:spcAft>
                      </a:pPr>
                      <a:r>
                        <a:rPr lang="es-EC" sz="1100" dirty="0">
                          <a:effectLst/>
                        </a:rPr>
                        <a:t>Espesor Superior</a:t>
                      </a:r>
                      <a:endParaRPr lang="es-EC" sz="1200" dirty="0">
                        <a:solidFill>
                          <a:srgbClr val="365F91"/>
                        </a:solidFill>
                        <a:effectLst/>
                        <a:latin typeface="Arial"/>
                        <a:ea typeface="Times New Roman"/>
                        <a:cs typeface="Times New Roman"/>
                      </a:endParaRPr>
                    </a:p>
                  </a:txBody>
                  <a:tcPr marL="68580" marR="68580" marT="0" marB="0"/>
                </a:tc>
                <a:tc gridSpan="2">
                  <a:txBody>
                    <a:bodyPr/>
                    <a:lstStyle/>
                    <a:p>
                      <a:pPr algn="ctr">
                        <a:lnSpc>
                          <a:spcPct val="200000"/>
                        </a:lnSpc>
                        <a:spcAft>
                          <a:spcPts val="0"/>
                        </a:spcAft>
                      </a:pPr>
                      <a:r>
                        <a:rPr lang="es-EC" sz="1100" dirty="0">
                          <a:effectLst/>
                        </a:rPr>
                        <a:t>6,8</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a:txBody>
                    <a:bodyPr/>
                    <a:lstStyle/>
                    <a:p>
                      <a:pPr algn="ctr">
                        <a:lnSpc>
                          <a:spcPct val="200000"/>
                        </a:lnSpc>
                        <a:spcAft>
                          <a:spcPts val="0"/>
                        </a:spcAft>
                      </a:pPr>
                      <a:r>
                        <a:rPr lang="es-EC" sz="1100" dirty="0">
                          <a:effectLst/>
                        </a:rPr>
                        <a:t>6,5</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8,5</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7,1</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7,225</a:t>
                      </a:r>
                      <a:endParaRPr lang="es-EC" sz="1200" dirty="0">
                        <a:solidFill>
                          <a:srgbClr val="365F91"/>
                        </a:solidFill>
                        <a:effectLst/>
                        <a:latin typeface="Arial"/>
                        <a:ea typeface="Times New Roman"/>
                        <a:cs typeface="Times New Roman"/>
                      </a:endParaRPr>
                    </a:p>
                  </a:txBody>
                  <a:tcPr marL="68580" marR="68580" marT="0" marB="0"/>
                </a:tc>
              </a:tr>
              <a:tr h="190500">
                <a:tc>
                  <a:txBody>
                    <a:bodyPr/>
                    <a:lstStyle/>
                    <a:p>
                      <a:pPr>
                        <a:lnSpc>
                          <a:spcPct val="200000"/>
                        </a:lnSpc>
                        <a:spcAft>
                          <a:spcPts val="0"/>
                        </a:spcAft>
                      </a:pPr>
                      <a:r>
                        <a:rPr lang="es-EC" sz="1100" dirty="0">
                          <a:effectLst/>
                        </a:rPr>
                        <a:t>Espesor Inferior</a:t>
                      </a:r>
                      <a:endParaRPr lang="es-EC" sz="1200" dirty="0">
                        <a:solidFill>
                          <a:srgbClr val="365F91"/>
                        </a:solidFill>
                        <a:effectLst/>
                        <a:latin typeface="Arial"/>
                        <a:ea typeface="Times New Roman"/>
                        <a:cs typeface="Times New Roman"/>
                      </a:endParaRPr>
                    </a:p>
                  </a:txBody>
                  <a:tcPr marL="68580" marR="68580" marT="0" marB="0"/>
                </a:tc>
                <a:tc gridSpan="2">
                  <a:txBody>
                    <a:bodyPr/>
                    <a:lstStyle/>
                    <a:p>
                      <a:pPr algn="ctr">
                        <a:lnSpc>
                          <a:spcPct val="200000"/>
                        </a:lnSpc>
                        <a:spcAft>
                          <a:spcPts val="0"/>
                        </a:spcAft>
                      </a:pPr>
                      <a:r>
                        <a:rPr lang="es-EC" sz="1100" dirty="0">
                          <a:effectLst/>
                        </a:rPr>
                        <a:t>6,5</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a:txBody>
                    <a:bodyPr/>
                    <a:lstStyle/>
                    <a:p>
                      <a:pPr algn="ctr">
                        <a:lnSpc>
                          <a:spcPct val="200000"/>
                        </a:lnSpc>
                        <a:spcAft>
                          <a:spcPts val="0"/>
                        </a:spcAft>
                      </a:pPr>
                      <a:r>
                        <a:rPr lang="es-EC" sz="1100" dirty="0">
                          <a:effectLst/>
                        </a:rPr>
                        <a:t>7</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8,1</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6,2</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6,95</a:t>
                      </a:r>
                      <a:endParaRPr lang="es-EC" sz="1200" dirty="0">
                        <a:solidFill>
                          <a:srgbClr val="365F91"/>
                        </a:solidFill>
                        <a:effectLst/>
                        <a:latin typeface="Arial"/>
                        <a:ea typeface="Times New Roman"/>
                        <a:cs typeface="Times New Roman"/>
                      </a:endParaRPr>
                    </a:p>
                  </a:txBody>
                  <a:tcPr marL="68580" marR="68580" marT="0" marB="0"/>
                </a:tc>
              </a:tr>
              <a:tr h="190500">
                <a:tc>
                  <a:txBody>
                    <a:bodyPr/>
                    <a:lstStyle/>
                    <a:p>
                      <a:pPr>
                        <a:lnSpc>
                          <a:spcPct val="200000"/>
                        </a:lnSpc>
                        <a:spcAft>
                          <a:spcPts val="0"/>
                        </a:spcAft>
                      </a:pPr>
                      <a:r>
                        <a:rPr lang="es-EC" sz="1100" dirty="0">
                          <a:effectLst/>
                        </a:rPr>
                        <a:t>Longitud D/2</a:t>
                      </a:r>
                      <a:endParaRPr lang="es-EC" sz="1200" dirty="0">
                        <a:solidFill>
                          <a:srgbClr val="365F91"/>
                        </a:solidFill>
                        <a:effectLst/>
                        <a:latin typeface="Arial"/>
                        <a:ea typeface="Times New Roman"/>
                        <a:cs typeface="Times New Roman"/>
                      </a:endParaRPr>
                    </a:p>
                  </a:txBody>
                  <a:tcPr marL="68580" marR="68580" marT="0" marB="0"/>
                </a:tc>
                <a:tc gridSpan="6">
                  <a:txBody>
                    <a:bodyPr/>
                    <a:lstStyle/>
                    <a:p>
                      <a:pPr algn="ctr">
                        <a:lnSpc>
                          <a:spcPct val="200000"/>
                        </a:lnSpc>
                        <a:spcAft>
                          <a:spcPts val="0"/>
                        </a:spcAft>
                      </a:pPr>
                      <a:r>
                        <a:rPr lang="es-EC" sz="1100" dirty="0">
                          <a:effectLst/>
                        </a:rPr>
                        <a:t>41,125</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mc:AlternateContent xmlns:mc="http://schemas.openxmlformats.org/markup-compatibility/2006">
        <mc:Choice xmlns:a14="http://schemas.microsoft.com/office/drawing/2010/main" Requires="a14">
          <p:sp>
            <p:nvSpPr>
              <p:cNvPr id="10" name="9 Rectángulo"/>
              <p:cNvSpPr/>
              <p:nvPr/>
            </p:nvSpPr>
            <p:spPr>
              <a:xfrm>
                <a:off x="2144755" y="2924944"/>
                <a:ext cx="4572000" cy="3484672"/>
              </a:xfrm>
              <a:prstGeom prst="rect">
                <a:avLst/>
              </a:prstGeom>
            </p:spPr>
            <p:txBody>
              <a:bodyPr>
                <a:spAutoFit/>
              </a:bodyPr>
              <a:lstStyle/>
              <a:p>
                <a:r>
                  <a:rPr lang="es-EC" dirty="0" smtClean="0"/>
                  <a:t>Carga y deflexión máxima:</a:t>
                </a:r>
              </a:p>
              <a:p>
                <a:r>
                  <a:rPr lang="es-EC" dirty="0"/>
                  <a:t> </a:t>
                </a:r>
              </a:p>
              <a:p>
                <a:pPr/>
                <a14:m>
                  <m:oMathPara xmlns:m="http://schemas.openxmlformats.org/officeDocument/2006/math">
                    <m:oMathParaPr>
                      <m:jc m:val="centerGroup"/>
                    </m:oMathParaPr>
                    <m:oMath xmlns:m="http://schemas.openxmlformats.org/officeDocument/2006/math">
                      <m:r>
                        <a:rPr lang="es-EC" i="1">
                          <a:latin typeface="Cambria Math"/>
                        </a:rPr>
                        <m:t>𝐶𝑎𝑟𝑔𝑎</m:t>
                      </m:r>
                      <m:r>
                        <a:rPr lang="es-EC" i="1">
                          <a:latin typeface="Cambria Math"/>
                        </a:rPr>
                        <m:t> </m:t>
                      </m:r>
                      <m:r>
                        <a:rPr lang="es-EC" i="1">
                          <a:latin typeface="Cambria Math"/>
                        </a:rPr>
                        <m:t>𝑚</m:t>
                      </m:r>
                      <m:r>
                        <a:rPr lang="es-EC" i="1">
                          <a:latin typeface="Cambria Math"/>
                        </a:rPr>
                        <m:t>á</m:t>
                      </m:r>
                      <m:r>
                        <a:rPr lang="es-EC" i="1">
                          <a:latin typeface="Cambria Math"/>
                        </a:rPr>
                        <m:t>𝑥𝑖𝑚𝑎</m:t>
                      </m:r>
                      <m:r>
                        <a:rPr lang="es-EC" i="1">
                          <a:latin typeface="Cambria Math"/>
                        </a:rPr>
                        <m:t>:12521 (</m:t>
                      </m:r>
                      <m:r>
                        <a:rPr lang="es-EC" i="1">
                          <a:latin typeface="Cambria Math"/>
                        </a:rPr>
                        <m:t>𝑁</m:t>
                      </m:r>
                      <m:r>
                        <a:rPr lang="es-EC" i="1">
                          <a:latin typeface="Cambria Math"/>
                        </a:rPr>
                        <m:t>)</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𝐷𝑒</m:t>
                      </m:r>
                      <m:r>
                        <a:rPr lang="es-EC" b="0" i="1" smtClean="0">
                          <a:latin typeface="Cambria Math"/>
                        </a:rPr>
                        <m:t>𝑠𝑝𝑙𝑎𝑧𝑎𝑚𝑖𝑒𝑛𝑡𝑜</m:t>
                      </m:r>
                      <m:r>
                        <a:rPr lang="es-EC" i="1">
                          <a:latin typeface="Cambria Math"/>
                        </a:rPr>
                        <m:t> </m:t>
                      </m:r>
                      <m:r>
                        <a:rPr lang="es-EC" i="1">
                          <a:latin typeface="Cambria Math"/>
                        </a:rPr>
                        <m:t>𝑀</m:t>
                      </m:r>
                      <m:r>
                        <a:rPr lang="es-EC" b="0" i="1" smtClean="0">
                          <a:latin typeface="Cambria Math"/>
                        </a:rPr>
                        <m:t>á</m:t>
                      </m:r>
                      <m:r>
                        <a:rPr lang="es-EC" i="1">
                          <a:latin typeface="Cambria Math"/>
                        </a:rPr>
                        <m:t>𝑥𝑖𝑚</m:t>
                      </m:r>
                      <m:r>
                        <a:rPr lang="es-EC" b="0" i="1" smtClean="0">
                          <a:latin typeface="Cambria Math"/>
                        </a:rPr>
                        <m:t>𝑜</m:t>
                      </m:r>
                      <m:r>
                        <a:rPr lang="es-EC" i="1">
                          <a:latin typeface="Cambria Math"/>
                        </a:rPr>
                        <m:t>: 1,748 (</m:t>
                      </m:r>
                      <m:r>
                        <a:rPr lang="es-EC" i="1">
                          <a:latin typeface="Cambria Math"/>
                        </a:rPr>
                        <m:t>𝑚𝑚</m:t>
                      </m:r>
                      <m:r>
                        <a:rPr lang="es-EC" i="1">
                          <a:latin typeface="Cambria Math"/>
                        </a:rPr>
                        <m:t>)</m:t>
                      </m:r>
                    </m:oMath>
                  </m:oMathPara>
                </a14:m>
                <a:endParaRPr lang="es-EC" dirty="0"/>
              </a:p>
              <a:p>
                <a:r>
                  <a:rPr lang="es-EC" b="1" dirty="0"/>
                  <a:t> </a:t>
                </a:r>
                <a:endParaRPr lang="es-EC" dirty="0"/>
              </a:p>
              <a:p>
                <a:r>
                  <a:rPr lang="es-EC" dirty="0"/>
                  <a:t>Cálculo de esfuerzo último cortante:</a:t>
                </a:r>
              </a:p>
              <a:p>
                <a:r>
                  <a:rPr lang="es-EC" dirty="0"/>
                  <a:t> </a:t>
                </a:r>
              </a:p>
              <a:p>
                <a:r>
                  <a:rPr lang="es-EC" dirty="0"/>
                  <a:t>Cálculo de las áreas cortadas</a:t>
                </a: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d>
                            <m:dPr>
                              <m:ctrlPr>
                                <a:rPr lang="es-EC" i="1">
                                  <a:latin typeface="Cambria Math"/>
                                </a:rPr>
                              </m:ctrlPr>
                            </m:dPr>
                            <m:e>
                              <m:sSub>
                                <m:sSubPr>
                                  <m:ctrlPr>
                                    <a:rPr lang="es-EC" i="1">
                                      <a:latin typeface="Cambria Math"/>
                                    </a:rPr>
                                  </m:ctrlPr>
                                </m:sSubPr>
                                <m:e>
                                  <m:r>
                                    <a:rPr lang="es-EC" i="1">
                                      <a:latin typeface="Cambria Math"/>
                                    </a:rPr>
                                    <m:t>𝑡</m:t>
                                  </m:r>
                                </m:e>
                                <m:sub>
                                  <m:r>
                                    <a:rPr lang="es-EC" i="1">
                                      <a:latin typeface="Cambria Math"/>
                                    </a:rPr>
                                    <m:t>1</m:t>
                                  </m:r>
                                </m:sub>
                              </m:sSub>
                              <m:r>
                                <a:rPr lang="es-EC" i="1">
                                  <a:latin typeface="Cambria Math"/>
                                </a:rPr>
                                <m:t>∗</m:t>
                              </m:r>
                              <m:r>
                                <a:rPr lang="es-EC" i="1">
                                  <a:latin typeface="Cambria Math"/>
                                </a:rPr>
                                <m:t>𝐿</m:t>
                              </m:r>
                            </m:e>
                          </m:d>
                        </m:e>
                        <m:sub>
                          <m:r>
                            <a:rPr lang="es-EC" i="1">
                              <a:latin typeface="Cambria Math"/>
                            </a:rPr>
                            <m:t>1</m:t>
                          </m:r>
                        </m:sub>
                      </m:sSub>
                      <m:r>
                        <a:rPr lang="es-EC" i="1">
                          <a:latin typeface="Cambria Math"/>
                        </a:rPr>
                        <m:t>=</m:t>
                      </m:r>
                      <m:d>
                        <m:dPr>
                          <m:ctrlPr>
                            <a:rPr lang="es-EC" b="0" i="1" smtClean="0">
                              <a:latin typeface="Cambria Math"/>
                            </a:rPr>
                          </m:ctrlPr>
                        </m:dPr>
                        <m:e>
                          <m:f>
                            <m:fPr>
                              <m:ctrlPr>
                                <a:rPr lang="es-EC" i="1">
                                  <a:latin typeface="Cambria Math"/>
                                </a:rPr>
                              </m:ctrlPr>
                            </m:fPr>
                            <m:num>
                              <m:r>
                                <a:rPr lang="es-EC" i="1">
                                  <a:latin typeface="Cambria Math"/>
                                </a:rPr>
                                <m:t>6,8+6,5</m:t>
                              </m:r>
                            </m:num>
                            <m:den>
                              <m:r>
                                <a:rPr lang="es-EC" i="1">
                                  <a:latin typeface="Cambria Math"/>
                                </a:rPr>
                                <m:t>2</m:t>
                              </m:r>
                            </m:den>
                          </m:f>
                        </m:e>
                      </m:d>
                      <m:r>
                        <a:rPr lang="es-EC" i="1">
                          <a:latin typeface="Cambria Math"/>
                        </a:rPr>
                        <m:t>∗</m:t>
                      </m:r>
                      <m:d>
                        <m:dPr>
                          <m:ctrlPr>
                            <a:rPr lang="es-EC" i="1">
                              <a:latin typeface="Cambria Math"/>
                            </a:rPr>
                          </m:ctrlPr>
                        </m:dPr>
                        <m:e>
                          <m:r>
                            <a:rPr lang="es-EC" i="1">
                              <a:latin typeface="Cambria Math"/>
                            </a:rPr>
                            <m:t>41,125</m:t>
                          </m:r>
                        </m:e>
                      </m:d>
                      <m:r>
                        <a:rPr lang="es-EC" i="1">
                          <a:latin typeface="Cambria Math"/>
                        </a:rPr>
                        <m:t>=273,481 </m:t>
                      </m:r>
                      <m:sSup>
                        <m:sSupPr>
                          <m:ctrlPr>
                            <a:rPr lang="es-EC" i="1">
                              <a:latin typeface="Cambria Math"/>
                            </a:rPr>
                          </m:ctrlPr>
                        </m:sSupPr>
                        <m:e>
                          <m:r>
                            <a:rPr lang="es-EC" i="1">
                              <a:latin typeface="Cambria Math"/>
                            </a:rPr>
                            <m:t>𝑚𝑚</m:t>
                          </m:r>
                        </m:e>
                        <m:sup>
                          <m:r>
                            <a:rPr lang="es-EC" i="1">
                              <a:latin typeface="Cambria Math"/>
                            </a:rPr>
                            <m:t>2</m:t>
                          </m:r>
                        </m:sup>
                      </m:sSup>
                    </m:oMath>
                  </m:oMathPara>
                </a14:m>
                <a:endParaRPr lang="es-EC" dirty="0"/>
              </a:p>
              <a:p>
                <a:endParaRPr lang="es-EC" dirty="0"/>
              </a:p>
            </p:txBody>
          </p:sp>
        </mc:Choice>
        <mc:Fallback>
          <p:sp>
            <p:nvSpPr>
              <p:cNvPr id="10" name="9 Rectángulo"/>
              <p:cNvSpPr>
                <a:spLocks noRot="1" noChangeAspect="1" noMove="1" noResize="1" noEditPoints="1" noAdjustHandles="1" noChangeArrowheads="1" noChangeShapeType="1" noTextEdit="1"/>
              </p:cNvSpPr>
              <p:nvPr/>
            </p:nvSpPr>
            <p:spPr>
              <a:xfrm>
                <a:off x="2144755" y="2924944"/>
                <a:ext cx="4572000" cy="3484672"/>
              </a:xfrm>
              <a:prstGeom prst="rect">
                <a:avLst/>
              </a:prstGeom>
              <a:blipFill rotWithShape="1">
                <a:blip r:embed="rId3"/>
                <a:stretch>
                  <a:fillRect l="-1200" t="-876"/>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5608409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2" name="1 Rectángulo"/>
              <p:cNvSpPr/>
              <p:nvPr/>
            </p:nvSpPr>
            <p:spPr>
              <a:xfrm>
                <a:off x="2286000" y="1454724"/>
                <a:ext cx="4572000" cy="991682"/>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d>
                            <m:dPr>
                              <m:ctrlPr>
                                <a:rPr lang="es-EC" i="1">
                                  <a:latin typeface="Cambria Math"/>
                                </a:rPr>
                              </m:ctrlPr>
                            </m:dPr>
                            <m:e>
                              <m:sSub>
                                <m:sSubPr>
                                  <m:ctrlPr>
                                    <a:rPr lang="es-EC" i="1">
                                      <a:latin typeface="Cambria Math"/>
                                    </a:rPr>
                                  </m:ctrlPr>
                                </m:sSubPr>
                                <m:e>
                                  <m:r>
                                    <a:rPr lang="es-EC" i="1">
                                      <a:latin typeface="Cambria Math"/>
                                    </a:rPr>
                                    <m:t>𝑡</m:t>
                                  </m:r>
                                </m:e>
                                <m:sub>
                                  <m:r>
                                    <a:rPr lang="es-EC" i="1">
                                      <a:latin typeface="Cambria Math"/>
                                    </a:rPr>
                                    <m:t>2</m:t>
                                  </m:r>
                                </m:sub>
                              </m:sSub>
                              <m:r>
                                <a:rPr lang="es-EC" i="1">
                                  <a:latin typeface="Cambria Math"/>
                                </a:rPr>
                                <m:t>∗</m:t>
                              </m:r>
                              <m:r>
                                <a:rPr lang="es-EC" i="1">
                                  <a:latin typeface="Cambria Math"/>
                                </a:rPr>
                                <m:t>𝐿</m:t>
                              </m:r>
                            </m:e>
                          </m:d>
                        </m:e>
                        <m:sub>
                          <m:r>
                            <a:rPr lang="es-EC" i="1">
                              <a:latin typeface="Cambria Math"/>
                            </a:rPr>
                            <m:t>2</m:t>
                          </m:r>
                        </m:sub>
                      </m:sSub>
                      <m:r>
                        <a:rPr lang="es-EC" i="1">
                          <a:latin typeface="Cambria Math"/>
                        </a:rPr>
                        <m:t>=</m:t>
                      </m:r>
                      <m:d>
                        <m:dPr>
                          <m:ctrlPr>
                            <a:rPr lang="es-EC" b="0" i="1" smtClean="0">
                              <a:latin typeface="Cambria Math"/>
                            </a:rPr>
                          </m:ctrlPr>
                        </m:dPr>
                        <m:e>
                          <m:f>
                            <m:fPr>
                              <m:ctrlPr>
                                <a:rPr lang="es-EC" i="1">
                                  <a:latin typeface="Cambria Math"/>
                                </a:rPr>
                              </m:ctrlPr>
                            </m:fPr>
                            <m:num>
                              <m:r>
                                <a:rPr lang="es-EC" i="1">
                                  <a:latin typeface="Cambria Math"/>
                                </a:rPr>
                                <m:t>7,1+6,2</m:t>
                              </m:r>
                            </m:num>
                            <m:den>
                              <m:r>
                                <a:rPr lang="es-EC" i="1">
                                  <a:latin typeface="Cambria Math"/>
                                </a:rPr>
                                <m:t>2</m:t>
                              </m:r>
                            </m:den>
                          </m:f>
                        </m:e>
                      </m:d>
                      <m:r>
                        <a:rPr lang="es-EC" i="1">
                          <a:latin typeface="Cambria Math"/>
                        </a:rPr>
                        <m:t>∗</m:t>
                      </m:r>
                      <m:d>
                        <m:dPr>
                          <m:ctrlPr>
                            <a:rPr lang="es-EC" i="1">
                              <a:latin typeface="Cambria Math"/>
                            </a:rPr>
                          </m:ctrlPr>
                        </m:dPr>
                        <m:e>
                          <m:r>
                            <a:rPr lang="es-EC" i="1">
                              <a:latin typeface="Cambria Math"/>
                            </a:rPr>
                            <m:t>41,125</m:t>
                          </m:r>
                        </m:e>
                      </m:d>
                      <m:r>
                        <a:rPr lang="es-EC" i="1">
                          <a:latin typeface="Cambria Math"/>
                        </a:rPr>
                        <m:t>=273,481 </m:t>
                      </m:r>
                      <m:sSup>
                        <m:sSupPr>
                          <m:ctrlPr>
                            <a:rPr lang="es-EC" i="1">
                              <a:latin typeface="Cambria Math"/>
                            </a:rPr>
                          </m:ctrlPr>
                        </m:sSupPr>
                        <m:e>
                          <m:r>
                            <a:rPr lang="es-EC" i="1">
                              <a:latin typeface="Cambria Math"/>
                            </a:rPr>
                            <m:t>𝑚𝑚</m:t>
                          </m:r>
                        </m:e>
                        <m:sup>
                          <m:r>
                            <a:rPr lang="es-EC" i="1">
                              <a:latin typeface="Cambria Math"/>
                            </a:rPr>
                            <m:t>2</m:t>
                          </m:r>
                        </m:sup>
                      </m:sSup>
                    </m:oMath>
                  </m:oMathPara>
                </a14:m>
                <a:endParaRPr lang="es-EC" dirty="0"/>
              </a:p>
            </p:txBody>
          </p:sp>
        </mc:Choice>
        <mc:Fallback>
          <p:sp>
            <p:nvSpPr>
              <p:cNvPr id="2" name="1 Rectángulo"/>
              <p:cNvSpPr>
                <a:spLocks noRot="1" noChangeAspect="1" noMove="1" noResize="1" noEditPoints="1" noAdjustHandles="1" noChangeArrowheads="1" noChangeShapeType="1" noTextEdit="1"/>
              </p:cNvSpPr>
              <p:nvPr/>
            </p:nvSpPr>
            <p:spPr>
              <a:xfrm>
                <a:off x="2286000" y="1454724"/>
                <a:ext cx="4572000" cy="991682"/>
              </a:xfrm>
              <a:prstGeom prst="rect">
                <a:avLst/>
              </a:prstGeom>
              <a:blipFill rotWithShape="1">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3" name="2 Rectángulo"/>
              <p:cNvSpPr/>
              <p:nvPr/>
            </p:nvSpPr>
            <p:spPr>
              <a:xfrm>
                <a:off x="2286000" y="2852936"/>
                <a:ext cx="4572000" cy="2046329"/>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a:rPr>
                          </m:ctrlPr>
                        </m:sSubPr>
                        <m:e>
                          <m:r>
                            <a:rPr lang="es-EC" i="1">
                              <a:latin typeface="Cambria Math"/>
                            </a:rPr>
                            <m:t>𝜏</m:t>
                          </m:r>
                        </m:e>
                        <m:sub>
                          <m:r>
                            <a:rPr lang="es-EC" i="1">
                              <a:latin typeface="Cambria Math"/>
                            </a:rPr>
                            <m:t>𝑢𝑙𝑡</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𝐹</m:t>
                              </m:r>
                            </m:e>
                            <m:sub>
                              <m:r>
                                <a:rPr lang="es-EC" i="1">
                                  <a:latin typeface="Cambria Math"/>
                                </a:rPr>
                                <m:t>𝑢𝑙𝑡</m:t>
                              </m:r>
                            </m:sub>
                          </m:sSub>
                        </m:num>
                        <m:den>
                          <m:nary>
                            <m:naryPr>
                              <m:chr m:val="∑"/>
                              <m:limLoc m:val="undOvr"/>
                              <m:subHide m:val="on"/>
                              <m:supHide m:val="on"/>
                              <m:ctrlPr>
                                <a:rPr lang="es-EC" i="1">
                                  <a:latin typeface="Cambria Math"/>
                                </a:rPr>
                              </m:ctrlPr>
                            </m:naryPr>
                            <m:sub/>
                            <m:sup/>
                            <m:e>
                              <m:r>
                                <a:rPr lang="es-EC" i="1">
                                  <a:latin typeface="Cambria Math"/>
                                </a:rPr>
                                <m:t>(</m:t>
                              </m:r>
                              <m:r>
                                <a:rPr lang="es-EC" i="1">
                                  <a:latin typeface="Cambria Math"/>
                                </a:rPr>
                                <m:t>𝑡</m:t>
                              </m:r>
                              <m:r>
                                <a:rPr lang="es-EC" i="1">
                                  <a:latin typeface="Cambria Math"/>
                                </a:rPr>
                                <m:t>∗</m:t>
                              </m:r>
                              <m:r>
                                <a:rPr lang="es-EC" i="1">
                                  <a:latin typeface="Cambria Math"/>
                                </a:rPr>
                                <m:t>𝐿</m:t>
                              </m:r>
                            </m:e>
                          </m:nary>
                          <m:r>
                            <a:rPr lang="es-EC" i="1">
                              <a:latin typeface="Cambria Math"/>
                            </a:rPr>
                            <m:t>)</m:t>
                          </m:r>
                        </m:den>
                      </m:f>
                    </m:oMath>
                  </m:oMathPara>
                </a14:m>
                <a:endParaRPr lang="es-EC" dirty="0"/>
              </a:p>
              <a:p>
                <a:endParaRPr lang="es-EC"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𝜏</m:t>
                          </m:r>
                        </m:e>
                        <m:sub>
                          <m:r>
                            <a:rPr lang="es-EC" i="1">
                              <a:latin typeface="Cambria Math"/>
                            </a:rPr>
                            <m:t>𝑢𝑙𝑡</m:t>
                          </m:r>
                        </m:sub>
                      </m:sSub>
                      <m:r>
                        <a:rPr lang="es-EC" i="1">
                          <a:latin typeface="Cambria Math"/>
                        </a:rPr>
                        <m:t>=</m:t>
                      </m:r>
                      <m:f>
                        <m:fPr>
                          <m:ctrlPr>
                            <a:rPr lang="es-EC" i="1">
                              <a:latin typeface="Cambria Math"/>
                            </a:rPr>
                          </m:ctrlPr>
                        </m:fPr>
                        <m:num>
                          <m:r>
                            <a:rPr lang="es-EC" i="1">
                              <a:latin typeface="Cambria Math"/>
                            </a:rPr>
                            <m:t>12521 </m:t>
                          </m:r>
                          <m:r>
                            <a:rPr lang="es-EC" i="1">
                              <a:latin typeface="Cambria Math"/>
                            </a:rPr>
                            <m:t>𝑁</m:t>
                          </m:r>
                        </m:num>
                        <m:den>
                          <m:r>
                            <a:rPr lang="es-EC" i="1">
                              <a:latin typeface="Cambria Math"/>
                            </a:rPr>
                            <m:t>273,481 </m:t>
                          </m:r>
                          <m:sSup>
                            <m:sSupPr>
                              <m:ctrlPr>
                                <a:rPr lang="es-EC" i="1">
                                  <a:latin typeface="Cambria Math"/>
                                </a:rPr>
                              </m:ctrlPr>
                            </m:sSupPr>
                            <m:e>
                              <m:r>
                                <a:rPr lang="es-EC" i="1">
                                  <a:latin typeface="Cambria Math"/>
                                </a:rPr>
                                <m:t>𝑚𝑚</m:t>
                              </m:r>
                            </m:e>
                            <m:sup>
                              <m:r>
                                <a:rPr lang="es-EC" i="1">
                                  <a:latin typeface="Cambria Math"/>
                                </a:rPr>
                                <m:t>2</m:t>
                              </m:r>
                            </m:sup>
                          </m:sSup>
                          <m:r>
                            <a:rPr lang="es-EC" i="1">
                              <a:latin typeface="Cambria Math"/>
                            </a:rPr>
                            <m:t>+273,481</m:t>
                          </m:r>
                          <m:sSup>
                            <m:sSupPr>
                              <m:ctrlPr>
                                <a:rPr lang="es-EC" i="1">
                                  <a:latin typeface="Cambria Math"/>
                                </a:rPr>
                              </m:ctrlPr>
                            </m:sSupPr>
                            <m:e>
                              <m:r>
                                <a:rPr lang="es-EC" i="1">
                                  <a:latin typeface="Cambria Math"/>
                                </a:rPr>
                                <m:t> </m:t>
                              </m:r>
                              <m:r>
                                <a:rPr lang="es-EC" i="1">
                                  <a:latin typeface="Cambria Math"/>
                                </a:rPr>
                                <m:t>𝑚𝑚</m:t>
                              </m:r>
                            </m:e>
                            <m:sup>
                              <m:r>
                                <a:rPr lang="es-EC" i="1">
                                  <a:latin typeface="Cambria Math"/>
                                </a:rPr>
                                <m:t>2</m:t>
                              </m:r>
                            </m:sup>
                          </m:sSup>
                        </m:den>
                      </m:f>
                    </m:oMath>
                  </m:oMathPara>
                </a14:m>
                <a:endParaRPr lang="es-EC" dirty="0"/>
              </a:p>
              <a:p>
                <a:endParaRPr lang="es-EC" b="1"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smtClean="0">
                              <a:latin typeface="Cambria Math"/>
                              <a:ea typeface="Cambria Math"/>
                            </a:rPr>
                            <m:t>𝝉</m:t>
                          </m:r>
                        </m:e>
                        <m:sub>
                          <m:r>
                            <a:rPr lang="en-US" b="1" i="1">
                              <a:latin typeface="Cambria Math"/>
                            </a:rPr>
                            <m:t>𝒖𝒍𝒕</m:t>
                          </m:r>
                        </m:sub>
                      </m:sSub>
                      <m:r>
                        <a:rPr lang="en-US" b="1" i="1">
                          <a:latin typeface="Cambria Math"/>
                        </a:rPr>
                        <m:t>=</m:t>
                      </m:r>
                      <m:r>
                        <a:rPr lang="en-US" b="1" i="1">
                          <a:latin typeface="Cambria Math"/>
                        </a:rPr>
                        <m:t>𝟐𝟐</m:t>
                      </m:r>
                      <m:r>
                        <a:rPr lang="en-US" b="1" i="1">
                          <a:latin typeface="Cambria Math"/>
                        </a:rPr>
                        <m:t>,</m:t>
                      </m:r>
                      <m:r>
                        <a:rPr lang="en-US" b="1" i="1">
                          <a:latin typeface="Cambria Math"/>
                        </a:rPr>
                        <m:t>𝟖𝟗</m:t>
                      </m:r>
                      <m:r>
                        <a:rPr lang="en-US" b="1" i="1">
                          <a:latin typeface="Cambria Math"/>
                        </a:rPr>
                        <m:t> </m:t>
                      </m:r>
                      <m:r>
                        <a:rPr lang="en-US" b="1" i="1">
                          <a:latin typeface="Cambria Math"/>
                        </a:rPr>
                        <m:t>𝑴𝑷𝒂</m:t>
                      </m:r>
                    </m:oMath>
                  </m:oMathPara>
                </a14:m>
                <a:endParaRPr lang="es-EC" dirty="0"/>
              </a:p>
            </p:txBody>
          </p:sp>
        </mc:Choice>
        <mc:Fallback xmlns="">
          <p:sp>
            <p:nvSpPr>
              <p:cNvPr id="3" name="2 Rectángulo"/>
              <p:cNvSpPr>
                <a:spLocks noRot="1" noChangeAspect="1" noMove="1" noResize="1" noEditPoints="1" noAdjustHandles="1" noChangeArrowheads="1" noChangeShapeType="1" noTextEdit="1"/>
              </p:cNvSpPr>
              <p:nvPr/>
            </p:nvSpPr>
            <p:spPr>
              <a:xfrm>
                <a:off x="2286000" y="2852936"/>
                <a:ext cx="4572000" cy="2046329"/>
              </a:xfrm>
              <a:prstGeom prst="rect">
                <a:avLst/>
              </a:prstGeom>
              <a:blipFill rotWithShape="1">
                <a:blip r:embed="rId4"/>
                <a:stretch>
                  <a:fillRect/>
                </a:stretch>
              </a:blipFill>
            </p:spPr>
            <p:txBody>
              <a:bodyPr/>
              <a:lstStyle/>
              <a:p>
                <a:r>
                  <a:rPr lang="es-EC">
                    <a:noFill/>
                  </a:rPr>
                  <a:t> </a:t>
                </a:r>
              </a:p>
            </p:txBody>
          </p:sp>
        </mc:Fallback>
      </mc:AlternateContent>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2344966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graphicFrame>
        <p:nvGraphicFramePr>
          <p:cNvPr id="12" name="11 Gráfico"/>
          <p:cNvGraphicFramePr/>
          <p:nvPr>
            <p:extLst>
              <p:ext uri="{D42A27DB-BD31-4B8C-83A1-F6EECF244321}">
                <p14:modId xmlns:p14="http://schemas.microsoft.com/office/powerpoint/2010/main" val="3295516487"/>
              </p:ext>
            </p:extLst>
          </p:nvPr>
        </p:nvGraphicFramePr>
        <p:xfrm>
          <a:off x="1475656" y="1772816"/>
          <a:ext cx="6696744" cy="3912071"/>
        </p:xfrm>
        <a:graphic>
          <a:graphicData uri="http://schemas.openxmlformats.org/drawingml/2006/chart">
            <c:chart xmlns:c="http://schemas.openxmlformats.org/drawingml/2006/chart" xmlns:r="http://schemas.openxmlformats.org/officeDocument/2006/relationships" r:id="rId3"/>
          </a:graphicData>
        </a:graphic>
      </p:graphicFrame>
      <p:sp>
        <p:nvSpPr>
          <p:cNvPr id="13" name="12 Rectángulo"/>
          <p:cNvSpPr/>
          <p:nvPr/>
        </p:nvSpPr>
        <p:spPr>
          <a:xfrm>
            <a:off x="179512" y="995893"/>
            <a:ext cx="8064896" cy="369332"/>
          </a:xfrm>
          <a:prstGeom prst="rect">
            <a:avLst/>
          </a:prstGeom>
        </p:spPr>
        <p:txBody>
          <a:bodyPr wrap="square">
            <a:spAutoFit/>
          </a:bodyPr>
          <a:lstStyle/>
          <a:p>
            <a:pPr lvl="1" algn="just"/>
            <a:r>
              <a:rPr lang="es-EC" b="1" i="1" dirty="0" smtClean="0"/>
              <a:t>CURVA CARACTERÍSTICA </a:t>
            </a:r>
            <a:endParaRPr lang="es-EC" i="1" dirty="0" smtClean="0"/>
          </a:p>
        </p:txBody>
      </p:sp>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8129706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pic>
        <p:nvPicPr>
          <p:cNvPr id="16386" name="Picture 2" descr="C:\Users\ANDRES\Desktop\fotos pruebas tesis\IMG_10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791" y="964833"/>
            <a:ext cx="3672408" cy="489654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387" name="Picture 3" descr="C:\Users\ANDRES\Desktop\fotos pruebas tesis\IMG_10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984041"/>
            <a:ext cx="3699248" cy="493233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9573878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COMPRESIÓN</a:t>
            </a:r>
            <a:endParaRPr lang="es-EC" sz="2000" b="1" i="1" dirty="0">
              <a:effectLst>
                <a:outerShdw sx="0" sy="0">
                  <a:srgbClr val="000000"/>
                </a:outerShdw>
              </a:effectLst>
            </a:endParaRPr>
          </a:p>
        </p:txBody>
      </p:sp>
      <p:pic>
        <p:nvPicPr>
          <p:cNvPr id="12" name="11 Imagen"/>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700808"/>
            <a:ext cx="3751069" cy="3533264"/>
          </a:xfrm>
          <a:prstGeom prst="rect">
            <a:avLst/>
          </a:prstGeom>
          <a:noFill/>
          <a:ln>
            <a:noFill/>
          </a:ln>
        </p:spPr>
      </p:pic>
      <p:pic>
        <p:nvPicPr>
          <p:cNvPr id="13" name="12 Imagen"/>
          <p:cNvPicPr/>
          <p:nvPr/>
        </p:nvPicPr>
        <p:blipFill rotWithShape="1">
          <a:blip r:embed="rId4">
            <a:extLst>
              <a:ext uri="{28A0092B-C50C-407E-A947-70E740481C1C}">
                <a14:useLocalDpi xmlns:a14="http://schemas.microsoft.com/office/drawing/2010/main" val="0"/>
              </a:ext>
            </a:extLst>
          </a:blip>
          <a:srcRect l="51830"/>
          <a:stretch/>
        </p:blipFill>
        <p:spPr bwMode="auto">
          <a:xfrm>
            <a:off x="5148064" y="1589958"/>
            <a:ext cx="3580407" cy="3711249"/>
          </a:xfrm>
          <a:prstGeom prst="rect">
            <a:avLst/>
          </a:prstGeom>
          <a:noFill/>
          <a:ln>
            <a:noFill/>
          </a:ln>
        </p:spPr>
      </p:pic>
      <p:sp>
        <p:nvSpPr>
          <p:cNvPr id="14" name="13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525746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11" name="10 CuadroTexto"/>
          <p:cNvSpPr txBox="1"/>
          <p:nvPr/>
        </p:nvSpPr>
        <p:spPr>
          <a:xfrm>
            <a:off x="108585" y="836712"/>
            <a:ext cx="3816424" cy="461665"/>
          </a:xfrm>
          <a:prstGeom prst="rect">
            <a:avLst/>
          </a:prstGeom>
          <a:noFill/>
        </p:spPr>
        <p:txBody>
          <a:bodyPr wrap="square" rtlCol="0">
            <a:spAutoFit/>
          </a:bodyPr>
          <a:lstStyle/>
          <a:p>
            <a:pPr lvl="1" algn="just"/>
            <a:r>
              <a:rPr lang="es-EC" sz="2400" b="1" i="1" dirty="0" smtClean="0"/>
              <a:t>OBJETIVOS ESPECÍFICOS</a:t>
            </a:r>
            <a:endParaRPr lang="es-EC" sz="2400" i="1" dirty="0"/>
          </a:p>
        </p:txBody>
      </p:sp>
      <p:sp>
        <p:nvSpPr>
          <p:cNvPr id="12" name="11 Rectángulo"/>
          <p:cNvSpPr/>
          <p:nvPr/>
        </p:nvSpPr>
        <p:spPr>
          <a:xfrm>
            <a:off x="518862" y="1484784"/>
            <a:ext cx="7992888" cy="3170099"/>
          </a:xfrm>
          <a:prstGeom prst="rect">
            <a:avLst/>
          </a:prstGeom>
        </p:spPr>
        <p:txBody>
          <a:bodyPr wrap="square">
            <a:spAutoFit/>
          </a:bodyPr>
          <a:lstStyle/>
          <a:p>
            <a:pPr marL="342900" lvl="0" indent="-342900">
              <a:buFont typeface="Arial" panose="020B0604020202020204" pitchFamily="34" charset="0"/>
              <a:buChar char="•"/>
            </a:pPr>
            <a:r>
              <a:rPr lang="es-EC" sz="2000" dirty="0"/>
              <a:t>Diseñar, seleccionar y fabricar los accesorios a utilizar en las respectivas adecuaciones de los equipos y maquinas</a:t>
            </a:r>
            <a:r>
              <a:rPr lang="es-EC" sz="2000" dirty="0" smtClean="0"/>
              <a:t>.</a:t>
            </a:r>
          </a:p>
          <a:p>
            <a:pPr lvl="0"/>
            <a:endParaRPr lang="es-EC" sz="2000" dirty="0"/>
          </a:p>
          <a:p>
            <a:pPr marL="342900" lvl="0" indent="-342900">
              <a:buFont typeface="Arial" panose="020B0604020202020204" pitchFamily="34" charset="0"/>
              <a:buChar char="•"/>
            </a:pPr>
            <a:r>
              <a:rPr lang="es-EC" sz="2000" dirty="0"/>
              <a:t>Construir y ensamblar los distintos elementos diseñados y seleccionados previamente</a:t>
            </a:r>
            <a:r>
              <a:rPr lang="es-EC" sz="2000" dirty="0" smtClean="0"/>
              <a:t>.</a:t>
            </a:r>
          </a:p>
          <a:p>
            <a:pPr lvl="0"/>
            <a:endParaRPr lang="es-EC" sz="2000" dirty="0"/>
          </a:p>
          <a:p>
            <a:pPr marL="342900" lvl="0" indent="-342900">
              <a:buFont typeface="Arial" panose="020B0604020202020204" pitchFamily="34" charset="0"/>
              <a:buChar char="•"/>
            </a:pPr>
            <a:r>
              <a:rPr lang="es-EC" sz="2000" dirty="0"/>
              <a:t>Realizar las pruebas de funcionamiento y pruebas piloto, con una  calibración previa de los equipos e instrumentos</a:t>
            </a:r>
            <a:r>
              <a:rPr lang="es-EC" sz="2000" dirty="0" smtClean="0"/>
              <a:t>.</a:t>
            </a:r>
          </a:p>
          <a:p>
            <a:pPr lvl="0"/>
            <a:endParaRPr lang="es-EC" sz="2000" dirty="0"/>
          </a:p>
          <a:p>
            <a:pPr marL="342900" lvl="0" indent="-342900">
              <a:buFont typeface="Arial" panose="020B0604020202020204" pitchFamily="34" charset="0"/>
              <a:buChar char="•"/>
            </a:pPr>
            <a:r>
              <a:rPr lang="es-EC" sz="2000" dirty="0"/>
              <a:t>Resumir un análisis económico del proyecto.</a:t>
            </a:r>
          </a:p>
        </p:txBody>
      </p:sp>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9336638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COMPRESIÓN</a:t>
            </a:r>
            <a:endParaRPr lang="es-EC" sz="2000" b="1" i="1" dirty="0">
              <a:effectLst>
                <a:outerShdw sx="0" sy="0">
                  <a:srgbClr val="000000"/>
                </a:outerShdw>
              </a:effectLst>
            </a:endParaRPr>
          </a:p>
        </p:txBody>
      </p:sp>
      <p:graphicFrame>
        <p:nvGraphicFramePr>
          <p:cNvPr id="3" name="2 Tabla"/>
          <p:cNvGraphicFramePr>
            <a:graphicFrameLocks noGrp="1"/>
          </p:cNvGraphicFramePr>
          <p:nvPr>
            <p:extLst>
              <p:ext uri="{D42A27DB-BD31-4B8C-83A1-F6EECF244321}">
                <p14:modId xmlns:p14="http://schemas.microsoft.com/office/powerpoint/2010/main" val="1801198566"/>
              </p:ext>
            </p:extLst>
          </p:nvPr>
        </p:nvGraphicFramePr>
        <p:xfrm>
          <a:off x="881965" y="1916832"/>
          <a:ext cx="7434449" cy="3816424"/>
        </p:xfrm>
        <a:graphic>
          <a:graphicData uri="http://schemas.openxmlformats.org/drawingml/2006/table">
            <a:tbl>
              <a:tblPr firstRow="1" firstCol="1" bandRow="1">
                <a:tableStyleId>{5C22544A-7EE6-4342-B048-85BDC9FD1C3A}</a:tableStyleId>
              </a:tblPr>
              <a:tblGrid>
                <a:gridCol w="1252756"/>
                <a:gridCol w="1252756"/>
                <a:gridCol w="1515443"/>
                <a:gridCol w="1706747"/>
                <a:gridCol w="1706747"/>
              </a:tblGrid>
              <a:tr h="740430">
                <a:tc>
                  <a:txBody>
                    <a:bodyPr/>
                    <a:lstStyle/>
                    <a:p>
                      <a:pPr algn="ctr">
                        <a:lnSpc>
                          <a:spcPct val="200000"/>
                        </a:lnSpc>
                        <a:spcAft>
                          <a:spcPts val="0"/>
                        </a:spcAft>
                      </a:pPr>
                      <a:r>
                        <a:rPr lang="es-EC" sz="1200" dirty="0">
                          <a:effectLst/>
                        </a:rPr>
                        <a:t>EQUIPO</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INSTRUMENTOS DE MEDICIÓN</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CANTIDAD</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ESPECIFICACIONES</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FUNCIÓN</a:t>
                      </a:r>
                      <a:endParaRPr lang="es-EC" sz="1200" dirty="0">
                        <a:solidFill>
                          <a:srgbClr val="31849B"/>
                        </a:solidFill>
                        <a:effectLst/>
                        <a:latin typeface="Arial"/>
                        <a:ea typeface="Times New Roman"/>
                        <a:cs typeface="Times New Roman"/>
                      </a:endParaRPr>
                    </a:p>
                  </a:txBody>
                  <a:tcPr marL="68580" marR="68580" marT="0" marB="0"/>
                </a:tc>
              </a:tr>
              <a:tr h="1139213">
                <a:tc rowSpan="2">
                  <a:txBody>
                    <a:bodyPr/>
                    <a:lstStyle/>
                    <a:p>
                      <a:pPr algn="ctr">
                        <a:lnSpc>
                          <a:spcPct val="200000"/>
                        </a:lnSpc>
                        <a:spcAft>
                          <a:spcPts val="0"/>
                        </a:spcAft>
                      </a:pPr>
                      <a:r>
                        <a:rPr lang="es-EC" sz="1200" dirty="0">
                          <a:effectLst/>
                        </a:rPr>
                        <a:t>Máquina Universal de Ensayos MTS </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CELDA DE CARGA </a:t>
                      </a:r>
                      <a:r>
                        <a:rPr lang="es-EC" sz="1200" dirty="0" smtClean="0">
                          <a:effectLst/>
                        </a:rPr>
                        <a:t>500 </a:t>
                      </a:r>
                      <a:r>
                        <a:rPr lang="es-EC" sz="1200" dirty="0" err="1" smtClean="0">
                          <a:effectLst/>
                        </a:rPr>
                        <a:t>KN</a:t>
                      </a:r>
                      <a:r>
                        <a:rPr lang="es-EC" sz="1200" dirty="0" smtClean="0">
                          <a:effectLst/>
                        </a:rPr>
                        <a:t> (50 TON) </a:t>
                      </a:r>
                      <a:r>
                        <a:rPr lang="es-EC" sz="1200" dirty="0">
                          <a:effectLst/>
                        </a:rPr>
                        <a:t>MTS</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1</a:t>
                      </a:r>
                      <a:endParaRPr lang="es-EC" sz="12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Celda de carga, rango 50000 kg, trabaja a tensión y a compresión </a:t>
                      </a:r>
                      <a:endParaRPr lang="es-EC" sz="12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Mide la fuerza aplicada sobre el bambú</a:t>
                      </a:r>
                      <a:endParaRPr lang="es-EC" sz="1200" dirty="0">
                        <a:solidFill>
                          <a:srgbClr val="31849B"/>
                        </a:solidFill>
                        <a:effectLst/>
                        <a:latin typeface="Arial"/>
                        <a:ea typeface="Times New Roman"/>
                        <a:cs typeface="Times New Roman"/>
                      </a:endParaRPr>
                    </a:p>
                  </a:txBody>
                  <a:tcPr marL="68580" marR="68580" marT="0" marB="0"/>
                </a:tc>
              </a:tr>
              <a:tr h="1936781">
                <a:tc vMerge="1">
                  <a:txBody>
                    <a:bodyPr/>
                    <a:lstStyle/>
                    <a:p>
                      <a:endParaRPr lang="es-EC"/>
                    </a:p>
                  </a:txBody>
                  <a:tcPr/>
                </a:tc>
                <a:tc>
                  <a:txBody>
                    <a:bodyPr/>
                    <a:lstStyle/>
                    <a:p>
                      <a:pPr algn="ctr">
                        <a:lnSpc>
                          <a:spcPct val="200000"/>
                        </a:lnSpc>
                        <a:spcAft>
                          <a:spcPts val="0"/>
                        </a:spcAft>
                      </a:pPr>
                      <a:r>
                        <a:rPr lang="es-EC" sz="1200" dirty="0">
                          <a:effectLst/>
                        </a:rPr>
                        <a:t>LVDT</a:t>
                      </a:r>
                      <a:endParaRPr lang="es-EC" sz="12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1</a:t>
                      </a:r>
                      <a:endParaRPr lang="es-EC" sz="12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Transductor de desplazamiento, cautivo-guiado LVDT de +-50mm(+-2’’), 0.5 % de linealidad</a:t>
                      </a:r>
                      <a:endParaRPr lang="es-EC" sz="12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Medir el desplazamiento  del bambú</a:t>
                      </a:r>
                      <a:endParaRPr lang="es-EC" sz="1200" dirty="0">
                        <a:solidFill>
                          <a:srgbClr val="31849B"/>
                        </a:solidFill>
                        <a:effectLst/>
                        <a:latin typeface="Arial"/>
                        <a:ea typeface="Times New Roman"/>
                        <a:cs typeface="Times New Roman"/>
                      </a:endParaRPr>
                    </a:p>
                  </a:txBody>
                  <a:tcPr marL="68580" marR="68580" marT="0" marB="0"/>
                </a:tc>
              </a:tr>
            </a:tbl>
          </a:graphicData>
        </a:graphic>
      </p:graphicFrame>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9382182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4747" y="-27385"/>
            <a:ext cx="9077325" cy="6848475"/>
          </a:xfrm>
          <a:prstGeom prst="rect">
            <a:avLst/>
          </a:prstGeom>
          <a:noFill/>
          <a:ln w="9525">
            <a:noFill/>
            <a:miter lim="800000"/>
            <a:headEnd/>
            <a:tailEnd/>
          </a:ln>
        </p:spPr>
      </p:pic>
      <p:sp>
        <p:nvSpPr>
          <p:cNvPr id="2" name="1 Rectángulo"/>
          <p:cNvSpPr/>
          <p:nvPr/>
        </p:nvSpPr>
        <p:spPr>
          <a:xfrm>
            <a:off x="2714" y="639852"/>
            <a:ext cx="8064896" cy="369332"/>
          </a:xfrm>
          <a:prstGeom prst="rect">
            <a:avLst/>
          </a:prstGeom>
        </p:spPr>
        <p:txBody>
          <a:bodyPr wrap="square">
            <a:spAutoFit/>
          </a:bodyPr>
          <a:lstStyle/>
          <a:p>
            <a:pPr lvl="1" algn="just"/>
            <a:r>
              <a:rPr lang="es-EC" b="1" i="1" dirty="0" smtClean="0"/>
              <a:t>CÁLCULO Y EXPRESIÓN DE RESULTADOS</a:t>
            </a:r>
            <a:endParaRPr lang="es-EC" i="1" dirty="0" smtClean="0"/>
          </a:p>
        </p:txBody>
      </p:sp>
      <p:graphicFrame>
        <p:nvGraphicFramePr>
          <p:cNvPr id="3" name="2 Tabla"/>
          <p:cNvGraphicFramePr>
            <a:graphicFrameLocks noGrp="1"/>
          </p:cNvGraphicFramePr>
          <p:nvPr>
            <p:extLst>
              <p:ext uri="{D42A27DB-BD31-4B8C-83A1-F6EECF244321}">
                <p14:modId xmlns:p14="http://schemas.microsoft.com/office/powerpoint/2010/main" val="165601615"/>
              </p:ext>
            </p:extLst>
          </p:nvPr>
        </p:nvGraphicFramePr>
        <p:xfrm>
          <a:off x="1403648" y="1019393"/>
          <a:ext cx="6768753" cy="2520280"/>
        </p:xfrm>
        <a:graphic>
          <a:graphicData uri="http://schemas.openxmlformats.org/drawingml/2006/table">
            <a:tbl>
              <a:tblPr firstRow="1" firstCol="1" bandRow="1">
                <a:tableStyleId>{5C22544A-7EE6-4342-B048-85BDC9FD1C3A}</a:tableStyleId>
              </a:tblPr>
              <a:tblGrid>
                <a:gridCol w="2152043"/>
                <a:gridCol w="394843"/>
                <a:gridCol w="959863"/>
                <a:gridCol w="791600"/>
                <a:gridCol w="959863"/>
                <a:gridCol w="1510541"/>
              </a:tblGrid>
              <a:tr h="613654">
                <a:tc>
                  <a:txBody>
                    <a:bodyPr/>
                    <a:lstStyle/>
                    <a:p>
                      <a:endParaRPr lang="es-EC" sz="1100" dirty="0">
                        <a:solidFill>
                          <a:srgbClr val="365F91"/>
                        </a:solidFill>
                        <a:effectLst/>
                        <a:latin typeface="Calibri"/>
                        <a:cs typeface="Times New Roman"/>
                      </a:endParaRPr>
                    </a:p>
                  </a:txBody>
                  <a:tcPr marL="68580" marR="68580" marT="0" marB="0"/>
                </a:tc>
                <a:tc gridSpan="4">
                  <a:txBody>
                    <a:bodyPr/>
                    <a:lstStyle/>
                    <a:p>
                      <a:pPr algn="ctr">
                        <a:lnSpc>
                          <a:spcPct val="200000"/>
                        </a:lnSpc>
                        <a:spcAft>
                          <a:spcPts val="0"/>
                        </a:spcAft>
                      </a:pPr>
                      <a:r>
                        <a:rPr lang="es-EC" sz="1100" dirty="0">
                          <a:effectLst/>
                        </a:rPr>
                        <a:t>Dimensiones (mm)</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200000"/>
                        </a:lnSpc>
                        <a:spcAft>
                          <a:spcPts val="0"/>
                        </a:spcAft>
                      </a:pPr>
                      <a:r>
                        <a:rPr lang="es-EC" sz="1100" dirty="0">
                          <a:effectLst/>
                        </a:rPr>
                        <a:t>Promedio (mm)</a:t>
                      </a:r>
                      <a:endParaRPr lang="es-EC" sz="1200" dirty="0">
                        <a:solidFill>
                          <a:srgbClr val="365F91"/>
                        </a:solidFill>
                        <a:effectLst/>
                        <a:latin typeface="Arial"/>
                        <a:ea typeface="Times New Roman"/>
                        <a:cs typeface="Times New Roman"/>
                      </a:endParaRPr>
                    </a:p>
                  </a:txBody>
                  <a:tcPr marL="68580" marR="68580" marT="0" marB="0"/>
                </a:tc>
              </a:tr>
              <a:tr h="339659">
                <a:tc>
                  <a:txBody>
                    <a:bodyPr/>
                    <a:lstStyle/>
                    <a:p>
                      <a:pPr algn="ctr">
                        <a:lnSpc>
                          <a:spcPct val="200000"/>
                        </a:lnSpc>
                        <a:spcAft>
                          <a:spcPts val="0"/>
                        </a:spcAft>
                      </a:pPr>
                      <a:r>
                        <a:rPr lang="es-EC" sz="1100" dirty="0">
                          <a:effectLst/>
                        </a:rPr>
                        <a:t>Diámetro Medio</a:t>
                      </a:r>
                      <a:endParaRPr lang="es-EC" sz="1200" dirty="0">
                        <a:solidFill>
                          <a:srgbClr val="365F91"/>
                        </a:solidFill>
                        <a:effectLst/>
                        <a:latin typeface="Arial"/>
                        <a:ea typeface="Times New Roman"/>
                        <a:cs typeface="Times New Roman"/>
                      </a:endParaRPr>
                    </a:p>
                  </a:txBody>
                  <a:tcPr marL="68580" marR="68580" marT="0" marB="0"/>
                </a:tc>
                <a:tc gridSpan="2">
                  <a:txBody>
                    <a:bodyPr/>
                    <a:lstStyle/>
                    <a:p>
                      <a:pPr algn="ctr">
                        <a:lnSpc>
                          <a:spcPct val="200000"/>
                        </a:lnSpc>
                        <a:spcAft>
                          <a:spcPts val="0"/>
                        </a:spcAft>
                      </a:pPr>
                      <a:r>
                        <a:rPr lang="es-EC" sz="1100" dirty="0">
                          <a:effectLst/>
                        </a:rPr>
                        <a:t>84,9</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gridSpan="2">
                  <a:txBody>
                    <a:bodyPr/>
                    <a:lstStyle/>
                    <a:p>
                      <a:pPr algn="ctr">
                        <a:lnSpc>
                          <a:spcPct val="200000"/>
                        </a:lnSpc>
                        <a:spcAft>
                          <a:spcPts val="0"/>
                        </a:spcAft>
                      </a:pPr>
                      <a:r>
                        <a:rPr lang="es-EC" sz="1100" dirty="0">
                          <a:effectLst/>
                        </a:rPr>
                        <a:t>88,2</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a:txBody>
                    <a:bodyPr/>
                    <a:lstStyle/>
                    <a:p>
                      <a:pPr algn="ctr">
                        <a:lnSpc>
                          <a:spcPct val="200000"/>
                        </a:lnSpc>
                        <a:spcAft>
                          <a:spcPts val="0"/>
                        </a:spcAft>
                      </a:pPr>
                      <a:r>
                        <a:rPr lang="es-EC" sz="1100" dirty="0">
                          <a:effectLst/>
                        </a:rPr>
                        <a:t>86,55</a:t>
                      </a:r>
                      <a:endParaRPr lang="es-EC" sz="1200" dirty="0">
                        <a:solidFill>
                          <a:srgbClr val="365F91"/>
                        </a:solidFill>
                        <a:effectLst/>
                        <a:latin typeface="Arial"/>
                        <a:ea typeface="Times New Roman"/>
                        <a:cs typeface="Times New Roman"/>
                      </a:endParaRPr>
                    </a:p>
                  </a:txBody>
                  <a:tcPr marL="68580" marR="68580" marT="0" marB="0"/>
                </a:tc>
              </a:tr>
              <a:tr h="613654">
                <a:tc>
                  <a:txBody>
                    <a:bodyPr/>
                    <a:lstStyle/>
                    <a:p>
                      <a:pPr algn="ctr">
                        <a:lnSpc>
                          <a:spcPct val="200000"/>
                        </a:lnSpc>
                        <a:spcAft>
                          <a:spcPts val="0"/>
                        </a:spcAft>
                      </a:pPr>
                      <a:r>
                        <a:rPr lang="es-EC" sz="1100" dirty="0">
                          <a:effectLst/>
                        </a:rPr>
                        <a:t>Espesor Superior</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9,3</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8,5</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10</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9,1</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9,225</a:t>
                      </a:r>
                      <a:endParaRPr lang="es-EC" sz="1200" dirty="0">
                        <a:solidFill>
                          <a:srgbClr val="365F91"/>
                        </a:solidFill>
                        <a:effectLst/>
                        <a:latin typeface="Arial"/>
                        <a:ea typeface="Times New Roman"/>
                        <a:cs typeface="Times New Roman"/>
                      </a:endParaRPr>
                    </a:p>
                  </a:txBody>
                  <a:tcPr marL="68580" marR="68580" marT="0" marB="0"/>
                </a:tc>
              </a:tr>
              <a:tr h="613654">
                <a:tc>
                  <a:txBody>
                    <a:bodyPr/>
                    <a:lstStyle/>
                    <a:p>
                      <a:pPr algn="ctr">
                        <a:lnSpc>
                          <a:spcPct val="200000"/>
                        </a:lnSpc>
                        <a:spcAft>
                          <a:spcPts val="0"/>
                        </a:spcAft>
                      </a:pPr>
                      <a:r>
                        <a:rPr lang="es-EC" sz="1100" dirty="0">
                          <a:effectLst/>
                        </a:rPr>
                        <a:t>Espesor Inferior</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10</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15</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9</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9,2</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10,8</a:t>
                      </a:r>
                      <a:endParaRPr lang="es-EC" sz="1200" dirty="0">
                        <a:solidFill>
                          <a:srgbClr val="365F91"/>
                        </a:solidFill>
                        <a:effectLst/>
                        <a:latin typeface="Arial"/>
                        <a:ea typeface="Times New Roman"/>
                        <a:cs typeface="Times New Roman"/>
                      </a:endParaRPr>
                    </a:p>
                  </a:txBody>
                  <a:tcPr marL="68580" marR="68580" marT="0" marB="0"/>
                </a:tc>
              </a:tr>
              <a:tr h="339659">
                <a:tc>
                  <a:txBody>
                    <a:bodyPr/>
                    <a:lstStyle/>
                    <a:p>
                      <a:pPr algn="ctr">
                        <a:lnSpc>
                          <a:spcPct val="200000"/>
                        </a:lnSpc>
                        <a:spcAft>
                          <a:spcPts val="0"/>
                        </a:spcAft>
                      </a:pPr>
                      <a:r>
                        <a:rPr lang="es-EC" sz="1100" dirty="0">
                          <a:effectLst/>
                        </a:rPr>
                        <a:t>Longitud</a:t>
                      </a:r>
                      <a:endParaRPr lang="es-EC" sz="1200" dirty="0">
                        <a:solidFill>
                          <a:srgbClr val="365F91"/>
                        </a:solidFill>
                        <a:effectLst/>
                        <a:latin typeface="Arial"/>
                        <a:ea typeface="Times New Roman"/>
                        <a:cs typeface="Times New Roman"/>
                      </a:endParaRPr>
                    </a:p>
                  </a:txBody>
                  <a:tcPr marL="68580" marR="68580" marT="0" marB="0"/>
                </a:tc>
                <a:tc gridSpan="5">
                  <a:txBody>
                    <a:bodyPr/>
                    <a:lstStyle/>
                    <a:p>
                      <a:pPr algn="ctr">
                        <a:lnSpc>
                          <a:spcPct val="200000"/>
                        </a:lnSpc>
                        <a:spcAft>
                          <a:spcPts val="0"/>
                        </a:spcAft>
                      </a:pPr>
                      <a:r>
                        <a:rPr lang="es-EC" sz="1100" dirty="0">
                          <a:effectLst/>
                        </a:rPr>
                        <a:t>87</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mc:AlternateContent xmlns:mc="http://schemas.openxmlformats.org/markup-compatibility/2006">
        <mc:Choice xmlns:a14="http://schemas.microsoft.com/office/drawing/2010/main" Requires="a14">
          <p:sp>
            <p:nvSpPr>
              <p:cNvPr id="4" name="3 Rectángulo"/>
              <p:cNvSpPr/>
              <p:nvPr/>
            </p:nvSpPr>
            <p:spPr>
              <a:xfrm>
                <a:off x="1979712" y="3717032"/>
                <a:ext cx="4572000" cy="231454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𝐶𝑎𝑟𝑔𝑎</m:t>
                      </m:r>
                      <m:r>
                        <a:rPr lang="es-EC" i="1" smtClean="0">
                          <a:latin typeface="Cambria Math"/>
                        </a:rPr>
                        <m:t> </m:t>
                      </m:r>
                      <m:r>
                        <a:rPr lang="es-EC" i="1" smtClean="0">
                          <a:latin typeface="Cambria Math"/>
                        </a:rPr>
                        <m:t>𝑚</m:t>
                      </m:r>
                      <m:r>
                        <a:rPr lang="es-EC" i="1" smtClean="0">
                          <a:latin typeface="Cambria Math"/>
                        </a:rPr>
                        <m:t>á</m:t>
                      </m:r>
                      <m:r>
                        <a:rPr lang="es-EC" i="1" smtClean="0">
                          <a:latin typeface="Cambria Math"/>
                        </a:rPr>
                        <m:t>𝑥𝑖𝑚𝑎</m:t>
                      </m:r>
                      <m:r>
                        <a:rPr lang="es-EC" i="1" smtClean="0">
                          <a:latin typeface="Cambria Math"/>
                        </a:rPr>
                        <m:t>:6255,686(</m:t>
                      </m:r>
                      <m:r>
                        <a:rPr lang="es-EC" i="1" smtClean="0">
                          <a:latin typeface="Cambria Math"/>
                        </a:rPr>
                        <m:t>𝑁</m:t>
                      </m:r>
                      <m:r>
                        <a:rPr lang="es-EC" i="1" smtClean="0">
                          <a:latin typeface="Cambria Math"/>
                        </a:rPr>
                        <m:t>)</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𝐷𝑒</m:t>
                      </m:r>
                      <m:r>
                        <a:rPr lang="es-EC" b="0" i="1" smtClean="0">
                          <a:latin typeface="Cambria Math"/>
                        </a:rPr>
                        <m:t>𝑠𝑝𝑙𝑎𝑧𝑎𝑚𝑖𝑒𝑛𝑡𝑜</m:t>
                      </m:r>
                      <m:r>
                        <a:rPr lang="es-EC" i="1">
                          <a:latin typeface="Cambria Math"/>
                        </a:rPr>
                        <m:t> </m:t>
                      </m:r>
                      <m:r>
                        <a:rPr lang="es-EC" i="1">
                          <a:latin typeface="Cambria Math"/>
                        </a:rPr>
                        <m:t>𝑀</m:t>
                      </m:r>
                      <m:r>
                        <a:rPr lang="es-EC" b="0" i="1" smtClean="0">
                          <a:latin typeface="Cambria Math"/>
                        </a:rPr>
                        <m:t>á</m:t>
                      </m:r>
                      <m:r>
                        <a:rPr lang="es-EC" i="1">
                          <a:latin typeface="Cambria Math"/>
                        </a:rPr>
                        <m:t>𝑥𝑖𝑚</m:t>
                      </m:r>
                      <m:r>
                        <a:rPr lang="es-EC" b="0" i="1" smtClean="0">
                          <a:latin typeface="Cambria Math"/>
                        </a:rPr>
                        <m:t>𝑜</m:t>
                      </m:r>
                      <m:r>
                        <a:rPr lang="es-EC" i="1">
                          <a:latin typeface="Cambria Math"/>
                        </a:rPr>
                        <m:t>: 1,230 (</m:t>
                      </m:r>
                      <m:r>
                        <a:rPr lang="es-EC" i="1">
                          <a:latin typeface="Cambria Math"/>
                        </a:rPr>
                        <m:t>𝑚𝑚</m:t>
                      </m:r>
                      <m:r>
                        <a:rPr lang="es-EC" i="1">
                          <a:latin typeface="Cambria Math"/>
                        </a:rPr>
                        <m:t>)</m:t>
                      </m:r>
                    </m:oMath>
                  </m:oMathPara>
                </a14:m>
                <a:endParaRPr lang="es-EC" dirty="0"/>
              </a:p>
              <a:p>
                <a:r>
                  <a:rPr lang="es-EC" b="1" dirty="0"/>
                  <a:t> </a:t>
                </a:r>
                <a:endParaRPr lang="es-EC" dirty="0"/>
              </a:p>
              <a:p>
                <a:r>
                  <a:rPr lang="es-EC" dirty="0"/>
                  <a:t>Cálculo de esfuerzo de compresión:</a:t>
                </a:r>
              </a:p>
              <a:p>
                <a:r>
                  <a:rPr lang="es-EC" dirty="0"/>
                  <a:t> </a:t>
                </a:r>
              </a:p>
              <a:p>
                <a:r>
                  <a:rPr lang="es-EC" dirty="0"/>
                  <a:t>Cálculo del área:</a:t>
                </a:r>
              </a:p>
              <a:p>
                <a:pPr/>
                <a14:m>
                  <m:oMathPara xmlns:m="http://schemas.openxmlformats.org/officeDocument/2006/math">
                    <m:oMathParaPr>
                      <m:jc m:val="centerGroup"/>
                    </m:oMathParaPr>
                    <m:oMath xmlns:m="http://schemas.openxmlformats.org/officeDocument/2006/math">
                      <m:r>
                        <a:rPr lang="es-EC" i="1">
                          <a:latin typeface="Cambria Math"/>
                        </a:rPr>
                        <m:t>𝐴</m:t>
                      </m:r>
                      <m:r>
                        <a:rPr lang="es-EC" i="1">
                          <a:latin typeface="Cambria Math"/>
                        </a:rPr>
                        <m:t>=</m:t>
                      </m:r>
                      <m:sSub>
                        <m:sSubPr>
                          <m:ctrlPr>
                            <a:rPr lang="es-EC" i="1">
                              <a:latin typeface="Cambria Math"/>
                            </a:rPr>
                          </m:ctrlPr>
                        </m:sSubPr>
                        <m:e>
                          <m:r>
                            <a:rPr lang="es-EC" i="1">
                              <a:latin typeface="Cambria Math"/>
                            </a:rPr>
                            <m:t>𝐷</m:t>
                          </m:r>
                        </m:e>
                        <m:sub>
                          <m:r>
                            <a:rPr lang="es-EC" i="1">
                              <a:latin typeface="Cambria Math"/>
                            </a:rPr>
                            <m:t>𝑒𝑥𝑡</m:t>
                          </m:r>
                        </m:sub>
                      </m:sSub>
                      <m:r>
                        <a:rPr lang="es-EC" i="1">
                          <a:latin typeface="Cambria Math"/>
                        </a:rPr>
                        <m:t>−</m:t>
                      </m:r>
                      <m:sSub>
                        <m:sSubPr>
                          <m:ctrlPr>
                            <a:rPr lang="es-EC" i="1">
                              <a:latin typeface="Cambria Math"/>
                            </a:rPr>
                          </m:ctrlPr>
                        </m:sSubPr>
                        <m:e>
                          <m:r>
                            <a:rPr lang="es-EC" i="1">
                              <a:latin typeface="Cambria Math"/>
                            </a:rPr>
                            <m:t>𝐷</m:t>
                          </m:r>
                        </m:e>
                        <m:sub>
                          <m:r>
                            <a:rPr lang="es-EC" b="0" i="1" smtClean="0">
                              <a:latin typeface="Cambria Math"/>
                            </a:rPr>
                            <m:t>𝑖𝑛𝑡</m:t>
                          </m:r>
                        </m:sub>
                      </m:sSub>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𝐴</m:t>
                      </m:r>
                      <m:r>
                        <a:rPr lang="es-EC" i="1">
                          <a:latin typeface="Cambria Math"/>
                        </a:rPr>
                        <m:t>=</m:t>
                      </m:r>
                      <m:r>
                        <a:rPr lang="es-EC" i="1"/>
                        <m:t>2407,50 </m:t>
                      </m:r>
                      <m:sSup>
                        <m:sSupPr>
                          <m:ctrlPr>
                            <a:rPr lang="es-EC" i="1"/>
                          </m:ctrlPr>
                        </m:sSupPr>
                        <m:e>
                          <m:r>
                            <a:rPr lang="es-EC" i="1"/>
                            <m:t>𝑚𝑚</m:t>
                          </m:r>
                        </m:e>
                        <m:sup>
                          <m:r>
                            <a:rPr lang="es-EC" i="1"/>
                            <m:t>2</m:t>
                          </m:r>
                        </m:sup>
                      </m:sSup>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1979712" y="3717032"/>
                <a:ext cx="4572000" cy="2314544"/>
              </a:xfrm>
              <a:prstGeom prst="rect">
                <a:avLst/>
              </a:prstGeom>
              <a:blipFill rotWithShape="1">
                <a:blip r:embed="rId3"/>
                <a:stretch>
                  <a:fillRect l="-1200"/>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5810606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mc:AlternateContent xmlns:mc="http://schemas.openxmlformats.org/markup-compatibility/2006">
        <mc:Choice xmlns:a14="http://schemas.microsoft.com/office/drawing/2010/main" Requires="a14">
          <p:sp>
            <p:nvSpPr>
              <p:cNvPr id="4" name="3 Rectángulo"/>
              <p:cNvSpPr/>
              <p:nvPr/>
            </p:nvSpPr>
            <p:spPr>
              <a:xfrm>
                <a:off x="2137927" y="1436283"/>
                <a:ext cx="4572000" cy="1995354"/>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𝑢𝑙𝑡</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𝐹</m:t>
                              </m:r>
                            </m:e>
                            <m:sub>
                              <m:r>
                                <a:rPr lang="es-EC" i="1">
                                  <a:latin typeface="Cambria Math"/>
                                </a:rPr>
                                <m:t>𝑢𝑙𝑡</m:t>
                              </m:r>
                            </m:sub>
                          </m:sSub>
                        </m:num>
                        <m:den>
                          <m:r>
                            <a:rPr lang="es-EC" i="1">
                              <a:latin typeface="Cambria Math"/>
                            </a:rPr>
                            <m:t>𝐴</m:t>
                          </m:r>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𝑢𝑙𝑡</m:t>
                          </m:r>
                        </m:sub>
                      </m:sSub>
                      <m:r>
                        <a:rPr lang="es-EC" i="1">
                          <a:latin typeface="Cambria Math"/>
                        </a:rPr>
                        <m:t>=</m:t>
                      </m:r>
                      <m:f>
                        <m:fPr>
                          <m:ctrlPr>
                            <a:rPr lang="es-EC" i="1"/>
                          </m:ctrlPr>
                        </m:fPr>
                        <m:num>
                          <m:r>
                            <a:rPr lang="es-EC" i="1"/>
                            <m:t>45660,74 </m:t>
                          </m:r>
                          <m:r>
                            <a:rPr lang="es-EC" i="1"/>
                            <m:t>𝑁</m:t>
                          </m:r>
                        </m:num>
                        <m:den>
                          <m:r>
                            <a:rPr lang="es-EC" i="1"/>
                            <m:t>2407,50 </m:t>
                          </m:r>
                          <m:sSup>
                            <m:sSupPr>
                              <m:ctrlPr>
                                <a:rPr lang="es-EC" i="1"/>
                              </m:ctrlPr>
                            </m:sSupPr>
                            <m:e>
                              <m:r>
                                <a:rPr lang="es-EC" i="1"/>
                                <m:t>𝑚𝑚</m:t>
                              </m:r>
                            </m:e>
                            <m:sup>
                              <m:r>
                                <a:rPr lang="es-EC" i="1"/>
                                <m:t>2</m:t>
                              </m:r>
                            </m:sup>
                          </m:sSup>
                        </m:den>
                      </m:f>
                    </m:oMath>
                  </m:oMathPara>
                </a14:m>
                <a:endParaRPr lang="es-EC" dirty="0" smtClean="0"/>
              </a:p>
              <a:p>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𝝈</m:t>
                          </m:r>
                        </m:e>
                        <m:sub>
                          <m:r>
                            <a:rPr lang="en-US" b="1" i="1">
                              <a:latin typeface="Cambria Math"/>
                            </a:rPr>
                            <m:t>𝒖𝒍𝒕</m:t>
                          </m:r>
                        </m:sub>
                      </m:sSub>
                      <m:r>
                        <a:rPr lang="en-US" b="1" i="1">
                          <a:latin typeface="Cambria Math"/>
                        </a:rPr>
                        <m:t>=</m:t>
                      </m:r>
                      <m:r>
                        <a:rPr lang="en-US" b="1" i="1"/>
                        <m:t>𝟏𝟖</m:t>
                      </m:r>
                      <m:r>
                        <a:rPr lang="en-US" b="1" i="1"/>
                        <m:t>.</m:t>
                      </m:r>
                      <m:r>
                        <a:rPr lang="en-US" b="1" i="1"/>
                        <m:t>𝟗𝟕</m:t>
                      </m:r>
                      <m:r>
                        <a:rPr lang="en-US" b="1" i="1"/>
                        <m:t> </m:t>
                      </m:r>
                      <m:r>
                        <a:rPr lang="en-US" b="1" i="1"/>
                        <m:t>𝑴𝑷𝒂</m:t>
                      </m:r>
                    </m:oMath>
                  </m:oMathPara>
                </a14:m>
                <a:endParaRPr lang="es-EC" dirty="0"/>
              </a:p>
            </p:txBody>
          </p:sp>
        </mc:Choice>
        <mc:Fallback>
          <p:sp>
            <p:nvSpPr>
              <p:cNvPr id="4" name="3 Rectángulo"/>
              <p:cNvSpPr>
                <a:spLocks noRot="1" noChangeAspect="1" noMove="1" noResize="1" noEditPoints="1" noAdjustHandles="1" noChangeArrowheads="1" noChangeShapeType="1" noTextEdit="1"/>
              </p:cNvSpPr>
              <p:nvPr/>
            </p:nvSpPr>
            <p:spPr>
              <a:xfrm>
                <a:off x="2137927" y="1436283"/>
                <a:ext cx="4572000" cy="1995354"/>
              </a:xfrm>
              <a:prstGeom prst="rect">
                <a:avLst/>
              </a:prstGeom>
              <a:blipFill rotWithShape="1">
                <a:blip r:embed="rId3"/>
                <a:stretch>
                  <a:fillRect/>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2057445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13" name="12 Rectángulo"/>
          <p:cNvSpPr/>
          <p:nvPr/>
        </p:nvSpPr>
        <p:spPr>
          <a:xfrm>
            <a:off x="179512" y="995893"/>
            <a:ext cx="8064896" cy="369332"/>
          </a:xfrm>
          <a:prstGeom prst="rect">
            <a:avLst/>
          </a:prstGeom>
        </p:spPr>
        <p:txBody>
          <a:bodyPr wrap="square">
            <a:spAutoFit/>
          </a:bodyPr>
          <a:lstStyle/>
          <a:p>
            <a:pPr lvl="1" algn="just"/>
            <a:r>
              <a:rPr lang="es-EC" b="1" i="1" dirty="0" smtClean="0"/>
              <a:t>CURVA CARACTERÍSTICA </a:t>
            </a:r>
            <a:endParaRPr lang="es-EC" i="1" dirty="0" smtClean="0"/>
          </a:p>
        </p:txBody>
      </p:sp>
      <p:graphicFrame>
        <p:nvGraphicFramePr>
          <p:cNvPr id="6" name="5 Gráfico"/>
          <p:cNvGraphicFramePr/>
          <p:nvPr>
            <p:extLst>
              <p:ext uri="{D42A27DB-BD31-4B8C-83A1-F6EECF244321}">
                <p14:modId xmlns:p14="http://schemas.microsoft.com/office/powerpoint/2010/main" val="1204751824"/>
              </p:ext>
            </p:extLst>
          </p:nvPr>
        </p:nvGraphicFramePr>
        <p:xfrm>
          <a:off x="899592" y="1556792"/>
          <a:ext cx="7560840"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2434082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pic>
        <p:nvPicPr>
          <p:cNvPr id="17410" name="Picture 2" descr="C:\Users\ANDRES\Desktop\fotos pruebas tesis\IMG_10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836712"/>
            <a:ext cx="3672408" cy="489654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411" name="Picture 3" descr="C:\Users\ANDRES\Desktop\fotos pruebas tesis\IMG_107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428"/>
          <a:stretch/>
        </p:blipFill>
        <p:spPr bwMode="auto">
          <a:xfrm>
            <a:off x="4427984" y="980728"/>
            <a:ext cx="4399034" cy="460851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458372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TRACCIÓN PERPENDICULAR</a:t>
            </a:r>
            <a:endParaRPr lang="es-EC" sz="2000" b="1" i="1" dirty="0">
              <a:effectLst>
                <a:outerShdw sx="0" sy="0">
                  <a:srgbClr val="000000"/>
                </a:outerShdw>
              </a:effectLst>
            </a:endParaRPr>
          </a:p>
        </p:txBody>
      </p:sp>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491667" y="1534208"/>
            <a:ext cx="4104456" cy="4392488"/>
          </a:xfrm>
          <a:prstGeom prst="rect">
            <a:avLst/>
          </a:prstGeom>
          <a:noFill/>
          <a:ln>
            <a:noFill/>
          </a:ln>
        </p:spPr>
      </p:pic>
      <p:pic>
        <p:nvPicPr>
          <p:cNvPr id="11" name="10 Imagen"/>
          <p:cNvPicPr/>
          <p:nvPr/>
        </p:nvPicPr>
        <p:blipFill rotWithShape="1">
          <a:blip r:embed="rId4">
            <a:extLst>
              <a:ext uri="{28A0092B-C50C-407E-A947-70E740481C1C}">
                <a14:useLocalDpi xmlns:a14="http://schemas.microsoft.com/office/drawing/2010/main" val="0"/>
              </a:ext>
            </a:extLst>
          </a:blip>
          <a:srcRect l="53218"/>
          <a:stretch/>
        </p:blipFill>
        <p:spPr bwMode="auto">
          <a:xfrm>
            <a:off x="5076057" y="1534208"/>
            <a:ext cx="3482742" cy="4343063"/>
          </a:xfrm>
          <a:prstGeom prst="rect">
            <a:avLst/>
          </a:prstGeom>
          <a:noFill/>
          <a:ln>
            <a:noFill/>
          </a:ln>
        </p:spPr>
      </p:pic>
      <p:sp>
        <p:nvSpPr>
          <p:cNvPr id="14" name="13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2479682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TRACCIÓN PERPENDICULAR</a:t>
            </a:r>
            <a:endParaRPr lang="es-EC" sz="2000" b="1" i="1" dirty="0">
              <a:effectLst>
                <a:outerShdw sx="0" sy="0">
                  <a:srgbClr val="000000"/>
                </a:outerShdw>
              </a:effectLst>
            </a:endParaRPr>
          </a:p>
        </p:txBody>
      </p:sp>
      <p:pic>
        <p:nvPicPr>
          <p:cNvPr id="12" name="11 Imagen"/>
          <p:cNvPicPr/>
          <p:nvPr/>
        </p:nvPicPr>
        <p:blipFill rotWithShape="1">
          <a:blip r:embed="rId3" cstate="print">
            <a:extLst>
              <a:ext uri="{28A0092B-C50C-407E-A947-70E740481C1C}">
                <a14:useLocalDpi xmlns:a14="http://schemas.microsoft.com/office/drawing/2010/main" val="0"/>
              </a:ext>
            </a:extLst>
          </a:blip>
          <a:srcRect l="19714" t="4595" r="37053" b="21808"/>
          <a:stretch/>
        </p:blipFill>
        <p:spPr bwMode="auto">
          <a:xfrm>
            <a:off x="107504" y="1556792"/>
            <a:ext cx="5256584" cy="4176464"/>
          </a:xfrm>
          <a:prstGeom prst="rect">
            <a:avLst/>
          </a:prstGeom>
          <a:noFill/>
          <a:ln>
            <a:noFill/>
          </a:ln>
          <a:extLst>
            <a:ext uri="{53640926-AAD7-44D8-BBD7-CCE9431645EC}">
              <a14:shadowObscured xmlns:a14="http://schemas.microsoft.com/office/drawing/2010/main"/>
            </a:ext>
          </a:extLst>
        </p:spPr>
      </p:pic>
      <p:pic>
        <p:nvPicPr>
          <p:cNvPr id="13" name="12 Imagen"/>
          <p:cNvPicPr/>
          <p:nvPr/>
        </p:nvPicPr>
        <p:blipFill>
          <a:blip r:embed="rId4"/>
          <a:stretch>
            <a:fillRect/>
          </a:stretch>
        </p:blipFill>
        <p:spPr>
          <a:xfrm>
            <a:off x="5436096" y="2276872"/>
            <a:ext cx="3412604" cy="2736304"/>
          </a:xfrm>
          <a:prstGeom prst="rect">
            <a:avLst/>
          </a:prstGeom>
        </p:spPr>
      </p:pic>
      <p:sp>
        <p:nvSpPr>
          <p:cNvPr id="14" name="13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4863924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9" name="8 CuadroTexto"/>
          <p:cNvSpPr txBox="1"/>
          <p:nvPr/>
        </p:nvSpPr>
        <p:spPr>
          <a:xfrm>
            <a:off x="107504" y="848906"/>
            <a:ext cx="8424936" cy="707886"/>
          </a:xfrm>
          <a:prstGeom prst="rect">
            <a:avLst/>
          </a:prstGeom>
          <a:noFill/>
        </p:spPr>
        <p:txBody>
          <a:bodyPr wrap="square" rtlCol="0">
            <a:spAutoFit/>
          </a:bodyPr>
          <a:lstStyle/>
          <a:p>
            <a:pPr lvl="1" fontAlgn="base"/>
            <a:r>
              <a:rPr lang="es-EC" sz="2000" b="1" i="1" dirty="0" smtClean="0">
                <a:effectLst>
                  <a:outerShdw sx="0" sy="0">
                    <a:srgbClr val="000000"/>
                  </a:outerShdw>
                </a:effectLst>
              </a:rPr>
              <a:t>PRUEBAS PILOTO</a:t>
            </a:r>
          </a:p>
          <a:p>
            <a:pPr lvl="1" fontAlgn="base"/>
            <a:r>
              <a:rPr lang="es-EC" sz="2000" b="1" i="1" dirty="0" smtClean="0">
                <a:effectLst>
                  <a:outerShdw sx="0" sy="0">
                    <a:srgbClr val="000000"/>
                  </a:outerShdw>
                </a:effectLst>
              </a:rPr>
              <a:t>TRACCIÓN PERPENDICULAR</a:t>
            </a:r>
            <a:endParaRPr lang="es-EC" sz="2000" b="1" i="1" dirty="0">
              <a:effectLst>
                <a:outerShdw sx="0" sy="0">
                  <a:srgbClr val="000000"/>
                </a:outerShdw>
              </a:effectLst>
            </a:endParaRPr>
          </a:p>
        </p:txBody>
      </p:sp>
      <p:graphicFrame>
        <p:nvGraphicFramePr>
          <p:cNvPr id="6" name="5 Tabla"/>
          <p:cNvGraphicFramePr>
            <a:graphicFrameLocks noGrp="1"/>
          </p:cNvGraphicFramePr>
          <p:nvPr>
            <p:extLst>
              <p:ext uri="{D42A27DB-BD31-4B8C-83A1-F6EECF244321}">
                <p14:modId xmlns:p14="http://schemas.microsoft.com/office/powerpoint/2010/main" val="709605050"/>
              </p:ext>
            </p:extLst>
          </p:nvPr>
        </p:nvGraphicFramePr>
        <p:xfrm>
          <a:off x="849163" y="1844824"/>
          <a:ext cx="7704855" cy="3657600"/>
        </p:xfrm>
        <a:graphic>
          <a:graphicData uri="http://schemas.openxmlformats.org/drawingml/2006/table">
            <a:tbl>
              <a:tblPr firstRow="1" firstCol="1" bandRow="1">
                <a:tableStyleId>{5C22544A-7EE6-4342-B048-85BDC9FD1C3A}</a:tableStyleId>
              </a:tblPr>
              <a:tblGrid>
                <a:gridCol w="1298322"/>
                <a:gridCol w="1298322"/>
                <a:gridCol w="1570563"/>
                <a:gridCol w="1768824"/>
                <a:gridCol w="1768824"/>
              </a:tblGrid>
              <a:tr h="320675">
                <a:tc>
                  <a:txBody>
                    <a:bodyPr/>
                    <a:lstStyle/>
                    <a:p>
                      <a:pPr algn="ctr">
                        <a:lnSpc>
                          <a:spcPct val="200000"/>
                        </a:lnSpc>
                        <a:spcAft>
                          <a:spcPts val="0"/>
                        </a:spcAft>
                      </a:pPr>
                      <a:r>
                        <a:rPr lang="es-EC" sz="1200" dirty="0">
                          <a:effectLst/>
                        </a:rPr>
                        <a:t>EQUIPO</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INSTRUMENTOS DE MEDICIÓN</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CANTIDAD</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ESPECIFICACIONES</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FUNCIÓN</a:t>
                      </a:r>
                      <a:endParaRPr lang="es-EC" sz="2000" dirty="0">
                        <a:solidFill>
                          <a:srgbClr val="31849B"/>
                        </a:solidFill>
                        <a:effectLst/>
                        <a:latin typeface="Arial"/>
                        <a:ea typeface="Times New Roman"/>
                        <a:cs typeface="Times New Roman"/>
                      </a:endParaRPr>
                    </a:p>
                  </a:txBody>
                  <a:tcPr marL="68580" marR="68580" marT="0" marB="0"/>
                </a:tc>
              </a:tr>
              <a:tr h="513080">
                <a:tc rowSpan="2">
                  <a:txBody>
                    <a:bodyPr/>
                    <a:lstStyle/>
                    <a:p>
                      <a:pPr algn="ctr">
                        <a:lnSpc>
                          <a:spcPct val="200000"/>
                        </a:lnSpc>
                        <a:spcAft>
                          <a:spcPts val="0"/>
                        </a:spcAft>
                      </a:pPr>
                      <a:r>
                        <a:rPr lang="es-EC" sz="1200" dirty="0">
                          <a:effectLst/>
                        </a:rPr>
                        <a:t>Maquina Universal de Ensayos MTS </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CELDA DE CARGA </a:t>
                      </a:r>
                      <a:r>
                        <a:rPr lang="es-EC" sz="1200" dirty="0" smtClean="0">
                          <a:effectLst/>
                        </a:rPr>
                        <a:t>100 </a:t>
                      </a:r>
                      <a:r>
                        <a:rPr lang="es-EC" sz="1200" dirty="0" err="1" smtClean="0">
                          <a:effectLst/>
                        </a:rPr>
                        <a:t>KN</a:t>
                      </a:r>
                      <a:r>
                        <a:rPr lang="es-EC" sz="1200" dirty="0" smtClean="0">
                          <a:effectLst/>
                        </a:rPr>
                        <a:t> (10 TON) </a:t>
                      </a:r>
                      <a:r>
                        <a:rPr lang="es-EC" sz="1200" dirty="0">
                          <a:effectLst/>
                        </a:rPr>
                        <a:t>RDP</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1</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Celda de carga, rango 10000 kg, trabaja a tensión y a compresión</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Mide la fuerza aplicada sobre el bambú</a:t>
                      </a:r>
                      <a:endParaRPr lang="es-EC" sz="2000" dirty="0">
                        <a:solidFill>
                          <a:srgbClr val="31849B"/>
                        </a:solidFill>
                        <a:effectLst/>
                        <a:latin typeface="Arial"/>
                        <a:ea typeface="Times New Roman"/>
                        <a:cs typeface="Times New Roman"/>
                      </a:endParaRPr>
                    </a:p>
                  </a:txBody>
                  <a:tcPr marL="68580" marR="68580" marT="0" marB="0"/>
                </a:tc>
              </a:tr>
              <a:tr h="513080">
                <a:tc vMerge="1">
                  <a:txBody>
                    <a:bodyPr/>
                    <a:lstStyle/>
                    <a:p>
                      <a:endParaRPr lang="es-EC"/>
                    </a:p>
                  </a:txBody>
                  <a:tcPr/>
                </a:tc>
                <a:tc>
                  <a:txBody>
                    <a:bodyPr/>
                    <a:lstStyle/>
                    <a:p>
                      <a:pPr algn="ctr">
                        <a:lnSpc>
                          <a:spcPct val="200000"/>
                        </a:lnSpc>
                        <a:spcAft>
                          <a:spcPts val="0"/>
                        </a:spcAft>
                      </a:pPr>
                      <a:r>
                        <a:rPr lang="es-EC" sz="1200" dirty="0">
                          <a:effectLst/>
                        </a:rPr>
                        <a:t>LVDT</a:t>
                      </a:r>
                      <a:endParaRPr lang="es-EC" sz="2000"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200" dirty="0">
                          <a:effectLst/>
                        </a:rPr>
                        <a:t>1</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Transductor de desplazamiento, cautivo-guiado LVDT de +-50mm(+-2’’), 0.5 % de linealidad</a:t>
                      </a:r>
                      <a:endParaRPr lang="es-EC" sz="2000" dirty="0">
                        <a:solidFill>
                          <a:srgbClr val="31849B"/>
                        </a:solidFill>
                        <a:effectLst/>
                        <a:latin typeface="Arial"/>
                        <a:ea typeface="Times New Roman"/>
                        <a:cs typeface="Times New Roman"/>
                      </a:endParaRPr>
                    </a:p>
                  </a:txBody>
                  <a:tcPr marL="68580" marR="68580" marT="0" marB="0"/>
                </a:tc>
                <a:tc>
                  <a:txBody>
                    <a:bodyPr/>
                    <a:lstStyle/>
                    <a:p>
                      <a:pPr>
                        <a:lnSpc>
                          <a:spcPct val="200000"/>
                        </a:lnSpc>
                        <a:spcAft>
                          <a:spcPts val="0"/>
                        </a:spcAft>
                      </a:pPr>
                      <a:r>
                        <a:rPr lang="es-EC" sz="1200" dirty="0">
                          <a:effectLst/>
                        </a:rPr>
                        <a:t>Medir el desplazamiento  del bambú</a:t>
                      </a:r>
                      <a:endParaRPr lang="es-EC" sz="2000" dirty="0">
                        <a:solidFill>
                          <a:srgbClr val="31849B"/>
                        </a:solidFill>
                        <a:effectLst/>
                        <a:latin typeface="Arial"/>
                        <a:ea typeface="Times New Roman"/>
                        <a:cs typeface="Times New Roman"/>
                      </a:endParaRPr>
                    </a:p>
                  </a:txBody>
                  <a:tcPr marL="68580" marR="68580" marT="0" marB="0"/>
                </a:tc>
              </a:tr>
            </a:tbl>
          </a:graphicData>
        </a:graphic>
      </p:graphicFrame>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6373992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4747" y="36909"/>
            <a:ext cx="9077325" cy="6848475"/>
          </a:xfrm>
          <a:prstGeom prst="rect">
            <a:avLst/>
          </a:prstGeom>
          <a:noFill/>
          <a:ln w="9525">
            <a:noFill/>
            <a:miter lim="800000"/>
            <a:headEnd/>
            <a:tailEnd/>
          </a:ln>
        </p:spPr>
      </p:pic>
      <p:sp>
        <p:nvSpPr>
          <p:cNvPr id="2" name="1 Rectángulo"/>
          <p:cNvSpPr/>
          <p:nvPr/>
        </p:nvSpPr>
        <p:spPr>
          <a:xfrm>
            <a:off x="2714" y="639852"/>
            <a:ext cx="8064896" cy="369332"/>
          </a:xfrm>
          <a:prstGeom prst="rect">
            <a:avLst/>
          </a:prstGeom>
        </p:spPr>
        <p:txBody>
          <a:bodyPr wrap="square">
            <a:spAutoFit/>
          </a:bodyPr>
          <a:lstStyle/>
          <a:p>
            <a:pPr lvl="1" algn="just"/>
            <a:r>
              <a:rPr lang="es-EC" b="1" i="1" dirty="0" smtClean="0"/>
              <a:t>CÁLCULO Y EXPRESIÓN DE RESULTADOS</a:t>
            </a:r>
            <a:endParaRPr lang="es-EC" i="1" dirty="0" smtClean="0"/>
          </a:p>
        </p:txBody>
      </p:sp>
      <p:graphicFrame>
        <p:nvGraphicFramePr>
          <p:cNvPr id="5" name="4 Tabla"/>
          <p:cNvGraphicFramePr>
            <a:graphicFrameLocks noGrp="1"/>
          </p:cNvGraphicFramePr>
          <p:nvPr>
            <p:extLst>
              <p:ext uri="{D42A27DB-BD31-4B8C-83A1-F6EECF244321}">
                <p14:modId xmlns:p14="http://schemas.microsoft.com/office/powerpoint/2010/main" val="3548051858"/>
              </p:ext>
            </p:extLst>
          </p:nvPr>
        </p:nvGraphicFramePr>
        <p:xfrm>
          <a:off x="971600" y="1052737"/>
          <a:ext cx="7096010" cy="2520281"/>
        </p:xfrm>
        <a:graphic>
          <a:graphicData uri="http://schemas.openxmlformats.org/drawingml/2006/table">
            <a:tbl>
              <a:tblPr firstRow="1" firstCol="1" bandRow="1">
                <a:tableStyleId>{5C22544A-7EE6-4342-B048-85BDC9FD1C3A}</a:tableStyleId>
              </a:tblPr>
              <a:tblGrid>
                <a:gridCol w="2054005"/>
                <a:gridCol w="698303"/>
                <a:gridCol w="934967"/>
                <a:gridCol w="934967"/>
                <a:gridCol w="708043"/>
                <a:gridCol w="1765725"/>
              </a:tblGrid>
              <a:tr h="408665">
                <a:tc>
                  <a:txBody>
                    <a:bodyPr/>
                    <a:lstStyle/>
                    <a:p>
                      <a:pPr algn="ctr">
                        <a:lnSpc>
                          <a:spcPct val="200000"/>
                        </a:lnSpc>
                        <a:spcAft>
                          <a:spcPts val="0"/>
                        </a:spcAft>
                      </a:pPr>
                      <a:r>
                        <a:rPr lang="es-EC" sz="1100" dirty="0">
                          <a:effectLst/>
                        </a:rPr>
                        <a:t> </a:t>
                      </a:r>
                      <a:endParaRPr lang="es-EC" sz="1200" dirty="0">
                        <a:solidFill>
                          <a:srgbClr val="365F91"/>
                        </a:solidFill>
                        <a:effectLst/>
                        <a:latin typeface="Arial"/>
                        <a:ea typeface="Times New Roman"/>
                        <a:cs typeface="Times New Roman"/>
                      </a:endParaRPr>
                    </a:p>
                  </a:txBody>
                  <a:tcPr marL="68580" marR="68580" marT="0" marB="0"/>
                </a:tc>
                <a:tc gridSpan="4">
                  <a:txBody>
                    <a:bodyPr/>
                    <a:lstStyle/>
                    <a:p>
                      <a:pPr algn="ctr">
                        <a:lnSpc>
                          <a:spcPct val="200000"/>
                        </a:lnSpc>
                        <a:spcAft>
                          <a:spcPts val="0"/>
                        </a:spcAft>
                      </a:pPr>
                      <a:r>
                        <a:rPr lang="es-EC" sz="1100" dirty="0">
                          <a:effectLst/>
                        </a:rPr>
                        <a:t>Dimensiones (mm)</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200000"/>
                        </a:lnSpc>
                        <a:spcAft>
                          <a:spcPts val="0"/>
                        </a:spcAft>
                      </a:pPr>
                      <a:r>
                        <a:rPr lang="es-EC" sz="1100" dirty="0">
                          <a:effectLst/>
                        </a:rPr>
                        <a:t>Promedio (mm)</a:t>
                      </a:r>
                      <a:endParaRPr lang="es-EC" sz="1200" dirty="0">
                        <a:solidFill>
                          <a:srgbClr val="365F91"/>
                        </a:solidFill>
                        <a:effectLst/>
                        <a:latin typeface="Arial"/>
                        <a:ea typeface="Times New Roman"/>
                        <a:cs typeface="Times New Roman"/>
                      </a:endParaRPr>
                    </a:p>
                  </a:txBody>
                  <a:tcPr marL="68580" marR="68580" marT="0" marB="0"/>
                </a:tc>
              </a:tr>
              <a:tr h="885621">
                <a:tc>
                  <a:txBody>
                    <a:bodyPr/>
                    <a:lstStyle/>
                    <a:p>
                      <a:pPr algn="ctr">
                        <a:lnSpc>
                          <a:spcPct val="200000"/>
                        </a:lnSpc>
                        <a:spcAft>
                          <a:spcPts val="0"/>
                        </a:spcAft>
                      </a:pPr>
                      <a:r>
                        <a:rPr lang="es-EC" sz="1100" dirty="0">
                          <a:effectLst/>
                        </a:rPr>
                        <a:t>Diámetro Medio</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133,1</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124,9</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122,7</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131,5</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128,05</a:t>
                      </a:r>
                      <a:endParaRPr lang="es-EC" sz="1200" dirty="0">
                        <a:solidFill>
                          <a:srgbClr val="365F91"/>
                        </a:solidFill>
                        <a:effectLst/>
                        <a:latin typeface="Arial"/>
                        <a:ea typeface="Times New Roman"/>
                        <a:cs typeface="Times New Roman"/>
                      </a:endParaRPr>
                    </a:p>
                  </a:txBody>
                  <a:tcPr marL="68580" marR="68580" marT="0" marB="0"/>
                </a:tc>
              </a:tr>
              <a:tr h="408665">
                <a:tc>
                  <a:txBody>
                    <a:bodyPr/>
                    <a:lstStyle/>
                    <a:p>
                      <a:pPr algn="ctr">
                        <a:lnSpc>
                          <a:spcPct val="200000"/>
                        </a:lnSpc>
                        <a:spcAft>
                          <a:spcPts val="0"/>
                        </a:spcAft>
                      </a:pPr>
                      <a:r>
                        <a:rPr lang="es-EC" sz="1100" dirty="0">
                          <a:effectLst/>
                        </a:rPr>
                        <a:t>Espesor Superior</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23,2</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23,1</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21,1</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23,5</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22,725</a:t>
                      </a:r>
                      <a:endParaRPr lang="es-EC" sz="1200" dirty="0">
                        <a:solidFill>
                          <a:srgbClr val="365F91"/>
                        </a:solidFill>
                        <a:effectLst/>
                        <a:latin typeface="Arial"/>
                        <a:ea typeface="Times New Roman"/>
                        <a:cs typeface="Times New Roman"/>
                      </a:endParaRPr>
                    </a:p>
                  </a:txBody>
                  <a:tcPr marL="68580" marR="68580" marT="0" marB="0"/>
                </a:tc>
              </a:tr>
              <a:tr h="408665">
                <a:tc>
                  <a:txBody>
                    <a:bodyPr/>
                    <a:lstStyle/>
                    <a:p>
                      <a:pPr algn="ctr">
                        <a:lnSpc>
                          <a:spcPct val="200000"/>
                        </a:lnSpc>
                        <a:spcAft>
                          <a:spcPts val="0"/>
                        </a:spcAft>
                      </a:pPr>
                      <a:r>
                        <a:rPr lang="es-EC" sz="1100" dirty="0">
                          <a:effectLst/>
                        </a:rPr>
                        <a:t>Espesor Inferior</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23</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23,2</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21,5</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24,1</a:t>
                      </a:r>
                      <a:endParaRPr lang="es-EC" sz="1200" dirty="0">
                        <a:solidFill>
                          <a:srgbClr val="365F91"/>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C" sz="1100" dirty="0">
                          <a:effectLst/>
                        </a:rPr>
                        <a:t>22,95</a:t>
                      </a:r>
                      <a:endParaRPr lang="es-EC" sz="1200" dirty="0">
                        <a:solidFill>
                          <a:srgbClr val="365F91"/>
                        </a:solidFill>
                        <a:effectLst/>
                        <a:latin typeface="Arial"/>
                        <a:ea typeface="Times New Roman"/>
                        <a:cs typeface="Times New Roman"/>
                      </a:endParaRPr>
                    </a:p>
                  </a:txBody>
                  <a:tcPr marL="68580" marR="68580" marT="0" marB="0"/>
                </a:tc>
              </a:tr>
              <a:tr h="408665">
                <a:tc>
                  <a:txBody>
                    <a:bodyPr/>
                    <a:lstStyle/>
                    <a:p>
                      <a:pPr algn="ctr">
                        <a:lnSpc>
                          <a:spcPct val="200000"/>
                        </a:lnSpc>
                        <a:spcAft>
                          <a:spcPts val="0"/>
                        </a:spcAft>
                      </a:pPr>
                      <a:r>
                        <a:rPr lang="es-EC" sz="1100" dirty="0">
                          <a:effectLst/>
                        </a:rPr>
                        <a:t>Longitud </a:t>
                      </a:r>
                      <a:endParaRPr lang="es-EC" sz="1200" dirty="0">
                        <a:solidFill>
                          <a:srgbClr val="365F91"/>
                        </a:solidFill>
                        <a:effectLst/>
                        <a:latin typeface="Arial"/>
                        <a:ea typeface="Times New Roman"/>
                        <a:cs typeface="Times New Roman"/>
                      </a:endParaRPr>
                    </a:p>
                  </a:txBody>
                  <a:tcPr marL="68580" marR="68580" marT="0" marB="0"/>
                </a:tc>
                <a:tc gridSpan="5">
                  <a:txBody>
                    <a:bodyPr/>
                    <a:lstStyle/>
                    <a:p>
                      <a:pPr algn="ctr">
                        <a:lnSpc>
                          <a:spcPct val="200000"/>
                        </a:lnSpc>
                        <a:spcAft>
                          <a:spcPts val="0"/>
                        </a:spcAft>
                      </a:pPr>
                      <a:r>
                        <a:rPr lang="es-EC" sz="1100" dirty="0" smtClean="0">
                          <a:effectLst/>
                        </a:rPr>
                        <a:t>130</a:t>
                      </a:r>
                      <a:endParaRPr lang="es-EC" sz="1200" dirty="0">
                        <a:solidFill>
                          <a:srgbClr val="365F91"/>
                        </a:solidFill>
                        <a:effectLst/>
                        <a:latin typeface="Arial"/>
                        <a:ea typeface="Times New Roma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mc:AlternateContent xmlns:mc="http://schemas.openxmlformats.org/markup-compatibility/2006" xmlns:a14="http://schemas.microsoft.com/office/drawing/2010/main">
        <mc:Choice Requires="a14">
          <p:sp>
            <p:nvSpPr>
              <p:cNvPr id="6" name="5 Rectángulo"/>
              <p:cNvSpPr/>
              <p:nvPr/>
            </p:nvSpPr>
            <p:spPr>
              <a:xfrm>
                <a:off x="1907704" y="3717031"/>
                <a:ext cx="4572000" cy="2555508"/>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es-EC" i="1" smtClean="0">
                          <a:latin typeface="Cambria Math"/>
                        </a:rPr>
                        <m:t>𝐶𝑎𝑟𝑔𝑎</m:t>
                      </m:r>
                      <m:r>
                        <a:rPr lang="es-EC" i="1" smtClean="0">
                          <a:latin typeface="Cambria Math"/>
                        </a:rPr>
                        <m:t> </m:t>
                      </m:r>
                      <m:r>
                        <a:rPr lang="es-EC" i="1" smtClean="0">
                          <a:latin typeface="Cambria Math"/>
                        </a:rPr>
                        <m:t>𝑚</m:t>
                      </m:r>
                      <m:r>
                        <a:rPr lang="es-EC" i="1" smtClean="0">
                          <a:latin typeface="Cambria Math"/>
                        </a:rPr>
                        <m:t>á</m:t>
                      </m:r>
                      <m:r>
                        <a:rPr lang="es-EC" i="1" smtClean="0">
                          <a:latin typeface="Cambria Math"/>
                        </a:rPr>
                        <m:t>𝑥𝑖𝑚𝑎</m:t>
                      </m:r>
                      <m:r>
                        <a:rPr lang="es-EC" i="1" smtClean="0">
                          <a:latin typeface="Cambria Math"/>
                        </a:rPr>
                        <m:t>:6957(</m:t>
                      </m:r>
                      <m:r>
                        <a:rPr lang="es-EC" i="1" smtClean="0">
                          <a:latin typeface="Cambria Math"/>
                        </a:rPr>
                        <m:t>𝑁</m:t>
                      </m:r>
                      <m:r>
                        <a:rPr lang="es-EC" i="1" smtClean="0">
                          <a:latin typeface="Cambria Math"/>
                        </a:rPr>
                        <m:t>)</m:t>
                      </m:r>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𝐷𝑒</m:t>
                      </m:r>
                      <m:r>
                        <a:rPr lang="es-EC" b="0" i="1" smtClean="0">
                          <a:latin typeface="Cambria Math"/>
                        </a:rPr>
                        <m:t>𝑠𝑝𝑙𝑎𝑧𝑎𝑚𝑖𝑒𝑛𝑡𝑜</m:t>
                      </m:r>
                      <m:r>
                        <a:rPr lang="es-EC" i="1">
                          <a:latin typeface="Cambria Math"/>
                        </a:rPr>
                        <m:t> </m:t>
                      </m:r>
                      <m:r>
                        <a:rPr lang="es-EC" i="1">
                          <a:latin typeface="Cambria Math"/>
                        </a:rPr>
                        <m:t>𝑀</m:t>
                      </m:r>
                      <m:r>
                        <a:rPr lang="es-EC" b="0" i="1" smtClean="0">
                          <a:latin typeface="Cambria Math"/>
                        </a:rPr>
                        <m:t>á</m:t>
                      </m:r>
                      <m:r>
                        <a:rPr lang="es-EC" i="1">
                          <a:latin typeface="Cambria Math"/>
                        </a:rPr>
                        <m:t>𝑥𝑖𝑚</m:t>
                      </m:r>
                      <m:r>
                        <a:rPr lang="es-EC" b="0" i="1" smtClean="0">
                          <a:latin typeface="Cambria Math"/>
                        </a:rPr>
                        <m:t>𝑜</m:t>
                      </m:r>
                      <m:r>
                        <a:rPr lang="es-EC" i="1">
                          <a:latin typeface="Cambria Math"/>
                        </a:rPr>
                        <m:t>: 8,15 (</m:t>
                      </m:r>
                      <m:r>
                        <a:rPr lang="es-EC" i="1">
                          <a:latin typeface="Cambria Math"/>
                        </a:rPr>
                        <m:t>𝑚𝑚</m:t>
                      </m:r>
                      <m:r>
                        <a:rPr lang="es-EC" i="1">
                          <a:latin typeface="Cambria Math"/>
                        </a:rPr>
                        <m:t>)</m:t>
                      </m:r>
                    </m:oMath>
                  </m:oMathPara>
                </a14:m>
                <a:endParaRPr lang="es-EC" dirty="0"/>
              </a:p>
              <a:p>
                <a:r>
                  <a:rPr lang="es-EC" dirty="0"/>
                  <a:t>Cálculo de esfuerzo de tracción perpendicular a las fibras:</a:t>
                </a:r>
              </a:p>
              <a:p>
                <a:r>
                  <a:rPr lang="es-EC" dirty="0"/>
                  <a:t>Cálculo del espesor medio:</a:t>
                </a:r>
              </a:p>
              <a:p>
                <a:pPr/>
                <a14:m>
                  <m:oMathPara xmlns:m="http://schemas.openxmlformats.org/officeDocument/2006/math">
                    <m:oMathParaPr>
                      <m:jc m:val="centerGroup"/>
                    </m:oMathParaPr>
                    <m:oMath xmlns:m="http://schemas.openxmlformats.org/officeDocument/2006/math">
                      <m:r>
                        <a:rPr lang="es-EC" i="1">
                          <a:latin typeface="Cambria Math"/>
                        </a:rPr>
                        <m:t>𝑡</m:t>
                      </m:r>
                      <m:r>
                        <a:rPr lang="es-EC" i="1">
                          <a:latin typeface="Cambria Math"/>
                        </a:rPr>
                        <m:t>=</m:t>
                      </m:r>
                      <m:f>
                        <m:fPr>
                          <m:ctrlPr>
                            <a:rPr lang="es-EC" i="1">
                              <a:latin typeface="Cambria Math"/>
                            </a:rPr>
                          </m:ctrlPr>
                        </m:fPr>
                        <m:num>
                          <m:r>
                            <a:rPr lang="es-EC" i="1">
                              <a:latin typeface="Cambria Math"/>
                            </a:rPr>
                            <m:t>22,725+22,95</m:t>
                          </m:r>
                        </m:num>
                        <m:den>
                          <m:r>
                            <a:rPr lang="es-EC" i="1">
                              <a:latin typeface="Cambria Math"/>
                            </a:rPr>
                            <m:t>2</m:t>
                          </m:r>
                        </m:den>
                      </m:f>
                    </m:oMath>
                  </m:oMathPara>
                </a14:m>
                <a:endParaRPr lang="es-EC" dirty="0"/>
              </a:p>
              <a:p>
                <a:pPr/>
                <a14:m>
                  <m:oMathPara xmlns:m="http://schemas.openxmlformats.org/officeDocument/2006/math">
                    <m:oMathParaPr>
                      <m:jc m:val="centerGroup"/>
                    </m:oMathParaPr>
                    <m:oMath xmlns:m="http://schemas.openxmlformats.org/officeDocument/2006/math">
                      <m:r>
                        <a:rPr lang="es-EC" i="1">
                          <a:latin typeface="Cambria Math"/>
                        </a:rPr>
                        <m:t>𝑡</m:t>
                      </m:r>
                      <m:r>
                        <a:rPr lang="es-EC" i="1">
                          <a:latin typeface="Cambria Math"/>
                        </a:rPr>
                        <m:t>=22,837 </m:t>
                      </m:r>
                      <m:r>
                        <a:rPr lang="es-EC" i="1">
                          <a:latin typeface="Cambria Math"/>
                        </a:rPr>
                        <m:t>𝑚𝑚</m:t>
                      </m:r>
                    </m:oMath>
                  </m:oMathPara>
                </a14:m>
                <a:endParaRPr lang="es-EC" dirty="0"/>
              </a:p>
              <a:p>
                <a:r>
                  <a:rPr lang="es-EC" dirty="0"/>
                  <a:t> </a:t>
                </a:r>
              </a:p>
            </p:txBody>
          </p:sp>
        </mc:Choice>
        <mc:Fallback xmlns="">
          <p:sp>
            <p:nvSpPr>
              <p:cNvPr id="6" name="5 Rectángulo"/>
              <p:cNvSpPr>
                <a:spLocks noRot="1" noChangeAspect="1" noMove="1" noResize="1" noEditPoints="1" noAdjustHandles="1" noChangeArrowheads="1" noChangeShapeType="1" noTextEdit="1"/>
              </p:cNvSpPr>
              <p:nvPr/>
            </p:nvSpPr>
            <p:spPr>
              <a:xfrm>
                <a:off x="1907704" y="3717031"/>
                <a:ext cx="4572000" cy="2555508"/>
              </a:xfrm>
              <a:prstGeom prst="rect">
                <a:avLst/>
              </a:prstGeom>
              <a:blipFill rotWithShape="1">
                <a:blip r:embed="rId3"/>
                <a:stretch>
                  <a:fillRect l="-1200"/>
                </a:stretch>
              </a:blipFill>
            </p:spPr>
            <p:txBody>
              <a:bodyPr/>
              <a:lstStyle/>
              <a:p>
                <a:r>
                  <a:rPr lang="es-EC">
                    <a:noFill/>
                  </a:rPr>
                  <a:t> </a:t>
                </a:r>
              </a:p>
            </p:txBody>
          </p:sp>
        </mc:Fallback>
      </mc:AlternateContent>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7685758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1 Rectángulo"/>
              <p:cNvSpPr/>
              <p:nvPr/>
            </p:nvSpPr>
            <p:spPr>
              <a:xfrm>
                <a:off x="2286000" y="1268760"/>
                <a:ext cx="4572000" cy="2343206"/>
              </a:xfrm>
              <a:prstGeom prst="rect">
                <a:avLst/>
              </a:prstGeom>
            </p:spPr>
            <p:txBody>
              <a:bodyPr>
                <a:spAutoFit/>
              </a:bodyPr>
              <a:lstStyle/>
              <a:p>
                <a:endParaRPr lang="es-EC" dirty="0" smtClean="0"/>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𝑢𝑙𝑡</m:t>
                          </m:r>
                        </m:sub>
                      </m:sSub>
                      <m:r>
                        <a:rPr lang="es-EC" i="1">
                          <a:latin typeface="Cambria Math"/>
                        </a:rPr>
                        <m:t>=</m:t>
                      </m:r>
                      <m:f>
                        <m:fPr>
                          <m:ctrlPr>
                            <a:rPr lang="es-EC" i="1">
                              <a:latin typeface="Cambria Math"/>
                            </a:rPr>
                          </m:ctrlPr>
                        </m:fPr>
                        <m:num>
                          <m:sSub>
                            <m:sSubPr>
                              <m:ctrlPr>
                                <a:rPr lang="es-EC" i="1">
                                  <a:latin typeface="Cambria Math"/>
                                </a:rPr>
                              </m:ctrlPr>
                            </m:sSubPr>
                            <m:e>
                              <m:r>
                                <a:rPr lang="es-EC" i="1">
                                  <a:latin typeface="Cambria Math"/>
                                </a:rPr>
                                <m:t>𝐹</m:t>
                              </m:r>
                            </m:e>
                            <m:sub>
                              <m:r>
                                <a:rPr lang="es-EC" i="1">
                                  <a:latin typeface="Cambria Math"/>
                                </a:rPr>
                                <m:t>𝑢𝑙𝑡</m:t>
                              </m:r>
                            </m:sub>
                          </m:sSub>
                        </m:num>
                        <m:den>
                          <m:r>
                            <a:rPr lang="es-EC" i="1">
                              <a:latin typeface="Cambria Math"/>
                            </a:rPr>
                            <m:t>2</m:t>
                          </m:r>
                          <m:r>
                            <a:rPr lang="es-EC" i="1">
                              <a:latin typeface="Cambria Math"/>
                            </a:rPr>
                            <m:t>𝑡</m:t>
                          </m:r>
                          <m:r>
                            <a:rPr lang="es-EC" i="1">
                              <a:latin typeface="Cambria Math"/>
                            </a:rPr>
                            <m:t>(2</m:t>
                          </m:r>
                          <m:r>
                            <a:rPr lang="es-EC" i="1">
                              <a:latin typeface="Cambria Math"/>
                            </a:rPr>
                            <m:t>𝑤</m:t>
                          </m:r>
                          <m:r>
                            <a:rPr lang="es-EC" i="1">
                              <a:latin typeface="Cambria Math"/>
                            </a:rPr>
                            <m:t>−2</m:t>
                          </m:r>
                          <m:r>
                            <a:rPr lang="es-EC" i="1">
                              <a:latin typeface="Cambria Math"/>
                            </a:rPr>
                            <m:t>𝑎</m:t>
                          </m:r>
                          <m:r>
                            <a:rPr lang="es-EC" i="1">
                              <a:latin typeface="Cambria Math"/>
                            </a:rPr>
                            <m:t>)</m:t>
                          </m:r>
                        </m:den>
                      </m:f>
                    </m:oMath>
                  </m:oMathPara>
                </a14:m>
                <a:endParaRPr lang="es-EC" dirty="0"/>
              </a:p>
              <a:p>
                <a:r>
                  <a:rPr lang="es-EC" dirty="0"/>
                  <a:t> </a:t>
                </a:r>
              </a:p>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a:rPr>
                            <m:t>𝜎</m:t>
                          </m:r>
                        </m:e>
                        <m:sub>
                          <m:r>
                            <a:rPr lang="es-EC" i="1">
                              <a:latin typeface="Cambria Math"/>
                            </a:rPr>
                            <m:t>𝑢𝑙𝑡</m:t>
                          </m:r>
                        </m:sub>
                      </m:sSub>
                      <m:r>
                        <a:rPr lang="es-EC" i="1">
                          <a:latin typeface="Cambria Math"/>
                        </a:rPr>
                        <m:t>=</m:t>
                      </m:r>
                      <m:f>
                        <m:fPr>
                          <m:ctrlPr>
                            <a:rPr lang="es-EC" i="1">
                              <a:latin typeface="Cambria Math"/>
                            </a:rPr>
                          </m:ctrlPr>
                        </m:fPr>
                        <m:num>
                          <m:r>
                            <a:rPr lang="es-EC" i="1">
                              <a:latin typeface="Cambria Math"/>
                            </a:rPr>
                            <m:t>6957 </m:t>
                          </m:r>
                          <m:r>
                            <a:rPr lang="es-EC" i="1">
                              <a:latin typeface="Cambria Math"/>
                            </a:rPr>
                            <m:t>𝑁</m:t>
                          </m:r>
                        </m:num>
                        <m:den>
                          <m:r>
                            <a:rPr lang="es-EC" i="1">
                              <a:latin typeface="Cambria Math"/>
                            </a:rPr>
                            <m:t>2∗22,837</m:t>
                          </m:r>
                          <m:r>
                            <a:rPr lang="es-EC" i="1">
                              <a:latin typeface="Cambria Math"/>
                            </a:rPr>
                            <m:t>𝑚𝑚</m:t>
                          </m:r>
                          <m:r>
                            <a:rPr lang="es-EC" i="1">
                              <a:latin typeface="Cambria Math"/>
                            </a:rPr>
                            <m:t>(130</m:t>
                          </m:r>
                          <m:r>
                            <a:rPr lang="es-EC" i="1">
                              <a:latin typeface="Cambria Math"/>
                            </a:rPr>
                            <m:t>𝑚𝑚</m:t>
                          </m:r>
                          <m:r>
                            <a:rPr lang="es-EC" i="1">
                              <a:latin typeface="Cambria Math"/>
                            </a:rPr>
                            <m:t>−2</m:t>
                          </m:r>
                          <m:d>
                            <m:dPr>
                              <m:ctrlPr>
                                <a:rPr lang="es-EC" i="1">
                                  <a:latin typeface="Cambria Math"/>
                                </a:rPr>
                              </m:ctrlPr>
                            </m:dPr>
                            <m:e>
                              <m:r>
                                <a:rPr lang="es-EC" i="1">
                                  <a:latin typeface="Cambria Math"/>
                                </a:rPr>
                                <m:t>3</m:t>
                              </m:r>
                              <m:r>
                                <a:rPr lang="es-EC" i="1">
                                  <a:latin typeface="Cambria Math"/>
                                </a:rPr>
                                <m:t>𝑚𝑚</m:t>
                              </m:r>
                            </m:e>
                          </m:d>
                          <m:r>
                            <a:rPr lang="es-EC" i="1">
                              <a:latin typeface="Cambria Math"/>
                            </a:rPr>
                            <m:t>)</m:t>
                          </m:r>
                        </m:den>
                      </m:f>
                    </m:oMath>
                  </m:oMathPara>
                </a14:m>
                <a:endParaRPr lang="es-EC" dirty="0"/>
              </a:p>
              <a:p>
                <a:r>
                  <a:rPr lang="es-EC" b="1" dirty="0"/>
                  <a:t> </a:t>
                </a:r>
                <a:endParaRPr lang="es-EC" dirty="0"/>
              </a:p>
              <a:p>
                <a:pPr/>
                <a14:m>
                  <m:oMathPara xmlns:m="http://schemas.openxmlformats.org/officeDocument/2006/math">
                    <m:oMathParaPr>
                      <m:jc m:val="centerGroup"/>
                    </m:oMathParaPr>
                    <m:oMath xmlns:m="http://schemas.openxmlformats.org/officeDocument/2006/math">
                      <m:sSub>
                        <m:sSubPr>
                          <m:ctrlPr>
                            <a:rPr lang="es-EC" b="1" i="1">
                              <a:latin typeface="Cambria Math"/>
                            </a:rPr>
                          </m:ctrlPr>
                        </m:sSubPr>
                        <m:e>
                          <m:r>
                            <a:rPr lang="es-EC" b="1" i="1">
                              <a:latin typeface="Cambria Math"/>
                            </a:rPr>
                            <m:t>𝝈</m:t>
                          </m:r>
                        </m:e>
                        <m:sub>
                          <m:r>
                            <a:rPr lang="es-EC" b="1" i="1">
                              <a:latin typeface="Cambria Math"/>
                            </a:rPr>
                            <m:t>𝒖𝒍𝒕</m:t>
                          </m:r>
                        </m:sub>
                      </m:sSub>
                      <m:r>
                        <a:rPr lang="es-EC" b="1" i="1">
                          <a:latin typeface="Cambria Math"/>
                        </a:rPr>
                        <m:t>=</m:t>
                      </m:r>
                      <m:r>
                        <a:rPr lang="es-EC" b="1" i="1" smtClean="0">
                          <a:latin typeface="Cambria Math"/>
                        </a:rPr>
                        <m:t>𝟏</m:t>
                      </m:r>
                      <m:r>
                        <a:rPr lang="es-EC" b="1" i="1" smtClean="0">
                          <a:latin typeface="Cambria Math"/>
                        </a:rPr>
                        <m:t>,</m:t>
                      </m:r>
                      <m:r>
                        <a:rPr lang="es-EC" b="1" i="1" smtClean="0">
                          <a:latin typeface="Cambria Math"/>
                        </a:rPr>
                        <m:t>𝟐𝟐𝟖𝟑</m:t>
                      </m:r>
                      <m:r>
                        <a:rPr lang="es-EC" b="1" i="1">
                          <a:latin typeface="Cambria Math"/>
                        </a:rPr>
                        <m:t> </m:t>
                      </m:r>
                      <m:r>
                        <a:rPr lang="es-EC" b="1" i="1">
                          <a:latin typeface="Cambria Math"/>
                        </a:rPr>
                        <m:t>𝑴𝑷𝒂</m:t>
                      </m:r>
                    </m:oMath>
                  </m:oMathPara>
                </a14:m>
                <a:endParaRPr lang="es-EC" dirty="0"/>
              </a:p>
            </p:txBody>
          </p:sp>
        </mc:Choice>
        <mc:Fallback xmlns="">
          <p:sp>
            <p:nvSpPr>
              <p:cNvPr id="2" name="1 Rectángulo"/>
              <p:cNvSpPr>
                <a:spLocks noRot="1" noChangeAspect="1" noMove="1" noResize="1" noEditPoints="1" noAdjustHandles="1" noChangeArrowheads="1" noChangeShapeType="1" noTextEdit="1"/>
              </p:cNvSpPr>
              <p:nvPr/>
            </p:nvSpPr>
            <p:spPr>
              <a:xfrm>
                <a:off x="2286000" y="1268760"/>
                <a:ext cx="4572000" cy="2343206"/>
              </a:xfrm>
              <a:prstGeom prst="rect">
                <a:avLst/>
              </a:prstGeom>
              <a:blipFill rotWithShape="1">
                <a:blip r:embed="rId3"/>
                <a:stretch>
                  <a:fillRect/>
                </a:stretch>
              </a:blipFill>
            </p:spPr>
            <p:txBody>
              <a:bodyPr/>
              <a:lstStyle/>
              <a:p>
                <a:r>
                  <a:rPr lang="es-EC">
                    <a:noFill/>
                  </a:rPr>
                  <a:t> </a:t>
                </a:r>
              </a:p>
            </p:txBody>
          </p:sp>
        </mc:Fallback>
      </mc:AlternateContent>
      <p:sp>
        <p:nvSpPr>
          <p:cNvPr id="6" name="5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937808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9" name="8 CuadroTexto"/>
          <p:cNvSpPr txBox="1"/>
          <p:nvPr/>
        </p:nvSpPr>
        <p:spPr>
          <a:xfrm>
            <a:off x="107504" y="673532"/>
            <a:ext cx="7212681" cy="461665"/>
          </a:xfrm>
          <a:prstGeom prst="rect">
            <a:avLst/>
          </a:prstGeom>
          <a:noFill/>
        </p:spPr>
        <p:txBody>
          <a:bodyPr wrap="square" rtlCol="0">
            <a:spAutoFit/>
          </a:bodyPr>
          <a:lstStyle/>
          <a:p>
            <a:pPr lvl="1" algn="just"/>
            <a:r>
              <a:rPr lang="es-EC" sz="2400" b="1" i="1" dirty="0" smtClean="0"/>
              <a:t>ANTECEDENTES</a:t>
            </a:r>
            <a:endParaRPr lang="es-EC" sz="2400" i="1" dirty="0"/>
          </a:p>
        </p:txBody>
      </p:sp>
      <p:graphicFrame>
        <p:nvGraphicFramePr>
          <p:cNvPr id="4" name="3 Diagrama"/>
          <p:cNvGraphicFramePr/>
          <p:nvPr>
            <p:extLst>
              <p:ext uri="{D42A27DB-BD31-4B8C-83A1-F6EECF244321}">
                <p14:modId xmlns:p14="http://schemas.microsoft.com/office/powerpoint/2010/main" val="201825704"/>
              </p:ext>
            </p:extLst>
          </p:nvPr>
        </p:nvGraphicFramePr>
        <p:xfrm>
          <a:off x="1043608" y="1340768"/>
          <a:ext cx="7056784" cy="4670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2306437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13" name="12 Rectángulo"/>
          <p:cNvSpPr/>
          <p:nvPr/>
        </p:nvSpPr>
        <p:spPr>
          <a:xfrm>
            <a:off x="179512" y="995893"/>
            <a:ext cx="8064896" cy="369332"/>
          </a:xfrm>
          <a:prstGeom prst="rect">
            <a:avLst/>
          </a:prstGeom>
        </p:spPr>
        <p:txBody>
          <a:bodyPr wrap="square">
            <a:spAutoFit/>
          </a:bodyPr>
          <a:lstStyle/>
          <a:p>
            <a:pPr lvl="1" algn="just"/>
            <a:r>
              <a:rPr lang="es-EC" b="1" i="1" dirty="0" smtClean="0"/>
              <a:t>CURVA CARACTERÍSTICA </a:t>
            </a:r>
            <a:endParaRPr lang="es-EC" i="1" dirty="0" smtClean="0"/>
          </a:p>
        </p:txBody>
      </p:sp>
      <p:graphicFrame>
        <p:nvGraphicFramePr>
          <p:cNvPr id="9" name="8 Gráfico"/>
          <p:cNvGraphicFramePr/>
          <p:nvPr>
            <p:extLst>
              <p:ext uri="{D42A27DB-BD31-4B8C-83A1-F6EECF244321}">
                <p14:modId xmlns:p14="http://schemas.microsoft.com/office/powerpoint/2010/main" val="1957148223"/>
              </p:ext>
            </p:extLst>
          </p:nvPr>
        </p:nvGraphicFramePr>
        <p:xfrm>
          <a:off x="971600" y="1556792"/>
          <a:ext cx="7488832"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41737477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pic>
        <p:nvPicPr>
          <p:cNvPr id="18434" name="Picture 2" descr="C:\Users\ANDRES\Desktop\fotos pruebas tesis\IMG_1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836712"/>
            <a:ext cx="4032448" cy="518457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8435" name="Picture 3" descr="C:\Users\ANDRES\Desktop\fotos pruebas tesis\IMG_1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389584" y="1452731"/>
            <a:ext cx="4915708" cy="368678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40204292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2714" y="-27384"/>
            <a:ext cx="9077325" cy="6848475"/>
          </a:xfrm>
          <a:prstGeom prst="rect">
            <a:avLst/>
          </a:prstGeom>
          <a:noFill/>
          <a:ln w="9525">
            <a:noFill/>
            <a:miter lim="800000"/>
            <a:headEnd/>
            <a:tailEnd/>
          </a:ln>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11 Rectángulo"/>
          <p:cNvSpPr/>
          <p:nvPr/>
        </p:nvSpPr>
        <p:spPr>
          <a:xfrm>
            <a:off x="179512" y="995893"/>
            <a:ext cx="8064896" cy="369332"/>
          </a:xfrm>
          <a:prstGeom prst="rect">
            <a:avLst/>
          </a:prstGeom>
        </p:spPr>
        <p:txBody>
          <a:bodyPr wrap="square">
            <a:spAutoFit/>
          </a:bodyPr>
          <a:lstStyle/>
          <a:p>
            <a:pPr lvl="1" algn="just"/>
            <a:r>
              <a:rPr lang="es-EC" b="1" i="1" dirty="0" smtClean="0"/>
              <a:t>ANÁLISIS ECONÓMICO</a:t>
            </a:r>
            <a:endParaRPr lang="es-EC" i="1" dirty="0" smtClean="0"/>
          </a:p>
        </p:txBody>
      </p:sp>
      <p:sp>
        <p:nvSpPr>
          <p:cNvPr id="13" name="12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4"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599786690"/>
              </p:ext>
            </p:extLst>
          </p:nvPr>
        </p:nvGraphicFramePr>
        <p:xfrm>
          <a:off x="395536" y="1365224"/>
          <a:ext cx="8369129" cy="4440039"/>
        </p:xfrm>
        <a:graphic>
          <a:graphicData uri="http://schemas.openxmlformats.org/presentationml/2006/ole">
            <mc:AlternateContent xmlns:mc="http://schemas.openxmlformats.org/markup-compatibility/2006">
              <mc:Choice xmlns:v="urn:schemas-microsoft-com:vml" Requires="v">
                <p:oleObj spid="_x0000_s19475" name="Documento" r:id="rId4" imgW="5598334" imgH="2983030" progId="Word.Document.12">
                  <p:embed/>
                </p:oleObj>
              </mc:Choice>
              <mc:Fallback>
                <p:oleObj name="Documento" r:id="rId4" imgW="5598334" imgH="2983030" progId="Word.Document.12">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1365224"/>
                        <a:ext cx="8369129" cy="4440039"/>
                      </a:xfrm>
                      <a:prstGeom prst="rect">
                        <a:avLst/>
                      </a:prstGeom>
                      <a:noFill/>
                    </p:spPr>
                  </p:pic>
                </p:oleObj>
              </mc:Fallback>
            </mc:AlternateContent>
          </a:graphicData>
        </a:graphic>
      </p:graphicFrame>
    </p:spTree>
    <p:extLst>
      <p:ext uri="{BB962C8B-B14F-4D97-AF65-F5344CB8AC3E}">
        <p14:creationId xmlns:p14="http://schemas.microsoft.com/office/powerpoint/2010/main" val="29035803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714" y="-27384"/>
            <a:ext cx="9077325" cy="6848475"/>
          </a:xfrm>
          <a:prstGeom prst="rect">
            <a:avLst/>
          </a:prstGeom>
          <a:noFill/>
          <a:ln w="9525">
            <a:noFill/>
            <a:miter lim="800000"/>
            <a:headEnd/>
            <a:tailEnd/>
          </a:ln>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11 Rectángulo"/>
          <p:cNvSpPr/>
          <p:nvPr/>
        </p:nvSpPr>
        <p:spPr>
          <a:xfrm>
            <a:off x="179512" y="995893"/>
            <a:ext cx="8064896" cy="369332"/>
          </a:xfrm>
          <a:prstGeom prst="rect">
            <a:avLst/>
          </a:prstGeom>
        </p:spPr>
        <p:txBody>
          <a:bodyPr wrap="square">
            <a:spAutoFit/>
          </a:bodyPr>
          <a:lstStyle/>
          <a:p>
            <a:pPr lvl="1" algn="just"/>
            <a:r>
              <a:rPr lang="es-EC" b="1" i="1" dirty="0" smtClean="0"/>
              <a:t>ANÁLISIS ECONÓMICO</a:t>
            </a:r>
            <a:endParaRPr lang="es-EC" i="1" dirty="0" smtClean="0"/>
          </a:p>
        </p:txBody>
      </p:sp>
      <p:sp>
        <p:nvSpPr>
          <p:cNvPr id="9" name="8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graphicFrame>
        <p:nvGraphicFramePr>
          <p:cNvPr id="3" name="2 Tabla"/>
          <p:cNvGraphicFramePr>
            <a:graphicFrameLocks noGrp="1"/>
          </p:cNvGraphicFramePr>
          <p:nvPr>
            <p:extLst>
              <p:ext uri="{D42A27DB-BD31-4B8C-83A1-F6EECF244321}">
                <p14:modId xmlns:p14="http://schemas.microsoft.com/office/powerpoint/2010/main" val="1507137365"/>
              </p:ext>
            </p:extLst>
          </p:nvPr>
        </p:nvGraphicFramePr>
        <p:xfrm>
          <a:off x="683568" y="1484786"/>
          <a:ext cx="7848872" cy="4248471"/>
        </p:xfrm>
        <a:graphic>
          <a:graphicData uri="http://schemas.openxmlformats.org/drawingml/2006/table">
            <a:tbl>
              <a:tblPr firstRow="1" firstCol="1" bandRow="1">
                <a:tableStyleId>{5C22544A-7EE6-4342-B048-85BDC9FD1C3A}</a:tableStyleId>
              </a:tblPr>
              <a:tblGrid>
                <a:gridCol w="6235821"/>
                <a:gridCol w="1613051"/>
              </a:tblGrid>
              <a:tr h="576653">
                <a:tc gridSpan="2">
                  <a:txBody>
                    <a:bodyPr/>
                    <a:lstStyle/>
                    <a:p>
                      <a:pPr algn="ctr">
                        <a:lnSpc>
                          <a:spcPct val="200000"/>
                        </a:lnSpc>
                        <a:spcAft>
                          <a:spcPts val="0"/>
                        </a:spcAft>
                      </a:pPr>
                      <a:r>
                        <a:rPr lang="es-ES" sz="1600" b="1">
                          <a:effectLst/>
                        </a:rPr>
                        <a:t>COSTOS DE MATERIALES</a:t>
                      </a:r>
                      <a:endParaRPr lang="es-EC" sz="1600" b="1">
                        <a:solidFill>
                          <a:srgbClr val="31849B"/>
                        </a:solidFill>
                        <a:effectLst/>
                        <a:latin typeface="Arial"/>
                        <a:ea typeface="Times New Roman"/>
                        <a:cs typeface="Times New Roman"/>
                      </a:endParaRPr>
                    </a:p>
                  </a:txBody>
                  <a:tcPr marL="68580" marR="68580" marT="0" marB="0"/>
                </a:tc>
                <a:tc hMerge="1">
                  <a:txBody>
                    <a:bodyPr/>
                    <a:lstStyle/>
                    <a:p>
                      <a:endParaRPr lang="es-EC"/>
                    </a:p>
                  </a:txBody>
                  <a:tcPr/>
                </a:tc>
              </a:tr>
              <a:tr h="1249789">
                <a:tc>
                  <a:txBody>
                    <a:bodyPr/>
                    <a:lstStyle/>
                    <a:p>
                      <a:pPr>
                        <a:lnSpc>
                          <a:spcPct val="200000"/>
                        </a:lnSpc>
                        <a:spcAft>
                          <a:spcPts val="0"/>
                        </a:spcAft>
                      </a:pPr>
                      <a:r>
                        <a:rPr lang="es-ES" sz="1600" b="1" dirty="0">
                          <a:effectLst/>
                        </a:rPr>
                        <a:t> </a:t>
                      </a:r>
                      <a:endParaRPr lang="es-EC" sz="1600" b="1" dirty="0">
                        <a:effectLst/>
                      </a:endParaRPr>
                    </a:p>
                    <a:p>
                      <a:pPr>
                        <a:lnSpc>
                          <a:spcPct val="200000"/>
                        </a:lnSpc>
                        <a:spcAft>
                          <a:spcPts val="0"/>
                        </a:spcAft>
                      </a:pPr>
                      <a:r>
                        <a:rPr lang="es-ES" sz="1600" b="1" dirty="0">
                          <a:effectLst/>
                        </a:rPr>
                        <a:t>Descripción</a:t>
                      </a:r>
                      <a:endParaRPr lang="es-EC" sz="1600" b="1" dirty="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S" sz="1600">
                          <a:effectLst/>
                        </a:rPr>
                        <a:t> </a:t>
                      </a:r>
                      <a:endParaRPr lang="es-EC" sz="1600">
                        <a:effectLst/>
                      </a:endParaRPr>
                    </a:p>
                    <a:p>
                      <a:pPr algn="ctr">
                        <a:lnSpc>
                          <a:spcPct val="200000"/>
                        </a:lnSpc>
                        <a:spcAft>
                          <a:spcPts val="0"/>
                        </a:spcAft>
                      </a:pPr>
                      <a:r>
                        <a:rPr lang="es-ES" sz="1600">
                          <a:effectLst/>
                        </a:rPr>
                        <a:t>Costo</a:t>
                      </a:r>
                      <a:endParaRPr lang="es-EC" sz="1600">
                        <a:solidFill>
                          <a:srgbClr val="31849B"/>
                        </a:solidFill>
                        <a:effectLst/>
                        <a:latin typeface="Arial"/>
                        <a:ea typeface="Times New Roman"/>
                        <a:cs typeface="Times New Roman"/>
                      </a:endParaRPr>
                    </a:p>
                  </a:txBody>
                  <a:tcPr marL="68580" marR="68580" marT="0" marB="0"/>
                </a:tc>
              </a:tr>
              <a:tr h="576653">
                <a:tc>
                  <a:txBody>
                    <a:bodyPr/>
                    <a:lstStyle/>
                    <a:p>
                      <a:pPr>
                        <a:lnSpc>
                          <a:spcPct val="200000"/>
                        </a:lnSpc>
                        <a:spcAft>
                          <a:spcPts val="0"/>
                        </a:spcAft>
                      </a:pPr>
                      <a:r>
                        <a:rPr lang="es-ES" sz="1600">
                          <a:effectLst/>
                        </a:rPr>
                        <a:t>Costo de materiales directos</a:t>
                      </a:r>
                      <a:endParaRPr lang="es-EC" sz="160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S" sz="1600">
                          <a:effectLst/>
                        </a:rPr>
                        <a:t>$ 2.400,00</a:t>
                      </a:r>
                      <a:endParaRPr lang="es-EC" sz="1600">
                        <a:solidFill>
                          <a:srgbClr val="31849B"/>
                        </a:solidFill>
                        <a:effectLst/>
                        <a:latin typeface="Arial"/>
                        <a:ea typeface="Times New Roman"/>
                        <a:cs typeface="Times New Roman"/>
                      </a:endParaRPr>
                    </a:p>
                  </a:txBody>
                  <a:tcPr marL="68580" marR="68580" marT="0" marB="0"/>
                </a:tc>
              </a:tr>
              <a:tr h="692070">
                <a:tc>
                  <a:txBody>
                    <a:bodyPr/>
                    <a:lstStyle/>
                    <a:p>
                      <a:pPr>
                        <a:lnSpc>
                          <a:spcPct val="200000"/>
                        </a:lnSpc>
                        <a:spcAft>
                          <a:spcPts val="0"/>
                        </a:spcAft>
                      </a:pPr>
                      <a:r>
                        <a:rPr lang="es-ES" sz="1600">
                          <a:effectLst/>
                        </a:rPr>
                        <a:t>Costo de Equipos</a:t>
                      </a:r>
                      <a:endParaRPr lang="es-EC" sz="160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S" sz="1600">
                          <a:effectLst/>
                        </a:rPr>
                        <a:t>$ </a:t>
                      </a:r>
                      <a:r>
                        <a:rPr lang="es-EC" sz="1600">
                          <a:effectLst/>
                        </a:rPr>
                        <a:t>11230,82</a:t>
                      </a:r>
                      <a:endParaRPr lang="es-EC" sz="1600">
                        <a:solidFill>
                          <a:srgbClr val="31849B"/>
                        </a:solidFill>
                        <a:effectLst/>
                        <a:latin typeface="Arial"/>
                        <a:ea typeface="Times New Roman"/>
                        <a:cs typeface="Times New Roman"/>
                      </a:endParaRPr>
                    </a:p>
                  </a:txBody>
                  <a:tcPr marL="68580" marR="68580" marT="0" marB="0"/>
                </a:tc>
              </a:tr>
              <a:tr h="576653">
                <a:tc>
                  <a:txBody>
                    <a:bodyPr/>
                    <a:lstStyle/>
                    <a:p>
                      <a:pPr>
                        <a:lnSpc>
                          <a:spcPct val="200000"/>
                        </a:lnSpc>
                        <a:spcAft>
                          <a:spcPts val="0"/>
                        </a:spcAft>
                      </a:pPr>
                      <a:r>
                        <a:rPr lang="es-ES" sz="1600">
                          <a:effectLst/>
                        </a:rPr>
                        <a:t>Costo por utilización de máquinas, herramientas y consumibles</a:t>
                      </a:r>
                      <a:endParaRPr lang="es-EC" sz="1600">
                        <a:solidFill>
                          <a:srgbClr val="31849B"/>
                        </a:solidFill>
                        <a:effectLst/>
                        <a:latin typeface="Arial"/>
                        <a:ea typeface="Times New Roman"/>
                        <a:cs typeface="Times New Roman"/>
                      </a:endParaRPr>
                    </a:p>
                  </a:txBody>
                  <a:tcPr marL="68580" marR="68580" marT="0" marB="0"/>
                </a:tc>
                <a:tc>
                  <a:txBody>
                    <a:bodyPr/>
                    <a:lstStyle/>
                    <a:p>
                      <a:pPr algn="ctr">
                        <a:lnSpc>
                          <a:spcPct val="200000"/>
                        </a:lnSpc>
                        <a:spcAft>
                          <a:spcPts val="0"/>
                        </a:spcAft>
                      </a:pPr>
                      <a:r>
                        <a:rPr lang="es-ES" sz="1600">
                          <a:effectLst/>
                        </a:rPr>
                        <a:t>$ 820,00</a:t>
                      </a:r>
                      <a:endParaRPr lang="es-EC" sz="1600">
                        <a:solidFill>
                          <a:srgbClr val="31849B"/>
                        </a:solidFill>
                        <a:effectLst/>
                        <a:latin typeface="Arial"/>
                        <a:ea typeface="Times New Roman"/>
                        <a:cs typeface="Times New Roman"/>
                      </a:endParaRPr>
                    </a:p>
                  </a:txBody>
                  <a:tcPr marL="68580" marR="68580" marT="0" marB="0"/>
                </a:tc>
              </a:tr>
              <a:tr h="576653">
                <a:tc>
                  <a:txBody>
                    <a:bodyPr/>
                    <a:lstStyle/>
                    <a:p>
                      <a:pPr algn="ctr">
                        <a:lnSpc>
                          <a:spcPct val="200000"/>
                        </a:lnSpc>
                        <a:spcAft>
                          <a:spcPts val="0"/>
                        </a:spcAft>
                      </a:pPr>
                      <a:r>
                        <a:rPr lang="es-ES" sz="1600" dirty="0">
                          <a:solidFill>
                            <a:schemeClr val="bg1"/>
                          </a:solidFill>
                          <a:effectLst/>
                        </a:rPr>
                        <a:t>Total</a:t>
                      </a:r>
                      <a:endParaRPr lang="es-EC" sz="1600" dirty="0">
                        <a:solidFill>
                          <a:schemeClr val="bg1"/>
                        </a:solidFill>
                        <a:effectLst/>
                        <a:latin typeface="Arial"/>
                        <a:ea typeface="Times New Roman"/>
                        <a:cs typeface="Times New Roman"/>
                      </a:endParaRPr>
                    </a:p>
                  </a:txBody>
                  <a:tcPr marL="68580" marR="68580" marT="0" marB="0">
                    <a:solidFill>
                      <a:srgbClr val="FF0000"/>
                    </a:solidFill>
                  </a:tcPr>
                </a:tc>
                <a:tc>
                  <a:txBody>
                    <a:bodyPr/>
                    <a:lstStyle/>
                    <a:p>
                      <a:pPr algn="ctr">
                        <a:lnSpc>
                          <a:spcPct val="200000"/>
                        </a:lnSpc>
                        <a:spcAft>
                          <a:spcPts val="0"/>
                        </a:spcAft>
                      </a:pPr>
                      <a:r>
                        <a:rPr lang="es-ES" sz="1600" b="1" dirty="0">
                          <a:solidFill>
                            <a:schemeClr val="bg1"/>
                          </a:solidFill>
                          <a:effectLst/>
                        </a:rPr>
                        <a:t>$ 14450,82</a:t>
                      </a:r>
                      <a:endParaRPr lang="es-EC" sz="1600" b="1" dirty="0">
                        <a:solidFill>
                          <a:schemeClr val="bg1"/>
                        </a:solidFill>
                        <a:effectLst/>
                        <a:latin typeface="Arial"/>
                        <a:ea typeface="Times New Roman"/>
                        <a:cs typeface="Times New Roman"/>
                      </a:endParaRPr>
                    </a:p>
                  </a:txBody>
                  <a:tcPr marL="68580" marR="68580" marT="0" marB="0">
                    <a:solidFill>
                      <a:srgbClr val="FF0000"/>
                    </a:solidFill>
                  </a:tcPr>
                </a:tc>
              </a:tr>
            </a:tbl>
          </a:graphicData>
        </a:graphic>
      </p:graphicFrame>
    </p:spTree>
    <p:extLst>
      <p:ext uri="{BB962C8B-B14F-4D97-AF65-F5344CB8AC3E}">
        <p14:creationId xmlns:p14="http://schemas.microsoft.com/office/powerpoint/2010/main" val="15036180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144000" cy="6848475"/>
          </a:xfrm>
          <a:prstGeom prst="rect">
            <a:avLst/>
          </a:prstGeom>
          <a:noFill/>
          <a:ln w="9525">
            <a:noFill/>
            <a:miter lim="800000"/>
            <a:headEnd/>
            <a:tailEnd/>
          </a:ln>
        </p:spPr>
      </p:pic>
      <p:sp>
        <p:nvSpPr>
          <p:cNvPr id="7" name="6 CuadroTexto"/>
          <p:cNvSpPr txBox="1"/>
          <p:nvPr/>
        </p:nvSpPr>
        <p:spPr>
          <a:xfrm>
            <a:off x="611560" y="1474906"/>
            <a:ext cx="8064896" cy="3970318"/>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t>Se diseñó e implementó un centro de ensayos mecánicos para el bambú en el laboratorio de mecánica de materiales, en el cual se pueden realizar los ensayos de: flexión, compresión, tracción perpendicular a las fibras y corte.</a:t>
            </a:r>
          </a:p>
          <a:p>
            <a:pPr marL="285750" lvl="0" indent="-285750" algn="just">
              <a:buFont typeface="Arial" panose="020B0604020202020204" pitchFamily="34" charset="0"/>
              <a:buChar char="•"/>
            </a:pPr>
            <a:r>
              <a:rPr lang="es-EC" dirty="0"/>
              <a:t>Se determinó que tanto la Máquina Universal de Ensayos MTS como el Vibróforo de Baja Frecuencia son factibles para realizar los ensayos destructivos en bambú, sin embargo el laboratorio cuenta con limitaciones tanto de espacio como de capacidad de los sensores, por lo que el diámetro de las probetas no deben sobrepasar para flexión 130 mm, para compresión y corte 120 mm.</a:t>
            </a:r>
          </a:p>
          <a:p>
            <a:pPr marL="285750" lvl="0" indent="-285750" algn="just">
              <a:buFont typeface="Arial" panose="020B0604020202020204" pitchFamily="34" charset="0"/>
              <a:buChar char="•"/>
            </a:pPr>
            <a:r>
              <a:rPr lang="es-EC" dirty="0"/>
              <a:t>Al realizar las pruebas de funcionamiento se determinó que el Data Logger  es compatible con la celda de carga ubicada en la Máquina Universal de Ensayos MTS, cabe recalcar que la celda al ser de 500 KN se dificulta estabilizar los datos en cargas muy pequeñas como son el caso de los ensayos de tracción y corte por lo que optamos por utilizar la celda de 100 KN para estos ensayos y dejamos la celda de 500 KN únicamente para ensayos de compresión</a:t>
            </a:r>
            <a:r>
              <a:rPr lang="es-EC" dirty="0" smtClean="0"/>
              <a:t>.</a:t>
            </a:r>
            <a:endParaRPr lang="es-EC" dirty="0"/>
          </a:p>
        </p:txBody>
      </p:sp>
      <p:sp>
        <p:nvSpPr>
          <p:cNvPr id="6" name="5 CuadroTexto"/>
          <p:cNvSpPr txBox="1"/>
          <p:nvPr/>
        </p:nvSpPr>
        <p:spPr>
          <a:xfrm>
            <a:off x="107504" y="807095"/>
            <a:ext cx="7212681" cy="461665"/>
          </a:xfrm>
          <a:prstGeom prst="rect">
            <a:avLst/>
          </a:prstGeom>
          <a:noFill/>
        </p:spPr>
        <p:txBody>
          <a:bodyPr wrap="square" rtlCol="0">
            <a:spAutoFit/>
          </a:bodyPr>
          <a:lstStyle/>
          <a:p>
            <a:pPr lvl="1" algn="just"/>
            <a:r>
              <a:rPr lang="es-EC" sz="2400" i="1" dirty="0" smtClean="0"/>
              <a:t>CONCLUSIONES</a:t>
            </a:r>
            <a:endParaRPr lang="es-EC" sz="2400" i="1" dirty="0"/>
          </a:p>
        </p:txBody>
      </p:sp>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144000" cy="6848475"/>
          </a:xfrm>
          <a:prstGeom prst="rect">
            <a:avLst/>
          </a:prstGeom>
          <a:noFill/>
          <a:ln w="9525">
            <a:noFill/>
            <a:miter lim="800000"/>
            <a:headEnd/>
            <a:tailEnd/>
          </a:ln>
        </p:spPr>
      </p:pic>
      <p:sp>
        <p:nvSpPr>
          <p:cNvPr id="7" name="6 CuadroTexto"/>
          <p:cNvSpPr txBox="1"/>
          <p:nvPr/>
        </p:nvSpPr>
        <p:spPr>
          <a:xfrm>
            <a:off x="611560" y="1474906"/>
            <a:ext cx="8064896" cy="4801314"/>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t>En el proceso de selección y fabricación de los accesorios, se remplazó el pistón que originalmente se encontraba conectada al Vibróforo de Baja Frecuencia, debido a que este contaba con un desplazamiento máximo de 120 mm y para el ensayo de flexión en bambú se necesita mínimo de un desplazamiento de 300 mm, se adquirió y ensambló un nuevo pistón el mismo que consta de un desplazamiento máximo de 450 mm.</a:t>
            </a:r>
          </a:p>
          <a:p>
            <a:pPr marL="285750" lvl="0" indent="-285750" algn="just">
              <a:buFont typeface="Arial" panose="020B0604020202020204" pitchFamily="34" charset="0"/>
              <a:buChar char="•"/>
            </a:pPr>
            <a:r>
              <a:rPr lang="es-EC" dirty="0"/>
              <a:t>Previo a la construcción de los accesorios se realizó las debidas simulaciones de los elementos en Inventor, para garantizar el correcto funcionamiento de las mismas. En la actualidad todos los accesorios se encuentran ya construidos y listos para el armado según el tipo de ensayo que se vaya a realizar.</a:t>
            </a:r>
          </a:p>
          <a:p>
            <a:pPr marL="285750" lvl="0" indent="-285750" algn="just">
              <a:buFont typeface="Arial" panose="020B0604020202020204" pitchFamily="34" charset="0"/>
              <a:buChar char="•"/>
            </a:pPr>
            <a:r>
              <a:rPr lang="es-EC" dirty="0"/>
              <a:t>La calibración en la Máquina Universal de Ensayos MTS se la realizó aplicando cargas conocidas proporcionadas por una celda de carga calibrada de tipo botella también para verificar los resultados se realizó ensayos de tracción en la Máquina de Ensayos AMSLER con probetas normalizadas en acero. En flexión se realizó la calibración por medio de unas vigas patrón que nos entregó la Universidad de Coventry. Las pruebas piloto se las realizo con éxito ya que las máquinas se encuentran correctamente calibradas</a:t>
            </a:r>
            <a:r>
              <a:rPr lang="es-EC" dirty="0" smtClean="0"/>
              <a:t>.</a:t>
            </a:r>
            <a:endParaRPr lang="es-EC" dirty="0"/>
          </a:p>
        </p:txBody>
      </p:sp>
      <p:sp>
        <p:nvSpPr>
          <p:cNvPr id="6" name="5 CuadroTexto"/>
          <p:cNvSpPr txBox="1"/>
          <p:nvPr/>
        </p:nvSpPr>
        <p:spPr>
          <a:xfrm>
            <a:off x="107504" y="807095"/>
            <a:ext cx="7212681" cy="461665"/>
          </a:xfrm>
          <a:prstGeom prst="rect">
            <a:avLst/>
          </a:prstGeom>
          <a:noFill/>
        </p:spPr>
        <p:txBody>
          <a:bodyPr wrap="square" rtlCol="0">
            <a:spAutoFit/>
          </a:bodyPr>
          <a:lstStyle/>
          <a:p>
            <a:pPr lvl="1" algn="just"/>
            <a:r>
              <a:rPr lang="es-EC" sz="2400" i="1" dirty="0" smtClean="0"/>
              <a:t>CONCLUSIONES</a:t>
            </a:r>
            <a:endParaRPr lang="es-EC" sz="2400" i="1" dirty="0"/>
          </a:p>
        </p:txBody>
      </p:sp>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11433461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144000" cy="6848475"/>
          </a:xfrm>
          <a:prstGeom prst="rect">
            <a:avLst/>
          </a:prstGeom>
          <a:noFill/>
          <a:ln w="9525">
            <a:noFill/>
            <a:miter lim="800000"/>
            <a:headEnd/>
            <a:tailEnd/>
          </a:ln>
        </p:spPr>
      </p:pic>
      <p:sp>
        <p:nvSpPr>
          <p:cNvPr id="7" name="6 CuadroTexto"/>
          <p:cNvSpPr txBox="1"/>
          <p:nvPr/>
        </p:nvSpPr>
        <p:spPr>
          <a:xfrm>
            <a:off x="611560" y="1474906"/>
            <a:ext cx="8064896" cy="2585323"/>
          </a:xfrm>
          <a:prstGeom prst="rect">
            <a:avLst/>
          </a:prstGeom>
          <a:noFill/>
        </p:spPr>
        <p:txBody>
          <a:bodyPr wrap="square" rtlCol="0">
            <a:spAutoFit/>
          </a:bodyPr>
          <a:lstStyle/>
          <a:p>
            <a:pPr marL="285750" lvl="0" indent="-285750" algn="just">
              <a:buFont typeface="Arial" panose="020B0604020202020204" pitchFamily="34" charset="0"/>
              <a:buChar char="•"/>
            </a:pPr>
            <a:r>
              <a:rPr lang="es-EC" dirty="0"/>
              <a:t>Mediante el análisis económico se determinó que la implementación del Centro de Ensayos mecánicos para el Bambú tiene un costo de 24586 USD. En materiales se invirtió 18826 USD correspondiente al 76.5 % del costo total. También 5310 USD de mano de obre que corresponde al 21.5% y finalmente en otros costos generales 450 USD que corresponde al 2%. Se observa claramente que se trata de un proyecto de investigación en donde la inversión hecha al laboratorio de mecánica de materiales de la Universidad de las Fuerzas Armada ESPE es muy amplia.</a:t>
            </a:r>
          </a:p>
          <a:p>
            <a:pPr algn="just"/>
            <a:endParaRPr lang="es-EC" dirty="0"/>
          </a:p>
        </p:txBody>
      </p:sp>
      <p:sp>
        <p:nvSpPr>
          <p:cNvPr id="6" name="5 CuadroTexto"/>
          <p:cNvSpPr txBox="1"/>
          <p:nvPr/>
        </p:nvSpPr>
        <p:spPr>
          <a:xfrm>
            <a:off x="107504" y="807095"/>
            <a:ext cx="7212681" cy="461665"/>
          </a:xfrm>
          <a:prstGeom prst="rect">
            <a:avLst/>
          </a:prstGeom>
          <a:noFill/>
        </p:spPr>
        <p:txBody>
          <a:bodyPr wrap="square" rtlCol="0">
            <a:spAutoFit/>
          </a:bodyPr>
          <a:lstStyle/>
          <a:p>
            <a:pPr lvl="1" algn="just"/>
            <a:r>
              <a:rPr lang="es-EC" sz="2400" i="1" dirty="0" smtClean="0"/>
              <a:t>CONCLUSIONES</a:t>
            </a:r>
            <a:endParaRPr lang="es-EC" sz="2400" i="1" dirty="0"/>
          </a:p>
        </p:txBody>
      </p:sp>
      <p:sp>
        <p:nvSpPr>
          <p:cNvPr id="10" name="9 CuadroTexto"/>
          <p:cNvSpPr txBox="1"/>
          <p:nvPr/>
        </p:nvSpPr>
        <p:spPr>
          <a:xfrm>
            <a:off x="2555776" y="76562"/>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57398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0" y="9525"/>
            <a:ext cx="9144000" cy="6848475"/>
          </a:xfrm>
          <a:prstGeom prst="rect">
            <a:avLst/>
          </a:prstGeom>
          <a:noFill/>
          <a:ln w="9525">
            <a:noFill/>
            <a:miter lim="800000"/>
            <a:headEnd/>
            <a:tailEnd/>
          </a:ln>
        </p:spPr>
      </p:pic>
      <p:sp>
        <p:nvSpPr>
          <p:cNvPr id="7" name="6 CuadroTexto"/>
          <p:cNvSpPr txBox="1"/>
          <p:nvPr/>
        </p:nvSpPr>
        <p:spPr>
          <a:xfrm>
            <a:off x="611560" y="1502782"/>
            <a:ext cx="7992888" cy="3970318"/>
          </a:xfrm>
          <a:prstGeom prst="rect">
            <a:avLst/>
          </a:prstGeom>
          <a:noFill/>
        </p:spPr>
        <p:txBody>
          <a:bodyPr wrap="square" rtlCol="0">
            <a:spAutoFit/>
          </a:bodyPr>
          <a:lstStyle/>
          <a:p>
            <a:pPr lvl="0" algn="just"/>
            <a:endParaRPr lang="es-EC" dirty="0"/>
          </a:p>
          <a:p>
            <a:pPr marL="285750" lvl="0" indent="-285750">
              <a:buFont typeface="Arial" panose="020B0604020202020204" pitchFamily="34" charset="0"/>
              <a:buChar char="•"/>
            </a:pPr>
            <a:r>
              <a:rPr lang="es-EC" dirty="0"/>
              <a:t>Revisar la Norma Colombiana de Ensayos Mecánicos para el bambú ya que se encuentran varias discrepancias como unidades y fórmulas</a:t>
            </a:r>
            <a:r>
              <a:rPr lang="es-EC" dirty="0" smtClean="0"/>
              <a:t>.</a:t>
            </a:r>
            <a:endParaRPr lang="es-EC" dirty="0"/>
          </a:p>
          <a:p>
            <a:pPr marL="285750" lvl="0" indent="-285750" algn="just">
              <a:buFont typeface="Arial" panose="020B0604020202020204" pitchFamily="34" charset="0"/>
              <a:buChar char="•"/>
            </a:pPr>
            <a:endParaRPr lang="es-EC" dirty="0"/>
          </a:p>
          <a:p>
            <a:pPr marL="285750" lvl="0" indent="-285750">
              <a:buFont typeface="Arial" panose="020B0604020202020204" pitchFamily="34" charset="0"/>
              <a:buChar char="•"/>
            </a:pPr>
            <a:r>
              <a:rPr lang="es-EC" dirty="0"/>
              <a:t>Obtener la probeta de flexión partiendo del lado de menor diámetro para de esta manera no tener problemas con las limitaciones de espacio del laboratorio</a:t>
            </a:r>
            <a:r>
              <a:rPr lang="es-EC" dirty="0" smtClean="0"/>
              <a:t>.</a:t>
            </a:r>
          </a:p>
          <a:p>
            <a:pPr marL="285750" lvl="0" indent="-285750">
              <a:buFont typeface="Arial" panose="020B0604020202020204" pitchFamily="34" charset="0"/>
              <a:buChar char="•"/>
            </a:pPr>
            <a:endParaRPr lang="es-EC" dirty="0" smtClean="0"/>
          </a:p>
          <a:p>
            <a:pPr marL="285750" indent="-285750">
              <a:buFont typeface="Arial" panose="020B0604020202020204" pitchFamily="34" charset="0"/>
              <a:buChar char="•"/>
            </a:pPr>
            <a:r>
              <a:rPr lang="es-EC" dirty="0"/>
              <a:t>Encender el Data Logger 30 minutos antes de empezar a realizar los ensayos, esta es una recomendación del fabricante.</a:t>
            </a:r>
          </a:p>
          <a:p>
            <a:pPr marL="285750" lvl="0" indent="-285750">
              <a:buFont typeface="Arial" panose="020B0604020202020204" pitchFamily="34" charset="0"/>
              <a:buChar char="•"/>
            </a:pPr>
            <a:endParaRPr lang="es-EC" dirty="0" smtClean="0"/>
          </a:p>
          <a:p>
            <a:pPr marL="285750" lvl="0" indent="-285750">
              <a:buFont typeface="Arial" panose="020B0604020202020204" pitchFamily="34" charset="0"/>
              <a:buChar char="•"/>
            </a:pPr>
            <a:r>
              <a:rPr lang="es-EC" dirty="0"/>
              <a:t>En el ensayo de flexión en el panel del Vibróforo de Baja Frecuencia no fiarse del porcentaje de  carga que nos muestra, ya que este porcentaje NO es el equivalente a la fuerza real aplicada sobre el culmo de bambú</a:t>
            </a:r>
          </a:p>
          <a:p>
            <a:pPr algn="just"/>
            <a:endParaRPr lang="es-EC" dirty="0"/>
          </a:p>
        </p:txBody>
      </p:sp>
      <p:sp>
        <p:nvSpPr>
          <p:cNvPr id="6" name="5 CuadroTexto"/>
          <p:cNvSpPr txBox="1"/>
          <p:nvPr/>
        </p:nvSpPr>
        <p:spPr>
          <a:xfrm>
            <a:off x="107504" y="807095"/>
            <a:ext cx="7212681" cy="461665"/>
          </a:xfrm>
          <a:prstGeom prst="rect">
            <a:avLst/>
          </a:prstGeom>
          <a:noFill/>
        </p:spPr>
        <p:txBody>
          <a:bodyPr wrap="square" rtlCol="0">
            <a:spAutoFit/>
          </a:bodyPr>
          <a:lstStyle/>
          <a:p>
            <a:pPr lvl="1" algn="just"/>
            <a:r>
              <a:rPr lang="es-EC" sz="2400" b="1" i="1" dirty="0" smtClean="0"/>
              <a:t>RECOMENDACIONES</a:t>
            </a:r>
            <a:endParaRPr lang="es-EC" sz="2400" i="1" dirty="0"/>
          </a:p>
        </p:txBody>
      </p:sp>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28379199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9525"/>
            <a:ext cx="9144000" cy="6848475"/>
          </a:xfrm>
          <a:prstGeom prst="rect">
            <a:avLst/>
          </a:prstGeom>
          <a:noFill/>
          <a:ln w="9525">
            <a:noFill/>
            <a:miter lim="800000"/>
            <a:headEnd/>
            <a:tailEnd/>
          </a:ln>
        </p:spPr>
      </p:pic>
      <p:sp>
        <p:nvSpPr>
          <p:cNvPr id="5" name="4 CuadroTexto"/>
          <p:cNvSpPr txBox="1"/>
          <p:nvPr/>
        </p:nvSpPr>
        <p:spPr>
          <a:xfrm>
            <a:off x="1763688" y="1988840"/>
            <a:ext cx="5976664" cy="1107996"/>
          </a:xfrm>
          <a:prstGeom prst="rect">
            <a:avLst/>
          </a:prstGeom>
          <a:noFill/>
        </p:spPr>
        <p:txBody>
          <a:bodyPr wrap="square" rtlCol="0">
            <a:spAutoFit/>
          </a:bodyPr>
          <a:lstStyle/>
          <a:p>
            <a:pPr algn="ctr"/>
            <a:r>
              <a:rPr lang="es-EC" sz="6600" b="1" dirty="0" smtClean="0"/>
              <a:t>GRACIAS</a:t>
            </a:r>
            <a:endParaRPr lang="es-EC" sz="66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707691" y="1916832"/>
            <a:ext cx="3672408" cy="1938992"/>
          </a:xfrm>
          <a:prstGeom prst="rect">
            <a:avLst/>
          </a:prstGeom>
        </p:spPr>
        <p:txBody>
          <a:bodyPr wrap="square">
            <a:spAutoFit/>
          </a:bodyPr>
          <a:lstStyle/>
          <a:p>
            <a:pPr algn="just"/>
            <a:r>
              <a:rPr lang="es-EC" sz="2000" dirty="0" smtClean="0"/>
              <a:t>En el Ecuador no existe un centro especializado de bambú que estime las propiedades mecánicas de este material de manera fiable bajo la Norma ISO </a:t>
            </a:r>
            <a:r>
              <a:rPr lang="es-EC" sz="2000" dirty="0" smtClean="0"/>
              <a:t>22157.</a:t>
            </a:r>
            <a:endParaRPr lang="es-EC" sz="2000" dirty="0"/>
          </a:p>
        </p:txBody>
      </p:sp>
      <p:sp>
        <p:nvSpPr>
          <p:cNvPr id="9" name="8 CuadroTexto"/>
          <p:cNvSpPr txBox="1"/>
          <p:nvPr/>
        </p:nvSpPr>
        <p:spPr>
          <a:xfrm>
            <a:off x="107504" y="673532"/>
            <a:ext cx="7212681" cy="461665"/>
          </a:xfrm>
          <a:prstGeom prst="rect">
            <a:avLst/>
          </a:prstGeom>
          <a:noFill/>
        </p:spPr>
        <p:txBody>
          <a:bodyPr wrap="square" rtlCol="0">
            <a:spAutoFit/>
          </a:bodyPr>
          <a:lstStyle/>
          <a:p>
            <a:pPr lvl="1" algn="just"/>
            <a:r>
              <a:rPr lang="es-EC" sz="2400" b="1" i="1" dirty="0" smtClean="0"/>
              <a:t>DEFINICIÓN DEL PROBLEMA</a:t>
            </a:r>
            <a:endParaRPr lang="es-EC" sz="2400" i="1" dirty="0"/>
          </a:p>
        </p:txBody>
      </p:sp>
      <p:pic>
        <p:nvPicPr>
          <p:cNvPr id="2" name="Picture 2" descr="C:\Users\ANDRES\Desktop\ANDRES\espe\TESIS\maquinas lab\IMG_04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656" y="1180670"/>
            <a:ext cx="3372495" cy="44966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3415257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8456" y="4763"/>
            <a:ext cx="9077325" cy="6848475"/>
          </a:xfrm>
          <a:prstGeom prst="rect">
            <a:avLst/>
          </a:prstGeom>
          <a:noFill/>
          <a:ln w="9525">
            <a:noFill/>
            <a:miter lim="800000"/>
            <a:headEnd/>
            <a:tailEnd/>
          </a:ln>
        </p:spPr>
      </p:pic>
      <p:sp>
        <p:nvSpPr>
          <p:cNvPr id="7" name="6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
        <p:nvSpPr>
          <p:cNvPr id="3" name="2 Rectángulo"/>
          <p:cNvSpPr/>
          <p:nvPr/>
        </p:nvSpPr>
        <p:spPr>
          <a:xfrm>
            <a:off x="683568" y="1221720"/>
            <a:ext cx="7776864" cy="4708981"/>
          </a:xfrm>
          <a:prstGeom prst="rect">
            <a:avLst/>
          </a:prstGeom>
        </p:spPr>
        <p:txBody>
          <a:bodyPr wrap="square">
            <a:spAutoFit/>
          </a:bodyPr>
          <a:lstStyle/>
          <a:p>
            <a:pPr algn="just"/>
            <a:r>
              <a:rPr lang="es-EC" sz="2000" dirty="0"/>
              <a:t>Implementar un centro de ensayos mecánicos para el estudio del bambú cumpliendo con la norma ISO/DIS -22157, el que </a:t>
            </a:r>
            <a:r>
              <a:rPr lang="es-EC" sz="2000" dirty="0" smtClean="0"/>
              <a:t>se encuentra </a:t>
            </a:r>
            <a:r>
              <a:rPr lang="es-EC" sz="2000" dirty="0"/>
              <a:t>dentro del laboratorio de mecánica de materiales de la Universidad de las Fuerzas Armadas </a:t>
            </a:r>
            <a:r>
              <a:rPr lang="es-EC" sz="2000" dirty="0" smtClean="0"/>
              <a:t>ESPE.</a:t>
            </a:r>
          </a:p>
          <a:p>
            <a:pPr algn="just"/>
            <a:r>
              <a:rPr lang="es-EC" sz="2000" dirty="0" smtClean="0"/>
              <a:t>El centro tiene la capacidad de estudiar las especies </a:t>
            </a:r>
            <a:r>
              <a:rPr lang="es-EC" sz="2000" dirty="0"/>
              <a:t>dendrocalamus asper y angustifolia kunth del </a:t>
            </a:r>
            <a:r>
              <a:rPr lang="es-EC" sz="2000" dirty="0" smtClean="0"/>
              <a:t>bambú</a:t>
            </a:r>
          </a:p>
          <a:p>
            <a:pPr algn="just"/>
            <a:endParaRPr lang="es-EC" sz="2000" dirty="0"/>
          </a:p>
          <a:p>
            <a:pPr algn="just"/>
            <a:r>
              <a:rPr lang="es-EC" sz="2000" dirty="0" smtClean="0"/>
              <a:t>Tipos de Ensayos:</a:t>
            </a:r>
            <a:endParaRPr lang="es-EC" sz="2000" dirty="0"/>
          </a:p>
          <a:p>
            <a:pPr marL="342900" lvl="0" indent="-342900">
              <a:buFont typeface="Arial" pitchFamily="34" charset="0"/>
              <a:buChar char="•"/>
            </a:pPr>
            <a:r>
              <a:rPr lang="es-EC" sz="2000" dirty="0"/>
              <a:t>Tracción perpendicular</a:t>
            </a:r>
          </a:p>
          <a:p>
            <a:pPr marL="342900" lvl="0" indent="-342900">
              <a:buFont typeface="Arial" pitchFamily="34" charset="0"/>
              <a:buChar char="•"/>
            </a:pPr>
            <a:r>
              <a:rPr lang="es-EC" sz="2000" dirty="0"/>
              <a:t>Compresión paralelo a la fibra</a:t>
            </a:r>
          </a:p>
          <a:p>
            <a:pPr marL="342900" lvl="0" indent="-342900">
              <a:buFont typeface="Arial" pitchFamily="34" charset="0"/>
              <a:buChar char="•"/>
            </a:pPr>
            <a:r>
              <a:rPr lang="es-EC" sz="2000" dirty="0"/>
              <a:t>Corte paralelo a la fibra</a:t>
            </a:r>
          </a:p>
          <a:p>
            <a:pPr marL="342900" lvl="0" indent="-342900">
              <a:buFont typeface="Arial" pitchFamily="34" charset="0"/>
              <a:buChar char="•"/>
            </a:pPr>
            <a:r>
              <a:rPr lang="es-EC" sz="2000" dirty="0"/>
              <a:t>Flexión </a:t>
            </a:r>
          </a:p>
          <a:p>
            <a:pPr algn="just"/>
            <a:r>
              <a:rPr lang="es-EC" sz="2000" dirty="0" smtClean="0"/>
              <a:t>El centro de ensayos cumple </a:t>
            </a:r>
            <a:r>
              <a:rPr lang="es-EC" sz="2000" dirty="0"/>
              <a:t>Los estándares internacionales enviados por el INBAR y CONVENTRY UNIVERSITY </a:t>
            </a:r>
            <a:r>
              <a:rPr lang="es-EC" sz="2000" dirty="0" smtClean="0"/>
              <a:t>los cuales se basan en cumplimento de normas y la digitalización de los datos obtenidos.</a:t>
            </a:r>
            <a:endParaRPr lang="es-EC" sz="2000" dirty="0"/>
          </a:p>
        </p:txBody>
      </p:sp>
      <p:sp>
        <p:nvSpPr>
          <p:cNvPr id="9" name="8 CuadroTexto"/>
          <p:cNvSpPr txBox="1"/>
          <p:nvPr/>
        </p:nvSpPr>
        <p:spPr>
          <a:xfrm>
            <a:off x="107504" y="673532"/>
            <a:ext cx="7212681" cy="461665"/>
          </a:xfrm>
          <a:prstGeom prst="rect">
            <a:avLst/>
          </a:prstGeom>
          <a:noFill/>
        </p:spPr>
        <p:txBody>
          <a:bodyPr wrap="square" rtlCol="0">
            <a:spAutoFit/>
          </a:bodyPr>
          <a:lstStyle/>
          <a:p>
            <a:pPr lvl="1" algn="just"/>
            <a:r>
              <a:rPr lang="es-EC" sz="2400" b="1" i="1" dirty="0" smtClean="0"/>
              <a:t>ALCANCE DEL PROYECTO</a:t>
            </a:r>
            <a:endParaRPr lang="es-EC" sz="2400" i="1" dirty="0"/>
          </a:p>
        </p:txBody>
      </p:sp>
    </p:spTree>
    <p:extLst>
      <p:ext uri="{BB962C8B-B14F-4D97-AF65-F5344CB8AC3E}">
        <p14:creationId xmlns:p14="http://schemas.microsoft.com/office/powerpoint/2010/main" val="40465801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33338" y="4763"/>
            <a:ext cx="9077325" cy="6848475"/>
          </a:xfrm>
          <a:prstGeom prst="rect">
            <a:avLst/>
          </a:prstGeom>
          <a:noFill/>
          <a:ln w="9525">
            <a:noFill/>
            <a:miter lim="800000"/>
            <a:headEnd/>
            <a:tailEnd/>
          </a:ln>
        </p:spPr>
      </p:pic>
      <p:sp>
        <p:nvSpPr>
          <p:cNvPr id="3" name="2 Rectángulo"/>
          <p:cNvSpPr/>
          <p:nvPr/>
        </p:nvSpPr>
        <p:spPr>
          <a:xfrm>
            <a:off x="179512" y="1267013"/>
            <a:ext cx="8136904" cy="4093428"/>
          </a:xfrm>
          <a:prstGeom prst="rect">
            <a:avLst/>
          </a:prstGeom>
        </p:spPr>
        <p:txBody>
          <a:bodyPr wrap="square">
            <a:spAutoFit/>
          </a:bodyPr>
          <a:lstStyle/>
          <a:p>
            <a:pPr marL="800100" lvl="1" indent="-342900" algn="just">
              <a:buFont typeface="Arial" panose="020B0604020202020204" pitchFamily="34" charset="0"/>
              <a:buChar char="•"/>
            </a:pPr>
            <a:r>
              <a:rPr lang="es-EC" sz="2000" i="1" dirty="0" smtClean="0"/>
              <a:t>La infraestructura del laboratorio de Mecánica de Materiales cumple con los requerimientos necesarios para efectuar los ensayos mecánicos al bambú.</a:t>
            </a:r>
          </a:p>
          <a:p>
            <a:pPr marL="800100" lvl="1" indent="-342900" algn="just">
              <a:buFont typeface="Arial" panose="020B0604020202020204" pitchFamily="34" charset="0"/>
              <a:buChar char="•"/>
            </a:pPr>
            <a:r>
              <a:rPr lang="es-EC" sz="2000" i="1" dirty="0" smtClean="0"/>
              <a:t>Máquinas e instalaciones para el proyecto:</a:t>
            </a:r>
          </a:p>
          <a:p>
            <a:pPr lvl="1" algn="just"/>
            <a:r>
              <a:rPr lang="es-EC" sz="2000" i="1" dirty="0" smtClean="0"/>
              <a:t> </a:t>
            </a:r>
          </a:p>
          <a:p>
            <a:pPr lvl="1" algn="just"/>
            <a:endParaRPr lang="es-EC" sz="2000" i="1" dirty="0" smtClean="0"/>
          </a:p>
          <a:p>
            <a:pPr lvl="1" algn="just"/>
            <a:endParaRPr lang="es-EC" sz="2000" i="1" dirty="0"/>
          </a:p>
          <a:p>
            <a:pPr lvl="1" algn="just"/>
            <a:endParaRPr lang="es-EC" sz="2000" i="1" dirty="0" smtClean="0"/>
          </a:p>
          <a:p>
            <a:pPr lvl="1" algn="just"/>
            <a:endParaRPr lang="es-EC" sz="2000" i="1" dirty="0"/>
          </a:p>
          <a:p>
            <a:pPr lvl="1" algn="just"/>
            <a:endParaRPr lang="es-EC" sz="2000" i="1" dirty="0" smtClean="0"/>
          </a:p>
          <a:p>
            <a:pPr lvl="1" algn="just"/>
            <a:endParaRPr lang="es-EC" sz="2000" i="1" dirty="0"/>
          </a:p>
          <a:p>
            <a:pPr lvl="1" algn="just"/>
            <a:endParaRPr lang="es-EC" sz="2000" i="1" dirty="0" smtClean="0"/>
          </a:p>
          <a:p>
            <a:pPr lvl="1" algn="just"/>
            <a:endParaRPr lang="es-EC" sz="2000" i="1" dirty="0" smtClean="0"/>
          </a:p>
        </p:txBody>
      </p:sp>
      <p:sp>
        <p:nvSpPr>
          <p:cNvPr id="9" name="8 CuadroTexto"/>
          <p:cNvSpPr txBox="1"/>
          <p:nvPr/>
        </p:nvSpPr>
        <p:spPr>
          <a:xfrm>
            <a:off x="107504" y="673532"/>
            <a:ext cx="7212681" cy="461665"/>
          </a:xfrm>
          <a:prstGeom prst="rect">
            <a:avLst/>
          </a:prstGeom>
          <a:noFill/>
        </p:spPr>
        <p:txBody>
          <a:bodyPr wrap="square" rtlCol="0">
            <a:spAutoFit/>
          </a:bodyPr>
          <a:lstStyle/>
          <a:p>
            <a:pPr lvl="1" algn="just"/>
            <a:r>
              <a:rPr lang="es-EC" sz="2400" b="1" i="1" dirty="0" smtClean="0"/>
              <a:t>CARACTERIZACIÓN DEL LABORATORIO</a:t>
            </a:r>
            <a:endParaRPr lang="es-EC" sz="2400" i="1" dirty="0"/>
          </a:p>
        </p:txBody>
      </p:sp>
      <p:graphicFrame>
        <p:nvGraphicFramePr>
          <p:cNvPr id="4" name="3 Tabla"/>
          <p:cNvGraphicFramePr>
            <a:graphicFrameLocks noGrp="1"/>
          </p:cNvGraphicFramePr>
          <p:nvPr>
            <p:extLst>
              <p:ext uri="{D42A27DB-BD31-4B8C-83A1-F6EECF244321}">
                <p14:modId xmlns:p14="http://schemas.microsoft.com/office/powerpoint/2010/main" val="2241794735"/>
              </p:ext>
            </p:extLst>
          </p:nvPr>
        </p:nvGraphicFramePr>
        <p:xfrm>
          <a:off x="971600" y="2680441"/>
          <a:ext cx="7344816" cy="3363451"/>
        </p:xfrm>
        <a:graphic>
          <a:graphicData uri="http://schemas.openxmlformats.org/drawingml/2006/table">
            <a:tbl>
              <a:tblPr firstRow="1" firstCol="1" bandRow="1">
                <a:tableStyleId>{5C22544A-7EE6-4342-B048-85BDC9FD1C3A}</a:tableStyleId>
              </a:tblPr>
              <a:tblGrid>
                <a:gridCol w="2220198"/>
                <a:gridCol w="3124853"/>
                <a:gridCol w="1999765"/>
              </a:tblGrid>
              <a:tr h="559902">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Tipo de Ensayo</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Instalaciones y </a:t>
                      </a:r>
                      <a:r>
                        <a:rPr lang="es-EC" sz="1100" dirty="0" smtClean="0">
                          <a:effectLst/>
                          <a:latin typeface="Arial" panose="020B0604020202020204" pitchFamily="34" charset="0"/>
                          <a:cs typeface="Arial" panose="020B0604020202020204" pitchFamily="34" charset="0"/>
                        </a:rPr>
                        <a:t>Máquinas</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Código LMM</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r h="503939">
                <a:tc>
                  <a:txBody>
                    <a:bodyPr/>
                    <a:lstStyle/>
                    <a:p>
                      <a:pPr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Compresión, </a:t>
                      </a:r>
                      <a:r>
                        <a:rPr lang="es-EC" sz="1100" dirty="0" smtClean="0">
                          <a:effectLst/>
                          <a:latin typeface="Arial" panose="020B0604020202020204" pitchFamily="34" charset="0"/>
                          <a:cs typeface="Arial" panose="020B0604020202020204" pitchFamily="34" charset="0"/>
                        </a:rPr>
                        <a:t>Corte, Tracción</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Máquina universal de ensayos MTS</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MM-30</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r h="621172">
                <a:tc>
                  <a:txBody>
                    <a:bodyPr/>
                    <a:lstStyle/>
                    <a:p>
                      <a:pPr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Compresión, Corte</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Prensa Hidráulica 100 ton manual AMSLER</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MM-25</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r h="503939">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Flexión</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Vibróforo de baja frecuencia</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MM-28</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r h="503939">
                <a:tc>
                  <a:txBody>
                    <a:bodyPr/>
                    <a:lstStyle/>
                    <a:p>
                      <a:pPr indent="252095" algn="ctr">
                        <a:lnSpc>
                          <a:spcPct val="200000"/>
                        </a:lnSpc>
                        <a:spcAft>
                          <a:spcPts val="0"/>
                        </a:spcAft>
                        <a:tabLst>
                          <a:tab pos="228600" algn="l"/>
                        </a:tabLst>
                      </a:pPr>
                      <a:r>
                        <a:rPr lang="es-EC" sz="1100" dirty="0" smtClean="0">
                          <a:effectLst/>
                          <a:latin typeface="Arial" panose="020B0604020202020204" pitchFamily="34" charset="0"/>
                          <a:cs typeface="Arial" panose="020B0604020202020204" pitchFamily="34" charset="0"/>
                        </a:rPr>
                        <a:t>Tracción, compresión,</a:t>
                      </a:r>
                      <a:r>
                        <a:rPr lang="es-EC" sz="1100" baseline="0" dirty="0" smtClean="0">
                          <a:effectLst/>
                          <a:latin typeface="Arial" panose="020B0604020202020204" pitchFamily="34" charset="0"/>
                          <a:cs typeface="Arial" panose="020B0604020202020204" pitchFamily="34" charset="0"/>
                        </a:rPr>
                        <a:t> corte</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Máquina Universal de Ensayos AMSLER</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MM-29</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r h="503939">
                <a:tc>
                  <a:txBody>
                    <a:bodyPr/>
                    <a:lstStyle/>
                    <a:p>
                      <a:pPr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Materiales y Materias Primas</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Bodega</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c>
                  <a:txBody>
                    <a:bodyPr/>
                    <a:lstStyle/>
                    <a:p>
                      <a:pPr indent="252095" algn="ctr">
                        <a:lnSpc>
                          <a:spcPct val="200000"/>
                        </a:lnSpc>
                        <a:spcAft>
                          <a:spcPts val="0"/>
                        </a:spcAft>
                        <a:tabLst>
                          <a:tab pos="228600" algn="l"/>
                        </a:tabLst>
                      </a:pPr>
                      <a:r>
                        <a:rPr lang="es-EC" sz="1100" dirty="0">
                          <a:effectLst/>
                          <a:latin typeface="Arial" panose="020B0604020202020204" pitchFamily="34" charset="0"/>
                          <a:cs typeface="Arial" panose="020B0604020202020204" pitchFamily="34" charset="0"/>
                        </a:rPr>
                        <a:t>MM-34</a:t>
                      </a:r>
                      <a:endParaRPr lang="es-EC" sz="1100" dirty="0">
                        <a:solidFill>
                          <a:srgbClr val="31849B"/>
                        </a:solidFill>
                        <a:effectLst/>
                        <a:latin typeface="Arial" panose="020B0604020202020204" pitchFamily="34" charset="0"/>
                        <a:ea typeface="Times New Roman"/>
                        <a:cs typeface="Arial" panose="020B0604020202020204" pitchFamily="34" charset="0"/>
                      </a:endParaRPr>
                    </a:p>
                  </a:txBody>
                  <a:tcPr marL="68580" marR="68580" marT="0" marB="0"/>
                </a:tc>
              </a:tr>
            </a:tbl>
          </a:graphicData>
        </a:graphic>
      </p:graphicFrame>
      <p:sp>
        <p:nvSpPr>
          <p:cNvPr id="10" name="9 CuadroTexto"/>
          <p:cNvSpPr txBox="1"/>
          <p:nvPr/>
        </p:nvSpPr>
        <p:spPr>
          <a:xfrm>
            <a:off x="2555776" y="110434"/>
            <a:ext cx="9073009" cy="400110"/>
          </a:xfrm>
          <a:prstGeom prst="rect">
            <a:avLst/>
          </a:prstGeom>
          <a:noFill/>
        </p:spPr>
        <p:txBody>
          <a:bodyPr wrap="square" rtlCol="0">
            <a:spAutoFit/>
          </a:bodyPr>
          <a:lstStyle/>
          <a:p>
            <a:pPr lvl="1" algn="just"/>
            <a:r>
              <a:rPr lang="es-EC" sz="2000" b="1" dirty="0" smtClean="0"/>
              <a:t>CENTRO DE ENSAYOS MECÁNICOS PARA BAMBÚ -LMM</a:t>
            </a:r>
            <a:endParaRPr lang="es-EC" sz="1400" dirty="0"/>
          </a:p>
        </p:txBody>
      </p:sp>
    </p:spTree>
    <p:extLst>
      <p:ext uri="{BB962C8B-B14F-4D97-AF65-F5344CB8AC3E}">
        <p14:creationId xmlns:p14="http://schemas.microsoft.com/office/powerpoint/2010/main" val="4212017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10906</TotalTime>
  <Words>3564</Words>
  <Application>Microsoft Office PowerPoint</Application>
  <PresentationFormat>Presentación en pantalla (4:3)</PresentationFormat>
  <Paragraphs>616</Paragraphs>
  <Slides>68</Slides>
  <Notes>0</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68</vt:i4>
      </vt:variant>
    </vt:vector>
  </HeadingPairs>
  <TitlesOfParts>
    <vt:vector size="71" baseType="lpstr">
      <vt:lpstr>Tema de Office</vt:lpstr>
      <vt:lpstr>Hoja de cálculo</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VICTOR VILLANUEVA</dc:creator>
  <cp:lastModifiedBy>ANDRES</cp:lastModifiedBy>
  <cp:revision>404</cp:revision>
  <dcterms:created xsi:type="dcterms:W3CDTF">2013-10-07T14:14:58Z</dcterms:created>
  <dcterms:modified xsi:type="dcterms:W3CDTF">2015-01-08T14:06:14Z</dcterms:modified>
</cp:coreProperties>
</file>