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788" r:id="rId1"/>
    <p:sldMasterId id="2147483800" r:id="rId2"/>
    <p:sldMasterId id="2147483812" r:id="rId3"/>
  </p:sldMasterIdLst>
  <p:notesMasterIdLst>
    <p:notesMasterId r:id="rId57"/>
  </p:notesMasterIdLst>
  <p:sldIdLst>
    <p:sldId id="256" r:id="rId4"/>
    <p:sldId id="257" r:id="rId5"/>
    <p:sldId id="334" r:id="rId6"/>
    <p:sldId id="263" r:id="rId7"/>
    <p:sldId id="266" r:id="rId8"/>
    <p:sldId id="270" r:id="rId9"/>
    <p:sldId id="269" r:id="rId10"/>
    <p:sldId id="271" r:id="rId11"/>
    <p:sldId id="273" r:id="rId12"/>
    <p:sldId id="274" r:id="rId13"/>
    <p:sldId id="275" r:id="rId14"/>
    <p:sldId id="277" r:id="rId15"/>
    <p:sldId id="279" r:id="rId16"/>
    <p:sldId id="280" r:id="rId17"/>
    <p:sldId id="282" r:id="rId18"/>
    <p:sldId id="284" r:id="rId19"/>
    <p:sldId id="286" r:id="rId20"/>
    <p:sldId id="287" r:id="rId21"/>
    <p:sldId id="288" r:id="rId22"/>
    <p:sldId id="289" r:id="rId23"/>
    <p:sldId id="290" r:id="rId24"/>
    <p:sldId id="313" r:id="rId25"/>
    <p:sldId id="292" r:id="rId26"/>
    <p:sldId id="293" r:id="rId27"/>
    <p:sldId id="291" r:id="rId28"/>
    <p:sldId id="299" r:id="rId29"/>
    <p:sldId id="300" r:id="rId30"/>
    <p:sldId id="298" r:id="rId31"/>
    <p:sldId id="312" r:id="rId32"/>
    <p:sldId id="314" r:id="rId33"/>
    <p:sldId id="316" r:id="rId34"/>
    <p:sldId id="317" r:id="rId35"/>
    <p:sldId id="318" r:id="rId36"/>
    <p:sldId id="319" r:id="rId37"/>
    <p:sldId id="320" r:id="rId38"/>
    <p:sldId id="321" r:id="rId39"/>
    <p:sldId id="322" r:id="rId40"/>
    <p:sldId id="323" r:id="rId41"/>
    <p:sldId id="324" r:id="rId42"/>
    <p:sldId id="325" r:id="rId43"/>
    <p:sldId id="328" r:id="rId44"/>
    <p:sldId id="327" r:id="rId45"/>
    <p:sldId id="332" r:id="rId46"/>
    <p:sldId id="333" r:id="rId47"/>
    <p:sldId id="329" r:id="rId48"/>
    <p:sldId id="330" r:id="rId49"/>
    <p:sldId id="297" r:id="rId50"/>
    <p:sldId id="309" r:id="rId51"/>
    <p:sldId id="310" r:id="rId52"/>
    <p:sldId id="302" r:id="rId53"/>
    <p:sldId id="304" r:id="rId54"/>
    <p:sldId id="305" r:id="rId55"/>
    <p:sldId id="311" r:id="rId56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7C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24" autoAdjust="0"/>
    <p:restoredTop sz="91921" autoAdjust="0"/>
  </p:normalViewPr>
  <p:slideViewPr>
    <p:cSldViewPr snapToGrid="0">
      <p:cViewPr varScale="1">
        <p:scale>
          <a:sx n="65" d="100"/>
          <a:sy n="65" d="100"/>
        </p:scale>
        <p:origin x="90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arla%20Davila\Desktop\MAESTRIA\TESIS\CAPITULO%20II\DEFICIT%20CUANTITATIVO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arla%20Davila\Desktop\MAESTRIA\TESIS\CAPITULO%20II\DEFICIT%20CUANTITATIVO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arla%20Davila\Desktop\MAESTRIA\TESIS\CAPITULO%20II\DEFICIT%20CUANTITATIVO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arla%20Davila\Desktop\MAESTRIA\TESIS\CAPITULO%20II\DEFICIT%20CUANTITATIVO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arla%20Davila\Desktop\MAESTRIA\TESIS\CAPITULO%20II\DEFICIT%20CUALITATIVO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arla%20Davila\Desktop\MAESTRIA\TESIS\CAPITULO%20II\DEFICIT%20CUALITATIVO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7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9720497087237722E-2"/>
          <c:y val="0"/>
          <c:w val="0.74599528016441574"/>
          <c:h val="1"/>
        </c:manualLayout>
      </c:layout>
      <c:pie3DChart>
        <c:varyColors val="1"/>
        <c:ser>
          <c:idx val="0"/>
          <c:order val="0"/>
          <c:explosion val="25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'Regiones y prov'!$A$29:$A$32</c:f>
              <c:strCache>
                <c:ptCount val="4"/>
                <c:pt idx="0">
                  <c:v>SIERRA</c:v>
                </c:pt>
                <c:pt idx="1">
                  <c:v>COSTA</c:v>
                </c:pt>
                <c:pt idx="2">
                  <c:v>ORIENTE</c:v>
                </c:pt>
                <c:pt idx="3">
                  <c:v>REGIÓN INSULAR</c:v>
                </c:pt>
              </c:strCache>
            </c:strRef>
          </c:cat>
          <c:val>
            <c:numRef>
              <c:f>'Regiones y prov'!$C$29:$C$32</c:f>
              <c:numCache>
                <c:formatCode>General</c:formatCode>
                <c:ptCount val="4"/>
                <c:pt idx="0">
                  <c:v>668022</c:v>
                </c:pt>
                <c:pt idx="1">
                  <c:v>639280</c:v>
                </c:pt>
                <c:pt idx="2">
                  <c:v>58730</c:v>
                </c:pt>
                <c:pt idx="3">
                  <c:v>3710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</c:plotArea>
    <c:legend>
      <c:legendPos val="t"/>
      <c:layout>
        <c:manualLayout>
          <c:xMode val="edge"/>
          <c:yMode val="edge"/>
          <c:x val="0.16688771633590666"/>
          <c:y val="0.90984193368241706"/>
          <c:w val="0.65811373578302712"/>
          <c:h val="8.710192475940505E-2"/>
        </c:manualLayout>
      </c:layout>
      <c:overlay val="0"/>
      <c:txPr>
        <a:bodyPr/>
        <a:lstStyle/>
        <a:p>
          <a:pPr>
            <a:defRPr lang="es-ES" sz="800">
              <a:latin typeface="Times New Roman" pitchFamily="18" charset="0"/>
              <a:cs typeface="Times New Roman" pitchFamily="18" charset="0"/>
            </a:defRPr>
          </a:pPr>
          <a:endParaRPr lang="es-EC"/>
        </a:p>
      </c:txPr>
    </c:legend>
    <c:plotVisOnly val="1"/>
    <c:dispBlanksAs val="zero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'Regiones y prov'!$A$2:$A$25</c:f>
              <c:strCache>
                <c:ptCount val="24"/>
                <c:pt idx="0">
                  <c:v>AZUAY</c:v>
                </c:pt>
                <c:pt idx="1">
                  <c:v>BOLIVAR</c:v>
                </c:pt>
                <c:pt idx="2">
                  <c:v>CAÑAR</c:v>
                </c:pt>
                <c:pt idx="3">
                  <c:v>CARCHI</c:v>
                </c:pt>
                <c:pt idx="4">
                  <c:v>COTOPAXI</c:v>
                </c:pt>
                <c:pt idx="5">
                  <c:v>CHIMBORAZO</c:v>
                </c:pt>
                <c:pt idx="6">
                  <c:v>EL ORO</c:v>
                </c:pt>
                <c:pt idx="7">
                  <c:v>ESMERALDAS</c:v>
                </c:pt>
                <c:pt idx="8">
                  <c:v>GUAYAS</c:v>
                </c:pt>
                <c:pt idx="9">
                  <c:v>IMBABURA</c:v>
                </c:pt>
                <c:pt idx="10">
                  <c:v>LOJA</c:v>
                </c:pt>
                <c:pt idx="11">
                  <c:v>LOS RIOS</c:v>
                </c:pt>
                <c:pt idx="12">
                  <c:v>MANABI</c:v>
                </c:pt>
                <c:pt idx="13">
                  <c:v>MORONA SANTIAGO</c:v>
                </c:pt>
                <c:pt idx="14">
                  <c:v>NAPO</c:v>
                </c:pt>
                <c:pt idx="15">
                  <c:v>PASTAZA</c:v>
                </c:pt>
                <c:pt idx="16">
                  <c:v>PICHINCHA</c:v>
                </c:pt>
                <c:pt idx="17">
                  <c:v>TUNGURAHUA</c:v>
                </c:pt>
                <c:pt idx="18">
                  <c:v>ZAMORA CHINCHIPE</c:v>
                </c:pt>
                <c:pt idx="19">
                  <c:v>GALAPAGOS</c:v>
                </c:pt>
                <c:pt idx="20">
                  <c:v>SUCUMBIOS</c:v>
                </c:pt>
                <c:pt idx="21">
                  <c:v>ORELLANA</c:v>
                </c:pt>
                <c:pt idx="22">
                  <c:v>SANTO DOMINGO</c:v>
                </c:pt>
                <c:pt idx="23">
                  <c:v>SANTA ELENA</c:v>
                </c:pt>
              </c:strCache>
            </c:strRef>
          </c:cat>
          <c:val>
            <c:numRef>
              <c:f>'Regiones y prov'!$L$2:$L$25</c:f>
              <c:numCache>
                <c:formatCode>0.00%</c:formatCode>
                <c:ptCount val="24"/>
                <c:pt idx="0">
                  <c:v>5.6077713905246934E-2</c:v>
                </c:pt>
                <c:pt idx="1">
                  <c:v>9.0914931425042228E-3</c:v>
                </c:pt>
                <c:pt idx="2">
                  <c:v>1.3731053001222147E-2</c:v>
                </c:pt>
                <c:pt idx="3">
                  <c:v>1.3022160377647763E-2</c:v>
                </c:pt>
                <c:pt idx="4">
                  <c:v>2.1090833164201742E-2</c:v>
                </c:pt>
                <c:pt idx="5">
                  <c:v>2.4697351764054881E-2</c:v>
                </c:pt>
                <c:pt idx="6">
                  <c:v>4.759728474413577E-2</c:v>
                </c:pt>
                <c:pt idx="7">
                  <c:v>3.4121024251282328E-2</c:v>
                </c:pt>
                <c:pt idx="8">
                  <c:v>0.20952631955507234</c:v>
                </c:pt>
                <c:pt idx="9">
                  <c:v>2.7436553745157848E-2</c:v>
                </c:pt>
                <c:pt idx="10">
                  <c:v>3.0502824619526889E-2</c:v>
                </c:pt>
                <c:pt idx="11">
                  <c:v>4.6502918067782097E-2</c:v>
                </c:pt>
                <c:pt idx="12">
                  <c:v>8.0789666959179204E-2</c:v>
                </c:pt>
                <c:pt idx="13">
                  <c:v>7.5693086727282024E-3</c:v>
                </c:pt>
                <c:pt idx="14">
                  <c:v>5.0330646209286534E-3</c:v>
                </c:pt>
                <c:pt idx="15">
                  <c:v>5.5105267999375094E-3</c:v>
                </c:pt>
                <c:pt idx="16">
                  <c:v>0.25914077249584438</c:v>
                </c:pt>
                <c:pt idx="17">
                  <c:v>3.2908387126918806E-2</c:v>
                </c:pt>
                <c:pt idx="18">
                  <c:v>5.5200176383581722E-3</c:v>
                </c:pt>
                <c:pt idx="19">
                  <c:v>2.7085392723594421E-3</c:v>
                </c:pt>
                <c:pt idx="20">
                  <c:v>1.190516170198498E-2</c:v>
                </c:pt>
                <c:pt idx="21">
                  <c:v>7.3386082926567417E-3</c:v>
                </c:pt>
                <c:pt idx="22">
                  <c:v>3.3550843881548498E-2</c:v>
                </c:pt>
                <c:pt idx="23">
                  <c:v>1.4627572199728161E-2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4497496"/>
        <c:axId val="184497104"/>
      </c:barChart>
      <c:catAx>
        <c:axId val="1844974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5400000" vert="horz"/>
          <a:lstStyle/>
          <a:p>
            <a:pPr>
              <a:defRPr lang="es-ES" sz="800" baseline="0">
                <a:latin typeface="Times New Roman" pitchFamily="18" charset="0"/>
              </a:defRPr>
            </a:pPr>
            <a:endParaRPr lang="es-EC"/>
          </a:p>
        </c:txPr>
        <c:crossAx val="184497104"/>
        <c:crosses val="autoZero"/>
        <c:auto val="1"/>
        <c:lblAlgn val="ctr"/>
        <c:lblOffset val="100"/>
        <c:noMultiLvlLbl val="0"/>
      </c:catAx>
      <c:valAx>
        <c:axId val="184497104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txPr>
          <a:bodyPr/>
          <a:lstStyle/>
          <a:p>
            <a:pPr>
              <a:defRPr lang="es-ES"/>
            </a:pPr>
            <a:endParaRPr lang="es-EC"/>
          </a:p>
        </c:txPr>
        <c:crossAx val="18449749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7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466972878390202"/>
          <c:y val="0"/>
          <c:w val="0.59987364123453213"/>
          <c:h val="0.97694161088943254"/>
        </c:manualLayout>
      </c:layout>
      <c:pie3DChart>
        <c:varyColors val="1"/>
        <c:ser>
          <c:idx val="0"/>
          <c:order val="0"/>
          <c:explosion val="25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Ecuador!$A$19:$A$20</c:f>
              <c:strCache>
                <c:ptCount val="2"/>
                <c:pt idx="0">
                  <c:v>HOGARES CON VIVIENDA PROPIA</c:v>
                </c:pt>
                <c:pt idx="1">
                  <c:v>HOGARES SIN VIVIENDA PROPIA</c:v>
                </c:pt>
              </c:strCache>
            </c:strRef>
          </c:cat>
          <c:val>
            <c:numRef>
              <c:f>Quito!$C$38:$C$39</c:f>
              <c:numCache>
                <c:formatCode>0</c:formatCode>
                <c:ptCount val="2"/>
                <c:pt idx="0">
                  <c:v>249747</c:v>
                </c:pt>
                <c:pt idx="1">
                  <c:v>70133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</c:plotArea>
    <c:legend>
      <c:legendPos val="t"/>
      <c:layout>
        <c:manualLayout>
          <c:xMode val="edge"/>
          <c:yMode val="edge"/>
          <c:x val="0.65844313210850958"/>
          <c:y val="0.13425925925925927"/>
          <c:w val="0.33033595800525506"/>
          <c:h val="0.66580562846313707"/>
        </c:manualLayout>
      </c:layout>
      <c:overlay val="0"/>
      <c:txPr>
        <a:bodyPr/>
        <a:lstStyle/>
        <a:p>
          <a:pPr>
            <a:defRPr lang="es-ES" sz="800">
              <a:latin typeface="Times New Roman" pitchFamily="18" charset="0"/>
              <a:cs typeface="Times New Roman" pitchFamily="18" charset="0"/>
            </a:defRPr>
          </a:pPr>
          <a:endParaRPr lang="es-EC"/>
        </a:p>
      </c:txPr>
    </c:legend>
    <c:plotVisOnly val="1"/>
    <c:dispBlanksAs val="zero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Quito!$B$2:$B$34</c:f>
              <c:strCache>
                <c:ptCount val="33"/>
                <c:pt idx="0">
                  <c:v>ALANGASI</c:v>
                </c:pt>
                <c:pt idx="1">
                  <c:v>AMAGUAÑA</c:v>
                </c:pt>
                <c:pt idx="2">
                  <c:v>ATAHUALPA (HABASPAMBA)</c:v>
                </c:pt>
                <c:pt idx="3">
                  <c:v>CALACALI</c:v>
                </c:pt>
                <c:pt idx="4">
                  <c:v>CALDERON (CARAPUNGO)</c:v>
                </c:pt>
                <c:pt idx="5">
                  <c:v>CONOCOTO</c:v>
                </c:pt>
                <c:pt idx="6">
                  <c:v>CUMBAYA</c:v>
                </c:pt>
                <c:pt idx="7">
                  <c:v>CHAVEZPAMBA</c:v>
                </c:pt>
                <c:pt idx="8">
                  <c:v>CHECA (CHILPA)</c:v>
                </c:pt>
                <c:pt idx="9">
                  <c:v>EL QUINCHE</c:v>
                </c:pt>
                <c:pt idx="10">
                  <c:v>GUALEA</c:v>
                </c:pt>
                <c:pt idx="11">
                  <c:v>GUANGOPOLO</c:v>
                </c:pt>
                <c:pt idx="12">
                  <c:v>GUAYLLABAMBA</c:v>
                </c:pt>
                <c:pt idx="13">
                  <c:v>LA MERCED</c:v>
                </c:pt>
                <c:pt idx="14">
                  <c:v>LLANO CHICO</c:v>
                </c:pt>
                <c:pt idx="15">
                  <c:v>LLOA</c:v>
                </c:pt>
                <c:pt idx="16">
                  <c:v>NANEGAL</c:v>
                </c:pt>
                <c:pt idx="17">
                  <c:v>NANEGALITO</c:v>
                </c:pt>
                <c:pt idx="18">
                  <c:v>NAYON</c:v>
                </c:pt>
                <c:pt idx="19">
                  <c:v>NONO</c:v>
                </c:pt>
                <c:pt idx="20">
                  <c:v>PACTO</c:v>
                </c:pt>
                <c:pt idx="21">
                  <c:v>PERUCHO</c:v>
                </c:pt>
                <c:pt idx="22">
                  <c:v>PIFO</c:v>
                </c:pt>
                <c:pt idx="23">
                  <c:v>PINTAG</c:v>
                </c:pt>
                <c:pt idx="24">
                  <c:v>POMASQUI</c:v>
                </c:pt>
                <c:pt idx="25">
                  <c:v>PUELLARO</c:v>
                </c:pt>
                <c:pt idx="26">
                  <c:v>PUEMBO</c:v>
                </c:pt>
                <c:pt idx="27">
                  <c:v>SAN ANTONIO</c:v>
                </c:pt>
                <c:pt idx="28">
                  <c:v>SAN JOSE DE MINAS</c:v>
                </c:pt>
                <c:pt idx="29">
                  <c:v>TABABELA</c:v>
                </c:pt>
                <c:pt idx="30">
                  <c:v>TUMBACO</c:v>
                </c:pt>
                <c:pt idx="31">
                  <c:v>YARUQUI</c:v>
                </c:pt>
                <c:pt idx="32">
                  <c:v>ZAMBIZA</c:v>
                </c:pt>
              </c:strCache>
            </c:strRef>
          </c:cat>
          <c:val>
            <c:numRef>
              <c:f>Quito!$K$2:$K$34</c:f>
              <c:numCache>
                <c:formatCode>0.00%</c:formatCode>
                <c:ptCount val="33"/>
                <c:pt idx="0">
                  <c:v>3.2253005004777423E-2</c:v>
                </c:pt>
                <c:pt idx="1">
                  <c:v>4.1606661628619909E-2</c:v>
                </c:pt>
                <c:pt idx="2">
                  <c:v>2.1102761895256147E-3</c:v>
                </c:pt>
                <c:pt idx="3">
                  <c:v>6.7443286327407721E-3</c:v>
                </c:pt>
                <c:pt idx="4">
                  <c:v>0.2592645402307045</c:v>
                </c:pt>
                <c:pt idx="5">
                  <c:v>0.12236750174668341</c:v>
                </c:pt>
                <c:pt idx="6">
                  <c:v>4.7481214264326534E-2</c:v>
                </c:pt>
                <c:pt idx="7">
                  <c:v>1.0123622260562386E-3</c:v>
                </c:pt>
                <c:pt idx="8">
                  <c:v>1.5442088603083064E-2</c:v>
                </c:pt>
                <c:pt idx="9">
                  <c:v>3.3507763820170254E-2</c:v>
                </c:pt>
                <c:pt idx="10">
                  <c:v>2.6663624827114292E-3</c:v>
                </c:pt>
                <c:pt idx="11">
                  <c:v>3.7927936919852452E-3</c:v>
                </c:pt>
                <c:pt idx="12">
                  <c:v>3.5389902043260812E-2</c:v>
                </c:pt>
                <c:pt idx="13">
                  <c:v>8.5123978726134707E-3</c:v>
                </c:pt>
                <c:pt idx="14">
                  <c:v>1.3403105528068429E-2</c:v>
                </c:pt>
                <c:pt idx="15">
                  <c:v>2.3526727788630176E-3</c:v>
                </c:pt>
                <c:pt idx="16">
                  <c:v>4.3346213622688324E-3</c:v>
                </c:pt>
                <c:pt idx="17">
                  <c:v>6.4591561746967134E-3</c:v>
                </c:pt>
                <c:pt idx="18">
                  <c:v>1.9520054753112463E-2</c:v>
                </c:pt>
                <c:pt idx="19">
                  <c:v>2.5665521223960201E-3</c:v>
                </c:pt>
                <c:pt idx="20">
                  <c:v>7.1150528281978525E-3</c:v>
                </c:pt>
                <c:pt idx="21">
                  <c:v>8.6977599703420708E-4</c:v>
                </c:pt>
                <c:pt idx="22">
                  <c:v>3.1525815236764482E-2</c:v>
                </c:pt>
                <c:pt idx="23">
                  <c:v>1.9591347867622944E-2</c:v>
                </c:pt>
                <c:pt idx="24">
                  <c:v>4.3902299915874132E-2</c:v>
                </c:pt>
                <c:pt idx="25">
                  <c:v>5.5893801776624504E-3</c:v>
                </c:pt>
                <c:pt idx="26">
                  <c:v>2.8360400952475988E-2</c:v>
                </c:pt>
                <c:pt idx="27">
                  <c:v>5.3341508277130467E-2</c:v>
                </c:pt>
                <c:pt idx="28">
                  <c:v>9.824191179615872E-3</c:v>
                </c:pt>
                <c:pt idx="29">
                  <c:v>5.9601043731196514E-3</c:v>
                </c:pt>
                <c:pt idx="30">
                  <c:v>9.5475738953131911E-2</c:v>
                </c:pt>
                <c:pt idx="31">
                  <c:v>3.282334992086558E-2</c:v>
                </c:pt>
                <c:pt idx="32">
                  <c:v>4.8336731638459534E-3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4498280"/>
        <c:axId val="184498672"/>
      </c:barChart>
      <c:catAx>
        <c:axId val="1844982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5400000" vert="horz"/>
          <a:lstStyle/>
          <a:p>
            <a:pPr>
              <a:defRPr lang="es-ES" sz="800" baseline="0">
                <a:latin typeface="Times New Roman" pitchFamily="18" charset="0"/>
              </a:defRPr>
            </a:pPr>
            <a:endParaRPr lang="es-EC"/>
          </a:p>
        </c:txPr>
        <c:crossAx val="184498672"/>
        <c:crosses val="autoZero"/>
        <c:auto val="1"/>
        <c:lblAlgn val="ctr"/>
        <c:lblOffset val="100"/>
        <c:noMultiLvlLbl val="0"/>
      </c:catAx>
      <c:valAx>
        <c:axId val="184498672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txPr>
          <a:bodyPr/>
          <a:lstStyle/>
          <a:p>
            <a:pPr>
              <a:defRPr lang="es-ES"/>
            </a:pPr>
            <a:endParaRPr lang="es-EC"/>
          </a:p>
        </c:txPr>
        <c:crossAx val="18449828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597625054150181"/>
          <c:y val="8.5768078440333365E-2"/>
          <c:w val="0.65269688861709441"/>
          <c:h val="0.71458848384114859"/>
        </c:manualLayout>
      </c:layout>
      <c:barChart>
        <c:barDir val="bar"/>
        <c:grouping val="clustered"/>
        <c:varyColors val="0"/>
        <c:ser>
          <c:idx val="0"/>
          <c:order val="0"/>
          <c:tx>
            <c:v>VIVIENDAS NO DEFICITARIAS</c:v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s-ES" sz="800"/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Ecuador!$A$2:$A$8</c:f>
              <c:strCache>
                <c:ptCount val="7"/>
                <c:pt idx="0">
                  <c:v>Energía eléctrica</c:v>
                </c:pt>
                <c:pt idx="1">
                  <c:v>Agua potable</c:v>
                </c:pt>
                <c:pt idx="2">
                  <c:v>Servicios higiénicos</c:v>
                </c:pt>
                <c:pt idx="3">
                  <c:v>Eliminación de basura</c:v>
                </c:pt>
                <c:pt idx="4">
                  <c:v>Cubierta</c:v>
                </c:pt>
                <c:pt idx="5">
                  <c:v>Paredes exteriores</c:v>
                </c:pt>
                <c:pt idx="6">
                  <c:v>Piso</c:v>
                </c:pt>
              </c:strCache>
            </c:strRef>
          </c:cat>
          <c:val>
            <c:numRef>
              <c:f>Ecuador!$D$2:$D$8</c:f>
              <c:numCache>
                <c:formatCode>0.00%</c:formatCode>
                <c:ptCount val="7"/>
                <c:pt idx="0">
                  <c:v>0.93188169709721669</c:v>
                </c:pt>
                <c:pt idx="1">
                  <c:v>0.84003868848593422</c:v>
                </c:pt>
                <c:pt idx="2">
                  <c:v>0.77513517896759065</c:v>
                </c:pt>
                <c:pt idx="3">
                  <c:v>0.76966480204028298</c:v>
                </c:pt>
                <c:pt idx="4">
                  <c:v>0.98587379455250967</c:v>
                </c:pt>
                <c:pt idx="5">
                  <c:v>0.78498788584121149</c:v>
                </c:pt>
                <c:pt idx="6">
                  <c:v>0.54371620192380798</c:v>
                </c:pt>
              </c:numCache>
            </c:numRef>
          </c:val>
        </c:ser>
        <c:ser>
          <c:idx val="1"/>
          <c:order val="1"/>
          <c:tx>
            <c:v>VIVIENDAS DEFICITARIAS</c:v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s-ES" sz="800"/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Ecuador!$A$2:$A$8</c:f>
              <c:strCache>
                <c:ptCount val="7"/>
                <c:pt idx="0">
                  <c:v>Energía eléctrica</c:v>
                </c:pt>
                <c:pt idx="1">
                  <c:v>Agua potable</c:v>
                </c:pt>
                <c:pt idx="2">
                  <c:v>Servicios higiénicos</c:v>
                </c:pt>
                <c:pt idx="3">
                  <c:v>Eliminación de basura</c:v>
                </c:pt>
                <c:pt idx="4">
                  <c:v>Cubierta</c:v>
                </c:pt>
                <c:pt idx="5">
                  <c:v>Paredes exteriores</c:v>
                </c:pt>
                <c:pt idx="6">
                  <c:v>Piso</c:v>
                </c:pt>
              </c:strCache>
            </c:strRef>
          </c:cat>
          <c:val>
            <c:numRef>
              <c:f>Ecuador!$E$2:$E$8</c:f>
              <c:numCache>
                <c:formatCode>0.00%</c:formatCode>
                <c:ptCount val="7"/>
                <c:pt idx="0">
                  <c:v>6.8118302902783437E-2</c:v>
                </c:pt>
                <c:pt idx="1">
                  <c:v>0.1599613115140707</c:v>
                </c:pt>
                <c:pt idx="2">
                  <c:v>0.22486482103240971</c:v>
                </c:pt>
                <c:pt idx="3">
                  <c:v>0.2303351979597319</c:v>
                </c:pt>
                <c:pt idx="4">
                  <c:v>1.4126205447490331E-2</c:v>
                </c:pt>
                <c:pt idx="5">
                  <c:v>0.21501211415877491</c:v>
                </c:pt>
                <c:pt idx="6">
                  <c:v>0.45628379807619179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218322360"/>
        <c:axId val="218322752"/>
      </c:barChart>
      <c:catAx>
        <c:axId val="21832236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lang="es-ES" sz="800"/>
            </a:pPr>
            <a:endParaRPr lang="es-EC"/>
          </a:p>
        </c:txPr>
        <c:crossAx val="218322752"/>
        <c:crosses val="autoZero"/>
        <c:auto val="1"/>
        <c:lblAlgn val="ctr"/>
        <c:lblOffset val="100"/>
        <c:noMultiLvlLbl val="0"/>
      </c:catAx>
      <c:valAx>
        <c:axId val="218322752"/>
        <c:scaling>
          <c:orientation val="minMax"/>
          <c:max val="1"/>
        </c:scaling>
        <c:delete val="1"/>
        <c:axPos val="b"/>
        <c:numFmt formatCode="0.00%" sourceLinked="1"/>
        <c:majorTickMark val="none"/>
        <c:minorTickMark val="none"/>
        <c:tickLblPos val="none"/>
        <c:crossAx val="218322360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11373605483780549"/>
          <c:y val="0.85196068551359672"/>
          <c:w val="0.74663771882884611"/>
          <c:h val="6.446669629129935E-2"/>
        </c:manualLayout>
      </c:layout>
      <c:overlay val="0"/>
      <c:txPr>
        <a:bodyPr/>
        <a:lstStyle/>
        <a:p>
          <a:pPr>
            <a:defRPr lang="es-ES" sz="800"/>
          </a:pPr>
          <a:endParaRPr lang="es-EC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597625054150195"/>
          <c:y val="8.5768078440333365E-2"/>
          <c:w val="0.65269688861709496"/>
          <c:h val="0.71458848384114859"/>
        </c:manualLayout>
      </c:layout>
      <c:barChart>
        <c:barDir val="bar"/>
        <c:grouping val="clustered"/>
        <c:varyColors val="0"/>
        <c:ser>
          <c:idx val="0"/>
          <c:order val="0"/>
          <c:tx>
            <c:v>NO DEFICITARIA</c:v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s-ES" sz="800"/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DMQ!$A$2:$A$8</c:f>
              <c:strCache>
                <c:ptCount val="7"/>
                <c:pt idx="0">
                  <c:v>Energía eléctrica</c:v>
                </c:pt>
                <c:pt idx="1">
                  <c:v>Agua potable</c:v>
                </c:pt>
                <c:pt idx="2">
                  <c:v>Servicios higiénicos</c:v>
                </c:pt>
                <c:pt idx="3">
                  <c:v>Eliminación de basura</c:v>
                </c:pt>
                <c:pt idx="4">
                  <c:v>Cubierta</c:v>
                </c:pt>
                <c:pt idx="5">
                  <c:v>Paredes exteriores</c:v>
                </c:pt>
                <c:pt idx="6">
                  <c:v>Piso</c:v>
                </c:pt>
              </c:strCache>
            </c:strRef>
          </c:cat>
          <c:val>
            <c:numRef>
              <c:f>DMQ!$D$2:$D$8</c:f>
              <c:numCache>
                <c:formatCode>0.00%</c:formatCode>
                <c:ptCount val="7"/>
                <c:pt idx="0">
                  <c:v>0.99363231964148113</c:v>
                </c:pt>
                <c:pt idx="1">
                  <c:v>0.96025281629219816</c:v>
                </c:pt>
                <c:pt idx="2">
                  <c:v>0.95914347529431465</c:v>
                </c:pt>
                <c:pt idx="3">
                  <c:v>0.96517551697023862</c:v>
                </c:pt>
                <c:pt idx="4">
                  <c:v>0.99859914183649456</c:v>
                </c:pt>
                <c:pt idx="5">
                  <c:v>0.9366824716243497</c:v>
                </c:pt>
                <c:pt idx="6">
                  <c:v>0.74048038877359512</c:v>
                </c:pt>
              </c:numCache>
            </c:numRef>
          </c:val>
        </c:ser>
        <c:ser>
          <c:idx val="1"/>
          <c:order val="1"/>
          <c:tx>
            <c:v>DEFICITARIA</c:v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s-ES" sz="800"/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DMQ!$A$2:$A$8</c:f>
              <c:strCache>
                <c:ptCount val="7"/>
                <c:pt idx="0">
                  <c:v>Energía eléctrica</c:v>
                </c:pt>
                <c:pt idx="1">
                  <c:v>Agua potable</c:v>
                </c:pt>
                <c:pt idx="2">
                  <c:v>Servicios higiénicos</c:v>
                </c:pt>
                <c:pt idx="3">
                  <c:v>Eliminación de basura</c:v>
                </c:pt>
                <c:pt idx="4">
                  <c:v>Cubierta</c:v>
                </c:pt>
                <c:pt idx="5">
                  <c:v>Paredes exteriores</c:v>
                </c:pt>
                <c:pt idx="6">
                  <c:v>Piso</c:v>
                </c:pt>
              </c:strCache>
            </c:strRef>
          </c:cat>
          <c:val>
            <c:numRef>
              <c:f>DMQ!$E$2:$E$8</c:f>
              <c:numCache>
                <c:formatCode>0.00%</c:formatCode>
                <c:ptCount val="7"/>
                <c:pt idx="0">
                  <c:v>6.3676803585188376E-3</c:v>
                </c:pt>
                <c:pt idx="1">
                  <c:v>3.9747183707814805E-2</c:v>
                </c:pt>
                <c:pt idx="2">
                  <c:v>4.0856524705685883E-2</c:v>
                </c:pt>
                <c:pt idx="3">
                  <c:v>3.4824483029761544E-2</c:v>
                </c:pt>
                <c:pt idx="4">
                  <c:v>1.4008581635048941E-3</c:v>
                </c:pt>
                <c:pt idx="5">
                  <c:v>6.3317528375650592E-2</c:v>
                </c:pt>
                <c:pt idx="6">
                  <c:v>0.25951961122640482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218325888"/>
        <c:axId val="218327848"/>
      </c:barChart>
      <c:catAx>
        <c:axId val="218325888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lang="es-ES" sz="800"/>
            </a:pPr>
            <a:endParaRPr lang="es-EC"/>
          </a:p>
        </c:txPr>
        <c:crossAx val="218327848"/>
        <c:crosses val="autoZero"/>
        <c:auto val="1"/>
        <c:lblAlgn val="ctr"/>
        <c:lblOffset val="100"/>
        <c:noMultiLvlLbl val="0"/>
      </c:catAx>
      <c:valAx>
        <c:axId val="218327848"/>
        <c:scaling>
          <c:orientation val="minMax"/>
          <c:max val="1"/>
        </c:scaling>
        <c:delete val="1"/>
        <c:axPos val="b"/>
        <c:numFmt formatCode="0.00%" sourceLinked="1"/>
        <c:majorTickMark val="none"/>
        <c:minorTickMark val="none"/>
        <c:tickLblPos val="none"/>
        <c:crossAx val="218325888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11373605483780549"/>
          <c:y val="0.85196068551359716"/>
          <c:w val="0.74663771882884655"/>
          <c:h val="6.4466696291299447E-2"/>
        </c:manualLayout>
      </c:layout>
      <c:overlay val="0"/>
      <c:txPr>
        <a:bodyPr/>
        <a:lstStyle/>
        <a:p>
          <a:pPr>
            <a:defRPr lang="es-ES" sz="800"/>
          </a:pPr>
          <a:endParaRPr lang="es-EC"/>
        </a:p>
      </c:txPr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777405-E5A4-4A55-8FBE-5A316806DC00}" type="datetimeFigureOut">
              <a:rPr lang="es-EC" smtClean="0"/>
              <a:pPr/>
              <a:t>13/10/2014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62D3F2-87DE-418D-9AB3-457A0D041833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548068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2D3F2-87DE-418D-9AB3-457A0D041833}" type="slidenum">
              <a:rPr lang="es-EC" smtClean="0"/>
              <a:pPr/>
              <a:t>17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691510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2D3F2-87DE-418D-9AB3-457A0D041833}" type="slidenum">
              <a:rPr lang="es-EC" smtClean="0"/>
              <a:pPr/>
              <a:t>27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245019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2D3F2-87DE-418D-9AB3-457A0D041833}" type="slidenum">
              <a:rPr lang="es-EC" smtClean="0"/>
              <a:pPr/>
              <a:t>30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245019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2D3F2-87DE-418D-9AB3-457A0D041833}" type="slidenum">
              <a:rPr lang="es-EC" smtClean="0"/>
              <a:pPr/>
              <a:t>31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245019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2D3F2-87DE-418D-9AB3-457A0D041833}" type="slidenum">
              <a:rPr lang="es-EC" smtClean="0"/>
              <a:pPr/>
              <a:t>32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245019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2D3F2-87DE-418D-9AB3-457A0D041833}" type="slidenum">
              <a:rPr lang="es-EC" smtClean="0"/>
              <a:pPr/>
              <a:t>33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245019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2D3F2-87DE-418D-9AB3-457A0D041833}" type="slidenum">
              <a:rPr lang="es-EC" smtClean="0"/>
              <a:pPr/>
              <a:t>34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245019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2D3F2-87DE-418D-9AB3-457A0D041833}" type="slidenum">
              <a:rPr lang="es-EC" smtClean="0"/>
              <a:pPr/>
              <a:t>35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245019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2D3F2-87DE-418D-9AB3-457A0D041833}" type="slidenum">
              <a:rPr lang="es-EC" smtClean="0"/>
              <a:pPr/>
              <a:t>36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245019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2D3F2-87DE-418D-9AB3-457A0D041833}" type="slidenum">
              <a:rPr lang="es-EC" smtClean="0"/>
              <a:pPr/>
              <a:t>37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245019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2D3F2-87DE-418D-9AB3-457A0D041833}" type="slidenum">
              <a:rPr lang="es-EC" smtClean="0"/>
              <a:pPr/>
              <a:t>38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24501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2D3F2-87DE-418D-9AB3-457A0D041833}" type="slidenum">
              <a:rPr lang="es-EC" smtClean="0"/>
              <a:pPr/>
              <a:t>18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664162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2D3F2-87DE-418D-9AB3-457A0D041833}" type="slidenum">
              <a:rPr lang="es-EC" smtClean="0"/>
              <a:pPr/>
              <a:t>39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245019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2D3F2-87DE-418D-9AB3-457A0D041833}" type="slidenum">
              <a:rPr lang="es-EC" smtClean="0"/>
              <a:pPr/>
              <a:t>40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245019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2D3F2-87DE-418D-9AB3-457A0D041833}" type="slidenum">
              <a:rPr lang="es-EC" smtClean="0"/>
              <a:pPr/>
              <a:t>41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245019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2D3F2-87DE-418D-9AB3-457A0D041833}" type="slidenum">
              <a:rPr lang="es-EC" smtClean="0"/>
              <a:pPr/>
              <a:t>42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245019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2D3F2-87DE-418D-9AB3-457A0D041833}" type="slidenum">
              <a:rPr lang="es-EC" smtClean="0"/>
              <a:pPr/>
              <a:t>43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245019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2D3F2-87DE-418D-9AB3-457A0D041833}" type="slidenum">
              <a:rPr lang="es-EC" smtClean="0"/>
              <a:pPr/>
              <a:t>44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245019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2D3F2-87DE-418D-9AB3-457A0D041833}" type="slidenum">
              <a:rPr lang="es-EC" smtClean="0"/>
              <a:pPr/>
              <a:t>45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245019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2D3F2-87DE-418D-9AB3-457A0D041833}" type="slidenum">
              <a:rPr lang="es-EC" smtClean="0"/>
              <a:pPr/>
              <a:t>46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24501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2D3F2-87DE-418D-9AB3-457A0D041833}" type="slidenum">
              <a:rPr lang="es-EC" smtClean="0"/>
              <a:pPr/>
              <a:t>19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67507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2D3F2-87DE-418D-9AB3-457A0D041833}" type="slidenum">
              <a:rPr lang="es-EC" smtClean="0"/>
              <a:pPr/>
              <a:t>20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567219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2D3F2-87DE-418D-9AB3-457A0D041833}" type="slidenum">
              <a:rPr lang="es-EC" smtClean="0"/>
              <a:pPr/>
              <a:t>21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87539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2D3F2-87DE-418D-9AB3-457A0D041833}" type="slidenum">
              <a:rPr lang="es-EC" smtClean="0"/>
              <a:pPr/>
              <a:t>23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007091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2D3F2-87DE-418D-9AB3-457A0D041833}" type="slidenum">
              <a:rPr lang="es-EC" smtClean="0"/>
              <a:pPr/>
              <a:t>24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112856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2D3F2-87DE-418D-9AB3-457A0D041833}" type="slidenum">
              <a:rPr lang="es-EC" smtClean="0"/>
              <a:pPr/>
              <a:t>25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927918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2D3F2-87DE-418D-9AB3-457A0D041833}" type="slidenum">
              <a:rPr lang="es-EC" smtClean="0"/>
              <a:pPr/>
              <a:t>26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9544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B7BFE-1CB2-4CD9-A5F4-86F60C6A7E51}" type="datetimeFigureOut">
              <a:rPr lang="es-EC" smtClean="0"/>
              <a:pPr/>
              <a:t>13/10/2014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B8855-8597-4CDB-9FC3-CD2BD4B59981}" type="slidenum">
              <a:rPr lang="es-EC" smtClean="0"/>
              <a:pPr/>
              <a:t>‹Nº›</a:t>
            </a:fld>
            <a:endParaRPr lang="es-EC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3048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B7BFE-1CB2-4CD9-A5F4-86F60C6A7E51}" type="datetimeFigureOut">
              <a:rPr lang="es-EC" smtClean="0"/>
              <a:pPr/>
              <a:t>13/10/2014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B8855-8597-4CDB-9FC3-CD2BD4B59981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35303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414781"/>
            <a:ext cx="2628900" cy="5757421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B7BFE-1CB2-4CD9-A5F4-86F60C6A7E51}" type="datetimeFigureOut">
              <a:rPr lang="es-EC" smtClean="0"/>
              <a:pPr/>
              <a:t>13/10/2014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B8855-8597-4CDB-9FC3-CD2BD4B59981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161682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38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B7BFE-1CB2-4CD9-A5F4-86F60C6A7E51}" type="datetimeFigureOut">
              <a:rPr lang="es-EC" smtClean="0"/>
              <a:pPr/>
              <a:t>13/10/2014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B8855-8597-4CDB-9FC3-CD2BD4B59981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B7BFE-1CB2-4CD9-A5F4-86F60C6A7E51}" type="datetimeFigureOut">
              <a:rPr lang="es-EC" smtClean="0"/>
              <a:pPr/>
              <a:t>13/10/2014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B8855-8597-4CDB-9FC3-CD2BD4B59981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1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B7BFE-1CB2-4CD9-A5F4-86F60C6A7E51}" type="datetimeFigureOut">
              <a:rPr lang="es-EC" smtClean="0"/>
              <a:pPr/>
              <a:t>13/10/2014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B8855-8597-4CDB-9FC3-CD2BD4B59981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812800" y="1600204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8229600" y="1600204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B7BFE-1CB2-4CD9-A5F4-86F60C6A7E51}" type="datetimeFigureOut">
              <a:rPr lang="es-EC" smtClean="0"/>
              <a:pPr/>
              <a:t>13/10/2014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B8855-8597-4CDB-9FC3-CD2BD4B59981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7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B7BFE-1CB2-4CD9-A5F4-86F60C6A7E51}" type="datetimeFigureOut">
              <a:rPr lang="es-EC" smtClean="0"/>
              <a:pPr/>
              <a:t>13/10/2014</a:t>
            </a:fld>
            <a:endParaRPr lang="es-EC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B8855-8597-4CDB-9FC3-CD2BD4B59981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B7BFE-1CB2-4CD9-A5F4-86F60C6A7E51}" type="datetimeFigureOut">
              <a:rPr lang="es-EC" smtClean="0"/>
              <a:pPr/>
              <a:t>13/10/2014</a:t>
            </a:fld>
            <a:endParaRPr lang="es-EC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B8855-8597-4CDB-9FC3-CD2BD4B59981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B7BFE-1CB2-4CD9-A5F4-86F60C6A7E51}" type="datetimeFigureOut">
              <a:rPr lang="es-EC" smtClean="0"/>
              <a:pPr/>
              <a:t>13/10/2014</a:t>
            </a:fld>
            <a:endParaRPr lang="es-EC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B8855-8597-4CDB-9FC3-CD2BD4B59981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B7BFE-1CB2-4CD9-A5F4-86F60C6A7E51}" type="datetimeFigureOut">
              <a:rPr lang="es-EC" smtClean="0"/>
              <a:pPr/>
              <a:t>13/10/2014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B8855-8597-4CDB-9FC3-CD2BD4B59981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B7BFE-1CB2-4CD9-A5F4-86F60C6A7E51}" type="datetimeFigureOut">
              <a:rPr lang="es-EC" smtClean="0"/>
              <a:pPr/>
              <a:t>13/10/2014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B8855-8597-4CDB-9FC3-CD2BD4B59981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48498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B7BFE-1CB2-4CD9-A5F4-86F60C6A7E51}" type="datetimeFigureOut">
              <a:rPr lang="es-EC" smtClean="0"/>
              <a:pPr/>
              <a:t>13/10/2014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B8855-8597-4CDB-9FC3-CD2BD4B59981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B7BFE-1CB2-4CD9-A5F4-86F60C6A7E51}" type="datetimeFigureOut">
              <a:rPr lang="es-EC" smtClean="0"/>
              <a:pPr/>
              <a:t>13/10/2014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B8855-8597-4CDB-9FC3-CD2BD4B59981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11785600" y="274639"/>
            <a:ext cx="36576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812800" y="274639"/>
            <a:ext cx="107696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B7BFE-1CB2-4CD9-A5F4-86F60C6A7E51}" type="datetimeFigureOut">
              <a:rPr lang="es-EC" smtClean="0"/>
              <a:pPr/>
              <a:t>13/10/2014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B8855-8597-4CDB-9FC3-CD2BD4B59981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40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B7BFE-1CB2-4CD9-A5F4-86F60C6A7E51}" type="datetimeFigureOut">
              <a:rPr lang="es-EC" smtClean="0"/>
              <a:pPr/>
              <a:t>13/10/2014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B8855-8597-4CDB-9FC3-CD2BD4B59981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B7BFE-1CB2-4CD9-A5F4-86F60C6A7E51}" type="datetimeFigureOut">
              <a:rPr lang="es-EC" smtClean="0"/>
              <a:pPr/>
              <a:t>13/10/2014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B8855-8597-4CDB-9FC3-CD2BD4B59981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1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B7BFE-1CB2-4CD9-A5F4-86F60C6A7E51}" type="datetimeFigureOut">
              <a:rPr lang="es-EC" smtClean="0"/>
              <a:pPr/>
              <a:t>13/10/2014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B8855-8597-4CDB-9FC3-CD2BD4B59981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812800" y="1600204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8229600" y="1600204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B7BFE-1CB2-4CD9-A5F4-86F60C6A7E51}" type="datetimeFigureOut">
              <a:rPr lang="es-EC" smtClean="0"/>
              <a:pPr/>
              <a:t>13/10/2014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B8855-8597-4CDB-9FC3-CD2BD4B59981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7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7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B7BFE-1CB2-4CD9-A5F4-86F60C6A7E51}" type="datetimeFigureOut">
              <a:rPr lang="es-EC" smtClean="0"/>
              <a:pPr/>
              <a:t>13/10/2014</a:t>
            </a:fld>
            <a:endParaRPr lang="es-EC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B8855-8597-4CDB-9FC3-CD2BD4B59981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B7BFE-1CB2-4CD9-A5F4-86F60C6A7E51}" type="datetimeFigureOut">
              <a:rPr lang="es-EC" smtClean="0"/>
              <a:pPr/>
              <a:t>13/10/2014</a:t>
            </a:fld>
            <a:endParaRPr lang="es-EC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B8855-8597-4CDB-9FC3-CD2BD4B59981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B7BFE-1CB2-4CD9-A5F4-86F60C6A7E51}" type="datetimeFigureOut">
              <a:rPr lang="es-EC" smtClean="0"/>
              <a:pPr/>
              <a:t>13/10/2014</a:t>
            </a:fld>
            <a:endParaRPr lang="es-EC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B8855-8597-4CDB-9FC3-CD2BD4B59981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B7BFE-1CB2-4CD9-A5F4-86F60C6A7E51}" type="datetimeFigureOut">
              <a:rPr lang="es-EC" smtClean="0"/>
              <a:pPr/>
              <a:t>13/10/2014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B8855-8597-4CDB-9FC3-CD2BD4B59981}" type="slidenum">
              <a:rPr lang="es-EC" smtClean="0"/>
              <a:pPr/>
              <a:t>‹Nº›</a:t>
            </a:fld>
            <a:endParaRPr lang="es-EC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67499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B7BFE-1CB2-4CD9-A5F4-86F60C6A7E51}" type="datetimeFigureOut">
              <a:rPr lang="es-EC" smtClean="0"/>
              <a:pPr/>
              <a:t>13/10/2014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B8855-8597-4CDB-9FC3-CD2BD4B59981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B7BFE-1CB2-4CD9-A5F4-86F60C6A7E51}" type="datetimeFigureOut">
              <a:rPr lang="es-EC" smtClean="0"/>
              <a:pPr/>
              <a:t>13/10/2014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B8855-8597-4CDB-9FC3-CD2BD4B59981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B7BFE-1CB2-4CD9-A5F4-86F60C6A7E51}" type="datetimeFigureOut">
              <a:rPr lang="es-EC" smtClean="0"/>
              <a:pPr/>
              <a:t>13/10/2014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B8855-8597-4CDB-9FC3-CD2BD4B59981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11785600" y="274639"/>
            <a:ext cx="36576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812800" y="274639"/>
            <a:ext cx="107696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B7BFE-1CB2-4CD9-A5F4-86F60C6A7E51}" type="datetimeFigureOut">
              <a:rPr lang="es-EC" smtClean="0"/>
              <a:pPr/>
              <a:t>13/10/2014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B8855-8597-4CDB-9FC3-CD2BD4B59981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B7BFE-1CB2-4CD9-A5F4-86F60C6A7E51}" type="datetimeFigureOut">
              <a:rPr lang="es-EC" smtClean="0"/>
              <a:pPr/>
              <a:t>13/10/2014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B8855-8597-4CDB-9FC3-CD2BD4B59981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82952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B7BFE-1CB2-4CD9-A5F4-86F60C6A7E51}" type="datetimeFigureOut">
              <a:rPr lang="es-EC" smtClean="0"/>
              <a:pPr/>
              <a:t>13/10/2014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B8855-8597-4CDB-9FC3-CD2BD4B59981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14964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B7BFE-1CB2-4CD9-A5F4-86F60C6A7E51}" type="datetimeFigureOut">
              <a:rPr lang="es-EC" smtClean="0"/>
              <a:pPr/>
              <a:t>13/10/2014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B8855-8597-4CDB-9FC3-CD2BD4B59981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17829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B7BFE-1CB2-4CD9-A5F4-86F60C6A7E51}" type="datetimeFigureOut">
              <a:rPr lang="es-EC" smtClean="0"/>
              <a:pPr/>
              <a:t>13/10/2014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B8855-8597-4CDB-9FC3-CD2BD4B59981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95882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9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4" y="6459789"/>
            <a:ext cx="2618511" cy="365125"/>
          </a:xfrm>
        </p:spPr>
        <p:txBody>
          <a:bodyPr/>
          <a:lstStyle>
            <a:lvl1pPr algn="l">
              <a:defRPr/>
            </a:lvl1pPr>
          </a:lstStyle>
          <a:p>
            <a:fld id="{F15B7BFE-1CB2-4CD9-A5F4-86F60C6A7E51}" type="datetimeFigureOut">
              <a:rPr lang="es-EC" smtClean="0"/>
              <a:pPr/>
              <a:t>13/10/2014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9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83B8855-8597-4CDB-9FC3-CD2BD4B59981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32497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 cstate="print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B7BFE-1CB2-4CD9-A5F4-86F60C6A7E51}" type="datetimeFigureOut">
              <a:rPr lang="es-EC" smtClean="0"/>
              <a:pPr/>
              <a:t>13/10/2014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B8855-8597-4CDB-9FC3-CD2BD4B59981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79286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2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3" y="6459789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15B7BFE-1CB2-4CD9-A5F4-86F60C6A7E51}" type="datetimeFigureOut">
              <a:rPr lang="es-EC" smtClean="0"/>
              <a:pPr/>
              <a:t>13/10/2014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6" y="6459789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61" y="6459789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383B8855-8597-4CDB-9FC3-CD2BD4B59981}" type="slidenum">
              <a:rPr lang="es-EC" smtClean="0"/>
              <a:pPr/>
              <a:t>‹Nº›</a:t>
            </a:fld>
            <a:endParaRPr lang="es-EC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0434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B7BFE-1CB2-4CD9-A5F4-86F60C6A7E51}" type="datetimeFigureOut">
              <a:rPr lang="es-EC" smtClean="0"/>
              <a:pPr/>
              <a:t>13/10/2014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6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3B8855-8597-4CDB-9FC3-CD2BD4B59981}" type="slidenum">
              <a:rPr lang="es-EC" smtClean="0"/>
              <a:pPr/>
              <a:t>‹Nº›</a:t>
            </a:fld>
            <a:endParaRPr lang="es-EC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6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B7BFE-1CB2-4CD9-A5F4-86F60C6A7E51}" type="datetimeFigureOut">
              <a:rPr lang="es-EC" smtClean="0"/>
              <a:pPr/>
              <a:t>13/10/2014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6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6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3B8855-8597-4CDB-9FC3-CD2BD4B59981}" type="slidenum">
              <a:rPr lang="es-EC" smtClean="0"/>
              <a:pPr/>
              <a:t>‹Nº›</a:t>
            </a:fld>
            <a:endParaRPr lang="es-EC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9.png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2.png"/><Relationship Id="rId5" Type="http://schemas.openxmlformats.org/officeDocument/2006/relationships/image" Target="../media/image28.png"/><Relationship Id="rId4" Type="http://schemas.openxmlformats.org/officeDocument/2006/relationships/image" Target="../media/image5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8.png"/><Relationship Id="rId4" Type="http://schemas.openxmlformats.org/officeDocument/2006/relationships/image" Target="../media/image5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57251" y="1340070"/>
            <a:ext cx="9144000" cy="2926643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s-EC" sz="2800" b="1" dirty="0">
                <a:latin typeface="Arial" panose="020B0604020202020204" pitchFamily="34" charset="0"/>
                <a:cs typeface="Arial" panose="020B0604020202020204" pitchFamily="34" charset="0"/>
              </a:rPr>
              <a:t>“MODELO PARA EL USO Y MANTENIMIENTO DE VIVIENDAS UNIFAMILIARES DE INTERÉS SOCIAL EN EL </a:t>
            </a:r>
            <a:r>
              <a:rPr lang="es-EC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C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C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DISTRITO </a:t>
            </a:r>
            <a:r>
              <a:rPr lang="es-EC" sz="2800" b="1" dirty="0">
                <a:latin typeface="Arial" panose="020B0604020202020204" pitchFamily="34" charset="0"/>
                <a:cs typeface="Arial" panose="020B0604020202020204" pitchFamily="34" charset="0"/>
              </a:rPr>
              <a:t>METROPOLITANO DE QUITO </a:t>
            </a:r>
            <a:r>
              <a:rPr lang="es-EC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br>
              <a:rPr lang="es-EC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C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2800" b="1" dirty="0">
                <a:latin typeface="Arial" panose="020B0604020202020204" pitchFamily="34" charset="0"/>
                <a:cs typeface="Arial" panose="020B0604020202020204" pitchFamily="34" charset="0"/>
              </a:rPr>
              <a:t>ZONAS RURALES ALEDAÑAS”</a:t>
            </a:r>
            <a:r>
              <a:rPr lang="es-EC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C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EC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s-EC" b="1" dirty="0">
                <a:latin typeface="Arial" panose="020B0604020202020204" pitchFamily="34" charset="0"/>
                <a:cs typeface="Arial" panose="020B0604020202020204" pitchFamily="34" charset="0"/>
              </a:rPr>
              <a:t>ING. CARLA GABRIELA DÁVILA NOBOA</a:t>
            </a: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C" b="1" dirty="0">
                <a:latin typeface="Arial" panose="020B0604020202020204" pitchFamily="34" charset="0"/>
                <a:cs typeface="Arial" panose="020B0604020202020204" pitchFamily="34" charset="0"/>
              </a:rPr>
              <a:t>ING. MARÍA FERNANDA VILLAVICENCIO RAMOS</a:t>
            </a: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C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s-EC" b="1" dirty="0">
                <a:latin typeface="Arial" panose="020B0604020202020204" pitchFamily="34" charset="0"/>
                <a:cs typeface="Arial" panose="020B0604020202020204" pitchFamily="34" charset="0"/>
              </a:rPr>
              <a:t>SANGOLQUÍ, </a:t>
            </a:r>
            <a:r>
              <a:rPr lang="es-EC" b="1" dirty="0" smtClean="0">
                <a:latin typeface="Arial" panose="020B0604020202020204" pitchFamily="34" charset="0"/>
                <a:cs typeface="Arial" panose="020B0604020202020204" pitchFamily="34" charset="0"/>
              </a:rPr>
              <a:t>20 </a:t>
            </a:r>
            <a:r>
              <a:rPr lang="es-EC" b="1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EC" b="1" dirty="0" smtClean="0">
                <a:latin typeface="Arial" panose="020B0604020202020204" pitchFamily="34" charset="0"/>
                <a:cs typeface="Arial" panose="020B0604020202020204" pitchFamily="34" charset="0"/>
              </a:rPr>
              <a:t>OCTUBRE </a:t>
            </a:r>
            <a:r>
              <a:rPr lang="es-EC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88210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698939" y="271428"/>
            <a:ext cx="11046372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C" sz="11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SITUACIÓN ACTUAL Y CARACTERIZACIÓN DE LA VIVIENDA UNIFAMILIAR DE INTERÉS SOCIAL EN ECUADOR </a:t>
            </a:r>
            <a:endParaRPr lang="es-EC" sz="11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11" name="Conector recto 10"/>
          <p:cNvCxnSpPr/>
          <p:nvPr/>
        </p:nvCxnSpPr>
        <p:spPr>
          <a:xfrm>
            <a:off x="698941" y="561929"/>
            <a:ext cx="1082211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 1"/>
          <p:cNvSpPr/>
          <p:nvPr/>
        </p:nvSpPr>
        <p:spPr>
          <a:xfrm>
            <a:off x="525515" y="742070"/>
            <a:ext cx="106259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s-EC" b="1" dirty="0"/>
              <a:t>EL GOBIERNO Y LA VIVIENDA (MIDUVI)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1420607" y="1315125"/>
            <a:ext cx="1010044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La institución encargada de la gestión pública del habita, la vivienda y el desarrollo urbano a nivel nacional es el MIDUVI, cuyos objetivos  son:</a:t>
            </a:r>
          </a:p>
          <a:p>
            <a:pPr marL="536575" indent="-268288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Formular </a:t>
            </a:r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de políticas, regulaciones, planes, programas y proyectos, que garanticen un Sistema Nacional de Asentamientos </a:t>
            </a:r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Humanos.</a:t>
            </a:r>
          </a:p>
          <a:p>
            <a:pPr marL="536575" indent="-268288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Dar </a:t>
            </a:r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facilidades  a las familias con menores ingresos para que puedan acceder a una vivienda digna, o mejorar la vivienda precaria que </a:t>
            </a:r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poseen.</a:t>
            </a:r>
          </a:p>
          <a:p>
            <a:pPr marL="536575" indent="-268288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Apoyar </a:t>
            </a:r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a los municipios para que desarrollen los mecanismos e instrumentos que les permitan administrar en forma planificada el uso y ocupación del </a:t>
            </a:r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suelo.</a:t>
            </a:r>
          </a:p>
        </p:txBody>
      </p:sp>
    </p:spTree>
    <p:extLst>
      <p:ext uri="{BB962C8B-B14F-4D97-AF65-F5344CB8AC3E}">
        <p14:creationId xmlns:p14="http://schemas.microsoft.com/office/powerpoint/2010/main" val="326498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698939" y="271428"/>
            <a:ext cx="11046372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C" sz="11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SITUACIÓN ACTUAL Y CARACTERIZACIÓN DE LA VIVIENDA UNIFAMILIAR DE INTERÉS SOCIAL EN ECUADOR - </a:t>
            </a:r>
            <a:r>
              <a:rPr lang="es-EC" sz="1100" b="1" dirty="0" smtClean="0"/>
              <a:t>EL GOBIERNO Y LA VIVIENDA (MIDUVI)</a:t>
            </a:r>
            <a:r>
              <a:rPr lang="es-EC" sz="11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s-EC" sz="11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11" name="Conector recto 10"/>
          <p:cNvCxnSpPr/>
          <p:nvPr/>
        </p:nvCxnSpPr>
        <p:spPr>
          <a:xfrm>
            <a:off x="698941" y="561929"/>
            <a:ext cx="1082211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 1"/>
          <p:cNvSpPr/>
          <p:nvPr/>
        </p:nvSpPr>
        <p:spPr>
          <a:xfrm>
            <a:off x="525515" y="742070"/>
            <a:ext cx="106259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s-EC" b="1" dirty="0" smtClean="0"/>
              <a:t>PROGRAMAS DE VIVIENDA</a:t>
            </a:r>
            <a:endParaRPr lang="es-EC" b="1" dirty="0"/>
          </a:p>
        </p:txBody>
      </p:sp>
      <p:sp>
        <p:nvSpPr>
          <p:cNvPr id="12" name="Rectángulo 11"/>
          <p:cNvSpPr/>
          <p:nvPr/>
        </p:nvSpPr>
        <p:spPr>
          <a:xfrm>
            <a:off x="1420607" y="1188995"/>
            <a:ext cx="10100444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Los programas de vivienda del MIDUVI consisten en la asignación de bonos a familias en función de sus  ingresos.</a:t>
            </a:r>
          </a:p>
          <a:p>
            <a:pPr algn="just">
              <a:lnSpc>
                <a:spcPct val="150000"/>
              </a:lnSpc>
            </a:pPr>
            <a:endParaRPr lang="es-EC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452" y="2135154"/>
            <a:ext cx="7293085" cy="3518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ángulo 5"/>
          <p:cNvSpPr/>
          <p:nvPr/>
        </p:nvSpPr>
        <p:spPr>
          <a:xfrm>
            <a:off x="2453650" y="5665215"/>
            <a:ext cx="161294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FUENTE: MIDUVI - 2013</a:t>
            </a:r>
            <a:endParaRPr lang="es-EC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91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698939" y="271428"/>
            <a:ext cx="11046372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C" sz="11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ANÁLISIS DE MODELOS DE VIVIENDA LATINOAMERICANOS EN CHILE Y COSTA RICA</a:t>
            </a:r>
            <a:endParaRPr lang="es-EC" sz="11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11" name="Conector recto 10"/>
          <p:cNvCxnSpPr/>
          <p:nvPr/>
        </p:nvCxnSpPr>
        <p:spPr>
          <a:xfrm>
            <a:off x="698941" y="561929"/>
            <a:ext cx="10822111" cy="0"/>
          </a:xfrm>
          <a:prstGeom prst="line">
            <a:avLst/>
          </a:prstGeom>
          <a:ln>
            <a:solidFill>
              <a:srgbClr val="ED7C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6"/>
          <p:cNvPicPr/>
          <p:nvPr/>
        </p:nvPicPr>
        <p:blipFill rotWithShape="1">
          <a:blip r:embed="rId2" cstate="print"/>
          <a:srcRect l="1418" t="1803" b="15103"/>
          <a:stretch/>
        </p:blipFill>
        <p:spPr bwMode="auto">
          <a:xfrm>
            <a:off x="1135116" y="766463"/>
            <a:ext cx="10385933" cy="58248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698939" y="6468191"/>
            <a:ext cx="65689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pt-BR" sz="1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ELABORADO </a:t>
            </a:r>
            <a:r>
              <a:rPr lang="pt-BR" sz="1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POR: Carla </a:t>
            </a:r>
            <a:r>
              <a:rPr lang="pt-BR" sz="1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Dávila</a:t>
            </a:r>
            <a:r>
              <a:rPr lang="pt-BR" sz="1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N.,</a:t>
            </a:r>
            <a:r>
              <a:rPr lang="pt-BR" sz="1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</a:t>
            </a:r>
            <a:r>
              <a:rPr lang="pt-BR" sz="1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s-EC" sz="1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Fernanda Villavicencio R.</a:t>
            </a:r>
            <a:endParaRPr lang="es-EC" sz="1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9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698939" y="271428"/>
            <a:ext cx="11046372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C" sz="11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ANÁLISIS DE MODELOS DE VIVIENDA LATINOAMERICANOS EN CHILE Y COSTA RICA</a:t>
            </a:r>
            <a:endParaRPr lang="es-EC" sz="11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11" name="Conector recto 10"/>
          <p:cNvCxnSpPr/>
          <p:nvPr/>
        </p:nvCxnSpPr>
        <p:spPr>
          <a:xfrm>
            <a:off x="698941" y="561929"/>
            <a:ext cx="10822111" cy="0"/>
          </a:xfrm>
          <a:prstGeom prst="line">
            <a:avLst/>
          </a:prstGeom>
          <a:ln>
            <a:solidFill>
              <a:srgbClr val="ED7C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/>
          <p:cNvPicPr/>
          <p:nvPr/>
        </p:nvPicPr>
        <p:blipFill rotWithShape="1">
          <a:blip r:embed="rId2" cstate="print"/>
          <a:srcRect l="992" t="1700" b="12778"/>
          <a:stretch/>
        </p:blipFill>
        <p:spPr bwMode="auto">
          <a:xfrm>
            <a:off x="1545023" y="617852"/>
            <a:ext cx="9599228" cy="61067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1545023" y="6478428"/>
            <a:ext cx="65689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pt-BR" sz="1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ELABORADO </a:t>
            </a:r>
            <a:r>
              <a:rPr lang="pt-BR" sz="1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POR: Carla </a:t>
            </a:r>
            <a:r>
              <a:rPr lang="pt-BR" sz="1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Dávila</a:t>
            </a:r>
            <a:r>
              <a:rPr lang="pt-BR" sz="1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N.,</a:t>
            </a:r>
            <a:r>
              <a:rPr lang="pt-BR" sz="1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</a:t>
            </a:r>
            <a:r>
              <a:rPr lang="pt-BR" sz="1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s-EC" sz="1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Fernanda Villavicencio R.</a:t>
            </a:r>
            <a:endParaRPr lang="es-EC" sz="1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80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698939" y="271428"/>
            <a:ext cx="11046372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C" sz="11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ANÁLISIS DE MODELOS DE VIVIENDA LATINOAMERICANOS EN CHILE Y COSTA RICA</a:t>
            </a:r>
            <a:endParaRPr lang="es-EC" sz="11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11" name="Conector recto 10"/>
          <p:cNvCxnSpPr/>
          <p:nvPr/>
        </p:nvCxnSpPr>
        <p:spPr>
          <a:xfrm>
            <a:off x="698941" y="561929"/>
            <a:ext cx="10822111" cy="0"/>
          </a:xfrm>
          <a:prstGeom prst="line">
            <a:avLst/>
          </a:prstGeom>
          <a:ln>
            <a:solidFill>
              <a:srgbClr val="ED7C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/>
          <p:cNvPicPr/>
          <p:nvPr/>
        </p:nvPicPr>
        <p:blipFill rotWithShape="1">
          <a:blip r:embed="rId2" cstate="print"/>
          <a:srcRect l="806" t="3491" r="796" b="17823"/>
          <a:stretch/>
        </p:blipFill>
        <p:spPr bwMode="auto">
          <a:xfrm>
            <a:off x="159657" y="740229"/>
            <a:ext cx="11785600" cy="55734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0" y="6245792"/>
            <a:ext cx="65689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pt-BR" sz="1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ELABORADO </a:t>
            </a:r>
            <a:r>
              <a:rPr lang="pt-BR" sz="1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POR: Carla </a:t>
            </a:r>
            <a:r>
              <a:rPr lang="pt-BR" sz="1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Dávila</a:t>
            </a:r>
            <a:r>
              <a:rPr lang="pt-BR" sz="1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N.,</a:t>
            </a:r>
            <a:r>
              <a:rPr lang="pt-BR" sz="1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</a:t>
            </a:r>
            <a:r>
              <a:rPr lang="pt-BR" sz="1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s-EC" sz="1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Fernanda Villavicencio R.</a:t>
            </a:r>
            <a:endParaRPr lang="es-EC" sz="1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385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698939" y="271428"/>
            <a:ext cx="11046372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C" sz="11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MAPEO, ANÁLISISY EVALUACIÓN DE PROYECTOS DE VIVIENDA UNIFAMILIAR DESARROLLADOS POR EL MINISTERIO DE DESARROLLO URBANO Y VIVIENDA</a:t>
            </a:r>
          </a:p>
        </p:txBody>
      </p:sp>
      <p:cxnSp>
        <p:nvCxnSpPr>
          <p:cNvPr id="11" name="Conector recto 10"/>
          <p:cNvCxnSpPr/>
          <p:nvPr/>
        </p:nvCxnSpPr>
        <p:spPr>
          <a:xfrm>
            <a:off x="698941" y="561929"/>
            <a:ext cx="1082211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ángulo 4"/>
          <p:cNvSpPr/>
          <p:nvPr/>
        </p:nvSpPr>
        <p:spPr>
          <a:xfrm>
            <a:off x="1171901" y="1091644"/>
            <a:ext cx="95959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DESCRIPCIÓN Y UBICACIÓN DE LOS PROYECTOS DEL MIDUVI EN EL DISTRITO METROPOLITANO DE QUITO</a:t>
            </a:r>
            <a:endParaRPr lang="es-EC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060276" y="1920124"/>
            <a:ext cx="1011572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s-EC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Para la presente investigación se utilizó los proyectos de vivienda ejecutados por el MIDUVI entre los años  2007 a 2011.</a:t>
            </a:r>
          </a:p>
          <a:p>
            <a:pPr>
              <a:lnSpc>
                <a:spcPct val="200000"/>
              </a:lnSpc>
            </a:pPr>
            <a:endParaRPr lang="es-EC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074738" indent="-261938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C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Proyectos en zonas urbano marginales: 27 unidades.</a:t>
            </a:r>
          </a:p>
          <a:p>
            <a:pPr marL="1074738" indent="-261938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C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Proyectos en zonas </a:t>
            </a:r>
            <a:r>
              <a:rPr lang="es-EC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rurales: 2069  unidades</a:t>
            </a:r>
            <a:r>
              <a:rPr lang="es-EC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1632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/>
          <p:nvPr/>
        </p:nvPicPr>
        <p:blipFill>
          <a:blip r:embed="rId2" cstate="print"/>
          <a:srcRect l="16370" t="21176" r="9005" b="9524"/>
          <a:stretch>
            <a:fillRect/>
          </a:stretch>
        </p:blipFill>
        <p:spPr bwMode="auto">
          <a:xfrm>
            <a:off x="406402" y="1004832"/>
            <a:ext cx="11139713" cy="5853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ángulo 6"/>
          <p:cNvSpPr/>
          <p:nvPr/>
        </p:nvSpPr>
        <p:spPr>
          <a:xfrm>
            <a:off x="851338" y="423828"/>
            <a:ext cx="11046372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C" sz="11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MAPEO, ANÁLISISY EVALUACIÓN DE PROYECTOS DE VIVIENDA UNIFAMILIAR DESARROLLADOS POR EL MINISTERIO DE DESARROLLO URBANO Y VIVIENDA</a:t>
            </a:r>
          </a:p>
        </p:txBody>
      </p:sp>
      <p:cxnSp>
        <p:nvCxnSpPr>
          <p:cNvPr id="8" name="Conector recto 7"/>
          <p:cNvCxnSpPr/>
          <p:nvPr/>
        </p:nvCxnSpPr>
        <p:spPr>
          <a:xfrm>
            <a:off x="851341" y="714329"/>
            <a:ext cx="10822111" cy="0"/>
          </a:xfrm>
          <a:prstGeom prst="line">
            <a:avLst/>
          </a:prstGeom>
          <a:ln>
            <a:solidFill>
              <a:srgbClr val="ED7C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989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698939" y="271428"/>
            <a:ext cx="11046372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C" sz="11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MAPEO, ANÁLISISY EVALUACIÓN DE PROYECTOS DE VIVIENDA UNIFAMILIAR DESARROLLADOS POR EL MINISTERIO DE DESARROLLO URBANO Y VIVIENDA</a:t>
            </a:r>
          </a:p>
        </p:txBody>
      </p:sp>
      <p:cxnSp>
        <p:nvCxnSpPr>
          <p:cNvPr id="11" name="Conector recto 10"/>
          <p:cNvCxnSpPr/>
          <p:nvPr/>
        </p:nvCxnSpPr>
        <p:spPr>
          <a:xfrm>
            <a:off x="698941" y="561929"/>
            <a:ext cx="1082211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ángulo 4"/>
          <p:cNvSpPr/>
          <p:nvPr/>
        </p:nvSpPr>
        <p:spPr>
          <a:xfrm>
            <a:off x="457045" y="621270"/>
            <a:ext cx="95959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CARACTERÍSTICAS DE LAS VIVIENDAS</a:t>
            </a:r>
            <a:endParaRPr lang="es-EC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298239" y="1034144"/>
            <a:ext cx="5971935" cy="5406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iviendas 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unifamiliares de una sola planta con un área de 36 </a:t>
            </a: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s-E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</a:p>
          <a:p>
            <a:endParaRPr lang="es-ES" sz="14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estructura </a:t>
            </a: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mixta: 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Cimentación 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de hormigón </a:t>
            </a: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ciclópeo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Columnas 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de hormigón </a:t>
            </a: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armado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Perfiles 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metálicos para la estructura de cubierta, y planchas de fibrocemento</a:t>
            </a: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1"/>
            <a:endParaRPr lang="es-EC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En los acabados: 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ampostería 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bloque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s-E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Contrapiso</a:t>
            </a: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de hormigón simple en el área social y </a:t>
            </a: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dormitorio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Terminado de cerámica en 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baños y </a:t>
            </a: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cocina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puerta de ingreso y ventanas son de hierro con vidrio o de madera, y las puertas interiores son de </a:t>
            </a: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madera.</a:t>
            </a:r>
          </a:p>
          <a:p>
            <a:pPr lvl="1"/>
            <a:endParaRPr lang="es-EC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1938" lvl="1" indent="-261938">
              <a:buFont typeface="Arial" panose="020B0604020202020204" pitchFamily="34" charset="0"/>
              <a:buChar char="•"/>
            </a:pPr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s-E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nstalaciones</a:t>
            </a: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hidro</a:t>
            </a: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-sanitarias:</a:t>
            </a:r>
          </a:p>
          <a:p>
            <a:pPr marL="742950" lvl="2" indent="-285750">
              <a:buFont typeface="Wingdings" panose="05000000000000000000" pitchFamily="2" charset="2"/>
              <a:buChar char="ü"/>
            </a:pP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Tuberías de PVC</a:t>
            </a:r>
          </a:p>
          <a:p>
            <a:pPr marL="742950" lvl="2" indent="-285750">
              <a:buFont typeface="Wingdings" panose="05000000000000000000" pitchFamily="2" charset="2"/>
              <a:buChar char="ü"/>
            </a:pP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Un solo baño con piezas 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sanitarias</a:t>
            </a: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inodoro, lavamanos y fregadero con grifería completa</a:t>
            </a: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lvl="2" indent="-285750">
              <a:buFont typeface="Wingdings" panose="05000000000000000000" pitchFamily="2" charset="2"/>
              <a:buChar char="ü"/>
            </a:pP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Ducha sencilla</a:t>
            </a:r>
          </a:p>
          <a:p>
            <a:pPr marL="457200" lvl="2"/>
            <a:endParaRPr lang="es-EC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Instalaciones eléctricas: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Acometida 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de energía </a:t>
            </a: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eléctrica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Tablero 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de control de tres disyuntores, iluminación y tomacorrientes. </a:t>
            </a:r>
            <a:endParaRPr lang="es-EC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 cstate="print"/>
          <a:srcRect l="35721" t="13317" r="19212" b="2120"/>
          <a:stretch/>
        </p:blipFill>
        <p:spPr>
          <a:xfrm>
            <a:off x="6386285" y="629862"/>
            <a:ext cx="5698367" cy="5698367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5877244" y="6096756"/>
            <a:ext cx="65689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es-EC" sz="1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FUENTE: MIDUVI</a:t>
            </a:r>
            <a:endParaRPr lang="es-EC" sz="1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1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698939" y="271428"/>
            <a:ext cx="11046372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C" sz="11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MAPEO, ANÁLISISY EVALUACIÓN DE PROYECTOS DE VIVIENDA UNIFAMILIAR DESARROLLADOS POR EL MINISTERIO DE DESARROLLO URBANO Y VIVIENDA</a:t>
            </a:r>
          </a:p>
        </p:txBody>
      </p:sp>
      <p:cxnSp>
        <p:nvCxnSpPr>
          <p:cNvPr id="11" name="Conector recto 10"/>
          <p:cNvCxnSpPr/>
          <p:nvPr/>
        </p:nvCxnSpPr>
        <p:spPr>
          <a:xfrm>
            <a:off x="698941" y="561929"/>
            <a:ext cx="1082211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ángulo 4"/>
          <p:cNvSpPr/>
          <p:nvPr/>
        </p:nvSpPr>
        <p:spPr>
          <a:xfrm>
            <a:off x="1052130" y="751896"/>
            <a:ext cx="95959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ANÁLISIS Y EVALUACIÓN DE VIVIENDAS</a:t>
            </a:r>
            <a:endParaRPr lang="es-EC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1048148" y="1296013"/>
            <a:ext cx="10347952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C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 alcance de la investigación se enfoca únicamente a los acabados e instalaciones </a:t>
            </a:r>
            <a:r>
              <a:rPr lang="es-EC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hidro</a:t>
            </a:r>
            <a:r>
              <a:rPr lang="es-EC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-sanitarias y eléctricas, sin embargo con base a los planes se realizó una verificación de las condiciones mínimos de habitabilidad, Ordenanza 3445.</a:t>
            </a:r>
            <a:endParaRPr lang="es-EC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1048149" y="2746149"/>
            <a:ext cx="4075395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C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 CUMPLEN: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Áreas útiles mínimas.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Dimensiones de vanos de puertas.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Cantidad mínima de </a:t>
            </a:r>
            <a:r>
              <a:rPr lang="es-EC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puntos de luz en cocina.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Cantidad mínima de tomacorrientes en cocina y dormitorios.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C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105" y="2746147"/>
            <a:ext cx="5581651" cy="301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378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698939" y="271428"/>
            <a:ext cx="11046372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C" sz="11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MAPEO, ANÁLISISY EVALUACIÓN DE PROYECTOS DE VIVIENDA UNIFAMILIAR DESARROLLADOS POR EL MINISTERIO DE DESARROLLO URBANO Y VIVIENDA</a:t>
            </a:r>
          </a:p>
        </p:txBody>
      </p:sp>
      <p:cxnSp>
        <p:nvCxnSpPr>
          <p:cNvPr id="11" name="Conector recto 10"/>
          <p:cNvCxnSpPr/>
          <p:nvPr/>
        </p:nvCxnSpPr>
        <p:spPr>
          <a:xfrm>
            <a:off x="698941" y="561929"/>
            <a:ext cx="1082211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ángulo 6"/>
          <p:cNvSpPr/>
          <p:nvPr/>
        </p:nvSpPr>
        <p:spPr>
          <a:xfrm>
            <a:off x="1052133" y="751898"/>
            <a:ext cx="99351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/>
            <a:r>
              <a:rPr lang="es-EC" b="1" dirty="0">
                <a:latin typeface="Arial" panose="020B0604020202020204" pitchFamily="34" charset="0"/>
                <a:cs typeface="Arial" panose="020B0604020202020204" pitchFamily="34" charset="0"/>
              </a:rPr>
              <a:t>IDENTIFICACIÓN Y EVALUACIÓN DE LOS DAÑOS EN ACABADOS, INSTALACIONES ELÉCTRICAS E HIDRO-SANITARIAS </a:t>
            </a:r>
            <a:r>
              <a:rPr lang="es-EC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s-EC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698940" y="1670565"/>
            <a:ext cx="106890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Selección  de la población y marco </a:t>
            </a:r>
            <a:r>
              <a:rPr lang="es-EC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muestral</a:t>
            </a:r>
            <a:endParaRPr lang="es-EC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Población objetivo 2096 unidades de viviendas unifamiliares construidas por el MIDUVI entre 2007 – 2011.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Muestra: 220 viviendas</a:t>
            </a:r>
            <a:endParaRPr lang="es-EC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-76279" y="328240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200000"/>
              </a:lnSpc>
              <a:spcAft>
                <a:spcPts val="0"/>
              </a:spcAft>
            </a:pPr>
            <a:r>
              <a:rPr lang="pt-BR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 =       </a:t>
            </a:r>
            <a:r>
              <a:rPr lang="pt-BR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 * z</a:t>
            </a:r>
            <a:r>
              <a:rPr lang="pt-BR" u="sng" baseline="30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pt-BR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p * (1-p)</a:t>
            </a:r>
            <a:endParaRPr lang="es-EC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  <a:spcAft>
                <a:spcPts val="0"/>
              </a:spcAft>
            </a:pPr>
            <a:r>
              <a:rPr lang="pt-BR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d</a:t>
            </a:r>
            <a:r>
              <a:rPr lang="pt-BR" baseline="30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*(N-1) + z</a:t>
            </a:r>
            <a:r>
              <a:rPr lang="pt-BR" baseline="30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p * (1-p)</a:t>
            </a:r>
            <a:endParaRPr lang="es-EC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5254172" y="2600793"/>
            <a:ext cx="649113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200000"/>
              </a:lnSpc>
              <a:spcAft>
                <a:spcPts val="0"/>
              </a:spcAft>
            </a:pPr>
            <a:r>
              <a:rPr lang="es-ES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Dónde:</a:t>
            </a:r>
            <a:endParaRPr lang="es-EC" sz="16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457200">
              <a:lnSpc>
                <a:spcPct val="200000"/>
              </a:lnSpc>
              <a:spcAft>
                <a:spcPts val="0"/>
              </a:spcAft>
            </a:pPr>
            <a:r>
              <a:rPr lang="es-ES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 = tamaño de la muestra.</a:t>
            </a:r>
            <a:endParaRPr lang="es-EC" sz="16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457200">
              <a:lnSpc>
                <a:spcPct val="200000"/>
              </a:lnSpc>
              <a:spcAft>
                <a:spcPts val="0"/>
              </a:spcAft>
            </a:pPr>
            <a:r>
              <a:rPr lang="es-ES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 = tamaño de la población.</a:t>
            </a:r>
            <a:endParaRPr lang="es-EC" sz="16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457200">
              <a:lnSpc>
                <a:spcPct val="200000"/>
              </a:lnSpc>
              <a:spcAft>
                <a:spcPts val="0"/>
              </a:spcAft>
            </a:pPr>
            <a:r>
              <a:rPr lang="es-ES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 = probabilidad de daño en las viviendas (se asume 0.8).</a:t>
            </a:r>
            <a:endParaRPr lang="es-EC" sz="16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457200">
              <a:lnSpc>
                <a:spcPct val="200000"/>
              </a:lnSpc>
              <a:spcAft>
                <a:spcPts val="0"/>
              </a:spcAft>
            </a:pPr>
            <a:r>
              <a:rPr lang="es-ES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 = error </a:t>
            </a:r>
            <a:r>
              <a:rPr lang="es-ES" sz="1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muestral</a:t>
            </a:r>
            <a:r>
              <a:rPr lang="es-ES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(normalmente 0.05).</a:t>
            </a:r>
            <a:endParaRPr lang="es-EC" sz="16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457200">
              <a:lnSpc>
                <a:spcPct val="200000"/>
              </a:lnSpc>
              <a:spcAft>
                <a:spcPts val="0"/>
              </a:spcAft>
            </a:pPr>
            <a:r>
              <a:rPr lang="es-ES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 = nivel de confianza (normalmente 1.96, para un nivel de </a:t>
            </a:r>
            <a:r>
              <a:rPr lang="es-ES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confianza de 95</a:t>
            </a:r>
            <a:r>
              <a:rPr lang="es-ES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%).</a:t>
            </a:r>
            <a:endParaRPr lang="es-EC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16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/>
          <p:nvPr/>
        </p:nvPicPr>
        <p:blipFill rotWithShape="1">
          <a:blip r:embed="rId2" cstate="print"/>
          <a:srcRect t="2965" b="18372"/>
          <a:stretch/>
        </p:blipFill>
        <p:spPr>
          <a:xfrm>
            <a:off x="315310" y="819807"/>
            <a:ext cx="11761075" cy="6006669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698939" y="271428"/>
            <a:ext cx="11046372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C" sz="11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PLAN DE PROYECTO Y JUSTIFICACIÓN</a:t>
            </a:r>
            <a:endParaRPr lang="es-EC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Conector recto 9"/>
          <p:cNvCxnSpPr/>
          <p:nvPr/>
        </p:nvCxnSpPr>
        <p:spPr>
          <a:xfrm>
            <a:off x="698941" y="561929"/>
            <a:ext cx="10822111" cy="0"/>
          </a:xfrm>
          <a:prstGeom prst="line">
            <a:avLst/>
          </a:prstGeom>
          <a:ln>
            <a:solidFill>
              <a:srgbClr val="ED7C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533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698939" y="271427"/>
            <a:ext cx="1104637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>
              <a:lnSpc>
                <a:spcPct val="150000"/>
              </a:lnSpc>
            </a:pPr>
            <a:r>
              <a:rPr lang="es-EC" sz="11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MAPEO, ANÁLISISY EVALUACIÓN - </a:t>
            </a:r>
            <a:r>
              <a:rPr lang="es-EC" sz="1100" b="1" dirty="0">
                <a:latin typeface="Arial" panose="020B0604020202020204" pitchFamily="34" charset="0"/>
                <a:cs typeface="Arial" panose="020B0604020202020204" pitchFamily="34" charset="0"/>
              </a:rPr>
              <a:t>IDENTIFICACIÓN Y EVALUACIÓN DE LOS DAÑOS EN ACABADOS, INSTALACIONES ELÉCTRICAS E HIDRO-SANITARIAS </a:t>
            </a:r>
            <a:r>
              <a:rPr lang="es-EC" sz="11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s-EC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s-EC" sz="11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11" name="Conector recto 10"/>
          <p:cNvCxnSpPr/>
          <p:nvPr/>
        </p:nvCxnSpPr>
        <p:spPr>
          <a:xfrm>
            <a:off x="698941" y="561929"/>
            <a:ext cx="1082211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ángulo 7"/>
          <p:cNvSpPr/>
          <p:nvPr/>
        </p:nvSpPr>
        <p:spPr>
          <a:xfrm>
            <a:off x="1177909" y="922737"/>
            <a:ext cx="106890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Distribución ponderada de la muestra en función de la cantidad de viviendas por parroquias.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8231" y="1454134"/>
            <a:ext cx="4165600" cy="443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717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698939" y="271427"/>
            <a:ext cx="1104637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>
              <a:lnSpc>
                <a:spcPct val="150000"/>
              </a:lnSpc>
            </a:pPr>
            <a:r>
              <a:rPr lang="es-EC" sz="11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MAPEO, ANÁLISISY EVALUACIÓN - </a:t>
            </a:r>
            <a:r>
              <a:rPr lang="es-EC" sz="1100" b="1" dirty="0">
                <a:latin typeface="Arial" panose="020B0604020202020204" pitchFamily="34" charset="0"/>
                <a:cs typeface="Arial" panose="020B0604020202020204" pitchFamily="34" charset="0"/>
              </a:rPr>
              <a:t>IDENTIFICACIÓN Y EVALUACIÓN DE LOS DAÑOS EN ACABADOS, INSTALACIONES ELÉCTRICAS E HIDRO-SANITARIAS </a:t>
            </a:r>
            <a:r>
              <a:rPr lang="es-EC" sz="11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s-EC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s-EC" sz="11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11" name="Conector recto 10"/>
          <p:cNvCxnSpPr/>
          <p:nvPr/>
        </p:nvCxnSpPr>
        <p:spPr>
          <a:xfrm>
            <a:off x="698941" y="561929"/>
            <a:ext cx="1082211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ángulo 7"/>
          <p:cNvSpPr/>
          <p:nvPr/>
        </p:nvSpPr>
        <p:spPr>
          <a:xfrm>
            <a:off x="454322" y="873493"/>
            <a:ext cx="52149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AutoNum type="arabicPeriod" startAt="2"/>
            </a:pPr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Levantamiento catastral de daños en vivienda: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Elaboración de listas de chequeo de daños y observación visual de viviendas.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619" y="873491"/>
            <a:ext cx="5396951" cy="5386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6902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3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075" y="703385"/>
            <a:ext cx="8935020" cy="5993959"/>
          </a:xfrm>
          <a:prstGeom prst="rect">
            <a:avLst/>
          </a:prstGeom>
        </p:spPr>
      </p:pic>
      <p:sp>
        <p:nvSpPr>
          <p:cNvPr id="3" name="Rectángulo 9"/>
          <p:cNvSpPr/>
          <p:nvPr/>
        </p:nvSpPr>
        <p:spPr>
          <a:xfrm>
            <a:off x="698939" y="271427"/>
            <a:ext cx="1104637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>
              <a:lnSpc>
                <a:spcPct val="150000"/>
              </a:lnSpc>
            </a:pPr>
            <a:r>
              <a:rPr lang="es-EC" sz="11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MAPEO, ANÁLISISY EVALUACIÓN - </a:t>
            </a:r>
            <a:r>
              <a:rPr lang="es-EC" sz="1100" b="1" dirty="0">
                <a:latin typeface="Arial" panose="020B0604020202020204" pitchFamily="34" charset="0"/>
                <a:cs typeface="Arial" panose="020B0604020202020204" pitchFamily="34" charset="0"/>
              </a:rPr>
              <a:t>IDENTIFICACIÓN Y EVALUACIÓN DE LOS DAÑOS EN ACABADOS, INSTALACIONES ELÉCTRICAS E HIDRO-SANITARIAS </a:t>
            </a:r>
            <a:r>
              <a:rPr lang="es-EC" sz="11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s-EC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s-EC" sz="11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4" name="Conector recto 10"/>
          <p:cNvCxnSpPr/>
          <p:nvPr/>
        </p:nvCxnSpPr>
        <p:spPr>
          <a:xfrm>
            <a:off x="698941" y="561929"/>
            <a:ext cx="10822111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991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698939" y="271427"/>
            <a:ext cx="1104637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>
              <a:lnSpc>
                <a:spcPct val="150000"/>
              </a:lnSpc>
            </a:pPr>
            <a:r>
              <a:rPr lang="es-EC" sz="11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MAPEO, ANÁLISISY EVALUACIÓN - </a:t>
            </a:r>
            <a:r>
              <a:rPr lang="es-EC" sz="1100" b="1" dirty="0">
                <a:latin typeface="Arial" panose="020B0604020202020204" pitchFamily="34" charset="0"/>
                <a:cs typeface="Arial" panose="020B0604020202020204" pitchFamily="34" charset="0"/>
              </a:rPr>
              <a:t>IDENTIFICACIÓN Y EVALUACIÓN DE LOS DAÑOS EN ACABADOS, INSTALACIONES ELÉCTRICAS E HIDRO-SANITARIAS </a:t>
            </a:r>
            <a:r>
              <a:rPr lang="es-EC" sz="11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s-EC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s-EC" sz="11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11" name="Conector recto 10"/>
          <p:cNvCxnSpPr/>
          <p:nvPr/>
        </p:nvCxnSpPr>
        <p:spPr>
          <a:xfrm>
            <a:off x="698941" y="561929"/>
            <a:ext cx="1082211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ángulo 7"/>
          <p:cNvSpPr/>
          <p:nvPr/>
        </p:nvSpPr>
        <p:spPr>
          <a:xfrm>
            <a:off x="1177908" y="718065"/>
            <a:ext cx="106890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AutoNum type="arabicPeriod" startAt="3"/>
            </a:pPr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Tabulación de datos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Con base a los planos tipo, se determinaron las cantidades existentes por cada elemento de la vivienda.</a:t>
            </a:r>
          </a:p>
        </p:txBody>
      </p:sp>
      <p:sp>
        <p:nvSpPr>
          <p:cNvPr id="9" name="Rectángulo 8"/>
          <p:cNvSpPr/>
          <p:nvPr/>
        </p:nvSpPr>
        <p:spPr>
          <a:xfrm>
            <a:off x="1177908" y="4704779"/>
            <a:ext cx="626390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Se calcula el porcentaje de daño por elemento en función de la medición del daño y de la cantidad del elemento. Se determina si el tipo de daño es critico, grave, leve, de acuerdo al siguiente criterio.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917" y="1520923"/>
            <a:ext cx="6394963" cy="3065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293" y="4704783"/>
            <a:ext cx="3678336" cy="1388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670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698939" y="271427"/>
            <a:ext cx="1104637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>
              <a:lnSpc>
                <a:spcPct val="150000"/>
              </a:lnSpc>
            </a:pPr>
            <a:r>
              <a:rPr lang="es-EC" sz="11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MAPEO, ANÁLISISY EVALUACIÓN - </a:t>
            </a:r>
            <a:r>
              <a:rPr lang="es-EC" sz="1100" b="1" dirty="0">
                <a:latin typeface="Arial" panose="020B0604020202020204" pitchFamily="34" charset="0"/>
                <a:cs typeface="Arial" panose="020B0604020202020204" pitchFamily="34" charset="0"/>
              </a:rPr>
              <a:t>IDENTIFICACIÓN Y EVALUACIÓN DE LOS DAÑOS EN ACABADOS, INSTALACIONES ELÉCTRICAS E HIDRO-SANITARIAS </a:t>
            </a:r>
            <a:r>
              <a:rPr lang="es-EC" sz="11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s-EC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s-EC" sz="11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11" name="Conector recto 10"/>
          <p:cNvCxnSpPr/>
          <p:nvPr/>
        </p:nvCxnSpPr>
        <p:spPr>
          <a:xfrm>
            <a:off x="698941" y="561929"/>
            <a:ext cx="10822111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3107" y="666072"/>
            <a:ext cx="10647943" cy="588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182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698939" y="271427"/>
            <a:ext cx="1104637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>
              <a:lnSpc>
                <a:spcPct val="150000"/>
              </a:lnSpc>
            </a:pPr>
            <a:r>
              <a:rPr lang="es-EC" sz="11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MAPEO, ANÁLISISY EVALUACIÓN - </a:t>
            </a:r>
            <a:r>
              <a:rPr lang="es-EC" sz="1100" b="1" dirty="0">
                <a:latin typeface="Arial" panose="020B0604020202020204" pitchFamily="34" charset="0"/>
                <a:cs typeface="Arial" panose="020B0604020202020204" pitchFamily="34" charset="0"/>
              </a:rPr>
              <a:t>IDENTIFICACIÓN Y EVALUACIÓN DE ACCIONES DE MANTENIMIENTO</a:t>
            </a:r>
          </a:p>
          <a:p>
            <a:pPr>
              <a:lnSpc>
                <a:spcPct val="150000"/>
              </a:lnSpc>
            </a:pPr>
            <a:endParaRPr lang="es-EC" sz="11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11" name="Conector recto 10"/>
          <p:cNvCxnSpPr/>
          <p:nvPr/>
        </p:nvCxnSpPr>
        <p:spPr>
          <a:xfrm>
            <a:off x="698941" y="561929"/>
            <a:ext cx="1082211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ángulo 7"/>
          <p:cNvSpPr/>
          <p:nvPr/>
        </p:nvSpPr>
        <p:spPr>
          <a:xfrm>
            <a:off x="1177909" y="922737"/>
            <a:ext cx="106890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AutoNum type="arabicPeriod" startAt="4"/>
            </a:pPr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Levantamiento catastral de acciones de mantenimiento: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Elaboración de listas de chequeo para la identificación </a:t>
            </a:r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de las acciones de mantenimiento realizadas por los </a:t>
            </a:r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propietarios</a:t>
            </a:r>
          </a:p>
        </p:txBody>
      </p:sp>
      <p:grpSp>
        <p:nvGrpSpPr>
          <p:cNvPr id="2" name="1 Grupo"/>
          <p:cNvGrpSpPr/>
          <p:nvPr/>
        </p:nvGrpSpPr>
        <p:grpSpPr>
          <a:xfrm>
            <a:off x="1040799" y="2501341"/>
            <a:ext cx="10423785" cy="3517322"/>
            <a:chOff x="1040798" y="2815245"/>
            <a:chExt cx="10423785" cy="3053292"/>
          </a:xfrm>
        </p:grpSpPr>
        <p:pic>
          <p:nvPicPr>
            <p:cNvPr id="17" name="Imagen 16"/>
            <p:cNvPicPr>
              <a:picLocks noChangeAspect="1"/>
            </p:cNvPicPr>
            <p:nvPr/>
          </p:nvPicPr>
          <p:blipFill rotWithShape="1">
            <a:blip r:embed="rId3" cstate="print"/>
            <a:srcRect t="52139" b="1"/>
            <a:stretch/>
          </p:blipFill>
          <p:spPr>
            <a:xfrm>
              <a:off x="1040798" y="3070747"/>
              <a:ext cx="10415041" cy="2797790"/>
            </a:xfrm>
            <a:prstGeom prst="rect">
              <a:avLst/>
            </a:prstGeom>
          </p:spPr>
        </p:pic>
        <p:pic>
          <p:nvPicPr>
            <p:cNvPr id="6" name="Imagen 16"/>
            <p:cNvPicPr>
              <a:picLocks noChangeAspect="1"/>
            </p:cNvPicPr>
            <p:nvPr/>
          </p:nvPicPr>
          <p:blipFill rotWithShape="1">
            <a:blip r:embed="rId3" cstate="print"/>
            <a:srcRect b="94843"/>
            <a:stretch/>
          </p:blipFill>
          <p:spPr>
            <a:xfrm>
              <a:off x="1049551" y="2815245"/>
              <a:ext cx="10415032" cy="3014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899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698939" y="271427"/>
            <a:ext cx="1104637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>
              <a:lnSpc>
                <a:spcPct val="150000"/>
              </a:lnSpc>
            </a:pPr>
            <a:r>
              <a:rPr lang="es-EC" sz="11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MAPEO, ANÁLISISY EVALUACIÓN - </a:t>
            </a:r>
            <a:r>
              <a:rPr lang="es-EC" sz="1100" b="1" dirty="0">
                <a:latin typeface="Arial" panose="020B0604020202020204" pitchFamily="34" charset="0"/>
                <a:cs typeface="Arial" panose="020B0604020202020204" pitchFamily="34" charset="0"/>
              </a:rPr>
              <a:t>IDENTIFICACIÓN Y EVALUACIÓN DE </a:t>
            </a:r>
            <a:r>
              <a:rPr lang="es-EC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ACCIONES DE MANTENIMIENTO</a:t>
            </a:r>
            <a:endParaRPr lang="es-EC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s-EC" sz="11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11" name="Conector recto 10"/>
          <p:cNvCxnSpPr/>
          <p:nvPr/>
        </p:nvCxnSpPr>
        <p:spPr>
          <a:xfrm>
            <a:off x="698941" y="561929"/>
            <a:ext cx="1082211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ángulo 4"/>
          <p:cNvSpPr/>
          <p:nvPr/>
        </p:nvSpPr>
        <p:spPr>
          <a:xfrm>
            <a:off x="656341" y="751899"/>
            <a:ext cx="99351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2" indent="-342900">
              <a:lnSpc>
                <a:spcPct val="150000"/>
              </a:lnSpc>
              <a:buAutoNum type="arabicPeriod" startAt="5"/>
            </a:pPr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Evaluación de acciones de mantenimiento</a:t>
            </a:r>
          </a:p>
          <a:p>
            <a:pPr marL="811213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Se determinó las acciones de mantenimiento mas frecuentes realizadas por los propietarios.</a:t>
            </a:r>
          </a:p>
        </p:txBody>
      </p:sp>
      <p:sp>
        <p:nvSpPr>
          <p:cNvPr id="8" name="Rectángulo 4"/>
          <p:cNvSpPr/>
          <p:nvPr/>
        </p:nvSpPr>
        <p:spPr>
          <a:xfrm>
            <a:off x="698939" y="2091651"/>
            <a:ext cx="407777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2" indent="-342900">
              <a:lnSpc>
                <a:spcPct val="150000"/>
              </a:lnSpc>
              <a:buAutoNum type="arabicPeriod" startAt="6"/>
            </a:pPr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Evaluación </a:t>
            </a:r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de desempeño de los </a:t>
            </a:r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materiales</a:t>
            </a:r>
          </a:p>
          <a:p>
            <a:pPr marL="900113" lvl="2" indent="-3698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Con base a normas internacionales se estableció el tiempo de vida útil de los materiales.</a:t>
            </a:r>
            <a:endParaRPr lang="es-EC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C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886" y="1794040"/>
            <a:ext cx="7030251" cy="4060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307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698939" y="271427"/>
            <a:ext cx="1104637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>
              <a:lnSpc>
                <a:spcPct val="150000"/>
              </a:lnSpc>
            </a:pPr>
            <a:r>
              <a:rPr lang="es-EC" sz="11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MAPEO, ANÁLISISY EVALUACIÓN - </a:t>
            </a:r>
            <a:r>
              <a:rPr lang="es-EC" sz="1100" b="1" dirty="0">
                <a:latin typeface="Arial" panose="020B0604020202020204" pitchFamily="34" charset="0"/>
                <a:cs typeface="Arial" panose="020B0604020202020204" pitchFamily="34" charset="0"/>
              </a:rPr>
              <a:t>IDENTIFICACIÓN Y EVALUACIÓN DE </a:t>
            </a:r>
            <a:r>
              <a:rPr lang="es-EC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ACCIONES DE MANTENIMIENTO</a:t>
            </a:r>
            <a:endParaRPr lang="es-EC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s-EC" sz="11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11" name="Conector recto 10"/>
          <p:cNvCxnSpPr/>
          <p:nvPr/>
        </p:nvCxnSpPr>
        <p:spPr>
          <a:xfrm>
            <a:off x="698941" y="561929"/>
            <a:ext cx="1082211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ángulo 8"/>
          <p:cNvSpPr/>
          <p:nvPr/>
        </p:nvSpPr>
        <p:spPr>
          <a:xfrm>
            <a:off x="1057052" y="877005"/>
            <a:ext cx="99351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2" indent="-342900">
              <a:lnSpc>
                <a:spcPct val="150000"/>
              </a:lnSpc>
              <a:buAutoNum type="arabicPeriod" startAt="7"/>
            </a:pPr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Desempeño de los materiales instalados por el MIDUVI.</a:t>
            </a:r>
            <a:endParaRPr lang="es-EC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32" y="1643124"/>
            <a:ext cx="10660725" cy="3975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36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698939" y="271428"/>
            <a:ext cx="11046372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C" sz="11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MANUAL DE USO Y MANTENIMIENTO DE LA VIVIENDA DE INTERÉS SOCIAL EN EL DISTRITO METROPOLITANO DE </a:t>
            </a:r>
            <a:r>
              <a:rPr lang="es-EC" sz="11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QUITO</a:t>
            </a:r>
            <a:endParaRPr lang="es-EC" sz="11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4" name="Conector recto 3"/>
          <p:cNvCxnSpPr/>
          <p:nvPr/>
        </p:nvCxnSpPr>
        <p:spPr>
          <a:xfrm>
            <a:off x="698941" y="561929"/>
            <a:ext cx="10822111" cy="0"/>
          </a:xfrm>
          <a:prstGeom prst="line">
            <a:avLst/>
          </a:prstGeom>
          <a:ln>
            <a:solidFill>
              <a:srgbClr val="ED7C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6"/>
          <p:cNvPicPr/>
          <p:nvPr/>
        </p:nvPicPr>
        <p:blipFill rotWithShape="1">
          <a:blip r:embed="rId2" cstate="print"/>
          <a:srcRect l="2872" t="3121" r="13559" b="30171"/>
          <a:stretch/>
        </p:blipFill>
        <p:spPr>
          <a:xfrm>
            <a:off x="2698956" y="688826"/>
            <a:ext cx="6216445" cy="5921524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168013" y="6611779"/>
            <a:ext cx="65689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pt-BR" sz="1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ELABORADO </a:t>
            </a:r>
            <a:r>
              <a:rPr lang="pt-BR" sz="1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POR: Carla </a:t>
            </a:r>
            <a:r>
              <a:rPr lang="pt-BR" sz="1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Dávila</a:t>
            </a:r>
            <a:r>
              <a:rPr lang="pt-BR" sz="1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N.,</a:t>
            </a:r>
            <a:r>
              <a:rPr lang="pt-BR" sz="1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</a:t>
            </a:r>
            <a:r>
              <a:rPr lang="pt-BR" sz="1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s-EC" sz="1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Fernanda Villavicencio R.</a:t>
            </a:r>
            <a:endParaRPr lang="es-EC" sz="1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628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698939" y="271428"/>
            <a:ext cx="11046372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C" sz="11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MANUAL DE USO Y MANTENIMIENTO DE LA VIVIENDA DE INTERÉS SOCIAL EN EL DISTRITO METROPOLITANO DE </a:t>
            </a:r>
            <a:r>
              <a:rPr lang="es-EC" sz="11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QUITO </a:t>
            </a:r>
            <a:endParaRPr lang="es-EC" sz="11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4" name="Conector recto 3"/>
          <p:cNvCxnSpPr/>
          <p:nvPr/>
        </p:nvCxnSpPr>
        <p:spPr>
          <a:xfrm>
            <a:off x="698941" y="561929"/>
            <a:ext cx="10822111" cy="0"/>
          </a:xfrm>
          <a:prstGeom prst="line">
            <a:avLst/>
          </a:prstGeom>
          <a:ln>
            <a:solidFill>
              <a:srgbClr val="ED7C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/>
          <a:srcRect l="33746" t="12363" r="32139" b="1648"/>
          <a:stretch/>
        </p:blipFill>
        <p:spPr>
          <a:xfrm>
            <a:off x="3653829" y="617680"/>
            <a:ext cx="4473091" cy="600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47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698939" y="271428"/>
            <a:ext cx="11046372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C" sz="11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PLAN DE PROYECTO Y JUSTIFICACIÓN</a:t>
            </a:r>
            <a:endParaRPr lang="es-EC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Conector recto 9"/>
          <p:cNvCxnSpPr/>
          <p:nvPr/>
        </p:nvCxnSpPr>
        <p:spPr>
          <a:xfrm>
            <a:off x="698941" y="561929"/>
            <a:ext cx="10822111" cy="0"/>
          </a:xfrm>
          <a:prstGeom prst="line">
            <a:avLst/>
          </a:prstGeom>
          <a:ln>
            <a:solidFill>
              <a:srgbClr val="ED7C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28396" y="2572890"/>
            <a:ext cx="10363200" cy="1470025"/>
          </a:xfrm>
        </p:spPr>
        <p:txBody>
          <a:bodyPr/>
          <a:lstStyle/>
          <a:p>
            <a:r>
              <a:rPr lang="es-EC" dirty="0" smtClean="0"/>
              <a:t>OBJETIVOS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69377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13 Tabla"/>
          <p:cNvGraphicFramePr>
            <a:graphicFrameLocks noGrp="1"/>
          </p:cNvGraphicFramePr>
          <p:nvPr/>
        </p:nvGraphicFramePr>
        <p:xfrm>
          <a:off x="963221" y="1491562"/>
          <a:ext cx="10912104" cy="41373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56052"/>
                <a:gridCol w="5456052"/>
              </a:tblGrid>
              <a:tr h="479742"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>
                    <a:solidFill>
                      <a:srgbClr val="ED7C2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>
                    <a:solidFill>
                      <a:srgbClr val="ED7C2F"/>
                    </a:solidFill>
                  </a:tcPr>
                </a:tc>
              </a:tr>
              <a:tr h="1789601">
                <a:tc>
                  <a:txBody>
                    <a:bodyPr/>
                    <a:lstStyle/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Rectángulo 9"/>
          <p:cNvSpPr/>
          <p:nvPr/>
        </p:nvSpPr>
        <p:spPr>
          <a:xfrm>
            <a:off x="698939" y="271427"/>
            <a:ext cx="1104637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C" sz="11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MANUAL DE USO Y MANTENIMIENTO DE LA VIVIENDA </a:t>
            </a:r>
            <a:r>
              <a:rPr lang="es-EC" sz="11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HUMEDAD POR CAPILARIDAD EN PISOS</a:t>
            </a:r>
            <a:endParaRPr lang="es-EC" sz="11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s-EC" sz="11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11" name="Conector recto 10"/>
          <p:cNvCxnSpPr/>
          <p:nvPr/>
        </p:nvCxnSpPr>
        <p:spPr>
          <a:xfrm>
            <a:off x="698941" y="561929"/>
            <a:ext cx="10822111" cy="0"/>
          </a:xfrm>
          <a:prstGeom prst="line">
            <a:avLst/>
          </a:prstGeom>
          <a:ln>
            <a:solidFill>
              <a:srgbClr val="ED7C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ángulo 8"/>
          <p:cNvSpPr/>
          <p:nvPr/>
        </p:nvSpPr>
        <p:spPr>
          <a:xfrm>
            <a:off x="1057052" y="877005"/>
            <a:ext cx="99351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>
              <a:lnSpc>
                <a:spcPct val="150000"/>
              </a:lnSpc>
            </a:pPr>
            <a:r>
              <a:rPr lang="es-EC" b="1" dirty="0" smtClean="0">
                <a:latin typeface="Arial" panose="020B0604020202020204" pitchFamily="34" charset="0"/>
                <a:cs typeface="Arial" panose="020B0604020202020204" pitchFamily="34" charset="0"/>
              </a:rPr>
              <a:t>Humedad por capilaridad en pisos</a:t>
            </a:r>
            <a:endParaRPr lang="es-EC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ángulo 8"/>
          <p:cNvSpPr/>
          <p:nvPr/>
        </p:nvSpPr>
        <p:spPr>
          <a:xfrm>
            <a:off x="1057053" y="1381271"/>
            <a:ext cx="20000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>
              <a:lnSpc>
                <a:spcPct val="150000"/>
              </a:lnSpc>
            </a:pPr>
            <a:r>
              <a:rPr lang="es-EC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Causas</a:t>
            </a:r>
            <a:endParaRPr lang="es-EC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ángulo 8"/>
          <p:cNvSpPr/>
          <p:nvPr/>
        </p:nvSpPr>
        <p:spPr>
          <a:xfrm>
            <a:off x="6472062" y="1443544"/>
            <a:ext cx="54643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>
              <a:lnSpc>
                <a:spcPct val="150000"/>
              </a:lnSpc>
            </a:pPr>
            <a:r>
              <a:rPr lang="es-EC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Signos y síntomas</a:t>
            </a:r>
            <a:endParaRPr lang="es-EC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319" y="2244884"/>
            <a:ext cx="3943351" cy="298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0"/>
          <a:stretch/>
        </p:blipFill>
        <p:spPr bwMode="auto">
          <a:xfrm>
            <a:off x="6519156" y="2216835"/>
            <a:ext cx="2702257" cy="3037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967" y="2216833"/>
            <a:ext cx="2496204" cy="3037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ángulo 15"/>
          <p:cNvSpPr/>
          <p:nvPr/>
        </p:nvSpPr>
        <p:spPr>
          <a:xfrm>
            <a:off x="889997" y="5628157"/>
            <a:ext cx="6985642" cy="568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C" sz="11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FUENTE: Carla Dávila N., Ma. Fernanda Villavicencio R.</a:t>
            </a:r>
            <a:endParaRPr lang="es-EC" sz="11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s-EC" sz="1100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3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22 Tabla"/>
          <p:cNvGraphicFramePr>
            <a:graphicFrameLocks noGrp="1"/>
          </p:cNvGraphicFramePr>
          <p:nvPr/>
        </p:nvGraphicFramePr>
        <p:xfrm>
          <a:off x="959920" y="4541545"/>
          <a:ext cx="10177154" cy="17173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88577"/>
                <a:gridCol w="5088577"/>
              </a:tblGrid>
              <a:tr h="445846"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>
                    <a:solidFill>
                      <a:srgbClr val="ED7C2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>
                    <a:solidFill>
                      <a:srgbClr val="ED7C2F"/>
                    </a:solidFill>
                  </a:tcPr>
                </a:tc>
              </a:tr>
              <a:tr h="1271523">
                <a:tc>
                  <a:txBody>
                    <a:bodyPr/>
                    <a:lstStyle/>
                    <a:p>
                      <a:endParaRPr lang="es-EC" dirty="0" smtClean="0"/>
                    </a:p>
                    <a:p>
                      <a:endParaRPr lang="es-EC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2" name="21 Tabla"/>
          <p:cNvGraphicFramePr>
            <a:graphicFrameLocks noGrp="1"/>
          </p:cNvGraphicFramePr>
          <p:nvPr/>
        </p:nvGraphicFramePr>
        <p:xfrm>
          <a:off x="914396" y="719666"/>
          <a:ext cx="10177154" cy="38489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88577"/>
                <a:gridCol w="5088577"/>
              </a:tblGrid>
              <a:tr h="648540"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>
                    <a:solidFill>
                      <a:srgbClr val="ED7C2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>
                    <a:solidFill>
                      <a:srgbClr val="ED7C2F"/>
                    </a:solidFill>
                  </a:tcPr>
                </a:tc>
              </a:tr>
              <a:tr h="1849595">
                <a:tc>
                  <a:txBody>
                    <a:bodyPr/>
                    <a:lstStyle/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092942">
                <a:tc>
                  <a:txBody>
                    <a:bodyPr/>
                    <a:lstStyle/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Rectángulo 9"/>
          <p:cNvSpPr/>
          <p:nvPr/>
        </p:nvSpPr>
        <p:spPr>
          <a:xfrm>
            <a:off x="698939" y="271427"/>
            <a:ext cx="1104637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C" sz="11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MANUAL DE USO Y MANTENIMIENTO DE LA VIVIENDA </a:t>
            </a:r>
            <a:r>
              <a:rPr lang="es-EC" sz="11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HUMEDAD POR CAPILARIDAD EN PISOS</a:t>
            </a:r>
            <a:endParaRPr lang="es-EC" sz="11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s-EC" sz="11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11" name="Conector recto 10"/>
          <p:cNvCxnSpPr/>
          <p:nvPr/>
        </p:nvCxnSpPr>
        <p:spPr>
          <a:xfrm>
            <a:off x="698941" y="561929"/>
            <a:ext cx="1082211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ángulo 8"/>
          <p:cNvSpPr/>
          <p:nvPr/>
        </p:nvSpPr>
        <p:spPr>
          <a:xfrm>
            <a:off x="1057049" y="612283"/>
            <a:ext cx="32670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>
              <a:lnSpc>
                <a:spcPct val="150000"/>
              </a:lnSpc>
            </a:pPr>
            <a:r>
              <a:rPr lang="es-EC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Acciones de mantenimiento:</a:t>
            </a:r>
            <a:endParaRPr lang="es-EC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413" y="1335759"/>
            <a:ext cx="2116131" cy="2021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638" y="1556607"/>
            <a:ext cx="3026604" cy="1699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ángulo 8"/>
          <p:cNvSpPr/>
          <p:nvPr/>
        </p:nvSpPr>
        <p:spPr>
          <a:xfrm>
            <a:off x="973392" y="3453501"/>
            <a:ext cx="32670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>
              <a:lnSpc>
                <a:spcPct val="150000"/>
              </a:lnSpc>
            </a:pPr>
            <a:r>
              <a:rPr lang="es-EC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Responsable</a:t>
            </a:r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s-EC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195" y="3419647"/>
            <a:ext cx="597789" cy="1006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ángulo 8"/>
          <p:cNvSpPr/>
          <p:nvPr/>
        </p:nvSpPr>
        <p:spPr>
          <a:xfrm>
            <a:off x="6037653" y="3394916"/>
            <a:ext cx="32670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>
              <a:lnSpc>
                <a:spcPct val="150000"/>
              </a:lnSpc>
            </a:pPr>
            <a:r>
              <a:rPr lang="es-EC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Aplicación</a:t>
            </a:r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 Inmediata</a:t>
            </a:r>
            <a:endParaRPr lang="es-EC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ángulo 8"/>
          <p:cNvSpPr/>
          <p:nvPr/>
        </p:nvSpPr>
        <p:spPr>
          <a:xfrm>
            <a:off x="1057049" y="973302"/>
            <a:ext cx="32670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>
              <a:lnSpc>
                <a:spcPct val="150000"/>
              </a:lnSpc>
            </a:pPr>
            <a:r>
              <a:rPr lang="es-EC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1.- Vereda</a:t>
            </a:r>
            <a:endParaRPr lang="es-EC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ángulo 8"/>
          <p:cNvSpPr/>
          <p:nvPr/>
        </p:nvSpPr>
        <p:spPr>
          <a:xfrm>
            <a:off x="6037653" y="1005386"/>
            <a:ext cx="32670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>
              <a:lnSpc>
                <a:spcPct val="150000"/>
              </a:lnSpc>
            </a:pPr>
            <a:r>
              <a:rPr lang="es-EC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2.- Zanja perimetral</a:t>
            </a:r>
            <a:endParaRPr lang="es-EC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ángulo 8"/>
          <p:cNvSpPr/>
          <p:nvPr/>
        </p:nvSpPr>
        <p:spPr>
          <a:xfrm>
            <a:off x="1068925" y="4587518"/>
            <a:ext cx="32670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>
              <a:lnSpc>
                <a:spcPct val="150000"/>
              </a:lnSpc>
            </a:pPr>
            <a:r>
              <a:rPr lang="es-EC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3.- Limpieza de eflorescencias</a:t>
            </a:r>
            <a:endParaRPr lang="es-EC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ángulo 8"/>
          <p:cNvSpPr/>
          <p:nvPr/>
        </p:nvSpPr>
        <p:spPr>
          <a:xfrm>
            <a:off x="990928" y="5046250"/>
            <a:ext cx="32670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>
              <a:lnSpc>
                <a:spcPct val="150000"/>
              </a:lnSpc>
            </a:pPr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Responsable:</a:t>
            </a:r>
            <a:endParaRPr lang="es-EC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479" y="5253675"/>
            <a:ext cx="889412" cy="98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ctángulo 8"/>
          <p:cNvSpPr/>
          <p:nvPr/>
        </p:nvSpPr>
        <p:spPr>
          <a:xfrm>
            <a:off x="6137289" y="5064728"/>
            <a:ext cx="32670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>
              <a:lnSpc>
                <a:spcPct val="150000"/>
              </a:lnSpc>
            </a:pPr>
            <a:r>
              <a:rPr lang="es-EC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Aplicación</a:t>
            </a:r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 Inmediata</a:t>
            </a:r>
            <a:endParaRPr lang="es-EC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ángulo 23"/>
          <p:cNvSpPr/>
          <p:nvPr/>
        </p:nvSpPr>
        <p:spPr>
          <a:xfrm>
            <a:off x="885070" y="6250929"/>
            <a:ext cx="698564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C" sz="11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FUENTE: Carla Dávila N., Ma. Fernanda Villavicencio R.</a:t>
            </a:r>
            <a:endParaRPr lang="es-EC" sz="11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s-EC" sz="11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325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Tabla"/>
          <p:cNvGraphicFramePr>
            <a:graphicFrameLocks noGrp="1"/>
          </p:cNvGraphicFramePr>
          <p:nvPr/>
        </p:nvGraphicFramePr>
        <p:xfrm>
          <a:off x="963221" y="1491562"/>
          <a:ext cx="10912104" cy="41373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56052"/>
                <a:gridCol w="5456052"/>
              </a:tblGrid>
              <a:tr h="479742"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789601">
                <a:tc>
                  <a:txBody>
                    <a:bodyPr/>
                    <a:lstStyle/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Rectángulo 9"/>
          <p:cNvSpPr/>
          <p:nvPr/>
        </p:nvSpPr>
        <p:spPr>
          <a:xfrm>
            <a:off x="698939" y="271427"/>
            <a:ext cx="1104637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just">
              <a:lnSpc>
                <a:spcPct val="150000"/>
              </a:lnSpc>
            </a:pPr>
            <a:r>
              <a:rPr lang="es-EC" sz="11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MANUAL DE USO Y MANTENIMIENTO DE LA VIVIENDA </a:t>
            </a:r>
            <a:r>
              <a:rPr lang="es-EC" sz="11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</a:t>
            </a:r>
            <a:r>
              <a:rPr lang="es-EC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DESPRENDIMIENTOS, FISURAS O ROTURA DE CERÁMICA EN MAMPOSTERÍA</a:t>
            </a:r>
            <a:endParaRPr lang="es-EC" sz="11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s-EC" sz="11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11" name="Conector recto 10"/>
          <p:cNvCxnSpPr/>
          <p:nvPr/>
        </p:nvCxnSpPr>
        <p:spPr>
          <a:xfrm>
            <a:off x="698941" y="561929"/>
            <a:ext cx="1082211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ángulo 8"/>
          <p:cNvSpPr/>
          <p:nvPr/>
        </p:nvSpPr>
        <p:spPr>
          <a:xfrm>
            <a:off x="1057052" y="877005"/>
            <a:ext cx="99351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>
              <a:lnSpc>
                <a:spcPct val="150000"/>
              </a:lnSpc>
            </a:pPr>
            <a:r>
              <a:rPr lang="es-EC" b="1" dirty="0" smtClean="0">
                <a:latin typeface="Arial" panose="020B0604020202020204" pitchFamily="34" charset="0"/>
                <a:cs typeface="Arial" panose="020B0604020202020204" pitchFamily="34" charset="0"/>
              </a:rPr>
              <a:t>Desprendimientos, fisuras o rotura de cerámica en mampostería</a:t>
            </a:r>
            <a:endParaRPr lang="es-EC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ángulo 8"/>
          <p:cNvSpPr/>
          <p:nvPr/>
        </p:nvSpPr>
        <p:spPr>
          <a:xfrm>
            <a:off x="1057053" y="1381271"/>
            <a:ext cx="20000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>
              <a:lnSpc>
                <a:spcPct val="150000"/>
              </a:lnSpc>
            </a:pPr>
            <a:r>
              <a:rPr lang="es-EC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Causas</a:t>
            </a:r>
            <a:endParaRPr lang="es-EC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ángulo 8"/>
          <p:cNvSpPr/>
          <p:nvPr/>
        </p:nvSpPr>
        <p:spPr>
          <a:xfrm>
            <a:off x="6494789" y="1443544"/>
            <a:ext cx="54643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>
              <a:lnSpc>
                <a:spcPct val="150000"/>
              </a:lnSpc>
            </a:pPr>
            <a:r>
              <a:rPr lang="es-EC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Signos y síntomas</a:t>
            </a:r>
            <a:endParaRPr lang="es-EC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 descr="E:\TESIS\FOTOS\MAMPOSTERIA\DSC022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0254" y="2085221"/>
            <a:ext cx="2576945" cy="3435927"/>
          </a:xfrm>
          <a:prstGeom prst="rect">
            <a:avLst/>
          </a:prstGeom>
          <a:noFill/>
        </p:spPr>
      </p:pic>
      <p:pic>
        <p:nvPicPr>
          <p:cNvPr id="14" name="13 Image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258" y="2159876"/>
            <a:ext cx="4156364" cy="3098642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ángulo 15"/>
          <p:cNvSpPr/>
          <p:nvPr/>
        </p:nvSpPr>
        <p:spPr>
          <a:xfrm>
            <a:off x="889997" y="5628157"/>
            <a:ext cx="6985642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C" sz="11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FUENTE:   Modelo de Costa Rica</a:t>
            </a:r>
          </a:p>
          <a:p>
            <a:pPr algn="just">
              <a:lnSpc>
                <a:spcPct val="150000"/>
              </a:lnSpc>
            </a:pPr>
            <a:r>
              <a:rPr lang="es-EC" sz="11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Carla Dávila N., Ma. Fernanda Villavicencio R.</a:t>
            </a:r>
            <a:endParaRPr lang="es-EC" sz="11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s-EC" sz="1100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3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4730975"/>
              </p:ext>
            </p:extLst>
          </p:nvPr>
        </p:nvGraphicFramePr>
        <p:xfrm>
          <a:off x="726736" y="734818"/>
          <a:ext cx="10987042" cy="56787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93521"/>
                <a:gridCol w="5493521"/>
              </a:tblGrid>
              <a:tr h="387735">
                <a:tc gridSpan="2">
                  <a:txBody>
                    <a:bodyPr/>
                    <a:lstStyle/>
                    <a:p>
                      <a:r>
                        <a:rPr lang="es-EC" sz="18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Mantenimiento Preventivo</a:t>
                      </a:r>
                      <a:endParaRPr lang="es-EC" sz="18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ED7C2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980389">
                <a:tc>
                  <a:txBody>
                    <a:bodyPr/>
                    <a:lstStyle/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875326">
                <a:tc gridSpan="2">
                  <a:txBody>
                    <a:bodyPr/>
                    <a:lstStyle/>
                    <a:p>
                      <a:r>
                        <a:rPr lang="es-EC" sz="1600" dirty="0" smtClean="0">
                          <a:latin typeface="Arial" pitchFamily="34" charset="0"/>
                          <a:cs typeface="Arial" pitchFamily="34" charset="0"/>
                        </a:rPr>
                        <a:t>Responsable</a:t>
                      </a:r>
                    </a:p>
                    <a:p>
                      <a:endParaRPr lang="es-EC" sz="16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es-EC" sz="16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es-EC" sz="16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es-EC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Rectángulo 9"/>
          <p:cNvSpPr/>
          <p:nvPr/>
        </p:nvSpPr>
        <p:spPr>
          <a:xfrm>
            <a:off x="698939" y="271427"/>
            <a:ext cx="1104637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just">
              <a:lnSpc>
                <a:spcPct val="150000"/>
              </a:lnSpc>
            </a:pPr>
            <a:r>
              <a:rPr lang="es-EC" sz="11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MANUAL DE USO Y MANTENIMIENTO DE LA VIVIENDA </a:t>
            </a:r>
            <a:r>
              <a:rPr lang="es-EC" sz="11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</a:t>
            </a:r>
            <a:r>
              <a:rPr lang="es-EC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DESPRENDIMIENTOS, FISURAS O ROTURA DE CERÁMICA EN MAMPOSTERÍA</a:t>
            </a:r>
            <a:endParaRPr lang="es-EC" sz="11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s-EC" sz="11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11" name="Conector recto 10"/>
          <p:cNvCxnSpPr/>
          <p:nvPr/>
        </p:nvCxnSpPr>
        <p:spPr>
          <a:xfrm>
            <a:off x="698941" y="561929"/>
            <a:ext cx="10822111" cy="0"/>
          </a:xfrm>
          <a:prstGeom prst="line">
            <a:avLst/>
          </a:prstGeom>
          <a:ln>
            <a:solidFill>
              <a:srgbClr val="ED7C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934" y="1224948"/>
            <a:ext cx="2690080" cy="3562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71934" y="1228895"/>
            <a:ext cx="4109137" cy="3698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644" y="5156473"/>
            <a:ext cx="1067756" cy="1183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ángulo 7"/>
          <p:cNvSpPr/>
          <p:nvPr/>
        </p:nvSpPr>
        <p:spPr>
          <a:xfrm>
            <a:off x="727767" y="6339870"/>
            <a:ext cx="6985642" cy="568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C" sz="11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FUENTE:   Modelo de Costa Rica</a:t>
            </a:r>
          </a:p>
          <a:p>
            <a:pPr algn="just">
              <a:lnSpc>
                <a:spcPct val="150000"/>
              </a:lnSpc>
            </a:pPr>
            <a:r>
              <a:rPr lang="es-EC" sz="11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</a:t>
            </a:r>
            <a:endParaRPr lang="es-EC" sz="1100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3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0773070"/>
              </p:ext>
            </p:extLst>
          </p:nvPr>
        </p:nvGraphicFramePr>
        <p:xfrm>
          <a:off x="726736" y="734818"/>
          <a:ext cx="10987042" cy="53289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87042"/>
              </a:tblGrid>
              <a:tr h="348814">
                <a:tc>
                  <a:txBody>
                    <a:bodyPr/>
                    <a:lstStyle/>
                    <a:p>
                      <a:r>
                        <a:rPr lang="es-EC" sz="18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Mantenimiento Correctivo</a:t>
                      </a:r>
                      <a:endParaRPr lang="es-EC" sz="18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ED7C2F"/>
                    </a:solidFill>
                  </a:tcPr>
                </a:tc>
              </a:tr>
              <a:tr h="4191580">
                <a:tc>
                  <a:txBody>
                    <a:bodyPr/>
                    <a:lstStyle/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771628">
                <a:tc>
                  <a:txBody>
                    <a:bodyPr/>
                    <a:lstStyle/>
                    <a:p>
                      <a:endParaRPr lang="es-EC" sz="16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es-EC" sz="1600" dirty="0" smtClean="0">
                          <a:latin typeface="Arial" pitchFamily="34" charset="0"/>
                          <a:cs typeface="Arial" pitchFamily="34" charset="0"/>
                        </a:rPr>
                        <a:t>Obrero especializado</a:t>
                      </a:r>
                      <a:endParaRPr lang="es-EC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Rectángulo 9"/>
          <p:cNvSpPr/>
          <p:nvPr/>
        </p:nvSpPr>
        <p:spPr>
          <a:xfrm>
            <a:off x="698939" y="271427"/>
            <a:ext cx="1104637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just">
              <a:lnSpc>
                <a:spcPct val="150000"/>
              </a:lnSpc>
            </a:pPr>
            <a:r>
              <a:rPr lang="es-EC" sz="11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MANUAL DE USO Y MANTENIMIENTO DE LA VIVIENDA </a:t>
            </a:r>
            <a:r>
              <a:rPr lang="es-EC" sz="11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</a:t>
            </a:r>
            <a:r>
              <a:rPr lang="es-EC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DESPRENDIMIENTOS, FISURAS O ROTURA DE CERÁMICA EN MAMPOSTERÍA</a:t>
            </a:r>
            <a:endParaRPr lang="es-EC" sz="11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s-EC" sz="11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11" name="Conector recto 10"/>
          <p:cNvCxnSpPr/>
          <p:nvPr/>
        </p:nvCxnSpPr>
        <p:spPr>
          <a:xfrm>
            <a:off x="698941" y="561929"/>
            <a:ext cx="10822111" cy="0"/>
          </a:xfrm>
          <a:prstGeom prst="line">
            <a:avLst/>
          </a:prstGeom>
          <a:ln>
            <a:solidFill>
              <a:srgbClr val="ED7C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66986" y="1133210"/>
            <a:ext cx="3802175" cy="4108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ángulo 5"/>
          <p:cNvSpPr/>
          <p:nvPr/>
        </p:nvSpPr>
        <p:spPr>
          <a:xfrm>
            <a:off x="727767" y="6339870"/>
            <a:ext cx="698564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C" sz="11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FUENTE:   Modelo de Costa Rica</a:t>
            </a:r>
          </a:p>
          <a:p>
            <a:pPr algn="just">
              <a:lnSpc>
                <a:spcPct val="150000"/>
              </a:lnSpc>
            </a:pPr>
            <a:r>
              <a:rPr lang="es-EC" sz="11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</a:t>
            </a:r>
            <a:endParaRPr lang="es-EC" sz="11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3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Tabla"/>
          <p:cNvGraphicFramePr>
            <a:graphicFrameLocks noGrp="1"/>
          </p:cNvGraphicFramePr>
          <p:nvPr/>
        </p:nvGraphicFramePr>
        <p:xfrm>
          <a:off x="585849" y="1462533"/>
          <a:ext cx="10912104" cy="49603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56052"/>
                <a:gridCol w="5456052"/>
              </a:tblGrid>
              <a:tr h="479742">
                <a:tc>
                  <a:txBody>
                    <a:bodyPr/>
                    <a:lstStyle/>
                    <a:p>
                      <a:r>
                        <a:rPr lang="es-EC" i="1" dirty="0" smtClean="0">
                          <a:solidFill>
                            <a:schemeClr val="tx1"/>
                          </a:solidFill>
                        </a:rPr>
                        <a:t>Causas</a:t>
                      </a:r>
                      <a:endParaRPr lang="es-EC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D7C2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C" i="1" dirty="0" smtClean="0">
                          <a:solidFill>
                            <a:schemeClr val="tx1"/>
                          </a:solidFill>
                        </a:rPr>
                        <a:t>Signos y síntomas</a:t>
                      </a:r>
                      <a:endParaRPr lang="es-EC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D7C2F"/>
                    </a:solidFill>
                  </a:tcPr>
                </a:tc>
              </a:tr>
              <a:tr h="1789601">
                <a:tc>
                  <a:txBody>
                    <a:bodyPr/>
                    <a:lstStyle/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Rectángulo 9"/>
          <p:cNvSpPr/>
          <p:nvPr/>
        </p:nvSpPr>
        <p:spPr>
          <a:xfrm>
            <a:off x="698939" y="271427"/>
            <a:ext cx="11046372" cy="568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just">
              <a:lnSpc>
                <a:spcPct val="150000"/>
              </a:lnSpc>
            </a:pPr>
            <a:r>
              <a:rPr lang="es-EC" sz="11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MANUAL DE USO Y MANTENIMIENTO DE LA VIVIENDA </a:t>
            </a:r>
            <a:r>
              <a:rPr lang="es-EC" sz="11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FILTRACIÓN EN CUBIERTA DE FIBROCEMENTO</a:t>
            </a:r>
            <a:endParaRPr lang="es-EC" sz="11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s-EC" sz="11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11" name="Conector recto 10"/>
          <p:cNvCxnSpPr/>
          <p:nvPr/>
        </p:nvCxnSpPr>
        <p:spPr>
          <a:xfrm>
            <a:off x="698941" y="561929"/>
            <a:ext cx="10822111" cy="0"/>
          </a:xfrm>
          <a:prstGeom prst="line">
            <a:avLst/>
          </a:prstGeom>
          <a:ln>
            <a:solidFill>
              <a:srgbClr val="ED7C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ángulo 8"/>
          <p:cNvSpPr/>
          <p:nvPr/>
        </p:nvSpPr>
        <p:spPr>
          <a:xfrm>
            <a:off x="476480" y="862491"/>
            <a:ext cx="9935183" cy="421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>
              <a:lnSpc>
                <a:spcPct val="150000"/>
              </a:lnSpc>
            </a:pPr>
            <a:r>
              <a:rPr lang="es-EC" sz="1600" b="1" dirty="0" smtClean="0"/>
              <a:t>Filtración en cubierta de fibrocemento</a:t>
            </a:r>
            <a:endParaRPr lang="es-EC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E:\TESIS\FOTOS\CUBIERTA\DSC025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3192" y="2065566"/>
            <a:ext cx="2971437" cy="2228578"/>
          </a:xfrm>
          <a:prstGeom prst="rect">
            <a:avLst/>
          </a:prstGeom>
          <a:noFill/>
        </p:spPr>
      </p:pic>
      <p:pic>
        <p:nvPicPr>
          <p:cNvPr id="4099" name="Picture 3" descr="E:\TESIS\FOTOS\CUBIERTA\PC1601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6541" y="2308316"/>
            <a:ext cx="4353559" cy="3265170"/>
          </a:xfrm>
          <a:prstGeom prst="rect">
            <a:avLst/>
          </a:prstGeom>
          <a:noFill/>
        </p:spPr>
      </p:pic>
      <p:pic>
        <p:nvPicPr>
          <p:cNvPr id="4100" name="Picture 4" descr="E:\TESIS\FOTOS\CUBIERTA\IMG-20121201-0016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42514" y="3924300"/>
            <a:ext cx="3196772" cy="2397579"/>
          </a:xfrm>
          <a:prstGeom prst="rect">
            <a:avLst/>
          </a:prstGeom>
          <a:noFill/>
        </p:spPr>
      </p:pic>
      <p:sp>
        <p:nvSpPr>
          <p:cNvPr id="12" name="Rectángulo 11"/>
          <p:cNvSpPr/>
          <p:nvPr/>
        </p:nvSpPr>
        <p:spPr>
          <a:xfrm>
            <a:off x="580281" y="6341147"/>
            <a:ext cx="6985642" cy="568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C" sz="11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FUENTE: Carla Dávila N., Ma. Fernanda Villavicencio R.</a:t>
            </a:r>
            <a:endParaRPr lang="es-EC" sz="11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s-EC" sz="1100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3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0245626"/>
              </p:ext>
            </p:extLst>
          </p:nvPr>
        </p:nvGraphicFramePr>
        <p:xfrm>
          <a:off x="712222" y="647734"/>
          <a:ext cx="10987042" cy="58572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87042"/>
              </a:tblGrid>
              <a:tr h="387735">
                <a:tc>
                  <a:txBody>
                    <a:bodyPr/>
                    <a:lstStyle/>
                    <a:p>
                      <a:r>
                        <a:rPr lang="es-EC" sz="18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Mantenimiento Preventivo</a:t>
                      </a:r>
                      <a:endParaRPr lang="es-EC" sz="18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ED7C2F"/>
                    </a:solidFill>
                  </a:tcPr>
                </a:tc>
              </a:tr>
              <a:tr h="4158895">
                <a:tc>
                  <a:txBody>
                    <a:bodyPr/>
                    <a:lstStyle/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875326">
                <a:tc>
                  <a:txBody>
                    <a:bodyPr/>
                    <a:lstStyle/>
                    <a:p>
                      <a:r>
                        <a:rPr lang="es-EC" sz="1600" dirty="0" smtClean="0">
                          <a:latin typeface="Arial" pitchFamily="34" charset="0"/>
                          <a:cs typeface="Arial" pitchFamily="34" charset="0"/>
                        </a:rPr>
                        <a:t>Responsable</a:t>
                      </a:r>
                    </a:p>
                    <a:p>
                      <a:endParaRPr lang="es-EC" sz="16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es-EC" sz="16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es-EC" sz="16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es-EC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Rectángulo 9"/>
          <p:cNvSpPr/>
          <p:nvPr/>
        </p:nvSpPr>
        <p:spPr>
          <a:xfrm>
            <a:off x="698939" y="271427"/>
            <a:ext cx="11046372" cy="568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just">
              <a:lnSpc>
                <a:spcPct val="150000"/>
              </a:lnSpc>
            </a:pPr>
            <a:r>
              <a:rPr lang="es-EC" sz="11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MANUAL DE USO Y MANTENIMIENTO DE LA VIVIENDA - FILTRACIÓN EN CUBIERTA DE FIBROCEMENTO</a:t>
            </a:r>
          </a:p>
          <a:p>
            <a:pPr>
              <a:lnSpc>
                <a:spcPct val="150000"/>
              </a:lnSpc>
            </a:pPr>
            <a:endParaRPr lang="es-EC" sz="11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11" name="Conector recto 10"/>
          <p:cNvCxnSpPr/>
          <p:nvPr/>
        </p:nvCxnSpPr>
        <p:spPr>
          <a:xfrm>
            <a:off x="698941" y="561929"/>
            <a:ext cx="10822111" cy="0"/>
          </a:xfrm>
          <a:prstGeom prst="line">
            <a:avLst/>
          </a:prstGeom>
          <a:ln>
            <a:solidFill>
              <a:srgbClr val="ED7C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r="775"/>
          <a:stretch>
            <a:fillRect/>
          </a:stretch>
        </p:blipFill>
        <p:spPr bwMode="auto">
          <a:xfrm>
            <a:off x="2785609" y="1089709"/>
            <a:ext cx="6682856" cy="3900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609" y="5239984"/>
            <a:ext cx="1067756" cy="1183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683523" y="6457854"/>
            <a:ext cx="6985642" cy="568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C" sz="11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FUENTE:   Modelo de Costa Rica</a:t>
            </a:r>
          </a:p>
          <a:p>
            <a:pPr algn="just">
              <a:lnSpc>
                <a:spcPct val="150000"/>
              </a:lnSpc>
            </a:pPr>
            <a:r>
              <a:rPr lang="es-EC" sz="11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</a:t>
            </a:r>
            <a:endParaRPr lang="es-EC" sz="1100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3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Tabla"/>
          <p:cNvGraphicFramePr>
            <a:graphicFrameLocks noGrp="1"/>
          </p:cNvGraphicFramePr>
          <p:nvPr/>
        </p:nvGraphicFramePr>
        <p:xfrm>
          <a:off x="712222" y="647734"/>
          <a:ext cx="10987042" cy="58131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87042"/>
              </a:tblGrid>
              <a:tr h="387735">
                <a:tc>
                  <a:txBody>
                    <a:bodyPr/>
                    <a:lstStyle/>
                    <a:p>
                      <a:r>
                        <a:rPr lang="es-EC" sz="18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Mantenimiento correctivo</a:t>
                      </a:r>
                      <a:endParaRPr lang="es-EC" sz="18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ED7C2F"/>
                    </a:solidFill>
                  </a:tcPr>
                </a:tc>
              </a:tr>
              <a:tr h="2897902">
                <a:tc>
                  <a:txBody>
                    <a:bodyPr/>
                    <a:lstStyle/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875326">
                <a:tc>
                  <a:txBody>
                    <a:bodyPr/>
                    <a:lstStyle/>
                    <a:p>
                      <a:r>
                        <a:rPr lang="es-EC" sz="1600" dirty="0" smtClean="0">
                          <a:latin typeface="Arial" pitchFamily="34" charset="0"/>
                          <a:cs typeface="Arial" pitchFamily="34" charset="0"/>
                        </a:rPr>
                        <a:t>Responsable</a:t>
                      </a:r>
                    </a:p>
                    <a:p>
                      <a:endParaRPr lang="es-EC" sz="16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es-EC" sz="16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es-EC" sz="16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es-EC" sz="16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es-EC" sz="16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es-EC" sz="16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es-EC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Rectángulo 9"/>
          <p:cNvSpPr/>
          <p:nvPr/>
        </p:nvSpPr>
        <p:spPr>
          <a:xfrm>
            <a:off x="698939" y="271427"/>
            <a:ext cx="11046372" cy="568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just">
              <a:lnSpc>
                <a:spcPct val="150000"/>
              </a:lnSpc>
            </a:pPr>
            <a:r>
              <a:rPr lang="es-EC" sz="11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MANUAL DE USO Y MANTENIMIENTO DE LA VIVIENDA - FILTRACIÓN EN CUBIERTA DE FIBROCEMENTO</a:t>
            </a:r>
          </a:p>
          <a:p>
            <a:pPr>
              <a:lnSpc>
                <a:spcPct val="150000"/>
              </a:lnSpc>
            </a:pPr>
            <a:endParaRPr lang="es-EC" sz="11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11" name="Conector recto 10"/>
          <p:cNvCxnSpPr/>
          <p:nvPr/>
        </p:nvCxnSpPr>
        <p:spPr>
          <a:xfrm>
            <a:off x="698941" y="561929"/>
            <a:ext cx="10822111" cy="0"/>
          </a:xfrm>
          <a:prstGeom prst="line">
            <a:avLst/>
          </a:prstGeom>
          <a:ln>
            <a:solidFill>
              <a:srgbClr val="ED7C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 l="10918" t="30334" b="37912"/>
          <a:stretch>
            <a:fillRect/>
          </a:stretch>
        </p:blipFill>
        <p:spPr bwMode="auto">
          <a:xfrm>
            <a:off x="2598057" y="1364343"/>
            <a:ext cx="6550479" cy="2598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456" y="4486688"/>
            <a:ext cx="1059543" cy="1784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683523" y="6384114"/>
            <a:ext cx="6985642" cy="568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C" sz="11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FUENTE:   Modelo de Costa Rica</a:t>
            </a:r>
          </a:p>
          <a:p>
            <a:pPr algn="just">
              <a:lnSpc>
                <a:spcPct val="150000"/>
              </a:lnSpc>
            </a:pPr>
            <a:r>
              <a:rPr lang="es-EC" sz="11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</a:t>
            </a:r>
            <a:endParaRPr lang="es-EC" sz="1100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3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Tabla"/>
          <p:cNvGraphicFramePr>
            <a:graphicFrameLocks noGrp="1"/>
          </p:cNvGraphicFramePr>
          <p:nvPr/>
        </p:nvGraphicFramePr>
        <p:xfrm>
          <a:off x="585849" y="1462533"/>
          <a:ext cx="10912104" cy="49603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56052"/>
                <a:gridCol w="5456052"/>
              </a:tblGrid>
              <a:tr h="479742">
                <a:tc>
                  <a:txBody>
                    <a:bodyPr/>
                    <a:lstStyle/>
                    <a:p>
                      <a:r>
                        <a:rPr lang="es-EC" i="1" dirty="0" smtClean="0">
                          <a:solidFill>
                            <a:schemeClr val="tx1"/>
                          </a:solidFill>
                        </a:rPr>
                        <a:t>Causas</a:t>
                      </a:r>
                      <a:endParaRPr lang="es-EC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D7C2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C" i="1" dirty="0" smtClean="0">
                          <a:solidFill>
                            <a:schemeClr val="tx1"/>
                          </a:solidFill>
                        </a:rPr>
                        <a:t>Signos y síntomas</a:t>
                      </a:r>
                      <a:endParaRPr lang="es-EC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D7C2F"/>
                    </a:solidFill>
                  </a:tcPr>
                </a:tc>
              </a:tr>
              <a:tr h="1789601">
                <a:tc>
                  <a:txBody>
                    <a:bodyPr/>
                    <a:lstStyle/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Rectángulo 9"/>
          <p:cNvSpPr/>
          <p:nvPr/>
        </p:nvSpPr>
        <p:spPr>
          <a:xfrm>
            <a:off x="698939" y="271427"/>
            <a:ext cx="11046372" cy="568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just">
              <a:lnSpc>
                <a:spcPct val="150000"/>
              </a:lnSpc>
            </a:pPr>
            <a:r>
              <a:rPr lang="es-EC" sz="11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MANUAL DE USO Y MANTENIMIENTO DE LA VIVIENDA </a:t>
            </a:r>
            <a:r>
              <a:rPr lang="es-EC" sz="11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s-EC" sz="1100" b="1" dirty="0" smtClean="0">
                <a:latin typeface="Arial" pitchFamily="34" charset="0"/>
                <a:cs typeface="Arial" pitchFamily="34" charset="0"/>
              </a:rPr>
              <a:t>DAÑOS EN PIEZAS SANITARIAS- INSTALACIONES </a:t>
            </a:r>
            <a:r>
              <a:rPr lang="es-EC" sz="1100" b="1" dirty="0" err="1" smtClean="0">
                <a:latin typeface="Arial" pitchFamily="34" charset="0"/>
                <a:cs typeface="Arial" pitchFamily="34" charset="0"/>
              </a:rPr>
              <a:t>HIDROSANITARIAS</a:t>
            </a:r>
            <a:endParaRPr lang="es-EC" sz="11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s-EC" sz="11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11" name="Conector recto 10"/>
          <p:cNvCxnSpPr/>
          <p:nvPr/>
        </p:nvCxnSpPr>
        <p:spPr>
          <a:xfrm>
            <a:off x="698941" y="561929"/>
            <a:ext cx="10822111" cy="0"/>
          </a:xfrm>
          <a:prstGeom prst="line">
            <a:avLst/>
          </a:prstGeom>
          <a:ln>
            <a:solidFill>
              <a:srgbClr val="ED7C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ángulo 8"/>
          <p:cNvSpPr/>
          <p:nvPr/>
        </p:nvSpPr>
        <p:spPr>
          <a:xfrm>
            <a:off x="476480" y="862491"/>
            <a:ext cx="9935183" cy="456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>
              <a:lnSpc>
                <a:spcPct val="150000"/>
              </a:lnSpc>
            </a:pPr>
            <a:r>
              <a:rPr lang="es-EC" b="1" dirty="0" smtClean="0">
                <a:latin typeface="Arial" pitchFamily="34" charset="0"/>
                <a:cs typeface="Arial" pitchFamily="34" charset="0"/>
              </a:rPr>
              <a:t>Daños en piezas sanitarias</a:t>
            </a:r>
            <a:endParaRPr lang="es-EC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 descr="E:\TESIS\FOTOS\HIDROSANITARIAS\IMG01273-20121007-1024.jpg"/>
          <p:cNvPicPr>
            <a:picLocks noChangeAspect="1" noChangeArrowheads="1"/>
          </p:cNvPicPr>
          <p:nvPr/>
        </p:nvPicPr>
        <p:blipFill>
          <a:blip r:embed="rId3" cstate="print"/>
          <a:srcRect r="5116"/>
          <a:stretch>
            <a:fillRect/>
          </a:stretch>
        </p:blipFill>
        <p:spPr bwMode="auto">
          <a:xfrm>
            <a:off x="2037773" y="2004868"/>
            <a:ext cx="2826327" cy="2234045"/>
          </a:xfrm>
          <a:prstGeom prst="rect">
            <a:avLst/>
          </a:prstGeom>
          <a:noFill/>
        </p:spPr>
      </p:pic>
      <p:pic>
        <p:nvPicPr>
          <p:cNvPr id="7172" name="Picture 4" descr="E:\TESIS\FOTOS\HIDROSANITARIAS\PA0706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30620" y="3189605"/>
            <a:ext cx="2938780" cy="2204085"/>
          </a:xfrm>
          <a:prstGeom prst="rect">
            <a:avLst/>
          </a:prstGeom>
          <a:noFill/>
        </p:spPr>
      </p:pic>
      <p:pic>
        <p:nvPicPr>
          <p:cNvPr id="7173" name="Picture 5" descr="E:\TESIS\FOTOS\HIDROSANITARIAS\PB250026.JPG"/>
          <p:cNvPicPr>
            <a:picLocks noChangeAspect="1" noChangeArrowheads="1"/>
          </p:cNvPicPr>
          <p:nvPr/>
        </p:nvPicPr>
        <p:blipFill>
          <a:blip r:embed="rId5" cstate="print"/>
          <a:srcRect l="13700" t="10667" r="7100" b="10933"/>
          <a:stretch>
            <a:fillRect/>
          </a:stretch>
        </p:blipFill>
        <p:spPr bwMode="auto">
          <a:xfrm>
            <a:off x="685800" y="4152900"/>
            <a:ext cx="3022600" cy="2244052"/>
          </a:xfrm>
          <a:prstGeom prst="rect">
            <a:avLst/>
          </a:prstGeom>
          <a:noFill/>
        </p:spPr>
      </p:pic>
      <p:pic>
        <p:nvPicPr>
          <p:cNvPr id="7174" name="Picture 6" descr="E:\TESIS\FOTOS\HIDROSANITARIAS\PA07064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68142" y="2895600"/>
            <a:ext cx="2085499" cy="2780665"/>
          </a:xfrm>
          <a:prstGeom prst="rect">
            <a:avLst/>
          </a:prstGeom>
          <a:noFill/>
        </p:spPr>
      </p:pic>
      <p:pic>
        <p:nvPicPr>
          <p:cNvPr id="7175" name="Picture 7" descr="E:\TESIS\FOTOS\HIDROSANITARIAS\PC010683.JPG"/>
          <p:cNvPicPr>
            <a:picLocks noChangeAspect="1" noChangeArrowheads="1"/>
          </p:cNvPicPr>
          <p:nvPr/>
        </p:nvPicPr>
        <p:blipFill>
          <a:blip r:embed="rId7" cstate="print"/>
          <a:srcRect l="25274" t="10818" r="14224" b="8808"/>
          <a:stretch>
            <a:fillRect/>
          </a:stretch>
        </p:blipFill>
        <p:spPr bwMode="auto">
          <a:xfrm>
            <a:off x="3708400" y="4152900"/>
            <a:ext cx="2235200" cy="2227002"/>
          </a:xfrm>
          <a:prstGeom prst="rect">
            <a:avLst/>
          </a:prstGeom>
          <a:noFill/>
        </p:spPr>
      </p:pic>
      <p:sp>
        <p:nvSpPr>
          <p:cNvPr id="12" name="Rectángulo 11"/>
          <p:cNvSpPr/>
          <p:nvPr/>
        </p:nvSpPr>
        <p:spPr>
          <a:xfrm>
            <a:off x="580281" y="6341147"/>
            <a:ext cx="6985642" cy="568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C" sz="11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FUENTE: Carla Dávila N., Ma. Fernanda Villavicencio R.</a:t>
            </a:r>
            <a:endParaRPr lang="es-EC" sz="11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s-EC" sz="1100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3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1202965"/>
              </p:ext>
            </p:extLst>
          </p:nvPr>
        </p:nvGraphicFramePr>
        <p:xfrm>
          <a:off x="712222" y="647734"/>
          <a:ext cx="10987042" cy="56114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87042"/>
              </a:tblGrid>
              <a:tr h="387735">
                <a:tc>
                  <a:txBody>
                    <a:bodyPr/>
                    <a:lstStyle/>
                    <a:p>
                      <a:r>
                        <a:rPr lang="es-EC" sz="18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Mantenimiento Preventivo</a:t>
                      </a:r>
                      <a:endParaRPr lang="es-EC" sz="18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ED7C2F"/>
                    </a:solidFill>
                  </a:tcPr>
                </a:tc>
              </a:tr>
              <a:tr h="3669266">
                <a:tc>
                  <a:txBody>
                    <a:bodyPr/>
                    <a:lstStyle/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875326">
                <a:tc>
                  <a:txBody>
                    <a:bodyPr/>
                    <a:lstStyle/>
                    <a:p>
                      <a:r>
                        <a:rPr lang="es-EC" sz="1600" dirty="0" smtClean="0">
                          <a:latin typeface="Arial" pitchFamily="34" charset="0"/>
                          <a:cs typeface="Arial" pitchFamily="34" charset="0"/>
                        </a:rPr>
                        <a:t>Responsable</a:t>
                      </a:r>
                    </a:p>
                    <a:p>
                      <a:endParaRPr lang="es-EC" sz="16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es-EC" sz="16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es-EC" sz="16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es-EC" sz="16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es-EC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Rectángulo 9"/>
          <p:cNvSpPr/>
          <p:nvPr/>
        </p:nvSpPr>
        <p:spPr>
          <a:xfrm>
            <a:off x="698939" y="271427"/>
            <a:ext cx="1104637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just">
              <a:lnSpc>
                <a:spcPct val="150000"/>
              </a:lnSpc>
            </a:pPr>
            <a:r>
              <a:rPr lang="es-EC" sz="11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MANUAL DE USO Y MANTENIMIENTO DE LA VIVIENDA - </a:t>
            </a:r>
            <a:r>
              <a:rPr lang="es-EC" sz="1100" b="1" dirty="0" smtClean="0">
                <a:latin typeface="Arial" pitchFamily="34" charset="0"/>
                <a:cs typeface="Arial" pitchFamily="34" charset="0"/>
              </a:rPr>
              <a:t>DAÑOS EN PIEZAS SANITARIAS- INSTALACIONES </a:t>
            </a:r>
            <a:r>
              <a:rPr lang="es-EC" sz="1100" b="1" dirty="0" err="1" smtClean="0">
                <a:latin typeface="Arial" pitchFamily="34" charset="0"/>
                <a:cs typeface="Arial" pitchFamily="34" charset="0"/>
              </a:rPr>
              <a:t>HIDROSANITARIAS</a:t>
            </a:r>
            <a:endParaRPr lang="es-EC" sz="11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s-EC" sz="11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11" name="Conector recto 10"/>
          <p:cNvCxnSpPr/>
          <p:nvPr/>
        </p:nvCxnSpPr>
        <p:spPr>
          <a:xfrm>
            <a:off x="698941" y="561929"/>
            <a:ext cx="10822111" cy="0"/>
          </a:xfrm>
          <a:prstGeom prst="line">
            <a:avLst/>
          </a:prstGeom>
          <a:ln>
            <a:solidFill>
              <a:srgbClr val="ED7C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534" y="4881304"/>
            <a:ext cx="1067756" cy="1183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3413" y="1136650"/>
            <a:ext cx="2803007" cy="3479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46688" y="1385888"/>
            <a:ext cx="4305549" cy="30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ángulo 7"/>
          <p:cNvSpPr/>
          <p:nvPr/>
        </p:nvSpPr>
        <p:spPr>
          <a:xfrm>
            <a:off x="611320" y="6329760"/>
            <a:ext cx="6985642" cy="568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C" sz="11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FUENTE:   Modelo de Chileno</a:t>
            </a:r>
          </a:p>
          <a:p>
            <a:pPr algn="just">
              <a:lnSpc>
                <a:spcPct val="150000"/>
              </a:lnSpc>
            </a:pPr>
            <a:r>
              <a:rPr lang="es-EC" sz="11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</a:t>
            </a:r>
            <a:endParaRPr lang="es-EC" sz="1100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3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98939" y="271428"/>
            <a:ext cx="11046372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C" sz="11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SITUACIÓN ACTUAL Y CARACTERIZACIÓN DE LA VIVIENDA UNIFAMILIAR DE INTERÉS SOCIAL EN ECUADOR</a:t>
            </a:r>
            <a:endParaRPr lang="es-EC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923201" y="1789634"/>
            <a:ext cx="1059785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5488" indent="-284163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C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Constitución General del Estado y Código Orgánico Organización Territorial Autónoma y Descentralización: Garantizan una vivienda digna para los ciudadanos sin importar la condición social. </a:t>
            </a:r>
          </a:p>
          <a:p>
            <a:pPr marL="725488" indent="-284163" algn="just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C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Normas </a:t>
            </a:r>
            <a:r>
              <a:rPr lang="es-EC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 Arquitectura y Urbanismo para el </a:t>
            </a:r>
            <a:r>
              <a:rPr lang="es-EC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D.M.Q. (Ordenanza 3445): </a:t>
            </a:r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Condiciones </a:t>
            </a:r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mínimas de habitabilidad, seguridad y confort para los </a:t>
            </a:r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usuarios de viviendas.</a:t>
            </a:r>
            <a:endParaRPr lang="es-EC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s-EC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923200" y="1134095"/>
            <a:ext cx="770408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C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MARCO JURÍDICO</a:t>
            </a:r>
            <a:endParaRPr lang="es-EC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698941" y="561929"/>
            <a:ext cx="1082211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83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Tabla"/>
          <p:cNvGraphicFramePr>
            <a:graphicFrameLocks noGrp="1"/>
          </p:cNvGraphicFramePr>
          <p:nvPr/>
        </p:nvGraphicFramePr>
        <p:xfrm>
          <a:off x="712222" y="647734"/>
          <a:ext cx="10987042" cy="58131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87042"/>
              </a:tblGrid>
              <a:tr h="387735">
                <a:tc>
                  <a:txBody>
                    <a:bodyPr/>
                    <a:lstStyle/>
                    <a:p>
                      <a:r>
                        <a:rPr lang="es-EC" sz="18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Mantenimiento correctivo</a:t>
                      </a:r>
                      <a:endParaRPr lang="es-EC" sz="18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ED7C2F"/>
                    </a:solidFill>
                  </a:tcPr>
                </a:tc>
              </a:tr>
              <a:tr h="2897902">
                <a:tc>
                  <a:txBody>
                    <a:bodyPr/>
                    <a:lstStyle/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875326">
                <a:tc>
                  <a:txBody>
                    <a:bodyPr/>
                    <a:lstStyle/>
                    <a:p>
                      <a:r>
                        <a:rPr lang="es-EC" sz="1600" dirty="0" smtClean="0">
                          <a:latin typeface="Arial" pitchFamily="34" charset="0"/>
                          <a:cs typeface="Arial" pitchFamily="34" charset="0"/>
                        </a:rPr>
                        <a:t>Responsable</a:t>
                      </a:r>
                    </a:p>
                    <a:p>
                      <a:endParaRPr lang="es-EC" sz="16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es-EC" sz="16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es-EC" sz="16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es-EC" sz="16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es-EC" sz="16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es-EC" sz="16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es-EC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Rectángulo 9"/>
          <p:cNvSpPr/>
          <p:nvPr/>
        </p:nvSpPr>
        <p:spPr>
          <a:xfrm>
            <a:off x="698939" y="271427"/>
            <a:ext cx="1104637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just">
              <a:lnSpc>
                <a:spcPct val="150000"/>
              </a:lnSpc>
            </a:pPr>
            <a:r>
              <a:rPr lang="es-EC" sz="11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MANUAL DE USO Y MANTENIMIENTO DE LA VIVIENDA - </a:t>
            </a:r>
            <a:r>
              <a:rPr lang="es-EC" sz="1100" b="1" dirty="0" smtClean="0">
                <a:latin typeface="Arial" pitchFamily="34" charset="0"/>
                <a:cs typeface="Arial" pitchFamily="34" charset="0"/>
              </a:rPr>
              <a:t>DAÑOS EN PIEZAS SANITARIAS- INSTALACIONES </a:t>
            </a:r>
            <a:r>
              <a:rPr lang="es-EC" sz="1100" b="1" dirty="0" err="1" smtClean="0">
                <a:latin typeface="Arial" pitchFamily="34" charset="0"/>
                <a:cs typeface="Arial" pitchFamily="34" charset="0"/>
              </a:rPr>
              <a:t>HIDROSANITARIAS</a:t>
            </a:r>
            <a:endParaRPr lang="es-EC" sz="11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s-EC" sz="11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11" name="Conector recto 10"/>
          <p:cNvCxnSpPr/>
          <p:nvPr/>
        </p:nvCxnSpPr>
        <p:spPr>
          <a:xfrm>
            <a:off x="698941" y="561929"/>
            <a:ext cx="10822111" cy="0"/>
          </a:xfrm>
          <a:prstGeom prst="line">
            <a:avLst/>
          </a:prstGeom>
          <a:ln>
            <a:solidFill>
              <a:srgbClr val="ED7C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456" y="4486688"/>
            <a:ext cx="1059543" cy="1784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 l="16839" t="45871" r="16716" b="14597"/>
          <a:stretch>
            <a:fillRect/>
          </a:stretch>
        </p:blipFill>
        <p:spPr bwMode="auto">
          <a:xfrm>
            <a:off x="3480179" y="1078173"/>
            <a:ext cx="4885899" cy="3234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ángulo 6"/>
          <p:cNvSpPr/>
          <p:nvPr/>
        </p:nvSpPr>
        <p:spPr>
          <a:xfrm>
            <a:off x="683523" y="6384114"/>
            <a:ext cx="6985642" cy="568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C" sz="11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FUENTE:   Modelo de Costa Rica</a:t>
            </a:r>
          </a:p>
          <a:p>
            <a:pPr algn="just">
              <a:lnSpc>
                <a:spcPct val="150000"/>
              </a:lnSpc>
            </a:pPr>
            <a:r>
              <a:rPr lang="es-EC" sz="11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</a:t>
            </a:r>
            <a:endParaRPr lang="es-EC" sz="1100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3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Tabla"/>
          <p:cNvGraphicFramePr>
            <a:graphicFrameLocks noGrp="1"/>
          </p:cNvGraphicFramePr>
          <p:nvPr/>
        </p:nvGraphicFramePr>
        <p:xfrm>
          <a:off x="585849" y="1462533"/>
          <a:ext cx="10912104" cy="49603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56052"/>
                <a:gridCol w="5456052"/>
              </a:tblGrid>
              <a:tr h="479742">
                <a:tc>
                  <a:txBody>
                    <a:bodyPr/>
                    <a:lstStyle/>
                    <a:p>
                      <a:r>
                        <a:rPr lang="es-EC" i="1" dirty="0" smtClean="0">
                          <a:solidFill>
                            <a:schemeClr val="tx1"/>
                          </a:solidFill>
                        </a:rPr>
                        <a:t>Causas</a:t>
                      </a:r>
                      <a:endParaRPr lang="es-EC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D7C2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C" i="1" dirty="0" smtClean="0">
                          <a:solidFill>
                            <a:schemeClr val="tx1"/>
                          </a:solidFill>
                        </a:rPr>
                        <a:t>Signos y síntomas</a:t>
                      </a:r>
                      <a:endParaRPr lang="es-EC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D7C2F"/>
                    </a:solidFill>
                  </a:tcPr>
                </a:tc>
              </a:tr>
              <a:tr h="1789601">
                <a:tc>
                  <a:txBody>
                    <a:bodyPr/>
                    <a:lstStyle/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Rectángulo 9"/>
          <p:cNvSpPr/>
          <p:nvPr/>
        </p:nvSpPr>
        <p:spPr>
          <a:xfrm>
            <a:off x="698939" y="271427"/>
            <a:ext cx="1104637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just">
              <a:lnSpc>
                <a:spcPct val="150000"/>
              </a:lnSpc>
            </a:pPr>
            <a:r>
              <a:rPr lang="es-EC" sz="11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MANUAL DE USO Y MANTENIMIENTO DE LA VIVIENDA </a:t>
            </a:r>
            <a:r>
              <a:rPr lang="es-EC" sz="11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s-EC" sz="1100" b="1" dirty="0" smtClean="0">
                <a:latin typeface="Arial" pitchFamily="34" charset="0"/>
                <a:cs typeface="Arial" pitchFamily="34" charset="0"/>
              </a:rPr>
              <a:t>DAÑOS EN PIEZAS SANITARIAS- INSTALACIONES ELÉCTRICAS</a:t>
            </a:r>
            <a:endParaRPr lang="es-EC" sz="11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s-EC" sz="11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11" name="Conector recto 10"/>
          <p:cNvCxnSpPr/>
          <p:nvPr/>
        </p:nvCxnSpPr>
        <p:spPr>
          <a:xfrm>
            <a:off x="698941" y="561929"/>
            <a:ext cx="10822111" cy="0"/>
          </a:xfrm>
          <a:prstGeom prst="line">
            <a:avLst/>
          </a:prstGeom>
          <a:ln>
            <a:solidFill>
              <a:srgbClr val="ED7C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ángulo 8"/>
          <p:cNvSpPr/>
          <p:nvPr/>
        </p:nvSpPr>
        <p:spPr>
          <a:xfrm>
            <a:off x="476480" y="862491"/>
            <a:ext cx="9935183" cy="456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>
              <a:lnSpc>
                <a:spcPct val="150000"/>
              </a:lnSpc>
            </a:pPr>
            <a:r>
              <a:rPr lang="es-EC" b="1" dirty="0" smtClean="0">
                <a:latin typeface="Arial" pitchFamily="34" charset="0"/>
                <a:cs typeface="Arial" pitchFamily="34" charset="0"/>
              </a:rPr>
              <a:t>Daños en acometidas</a:t>
            </a:r>
            <a:endParaRPr lang="es-EC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Picture 2" descr="E:\TESIS\FOTOS\INST.ELECTRICAS\IMG-20121201-001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68500" y="2074862"/>
            <a:ext cx="2755900" cy="2066926"/>
          </a:xfrm>
          <a:prstGeom prst="rect">
            <a:avLst/>
          </a:prstGeom>
          <a:noFill/>
        </p:spPr>
      </p:pic>
      <p:pic>
        <p:nvPicPr>
          <p:cNvPr id="10244" name="Picture 4" descr="E:\TESIS\FOTOS\INST.ELECTRICAS\PC2201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68500" y="4229099"/>
            <a:ext cx="2764367" cy="2073275"/>
          </a:xfrm>
          <a:prstGeom prst="rect">
            <a:avLst/>
          </a:prstGeom>
          <a:noFill/>
        </p:spPr>
      </p:pic>
      <p:pic>
        <p:nvPicPr>
          <p:cNvPr id="10245" name="Picture 5" descr="E:\TESIS\FOTOS\INST.ELECTRICAS\PB2501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64588" y="2984500"/>
            <a:ext cx="3081866" cy="2311400"/>
          </a:xfrm>
          <a:prstGeom prst="rect">
            <a:avLst/>
          </a:prstGeom>
          <a:noFill/>
        </p:spPr>
      </p:pic>
      <p:sp>
        <p:nvSpPr>
          <p:cNvPr id="12" name="Rectángulo 11"/>
          <p:cNvSpPr/>
          <p:nvPr/>
        </p:nvSpPr>
        <p:spPr>
          <a:xfrm>
            <a:off x="580281" y="6341147"/>
            <a:ext cx="6985642" cy="568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C" sz="11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FUENTE: Carla Dávila N., Ma. Fernanda Villavicencio R.</a:t>
            </a:r>
            <a:endParaRPr lang="es-EC" sz="11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s-EC" sz="1100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3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0346224"/>
              </p:ext>
            </p:extLst>
          </p:nvPr>
        </p:nvGraphicFramePr>
        <p:xfrm>
          <a:off x="712222" y="647734"/>
          <a:ext cx="10987042" cy="57442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87042"/>
              </a:tblGrid>
              <a:tr h="387735">
                <a:tc>
                  <a:txBody>
                    <a:bodyPr/>
                    <a:lstStyle/>
                    <a:p>
                      <a:r>
                        <a:rPr lang="es-EC" sz="18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Mantenimiento Preventivo y Correctivo</a:t>
                      </a:r>
                      <a:endParaRPr lang="es-EC" sz="18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ED7C2F"/>
                    </a:solidFill>
                  </a:tcPr>
                </a:tc>
              </a:tr>
              <a:tr h="3802002">
                <a:tc>
                  <a:txBody>
                    <a:bodyPr/>
                    <a:lstStyle/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87532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dirty="0" smtClean="0">
                          <a:latin typeface="Arial" pitchFamily="34" charset="0"/>
                          <a:cs typeface="Arial" pitchFamily="34" charset="0"/>
                        </a:rPr>
                        <a:t>Responsable                                                                                  Responsable</a:t>
                      </a:r>
                    </a:p>
                    <a:p>
                      <a:endParaRPr lang="es-EC" sz="16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es-EC" sz="16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es-EC" sz="16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es-EC" sz="16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es-EC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Rectángulo 9"/>
          <p:cNvSpPr/>
          <p:nvPr/>
        </p:nvSpPr>
        <p:spPr>
          <a:xfrm>
            <a:off x="698939" y="271427"/>
            <a:ext cx="1104637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just">
              <a:lnSpc>
                <a:spcPct val="150000"/>
              </a:lnSpc>
            </a:pPr>
            <a:r>
              <a:rPr lang="es-EC" sz="11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MANUAL DE USO Y MANTENIMIENTO DE LA VIVIENDA - </a:t>
            </a:r>
            <a:r>
              <a:rPr lang="es-EC" sz="1100" b="1" dirty="0" smtClean="0">
                <a:latin typeface="Arial" pitchFamily="34" charset="0"/>
                <a:cs typeface="Arial" pitchFamily="34" charset="0"/>
              </a:rPr>
              <a:t>INSTALACIONES ELÉCTRICAS</a:t>
            </a:r>
            <a:endParaRPr lang="es-EC" sz="11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s-EC" sz="11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11" name="Conector recto 10"/>
          <p:cNvCxnSpPr/>
          <p:nvPr/>
        </p:nvCxnSpPr>
        <p:spPr>
          <a:xfrm>
            <a:off x="698941" y="561929"/>
            <a:ext cx="10822111" cy="0"/>
          </a:xfrm>
          <a:prstGeom prst="line">
            <a:avLst/>
          </a:prstGeom>
          <a:ln>
            <a:solidFill>
              <a:srgbClr val="ED7C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296" y="5039662"/>
            <a:ext cx="1067756" cy="1183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73175" y="1162093"/>
            <a:ext cx="2917587" cy="346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4696" y="4931617"/>
            <a:ext cx="830944" cy="1399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8962" y="1162093"/>
            <a:ext cx="3897852" cy="325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ángulo 12"/>
          <p:cNvSpPr/>
          <p:nvPr/>
        </p:nvSpPr>
        <p:spPr>
          <a:xfrm>
            <a:off x="683523" y="6384114"/>
            <a:ext cx="6985642" cy="568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C" sz="11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FUENTE:   Modelo de Costa Rica</a:t>
            </a:r>
          </a:p>
          <a:p>
            <a:pPr algn="just">
              <a:lnSpc>
                <a:spcPct val="150000"/>
              </a:lnSpc>
            </a:pPr>
            <a:r>
              <a:rPr lang="es-EC" sz="11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</a:t>
            </a:r>
            <a:endParaRPr lang="es-EC" sz="1100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3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Tabla"/>
          <p:cNvGraphicFramePr>
            <a:graphicFrameLocks noGrp="1"/>
          </p:cNvGraphicFramePr>
          <p:nvPr/>
        </p:nvGraphicFramePr>
        <p:xfrm>
          <a:off x="585849" y="1462533"/>
          <a:ext cx="10912104" cy="46859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56052"/>
                <a:gridCol w="5456052"/>
              </a:tblGrid>
              <a:tr h="479742">
                <a:tc>
                  <a:txBody>
                    <a:bodyPr/>
                    <a:lstStyle/>
                    <a:p>
                      <a:r>
                        <a:rPr lang="es-EC" i="1" dirty="0" smtClean="0">
                          <a:solidFill>
                            <a:schemeClr val="tx1"/>
                          </a:solidFill>
                        </a:rPr>
                        <a:t>Causas</a:t>
                      </a:r>
                      <a:endParaRPr lang="es-EC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D7C2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C" i="1" dirty="0" smtClean="0">
                          <a:solidFill>
                            <a:schemeClr val="tx1"/>
                          </a:solidFill>
                        </a:rPr>
                        <a:t>Signos y síntomas</a:t>
                      </a:r>
                      <a:endParaRPr lang="es-EC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D7C2F"/>
                    </a:solidFill>
                  </a:tcPr>
                </a:tc>
              </a:tr>
              <a:tr h="1789601">
                <a:tc>
                  <a:txBody>
                    <a:bodyPr/>
                    <a:lstStyle/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Rectángulo 9"/>
          <p:cNvSpPr/>
          <p:nvPr/>
        </p:nvSpPr>
        <p:spPr>
          <a:xfrm>
            <a:off x="698939" y="271427"/>
            <a:ext cx="1104637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just">
              <a:lnSpc>
                <a:spcPct val="150000"/>
              </a:lnSpc>
            </a:pPr>
            <a:r>
              <a:rPr lang="es-EC" sz="11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MANUAL DE USO Y MANTENIMIENTO DE LA VIVIENDA </a:t>
            </a:r>
            <a:r>
              <a:rPr lang="es-EC" sz="11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s-EC" sz="1100" b="1" dirty="0" smtClean="0">
                <a:latin typeface="Arial" pitchFamily="34" charset="0"/>
                <a:cs typeface="Arial" pitchFamily="34" charset="0"/>
              </a:rPr>
              <a:t>CARPINTERÍA METÁLICA</a:t>
            </a:r>
            <a:endParaRPr lang="es-EC" sz="11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s-EC" sz="11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11" name="Conector recto 10"/>
          <p:cNvCxnSpPr/>
          <p:nvPr/>
        </p:nvCxnSpPr>
        <p:spPr>
          <a:xfrm>
            <a:off x="698941" y="561929"/>
            <a:ext cx="10822111" cy="0"/>
          </a:xfrm>
          <a:prstGeom prst="line">
            <a:avLst/>
          </a:prstGeom>
          <a:ln>
            <a:solidFill>
              <a:srgbClr val="ED7C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ángulo 8"/>
          <p:cNvSpPr/>
          <p:nvPr/>
        </p:nvSpPr>
        <p:spPr>
          <a:xfrm>
            <a:off x="476480" y="862491"/>
            <a:ext cx="993518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>
              <a:lnSpc>
                <a:spcPct val="150000"/>
              </a:lnSpc>
            </a:pPr>
            <a:r>
              <a:rPr lang="es-EC" b="1" dirty="0" smtClean="0">
                <a:latin typeface="Arial" pitchFamily="34" charset="0"/>
                <a:cs typeface="Arial" pitchFamily="34" charset="0"/>
              </a:rPr>
              <a:t>Daños en cerraduras</a:t>
            </a:r>
            <a:endParaRPr lang="es-EC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1" name="Picture 3" descr="E:\TESIS\ENCUESTAS IMAGENES\LA MERCED\ANIBAL VILOTUNA\PC0105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7155" y="2456102"/>
            <a:ext cx="3964195" cy="2973147"/>
          </a:xfrm>
          <a:prstGeom prst="rect">
            <a:avLst/>
          </a:prstGeom>
          <a:noFill/>
        </p:spPr>
      </p:pic>
      <p:pic>
        <p:nvPicPr>
          <p:cNvPr id="12292" name="Picture 4" descr="E:\TESIS\ENCUESTAS IMAGENES\LA MERCED\CELIANO VILATUNA\PC0107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2850" y="2616944"/>
            <a:ext cx="3190940" cy="2393205"/>
          </a:xfrm>
          <a:prstGeom prst="rect">
            <a:avLst/>
          </a:prstGeom>
          <a:noFill/>
        </p:spPr>
      </p:pic>
      <p:pic>
        <p:nvPicPr>
          <p:cNvPr id="12293" name="Picture 5" descr="E:\TESIS\ENCUESTAS IMAGENES\LA MERCED\IRMA MORALES\PB25004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3895" y="2595397"/>
            <a:ext cx="1872484" cy="2496645"/>
          </a:xfrm>
          <a:prstGeom prst="rect">
            <a:avLst/>
          </a:prstGeom>
          <a:noFill/>
        </p:spPr>
      </p:pic>
      <p:sp>
        <p:nvSpPr>
          <p:cNvPr id="12" name="Rectángulo 11"/>
          <p:cNvSpPr/>
          <p:nvPr/>
        </p:nvSpPr>
        <p:spPr>
          <a:xfrm>
            <a:off x="580281" y="6341147"/>
            <a:ext cx="6985642" cy="568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C" sz="11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FUENTE: Carla Dávila N., Ma. Fernanda Villavicencio R.</a:t>
            </a:r>
            <a:endParaRPr lang="es-EC" sz="11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s-EC" sz="1100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3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Tabla"/>
          <p:cNvGraphicFramePr>
            <a:graphicFrameLocks noGrp="1"/>
          </p:cNvGraphicFramePr>
          <p:nvPr/>
        </p:nvGraphicFramePr>
        <p:xfrm>
          <a:off x="712222" y="647734"/>
          <a:ext cx="10987042" cy="57835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87042"/>
              </a:tblGrid>
              <a:tr h="387735">
                <a:tc>
                  <a:txBody>
                    <a:bodyPr/>
                    <a:lstStyle/>
                    <a:p>
                      <a:r>
                        <a:rPr lang="es-EC" sz="18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Mantenimiento preventivo y correctivo</a:t>
                      </a:r>
                      <a:endParaRPr lang="es-EC" sz="18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ED7C2F"/>
                    </a:solidFill>
                  </a:tcPr>
                </a:tc>
              </a:tr>
              <a:tr h="3841331">
                <a:tc>
                  <a:txBody>
                    <a:bodyPr/>
                    <a:lstStyle/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87532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dirty="0" smtClean="0">
                          <a:latin typeface="Arial" pitchFamily="34" charset="0"/>
                          <a:cs typeface="Arial" pitchFamily="34" charset="0"/>
                        </a:rPr>
                        <a:t>Responsable</a:t>
                      </a:r>
                    </a:p>
                    <a:p>
                      <a:endParaRPr lang="es-EC" sz="16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es-EC" sz="16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es-EC" sz="16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es-EC" sz="16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es-EC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Rectángulo 9"/>
          <p:cNvSpPr/>
          <p:nvPr/>
        </p:nvSpPr>
        <p:spPr>
          <a:xfrm>
            <a:off x="698939" y="271427"/>
            <a:ext cx="1104637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just">
              <a:lnSpc>
                <a:spcPct val="150000"/>
              </a:lnSpc>
            </a:pPr>
            <a:r>
              <a:rPr lang="es-EC" sz="11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MANUAL DE USO Y MANTENIMIENTO DE LA VIVIENDA - </a:t>
            </a:r>
            <a:r>
              <a:rPr lang="es-EC" sz="1100" b="1" dirty="0" smtClean="0">
                <a:latin typeface="Arial" pitchFamily="34" charset="0"/>
                <a:cs typeface="Arial" pitchFamily="34" charset="0"/>
              </a:rPr>
              <a:t>DAÑOS EN PIEZAS SANITARIAS- INSTALACIONES ELÉCTRICAS</a:t>
            </a:r>
            <a:endParaRPr lang="es-EC" sz="11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s-EC" sz="11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11" name="Conector recto 10"/>
          <p:cNvCxnSpPr/>
          <p:nvPr/>
        </p:nvCxnSpPr>
        <p:spPr>
          <a:xfrm>
            <a:off x="698941" y="561929"/>
            <a:ext cx="10822111" cy="0"/>
          </a:xfrm>
          <a:prstGeom prst="line">
            <a:avLst/>
          </a:prstGeom>
          <a:ln>
            <a:solidFill>
              <a:srgbClr val="ED7C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574" y="5131225"/>
            <a:ext cx="1093947" cy="121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2250" y="1190624"/>
            <a:ext cx="3213610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757" y="4988614"/>
            <a:ext cx="830944" cy="1399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ángulo 11"/>
          <p:cNvSpPr/>
          <p:nvPr/>
        </p:nvSpPr>
        <p:spPr>
          <a:xfrm>
            <a:off x="683523" y="6384114"/>
            <a:ext cx="6985642" cy="568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C" sz="11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FUENTE:   Modelo de Costa Rica</a:t>
            </a:r>
          </a:p>
          <a:p>
            <a:pPr algn="just">
              <a:lnSpc>
                <a:spcPct val="150000"/>
              </a:lnSpc>
            </a:pPr>
            <a:r>
              <a:rPr lang="es-EC" sz="11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</a:t>
            </a:r>
            <a:endParaRPr lang="es-EC" sz="1100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3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Tabla"/>
          <p:cNvGraphicFramePr>
            <a:graphicFrameLocks noGrp="1"/>
          </p:cNvGraphicFramePr>
          <p:nvPr/>
        </p:nvGraphicFramePr>
        <p:xfrm>
          <a:off x="585849" y="1462533"/>
          <a:ext cx="10912104" cy="49603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56052"/>
                <a:gridCol w="5456052"/>
              </a:tblGrid>
              <a:tr h="479742">
                <a:tc>
                  <a:txBody>
                    <a:bodyPr/>
                    <a:lstStyle/>
                    <a:p>
                      <a:r>
                        <a:rPr lang="es-EC" i="1" dirty="0" smtClean="0">
                          <a:solidFill>
                            <a:schemeClr val="tx1"/>
                          </a:solidFill>
                        </a:rPr>
                        <a:t>Causas</a:t>
                      </a:r>
                      <a:endParaRPr lang="es-EC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D7C2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C" i="1" dirty="0" smtClean="0">
                          <a:solidFill>
                            <a:schemeClr val="tx1"/>
                          </a:solidFill>
                        </a:rPr>
                        <a:t>Signos y síntomas</a:t>
                      </a:r>
                      <a:endParaRPr lang="es-EC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D7C2F"/>
                    </a:solidFill>
                  </a:tcPr>
                </a:tc>
              </a:tr>
              <a:tr h="1789601">
                <a:tc>
                  <a:txBody>
                    <a:bodyPr/>
                    <a:lstStyle/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Rectángulo 9"/>
          <p:cNvSpPr/>
          <p:nvPr/>
        </p:nvSpPr>
        <p:spPr>
          <a:xfrm>
            <a:off x="698939" y="271427"/>
            <a:ext cx="1104637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just">
              <a:lnSpc>
                <a:spcPct val="150000"/>
              </a:lnSpc>
            </a:pPr>
            <a:r>
              <a:rPr lang="es-EC" sz="11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MANUAL DE USO Y MANTENIMIENTO DE LA VIVIENDA </a:t>
            </a:r>
            <a:r>
              <a:rPr lang="es-EC" sz="11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</a:t>
            </a:r>
            <a:r>
              <a:rPr lang="es-EC" sz="1100" b="1" dirty="0" smtClean="0">
                <a:latin typeface="Arial" pitchFamily="34" charset="0"/>
                <a:cs typeface="Arial" pitchFamily="34" charset="0"/>
              </a:rPr>
              <a:t>CARPINTERÍA DE MADERA</a:t>
            </a:r>
            <a:endParaRPr lang="es-EC" sz="11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s-EC" sz="11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11" name="Conector recto 10"/>
          <p:cNvCxnSpPr/>
          <p:nvPr/>
        </p:nvCxnSpPr>
        <p:spPr>
          <a:xfrm>
            <a:off x="698941" y="561929"/>
            <a:ext cx="10822111" cy="0"/>
          </a:xfrm>
          <a:prstGeom prst="line">
            <a:avLst/>
          </a:prstGeom>
          <a:ln>
            <a:solidFill>
              <a:srgbClr val="ED7C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ángulo 8"/>
          <p:cNvSpPr/>
          <p:nvPr/>
        </p:nvSpPr>
        <p:spPr>
          <a:xfrm>
            <a:off x="476480" y="862491"/>
            <a:ext cx="9935183" cy="463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>
              <a:lnSpc>
                <a:spcPct val="150000"/>
              </a:lnSpc>
            </a:pPr>
            <a:r>
              <a:rPr lang="es-EC" b="1" dirty="0" smtClean="0">
                <a:latin typeface="Arial" pitchFamily="34" charset="0"/>
                <a:cs typeface="Arial" pitchFamily="34" charset="0"/>
              </a:rPr>
              <a:t>Puertas torcidas, pandeadas, resquebrajadas o desplomadas</a:t>
            </a:r>
            <a:endParaRPr lang="es-EC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 l="34197" t="32791" r="16062" b="23721"/>
          <a:stretch>
            <a:fillRect/>
          </a:stretch>
        </p:blipFill>
        <p:spPr bwMode="auto">
          <a:xfrm>
            <a:off x="1257300" y="2228850"/>
            <a:ext cx="3657600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 descr="E:\TESIS\FOTOS\CARPINTERIA DE MADERA\PC0106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45500" y="2298700"/>
            <a:ext cx="2628900" cy="3505200"/>
          </a:xfrm>
          <a:prstGeom prst="rect">
            <a:avLst/>
          </a:prstGeom>
          <a:noFill/>
        </p:spPr>
      </p:pic>
      <p:pic>
        <p:nvPicPr>
          <p:cNvPr id="14340" name="Picture 4" descr="E:\TESIS\FOTOS\CARPINTERIA DE MADERA\PB250034.JPG"/>
          <p:cNvPicPr>
            <a:picLocks noChangeAspect="1" noChangeArrowheads="1"/>
          </p:cNvPicPr>
          <p:nvPr/>
        </p:nvPicPr>
        <p:blipFill>
          <a:blip r:embed="rId5" cstate="print"/>
          <a:srcRect l="29845"/>
          <a:stretch>
            <a:fillRect/>
          </a:stretch>
        </p:blipFill>
        <p:spPr bwMode="auto">
          <a:xfrm>
            <a:off x="6388100" y="2308860"/>
            <a:ext cx="1838960" cy="3495040"/>
          </a:xfrm>
          <a:prstGeom prst="rect">
            <a:avLst/>
          </a:prstGeom>
          <a:noFill/>
        </p:spPr>
      </p:pic>
      <p:sp>
        <p:nvSpPr>
          <p:cNvPr id="13" name="Rectángulo 12"/>
          <p:cNvSpPr/>
          <p:nvPr/>
        </p:nvSpPr>
        <p:spPr>
          <a:xfrm>
            <a:off x="507215" y="6311688"/>
            <a:ext cx="6985642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C" sz="11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FUENTE:   Modelo de Costa Rica</a:t>
            </a:r>
          </a:p>
          <a:p>
            <a:pPr algn="just">
              <a:lnSpc>
                <a:spcPct val="150000"/>
              </a:lnSpc>
            </a:pPr>
            <a:r>
              <a:rPr lang="es-EC" sz="11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Carla Dávila N., Ma. Fernanda Villavicencio R.</a:t>
            </a:r>
            <a:endParaRPr lang="es-EC" sz="11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s-EC" sz="1100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3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2612743"/>
              </p:ext>
            </p:extLst>
          </p:nvPr>
        </p:nvGraphicFramePr>
        <p:xfrm>
          <a:off x="712222" y="647734"/>
          <a:ext cx="10987042" cy="58179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87042"/>
              </a:tblGrid>
              <a:tr h="387735">
                <a:tc>
                  <a:txBody>
                    <a:bodyPr/>
                    <a:lstStyle/>
                    <a:p>
                      <a:r>
                        <a:rPr lang="es-EC" sz="18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Mantenimiento  Correctivo</a:t>
                      </a:r>
                      <a:endParaRPr lang="es-EC" sz="18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ED7C2F"/>
                    </a:solidFill>
                  </a:tcPr>
                </a:tc>
              </a:tr>
              <a:tr h="3875744">
                <a:tc>
                  <a:txBody>
                    <a:bodyPr/>
                    <a:lstStyle/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87532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dirty="0" smtClean="0">
                          <a:latin typeface="Arial" pitchFamily="34" charset="0"/>
                          <a:cs typeface="Arial" pitchFamily="34" charset="0"/>
                        </a:rPr>
                        <a:t>Responsable                                                                                 </a:t>
                      </a:r>
                    </a:p>
                    <a:p>
                      <a:endParaRPr lang="es-EC" sz="16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es-EC" sz="16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es-EC" sz="16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es-EC" sz="16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es-EC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Rectángulo 9"/>
          <p:cNvSpPr/>
          <p:nvPr/>
        </p:nvSpPr>
        <p:spPr>
          <a:xfrm>
            <a:off x="698939" y="271427"/>
            <a:ext cx="1104637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just">
              <a:lnSpc>
                <a:spcPct val="150000"/>
              </a:lnSpc>
            </a:pPr>
            <a:r>
              <a:rPr lang="es-EC" sz="11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MANUAL DE USO Y MANTENIMIENTO DE LA VIVIENDA - </a:t>
            </a:r>
            <a:r>
              <a:rPr lang="es-EC" sz="1100" b="1" dirty="0" smtClean="0">
                <a:latin typeface="Arial" pitchFamily="34" charset="0"/>
                <a:cs typeface="Arial" pitchFamily="34" charset="0"/>
              </a:rPr>
              <a:t>CARPINTERÍA DE MADERA</a:t>
            </a:r>
            <a:endParaRPr lang="es-EC" sz="11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s-EC" sz="11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11" name="Conector recto 10"/>
          <p:cNvCxnSpPr/>
          <p:nvPr/>
        </p:nvCxnSpPr>
        <p:spPr>
          <a:xfrm>
            <a:off x="698941" y="561929"/>
            <a:ext cx="10822111" cy="0"/>
          </a:xfrm>
          <a:prstGeom prst="line">
            <a:avLst/>
          </a:prstGeom>
          <a:ln>
            <a:solidFill>
              <a:srgbClr val="ED7C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524" y="5037830"/>
            <a:ext cx="830944" cy="1399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147" y="1162093"/>
            <a:ext cx="4366956" cy="3089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2125" y="1162093"/>
            <a:ext cx="4005262" cy="3585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ángulo 7"/>
          <p:cNvSpPr/>
          <p:nvPr/>
        </p:nvSpPr>
        <p:spPr>
          <a:xfrm>
            <a:off x="698939" y="6437315"/>
            <a:ext cx="6985642" cy="568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C" sz="11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FUENTE: Carla Dávila N., Ma. Fernanda Villavicencio R.</a:t>
            </a:r>
            <a:endParaRPr lang="es-EC" sz="11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s-EC" sz="1100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3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698939" y="271428"/>
            <a:ext cx="11046372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C" sz="11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MANUAL DE USO Y MANTENIMIENTO DE LA VIVIENDA DE INTERÉS SOCIAL EN EL DISTRITO METROPOLITANO DE </a:t>
            </a:r>
            <a:r>
              <a:rPr lang="es-EC" sz="11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QUITO</a:t>
            </a:r>
            <a:endParaRPr lang="es-EC" sz="11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4" name="Conector recto 3"/>
          <p:cNvCxnSpPr/>
          <p:nvPr/>
        </p:nvCxnSpPr>
        <p:spPr>
          <a:xfrm>
            <a:off x="698941" y="561929"/>
            <a:ext cx="1082211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ángulo 4"/>
          <p:cNvSpPr/>
          <p:nvPr/>
        </p:nvSpPr>
        <p:spPr>
          <a:xfrm>
            <a:off x="1052130" y="751896"/>
            <a:ext cx="95959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CRONOGRAMA VALORADO DE MANTENIMIENTO</a:t>
            </a:r>
            <a:endParaRPr lang="es-EC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177908" y="1249000"/>
            <a:ext cx="1068907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Se consideraron un grupo de acciones de mantenimiento.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Análisis de precios unitarios de cada acción de mantenimiento.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Se determinó el tiempo de recurrencia de cada acción de mantenimiento en función de la vida útil de los materiales.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Se proyectó para un periodo de 20 años los costos de cada acción de mantenimiento.</a:t>
            </a:r>
          </a:p>
        </p:txBody>
      </p:sp>
      <p:sp>
        <p:nvSpPr>
          <p:cNvPr id="7" name="Rectángulo 6"/>
          <p:cNvSpPr/>
          <p:nvPr/>
        </p:nvSpPr>
        <p:spPr>
          <a:xfrm>
            <a:off x="1714986" y="3850672"/>
            <a:ext cx="21547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7200" algn="ctr">
              <a:lnSpc>
                <a:spcPct val="200000"/>
              </a:lnSpc>
              <a:spcAft>
                <a:spcPts val="0"/>
              </a:spcAft>
            </a:pPr>
            <a:r>
              <a:rPr lang="es-EC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VF = VP*(1+i)</a:t>
            </a:r>
            <a:r>
              <a:rPr lang="es-EC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</a:t>
            </a:r>
            <a:endParaRPr lang="es-EC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4080388" y="3315764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7200" algn="just">
              <a:lnSpc>
                <a:spcPct val="200000"/>
              </a:lnSpc>
              <a:spcAft>
                <a:spcPts val="0"/>
              </a:spcAft>
            </a:pPr>
            <a:r>
              <a:rPr lang="es-EC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VF: Flujo de caja en un futuro determinado.</a:t>
            </a:r>
          </a:p>
          <a:p>
            <a:pPr indent="457200" algn="just">
              <a:lnSpc>
                <a:spcPct val="200000"/>
              </a:lnSpc>
              <a:spcAft>
                <a:spcPts val="0"/>
              </a:spcAft>
            </a:pPr>
            <a:r>
              <a:rPr lang="es-EC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</a:t>
            </a:r>
            <a:r>
              <a:rPr lang="es-EC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s-EC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Inflación</a:t>
            </a:r>
            <a:endParaRPr lang="es-EC" sz="16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457200" algn="just">
              <a:lnSpc>
                <a:spcPct val="200000"/>
              </a:lnSpc>
              <a:spcAft>
                <a:spcPts val="0"/>
              </a:spcAft>
            </a:pPr>
            <a:r>
              <a:rPr lang="es-EC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</a:t>
            </a:r>
            <a:r>
              <a:rPr lang="es-EC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Cantidad de periodos que existe hasta un momento </a:t>
            </a:r>
            <a:r>
              <a:rPr lang="es-EC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determinado </a:t>
            </a:r>
            <a:r>
              <a:rPr lang="es-EC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 el futuro.</a:t>
            </a:r>
            <a:endParaRPr lang="es-EC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71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698939" y="271428"/>
            <a:ext cx="11046372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C" sz="11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MANUAL DE USO Y MANTENIMIENTO DE LA VIVIENDA DE INTERÉS SOCIAL EN EL DISTRITO METROPOLITANO DE </a:t>
            </a:r>
            <a:r>
              <a:rPr lang="es-EC" sz="11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QUITO </a:t>
            </a:r>
            <a:endParaRPr lang="es-EC" sz="11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4" name="Conector recto 3"/>
          <p:cNvCxnSpPr/>
          <p:nvPr/>
        </p:nvCxnSpPr>
        <p:spPr>
          <a:xfrm>
            <a:off x="698941" y="561929"/>
            <a:ext cx="1082211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n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8976" y="1498114"/>
            <a:ext cx="10876707" cy="345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72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698939" y="271428"/>
            <a:ext cx="11046372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C" sz="11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MANUAL DE USO Y MANTENIMIENTO DE LA VIVIENDA DE INTERÉS SOCIAL EN EL DISTRITO METROPOLITANO DE </a:t>
            </a:r>
            <a:r>
              <a:rPr lang="es-EC" sz="11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QUITO </a:t>
            </a:r>
            <a:endParaRPr lang="es-EC" sz="11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4" name="Conector recto 3"/>
          <p:cNvCxnSpPr/>
          <p:nvPr/>
        </p:nvCxnSpPr>
        <p:spPr>
          <a:xfrm>
            <a:off x="698941" y="561929"/>
            <a:ext cx="1082211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ángulo 4"/>
          <p:cNvSpPr/>
          <p:nvPr/>
        </p:nvSpPr>
        <p:spPr>
          <a:xfrm>
            <a:off x="1052130" y="751898"/>
            <a:ext cx="95959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PROYECCIÓN DE COSTOS </a:t>
            </a:r>
            <a:r>
              <a:rPr lang="es-EC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 MANTENIMIENTO VS COSTOS DE CONSTRUCCIÓN </a:t>
            </a:r>
            <a:endParaRPr lang="es-EC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177908" y="1249000"/>
            <a:ext cx="986863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Se calculó el costo total de construcción de la vivienda, en función de los análisis de precios unitarios, la misma que tiene un valor de $ 11 563,59.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Anualmente se hizo una comparación entre el costo futuro de la vivienda y la proyección anual de los costos de intervención. 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82848" y="3728097"/>
            <a:ext cx="7034875" cy="171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53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849486" y="723152"/>
            <a:ext cx="54007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41325" algn="just">
              <a:lnSpc>
                <a:spcPct val="200000"/>
              </a:lnSpc>
              <a:spcAft>
                <a:spcPts val="0"/>
              </a:spcAft>
            </a:pPr>
            <a:r>
              <a:rPr lang="es-EC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DÉFICIT HABITACIONAL AMÉRICA LATINA </a:t>
            </a:r>
            <a:endParaRPr lang="es-EC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8" name="Imagen 7" descr="http://services.iadb.org/wmsfiles/images/0x0/-12462.jpg"/>
          <p:cNvPicPr/>
          <p:nvPr/>
        </p:nvPicPr>
        <p:blipFill>
          <a:blip r:embed="rId2" cstate="print"/>
          <a:srcRect b="6226"/>
          <a:stretch>
            <a:fillRect/>
          </a:stretch>
        </p:blipFill>
        <p:spPr bwMode="auto">
          <a:xfrm>
            <a:off x="1175389" y="1474956"/>
            <a:ext cx="4934607" cy="4446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ángulo 9"/>
          <p:cNvSpPr/>
          <p:nvPr/>
        </p:nvSpPr>
        <p:spPr>
          <a:xfrm>
            <a:off x="698939" y="271428"/>
            <a:ext cx="11046372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C" sz="11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SITUACIÓN ACTUAL Y CARACTERIZACIÓN DE LA VIVIENDA UNIFAMILIAR DE INTERÉS SOCIAL EN ECUADOR</a:t>
            </a:r>
            <a:endParaRPr lang="es-EC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Conector recto 10"/>
          <p:cNvCxnSpPr/>
          <p:nvPr/>
        </p:nvCxnSpPr>
        <p:spPr>
          <a:xfrm>
            <a:off x="698941" y="561929"/>
            <a:ext cx="1082211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 1"/>
          <p:cNvSpPr/>
          <p:nvPr/>
        </p:nvSpPr>
        <p:spPr>
          <a:xfrm>
            <a:off x="456831" y="5960389"/>
            <a:ext cx="65689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C" sz="1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FUENTE: ESTUDIO BID: AMÉRICA LATINA Y EL CARIBE ENCARAN CRECIENTE DÉFICIT DE VIVIENDA</a:t>
            </a:r>
            <a:endParaRPr lang="es-EC" sz="1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6659654" y="1732513"/>
            <a:ext cx="508565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lnSpc>
                <a:spcPct val="3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C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Familias sin vivienda propia</a:t>
            </a:r>
          </a:p>
          <a:p>
            <a:pPr marL="171450" indent="-171450" algn="just">
              <a:lnSpc>
                <a:spcPct val="3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C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Falta de títulos de propiedad</a:t>
            </a:r>
          </a:p>
          <a:p>
            <a:pPr marL="171450" indent="-171450" algn="just">
              <a:lnSpc>
                <a:spcPct val="3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C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Estructuras con materiales de desecho (cartón)</a:t>
            </a:r>
          </a:p>
          <a:p>
            <a:pPr marL="171450" indent="-171450" algn="just">
              <a:lnSpc>
                <a:spcPct val="3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C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Ausencia de acceso a redes de agua potable, saneamiento y electricidad</a:t>
            </a:r>
          </a:p>
        </p:txBody>
      </p:sp>
    </p:spTree>
    <p:extLst>
      <p:ext uri="{BB962C8B-B14F-4D97-AF65-F5344CB8AC3E}">
        <p14:creationId xmlns:p14="http://schemas.microsoft.com/office/powerpoint/2010/main" val="201205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698939" y="271427"/>
            <a:ext cx="1104637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C" sz="11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CONCLUSIONES Y RECOMENDACIONES</a:t>
            </a:r>
          </a:p>
        </p:txBody>
      </p:sp>
      <p:cxnSp>
        <p:nvCxnSpPr>
          <p:cNvPr id="4" name="Conector recto 3"/>
          <p:cNvCxnSpPr/>
          <p:nvPr/>
        </p:nvCxnSpPr>
        <p:spPr>
          <a:xfrm>
            <a:off x="698941" y="561929"/>
            <a:ext cx="1082211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ángulo 4"/>
          <p:cNvSpPr/>
          <p:nvPr/>
        </p:nvSpPr>
        <p:spPr>
          <a:xfrm>
            <a:off x="1052130" y="751896"/>
            <a:ext cx="95959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CONCLUSIONES:</a:t>
            </a:r>
            <a:endParaRPr lang="es-EC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875534" y="1423257"/>
            <a:ext cx="9949139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20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 modelo de uso y mantenimiento de viviendas tiene como base los modelos </a:t>
            </a:r>
            <a:r>
              <a:rPr lang="es-EC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existentes </a:t>
            </a:r>
            <a:r>
              <a:rPr lang="es-EC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 Chile y Costa Rica y está adaptado a la realidad ecuatoriana</a:t>
            </a:r>
            <a:r>
              <a:rPr lang="es-EC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s-EC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incluyendo un método para evaluación de daños y una guía de mantenimiento </a:t>
            </a:r>
          </a:p>
          <a:p>
            <a:pPr lvl="0" algn="just">
              <a:lnSpc>
                <a:spcPct val="200000"/>
              </a:lnSpc>
              <a:spcAft>
                <a:spcPts val="0"/>
              </a:spcAft>
            </a:pPr>
            <a:endParaRPr lang="es-EC" sz="1600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20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 modelo es una herramienta </a:t>
            </a:r>
            <a:r>
              <a:rPr lang="es-EC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para la mejora continua de los procesos constructivos empleados en la ejecución de proyectos de </a:t>
            </a:r>
            <a:r>
              <a:rPr lang="es-EC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viviendas </a:t>
            </a:r>
            <a:r>
              <a:rPr lang="es-EC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 interés </a:t>
            </a:r>
            <a:r>
              <a:rPr lang="es-EC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social.</a:t>
            </a:r>
          </a:p>
          <a:p>
            <a:pPr lvl="0" algn="just">
              <a:lnSpc>
                <a:spcPct val="200000"/>
              </a:lnSpc>
              <a:spcAft>
                <a:spcPts val="0"/>
              </a:spcAft>
            </a:pPr>
            <a:endParaRPr lang="es-EC" sz="1600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20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s-EC" sz="16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46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698939" y="271427"/>
            <a:ext cx="1104637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C" sz="11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CONCLUSIONES Y </a:t>
            </a:r>
            <a:r>
              <a:rPr lang="es-EC" sz="11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RECOMENDACIONES - CONCLUSIONES</a:t>
            </a:r>
            <a:endParaRPr lang="es-EC" sz="11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4" name="Conector recto 3"/>
          <p:cNvCxnSpPr/>
          <p:nvPr/>
        </p:nvCxnSpPr>
        <p:spPr>
          <a:xfrm>
            <a:off x="698941" y="561929"/>
            <a:ext cx="1082211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ángulo 6"/>
          <p:cNvSpPr/>
          <p:nvPr/>
        </p:nvSpPr>
        <p:spPr>
          <a:xfrm>
            <a:off x="875536" y="998245"/>
            <a:ext cx="103559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s-EC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Las viviendas entregadas no </a:t>
            </a:r>
            <a:r>
              <a:rPr lang="es-EC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cumplen con los estándares mínimos de </a:t>
            </a:r>
            <a:r>
              <a:rPr lang="es-EC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habitabilidad (Ordenanza </a:t>
            </a:r>
            <a:r>
              <a:rPr lang="es-EC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Municipal </a:t>
            </a:r>
            <a:r>
              <a:rPr lang="es-EC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3445).</a:t>
            </a:r>
          </a:p>
        </p:txBody>
      </p:sp>
      <p:sp>
        <p:nvSpPr>
          <p:cNvPr id="2" name="Rectángulo 1"/>
          <p:cNvSpPr/>
          <p:nvPr/>
        </p:nvSpPr>
        <p:spPr>
          <a:xfrm>
            <a:off x="875536" y="2314616"/>
            <a:ext cx="103559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s-EC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 100.00% de las viviendas analizadas presenta algún tipo de daño en los </a:t>
            </a:r>
            <a:r>
              <a:rPr lang="es-EC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acabados, siendo el más critico la humedad</a:t>
            </a:r>
            <a:r>
              <a:rPr lang="es-EC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82455" y="4069307"/>
            <a:ext cx="4201456" cy="107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246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698939" y="271427"/>
            <a:ext cx="1104637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C" sz="11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CONCLUSIONES Y </a:t>
            </a:r>
            <a:r>
              <a:rPr lang="es-EC" sz="11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RECOMENDACIONES - CONCLUSIONES</a:t>
            </a:r>
            <a:endParaRPr lang="es-EC" sz="11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4" name="Conector recto 3"/>
          <p:cNvCxnSpPr/>
          <p:nvPr/>
        </p:nvCxnSpPr>
        <p:spPr>
          <a:xfrm>
            <a:off x="698941" y="561929"/>
            <a:ext cx="1082211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ángulo 6"/>
          <p:cNvSpPr/>
          <p:nvPr/>
        </p:nvSpPr>
        <p:spPr>
          <a:xfrm>
            <a:off x="875536" y="925532"/>
            <a:ext cx="103559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s-EC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Son también representativos los daños en puertas, cerradura  y griferías. El </a:t>
            </a:r>
            <a:r>
              <a:rPr lang="es-EC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problema se debe en mayor grado a la utilización de materiales </a:t>
            </a:r>
            <a:r>
              <a:rPr lang="es-EC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inadecuados y en algunos casos es causado </a:t>
            </a:r>
            <a:r>
              <a:rPr lang="es-EC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por el mal </a:t>
            </a:r>
            <a:r>
              <a:rPr lang="es-EC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uso</a:t>
            </a:r>
            <a:r>
              <a:rPr lang="es-EC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s-EC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 los elementos. </a:t>
            </a:r>
            <a:endParaRPr lang="es-EC" sz="16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Imagen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6347" y="2689730"/>
            <a:ext cx="5137151" cy="2648585"/>
          </a:xfrm>
          <a:prstGeom prst="rect">
            <a:avLst/>
          </a:prstGeom>
          <a:noFill/>
        </p:spPr>
      </p:pic>
      <p:sp>
        <p:nvSpPr>
          <p:cNvPr id="5" name="Rectángulo 4"/>
          <p:cNvSpPr/>
          <p:nvPr/>
        </p:nvSpPr>
        <p:spPr>
          <a:xfrm>
            <a:off x="916347" y="5371078"/>
            <a:ext cx="51371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DISTRIBUCIÓN PORCENTUAL DE VIVIENDAS QUE PRESENTAN GRIFERÍA O LLAVE DEFECTUOSA  A NIVEL DE PARROQUIAS</a:t>
            </a:r>
            <a:endParaRPr lang="es-EC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69171" y="2689728"/>
            <a:ext cx="5158740" cy="2666365"/>
          </a:xfrm>
          <a:prstGeom prst="rect">
            <a:avLst/>
          </a:prstGeom>
          <a:noFill/>
        </p:spPr>
      </p:pic>
      <p:sp>
        <p:nvSpPr>
          <p:cNvPr id="9" name="Rectángulo 8"/>
          <p:cNvSpPr/>
          <p:nvPr/>
        </p:nvSpPr>
        <p:spPr>
          <a:xfrm>
            <a:off x="6369172" y="5371078"/>
            <a:ext cx="51587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DISTRIBUCIÓN PORCENTUAL DE CERRADURAS DAÑADAS O SIN CERRADURA DE PUERTAS A NIVEL DE PARROQUIAS</a:t>
            </a:r>
          </a:p>
        </p:txBody>
      </p:sp>
    </p:spTree>
    <p:extLst>
      <p:ext uri="{BB962C8B-B14F-4D97-AF65-F5344CB8AC3E}">
        <p14:creationId xmlns:p14="http://schemas.microsoft.com/office/powerpoint/2010/main" val="3857200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698939" y="271427"/>
            <a:ext cx="1104637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C" sz="11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CONCLUSIONES Y </a:t>
            </a:r>
            <a:r>
              <a:rPr lang="es-EC" sz="11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RECOMENDACIONES - CONCLUSIONES</a:t>
            </a:r>
            <a:endParaRPr lang="es-EC" sz="11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4" name="Conector recto 3"/>
          <p:cNvCxnSpPr/>
          <p:nvPr/>
        </p:nvCxnSpPr>
        <p:spPr>
          <a:xfrm>
            <a:off x="698941" y="561929"/>
            <a:ext cx="1082211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 1"/>
          <p:cNvSpPr/>
          <p:nvPr/>
        </p:nvSpPr>
        <p:spPr>
          <a:xfrm>
            <a:off x="932032" y="4266873"/>
            <a:ext cx="103559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s-EC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 </a:t>
            </a:r>
            <a:r>
              <a:rPr lang="es-EC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costo de inversión para el mantenimiento de las viviendas es el 97.00% del costo de construcción del </a:t>
            </a:r>
            <a:r>
              <a:rPr lang="es-EC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bien, considerando el uso de materiales de desempeño adecuado en su etapa constructiva.</a:t>
            </a:r>
            <a:endParaRPr lang="es-EC" sz="16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Imagen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8403" y="653229"/>
            <a:ext cx="4970463" cy="2636073"/>
          </a:xfrm>
          <a:prstGeom prst="rect">
            <a:avLst/>
          </a:prstGeom>
          <a:noFill/>
        </p:spPr>
      </p:pic>
      <p:sp>
        <p:nvSpPr>
          <p:cNvPr id="5" name="Rectángulo 4"/>
          <p:cNvSpPr/>
          <p:nvPr/>
        </p:nvSpPr>
        <p:spPr>
          <a:xfrm>
            <a:off x="1168403" y="3289303"/>
            <a:ext cx="49704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DISTRIBUCIÓN PORCENTUAL DE PUERTAS OXIDADAS A NIVEL DE PARROQUIAS</a:t>
            </a:r>
          </a:p>
        </p:txBody>
      </p:sp>
      <p:pic>
        <p:nvPicPr>
          <p:cNvPr id="8" name="Imagen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6550" y="653229"/>
            <a:ext cx="4970463" cy="2636073"/>
          </a:xfrm>
          <a:prstGeom prst="rect">
            <a:avLst/>
          </a:prstGeom>
          <a:noFill/>
        </p:spPr>
      </p:pic>
      <p:sp>
        <p:nvSpPr>
          <p:cNvPr id="9" name="Rectángulo 8"/>
          <p:cNvSpPr/>
          <p:nvPr/>
        </p:nvSpPr>
        <p:spPr>
          <a:xfrm>
            <a:off x="6406550" y="3260411"/>
            <a:ext cx="49704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DISTRIBUCIÓN PORCENTUAL DE DAÑOS PUERTAS A NIVEL DE PARROQUIAS</a:t>
            </a:r>
          </a:p>
        </p:txBody>
      </p:sp>
    </p:spTree>
    <p:extLst>
      <p:ext uri="{BB962C8B-B14F-4D97-AF65-F5344CB8AC3E}">
        <p14:creationId xmlns:p14="http://schemas.microsoft.com/office/powerpoint/2010/main" val="39960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171899" y="723152"/>
            <a:ext cx="67559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41325" algn="just">
              <a:lnSpc>
                <a:spcPct val="200000"/>
              </a:lnSpc>
              <a:spcAft>
                <a:spcPts val="0"/>
              </a:spcAft>
            </a:pPr>
            <a:r>
              <a:rPr lang="es-EC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DÉFICIT HABITACIONAL CUANTITATIVO  EN ECUADOR</a:t>
            </a:r>
            <a:endParaRPr lang="es-EC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698939" y="271428"/>
            <a:ext cx="11046372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C" sz="11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SITUACIÓN ACTUAL Y CARACTERIZACIÓN DE LA VIVIENDA UNIFAMILIAR DE INTERÉS SOCIAL EN ECUADOR</a:t>
            </a:r>
            <a:endParaRPr lang="es-EC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Conector recto 10"/>
          <p:cNvCxnSpPr/>
          <p:nvPr/>
        </p:nvCxnSpPr>
        <p:spPr>
          <a:xfrm>
            <a:off x="698941" y="561929"/>
            <a:ext cx="1082211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ángulo 11"/>
          <p:cNvSpPr/>
          <p:nvPr/>
        </p:nvSpPr>
        <p:spPr>
          <a:xfrm>
            <a:off x="1362440" y="1075226"/>
            <a:ext cx="73558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300000"/>
              </a:lnSpc>
              <a:spcAft>
                <a:spcPts val="0"/>
              </a:spcAft>
            </a:pPr>
            <a:r>
              <a:rPr lang="es-EC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Déficit habitacional cuantitativo a nivel nacional de 36.0%</a:t>
            </a:r>
          </a:p>
        </p:txBody>
      </p:sp>
      <p:graphicFrame>
        <p:nvGraphicFramePr>
          <p:cNvPr id="9" name="Gráfico 8"/>
          <p:cNvGraphicFramePr/>
          <p:nvPr/>
        </p:nvGraphicFramePr>
        <p:xfrm>
          <a:off x="1362437" y="2167965"/>
          <a:ext cx="3677947" cy="3539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Gráfico 12"/>
          <p:cNvGraphicFramePr/>
          <p:nvPr/>
        </p:nvGraphicFramePr>
        <p:xfrm>
          <a:off x="5040386" y="2118166"/>
          <a:ext cx="5077092" cy="36362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ángulo 7"/>
          <p:cNvSpPr/>
          <p:nvPr/>
        </p:nvSpPr>
        <p:spPr>
          <a:xfrm>
            <a:off x="1607205" y="5901395"/>
            <a:ext cx="65689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es-EC" sz="1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FUENTE: CENSO DE POBLACIÓN Y VIVIENDA 2010 (INEC)</a:t>
            </a:r>
          </a:p>
          <a:p>
            <a:pPr indent="457200" algn="just">
              <a:spcAft>
                <a:spcPts val="0"/>
              </a:spcAft>
            </a:pPr>
            <a:r>
              <a:rPr lang="pt-BR" sz="1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ELABORADO POR: Carla </a:t>
            </a:r>
            <a:r>
              <a:rPr lang="pt-BR" sz="1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Dávila</a:t>
            </a:r>
            <a:r>
              <a:rPr lang="pt-BR" sz="1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N.,</a:t>
            </a:r>
            <a:r>
              <a:rPr lang="pt-BR" sz="1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</a:t>
            </a:r>
            <a:r>
              <a:rPr lang="pt-BR" sz="1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s-EC" sz="1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Fernanda Villavicencio R.</a:t>
            </a:r>
            <a:endParaRPr lang="es-EC" sz="1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37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212455" y="723152"/>
            <a:ext cx="66748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41325" algn="just">
              <a:lnSpc>
                <a:spcPct val="200000"/>
              </a:lnSpc>
              <a:spcAft>
                <a:spcPts val="0"/>
              </a:spcAft>
            </a:pPr>
            <a:r>
              <a:rPr lang="es-EC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DÉFICIT HABITACIONAL CUANTITATIVO  EN EL D.M.Q.</a:t>
            </a:r>
            <a:endParaRPr lang="es-EC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698939" y="271428"/>
            <a:ext cx="11046372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C" sz="11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SITUACIÓN ACTUAL Y CARACTERIZACIÓN DE LA VIVIENDA UNIFAMILIAR DE INTERÉS SOCIAL EN ECUADOR</a:t>
            </a:r>
            <a:endParaRPr lang="es-EC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Conector recto 10"/>
          <p:cNvCxnSpPr/>
          <p:nvPr/>
        </p:nvCxnSpPr>
        <p:spPr>
          <a:xfrm>
            <a:off x="698941" y="561929"/>
            <a:ext cx="1082211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Gráfico 13"/>
          <p:cNvGraphicFramePr/>
          <p:nvPr>
            <p:extLst>
              <p:ext uri="{D42A27DB-BD31-4B8C-83A1-F6EECF244321}">
                <p14:modId xmlns:p14="http://schemas.microsoft.com/office/powerpoint/2010/main" val="1243751306"/>
              </p:ext>
            </p:extLst>
          </p:nvPr>
        </p:nvGraphicFramePr>
        <p:xfrm>
          <a:off x="283780" y="1970690"/>
          <a:ext cx="5137752" cy="2983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Gráfico 14"/>
          <p:cNvGraphicFramePr/>
          <p:nvPr>
            <p:extLst>
              <p:ext uri="{D42A27DB-BD31-4B8C-83A1-F6EECF244321}">
                <p14:modId xmlns:p14="http://schemas.microsoft.com/office/powerpoint/2010/main" val="871799647"/>
              </p:ext>
            </p:extLst>
          </p:nvPr>
        </p:nvGraphicFramePr>
        <p:xfrm>
          <a:off x="5549877" y="1474955"/>
          <a:ext cx="5971175" cy="4295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ángulo 6"/>
          <p:cNvSpPr/>
          <p:nvPr/>
        </p:nvSpPr>
        <p:spPr>
          <a:xfrm>
            <a:off x="1607205" y="5901395"/>
            <a:ext cx="65689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es-EC" sz="1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FUENTE: CENSO DE POBLACIÓN Y VIVIENDA 2010 (INEC)</a:t>
            </a:r>
          </a:p>
          <a:p>
            <a:pPr indent="457200" algn="just">
              <a:spcAft>
                <a:spcPts val="0"/>
              </a:spcAft>
            </a:pPr>
            <a:r>
              <a:rPr lang="pt-BR" sz="1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ELABORADO POR: Carla </a:t>
            </a:r>
            <a:r>
              <a:rPr lang="pt-BR" sz="1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Dávila</a:t>
            </a:r>
            <a:r>
              <a:rPr lang="pt-BR" sz="1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N.,</a:t>
            </a:r>
            <a:r>
              <a:rPr lang="pt-BR" sz="1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</a:t>
            </a:r>
            <a:r>
              <a:rPr lang="pt-BR" sz="1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s-EC" sz="1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Fernanda Villavicencio R.</a:t>
            </a:r>
            <a:endParaRPr lang="es-EC" sz="1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239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3155116" y="723152"/>
            <a:ext cx="47895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41325" algn="just">
              <a:lnSpc>
                <a:spcPct val="200000"/>
              </a:lnSpc>
              <a:spcAft>
                <a:spcPts val="0"/>
              </a:spcAft>
            </a:pPr>
            <a:r>
              <a:rPr lang="es-EC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DÉFICIT CUALITATIVO  EN ECUADOR</a:t>
            </a:r>
            <a:endParaRPr lang="es-EC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698939" y="271428"/>
            <a:ext cx="11046372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C" sz="11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SITUACIÓN ACTUAL Y CARACTERIZACIÓN DE LA VIVIENDA UNIFAMILIAR DE INTERÉS SOCIAL EN ECUADOR</a:t>
            </a:r>
            <a:endParaRPr lang="es-EC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Conector recto 10"/>
          <p:cNvCxnSpPr/>
          <p:nvPr/>
        </p:nvCxnSpPr>
        <p:spPr>
          <a:xfrm>
            <a:off x="698941" y="561929"/>
            <a:ext cx="1082211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ángulo 5"/>
          <p:cNvSpPr/>
          <p:nvPr/>
        </p:nvSpPr>
        <p:spPr>
          <a:xfrm>
            <a:off x="162908" y="1344616"/>
            <a:ext cx="96905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200000"/>
              </a:lnSpc>
              <a:spcAft>
                <a:spcPts val="0"/>
              </a:spcAft>
            </a:pPr>
            <a:r>
              <a:rPr lang="es-EC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 acuerdo al INEC son viviendas con déficit cualitativo las siguientes:</a:t>
            </a: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7950" y="2142046"/>
            <a:ext cx="10277603" cy="335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27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698939" y="271428"/>
            <a:ext cx="11046372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C" sz="11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SITUACIÓN ACTUAL Y CARACTERIZACIÓN DE LA VIVIENDA UNIFAMILIAR DE INTERÉS SOCIAL EN ECUADOR - </a:t>
            </a:r>
            <a:r>
              <a:rPr lang="es-EC" sz="11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DÉFICIT CUANTITATIVO  EN ECUADOR</a:t>
            </a:r>
          </a:p>
        </p:txBody>
      </p:sp>
      <p:cxnSp>
        <p:nvCxnSpPr>
          <p:cNvPr id="11" name="Conector recto 10"/>
          <p:cNvCxnSpPr/>
          <p:nvPr/>
        </p:nvCxnSpPr>
        <p:spPr>
          <a:xfrm>
            <a:off x="698941" y="561929"/>
            <a:ext cx="1082211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Gráfico 4"/>
          <p:cNvGraphicFramePr/>
          <p:nvPr>
            <p:extLst>
              <p:ext uri="{D42A27DB-BD31-4B8C-83A1-F6EECF244321}">
                <p14:modId xmlns:p14="http://schemas.microsoft.com/office/powerpoint/2010/main" val="2663406435"/>
              </p:ext>
            </p:extLst>
          </p:nvPr>
        </p:nvGraphicFramePr>
        <p:xfrm>
          <a:off x="698939" y="1557327"/>
          <a:ext cx="5291959" cy="39763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Gráfico 6"/>
          <p:cNvGraphicFramePr/>
          <p:nvPr>
            <p:extLst>
              <p:ext uri="{D42A27DB-BD31-4B8C-83A1-F6EECF244321}">
                <p14:modId xmlns:p14="http://schemas.microsoft.com/office/powerpoint/2010/main" val="1164701899"/>
              </p:ext>
            </p:extLst>
          </p:nvPr>
        </p:nvGraphicFramePr>
        <p:xfrm>
          <a:off x="6148555" y="1643499"/>
          <a:ext cx="4934607" cy="37325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ctángulo 1"/>
          <p:cNvSpPr/>
          <p:nvPr/>
        </p:nvSpPr>
        <p:spPr>
          <a:xfrm>
            <a:off x="525515" y="742070"/>
            <a:ext cx="106259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1325" algn="just">
              <a:lnSpc>
                <a:spcPct val="150000"/>
              </a:lnSpc>
            </a:pPr>
            <a:r>
              <a:rPr lang="es-EC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DÉFICIT CUALITATIVO POR MATERIALES INADECUADOS Y FALTA DE ACCESO A SERVICIOS </a:t>
            </a:r>
            <a:r>
              <a:rPr lang="es-EC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BÁSICOS</a:t>
            </a:r>
            <a:endParaRPr lang="es-EC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249208" y="5233260"/>
            <a:ext cx="200747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1325" algn="just">
              <a:lnSpc>
                <a:spcPct val="150000"/>
              </a:lnSpc>
            </a:pPr>
            <a:r>
              <a:rPr lang="es-EC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ECUADOR</a:t>
            </a:r>
            <a:endParaRPr lang="es-EC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8014132" y="5233261"/>
            <a:ext cx="200747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1325" algn="just">
              <a:lnSpc>
                <a:spcPct val="150000"/>
              </a:lnSpc>
            </a:pPr>
            <a:r>
              <a:rPr lang="es-EC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D.M.Q.</a:t>
            </a:r>
            <a:endParaRPr lang="es-EC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31380" y="5930280"/>
            <a:ext cx="92648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es-EC" sz="1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FUENTE: CENSO DE POBLACIÓN Y VIVIENDA 2010 (INEC)</a:t>
            </a:r>
          </a:p>
          <a:p>
            <a:pPr indent="457200" algn="just">
              <a:spcAft>
                <a:spcPts val="0"/>
              </a:spcAft>
            </a:pPr>
            <a:r>
              <a:rPr lang="pt-BR" sz="1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ELABORADO POR: Carla </a:t>
            </a:r>
            <a:r>
              <a:rPr lang="pt-BR" sz="10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Dávila</a:t>
            </a:r>
            <a:r>
              <a:rPr lang="pt-BR" sz="1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N.,</a:t>
            </a:r>
            <a:r>
              <a:rPr lang="pt-BR" sz="10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</a:t>
            </a:r>
            <a:r>
              <a:rPr lang="pt-BR" sz="1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s-EC" sz="1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Fernanda Villavicencio R.</a:t>
            </a:r>
            <a:endParaRPr lang="es-EC" sz="1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72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ción">
  <a:themeElements>
    <a:clrScheme name="Retrospección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ció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1801</TotalTime>
  <Words>2400</Words>
  <Application>Microsoft Office PowerPoint</Application>
  <PresentationFormat>Panorámica</PresentationFormat>
  <Paragraphs>491</Paragraphs>
  <Slides>53</Slides>
  <Notes>27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53</vt:i4>
      </vt:variant>
    </vt:vector>
  </HeadingPairs>
  <TitlesOfParts>
    <vt:vector size="62" baseType="lpstr">
      <vt:lpstr>Arial</vt:lpstr>
      <vt:lpstr>Calibri</vt:lpstr>
      <vt:lpstr>Calibri Light</vt:lpstr>
      <vt:lpstr>Symbol</vt:lpstr>
      <vt:lpstr>Times New Roman</vt:lpstr>
      <vt:lpstr>Wingdings</vt:lpstr>
      <vt:lpstr>Retrospección</vt:lpstr>
      <vt:lpstr>Tema de Office</vt:lpstr>
      <vt:lpstr>1_Tema de Office</vt:lpstr>
      <vt:lpstr>“MODELO PARA EL USO Y MANTENIMIENTO DE VIVIENDAS UNIFAMILIARES DE INTERÉS SOCIAL EN EL  DISTRITO METROPOLITANO DE QUITO Y  ZONAS RURALES ALEDAÑAS” </vt:lpstr>
      <vt:lpstr>Presentación de PowerPoint</vt:lpstr>
      <vt:lpstr>OBJETIVOS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“MODELO PARA EL USO Y MANTENIMIENTO DE VIVIENDAS UNIFAMILIARES DE INTERÉS SOCIAL EN EL DISTRITO METROPOLITANO DE QUITO Y ZONAS RURALES ALEDAÑAS”</dc:title>
  <dc:creator>Jorge</dc:creator>
  <cp:lastModifiedBy>Jorge</cp:lastModifiedBy>
  <cp:revision>205</cp:revision>
  <dcterms:created xsi:type="dcterms:W3CDTF">2014-09-27T19:39:28Z</dcterms:created>
  <dcterms:modified xsi:type="dcterms:W3CDTF">2014-10-14T01:29:25Z</dcterms:modified>
</cp:coreProperties>
</file>