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charts/chart1.xml" ContentType="application/vnd.openxmlformats-officedocument.drawingml.chart+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398" r:id="rId2"/>
    <p:sldId id="431" r:id="rId3"/>
    <p:sldId id="261" r:id="rId4"/>
    <p:sldId id="262" r:id="rId5"/>
    <p:sldId id="265" r:id="rId6"/>
    <p:sldId id="264" r:id="rId7"/>
    <p:sldId id="424" r:id="rId8"/>
    <p:sldId id="257" r:id="rId9"/>
    <p:sldId id="432" r:id="rId10"/>
    <p:sldId id="433" r:id="rId11"/>
    <p:sldId id="434" r:id="rId12"/>
    <p:sldId id="435" r:id="rId13"/>
    <p:sldId id="436" r:id="rId14"/>
    <p:sldId id="437" r:id="rId15"/>
    <p:sldId id="438" r:id="rId16"/>
    <p:sldId id="426" r:id="rId17"/>
    <p:sldId id="430" r:id="rId18"/>
    <p:sldId id="439" r:id="rId19"/>
    <p:sldId id="440" r:id="rId20"/>
    <p:sldId id="441" r:id="rId21"/>
    <p:sldId id="276" r:id="rId22"/>
    <p:sldId id="283" r:id="rId23"/>
    <p:sldId id="284" r:id="rId24"/>
    <p:sldId id="287" r:id="rId25"/>
    <p:sldId id="288" r:id="rId26"/>
    <p:sldId id="429" r:id="rId27"/>
    <p:sldId id="289" r:id="rId28"/>
    <p:sldId id="295" r:id="rId29"/>
    <p:sldId id="296" r:id="rId30"/>
    <p:sldId id="428" r:id="rId31"/>
    <p:sldId id="291" r:id="rId32"/>
    <p:sldId id="294" r:id="rId33"/>
    <p:sldId id="442" r:id="rId34"/>
    <p:sldId id="443" r:id="rId35"/>
    <p:sldId id="481" r:id="rId36"/>
    <p:sldId id="500" r:id="rId37"/>
    <p:sldId id="444" r:id="rId38"/>
    <p:sldId id="445" r:id="rId39"/>
    <p:sldId id="446" r:id="rId40"/>
    <p:sldId id="447" r:id="rId41"/>
    <p:sldId id="449" r:id="rId42"/>
    <p:sldId id="448" r:id="rId43"/>
    <p:sldId id="450" r:id="rId44"/>
    <p:sldId id="451" r:id="rId45"/>
    <p:sldId id="501" r:id="rId46"/>
    <p:sldId id="452" r:id="rId47"/>
    <p:sldId id="503" r:id="rId48"/>
    <p:sldId id="460" r:id="rId49"/>
    <p:sldId id="504" r:id="rId50"/>
    <p:sldId id="461" r:id="rId51"/>
    <p:sldId id="505" r:id="rId52"/>
    <p:sldId id="462" r:id="rId53"/>
    <p:sldId id="506" r:id="rId54"/>
    <p:sldId id="463" r:id="rId55"/>
    <p:sldId id="507" r:id="rId56"/>
    <p:sldId id="464" r:id="rId57"/>
    <p:sldId id="508" r:id="rId58"/>
    <p:sldId id="465" r:id="rId59"/>
    <p:sldId id="509" r:id="rId60"/>
    <p:sldId id="466" r:id="rId61"/>
    <p:sldId id="510" r:id="rId62"/>
    <p:sldId id="467" r:id="rId63"/>
    <p:sldId id="511" r:id="rId64"/>
    <p:sldId id="469" r:id="rId65"/>
    <p:sldId id="512" r:id="rId66"/>
    <p:sldId id="470" r:id="rId67"/>
    <p:sldId id="468" r:id="rId68"/>
    <p:sldId id="480" r:id="rId69"/>
    <p:sldId id="339" r:id="rId70"/>
    <p:sldId id="335" r:id="rId71"/>
    <p:sldId id="346" r:id="rId72"/>
    <p:sldId id="484" r:id="rId73"/>
    <p:sldId id="485" r:id="rId74"/>
    <p:sldId id="486" r:id="rId75"/>
    <p:sldId id="487" r:id="rId76"/>
    <p:sldId id="488" r:id="rId77"/>
    <p:sldId id="336" r:id="rId78"/>
    <p:sldId id="489" r:id="rId79"/>
    <p:sldId id="490" r:id="rId80"/>
    <p:sldId id="491" r:id="rId81"/>
    <p:sldId id="482" r:id="rId82"/>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97B95443-502A-42CE-85E7-42911BA2878E}">
          <p14:sldIdLst>
            <p14:sldId id="398"/>
            <p14:sldId id="431"/>
            <p14:sldId id="261"/>
            <p14:sldId id="262"/>
            <p14:sldId id="265"/>
            <p14:sldId id="264"/>
            <p14:sldId id="424"/>
            <p14:sldId id="257"/>
            <p14:sldId id="432"/>
            <p14:sldId id="433"/>
            <p14:sldId id="434"/>
            <p14:sldId id="435"/>
            <p14:sldId id="436"/>
            <p14:sldId id="437"/>
            <p14:sldId id="438"/>
            <p14:sldId id="426"/>
            <p14:sldId id="430"/>
            <p14:sldId id="439"/>
            <p14:sldId id="440"/>
            <p14:sldId id="441"/>
            <p14:sldId id="276"/>
            <p14:sldId id="283"/>
            <p14:sldId id="284"/>
            <p14:sldId id="287"/>
            <p14:sldId id="288"/>
            <p14:sldId id="429"/>
            <p14:sldId id="289"/>
            <p14:sldId id="295"/>
            <p14:sldId id="296"/>
            <p14:sldId id="428"/>
            <p14:sldId id="291"/>
            <p14:sldId id="294"/>
            <p14:sldId id="442"/>
            <p14:sldId id="443"/>
            <p14:sldId id="481"/>
            <p14:sldId id="500"/>
            <p14:sldId id="444"/>
            <p14:sldId id="445"/>
            <p14:sldId id="446"/>
            <p14:sldId id="447"/>
            <p14:sldId id="449"/>
            <p14:sldId id="448"/>
            <p14:sldId id="450"/>
            <p14:sldId id="451"/>
            <p14:sldId id="501"/>
            <p14:sldId id="452"/>
            <p14:sldId id="503"/>
            <p14:sldId id="460"/>
            <p14:sldId id="504"/>
            <p14:sldId id="461"/>
            <p14:sldId id="505"/>
            <p14:sldId id="462"/>
            <p14:sldId id="506"/>
            <p14:sldId id="463"/>
            <p14:sldId id="507"/>
            <p14:sldId id="464"/>
            <p14:sldId id="508"/>
            <p14:sldId id="465"/>
            <p14:sldId id="509"/>
            <p14:sldId id="466"/>
            <p14:sldId id="510"/>
            <p14:sldId id="467"/>
            <p14:sldId id="511"/>
            <p14:sldId id="469"/>
            <p14:sldId id="512"/>
            <p14:sldId id="470"/>
            <p14:sldId id="468"/>
            <p14:sldId id="480"/>
            <p14:sldId id="339"/>
            <p14:sldId id="335"/>
            <p14:sldId id="346"/>
            <p14:sldId id="484"/>
            <p14:sldId id="485"/>
            <p14:sldId id="486"/>
            <p14:sldId id="487"/>
            <p14:sldId id="488"/>
            <p14:sldId id="336"/>
            <p14:sldId id="489"/>
            <p14:sldId id="490"/>
            <p14:sldId id="491"/>
            <p14:sldId id="48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3112"/>
    <a:srgbClr val="77E83E"/>
    <a:srgbClr val="99CC00"/>
    <a:srgbClr val="AFFF93"/>
    <a:srgbClr val="9EF89A"/>
    <a:srgbClr val="A3EFAC"/>
    <a:srgbClr val="009900"/>
    <a:srgbClr val="95E9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Estilo temático 2 - Énfasis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85" autoAdjust="0"/>
    <p:restoredTop sz="98046" autoAdjust="0"/>
  </p:normalViewPr>
  <p:slideViewPr>
    <p:cSldViewPr>
      <p:cViewPr>
        <p:scale>
          <a:sx n="170" d="100"/>
          <a:sy n="170" d="100"/>
        </p:scale>
        <p:origin x="-258" y="16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4000"/>
            </a:pPr>
            <a:r>
              <a:rPr lang="en-US" sz="4000" dirty="0" err="1"/>
              <a:t>Resumen</a:t>
            </a:r>
            <a:r>
              <a:rPr lang="en-US" sz="4000" dirty="0"/>
              <a:t> de </a:t>
            </a:r>
            <a:r>
              <a:rPr lang="en-US" sz="4000" dirty="0" err="1" smtClean="0"/>
              <a:t>Auditoría</a:t>
            </a:r>
            <a:r>
              <a:rPr lang="en-US" sz="4000" dirty="0" smtClean="0"/>
              <a:t> </a:t>
            </a:r>
            <a:r>
              <a:rPr lang="en-US" sz="4000" dirty="0" err="1"/>
              <a:t>Chova</a:t>
            </a:r>
            <a:r>
              <a:rPr lang="en-US" sz="4000" dirty="0"/>
              <a:t> 2014</a:t>
            </a:r>
          </a:p>
        </c:rich>
      </c:tx>
      <c:layout/>
      <c:overlay val="0"/>
    </c:title>
    <c:autoTitleDeleted val="0"/>
    <c:plotArea>
      <c:layout/>
      <c:pieChart>
        <c:varyColors val="1"/>
        <c:ser>
          <c:idx val="0"/>
          <c:order val="0"/>
          <c:spPr>
            <a:solidFill>
              <a:srgbClr val="92D050"/>
            </a:solidFill>
          </c:spPr>
          <c:dPt>
            <c:idx val="0"/>
            <c:bubble3D val="0"/>
            <c:explosion val="9"/>
          </c:dPt>
          <c:dPt>
            <c:idx val="1"/>
            <c:bubble3D val="0"/>
            <c:spPr>
              <a:solidFill>
                <a:srgbClr val="FF0000"/>
              </a:solidFill>
            </c:spPr>
          </c:dPt>
          <c:dPt>
            <c:idx val="2"/>
            <c:bubble3D val="0"/>
            <c:explosion val="17"/>
            <c:spPr>
              <a:solidFill>
                <a:schemeClr val="accent2">
                  <a:lumMod val="60000"/>
                  <a:lumOff val="40000"/>
                </a:schemeClr>
              </a:solidFill>
            </c:spPr>
          </c:dPt>
          <c:dLbls>
            <c:dLbl>
              <c:idx val="0"/>
              <c:layout/>
              <c:tx>
                <c:rich>
                  <a:bodyPr/>
                  <a:lstStyle/>
                  <a:p>
                    <a:r>
                      <a:rPr lang="en-US" smtClean="0"/>
                      <a:t>55,56%</a:t>
                    </a:r>
                    <a:endParaRPr lang="en-US"/>
                  </a:p>
                </c:rich>
              </c:tx>
              <c:showLegendKey val="0"/>
              <c:showVal val="0"/>
              <c:showCatName val="0"/>
              <c:showSerName val="0"/>
              <c:showPercent val="1"/>
              <c:showBubbleSize val="0"/>
            </c:dLbl>
            <c:dLbl>
              <c:idx val="1"/>
              <c:layout/>
              <c:tx>
                <c:rich>
                  <a:bodyPr/>
                  <a:lstStyle/>
                  <a:p>
                    <a:r>
                      <a:rPr lang="en-US" smtClean="0"/>
                      <a:t>11,11</a:t>
                    </a:r>
                    <a:endParaRPr lang="en-US"/>
                  </a:p>
                </c:rich>
              </c:tx>
              <c:showLegendKey val="0"/>
              <c:showVal val="0"/>
              <c:showCatName val="0"/>
              <c:showSerName val="0"/>
              <c:showPercent val="1"/>
              <c:showBubbleSize val="0"/>
            </c:dLbl>
            <c:dLbl>
              <c:idx val="2"/>
              <c:layout/>
              <c:tx>
                <c:rich>
                  <a:bodyPr/>
                  <a:lstStyle/>
                  <a:p>
                    <a:r>
                      <a:rPr lang="en-US" smtClean="0"/>
                      <a:t>33,33</a:t>
                    </a:r>
                    <a:r>
                      <a:rPr lang="en-US" dirty="0"/>
                      <a:t>%</a:t>
                    </a:r>
                  </a:p>
                </c:rich>
              </c:tx>
              <c:showLegendKey val="0"/>
              <c:showVal val="0"/>
              <c:showCatName val="0"/>
              <c:showSerName val="0"/>
              <c:showPercent val="1"/>
              <c:showBubbleSize val="0"/>
            </c:dLbl>
            <c:txPr>
              <a:bodyPr/>
              <a:lstStyle/>
              <a:p>
                <a:pPr>
                  <a:defRPr sz="2800" b="1" baseline="0"/>
                </a:pPr>
                <a:endParaRPr lang="es-EC"/>
              </a:p>
            </c:txPr>
            <c:showLegendKey val="0"/>
            <c:showVal val="0"/>
            <c:showCatName val="0"/>
            <c:showSerName val="0"/>
            <c:showPercent val="1"/>
            <c:showBubbleSize val="0"/>
            <c:showLeaderLines val="1"/>
          </c:dLbls>
          <c:cat>
            <c:strRef>
              <c:f>Hoja1!$C$2:$E$2</c:f>
              <c:strCache>
                <c:ptCount val="3"/>
                <c:pt idx="0">
                  <c:v>C </c:v>
                </c:pt>
                <c:pt idx="1">
                  <c:v>NC +</c:v>
                </c:pt>
                <c:pt idx="2">
                  <c:v>nc -</c:v>
                </c:pt>
              </c:strCache>
            </c:strRef>
          </c:cat>
          <c:val>
            <c:numRef>
              <c:f>Hoja1!$C$11:$E$11</c:f>
              <c:numCache>
                <c:formatCode>General</c:formatCode>
                <c:ptCount val="3"/>
                <c:pt idx="0">
                  <c:v>50</c:v>
                </c:pt>
                <c:pt idx="1">
                  <c:v>11</c:v>
                </c:pt>
                <c:pt idx="2">
                  <c:v>30</c:v>
                </c:pt>
              </c:numCache>
            </c:numRef>
          </c:val>
        </c:ser>
        <c:dLbls>
          <c:showLegendKey val="0"/>
          <c:showVal val="0"/>
          <c:showCatName val="0"/>
          <c:showSerName val="0"/>
          <c:showPercent val="1"/>
          <c:showBubbleSize val="0"/>
          <c:showLeaderLines val="1"/>
        </c:dLbls>
        <c:firstSliceAng val="0"/>
      </c:pieChart>
    </c:plotArea>
    <c:legend>
      <c:legendPos val="r"/>
      <c:layout>
        <c:manualLayout>
          <c:xMode val="edge"/>
          <c:yMode val="edge"/>
          <c:x val="0.86672278226234534"/>
          <c:y val="0.3244806098336272"/>
          <c:w val="9.1323541108327397E-2"/>
          <c:h val="0.40762397143557172"/>
        </c:manualLayout>
      </c:layout>
      <c:overlay val="0"/>
      <c:txPr>
        <a:bodyPr/>
        <a:lstStyle/>
        <a:p>
          <a:pPr>
            <a:defRPr sz="1600"/>
          </a:pPr>
          <a:endParaRPr lang="es-EC"/>
        </a:p>
      </c:tx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ata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_rels/drawing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image" Target="../media/image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01E437-78B9-4893-9268-A5572E8A2BE9}" type="doc">
      <dgm:prSet loTypeId="urn:microsoft.com/office/officeart/2005/8/layout/vList4" loCatId="list" qsTypeId="urn:microsoft.com/office/officeart/2005/8/quickstyle/simple1" qsCatId="simple" csTypeId="urn:microsoft.com/office/officeart/2005/8/colors/accent6_2" csCatId="accent6" phldr="1"/>
      <dgm:spPr/>
      <dgm:t>
        <a:bodyPr/>
        <a:lstStyle/>
        <a:p>
          <a:endParaRPr lang="es-EC"/>
        </a:p>
      </dgm:t>
    </dgm:pt>
    <dgm:pt modelId="{2DEE4221-A8A8-4EFB-AA6C-481894F7929A}">
      <dgm:prSet phldrT="[Texto]"/>
      <dgm:spPr/>
      <dgm:t>
        <a:bodyPr/>
        <a:lstStyle/>
        <a:p>
          <a:pPr algn="just"/>
          <a:r>
            <a:rPr lang="es-ES" b="1" dirty="0" smtClean="0"/>
            <a:t>Verificar el cumplimiento del Planes de Manejo Ambiental, y normativas ambientales vigentes relacionadas a la actividad  productiva de Chova del Ecuador S.A., con el fin de definir el nivel de cumplimiento de las actividades desarrolladas.</a:t>
          </a:r>
          <a:endParaRPr lang="es-EC" b="1" dirty="0"/>
        </a:p>
      </dgm:t>
    </dgm:pt>
    <dgm:pt modelId="{87078D07-D2B2-4560-ADBF-36012EAE7F2D}" type="parTrans" cxnId="{FD3F41BE-6DF3-441F-9BF7-EB5509BFC714}">
      <dgm:prSet/>
      <dgm:spPr/>
      <dgm:t>
        <a:bodyPr/>
        <a:lstStyle/>
        <a:p>
          <a:endParaRPr lang="es-EC"/>
        </a:p>
      </dgm:t>
    </dgm:pt>
    <dgm:pt modelId="{9879C3F1-9001-48F2-A2C0-6849F9646795}" type="sibTrans" cxnId="{FD3F41BE-6DF3-441F-9BF7-EB5509BFC714}">
      <dgm:prSet/>
      <dgm:spPr/>
      <dgm:t>
        <a:bodyPr/>
        <a:lstStyle/>
        <a:p>
          <a:endParaRPr lang="es-EC"/>
        </a:p>
      </dgm:t>
    </dgm:pt>
    <dgm:pt modelId="{345D17E0-3C91-4EB1-A359-E4E8340330D9}">
      <dgm:prSet phldrT="[Texto]"/>
      <dgm:spPr/>
      <dgm:t>
        <a:bodyPr/>
        <a:lstStyle/>
        <a:p>
          <a:pPr algn="just"/>
          <a:r>
            <a:rPr lang="es-ES" b="1" dirty="0" smtClean="0"/>
            <a:t>Actualizar el Plan de Manejo Ambiental existente del 2010 de acuerdo a la actual auditoría, que cubre el período de evaluación comprendido entre el año 2013 y el primer cuatrimestre del 2014.</a:t>
          </a:r>
          <a:endParaRPr lang="es-EC" b="1" dirty="0"/>
        </a:p>
      </dgm:t>
    </dgm:pt>
    <dgm:pt modelId="{794A74C0-194C-45A7-8E97-A64560E1B8EE}" type="parTrans" cxnId="{FA1B40EE-92AE-4338-8B38-40E3DBC89077}">
      <dgm:prSet/>
      <dgm:spPr/>
      <dgm:t>
        <a:bodyPr/>
        <a:lstStyle/>
        <a:p>
          <a:endParaRPr lang="es-EC"/>
        </a:p>
      </dgm:t>
    </dgm:pt>
    <dgm:pt modelId="{B4B7A326-B49E-4311-BDFF-6DDA922E548E}" type="sibTrans" cxnId="{FA1B40EE-92AE-4338-8B38-40E3DBC89077}">
      <dgm:prSet/>
      <dgm:spPr/>
      <dgm:t>
        <a:bodyPr/>
        <a:lstStyle/>
        <a:p>
          <a:endParaRPr lang="es-EC"/>
        </a:p>
      </dgm:t>
    </dgm:pt>
    <dgm:pt modelId="{D4C44517-CD73-4C18-B49D-1BCD6D53F9B3}" type="pres">
      <dgm:prSet presAssocID="{9B01E437-78B9-4893-9268-A5572E8A2BE9}" presName="linear" presStyleCnt="0">
        <dgm:presLayoutVars>
          <dgm:dir/>
          <dgm:resizeHandles val="exact"/>
        </dgm:presLayoutVars>
      </dgm:prSet>
      <dgm:spPr/>
      <dgm:t>
        <a:bodyPr/>
        <a:lstStyle/>
        <a:p>
          <a:endParaRPr lang="es-EC"/>
        </a:p>
      </dgm:t>
    </dgm:pt>
    <dgm:pt modelId="{6D88F8B9-7FEF-41E5-8F8D-E8FF60443842}" type="pres">
      <dgm:prSet presAssocID="{2DEE4221-A8A8-4EFB-AA6C-481894F7929A}" presName="comp" presStyleCnt="0"/>
      <dgm:spPr/>
    </dgm:pt>
    <dgm:pt modelId="{5505869E-F0C4-4077-8628-F7CD0FE3FA59}" type="pres">
      <dgm:prSet presAssocID="{2DEE4221-A8A8-4EFB-AA6C-481894F7929A}" presName="box" presStyleLbl="node1" presStyleIdx="0" presStyleCnt="2"/>
      <dgm:spPr/>
      <dgm:t>
        <a:bodyPr/>
        <a:lstStyle/>
        <a:p>
          <a:endParaRPr lang="es-EC"/>
        </a:p>
      </dgm:t>
    </dgm:pt>
    <dgm:pt modelId="{AFD51196-D9C6-41E0-A133-F2DEABB7B44E}" type="pres">
      <dgm:prSet presAssocID="{2DEE4221-A8A8-4EFB-AA6C-481894F7929A}" presName="img" presStyleLbl="fgImgPlace1" presStyleIdx="0" presStyleCnt="2"/>
      <dgm:spPr>
        <a:blipFill rotWithShape="1">
          <a:blip xmlns:r="http://schemas.openxmlformats.org/officeDocument/2006/relationships" r:embed="rId1"/>
          <a:stretch>
            <a:fillRect/>
          </a:stretch>
        </a:blipFill>
      </dgm:spPr>
    </dgm:pt>
    <dgm:pt modelId="{D989500D-135B-4A3E-88F7-7FC04CE0FB26}" type="pres">
      <dgm:prSet presAssocID="{2DEE4221-A8A8-4EFB-AA6C-481894F7929A}" presName="text" presStyleLbl="node1" presStyleIdx="0" presStyleCnt="2">
        <dgm:presLayoutVars>
          <dgm:bulletEnabled val="1"/>
        </dgm:presLayoutVars>
      </dgm:prSet>
      <dgm:spPr/>
      <dgm:t>
        <a:bodyPr/>
        <a:lstStyle/>
        <a:p>
          <a:endParaRPr lang="es-EC"/>
        </a:p>
      </dgm:t>
    </dgm:pt>
    <dgm:pt modelId="{BFCA9177-52B4-4002-96A8-A6CFA7F59082}" type="pres">
      <dgm:prSet presAssocID="{9879C3F1-9001-48F2-A2C0-6849F9646795}" presName="spacer" presStyleCnt="0"/>
      <dgm:spPr/>
    </dgm:pt>
    <dgm:pt modelId="{CBCEB177-A44B-4DD1-AC10-53A560E6546D}" type="pres">
      <dgm:prSet presAssocID="{345D17E0-3C91-4EB1-A359-E4E8340330D9}" presName="comp" presStyleCnt="0"/>
      <dgm:spPr/>
    </dgm:pt>
    <dgm:pt modelId="{1A3AD84F-B26E-4381-980E-CBF27889E900}" type="pres">
      <dgm:prSet presAssocID="{345D17E0-3C91-4EB1-A359-E4E8340330D9}" presName="box" presStyleLbl="node1" presStyleIdx="1" presStyleCnt="2"/>
      <dgm:spPr/>
      <dgm:t>
        <a:bodyPr/>
        <a:lstStyle/>
        <a:p>
          <a:endParaRPr lang="es-EC"/>
        </a:p>
      </dgm:t>
    </dgm:pt>
    <dgm:pt modelId="{6A7FEB02-1E9E-4B7A-A454-199C2E5ED722}" type="pres">
      <dgm:prSet presAssocID="{345D17E0-3C91-4EB1-A359-E4E8340330D9}" presName="img" presStyleLbl="fgImgPlace1" presStyleIdx="1" presStyleCnt="2"/>
      <dgm:spPr>
        <a:blipFill rotWithShape="1">
          <a:blip xmlns:r="http://schemas.openxmlformats.org/officeDocument/2006/relationships" r:embed="rId2"/>
          <a:stretch>
            <a:fillRect/>
          </a:stretch>
        </a:blipFill>
      </dgm:spPr>
    </dgm:pt>
    <dgm:pt modelId="{CEFA147C-E2B8-4B02-9817-F30C87164F0D}" type="pres">
      <dgm:prSet presAssocID="{345D17E0-3C91-4EB1-A359-E4E8340330D9}" presName="text" presStyleLbl="node1" presStyleIdx="1" presStyleCnt="2">
        <dgm:presLayoutVars>
          <dgm:bulletEnabled val="1"/>
        </dgm:presLayoutVars>
      </dgm:prSet>
      <dgm:spPr/>
      <dgm:t>
        <a:bodyPr/>
        <a:lstStyle/>
        <a:p>
          <a:endParaRPr lang="es-EC"/>
        </a:p>
      </dgm:t>
    </dgm:pt>
  </dgm:ptLst>
  <dgm:cxnLst>
    <dgm:cxn modelId="{445E6614-0E06-47E0-A213-666FC379C3AC}" type="presOf" srcId="{2DEE4221-A8A8-4EFB-AA6C-481894F7929A}" destId="{5505869E-F0C4-4077-8628-F7CD0FE3FA59}" srcOrd="0" destOrd="0" presId="urn:microsoft.com/office/officeart/2005/8/layout/vList4"/>
    <dgm:cxn modelId="{FD3F41BE-6DF3-441F-9BF7-EB5509BFC714}" srcId="{9B01E437-78B9-4893-9268-A5572E8A2BE9}" destId="{2DEE4221-A8A8-4EFB-AA6C-481894F7929A}" srcOrd="0" destOrd="0" parTransId="{87078D07-D2B2-4560-ADBF-36012EAE7F2D}" sibTransId="{9879C3F1-9001-48F2-A2C0-6849F9646795}"/>
    <dgm:cxn modelId="{42367AB8-1EBA-4211-BB26-B40DA1A032D2}" type="presOf" srcId="{345D17E0-3C91-4EB1-A359-E4E8340330D9}" destId="{CEFA147C-E2B8-4B02-9817-F30C87164F0D}" srcOrd="1" destOrd="0" presId="urn:microsoft.com/office/officeart/2005/8/layout/vList4"/>
    <dgm:cxn modelId="{9D7413BA-006D-45CF-ABCC-F1AED3D1661F}" type="presOf" srcId="{2DEE4221-A8A8-4EFB-AA6C-481894F7929A}" destId="{D989500D-135B-4A3E-88F7-7FC04CE0FB26}" srcOrd="1" destOrd="0" presId="urn:microsoft.com/office/officeart/2005/8/layout/vList4"/>
    <dgm:cxn modelId="{0FCF5DFF-5B93-4FAD-AFD3-BB1315D185F4}" type="presOf" srcId="{9B01E437-78B9-4893-9268-A5572E8A2BE9}" destId="{D4C44517-CD73-4C18-B49D-1BCD6D53F9B3}" srcOrd="0" destOrd="0" presId="urn:microsoft.com/office/officeart/2005/8/layout/vList4"/>
    <dgm:cxn modelId="{715BF466-BA6F-4B0A-96D4-9EA302463ADA}" type="presOf" srcId="{345D17E0-3C91-4EB1-A359-E4E8340330D9}" destId="{1A3AD84F-B26E-4381-980E-CBF27889E900}" srcOrd="0" destOrd="0" presId="urn:microsoft.com/office/officeart/2005/8/layout/vList4"/>
    <dgm:cxn modelId="{FA1B40EE-92AE-4338-8B38-40E3DBC89077}" srcId="{9B01E437-78B9-4893-9268-A5572E8A2BE9}" destId="{345D17E0-3C91-4EB1-A359-E4E8340330D9}" srcOrd="1" destOrd="0" parTransId="{794A74C0-194C-45A7-8E97-A64560E1B8EE}" sibTransId="{B4B7A326-B49E-4311-BDFF-6DDA922E548E}"/>
    <dgm:cxn modelId="{643EBA55-C258-4D8A-BEFF-2B029A949EA0}" type="presParOf" srcId="{D4C44517-CD73-4C18-B49D-1BCD6D53F9B3}" destId="{6D88F8B9-7FEF-41E5-8F8D-E8FF60443842}" srcOrd="0" destOrd="0" presId="urn:microsoft.com/office/officeart/2005/8/layout/vList4"/>
    <dgm:cxn modelId="{AF824C65-E85A-4C9D-9609-B19025166755}" type="presParOf" srcId="{6D88F8B9-7FEF-41E5-8F8D-E8FF60443842}" destId="{5505869E-F0C4-4077-8628-F7CD0FE3FA59}" srcOrd="0" destOrd="0" presId="urn:microsoft.com/office/officeart/2005/8/layout/vList4"/>
    <dgm:cxn modelId="{6B2B1F34-18BC-497D-A225-4FE4EAAA5F56}" type="presParOf" srcId="{6D88F8B9-7FEF-41E5-8F8D-E8FF60443842}" destId="{AFD51196-D9C6-41E0-A133-F2DEABB7B44E}" srcOrd="1" destOrd="0" presId="urn:microsoft.com/office/officeart/2005/8/layout/vList4"/>
    <dgm:cxn modelId="{9593E769-17FC-44F8-B813-7594BAA38D06}" type="presParOf" srcId="{6D88F8B9-7FEF-41E5-8F8D-E8FF60443842}" destId="{D989500D-135B-4A3E-88F7-7FC04CE0FB26}" srcOrd="2" destOrd="0" presId="urn:microsoft.com/office/officeart/2005/8/layout/vList4"/>
    <dgm:cxn modelId="{1B7BA455-D99E-4C3C-A54D-7E3DE87DD8BF}" type="presParOf" srcId="{D4C44517-CD73-4C18-B49D-1BCD6D53F9B3}" destId="{BFCA9177-52B4-4002-96A8-A6CFA7F59082}" srcOrd="1" destOrd="0" presId="urn:microsoft.com/office/officeart/2005/8/layout/vList4"/>
    <dgm:cxn modelId="{B6D3348E-D4BB-4FCA-B1F9-928B10E383FD}" type="presParOf" srcId="{D4C44517-CD73-4C18-B49D-1BCD6D53F9B3}" destId="{CBCEB177-A44B-4DD1-AC10-53A560E6546D}" srcOrd="2" destOrd="0" presId="urn:microsoft.com/office/officeart/2005/8/layout/vList4"/>
    <dgm:cxn modelId="{7241802E-F4E2-439F-A1CB-E47802C46068}" type="presParOf" srcId="{CBCEB177-A44B-4DD1-AC10-53A560E6546D}" destId="{1A3AD84F-B26E-4381-980E-CBF27889E900}" srcOrd="0" destOrd="0" presId="urn:microsoft.com/office/officeart/2005/8/layout/vList4"/>
    <dgm:cxn modelId="{02A0A3AE-D128-4CB0-A50E-D07E390DB65C}" type="presParOf" srcId="{CBCEB177-A44B-4DD1-AC10-53A560E6546D}" destId="{6A7FEB02-1E9E-4B7A-A454-199C2E5ED722}" srcOrd="1" destOrd="0" presId="urn:microsoft.com/office/officeart/2005/8/layout/vList4"/>
    <dgm:cxn modelId="{00A482F6-4240-44E9-A9FD-B75562F5B5A8}" type="presParOf" srcId="{CBCEB177-A44B-4DD1-AC10-53A560E6546D}" destId="{CEFA147C-E2B8-4B02-9817-F30C87164F0D}"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C" b="1" dirty="0" smtClean="0"/>
            <a:t>PREAUDITORÍA</a:t>
          </a:r>
          <a:endParaRPr lang="es-EC"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397904C6-42C1-4E26-8D49-21235AFA1F7D}" srcId="{50A61251-3B60-4773-934E-7EE9416C6C8F}" destId="{3EEFC6FD-5F45-4CF7-9ECB-4152D02AD2AD}" srcOrd="0" destOrd="0" parTransId="{DD71206F-9E08-49F8-AD7E-318A09AF1682}" sibTransId="{9A17366A-FA76-4513-A0F0-274169D27D16}"/>
    <dgm:cxn modelId="{505360E4-BDC1-43D9-A1B3-D6A38AC46276}" srcId="{3EEFC6FD-5F45-4CF7-9ECB-4152D02AD2AD}" destId="{083E783E-82E9-4BEF-B927-30C6A631EA1D}" srcOrd="0" destOrd="0" parTransId="{1882A859-BFA4-41D3-A0B0-33CFC40EE50D}" sibTransId="{351AA6FA-D8C3-4F5F-B7E6-B93731AB8BA6}"/>
    <dgm:cxn modelId="{C03B7C57-A037-4F2E-BBBD-A9B205002B4D}" type="presOf" srcId="{50A61251-3B60-4773-934E-7EE9416C6C8F}" destId="{308B24D5-A5EC-479A-AD48-70082E84089F}" srcOrd="0" destOrd="0" presId="urn:microsoft.com/office/officeart/2005/8/layout/vList2"/>
    <dgm:cxn modelId="{40D5A24F-5FB9-41B8-AB19-AAB622ADF831}" type="presOf" srcId="{3EEFC6FD-5F45-4CF7-9ECB-4152D02AD2AD}" destId="{2E9E148E-4164-4C55-9AD9-B0234D425C1B}" srcOrd="0" destOrd="0" presId="urn:microsoft.com/office/officeart/2005/8/layout/vList2"/>
    <dgm:cxn modelId="{34E04585-F76C-4D11-8182-A7430A4E08EB}" type="presOf" srcId="{083E783E-82E9-4BEF-B927-30C6A631EA1D}" destId="{00FB1264-87AA-428A-A190-6142D2EC776D}" srcOrd="0" destOrd="0" presId="urn:microsoft.com/office/officeart/2005/8/layout/vList2"/>
    <dgm:cxn modelId="{AF566189-1036-4F68-9C39-436795BD2215}" type="presParOf" srcId="{308B24D5-A5EC-479A-AD48-70082E84089F}" destId="{2E9E148E-4164-4C55-9AD9-B0234D425C1B}" srcOrd="0" destOrd="0" presId="urn:microsoft.com/office/officeart/2005/8/layout/vList2"/>
    <dgm:cxn modelId="{4C596B1D-1937-4873-82B7-2F6574F19275}"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5C4E0D-19FC-4CA3-B3C8-BFDFF726422A}" type="doc">
      <dgm:prSet loTypeId="urn:microsoft.com/office/officeart/2005/8/layout/vList2" loCatId="list" qsTypeId="urn:microsoft.com/office/officeart/2005/8/quickstyle/simple1" qsCatId="simple" csTypeId="urn:microsoft.com/office/officeart/2005/8/colors/accent3_2" csCatId="accent3"/>
      <dgm:spPr/>
      <dgm:t>
        <a:bodyPr/>
        <a:lstStyle/>
        <a:p>
          <a:endParaRPr lang="es-EC"/>
        </a:p>
      </dgm:t>
    </dgm:pt>
    <dgm:pt modelId="{91E864EC-65D1-4FCD-946D-AEF136DFFB0D}">
      <dgm:prSet/>
      <dgm:spPr/>
      <dgm:t>
        <a:bodyPr/>
        <a:lstStyle/>
        <a:p>
          <a:pPr rtl="0"/>
          <a:r>
            <a:rPr lang="es-EC" b="1" dirty="0" smtClean="0"/>
            <a:t>Antecedentes</a:t>
          </a:r>
          <a:endParaRPr lang="es-EC" dirty="0"/>
        </a:p>
      </dgm:t>
    </dgm:pt>
    <dgm:pt modelId="{D9AB1680-41D9-4231-8B84-7251A409BB37}" type="parTrans" cxnId="{E94DAA76-34FD-4090-982A-8B2DB408DE47}">
      <dgm:prSet/>
      <dgm:spPr/>
      <dgm:t>
        <a:bodyPr/>
        <a:lstStyle/>
        <a:p>
          <a:endParaRPr lang="es-EC"/>
        </a:p>
      </dgm:t>
    </dgm:pt>
    <dgm:pt modelId="{E0AF2946-0C9C-40D3-9FBD-EB0D3DA28FE5}" type="sibTrans" cxnId="{E94DAA76-34FD-4090-982A-8B2DB408DE47}">
      <dgm:prSet/>
      <dgm:spPr/>
      <dgm:t>
        <a:bodyPr/>
        <a:lstStyle/>
        <a:p>
          <a:endParaRPr lang="es-EC"/>
        </a:p>
      </dgm:t>
    </dgm:pt>
    <dgm:pt modelId="{38F3E26E-79D5-4969-9B3F-55273FC00D88}">
      <dgm:prSet/>
      <dgm:spPr/>
      <dgm:t>
        <a:bodyPr/>
        <a:lstStyle/>
        <a:p>
          <a:pPr rtl="0"/>
          <a:r>
            <a:rPr lang="es-ES_tradnl" smtClean="0"/>
            <a:t>Chova del Ecuador</a:t>
          </a:r>
          <a:endParaRPr lang="es-EC"/>
        </a:p>
      </dgm:t>
    </dgm:pt>
    <dgm:pt modelId="{F209F3F1-C0F3-47DE-91DD-364BD706CCB5}" type="parTrans" cxnId="{6A79C1D6-82A3-4FBD-BBCE-CC1BCB1E1094}">
      <dgm:prSet/>
      <dgm:spPr/>
      <dgm:t>
        <a:bodyPr/>
        <a:lstStyle/>
        <a:p>
          <a:endParaRPr lang="es-EC"/>
        </a:p>
      </dgm:t>
    </dgm:pt>
    <dgm:pt modelId="{2ADCA875-FA35-44A1-93FE-85B93C60B1CC}" type="sibTrans" cxnId="{6A79C1D6-82A3-4FBD-BBCE-CC1BCB1E1094}">
      <dgm:prSet/>
      <dgm:spPr/>
      <dgm:t>
        <a:bodyPr/>
        <a:lstStyle/>
        <a:p>
          <a:endParaRPr lang="es-EC"/>
        </a:p>
      </dgm:t>
    </dgm:pt>
    <dgm:pt modelId="{AC0DFE7A-1E10-4723-85C2-958DE88AE91D}" type="pres">
      <dgm:prSet presAssocID="{635C4E0D-19FC-4CA3-B3C8-BFDFF726422A}" presName="linear" presStyleCnt="0">
        <dgm:presLayoutVars>
          <dgm:animLvl val="lvl"/>
          <dgm:resizeHandles val="exact"/>
        </dgm:presLayoutVars>
      </dgm:prSet>
      <dgm:spPr/>
      <dgm:t>
        <a:bodyPr/>
        <a:lstStyle/>
        <a:p>
          <a:endParaRPr lang="es-EC"/>
        </a:p>
      </dgm:t>
    </dgm:pt>
    <dgm:pt modelId="{F980D03F-78D0-420A-90F8-B8510F63F4D8}" type="pres">
      <dgm:prSet presAssocID="{91E864EC-65D1-4FCD-946D-AEF136DFFB0D}" presName="parentText" presStyleLbl="node1" presStyleIdx="0" presStyleCnt="2">
        <dgm:presLayoutVars>
          <dgm:chMax val="0"/>
          <dgm:bulletEnabled val="1"/>
        </dgm:presLayoutVars>
      </dgm:prSet>
      <dgm:spPr/>
      <dgm:t>
        <a:bodyPr/>
        <a:lstStyle/>
        <a:p>
          <a:endParaRPr lang="es-EC"/>
        </a:p>
      </dgm:t>
    </dgm:pt>
    <dgm:pt modelId="{FF04BEED-EC5B-4951-9633-F7CE5B80A258}" type="pres">
      <dgm:prSet presAssocID="{E0AF2946-0C9C-40D3-9FBD-EB0D3DA28FE5}" presName="spacer" presStyleCnt="0"/>
      <dgm:spPr/>
    </dgm:pt>
    <dgm:pt modelId="{35EB29BE-6EDC-4F8E-9C82-29520E3BE3A5}" type="pres">
      <dgm:prSet presAssocID="{38F3E26E-79D5-4969-9B3F-55273FC00D88}" presName="parentText" presStyleLbl="node1" presStyleIdx="1" presStyleCnt="2">
        <dgm:presLayoutVars>
          <dgm:chMax val="0"/>
          <dgm:bulletEnabled val="1"/>
        </dgm:presLayoutVars>
      </dgm:prSet>
      <dgm:spPr/>
      <dgm:t>
        <a:bodyPr/>
        <a:lstStyle/>
        <a:p>
          <a:endParaRPr lang="es-EC"/>
        </a:p>
      </dgm:t>
    </dgm:pt>
  </dgm:ptLst>
  <dgm:cxnLst>
    <dgm:cxn modelId="{14E838F5-04D5-4ED4-8AA2-D561E7622D48}" type="presOf" srcId="{38F3E26E-79D5-4969-9B3F-55273FC00D88}" destId="{35EB29BE-6EDC-4F8E-9C82-29520E3BE3A5}" srcOrd="0" destOrd="0" presId="urn:microsoft.com/office/officeart/2005/8/layout/vList2"/>
    <dgm:cxn modelId="{E94DAA76-34FD-4090-982A-8B2DB408DE47}" srcId="{635C4E0D-19FC-4CA3-B3C8-BFDFF726422A}" destId="{91E864EC-65D1-4FCD-946D-AEF136DFFB0D}" srcOrd="0" destOrd="0" parTransId="{D9AB1680-41D9-4231-8B84-7251A409BB37}" sibTransId="{E0AF2946-0C9C-40D3-9FBD-EB0D3DA28FE5}"/>
    <dgm:cxn modelId="{2AB83C49-53DF-4114-A231-D77738E4ED4B}" type="presOf" srcId="{91E864EC-65D1-4FCD-946D-AEF136DFFB0D}" destId="{F980D03F-78D0-420A-90F8-B8510F63F4D8}" srcOrd="0" destOrd="0" presId="urn:microsoft.com/office/officeart/2005/8/layout/vList2"/>
    <dgm:cxn modelId="{87926632-BDA6-4A9D-878F-1E0A4EF9321E}" type="presOf" srcId="{635C4E0D-19FC-4CA3-B3C8-BFDFF726422A}" destId="{AC0DFE7A-1E10-4723-85C2-958DE88AE91D}" srcOrd="0" destOrd="0" presId="urn:microsoft.com/office/officeart/2005/8/layout/vList2"/>
    <dgm:cxn modelId="{6A79C1D6-82A3-4FBD-BBCE-CC1BCB1E1094}" srcId="{635C4E0D-19FC-4CA3-B3C8-BFDFF726422A}" destId="{38F3E26E-79D5-4969-9B3F-55273FC00D88}" srcOrd="1" destOrd="0" parTransId="{F209F3F1-C0F3-47DE-91DD-364BD706CCB5}" sibTransId="{2ADCA875-FA35-44A1-93FE-85B93C60B1CC}"/>
    <dgm:cxn modelId="{F6EEA7C5-12A8-426E-911A-8226A7AC455D}" type="presParOf" srcId="{AC0DFE7A-1E10-4723-85C2-958DE88AE91D}" destId="{F980D03F-78D0-420A-90F8-B8510F63F4D8}" srcOrd="0" destOrd="0" presId="urn:microsoft.com/office/officeart/2005/8/layout/vList2"/>
    <dgm:cxn modelId="{1E6AA0C3-4FCC-4E84-A09B-DDDD1AFD6CE5}" type="presParOf" srcId="{AC0DFE7A-1E10-4723-85C2-958DE88AE91D}" destId="{FF04BEED-EC5B-4951-9633-F7CE5B80A258}" srcOrd="1" destOrd="0" presId="urn:microsoft.com/office/officeart/2005/8/layout/vList2"/>
    <dgm:cxn modelId="{496B3ABB-B7A3-4A34-A8BA-48DB1B856BD4}" type="presParOf" srcId="{AC0DFE7A-1E10-4723-85C2-958DE88AE91D}" destId="{35EB29BE-6EDC-4F8E-9C82-29520E3BE3A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8A7343-7BDF-4F44-8AB3-3D45756381A2}" type="doc">
      <dgm:prSet loTypeId="urn:microsoft.com/office/officeart/2005/8/layout/vList2" loCatId="list" qsTypeId="urn:microsoft.com/office/officeart/2005/8/quickstyle/simple1" qsCatId="simple" csTypeId="urn:microsoft.com/office/officeart/2005/8/colors/accent6_2" csCatId="accent6"/>
      <dgm:spPr/>
      <dgm:t>
        <a:bodyPr/>
        <a:lstStyle/>
        <a:p>
          <a:endParaRPr lang="es-EC"/>
        </a:p>
      </dgm:t>
    </dgm:pt>
    <dgm:pt modelId="{861CAFFB-5345-4A57-A87A-D2222B656DE1}">
      <dgm:prSet/>
      <dgm:spPr/>
      <dgm:t>
        <a:bodyPr/>
        <a:lstStyle/>
        <a:p>
          <a:pPr rtl="0"/>
          <a:r>
            <a:rPr lang="es-ES_tradnl" smtClean="0"/>
            <a:t>Líder en la producción de impermeabilizantes </a:t>
          </a:r>
          <a:endParaRPr lang="es-EC"/>
        </a:p>
      </dgm:t>
    </dgm:pt>
    <dgm:pt modelId="{698DC04C-6D29-4D00-9192-B78E17B617CF}" type="parTrans" cxnId="{61C574CA-5641-4B67-B7AC-0AD82CC6EBDB}">
      <dgm:prSet/>
      <dgm:spPr/>
      <dgm:t>
        <a:bodyPr/>
        <a:lstStyle/>
        <a:p>
          <a:endParaRPr lang="es-EC"/>
        </a:p>
      </dgm:t>
    </dgm:pt>
    <dgm:pt modelId="{4FA231EA-F9E7-4290-ACA5-1AA99839462E}" type="sibTrans" cxnId="{61C574CA-5641-4B67-B7AC-0AD82CC6EBDB}">
      <dgm:prSet/>
      <dgm:spPr/>
      <dgm:t>
        <a:bodyPr/>
        <a:lstStyle/>
        <a:p>
          <a:endParaRPr lang="es-EC"/>
        </a:p>
      </dgm:t>
    </dgm:pt>
    <dgm:pt modelId="{7141B210-9B16-443B-80FA-60075E67BEC9}">
      <dgm:prSet/>
      <dgm:spPr/>
      <dgm:t>
        <a:bodyPr/>
        <a:lstStyle/>
        <a:p>
          <a:pPr rtl="0"/>
          <a:r>
            <a:rPr lang="es-ES_tradnl" dirty="0" smtClean="0"/>
            <a:t>Certificaciones ISO 9001 y   TS 16949 Automotriz </a:t>
          </a:r>
          <a:endParaRPr lang="es-EC" dirty="0"/>
        </a:p>
      </dgm:t>
    </dgm:pt>
    <dgm:pt modelId="{C557F5CB-D23F-4B5F-9D03-A23D5BA7AC21}" type="parTrans" cxnId="{C08D688C-B6B8-4142-8AC6-AF76BF7178EF}">
      <dgm:prSet/>
      <dgm:spPr/>
      <dgm:t>
        <a:bodyPr/>
        <a:lstStyle/>
        <a:p>
          <a:endParaRPr lang="es-EC"/>
        </a:p>
      </dgm:t>
    </dgm:pt>
    <dgm:pt modelId="{05DE0CD4-E9D4-4750-97F1-164A11758F54}" type="sibTrans" cxnId="{C08D688C-B6B8-4142-8AC6-AF76BF7178EF}">
      <dgm:prSet/>
      <dgm:spPr/>
      <dgm:t>
        <a:bodyPr/>
        <a:lstStyle/>
        <a:p>
          <a:endParaRPr lang="es-EC"/>
        </a:p>
      </dgm:t>
    </dgm:pt>
    <dgm:pt modelId="{E97A3FDE-F831-4930-ABCB-ED9AE7216DC9}" type="pres">
      <dgm:prSet presAssocID="{908A7343-7BDF-4F44-8AB3-3D45756381A2}" presName="linear" presStyleCnt="0">
        <dgm:presLayoutVars>
          <dgm:animLvl val="lvl"/>
          <dgm:resizeHandles val="exact"/>
        </dgm:presLayoutVars>
      </dgm:prSet>
      <dgm:spPr/>
      <dgm:t>
        <a:bodyPr/>
        <a:lstStyle/>
        <a:p>
          <a:endParaRPr lang="es-EC"/>
        </a:p>
      </dgm:t>
    </dgm:pt>
    <dgm:pt modelId="{9DB32FBF-E295-43F5-B1B5-8940B4F8C241}" type="pres">
      <dgm:prSet presAssocID="{861CAFFB-5345-4A57-A87A-D2222B656DE1}" presName="parentText" presStyleLbl="node1" presStyleIdx="0" presStyleCnt="2">
        <dgm:presLayoutVars>
          <dgm:chMax val="0"/>
          <dgm:bulletEnabled val="1"/>
        </dgm:presLayoutVars>
      </dgm:prSet>
      <dgm:spPr/>
      <dgm:t>
        <a:bodyPr/>
        <a:lstStyle/>
        <a:p>
          <a:endParaRPr lang="es-EC"/>
        </a:p>
      </dgm:t>
    </dgm:pt>
    <dgm:pt modelId="{02CB98DF-C377-429E-BEEB-862207112E79}" type="pres">
      <dgm:prSet presAssocID="{4FA231EA-F9E7-4290-ACA5-1AA99839462E}" presName="spacer" presStyleCnt="0"/>
      <dgm:spPr/>
      <dgm:t>
        <a:bodyPr/>
        <a:lstStyle/>
        <a:p>
          <a:endParaRPr lang="es-EC"/>
        </a:p>
      </dgm:t>
    </dgm:pt>
    <dgm:pt modelId="{AD166D34-C9E5-4903-BD67-A16D8B64785A}" type="pres">
      <dgm:prSet presAssocID="{7141B210-9B16-443B-80FA-60075E67BEC9}" presName="parentText" presStyleLbl="node1" presStyleIdx="1" presStyleCnt="2">
        <dgm:presLayoutVars>
          <dgm:chMax val="0"/>
          <dgm:bulletEnabled val="1"/>
        </dgm:presLayoutVars>
      </dgm:prSet>
      <dgm:spPr/>
      <dgm:t>
        <a:bodyPr/>
        <a:lstStyle/>
        <a:p>
          <a:endParaRPr lang="es-EC"/>
        </a:p>
      </dgm:t>
    </dgm:pt>
  </dgm:ptLst>
  <dgm:cxnLst>
    <dgm:cxn modelId="{64F5D03E-5E7D-446F-B787-AF14F1D39795}" type="presOf" srcId="{908A7343-7BDF-4F44-8AB3-3D45756381A2}" destId="{E97A3FDE-F831-4930-ABCB-ED9AE7216DC9}" srcOrd="0" destOrd="0" presId="urn:microsoft.com/office/officeart/2005/8/layout/vList2"/>
    <dgm:cxn modelId="{C08D688C-B6B8-4142-8AC6-AF76BF7178EF}" srcId="{908A7343-7BDF-4F44-8AB3-3D45756381A2}" destId="{7141B210-9B16-443B-80FA-60075E67BEC9}" srcOrd="1" destOrd="0" parTransId="{C557F5CB-D23F-4B5F-9D03-A23D5BA7AC21}" sibTransId="{05DE0CD4-E9D4-4750-97F1-164A11758F54}"/>
    <dgm:cxn modelId="{61C574CA-5641-4B67-B7AC-0AD82CC6EBDB}" srcId="{908A7343-7BDF-4F44-8AB3-3D45756381A2}" destId="{861CAFFB-5345-4A57-A87A-D2222B656DE1}" srcOrd="0" destOrd="0" parTransId="{698DC04C-6D29-4D00-9192-B78E17B617CF}" sibTransId="{4FA231EA-F9E7-4290-ACA5-1AA99839462E}"/>
    <dgm:cxn modelId="{A6CDCB1F-26FB-4BBB-A521-2ECDDE7F57A6}" type="presOf" srcId="{861CAFFB-5345-4A57-A87A-D2222B656DE1}" destId="{9DB32FBF-E295-43F5-B1B5-8940B4F8C241}" srcOrd="0" destOrd="0" presId="urn:microsoft.com/office/officeart/2005/8/layout/vList2"/>
    <dgm:cxn modelId="{77AF75C4-9687-47BD-B752-46BA1BC47B82}" type="presOf" srcId="{7141B210-9B16-443B-80FA-60075E67BEC9}" destId="{AD166D34-C9E5-4903-BD67-A16D8B64785A}" srcOrd="0" destOrd="0" presId="urn:microsoft.com/office/officeart/2005/8/layout/vList2"/>
    <dgm:cxn modelId="{A608F4B7-B0E8-40F6-9CA1-4E23530DEC82}" type="presParOf" srcId="{E97A3FDE-F831-4930-ABCB-ED9AE7216DC9}" destId="{9DB32FBF-E295-43F5-B1B5-8940B4F8C241}" srcOrd="0" destOrd="0" presId="urn:microsoft.com/office/officeart/2005/8/layout/vList2"/>
    <dgm:cxn modelId="{05476CB4-C2E7-401C-BDE7-F1E27B7F4ECC}" type="presParOf" srcId="{E97A3FDE-F831-4930-ABCB-ED9AE7216DC9}" destId="{02CB98DF-C377-429E-BEEB-862207112E79}" srcOrd="1" destOrd="0" presId="urn:microsoft.com/office/officeart/2005/8/layout/vList2"/>
    <dgm:cxn modelId="{7CDE276A-C2FC-4C16-B6AC-484B1D770B12}" type="presParOf" srcId="{E97A3FDE-F831-4930-ABCB-ED9AE7216DC9}" destId="{AD166D34-C9E5-4903-BD67-A16D8B64785A}"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C8BFD41-8AFE-413B-98A8-A661042AFA8A}"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s-EC"/>
        </a:p>
      </dgm:t>
    </dgm:pt>
    <dgm:pt modelId="{69438B76-114B-4E7F-AB45-BB025B640848}">
      <dgm:prSet custT="1"/>
      <dgm:spPr/>
      <dgm:t>
        <a:bodyPr/>
        <a:lstStyle/>
        <a:p>
          <a:pPr rtl="0"/>
          <a:r>
            <a:rPr lang="es-EC" sz="1400" b="1" dirty="0" smtClean="0"/>
            <a:t>Nave 1: </a:t>
          </a:r>
          <a:r>
            <a:rPr lang="es-EC" sz="1400" dirty="0" smtClean="0"/>
            <a:t>Maquinaria de Producción y calderos, proceso de Laminación y emulsiones.</a:t>
          </a:r>
          <a:endParaRPr lang="es-EC" sz="1400" dirty="0"/>
        </a:p>
      </dgm:t>
    </dgm:pt>
    <dgm:pt modelId="{9ADDF34E-B32A-4D94-8F6A-671343201EBA}" type="parTrans" cxnId="{54A7EC6E-5B47-458E-8A47-3537E7956333}">
      <dgm:prSet/>
      <dgm:spPr/>
      <dgm:t>
        <a:bodyPr/>
        <a:lstStyle/>
        <a:p>
          <a:endParaRPr lang="es-EC"/>
        </a:p>
      </dgm:t>
    </dgm:pt>
    <dgm:pt modelId="{B87E6F6D-14B5-4371-BDBA-E2A5CE2AE110}" type="sibTrans" cxnId="{54A7EC6E-5B47-458E-8A47-3537E7956333}">
      <dgm:prSet/>
      <dgm:spPr/>
      <dgm:t>
        <a:bodyPr/>
        <a:lstStyle/>
        <a:p>
          <a:endParaRPr lang="es-EC"/>
        </a:p>
      </dgm:t>
    </dgm:pt>
    <dgm:pt modelId="{B19FA8A6-707E-41DA-B40B-1D1825666B66}">
      <dgm:prSet custT="1"/>
      <dgm:spPr/>
      <dgm:t>
        <a:bodyPr/>
        <a:lstStyle/>
        <a:p>
          <a:pPr rtl="0"/>
          <a:r>
            <a:rPr lang="es-EC" sz="1400" b="1" dirty="0" smtClean="0"/>
            <a:t>Nave 2: </a:t>
          </a:r>
          <a:r>
            <a:rPr lang="es-EC" sz="1400" dirty="0" smtClean="0"/>
            <a:t>Almacenamiento de materias primas.</a:t>
          </a:r>
          <a:endParaRPr lang="es-EC" sz="1400" dirty="0"/>
        </a:p>
      </dgm:t>
    </dgm:pt>
    <dgm:pt modelId="{60768D5F-D790-48B0-8984-DCC38EFDB741}" type="parTrans" cxnId="{00C983A2-D614-4571-9E76-ED1ABB3B2689}">
      <dgm:prSet/>
      <dgm:spPr/>
      <dgm:t>
        <a:bodyPr/>
        <a:lstStyle/>
        <a:p>
          <a:endParaRPr lang="es-EC"/>
        </a:p>
      </dgm:t>
    </dgm:pt>
    <dgm:pt modelId="{C2943F11-F7DE-4B58-A61D-E3B16EAECAB2}" type="sibTrans" cxnId="{00C983A2-D614-4571-9E76-ED1ABB3B2689}">
      <dgm:prSet/>
      <dgm:spPr/>
      <dgm:t>
        <a:bodyPr/>
        <a:lstStyle/>
        <a:p>
          <a:endParaRPr lang="es-EC"/>
        </a:p>
      </dgm:t>
    </dgm:pt>
    <dgm:pt modelId="{B1BC0FF7-2444-4B9A-939B-CCAEB122645D}">
      <dgm:prSet custT="1"/>
      <dgm:spPr/>
      <dgm:t>
        <a:bodyPr/>
        <a:lstStyle/>
        <a:p>
          <a:pPr rtl="0"/>
          <a:r>
            <a:rPr lang="es-EC" sz="1400" b="1" dirty="0" smtClean="0"/>
            <a:t>Nave 3: </a:t>
          </a:r>
          <a:r>
            <a:rPr lang="es-EC" sz="1400" dirty="0" smtClean="0"/>
            <a:t>Almacenamiento de Producto terminado y producción de productos de revestimiento.</a:t>
          </a:r>
          <a:endParaRPr lang="es-EC" sz="1400" dirty="0"/>
        </a:p>
      </dgm:t>
    </dgm:pt>
    <dgm:pt modelId="{895C1C84-1282-481A-BF18-07995E6B5522}" type="parTrans" cxnId="{284272FA-8B86-4C1A-9CC1-07C771F9939D}">
      <dgm:prSet/>
      <dgm:spPr/>
      <dgm:t>
        <a:bodyPr/>
        <a:lstStyle/>
        <a:p>
          <a:endParaRPr lang="es-EC"/>
        </a:p>
      </dgm:t>
    </dgm:pt>
    <dgm:pt modelId="{047074DD-3451-45C1-9BCA-F413FCD9F0FD}" type="sibTrans" cxnId="{284272FA-8B86-4C1A-9CC1-07C771F9939D}">
      <dgm:prSet/>
      <dgm:spPr/>
      <dgm:t>
        <a:bodyPr/>
        <a:lstStyle/>
        <a:p>
          <a:endParaRPr lang="es-EC"/>
        </a:p>
      </dgm:t>
    </dgm:pt>
    <dgm:pt modelId="{827D6C36-0CD1-4729-81CA-703783A3C8DE}">
      <dgm:prSet custT="1"/>
      <dgm:spPr/>
      <dgm:t>
        <a:bodyPr/>
        <a:lstStyle/>
        <a:p>
          <a:pPr rtl="0"/>
          <a:r>
            <a:rPr lang="es-EC" sz="1400" b="1" dirty="0" smtClean="0"/>
            <a:t>Nave 4: </a:t>
          </a:r>
          <a:r>
            <a:rPr lang="es-EC" sz="1400" dirty="0" smtClean="0"/>
            <a:t>Producción de láminas antiruido y proceso de metales y corte</a:t>
          </a:r>
          <a:endParaRPr lang="es-EC" sz="1400" dirty="0"/>
        </a:p>
      </dgm:t>
    </dgm:pt>
    <dgm:pt modelId="{9F883A0E-78F6-426A-AD00-972675892CB7}" type="parTrans" cxnId="{06E7C820-86BD-4672-A2BE-C700E2A6044A}">
      <dgm:prSet/>
      <dgm:spPr/>
      <dgm:t>
        <a:bodyPr/>
        <a:lstStyle/>
        <a:p>
          <a:endParaRPr lang="es-EC"/>
        </a:p>
      </dgm:t>
    </dgm:pt>
    <dgm:pt modelId="{BBC2FC9E-828D-4CD7-845F-53BAA6857807}" type="sibTrans" cxnId="{06E7C820-86BD-4672-A2BE-C700E2A6044A}">
      <dgm:prSet/>
      <dgm:spPr/>
      <dgm:t>
        <a:bodyPr/>
        <a:lstStyle/>
        <a:p>
          <a:endParaRPr lang="es-EC"/>
        </a:p>
      </dgm:t>
    </dgm:pt>
    <dgm:pt modelId="{9AE95183-130C-4CF7-BC75-CEBFB9841CAC}" type="pres">
      <dgm:prSet presAssocID="{9C8BFD41-8AFE-413B-98A8-A661042AFA8A}" presName="cycle" presStyleCnt="0">
        <dgm:presLayoutVars>
          <dgm:dir/>
          <dgm:resizeHandles val="exact"/>
        </dgm:presLayoutVars>
      </dgm:prSet>
      <dgm:spPr/>
      <dgm:t>
        <a:bodyPr/>
        <a:lstStyle/>
        <a:p>
          <a:endParaRPr lang="es-EC"/>
        </a:p>
      </dgm:t>
    </dgm:pt>
    <dgm:pt modelId="{14DFA840-A53C-43A4-9C52-DE631C7FF740}" type="pres">
      <dgm:prSet presAssocID="{69438B76-114B-4E7F-AB45-BB025B640848}" presName="node" presStyleLbl="node1" presStyleIdx="0" presStyleCnt="4" custScaleX="129241" custScaleY="116171">
        <dgm:presLayoutVars>
          <dgm:bulletEnabled val="1"/>
        </dgm:presLayoutVars>
      </dgm:prSet>
      <dgm:spPr/>
      <dgm:t>
        <a:bodyPr/>
        <a:lstStyle/>
        <a:p>
          <a:endParaRPr lang="es-EC"/>
        </a:p>
      </dgm:t>
    </dgm:pt>
    <dgm:pt modelId="{68523196-4EB7-41A8-8DC0-C652E7025468}" type="pres">
      <dgm:prSet presAssocID="{B87E6F6D-14B5-4371-BDBA-E2A5CE2AE110}" presName="sibTrans" presStyleLbl="sibTrans2D1" presStyleIdx="0" presStyleCnt="4"/>
      <dgm:spPr/>
      <dgm:t>
        <a:bodyPr/>
        <a:lstStyle/>
        <a:p>
          <a:endParaRPr lang="es-EC"/>
        </a:p>
      </dgm:t>
    </dgm:pt>
    <dgm:pt modelId="{A423D496-552C-4FA7-8362-4E89C62E9C37}" type="pres">
      <dgm:prSet presAssocID="{B87E6F6D-14B5-4371-BDBA-E2A5CE2AE110}" presName="connectorText" presStyleLbl="sibTrans2D1" presStyleIdx="0" presStyleCnt="4"/>
      <dgm:spPr/>
      <dgm:t>
        <a:bodyPr/>
        <a:lstStyle/>
        <a:p>
          <a:endParaRPr lang="es-EC"/>
        </a:p>
      </dgm:t>
    </dgm:pt>
    <dgm:pt modelId="{371C7330-1CF7-4155-808A-26B7ED79FD63}" type="pres">
      <dgm:prSet presAssocID="{B19FA8A6-707E-41DA-B40B-1D1825666B66}" presName="node" presStyleLbl="node1" presStyleIdx="1" presStyleCnt="4" custScaleX="129306" custScaleY="117738">
        <dgm:presLayoutVars>
          <dgm:bulletEnabled val="1"/>
        </dgm:presLayoutVars>
      </dgm:prSet>
      <dgm:spPr/>
      <dgm:t>
        <a:bodyPr/>
        <a:lstStyle/>
        <a:p>
          <a:endParaRPr lang="es-EC"/>
        </a:p>
      </dgm:t>
    </dgm:pt>
    <dgm:pt modelId="{37A47899-0ED8-4589-AD9D-20FFA9057721}" type="pres">
      <dgm:prSet presAssocID="{C2943F11-F7DE-4B58-A61D-E3B16EAECAB2}" presName="sibTrans" presStyleLbl="sibTrans2D1" presStyleIdx="1" presStyleCnt="4"/>
      <dgm:spPr/>
      <dgm:t>
        <a:bodyPr/>
        <a:lstStyle/>
        <a:p>
          <a:endParaRPr lang="es-EC"/>
        </a:p>
      </dgm:t>
    </dgm:pt>
    <dgm:pt modelId="{03B31AB0-3D49-4C2F-9970-7908B4231F6C}" type="pres">
      <dgm:prSet presAssocID="{C2943F11-F7DE-4B58-A61D-E3B16EAECAB2}" presName="connectorText" presStyleLbl="sibTrans2D1" presStyleIdx="1" presStyleCnt="4"/>
      <dgm:spPr/>
      <dgm:t>
        <a:bodyPr/>
        <a:lstStyle/>
        <a:p>
          <a:endParaRPr lang="es-EC"/>
        </a:p>
      </dgm:t>
    </dgm:pt>
    <dgm:pt modelId="{D7B7AC46-0C81-4768-823A-B6ACC4BB59B2}" type="pres">
      <dgm:prSet presAssocID="{B1BC0FF7-2444-4B9A-939B-CCAEB122645D}" presName="node" presStyleLbl="node1" presStyleIdx="2" presStyleCnt="4" custScaleX="121043" custScaleY="118077">
        <dgm:presLayoutVars>
          <dgm:bulletEnabled val="1"/>
        </dgm:presLayoutVars>
      </dgm:prSet>
      <dgm:spPr/>
      <dgm:t>
        <a:bodyPr/>
        <a:lstStyle/>
        <a:p>
          <a:endParaRPr lang="es-EC"/>
        </a:p>
      </dgm:t>
    </dgm:pt>
    <dgm:pt modelId="{8430703A-4E84-4AD1-A243-4A761D0CAFE5}" type="pres">
      <dgm:prSet presAssocID="{047074DD-3451-45C1-9BCA-F413FCD9F0FD}" presName="sibTrans" presStyleLbl="sibTrans2D1" presStyleIdx="2" presStyleCnt="4"/>
      <dgm:spPr/>
      <dgm:t>
        <a:bodyPr/>
        <a:lstStyle/>
        <a:p>
          <a:endParaRPr lang="es-EC"/>
        </a:p>
      </dgm:t>
    </dgm:pt>
    <dgm:pt modelId="{7FF4C4F8-E9BF-4ED1-9974-DB099B89D80F}" type="pres">
      <dgm:prSet presAssocID="{047074DD-3451-45C1-9BCA-F413FCD9F0FD}" presName="connectorText" presStyleLbl="sibTrans2D1" presStyleIdx="2" presStyleCnt="4"/>
      <dgm:spPr/>
      <dgm:t>
        <a:bodyPr/>
        <a:lstStyle/>
        <a:p>
          <a:endParaRPr lang="es-EC"/>
        </a:p>
      </dgm:t>
    </dgm:pt>
    <dgm:pt modelId="{A484C15F-2348-43CF-8E02-086D33F2C9AE}" type="pres">
      <dgm:prSet presAssocID="{827D6C36-0CD1-4729-81CA-703783A3C8DE}" presName="node" presStyleLbl="node1" presStyleIdx="3" presStyleCnt="4" custScaleX="125818" custScaleY="117738">
        <dgm:presLayoutVars>
          <dgm:bulletEnabled val="1"/>
        </dgm:presLayoutVars>
      </dgm:prSet>
      <dgm:spPr/>
      <dgm:t>
        <a:bodyPr/>
        <a:lstStyle/>
        <a:p>
          <a:endParaRPr lang="es-EC"/>
        </a:p>
      </dgm:t>
    </dgm:pt>
    <dgm:pt modelId="{15BE2A81-0088-48F4-B6D9-E46D78420121}" type="pres">
      <dgm:prSet presAssocID="{BBC2FC9E-828D-4CD7-845F-53BAA6857807}" presName="sibTrans" presStyleLbl="sibTrans2D1" presStyleIdx="3" presStyleCnt="4"/>
      <dgm:spPr/>
      <dgm:t>
        <a:bodyPr/>
        <a:lstStyle/>
        <a:p>
          <a:endParaRPr lang="es-EC"/>
        </a:p>
      </dgm:t>
    </dgm:pt>
    <dgm:pt modelId="{82DD05F1-9FC7-4F24-9EF5-8A7F00A7AE59}" type="pres">
      <dgm:prSet presAssocID="{BBC2FC9E-828D-4CD7-845F-53BAA6857807}" presName="connectorText" presStyleLbl="sibTrans2D1" presStyleIdx="3" presStyleCnt="4"/>
      <dgm:spPr/>
      <dgm:t>
        <a:bodyPr/>
        <a:lstStyle/>
        <a:p>
          <a:endParaRPr lang="es-EC"/>
        </a:p>
      </dgm:t>
    </dgm:pt>
  </dgm:ptLst>
  <dgm:cxnLst>
    <dgm:cxn modelId="{E3578263-AD9B-48C9-AA57-2CE15D03E4AB}" type="presOf" srcId="{047074DD-3451-45C1-9BCA-F413FCD9F0FD}" destId="{7FF4C4F8-E9BF-4ED1-9974-DB099B89D80F}" srcOrd="1" destOrd="0" presId="urn:microsoft.com/office/officeart/2005/8/layout/cycle2"/>
    <dgm:cxn modelId="{A5B05EFA-1F4A-4C18-B774-80C2F47AE1D3}" type="presOf" srcId="{B87E6F6D-14B5-4371-BDBA-E2A5CE2AE110}" destId="{A423D496-552C-4FA7-8362-4E89C62E9C37}" srcOrd="1" destOrd="0" presId="urn:microsoft.com/office/officeart/2005/8/layout/cycle2"/>
    <dgm:cxn modelId="{91C8F5FE-CCC3-46DE-AAD3-5A8301C0C0BE}" type="presOf" srcId="{BBC2FC9E-828D-4CD7-845F-53BAA6857807}" destId="{15BE2A81-0088-48F4-B6D9-E46D78420121}" srcOrd="0" destOrd="0" presId="urn:microsoft.com/office/officeart/2005/8/layout/cycle2"/>
    <dgm:cxn modelId="{61CB13E0-831E-4270-A341-32415EBE44AA}" type="presOf" srcId="{B1BC0FF7-2444-4B9A-939B-CCAEB122645D}" destId="{D7B7AC46-0C81-4768-823A-B6ACC4BB59B2}" srcOrd="0" destOrd="0" presId="urn:microsoft.com/office/officeart/2005/8/layout/cycle2"/>
    <dgm:cxn modelId="{284272FA-8B86-4C1A-9CC1-07C771F9939D}" srcId="{9C8BFD41-8AFE-413B-98A8-A661042AFA8A}" destId="{B1BC0FF7-2444-4B9A-939B-CCAEB122645D}" srcOrd="2" destOrd="0" parTransId="{895C1C84-1282-481A-BF18-07995E6B5522}" sibTransId="{047074DD-3451-45C1-9BCA-F413FCD9F0FD}"/>
    <dgm:cxn modelId="{00C983A2-D614-4571-9E76-ED1ABB3B2689}" srcId="{9C8BFD41-8AFE-413B-98A8-A661042AFA8A}" destId="{B19FA8A6-707E-41DA-B40B-1D1825666B66}" srcOrd="1" destOrd="0" parTransId="{60768D5F-D790-48B0-8984-DCC38EFDB741}" sibTransId="{C2943F11-F7DE-4B58-A61D-E3B16EAECAB2}"/>
    <dgm:cxn modelId="{2CED17C9-7539-4716-A1E7-66667211B700}" type="presOf" srcId="{BBC2FC9E-828D-4CD7-845F-53BAA6857807}" destId="{82DD05F1-9FC7-4F24-9EF5-8A7F00A7AE59}" srcOrd="1" destOrd="0" presId="urn:microsoft.com/office/officeart/2005/8/layout/cycle2"/>
    <dgm:cxn modelId="{BF39DCA9-C5ED-47A1-ACBA-F833598AD650}" type="presOf" srcId="{827D6C36-0CD1-4729-81CA-703783A3C8DE}" destId="{A484C15F-2348-43CF-8E02-086D33F2C9AE}" srcOrd="0" destOrd="0" presId="urn:microsoft.com/office/officeart/2005/8/layout/cycle2"/>
    <dgm:cxn modelId="{54A7EC6E-5B47-458E-8A47-3537E7956333}" srcId="{9C8BFD41-8AFE-413B-98A8-A661042AFA8A}" destId="{69438B76-114B-4E7F-AB45-BB025B640848}" srcOrd="0" destOrd="0" parTransId="{9ADDF34E-B32A-4D94-8F6A-671343201EBA}" sibTransId="{B87E6F6D-14B5-4371-BDBA-E2A5CE2AE110}"/>
    <dgm:cxn modelId="{821C9E3F-3BDF-4AD1-BC90-E96D6A3B275A}" type="presOf" srcId="{C2943F11-F7DE-4B58-A61D-E3B16EAECAB2}" destId="{37A47899-0ED8-4589-AD9D-20FFA9057721}" srcOrd="0" destOrd="0" presId="urn:microsoft.com/office/officeart/2005/8/layout/cycle2"/>
    <dgm:cxn modelId="{280B219C-94CF-48E5-94C6-FEE7AD1AE602}" type="presOf" srcId="{9C8BFD41-8AFE-413B-98A8-A661042AFA8A}" destId="{9AE95183-130C-4CF7-BC75-CEBFB9841CAC}" srcOrd="0" destOrd="0" presId="urn:microsoft.com/office/officeart/2005/8/layout/cycle2"/>
    <dgm:cxn modelId="{1AE270CD-45F9-462A-9A36-26C8BF2A529D}" type="presOf" srcId="{69438B76-114B-4E7F-AB45-BB025B640848}" destId="{14DFA840-A53C-43A4-9C52-DE631C7FF740}" srcOrd="0" destOrd="0" presId="urn:microsoft.com/office/officeart/2005/8/layout/cycle2"/>
    <dgm:cxn modelId="{A79A7C38-37DD-478F-A2B9-1696D8C49F33}" type="presOf" srcId="{C2943F11-F7DE-4B58-A61D-E3B16EAECAB2}" destId="{03B31AB0-3D49-4C2F-9970-7908B4231F6C}" srcOrd="1" destOrd="0" presId="urn:microsoft.com/office/officeart/2005/8/layout/cycle2"/>
    <dgm:cxn modelId="{3E752762-DF5A-4EB4-B2EC-BACBCAE9B411}" type="presOf" srcId="{B19FA8A6-707E-41DA-B40B-1D1825666B66}" destId="{371C7330-1CF7-4155-808A-26B7ED79FD63}" srcOrd="0" destOrd="0" presId="urn:microsoft.com/office/officeart/2005/8/layout/cycle2"/>
    <dgm:cxn modelId="{06E7C820-86BD-4672-A2BE-C700E2A6044A}" srcId="{9C8BFD41-8AFE-413B-98A8-A661042AFA8A}" destId="{827D6C36-0CD1-4729-81CA-703783A3C8DE}" srcOrd="3" destOrd="0" parTransId="{9F883A0E-78F6-426A-AD00-972675892CB7}" sibTransId="{BBC2FC9E-828D-4CD7-845F-53BAA6857807}"/>
    <dgm:cxn modelId="{93AA63AC-8B66-439C-8D97-1FAB306DEA99}" type="presOf" srcId="{B87E6F6D-14B5-4371-BDBA-E2A5CE2AE110}" destId="{68523196-4EB7-41A8-8DC0-C652E7025468}" srcOrd="0" destOrd="0" presId="urn:microsoft.com/office/officeart/2005/8/layout/cycle2"/>
    <dgm:cxn modelId="{AFB3F762-C288-46E7-B87E-8E0E6E284BB2}" type="presOf" srcId="{047074DD-3451-45C1-9BCA-F413FCD9F0FD}" destId="{8430703A-4E84-4AD1-A243-4A761D0CAFE5}" srcOrd="0" destOrd="0" presId="urn:microsoft.com/office/officeart/2005/8/layout/cycle2"/>
    <dgm:cxn modelId="{5DB5112E-F11A-4E73-B862-CA770AEAB383}" type="presParOf" srcId="{9AE95183-130C-4CF7-BC75-CEBFB9841CAC}" destId="{14DFA840-A53C-43A4-9C52-DE631C7FF740}" srcOrd="0" destOrd="0" presId="urn:microsoft.com/office/officeart/2005/8/layout/cycle2"/>
    <dgm:cxn modelId="{B7FDB71C-36BA-49D3-9A67-34A8AF462519}" type="presParOf" srcId="{9AE95183-130C-4CF7-BC75-CEBFB9841CAC}" destId="{68523196-4EB7-41A8-8DC0-C652E7025468}" srcOrd="1" destOrd="0" presId="urn:microsoft.com/office/officeart/2005/8/layout/cycle2"/>
    <dgm:cxn modelId="{639D5550-92CF-4A65-9603-8D27B6730274}" type="presParOf" srcId="{68523196-4EB7-41A8-8DC0-C652E7025468}" destId="{A423D496-552C-4FA7-8362-4E89C62E9C37}" srcOrd="0" destOrd="0" presId="urn:microsoft.com/office/officeart/2005/8/layout/cycle2"/>
    <dgm:cxn modelId="{17095904-9A7E-4CE9-92B1-69906E2C765E}" type="presParOf" srcId="{9AE95183-130C-4CF7-BC75-CEBFB9841CAC}" destId="{371C7330-1CF7-4155-808A-26B7ED79FD63}" srcOrd="2" destOrd="0" presId="urn:microsoft.com/office/officeart/2005/8/layout/cycle2"/>
    <dgm:cxn modelId="{E5C1A0DA-DEFC-4DCB-B82A-7119C1BC7D12}" type="presParOf" srcId="{9AE95183-130C-4CF7-BC75-CEBFB9841CAC}" destId="{37A47899-0ED8-4589-AD9D-20FFA9057721}" srcOrd="3" destOrd="0" presId="urn:microsoft.com/office/officeart/2005/8/layout/cycle2"/>
    <dgm:cxn modelId="{713414AA-162C-41E9-A61B-1BEFC3EED2ED}" type="presParOf" srcId="{37A47899-0ED8-4589-AD9D-20FFA9057721}" destId="{03B31AB0-3D49-4C2F-9970-7908B4231F6C}" srcOrd="0" destOrd="0" presId="urn:microsoft.com/office/officeart/2005/8/layout/cycle2"/>
    <dgm:cxn modelId="{814CC7D9-AE6E-4278-A861-413225775EB3}" type="presParOf" srcId="{9AE95183-130C-4CF7-BC75-CEBFB9841CAC}" destId="{D7B7AC46-0C81-4768-823A-B6ACC4BB59B2}" srcOrd="4" destOrd="0" presId="urn:microsoft.com/office/officeart/2005/8/layout/cycle2"/>
    <dgm:cxn modelId="{13A6873E-7146-4B62-ACA3-8185273867E6}" type="presParOf" srcId="{9AE95183-130C-4CF7-BC75-CEBFB9841CAC}" destId="{8430703A-4E84-4AD1-A243-4A761D0CAFE5}" srcOrd="5" destOrd="0" presId="urn:microsoft.com/office/officeart/2005/8/layout/cycle2"/>
    <dgm:cxn modelId="{8959AE51-3781-4930-A5AF-12D5D112B0F5}" type="presParOf" srcId="{8430703A-4E84-4AD1-A243-4A761D0CAFE5}" destId="{7FF4C4F8-E9BF-4ED1-9974-DB099B89D80F}" srcOrd="0" destOrd="0" presId="urn:microsoft.com/office/officeart/2005/8/layout/cycle2"/>
    <dgm:cxn modelId="{41B88205-C9AA-401C-A9B7-3DFEC0634CC4}" type="presParOf" srcId="{9AE95183-130C-4CF7-BC75-CEBFB9841CAC}" destId="{A484C15F-2348-43CF-8E02-086D33F2C9AE}" srcOrd="6" destOrd="0" presId="urn:microsoft.com/office/officeart/2005/8/layout/cycle2"/>
    <dgm:cxn modelId="{D28DA5BE-62DC-4EFF-8E16-22687CC3E24C}" type="presParOf" srcId="{9AE95183-130C-4CF7-BC75-CEBFB9841CAC}" destId="{15BE2A81-0088-48F4-B6D9-E46D78420121}" srcOrd="7" destOrd="0" presId="urn:microsoft.com/office/officeart/2005/8/layout/cycle2"/>
    <dgm:cxn modelId="{AC521144-E0B3-4325-A6EC-9AB3CCBC6ADC}" type="presParOf" srcId="{15BE2A81-0088-48F4-B6D9-E46D78420121}" destId="{82DD05F1-9FC7-4F24-9EF5-8A7F00A7AE59}"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S" b="1" dirty="0" smtClean="0"/>
            <a:t>AUDITORÍA  AMBIENTAL IN SITU</a:t>
          </a:r>
          <a:endParaRPr lang="es-EC" b="1"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397904C6-42C1-4E26-8D49-21235AFA1F7D}" srcId="{50A61251-3B60-4773-934E-7EE9416C6C8F}" destId="{3EEFC6FD-5F45-4CF7-9ECB-4152D02AD2AD}" srcOrd="0" destOrd="0" parTransId="{DD71206F-9E08-49F8-AD7E-318A09AF1682}" sibTransId="{9A17366A-FA76-4513-A0F0-274169D27D16}"/>
    <dgm:cxn modelId="{1ED75A09-B08A-4FC4-9D9D-51497FC5C135}" type="presOf" srcId="{50A61251-3B60-4773-934E-7EE9416C6C8F}" destId="{308B24D5-A5EC-479A-AD48-70082E84089F}" srcOrd="0" destOrd="0" presId="urn:microsoft.com/office/officeart/2005/8/layout/vList2"/>
    <dgm:cxn modelId="{505360E4-BDC1-43D9-A1B3-D6A38AC46276}" srcId="{3EEFC6FD-5F45-4CF7-9ECB-4152D02AD2AD}" destId="{083E783E-82E9-4BEF-B927-30C6A631EA1D}" srcOrd="0" destOrd="0" parTransId="{1882A859-BFA4-41D3-A0B0-33CFC40EE50D}" sibTransId="{351AA6FA-D8C3-4F5F-B7E6-B93731AB8BA6}"/>
    <dgm:cxn modelId="{A8288701-876C-4C48-922B-008A6CBEFECD}" type="presOf" srcId="{3EEFC6FD-5F45-4CF7-9ECB-4152D02AD2AD}" destId="{2E9E148E-4164-4C55-9AD9-B0234D425C1B}" srcOrd="0" destOrd="0" presId="urn:microsoft.com/office/officeart/2005/8/layout/vList2"/>
    <dgm:cxn modelId="{CBFD967C-A6EE-42D2-95F5-30B4A68F6D97}" type="presOf" srcId="{083E783E-82E9-4BEF-B927-30C6A631EA1D}" destId="{00FB1264-87AA-428A-A190-6142D2EC776D}" srcOrd="0" destOrd="0" presId="urn:microsoft.com/office/officeart/2005/8/layout/vList2"/>
    <dgm:cxn modelId="{876B9CAC-F1E9-4496-A6B2-81A975E1CC4C}" type="presParOf" srcId="{308B24D5-A5EC-479A-AD48-70082E84089F}" destId="{2E9E148E-4164-4C55-9AD9-B0234D425C1B}" srcOrd="0" destOrd="0" presId="urn:microsoft.com/office/officeart/2005/8/layout/vList2"/>
    <dgm:cxn modelId="{811208A2-1883-4D6B-A210-94F99C8967B2}"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S" b="1" dirty="0" smtClean="0"/>
            <a:t>RESULTADOS DE LA AUDITORIA AL PMA</a:t>
          </a:r>
          <a:endParaRPr lang="es-EC" b="1"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397904C6-42C1-4E26-8D49-21235AFA1F7D}" srcId="{50A61251-3B60-4773-934E-7EE9416C6C8F}" destId="{3EEFC6FD-5F45-4CF7-9ECB-4152D02AD2AD}" srcOrd="0" destOrd="0" parTransId="{DD71206F-9E08-49F8-AD7E-318A09AF1682}" sibTransId="{9A17366A-FA76-4513-A0F0-274169D27D16}"/>
    <dgm:cxn modelId="{D7EB5F8E-0DBF-4D7D-8BA8-A027E64274EE}" type="presOf" srcId="{50A61251-3B60-4773-934E-7EE9416C6C8F}" destId="{308B24D5-A5EC-479A-AD48-70082E84089F}" srcOrd="0" destOrd="0" presId="urn:microsoft.com/office/officeart/2005/8/layout/vList2"/>
    <dgm:cxn modelId="{505360E4-BDC1-43D9-A1B3-D6A38AC46276}" srcId="{3EEFC6FD-5F45-4CF7-9ECB-4152D02AD2AD}" destId="{083E783E-82E9-4BEF-B927-30C6A631EA1D}" srcOrd="0" destOrd="0" parTransId="{1882A859-BFA4-41D3-A0B0-33CFC40EE50D}" sibTransId="{351AA6FA-D8C3-4F5F-B7E6-B93731AB8BA6}"/>
    <dgm:cxn modelId="{D1CA63B2-0B17-4278-9BCD-DADD0EDC63AE}" type="presOf" srcId="{3EEFC6FD-5F45-4CF7-9ECB-4152D02AD2AD}" destId="{2E9E148E-4164-4C55-9AD9-B0234D425C1B}" srcOrd="0" destOrd="0" presId="urn:microsoft.com/office/officeart/2005/8/layout/vList2"/>
    <dgm:cxn modelId="{B849A32E-4A8F-44FB-8694-ADE0ED0779DB}" type="presOf" srcId="{083E783E-82E9-4BEF-B927-30C6A631EA1D}" destId="{00FB1264-87AA-428A-A190-6142D2EC776D}" srcOrd="0" destOrd="0" presId="urn:microsoft.com/office/officeart/2005/8/layout/vList2"/>
    <dgm:cxn modelId="{CAFB20C0-D8A5-494F-A937-FFDD2358F019}" type="presParOf" srcId="{308B24D5-A5EC-479A-AD48-70082E84089F}" destId="{2E9E148E-4164-4C55-9AD9-B0234D425C1B}" srcOrd="0" destOrd="0" presId="urn:microsoft.com/office/officeart/2005/8/layout/vList2"/>
    <dgm:cxn modelId="{4D1F68F7-659A-4BDF-840C-CF3B330A3A9B}"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S" b="1" dirty="0" smtClean="0"/>
            <a:t>RESULTADOS DE LA AUDITORÍA A NORMATIVAS AMBIENTALES</a:t>
          </a:r>
          <a:endParaRPr lang="es-EC" b="1"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147B4401-6382-40DD-B520-88C47CA54957}" type="presOf" srcId="{50A61251-3B60-4773-934E-7EE9416C6C8F}" destId="{308B24D5-A5EC-479A-AD48-70082E84089F}" srcOrd="0" destOrd="0" presId="urn:microsoft.com/office/officeart/2005/8/layout/vList2"/>
    <dgm:cxn modelId="{397904C6-42C1-4E26-8D49-21235AFA1F7D}" srcId="{50A61251-3B60-4773-934E-7EE9416C6C8F}" destId="{3EEFC6FD-5F45-4CF7-9ECB-4152D02AD2AD}" srcOrd="0" destOrd="0" parTransId="{DD71206F-9E08-49F8-AD7E-318A09AF1682}" sibTransId="{9A17366A-FA76-4513-A0F0-274169D27D16}"/>
    <dgm:cxn modelId="{505360E4-BDC1-43D9-A1B3-D6A38AC46276}" srcId="{3EEFC6FD-5F45-4CF7-9ECB-4152D02AD2AD}" destId="{083E783E-82E9-4BEF-B927-30C6A631EA1D}" srcOrd="0" destOrd="0" parTransId="{1882A859-BFA4-41D3-A0B0-33CFC40EE50D}" sibTransId="{351AA6FA-D8C3-4F5F-B7E6-B93731AB8BA6}"/>
    <dgm:cxn modelId="{EF9F6843-F85A-4B5A-AA7F-E2E0E0DC62B8}" type="presOf" srcId="{3EEFC6FD-5F45-4CF7-9ECB-4152D02AD2AD}" destId="{2E9E148E-4164-4C55-9AD9-B0234D425C1B}" srcOrd="0" destOrd="0" presId="urn:microsoft.com/office/officeart/2005/8/layout/vList2"/>
    <dgm:cxn modelId="{E48998EF-A901-4D01-88D5-B6CF1B2D64A7}" type="presOf" srcId="{083E783E-82E9-4BEF-B927-30C6A631EA1D}" destId="{00FB1264-87AA-428A-A190-6142D2EC776D}" srcOrd="0" destOrd="0" presId="urn:microsoft.com/office/officeart/2005/8/layout/vList2"/>
    <dgm:cxn modelId="{26D2BE33-2BAA-4B60-94EE-222E80743B34}" type="presParOf" srcId="{308B24D5-A5EC-479A-AD48-70082E84089F}" destId="{2E9E148E-4164-4C55-9AD9-B0234D425C1B}" srcOrd="0" destOrd="0" presId="urn:microsoft.com/office/officeart/2005/8/layout/vList2"/>
    <dgm:cxn modelId="{02B1E65B-108B-41AD-A924-8C5DC5D71D9C}"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C" b="1" dirty="0" smtClean="0"/>
            <a:t>EVALUACIÓN DE IMPACTOS AMBIENTALES EN LA NAVE 4</a:t>
          </a:r>
          <a:endParaRPr lang="es-EC" b="1"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397904C6-42C1-4E26-8D49-21235AFA1F7D}" srcId="{50A61251-3B60-4773-934E-7EE9416C6C8F}" destId="{3EEFC6FD-5F45-4CF7-9ECB-4152D02AD2AD}" srcOrd="0" destOrd="0" parTransId="{DD71206F-9E08-49F8-AD7E-318A09AF1682}" sibTransId="{9A17366A-FA76-4513-A0F0-274169D27D16}"/>
    <dgm:cxn modelId="{73EFF9F0-D2AF-4CB1-90C3-6D099201D333}" type="presOf" srcId="{083E783E-82E9-4BEF-B927-30C6A631EA1D}" destId="{00FB1264-87AA-428A-A190-6142D2EC776D}" srcOrd="0" destOrd="0" presId="urn:microsoft.com/office/officeart/2005/8/layout/vList2"/>
    <dgm:cxn modelId="{505360E4-BDC1-43D9-A1B3-D6A38AC46276}" srcId="{3EEFC6FD-5F45-4CF7-9ECB-4152D02AD2AD}" destId="{083E783E-82E9-4BEF-B927-30C6A631EA1D}" srcOrd="0" destOrd="0" parTransId="{1882A859-BFA4-41D3-A0B0-33CFC40EE50D}" sibTransId="{351AA6FA-D8C3-4F5F-B7E6-B93731AB8BA6}"/>
    <dgm:cxn modelId="{4B1A9F82-B907-46A1-84E8-6F9DF3ED5D0A}" type="presOf" srcId="{50A61251-3B60-4773-934E-7EE9416C6C8F}" destId="{308B24D5-A5EC-479A-AD48-70082E84089F}" srcOrd="0" destOrd="0" presId="urn:microsoft.com/office/officeart/2005/8/layout/vList2"/>
    <dgm:cxn modelId="{75D083A6-A03D-4F9C-9D98-4137B2A27835}" type="presOf" srcId="{3EEFC6FD-5F45-4CF7-9ECB-4152D02AD2AD}" destId="{2E9E148E-4164-4C55-9AD9-B0234D425C1B}" srcOrd="0" destOrd="0" presId="urn:microsoft.com/office/officeart/2005/8/layout/vList2"/>
    <dgm:cxn modelId="{3F8684C3-F741-412D-B568-1B3BF5423B1E}" type="presParOf" srcId="{308B24D5-A5EC-479A-AD48-70082E84089F}" destId="{2E9E148E-4164-4C55-9AD9-B0234D425C1B}" srcOrd="0" destOrd="0" presId="urn:microsoft.com/office/officeart/2005/8/layout/vList2"/>
    <dgm:cxn modelId="{FCCFEE4E-2857-4F57-9A4A-20CBE91955C7}"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0A61251-3B60-4773-934E-7EE9416C6C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083E783E-82E9-4BEF-B927-30C6A631EA1D}">
      <dgm:prSet/>
      <dgm:spPr/>
      <dgm:t>
        <a:bodyPr/>
        <a:lstStyle/>
        <a:p>
          <a:pPr rtl="0"/>
          <a:r>
            <a:rPr lang="es-EC" b="1" dirty="0" smtClean="0"/>
            <a:t>PLANES DE MANEJO AMBIENTAL 2014</a:t>
          </a:r>
          <a:endParaRPr lang="es-EC" b="1" dirty="0"/>
        </a:p>
      </dgm:t>
    </dgm:pt>
    <dgm:pt modelId="{1882A859-BFA4-41D3-A0B0-33CFC40EE50D}" type="parTrans" cxnId="{505360E4-BDC1-43D9-A1B3-D6A38AC46276}">
      <dgm:prSet/>
      <dgm:spPr/>
      <dgm:t>
        <a:bodyPr/>
        <a:lstStyle/>
        <a:p>
          <a:endParaRPr lang="es-EC"/>
        </a:p>
      </dgm:t>
    </dgm:pt>
    <dgm:pt modelId="{351AA6FA-D8C3-4F5F-B7E6-B93731AB8BA6}" type="sibTrans" cxnId="{505360E4-BDC1-43D9-A1B3-D6A38AC46276}">
      <dgm:prSet/>
      <dgm:spPr/>
      <dgm:t>
        <a:bodyPr/>
        <a:lstStyle/>
        <a:p>
          <a:endParaRPr lang="es-EC"/>
        </a:p>
      </dgm:t>
    </dgm:pt>
    <dgm:pt modelId="{3EEFC6FD-5F45-4CF7-9ECB-4152D02AD2AD}">
      <dgm:prSet/>
      <dgm:spPr/>
      <dgm:t>
        <a:bodyPr/>
        <a:lstStyle/>
        <a:p>
          <a:pPr rtl="0"/>
          <a:endParaRPr lang="es-EC"/>
        </a:p>
      </dgm:t>
    </dgm:pt>
    <dgm:pt modelId="{9A17366A-FA76-4513-A0F0-274169D27D16}" type="sibTrans" cxnId="{397904C6-42C1-4E26-8D49-21235AFA1F7D}">
      <dgm:prSet/>
      <dgm:spPr/>
      <dgm:t>
        <a:bodyPr/>
        <a:lstStyle/>
        <a:p>
          <a:endParaRPr lang="es-EC"/>
        </a:p>
      </dgm:t>
    </dgm:pt>
    <dgm:pt modelId="{DD71206F-9E08-49F8-AD7E-318A09AF1682}" type="parTrans" cxnId="{397904C6-42C1-4E26-8D49-21235AFA1F7D}">
      <dgm:prSet/>
      <dgm:spPr/>
      <dgm:t>
        <a:bodyPr/>
        <a:lstStyle/>
        <a:p>
          <a:endParaRPr lang="es-EC"/>
        </a:p>
      </dgm:t>
    </dgm:pt>
    <dgm:pt modelId="{308B24D5-A5EC-479A-AD48-70082E84089F}" type="pres">
      <dgm:prSet presAssocID="{50A61251-3B60-4773-934E-7EE9416C6C8F}" presName="linear" presStyleCnt="0">
        <dgm:presLayoutVars>
          <dgm:animLvl val="lvl"/>
          <dgm:resizeHandles val="exact"/>
        </dgm:presLayoutVars>
      </dgm:prSet>
      <dgm:spPr/>
      <dgm:t>
        <a:bodyPr/>
        <a:lstStyle/>
        <a:p>
          <a:endParaRPr lang="es-EC"/>
        </a:p>
      </dgm:t>
    </dgm:pt>
    <dgm:pt modelId="{2E9E148E-4164-4C55-9AD9-B0234D425C1B}" type="pres">
      <dgm:prSet presAssocID="{3EEFC6FD-5F45-4CF7-9ECB-4152D02AD2AD}" presName="parentText" presStyleLbl="node1" presStyleIdx="0" presStyleCnt="1">
        <dgm:presLayoutVars>
          <dgm:chMax val="0"/>
          <dgm:bulletEnabled val="1"/>
        </dgm:presLayoutVars>
      </dgm:prSet>
      <dgm:spPr/>
      <dgm:t>
        <a:bodyPr/>
        <a:lstStyle/>
        <a:p>
          <a:endParaRPr lang="es-EC"/>
        </a:p>
      </dgm:t>
    </dgm:pt>
    <dgm:pt modelId="{00FB1264-87AA-428A-A190-6142D2EC776D}" type="pres">
      <dgm:prSet presAssocID="{3EEFC6FD-5F45-4CF7-9ECB-4152D02AD2AD}" presName="childText" presStyleLbl="revTx" presStyleIdx="0" presStyleCnt="1">
        <dgm:presLayoutVars>
          <dgm:bulletEnabled val="1"/>
        </dgm:presLayoutVars>
      </dgm:prSet>
      <dgm:spPr/>
      <dgm:t>
        <a:bodyPr/>
        <a:lstStyle/>
        <a:p>
          <a:endParaRPr lang="es-EC"/>
        </a:p>
      </dgm:t>
    </dgm:pt>
  </dgm:ptLst>
  <dgm:cxnLst>
    <dgm:cxn modelId="{1CD50637-A5DD-436F-BECE-18094964E23A}" type="presOf" srcId="{50A61251-3B60-4773-934E-7EE9416C6C8F}" destId="{308B24D5-A5EC-479A-AD48-70082E84089F}" srcOrd="0" destOrd="0" presId="urn:microsoft.com/office/officeart/2005/8/layout/vList2"/>
    <dgm:cxn modelId="{397904C6-42C1-4E26-8D49-21235AFA1F7D}" srcId="{50A61251-3B60-4773-934E-7EE9416C6C8F}" destId="{3EEFC6FD-5F45-4CF7-9ECB-4152D02AD2AD}" srcOrd="0" destOrd="0" parTransId="{DD71206F-9E08-49F8-AD7E-318A09AF1682}" sibTransId="{9A17366A-FA76-4513-A0F0-274169D27D16}"/>
    <dgm:cxn modelId="{505360E4-BDC1-43D9-A1B3-D6A38AC46276}" srcId="{3EEFC6FD-5F45-4CF7-9ECB-4152D02AD2AD}" destId="{083E783E-82E9-4BEF-B927-30C6A631EA1D}" srcOrd="0" destOrd="0" parTransId="{1882A859-BFA4-41D3-A0B0-33CFC40EE50D}" sibTransId="{351AA6FA-D8C3-4F5F-B7E6-B93731AB8BA6}"/>
    <dgm:cxn modelId="{0ECD77B0-1117-48E1-8F55-7992B154C296}" type="presOf" srcId="{083E783E-82E9-4BEF-B927-30C6A631EA1D}" destId="{00FB1264-87AA-428A-A190-6142D2EC776D}" srcOrd="0" destOrd="0" presId="urn:microsoft.com/office/officeart/2005/8/layout/vList2"/>
    <dgm:cxn modelId="{372F70CF-2C04-4F60-95B3-8EA691687FBE}" type="presOf" srcId="{3EEFC6FD-5F45-4CF7-9ECB-4152D02AD2AD}" destId="{2E9E148E-4164-4C55-9AD9-B0234D425C1B}" srcOrd="0" destOrd="0" presId="urn:microsoft.com/office/officeart/2005/8/layout/vList2"/>
    <dgm:cxn modelId="{149FC9E4-F2A9-49F3-85AF-A9419246256D}" type="presParOf" srcId="{308B24D5-A5EC-479A-AD48-70082E84089F}" destId="{2E9E148E-4164-4C55-9AD9-B0234D425C1B}" srcOrd="0" destOrd="0" presId="urn:microsoft.com/office/officeart/2005/8/layout/vList2"/>
    <dgm:cxn modelId="{25144C9A-B29E-4058-81BF-B9169C1BDD00}" type="presParOf" srcId="{308B24D5-A5EC-479A-AD48-70082E84089F}" destId="{00FB1264-87AA-428A-A190-6142D2EC776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CC2BB81-A6E7-4B16-8D08-5D51F51DE0B3}" type="doc">
      <dgm:prSet loTypeId="urn:microsoft.com/office/officeart/2005/8/layout/vList2" loCatId="list" qsTypeId="urn:microsoft.com/office/officeart/2005/8/quickstyle/simple1" qsCatId="simple" csTypeId="urn:microsoft.com/office/officeart/2005/8/colors/accent3_3" csCatId="accent3"/>
      <dgm:spPr/>
      <dgm:t>
        <a:bodyPr/>
        <a:lstStyle/>
        <a:p>
          <a:endParaRPr lang="es-EC"/>
        </a:p>
      </dgm:t>
    </dgm:pt>
    <dgm:pt modelId="{E1BEB681-B80E-493F-AC51-E5A0269D9BFB}" type="pres">
      <dgm:prSet presAssocID="{CCC2BB81-A6E7-4B16-8D08-5D51F51DE0B3}" presName="linear" presStyleCnt="0">
        <dgm:presLayoutVars>
          <dgm:animLvl val="lvl"/>
          <dgm:resizeHandles val="exact"/>
        </dgm:presLayoutVars>
      </dgm:prSet>
      <dgm:spPr/>
      <dgm:t>
        <a:bodyPr/>
        <a:lstStyle/>
        <a:p>
          <a:endParaRPr lang="es-EC"/>
        </a:p>
      </dgm:t>
    </dgm:pt>
  </dgm:ptLst>
  <dgm:cxnLst>
    <dgm:cxn modelId="{032E980A-BAB1-4209-9655-D289C66C6E2F}" type="presOf" srcId="{CCC2BB81-A6E7-4B16-8D08-5D51F51DE0B3}" destId="{E1BEB681-B80E-493F-AC51-E5A0269D9BF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D013B6-A26C-4898-941C-B17E9166D48F}"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47A2258E-91D0-4AA5-B828-4FF87418E025}">
      <dgm:prSet custT="1"/>
      <dgm:spPr/>
      <dgm:t>
        <a:bodyPr/>
        <a:lstStyle/>
        <a:p>
          <a:r>
            <a:rPr lang="es-EC" sz="5800" b="1" dirty="0" smtClean="0"/>
            <a:t>AUDITORÍA AMBIENTAL</a:t>
          </a:r>
          <a:endParaRPr lang="es-EC" sz="5800" dirty="0"/>
        </a:p>
      </dgm:t>
    </dgm:pt>
    <dgm:pt modelId="{E268B09A-4E87-4B03-AF7F-6BB7F3B4693A}" type="parTrans" cxnId="{E6B89AD7-F679-4C2E-8A92-476FACE214B9}">
      <dgm:prSet/>
      <dgm:spPr/>
      <dgm:t>
        <a:bodyPr/>
        <a:lstStyle/>
        <a:p>
          <a:endParaRPr lang="es-EC"/>
        </a:p>
      </dgm:t>
    </dgm:pt>
    <dgm:pt modelId="{3549667C-EE58-4586-BDA0-44DF8E525705}" type="sibTrans" cxnId="{E6B89AD7-F679-4C2E-8A92-476FACE214B9}">
      <dgm:prSet/>
      <dgm:spPr/>
      <dgm:t>
        <a:bodyPr/>
        <a:lstStyle/>
        <a:p>
          <a:endParaRPr lang="es-EC"/>
        </a:p>
      </dgm:t>
    </dgm:pt>
    <dgm:pt modelId="{45A57CD1-B230-497E-97A2-006D0A8D15EA}" type="pres">
      <dgm:prSet presAssocID="{E1D013B6-A26C-4898-941C-B17E9166D48F}" presName="linear" presStyleCnt="0">
        <dgm:presLayoutVars>
          <dgm:animLvl val="lvl"/>
          <dgm:resizeHandles val="exact"/>
        </dgm:presLayoutVars>
      </dgm:prSet>
      <dgm:spPr/>
      <dgm:t>
        <a:bodyPr/>
        <a:lstStyle/>
        <a:p>
          <a:endParaRPr lang="es-EC"/>
        </a:p>
      </dgm:t>
    </dgm:pt>
    <dgm:pt modelId="{F0FC4DF8-DE54-4851-80CD-F4FF0653C24C}" type="pres">
      <dgm:prSet presAssocID="{47A2258E-91D0-4AA5-B828-4FF87418E025}" presName="parentText" presStyleLbl="node1" presStyleIdx="0" presStyleCnt="1">
        <dgm:presLayoutVars>
          <dgm:chMax val="0"/>
          <dgm:bulletEnabled val="1"/>
        </dgm:presLayoutVars>
      </dgm:prSet>
      <dgm:spPr/>
      <dgm:t>
        <a:bodyPr/>
        <a:lstStyle/>
        <a:p>
          <a:endParaRPr lang="es-EC"/>
        </a:p>
      </dgm:t>
    </dgm:pt>
  </dgm:ptLst>
  <dgm:cxnLst>
    <dgm:cxn modelId="{E6B89AD7-F679-4C2E-8A92-476FACE214B9}" srcId="{E1D013B6-A26C-4898-941C-B17E9166D48F}" destId="{47A2258E-91D0-4AA5-B828-4FF87418E025}" srcOrd="0" destOrd="0" parTransId="{E268B09A-4E87-4B03-AF7F-6BB7F3B4693A}" sibTransId="{3549667C-EE58-4586-BDA0-44DF8E525705}"/>
    <dgm:cxn modelId="{5E5E1BED-D6CA-4378-AD61-8FDE8873EABD}" type="presOf" srcId="{E1D013B6-A26C-4898-941C-B17E9166D48F}" destId="{45A57CD1-B230-497E-97A2-006D0A8D15EA}" srcOrd="0" destOrd="0" presId="urn:microsoft.com/office/officeart/2005/8/layout/vList2"/>
    <dgm:cxn modelId="{39383E47-9742-4084-AD56-8B602C6606C5}" type="presOf" srcId="{47A2258E-91D0-4AA5-B828-4FF87418E025}" destId="{F0FC4DF8-DE54-4851-80CD-F4FF0653C24C}" srcOrd="0" destOrd="0" presId="urn:microsoft.com/office/officeart/2005/8/layout/vList2"/>
    <dgm:cxn modelId="{98A98013-919B-400A-9F8A-78654392C095}" type="presParOf" srcId="{45A57CD1-B230-497E-97A2-006D0A8D15EA}" destId="{F0FC4DF8-DE54-4851-80CD-F4FF0653C24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92CC4DB-493C-45F5-A9D9-A8A3B3DEA610}"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95A7F324-C8BC-4CA8-BFBF-5BE4D7FC50BD}">
      <dgm:prSet custT="1"/>
      <dgm:spPr/>
      <dgm:t>
        <a:bodyPr/>
        <a:lstStyle/>
        <a:p>
          <a:pPr algn="just"/>
          <a:r>
            <a:rPr lang="es-ES" sz="1800" b="1" dirty="0" smtClean="0"/>
            <a:t>El uso de productos químicos considerados como peligrosos, como es el asfalto que constituye la materia prima principal para la elaboración de los productos de Chova. Hace que la empresa esté clasificada con Código CCAN 21.1.8.1 Fabricación de mezclas asfálticas. Categoría IV. En base al Catálogo de Categorización Ambiental Nacional que establece el del Ministerio del Ambiente en el Acuerdo Ministerial AM 006 de 18 de febrero del 2014. Debe cumplir con esta normativa ambiental vigente.</a:t>
          </a:r>
          <a:endParaRPr lang="es-EC" sz="1800" b="1" dirty="0"/>
        </a:p>
      </dgm:t>
    </dgm:pt>
    <dgm:pt modelId="{D9A0FF8B-6971-4BED-BA39-6B5AD825A337}" type="parTrans" cxnId="{FC57D3DD-94F6-4745-8035-C3061100180E}">
      <dgm:prSet/>
      <dgm:spPr/>
      <dgm:t>
        <a:bodyPr/>
        <a:lstStyle/>
        <a:p>
          <a:endParaRPr lang="es-EC"/>
        </a:p>
      </dgm:t>
    </dgm:pt>
    <dgm:pt modelId="{AA5EBA3D-CB36-49D0-BBE2-8E3B9965C78A}" type="sibTrans" cxnId="{FC57D3DD-94F6-4745-8035-C3061100180E}">
      <dgm:prSet/>
      <dgm:spPr/>
      <dgm:t>
        <a:bodyPr/>
        <a:lstStyle/>
        <a:p>
          <a:endParaRPr lang="es-EC"/>
        </a:p>
      </dgm:t>
    </dgm:pt>
    <dgm:pt modelId="{79178467-2E4D-42F3-A0F9-5375352B843C}">
      <dgm:prSet custT="1"/>
      <dgm:spPr/>
      <dgm:t>
        <a:bodyPr/>
        <a:lstStyle/>
        <a:p>
          <a:pPr algn="just"/>
          <a:r>
            <a:rPr lang="es-ES" sz="2000" b="1" dirty="0" smtClean="0"/>
            <a:t>La manipulación de productos químicos, depende de la Clasificación según su peligrosidad es por esto que para realizar el plan de análisis de riesgos y alternativas de prevención,  se requirió la identificación de la composición química de producto comercial utilizado. En base al componente químico más peligroso se elaboró el cuadro de incompatibilidad para almacenamiento y manipulación de los químicos.</a:t>
          </a:r>
          <a:endParaRPr lang="es-EC" sz="2000" b="1" dirty="0"/>
        </a:p>
      </dgm:t>
    </dgm:pt>
    <dgm:pt modelId="{CE0BCF32-ED89-4E5C-9592-0B4B43FDC014}" type="parTrans" cxnId="{FED24F80-EEE1-48BB-9A7D-5F7C05539B3E}">
      <dgm:prSet/>
      <dgm:spPr/>
      <dgm:t>
        <a:bodyPr/>
        <a:lstStyle/>
        <a:p>
          <a:endParaRPr lang="es-EC"/>
        </a:p>
      </dgm:t>
    </dgm:pt>
    <dgm:pt modelId="{F0097516-D806-449E-BBD4-4664B9CAB1FD}" type="sibTrans" cxnId="{FED24F80-EEE1-48BB-9A7D-5F7C05539B3E}">
      <dgm:prSet/>
      <dgm:spPr/>
      <dgm:t>
        <a:bodyPr/>
        <a:lstStyle/>
        <a:p>
          <a:endParaRPr lang="es-EC"/>
        </a:p>
      </dgm:t>
    </dgm:pt>
    <dgm:pt modelId="{92B7135D-C0F8-4F7A-9645-450F7306CBEA}">
      <dgm:prSet custT="1"/>
      <dgm:spPr>
        <a:solidFill>
          <a:schemeClr val="accent6">
            <a:lumMod val="75000"/>
          </a:schemeClr>
        </a:solidFill>
      </dgm:spPr>
      <dgm:t>
        <a:bodyPr/>
        <a:lstStyle/>
        <a:p>
          <a:pPr algn="just"/>
          <a:r>
            <a:rPr lang="es-ES" sz="2400" b="1" dirty="0" smtClean="0"/>
            <a:t>De la evaluación al </a:t>
          </a:r>
          <a:r>
            <a:rPr lang="es-ES" sz="2400" b="0" dirty="0" smtClean="0"/>
            <a:t>Plan de Mejo Ambiental  se determinó que el 55,56 % de las actividades planteadas son conformidades que se están ejecutando y se </a:t>
          </a:r>
          <a:r>
            <a:rPr lang="es-ES" sz="2400" b="1" dirty="0" smtClean="0"/>
            <a:t>han cumplido, en función al cronograma y PMA vigente a la fecha.</a:t>
          </a:r>
          <a:endParaRPr lang="es-EC" sz="2400" b="1" dirty="0"/>
        </a:p>
      </dgm:t>
    </dgm:pt>
    <dgm:pt modelId="{9024F7DE-C9DF-4976-9053-6D39BB1011AB}" type="sibTrans" cxnId="{56243334-739B-4F2B-90F3-F9FC52475E40}">
      <dgm:prSet/>
      <dgm:spPr/>
      <dgm:t>
        <a:bodyPr/>
        <a:lstStyle/>
        <a:p>
          <a:endParaRPr lang="es-EC"/>
        </a:p>
      </dgm:t>
    </dgm:pt>
    <dgm:pt modelId="{58AC0B67-AB9B-42ED-AF58-CD96D90511F5}" type="parTrans" cxnId="{56243334-739B-4F2B-90F3-F9FC52475E40}">
      <dgm:prSet/>
      <dgm:spPr/>
      <dgm:t>
        <a:bodyPr/>
        <a:lstStyle/>
        <a:p>
          <a:endParaRPr lang="es-EC"/>
        </a:p>
      </dgm:t>
    </dgm:pt>
    <dgm:pt modelId="{7EA05CB8-C965-40BB-AB63-B33E47694CE9}" type="pres">
      <dgm:prSet presAssocID="{792CC4DB-493C-45F5-A9D9-A8A3B3DEA610}" presName="linear" presStyleCnt="0">
        <dgm:presLayoutVars>
          <dgm:animLvl val="lvl"/>
          <dgm:resizeHandles val="exact"/>
        </dgm:presLayoutVars>
      </dgm:prSet>
      <dgm:spPr/>
      <dgm:t>
        <a:bodyPr/>
        <a:lstStyle/>
        <a:p>
          <a:endParaRPr lang="es-EC"/>
        </a:p>
      </dgm:t>
    </dgm:pt>
    <dgm:pt modelId="{4BD75E93-FC36-4DE4-AB63-7056935E0B6E}" type="pres">
      <dgm:prSet presAssocID="{95A7F324-C8BC-4CA8-BFBF-5BE4D7FC50BD}" presName="parentText" presStyleLbl="node1" presStyleIdx="0" presStyleCnt="3">
        <dgm:presLayoutVars>
          <dgm:chMax val="0"/>
          <dgm:bulletEnabled val="1"/>
        </dgm:presLayoutVars>
      </dgm:prSet>
      <dgm:spPr/>
      <dgm:t>
        <a:bodyPr/>
        <a:lstStyle/>
        <a:p>
          <a:endParaRPr lang="es-EC"/>
        </a:p>
      </dgm:t>
    </dgm:pt>
    <dgm:pt modelId="{0DB1E5F9-A56D-4F19-A31B-D47A4644D831}" type="pres">
      <dgm:prSet presAssocID="{AA5EBA3D-CB36-49D0-BBE2-8E3B9965C78A}" presName="spacer" presStyleCnt="0"/>
      <dgm:spPr/>
    </dgm:pt>
    <dgm:pt modelId="{85061AC8-50FD-4466-A613-52E69B2AED3B}" type="pres">
      <dgm:prSet presAssocID="{79178467-2E4D-42F3-A0F9-5375352B843C}" presName="parentText" presStyleLbl="node1" presStyleIdx="1" presStyleCnt="3">
        <dgm:presLayoutVars>
          <dgm:chMax val="0"/>
          <dgm:bulletEnabled val="1"/>
        </dgm:presLayoutVars>
      </dgm:prSet>
      <dgm:spPr/>
      <dgm:t>
        <a:bodyPr/>
        <a:lstStyle/>
        <a:p>
          <a:endParaRPr lang="es-EC"/>
        </a:p>
      </dgm:t>
    </dgm:pt>
    <dgm:pt modelId="{D23E9CF4-F006-476D-ADF5-DCF119978047}" type="pres">
      <dgm:prSet presAssocID="{F0097516-D806-449E-BBD4-4664B9CAB1FD}" presName="spacer" presStyleCnt="0"/>
      <dgm:spPr/>
    </dgm:pt>
    <dgm:pt modelId="{2F11B49F-D4CA-4705-BA3B-438C2A4495AE}" type="pres">
      <dgm:prSet presAssocID="{92B7135D-C0F8-4F7A-9645-450F7306CBEA}" presName="parentText" presStyleLbl="node1" presStyleIdx="2" presStyleCnt="3">
        <dgm:presLayoutVars>
          <dgm:chMax val="0"/>
          <dgm:bulletEnabled val="1"/>
        </dgm:presLayoutVars>
      </dgm:prSet>
      <dgm:spPr/>
      <dgm:t>
        <a:bodyPr/>
        <a:lstStyle/>
        <a:p>
          <a:endParaRPr lang="es-EC"/>
        </a:p>
      </dgm:t>
    </dgm:pt>
  </dgm:ptLst>
  <dgm:cxnLst>
    <dgm:cxn modelId="{FED24F80-EEE1-48BB-9A7D-5F7C05539B3E}" srcId="{792CC4DB-493C-45F5-A9D9-A8A3B3DEA610}" destId="{79178467-2E4D-42F3-A0F9-5375352B843C}" srcOrd="1" destOrd="0" parTransId="{CE0BCF32-ED89-4E5C-9592-0B4B43FDC014}" sibTransId="{F0097516-D806-449E-BBD4-4664B9CAB1FD}"/>
    <dgm:cxn modelId="{FC57D3DD-94F6-4745-8035-C3061100180E}" srcId="{792CC4DB-493C-45F5-A9D9-A8A3B3DEA610}" destId="{95A7F324-C8BC-4CA8-BFBF-5BE4D7FC50BD}" srcOrd="0" destOrd="0" parTransId="{D9A0FF8B-6971-4BED-BA39-6B5AD825A337}" sibTransId="{AA5EBA3D-CB36-49D0-BBE2-8E3B9965C78A}"/>
    <dgm:cxn modelId="{56243334-739B-4F2B-90F3-F9FC52475E40}" srcId="{792CC4DB-493C-45F5-A9D9-A8A3B3DEA610}" destId="{92B7135D-C0F8-4F7A-9645-450F7306CBEA}" srcOrd="2" destOrd="0" parTransId="{58AC0B67-AB9B-42ED-AF58-CD96D90511F5}" sibTransId="{9024F7DE-C9DF-4976-9053-6D39BB1011AB}"/>
    <dgm:cxn modelId="{93E61974-5A0E-405E-ACD6-33CB4CCF847D}" type="presOf" srcId="{792CC4DB-493C-45F5-A9D9-A8A3B3DEA610}" destId="{7EA05CB8-C965-40BB-AB63-B33E47694CE9}" srcOrd="0" destOrd="0" presId="urn:microsoft.com/office/officeart/2005/8/layout/vList2"/>
    <dgm:cxn modelId="{7B09B9DE-78B5-4A71-8EE0-D8651DC8BE52}" type="presOf" srcId="{79178467-2E4D-42F3-A0F9-5375352B843C}" destId="{85061AC8-50FD-4466-A613-52E69B2AED3B}" srcOrd="0" destOrd="0" presId="urn:microsoft.com/office/officeart/2005/8/layout/vList2"/>
    <dgm:cxn modelId="{3DF0EC7A-6C0F-4BDD-B442-BAE2445276CF}" type="presOf" srcId="{95A7F324-C8BC-4CA8-BFBF-5BE4D7FC50BD}" destId="{4BD75E93-FC36-4DE4-AB63-7056935E0B6E}" srcOrd="0" destOrd="0" presId="urn:microsoft.com/office/officeart/2005/8/layout/vList2"/>
    <dgm:cxn modelId="{1DE3AAED-E204-4B6A-99CE-29DBFBF81511}" type="presOf" srcId="{92B7135D-C0F8-4F7A-9645-450F7306CBEA}" destId="{2F11B49F-D4CA-4705-BA3B-438C2A4495AE}" srcOrd="0" destOrd="0" presId="urn:microsoft.com/office/officeart/2005/8/layout/vList2"/>
    <dgm:cxn modelId="{B4C85F8E-5C75-4215-82B4-811085E2B728}" type="presParOf" srcId="{7EA05CB8-C965-40BB-AB63-B33E47694CE9}" destId="{4BD75E93-FC36-4DE4-AB63-7056935E0B6E}" srcOrd="0" destOrd="0" presId="urn:microsoft.com/office/officeart/2005/8/layout/vList2"/>
    <dgm:cxn modelId="{465DE59C-BDEC-475D-95AE-0F4A91A4A58A}" type="presParOf" srcId="{7EA05CB8-C965-40BB-AB63-B33E47694CE9}" destId="{0DB1E5F9-A56D-4F19-A31B-D47A4644D831}" srcOrd="1" destOrd="0" presId="urn:microsoft.com/office/officeart/2005/8/layout/vList2"/>
    <dgm:cxn modelId="{6F830C9E-7F26-4952-A35E-400BD0C25EB6}" type="presParOf" srcId="{7EA05CB8-C965-40BB-AB63-B33E47694CE9}" destId="{85061AC8-50FD-4466-A613-52E69B2AED3B}" srcOrd="2" destOrd="0" presId="urn:microsoft.com/office/officeart/2005/8/layout/vList2"/>
    <dgm:cxn modelId="{4ECDF0C8-A95F-4AC9-AFF6-2330205D67D6}" type="presParOf" srcId="{7EA05CB8-C965-40BB-AB63-B33E47694CE9}" destId="{D23E9CF4-F006-476D-ADF5-DCF119978047}" srcOrd="3" destOrd="0" presId="urn:microsoft.com/office/officeart/2005/8/layout/vList2"/>
    <dgm:cxn modelId="{8A31C7E5-4B89-4D68-9117-D152DB4304BA}" type="presParOf" srcId="{7EA05CB8-C965-40BB-AB63-B33E47694CE9}" destId="{2F11B49F-D4CA-4705-BA3B-438C2A4495A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dgm:spPr/>
      <dgm:t>
        <a:bodyPr/>
        <a:lstStyle/>
        <a:p>
          <a:pPr rtl="0"/>
          <a:r>
            <a:rPr lang="es-ES" dirty="0" smtClean="0"/>
            <a:t>El 11,11 %  de las 91 actividades planteadas en el Plan de Manejo Ambiental son No Conformidades Mayores, requieren presupuesto para su ejecución y van en no cumplimiento del plan de manejo además de que han cumplido el plazo establecido para su implementación que constan en el Plan de Manejo Ambiental Vigente.</a:t>
          </a:r>
          <a:endParaRPr lang="es-EC"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a:r>
            <a:rPr lang="es-ES" dirty="0" smtClean="0"/>
            <a:t>Se  ha verificado el manejo de desechos sólidos generados durante la actividad productiva, su registro y disposición a los gestores calificados por el GADMUR evidenciándose su manejo  (tabla 3) y cumplimiento con lo establecido en la ordenanza de Gestión Ambiental de GADMUR publicada en Registro Oficial Nº 31 de 22 de septiembre de 2009.</a:t>
          </a:r>
          <a:r>
            <a:rPr lang="es-EC" dirty="0" smtClean="0">
              <a:solidFill>
                <a:schemeClr val="tx1"/>
              </a:solidFill>
            </a:rPr>
            <a:t>.</a:t>
          </a:r>
          <a:endParaRPr lang="es-EC"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6D17450E-9EEF-4F13-9FB3-C945D9540342}">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es-ES" dirty="0" smtClean="0"/>
            <a:t>El monitoreo de los efluentes de aguas residuales cumplen con los parámetros analizados exceptuando sólidos suspendidos y DQO en un monitoreo, pero en promedio los resultados están dentro de lo que establece el TULSMA libro VI anexo 1.</a:t>
          </a:r>
          <a:endParaRPr lang="es-EC" dirty="0">
            <a:solidFill>
              <a:schemeClr val="bg1"/>
            </a:solidFill>
          </a:endParaRPr>
        </a:p>
      </dgm:t>
    </dgm:pt>
    <dgm:pt modelId="{36EED18B-7FA6-437D-B76B-0222B0735DF6}" type="parTrans" cxnId="{84879A46-E369-41E8-8DF1-56579D8B14B2}">
      <dgm:prSet/>
      <dgm:spPr/>
      <dgm:t>
        <a:bodyPr/>
        <a:lstStyle/>
        <a:p>
          <a:endParaRPr lang="es-EC"/>
        </a:p>
      </dgm:t>
    </dgm:pt>
    <dgm:pt modelId="{3750D09F-F53C-4D91-9F66-08802A4341CA}" type="sibTrans" cxnId="{84879A46-E369-41E8-8DF1-56579D8B14B2}">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3">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3">
        <dgm:presLayoutVars>
          <dgm:chMax val="0"/>
          <dgm:bulletEnabled val="1"/>
        </dgm:presLayoutVars>
      </dgm:prSet>
      <dgm:spPr/>
      <dgm:t>
        <a:bodyPr/>
        <a:lstStyle/>
        <a:p>
          <a:endParaRPr lang="es-EC"/>
        </a:p>
      </dgm:t>
    </dgm:pt>
    <dgm:pt modelId="{5F4BC8B8-5889-4C3D-BAAA-8EC676DCEAB4}" type="pres">
      <dgm:prSet presAssocID="{7FD830DA-D052-4ABF-AFCF-35951B44ECF0}" presName="spacer" presStyleCnt="0"/>
      <dgm:spPr/>
    </dgm:pt>
    <dgm:pt modelId="{3FBBDC55-0A03-406B-8927-87A3D29DD0F6}" type="pres">
      <dgm:prSet presAssocID="{6D17450E-9EEF-4F13-9FB3-C945D9540342}" presName="parentText" presStyleLbl="node1" presStyleIdx="2" presStyleCnt="3" custScaleY="102082">
        <dgm:presLayoutVars>
          <dgm:chMax val="0"/>
          <dgm:bulletEnabled val="1"/>
        </dgm:presLayoutVars>
      </dgm:prSet>
      <dgm:spPr/>
      <dgm:t>
        <a:bodyPr/>
        <a:lstStyle/>
        <a:p>
          <a:endParaRPr lang="es-EC"/>
        </a:p>
      </dgm:t>
    </dgm:pt>
  </dgm:ptLst>
  <dgm:cxnLst>
    <dgm:cxn modelId="{7DD48B08-1030-43DE-A0B6-67F7B964E193}" type="presOf" srcId="{199B8A8D-E7CD-47E9-9BF4-B40670D8B9D2}" destId="{314CF93A-4189-4CEB-9EFA-642A777F063C}" srcOrd="0" destOrd="0" presId="urn:microsoft.com/office/officeart/2005/8/layout/vList2"/>
    <dgm:cxn modelId="{861BE98C-0ADC-4A80-AD19-DB6C706F2A2B}" type="presOf" srcId="{6D17450E-9EEF-4F13-9FB3-C945D9540342}" destId="{3FBBDC55-0A03-406B-8927-87A3D29DD0F6}" srcOrd="0" destOrd="0" presId="urn:microsoft.com/office/officeart/2005/8/layout/vList2"/>
    <dgm:cxn modelId="{C11C3EE1-B36D-421E-97E2-388D07DCBA93}" srcId="{199B8A8D-E7CD-47E9-9BF4-B40670D8B9D2}" destId="{17CEA7AD-3ED4-441B-959C-86BAD7821EA6}" srcOrd="1" destOrd="0" parTransId="{6139A551-F7AB-4979-9C51-6B3F51B72F23}" sibTransId="{7FD830DA-D052-4ABF-AFCF-35951B44ECF0}"/>
    <dgm:cxn modelId="{84879A46-E369-41E8-8DF1-56579D8B14B2}" srcId="{199B8A8D-E7CD-47E9-9BF4-B40670D8B9D2}" destId="{6D17450E-9EEF-4F13-9FB3-C945D9540342}" srcOrd="2" destOrd="0" parTransId="{36EED18B-7FA6-437D-B76B-0222B0735DF6}" sibTransId="{3750D09F-F53C-4D91-9F66-08802A4341CA}"/>
    <dgm:cxn modelId="{B47EA26C-A4A7-4A53-B359-8147ED0E5BA2}" srcId="{199B8A8D-E7CD-47E9-9BF4-B40670D8B9D2}" destId="{693085CA-0626-4747-AA57-1F1C2A916648}" srcOrd="0" destOrd="0" parTransId="{552B5A6C-7F35-4D35-978E-B74C439E7565}" sibTransId="{12725ED9-C0D4-4A0A-8DD6-186B571E3234}"/>
    <dgm:cxn modelId="{BE890519-4B8E-4BFB-8960-6AA92D2D4306}" type="presOf" srcId="{17CEA7AD-3ED4-441B-959C-86BAD7821EA6}" destId="{87D1FCA1-BBCB-4D21-9012-44431BADE33B}" srcOrd="0" destOrd="0" presId="urn:microsoft.com/office/officeart/2005/8/layout/vList2"/>
    <dgm:cxn modelId="{BD51976B-98C4-41C5-BAA0-BB992994AE3A}" type="presOf" srcId="{693085CA-0626-4747-AA57-1F1C2A916648}" destId="{197A5C51-6642-40FD-A1DE-80398347CED9}" srcOrd="0" destOrd="0" presId="urn:microsoft.com/office/officeart/2005/8/layout/vList2"/>
    <dgm:cxn modelId="{13AE031F-0277-4376-9709-3F0049A04718}" type="presParOf" srcId="{314CF93A-4189-4CEB-9EFA-642A777F063C}" destId="{197A5C51-6642-40FD-A1DE-80398347CED9}" srcOrd="0" destOrd="0" presId="urn:microsoft.com/office/officeart/2005/8/layout/vList2"/>
    <dgm:cxn modelId="{0F7ACCE9-6731-4F3A-9C01-91DE1D24A864}" type="presParOf" srcId="{314CF93A-4189-4CEB-9EFA-642A777F063C}" destId="{A3B167A3-9B67-4E01-A688-A0576996D700}" srcOrd="1" destOrd="0" presId="urn:microsoft.com/office/officeart/2005/8/layout/vList2"/>
    <dgm:cxn modelId="{ACAB0CD9-9AEE-4308-A852-5D4084FBE2A4}" type="presParOf" srcId="{314CF93A-4189-4CEB-9EFA-642A777F063C}" destId="{87D1FCA1-BBCB-4D21-9012-44431BADE33B}" srcOrd="2" destOrd="0" presId="urn:microsoft.com/office/officeart/2005/8/layout/vList2"/>
    <dgm:cxn modelId="{6CCD6D7C-727A-441F-832F-67E433F30CFA}" type="presParOf" srcId="{314CF93A-4189-4CEB-9EFA-642A777F063C}" destId="{5F4BC8B8-5889-4C3D-BAAA-8EC676DCEAB4}" srcOrd="3" destOrd="0" presId="urn:microsoft.com/office/officeart/2005/8/layout/vList2"/>
    <dgm:cxn modelId="{EB9F3670-745F-4DC3-BD5F-007BCBD66A93}" type="presParOf" srcId="{314CF93A-4189-4CEB-9EFA-642A777F063C}" destId="{3FBBDC55-0A03-406B-8927-87A3D29DD0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dgm:spPr/>
      <dgm:t>
        <a:bodyPr/>
        <a:lstStyle/>
        <a:p>
          <a:pPr rtl="0"/>
          <a:r>
            <a:rPr lang="es-ES" dirty="0" smtClean="0"/>
            <a:t>Las emisiones  a la atmósfera de las fuentes </a:t>
          </a:r>
          <a:r>
            <a:rPr lang="es-ES" smtClean="0"/>
            <a:t>fijas </a:t>
          </a:r>
          <a:r>
            <a:rPr lang="es-ES" smtClean="0"/>
            <a:t>cumple </a:t>
          </a:r>
          <a:r>
            <a:rPr lang="es-ES" dirty="0" smtClean="0"/>
            <a:t>con la normativa ambiental TULSMA Libro VI anexo 4.</a:t>
          </a:r>
          <a:endParaRPr lang="es-EC"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rtl="0"/>
          <a:r>
            <a:rPr lang="es-ES" dirty="0" smtClean="0"/>
            <a:t>Se lleva un registro de los residuos generados en Chova del Ecuador S.A. de forma adecuada y la disposición de los mismos son manejados por gestores calificados por el GADMUR</a:t>
          </a:r>
          <a:endParaRPr lang="es-EC"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6D17450E-9EEF-4F13-9FB3-C945D9540342}">
      <dgm:prSet>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es-ES" dirty="0" smtClean="0"/>
            <a:t>La trampa de grasa del comedor requiere un monitoreo de las aguas que ingresan y salen para verificar el correcto funcionamiento de la misma, ya que los </a:t>
          </a:r>
          <a:r>
            <a:rPr lang="es-ES" dirty="0" err="1" smtClean="0"/>
            <a:t>monitoreos</a:t>
          </a:r>
          <a:r>
            <a:rPr lang="es-ES" dirty="0" smtClean="0"/>
            <a:t> sólo son realizados del agua de producción. </a:t>
          </a:r>
          <a:endParaRPr lang="es-EC" dirty="0">
            <a:solidFill>
              <a:schemeClr val="bg1"/>
            </a:solidFill>
          </a:endParaRPr>
        </a:p>
      </dgm:t>
    </dgm:pt>
    <dgm:pt modelId="{36EED18B-7FA6-437D-B76B-0222B0735DF6}" type="parTrans" cxnId="{84879A46-E369-41E8-8DF1-56579D8B14B2}">
      <dgm:prSet/>
      <dgm:spPr/>
      <dgm:t>
        <a:bodyPr/>
        <a:lstStyle/>
        <a:p>
          <a:endParaRPr lang="es-EC"/>
        </a:p>
      </dgm:t>
    </dgm:pt>
    <dgm:pt modelId="{3750D09F-F53C-4D91-9F66-08802A4341CA}" type="sibTrans" cxnId="{84879A46-E369-41E8-8DF1-56579D8B14B2}">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3">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3">
        <dgm:presLayoutVars>
          <dgm:chMax val="0"/>
          <dgm:bulletEnabled val="1"/>
        </dgm:presLayoutVars>
      </dgm:prSet>
      <dgm:spPr/>
      <dgm:t>
        <a:bodyPr/>
        <a:lstStyle/>
        <a:p>
          <a:endParaRPr lang="es-EC"/>
        </a:p>
      </dgm:t>
    </dgm:pt>
    <dgm:pt modelId="{5F4BC8B8-5889-4C3D-BAAA-8EC676DCEAB4}" type="pres">
      <dgm:prSet presAssocID="{7FD830DA-D052-4ABF-AFCF-35951B44ECF0}" presName="spacer" presStyleCnt="0"/>
      <dgm:spPr/>
    </dgm:pt>
    <dgm:pt modelId="{3FBBDC55-0A03-406B-8927-87A3D29DD0F6}" type="pres">
      <dgm:prSet presAssocID="{6D17450E-9EEF-4F13-9FB3-C945D9540342}" presName="parentText" presStyleLbl="node1" presStyleIdx="2" presStyleCnt="3" custScaleY="102082">
        <dgm:presLayoutVars>
          <dgm:chMax val="0"/>
          <dgm:bulletEnabled val="1"/>
        </dgm:presLayoutVars>
      </dgm:prSet>
      <dgm:spPr/>
      <dgm:t>
        <a:bodyPr/>
        <a:lstStyle/>
        <a:p>
          <a:endParaRPr lang="es-EC"/>
        </a:p>
      </dgm:t>
    </dgm:pt>
  </dgm:ptLst>
  <dgm:cxnLst>
    <dgm:cxn modelId="{A8F77C4F-3313-4E9F-9CCE-BE8C43E13A3D}" type="presOf" srcId="{693085CA-0626-4747-AA57-1F1C2A916648}" destId="{197A5C51-6642-40FD-A1DE-80398347CED9}" srcOrd="0" destOrd="0" presId="urn:microsoft.com/office/officeart/2005/8/layout/vList2"/>
    <dgm:cxn modelId="{84879A46-E369-41E8-8DF1-56579D8B14B2}" srcId="{199B8A8D-E7CD-47E9-9BF4-B40670D8B9D2}" destId="{6D17450E-9EEF-4F13-9FB3-C945D9540342}" srcOrd="2" destOrd="0" parTransId="{36EED18B-7FA6-437D-B76B-0222B0735DF6}" sibTransId="{3750D09F-F53C-4D91-9F66-08802A4341CA}"/>
    <dgm:cxn modelId="{F7FA1575-7619-4BA1-B7E5-DE1E2C7199E0}" type="presOf" srcId="{6D17450E-9EEF-4F13-9FB3-C945D9540342}" destId="{3FBBDC55-0A03-406B-8927-87A3D29DD0F6}" srcOrd="0" destOrd="0" presId="urn:microsoft.com/office/officeart/2005/8/layout/vList2"/>
    <dgm:cxn modelId="{C11C3EE1-B36D-421E-97E2-388D07DCBA93}" srcId="{199B8A8D-E7CD-47E9-9BF4-B40670D8B9D2}" destId="{17CEA7AD-3ED4-441B-959C-86BAD7821EA6}" srcOrd="1" destOrd="0" parTransId="{6139A551-F7AB-4979-9C51-6B3F51B72F23}" sibTransId="{7FD830DA-D052-4ABF-AFCF-35951B44ECF0}"/>
    <dgm:cxn modelId="{E4C26958-76E9-45B0-B70D-69DB0FF61ED4}" type="presOf" srcId="{199B8A8D-E7CD-47E9-9BF4-B40670D8B9D2}" destId="{314CF93A-4189-4CEB-9EFA-642A777F063C}" srcOrd="0" destOrd="0" presId="urn:microsoft.com/office/officeart/2005/8/layout/vList2"/>
    <dgm:cxn modelId="{B47EA26C-A4A7-4A53-B359-8147ED0E5BA2}" srcId="{199B8A8D-E7CD-47E9-9BF4-B40670D8B9D2}" destId="{693085CA-0626-4747-AA57-1F1C2A916648}" srcOrd="0" destOrd="0" parTransId="{552B5A6C-7F35-4D35-978E-B74C439E7565}" sibTransId="{12725ED9-C0D4-4A0A-8DD6-186B571E3234}"/>
    <dgm:cxn modelId="{F62A643B-D903-447E-9892-8A4F0EEE83BE}" type="presOf" srcId="{17CEA7AD-3ED4-441B-959C-86BAD7821EA6}" destId="{87D1FCA1-BBCB-4D21-9012-44431BADE33B}" srcOrd="0" destOrd="0" presId="urn:microsoft.com/office/officeart/2005/8/layout/vList2"/>
    <dgm:cxn modelId="{3F1898E8-E73C-41AC-BDDB-C3BADCEDD498}" type="presParOf" srcId="{314CF93A-4189-4CEB-9EFA-642A777F063C}" destId="{197A5C51-6642-40FD-A1DE-80398347CED9}" srcOrd="0" destOrd="0" presId="urn:microsoft.com/office/officeart/2005/8/layout/vList2"/>
    <dgm:cxn modelId="{0AF83F9B-9246-4DF5-BE3C-2D3BB21FFC02}" type="presParOf" srcId="{314CF93A-4189-4CEB-9EFA-642A777F063C}" destId="{A3B167A3-9B67-4E01-A688-A0576996D700}" srcOrd="1" destOrd="0" presId="urn:microsoft.com/office/officeart/2005/8/layout/vList2"/>
    <dgm:cxn modelId="{6E3C51FE-D829-493F-BD83-23A377247B62}" type="presParOf" srcId="{314CF93A-4189-4CEB-9EFA-642A777F063C}" destId="{87D1FCA1-BBCB-4D21-9012-44431BADE33B}" srcOrd="2" destOrd="0" presId="urn:microsoft.com/office/officeart/2005/8/layout/vList2"/>
    <dgm:cxn modelId="{6257A360-07CB-4FD3-BB25-220CF59E78B7}" type="presParOf" srcId="{314CF93A-4189-4CEB-9EFA-642A777F063C}" destId="{5F4BC8B8-5889-4C3D-BAAA-8EC676DCEAB4}" srcOrd="3" destOrd="0" presId="urn:microsoft.com/office/officeart/2005/8/layout/vList2"/>
    <dgm:cxn modelId="{F6D56186-27D6-46A4-B262-0096FD2F512D}" type="presParOf" srcId="{314CF93A-4189-4CEB-9EFA-642A777F063C}" destId="{3FBBDC55-0A03-406B-8927-87A3D29DD0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custT="1"/>
      <dgm:spPr/>
      <dgm:t>
        <a:bodyPr/>
        <a:lstStyle/>
        <a:p>
          <a:pPr algn="just" rtl="0"/>
          <a:r>
            <a:rPr lang="es-ES" sz="2000" b="1" dirty="0" smtClean="0"/>
            <a:t>Los niveles de presión sonora en Chova del Ecuador S.A. cumplen con lo establecido en el TULSMA, aunque se debe considerar que el ruido exterior de la carretera en ocasiones supera el ruido interno por lo que la corrección del fondo provoca que no se generen valores corregidos de ruido. </a:t>
          </a:r>
          <a:endParaRPr lang="es-EC" sz="1800" b="1"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rtl="0"/>
          <a:r>
            <a:rPr lang="es-ES" sz="2000" b="1" dirty="0" smtClean="0"/>
            <a:t>El presupuesto total de veintiseis mil ciento sesenta dólares americanos ($ 267.160) para continuar con la implementación del PMAm considera las actividades que presentaron NC+ y nc- además de incluir las actividades de la nave 4 que no fue considerada en el estudio del 2010.</a:t>
          </a:r>
          <a:endParaRPr lang="es-EC" sz="2000" b="1"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6D17450E-9EEF-4F13-9FB3-C945D954034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es-ES" sz="2000" b="1" dirty="0" smtClean="0"/>
            <a:t>De la evaluación de los impactos ambientales mediante la matriz de Leopold  que se presenta por la nueva actividad de la nave 4 que es la producción de paneles anti ruido, se determinó que tiene un valor de importancia de -11 que indica que el impacto es negativo pero al ser un valor menor a 25 es de carácter irrelevante, pero requiere de atención en lo referente a los niveles de presión sonora y calidad de aire.</a:t>
          </a:r>
          <a:endParaRPr lang="es-EC" sz="2000" b="1" dirty="0">
            <a:solidFill>
              <a:schemeClr val="bg1"/>
            </a:solidFill>
          </a:endParaRPr>
        </a:p>
      </dgm:t>
    </dgm:pt>
    <dgm:pt modelId="{36EED18B-7FA6-437D-B76B-0222B0735DF6}" type="parTrans" cxnId="{84879A46-E369-41E8-8DF1-56579D8B14B2}">
      <dgm:prSet/>
      <dgm:spPr/>
      <dgm:t>
        <a:bodyPr/>
        <a:lstStyle/>
        <a:p>
          <a:endParaRPr lang="es-EC"/>
        </a:p>
      </dgm:t>
    </dgm:pt>
    <dgm:pt modelId="{3750D09F-F53C-4D91-9F66-08802A4341CA}" type="sibTrans" cxnId="{84879A46-E369-41E8-8DF1-56579D8B14B2}">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3">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3">
        <dgm:presLayoutVars>
          <dgm:chMax val="0"/>
          <dgm:bulletEnabled val="1"/>
        </dgm:presLayoutVars>
      </dgm:prSet>
      <dgm:spPr/>
      <dgm:t>
        <a:bodyPr/>
        <a:lstStyle/>
        <a:p>
          <a:endParaRPr lang="es-EC"/>
        </a:p>
      </dgm:t>
    </dgm:pt>
    <dgm:pt modelId="{5F4BC8B8-5889-4C3D-BAAA-8EC676DCEAB4}" type="pres">
      <dgm:prSet presAssocID="{7FD830DA-D052-4ABF-AFCF-35951B44ECF0}" presName="spacer" presStyleCnt="0"/>
      <dgm:spPr/>
    </dgm:pt>
    <dgm:pt modelId="{3FBBDC55-0A03-406B-8927-87A3D29DD0F6}" type="pres">
      <dgm:prSet presAssocID="{6D17450E-9EEF-4F13-9FB3-C945D9540342}" presName="parentText" presStyleLbl="node1" presStyleIdx="2" presStyleCnt="3" custScaleY="102082">
        <dgm:presLayoutVars>
          <dgm:chMax val="0"/>
          <dgm:bulletEnabled val="1"/>
        </dgm:presLayoutVars>
      </dgm:prSet>
      <dgm:spPr/>
      <dgm:t>
        <a:bodyPr/>
        <a:lstStyle/>
        <a:p>
          <a:endParaRPr lang="es-EC"/>
        </a:p>
      </dgm:t>
    </dgm:pt>
  </dgm:ptLst>
  <dgm:cxnLst>
    <dgm:cxn modelId="{4AD916E0-109F-4362-9DF0-0A7B23712BBF}" type="presOf" srcId="{199B8A8D-E7CD-47E9-9BF4-B40670D8B9D2}" destId="{314CF93A-4189-4CEB-9EFA-642A777F063C}" srcOrd="0" destOrd="0" presId="urn:microsoft.com/office/officeart/2005/8/layout/vList2"/>
    <dgm:cxn modelId="{16CA9480-7515-4E1D-A4A5-C61667CE5BD1}" type="presOf" srcId="{6D17450E-9EEF-4F13-9FB3-C945D9540342}" destId="{3FBBDC55-0A03-406B-8927-87A3D29DD0F6}" srcOrd="0" destOrd="0" presId="urn:microsoft.com/office/officeart/2005/8/layout/vList2"/>
    <dgm:cxn modelId="{84879A46-E369-41E8-8DF1-56579D8B14B2}" srcId="{199B8A8D-E7CD-47E9-9BF4-B40670D8B9D2}" destId="{6D17450E-9EEF-4F13-9FB3-C945D9540342}" srcOrd="2" destOrd="0" parTransId="{36EED18B-7FA6-437D-B76B-0222B0735DF6}" sibTransId="{3750D09F-F53C-4D91-9F66-08802A4341CA}"/>
    <dgm:cxn modelId="{C11C3EE1-B36D-421E-97E2-388D07DCBA93}" srcId="{199B8A8D-E7CD-47E9-9BF4-B40670D8B9D2}" destId="{17CEA7AD-3ED4-441B-959C-86BAD7821EA6}" srcOrd="1" destOrd="0" parTransId="{6139A551-F7AB-4979-9C51-6B3F51B72F23}" sibTransId="{7FD830DA-D052-4ABF-AFCF-35951B44ECF0}"/>
    <dgm:cxn modelId="{B47EA26C-A4A7-4A53-B359-8147ED0E5BA2}" srcId="{199B8A8D-E7CD-47E9-9BF4-B40670D8B9D2}" destId="{693085CA-0626-4747-AA57-1F1C2A916648}" srcOrd="0" destOrd="0" parTransId="{552B5A6C-7F35-4D35-978E-B74C439E7565}" sibTransId="{12725ED9-C0D4-4A0A-8DD6-186B571E3234}"/>
    <dgm:cxn modelId="{3DF615EA-7B86-4A99-BD95-51980A2A69E6}" type="presOf" srcId="{17CEA7AD-3ED4-441B-959C-86BAD7821EA6}" destId="{87D1FCA1-BBCB-4D21-9012-44431BADE33B}" srcOrd="0" destOrd="0" presId="urn:microsoft.com/office/officeart/2005/8/layout/vList2"/>
    <dgm:cxn modelId="{CDB8E55D-5DAB-40BC-80CB-D025B238687B}" type="presOf" srcId="{693085CA-0626-4747-AA57-1F1C2A916648}" destId="{197A5C51-6642-40FD-A1DE-80398347CED9}" srcOrd="0" destOrd="0" presId="urn:microsoft.com/office/officeart/2005/8/layout/vList2"/>
    <dgm:cxn modelId="{A9DCEBE8-5B89-421C-9FB8-E34756490613}" type="presParOf" srcId="{314CF93A-4189-4CEB-9EFA-642A777F063C}" destId="{197A5C51-6642-40FD-A1DE-80398347CED9}" srcOrd="0" destOrd="0" presId="urn:microsoft.com/office/officeart/2005/8/layout/vList2"/>
    <dgm:cxn modelId="{A251D5A2-4213-4BB6-AD16-470AED026A90}" type="presParOf" srcId="{314CF93A-4189-4CEB-9EFA-642A777F063C}" destId="{A3B167A3-9B67-4E01-A688-A0576996D700}" srcOrd="1" destOrd="0" presId="urn:microsoft.com/office/officeart/2005/8/layout/vList2"/>
    <dgm:cxn modelId="{88BF76F3-55DD-472F-BBFC-2755F560996D}" type="presParOf" srcId="{314CF93A-4189-4CEB-9EFA-642A777F063C}" destId="{87D1FCA1-BBCB-4D21-9012-44431BADE33B}" srcOrd="2" destOrd="0" presId="urn:microsoft.com/office/officeart/2005/8/layout/vList2"/>
    <dgm:cxn modelId="{DA4D7921-46C8-41BF-994E-4DE5EC1448E1}" type="presParOf" srcId="{314CF93A-4189-4CEB-9EFA-642A777F063C}" destId="{5F4BC8B8-5889-4C3D-BAAA-8EC676DCEAB4}" srcOrd="3" destOrd="0" presId="urn:microsoft.com/office/officeart/2005/8/layout/vList2"/>
    <dgm:cxn modelId="{A3187C31-97DB-4907-9094-2F50C5D25C98}" type="presParOf" srcId="{314CF93A-4189-4CEB-9EFA-642A777F063C}" destId="{3FBBDC55-0A03-406B-8927-87A3D29DD0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dgm:spPr/>
      <dgm:t>
        <a:bodyPr/>
        <a:lstStyle/>
        <a:p>
          <a:pPr algn="just" rtl="0"/>
          <a:r>
            <a:rPr lang="es-ES" b="1" dirty="0" smtClean="0"/>
            <a:t>La evaluación de la normativa ambiental vigente dio como resultado que las descargas de aguas residuales al alcantarillado, al igual que la emisión de gases de fuentes fijas y nivel de presión sonora (ruido)  cumplen con la normativa.</a:t>
          </a:r>
          <a:endParaRPr lang="es-EC" b="1"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rtl="0"/>
          <a:r>
            <a:rPr lang="es-ES" b="1" dirty="0" smtClean="0"/>
            <a:t>El Manejo de residuos cumple con la normativa ya que todos los residuos, peligroso y no peligrosos son enviados a sus respectivos gestores calificados  y se lleva un registro que evidenció este manejo además de encontrarse la información disponible en la página WEB del Municipio de Rumiñahui.</a:t>
          </a:r>
          <a:endParaRPr lang="es-EC" b="1"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2">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2">
        <dgm:presLayoutVars>
          <dgm:chMax val="0"/>
          <dgm:bulletEnabled val="1"/>
        </dgm:presLayoutVars>
      </dgm:prSet>
      <dgm:spPr/>
      <dgm:t>
        <a:bodyPr/>
        <a:lstStyle/>
        <a:p>
          <a:endParaRPr lang="es-EC"/>
        </a:p>
      </dgm:t>
    </dgm:pt>
  </dgm:ptLst>
  <dgm:cxnLst>
    <dgm:cxn modelId="{5A037C81-9DE3-4131-B3C3-D66A39EA1D11}" type="presOf" srcId="{199B8A8D-E7CD-47E9-9BF4-B40670D8B9D2}" destId="{314CF93A-4189-4CEB-9EFA-642A777F063C}" srcOrd="0" destOrd="0" presId="urn:microsoft.com/office/officeart/2005/8/layout/vList2"/>
    <dgm:cxn modelId="{C11C3EE1-B36D-421E-97E2-388D07DCBA93}" srcId="{199B8A8D-E7CD-47E9-9BF4-B40670D8B9D2}" destId="{17CEA7AD-3ED4-441B-959C-86BAD7821EA6}" srcOrd="1" destOrd="0" parTransId="{6139A551-F7AB-4979-9C51-6B3F51B72F23}" sibTransId="{7FD830DA-D052-4ABF-AFCF-35951B44ECF0}"/>
    <dgm:cxn modelId="{FF40BC54-06C4-4C1B-88CB-674FF1122675}" type="presOf" srcId="{693085CA-0626-4747-AA57-1F1C2A916648}" destId="{197A5C51-6642-40FD-A1DE-80398347CED9}" srcOrd="0" destOrd="0" presId="urn:microsoft.com/office/officeart/2005/8/layout/vList2"/>
    <dgm:cxn modelId="{0C76F620-0703-417C-9920-214EA2D245E3}" type="presOf" srcId="{17CEA7AD-3ED4-441B-959C-86BAD7821EA6}" destId="{87D1FCA1-BBCB-4D21-9012-44431BADE33B}" srcOrd="0" destOrd="0" presId="urn:microsoft.com/office/officeart/2005/8/layout/vList2"/>
    <dgm:cxn modelId="{B47EA26C-A4A7-4A53-B359-8147ED0E5BA2}" srcId="{199B8A8D-E7CD-47E9-9BF4-B40670D8B9D2}" destId="{693085CA-0626-4747-AA57-1F1C2A916648}" srcOrd="0" destOrd="0" parTransId="{552B5A6C-7F35-4D35-978E-B74C439E7565}" sibTransId="{12725ED9-C0D4-4A0A-8DD6-186B571E3234}"/>
    <dgm:cxn modelId="{6277DBC0-EC4E-4AB5-B691-91182459589D}" type="presParOf" srcId="{314CF93A-4189-4CEB-9EFA-642A777F063C}" destId="{197A5C51-6642-40FD-A1DE-80398347CED9}" srcOrd="0" destOrd="0" presId="urn:microsoft.com/office/officeart/2005/8/layout/vList2"/>
    <dgm:cxn modelId="{5A375954-339C-4C97-900D-21788F53831E}" type="presParOf" srcId="{314CF93A-4189-4CEB-9EFA-642A777F063C}" destId="{A3B167A3-9B67-4E01-A688-A0576996D700}" srcOrd="1" destOrd="0" presId="urn:microsoft.com/office/officeart/2005/8/layout/vList2"/>
    <dgm:cxn modelId="{F02A147B-CD0B-4258-AAFF-3BF8E30B06FA}" type="presParOf" srcId="{314CF93A-4189-4CEB-9EFA-642A777F063C}" destId="{87D1FCA1-BBCB-4D21-9012-44431BADE33B}"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custT="1"/>
      <dgm:spPr/>
      <dgm:t>
        <a:bodyPr/>
        <a:lstStyle/>
        <a:p>
          <a:pPr algn="just" rtl="0"/>
          <a:r>
            <a:rPr lang="es-ES" sz="2000" b="1" dirty="0" smtClean="0"/>
            <a:t>La implementación de la norma NTE INEN 2266:2010 para manipulación, almacenamiento y transporte de químicos peligrosos, debe ser aplicada en todas las actividades de Chova ya que no solo manipula químicos sino también elabora materiales con químicos que requieren de sus hojas de seguridad específica.</a:t>
          </a:r>
          <a:endParaRPr lang="es-EC" sz="1800" b="1"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rtl="0"/>
          <a:r>
            <a:rPr lang="es-ES" sz="2000" b="1" dirty="0" smtClean="0"/>
            <a:t>Los cursos que se dicten para manejo y manipulación de productos químicos requieren diferentes grados de información. Uno para trabajadores otro para administrativos y otro para transportistas y contratistas, mismos que deben ser evaluados.</a:t>
          </a:r>
          <a:endParaRPr lang="es-EC" sz="2000" b="1"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6D17450E-9EEF-4F13-9FB3-C945D954034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es-ES" sz="2000" b="1" dirty="0" smtClean="0"/>
            <a:t>Al ser una empresa consolidada tiene definidos espacios para almacenamiento de residuos, materia prima y producto terminado, requiere únicamente de adecuaciones que le permitan cumplir con la normativa NTE INEN 2266:2009, en lo que se refiere a infraestructura.</a:t>
          </a:r>
          <a:endParaRPr lang="es-EC" sz="2000" b="1" dirty="0">
            <a:solidFill>
              <a:schemeClr val="bg1"/>
            </a:solidFill>
          </a:endParaRPr>
        </a:p>
      </dgm:t>
    </dgm:pt>
    <dgm:pt modelId="{36EED18B-7FA6-437D-B76B-0222B0735DF6}" type="parTrans" cxnId="{84879A46-E369-41E8-8DF1-56579D8B14B2}">
      <dgm:prSet/>
      <dgm:spPr/>
      <dgm:t>
        <a:bodyPr/>
        <a:lstStyle/>
        <a:p>
          <a:endParaRPr lang="es-EC"/>
        </a:p>
      </dgm:t>
    </dgm:pt>
    <dgm:pt modelId="{3750D09F-F53C-4D91-9F66-08802A4341CA}" type="sibTrans" cxnId="{84879A46-E369-41E8-8DF1-56579D8B14B2}">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3">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3">
        <dgm:presLayoutVars>
          <dgm:chMax val="0"/>
          <dgm:bulletEnabled val="1"/>
        </dgm:presLayoutVars>
      </dgm:prSet>
      <dgm:spPr/>
      <dgm:t>
        <a:bodyPr/>
        <a:lstStyle/>
        <a:p>
          <a:endParaRPr lang="es-EC"/>
        </a:p>
      </dgm:t>
    </dgm:pt>
    <dgm:pt modelId="{5F4BC8B8-5889-4C3D-BAAA-8EC676DCEAB4}" type="pres">
      <dgm:prSet presAssocID="{7FD830DA-D052-4ABF-AFCF-35951B44ECF0}" presName="spacer" presStyleCnt="0"/>
      <dgm:spPr/>
    </dgm:pt>
    <dgm:pt modelId="{3FBBDC55-0A03-406B-8927-87A3D29DD0F6}" type="pres">
      <dgm:prSet presAssocID="{6D17450E-9EEF-4F13-9FB3-C945D9540342}" presName="parentText" presStyleLbl="node1" presStyleIdx="2" presStyleCnt="3" custScaleY="102082">
        <dgm:presLayoutVars>
          <dgm:chMax val="0"/>
          <dgm:bulletEnabled val="1"/>
        </dgm:presLayoutVars>
      </dgm:prSet>
      <dgm:spPr/>
      <dgm:t>
        <a:bodyPr/>
        <a:lstStyle/>
        <a:p>
          <a:endParaRPr lang="es-EC"/>
        </a:p>
      </dgm:t>
    </dgm:pt>
  </dgm:ptLst>
  <dgm:cxnLst>
    <dgm:cxn modelId="{E23AFC13-CE86-41A9-8539-F9F0379CBC6A}" type="presOf" srcId="{17CEA7AD-3ED4-441B-959C-86BAD7821EA6}" destId="{87D1FCA1-BBCB-4D21-9012-44431BADE33B}" srcOrd="0" destOrd="0" presId="urn:microsoft.com/office/officeart/2005/8/layout/vList2"/>
    <dgm:cxn modelId="{84879A46-E369-41E8-8DF1-56579D8B14B2}" srcId="{199B8A8D-E7CD-47E9-9BF4-B40670D8B9D2}" destId="{6D17450E-9EEF-4F13-9FB3-C945D9540342}" srcOrd="2" destOrd="0" parTransId="{36EED18B-7FA6-437D-B76B-0222B0735DF6}" sibTransId="{3750D09F-F53C-4D91-9F66-08802A4341CA}"/>
    <dgm:cxn modelId="{C11C3EE1-B36D-421E-97E2-388D07DCBA93}" srcId="{199B8A8D-E7CD-47E9-9BF4-B40670D8B9D2}" destId="{17CEA7AD-3ED4-441B-959C-86BAD7821EA6}" srcOrd="1" destOrd="0" parTransId="{6139A551-F7AB-4979-9C51-6B3F51B72F23}" sibTransId="{7FD830DA-D052-4ABF-AFCF-35951B44ECF0}"/>
    <dgm:cxn modelId="{5A26A3E2-31F2-4C53-A0E6-ECBF4467D1CE}" type="presOf" srcId="{199B8A8D-E7CD-47E9-9BF4-B40670D8B9D2}" destId="{314CF93A-4189-4CEB-9EFA-642A777F063C}" srcOrd="0" destOrd="0" presId="urn:microsoft.com/office/officeart/2005/8/layout/vList2"/>
    <dgm:cxn modelId="{B47EA26C-A4A7-4A53-B359-8147ED0E5BA2}" srcId="{199B8A8D-E7CD-47E9-9BF4-B40670D8B9D2}" destId="{693085CA-0626-4747-AA57-1F1C2A916648}" srcOrd="0" destOrd="0" parTransId="{552B5A6C-7F35-4D35-978E-B74C439E7565}" sibTransId="{12725ED9-C0D4-4A0A-8DD6-186B571E3234}"/>
    <dgm:cxn modelId="{40E9ABB6-404E-4275-BF8D-632071A02A0B}" type="presOf" srcId="{6D17450E-9EEF-4F13-9FB3-C945D9540342}" destId="{3FBBDC55-0A03-406B-8927-87A3D29DD0F6}" srcOrd="0" destOrd="0" presId="urn:microsoft.com/office/officeart/2005/8/layout/vList2"/>
    <dgm:cxn modelId="{0ECE344D-F00C-4C21-87F0-D5E7DF1E749F}" type="presOf" srcId="{693085CA-0626-4747-AA57-1F1C2A916648}" destId="{197A5C51-6642-40FD-A1DE-80398347CED9}" srcOrd="0" destOrd="0" presId="urn:microsoft.com/office/officeart/2005/8/layout/vList2"/>
    <dgm:cxn modelId="{68D8E181-DCF6-4E24-A623-DA58D48B64D5}" type="presParOf" srcId="{314CF93A-4189-4CEB-9EFA-642A777F063C}" destId="{197A5C51-6642-40FD-A1DE-80398347CED9}" srcOrd="0" destOrd="0" presId="urn:microsoft.com/office/officeart/2005/8/layout/vList2"/>
    <dgm:cxn modelId="{620E2A55-844C-49F5-B6C9-79BB796C4D4B}" type="presParOf" srcId="{314CF93A-4189-4CEB-9EFA-642A777F063C}" destId="{A3B167A3-9B67-4E01-A688-A0576996D700}" srcOrd="1" destOrd="0" presId="urn:microsoft.com/office/officeart/2005/8/layout/vList2"/>
    <dgm:cxn modelId="{678CCB5A-EBA3-44BA-9A43-FCE76BBA8DD8}" type="presParOf" srcId="{314CF93A-4189-4CEB-9EFA-642A777F063C}" destId="{87D1FCA1-BBCB-4D21-9012-44431BADE33B}" srcOrd="2" destOrd="0" presId="urn:microsoft.com/office/officeart/2005/8/layout/vList2"/>
    <dgm:cxn modelId="{0981882C-963C-47D8-95C8-136F833A65AF}" type="presParOf" srcId="{314CF93A-4189-4CEB-9EFA-642A777F063C}" destId="{5F4BC8B8-5889-4C3D-BAAA-8EC676DCEAB4}" srcOrd="3" destOrd="0" presId="urn:microsoft.com/office/officeart/2005/8/layout/vList2"/>
    <dgm:cxn modelId="{00470D51-E697-4A31-A411-2059BC6B822E}" type="presParOf" srcId="{314CF93A-4189-4CEB-9EFA-642A777F063C}" destId="{3FBBDC55-0A03-406B-8927-87A3D29DD0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199B8A8D-E7CD-47E9-9BF4-B40670D8B9D2}" type="doc">
      <dgm:prSet loTypeId="urn:microsoft.com/office/officeart/2005/8/layout/vList2" loCatId="list" qsTypeId="urn:microsoft.com/office/officeart/2005/8/quickstyle/simple1" qsCatId="simple" csTypeId="urn:microsoft.com/office/officeart/2005/8/colors/accent3_4" csCatId="accent3" phldr="1"/>
      <dgm:spPr/>
      <dgm:t>
        <a:bodyPr/>
        <a:lstStyle/>
        <a:p>
          <a:endParaRPr lang="es-EC"/>
        </a:p>
      </dgm:t>
    </dgm:pt>
    <dgm:pt modelId="{693085CA-0626-4747-AA57-1F1C2A916648}">
      <dgm:prSet custT="1"/>
      <dgm:spPr/>
      <dgm:t>
        <a:bodyPr/>
        <a:lstStyle/>
        <a:p>
          <a:pPr algn="just" rtl="0"/>
          <a:r>
            <a:rPr lang="es-ES" sz="2800" b="1" dirty="0" smtClean="0"/>
            <a:t>Se debe cumplir con toda la normativa ambiental vigente, considerando que Chova es una empresa con categoría IV.</a:t>
          </a:r>
          <a:endParaRPr lang="es-EC" sz="2400" b="1" dirty="0">
            <a:solidFill>
              <a:schemeClr val="bg1"/>
            </a:solidFill>
          </a:endParaRPr>
        </a:p>
      </dgm:t>
    </dgm:pt>
    <dgm:pt modelId="{552B5A6C-7F35-4D35-978E-B74C439E7565}" type="parTrans" cxnId="{B47EA26C-A4A7-4A53-B359-8147ED0E5BA2}">
      <dgm:prSet/>
      <dgm:spPr/>
      <dgm:t>
        <a:bodyPr/>
        <a:lstStyle/>
        <a:p>
          <a:endParaRPr lang="es-EC"/>
        </a:p>
      </dgm:t>
    </dgm:pt>
    <dgm:pt modelId="{12725ED9-C0D4-4A0A-8DD6-186B571E3234}" type="sibTrans" cxnId="{B47EA26C-A4A7-4A53-B359-8147ED0E5BA2}">
      <dgm:prSet/>
      <dgm:spPr/>
      <dgm:t>
        <a:bodyPr/>
        <a:lstStyle/>
        <a:p>
          <a:endParaRPr lang="es-EC"/>
        </a:p>
      </dgm:t>
    </dgm:pt>
    <dgm:pt modelId="{17CEA7AD-3ED4-441B-959C-86BAD7821EA6}">
      <dgm:prSet custT="1">
        <dgm:style>
          <a:lnRef idx="2">
            <a:schemeClr val="accent3">
              <a:shade val="50000"/>
            </a:schemeClr>
          </a:lnRef>
          <a:fillRef idx="1">
            <a:schemeClr val="accent3"/>
          </a:fillRef>
          <a:effectRef idx="0">
            <a:schemeClr val="accent3"/>
          </a:effectRef>
          <a:fontRef idx="minor">
            <a:schemeClr val="lt1"/>
          </a:fontRef>
        </dgm:style>
      </dgm:prSet>
      <dgm:spPr/>
      <dgm:t>
        <a:bodyPr/>
        <a:lstStyle/>
        <a:p>
          <a:pPr algn="just" rtl="0"/>
          <a:r>
            <a:rPr lang="es-ES" sz="3200" dirty="0" smtClean="0"/>
            <a:t>Realizar seguimiento continuo al PMA 2014 con las modificaciones planteadas en este trabajo</a:t>
          </a:r>
          <a:endParaRPr lang="es-EC" sz="3200" b="1" dirty="0">
            <a:solidFill>
              <a:schemeClr val="tx1"/>
            </a:solidFill>
          </a:endParaRPr>
        </a:p>
      </dgm:t>
    </dgm:pt>
    <dgm:pt modelId="{6139A551-F7AB-4979-9C51-6B3F51B72F23}" type="parTrans" cxnId="{C11C3EE1-B36D-421E-97E2-388D07DCBA93}">
      <dgm:prSet/>
      <dgm:spPr/>
      <dgm:t>
        <a:bodyPr/>
        <a:lstStyle/>
        <a:p>
          <a:endParaRPr lang="es-EC"/>
        </a:p>
      </dgm:t>
    </dgm:pt>
    <dgm:pt modelId="{7FD830DA-D052-4ABF-AFCF-35951B44ECF0}" type="sibTrans" cxnId="{C11C3EE1-B36D-421E-97E2-388D07DCBA93}">
      <dgm:prSet/>
      <dgm:spPr/>
      <dgm:t>
        <a:bodyPr/>
        <a:lstStyle/>
        <a:p>
          <a:endParaRPr lang="es-EC"/>
        </a:p>
      </dgm:t>
    </dgm:pt>
    <dgm:pt modelId="{6D17450E-9EEF-4F13-9FB3-C945D9540342}">
      <dgm:prSet custT="1">
        <dgm:style>
          <a:lnRef idx="2">
            <a:schemeClr val="accent6">
              <a:shade val="50000"/>
            </a:schemeClr>
          </a:lnRef>
          <a:fillRef idx="1">
            <a:schemeClr val="accent6"/>
          </a:fillRef>
          <a:effectRef idx="0">
            <a:schemeClr val="accent6"/>
          </a:effectRef>
          <a:fontRef idx="minor">
            <a:schemeClr val="lt1"/>
          </a:fontRef>
        </dgm:style>
      </dgm:prSet>
      <dgm:spPr/>
      <dgm:t>
        <a:bodyPr/>
        <a:lstStyle/>
        <a:p>
          <a:pPr algn="just" rtl="0"/>
          <a:r>
            <a:rPr lang="es-ES" sz="3000" b="1" dirty="0" smtClean="0"/>
            <a:t>Hacer una revisión continua para actualizar el PMA 2014 debido a las modificaciones de la normativa ambiental vigente en el país.</a:t>
          </a:r>
          <a:endParaRPr lang="es-EC" sz="3000" b="1" dirty="0">
            <a:solidFill>
              <a:schemeClr val="bg1"/>
            </a:solidFill>
          </a:endParaRPr>
        </a:p>
      </dgm:t>
    </dgm:pt>
    <dgm:pt modelId="{36EED18B-7FA6-437D-B76B-0222B0735DF6}" type="parTrans" cxnId="{84879A46-E369-41E8-8DF1-56579D8B14B2}">
      <dgm:prSet/>
      <dgm:spPr/>
      <dgm:t>
        <a:bodyPr/>
        <a:lstStyle/>
        <a:p>
          <a:endParaRPr lang="es-EC"/>
        </a:p>
      </dgm:t>
    </dgm:pt>
    <dgm:pt modelId="{3750D09F-F53C-4D91-9F66-08802A4341CA}" type="sibTrans" cxnId="{84879A46-E369-41E8-8DF1-56579D8B14B2}">
      <dgm:prSet/>
      <dgm:spPr/>
      <dgm:t>
        <a:bodyPr/>
        <a:lstStyle/>
        <a:p>
          <a:endParaRPr lang="es-EC"/>
        </a:p>
      </dgm:t>
    </dgm:pt>
    <dgm:pt modelId="{314CF93A-4189-4CEB-9EFA-642A777F063C}" type="pres">
      <dgm:prSet presAssocID="{199B8A8D-E7CD-47E9-9BF4-B40670D8B9D2}" presName="linear" presStyleCnt="0">
        <dgm:presLayoutVars>
          <dgm:animLvl val="lvl"/>
          <dgm:resizeHandles val="exact"/>
        </dgm:presLayoutVars>
      </dgm:prSet>
      <dgm:spPr/>
      <dgm:t>
        <a:bodyPr/>
        <a:lstStyle/>
        <a:p>
          <a:endParaRPr lang="es-EC"/>
        </a:p>
      </dgm:t>
    </dgm:pt>
    <dgm:pt modelId="{197A5C51-6642-40FD-A1DE-80398347CED9}" type="pres">
      <dgm:prSet presAssocID="{693085CA-0626-4747-AA57-1F1C2A916648}" presName="parentText" presStyleLbl="node1" presStyleIdx="0" presStyleCnt="3">
        <dgm:presLayoutVars>
          <dgm:chMax val="0"/>
          <dgm:bulletEnabled val="1"/>
        </dgm:presLayoutVars>
      </dgm:prSet>
      <dgm:spPr/>
      <dgm:t>
        <a:bodyPr/>
        <a:lstStyle/>
        <a:p>
          <a:endParaRPr lang="es-EC"/>
        </a:p>
      </dgm:t>
    </dgm:pt>
    <dgm:pt modelId="{A3B167A3-9B67-4E01-A688-A0576996D700}" type="pres">
      <dgm:prSet presAssocID="{12725ED9-C0D4-4A0A-8DD6-186B571E3234}" presName="spacer" presStyleCnt="0"/>
      <dgm:spPr/>
    </dgm:pt>
    <dgm:pt modelId="{87D1FCA1-BBCB-4D21-9012-44431BADE33B}" type="pres">
      <dgm:prSet presAssocID="{17CEA7AD-3ED4-441B-959C-86BAD7821EA6}" presName="parentText" presStyleLbl="node1" presStyleIdx="1" presStyleCnt="3">
        <dgm:presLayoutVars>
          <dgm:chMax val="0"/>
          <dgm:bulletEnabled val="1"/>
        </dgm:presLayoutVars>
      </dgm:prSet>
      <dgm:spPr/>
      <dgm:t>
        <a:bodyPr/>
        <a:lstStyle/>
        <a:p>
          <a:endParaRPr lang="es-EC"/>
        </a:p>
      </dgm:t>
    </dgm:pt>
    <dgm:pt modelId="{5F4BC8B8-5889-4C3D-BAAA-8EC676DCEAB4}" type="pres">
      <dgm:prSet presAssocID="{7FD830DA-D052-4ABF-AFCF-35951B44ECF0}" presName="spacer" presStyleCnt="0"/>
      <dgm:spPr/>
    </dgm:pt>
    <dgm:pt modelId="{3FBBDC55-0A03-406B-8927-87A3D29DD0F6}" type="pres">
      <dgm:prSet presAssocID="{6D17450E-9EEF-4F13-9FB3-C945D9540342}" presName="parentText" presStyleLbl="node1" presStyleIdx="2" presStyleCnt="3" custScaleY="102082">
        <dgm:presLayoutVars>
          <dgm:chMax val="0"/>
          <dgm:bulletEnabled val="1"/>
        </dgm:presLayoutVars>
      </dgm:prSet>
      <dgm:spPr/>
      <dgm:t>
        <a:bodyPr/>
        <a:lstStyle/>
        <a:p>
          <a:endParaRPr lang="es-EC"/>
        </a:p>
      </dgm:t>
    </dgm:pt>
  </dgm:ptLst>
  <dgm:cxnLst>
    <dgm:cxn modelId="{2CADAEFA-B05B-44D0-ADF8-EFA465BF8CEF}" type="presOf" srcId="{693085CA-0626-4747-AA57-1F1C2A916648}" destId="{197A5C51-6642-40FD-A1DE-80398347CED9}" srcOrd="0" destOrd="0" presId="urn:microsoft.com/office/officeart/2005/8/layout/vList2"/>
    <dgm:cxn modelId="{84879A46-E369-41E8-8DF1-56579D8B14B2}" srcId="{199B8A8D-E7CD-47E9-9BF4-B40670D8B9D2}" destId="{6D17450E-9EEF-4F13-9FB3-C945D9540342}" srcOrd="2" destOrd="0" parTransId="{36EED18B-7FA6-437D-B76B-0222B0735DF6}" sibTransId="{3750D09F-F53C-4D91-9F66-08802A4341CA}"/>
    <dgm:cxn modelId="{C11C3EE1-B36D-421E-97E2-388D07DCBA93}" srcId="{199B8A8D-E7CD-47E9-9BF4-B40670D8B9D2}" destId="{17CEA7AD-3ED4-441B-959C-86BAD7821EA6}" srcOrd="1" destOrd="0" parTransId="{6139A551-F7AB-4979-9C51-6B3F51B72F23}" sibTransId="{7FD830DA-D052-4ABF-AFCF-35951B44ECF0}"/>
    <dgm:cxn modelId="{3F849B19-4CCC-49FA-88AF-CF28EA0B238B}" type="presOf" srcId="{6D17450E-9EEF-4F13-9FB3-C945D9540342}" destId="{3FBBDC55-0A03-406B-8927-87A3D29DD0F6}" srcOrd="0" destOrd="0" presId="urn:microsoft.com/office/officeart/2005/8/layout/vList2"/>
    <dgm:cxn modelId="{B47EA26C-A4A7-4A53-B359-8147ED0E5BA2}" srcId="{199B8A8D-E7CD-47E9-9BF4-B40670D8B9D2}" destId="{693085CA-0626-4747-AA57-1F1C2A916648}" srcOrd="0" destOrd="0" parTransId="{552B5A6C-7F35-4D35-978E-B74C439E7565}" sibTransId="{12725ED9-C0D4-4A0A-8DD6-186B571E3234}"/>
    <dgm:cxn modelId="{C2458E1D-BB7E-4644-AEDC-31E82539CE29}" type="presOf" srcId="{17CEA7AD-3ED4-441B-959C-86BAD7821EA6}" destId="{87D1FCA1-BBCB-4D21-9012-44431BADE33B}" srcOrd="0" destOrd="0" presId="urn:microsoft.com/office/officeart/2005/8/layout/vList2"/>
    <dgm:cxn modelId="{5C9BFC44-21F8-4FBE-9186-2E47AC0B39EB}" type="presOf" srcId="{199B8A8D-E7CD-47E9-9BF4-B40670D8B9D2}" destId="{314CF93A-4189-4CEB-9EFA-642A777F063C}" srcOrd="0" destOrd="0" presId="urn:microsoft.com/office/officeart/2005/8/layout/vList2"/>
    <dgm:cxn modelId="{3342F92C-3F9D-46DF-A37C-5BBBFAC7C804}" type="presParOf" srcId="{314CF93A-4189-4CEB-9EFA-642A777F063C}" destId="{197A5C51-6642-40FD-A1DE-80398347CED9}" srcOrd="0" destOrd="0" presId="urn:microsoft.com/office/officeart/2005/8/layout/vList2"/>
    <dgm:cxn modelId="{54F8C64F-60C5-4EC7-B3FF-75FF4AAB11E7}" type="presParOf" srcId="{314CF93A-4189-4CEB-9EFA-642A777F063C}" destId="{A3B167A3-9B67-4E01-A688-A0576996D700}" srcOrd="1" destOrd="0" presId="urn:microsoft.com/office/officeart/2005/8/layout/vList2"/>
    <dgm:cxn modelId="{136B15B6-8518-4E04-BE7B-1A8C1CC9C10F}" type="presParOf" srcId="{314CF93A-4189-4CEB-9EFA-642A777F063C}" destId="{87D1FCA1-BBCB-4D21-9012-44431BADE33B}" srcOrd="2" destOrd="0" presId="urn:microsoft.com/office/officeart/2005/8/layout/vList2"/>
    <dgm:cxn modelId="{82A28E3F-42D7-49BB-8BE5-4617F622C27A}" type="presParOf" srcId="{314CF93A-4189-4CEB-9EFA-642A777F063C}" destId="{5F4BC8B8-5889-4C3D-BAAA-8EC676DCEAB4}" srcOrd="3" destOrd="0" presId="urn:microsoft.com/office/officeart/2005/8/layout/vList2"/>
    <dgm:cxn modelId="{24774B23-C026-4D6F-80A1-4BE600603253}" type="presParOf" srcId="{314CF93A-4189-4CEB-9EFA-642A777F063C}" destId="{3FBBDC55-0A03-406B-8927-87A3D29DD0F6}"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42F6FC-50B9-469F-BC68-32EC8C5853A7}" type="doc">
      <dgm:prSet loTypeId="urn:microsoft.com/office/officeart/2005/8/layout/pList1" loCatId="list" qsTypeId="urn:microsoft.com/office/officeart/2005/8/quickstyle/simple1" qsCatId="simple" csTypeId="urn:microsoft.com/office/officeart/2005/8/colors/accent6_2" csCatId="accent6" phldr="1"/>
      <dgm:spPr/>
      <dgm:t>
        <a:bodyPr/>
        <a:lstStyle/>
        <a:p>
          <a:endParaRPr lang="es-EC"/>
        </a:p>
      </dgm:t>
    </dgm:pt>
    <dgm:pt modelId="{BF122A20-B14E-4145-9F56-EAFB3716E403}">
      <dgm:prSet custT="1"/>
      <dgm:spPr/>
      <dgm:t>
        <a:bodyPr/>
        <a:lstStyle/>
        <a:p>
          <a:pPr algn="just"/>
          <a:r>
            <a:rPr lang="es-ES" sz="2000" b="1" dirty="0" smtClean="0"/>
            <a:t>El Acuerdo Ministerial 006, del MAE (2014) define a la Auditoría Ambiental como, “Una herramienta de Gestión que involucra conjuntos de métodos y procedimientos de carácter fiscalizador, posterior, que serán evaluados por la Autoridad Ambiental correspondiente”.</a:t>
          </a:r>
          <a:endParaRPr lang="es-EC" sz="2000" b="1" dirty="0" smtClean="0"/>
        </a:p>
        <a:p>
          <a:pPr algn="l"/>
          <a:endParaRPr lang="es-EC" sz="1800" dirty="0" smtClean="0"/>
        </a:p>
        <a:p>
          <a:pPr algn="l"/>
          <a:endParaRPr lang="es-EC" sz="1800" dirty="0" smtClean="0"/>
        </a:p>
      </dgm:t>
    </dgm:pt>
    <dgm:pt modelId="{E08FDF79-DEF1-40C5-A94F-65358B47B908}" type="parTrans" cxnId="{9438E567-782B-48B4-ABC3-DBB33970F295}">
      <dgm:prSet/>
      <dgm:spPr/>
      <dgm:t>
        <a:bodyPr/>
        <a:lstStyle/>
        <a:p>
          <a:endParaRPr lang="es-EC"/>
        </a:p>
      </dgm:t>
    </dgm:pt>
    <dgm:pt modelId="{9FA8E666-86B0-4D54-89C2-B89BFFACBDE8}" type="sibTrans" cxnId="{9438E567-782B-48B4-ABC3-DBB33970F295}">
      <dgm:prSet/>
      <dgm:spPr/>
      <dgm:t>
        <a:bodyPr/>
        <a:lstStyle/>
        <a:p>
          <a:endParaRPr lang="es-EC"/>
        </a:p>
      </dgm:t>
    </dgm:pt>
    <dgm:pt modelId="{13056CDB-684F-47F9-A5DB-33EF72E49735}">
      <dgm:prSet custT="1">
        <dgm:style>
          <a:lnRef idx="2">
            <a:schemeClr val="accent3">
              <a:shade val="50000"/>
            </a:schemeClr>
          </a:lnRef>
          <a:fillRef idx="1">
            <a:schemeClr val="accent3"/>
          </a:fillRef>
          <a:effectRef idx="0">
            <a:schemeClr val="accent3"/>
          </a:effectRef>
          <a:fontRef idx="minor">
            <a:schemeClr val="lt1"/>
          </a:fontRef>
        </dgm:style>
      </dgm:prSet>
      <dgm:spPr>
        <a:noFill/>
        <a:ln>
          <a:noFill/>
        </a:ln>
      </dgm:spPr>
      <dgm:t>
        <a:bodyPr/>
        <a:lstStyle/>
        <a:p>
          <a:pPr algn="just" rtl="0"/>
          <a:r>
            <a:rPr lang="es-ES" sz="2000" b="1" dirty="0" smtClean="0"/>
            <a:t>Auditorías ambientales a los sujetos de control, sobre el cumplimiento del Plan de Manejo Ambiental y las Normativas Ambientales aplicables a la actividad o proyecto auditado. Elaboradas por un consultor calificado y en base a los respectivos Términos de Referencia, que corresponde al tipo de auditoría. Las Auditorías no podrán ser ejecutadas por las mismas empresas consultoras que realizaron los estudios de evaluación de impactos ambientales de la actividad auditada.</a:t>
          </a:r>
          <a:endParaRPr lang="es-EC" sz="2000" b="1" dirty="0"/>
        </a:p>
      </dgm:t>
    </dgm:pt>
    <dgm:pt modelId="{9A95900A-DA9F-4C49-B8ED-50B905D11D0A}" type="sibTrans" cxnId="{9DCDE54E-086C-45EE-9923-BB26454AFE28}">
      <dgm:prSet/>
      <dgm:spPr/>
      <dgm:t>
        <a:bodyPr/>
        <a:lstStyle/>
        <a:p>
          <a:endParaRPr lang="es-EC"/>
        </a:p>
      </dgm:t>
    </dgm:pt>
    <dgm:pt modelId="{897CC6B4-B091-48B4-ABAC-610F305B1BDD}" type="parTrans" cxnId="{9DCDE54E-086C-45EE-9923-BB26454AFE28}">
      <dgm:prSet/>
      <dgm:spPr/>
      <dgm:t>
        <a:bodyPr/>
        <a:lstStyle/>
        <a:p>
          <a:endParaRPr lang="es-EC"/>
        </a:p>
      </dgm:t>
    </dgm:pt>
    <dgm:pt modelId="{417646F0-0AE8-4001-B3A5-675A99E8E881}" type="pres">
      <dgm:prSet presAssocID="{F042F6FC-50B9-469F-BC68-32EC8C5853A7}" presName="Name0" presStyleCnt="0">
        <dgm:presLayoutVars>
          <dgm:dir/>
          <dgm:resizeHandles val="exact"/>
        </dgm:presLayoutVars>
      </dgm:prSet>
      <dgm:spPr/>
      <dgm:t>
        <a:bodyPr/>
        <a:lstStyle/>
        <a:p>
          <a:endParaRPr lang="es-EC"/>
        </a:p>
      </dgm:t>
    </dgm:pt>
    <dgm:pt modelId="{DFF015E9-9CC4-48DF-BF08-26C06BE65953}" type="pres">
      <dgm:prSet presAssocID="{BF122A20-B14E-4145-9F56-EAFB3716E403}" presName="compNode" presStyleCnt="0"/>
      <dgm:spPr/>
    </dgm:pt>
    <dgm:pt modelId="{455D1C24-7D28-4C20-AB2F-2211A2CEF68A}" type="pres">
      <dgm:prSet presAssocID="{BF122A20-B14E-4145-9F56-EAFB3716E403}" presName="pictRect" presStyleLbl="node1" presStyleIdx="0" presStyleCnt="2" custScaleX="62386" custScaleY="56949" custLinFactNeighborX="-1642" custLinFactNeighborY="-11221"/>
      <dgm:spPr>
        <a:blipFill rotWithShape="1">
          <a:blip xmlns:r="http://schemas.openxmlformats.org/officeDocument/2006/relationships" r:embed="rId1"/>
          <a:stretch>
            <a:fillRect/>
          </a:stretch>
        </a:blipFill>
      </dgm:spPr>
      <dgm:t>
        <a:bodyPr/>
        <a:lstStyle/>
        <a:p>
          <a:endParaRPr lang="es-EC"/>
        </a:p>
      </dgm:t>
    </dgm:pt>
    <dgm:pt modelId="{723AD97A-B7DB-43D8-B473-8D5F4F45F8E4}" type="pres">
      <dgm:prSet presAssocID="{BF122A20-B14E-4145-9F56-EAFB3716E403}" presName="textRect" presStyleLbl="revTx" presStyleIdx="0" presStyleCnt="2" custScaleX="97829" custScaleY="215334" custLinFactNeighborX="2170" custLinFactNeighborY="4067">
        <dgm:presLayoutVars>
          <dgm:bulletEnabled val="1"/>
        </dgm:presLayoutVars>
      </dgm:prSet>
      <dgm:spPr/>
      <dgm:t>
        <a:bodyPr/>
        <a:lstStyle/>
        <a:p>
          <a:endParaRPr lang="es-EC"/>
        </a:p>
      </dgm:t>
    </dgm:pt>
    <dgm:pt modelId="{42F4FD2A-8698-41CA-B9A3-8A5C0D2AFCE6}" type="pres">
      <dgm:prSet presAssocID="{9FA8E666-86B0-4D54-89C2-B89BFFACBDE8}" presName="sibTrans" presStyleLbl="sibTrans2D1" presStyleIdx="0" presStyleCnt="0"/>
      <dgm:spPr/>
      <dgm:t>
        <a:bodyPr/>
        <a:lstStyle/>
        <a:p>
          <a:endParaRPr lang="es-EC"/>
        </a:p>
      </dgm:t>
    </dgm:pt>
    <dgm:pt modelId="{E010F94D-4FF7-4D1D-AD30-CD6017B45701}" type="pres">
      <dgm:prSet presAssocID="{13056CDB-684F-47F9-A5DB-33EF72E49735}" presName="compNode" presStyleCnt="0"/>
      <dgm:spPr/>
    </dgm:pt>
    <dgm:pt modelId="{050097FF-90B2-4926-B4DC-93308A1DCBC5}" type="pres">
      <dgm:prSet presAssocID="{13056CDB-684F-47F9-A5DB-33EF72E49735}" presName="pictRect" presStyleLbl="node1" presStyleIdx="1" presStyleCnt="2" custScaleX="44877" custScaleY="40439" custLinFactNeighborX="2475" custLinFactNeighborY="-36390"/>
      <dgm:spPr>
        <a:blipFill rotWithShape="1">
          <a:blip xmlns:r="http://schemas.openxmlformats.org/officeDocument/2006/relationships" r:embed="rId2"/>
          <a:stretch>
            <a:fillRect/>
          </a:stretch>
        </a:blipFill>
      </dgm:spPr>
      <dgm:t>
        <a:bodyPr/>
        <a:lstStyle/>
        <a:p>
          <a:endParaRPr lang="es-EC"/>
        </a:p>
      </dgm:t>
    </dgm:pt>
    <dgm:pt modelId="{84ACB334-27B5-4C37-BF60-079B2CAA5275}" type="pres">
      <dgm:prSet presAssocID="{13056CDB-684F-47F9-A5DB-33EF72E49735}" presName="textRect" presStyleLbl="revTx" presStyleIdx="1" presStyleCnt="2" custScaleX="122946" custScaleY="100298" custLinFactY="-3477" custLinFactNeighborX="-89" custLinFactNeighborY="-100000">
        <dgm:presLayoutVars>
          <dgm:bulletEnabled val="1"/>
        </dgm:presLayoutVars>
      </dgm:prSet>
      <dgm:spPr/>
      <dgm:t>
        <a:bodyPr/>
        <a:lstStyle/>
        <a:p>
          <a:endParaRPr lang="es-EC"/>
        </a:p>
      </dgm:t>
    </dgm:pt>
  </dgm:ptLst>
  <dgm:cxnLst>
    <dgm:cxn modelId="{76B9AD73-D3CC-4F3E-B84E-25DCC6CDE96D}" type="presOf" srcId="{9FA8E666-86B0-4D54-89C2-B89BFFACBDE8}" destId="{42F4FD2A-8698-41CA-B9A3-8A5C0D2AFCE6}" srcOrd="0" destOrd="0" presId="urn:microsoft.com/office/officeart/2005/8/layout/pList1"/>
    <dgm:cxn modelId="{12DAE3CA-D063-4BE6-B645-394BCDB88B60}" type="presOf" srcId="{13056CDB-684F-47F9-A5DB-33EF72E49735}" destId="{84ACB334-27B5-4C37-BF60-079B2CAA5275}" srcOrd="0" destOrd="0" presId="urn:microsoft.com/office/officeart/2005/8/layout/pList1"/>
    <dgm:cxn modelId="{9DCDE54E-086C-45EE-9923-BB26454AFE28}" srcId="{F042F6FC-50B9-469F-BC68-32EC8C5853A7}" destId="{13056CDB-684F-47F9-A5DB-33EF72E49735}" srcOrd="1" destOrd="0" parTransId="{897CC6B4-B091-48B4-ABAC-610F305B1BDD}" sibTransId="{9A95900A-DA9F-4C49-B8ED-50B905D11D0A}"/>
    <dgm:cxn modelId="{9438E567-782B-48B4-ABC3-DBB33970F295}" srcId="{F042F6FC-50B9-469F-BC68-32EC8C5853A7}" destId="{BF122A20-B14E-4145-9F56-EAFB3716E403}" srcOrd="0" destOrd="0" parTransId="{E08FDF79-DEF1-40C5-A94F-65358B47B908}" sibTransId="{9FA8E666-86B0-4D54-89C2-B89BFFACBDE8}"/>
    <dgm:cxn modelId="{F1A26161-A02F-41D6-972B-0D0882D8B149}" type="presOf" srcId="{BF122A20-B14E-4145-9F56-EAFB3716E403}" destId="{723AD97A-B7DB-43D8-B473-8D5F4F45F8E4}" srcOrd="0" destOrd="0" presId="urn:microsoft.com/office/officeart/2005/8/layout/pList1"/>
    <dgm:cxn modelId="{CD537C5D-D278-4AC9-A1B9-B5A768005D95}" type="presOf" srcId="{F042F6FC-50B9-469F-BC68-32EC8C5853A7}" destId="{417646F0-0AE8-4001-B3A5-675A99E8E881}" srcOrd="0" destOrd="0" presId="urn:microsoft.com/office/officeart/2005/8/layout/pList1"/>
    <dgm:cxn modelId="{FDFC1687-51D1-4798-9AC9-DDA81593FE2C}" type="presParOf" srcId="{417646F0-0AE8-4001-B3A5-675A99E8E881}" destId="{DFF015E9-9CC4-48DF-BF08-26C06BE65953}" srcOrd="0" destOrd="0" presId="urn:microsoft.com/office/officeart/2005/8/layout/pList1"/>
    <dgm:cxn modelId="{04829B8E-A4C6-46DA-B21C-ADDFB1387F76}" type="presParOf" srcId="{DFF015E9-9CC4-48DF-BF08-26C06BE65953}" destId="{455D1C24-7D28-4C20-AB2F-2211A2CEF68A}" srcOrd="0" destOrd="0" presId="urn:microsoft.com/office/officeart/2005/8/layout/pList1"/>
    <dgm:cxn modelId="{6C12A520-9FD9-4D68-9862-C3DFDDDDB69A}" type="presParOf" srcId="{DFF015E9-9CC4-48DF-BF08-26C06BE65953}" destId="{723AD97A-B7DB-43D8-B473-8D5F4F45F8E4}" srcOrd="1" destOrd="0" presId="urn:microsoft.com/office/officeart/2005/8/layout/pList1"/>
    <dgm:cxn modelId="{C64DD73F-D752-42CF-B4EC-0033779EACD0}" type="presParOf" srcId="{417646F0-0AE8-4001-B3A5-675A99E8E881}" destId="{42F4FD2A-8698-41CA-B9A3-8A5C0D2AFCE6}" srcOrd="1" destOrd="0" presId="urn:microsoft.com/office/officeart/2005/8/layout/pList1"/>
    <dgm:cxn modelId="{E433FC85-FAC2-4545-B230-A61CE2C4E24A}" type="presParOf" srcId="{417646F0-0AE8-4001-B3A5-675A99E8E881}" destId="{E010F94D-4FF7-4D1D-AD30-CD6017B45701}" srcOrd="2" destOrd="0" presId="urn:microsoft.com/office/officeart/2005/8/layout/pList1"/>
    <dgm:cxn modelId="{030F2A1E-660B-4E23-A117-61CC45585545}" type="presParOf" srcId="{E010F94D-4FF7-4D1D-AD30-CD6017B45701}" destId="{050097FF-90B2-4926-B4DC-93308A1DCBC5}" srcOrd="0" destOrd="0" presId="urn:microsoft.com/office/officeart/2005/8/layout/pList1"/>
    <dgm:cxn modelId="{450F72A0-5934-42E4-94EB-0E3B4A2B7CBA}" type="presParOf" srcId="{E010F94D-4FF7-4D1D-AD30-CD6017B45701}" destId="{84ACB334-27B5-4C37-BF60-079B2CAA5275}"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00C1E3F-1496-40AE-B668-B1272A148A30}" type="doc">
      <dgm:prSet loTypeId="urn:microsoft.com/office/officeart/2005/8/layout/vList2" loCatId="list" qsTypeId="urn:microsoft.com/office/officeart/2005/8/quickstyle/simple1" qsCatId="simple" csTypeId="urn:microsoft.com/office/officeart/2005/8/colors/accent3_5" csCatId="accent3" phldr="1"/>
      <dgm:spPr/>
      <dgm:t>
        <a:bodyPr/>
        <a:lstStyle/>
        <a:p>
          <a:endParaRPr lang="es-EC"/>
        </a:p>
      </dgm:t>
    </dgm:pt>
    <dgm:pt modelId="{42E64943-1B92-44BC-BEEA-9BF8DBA26527}">
      <dgm:prSet/>
      <dgm:spPr/>
      <dgm:t>
        <a:bodyPr/>
        <a:lstStyle/>
        <a:p>
          <a:pPr rtl="0"/>
          <a:r>
            <a:rPr lang="es-ES" b="1" dirty="0" smtClean="0"/>
            <a:t>Objetivo de la Auditoría Ambiental de Cumplimiento</a:t>
          </a:r>
          <a:endParaRPr lang="es-EC" dirty="0"/>
        </a:p>
      </dgm:t>
    </dgm:pt>
    <dgm:pt modelId="{561F602A-0D85-452D-82F9-D6A1095820C4}" type="parTrans" cxnId="{0E7B18C9-378A-436E-881A-BA7FDA4FCE12}">
      <dgm:prSet/>
      <dgm:spPr/>
      <dgm:t>
        <a:bodyPr/>
        <a:lstStyle/>
        <a:p>
          <a:endParaRPr lang="es-EC"/>
        </a:p>
      </dgm:t>
    </dgm:pt>
    <dgm:pt modelId="{DEE248D9-9806-4397-BB66-F93B3ADF163C}" type="sibTrans" cxnId="{0E7B18C9-378A-436E-881A-BA7FDA4FCE12}">
      <dgm:prSet/>
      <dgm:spPr/>
      <dgm:t>
        <a:bodyPr/>
        <a:lstStyle/>
        <a:p>
          <a:endParaRPr lang="es-EC"/>
        </a:p>
      </dgm:t>
    </dgm:pt>
    <dgm:pt modelId="{5427CA37-B781-4FC1-9264-4EDF2ED3992F}" type="pres">
      <dgm:prSet presAssocID="{900C1E3F-1496-40AE-B668-B1272A148A30}" presName="linear" presStyleCnt="0">
        <dgm:presLayoutVars>
          <dgm:animLvl val="lvl"/>
          <dgm:resizeHandles val="exact"/>
        </dgm:presLayoutVars>
      </dgm:prSet>
      <dgm:spPr/>
      <dgm:t>
        <a:bodyPr/>
        <a:lstStyle/>
        <a:p>
          <a:endParaRPr lang="es-EC"/>
        </a:p>
      </dgm:t>
    </dgm:pt>
    <dgm:pt modelId="{A5E697DC-25CC-4FDF-BC95-9F23A5E55D1B}" type="pres">
      <dgm:prSet presAssocID="{42E64943-1B92-44BC-BEEA-9BF8DBA26527}" presName="parentText" presStyleLbl="node1" presStyleIdx="0" presStyleCnt="1" custLinFactY="124592" custLinFactNeighborX="2779" custLinFactNeighborY="200000">
        <dgm:presLayoutVars>
          <dgm:chMax val="0"/>
          <dgm:bulletEnabled val="1"/>
        </dgm:presLayoutVars>
      </dgm:prSet>
      <dgm:spPr/>
      <dgm:t>
        <a:bodyPr/>
        <a:lstStyle/>
        <a:p>
          <a:endParaRPr lang="es-EC"/>
        </a:p>
      </dgm:t>
    </dgm:pt>
  </dgm:ptLst>
  <dgm:cxnLst>
    <dgm:cxn modelId="{7535E701-4FF1-479E-B33B-130F98467B24}" type="presOf" srcId="{42E64943-1B92-44BC-BEEA-9BF8DBA26527}" destId="{A5E697DC-25CC-4FDF-BC95-9F23A5E55D1B}" srcOrd="0" destOrd="0" presId="urn:microsoft.com/office/officeart/2005/8/layout/vList2"/>
    <dgm:cxn modelId="{737EB60D-9679-4DEF-8AC3-421E0DD35A0D}" type="presOf" srcId="{900C1E3F-1496-40AE-B668-B1272A148A30}" destId="{5427CA37-B781-4FC1-9264-4EDF2ED3992F}" srcOrd="0" destOrd="0" presId="urn:microsoft.com/office/officeart/2005/8/layout/vList2"/>
    <dgm:cxn modelId="{0E7B18C9-378A-436E-881A-BA7FDA4FCE12}" srcId="{900C1E3F-1496-40AE-B668-B1272A148A30}" destId="{42E64943-1B92-44BC-BEEA-9BF8DBA26527}" srcOrd="0" destOrd="0" parTransId="{561F602A-0D85-452D-82F9-D6A1095820C4}" sibTransId="{DEE248D9-9806-4397-BB66-F93B3ADF163C}"/>
    <dgm:cxn modelId="{9EA95684-C6EC-4052-84DB-827C78CA0E5B}" type="presParOf" srcId="{5427CA37-B781-4FC1-9264-4EDF2ED3992F}" destId="{A5E697DC-25CC-4FDF-BC95-9F23A5E55D1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8E905B4-0BE4-417A-B3F9-0F42758C0A3D}"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119F1269-F0D7-41B6-9D44-047F3EC7E829}">
      <dgm:prSet>
        <dgm:style>
          <a:lnRef idx="0">
            <a:schemeClr val="accent6"/>
          </a:lnRef>
          <a:fillRef idx="3">
            <a:schemeClr val="accent6"/>
          </a:fillRef>
          <a:effectRef idx="3">
            <a:schemeClr val="accent6"/>
          </a:effectRef>
          <a:fontRef idx="minor">
            <a:schemeClr val="lt1"/>
          </a:fontRef>
        </dgm:style>
      </dgm:prSet>
      <dgm:spPr/>
      <dgm:t>
        <a:bodyPr/>
        <a:lstStyle/>
        <a:p>
          <a:pPr algn="just"/>
          <a:r>
            <a:rPr lang="es-ES" dirty="0" smtClean="0"/>
            <a:t>El objetivo principal de la Auditoría Ambiental es verificar el cumplimiento de las normativas ambientales locales nacionales e internacionales, permite identificar problemas y tomar medidas correctivas con el fin de evitar multas en beneficio del ambiente.</a:t>
          </a:r>
          <a:endParaRPr lang="es-EC" dirty="0"/>
        </a:p>
      </dgm:t>
    </dgm:pt>
    <dgm:pt modelId="{28ED437E-4ADC-4828-9CAF-9065CAEF08B8}" type="parTrans" cxnId="{F011331A-962B-4A28-9B08-F397DF891E9E}">
      <dgm:prSet/>
      <dgm:spPr/>
      <dgm:t>
        <a:bodyPr/>
        <a:lstStyle/>
        <a:p>
          <a:endParaRPr lang="es-EC"/>
        </a:p>
      </dgm:t>
    </dgm:pt>
    <dgm:pt modelId="{2BBB0190-4CA6-45E1-AD05-8609B6E35B08}" type="sibTrans" cxnId="{F011331A-962B-4A28-9B08-F397DF891E9E}">
      <dgm:prSet/>
      <dgm:spPr/>
      <dgm:t>
        <a:bodyPr/>
        <a:lstStyle/>
        <a:p>
          <a:endParaRPr lang="es-EC"/>
        </a:p>
      </dgm:t>
    </dgm:pt>
    <dgm:pt modelId="{8587FCBC-2CED-49A8-BC43-A1469C050C31}" type="pres">
      <dgm:prSet presAssocID="{B8E905B4-0BE4-417A-B3F9-0F42758C0A3D}" presName="linear" presStyleCnt="0">
        <dgm:presLayoutVars>
          <dgm:animLvl val="lvl"/>
          <dgm:resizeHandles val="exact"/>
        </dgm:presLayoutVars>
      </dgm:prSet>
      <dgm:spPr/>
      <dgm:t>
        <a:bodyPr/>
        <a:lstStyle/>
        <a:p>
          <a:endParaRPr lang="es-EC"/>
        </a:p>
      </dgm:t>
    </dgm:pt>
    <dgm:pt modelId="{01002F61-1D09-47A0-9998-298A746BED61}" type="pres">
      <dgm:prSet presAssocID="{119F1269-F0D7-41B6-9D44-047F3EC7E829}" presName="parentText" presStyleLbl="node1" presStyleIdx="0" presStyleCnt="1" custScaleX="69125" custScaleY="87921" custLinFactNeighborX="6720" custLinFactNeighborY="1543">
        <dgm:presLayoutVars>
          <dgm:chMax val="0"/>
          <dgm:bulletEnabled val="1"/>
        </dgm:presLayoutVars>
      </dgm:prSet>
      <dgm:spPr/>
      <dgm:t>
        <a:bodyPr/>
        <a:lstStyle/>
        <a:p>
          <a:endParaRPr lang="es-EC"/>
        </a:p>
      </dgm:t>
    </dgm:pt>
  </dgm:ptLst>
  <dgm:cxnLst>
    <dgm:cxn modelId="{F011331A-962B-4A28-9B08-F397DF891E9E}" srcId="{B8E905B4-0BE4-417A-B3F9-0F42758C0A3D}" destId="{119F1269-F0D7-41B6-9D44-047F3EC7E829}" srcOrd="0" destOrd="0" parTransId="{28ED437E-4ADC-4828-9CAF-9065CAEF08B8}" sibTransId="{2BBB0190-4CA6-45E1-AD05-8609B6E35B08}"/>
    <dgm:cxn modelId="{FB1240D9-1CB8-4C63-BCE2-2D28EFB58B1D}" type="presOf" srcId="{119F1269-F0D7-41B6-9D44-047F3EC7E829}" destId="{01002F61-1D09-47A0-9998-298A746BED61}" srcOrd="0" destOrd="0" presId="urn:microsoft.com/office/officeart/2005/8/layout/vList2"/>
    <dgm:cxn modelId="{720C4E03-C440-42FE-983D-B3F54D16D55D}" type="presOf" srcId="{B8E905B4-0BE4-417A-B3F9-0F42758C0A3D}" destId="{8587FCBC-2CED-49A8-BC43-A1469C050C31}" srcOrd="0" destOrd="0" presId="urn:microsoft.com/office/officeart/2005/8/layout/vList2"/>
    <dgm:cxn modelId="{67E4A06E-C543-4E9B-B8EC-18EF982A81BE}" type="presParOf" srcId="{8587FCBC-2CED-49A8-BC43-A1469C050C31}" destId="{01002F61-1D09-47A0-9998-298A746BED6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514FBB-D191-4AB3-BEE2-9FA399A5E50D}"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4E083A3F-75F8-4A80-BAB8-231712DB611E}">
      <dgm:prSet/>
      <dgm:spPr/>
      <dgm:t>
        <a:bodyPr/>
        <a:lstStyle/>
        <a:p>
          <a:pPr rtl="0"/>
          <a:r>
            <a:rPr lang="es-EC" dirty="0" smtClean="0"/>
            <a:t>Alcance de la Auditoría Ambiental de Cumplimiento </a:t>
          </a:r>
          <a:endParaRPr lang="es-EC" dirty="0"/>
        </a:p>
      </dgm:t>
    </dgm:pt>
    <dgm:pt modelId="{B905259B-606E-4E94-B6E3-6B6378E34961}" type="parTrans" cxnId="{0A576E68-E426-4C8F-8B88-DA648FB543AE}">
      <dgm:prSet/>
      <dgm:spPr/>
      <dgm:t>
        <a:bodyPr/>
        <a:lstStyle/>
        <a:p>
          <a:endParaRPr lang="es-EC"/>
        </a:p>
      </dgm:t>
    </dgm:pt>
    <dgm:pt modelId="{4334218E-73D2-4E36-BEE9-4B36221DA2FB}" type="sibTrans" cxnId="{0A576E68-E426-4C8F-8B88-DA648FB543AE}">
      <dgm:prSet/>
      <dgm:spPr/>
      <dgm:t>
        <a:bodyPr/>
        <a:lstStyle/>
        <a:p>
          <a:endParaRPr lang="es-EC"/>
        </a:p>
      </dgm:t>
    </dgm:pt>
    <dgm:pt modelId="{67A30FD6-F8A3-4EAD-B763-4041D4EC1BBC}" type="pres">
      <dgm:prSet presAssocID="{2C514FBB-D191-4AB3-BEE2-9FA399A5E50D}" presName="linear" presStyleCnt="0">
        <dgm:presLayoutVars>
          <dgm:animLvl val="lvl"/>
          <dgm:resizeHandles val="exact"/>
        </dgm:presLayoutVars>
      </dgm:prSet>
      <dgm:spPr/>
      <dgm:t>
        <a:bodyPr/>
        <a:lstStyle/>
        <a:p>
          <a:endParaRPr lang="es-EC"/>
        </a:p>
      </dgm:t>
    </dgm:pt>
    <dgm:pt modelId="{D8A73AF9-0F06-4C1E-9FB2-FB1BFC7E9713}" type="pres">
      <dgm:prSet presAssocID="{4E083A3F-75F8-4A80-BAB8-231712DB611E}" presName="parentText" presStyleLbl="node1" presStyleIdx="0" presStyleCnt="1">
        <dgm:presLayoutVars>
          <dgm:chMax val="0"/>
          <dgm:bulletEnabled val="1"/>
        </dgm:presLayoutVars>
      </dgm:prSet>
      <dgm:spPr/>
      <dgm:t>
        <a:bodyPr/>
        <a:lstStyle/>
        <a:p>
          <a:endParaRPr lang="es-EC"/>
        </a:p>
      </dgm:t>
    </dgm:pt>
  </dgm:ptLst>
  <dgm:cxnLst>
    <dgm:cxn modelId="{0A576E68-E426-4C8F-8B88-DA648FB543AE}" srcId="{2C514FBB-D191-4AB3-BEE2-9FA399A5E50D}" destId="{4E083A3F-75F8-4A80-BAB8-231712DB611E}" srcOrd="0" destOrd="0" parTransId="{B905259B-606E-4E94-B6E3-6B6378E34961}" sibTransId="{4334218E-73D2-4E36-BEE9-4B36221DA2FB}"/>
    <dgm:cxn modelId="{1277217C-CBEC-48BC-BF0B-01F1BD8E6E9D}" type="presOf" srcId="{2C514FBB-D191-4AB3-BEE2-9FA399A5E50D}" destId="{67A30FD6-F8A3-4EAD-B763-4041D4EC1BBC}" srcOrd="0" destOrd="0" presId="urn:microsoft.com/office/officeart/2005/8/layout/vList2"/>
    <dgm:cxn modelId="{26F74377-44F3-421E-9AE6-F7FC97F16D51}" type="presOf" srcId="{4E083A3F-75F8-4A80-BAB8-231712DB611E}" destId="{D8A73AF9-0F06-4C1E-9FB2-FB1BFC7E9713}" srcOrd="0" destOrd="0" presId="urn:microsoft.com/office/officeart/2005/8/layout/vList2"/>
    <dgm:cxn modelId="{76967DC2-C93E-4F9A-938F-49EB1B4DBF5C}" type="presParOf" srcId="{67A30FD6-F8A3-4EAD-B763-4041D4EC1BBC}" destId="{D8A73AF9-0F06-4C1E-9FB2-FB1BFC7E971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99518D-CE73-4102-94F1-BFD30D21386B}" type="doc">
      <dgm:prSet loTypeId="urn:microsoft.com/office/officeart/2005/8/layout/cycle2" loCatId="cycle" qsTypeId="urn:microsoft.com/office/officeart/2005/8/quickstyle/simple1" qsCatId="simple" csTypeId="urn:microsoft.com/office/officeart/2005/8/colors/accent3_1" csCatId="accent3" phldr="1"/>
      <dgm:spPr/>
      <dgm:t>
        <a:bodyPr/>
        <a:lstStyle/>
        <a:p>
          <a:endParaRPr lang="es-EC"/>
        </a:p>
      </dgm:t>
    </dgm:pt>
    <dgm:pt modelId="{2EF69F9B-3918-4999-823C-A95360C6EA68}">
      <dgm:prSet/>
      <dgm:spPr>
        <a:solidFill>
          <a:srgbClr val="92D050"/>
        </a:solidFill>
      </dgm:spPr>
      <dgm:t>
        <a:bodyPr/>
        <a:lstStyle/>
        <a:p>
          <a:r>
            <a:rPr lang="es-ES" dirty="0" smtClean="0"/>
            <a:t>Control de emisiones.</a:t>
          </a:r>
          <a:endParaRPr lang="es-EC" dirty="0"/>
        </a:p>
      </dgm:t>
    </dgm:pt>
    <dgm:pt modelId="{C006D375-C2BE-4BA2-81B0-F0B682297C42}" type="parTrans" cxnId="{26C470C4-8165-41A6-A417-72DA92D47A51}">
      <dgm:prSet/>
      <dgm:spPr/>
      <dgm:t>
        <a:bodyPr/>
        <a:lstStyle/>
        <a:p>
          <a:endParaRPr lang="es-EC"/>
        </a:p>
      </dgm:t>
    </dgm:pt>
    <dgm:pt modelId="{027CB76E-0B45-430A-9FE6-24F7F2CDD862}" type="sibTrans" cxnId="{26C470C4-8165-41A6-A417-72DA92D47A51}">
      <dgm:prSet/>
      <dgm:spPr/>
      <dgm:t>
        <a:bodyPr/>
        <a:lstStyle/>
        <a:p>
          <a:endParaRPr lang="es-EC"/>
        </a:p>
      </dgm:t>
    </dgm:pt>
    <dgm:pt modelId="{12D3F8DC-D1E7-4708-9CE9-9F7E07EF0420}">
      <dgm:prSet/>
      <dgm:spPr>
        <a:solidFill>
          <a:schemeClr val="accent6"/>
        </a:solidFill>
      </dgm:spPr>
      <dgm:t>
        <a:bodyPr/>
        <a:lstStyle/>
        <a:p>
          <a:r>
            <a:rPr lang="es-ES" dirty="0" smtClean="0"/>
            <a:t>Manejo de sustancias  peligrosas y control de residuos</a:t>
          </a:r>
          <a:endParaRPr lang="es-EC" dirty="0"/>
        </a:p>
      </dgm:t>
    </dgm:pt>
    <dgm:pt modelId="{B03CA3A9-45CC-48F5-BFB3-FAB87AF5C9BB}" type="sibTrans" cxnId="{62034D76-1F8C-464F-BA3A-02C65D7DC4BB}">
      <dgm:prSet/>
      <dgm:spPr/>
      <dgm:t>
        <a:bodyPr/>
        <a:lstStyle/>
        <a:p>
          <a:endParaRPr lang="es-EC"/>
        </a:p>
      </dgm:t>
    </dgm:pt>
    <dgm:pt modelId="{AF5A55F2-60C9-46DA-A48C-90D2A8931974}" type="parTrans" cxnId="{62034D76-1F8C-464F-BA3A-02C65D7DC4BB}">
      <dgm:prSet/>
      <dgm:spPr/>
      <dgm:t>
        <a:bodyPr/>
        <a:lstStyle/>
        <a:p>
          <a:endParaRPr lang="es-EC"/>
        </a:p>
      </dgm:t>
    </dgm:pt>
    <dgm:pt modelId="{84DDEC59-9312-49C4-8446-31FD5C658926}">
      <dgm:prSet/>
      <dgm:spPr>
        <a:solidFill>
          <a:srgbClr val="77E83E"/>
        </a:solidFill>
      </dgm:spPr>
      <dgm:t>
        <a:bodyPr/>
        <a:lstStyle/>
        <a:p>
          <a:r>
            <a:rPr lang="es-ES" dirty="0" smtClean="0"/>
            <a:t>Programas de monitoreo</a:t>
          </a:r>
          <a:endParaRPr lang="es-EC" dirty="0"/>
        </a:p>
      </dgm:t>
    </dgm:pt>
    <dgm:pt modelId="{6855A3A8-B3BA-41A6-9EA1-38C26CFE25A6}" type="sibTrans" cxnId="{FF5A9836-B370-4A4D-8606-6979787C7619}">
      <dgm:prSet/>
      <dgm:spPr/>
      <dgm:t>
        <a:bodyPr/>
        <a:lstStyle/>
        <a:p>
          <a:endParaRPr lang="es-EC"/>
        </a:p>
      </dgm:t>
    </dgm:pt>
    <dgm:pt modelId="{5C905B16-E251-4A17-9174-205F53B03358}" type="parTrans" cxnId="{FF5A9836-B370-4A4D-8606-6979787C7619}">
      <dgm:prSet/>
      <dgm:spPr/>
      <dgm:t>
        <a:bodyPr/>
        <a:lstStyle/>
        <a:p>
          <a:endParaRPr lang="es-EC"/>
        </a:p>
      </dgm:t>
    </dgm:pt>
    <dgm:pt modelId="{D4B6305B-CFBC-4C42-9D12-9D4A8B828711}">
      <dgm:prSet/>
      <dgm:spPr>
        <a:solidFill>
          <a:srgbClr val="EE3112"/>
        </a:solidFill>
      </dgm:spPr>
      <dgm:t>
        <a:bodyPr/>
        <a:lstStyle/>
        <a:p>
          <a:r>
            <a:rPr lang="es-ES" dirty="0" smtClean="0"/>
            <a:t>Estrategias, organización de la empresa </a:t>
          </a:r>
          <a:endParaRPr lang="es-EC" dirty="0"/>
        </a:p>
      </dgm:t>
    </dgm:pt>
    <dgm:pt modelId="{E4B118C4-0022-44CC-997E-656E853F75A5}" type="sibTrans" cxnId="{E5E8B715-BC23-44FC-BB4F-E69B93149980}">
      <dgm:prSet/>
      <dgm:spPr/>
      <dgm:t>
        <a:bodyPr/>
        <a:lstStyle/>
        <a:p>
          <a:endParaRPr lang="es-EC"/>
        </a:p>
      </dgm:t>
    </dgm:pt>
    <dgm:pt modelId="{B189143B-B464-4A94-AFBB-476180AC88AC}" type="parTrans" cxnId="{E5E8B715-BC23-44FC-BB4F-E69B93149980}">
      <dgm:prSet/>
      <dgm:spPr/>
      <dgm:t>
        <a:bodyPr/>
        <a:lstStyle/>
        <a:p>
          <a:endParaRPr lang="es-EC"/>
        </a:p>
      </dgm:t>
    </dgm:pt>
    <dgm:pt modelId="{EE7651B9-0197-4AEA-B8F4-3997D613B461}">
      <dgm:prSet/>
      <dgm:spPr>
        <a:solidFill>
          <a:srgbClr val="FFC000"/>
        </a:solidFill>
      </dgm:spPr>
      <dgm:t>
        <a:bodyPr/>
        <a:lstStyle/>
        <a:p>
          <a:r>
            <a:rPr lang="es-ES" dirty="0" smtClean="0"/>
            <a:t>Política y objetivos  ambientales de la industria</a:t>
          </a:r>
          <a:endParaRPr lang="es-EC" dirty="0"/>
        </a:p>
      </dgm:t>
    </dgm:pt>
    <dgm:pt modelId="{AD6AE023-510D-4601-8AE6-FB1090356B93}" type="sibTrans" cxnId="{01421061-18F0-4EAA-A66A-F8E4607CE62A}">
      <dgm:prSet/>
      <dgm:spPr/>
      <dgm:t>
        <a:bodyPr/>
        <a:lstStyle/>
        <a:p>
          <a:endParaRPr lang="es-EC"/>
        </a:p>
      </dgm:t>
    </dgm:pt>
    <dgm:pt modelId="{6FBCD344-8F4B-4E16-848C-AD3BB8228235}" type="parTrans" cxnId="{01421061-18F0-4EAA-A66A-F8E4607CE62A}">
      <dgm:prSet/>
      <dgm:spPr/>
      <dgm:t>
        <a:bodyPr/>
        <a:lstStyle/>
        <a:p>
          <a:endParaRPr lang="es-EC"/>
        </a:p>
      </dgm:t>
    </dgm:pt>
    <dgm:pt modelId="{1609C124-8095-4DF0-9E4D-61A6971B40F3}" type="pres">
      <dgm:prSet presAssocID="{4B99518D-CE73-4102-94F1-BFD30D21386B}" presName="cycle" presStyleCnt="0">
        <dgm:presLayoutVars>
          <dgm:dir/>
          <dgm:resizeHandles val="exact"/>
        </dgm:presLayoutVars>
      </dgm:prSet>
      <dgm:spPr/>
      <dgm:t>
        <a:bodyPr/>
        <a:lstStyle/>
        <a:p>
          <a:endParaRPr lang="es-EC"/>
        </a:p>
      </dgm:t>
    </dgm:pt>
    <dgm:pt modelId="{769937D8-EF56-47F9-A1DE-C053734F967C}" type="pres">
      <dgm:prSet presAssocID="{EE7651B9-0197-4AEA-B8F4-3997D613B461}" presName="node" presStyleLbl="node1" presStyleIdx="0" presStyleCnt="5">
        <dgm:presLayoutVars>
          <dgm:bulletEnabled val="1"/>
        </dgm:presLayoutVars>
      </dgm:prSet>
      <dgm:spPr/>
      <dgm:t>
        <a:bodyPr/>
        <a:lstStyle/>
        <a:p>
          <a:endParaRPr lang="es-EC"/>
        </a:p>
      </dgm:t>
    </dgm:pt>
    <dgm:pt modelId="{80D967D9-8567-4C48-A72B-788F11869DB9}" type="pres">
      <dgm:prSet presAssocID="{AD6AE023-510D-4601-8AE6-FB1090356B93}" presName="sibTrans" presStyleLbl="sibTrans2D1" presStyleIdx="0" presStyleCnt="5"/>
      <dgm:spPr/>
      <dgm:t>
        <a:bodyPr/>
        <a:lstStyle/>
        <a:p>
          <a:endParaRPr lang="es-EC"/>
        </a:p>
      </dgm:t>
    </dgm:pt>
    <dgm:pt modelId="{4624A8BD-012D-4AC7-9A4D-33131B2FF9A4}" type="pres">
      <dgm:prSet presAssocID="{AD6AE023-510D-4601-8AE6-FB1090356B93}" presName="connectorText" presStyleLbl="sibTrans2D1" presStyleIdx="0" presStyleCnt="5"/>
      <dgm:spPr/>
      <dgm:t>
        <a:bodyPr/>
        <a:lstStyle/>
        <a:p>
          <a:endParaRPr lang="es-EC"/>
        </a:p>
      </dgm:t>
    </dgm:pt>
    <dgm:pt modelId="{F8BB72E2-96B0-472F-B42F-E628765C249B}" type="pres">
      <dgm:prSet presAssocID="{D4B6305B-CFBC-4C42-9D12-9D4A8B828711}" presName="node" presStyleLbl="node1" presStyleIdx="1" presStyleCnt="5">
        <dgm:presLayoutVars>
          <dgm:bulletEnabled val="1"/>
        </dgm:presLayoutVars>
      </dgm:prSet>
      <dgm:spPr/>
      <dgm:t>
        <a:bodyPr/>
        <a:lstStyle/>
        <a:p>
          <a:endParaRPr lang="es-EC"/>
        </a:p>
      </dgm:t>
    </dgm:pt>
    <dgm:pt modelId="{1447C0FD-1E6D-494B-83CF-76CD53D9979A}" type="pres">
      <dgm:prSet presAssocID="{E4B118C4-0022-44CC-997E-656E853F75A5}" presName="sibTrans" presStyleLbl="sibTrans2D1" presStyleIdx="1" presStyleCnt="5"/>
      <dgm:spPr/>
      <dgm:t>
        <a:bodyPr/>
        <a:lstStyle/>
        <a:p>
          <a:endParaRPr lang="es-EC"/>
        </a:p>
      </dgm:t>
    </dgm:pt>
    <dgm:pt modelId="{DC748BD0-6BFC-4178-8EFB-2BEC26E62FEB}" type="pres">
      <dgm:prSet presAssocID="{E4B118C4-0022-44CC-997E-656E853F75A5}" presName="connectorText" presStyleLbl="sibTrans2D1" presStyleIdx="1" presStyleCnt="5"/>
      <dgm:spPr/>
      <dgm:t>
        <a:bodyPr/>
        <a:lstStyle/>
        <a:p>
          <a:endParaRPr lang="es-EC"/>
        </a:p>
      </dgm:t>
    </dgm:pt>
    <dgm:pt modelId="{8B51CB11-0C40-40B4-ADA0-E8116C1051F7}" type="pres">
      <dgm:prSet presAssocID="{84DDEC59-9312-49C4-8446-31FD5C658926}" presName="node" presStyleLbl="node1" presStyleIdx="2" presStyleCnt="5">
        <dgm:presLayoutVars>
          <dgm:bulletEnabled val="1"/>
        </dgm:presLayoutVars>
      </dgm:prSet>
      <dgm:spPr/>
      <dgm:t>
        <a:bodyPr/>
        <a:lstStyle/>
        <a:p>
          <a:endParaRPr lang="es-EC"/>
        </a:p>
      </dgm:t>
    </dgm:pt>
    <dgm:pt modelId="{22A2499C-3544-4E72-AA77-54E45B156D18}" type="pres">
      <dgm:prSet presAssocID="{6855A3A8-B3BA-41A6-9EA1-38C26CFE25A6}" presName="sibTrans" presStyleLbl="sibTrans2D1" presStyleIdx="2" presStyleCnt="5"/>
      <dgm:spPr/>
      <dgm:t>
        <a:bodyPr/>
        <a:lstStyle/>
        <a:p>
          <a:endParaRPr lang="es-EC"/>
        </a:p>
      </dgm:t>
    </dgm:pt>
    <dgm:pt modelId="{1ECEADC0-6DFB-40ED-A9FD-378E957A946D}" type="pres">
      <dgm:prSet presAssocID="{6855A3A8-B3BA-41A6-9EA1-38C26CFE25A6}" presName="connectorText" presStyleLbl="sibTrans2D1" presStyleIdx="2" presStyleCnt="5"/>
      <dgm:spPr/>
      <dgm:t>
        <a:bodyPr/>
        <a:lstStyle/>
        <a:p>
          <a:endParaRPr lang="es-EC"/>
        </a:p>
      </dgm:t>
    </dgm:pt>
    <dgm:pt modelId="{8E1F2D25-9376-4F63-9838-3892B10B887A}" type="pres">
      <dgm:prSet presAssocID="{12D3F8DC-D1E7-4708-9CE9-9F7E07EF0420}" presName="node" presStyleLbl="node1" presStyleIdx="3" presStyleCnt="5">
        <dgm:presLayoutVars>
          <dgm:bulletEnabled val="1"/>
        </dgm:presLayoutVars>
      </dgm:prSet>
      <dgm:spPr/>
      <dgm:t>
        <a:bodyPr/>
        <a:lstStyle/>
        <a:p>
          <a:endParaRPr lang="es-EC"/>
        </a:p>
      </dgm:t>
    </dgm:pt>
    <dgm:pt modelId="{E2DBD257-A355-4A6D-B781-B49BCAC574C8}" type="pres">
      <dgm:prSet presAssocID="{B03CA3A9-45CC-48F5-BFB3-FAB87AF5C9BB}" presName="sibTrans" presStyleLbl="sibTrans2D1" presStyleIdx="3" presStyleCnt="5"/>
      <dgm:spPr/>
      <dgm:t>
        <a:bodyPr/>
        <a:lstStyle/>
        <a:p>
          <a:endParaRPr lang="es-EC"/>
        </a:p>
      </dgm:t>
    </dgm:pt>
    <dgm:pt modelId="{2053CDB3-C664-494A-A262-0C294F19F26B}" type="pres">
      <dgm:prSet presAssocID="{B03CA3A9-45CC-48F5-BFB3-FAB87AF5C9BB}" presName="connectorText" presStyleLbl="sibTrans2D1" presStyleIdx="3" presStyleCnt="5"/>
      <dgm:spPr/>
      <dgm:t>
        <a:bodyPr/>
        <a:lstStyle/>
        <a:p>
          <a:endParaRPr lang="es-EC"/>
        </a:p>
      </dgm:t>
    </dgm:pt>
    <dgm:pt modelId="{F4873717-68FA-41AE-8ECB-1F1ADA5E61C7}" type="pres">
      <dgm:prSet presAssocID="{2EF69F9B-3918-4999-823C-A95360C6EA68}" presName="node" presStyleLbl="node1" presStyleIdx="4" presStyleCnt="5">
        <dgm:presLayoutVars>
          <dgm:bulletEnabled val="1"/>
        </dgm:presLayoutVars>
      </dgm:prSet>
      <dgm:spPr/>
      <dgm:t>
        <a:bodyPr/>
        <a:lstStyle/>
        <a:p>
          <a:endParaRPr lang="es-EC"/>
        </a:p>
      </dgm:t>
    </dgm:pt>
    <dgm:pt modelId="{025E0670-3368-4EE9-8D15-E3294A403667}" type="pres">
      <dgm:prSet presAssocID="{027CB76E-0B45-430A-9FE6-24F7F2CDD862}" presName="sibTrans" presStyleLbl="sibTrans2D1" presStyleIdx="4" presStyleCnt="5"/>
      <dgm:spPr/>
      <dgm:t>
        <a:bodyPr/>
        <a:lstStyle/>
        <a:p>
          <a:endParaRPr lang="es-EC"/>
        </a:p>
      </dgm:t>
    </dgm:pt>
    <dgm:pt modelId="{8F91CB67-786B-4D20-B96F-A6CE2DCE6588}" type="pres">
      <dgm:prSet presAssocID="{027CB76E-0B45-430A-9FE6-24F7F2CDD862}" presName="connectorText" presStyleLbl="sibTrans2D1" presStyleIdx="4" presStyleCnt="5"/>
      <dgm:spPr/>
      <dgm:t>
        <a:bodyPr/>
        <a:lstStyle/>
        <a:p>
          <a:endParaRPr lang="es-EC"/>
        </a:p>
      </dgm:t>
    </dgm:pt>
  </dgm:ptLst>
  <dgm:cxnLst>
    <dgm:cxn modelId="{0D81232E-0709-4200-8B5C-29E1C86E530C}" type="presOf" srcId="{E4B118C4-0022-44CC-997E-656E853F75A5}" destId="{1447C0FD-1E6D-494B-83CF-76CD53D9979A}" srcOrd="0" destOrd="0" presId="urn:microsoft.com/office/officeart/2005/8/layout/cycle2"/>
    <dgm:cxn modelId="{A734A7B0-2DE1-4873-8462-80EF8026C723}" type="presOf" srcId="{027CB76E-0B45-430A-9FE6-24F7F2CDD862}" destId="{8F91CB67-786B-4D20-B96F-A6CE2DCE6588}" srcOrd="1" destOrd="0" presId="urn:microsoft.com/office/officeart/2005/8/layout/cycle2"/>
    <dgm:cxn modelId="{FF5A9836-B370-4A4D-8606-6979787C7619}" srcId="{4B99518D-CE73-4102-94F1-BFD30D21386B}" destId="{84DDEC59-9312-49C4-8446-31FD5C658926}" srcOrd="2" destOrd="0" parTransId="{5C905B16-E251-4A17-9174-205F53B03358}" sibTransId="{6855A3A8-B3BA-41A6-9EA1-38C26CFE25A6}"/>
    <dgm:cxn modelId="{06F82AB1-7814-4048-BE22-7A77BC864F26}" type="presOf" srcId="{AD6AE023-510D-4601-8AE6-FB1090356B93}" destId="{4624A8BD-012D-4AC7-9A4D-33131B2FF9A4}" srcOrd="1" destOrd="0" presId="urn:microsoft.com/office/officeart/2005/8/layout/cycle2"/>
    <dgm:cxn modelId="{FC8F6796-F068-4AB8-BE88-A7C68694F736}" type="presOf" srcId="{2EF69F9B-3918-4999-823C-A95360C6EA68}" destId="{F4873717-68FA-41AE-8ECB-1F1ADA5E61C7}" srcOrd="0" destOrd="0" presId="urn:microsoft.com/office/officeart/2005/8/layout/cycle2"/>
    <dgm:cxn modelId="{473A1A5D-B3D0-49E1-8911-A883BD029A9A}" type="presOf" srcId="{AD6AE023-510D-4601-8AE6-FB1090356B93}" destId="{80D967D9-8567-4C48-A72B-788F11869DB9}" srcOrd="0" destOrd="0" presId="urn:microsoft.com/office/officeart/2005/8/layout/cycle2"/>
    <dgm:cxn modelId="{62034D76-1F8C-464F-BA3A-02C65D7DC4BB}" srcId="{4B99518D-CE73-4102-94F1-BFD30D21386B}" destId="{12D3F8DC-D1E7-4708-9CE9-9F7E07EF0420}" srcOrd="3" destOrd="0" parTransId="{AF5A55F2-60C9-46DA-A48C-90D2A8931974}" sibTransId="{B03CA3A9-45CC-48F5-BFB3-FAB87AF5C9BB}"/>
    <dgm:cxn modelId="{978E6C33-DCBC-4985-A82C-669C0E51F2CA}" type="presOf" srcId="{4B99518D-CE73-4102-94F1-BFD30D21386B}" destId="{1609C124-8095-4DF0-9E4D-61A6971B40F3}" srcOrd="0" destOrd="0" presId="urn:microsoft.com/office/officeart/2005/8/layout/cycle2"/>
    <dgm:cxn modelId="{083B446B-9A6A-4616-91AF-62657D0E0AC3}" type="presOf" srcId="{E4B118C4-0022-44CC-997E-656E853F75A5}" destId="{DC748BD0-6BFC-4178-8EFB-2BEC26E62FEB}" srcOrd="1" destOrd="0" presId="urn:microsoft.com/office/officeart/2005/8/layout/cycle2"/>
    <dgm:cxn modelId="{9CF57AB7-946E-407C-827D-A105DC85A606}" type="presOf" srcId="{84DDEC59-9312-49C4-8446-31FD5C658926}" destId="{8B51CB11-0C40-40B4-ADA0-E8116C1051F7}" srcOrd="0" destOrd="0" presId="urn:microsoft.com/office/officeart/2005/8/layout/cycle2"/>
    <dgm:cxn modelId="{01421061-18F0-4EAA-A66A-F8E4607CE62A}" srcId="{4B99518D-CE73-4102-94F1-BFD30D21386B}" destId="{EE7651B9-0197-4AEA-B8F4-3997D613B461}" srcOrd="0" destOrd="0" parTransId="{6FBCD344-8F4B-4E16-848C-AD3BB8228235}" sibTransId="{AD6AE023-510D-4601-8AE6-FB1090356B93}"/>
    <dgm:cxn modelId="{7A5A1B03-0C41-4E1E-98C8-C3CDB4DC7F1F}" type="presOf" srcId="{12D3F8DC-D1E7-4708-9CE9-9F7E07EF0420}" destId="{8E1F2D25-9376-4F63-9838-3892B10B887A}" srcOrd="0" destOrd="0" presId="urn:microsoft.com/office/officeart/2005/8/layout/cycle2"/>
    <dgm:cxn modelId="{26C470C4-8165-41A6-A417-72DA92D47A51}" srcId="{4B99518D-CE73-4102-94F1-BFD30D21386B}" destId="{2EF69F9B-3918-4999-823C-A95360C6EA68}" srcOrd="4" destOrd="0" parTransId="{C006D375-C2BE-4BA2-81B0-F0B682297C42}" sibTransId="{027CB76E-0B45-430A-9FE6-24F7F2CDD862}"/>
    <dgm:cxn modelId="{A25E0736-8753-487D-B756-399F89AB8E69}" type="presOf" srcId="{D4B6305B-CFBC-4C42-9D12-9D4A8B828711}" destId="{F8BB72E2-96B0-472F-B42F-E628765C249B}" srcOrd="0" destOrd="0" presId="urn:microsoft.com/office/officeart/2005/8/layout/cycle2"/>
    <dgm:cxn modelId="{6C92EBAB-6D24-48A4-9435-ED165DC7C989}" type="presOf" srcId="{6855A3A8-B3BA-41A6-9EA1-38C26CFE25A6}" destId="{22A2499C-3544-4E72-AA77-54E45B156D18}" srcOrd="0" destOrd="0" presId="urn:microsoft.com/office/officeart/2005/8/layout/cycle2"/>
    <dgm:cxn modelId="{C4ED5A31-4C20-451A-9D0B-C61441845870}" type="presOf" srcId="{EE7651B9-0197-4AEA-B8F4-3997D613B461}" destId="{769937D8-EF56-47F9-A1DE-C053734F967C}" srcOrd="0" destOrd="0" presId="urn:microsoft.com/office/officeart/2005/8/layout/cycle2"/>
    <dgm:cxn modelId="{FE91F4A5-BB6E-41C5-A085-CF1BE6702FA2}" type="presOf" srcId="{B03CA3A9-45CC-48F5-BFB3-FAB87AF5C9BB}" destId="{2053CDB3-C664-494A-A262-0C294F19F26B}" srcOrd="1" destOrd="0" presId="urn:microsoft.com/office/officeart/2005/8/layout/cycle2"/>
    <dgm:cxn modelId="{E291731E-7B44-4C83-AAD2-AAC976B954A1}" type="presOf" srcId="{027CB76E-0B45-430A-9FE6-24F7F2CDD862}" destId="{025E0670-3368-4EE9-8D15-E3294A403667}" srcOrd="0" destOrd="0" presId="urn:microsoft.com/office/officeart/2005/8/layout/cycle2"/>
    <dgm:cxn modelId="{F3E6D8A2-35E4-491E-8092-64D719D03276}" type="presOf" srcId="{6855A3A8-B3BA-41A6-9EA1-38C26CFE25A6}" destId="{1ECEADC0-6DFB-40ED-A9FD-378E957A946D}" srcOrd="1" destOrd="0" presId="urn:microsoft.com/office/officeart/2005/8/layout/cycle2"/>
    <dgm:cxn modelId="{4846A9C8-0825-4654-AF6E-9D79D1F82C78}" type="presOf" srcId="{B03CA3A9-45CC-48F5-BFB3-FAB87AF5C9BB}" destId="{E2DBD257-A355-4A6D-B781-B49BCAC574C8}" srcOrd="0" destOrd="0" presId="urn:microsoft.com/office/officeart/2005/8/layout/cycle2"/>
    <dgm:cxn modelId="{E5E8B715-BC23-44FC-BB4F-E69B93149980}" srcId="{4B99518D-CE73-4102-94F1-BFD30D21386B}" destId="{D4B6305B-CFBC-4C42-9D12-9D4A8B828711}" srcOrd="1" destOrd="0" parTransId="{B189143B-B464-4A94-AFBB-476180AC88AC}" sibTransId="{E4B118C4-0022-44CC-997E-656E853F75A5}"/>
    <dgm:cxn modelId="{438B6868-915C-4F2D-89F8-1ED95127D639}" type="presParOf" srcId="{1609C124-8095-4DF0-9E4D-61A6971B40F3}" destId="{769937D8-EF56-47F9-A1DE-C053734F967C}" srcOrd="0" destOrd="0" presId="urn:microsoft.com/office/officeart/2005/8/layout/cycle2"/>
    <dgm:cxn modelId="{5CEDF715-4816-415E-80C2-346A148C67F3}" type="presParOf" srcId="{1609C124-8095-4DF0-9E4D-61A6971B40F3}" destId="{80D967D9-8567-4C48-A72B-788F11869DB9}" srcOrd="1" destOrd="0" presId="urn:microsoft.com/office/officeart/2005/8/layout/cycle2"/>
    <dgm:cxn modelId="{31599F90-2E8B-4AB5-8237-4C9D85E8F5FA}" type="presParOf" srcId="{80D967D9-8567-4C48-A72B-788F11869DB9}" destId="{4624A8BD-012D-4AC7-9A4D-33131B2FF9A4}" srcOrd="0" destOrd="0" presId="urn:microsoft.com/office/officeart/2005/8/layout/cycle2"/>
    <dgm:cxn modelId="{C98C45B6-9C33-4120-84D5-6DA397142538}" type="presParOf" srcId="{1609C124-8095-4DF0-9E4D-61A6971B40F3}" destId="{F8BB72E2-96B0-472F-B42F-E628765C249B}" srcOrd="2" destOrd="0" presId="urn:microsoft.com/office/officeart/2005/8/layout/cycle2"/>
    <dgm:cxn modelId="{DD526D35-FA20-4F9E-8C1C-F025D7638CBA}" type="presParOf" srcId="{1609C124-8095-4DF0-9E4D-61A6971B40F3}" destId="{1447C0FD-1E6D-494B-83CF-76CD53D9979A}" srcOrd="3" destOrd="0" presId="urn:microsoft.com/office/officeart/2005/8/layout/cycle2"/>
    <dgm:cxn modelId="{1E14153B-78AD-4F85-B7C5-3F2E44585E3F}" type="presParOf" srcId="{1447C0FD-1E6D-494B-83CF-76CD53D9979A}" destId="{DC748BD0-6BFC-4178-8EFB-2BEC26E62FEB}" srcOrd="0" destOrd="0" presId="urn:microsoft.com/office/officeart/2005/8/layout/cycle2"/>
    <dgm:cxn modelId="{8C44D56D-353E-4CC5-BF0F-7417D14E28B5}" type="presParOf" srcId="{1609C124-8095-4DF0-9E4D-61A6971B40F3}" destId="{8B51CB11-0C40-40B4-ADA0-E8116C1051F7}" srcOrd="4" destOrd="0" presId="urn:microsoft.com/office/officeart/2005/8/layout/cycle2"/>
    <dgm:cxn modelId="{DD107651-6A76-46F9-B530-FC205EE95ADE}" type="presParOf" srcId="{1609C124-8095-4DF0-9E4D-61A6971B40F3}" destId="{22A2499C-3544-4E72-AA77-54E45B156D18}" srcOrd="5" destOrd="0" presId="urn:microsoft.com/office/officeart/2005/8/layout/cycle2"/>
    <dgm:cxn modelId="{7F1EC7DB-1984-4CE0-9072-78439B472189}" type="presParOf" srcId="{22A2499C-3544-4E72-AA77-54E45B156D18}" destId="{1ECEADC0-6DFB-40ED-A9FD-378E957A946D}" srcOrd="0" destOrd="0" presId="urn:microsoft.com/office/officeart/2005/8/layout/cycle2"/>
    <dgm:cxn modelId="{821AAD8D-BDDD-4843-9F13-8898D1BDF291}" type="presParOf" srcId="{1609C124-8095-4DF0-9E4D-61A6971B40F3}" destId="{8E1F2D25-9376-4F63-9838-3892B10B887A}" srcOrd="6" destOrd="0" presId="urn:microsoft.com/office/officeart/2005/8/layout/cycle2"/>
    <dgm:cxn modelId="{559F057E-9184-4DC1-8120-6DD9CD5CD5FB}" type="presParOf" srcId="{1609C124-8095-4DF0-9E4D-61A6971B40F3}" destId="{E2DBD257-A355-4A6D-B781-B49BCAC574C8}" srcOrd="7" destOrd="0" presId="urn:microsoft.com/office/officeart/2005/8/layout/cycle2"/>
    <dgm:cxn modelId="{35524810-26F0-4EAF-9961-90BD56F4E888}" type="presParOf" srcId="{E2DBD257-A355-4A6D-B781-B49BCAC574C8}" destId="{2053CDB3-C664-494A-A262-0C294F19F26B}" srcOrd="0" destOrd="0" presId="urn:microsoft.com/office/officeart/2005/8/layout/cycle2"/>
    <dgm:cxn modelId="{6DE1B465-7709-4EAC-B2E1-C4A18201F1BB}" type="presParOf" srcId="{1609C124-8095-4DF0-9E4D-61A6971B40F3}" destId="{F4873717-68FA-41AE-8ECB-1F1ADA5E61C7}" srcOrd="8" destOrd="0" presId="urn:microsoft.com/office/officeart/2005/8/layout/cycle2"/>
    <dgm:cxn modelId="{86902CA3-8AC0-4FDF-88C8-2832402E2A57}" type="presParOf" srcId="{1609C124-8095-4DF0-9E4D-61A6971B40F3}" destId="{025E0670-3368-4EE9-8D15-E3294A403667}" srcOrd="9" destOrd="0" presId="urn:microsoft.com/office/officeart/2005/8/layout/cycle2"/>
    <dgm:cxn modelId="{0876285C-62D6-4BDA-978F-AD21AAE5CAD2}" type="presParOf" srcId="{025E0670-3368-4EE9-8D15-E3294A403667}" destId="{8F91CB67-786B-4D20-B96F-A6CE2DCE658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F21F710-CEBE-40FB-9415-B8B1D79294A0}"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s-EC"/>
        </a:p>
      </dgm:t>
    </dgm:pt>
    <dgm:pt modelId="{2DBB4CE0-3C51-4D1A-9832-9516B7849275}">
      <dgm:prSet custT="1"/>
      <dgm:spPr/>
      <dgm:t>
        <a:bodyPr/>
        <a:lstStyle/>
        <a:p>
          <a:pPr algn="ctr" rtl="0"/>
          <a:r>
            <a:rPr lang="es-ES" sz="2800" dirty="0" smtClean="0"/>
            <a:t>Metodología para la realización de una auditoría ambiental</a:t>
          </a:r>
          <a:endParaRPr lang="es-EC" sz="1900" dirty="0"/>
        </a:p>
      </dgm:t>
    </dgm:pt>
    <dgm:pt modelId="{7F8C5B76-C0C5-4912-967C-958BEE1C1056}" type="parTrans" cxnId="{3C92A9D0-6A22-4311-9D2F-22F9423951F3}">
      <dgm:prSet/>
      <dgm:spPr/>
      <dgm:t>
        <a:bodyPr/>
        <a:lstStyle/>
        <a:p>
          <a:endParaRPr lang="es-EC"/>
        </a:p>
      </dgm:t>
    </dgm:pt>
    <dgm:pt modelId="{014BE03A-8E2E-4D96-A8F2-419BC211B29B}" type="sibTrans" cxnId="{3C92A9D0-6A22-4311-9D2F-22F9423951F3}">
      <dgm:prSet/>
      <dgm:spPr/>
      <dgm:t>
        <a:bodyPr/>
        <a:lstStyle/>
        <a:p>
          <a:endParaRPr lang="es-EC"/>
        </a:p>
      </dgm:t>
    </dgm:pt>
    <dgm:pt modelId="{38FF260E-04DD-4BFB-AB0F-766A5D327EE2}" type="pres">
      <dgm:prSet presAssocID="{8F21F710-CEBE-40FB-9415-B8B1D79294A0}" presName="linear" presStyleCnt="0">
        <dgm:presLayoutVars>
          <dgm:animLvl val="lvl"/>
          <dgm:resizeHandles val="exact"/>
        </dgm:presLayoutVars>
      </dgm:prSet>
      <dgm:spPr/>
      <dgm:t>
        <a:bodyPr/>
        <a:lstStyle/>
        <a:p>
          <a:endParaRPr lang="es-EC"/>
        </a:p>
      </dgm:t>
    </dgm:pt>
    <dgm:pt modelId="{16AC605D-4B01-408D-BAC8-55EF62D8D790}" type="pres">
      <dgm:prSet presAssocID="{2DBB4CE0-3C51-4D1A-9832-9516B7849275}" presName="parentText" presStyleLbl="node1" presStyleIdx="0" presStyleCnt="1">
        <dgm:presLayoutVars>
          <dgm:chMax val="0"/>
          <dgm:bulletEnabled val="1"/>
        </dgm:presLayoutVars>
      </dgm:prSet>
      <dgm:spPr/>
      <dgm:t>
        <a:bodyPr/>
        <a:lstStyle/>
        <a:p>
          <a:endParaRPr lang="es-EC"/>
        </a:p>
      </dgm:t>
    </dgm:pt>
  </dgm:ptLst>
  <dgm:cxnLst>
    <dgm:cxn modelId="{50DCB739-B941-43A0-8535-EACBAB78722E}" type="presOf" srcId="{2DBB4CE0-3C51-4D1A-9832-9516B7849275}" destId="{16AC605D-4B01-408D-BAC8-55EF62D8D790}" srcOrd="0" destOrd="0" presId="urn:microsoft.com/office/officeart/2005/8/layout/vList2"/>
    <dgm:cxn modelId="{3C92A9D0-6A22-4311-9D2F-22F9423951F3}" srcId="{8F21F710-CEBE-40FB-9415-B8B1D79294A0}" destId="{2DBB4CE0-3C51-4D1A-9832-9516B7849275}" srcOrd="0" destOrd="0" parTransId="{7F8C5B76-C0C5-4912-967C-958BEE1C1056}" sibTransId="{014BE03A-8E2E-4D96-A8F2-419BC211B29B}"/>
    <dgm:cxn modelId="{3B463DAC-BAFD-4A8C-B87F-6BCD9366D673}" type="presOf" srcId="{8F21F710-CEBE-40FB-9415-B8B1D79294A0}" destId="{38FF260E-04DD-4BFB-AB0F-766A5D327EE2}" srcOrd="0" destOrd="0" presId="urn:microsoft.com/office/officeart/2005/8/layout/vList2"/>
    <dgm:cxn modelId="{8F618540-8C6E-4E28-B85E-72920BEC8F5E}" type="presParOf" srcId="{38FF260E-04DD-4BFB-AB0F-766A5D327EE2}" destId="{16AC605D-4B01-408D-BAC8-55EF62D8D79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982C43-F57B-4E62-8A50-B064D2B9023C}" type="doc">
      <dgm:prSet loTypeId="urn:microsoft.com/office/officeart/2005/8/layout/pList1" loCatId="list" qsTypeId="urn:microsoft.com/office/officeart/2005/8/quickstyle/simple3" qsCatId="simple" csTypeId="urn:microsoft.com/office/officeart/2005/8/colors/accent1_2" csCatId="accent1" phldr="1"/>
      <dgm:spPr/>
      <dgm:t>
        <a:bodyPr/>
        <a:lstStyle/>
        <a:p>
          <a:endParaRPr lang="es-EC"/>
        </a:p>
      </dgm:t>
    </dgm:pt>
    <dgm:pt modelId="{217BF7CE-DB22-43F9-851E-6F8C363533F9}">
      <dgm:prSet custT="1"/>
      <dgm:spPr/>
      <dgm:t>
        <a:bodyPr/>
        <a:lstStyle/>
        <a:p>
          <a:pPr algn="just" rtl="0"/>
          <a:endParaRPr lang="es-EC" sz="2000" b="1" dirty="0"/>
        </a:p>
      </dgm:t>
    </dgm:pt>
    <dgm:pt modelId="{CA53EA5D-4030-46E1-A330-62E437840838}" type="parTrans" cxnId="{A00AFD55-B50F-4F78-8AE0-C24E668F1484}">
      <dgm:prSet/>
      <dgm:spPr/>
      <dgm:t>
        <a:bodyPr/>
        <a:lstStyle/>
        <a:p>
          <a:endParaRPr lang="es-EC"/>
        </a:p>
      </dgm:t>
    </dgm:pt>
    <dgm:pt modelId="{B2092144-F51C-4E3D-88F7-EF80322FFA3C}" type="sibTrans" cxnId="{A00AFD55-B50F-4F78-8AE0-C24E668F1484}">
      <dgm:prSet/>
      <dgm:spPr/>
      <dgm:t>
        <a:bodyPr/>
        <a:lstStyle/>
        <a:p>
          <a:endParaRPr lang="es-EC"/>
        </a:p>
      </dgm:t>
    </dgm:pt>
    <dgm:pt modelId="{3254A219-973A-4AC2-8F51-ADAA99318D2E}">
      <dgm:prSet/>
      <dgm:spPr/>
      <dgm:t>
        <a:bodyPr/>
        <a:lstStyle/>
        <a:p>
          <a:pPr rtl="0"/>
          <a:endParaRPr lang="es-EC" dirty="0">
            <a:solidFill>
              <a:schemeClr val="bg1"/>
            </a:solidFill>
          </a:endParaRPr>
        </a:p>
      </dgm:t>
    </dgm:pt>
    <dgm:pt modelId="{CCAE74F6-9161-4709-8169-F3801EF13E69}" type="parTrans" cxnId="{33EEB925-918A-44A4-B79E-95761457CA63}">
      <dgm:prSet/>
      <dgm:spPr/>
      <dgm:t>
        <a:bodyPr/>
        <a:lstStyle/>
        <a:p>
          <a:endParaRPr lang="es-EC"/>
        </a:p>
      </dgm:t>
    </dgm:pt>
    <dgm:pt modelId="{BDB22646-413C-4D4D-A210-F11724674F8F}" type="sibTrans" cxnId="{33EEB925-918A-44A4-B79E-95761457CA63}">
      <dgm:prSet/>
      <dgm:spPr/>
      <dgm:t>
        <a:bodyPr/>
        <a:lstStyle/>
        <a:p>
          <a:endParaRPr lang="es-EC"/>
        </a:p>
      </dgm:t>
    </dgm:pt>
    <dgm:pt modelId="{E0428686-AAE3-4A6A-BD91-A9D69ADCAC7C}">
      <dgm:prSet/>
      <dgm:spPr>
        <a:blipFill rotWithShape="0">
          <a:blip xmlns:r="http://schemas.openxmlformats.org/officeDocument/2006/relationships" r:embed="rId1"/>
          <a:stretch>
            <a:fillRect/>
          </a:stretch>
        </a:blipFill>
      </dgm:spPr>
      <dgm:t>
        <a:bodyPr/>
        <a:lstStyle/>
        <a:p>
          <a:endParaRPr lang="es-EC" b="1" dirty="0">
            <a:solidFill>
              <a:srgbClr val="FF0000"/>
            </a:solidFill>
          </a:endParaRPr>
        </a:p>
      </dgm:t>
    </dgm:pt>
    <dgm:pt modelId="{31037B65-BBC2-4FE3-825F-FBB2ED95AAA2}" type="parTrans" cxnId="{78583AD2-6C8D-4347-84F7-415ED119813E}">
      <dgm:prSet/>
      <dgm:spPr/>
      <dgm:t>
        <a:bodyPr/>
        <a:lstStyle/>
        <a:p>
          <a:endParaRPr lang="es-EC"/>
        </a:p>
      </dgm:t>
    </dgm:pt>
    <dgm:pt modelId="{564F7B68-44BA-4BF2-AA28-0BD95D68D5F7}" type="sibTrans" cxnId="{78583AD2-6C8D-4347-84F7-415ED119813E}">
      <dgm:prSet/>
      <dgm:spPr/>
      <dgm:t>
        <a:bodyPr/>
        <a:lstStyle/>
        <a:p>
          <a:endParaRPr lang="es-EC"/>
        </a:p>
      </dgm:t>
    </dgm:pt>
    <dgm:pt modelId="{F305E756-28AB-4FDF-B972-D3B9598195B3}">
      <dgm:prSet/>
      <dgm:spPr>
        <a:blipFill rotWithShape="0">
          <a:blip xmlns:r="http://schemas.openxmlformats.org/officeDocument/2006/relationships" r:embed="rId2"/>
          <a:stretch>
            <a:fillRect/>
          </a:stretch>
        </a:blipFill>
      </dgm:spPr>
      <dgm:t>
        <a:bodyPr/>
        <a:lstStyle/>
        <a:p>
          <a:endParaRPr lang="es-EC" b="1" dirty="0">
            <a:solidFill>
              <a:srgbClr val="FF0000"/>
            </a:solidFill>
          </a:endParaRPr>
        </a:p>
      </dgm:t>
    </dgm:pt>
    <dgm:pt modelId="{828FA2B5-FA3F-4240-A354-5699E0B3DE93}" type="parTrans" cxnId="{944E8785-FFB5-4BE9-9C02-28797348E524}">
      <dgm:prSet/>
      <dgm:spPr/>
      <dgm:t>
        <a:bodyPr/>
        <a:lstStyle/>
        <a:p>
          <a:endParaRPr lang="es-EC"/>
        </a:p>
      </dgm:t>
    </dgm:pt>
    <dgm:pt modelId="{3BD01A8E-55D8-4B2C-9813-6DC55A8223DA}" type="sibTrans" cxnId="{944E8785-FFB5-4BE9-9C02-28797348E524}">
      <dgm:prSet/>
      <dgm:spPr/>
      <dgm:t>
        <a:bodyPr/>
        <a:lstStyle/>
        <a:p>
          <a:endParaRPr lang="es-EC"/>
        </a:p>
      </dgm:t>
    </dgm:pt>
    <dgm:pt modelId="{A357B500-5C74-4B97-99C5-E10624DBA933}">
      <dgm:prSet/>
      <dgm:spPr>
        <a:blipFill rotWithShape="0">
          <a:blip xmlns:r="http://schemas.openxmlformats.org/officeDocument/2006/relationships" r:embed="rId3"/>
          <a:stretch>
            <a:fillRect/>
          </a:stretch>
        </a:blipFill>
      </dgm:spPr>
      <dgm:t>
        <a:bodyPr/>
        <a:lstStyle/>
        <a:p>
          <a:endParaRPr lang="es-EC" dirty="0">
            <a:solidFill>
              <a:srgbClr val="002060"/>
            </a:solidFill>
          </a:endParaRPr>
        </a:p>
      </dgm:t>
    </dgm:pt>
    <dgm:pt modelId="{28486D53-F1E9-49AC-86DD-346943A82735}" type="parTrans" cxnId="{F7A11117-B4D9-4F1F-AF4E-143C7192DE3D}">
      <dgm:prSet/>
      <dgm:spPr/>
      <dgm:t>
        <a:bodyPr/>
        <a:lstStyle/>
        <a:p>
          <a:endParaRPr lang="es-EC"/>
        </a:p>
      </dgm:t>
    </dgm:pt>
    <dgm:pt modelId="{3A4CA96C-BF44-4BB6-9E50-201D3727E550}" type="sibTrans" cxnId="{F7A11117-B4D9-4F1F-AF4E-143C7192DE3D}">
      <dgm:prSet/>
      <dgm:spPr/>
      <dgm:t>
        <a:bodyPr/>
        <a:lstStyle/>
        <a:p>
          <a:endParaRPr lang="es-EC"/>
        </a:p>
      </dgm:t>
    </dgm:pt>
    <dgm:pt modelId="{8AF3BFE6-7B83-453B-89A8-648E106825BE}" type="pres">
      <dgm:prSet presAssocID="{73982C43-F57B-4E62-8A50-B064D2B9023C}" presName="Name0" presStyleCnt="0">
        <dgm:presLayoutVars>
          <dgm:dir/>
          <dgm:resizeHandles val="exact"/>
        </dgm:presLayoutVars>
      </dgm:prSet>
      <dgm:spPr/>
      <dgm:t>
        <a:bodyPr/>
        <a:lstStyle/>
        <a:p>
          <a:endParaRPr lang="es-EC"/>
        </a:p>
      </dgm:t>
    </dgm:pt>
    <dgm:pt modelId="{69FC37A0-7CC5-45FF-8877-CDDB291C6DD0}" type="pres">
      <dgm:prSet presAssocID="{217BF7CE-DB22-43F9-851E-6F8C363533F9}" presName="compNode" presStyleCnt="0"/>
      <dgm:spPr/>
    </dgm:pt>
    <dgm:pt modelId="{B8057AB0-F2E9-4464-BF42-164E570616F6}" type="pres">
      <dgm:prSet presAssocID="{217BF7CE-DB22-43F9-851E-6F8C363533F9}" presName="pictRect" presStyleLbl="node1" presStyleIdx="0" presStyleCnt="5" custScaleX="100084" custScaleY="62510"/>
      <dgm:spPr>
        <a:noFill/>
      </dgm:spPr>
      <dgm:t>
        <a:bodyPr/>
        <a:lstStyle/>
        <a:p>
          <a:endParaRPr lang="es-EC"/>
        </a:p>
      </dgm:t>
    </dgm:pt>
    <dgm:pt modelId="{11FE7BE5-2F75-4412-AD77-613BCA9F2CB2}" type="pres">
      <dgm:prSet presAssocID="{217BF7CE-DB22-43F9-851E-6F8C363533F9}" presName="textRect" presStyleLbl="revTx" presStyleIdx="0" presStyleCnt="5">
        <dgm:presLayoutVars>
          <dgm:bulletEnabled val="1"/>
        </dgm:presLayoutVars>
      </dgm:prSet>
      <dgm:spPr/>
      <dgm:t>
        <a:bodyPr/>
        <a:lstStyle/>
        <a:p>
          <a:endParaRPr lang="es-EC"/>
        </a:p>
      </dgm:t>
    </dgm:pt>
    <dgm:pt modelId="{36427396-481B-412A-B9EE-72BC1DEF8F55}" type="pres">
      <dgm:prSet presAssocID="{B2092144-F51C-4E3D-88F7-EF80322FFA3C}" presName="sibTrans" presStyleLbl="sibTrans2D1" presStyleIdx="0" presStyleCnt="0"/>
      <dgm:spPr/>
      <dgm:t>
        <a:bodyPr/>
        <a:lstStyle/>
        <a:p>
          <a:endParaRPr lang="es-EC"/>
        </a:p>
      </dgm:t>
    </dgm:pt>
    <dgm:pt modelId="{8C899CEB-6B5B-4853-9339-F7B2C86B699E}" type="pres">
      <dgm:prSet presAssocID="{E0428686-AAE3-4A6A-BD91-A9D69ADCAC7C}" presName="compNode" presStyleCnt="0"/>
      <dgm:spPr/>
    </dgm:pt>
    <dgm:pt modelId="{7E7B5DBE-F435-4132-8D9D-E25BA7DF3AF6}" type="pres">
      <dgm:prSet presAssocID="{E0428686-AAE3-4A6A-BD91-A9D69ADCAC7C}" presName="pictRect" presStyleLbl="node1" presStyleIdx="1" presStyleCnt="5" custLinFactNeighborX="-81543" custLinFactNeighborY="26343">
        <dgm:style>
          <a:lnRef idx="2">
            <a:schemeClr val="accent6">
              <a:shade val="50000"/>
            </a:schemeClr>
          </a:lnRef>
          <a:fillRef idx="1">
            <a:schemeClr val="accent6"/>
          </a:fillRef>
          <a:effectRef idx="0">
            <a:schemeClr val="accent6"/>
          </a:effectRef>
          <a:fontRef idx="minor">
            <a:schemeClr val="lt1"/>
          </a:fontRef>
        </dgm:style>
      </dgm:prSet>
      <dgm:spPr>
        <a:noFill/>
        <a:ln>
          <a:noFill/>
        </a:ln>
      </dgm:spPr>
      <dgm:t>
        <a:bodyPr/>
        <a:lstStyle/>
        <a:p>
          <a:endParaRPr lang="es-EC"/>
        </a:p>
      </dgm:t>
    </dgm:pt>
    <dgm:pt modelId="{138D9169-8B60-4835-B1D2-378E3BFD52C8}" type="pres">
      <dgm:prSet presAssocID="{E0428686-AAE3-4A6A-BD91-A9D69ADCAC7C}" presName="textRect" presStyleLbl="revTx" presStyleIdx="1" presStyleCnt="5" custScaleX="126380" custScaleY="268291" custLinFactX="-17997" custLinFactNeighborX="-100000" custLinFactNeighborY="-80576">
        <dgm:presLayoutVars>
          <dgm:bulletEnabled val="1"/>
        </dgm:presLayoutVars>
      </dgm:prSet>
      <dgm:spPr/>
      <dgm:t>
        <a:bodyPr/>
        <a:lstStyle/>
        <a:p>
          <a:endParaRPr lang="es-EC"/>
        </a:p>
      </dgm:t>
    </dgm:pt>
    <dgm:pt modelId="{04A94F59-8E5F-407A-9B5A-E6D359BC2C3B}" type="pres">
      <dgm:prSet presAssocID="{564F7B68-44BA-4BF2-AA28-0BD95D68D5F7}" presName="sibTrans" presStyleLbl="sibTrans2D1" presStyleIdx="0" presStyleCnt="0"/>
      <dgm:spPr/>
      <dgm:t>
        <a:bodyPr/>
        <a:lstStyle/>
        <a:p>
          <a:endParaRPr lang="es-EC"/>
        </a:p>
      </dgm:t>
    </dgm:pt>
    <dgm:pt modelId="{DE1ED7B2-1A69-4CCB-A809-767280EEBDB2}" type="pres">
      <dgm:prSet presAssocID="{F305E756-28AB-4FDF-B972-D3B9598195B3}" presName="compNode" presStyleCnt="0"/>
      <dgm:spPr/>
    </dgm:pt>
    <dgm:pt modelId="{F31111BD-E676-4DDF-AFC1-A2E902CC66D7}" type="pres">
      <dgm:prSet presAssocID="{F305E756-28AB-4FDF-B972-D3B9598195B3}" presName="pictRect" presStyleLbl="node1" presStyleIdx="2" presStyleCnt="5" custLinFactNeighborX="-57120" custLinFactNeighborY="22530"/>
      <dgm:spPr>
        <a:noFill/>
      </dgm:spPr>
      <dgm:t>
        <a:bodyPr/>
        <a:lstStyle/>
        <a:p>
          <a:endParaRPr lang="es-EC"/>
        </a:p>
      </dgm:t>
    </dgm:pt>
    <dgm:pt modelId="{581A627B-AB33-447A-8BB3-BE9828BA0968}" type="pres">
      <dgm:prSet presAssocID="{F305E756-28AB-4FDF-B972-D3B9598195B3}" presName="textRect" presStyleLbl="revTx" presStyleIdx="2" presStyleCnt="5" custScaleX="129492" custScaleY="241102" custLinFactNeighborX="-78332" custLinFactNeighborY="-79877">
        <dgm:presLayoutVars>
          <dgm:bulletEnabled val="1"/>
        </dgm:presLayoutVars>
      </dgm:prSet>
      <dgm:spPr/>
      <dgm:t>
        <a:bodyPr/>
        <a:lstStyle/>
        <a:p>
          <a:endParaRPr lang="es-EC"/>
        </a:p>
      </dgm:t>
    </dgm:pt>
    <dgm:pt modelId="{754E80EE-2575-47D6-B3A4-F77BDEF09372}" type="pres">
      <dgm:prSet presAssocID="{3BD01A8E-55D8-4B2C-9813-6DC55A8223DA}" presName="sibTrans" presStyleLbl="sibTrans2D1" presStyleIdx="0" presStyleCnt="0"/>
      <dgm:spPr/>
      <dgm:t>
        <a:bodyPr/>
        <a:lstStyle/>
        <a:p>
          <a:endParaRPr lang="es-EC"/>
        </a:p>
      </dgm:t>
    </dgm:pt>
    <dgm:pt modelId="{CF49D6BB-86B1-48DA-A1EE-1F167F9ADB7B}" type="pres">
      <dgm:prSet presAssocID="{3254A219-973A-4AC2-8F51-ADAA99318D2E}" presName="compNode" presStyleCnt="0"/>
      <dgm:spPr/>
    </dgm:pt>
    <dgm:pt modelId="{56168E52-DA06-4AAD-A49F-EA9C44B7C102}" type="pres">
      <dgm:prSet presAssocID="{3254A219-973A-4AC2-8F51-ADAA99318D2E}" presName="pictRect" presStyleLbl="node1" presStyleIdx="3" presStyleCnt="5"/>
      <dgm:spPr>
        <a:noFill/>
      </dgm:spPr>
      <dgm:t>
        <a:bodyPr/>
        <a:lstStyle/>
        <a:p>
          <a:endParaRPr lang="es-EC"/>
        </a:p>
      </dgm:t>
    </dgm:pt>
    <dgm:pt modelId="{B374779A-9362-4BAF-9E39-15DA8A3E9129}" type="pres">
      <dgm:prSet presAssocID="{3254A219-973A-4AC2-8F51-ADAA99318D2E}" presName="textRect" presStyleLbl="revTx" presStyleIdx="3" presStyleCnt="5">
        <dgm:presLayoutVars>
          <dgm:bulletEnabled val="1"/>
        </dgm:presLayoutVars>
      </dgm:prSet>
      <dgm:spPr/>
      <dgm:t>
        <a:bodyPr/>
        <a:lstStyle/>
        <a:p>
          <a:endParaRPr lang="es-EC"/>
        </a:p>
      </dgm:t>
    </dgm:pt>
    <dgm:pt modelId="{DFD2A6E2-869E-4322-A43C-6325D190C4A0}" type="pres">
      <dgm:prSet presAssocID="{BDB22646-413C-4D4D-A210-F11724674F8F}" presName="sibTrans" presStyleLbl="sibTrans2D1" presStyleIdx="0" presStyleCnt="0"/>
      <dgm:spPr/>
      <dgm:t>
        <a:bodyPr/>
        <a:lstStyle/>
        <a:p>
          <a:endParaRPr lang="es-EC"/>
        </a:p>
      </dgm:t>
    </dgm:pt>
    <dgm:pt modelId="{5AB753F3-CA10-457A-BF1C-DFF53F417004}" type="pres">
      <dgm:prSet presAssocID="{A357B500-5C74-4B97-99C5-E10624DBA933}" presName="compNode" presStyleCnt="0"/>
      <dgm:spPr/>
    </dgm:pt>
    <dgm:pt modelId="{7AEC07A4-7B80-476E-A011-45A25959C9D9}" type="pres">
      <dgm:prSet presAssocID="{A357B500-5C74-4B97-99C5-E10624DBA933}" presName="pictRect" presStyleLbl="node1" presStyleIdx="4" presStyleCnt="5" custLinFactNeighborX="-67368" custLinFactNeighborY="-7121"/>
      <dgm:spPr>
        <a:noFill/>
      </dgm:spPr>
      <dgm:t>
        <a:bodyPr/>
        <a:lstStyle/>
        <a:p>
          <a:endParaRPr lang="es-EC"/>
        </a:p>
      </dgm:t>
    </dgm:pt>
    <dgm:pt modelId="{1B197214-D556-4127-B0D6-8C1A7672CB22}" type="pres">
      <dgm:prSet presAssocID="{A357B500-5C74-4B97-99C5-E10624DBA933}" presName="textRect" presStyleLbl="revTx" presStyleIdx="4" presStyleCnt="5" custScaleX="144200" custScaleY="241574" custLinFactY="-583" custLinFactNeighborX="-73431" custLinFactNeighborY="-100000">
        <dgm:presLayoutVars>
          <dgm:bulletEnabled val="1"/>
        </dgm:presLayoutVars>
      </dgm:prSet>
      <dgm:spPr/>
      <dgm:t>
        <a:bodyPr/>
        <a:lstStyle/>
        <a:p>
          <a:endParaRPr lang="es-EC"/>
        </a:p>
      </dgm:t>
    </dgm:pt>
  </dgm:ptLst>
  <dgm:cxnLst>
    <dgm:cxn modelId="{C91C9C2F-D520-473B-8876-1CC461628A82}" type="presOf" srcId="{A357B500-5C74-4B97-99C5-E10624DBA933}" destId="{1B197214-D556-4127-B0D6-8C1A7672CB22}" srcOrd="0" destOrd="0" presId="urn:microsoft.com/office/officeart/2005/8/layout/pList1"/>
    <dgm:cxn modelId="{78583AD2-6C8D-4347-84F7-415ED119813E}" srcId="{73982C43-F57B-4E62-8A50-B064D2B9023C}" destId="{E0428686-AAE3-4A6A-BD91-A9D69ADCAC7C}" srcOrd="1" destOrd="0" parTransId="{31037B65-BBC2-4FE3-825F-FBB2ED95AAA2}" sibTransId="{564F7B68-44BA-4BF2-AA28-0BD95D68D5F7}"/>
    <dgm:cxn modelId="{49AE064A-775D-4EE2-B7AF-67474135CAFE}" type="presOf" srcId="{E0428686-AAE3-4A6A-BD91-A9D69ADCAC7C}" destId="{138D9169-8B60-4835-B1D2-378E3BFD52C8}" srcOrd="0" destOrd="0" presId="urn:microsoft.com/office/officeart/2005/8/layout/pList1"/>
    <dgm:cxn modelId="{64667CDE-736A-4423-9CEB-81830588D7B7}" type="presOf" srcId="{F305E756-28AB-4FDF-B972-D3B9598195B3}" destId="{581A627B-AB33-447A-8BB3-BE9828BA0968}" srcOrd="0" destOrd="0" presId="urn:microsoft.com/office/officeart/2005/8/layout/pList1"/>
    <dgm:cxn modelId="{98E04B8A-C1B3-4285-8B0B-8FA8625226BD}" type="presOf" srcId="{73982C43-F57B-4E62-8A50-B064D2B9023C}" destId="{8AF3BFE6-7B83-453B-89A8-648E106825BE}" srcOrd="0" destOrd="0" presId="urn:microsoft.com/office/officeart/2005/8/layout/pList1"/>
    <dgm:cxn modelId="{A00AFD55-B50F-4F78-8AE0-C24E668F1484}" srcId="{73982C43-F57B-4E62-8A50-B064D2B9023C}" destId="{217BF7CE-DB22-43F9-851E-6F8C363533F9}" srcOrd="0" destOrd="0" parTransId="{CA53EA5D-4030-46E1-A330-62E437840838}" sibTransId="{B2092144-F51C-4E3D-88F7-EF80322FFA3C}"/>
    <dgm:cxn modelId="{944E8785-FFB5-4BE9-9C02-28797348E524}" srcId="{73982C43-F57B-4E62-8A50-B064D2B9023C}" destId="{F305E756-28AB-4FDF-B972-D3B9598195B3}" srcOrd="2" destOrd="0" parTransId="{828FA2B5-FA3F-4240-A354-5699E0B3DE93}" sibTransId="{3BD01A8E-55D8-4B2C-9813-6DC55A8223DA}"/>
    <dgm:cxn modelId="{73BCF1A2-EB5B-4FF9-A4B4-A6AD56E8CAAA}" type="presOf" srcId="{217BF7CE-DB22-43F9-851E-6F8C363533F9}" destId="{11FE7BE5-2F75-4412-AD77-613BCA9F2CB2}" srcOrd="0" destOrd="0" presId="urn:microsoft.com/office/officeart/2005/8/layout/pList1"/>
    <dgm:cxn modelId="{BA7622FC-0357-4AC2-BE07-AEC2A89DFC7E}" type="presOf" srcId="{3BD01A8E-55D8-4B2C-9813-6DC55A8223DA}" destId="{754E80EE-2575-47D6-B3A4-F77BDEF09372}" srcOrd="0" destOrd="0" presId="urn:microsoft.com/office/officeart/2005/8/layout/pList1"/>
    <dgm:cxn modelId="{F7A11117-B4D9-4F1F-AF4E-143C7192DE3D}" srcId="{73982C43-F57B-4E62-8A50-B064D2B9023C}" destId="{A357B500-5C74-4B97-99C5-E10624DBA933}" srcOrd="4" destOrd="0" parTransId="{28486D53-F1E9-49AC-86DD-346943A82735}" sibTransId="{3A4CA96C-BF44-4BB6-9E50-201D3727E550}"/>
    <dgm:cxn modelId="{AE44D827-1E4E-4B6D-A6E6-D9E679E3C61C}" type="presOf" srcId="{BDB22646-413C-4D4D-A210-F11724674F8F}" destId="{DFD2A6E2-869E-4322-A43C-6325D190C4A0}" srcOrd="0" destOrd="0" presId="urn:microsoft.com/office/officeart/2005/8/layout/pList1"/>
    <dgm:cxn modelId="{3526B69C-3C44-4433-8C60-7CA73FC53218}" type="presOf" srcId="{3254A219-973A-4AC2-8F51-ADAA99318D2E}" destId="{B374779A-9362-4BAF-9E39-15DA8A3E9129}" srcOrd="0" destOrd="0" presId="urn:microsoft.com/office/officeart/2005/8/layout/pList1"/>
    <dgm:cxn modelId="{33EEB925-918A-44A4-B79E-95761457CA63}" srcId="{73982C43-F57B-4E62-8A50-B064D2B9023C}" destId="{3254A219-973A-4AC2-8F51-ADAA99318D2E}" srcOrd="3" destOrd="0" parTransId="{CCAE74F6-9161-4709-8169-F3801EF13E69}" sibTransId="{BDB22646-413C-4D4D-A210-F11724674F8F}"/>
    <dgm:cxn modelId="{66542274-8DCB-443C-B8A1-32A913BD2789}" type="presOf" srcId="{564F7B68-44BA-4BF2-AA28-0BD95D68D5F7}" destId="{04A94F59-8E5F-407A-9B5A-E6D359BC2C3B}" srcOrd="0" destOrd="0" presId="urn:microsoft.com/office/officeart/2005/8/layout/pList1"/>
    <dgm:cxn modelId="{AF056AAC-640C-48AB-8F08-DBE5D29BF744}" type="presOf" srcId="{B2092144-F51C-4E3D-88F7-EF80322FFA3C}" destId="{36427396-481B-412A-B9EE-72BC1DEF8F55}" srcOrd="0" destOrd="0" presId="urn:microsoft.com/office/officeart/2005/8/layout/pList1"/>
    <dgm:cxn modelId="{FD209FFE-9A9B-4053-8F1B-00D2078CA7D1}" type="presParOf" srcId="{8AF3BFE6-7B83-453B-89A8-648E106825BE}" destId="{69FC37A0-7CC5-45FF-8877-CDDB291C6DD0}" srcOrd="0" destOrd="0" presId="urn:microsoft.com/office/officeart/2005/8/layout/pList1"/>
    <dgm:cxn modelId="{F0FDCDCB-CB5C-4389-BBFA-477F78AD3154}" type="presParOf" srcId="{69FC37A0-7CC5-45FF-8877-CDDB291C6DD0}" destId="{B8057AB0-F2E9-4464-BF42-164E570616F6}" srcOrd="0" destOrd="0" presId="urn:microsoft.com/office/officeart/2005/8/layout/pList1"/>
    <dgm:cxn modelId="{48539224-9780-487E-A9F2-B9C19CC42CC9}" type="presParOf" srcId="{69FC37A0-7CC5-45FF-8877-CDDB291C6DD0}" destId="{11FE7BE5-2F75-4412-AD77-613BCA9F2CB2}" srcOrd="1" destOrd="0" presId="urn:microsoft.com/office/officeart/2005/8/layout/pList1"/>
    <dgm:cxn modelId="{D79B448E-2848-44A3-9372-4CDB7C16F5D1}" type="presParOf" srcId="{8AF3BFE6-7B83-453B-89A8-648E106825BE}" destId="{36427396-481B-412A-B9EE-72BC1DEF8F55}" srcOrd="1" destOrd="0" presId="urn:microsoft.com/office/officeart/2005/8/layout/pList1"/>
    <dgm:cxn modelId="{D0D9AB4E-E482-490A-AF6B-045F20D98285}" type="presParOf" srcId="{8AF3BFE6-7B83-453B-89A8-648E106825BE}" destId="{8C899CEB-6B5B-4853-9339-F7B2C86B699E}" srcOrd="2" destOrd="0" presId="urn:microsoft.com/office/officeart/2005/8/layout/pList1"/>
    <dgm:cxn modelId="{E8B344D2-E4E6-463D-BCF1-855B7C94C3E9}" type="presParOf" srcId="{8C899CEB-6B5B-4853-9339-F7B2C86B699E}" destId="{7E7B5DBE-F435-4132-8D9D-E25BA7DF3AF6}" srcOrd="0" destOrd="0" presId="urn:microsoft.com/office/officeart/2005/8/layout/pList1"/>
    <dgm:cxn modelId="{3FD3EC6B-20F4-405C-8065-F221870A0444}" type="presParOf" srcId="{8C899CEB-6B5B-4853-9339-F7B2C86B699E}" destId="{138D9169-8B60-4835-B1D2-378E3BFD52C8}" srcOrd="1" destOrd="0" presId="urn:microsoft.com/office/officeart/2005/8/layout/pList1"/>
    <dgm:cxn modelId="{7B2F3C4D-7CD2-4B8D-97B7-8DC9A98BE97D}" type="presParOf" srcId="{8AF3BFE6-7B83-453B-89A8-648E106825BE}" destId="{04A94F59-8E5F-407A-9B5A-E6D359BC2C3B}" srcOrd="3" destOrd="0" presId="urn:microsoft.com/office/officeart/2005/8/layout/pList1"/>
    <dgm:cxn modelId="{52D5107E-271D-41A1-9834-F1545AB05D68}" type="presParOf" srcId="{8AF3BFE6-7B83-453B-89A8-648E106825BE}" destId="{DE1ED7B2-1A69-4CCB-A809-767280EEBDB2}" srcOrd="4" destOrd="0" presId="urn:microsoft.com/office/officeart/2005/8/layout/pList1"/>
    <dgm:cxn modelId="{A1B12482-A05F-4C6A-8EC0-4B2764467748}" type="presParOf" srcId="{DE1ED7B2-1A69-4CCB-A809-767280EEBDB2}" destId="{F31111BD-E676-4DDF-AFC1-A2E902CC66D7}" srcOrd="0" destOrd="0" presId="urn:microsoft.com/office/officeart/2005/8/layout/pList1"/>
    <dgm:cxn modelId="{B6728D35-97B5-44E8-9650-A2A3EEF43195}" type="presParOf" srcId="{DE1ED7B2-1A69-4CCB-A809-767280EEBDB2}" destId="{581A627B-AB33-447A-8BB3-BE9828BA0968}" srcOrd="1" destOrd="0" presId="urn:microsoft.com/office/officeart/2005/8/layout/pList1"/>
    <dgm:cxn modelId="{925A5EC1-FFCB-42C7-ABC3-6CEBA039E6B7}" type="presParOf" srcId="{8AF3BFE6-7B83-453B-89A8-648E106825BE}" destId="{754E80EE-2575-47D6-B3A4-F77BDEF09372}" srcOrd="5" destOrd="0" presId="urn:microsoft.com/office/officeart/2005/8/layout/pList1"/>
    <dgm:cxn modelId="{82C6C214-F9CF-4510-AB3D-BDCA829BE1C6}" type="presParOf" srcId="{8AF3BFE6-7B83-453B-89A8-648E106825BE}" destId="{CF49D6BB-86B1-48DA-A1EE-1F167F9ADB7B}" srcOrd="6" destOrd="0" presId="urn:microsoft.com/office/officeart/2005/8/layout/pList1"/>
    <dgm:cxn modelId="{FD8788C3-E63B-4F55-83EE-CB3C97A3C6B3}" type="presParOf" srcId="{CF49D6BB-86B1-48DA-A1EE-1F167F9ADB7B}" destId="{56168E52-DA06-4AAD-A49F-EA9C44B7C102}" srcOrd="0" destOrd="0" presId="urn:microsoft.com/office/officeart/2005/8/layout/pList1"/>
    <dgm:cxn modelId="{42029374-4DBB-46E9-B4B4-6E5ECF445AB8}" type="presParOf" srcId="{CF49D6BB-86B1-48DA-A1EE-1F167F9ADB7B}" destId="{B374779A-9362-4BAF-9E39-15DA8A3E9129}" srcOrd="1" destOrd="0" presId="urn:microsoft.com/office/officeart/2005/8/layout/pList1"/>
    <dgm:cxn modelId="{D2D4FF7E-37A5-4827-B6EA-AA51D3F16AB0}" type="presParOf" srcId="{8AF3BFE6-7B83-453B-89A8-648E106825BE}" destId="{DFD2A6E2-869E-4322-A43C-6325D190C4A0}" srcOrd="7" destOrd="0" presId="urn:microsoft.com/office/officeart/2005/8/layout/pList1"/>
    <dgm:cxn modelId="{D4E581CA-81A0-47CB-8E9A-5E943F4A6F9A}" type="presParOf" srcId="{8AF3BFE6-7B83-453B-89A8-648E106825BE}" destId="{5AB753F3-CA10-457A-BF1C-DFF53F417004}" srcOrd="8" destOrd="0" presId="urn:microsoft.com/office/officeart/2005/8/layout/pList1"/>
    <dgm:cxn modelId="{ABEA5D0E-71E9-49F2-B013-5BFACC1CD630}" type="presParOf" srcId="{5AB753F3-CA10-457A-BF1C-DFF53F417004}" destId="{7AEC07A4-7B80-476E-A011-45A25959C9D9}" srcOrd="0" destOrd="0" presId="urn:microsoft.com/office/officeart/2005/8/layout/pList1"/>
    <dgm:cxn modelId="{C49C9E1A-4A7C-4B51-8DDB-BD2982441A65}" type="presParOf" srcId="{5AB753F3-CA10-457A-BF1C-DFF53F417004}" destId="{1B197214-D556-4127-B0D6-8C1A7672CB22}" srcOrd="1" destOrd="0" presId="urn:microsoft.com/office/officeart/2005/8/layout/p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05869E-F0C4-4077-8628-F7CD0FE3FA59}">
      <dsp:nvSpPr>
        <dsp:cNvPr id="0" name=""/>
        <dsp:cNvSpPr/>
      </dsp:nvSpPr>
      <dsp:spPr>
        <a:xfrm>
          <a:off x="0" y="0"/>
          <a:ext cx="5904656" cy="227757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S" sz="2100" b="1" kern="1200" dirty="0" smtClean="0"/>
            <a:t>Verificar el cumplimiento del Planes de Manejo Ambiental, y normativas ambientales vigentes relacionadas a la actividad  productiva de Chova del Ecuador S.A., con el fin de definir el nivel de cumplimiento de las actividades desarrolladas.</a:t>
          </a:r>
          <a:endParaRPr lang="es-EC" sz="2100" b="1" kern="1200" dirty="0"/>
        </a:p>
      </dsp:txBody>
      <dsp:txXfrm>
        <a:off x="1408688" y="0"/>
        <a:ext cx="4495967" cy="2277577"/>
      </dsp:txXfrm>
    </dsp:sp>
    <dsp:sp modelId="{AFD51196-D9C6-41E0-A133-F2DEABB7B44E}">
      <dsp:nvSpPr>
        <dsp:cNvPr id="0" name=""/>
        <dsp:cNvSpPr/>
      </dsp:nvSpPr>
      <dsp:spPr>
        <a:xfrm>
          <a:off x="227757" y="227757"/>
          <a:ext cx="1180931" cy="1822061"/>
        </a:xfrm>
        <a:prstGeom prst="roundRect">
          <a:avLst>
            <a:gd name="adj" fmla="val 10000"/>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A3AD84F-B26E-4381-980E-CBF27889E900}">
      <dsp:nvSpPr>
        <dsp:cNvPr id="0" name=""/>
        <dsp:cNvSpPr/>
      </dsp:nvSpPr>
      <dsp:spPr>
        <a:xfrm>
          <a:off x="0" y="2505334"/>
          <a:ext cx="5904656" cy="2277577"/>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just" defTabSz="933450">
            <a:lnSpc>
              <a:spcPct val="90000"/>
            </a:lnSpc>
            <a:spcBef>
              <a:spcPct val="0"/>
            </a:spcBef>
            <a:spcAft>
              <a:spcPct val="35000"/>
            </a:spcAft>
          </a:pPr>
          <a:r>
            <a:rPr lang="es-ES" sz="2100" b="1" kern="1200" dirty="0" smtClean="0"/>
            <a:t>Actualizar el Plan de Manejo Ambiental existente del 2010 de acuerdo a la actual auditoría, que cubre el período de evaluación comprendido entre el año 2013 y el primer cuatrimestre del 2014.</a:t>
          </a:r>
          <a:endParaRPr lang="es-EC" sz="2100" b="1" kern="1200" dirty="0"/>
        </a:p>
      </dsp:txBody>
      <dsp:txXfrm>
        <a:off x="1408688" y="2505334"/>
        <a:ext cx="4495967" cy="2277577"/>
      </dsp:txXfrm>
    </dsp:sp>
    <dsp:sp modelId="{6A7FEB02-1E9E-4B7A-A454-199C2E5ED722}">
      <dsp:nvSpPr>
        <dsp:cNvPr id="0" name=""/>
        <dsp:cNvSpPr/>
      </dsp:nvSpPr>
      <dsp:spPr>
        <a:xfrm>
          <a:off x="227757" y="2733092"/>
          <a:ext cx="1180931" cy="1822061"/>
        </a:xfrm>
        <a:prstGeom prst="roundRect">
          <a:avLst>
            <a:gd name="adj" fmla="val 10000"/>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706037"/>
          <a:ext cx="82296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rtl="0">
            <a:lnSpc>
              <a:spcPct val="90000"/>
            </a:lnSpc>
            <a:spcBef>
              <a:spcPct val="0"/>
            </a:spcBef>
            <a:spcAft>
              <a:spcPct val="35000"/>
            </a:spcAft>
          </a:pPr>
          <a:endParaRPr lang="es-EC" sz="6500" kern="1200"/>
        </a:p>
      </dsp:txBody>
      <dsp:txXfrm>
        <a:off x="59399" y="765436"/>
        <a:ext cx="8110802" cy="1098002"/>
      </dsp:txXfrm>
    </dsp:sp>
    <dsp:sp modelId="{00FB1264-87AA-428A-A190-6142D2EC776D}">
      <dsp:nvSpPr>
        <dsp:cNvPr id="0" name=""/>
        <dsp:cNvSpPr/>
      </dsp:nvSpPr>
      <dsp:spPr>
        <a:xfrm>
          <a:off x="0" y="1922837"/>
          <a:ext cx="82296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2550" rIns="462280" bIns="82550" numCol="1" spcCol="1270" anchor="t" anchorCtr="0">
          <a:noAutofit/>
        </a:bodyPr>
        <a:lstStyle/>
        <a:p>
          <a:pPr marL="285750" lvl="1" indent="-285750" algn="l" defTabSz="2266950" rtl="0">
            <a:lnSpc>
              <a:spcPct val="90000"/>
            </a:lnSpc>
            <a:spcBef>
              <a:spcPct val="0"/>
            </a:spcBef>
            <a:spcAft>
              <a:spcPct val="20000"/>
            </a:spcAft>
            <a:buChar char="••"/>
          </a:pPr>
          <a:r>
            <a:rPr lang="es-EC" sz="5100" b="1" kern="1200" dirty="0" smtClean="0"/>
            <a:t>PREAUDITORÍA</a:t>
          </a:r>
          <a:endParaRPr lang="es-EC" sz="5100" kern="1200" dirty="0"/>
        </a:p>
      </dsp:txBody>
      <dsp:txXfrm>
        <a:off x="0" y="1922837"/>
        <a:ext cx="8229600" cy="10764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0D03F-78D0-420A-90F8-B8510F63F4D8}">
      <dsp:nvSpPr>
        <dsp:cNvPr id="0" name=""/>
        <dsp:cNvSpPr/>
      </dsp:nvSpPr>
      <dsp:spPr>
        <a:xfrm>
          <a:off x="0" y="18066"/>
          <a:ext cx="7632848" cy="8394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s-EC" sz="3500" b="1" kern="1200" dirty="0" smtClean="0"/>
            <a:t>Antecedentes</a:t>
          </a:r>
          <a:endParaRPr lang="es-EC" sz="3500" kern="1200" dirty="0"/>
        </a:p>
      </dsp:txBody>
      <dsp:txXfrm>
        <a:off x="40980" y="59046"/>
        <a:ext cx="7550888" cy="757514"/>
      </dsp:txXfrm>
    </dsp:sp>
    <dsp:sp modelId="{35EB29BE-6EDC-4F8E-9C82-29520E3BE3A5}">
      <dsp:nvSpPr>
        <dsp:cNvPr id="0" name=""/>
        <dsp:cNvSpPr/>
      </dsp:nvSpPr>
      <dsp:spPr>
        <a:xfrm>
          <a:off x="0" y="958341"/>
          <a:ext cx="7632848" cy="839474"/>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rtl="0">
            <a:lnSpc>
              <a:spcPct val="90000"/>
            </a:lnSpc>
            <a:spcBef>
              <a:spcPct val="0"/>
            </a:spcBef>
            <a:spcAft>
              <a:spcPct val="35000"/>
            </a:spcAft>
          </a:pPr>
          <a:r>
            <a:rPr lang="es-ES_tradnl" sz="3500" kern="1200" smtClean="0"/>
            <a:t>Chova del Ecuador</a:t>
          </a:r>
          <a:endParaRPr lang="es-EC" sz="3500" kern="1200"/>
        </a:p>
      </dsp:txBody>
      <dsp:txXfrm>
        <a:off x="40980" y="999321"/>
        <a:ext cx="7550888" cy="7575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32FBF-E295-43F5-B1B5-8940B4F8C241}">
      <dsp:nvSpPr>
        <dsp:cNvPr id="0" name=""/>
        <dsp:cNvSpPr/>
      </dsp:nvSpPr>
      <dsp:spPr>
        <a:xfrm>
          <a:off x="0" y="46024"/>
          <a:ext cx="3862984" cy="181467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s-ES_tradnl" sz="3300" kern="1200" smtClean="0"/>
            <a:t>Líder en la producción de impermeabilizantes </a:t>
          </a:r>
          <a:endParaRPr lang="es-EC" sz="3300" kern="1200"/>
        </a:p>
      </dsp:txBody>
      <dsp:txXfrm>
        <a:off x="88585" y="134609"/>
        <a:ext cx="3685814" cy="1637500"/>
      </dsp:txXfrm>
    </dsp:sp>
    <dsp:sp modelId="{AD166D34-C9E5-4903-BD67-A16D8B64785A}">
      <dsp:nvSpPr>
        <dsp:cNvPr id="0" name=""/>
        <dsp:cNvSpPr/>
      </dsp:nvSpPr>
      <dsp:spPr>
        <a:xfrm>
          <a:off x="0" y="1955734"/>
          <a:ext cx="3862984" cy="181467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lvl="0" algn="l" defTabSz="1466850" rtl="0">
            <a:lnSpc>
              <a:spcPct val="90000"/>
            </a:lnSpc>
            <a:spcBef>
              <a:spcPct val="0"/>
            </a:spcBef>
            <a:spcAft>
              <a:spcPct val="35000"/>
            </a:spcAft>
          </a:pPr>
          <a:r>
            <a:rPr lang="es-ES_tradnl" sz="3300" kern="1200" dirty="0" smtClean="0"/>
            <a:t>Certificaciones ISO 9001 y   TS 16949 Automotriz </a:t>
          </a:r>
          <a:endParaRPr lang="es-EC" sz="3300" kern="1200" dirty="0"/>
        </a:p>
      </dsp:txBody>
      <dsp:txXfrm>
        <a:off x="88585" y="2044319"/>
        <a:ext cx="3685814" cy="16375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FA840-A53C-43A4-9C52-DE631C7FF740}">
      <dsp:nvSpPr>
        <dsp:cNvPr id="0" name=""/>
        <dsp:cNvSpPr/>
      </dsp:nvSpPr>
      <dsp:spPr>
        <a:xfrm>
          <a:off x="3166063" y="-122318"/>
          <a:ext cx="1872209" cy="1682874"/>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C" sz="1400" b="1" kern="1200" dirty="0" smtClean="0"/>
            <a:t>Nave 1: </a:t>
          </a:r>
          <a:r>
            <a:rPr lang="es-EC" sz="1400" kern="1200" dirty="0" smtClean="0"/>
            <a:t>Maquinaria de Producción y calderos, proceso de Laminación y emulsiones.</a:t>
          </a:r>
          <a:endParaRPr lang="es-EC" sz="1400" kern="1200" dirty="0"/>
        </a:p>
      </dsp:txBody>
      <dsp:txXfrm>
        <a:off x="3440242" y="124133"/>
        <a:ext cx="1323851" cy="1189972"/>
      </dsp:txXfrm>
    </dsp:sp>
    <dsp:sp modelId="{68523196-4EB7-41A8-8DC0-C652E7025468}">
      <dsp:nvSpPr>
        <dsp:cNvPr id="0" name=""/>
        <dsp:cNvSpPr/>
      </dsp:nvSpPr>
      <dsp:spPr>
        <a:xfrm rot="2700000">
          <a:off x="4758887" y="1236550"/>
          <a:ext cx="210331" cy="48890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a:off x="4768128" y="1312023"/>
        <a:ext cx="147232" cy="293344"/>
      </dsp:txXfrm>
    </dsp:sp>
    <dsp:sp modelId="{371C7330-1CF7-4155-808A-26B7ED79FD63}">
      <dsp:nvSpPr>
        <dsp:cNvPr id="0" name=""/>
        <dsp:cNvSpPr/>
      </dsp:nvSpPr>
      <dsp:spPr>
        <a:xfrm>
          <a:off x="4702552" y="1403291"/>
          <a:ext cx="1873150" cy="1705574"/>
        </a:xfrm>
        <a:prstGeom prst="ellipse">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C" sz="1400" b="1" kern="1200" dirty="0" smtClean="0"/>
            <a:t>Nave 2: </a:t>
          </a:r>
          <a:r>
            <a:rPr lang="es-EC" sz="1400" kern="1200" dirty="0" smtClean="0"/>
            <a:t>Almacenamiento de materias primas.</a:t>
          </a:r>
          <a:endParaRPr lang="es-EC" sz="1400" kern="1200" dirty="0"/>
        </a:p>
      </dsp:txBody>
      <dsp:txXfrm>
        <a:off x="4976868" y="1653067"/>
        <a:ext cx="1324518" cy="1206022"/>
      </dsp:txXfrm>
    </dsp:sp>
    <dsp:sp modelId="{37A47899-0ED8-4589-AD9D-20FFA9057721}">
      <dsp:nvSpPr>
        <dsp:cNvPr id="0" name=""/>
        <dsp:cNvSpPr/>
      </dsp:nvSpPr>
      <dsp:spPr>
        <a:xfrm rot="8100000">
          <a:off x="4755626" y="2784868"/>
          <a:ext cx="220513" cy="488908"/>
        </a:xfrm>
        <a:prstGeom prst="rightArrow">
          <a:avLst>
            <a:gd name="adj1" fmla="val 60000"/>
            <a:gd name="adj2" fmla="val 50000"/>
          </a:avLst>
        </a:prstGeom>
        <a:solidFill>
          <a:schemeClr val="accent3">
            <a:hueOff val="3750088"/>
            <a:satOff val="-5627"/>
            <a:lumOff val="-91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10800000">
        <a:off x="4812092" y="2859261"/>
        <a:ext cx="154359" cy="293344"/>
      </dsp:txXfrm>
    </dsp:sp>
    <dsp:sp modelId="{D7B7AC46-0C81-4768-823A-B6ACC4BB59B2}">
      <dsp:nvSpPr>
        <dsp:cNvPr id="0" name=""/>
        <dsp:cNvSpPr/>
      </dsp:nvSpPr>
      <dsp:spPr>
        <a:xfrm>
          <a:off x="3225442" y="2937795"/>
          <a:ext cx="1753451" cy="1710485"/>
        </a:xfrm>
        <a:prstGeom prst="ellipse">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C" sz="1400" b="1" kern="1200" dirty="0" smtClean="0"/>
            <a:t>Nave 3: </a:t>
          </a:r>
          <a:r>
            <a:rPr lang="es-EC" sz="1400" kern="1200" dirty="0" smtClean="0"/>
            <a:t>Almacenamiento de Producto terminado y producción de productos de revestimiento.</a:t>
          </a:r>
          <a:endParaRPr lang="es-EC" sz="1400" kern="1200" dirty="0"/>
        </a:p>
      </dsp:txBody>
      <dsp:txXfrm>
        <a:off x="3482229" y="3188290"/>
        <a:ext cx="1239877" cy="1209495"/>
      </dsp:txXfrm>
    </dsp:sp>
    <dsp:sp modelId="{8430703A-4E84-4AD1-A243-4A761D0CAFE5}">
      <dsp:nvSpPr>
        <dsp:cNvPr id="0" name=""/>
        <dsp:cNvSpPr/>
      </dsp:nvSpPr>
      <dsp:spPr>
        <a:xfrm rot="13500000">
          <a:off x="3230244" y="2789871"/>
          <a:ext cx="226421" cy="488908"/>
        </a:xfrm>
        <a:prstGeom prst="rightArrow">
          <a:avLst>
            <a:gd name="adj1" fmla="val 60000"/>
            <a:gd name="adj2" fmla="val 50000"/>
          </a:avLst>
        </a:prstGeom>
        <a:solidFill>
          <a:schemeClr val="accent3">
            <a:hueOff val="7500176"/>
            <a:satOff val="-11253"/>
            <a:lumOff val="-18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rot="10800000">
        <a:off x="3288222" y="2911668"/>
        <a:ext cx="158495" cy="293344"/>
      </dsp:txXfrm>
    </dsp:sp>
    <dsp:sp modelId="{A484C15F-2348-43CF-8E02-086D33F2C9AE}">
      <dsp:nvSpPr>
        <dsp:cNvPr id="0" name=""/>
        <dsp:cNvSpPr/>
      </dsp:nvSpPr>
      <dsp:spPr>
        <a:xfrm>
          <a:off x="1653896" y="1403291"/>
          <a:ext cx="1822622" cy="1705574"/>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rtl="0">
            <a:lnSpc>
              <a:spcPct val="90000"/>
            </a:lnSpc>
            <a:spcBef>
              <a:spcPct val="0"/>
            </a:spcBef>
            <a:spcAft>
              <a:spcPct val="35000"/>
            </a:spcAft>
          </a:pPr>
          <a:r>
            <a:rPr lang="es-EC" sz="1400" b="1" kern="1200" dirty="0" smtClean="0"/>
            <a:t>Nave 4: </a:t>
          </a:r>
          <a:r>
            <a:rPr lang="es-EC" sz="1400" kern="1200" dirty="0" smtClean="0"/>
            <a:t>Producción de láminas antiruido y proceso de metales y corte</a:t>
          </a:r>
          <a:endParaRPr lang="es-EC" sz="1400" kern="1200" dirty="0"/>
        </a:p>
      </dsp:txBody>
      <dsp:txXfrm>
        <a:off x="1920813" y="1653067"/>
        <a:ext cx="1288788" cy="1206022"/>
      </dsp:txXfrm>
    </dsp:sp>
    <dsp:sp modelId="{15BE2A81-0088-48F4-B6D9-E46D78420121}">
      <dsp:nvSpPr>
        <dsp:cNvPr id="0" name=""/>
        <dsp:cNvSpPr/>
      </dsp:nvSpPr>
      <dsp:spPr>
        <a:xfrm rot="18900000">
          <a:off x="3219684" y="1249028"/>
          <a:ext cx="216239" cy="488908"/>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s-EC" sz="2100" kern="1200"/>
        </a:p>
      </dsp:txBody>
      <dsp:txXfrm>
        <a:off x="3229184" y="1369746"/>
        <a:ext cx="151367" cy="29334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436937"/>
          <a:ext cx="82296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rtl="0">
            <a:lnSpc>
              <a:spcPct val="90000"/>
            </a:lnSpc>
            <a:spcBef>
              <a:spcPct val="0"/>
            </a:spcBef>
            <a:spcAft>
              <a:spcPct val="35000"/>
            </a:spcAft>
          </a:pPr>
          <a:endParaRPr lang="es-EC" sz="6500" kern="1200"/>
        </a:p>
      </dsp:txBody>
      <dsp:txXfrm>
        <a:off x="59399" y="496336"/>
        <a:ext cx="8110802" cy="1098002"/>
      </dsp:txXfrm>
    </dsp:sp>
    <dsp:sp modelId="{00FB1264-87AA-428A-A190-6142D2EC776D}">
      <dsp:nvSpPr>
        <dsp:cNvPr id="0" name=""/>
        <dsp:cNvSpPr/>
      </dsp:nvSpPr>
      <dsp:spPr>
        <a:xfrm>
          <a:off x="0" y="1653737"/>
          <a:ext cx="82296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2550" rIns="462280" bIns="82550" numCol="1" spcCol="1270" anchor="t" anchorCtr="0">
          <a:noAutofit/>
        </a:bodyPr>
        <a:lstStyle/>
        <a:p>
          <a:pPr marL="285750" lvl="1" indent="-285750" algn="l" defTabSz="2266950" rtl="0">
            <a:lnSpc>
              <a:spcPct val="90000"/>
            </a:lnSpc>
            <a:spcBef>
              <a:spcPct val="0"/>
            </a:spcBef>
            <a:spcAft>
              <a:spcPct val="20000"/>
            </a:spcAft>
            <a:buChar char="••"/>
          </a:pPr>
          <a:r>
            <a:rPr lang="es-ES" sz="5100" b="1" kern="1200" dirty="0" smtClean="0"/>
            <a:t>AUDITORÍA  AMBIENTAL IN SITU</a:t>
          </a:r>
          <a:endParaRPr lang="es-EC" sz="5100" b="1" kern="1200" dirty="0"/>
        </a:p>
      </dsp:txBody>
      <dsp:txXfrm>
        <a:off x="0" y="1653737"/>
        <a:ext cx="8229600" cy="16146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436937"/>
          <a:ext cx="82296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rtl="0">
            <a:lnSpc>
              <a:spcPct val="90000"/>
            </a:lnSpc>
            <a:spcBef>
              <a:spcPct val="0"/>
            </a:spcBef>
            <a:spcAft>
              <a:spcPct val="35000"/>
            </a:spcAft>
          </a:pPr>
          <a:endParaRPr lang="es-EC" sz="6500" kern="1200"/>
        </a:p>
      </dsp:txBody>
      <dsp:txXfrm>
        <a:off x="59399" y="496336"/>
        <a:ext cx="8110802" cy="1098002"/>
      </dsp:txXfrm>
    </dsp:sp>
    <dsp:sp modelId="{00FB1264-87AA-428A-A190-6142D2EC776D}">
      <dsp:nvSpPr>
        <dsp:cNvPr id="0" name=""/>
        <dsp:cNvSpPr/>
      </dsp:nvSpPr>
      <dsp:spPr>
        <a:xfrm>
          <a:off x="0" y="1653737"/>
          <a:ext cx="82296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2550" rIns="462280" bIns="82550" numCol="1" spcCol="1270" anchor="t" anchorCtr="0">
          <a:noAutofit/>
        </a:bodyPr>
        <a:lstStyle/>
        <a:p>
          <a:pPr marL="285750" lvl="1" indent="-285750" algn="l" defTabSz="2266950" rtl="0">
            <a:lnSpc>
              <a:spcPct val="90000"/>
            </a:lnSpc>
            <a:spcBef>
              <a:spcPct val="0"/>
            </a:spcBef>
            <a:spcAft>
              <a:spcPct val="20000"/>
            </a:spcAft>
            <a:buChar char="••"/>
          </a:pPr>
          <a:r>
            <a:rPr lang="es-ES" sz="5100" b="1" kern="1200" dirty="0" smtClean="0"/>
            <a:t>RESULTADOS DE LA AUDITORIA AL PMA</a:t>
          </a:r>
          <a:endParaRPr lang="es-EC" sz="5100" b="1" kern="1200" dirty="0"/>
        </a:p>
      </dsp:txBody>
      <dsp:txXfrm>
        <a:off x="0" y="1653737"/>
        <a:ext cx="8229600" cy="161460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154472"/>
          <a:ext cx="8229600" cy="117936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240030" rIns="240030" bIns="240030" numCol="1" spcCol="1270" anchor="ctr" anchorCtr="0">
          <a:noAutofit/>
        </a:bodyPr>
        <a:lstStyle/>
        <a:p>
          <a:pPr lvl="0" algn="l" defTabSz="2800350" rtl="0">
            <a:lnSpc>
              <a:spcPct val="90000"/>
            </a:lnSpc>
            <a:spcBef>
              <a:spcPct val="0"/>
            </a:spcBef>
            <a:spcAft>
              <a:spcPct val="35000"/>
            </a:spcAft>
          </a:pPr>
          <a:endParaRPr lang="es-EC" sz="6300" kern="1200"/>
        </a:p>
      </dsp:txBody>
      <dsp:txXfrm>
        <a:off x="57572" y="212044"/>
        <a:ext cx="8114456" cy="1064216"/>
      </dsp:txXfrm>
    </dsp:sp>
    <dsp:sp modelId="{00FB1264-87AA-428A-A190-6142D2EC776D}">
      <dsp:nvSpPr>
        <dsp:cNvPr id="0" name=""/>
        <dsp:cNvSpPr/>
      </dsp:nvSpPr>
      <dsp:spPr>
        <a:xfrm>
          <a:off x="0" y="1333832"/>
          <a:ext cx="8229600" cy="2216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0010" rIns="448056" bIns="80010" numCol="1" spcCol="1270" anchor="t" anchorCtr="0">
          <a:noAutofit/>
        </a:bodyPr>
        <a:lstStyle/>
        <a:p>
          <a:pPr marL="285750" lvl="1" indent="-285750" algn="l" defTabSz="2178050" rtl="0">
            <a:lnSpc>
              <a:spcPct val="90000"/>
            </a:lnSpc>
            <a:spcBef>
              <a:spcPct val="0"/>
            </a:spcBef>
            <a:spcAft>
              <a:spcPct val="20000"/>
            </a:spcAft>
            <a:buChar char="••"/>
          </a:pPr>
          <a:r>
            <a:rPr lang="es-ES" sz="4900" b="1" kern="1200" dirty="0" smtClean="0"/>
            <a:t>RESULTADOS DE LA AUDITORÍA A NORMATIVAS AMBIENTALES</a:t>
          </a:r>
          <a:endParaRPr lang="es-EC" sz="4900" b="1" kern="1200" dirty="0"/>
        </a:p>
      </dsp:txBody>
      <dsp:txXfrm>
        <a:off x="0" y="1333832"/>
        <a:ext cx="8229600" cy="22169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66924"/>
          <a:ext cx="82296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rtl="0">
            <a:lnSpc>
              <a:spcPct val="90000"/>
            </a:lnSpc>
            <a:spcBef>
              <a:spcPct val="0"/>
            </a:spcBef>
            <a:spcAft>
              <a:spcPct val="35000"/>
            </a:spcAft>
          </a:pPr>
          <a:endParaRPr lang="es-EC" sz="6500" kern="1200"/>
        </a:p>
      </dsp:txBody>
      <dsp:txXfrm>
        <a:off x="59399" y="126323"/>
        <a:ext cx="8110802" cy="1098002"/>
      </dsp:txXfrm>
    </dsp:sp>
    <dsp:sp modelId="{00FB1264-87AA-428A-A190-6142D2EC776D}">
      <dsp:nvSpPr>
        <dsp:cNvPr id="0" name=""/>
        <dsp:cNvSpPr/>
      </dsp:nvSpPr>
      <dsp:spPr>
        <a:xfrm>
          <a:off x="0" y="1283724"/>
          <a:ext cx="8229600" cy="235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2550" rIns="462280" bIns="82550" numCol="1" spcCol="1270" anchor="t" anchorCtr="0">
          <a:noAutofit/>
        </a:bodyPr>
        <a:lstStyle/>
        <a:p>
          <a:pPr marL="285750" lvl="1" indent="-285750" algn="l" defTabSz="2266950" rtl="0">
            <a:lnSpc>
              <a:spcPct val="90000"/>
            </a:lnSpc>
            <a:spcBef>
              <a:spcPct val="0"/>
            </a:spcBef>
            <a:spcAft>
              <a:spcPct val="20000"/>
            </a:spcAft>
            <a:buChar char="••"/>
          </a:pPr>
          <a:r>
            <a:rPr lang="es-EC" sz="5100" b="1" kern="1200" dirty="0" smtClean="0"/>
            <a:t>EVALUACIÓN DE IMPACTOS AMBIENTALES EN LA NAVE 4</a:t>
          </a:r>
          <a:endParaRPr lang="es-EC" sz="5100" b="1" kern="1200" dirty="0"/>
        </a:p>
      </dsp:txBody>
      <dsp:txXfrm>
        <a:off x="0" y="1283724"/>
        <a:ext cx="8229600" cy="23546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E148E-4164-4C55-9AD9-B0234D425C1B}">
      <dsp:nvSpPr>
        <dsp:cNvPr id="0" name=""/>
        <dsp:cNvSpPr/>
      </dsp:nvSpPr>
      <dsp:spPr>
        <a:xfrm>
          <a:off x="0" y="436937"/>
          <a:ext cx="8229600" cy="121680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l" defTabSz="2889250" rtl="0">
            <a:lnSpc>
              <a:spcPct val="90000"/>
            </a:lnSpc>
            <a:spcBef>
              <a:spcPct val="0"/>
            </a:spcBef>
            <a:spcAft>
              <a:spcPct val="35000"/>
            </a:spcAft>
          </a:pPr>
          <a:endParaRPr lang="es-EC" sz="6500" kern="1200"/>
        </a:p>
      </dsp:txBody>
      <dsp:txXfrm>
        <a:off x="59399" y="496336"/>
        <a:ext cx="8110802" cy="1098002"/>
      </dsp:txXfrm>
    </dsp:sp>
    <dsp:sp modelId="{00FB1264-87AA-428A-A190-6142D2EC776D}">
      <dsp:nvSpPr>
        <dsp:cNvPr id="0" name=""/>
        <dsp:cNvSpPr/>
      </dsp:nvSpPr>
      <dsp:spPr>
        <a:xfrm>
          <a:off x="0" y="1653737"/>
          <a:ext cx="8229600" cy="161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82550" rIns="462280" bIns="82550" numCol="1" spcCol="1270" anchor="t" anchorCtr="0">
          <a:noAutofit/>
        </a:bodyPr>
        <a:lstStyle/>
        <a:p>
          <a:pPr marL="285750" lvl="1" indent="-285750" algn="l" defTabSz="2266950" rtl="0">
            <a:lnSpc>
              <a:spcPct val="90000"/>
            </a:lnSpc>
            <a:spcBef>
              <a:spcPct val="0"/>
            </a:spcBef>
            <a:spcAft>
              <a:spcPct val="20000"/>
            </a:spcAft>
            <a:buChar char="••"/>
          </a:pPr>
          <a:r>
            <a:rPr lang="es-EC" sz="5100" b="1" kern="1200" dirty="0" smtClean="0"/>
            <a:t>PLANES DE MANEJO AMBIENTAL 2014</a:t>
          </a:r>
          <a:endParaRPr lang="es-EC" sz="5100" b="1" kern="1200" dirty="0"/>
        </a:p>
      </dsp:txBody>
      <dsp:txXfrm>
        <a:off x="0" y="1653737"/>
        <a:ext cx="8229600" cy="16146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FC4DF8-DE54-4851-80CD-F4FF0653C24C}">
      <dsp:nvSpPr>
        <dsp:cNvPr id="0" name=""/>
        <dsp:cNvSpPr/>
      </dsp:nvSpPr>
      <dsp:spPr>
        <a:xfrm>
          <a:off x="0" y="439"/>
          <a:ext cx="8229600" cy="1142121"/>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980" tIns="220980" rIns="220980" bIns="220980" numCol="1" spcCol="1270" anchor="ctr" anchorCtr="0">
          <a:noAutofit/>
        </a:bodyPr>
        <a:lstStyle/>
        <a:p>
          <a:pPr lvl="0" algn="l" defTabSz="2578100">
            <a:lnSpc>
              <a:spcPct val="90000"/>
            </a:lnSpc>
            <a:spcBef>
              <a:spcPct val="0"/>
            </a:spcBef>
            <a:spcAft>
              <a:spcPct val="35000"/>
            </a:spcAft>
          </a:pPr>
          <a:r>
            <a:rPr lang="es-EC" sz="5800" b="1" kern="1200" dirty="0" smtClean="0"/>
            <a:t>AUDITORÍA AMBIENTAL</a:t>
          </a:r>
          <a:endParaRPr lang="es-EC" sz="5800" kern="1200" dirty="0"/>
        </a:p>
      </dsp:txBody>
      <dsp:txXfrm>
        <a:off x="55754" y="56193"/>
        <a:ext cx="8118092" cy="1030613"/>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D75E93-FC36-4DE4-AB63-7056935E0B6E}">
      <dsp:nvSpPr>
        <dsp:cNvPr id="0" name=""/>
        <dsp:cNvSpPr/>
      </dsp:nvSpPr>
      <dsp:spPr>
        <a:xfrm>
          <a:off x="0" y="2517"/>
          <a:ext cx="8280920" cy="1786655"/>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s-ES" sz="1800" b="1" kern="1200" dirty="0" smtClean="0"/>
            <a:t>El uso de productos químicos considerados como peligrosos, como es el asfalto que constituye la materia prima principal para la elaboración de los productos de Chova. Hace que la empresa esté clasificada con Código CCAN 21.1.8.1 Fabricación de mezclas asfálticas. Categoría IV. En base al Catálogo de Categorización Ambiental Nacional que establece el del Ministerio del Ambiente en el Acuerdo Ministerial AM 006 de 18 de febrero del 2014. Debe cumplir con esta normativa ambiental vigente.</a:t>
          </a:r>
          <a:endParaRPr lang="es-EC" sz="1800" b="1" kern="1200" dirty="0"/>
        </a:p>
      </dsp:txBody>
      <dsp:txXfrm>
        <a:off x="87217" y="89734"/>
        <a:ext cx="8106486" cy="1612221"/>
      </dsp:txXfrm>
    </dsp:sp>
    <dsp:sp modelId="{85061AC8-50FD-4466-A613-52E69B2AED3B}">
      <dsp:nvSpPr>
        <dsp:cNvPr id="0" name=""/>
        <dsp:cNvSpPr/>
      </dsp:nvSpPr>
      <dsp:spPr>
        <a:xfrm>
          <a:off x="0" y="1801701"/>
          <a:ext cx="8280920" cy="1786655"/>
        </a:xfrm>
        <a:prstGeom prst="roundRect">
          <a:avLst/>
        </a:prstGeom>
        <a:solidFill>
          <a:schemeClr val="accent3">
            <a:shade val="50000"/>
            <a:hueOff val="178371"/>
            <a:satOff val="-2846"/>
            <a:lumOff val="2740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b="1" kern="1200" dirty="0" smtClean="0"/>
            <a:t>La manipulación de productos químicos, depende de la Clasificación según su peligrosidad es por esto que para realizar el plan de análisis de riesgos y alternativas de prevención,  se requirió la identificación de la composición química de producto comercial utilizado. En base al componente químico más peligroso se elaboró el cuadro de incompatibilidad para almacenamiento y manipulación de los químicos.</a:t>
          </a:r>
          <a:endParaRPr lang="es-EC" sz="2000" b="1" kern="1200" dirty="0"/>
        </a:p>
      </dsp:txBody>
      <dsp:txXfrm>
        <a:off x="87217" y="1888918"/>
        <a:ext cx="8106486" cy="1612221"/>
      </dsp:txXfrm>
    </dsp:sp>
    <dsp:sp modelId="{2F11B49F-D4CA-4705-BA3B-438C2A4495AE}">
      <dsp:nvSpPr>
        <dsp:cNvPr id="0" name=""/>
        <dsp:cNvSpPr/>
      </dsp:nvSpPr>
      <dsp:spPr>
        <a:xfrm>
          <a:off x="0" y="3600886"/>
          <a:ext cx="8280920" cy="1786655"/>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ES" sz="2400" b="1" kern="1200" dirty="0" smtClean="0"/>
            <a:t>De la evaluación al </a:t>
          </a:r>
          <a:r>
            <a:rPr lang="es-ES" sz="2400" b="0" kern="1200" dirty="0" smtClean="0"/>
            <a:t>Plan de Mejo Ambiental  se determinó que el 55,56 % de las actividades planteadas son conformidades que se están ejecutando y se </a:t>
          </a:r>
          <a:r>
            <a:rPr lang="es-ES" sz="2400" b="1" kern="1200" dirty="0" smtClean="0"/>
            <a:t>han cumplido, en función al cronograma y PMA vigente a la fecha.</a:t>
          </a:r>
          <a:endParaRPr lang="es-EC" sz="2400" b="1" kern="1200" dirty="0"/>
        </a:p>
      </dsp:txBody>
      <dsp:txXfrm>
        <a:off x="87217" y="3688103"/>
        <a:ext cx="8106486" cy="161222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22003"/>
          <a:ext cx="8280920" cy="173160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kern="1200" dirty="0" smtClean="0"/>
            <a:t>El 11,11 %  de las 91 actividades planteadas en el Plan de Manejo Ambiental son No Conformidades Mayores, requieren presupuesto para su ejecución y van en no cumplimiento del plan de manejo además de que han cumplido el plazo establecido para su implementación que constan en el Plan de Manejo Ambiental Vigente.</a:t>
          </a:r>
          <a:endParaRPr lang="es-EC" sz="2000" kern="1200" dirty="0">
            <a:solidFill>
              <a:schemeClr val="bg1"/>
            </a:solidFill>
          </a:endParaRPr>
        </a:p>
      </dsp:txBody>
      <dsp:txXfrm>
        <a:off x="84530" y="106533"/>
        <a:ext cx="8111860" cy="1562540"/>
      </dsp:txXfrm>
    </dsp:sp>
    <dsp:sp modelId="{87D1FCA1-BBCB-4D21-9012-44431BADE33B}">
      <dsp:nvSpPr>
        <dsp:cNvPr id="0" name=""/>
        <dsp:cNvSpPr/>
      </dsp:nvSpPr>
      <dsp:spPr>
        <a:xfrm>
          <a:off x="0" y="1811203"/>
          <a:ext cx="8280920" cy="1731600"/>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0" tIns="76200" rIns="76200" bIns="76200" numCol="1" spcCol="1270" anchor="ctr" anchorCtr="0">
          <a:noAutofit/>
        </a:bodyPr>
        <a:lstStyle/>
        <a:p>
          <a:pPr lvl="0" algn="l" defTabSz="889000" rtl="0">
            <a:lnSpc>
              <a:spcPct val="90000"/>
            </a:lnSpc>
            <a:spcBef>
              <a:spcPct val="0"/>
            </a:spcBef>
            <a:spcAft>
              <a:spcPct val="35000"/>
            </a:spcAft>
          </a:pPr>
          <a:r>
            <a:rPr lang="es-ES" sz="2000" kern="1200" dirty="0" smtClean="0"/>
            <a:t>Se  ha verificado el manejo de desechos sólidos generados durante la actividad productiva, su registro y disposición a los gestores calificados por el GADMUR evidenciándose su manejo  (tabla 3) y cumplimiento con lo establecido en la ordenanza de Gestión Ambiental de GADMUR publicada en Registro Oficial Nº 31 de 22 de septiembre de 2009.</a:t>
          </a:r>
          <a:r>
            <a:rPr lang="es-EC" sz="2000" kern="1200" dirty="0" smtClean="0">
              <a:solidFill>
                <a:schemeClr val="tx1"/>
              </a:solidFill>
            </a:rPr>
            <a:t>.</a:t>
          </a:r>
          <a:endParaRPr lang="es-EC" sz="2000" kern="1200" dirty="0">
            <a:solidFill>
              <a:schemeClr val="tx1"/>
            </a:solidFill>
          </a:endParaRPr>
        </a:p>
      </dsp:txBody>
      <dsp:txXfrm>
        <a:off x="84530" y="1895733"/>
        <a:ext cx="8111860" cy="1562540"/>
      </dsp:txXfrm>
    </dsp:sp>
    <dsp:sp modelId="{3FBBDC55-0A03-406B-8927-87A3D29DD0F6}">
      <dsp:nvSpPr>
        <dsp:cNvPr id="0" name=""/>
        <dsp:cNvSpPr/>
      </dsp:nvSpPr>
      <dsp:spPr>
        <a:xfrm>
          <a:off x="0" y="3600403"/>
          <a:ext cx="8280920" cy="1767651"/>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kern="1200" dirty="0" smtClean="0"/>
            <a:t>El monitoreo de los efluentes de aguas residuales cumplen con los parámetros analizados exceptuando sólidos suspendidos y DQO en un monitoreo, pero en promedio los resultados están dentro de lo que establece el TULSMA libro VI anexo 1.</a:t>
          </a:r>
          <a:endParaRPr lang="es-EC" sz="2000" kern="1200" dirty="0">
            <a:solidFill>
              <a:schemeClr val="bg1"/>
            </a:solidFill>
          </a:endParaRPr>
        </a:p>
      </dsp:txBody>
      <dsp:txXfrm>
        <a:off x="86290" y="3686693"/>
        <a:ext cx="8108340" cy="159507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27741"/>
          <a:ext cx="8280920" cy="1720174"/>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Las emisiones  a la atmósfera de las fuentes </a:t>
          </a:r>
          <a:r>
            <a:rPr lang="es-ES" sz="2400" kern="1200" smtClean="0"/>
            <a:t>fijas </a:t>
          </a:r>
          <a:r>
            <a:rPr lang="es-ES" sz="2400" kern="1200" smtClean="0"/>
            <a:t>cumple </a:t>
          </a:r>
          <a:r>
            <a:rPr lang="es-ES" sz="2400" kern="1200" dirty="0" smtClean="0"/>
            <a:t>con la normativa ambiental TULSMA Libro VI anexo 4.</a:t>
          </a:r>
          <a:endParaRPr lang="es-EC" sz="2400" kern="1200" dirty="0">
            <a:solidFill>
              <a:schemeClr val="bg1"/>
            </a:solidFill>
          </a:endParaRPr>
        </a:p>
      </dsp:txBody>
      <dsp:txXfrm>
        <a:off x="83972" y="111713"/>
        <a:ext cx="8112976" cy="1552230"/>
      </dsp:txXfrm>
    </dsp:sp>
    <dsp:sp modelId="{87D1FCA1-BBCB-4D21-9012-44431BADE33B}">
      <dsp:nvSpPr>
        <dsp:cNvPr id="0" name=""/>
        <dsp:cNvSpPr/>
      </dsp:nvSpPr>
      <dsp:spPr>
        <a:xfrm>
          <a:off x="0" y="1817035"/>
          <a:ext cx="8280920" cy="1720174"/>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s-ES" sz="2400" kern="1200" dirty="0" smtClean="0"/>
            <a:t>Se lleva un registro de los residuos generados en Chova del Ecuador S.A. de forma adecuada y la disposición de los mismos son manejados por gestores calificados por el GADMUR</a:t>
          </a:r>
          <a:endParaRPr lang="es-EC" sz="2400" kern="1200" dirty="0">
            <a:solidFill>
              <a:schemeClr val="tx1"/>
            </a:solidFill>
          </a:endParaRPr>
        </a:p>
      </dsp:txBody>
      <dsp:txXfrm>
        <a:off x="83972" y="1901007"/>
        <a:ext cx="8112976" cy="1552230"/>
      </dsp:txXfrm>
    </dsp:sp>
    <dsp:sp modelId="{3FBBDC55-0A03-406B-8927-87A3D29DD0F6}">
      <dsp:nvSpPr>
        <dsp:cNvPr id="0" name=""/>
        <dsp:cNvSpPr/>
      </dsp:nvSpPr>
      <dsp:spPr>
        <a:xfrm>
          <a:off x="0" y="3606329"/>
          <a:ext cx="8280920" cy="1755988"/>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91440" tIns="91440" rIns="91440" bIns="91440" numCol="1" spcCol="1270" anchor="ctr" anchorCtr="0">
          <a:noAutofit/>
        </a:bodyPr>
        <a:lstStyle/>
        <a:p>
          <a:pPr lvl="0" algn="just" defTabSz="1066800" rtl="0">
            <a:lnSpc>
              <a:spcPct val="90000"/>
            </a:lnSpc>
            <a:spcBef>
              <a:spcPct val="0"/>
            </a:spcBef>
            <a:spcAft>
              <a:spcPct val="35000"/>
            </a:spcAft>
          </a:pPr>
          <a:r>
            <a:rPr lang="es-ES" sz="2400" kern="1200" dirty="0" smtClean="0"/>
            <a:t>La trampa de grasa del comedor requiere un monitoreo de las aguas que ingresan y salen para verificar el correcto funcionamiento de la misma, ya que los </a:t>
          </a:r>
          <a:r>
            <a:rPr lang="es-ES" sz="2400" kern="1200" dirty="0" err="1" smtClean="0"/>
            <a:t>monitoreos</a:t>
          </a:r>
          <a:r>
            <a:rPr lang="es-ES" sz="2400" kern="1200" dirty="0" smtClean="0"/>
            <a:t> sólo son realizados del agua de producción. </a:t>
          </a:r>
          <a:endParaRPr lang="es-EC" sz="2400" kern="1200" dirty="0">
            <a:solidFill>
              <a:schemeClr val="bg1"/>
            </a:solidFill>
          </a:endParaRPr>
        </a:p>
      </dsp:txBody>
      <dsp:txXfrm>
        <a:off x="85720" y="3692049"/>
        <a:ext cx="8109480" cy="158454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55733"/>
          <a:ext cx="8280920" cy="1739154"/>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Los niveles de presión sonora en Chova del Ecuador S.A. cumplen con lo establecido en el TULSMA, aunque se debe considerar que el ruido exterior de la carretera en ocasiones supera el ruido interno por lo que la corrección del fondo provoca que no se generen valores corregidos de ruido. </a:t>
          </a:r>
          <a:endParaRPr lang="es-EC" sz="1800" b="1" kern="1200" dirty="0">
            <a:solidFill>
              <a:schemeClr val="bg1"/>
            </a:solidFill>
          </a:endParaRPr>
        </a:p>
      </dsp:txBody>
      <dsp:txXfrm>
        <a:off x="84899" y="140632"/>
        <a:ext cx="8111122" cy="1569356"/>
      </dsp:txXfrm>
    </dsp:sp>
    <dsp:sp modelId="{87D1FCA1-BBCB-4D21-9012-44431BADE33B}">
      <dsp:nvSpPr>
        <dsp:cNvPr id="0" name=""/>
        <dsp:cNvSpPr/>
      </dsp:nvSpPr>
      <dsp:spPr>
        <a:xfrm>
          <a:off x="0" y="1807347"/>
          <a:ext cx="8280920" cy="1739154"/>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El presupuesto total de veintiseis mil ciento sesenta dólares americanos ($ 267.160) para continuar con la implementación del PMAm considera las actividades que presentaron NC+ y nc- además de incluir las actividades de la nave 4 que no fue considerada en el estudio del 2010.</a:t>
          </a:r>
          <a:endParaRPr lang="es-EC" sz="2000" b="1" kern="1200" dirty="0">
            <a:solidFill>
              <a:schemeClr val="tx1"/>
            </a:solidFill>
          </a:endParaRPr>
        </a:p>
      </dsp:txBody>
      <dsp:txXfrm>
        <a:off x="84899" y="1892246"/>
        <a:ext cx="8111122" cy="1569356"/>
      </dsp:txXfrm>
    </dsp:sp>
    <dsp:sp modelId="{3FBBDC55-0A03-406B-8927-87A3D29DD0F6}">
      <dsp:nvSpPr>
        <dsp:cNvPr id="0" name=""/>
        <dsp:cNvSpPr/>
      </dsp:nvSpPr>
      <dsp:spPr>
        <a:xfrm>
          <a:off x="0" y="3558961"/>
          <a:ext cx="8280920" cy="1775363"/>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De la evaluación de los impactos ambientales mediante la matriz de Leopold  que se presenta por la nueva actividad de la nave 4 que es la producción de paneles anti ruido, se determinó que tiene un valor de importancia de -11 que indica que el impacto es negativo pero al ser un valor menor a 25 es de carácter irrelevante, pero requiere de atención en lo referente a los niveles de presión sonora y calidad de aire.</a:t>
          </a:r>
          <a:endParaRPr lang="es-EC" sz="2000" b="1" kern="1200" dirty="0">
            <a:solidFill>
              <a:schemeClr val="bg1"/>
            </a:solidFill>
          </a:endParaRPr>
        </a:p>
      </dsp:txBody>
      <dsp:txXfrm>
        <a:off x="86666" y="3645627"/>
        <a:ext cx="8107588" cy="1602031"/>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88685"/>
          <a:ext cx="8280920" cy="2570343"/>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just" defTabSz="1111250" rtl="0">
            <a:lnSpc>
              <a:spcPct val="90000"/>
            </a:lnSpc>
            <a:spcBef>
              <a:spcPct val="0"/>
            </a:spcBef>
            <a:spcAft>
              <a:spcPct val="35000"/>
            </a:spcAft>
          </a:pPr>
          <a:r>
            <a:rPr lang="es-ES" sz="2500" b="1" kern="1200" dirty="0" smtClean="0"/>
            <a:t>La evaluación de la normativa ambiental vigente dio como resultado que las descargas de aguas residuales al alcantarillado, al igual que la emisión de gases de fuentes fijas y nivel de presión sonora (ruido)  cumplen con la normativa.</a:t>
          </a:r>
          <a:endParaRPr lang="es-EC" sz="2500" b="1" kern="1200" dirty="0">
            <a:solidFill>
              <a:schemeClr val="bg1"/>
            </a:solidFill>
          </a:endParaRPr>
        </a:p>
      </dsp:txBody>
      <dsp:txXfrm>
        <a:off x="125474" y="214159"/>
        <a:ext cx="8029972" cy="2319395"/>
      </dsp:txXfrm>
    </dsp:sp>
    <dsp:sp modelId="{87D1FCA1-BBCB-4D21-9012-44431BADE33B}">
      <dsp:nvSpPr>
        <dsp:cNvPr id="0" name=""/>
        <dsp:cNvSpPr/>
      </dsp:nvSpPr>
      <dsp:spPr>
        <a:xfrm>
          <a:off x="0" y="2731029"/>
          <a:ext cx="8280920" cy="2570343"/>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95250" tIns="95250" rIns="95250" bIns="95250" numCol="1" spcCol="1270" anchor="ctr" anchorCtr="0">
          <a:noAutofit/>
        </a:bodyPr>
        <a:lstStyle/>
        <a:p>
          <a:pPr lvl="0" algn="just" defTabSz="1111250" rtl="0">
            <a:lnSpc>
              <a:spcPct val="90000"/>
            </a:lnSpc>
            <a:spcBef>
              <a:spcPct val="0"/>
            </a:spcBef>
            <a:spcAft>
              <a:spcPct val="35000"/>
            </a:spcAft>
          </a:pPr>
          <a:r>
            <a:rPr lang="es-ES" sz="2500" b="1" kern="1200" dirty="0" smtClean="0"/>
            <a:t>El Manejo de residuos cumple con la normativa ya que todos los residuos, peligroso y no peligrosos son enviados a sus respectivos gestores calificados  y se lleva un registro que evidenció este manejo además de encontrarse la información disponible en la página WEB del Municipio de Rumiñahui.</a:t>
          </a:r>
          <a:endParaRPr lang="es-EC" sz="2500" b="1" kern="1200" dirty="0">
            <a:solidFill>
              <a:schemeClr val="tx1"/>
            </a:solidFill>
          </a:endParaRPr>
        </a:p>
      </dsp:txBody>
      <dsp:txXfrm>
        <a:off x="125474" y="2856503"/>
        <a:ext cx="8029972" cy="231939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36795"/>
          <a:ext cx="8280920" cy="1719900"/>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La implementación de la norma NTE INEN 2266:2010 para manipulación, almacenamiento y transporte de químicos peligrosos, debe ser aplicada en todas las actividades de Chova ya que no solo manipula químicos sino también elabora materiales con químicos que requieren de sus hojas de seguridad específica.</a:t>
          </a:r>
          <a:endParaRPr lang="es-EC" sz="1800" b="1" kern="1200" dirty="0">
            <a:solidFill>
              <a:schemeClr val="bg1"/>
            </a:solidFill>
          </a:endParaRPr>
        </a:p>
      </dsp:txBody>
      <dsp:txXfrm>
        <a:off x="83959" y="120754"/>
        <a:ext cx="8113002" cy="1551982"/>
      </dsp:txXfrm>
    </dsp:sp>
    <dsp:sp modelId="{87D1FCA1-BBCB-4D21-9012-44431BADE33B}">
      <dsp:nvSpPr>
        <dsp:cNvPr id="0" name=""/>
        <dsp:cNvSpPr/>
      </dsp:nvSpPr>
      <dsp:spPr>
        <a:xfrm>
          <a:off x="0" y="1817175"/>
          <a:ext cx="8280920" cy="1719900"/>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Los cursos que se dicten para manejo y manipulación de productos químicos requieren diferentes grados de información. Uno para trabajadores otro para administrativos y otro para transportistas y contratistas, mismos que deben ser evaluados.</a:t>
          </a:r>
          <a:endParaRPr lang="es-EC" sz="2000" b="1" kern="1200" dirty="0">
            <a:solidFill>
              <a:schemeClr val="tx1"/>
            </a:solidFill>
          </a:endParaRPr>
        </a:p>
      </dsp:txBody>
      <dsp:txXfrm>
        <a:off x="83959" y="1901134"/>
        <a:ext cx="8113002" cy="1551982"/>
      </dsp:txXfrm>
    </dsp:sp>
    <dsp:sp modelId="{3FBBDC55-0A03-406B-8927-87A3D29DD0F6}">
      <dsp:nvSpPr>
        <dsp:cNvPr id="0" name=""/>
        <dsp:cNvSpPr/>
      </dsp:nvSpPr>
      <dsp:spPr>
        <a:xfrm>
          <a:off x="0" y="3597555"/>
          <a:ext cx="8280920" cy="1755708"/>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76200" tIns="76200" rIns="76200" bIns="76200" numCol="1" spcCol="1270" anchor="ctr" anchorCtr="0">
          <a:noAutofit/>
        </a:bodyPr>
        <a:lstStyle/>
        <a:p>
          <a:pPr lvl="0" algn="just" defTabSz="889000" rtl="0">
            <a:lnSpc>
              <a:spcPct val="90000"/>
            </a:lnSpc>
            <a:spcBef>
              <a:spcPct val="0"/>
            </a:spcBef>
            <a:spcAft>
              <a:spcPct val="35000"/>
            </a:spcAft>
          </a:pPr>
          <a:r>
            <a:rPr lang="es-ES" sz="2000" b="1" kern="1200" dirty="0" smtClean="0"/>
            <a:t>Al ser una empresa consolidada tiene definidos espacios para almacenamiento de residuos, materia prima y producto terminado, requiere únicamente de adecuaciones que le permitan cumplir con la normativa NTE INEN 2266:2009, en lo que se refiere a infraestructura.</a:t>
          </a:r>
          <a:endParaRPr lang="es-EC" sz="2000" b="1" kern="1200" dirty="0">
            <a:solidFill>
              <a:schemeClr val="bg1"/>
            </a:solidFill>
          </a:endParaRPr>
        </a:p>
      </dsp:txBody>
      <dsp:txXfrm>
        <a:off x="85707" y="3683262"/>
        <a:ext cx="8109506" cy="158429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7A5C51-6642-40FD-A1DE-80398347CED9}">
      <dsp:nvSpPr>
        <dsp:cNvPr id="0" name=""/>
        <dsp:cNvSpPr/>
      </dsp:nvSpPr>
      <dsp:spPr>
        <a:xfrm>
          <a:off x="0" y="19687"/>
          <a:ext cx="8280920" cy="1647329"/>
        </a:xfrm>
        <a:prstGeom prst="roundRect">
          <a:avLst/>
        </a:prstGeom>
        <a:solidFill>
          <a:schemeClr val="accent3">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just" defTabSz="1244600" rtl="0">
            <a:lnSpc>
              <a:spcPct val="90000"/>
            </a:lnSpc>
            <a:spcBef>
              <a:spcPct val="0"/>
            </a:spcBef>
            <a:spcAft>
              <a:spcPct val="35000"/>
            </a:spcAft>
          </a:pPr>
          <a:r>
            <a:rPr lang="es-ES" sz="2800" b="1" kern="1200" dirty="0" smtClean="0"/>
            <a:t>Se debe cumplir con toda la normativa ambiental vigente, considerando que Chova es una empresa con categoría IV.</a:t>
          </a:r>
          <a:endParaRPr lang="es-EC" sz="2400" b="1" kern="1200" dirty="0">
            <a:solidFill>
              <a:schemeClr val="bg1"/>
            </a:solidFill>
          </a:endParaRPr>
        </a:p>
      </dsp:txBody>
      <dsp:txXfrm>
        <a:off x="80416" y="100103"/>
        <a:ext cx="8120088" cy="1486497"/>
      </dsp:txXfrm>
    </dsp:sp>
    <dsp:sp modelId="{87D1FCA1-BBCB-4D21-9012-44431BADE33B}">
      <dsp:nvSpPr>
        <dsp:cNvPr id="0" name=""/>
        <dsp:cNvSpPr/>
      </dsp:nvSpPr>
      <dsp:spPr>
        <a:xfrm>
          <a:off x="0" y="1854216"/>
          <a:ext cx="8280920" cy="1647329"/>
        </a:xfrm>
        <a:prstGeom prst="roundRect">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1920" tIns="121920" rIns="121920" bIns="121920" numCol="1" spcCol="1270" anchor="ctr" anchorCtr="0">
          <a:noAutofit/>
        </a:bodyPr>
        <a:lstStyle/>
        <a:p>
          <a:pPr lvl="0" algn="just" defTabSz="1422400" rtl="0">
            <a:lnSpc>
              <a:spcPct val="90000"/>
            </a:lnSpc>
            <a:spcBef>
              <a:spcPct val="0"/>
            </a:spcBef>
            <a:spcAft>
              <a:spcPct val="35000"/>
            </a:spcAft>
          </a:pPr>
          <a:r>
            <a:rPr lang="es-ES" sz="3200" kern="1200" dirty="0" smtClean="0"/>
            <a:t>Realizar seguimiento continuo al PMA 2014 con las modificaciones planteadas en este trabajo</a:t>
          </a:r>
          <a:endParaRPr lang="es-EC" sz="3200" b="1" kern="1200" dirty="0">
            <a:solidFill>
              <a:schemeClr val="tx1"/>
            </a:solidFill>
          </a:endParaRPr>
        </a:p>
      </dsp:txBody>
      <dsp:txXfrm>
        <a:off x="80416" y="1934632"/>
        <a:ext cx="8120088" cy="1486497"/>
      </dsp:txXfrm>
    </dsp:sp>
    <dsp:sp modelId="{3FBBDC55-0A03-406B-8927-87A3D29DD0F6}">
      <dsp:nvSpPr>
        <dsp:cNvPr id="0" name=""/>
        <dsp:cNvSpPr/>
      </dsp:nvSpPr>
      <dsp:spPr>
        <a:xfrm>
          <a:off x="0" y="3688745"/>
          <a:ext cx="8280920" cy="1681626"/>
        </a:xfrm>
        <a:prstGeom prst="roundRect">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14300" tIns="114300" rIns="114300" bIns="114300" numCol="1" spcCol="1270" anchor="ctr" anchorCtr="0">
          <a:noAutofit/>
        </a:bodyPr>
        <a:lstStyle/>
        <a:p>
          <a:pPr lvl="0" algn="just" defTabSz="1333500" rtl="0">
            <a:lnSpc>
              <a:spcPct val="90000"/>
            </a:lnSpc>
            <a:spcBef>
              <a:spcPct val="0"/>
            </a:spcBef>
            <a:spcAft>
              <a:spcPct val="35000"/>
            </a:spcAft>
          </a:pPr>
          <a:r>
            <a:rPr lang="es-ES" sz="3000" b="1" kern="1200" dirty="0" smtClean="0"/>
            <a:t>Hacer una revisión continua para actualizar el PMA 2014 debido a las modificaciones de la normativa ambiental vigente en el país.</a:t>
          </a:r>
          <a:endParaRPr lang="es-EC" sz="3000" b="1" kern="1200" dirty="0">
            <a:solidFill>
              <a:schemeClr val="bg1"/>
            </a:solidFill>
          </a:endParaRPr>
        </a:p>
      </dsp:txBody>
      <dsp:txXfrm>
        <a:off x="82090" y="3770835"/>
        <a:ext cx="8116740" cy="15174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5D1C24-7D28-4C20-AB2F-2211A2CEF68A}">
      <dsp:nvSpPr>
        <dsp:cNvPr id="0" name=""/>
        <dsp:cNvSpPr/>
      </dsp:nvSpPr>
      <dsp:spPr>
        <a:xfrm>
          <a:off x="585957" y="311208"/>
          <a:ext cx="2258783" cy="1420668"/>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3AD97A-B7DB-43D8-B473-8D5F4F45F8E4}">
      <dsp:nvSpPr>
        <dsp:cNvPr id="0" name=""/>
        <dsp:cNvSpPr/>
      </dsp:nvSpPr>
      <dsp:spPr>
        <a:xfrm>
          <a:off x="82342" y="1828792"/>
          <a:ext cx="3542053" cy="28925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just" defTabSz="889000">
            <a:lnSpc>
              <a:spcPct val="90000"/>
            </a:lnSpc>
            <a:spcBef>
              <a:spcPct val="0"/>
            </a:spcBef>
            <a:spcAft>
              <a:spcPct val="35000"/>
            </a:spcAft>
          </a:pPr>
          <a:r>
            <a:rPr lang="es-ES" sz="2000" b="1" kern="1200" dirty="0" smtClean="0"/>
            <a:t>El Acuerdo Ministerial 006, del MAE (2014) define a la Auditoría Ambiental como, “Una herramienta de Gestión que involucra conjuntos de métodos y procedimientos de carácter fiscalizador, posterior, que serán evaluados por la Autoridad Ambiental correspondiente”.</a:t>
          </a:r>
          <a:endParaRPr lang="es-EC" sz="2000" b="1" kern="1200" dirty="0" smtClean="0"/>
        </a:p>
        <a:p>
          <a:pPr lvl="0" algn="l" defTabSz="889000">
            <a:lnSpc>
              <a:spcPct val="90000"/>
            </a:lnSpc>
            <a:spcBef>
              <a:spcPct val="0"/>
            </a:spcBef>
            <a:spcAft>
              <a:spcPct val="35000"/>
            </a:spcAft>
          </a:pPr>
          <a:endParaRPr lang="es-EC" sz="1800" kern="1200" dirty="0" smtClean="0"/>
        </a:p>
        <a:p>
          <a:pPr lvl="0" algn="l" defTabSz="889000">
            <a:lnSpc>
              <a:spcPct val="90000"/>
            </a:lnSpc>
            <a:spcBef>
              <a:spcPct val="0"/>
            </a:spcBef>
            <a:spcAft>
              <a:spcPct val="35000"/>
            </a:spcAft>
          </a:pPr>
          <a:endParaRPr lang="es-EC" sz="1800" kern="1200" dirty="0" smtClean="0"/>
        </a:p>
      </dsp:txBody>
      <dsp:txXfrm>
        <a:off x="82342" y="1828792"/>
        <a:ext cx="3542053" cy="2892503"/>
      </dsp:txXfrm>
    </dsp:sp>
    <dsp:sp modelId="{050097FF-90B2-4926-B4DC-93308A1DCBC5}">
      <dsp:nvSpPr>
        <dsp:cNvPr id="0" name=""/>
        <dsp:cNvSpPr/>
      </dsp:nvSpPr>
      <dsp:spPr>
        <a:xfrm>
          <a:off x="5410961" y="172609"/>
          <a:ext cx="1624842" cy="1008804"/>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ACB334-27B5-4C37-BF60-079B2CAA5275}">
      <dsp:nvSpPr>
        <dsp:cNvPr id="0" name=""/>
        <dsp:cNvSpPr/>
      </dsp:nvSpPr>
      <dsp:spPr>
        <a:xfrm>
          <a:off x="3904822" y="1440154"/>
          <a:ext cx="4451453" cy="1347266"/>
        </a:xfrm>
        <a:prstGeom prst="rect">
          <a:avLst/>
        </a:prstGeom>
        <a:noFill/>
        <a:ln w="25400" cap="flat" cmpd="sng" algn="ctr">
          <a:no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42240" tIns="142240" rIns="142240" bIns="0" numCol="1" spcCol="1270" anchor="t" anchorCtr="0">
          <a:noAutofit/>
        </a:bodyPr>
        <a:lstStyle/>
        <a:p>
          <a:pPr lvl="0" algn="just" defTabSz="889000" rtl="0">
            <a:lnSpc>
              <a:spcPct val="90000"/>
            </a:lnSpc>
            <a:spcBef>
              <a:spcPct val="0"/>
            </a:spcBef>
            <a:spcAft>
              <a:spcPct val="35000"/>
            </a:spcAft>
          </a:pPr>
          <a:r>
            <a:rPr lang="es-ES" sz="2000" b="1" kern="1200" dirty="0" smtClean="0"/>
            <a:t>Auditorías ambientales a los sujetos de control, sobre el cumplimiento del Plan de Manejo Ambiental y las Normativas Ambientales aplicables a la actividad o proyecto auditado. Elaboradas por un consultor calificado y en base a los respectivos Términos de Referencia, que corresponde al tipo de auditoría. Las Auditorías no podrán ser ejecutadas por las mismas empresas consultoras que realizaron los estudios de evaluación de impactos ambientales de la actividad auditada.</a:t>
          </a:r>
          <a:endParaRPr lang="es-EC" sz="2000" b="1" kern="1200" dirty="0"/>
        </a:p>
      </dsp:txBody>
      <dsp:txXfrm>
        <a:off x="3904822" y="1440154"/>
        <a:ext cx="4451453" cy="13472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697DC-25CC-4FDF-BC95-9F23A5E55D1B}">
      <dsp:nvSpPr>
        <dsp:cNvPr id="0" name=""/>
        <dsp:cNvSpPr/>
      </dsp:nvSpPr>
      <dsp:spPr>
        <a:xfrm>
          <a:off x="0" y="37944"/>
          <a:ext cx="7772400" cy="1432080"/>
        </a:xfrm>
        <a:prstGeom prst="roundRect">
          <a:avLst/>
        </a:prstGeom>
        <a:solidFill>
          <a:schemeClr val="accent3">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s-ES" sz="3600" b="1" kern="1200" dirty="0" smtClean="0"/>
            <a:t>Objetivo de la Auditoría Ambiental de Cumplimiento</a:t>
          </a:r>
          <a:endParaRPr lang="es-EC" sz="3600" kern="1200" dirty="0"/>
        </a:p>
      </dsp:txBody>
      <dsp:txXfrm>
        <a:off x="69908" y="107852"/>
        <a:ext cx="7632584" cy="1292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002F61-1D09-47A0-9998-298A746BED61}">
      <dsp:nvSpPr>
        <dsp:cNvPr id="0" name=""/>
        <dsp:cNvSpPr/>
      </dsp:nvSpPr>
      <dsp:spPr>
        <a:xfrm>
          <a:off x="1603382" y="288075"/>
          <a:ext cx="5002089" cy="4104416"/>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102870" tIns="102870" rIns="102870" bIns="102870" numCol="1" spcCol="1270" anchor="ctr" anchorCtr="0">
          <a:noAutofit/>
        </a:bodyPr>
        <a:lstStyle/>
        <a:p>
          <a:pPr lvl="0" algn="just" defTabSz="1200150">
            <a:lnSpc>
              <a:spcPct val="90000"/>
            </a:lnSpc>
            <a:spcBef>
              <a:spcPct val="0"/>
            </a:spcBef>
            <a:spcAft>
              <a:spcPct val="35000"/>
            </a:spcAft>
          </a:pPr>
          <a:r>
            <a:rPr lang="es-ES" sz="2700" kern="1200" dirty="0" smtClean="0"/>
            <a:t>El objetivo principal de la Auditoría Ambiental es verificar el cumplimiento de las normativas ambientales locales nacionales e internacionales, permite identificar problemas y tomar medidas correctivas con el fin de evitar multas en beneficio del ambiente.</a:t>
          </a:r>
          <a:endParaRPr lang="es-EC" sz="2700" kern="1200" dirty="0"/>
        </a:p>
      </dsp:txBody>
      <dsp:txXfrm>
        <a:off x="1803743" y="488436"/>
        <a:ext cx="4601367" cy="37036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A73AF9-0F06-4C1E-9FB2-FB1BFC7E9713}">
      <dsp:nvSpPr>
        <dsp:cNvPr id="0" name=""/>
        <dsp:cNvSpPr/>
      </dsp:nvSpPr>
      <dsp:spPr>
        <a:xfrm>
          <a:off x="0" y="18972"/>
          <a:ext cx="7772400" cy="1432080"/>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rtl="0">
            <a:lnSpc>
              <a:spcPct val="90000"/>
            </a:lnSpc>
            <a:spcBef>
              <a:spcPct val="0"/>
            </a:spcBef>
            <a:spcAft>
              <a:spcPct val="35000"/>
            </a:spcAft>
          </a:pPr>
          <a:r>
            <a:rPr lang="es-EC" sz="3600" kern="1200" dirty="0" smtClean="0"/>
            <a:t>Alcance de la Auditoría Ambiental de Cumplimiento </a:t>
          </a:r>
          <a:endParaRPr lang="es-EC" sz="3600" kern="1200" dirty="0"/>
        </a:p>
      </dsp:txBody>
      <dsp:txXfrm>
        <a:off x="69908" y="88880"/>
        <a:ext cx="7632584" cy="129226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9937D8-EF56-47F9-A1DE-C053734F967C}">
      <dsp:nvSpPr>
        <dsp:cNvPr id="0" name=""/>
        <dsp:cNvSpPr/>
      </dsp:nvSpPr>
      <dsp:spPr>
        <a:xfrm>
          <a:off x="3026797" y="1771"/>
          <a:ext cx="1435237" cy="1435237"/>
        </a:xfrm>
        <a:prstGeom prst="ellipse">
          <a:avLst/>
        </a:prstGeom>
        <a:solidFill>
          <a:srgbClr val="FFC000"/>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Política y objetivos  ambientales de la industria</a:t>
          </a:r>
          <a:endParaRPr lang="es-EC" sz="1400" kern="1200" dirty="0"/>
        </a:p>
      </dsp:txBody>
      <dsp:txXfrm>
        <a:off x="3236983" y="211957"/>
        <a:ext cx="1014865" cy="1014865"/>
      </dsp:txXfrm>
    </dsp:sp>
    <dsp:sp modelId="{80D967D9-8567-4C48-A72B-788F11869DB9}">
      <dsp:nvSpPr>
        <dsp:cNvPr id="0" name=""/>
        <dsp:cNvSpPr/>
      </dsp:nvSpPr>
      <dsp:spPr>
        <a:xfrm rot="2160000">
          <a:off x="4416456" y="1103731"/>
          <a:ext cx="380628" cy="4843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4427360" y="1167050"/>
        <a:ext cx="266440" cy="290636"/>
      </dsp:txXfrm>
    </dsp:sp>
    <dsp:sp modelId="{F8BB72E2-96B0-472F-B42F-E628765C249B}">
      <dsp:nvSpPr>
        <dsp:cNvPr id="0" name=""/>
        <dsp:cNvSpPr/>
      </dsp:nvSpPr>
      <dsp:spPr>
        <a:xfrm>
          <a:off x="4768937" y="1267510"/>
          <a:ext cx="1435237" cy="1435237"/>
        </a:xfrm>
        <a:prstGeom prst="ellipse">
          <a:avLst/>
        </a:prstGeom>
        <a:solidFill>
          <a:srgbClr val="EE3112"/>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Estrategias, organización de la empresa </a:t>
          </a:r>
          <a:endParaRPr lang="es-EC" sz="1400" kern="1200" dirty="0"/>
        </a:p>
      </dsp:txBody>
      <dsp:txXfrm>
        <a:off x="4979123" y="1477696"/>
        <a:ext cx="1014865" cy="1014865"/>
      </dsp:txXfrm>
    </dsp:sp>
    <dsp:sp modelId="{1447C0FD-1E6D-494B-83CF-76CD53D9979A}">
      <dsp:nvSpPr>
        <dsp:cNvPr id="0" name=""/>
        <dsp:cNvSpPr/>
      </dsp:nvSpPr>
      <dsp:spPr>
        <a:xfrm rot="6480000">
          <a:off x="4966851" y="2756691"/>
          <a:ext cx="380628" cy="4843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5041588" y="2799269"/>
        <a:ext cx="266440" cy="290636"/>
      </dsp:txXfrm>
    </dsp:sp>
    <dsp:sp modelId="{8B51CB11-0C40-40B4-ADA0-E8116C1051F7}">
      <dsp:nvSpPr>
        <dsp:cNvPr id="0" name=""/>
        <dsp:cNvSpPr/>
      </dsp:nvSpPr>
      <dsp:spPr>
        <a:xfrm>
          <a:off x="4103499" y="3315518"/>
          <a:ext cx="1435237" cy="1435237"/>
        </a:xfrm>
        <a:prstGeom prst="ellipse">
          <a:avLst/>
        </a:prstGeom>
        <a:solidFill>
          <a:srgbClr val="77E83E"/>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Programas de monitoreo</a:t>
          </a:r>
          <a:endParaRPr lang="es-EC" sz="1400" kern="1200" dirty="0"/>
        </a:p>
      </dsp:txBody>
      <dsp:txXfrm>
        <a:off x="4313685" y="3525704"/>
        <a:ext cx="1014865" cy="1014865"/>
      </dsp:txXfrm>
    </dsp:sp>
    <dsp:sp modelId="{22A2499C-3544-4E72-AA77-54E45B156D18}">
      <dsp:nvSpPr>
        <dsp:cNvPr id="0" name=""/>
        <dsp:cNvSpPr/>
      </dsp:nvSpPr>
      <dsp:spPr>
        <a:xfrm rot="10800000">
          <a:off x="3564874" y="3790941"/>
          <a:ext cx="380628" cy="4843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3679062" y="3887819"/>
        <a:ext cx="266440" cy="290636"/>
      </dsp:txXfrm>
    </dsp:sp>
    <dsp:sp modelId="{8E1F2D25-9376-4F63-9838-3892B10B887A}">
      <dsp:nvSpPr>
        <dsp:cNvPr id="0" name=""/>
        <dsp:cNvSpPr/>
      </dsp:nvSpPr>
      <dsp:spPr>
        <a:xfrm>
          <a:off x="1950095" y="3315518"/>
          <a:ext cx="1435237" cy="1435237"/>
        </a:xfrm>
        <a:prstGeom prst="ellipse">
          <a:avLst/>
        </a:prstGeom>
        <a:solidFill>
          <a:schemeClr val="accent6"/>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Manejo de sustancias  peligrosas y control de residuos</a:t>
          </a:r>
          <a:endParaRPr lang="es-EC" sz="1400" kern="1200" dirty="0"/>
        </a:p>
      </dsp:txBody>
      <dsp:txXfrm>
        <a:off x="2160281" y="3525704"/>
        <a:ext cx="1014865" cy="1014865"/>
      </dsp:txXfrm>
    </dsp:sp>
    <dsp:sp modelId="{E2DBD257-A355-4A6D-B781-B49BCAC574C8}">
      <dsp:nvSpPr>
        <dsp:cNvPr id="0" name=""/>
        <dsp:cNvSpPr/>
      </dsp:nvSpPr>
      <dsp:spPr>
        <a:xfrm rot="15120000">
          <a:off x="2148009" y="2777182"/>
          <a:ext cx="380628" cy="4843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rot="10800000">
        <a:off x="2222746" y="2928360"/>
        <a:ext cx="266440" cy="290636"/>
      </dsp:txXfrm>
    </dsp:sp>
    <dsp:sp modelId="{F4873717-68FA-41AE-8ECB-1F1ADA5E61C7}">
      <dsp:nvSpPr>
        <dsp:cNvPr id="0" name=""/>
        <dsp:cNvSpPr/>
      </dsp:nvSpPr>
      <dsp:spPr>
        <a:xfrm>
          <a:off x="1284657" y="1267510"/>
          <a:ext cx="1435237" cy="1435237"/>
        </a:xfrm>
        <a:prstGeom prst="ellipse">
          <a:avLst/>
        </a:prstGeom>
        <a:solidFill>
          <a:srgbClr val="92D050"/>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Control de emisiones.</a:t>
          </a:r>
          <a:endParaRPr lang="es-EC" sz="1400" kern="1200" dirty="0"/>
        </a:p>
      </dsp:txBody>
      <dsp:txXfrm>
        <a:off x="1494843" y="1477696"/>
        <a:ext cx="1014865" cy="1014865"/>
      </dsp:txXfrm>
    </dsp:sp>
    <dsp:sp modelId="{025E0670-3368-4EE9-8D15-E3294A403667}">
      <dsp:nvSpPr>
        <dsp:cNvPr id="0" name=""/>
        <dsp:cNvSpPr/>
      </dsp:nvSpPr>
      <dsp:spPr>
        <a:xfrm rot="19440000">
          <a:off x="2674316" y="1116395"/>
          <a:ext cx="380628" cy="4843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s-EC" sz="1200" kern="1200"/>
        </a:p>
      </dsp:txBody>
      <dsp:txXfrm>
        <a:off x="2685220" y="1246832"/>
        <a:ext cx="266440" cy="29063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C605D-4B01-408D-BAC8-55EF62D8D790}">
      <dsp:nvSpPr>
        <dsp:cNvPr id="0" name=""/>
        <dsp:cNvSpPr/>
      </dsp:nvSpPr>
      <dsp:spPr>
        <a:xfrm>
          <a:off x="0" y="206"/>
          <a:ext cx="8229600" cy="777684"/>
        </a:xfrm>
        <a:prstGeom prst="roundRect">
          <a:avLst/>
        </a:prstGeom>
        <a:solidFill>
          <a:schemeClr val="accent3">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s-ES" sz="2800" kern="1200" dirty="0" smtClean="0"/>
            <a:t>Metodología para la realización de una auditoría ambiental</a:t>
          </a:r>
          <a:endParaRPr lang="es-EC" sz="1900" kern="1200" dirty="0"/>
        </a:p>
      </dsp:txBody>
      <dsp:txXfrm>
        <a:off x="37963" y="38169"/>
        <a:ext cx="8153674" cy="701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057AB0-F2E9-4464-BF42-164E570616F6}">
      <dsp:nvSpPr>
        <dsp:cNvPr id="0" name=""/>
        <dsp:cNvSpPr/>
      </dsp:nvSpPr>
      <dsp:spPr>
        <a:xfrm>
          <a:off x="577615" y="406819"/>
          <a:ext cx="1842148" cy="792736"/>
        </a:xfrm>
        <a:prstGeom prst="round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1FE7BE5-2F75-4412-AD77-613BCA9F2CB2}">
      <dsp:nvSpPr>
        <dsp:cNvPr id="0" name=""/>
        <dsp:cNvSpPr/>
      </dsp:nvSpPr>
      <dsp:spPr>
        <a:xfrm>
          <a:off x="578388" y="1437275"/>
          <a:ext cx="1840602" cy="6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bodyPr>
        <a:lstStyle/>
        <a:p>
          <a:pPr lvl="0" algn="just" defTabSz="889000" rtl="0">
            <a:lnSpc>
              <a:spcPct val="90000"/>
            </a:lnSpc>
            <a:spcBef>
              <a:spcPct val="0"/>
            </a:spcBef>
            <a:spcAft>
              <a:spcPct val="35000"/>
            </a:spcAft>
          </a:pPr>
          <a:endParaRPr lang="es-EC" sz="2000" b="1" kern="1200" dirty="0"/>
        </a:p>
      </dsp:txBody>
      <dsp:txXfrm>
        <a:off x="578388" y="1437275"/>
        <a:ext cx="1840602" cy="682863"/>
      </dsp:txXfrm>
    </dsp:sp>
    <dsp:sp modelId="{7E7B5DBE-F435-4132-8D9D-E25BA7DF3AF6}">
      <dsp:nvSpPr>
        <dsp:cNvPr id="0" name=""/>
        <dsp:cNvSpPr/>
      </dsp:nvSpPr>
      <dsp:spPr>
        <a:xfrm>
          <a:off x="1345794" y="334735"/>
          <a:ext cx="1840602" cy="1268174"/>
        </a:xfrm>
        <a:prstGeom prst="roundRect">
          <a:avLst/>
        </a:prstGeom>
        <a:noFill/>
        <a:ln w="25400" cap="flat" cmpd="sng" algn="ctr">
          <a:noFill/>
          <a:prstDash val="solid"/>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sp>
    <dsp:sp modelId="{138D9169-8B60-4835-B1D2-378E3BFD52C8}">
      <dsp:nvSpPr>
        <dsp:cNvPr id="0" name=""/>
        <dsp:cNvSpPr/>
      </dsp:nvSpPr>
      <dsp:spPr>
        <a:xfrm>
          <a:off x="432046" y="144012"/>
          <a:ext cx="2326152" cy="1832061"/>
        </a:xfrm>
        <a:prstGeom prst="rect">
          <a:avLst/>
        </a:prstGeom>
        <a:blipFill rotWithShape="0">
          <a:blip xmlns:r="http://schemas.openxmlformats.org/officeDocument/2006/relationships" r:embed="rId1"/>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b="1" kern="1200" dirty="0">
            <a:solidFill>
              <a:srgbClr val="FF0000"/>
            </a:solidFill>
          </a:endParaRPr>
        </a:p>
      </dsp:txBody>
      <dsp:txXfrm>
        <a:off x="432046" y="144012"/>
        <a:ext cx="2326152" cy="1832061"/>
      </dsp:txXfrm>
    </dsp:sp>
    <dsp:sp modelId="{F31111BD-E676-4DDF-AFC1-A2E902CC66D7}">
      <dsp:nvSpPr>
        <dsp:cNvPr id="0" name=""/>
        <dsp:cNvSpPr/>
      </dsp:nvSpPr>
      <dsp:spPr>
        <a:xfrm>
          <a:off x="4334255" y="332796"/>
          <a:ext cx="1840602" cy="1268174"/>
        </a:xfrm>
        <a:prstGeom prst="round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81A627B-AB33-447A-8BB3-BE9828BA0968}">
      <dsp:nvSpPr>
        <dsp:cNvPr id="0" name=""/>
        <dsp:cNvSpPr/>
      </dsp:nvSpPr>
      <dsp:spPr>
        <a:xfrm>
          <a:off x="3672411" y="288033"/>
          <a:ext cx="2383432" cy="1646397"/>
        </a:xfrm>
        <a:prstGeom prst="rect">
          <a:avLst/>
        </a:prstGeom>
        <a:blipFill rotWithShape="0">
          <a:blip xmlns:r="http://schemas.openxmlformats.org/officeDocument/2006/relationships" r:embed="rId2"/>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b="1" kern="1200" dirty="0">
            <a:solidFill>
              <a:srgbClr val="FF0000"/>
            </a:solidFill>
          </a:endParaRPr>
        </a:p>
      </dsp:txBody>
      <dsp:txXfrm>
        <a:off x="3672411" y="288033"/>
        <a:ext cx="2383432" cy="1646397"/>
      </dsp:txXfrm>
    </dsp:sp>
    <dsp:sp modelId="{56168E52-DA06-4AAD-A49F-EA9C44B7C102}">
      <dsp:nvSpPr>
        <dsp:cNvPr id="0" name=""/>
        <dsp:cNvSpPr/>
      </dsp:nvSpPr>
      <dsp:spPr>
        <a:xfrm>
          <a:off x="1698175" y="2952047"/>
          <a:ext cx="1840602" cy="1268174"/>
        </a:xfrm>
        <a:prstGeom prst="round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374779A-9362-4BAF-9E39-15DA8A3E9129}">
      <dsp:nvSpPr>
        <dsp:cNvPr id="0" name=""/>
        <dsp:cNvSpPr/>
      </dsp:nvSpPr>
      <dsp:spPr>
        <a:xfrm>
          <a:off x="1698175" y="4220221"/>
          <a:ext cx="1840602" cy="68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7584" tIns="227584" rIns="227584" bIns="0" numCol="1" spcCol="1270" anchor="t" anchorCtr="0">
          <a:noAutofit/>
        </a:bodyPr>
        <a:lstStyle/>
        <a:p>
          <a:pPr lvl="0" algn="ctr" defTabSz="1422400" rtl="0">
            <a:lnSpc>
              <a:spcPct val="90000"/>
            </a:lnSpc>
            <a:spcBef>
              <a:spcPct val="0"/>
            </a:spcBef>
            <a:spcAft>
              <a:spcPct val="35000"/>
            </a:spcAft>
          </a:pPr>
          <a:endParaRPr lang="es-EC" sz="3200" kern="1200" dirty="0">
            <a:solidFill>
              <a:schemeClr val="bg1"/>
            </a:solidFill>
          </a:endParaRPr>
        </a:p>
      </dsp:txBody>
      <dsp:txXfrm>
        <a:off x="1698175" y="4220221"/>
        <a:ext cx="1840602" cy="682863"/>
      </dsp:txXfrm>
    </dsp:sp>
    <dsp:sp modelId="{7AEC07A4-7B80-476E-A011-45A25959C9D9}">
      <dsp:nvSpPr>
        <dsp:cNvPr id="0" name=""/>
        <dsp:cNvSpPr/>
      </dsp:nvSpPr>
      <dsp:spPr>
        <a:xfrm>
          <a:off x="2889711" y="2620051"/>
          <a:ext cx="1840602" cy="1268174"/>
        </a:xfrm>
        <a:prstGeom prst="roundRect">
          <a:avLst/>
        </a:prstGeom>
        <a:no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B197214-D556-4127-B0D6-8C1A7672CB22}">
      <dsp:nvSpPr>
        <dsp:cNvPr id="0" name=""/>
        <dsp:cNvSpPr/>
      </dsp:nvSpPr>
      <dsp:spPr>
        <a:xfrm>
          <a:off x="2371343" y="2808309"/>
          <a:ext cx="2654148" cy="1649620"/>
        </a:xfrm>
        <a:prstGeom prst="rect">
          <a:avLst/>
        </a:prstGeom>
        <a:blipFill rotWithShape="0">
          <a:blip xmlns:r="http://schemas.openxmlformats.org/officeDocument/2006/relationships" r:embed="rId3"/>
          <a:stretch>
            <a:fillRect/>
          </a:stretch>
        </a:blipFill>
        <a:ln>
          <a:noFill/>
        </a:ln>
        <a:effectLst/>
      </dsp:spPr>
      <dsp:style>
        <a:lnRef idx="0">
          <a:scrgbClr r="0" g="0" b="0"/>
        </a:lnRef>
        <a:fillRef idx="0">
          <a:scrgbClr r="0" g="0" b="0"/>
        </a:fillRef>
        <a:effectRef idx="0">
          <a:scrgbClr r="0" g="0" b="0"/>
        </a:effectRef>
        <a:fontRef idx="minor"/>
      </dsp:style>
      <dsp:txBody>
        <a:bodyPr spcFirstLastPara="0" vert="horz" wrap="square" lIns="462280" tIns="462280" rIns="462280" bIns="0" numCol="1" spcCol="1270" anchor="t" anchorCtr="0">
          <a:noAutofit/>
        </a:bodyPr>
        <a:lstStyle/>
        <a:p>
          <a:pPr lvl="0" algn="ctr" defTabSz="2889250">
            <a:lnSpc>
              <a:spcPct val="90000"/>
            </a:lnSpc>
            <a:spcBef>
              <a:spcPct val="0"/>
            </a:spcBef>
            <a:spcAft>
              <a:spcPct val="35000"/>
            </a:spcAft>
          </a:pPr>
          <a:endParaRPr lang="es-EC" sz="6500" kern="1200" dirty="0">
            <a:solidFill>
              <a:srgbClr val="002060"/>
            </a:solidFill>
          </a:endParaRPr>
        </a:p>
      </dsp:txBody>
      <dsp:txXfrm>
        <a:off x="2371343" y="2808309"/>
        <a:ext cx="2654148" cy="1649620"/>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22E578-3D3C-42B7-93CB-213A524354AF}" type="datetimeFigureOut">
              <a:rPr lang="es-EC" smtClean="0"/>
              <a:t>25/08/2014</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63D94A-9C6B-4201-9C9A-77D87749E4E5}" type="slidenum">
              <a:rPr lang="es-EC" smtClean="0"/>
              <a:t>‹Nº›</a:t>
            </a:fld>
            <a:endParaRPr lang="es-EC"/>
          </a:p>
        </p:txBody>
      </p:sp>
    </p:spTree>
    <p:extLst>
      <p:ext uri="{BB962C8B-B14F-4D97-AF65-F5344CB8AC3E}">
        <p14:creationId xmlns:p14="http://schemas.microsoft.com/office/powerpoint/2010/main" val="4012790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863D94A-9C6B-4201-9C9A-77D87749E4E5}" type="slidenum">
              <a:rPr lang="es-EC" smtClean="0"/>
              <a:t>11</a:t>
            </a:fld>
            <a:endParaRPr lang="es-EC"/>
          </a:p>
        </p:txBody>
      </p:sp>
    </p:spTree>
    <p:extLst>
      <p:ext uri="{BB962C8B-B14F-4D97-AF65-F5344CB8AC3E}">
        <p14:creationId xmlns:p14="http://schemas.microsoft.com/office/powerpoint/2010/main" val="1116448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3000" y="685800"/>
            <a:ext cx="4572000" cy="3429000"/>
          </a:xfrm>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D863D94A-9C6B-4201-9C9A-77D87749E4E5}" type="slidenum">
              <a:rPr lang="es-EC" smtClean="0"/>
              <a:t>12</a:t>
            </a:fld>
            <a:endParaRPr lang="es-EC"/>
          </a:p>
        </p:txBody>
      </p:sp>
    </p:spTree>
    <p:extLst>
      <p:ext uri="{BB962C8B-B14F-4D97-AF65-F5344CB8AC3E}">
        <p14:creationId xmlns:p14="http://schemas.microsoft.com/office/powerpoint/2010/main" val="332818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Planificación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­Revisión de los objetivos y alcance de la auditoría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Establecimiento del equipo Auditor</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­Programación de las actividades a realizarse: </a:t>
            </a:r>
            <a:r>
              <a:rPr lang="es-ES" sz="1200" kern="1200" dirty="0" err="1" smtClean="0">
                <a:solidFill>
                  <a:schemeClr val="tx1"/>
                </a:solidFill>
                <a:effectLst/>
                <a:latin typeface="+mn-lt"/>
                <a:ea typeface="+mn-ea"/>
                <a:cs typeface="+mn-cs"/>
              </a:rPr>
              <a:t>pre­auditoría</a:t>
            </a:r>
            <a:r>
              <a:rPr lang="es-ES" sz="1200" kern="1200" dirty="0" smtClean="0">
                <a:solidFill>
                  <a:schemeClr val="tx1"/>
                </a:solidFill>
                <a:effectLst/>
                <a:latin typeface="+mn-lt"/>
                <a:ea typeface="+mn-ea"/>
                <a:cs typeface="+mn-cs"/>
              </a:rPr>
              <a:t>, inspección de campo o y </a:t>
            </a:r>
            <a:r>
              <a:rPr lang="es-ES" sz="1200" kern="1200" dirty="0" err="1" smtClean="0">
                <a:solidFill>
                  <a:schemeClr val="tx1"/>
                </a:solidFill>
                <a:effectLst/>
                <a:latin typeface="+mn-lt"/>
                <a:ea typeface="+mn-ea"/>
                <a:cs typeface="+mn-cs"/>
              </a:rPr>
              <a:t>post­auditoría</a:t>
            </a:r>
            <a:r>
              <a:rPr lang="es-ES" sz="1200" kern="1200" dirty="0" smtClean="0">
                <a:solidFill>
                  <a:schemeClr val="tx1"/>
                </a:solidFill>
                <a:effectLst/>
                <a:latin typeface="+mn-lt"/>
                <a:ea typeface="+mn-ea"/>
                <a:cs typeface="+mn-cs"/>
              </a:rPr>
              <a:t>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Distribución de responsabilidades y actividades entre los miembros del equipo auditor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­Coordinación de detalles logísticos, internos y externos, con los responsables de Chova del Ecuador S.A.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­Preparación de la información a ser revisada, incluyendo los antecedentes (comunicaciones, aprobaciones, informes, etc.)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Revisión de información</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­Revisión de la documentación inicial: Antecedentes de problemas ambientales existentes, inventario y análisis de las demandas, conflictos, reclamos, efectuados por la comunidad y otros involucrados, en períodos anteriores</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­Revisión de la normativa ambiental aplicable, así como de los estándares propios de la empresa Chova del Ecuador S.A.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­Análisis de la documentación referente a </a:t>
            </a:r>
            <a:r>
              <a:rPr lang="es-ES" sz="1200" kern="1200" dirty="0" err="1" smtClean="0">
                <a:solidFill>
                  <a:schemeClr val="tx1"/>
                </a:solidFill>
                <a:effectLst/>
                <a:latin typeface="+mn-lt"/>
                <a:ea typeface="+mn-ea"/>
                <a:cs typeface="+mn-cs"/>
              </a:rPr>
              <a:t>monitoreos</a:t>
            </a:r>
            <a:r>
              <a:rPr lang="es-ES" sz="1200" kern="1200" dirty="0" smtClean="0">
                <a:solidFill>
                  <a:schemeClr val="tx1"/>
                </a:solidFill>
                <a:effectLst/>
                <a:latin typeface="+mn-lt"/>
                <a:ea typeface="+mn-ea"/>
                <a:cs typeface="+mn-cs"/>
              </a:rPr>
              <a:t> realizados,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Coordinación de la Auditoría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Distribución de la información entre los miembros del equipo</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Elaboración del programa detallado de trabajo para la inspección de campo.</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Antes de la inspección de campo, se puso en contacto con la empresa Chova del Ecuador S.A., para ultimar detalles administrativos de la inspección, enfatizando lo siguiente:</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Se emitió una carta a la Gerencia General de Chova del Ecuador S.A., con la presentación del Grupo Auditor, las actividades y cronograma para la Auditoría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Identificación de los miembros del grupo auditor</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Explicación sobre la Metodología a utilizar durante el proceso de Auditoría y los documentos e informes que necesitará el equipo durante la inspección de campo </a:t>
            </a:r>
            <a:endParaRPr lang="es-EC" sz="1200" kern="1200" dirty="0" smtClean="0">
              <a:solidFill>
                <a:schemeClr val="tx1"/>
              </a:solidFill>
              <a:effectLst/>
              <a:latin typeface="+mn-lt"/>
              <a:ea typeface="+mn-ea"/>
              <a:cs typeface="+mn-cs"/>
            </a:endParaRPr>
          </a:p>
          <a:p>
            <a:pPr lvl="0"/>
            <a:r>
              <a:rPr lang="es-ES" sz="1200" kern="1200" dirty="0" smtClean="0">
                <a:solidFill>
                  <a:schemeClr val="tx1"/>
                </a:solidFill>
                <a:effectLst/>
                <a:latin typeface="+mn-lt"/>
                <a:ea typeface="+mn-ea"/>
                <a:cs typeface="+mn-cs"/>
              </a:rPr>
              <a:t>Reunión pre ­Auditoría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realizó una reunión previa a la a inspección de campo, al final de la etapa de planeación para ultimar los detalles referentes a la Auditoría en sitio: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clarificó los objetivos y las responsabilidades de las partes involucradas, durante el proceso y luego de la realización de la inspección de campo.</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­Luego de evaluada la información, se identificó los aspectos que deben completarse en el sitio, así como el tiempo requerido para cada actividad </a:t>
            </a:r>
            <a:endParaRPr lang="es-EC" sz="1200" kern="1200" dirty="0" smtClean="0">
              <a:solidFill>
                <a:schemeClr val="tx1"/>
              </a:solidFill>
              <a:effectLst/>
              <a:latin typeface="+mn-lt"/>
              <a:ea typeface="+mn-ea"/>
              <a:cs typeface="+mn-cs"/>
            </a:endParaRPr>
          </a:p>
          <a:p>
            <a:r>
              <a:rPr lang="es-ES" sz="1200" kern="1200" dirty="0" smtClean="0">
                <a:solidFill>
                  <a:schemeClr val="tx1"/>
                </a:solidFill>
                <a:effectLst/>
                <a:latin typeface="+mn-lt"/>
                <a:ea typeface="+mn-ea"/>
                <a:cs typeface="+mn-cs"/>
              </a:rPr>
              <a:t>­Se entregó una lista de verificación (</a:t>
            </a:r>
            <a:r>
              <a:rPr lang="es-ES" sz="1200" kern="1200" dirty="0" err="1" smtClean="0">
                <a:solidFill>
                  <a:schemeClr val="tx1"/>
                </a:solidFill>
                <a:effectLst/>
                <a:latin typeface="+mn-lt"/>
                <a:ea typeface="+mn-ea"/>
                <a:cs typeface="+mn-cs"/>
              </a:rPr>
              <a:t>check</a:t>
            </a:r>
            <a:r>
              <a:rPr lang="es-ES" sz="1200" kern="1200" dirty="0" smtClean="0">
                <a:solidFill>
                  <a:schemeClr val="tx1"/>
                </a:solidFill>
                <a:effectLst/>
                <a:latin typeface="+mn-lt"/>
                <a:ea typeface="+mn-ea"/>
                <a:cs typeface="+mn-cs"/>
              </a:rPr>
              <a:t> </a:t>
            </a:r>
            <a:r>
              <a:rPr lang="es-ES" sz="1200" kern="1200" dirty="0" err="1" smtClean="0">
                <a:solidFill>
                  <a:schemeClr val="tx1"/>
                </a:solidFill>
                <a:effectLst/>
                <a:latin typeface="+mn-lt"/>
                <a:ea typeface="+mn-ea"/>
                <a:cs typeface="+mn-cs"/>
              </a:rPr>
              <a:t>list</a:t>
            </a:r>
            <a:r>
              <a:rPr lang="es-ES" sz="1200" kern="1200" dirty="0" smtClean="0">
                <a:solidFill>
                  <a:schemeClr val="tx1"/>
                </a:solidFill>
                <a:effectLst/>
                <a:latin typeface="+mn-lt"/>
                <a:ea typeface="+mn-ea"/>
                <a:cs typeface="+mn-cs"/>
              </a:rPr>
              <a:t>) prevista para el proceso de auditoría </a:t>
            </a:r>
            <a:endParaRPr lang="es-EC" sz="1200" kern="1200" dirty="0" smtClean="0">
              <a:solidFill>
                <a:schemeClr val="tx1"/>
              </a:solidFill>
              <a:effectLst/>
              <a:latin typeface="+mn-lt"/>
              <a:ea typeface="+mn-ea"/>
              <a:cs typeface="+mn-cs"/>
            </a:endParaRPr>
          </a:p>
          <a:p>
            <a:endParaRPr lang="es-EC" dirty="0"/>
          </a:p>
        </p:txBody>
      </p:sp>
      <p:sp>
        <p:nvSpPr>
          <p:cNvPr id="4" name="3 Marcador de número de diapositiva"/>
          <p:cNvSpPr>
            <a:spLocks noGrp="1"/>
          </p:cNvSpPr>
          <p:nvPr>
            <p:ph type="sldNum" sz="quarter" idx="10"/>
          </p:nvPr>
        </p:nvSpPr>
        <p:spPr/>
        <p:txBody>
          <a:bodyPr/>
          <a:lstStyle/>
          <a:p>
            <a:fld id="{D863D94A-9C6B-4201-9C9A-77D87749E4E5}" type="slidenum">
              <a:rPr lang="es-EC" smtClean="0"/>
              <a:t>17</a:t>
            </a:fld>
            <a:endParaRPr lang="es-EC"/>
          </a:p>
        </p:txBody>
      </p:sp>
    </p:spTree>
    <p:extLst>
      <p:ext uri="{BB962C8B-B14F-4D97-AF65-F5344CB8AC3E}">
        <p14:creationId xmlns:p14="http://schemas.microsoft.com/office/powerpoint/2010/main" val="231077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sz="1200" dirty="0" smtClean="0"/>
              <a:t>Residuos contaminados con asfalto, diésel, revestimientos o emulsiones asfálticas y desechos de laminación</a:t>
            </a:r>
          </a:p>
          <a:p>
            <a:pPr algn="just"/>
            <a:r>
              <a:rPr lang="es-ES" sz="1200" dirty="0" smtClean="0"/>
              <a:t>Área de Residuos líquidos como: aceite, emulsiones, revestimientos se depositan en envases plásticos o de metal  </a:t>
            </a:r>
          </a:p>
          <a:p>
            <a:pPr algn="just"/>
            <a:r>
              <a:rPr lang="es-ES" sz="1200" dirty="0" smtClean="0"/>
              <a:t>Contenedor de plásticos y cartones de MP, sales, gránulos y  resinas. </a:t>
            </a:r>
          </a:p>
          <a:p>
            <a:pPr algn="just"/>
            <a:r>
              <a:rPr lang="es-ES" sz="1200" dirty="0" smtClean="0"/>
              <a:t>Envases de líquidos no devueltos al proveedor como aceites industriales, plastificantes, ácido clorhídrico y </a:t>
            </a:r>
            <a:r>
              <a:rPr lang="es-ES" sz="1200" dirty="0" err="1" smtClean="0"/>
              <a:t>emulsificantes</a:t>
            </a:r>
            <a:r>
              <a:rPr lang="es-ES" sz="1200" dirty="0" smtClean="0"/>
              <a:t> </a:t>
            </a:r>
            <a:endParaRPr lang="es-EC" sz="1200" dirty="0" smtClean="0"/>
          </a:p>
          <a:p>
            <a:pPr algn="just"/>
            <a:endParaRPr lang="es-EC" sz="1200" dirty="0" smtClean="0"/>
          </a:p>
          <a:p>
            <a:endParaRPr lang="es-EC" dirty="0"/>
          </a:p>
        </p:txBody>
      </p:sp>
      <p:sp>
        <p:nvSpPr>
          <p:cNvPr id="4" name="3 Marcador de número de diapositiva"/>
          <p:cNvSpPr>
            <a:spLocks noGrp="1"/>
          </p:cNvSpPr>
          <p:nvPr>
            <p:ph type="sldNum" sz="quarter" idx="10"/>
          </p:nvPr>
        </p:nvSpPr>
        <p:spPr/>
        <p:txBody>
          <a:bodyPr/>
          <a:lstStyle/>
          <a:p>
            <a:fld id="{D863D94A-9C6B-4201-9C9A-77D87749E4E5}" type="slidenum">
              <a:rPr lang="es-EC" smtClean="0"/>
              <a:t>25</a:t>
            </a:fld>
            <a:endParaRPr lang="es-EC"/>
          </a:p>
        </p:txBody>
      </p:sp>
    </p:spTree>
    <p:extLst>
      <p:ext uri="{BB962C8B-B14F-4D97-AF65-F5344CB8AC3E}">
        <p14:creationId xmlns:p14="http://schemas.microsoft.com/office/powerpoint/2010/main" val="3697887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8"/>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1998824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13088993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41"/>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4143994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1867583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6"/>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461444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39723434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2353641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3211131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1437779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4"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3" y="273053"/>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3381914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1"/>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1FCF23D-8B3D-4486-9D61-7C5886937632}" type="datetimeFigureOut">
              <a:rPr lang="es-EC" smtClean="0"/>
              <a:pPr/>
              <a:t>25/08/2014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2A90A5DB-ABF8-4BB3-97BE-C12AFA2ACC6C}" type="slidenum">
              <a:rPr lang="es-EC" smtClean="0"/>
              <a:pPr/>
              <a:t>‹Nº›</a:t>
            </a:fld>
            <a:endParaRPr lang="es-EC"/>
          </a:p>
        </p:txBody>
      </p:sp>
    </p:spTree>
    <p:extLst>
      <p:ext uri="{BB962C8B-B14F-4D97-AF65-F5344CB8AC3E}">
        <p14:creationId xmlns:p14="http://schemas.microsoft.com/office/powerpoint/2010/main" val="2672834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3"/>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FCF23D-8B3D-4486-9D61-7C5886937632}" type="datetimeFigureOut">
              <a:rPr lang="es-EC" smtClean="0"/>
              <a:pPr/>
              <a:t>25/08/2014</a:t>
            </a:fld>
            <a:endParaRPr lang="es-EC"/>
          </a:p>
        </p:txBody>
      </p:sp>
      <p:sp>
        <p:nvSpPr>
          <p:cNvPr id="5" name="4 Marcador de pie de página"/>
          <p:cNvSpPr>
            <a:spLocks noGrp="1"/>
          </p:cNvSpPr>
          <p:nvPr>
            <p:ph type="ftr" sz="quarter" idx="3"/>
          </p:nvPr>
        </p:nvSpPr>
        <p:spPr>
          <a:xfrm>
            <a:off x="3124200" y="635635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3"/>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90A5DB-ABF8-4BB3-97BE-C12AFA2ACC6C}" type="slidenum">
              <a:rPr lang="es-EC" smtClean="0"/>
              <a:pPr/>
              <a:t>‹Nº›</a:t>
            </a:fld>
            <a:endParaRPr lang="es-EC"/>
          </a:p>
        </p:txBody>
      </p:sp>
    </p:spTree>
    <p:extLst>
      <p:ext uri="{BB962C8B-B14F-4D97-AF65-F5344CB8AC3E}">
        <p14:creationId xmlns:p14="http://schemas.microsoft.com/office/powerpoint/2010/main" val="2965064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slide" Target="slide71.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1.xml.rels><?xml version="1.0" encoding="UTF-8" standalone="yes"?>
<Relationships xmlns="http://schemas.openxmlformats.org/package/2006/relationships"><Relationship Id="rId3" Type="http://schemas.openxmlformats.org/officeDocument/2006/relationships/slide" Target="slide78.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79.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8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slide" Target="slide20.xml"/><Relationship Id="rId1" Type="http://schemas.openxmlformats.org/officeDocument/2006/relationships/slideLayout" Target="../slideLayouts/slideLayout2.xml"/><Relationship Id="rId4" Type="http://schemas.openxmlformats.org/officeDocument/2006/relationships/slide" Target="slide3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3.w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6.png"/><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10.wmf"/><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2.xml"/><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80.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683568" y="1412778"/>
            <a:ext cx="7704856" cy="5112568"/>
          </a:xfrm>
        </p:spPr>
        <p:txBody>
          <a:bodyPr>
            <a:noAutofit/>
          </a:bodyPr>
          <a:lstStyle/>
          <a:p>
            <a:r>
              <a:rPr lang="es-EC" sz="2000" b="1" dirty="0" smtClean="0"/>
              <a:t/>
            </a:r>
            <a:br>
              <a:rPr lang="es-EC" sz="2000" b="1" dirty="0" smtClean="0"/>
            </a:br>
            <a:r>
              <a:rPr lang="es-EC" sz="2000" b="1" dirty="0"/>
              <a:t/>
            </a:r>
            <a:br>
              <a:rPr lang="es-EC" sz="2000" b="1" dirty="0"/>
            </a:br>
            <a:r>
              <a:rPr lang="es-EC" sz="2000" b="1" dirty="0" smtClean="0"/>
              <a:t/>
            </a:r>
            <a:br>
              <a:rPr lang="es-EC" sz="2000" b="1" dirty="0" smtClean="0"/>
            </a:br>
            <a:r>
              <a:rPr lang="es-EC" sz="2000" b="1" dirty="0"/>
              <a:t/>
            </a:r>
            <a:br>
              <a:rPr lang="es-EC" sz="2000" b="1" dirty="0"/>
            </a:br>
            <a:r>
              <a:rPr lang="es-EC" sz="2000" b="1" dirty="0" smtClean="0"/>
              <a:t/>
            </a:r>
            <a:br>
              <a:rPr lang="es-EC" sz="2000" b="1" dirty="0" smtClean="0"/>
            </a:br>
            <a:r>
              <a:rPr lang="es-EC" sz="2000" b="1" dirty="0"/>
              <a:t/>
            </a:r>
            <a:br>
              <a:rPr lang="es-EC" sz="2000" b="1" dirty="0"/>
            </a:br>
            <a:r>
              <a:rPr lang="es-EC" sz="2000" b="1" dirty="0"/>
              <a:t/>
            </a:r>
            <a:br>
              <a:rPr lang="es-EC" sz="2000" b="1" dirty="0"/>
            </a:br>
            <a:r>
              <a:rPr lang="es-ES" sz="2000" b="1" dirty="0" smtClean="0"/>
              <a:t>MAESTRÍA </a:t>
            </a:r>
            <a:r>
              <a:rPr lang="es-ES" sz="2000" b="1" dirty="0"/>
              <a:t>EN AUDITORÍA AMBIENTAL</a:t>
            </a:r>
            <a:r>
              <a:rPr lang="es-EC" sz="2000" dirty="0"/>
              <a:t/>
            </a:r>
            <a:br>
              <a:rPr lang="es-EC" sz="2000" dirty="0"/>
            </a:br>
            <a:r>
              <a:rPr lang="es-ES" sz="2000" b="1" dirty="0"/>
              <a:t>I PROMOCIÓN</a:t>
            </a:r>
            <a:r>
              <a:rPr lang="es-EC" sz="2000" dirty="0"/>
              <a:t/>
            </a:r>
            <a:br>
              <a:rPr lang="es-EC" sz="2000" dirty="0"/>
            </a:br>
            <a:r>
              <a:rPr lang="es-EC" sz="2000" dirty="0"/>
              <a:t/>
            </a:r>
            <a:br>
              <a:rPr lang="es-EC" sz="2000" dirty="0"/>
            </a:br>
            <a:r>
              <a:rPr lang="es-ES" sz="2000" b="1" dirty="0" smtClean="0"/>
              <a:t>TESIS </a:t>
            </a:r>
            <a:r>
              <a:rPr lang="es-ES" sz="2000" b="1" dirty="0"/>
              <a:t>DE GRADO MAESTRÍA EN AUDITORÍA AMBIENTAL</a:t>
            </a:r>
            <a:r>
              <a:rPr lang="es-EC" sz="2000" dirty="0"/>
              <a:t/>
            </a:r>
            <a:br>
              <a:rPr lang="es-EC" sz="2000" dirty="0"/>
            </a:br>
            <a:r>
              <a:rPr lang="es-ES" sz="2000" b="1" dirty="0"/>
              <a:t> </a:t>
            </a:r>
            <a:r>
              <a:rPr lang="es-EC" sz="2000" dirty="0"/>
              <a:t/>
            </a:r>
            <a:br>
              <a:rPr lang="es-EC" sz="2000" dirty="0"/>
            </a:br>
            <a:r>
              <a:rPr lang="es-ES" sz="2000" b="1" dirty="0" smtClean="0"/>
              <a:t>TEMA</a:t>
            </a:r>
            <a:r>
              <a:rPr lang="es-ES" sz="2000" b="1" dirty="0"/>
              <a:t>: AUDITORÍA AMBIENTAL DE CUMPLIMIENTO EN LA PLANTA INDUSTRIAL CHOVA DEL ECUADOR S.A.</a:t>
            </a:r>
            <a:r>
              <a:rPr lang="es-EC" sz="2000" dirty="0"/>
              <a:t/>
            </a:r>
            <a:br>
              <a:rPr lang="es-EC" sz="2000" dirty="0"/>
            </a:br>
            <a:r>
              <a:rPr lang="es-ES" sz="2000" b="1" dirty="0"/>
              <a:t> </a:t>
            </a:r>
            <a:r>
              <a:rPr lang="es-EC" sz="2000" dirty="0"/>
              <a:t/>
            </a:r>
            <a:br>
              <a:rPr lang="es-EC" sz="2000" dirty="0"/>
            </a:br>
            <a:r>
              <a:rPr lang="es-ES" sz="2000" b="1" dirty="0"/>
              <a:t>AUTORES: ING. PAULINA GUEVARA G.</a:t>
            </a:r>
            <a:r>
              <a:rPr lang="es-EC" sz="2000" dirty="0"/>
              <a:t/>
            </a:r>
            <a:br>
              <a:rPr lang="es-EC" sz="2000" dirty="0"/>
            </a:br>
            <a:r>
              <a:rPr lang="es-ES" sz="2000" b="1" dirty="0"/>
              <a:t>           ING. ILIANA URGILÉS </a:t>
            </a:r>
            <a:r>
              <a:rPr lang="es-ES" sz="2000" b="1" dirty="0" smtClean="0"/>
              <a:t>B.</a:t>
            </a:r>
            <a:r>
              <a:rPr lang="es-EC" sz="2000" dirty="0"/>
              <a:t/>
            </a:r>
            <a:br>
              <a:rPr lang="es-EC" sz="2000" dirty="0"/>
            </a:br>
            <a:r>
              <a:rPr lang="es-EC" sz="2000" dirty="0"/>
              <a:t/>
            </a:r>
            <a:br>
              <a:rPr lang="es-EC" sz="2000" dirty="0"/>
            </a:br>
            <a:r>
              <a:rPr lang="es-ES" sz="2000" b="1" dirty="0"/>
              <a:t>DIRECTOR: ING. ALFONSO ÁLVAREZ G. </a:t>
            </a:r>
            <a:r>
              <a:rPr lang="es-ES" sz="2000" b="1" dirty="0" smtClean="0"/>
              <a:t>MSc</a:t>
            </a:r>
            <a:br>
              <a:rPr lang="es-ES" sz="2000" b="1" dirty="0" smtClean="0"/>
            </a:br>
            <a:r>
              <a:rPr lang="es-ES" sz="2000" b="1" dirty="0" smtClean="0"/>
              <a:t/>
            </a:r>
            <a:br>
              <a:rPr lang="es-ES" sz="2000" b="1" dirty="0" smtClean="0"/>
            </a:br>
            <a:r>
              <a:rPr lang="es-ES" sz="2000" b="1" dirty="0" smtClean="0"/>
              <a:t>CODIRECTOR: ING. RICARDO PACHACAMA MSC.</a:t>
            </a:r>
            <a:r>
              <a:rPr lang="es-EC" sz="2000" dirty="0"/>
              <a:t/>
            </a:r>
            <a:br>
              <a:rPr lang="es-EC" sz="2000" dirty="0"/>
            </a:br>
            <a:r>
              <a:rPr lang="es-ES" sz="2000" b="1" dirty="0"/>
              <a:t> </a:t>
            </a:r>
            <a:r>
              <a:rPr lang="es-EC" sz="2000" dirty="0"/>
              <a:t/>
            </a:r>
            <a:br>
              <a:rPr lang="es-EC" sz="2000" dirty="0"/>
            </a:br>
            <a:r>
              <a:rPr lang="es-ES" sz="2000" b="1" dirty="0"/>
              <a:t> </a:t>
            </a:r>
            <a:r>
              <a:rPr lang="es-EC" sz="2000" dirty="0"/>
              <a:t/>
            </a:r>
            <a:br>
              <a:rPr lang="es-EC" sz="2000" dirty="0"/>
            </a:br>
            <a:r>
              <a:rPr lang="es-ES" sz="2000" b="1" dirty="0"/>
              <a:t>SANGOLQUÍ, AGOSTO 2014</a:t>
            </a:r>
            <a:r>
              <a:rPr lang="es-EC" sz="2000" dirty="0"/>
              <a:t/>
            </a:r>
            <a:br>
              <a:rPr lang="es-EC" sz="2000" dirty="0"/>
            </a:br>
            <a:r>
              <a:rPr lang="es-EC" sz="2000" dirty="0"/>
              <a:t/>
            </a:r>
            <a:br>
              <a:rPr lang="es-EC" sz="2000" dirty="0"/>
            </a:br>
            <a:r>
              <a:rPr lang="es-ES_tradnl" sz="2000" dirty="0"/>
              <a:t> </a:t>
            </a:r>
            <a:r>
              <a:rPr lang="es-EC" sz="2000" dirty="0"/>
              <a:t/>
            </a:r>
            <a:br>
              <a:rPr lang="es-EC" sz="2000" dirty="0"/>
            </a:br>
            <a:r>
              <a:rPr lang="es-ES_tradnl" sz="2000" dirty="0"/>
              <a:t> </a:t>
            </a:r>
            <a:r>
              <a:rPr lang="es-EC" sz="2000" dirty="0"/>
              <a:t/>
            </a:r>
            <a:br>
              <a:rPr lang="es-EC" sz="2000" dirty="0"/>
            </a:br>
            <a:r>
              <a:rPr lang="es-ES_tradnl" sz="2000" dirty="0"/>
              <a:t> </a:t>
            </a:r>
            <a:r>
              <a:rPr lang="es-EC" sz="2000" dirty="0"/>
              <a:t/>
            </a:r>
            <a:br>
              <a:rPr lang="es-EC" sz="2000" dirty="0"/>
            </a:br>
            <a:endParaRPr lang="es-EC" sz="2000" dirty="0"/>
          </a:p>
        </p:txBody>
      </p:sp>
      <p:pic>
        <p:nvPicPr>
          <p:cNvPr id="3" name="2 Imagen"/>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88641"/>
            <a:ext cx="4597400" cy="1347470"/>
          </a:xfrm>
          <a:prstGeom prst="rect">
            <a:avLst/>
          </a:prstGeom>
          <a:noFill/>
          <a:ln>
            <a:noFill/>
          </a:ln>
        </p:spPr>
      </p:pic>
    </p:spTree>
    <p:extLst>
      <p:ext uri="{BB962C8B-B14F-4D97-AF65-F5344CB8AC3E}">
        <p14:creationId xmlns:p14="http://schemas.microsoft.com/office/powerpoint/2010/main" val="41695923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hlinkClick r:id="rId2" action="ppaction://hlinksldjump"/>
              </a:rPr>
              <a:t>Producción</a:t>
            </a:r>
            <a:endParaRPr lang="es-EC"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927836441"/>
              </p:ext>
            </p:extLst>
          </p:nvPr>
        </p:nvGraphicFramePr>
        <p:xfrm>
          <a:off x="457200" y="1600203"/>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21127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b="1" dirty="0"/>
              <a:t>DESCRIPCIÓN </a:t>
            </a:r>
            <a:r>
              <a:rPr lang="es-EC" b="1" dirty="0" smtClean="0"/>
              <a:t>LOS PROCESOS PRODUCTIVOS</a:t>
            </a:r>
            <a:endParaRPr lang="es-EC" b="1" dirty="0"/>
          </a:p>
        </p:txBody>
      </p:sp>
      <p:sp>
        <p:nvSpPr>
          <p:cNvPr id="3" name="2 Marcador de contenido"/>
          <p:cNvSpPr>
            <a:spLocks noGrp="1"/>
          </p:cNvSpPr>
          <p:nvPr>
            <p:ph idx="1"/>
          </p:nvPr>
        </p:nvSpPr>
        <p:spPr/>
        <p:style>
          <a:lnRef idx="1">
            <a:schemeClr val="accent3"/>
          </a:lnRef>
          <a:fillRef idx="3">
            <a:schemeClr val="accent3"/>
          </a:fillRef>
          <a:effectRef idx="2">
            <a:schemeClr val="accent3"/>
          </a:effectRef>
          <a:fontRef idx="minor">
            <a:schemeClr val="lt1"/>
          </a:fontRef>
        </p:style>
        <p:txBody>
          <a:bodyPr>
            <a:normAutofit/>
          </a:bodyPr>
          <a:lstStyle/>
          <a:p>
            <a:pPr marL="0" lvl="2" indent="0">
              <a:buNone/>
            </a:pPr>
            <a:r>
              <a:rPr lang="es-EC" sz="3900" b="1" dirty="0"/>
              <a:t>Laminación.</a:t>
            </a:r>
          </a:p>
          <a:p>
            <a:pPr algn="just"/>
            <a:r>
              <a:rPr lang="es-EC" dirty="0" smtClean="0"/>
              <a:t>Proceso de </a:t>
            </a:r>
            <a:r>
              <a:rPr lang="es-EC" dirty="0"/>
              <a:t>fabricación de láminas </a:t>
            </a:r>
            <a:r>
              <a:rPr lang="es-EC" dirty="0" smtClean="0"/>
              <a:t>asfálticas impermeabilizantes y anti ruido para </a:t>
            </a:r>
            <a:r>
              <a:rPr lang="es-EC" dirty="0"/>
              <a:t>la industria de la construcción </a:t>
            </a:r>
            <a:r>
              <a:rPr lang="es-EC" dirty="0" smtClean="0"/>
              <a:t>y automotriz. </a:t>
            </a:r>
            <a:endParaRPr lang="es-EC" dirty="0"/>
          </a:p>
          <a:p>
            <a:pPr algn="just"/>
            <a:r>
              <a:rPr lang="es-EC" dirty="0"/>
              <a:t>La capacidad de producción es </a:t>
            </a:r>
            <a:r>
              <a:rPr lang="es-EC" dirty="0" smtClean="0"/>
              <a:t>de 7000 ton/año </a:t>
            </a:r>
          </a:p>
          <a:p>
            <a:pPr algn="just"/>
            <a:r>
              <a:rPr lang="es-EC" dirty="0" smtClean="0"/>
              <a:t>En el </a:t>
            </a:r>
            <a:r>
              <a:rPr lang="es-EC" dirty="0" smtClean="0">
                <a:hlinkClick r:id="rId3" action="ppaction://hlinksldjump"/>
              </a:rPr>
              <a:t>Diagrama </a:t>
            </a:r>
            <a:r>
              <a:rPr lang="es-EC" dirty="0">
                <a:hlinkClick r:id="rId3" action="ppaction://hlinksldjump"/>
              </a:rPr>
              <a:t>de Flujo</a:t>
            </a:r>
            <a:r>
              <a:rPr lang="es-EC" dirty="0"/>
              <a:t> del  Proceso, se detalla los químicos </a:t>
            </a:r>
            <a:r>
              <a:rPr lang="es-EC" dirty="0" smtClean="0"/>
              <a:t>utilizados</a:t>
            </a:r>
            <a:endParaRPr lang="es-EC" dirty="0"/>
          </a:p>
        </p:txBody>
      </p:sp>
    </p:spTree>
    <p:extLst>
      <p:ext uri="{BB962C8B-B14F-4D97-AF65-F5344CB8AC3E}">
        <p14:creationId xmlns:p14="http://schemas.microsoft.com/office/powerpoint/2010/main" val="950382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76672"/>
            <a:ext cx="8229600" cy="1143000"/>
          </a:xfrm>
        </p:spPr>
        <p:txBody>
          <a:bodyPr>
            <a:noAutofit/>
          </a:bodyPr>
          <a:lstStyle/>
          <a:p>
            <a:pPr lvl="2" algn="ctr" rtl="0">
              <a:spcBef>
                <a:spcPct val="0"/>
              </a:spcBef>
            </a:pPr>
            <a:r>
              <a:rPr lang="es-EC" sz="3600" b="1" dirty="0"/>
              <a:t>Emulsiones asfálticas</a:t>
            </a:r>
            <a:br>
              <a:rPr lang="es-EC" sz="3600" b="1" dirty="0"/>
            </a:br>
            <a:endParaRPr lang="es-EC" sz="3600" dirty="0"/>
          </a:p>
        </p:txBody>
      </p:sp>
      <p:sp>
        <p:nvSpPr>
          <p:cNvPr id="3" name="2 Marcador de contenido"/>
          <p:cNvSpPr>
            <a:spLocks noGrp="1"/>
          </p:cNvSpPr>
          <p:nvPr>
            <p:ph idx="1"/>
          </p:nvPr>
        </p:nvSpPr>
        <p:spPr>
          <a:xfrm>
            <a:off x="467544" y="1700812"/>
            <a:ext cx="8229600" cy="2664295"/>
          </a:xfrm>
        </p:spPr>
        <p:style>
          <a:lnRef idx="0">
            <a:schemeClr val="accent3"/>
          </a:lnRef>
          <a:fillRef idx="3">
            <a:schemeClr val="accent3"/>
          </a:fillRef>
          <a:effectRef idx="3">
            <a:schemeClr val="accent3"/>
          </a:effectRef>
          <a:fontRef idx="minor">
            <a:schemeClr val="lt1"/>
          </a:fontRef>
        </p:style>
        <p:txBody>
          <a:bodyPr>
            <a:normAutofit/>
          </a:bodyPr>
          <a:lstStyle/>
          <a:p>
            <a:pPr algn="just"/>
            <a:r>
              <a:rPr lang="es-EC" dirty="0">
                <a:solidFill>
                  <a:schemeClr val="bg1"/>
                </a:solidFill>
              </a:rPr>
              <a:t>Este </a:t>
            </a:r>
            <a:r>
              <a:rPr lang="es-EC" dirty="0" smtClean="0">
                <a:solidFill>
                  <a:schemeClr val="bg1"/>
                </a:solidFill>
              </a:rPr>
              <a:t>proceso consiste en la </a:t>
            </a:r>
            <a:r>
              <a:rPr lang="es-EC" dirty="0">
                <a:solidFill>
                  <a:schemeClr val="bg1"/>
                </a:solidFill>
              </a:rPr>
              <a:t>mezcla de </a:t>
            </a:r>
            <a:r>
              <a:rPr lang="es-EC" dirty="0" smtClean="0">
                <a:solidFill>
                  <a:schemeClr val="bg1"/>
                </a:solidFill>
              </a:rPr>
              <a:t>asfalto</a:t>
            </a:r>
            <a:r>
              <a:rPr lang="es-EC" dirty="0">
                <a:solidFill>
                  <a:schemeClr val="bg1"/>
                </a:solidFill>
              </a:rPr>
              <a:t>, agua, </a:t>
            </a:r>
            <a:r>
              <a:rPr lang="es-EC" dirty="0" smtClean="0">
                <a:solidFill>
                  <a:schemeClr val="bg1"/>
                </a:solidFill>
              </a:rPr>
              <a:t>solventes, otros componentes </a:t>
            </a:r>
            <a:r>
              <a:rPr lang="es-EC" dirty="0">
                <a:solidFill>
                  <a:schemeClr val="bg1"/>
                </a:solidFill>
              </a:rPr>
              <a:t>y es utilizado en el sector vial para mezclas asfálticas en </a:t>
            </a:r>
            <a:r>
              <a:rPr lang="es-EC" dirty="0" smtClean="0">
                <a:solidFill>
                  <a:schemeClr val="bg1"/>
                </a:solidFill>
              </a:rPr>
              <a:t>frío (pavimentación y bacheo).</a:t>
            </a:r>
            <a:endParaRPr lang="es-EC" dirty="0">
              <a:solidFill>
                <a:schemeClr val="bg1"/>
              </a:solidFill>
            </a:endParaRPr>
          </a:p>
          <a:p>
            <a:pPr algn="just"/>
            <a:r>
              <a:rPr lang="es-EC" dirty="0" smtClean="0">
                <a:solidFill>
                  <a:schemeClr val="bg1"/>
                </a:solidFill>
                <a:hlinkClick r:id="rId3" action="ppaction://hlinksldjump"/>
              </a:rPr>
              <a:t>Diagrama </a:t>
            </a:r>
            <a:r>
              <a:rPr lang="es-EC" dirty="0">
                <a:solidFill>
                  <a:schemeClr val="bg1"/>
                </a:solidFill>
                <a:hlinkClick r:id="rId3" action="ppaction://hlinksldjump"/>
              </a:rPr>
              <a:t>de Flujo </a:t>
            </a:r>
            <a:r>
              <a:rPr lang="es-EC" dirty="0">
                <a:solidFill>
                  <a:schemeClr val="bg1"/>
                </a:solidFill>
              </a:rPr>
              <a:t>del  </a:t>
            </a:r>
            <a:r>
              <a:rPr lang="es-EC" dirty="0" smtClean="0">
                <a:solidFill>
                  <a:schemeClr val="bg1"/>
                </a:solidFill>
              </a:rPr>
              <a:t>Proceso es el siguiente</a:t>
            </a:r>
            <a:endParaRPr lang="es-EC" dirty="0">
              <a:solidFill>
                <a:schemeClr val="bg1"/>
              </a:solidFill>
            </a:endParaRPr>
          </a:p>
        </p:txBody>
      </p:sp>
    </p:spTree>
    <p:extLst>
      <p:ext uri="{BB962C8B-B14F-4D97-AF65-F5344CB8AC3E}">
        <p14:creationId xmlns:p14="http://schemas.microsoft.com/office/powerpoint/2010/main" val="1879221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C" sz="3200" b="1" dirty="0"/>
              <a:t>Revestimiento</a:t>
            </a:r>
            <a:br>
              <a:rPr lang="es-EC" sz="3200" b="1" dirty="0"/>
            </a:br>
            <a:endParaRPr lang="es-EC" sz="3200" dirty="0"/>
          </a:p>
        </p:txBody>
      </p:sp>
      <p:sp>
        <p:nvSpPr>
          <p:cNvPr id="3" name="2 Marcador de contenido"/>
          <p:cNvSpPr>
            <a:spLocks noGrp="1"/>
          </p:cNvSpPr>
          <p:nvPr>
            <p:ph idx="1"/>
          </p:nvPr>
        </p:nvSpPr>
        <p:spPr>
          <a:xfrm>
            <a:off x="457200" y="1600201"/>
            <a:ext cx="8229600" cy="3556992"/>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algn="just"/>
            <a:r>
              <a:rPr lang="es-EC" dirty="0">
                <a:solidFill>
                  <a:schemeClr val="bg1"/>
                </a:solidFill>
              </a:rPr>
              <a:t>Son </a:t>
            </a:r>
            <a:r>
              <a:rPr lang="es-EC" dirty="0" smtClean="0">
                <a:solidFill>
                  <a:schemeClr val="bg1"/>
                </a:solidFill>
              </a:rPr>
              <a:t>impermeabilizantes que se coloca en la superficie </a:t>
            </a:r>
            <a:r>
              <a:rPr lang="es-EC" dirty="0">
                <a:solidFill>
                  <a:schemeClr val="bg1"/>
                </a:solidFill>
              </a:rPr>
              <a:t>donde se va a instalar las láminas asfálticas y pegamentos en </a:t>
            </a:r>
            <a:r>
              <a:rPr lang="es-EC" dirty="0" smtClean="0">
                <a:solidFill>
                  <a:schemeClr val="bg1"/>
                </a:solidFill>
              </a:rPr>
              <a:t>frío </a:t>
            </a:r>
            <a:r>
              <a:rPr lang="es-EC" dirty="0">
                <a:solidFill>
                  <a:schemeClr val="bg1"/>
                </a:solidFill>
              </a:rPr>
              <a:t>para las láminas. La producción anual oscila en  las 5500 Ton. </a:t>
            </a:r>
            <a:endParaRPr lang="es-EC" dirty="0" smtClean="0">
              <a:solidFill>
                <a:schemeClr val="bg1"/>
              </a:solidFill>
            </a:endParaRPr>
          </a:p>
          <a:p>
            <a:pPr algn="just"/>
            <a:r>
              <a:rPr lang="es-EC" dirty="0" smtClean="0">
                <a:solidFill>
                  <a:schemeClr val="bg1"/>
                </a:solidFill>
              </a:rPr>
              <a:t>En </a:t>
            </a:r>
            <a:r>
              <a:rPr lang="es-EC" dirty="0">
                <a:solidFill>
                  <a:schemeClr val="bg1"/>
                </a:solidFill>
              </a:rPr>
              <a:t>el </a:t>
            </a:r>
            <a:r>
              <a:rPr lang="es-EC" dirty="0">
                <a:solidFill>
                  <a:schemeClr val="bg1"/>
                </a:solidFill>
                <a:hlinkClick r:id="rId2" action="ppaction://hlinksldjump"/>
              </a:rPr>
              <a:t>Diagrama de </a:t>
            </a:r>
            <a:r>
              <a:rPr lang="es-EC" dirty="0" smtClean="0">
                <a:solidFill>
                  <a:schemeClr val="bg1"/>
                </a:solidFill>
                <a:hlinkClick r:id="rId2" action="ppaction://hlinksldjump"/>
              </a:rPr>
              <a:t>Flujo</a:t>
            </a:r>
            <a:r>
              <a:rPr lang="es-EC" dirty="0" smtClean="0">
                <a:solidFill>
                  <a:schemeClr val="bg1"/>
                </a:solidFill>
              </a:rPr>
              <a:t> </a:t>
            </a:r>
            <a:r>
              <a:rPr lang="es-EC" dirty="0">
                <a:solidFill>
                  <a:schemeClr val="bg1"/>
                </a:solidFill>
              </a:rPr>
              <a:t>del  Proceso, se detalla los químicos </a:t>
            </a:r>
            <a:r>
              <a:rPr lang="es-EC" dirty="0" smtClean="0">
                <a:solidFill>
                  <a:schemeClr val="bg1"/>
                </a:solidFill>
              </a:rPr>
              <a:t>utilizados</a:t>
            </a:r>
            <a:endParaRPr lang="es-EC" dirty="0">
              <a:solidFill>
                <a:schemeClr val="bg1"/>
              </a:solidFill>
            </a:endParaRPr>
          </a:p>
        </p:txBody>
      </p:sp>
    </p:spTree>
    <p:extLst>
      <p:ext uri="{BB962C8B-B14F-4D97-AF65-F5344CB8AC3E}">
        <p14:creationId xmlns:p14="http://schemas.microsoft.com/office/powerpoint/2010/main" val="1586585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2" algn="ctr" rtl="0">
              <a:spcBef>
                <a:spcPct val="0"/>
              </a:spcBef>
            </a:pPr>
            <a:r>
              <a:rPr lang="es-EC" sz="3600" b="1" dirty="0"/>
              <a:t>Metales</a:t>
            </a:r>
            <a:br>
              <a:rPr lang="es-EC" sz="3600" b="1" dirty="0"/>
            </a:br>
            <a:endParaRPr lang="es-EC" sz="3600" dirty="0"/>
          </a:p>
        </p:txBody>
      </p:sp>
      <p:sp>
        <p:nvSpPr>
          <p:cNvPr id="3" name="2 Marcador de contenido"/>
          <p:cNvSpPr>
            <a:spLocks noGrp="1"/>
          </p:cNvSpPr>
          <p:nvPr>
            <p:ph idx="1"/>
          </p:nvPr>
        </p:nvSpPr>
        <p:spPr>
          <a:xfrm>
            <a:off x="457200" y="1600201"/>
            <a:ext cx="8229600" cy="3989040"/>
          </a:xfrm>
        </p:spPr>
        <p:style>
          <a:lnRef idx="1">
            <a:schemeClr val="accent3"/>
          </a:lnRef>
          <a:fillRef idx="3">
            <a:schemeClr val="accent3"/>
          </a:fillRef>
          <a:effectRef idx="2">
            <a:schemeClr val="accent3"/>
          </a:effectRef>
          <a:fontRef idx="minor">
            <a:schemeClr val="lt1"/>
          </a:fontRef>
        </p:style>
        <p:txBody>
          <a:bodyPr>
            <a:normAutofit/>
          </a:bodyPr>
          <a:lstStyle/>
          <a:p>
            <a:pPr algn="just"/>
            <a:r>
              <a:rPr lang="es-EC" dirty="0">
                <a:solidFill>
                  <a:schemeClr val="bg1"/>
                </a:solidFill>
              </a:rPr>
              <a:t>Los productos son: </a:t>
            </a:r>
            <a:r>
              <a:rPr lang="es-EC" dirty="0" smtClean="0">
                <a:solidFill>
                  <a:schemeClr val="bg1"/>
                </a:solidFill>
              </a:rPr>
              <a:t>Accesorios </a:t>
            </a:r>
            <a:r>
              <a:rPr lang="es-EC" dirty="0">
                <a:solidFill>
                  <a:schemeClr val="bg1"/>
                </a:solidFill>
              </a:rPr>
              <a:t>para la evacuación de agua lluvias </a:t>
            </a:r>
            <a:r>
              <a:rPr lang="es-EC" dirty="0" smtClean="0">
                <a:solidFill>
                  <a:schemeClr val="bg1"/>
                </a:solidFill>
              </a:rPr>
              <a:t>(bajantes</a:t>
            </a:r>
            <a:r>
              <a:rPr lang="es-EC" dirty="0">
                <a:solidFill>
                  <a:schemeClr val="bg1"/>
                </a:solidFill>
              </a:rPr>
              <a:t>, canales, codos, sujetadores, tapas y </a:t>
            </a:r>
            <a:r>
              <a:rPr lang="es-EC" dirty="0" smtClean="0">
                <a:solidFill>
                  <a:schemeClr val="bg1"/>
                </a:solidFill>
              </a:rPr>
              <a:t>pitones)</a:t>
            </a:r>
            <a:endParaRPr lang="es-EC" dirty="0">
              <a:solidFill>
                <a:schemeClr val="bg1"/>
              </a:solidFill>
            </a:endParaRPr>
          </a:p>
          <a:p>
            <a:pPr algn="just"/>
            <a:r>
              <a:rPr lang="es-EC" dirty="0" smtClean="0">
                <a:solidFill>
                  <a:schemeClr val="bg1"/>
                </a:solidFill>
              </a:rPr>
              <a:t>En </a:t>
            </a:r>
            <a:r>
              <a:rPr lang="es-EC" dirty="0">
                <a:solidFill>
                  <a:schemeClr val="bg1"/>
                </a:solidFill>
              </a:rPr>
              <a:t>este proceso, la materia prima principal son planchas de </a:t>
            </a:r>
            <a:r>
              <a:rPr lang="es-EC" dirty="0" smtClean="0">
                <a:solidFill>
                  <a:schemeClr val="bg1"/>
                </a:solidFill>
              </a:rPr>
              <a:t>aluminio. </a:t>
            </a:r>
            <a:r>
              <a:rPr lang="es-EC" dirty="0">
                <a:solidFill>
                  <a:schemeClr val="bg1"/>
                </a:solidFill>
              </a:rPr>
              <a:t>La </a:t>
            </a:r>
            <a:r>
              <a:rPr lang="es-EC" dirty="0" smtClean="0">
                <a:solidFill>
                  <a:schemeClr val="bg1"/>
                </a:solidFill>
              </a:rPr>
              <a:t>producción es </a:t>
            </a:r>
            <a:r>
              <a:rPr lang="es-EC" dirty="0">
                <a:solidFill>
                  <a:schemeClr val="bg1"/>
                </a:solidFill>
              </a:rPr>
              <a:t>de 100 toneladas por año aproximadamente</a:t>
            </a:r>
            <a:r>
              <a:rPr lang="es-EC" dirty="0" smtClean="0">
                <a:solidFill>
                  <a:schemeClr val="bg1"/>
                </a:solidFill>
              </a:rPr>
              <a:t>.</a:t>
            </a:r>
            <a:endParaRPr lang="es-EC" dirty="0">
              <a:solidFill>
                <a:schemeClr val="bg1"/>
              </a:solidFill>
            </a:endParaRPr>
          </a:p>
        </p:txBody>
      </p:sp>
    </p:spTree>
    <p:extLst>
      <p:ext uri="{BB962C8B-B14F-4D97-AF65-F5344CB8AC3E}">
        <p14:creationId xmlns:p14="http://schemas.microsoft.com/office/powerpoint/2010/main" val="2347216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2" algn="ctr" rtl="0">
              <a:spcBef>
                <a:spcPct val="0"/>
              </a:spcBef>
            </a:pPr>
            <a:r>
              <a:rPr lang="es-ES" sz="3600" b="1" dirty="0" smtClean="0"/>
              <a:t>Imptek </a:t>
            </a:r>
            <a:endParaRPr lang="es-EC" sz="3600" dirty="0"/>
          </a:p>
        </p:txBody>
      </p:sp>
      <p:sp>
        <p:nvSpPr>
          <p:cNvPr id="3" name="2 Marcador de contenido"/>
          <p:cNvSpPr>
            <a:spLocks noGrp="1"/>
          </p:cNvSpPr>
          <p:nvPr>
            <p:ph idx="1"/>
          </p:nvPr>
        </p:nvSpPr>
        <p:spPr>
          <a:xfrm>
            <a:off x="457200" y="1600201"/>
            <a:ext cx="8229600" cy="3989040"/>
          </a:xfrm>
        </p:spPr>
        <p:style>
          <a:lnRef idx="1">
            <a:schemeClr val="accent3"/>
          </a:lnRef>
          <a:fillRef idx="3">
            <a:schemeClr val="accent3"/>
          </a:fillRef>
          <a:effectRef idx="2">
            <a:schemeClr val="accent3"/>
          </a:effectRef>
          <a:fontRef idx="minor">
            <a:schemeClr val="lt1"/>
          </a:fontRef>
        </p:style>
        <p:txBody>
          <a:bodyPr>
            <a:normAutofit/>
          </a:bodyPr>
          <a:lstStyle/>
          <a:p>
            <a:pPr algn="just"/>
            <a:r>
              <a:rPr lang="es-EC" dirty="0">
                <a:solidFill>
                  <a:schemeClr val="bg1"/>
                </a:solidFill>
              </a:rPr>
              <a:t>Los productos son: </a:t>
            </a:r>
            <a:r>
              <a:rPr lang="es-EC" dirty="0" smtClean="0">
                <a:solidFill>
                  <a:schemeClr val="bg1"/>
                </a:solidFill>
              </a:rPr>
              <a:t>Paneles antiruido, termoacústicos</a:t>
            </a:r>
            <a:endParaRPr lang="es-EC" dirty="0">
              <a:solidFill>
                <a:schemeClr val="bg1"/>
              </a:solidFill>
            </a:endParaRPr>
          </a:p>
          <a:p>
            <a:pPr algn="just"/>
            <a:r>
              <a:rPr lang="es-EC" dirty="0" smtClean="0">
                <a:solidFill>
                  <a:schemeClr val="bg1"/>
                </a:solidFill>
              </a:rPr>
              <a:t>En </a:t>
            </a:r>
            <a:r>
              <a:rPr lang="es-EC" dirty="0">
                <a:solidFill>
                  <a:schemeClr val="bg1"/>
                </a:solidFill>
              </a:rPr>
              <a:t>este proceso, la materia prima principal </a:t>
            </a:r>
            <a:r>
              <a:rPr lang="es-EC" dirty="0" smtClean="0">
                <a:solidFill>
                  <a:schemeClr val="bg1"/>
                </a:solidFill>
              </a:rPr>
              <a:t>son flejes de aluminio para la estructura metálica y espuma de poliuretano que se elabora con la mezcla de isocianato y poliol.</a:t>
            </a:r>
            <a:endParaRPr lang="es-EC" dirty="0">
              <a:solidFill>
                <a:schemeClr val="bg1"/>
              </a:solidFill>
            </a:endParaRPr>
          </a:p>
        </p:txBody>
      </p:sp>
    </p:spTree>
    <p:extLst>
      <p:ext uri="{BB962C8B-B14F-4D97-AF65-F5344CB8AC3E}">
        <p14:creationId xmlns:p14="http://schemas.microsoft.com/office/powerpoint/2010/main" val="41528427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TÉRMINOS DE REFERENCIA</a:t>
            </a:r>
            <a:endParaRPr lang="es-EC" dirty="0"/>
          </a:p>
        </p:txBody>
      </p:sp>
      <p:sp>
        <p:nvSpPr>
          <p:cNvPr id="3" name="2 Marcador de contenido"/>
          <p:cNvSpPr>
            <a:spLocks noGrp="1"/>
          </p:cNvSpPr>
          <p:nvPr>
            <p:ph idx="1"/>
          </p:nvPr>
        </p:nvSpPr>
        <p:spPr>
          <a:xfrm>
            <a:off x="611560" y="1268761"/>
            <a:ext cx="8064896" cy="5328592"/>
          </a:xfrm>
        </p:spPr>
        <p:style>
          <a:lnRef idx="1">
            <a:schemeClr val="accent3"/>
          </a:lnRef>
          <a:fillRef idx="2">
            <a:schemeClr val="accent3"/>
          </a:fillRef>
          <a:effectRef idx="1">
            <a:schemeClr val="accent3"/>
          </a:effectRef>
          <a:fontRef idx="minor">
            <a:schemeClr val="dk1"/>
          </a:fontRef>
        </p:style>
        <p:txBody>
          <a:bodyPr>
            <a:normAutofit fontScale="70000" lnSpcReduction="20000"/>
          </a:bodyPr>
          <a:lstStyle/>
          <a:p>
            <a:pPr marL="0" indent="0">
              <a:buNone/>
            </a:pPr>
            <a:r>
              <a:rPr lang="es-EC" dirty="0"/>
              <a:t> </a:t>
            </a:r>
          </a:p>
          <a:p>
            <a:pPr algn="just"/>
            <a:r>
              <a:rPr lang="es-EC" dirty="0"/>
              <a:t>a. Introducción y objetivos;</a:t>
            </a:r>
          </a:p>
          <a:p>
            <a:pPr algn="just"/>
            <a:r>
              <a:rPr lang="es-EC" dirty="0"/>
              <a:t>b. Características del proyecto (construcción, operación, mantenimiento cierre y abandono) y análisis de alternativas;</a:t>
            </a:r>
          </a:p>
          <a:p>
            <a:pPr algn="just"/>
            <a:r>
              <a:rPr lang="es-EC" dirty="0"/>
              <a:t>c. Diagnóstico ambiental (línea base); orientado principalmente a las variables ambientales relevantes</a:t>
            </a:r>
          </a:p>
          <a:p>
            <a:pPr algn="just"/>
            <a:r>
              <a:rPr lang="es-EC" dirty="0"/>
              <a:t>d. Definición de área de influencia;</a:t>
            </a:r>
          </a:p>
          <a:p>
            <a:pPr algn="just"/>
            <a:r>
              <a:rPr lang="es-EC" dirty="0"/>
              <a:t>e. Metodologías para identificación y evaluación de impactos, para análisis del riesgo ambiental, y para la evaluación de riesgos naturales que afecten la viabilidad del proyecto;</a:t>
            </a:r>
          </a:p>
          <a:p>
            <a:pPr algn="just"/>
            <a:r>
              <a:rPr lang="es-EC" dirty="0"/>
              <a:t>f. Propuesta del Plan de Manejo Ambiental;</a:t>
            </a:r>
          </a:p>
          <a:p>
            <a:pPr algn="just"/>
            <a:r>
              <a:rPr lang="es-EC" dirty="0"/>
              <a:t>g. Equipo de profesionales;</a:t>
            </a:r>
          </a:p>
          <a:p>
            <a:pPr algn="just"/>
            <a:r>
              <a:rPr lang="es-EC" dirty="0"/>
              <a:t>h. Criterios para definir la información de carácter reservado;</a:t>
            </a:r>
          </a:p>
          <a:p>
            <a:pPr algn="just"/>
            <a:r>
              <a:rPr lang="es-EC" dirty="0"/>
              <a:t>i. Plan de Participación para la elaboración del </a:t>
            </a:r>
            <a:r>
              <a:rPr lang="es-EC" dirty="0" err="1"/>
              <a:t>EsIA</a:t>
            </a:r>
            <a:r>
              <a:rPr lang="es-EC" dirty="0"/>
              <a:t>, en el que se incorpore la priorización de los estudios los criterios y observaciones de la comunidad.</a:t>
            </a:r>
          </a:p>
          <a:p>
            <a:pPr algn="just"/>
            <a:r>
              <a:rPr lang="es-EC" dirty="0"/>
              <a:t>j. Cronograma de ejecución del </a:t>
            </a:r>
            <a:r>
              <a:rPr lang="es-EC" dirty="0" err="1"/>
              <a:t>EsIA</a:t>
            </a:r>
            <a:r>
              <a:rPr lang="es-EC" dirty="0"/>
              <a:t>.</a:t>
            </a:r>
          </a:p>
          <a:p>
            <a:endParaRPr lang="es-EC" dirty="0"/>
          </a:p>
        </p:txBody>
      </p:sp>
    </p:spTree>
    <p:extLst>
      <p:ext uri="{BB962C8B-B14F-4D97-AF65-F5344CB8AC3E}">
        <p14:creationId xmlns:p14="http://schemas.microsoft.com/office/powerpoint/2010/main" val="4083571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ACTIVIDADES DE PREAUDITORÍA</a:t>
            </a:r>
            <a:endParaRPr lang="es-EC" dirty="0"/>
          </a:p>
        </p:txBody>
      </p:sp>
      <p:sp>
        <p:nvSpPr>
          <p:cNvPr id="3" name="2 Marcador de contenido"/>
          <p:cNvSpPr>
            <a:spLocks noGrp="1"/>
          </p:cNvSpPr>
          <p:nvPr>
            <p:ph idx="1"/>
          </p:nvPr>
        </p:nvSpPr>
        <p:spPr>
          <a:xfrm>
            <a:off x="683568" y="1268760"/>
            <a:ext cx="8136904" cy="5400600"/>
          </a:xfrm>
        </p:spPr>
        <p:style>
          <a:lnRef idx="1">
            <a:schemeClr val="accent3"/>
          </a:lnRef>
          <a:fillRef idx="2">
            <a:schemeClr val="accent3"/>
          </a:fillRef>
          <a:effectRef idx="1">
            <a:schemeClr val="accent3"/>
          </a:effectRef>
          <a:fontRef idx="minor">
            <a:schemeClr val="dk1"/>
          </a:fontRef>
        </p:style>
        <p:txBody>
          <a:bodyPr>
            <a:normAutofit fontScale="40000" lnSpcReduction="20000"/>
          </a:bodyPr>
          <a:lstStyle/>
          <a:p>
            <a:pPr lvl="0" algn="just"/>
            <a:r>
              <a:rPr lang="es-ES" dirty="0" smtClean="0"/>
              <a:t>­</a:t>
            </a:r>
            <a:r>
              <a:rPr lang="es-ES" sz="3800" dirty="0" smtClean="0"/>
              <a:t>­­</a:t>
            </a:r>
            <a:r>
              <a:rPr lang="es-ES" sz="6000" dirty="0"/>
              <a:t>Coordinación de detalles logísticos, internos y externos, con los responsables de Chova del Ecuador S.A. </a:t>
            </a:r>
            <a:endParaRPr lang="es-EC" sz="6000" dirty="0"/>
          </a:p>
          <a:p>
            <a:pPr lvl="0" algn="just"/>
            <a:r>
              <a:rPr lang="es-ES" sz="6000" dirty="0"/>
              <a:t>Revisión de </a:t>
            </a:r>
            <a:r>
              <a:rPr lang="es-ES" sz="6000" dirty="0" smtClean="0"/>
              <a:t>información y normativa </a:t>
            </a:r>
            <a:r>
              <a:rPr lang="es-ES" sz="6000" dirty="0"/>
              <a:t>ambiental aplicable, así como de los estándares propios de la empresa Chova del Ecuador S.A. </a:t>
            </a:r>
            <a:endParaRPr lang="es-EC" sz="6000" dirty="0"/>
          </a:p>
          <a:p>
            <a:pPr lvl="0" algn="just"/>
            <a:r>
              <a:rPr lang="es-ES" sz="6000" dirty="0" smtClean="0"/>
              <a:t>­Elaboración </a:t>
            </a:r>
            <a:r>
              <a:rPr lang="es-ES" sz="6000" dirty="0"/>
              <a:t>del programa detallado de trabajo para la inspección de campo.</a:t>
            </a:r>
            <a:endParaRPr lang="es-EC" sz="6000" dirty="0"/>
          </a:p>
          <a:p>
            <a:pPr lvl="0" algn="just"/>
            <a:r>
              <a:rPr lang="es-ES" sz="6000" dirty="0" smtClean="0"/>
              <a:t>Explicación </a:t>
            </a:r>
            <a:r>
              <a:rPr lang="es-ES" sz="6000" dirty="0"/>
              <a:t>sobre la Metodología a utilizar durante el proceso de Auditoría y los documentos e informes que necesitará el equipo durante la inspección de campo </a:t>
            </a:r>
            <a:endParaRPr lang="es-EC" sz="6000" dirty="0"/>
          </a:p>
          <a:p>
            <a:pPr lvl="0" algn="just"/>
            <a:r>
              <a:rPr lang="es-ES" sz="6000" dirty="0"/>
              <a:t>Reunión pre ­Auditoría </a:t>
            </a:r>
            <a:endParaRPr lang="es-EC" sz="6000" dirty="0"/>
          </a:p>
          <a:p>
            <a:pPr algn="just"/>
            <a:r>
              <a:rPr lang="es-ES" sz="6000" dirty="0" smtClean="0"/>
              <a:t>­</a:t>
            </a:r>
            <a:r>
              <a:rPr lang="es-ES" sz="6000" dirty="0"/>
              <a:t>Luego de evaluada la información, se identificó los aspectos que deben completarse en el sitio, así como el tiempo requerido para cada actividad </a:t>
            </a:r>
            <a:endParaRPr lang="es-EC" sz="6000" dirty="0"/>
          </a:p>
          <a:p>
            <a:pPr algn="just"/>
            <a:r>
              <a:rPr lang="es-ES" sz="6000" dirty="0"/>
              <a:t>­Se entregó una lista de verificación (</a:t>
            </a:r>
            <a:r>
              <a:rPr lang="es-ES" sz="6000" dirty="0" err="1"/>
              <a:t>check</a:t>
            </a:r>
            <a:r>
              <a:rPr lang="es-ES" sz="6000" dirty="0"/>
              <a:t> </a:t>
            </a:r>
            <a:r>
              <a:rPr lang="es-ES" sz="6000" dirty="0" err="1"/>
              <a:t>list</a:t>
            </a:r>
            <a:r>
              <a:rPr lang="es-ES" sz="6000" dirty="0"/>
              <a:t>) prevista para el proceso de auditoría </a:t>
            </a:r>
            <a:endParaRPr lang="es-EC" sz="6000" dirty="0"/>
          </a:p>
          <a:p>
            <a:endParaRPr lang="es-EC" dirty="0"/>
          </a:p>
        </p:txBody>
      </p:sp>
    </p:spTree>
    <p:extLst>
      <p:ext uri="{BB962C8B-B14F-4D97-AF65-F5344CB8AC3E}">
        <p14:creationId xmlns:p14="http://schemas.microsoft.com/office/powerpoint/2010/main" val="22454489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2179920694"/>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93844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redondeado"/>
          <p:cNvSpPr/>
          <p:nvPr/>
        </p:nvSpPr>
        <p:spPr>
          <a:xfrm>
            <a:off x="467544" y="2492896"/>
            <a:ext cx="8280920" cy="388843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C"/>
          </a:p>
        </p:txBody>
      </p:sp>
      <p:sp>
        <p:nvSpPr>
          <p:cNvPr id="2" name="1 Título"/>
          <p:cNvSpPr>
            <a:spLocks noGrp="1"/>
          </p:cNvSpPr>
          <p:nvPr>
            <p:ph type="title"/>
          </p:nvPr>
        </p:nvSpPr>
        <p:spPr>
          <a:xfrm>
            <a:off x="395536" y="980728"/>
            <a:ext cx="8229600" cy="1143000"/>
          </a:xfrm>
        </p:spPr>
        <p:txBody>
          <a:bodyPr>
            <a:noAutofit/>
          </a:bodyPr>
          <a:lstStyle/>
          <a:p>
            <a:pPr lvl="0"/>
            <a:r>
              <a:rPr lang="es-ES" sz="6000" b="1" dirty="0" smtClean="0"/>
              <a:t>Actividades de la Auditoría </a:t>
            </a:r>
            <a:r>
              <a:rPr lang="es-ES" sz="6000" b="1" dirty="0"/>
              <a:t>I</a:t>
            </a:r>
            <a:r>
              <a:rPr lang="es-ES" sz="6000" b="1" dirty="0" smtClean="0"/>
              <a:t>n situ</a:t>
            </a:r>
            <a:r>
              <a:rPr lang="es-EC" sz="6000" b="1" dirty="0"/>
              <a:t/>
            </a:r>
            <a:br>
              <a:rPr lang="es-EC" sz="6000" b="1" dirty="0"/>
            </a:br>
            <a:endParaRPr lang="es-EC" sz="6000" dirty="0"/>
          </a:p>
        </p:txBody>
      </p:sp>
      <p:sp>
        <p:nvSpPr>
          <p:cNvPr id="3" name="2 Marcador de contenido"/>
          <p:cNvSpPr>
            <a:spLocks noGrp="1"/>
          </p:cNvSpPr>
          <p:nvPr>
            <p:ph idx="1"/>
          </p:nvPr>
        </p:nvSpPr>
        <p:spPr>
          <a:xfrm>
            <a:off x="755576" y="2708920"/>
            <a:ext cx="7931224" cy="3417246"/>
          </a:xfrm>
        </p:spPr>
        <p:txBody>
          <a:bodyPr>
            <a:normAutofit/>
          </a:bodyPr>
          <a:lstStyle/>
          <a:p>
            <a:r>
              <a:rPr lang="es-EC" sz="6000" b="1" dirty="0" smtClean="0">
                <a:hlinkClick r:id="rId2" action="ppaction://hlinksldjump"/>
              </a:rPr>
              <a:t>Reunión inicial</a:t>
            </a:r>
            <a:endParaRPr lang="es-EC" sz="6000" b="1" dirty="0" smtClean="0"/>
          </a:p>
          <a:p>
            <a:r>
              <a:rPr lang="es-EC" sz="6000" b="1" dirty="0" smtClean="0">
                <a:hlinkClick r:id="rId3" action="ppaction://hlinksldjump"/>
              </a:rPr>
              <a:t>Visita de campo</a:t>
            </a:r>
            <a:endParaRPr lang="es-EC" sz="6000" b="1" dirty="0" smtClean="0"/>
          </a:p>
          <a:p>
            <a:r>
              <a:rPr lang="es-EC" sz="6000" b="1" dirty="0" smtClean="0">
                <a:hlinkClick r:id="rId4" action="ppaction://hlinksldjump"/>
              </a:rPr>
              <a:t>Reunión de cierre</a:t>
            </a:r>
            <a:endParaRPr lang="es-EC" sz="6000" b="1" dirty="0"/>
          </a:p>
        </p:txBody>
      </p:sp>
    </p:spTree>
    <p:extLst>
      <p:ext uri="{BB962C8B-B14F-4D97-AF65-F5344CB8AC3E}">
        <p14:creationId xmlns:p14="http://schemas.microsoft.com/office/powerpoint/2010/main" val="16038509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Elipse"/>
          <p:cNvSpPr/>
          <p:nvPr/>
        </p:nvSpPr>
        <p:spPr>
          <a:xfrm>
            <a:off x="467544" y="188640"/>
            <a:ext cx="8208912" cy="1412776"/>
          </a:xfrm>
          <a:prstGeom prst="ellipse">
            <a:avLst/>
          </a:prstGeom>
          <a:solidFill>
            <a:srgbClr val="77E8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Título"/>
          <p:cNvSpPr>
            <a:spLocks noGrp="1"/>
          </p:cNvSpPr>
          <p:nvPr>
            <p:ph type="title"/>
          </p:nvPr>
        </p:nvSpPr>
        <p:spPr>
          <a:xfrm>
            <a:off x="452913" y="548680"/>
            <a:ext cx="8219256" cy="960846"/>
          </a:xfrm>
        </p:spPr>
        <p:txBody>
          <a:bodyPr>
            <a:noAutofit/>
          </a:bodyPr>
          <a:lstStyle/>
          <a:p>
            <a:r>
              <a:rPr lang="es-EC" sz="3200" b="1" dirty="0" smtClean="0"/>
              <a:t>AUDITORÍA AMBIENTAL DE CUMPLIMIENTO EN CHOVA DEL ECUADOR S.A.</a:t>
            </a:r>
            <a:endParaRPr lang="es-EC" sz="3200" b="1" dirty="0"/>
          </a:p>
        </p:txBody>
      </p:sp>
      <p:graphicFrame>
        <p:nvGraphicFramePr>
          <p:cNvPr id="5" name="4 Diagrama"/>
          <p:cNvGraphicFramePr/>
          <p:nvPr>
            <p:extLst>
              <p:ext uri="{D42A27DB-BD31-4B8C-83A1-F6EECF244321}">
                <p14:modId xmlns:p14="http://schemas.microsoft.com/office/powerpoint/2010/main" val="4132686603"/>
              </p:ext>
            </p:extLst>
          </p:nvPr>
        </p:nvGraphicFramePr>
        <p:xfrm>
          <a:off x="2483768" y="1844824"/>
          <a:ext cx="5904656" cy="478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Flecha derecha"/>
          <p:cNvSpPr/>
          <p:nvPr/>
        </p:nvSpPr>
        <p:spPr>
          <a:xfrm>
            <a:off x="467544" y="3501008"/>
            <a:ext cx="1872208" cy="1152128"/>
          </a:xfrm>
          <a:prstGeom prst="rightArrow">
            <a:avLst/>
          </a:prstGeom>
          <a:solidFill>
            <a:srgbClr val="AFFF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s-ES" sz="2200" b="1" dirty="0">
                <a:solidFill>
                  <a:schemeClr val="tx1"/>
                </a:solidFill>
              </a:rPr>
              <a:t>Objetivos </a:t>
            </a:r>
          </a:p>
        </p:txBody>
      </p:sp>
      <p:sp>
        <p:nvSpPr>
          <p:cNvPr id="8" name="7 Marcador de contenido"/>
          <p:cNvSpPr>
            <a:spLocks noGrp="1"/>
          </p:cNvSpPr>
          <p:nvPr>
            <p:ph idx="1"/>
          </p:nvPr>
        </p:nvSpPr>
        <p:spPr/>
        <p:txBody>
          <a:bodyPr/>
          <a:lstStyle/>
          <a:p>
            <a:endParaRPr lang="es-EC" dirty="0"/>
          </a:p>
        </p:txBody>
      </p:sp>
    </p:spTree>
    <p:extLst>
      <p:ext uri="{BB962C8B-B14F-4D97-AF65-F5344CB8AC3E}">
        <p14:creationId xmlns:p14="http://schemas.microsoft.com/office/powerpoint/2010/main" val="1253715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Reunión Inicial</a:t>
            </a:r>
            <a:endParaRPr lang="es-EC" dirty="0"/>
          </a:p>
        </p:txBody>
      </p:sp>
      <p:sp>
        <p:nvSpPr>
          <p:cNvPr id="5" name="4 Marcador de texto"/>
          <p:cNvSpPr>
            <a:spLocks noGrp="1"/>
          </p:cNvSpPr>
          <p:nvPr>
            <p:ph type="body" idx="1"/>
          </p:nvPr>
        </p:nvSpPr>
        <p:spPr/>
        <p:txBody>
          <a:bodyPr/>
          <a:lstStyle/>
          <a:p>
            <a:endParaRPr lang="es-EC"/>
          </a:p>
        </p:txBody>
      </p:sp>
      <p:pic>
        <p:nvPicPr>
          <p:cNvPr id="6146" name="Picture 2" descr="C:\Program Files (x86)\Microsoft Office\MEDIA\CAGCAT10\j0233018.wm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79512" y="1340768"/>
            <a:ext cx="4437608" cy="4507841"/>
          </a:xfrm>
          <a:prstGeom prst="rect">
            <a:avLst/>
          </a:prstGeom>
          <a:noFill/>
          <a:extLst>
            <a:ext uri="{909E8E84-426E-40DD-AFC4-6F175D3DCCD1}">
              <a14:hiddenFill xmlns:a14="http://schemas.microsoft.com/office/drawing/2010/main">
                <a:solidFill>
                  <a:srgbClr val="FFFFFF"/>
                </a:solidFill>
              </a14:hiddenFill>
            </a:ext>
          </a:extLst>
        </p:spPr>
      </p:pic>
      <p:sp>
        <p:nvSpPr>
          <p:cNvPr id="7" name="6 Marcador de contenido"/>
          <p:cNvSpPr>
            <a:spLocks noGrp="1"/>
          </p:cNvSpPr>
          <p:nvPr>
            <p:ph sz="quarter" idx="4"/>
          </p:nvPr>
        </p:nvSpPr>
        <p:spPr/>
        <p:txBody>
          <a:bodyPr/>
          <a:lstStyle/>
          <a:p>
            <a:pPr algn="just"/>
            <a:r>
              <a:rPr lang="es-EC" dirty="0" smtClean="0"/>
              <a:t>Presentación del equipo auditor</a:t>
            </a:r>
          </a:p>
          <a:p>
            <a:pPr algn="just"/>
            <a:r>
              <a:rPr lang="es-EC" dirty="0" smtClean="0"/>
              <a:t>Plan de trabajo detallado</a:t>
            </a:r>
          </a:p>
          <a:p>
            <a:pPr algn="just"/>
            <a:r>
              <a:rPr lang="es-EC" dirty="0" smtClean="0"/>
              <a:t>Designación de la persona responsable de la empresa</a:t>
            </a:r>
          </a:p>
          <a:p>
            <a:endParaRPr lang="es-EC" dirty="0"/>
          </a:p>
        </p:txBody>
      </p:sp>
      <p:sp>
        <p:nvSpPr>
          <p:cNvPr id="8" name="7 Flecha izquierda">
            <a:hlinkClick r:id="rId3" action="ppaction://hlinksldjump"/>
          </p:cNvPr>
          <p:cNvSpPr/>
          <p:nvPr/>
        </p:nvSpPr>
        <p:spPr>
          <a:xfrm>
            <a:off x="7524328" y="5733256"/>
            <a:ext cx="720080" cy="5760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647203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116635"/>
            <a:ext cx="7772400" cy="1470025"/>
          </a:xfrm>
        </p:spPr>
        <p:txBody>
          <a:bodyPr/>
          <a:lstStyle/>
          <a:p>
            <a:pPr lvl="2" algn="ctr" rtl="0">
              <a:spcBef>
                <a:spcPct val="0"/>
              </a:spcBef>
            </a:pPr>
            <a:r>
              <a:rPr lang="es-EC" sz="3200" dirty="0"/>
              <a:t>Área de Corte</a:t>
            </a:r>
            <a:r>
              <a:rPr lang="es-EC" dirty="0"/>
              <a:t>.</a:t>
            </a:r>
            <a:r>
              <a:rPr lang="es-EC" b="1" dirty="0"/>
              <a:t>­</a:t>
            </a:r>
            <a:br>
              <a:rPr lang="es-EC" b="1" dirty="0"/>
            </a:br>
            <a:endParaRPr lang="es-EC" dirty="0"/>
          </a:p>
        </p:txBody>
      </p:sp>
      <p:sp>
        <p:nvSpPr>
          <p:cNvPr id="3" name="2 Subtítulo"/>
          <p:cNvSpPr>
            <a:spLocks noGrp="1"/>
          </p:cNvSpPr>
          <p:nvPr>
            <p:ph type="subTitle" idx="1"/>
          </p:nvPr>
        </p:nvSpPr>
        <p:spPr>
          <a:xfrm>
            <a:off x="1403648" y="1124746"/>
            <a:ext cx="6696744" cy="2664296"/>
          </a:xfrm>
        </p:spPr>
        <p:style>
          <a:lnRef idx="0">
            <a:schemeClr val="accent3"/>
          </a:lnRef>
          <a:fillRef idx="3">
            <a:schemeClr val="accent3"/>
          </a:fillRef>
          <a:effectRef idx="3">
            <a:schemeClr val="accent3"/>
          </a:effectRef>
          <a:fontRef idx="minor">
            <a:schemeClr val="lt1"/>
          </a:fontRef>
        </p:style>
        <p:txBody>
          <a:bodyPr>
            <a:normAutofit/>
          </a:bodyPr>
          <a:lstStyle/>
          <a:p>
            <a:pPr algn="just"/>
            <a:r>
              <a:rPr lang="es-EC" sz="2800" dirty="0" smtClean="0">
                <a:solidFill>
                  <a:schemeClr val="bg1"/>
                </a:solidFill>
              </a:rPr>
              <a:t>La </a:t>
            </a:r>
            <a:r>
              <a:rPr lang="es-EC" sz="2800" dirty="0">
                <a:solidFill>
                  <a:schemeClr val="bg1"/>
                </a:solidFill>
              </a:rPr>
              <a:t>máquina cortadora </a:t>
            </a:r>
            <a:r>
              <a:rPr lang="es-EC" sz="2800" dirty="0" smtClean="0">
                <a:solidFill>
                  <a:schemeClr val="bg1"/>
                </a:solidFill>
              </a:rPr>
              <a:t>es </a:t>
            </a:r>
            <a:r>
              <a:rPr lang="es-EC" sz="2800" dirty="0">
                <a:solidFill>
                  <a:schemeClr val="bg1"/>
                </a:solidFill>
              </a:rPr>
              <a:t>una cizalla neumática activada eléctricamente. El rollo ingresa a la máquina y mediante un tope se da la dimensión del ancho a cortar, se activa la cortadora y ésta hace el corte perpendicular a la cara el rollo de la lámina.</a:t>
            </a:r>
          </a:p>
          <a:p>
            <a:endParaRPr lang="es-EC" dirty="0">
              <a:solidFill>
                <a:schemeClr val="bg1"/>
              </a:solidFill>
            </a:endParaRPr>
          </a:p>
        </p:txBody>
      </p:sp>
      <p:grpSp>
        <p:nvGrpSpPr>
          <p:cNvPr id="9" name="149 Grupo"/>
          <p:cNvGrpSpPr>
            <a:grpSpLocks/>
          </p:cNvGrpSpPr>
          <p:nvPr/>
        </p:nvGrpSpPr>
        <p:grpSpPr>
          <a:xfrm>
            <a:off x="1979712" y="4077073"/>
            <a:ext cx="5472608" cy="2448272"/>
            <a:chOff x="0" y="0"/>
            <a:chExt cx="5124450" cy="1790700"/>
          </a:xfrm>
        </p:grpSpPr>
        <p:pic>
          <p:nvPicPr>
            <p:cNvPr id="10" name="9 Imagen"/>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5550" y="0"/>
              <a:ext cx="2628900" cy="1790700"/>
            </a:xfrm>
            <a:prstGeom prst="rect">
              <a:avLst/>
            </a:prstGeom>
            <a:noFill/>
            <a:ln>
              <a:noFill/>
            </a:ln>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495550" cy="1790700"/>
            </a:xfrm>
            <a:prstGeom prst="rect">
              <a:avLst/>
            </a:prstGeom>
            <a:noFill/>
            <a:ln>
              <a:noFill/>
            </a:ln>
          </p:spPr>
        </p:pic>
      </p:grpSp>
    </p:spTree>
    <p:extLst>
      <p:ext uri="{BB962C8B-B14F-4D97-AF65-F5344CB8AC3E}">
        <p14:creationId xmlns:p14="http://schemas.microsoft.com/office/powerpoint/2010/main" val="2764833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lvl="2" algn="ctr" rtl="0">
              <a:spcBef>
                <a:spcPct val="0"/>
              </a:spcBef>
            </a:pPr>
            <a:r>
              <a:rPr lang="es-ES" sz="2400" b="1" dirty="0"/>
              <a:t>Área de Metales.­</a:t>
            </a:r>
            <a:r>
              <a:rPr lang="es-EC" sz="2400" b="1" dirty="0"/>
              <a:t/>
            </a:r>
            <a:br>
              <a:rPr lang="es-EC" sz="2400" b="1" dirty="0"/>
            </a:br>
            <a:endParaRPr lang="es-EC" sz="2400" dirty="0"/>
          </a:p>
        </p:txBody>
      </p:sp>
      <p:sp>
        <p:nvSpPr>
          <p:cNvPr id="3" name="2 Marcador de contenido"/>
          <p:cNvSpPr>
            <a:spLocks noGrp="1"/>
          </p:cNvSpPr>
          <p:nvPr>
            <p:ph idx="1"/>
          </p:nvPr>
        </p:nvSpPr>
        <p:spPr>
          <a:xfrm>
            <a:off x="457200" y="836713"/>
            <a:ext cx="8075240" cy="2664296"/>
          </a:xfrm>
        </p:spPr>
        <p:style>
          <a:lnRef idx="1">
            <a:schemeClr val="accent3"/>
          </a:lnRef>
          <a:fillRef idx="3">
            <a:schemeClr val="accent3"/>
          </a:fillRef>
          <a:effectRef idx="2">
            <a:schemeClr val="accent3"/>
          </a:effectRef>
          <a:fontRef idx="minor">
            <a:schemeClr val="lt1"/>
          </a:fontRef>
        </p:style>
        <p:txBody>
          <a:bodyPr>
            <a:noAutofit/>
          </a:bodyPr>
          <a:lstStyle/>
          <a:p>
            <a:pPr algn="just"/>
            <a:endParaRPr lang="es-ES" sz="2400" dirty="0" smtClean="0">
              <a:solidFill>
                <a:schemeClr val="bg1"/>
              </a:solidFill>
            </a:endParaRPr>
          </a:p>
          <a:p>
            <a:pPr algn="just"/>
            <a:r>
              <a:rPr lang="es-ES" sz="2400" dirty="0" smtClean="0">
                <a:solidFill>
                  <a:schemeClr val="bg1"/>
                </a:solidFill>
              </a:rPr>
              <a:t>Se fabrica, canales</a:t>
            </a:r>
            <a:r>
              <a:rPr lang="es-ES" sz="2400" dirty="0">
                <a:solidFill>
                  <a:schemeClr val="bg1"/>
                </a:solidFill>
              </a:rPr>
              <a:t>, bajantes y accesorios para la evacuación de agua lluvias de las cubiertas. </a:t>
            </a:r>
            <a:endParaRPr lang="es-EC" sz="2400" dirty="0">
              <a:solidFill>
                <a:schemeClr val="bg1"/>
              </a:solidFill>
            </a:endParaRPr>
          </a:p>
          <a:p>
            <a:pPr algn="just"/>
            <a:r>
              <a:rPr lang="es-ES" sz="2400" dirty="0" smtClean="0">
                <a:solidFill>
                  <a:schemeClr val="bg1"/>
                </a:solidFill>
              </a:rPr>
              <a:t>Usa la </a:t>
            </a:r>
            <a:r>
              <a:rPr lang="es-ES" sz="2400" dirty="0">
                <a:solidFill>
                  <a:schemeClr val="bg1"/>
                </a:solidFill>
              </a:rPr>
              <a:t>técnica </a:t>
            </a:r>
            <a:r>
              <a:rPr lang="es-ES" sz="2400" dirty="0" smtClean="0">
                <a:solidFill>
                  <a:schemeClr val="bg1"/>
                </a:solidFill>
              </a:rPr>
              <a:t>de extrusión </a:t>
            </a:r>
            <a:r>
              <a:rPr lang="es-ES" sz="2400" dirty="0">
                <a:solidFill>
                  <a:schemeClr val="bg1"/>
                </a:solidFill>
              </a:rPr>
              <a:t>en frío de </a:t>
            </a:r>
            <a:r>
              <a:rPr lang="es-ES" sz="2400" dirty="0" smtClean="0">
                <a:solidFill>
                  <a:schemeClr val="bg1"/>
                </a:solidFill>
              </a:rPr>
              <a:t>aluminio</a:t>
            </a:r>
            <a:r>
              <a:rPr lang="es-ES" sz="2400" dirty="0">
                <a:solidFill>
                  <a:schemeClr val="bg1"/>
                </a:solidFill>
              </a:rPr>
              <a:t>. El equipo utilizado es de accionamiento neumático de activación eléctrica.</a:t>
            </a:r>
            <a:endParaRPr lang="es-EC" sz="2400" dirty="0">
              <a:solidFill>
                <a:schemeClr val="bg1"/>
              </a:solidFill>
            </a:endParaRPr>
          </a:p>
          <a:p>
            <a:pPr marL="0" indent="0" algn="just">
              <a:buNone/>
            </a:pPr>
            <a:endParaRPr lang="es-EC" sz="2400" dirty="0">
              <a:solidFill>
                <a:schemeClr val="bg1"/>
              </a:solidFill>
            </a:endParaRPr>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717034"/>
            <a:ext cx="7128792" cy="2880320"/>
          </a:xfrm>
          <a:prstGeom prst="rect">
            <a:avLst/>
          </a:prstGeom>
          <a:noFill/>
          <a:ln>
            <a:noFill/>
          </a:ln>
        </p:spPr>
      </p:pic>
    </p:spTree>
    <p:extLst>
      <p:ext uri="{BB962C8B-B14F-4D97-AF65-F5344CB8AC3E}">
        <p14:creationId xmlns:p14="http://schemas.microsoft.com/office/powerpoint/2010/main" val="1511302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sz="3600" dirty="0" smtClean="0"/>
              <a:t>Área </a:t>
            </a:r>
            <a:r>
              <a:rPr lang="es-ES" sz="3600" dirty="0"/>
              <a:t>de </a:t>
            </a:r>
            <a:r>
              <a:rPr lang="es-ES" sz="3600" dirty="0" smtClean="0"/>
              <a:t>Almacenamiento </a:t>
            </a:r>
            <a:r>
              <a:rPr lang="es-ES" sz="3600" dirty="0"/>
              <a:t>Materia Prima</a:t>
            </a:r>
            <a:endParaRPr lang="es-EC" sz="3600" dirty="0"/>
          </a:p>
        </p:txBody>
      </p:sp>
      <p:sp>
        <p:nvSpPr>
          <p:cNvPr id="3" name="2 Marcador de contenido"/>
          <p:cNvSpPr>
            <a:spLocks noGrp="1"/>
          </p:cNvSpPr>
          <p:nvPr>
            <p:ph idx="1"/>
          </p:nvPr>
        </p:nvSpPr>
        <p:spPr>
          <a:xfrm>
            <a:off x="457200" y="1340770"/>
            <a:ext cx="8291264" cy="2016224"/>
          </a:xfrm>
        </p:spPr>
        <p:style>
          <a:lnRef idx="0">
            <a:schemeClr val="accent3"/>
          </a:lnRef>
          <a:fillRef idx="3">
            <a:schemeClr val="accent3"/>
          </a:fillRef>
          <a:effectRef idx="3">
            <a:schemeClr val="accent3"/>
          </a:effectRef>
          <a:fontRef idx="minor">
            <a:schemeClr val="lt1"/>
          </a:fontRef>
        </p:style>
        <p:txBody>
          <a:bodyPr/>
          <a:lstStyle/>
          <a:p>
            <a:pPr algn="just"/>
            <a:r>
              <a:rPr lang="es-ES" sz="2000" dirty="0"/>
              <a:t>Dentro de la Nave 2 existen varias áreas para almacenamiento de Materias Primas, </a:t>
            </a:r>
            <a:r>
              <a:rPr lang="es-ES" sz="2000" dirty="0" smtClean="0"/>
              <a:t>De </a:t>
            </a:r>
            <a:r>
              <a:rPr lang="es-ES" sz="2000" dirty="0"/>
              <a:t>laminación, revestimientos, metales y emulsiones. Las materias primas empleadas para los procesos de Chova S.A.., están divididas en: Gránulos, Resinas, Sales, Líquidos</a:t>
            </a:r>
            <a:r>
              <a:rPr lang="es-ES" sz="2000" dirty="0" smtClean="0"/>
              <a:t>.</a:t>
            </a:r>
          </a:p>
          <a:p>
            <a:pPr algn="just"/>
            <a:r>
              <a:rPr lang="es-ES" sz="2000" dirty="0"/>
              <a:t>La materia prima líquida especialmente catalogada como peligrosa, es almacenada en la Nave No 3</a:t>
            </a:r>
            <a:endParaRPr lang="es-EC" sz="2000" dirty="0"/>
          </a:p>
          <a:p>
            <a:pPr algn="just"/>
            <a:endParaRPr lang="es-EC" sz="2400" dirty="0"/>
          </a:p>
          <a:p>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3573016"/>
            <a:ext cx="6624736" cy="2880320"/>
          </a:xfrm>
          <a:prstGeom prst="rect">
            <a:avLst/>
          </a:prstGeom>
          <a:noFill/>
          <a:ln>
            <a:noFill/>
          </a:ln>
        </p:spPr>
      </p:pic>
    </p:spTree>
    <p:extLst>
      <p:ext uri="{BB962C8B-B14F-4D97-AF65-F5344CB8AC3E}">
        <p14:creationId xmlns:p14="http://schemas.microsoft.com/office/powerpoint/2010/main" val="2754590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2924945"/>
            <a:ext cx="5113536" cy="3262659"/>
          </a:xfrm>
          <a:prstGeom prst="rect">
            <a:avLst/>
          </a:prstGeom>
          <a:noFill/>
          <a:ln>
            <a:noFill/>
          </a:ln>
        </p:spPr>
      </p:pic>
      <p:sp>
        <p:nvSpPr>
          <p:cNvPr id="2" name="1 Título"/>
          <p:cNvSpPr>
            <a:spLocks noGrp="1"/>
          </p:cNvSpPr>
          <p:nvPr>
            <p:ph type="title"/>
          </p:nvPr>
        </p:nvSpPr>
        <p:spPr>
          <a:xfrm>
            <a:off x="467544" y="260648"/>
            <a:ext cx="8229600" cy="1359024"/>
          </a:xfrm>
        </p:spPr>
        <p:txBody>
          <a:bodyPr>
            <a:normAutofit/>
          </a:bodyPr>
          <a:lstStyle/>
          <a:p>
            <a:pPr lvl="2" algn="ctr" rtl="0">
              <a:spcBef>
                <a:spcPct val="0"/>
              </a:spcBef>
            </a:pPr>
            <a:r>
              <a:rPr lang="es-ES" sz="3200" b="1" dirty="0"/>
              <a:t>Área de Excesos.­</a:t>
            </a:r>
            <a:r>
              <a:rPr lang="es-EC" sz="3200" b="1" dirty="0"/>
              <a:t/>
            </a:r>
            <a:br>
              <a:rPr lang="es-EC" sz="3200" b="1" dirty="0"/>
            </a:br>
            <a:endParaRPr lang="es-EC" sz="3200" dirty="0"/>
          </a:p>
        </p:txBody>
      </p:sp>
      <p:sp>
        <p:nvSpPr>
          <p:cNvPr id="3" name="2 Marcador de contenido"/>
          <p:cNvSpPr>
            <a:spLocks noGrp="1"/>
          </p:cNvSpPr>
          <p:nvPr>
            <p:ph idx="1"/>
          </p:nvPr>
        </p:nvSpPr>
        <p:spPr>
          <a:xfrm>
            <a:off x="899592" y="1124746"/>
            <a:ext cx="7992888" cy="1368152"/>
          </a:xfrm>
        </p:spPr>
        <p:style>
          <a:lnRef idx="1">
            <a:schemeClr val="accent3"/>
          </a:lnRef>
          <a:fillRef idx="3">
            <a:schemeClr val="accent3"/>
          </a:fillRef>
          <a:effectRef idx="2">
            <a:schemeClr val="accent3"/>
          </a:effectRef>
          <a:fontRef idx="minor">
            <a:schemeClr val="lt1"/>
          </a:fontRef>
        </p:style>
        <p:txBody>
          <a:bodyPr>
            <a:normAutofit fontScale="92500" lnSpcReduction="10000"/>
          </a:bodyPr>
          <a:lstStyle/>
          <a:p>
            <a:pPr algn="just"/>
            <a:r>
              <a:rPr lang="es-ES" sz="2800" dirty="0" smtClean="0"/>
              <a:t>Se </a:t>
            </a:r>
            <a:r>
              <a:rPr lang="es-ES" sz="2800" dirty="0"/>
              <a:t>recopila producto </a:t>
            </a:r>
            <a:r>
              <a:rPr lang="es-ES" sz="2800" dirty="0" smtClean="0"/>
              <a:t>terminado, producido en </a:t>
            </a:r>
            <a:r>
              <a:rPr lang="es-ES" sz="2800" dirty="0"/>
              <a:t>exceso, </a:t>
            </a:r>
            <a:r>
              <a:rPr lang="es-ES" sz="2800" dirty="0" smtClean="0"/>
              <a:t>en </a:t>
            </a:r>
            <a:r>
              <a:rPr lang="es-ES" sz="2800" dirty="0"/>
              <a:t>laminación, metales y </a:t>
            </a:r>
            <a:r>
              <a:rPr lang="es-ES" sz="2800" dirty="0" smtClean="0"/>
              <a:t>revestimiento</a:t>
            </a:r>
          </a:p>
          <a:p>
            <a:pPr marL="0" indent="0" algn="just">
              <a:buNone/>
            </a:pPr>
            <a:r>
              <a:rPr lang="es-ES" dirty="0" smtClean="0"/>
              <a:t> </a:t>
            </a:r>
            <a:endParaRPr lang="es-EC" dirty="0"/>
          </a:p>
          <a:p>
            <a:pPr marL="0" indent="0">
              <a:buNone/>
            </a:pPr>
            <a:endParaRPr lang="es-EC" dirty="0"/>
          </a:p>
        </p:txBody>
      </p:sp>
    </p:spTree>
    <p:extLst>
      <p:ext uri="{BB962C8B-B14F-4D97-AF65-F5344CB8AC3E}">
        <p14:creationId xmlns:p14="http://schemas.microsoft.com/office/powerpoint/2010/main" val="8631435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90872" y="-16721"/>
            <a:ext cx="8229600" cy="1143000"/>
          </a:xfrm>
        </p:spPr>
        <p:txBody>
          <a:bodyPr/>
          <a:lstStyle/>
          <a:p>
            <a:r>
              <a:rPr lang="es-ES" dirty="0"/>
              <a:t>Área de Desechos</a:t>
            </a:r>
            <a:endParaRPr lang="es-EC" dirty="0"/>
          </a:p>
        </p:txBody>
      </p:sp>
      <p:sp>
        <p:nvSpPr>
          <p:cNvPr id="5" name="4 Rectángulo"/>
          <p:cNvSpPr/>
          <p:nvPr/>
        </p:nvSpPr>
        <p:spPr>
          <a:xfrm>
            <a:off x="611560" y="980730"/>
            <a:ext cx="8208912" cy="830997"/>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just"/>
            <a:r>
              <a:rPr lang="es-ES" sz="2400" dirty="0" smtClean="0"/>
              <a:t>En la parte posterior de la Nave 2 se encuentra el área de almacenamiento de desechos peligrosos y desechos comunes.</a:t>
            </a:r>
          </a:p>
        </p:txBody>
      </p:sp>
      <p:sp>
        <p:nvSpPr>
          <p:cNvPr id="3" name="2 Marcador de contenido"/>
          <p:cNvSpPr>
            <a:spLocks noGrp="1"/>
          </p:cNvSpPr>
          <p:nvPr>
            <p:ph idx="1"/>
          </p:nvPr>
        </p:nvSpPr>
        <p:spPr/>
        <p:txBody>
          <a:bodyPr/>
          <a:lstStyle/>
          <a:p>
            <a:endParaRPr lang="es-EC"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131" t="13406" r="23133" b="26302"/>
          <a:stretch/>
        </p:blipFill>
        <p:spPr bwMode="auto">
          <a:xfrm>
            <a:off x="1619672" y="2241906"/>
            <a:ext cx="6862836" cy="389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5272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smtClean="0"/>
              <a:t>Área de almacenamiento de desechos comunes</a:t>
            </a:r>
            <a:endParaRPr lang="es-EC" dirty="0"/>
          </a:p>
        </p:txBody>
      </p:sp>
      <p:sp>
        <p:nvSpPr>
          <p:cNvPr id="3" name="2 Marcador de contenido"/>
          <p:cNvSpPr>
            <a:spLocks noGrp="1"/>
          </p:cNvSpPr>
          <p:nvPr>
            <p:ph idx="1"/>
          </p:nvPr>
        </p:nvSpPr>
        <p:spPr/>
        <p:txBody>
          <a:bodyPr/>
          <a:lstStyle/>
          <a:p>
            <a:endParaRPr lang="es-EC" dirty="0"/>
          </a:p>
        </p:txBody>
      </p:sp>
      <p:pic>
        <p:nvPicPr>
          <p:cNvPr id="3074" name="Picture 2" descr="C:\Users\Iliana\Documents\misdoc\iliana\TESIS FINAL CHOVA\fotos-auditoria\CELU-PAULI\20140514_1105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5251"/>
          <a:stretch/>
        </p:blipFill>
        <p:spPr bwMode="auto">
          <a:xfrm>
            <a:off x="50354" y="1397918"/>
            <a:ext cx="9036496"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34316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ctr" rtl="0">
              <a:spcBef>
                <a:spcPct val="0"/>
              </a:spcBef>
            </a:pPr>
            <a:r>
              <a:rPr lang="es-ES" sz="3600" b="1" dirty="0"/>
              <a:t>Laboratorio</a:t>
            </a:r>
            <a:r>
              <a:rPr lang="es-ES" b="1" dirty="0"/>
              <a:t>.­</a:t>
            </a:r>
            <a:r>
              <a:rPr lang="es-EC" b="1" dirty="0"/>
              <a:t/>
            </a:r>
            <a:br>
              <a:rPr lang="es-EC" b="1" dirty="0"/>
            </a:br>
            <a:endParaRPr lang="es-EC" dirty="0"/>
          </a:p>
        </p:txBody>
      </p:sp>
      <p:sp>
        <p:nvSpPr>
          <p:cNvPr id="3" name="2 Marcador de contenido"/>
          <p:cNvSpPr>
            <a:spLocks noGrp="1"/>
          </p:cNvSpPr>
          <p:nvPr>
            <p:ph idx="1"/>
          </p:nvPr>
        </p:nvSpPr>
        <p:spPr>
          <a:xfrm>
            <a:off x="457200" y="1052739"/>
            <a:ext cx="8219256" cy="2520280"/>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algn="just"/>
            <a:r>
              <a:rPr lang="es-ES" dirty="0" smtClean="0"/>
              <a:t>Se </a:t>
            </a:r>
            <a:r>
              <a:rPr lang="es-ES" dirty="0"/>
              <a:t>analizan las características de la materia prima empleada en los diferentes procesos y se </a:t>
            </a:r>
            <a:r>
              <a:rPr lang="es-ES" dirty="0" smtClean="0"/>
              <a:t>analiza </a:t>
            </a:r>
            <a:r>
              <a:rPr lang="es-ES" dirty="0"/>
              <a:t>las propiedades y características de los productos obtenidos, para asegurar la calidad de los mismos. </a:t>
            </a:r>
            <a:endParaRPr lang="es-ES" dirty="0" smtClean="0"/>
          </a:p>
          <a:p>
            <a:pPr algn="just"/>
            <a:endParaRPr lang="es-ES" sz="4000" dirty="0"/>
          </a:p>
          <a:p>
            <a:pPr algn="just"/>
            <a:endParaRPr lang="es-ES" sz="4000" dirty="0" smtClean="0"/>
          </a:p>
          <a:p>
            <a:pPr algn="just"/>
            <a:endParaRPr lang="es-EC" sz="4000" dirty="0"/>
          </a:p>
          <a:p>
            <a:endParaRPr lang="es-EC" dirty="0"/>
          </a:p>
        </p:txBody>
      </p:sp>
      <p:pic>
        <p:nvPicPr>
          <p:cNvPr id="5" name="4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3863778"/>
            <a:ext cx="4032448" cy="2765350"/>
          </a:xfrm>
          <a:prstGeom prst="rect">
            <a:avLst/>
          </a:prstGeom>
          <a:noFill/>
          <a:ln>
            <a:noFill/>
          </a:ln>
        </p:spPr>
      </p:pic>
    </p:spTree>
    <p:extLst>
      <p:ext uri="{BB962C8B-B14F-4D97-AF65-F5344CB8AC3E}">
        <p14:creationId xmlns:p14="http://schemas.microsoft.com/office/powerpoint/2010/main" val="91563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a:t>Área de Producción de Revestimientos</a:t>
            </a:r>
            <a:endParaRPr lang="es-EC" dirty="0"/>
          </a:p>
        </p:txBody>
      </p:sp>
      <p:sp>
        <p:nvSpPr>
          <p:cNvPr id="3" name="2 Marcador de contenido"/>
          <p:cNvSpPr>
            <a:spLocks noGrp="1"/>
          </p:cNvSpPr>
          <p:nvPr>
            <p:ph idx="1"/>
          </p:nvPr>
        </p:nvSpPr>
        <p:spPr>
          <a:xfrm>
            <a:off x="457200" y="1124745"/>
            <a:ext cx="8435280" cy="2808312"/>
          </a:xfrm>
        </p:spPr>
        <p:style>
          <a:lnRef idx="1">
            <a:schemeClr val="accent3"/>
          </a:lnRef>
          <a:fillRef idx="3">
            <a:schemeClr val="accent3"/>
          </a:fillRef>
          <a:effectRef idx="2">
            <a:schemeClr val="accent3"/>
          </a:effectRef>
          <a:fontRef idx="minor">
            <a:schemeClr val="lt1"/>
          </a:fontRef>
        </p:style>
        <p:txBody>
          <a:bodyPr>
            <a:normAutofit/>
          </a:bodyPr>
          <a:lstStyle/>
          <a:p>
            <a:pPr marL="0" indent="0" algn="just">
              <a:buNone/>
            </a:pPr>
            <a:r>
              <a:rPr lang="es-ES" sz="2800" dirty="0" smtClean="0"/>
              <a:t>Las Emulsiones </a:t>
            </a:r>
            <a:r>
              <a:rPr lang="es-ES" sz="2800" dirty="0"/>
              <a:t>asfálticas, </a:t>
            </a:r>
            <a:r>
              <a:rPr lang="es-ES" sz="2800" dirty="0" smtClean="0"/>
              <a:t>son conducidas mediante </a:t>
            </a:r>
            <a:r>
              <a:rPr lang="es-ES" sz="2800" dirty="0"/>
              <a:t>tubería </a:t>
            </a:r>
            <a:r>
              <a:rPr lang="es-ES" sz="2800" dirty="0" smtClean="0"/>
              <a:t>al </a:t>
            </a:r>
            <a:r>
              <a:rPr lang="es-ES" sz="2800" dirty="0"/>
              <a:t>área de </a:t>
            </a:r>
            <a:r>
              <a:rPr lang="es-ES" sz="2800" dirty="0" smtClean="0"/>
              <a:t>revestimientos</a:t>
            </a:r>
            <a:r>
              <a:rPr lang="es-ES" sz="2800" dirty="0"/>
              <a:t>, </a:t>
            </a:r>
            <a:r>
              <a:rPr lang="es-ES" sz="2800" dirty="0" smtClean="0"/>
              <a:t>a tanques </a:t>
            </a:r>
            <a:r>
              <a:rPr lang="es-ES" sz="2800" dirty="0"/>
              <a:t>con motores mezcladores, </a:t>
            </a:r>
            <a:r>
              <a:rPr lang="es-ES" sz="2800" dirty="0" smtClean="0"/>
              <a:t>aquí se </a:t>
            </a:r>
            <a:r>
              <a:rPr lang="es-ES" sz="2800" dirty="0"/>
              <a:t>agrega ciertas cantidades de resinas, polímeros y/o alcohol polivinílico para la producción de los diferentes productos de revestimientos. </a:t>
            </a:r>
            <a:endParaRPr lang="es-EC" sz="2800" dirty="0"/>
          </a:p>
          <a:p>
            <a:pPr algn="just"/>
            <a:endParaRPr lang="es-EC" sz="2800"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4221089"/>
            <a:ext cx="3024336" cy="2420889"/>
          </a:xfrm>
          <a:prstGeom prst="rect">
            <a:avLst/>
          </a:prstGeom>
          <a:noFill/>
          <a:ln>
            <a:noFill/>
          </a:ln>
        </p:spPr>
      </p:pic>
    </p:spTree>
    <p:extLst>
      <p:ext uri="{BB962C8B-B14F-4D97-AF65-F5344CB8AC3E}">
        <p14:creationId xmlns:p14="http://schemas.microsoft.com/office/powerpoint/2010/main" val="2173017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C" dirty="0"/>
              <a:t>Área Almacenamiento de producto terminado</a:t>
            </a:r>
          </a:p>
        </p:txBody>
      </p:sp>
      <p:sp>
        <p:nvSpPr>
          <p:cNvPr id="3" name="2 Marcador de contenido"/>
          <p:cNvSpPr>
            <a:spLocks noGrp="1"/>
          </p:cNvSpPr>
          <p:nvPr>
            <p:ph idx="1"/>
          </p:nvPr>
        </p:nvSpPr>
        <p:spPr>
          <a:xfrm>
            <a:off x="467544" y="1556796"/>
            <a:ext cx="8352928" cy="2808311"/>
          </a:xfrm>
        </p:spPr>
        <p:style>
          <a:lnRef idx="1">
            <a:schemeClr val="accent3"/>
          </a:lnRef>
          <a:fillRef idx="3">
            <a:schemeClr val="accent3"/>
          </a:fillRef>
          <a:effectRef idx="2">
            <a:schemeClr val="accent3"/>
          </a:effectRef>
          <a:fontRef idx="minor">
            <a:schemeClr val="lt1"/>
          </a:fontRef>
        </p:style>
        <p:txBody>
          <a:bodyPr>
            <a:normAutofit/>
          </a:bodyPr>
          <a:lstStyle/>
          <a:p>
            <a:pPr marL="0" indent="0" algn="just">
              <a:buNone/>
            </a:pPr>
            <a:r>
              <a:rPr lang="es-EC" dirty="0"/>
              <a:t>Los estantes están construidos en metal y divididos en varios pisos para un apilamiento vertical. Los paquetes de producto terminado son colocados en su lugar de almacenamiento, mediante la utilización de camiones montacargas</a:t>
            </a:r>
          </a:p>
          <a:p>
            <a:endParaRPr lang="es-EC" dirty="0"/>
          </a:p>
        </p:txBody>
      </p:sp>
      <p:pic>
        <p:nvPicPr>
          <p:cNvPr id="4" name="3 Imagen"/>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4509120"/>
            <a:ext cx="6120680" cy="2088232"/>
          </a:xfrm>
          <a:prstGeom prst="rect">
            <a:avLst/>
          </a:prstGeom>
          <a:noFill/>
          <a:ln>
            <a:noFill/>
          </a:ln>
        </p:spPr>
      </p:pic>
    </p:spTree>
    <p:extLst>
      <p:ext uri="{BB962C8B-B14F-4D97-AF65-F5344CB8AC3E}">
        <p14:creationId xmlns:p14="http://schemas.microsoft.com/office/powerpoint/2010/main" val="3736111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redondeado"/>
          <p:cNvSpPr/>
          <p:nvPr/>
        </p:nvSpPr>
        <p:spPr>
          <a:xfrm>
            <a:off x="4211960" y="3068960"/>
            <a:ext cx="4536504" cy="3789040"/>
          </a:xfrm>
          <a:prstGeom prst="roundRect">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1 Rectángulo redondeado"/>
          <p:cNvSpPr/>
          <p:nvPr/>
        </p:nvSpPr>
        <p:spPr>
          <a:xfrm>
            <a:off x="539552" y="3429000"/>
            <a:ext cx="3528392" cy="3024336"/>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s-EC"/>
          </a:p>
        </p:txBody>
      </p:sp>
      <p:graphicFrame>
        <p:nvGraphicFramePr>
          <p:cNvPr id="4" name="3 Diagrama"/>
          <p:cNvGraphicFramePr/>
          <p:nvPr>
            <p:extLst>
              <p:ext uri="{D42A27DB-BD31-4B8C-83A1-F6EECF244321}">
                <p14:modId xmlns:p14="http://schemas.microsoft.com/office/powerpoint/2010/main" val="1082297076"/>
              </p:ext>
            </p:extLst>
          </p:nvPr>
        </p:nvGraphicFramePr>
        <p:xfrm>
          <a:off x="457200" y="274638"/>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Marcador de contenido"/>
          <p:cNvGraphicFramePr>
            <a:graphicFrameLocks noGrp="1"/>
          </p:cNvGraphicFramePr>
          <p:nvPr>
            <p:ph idx="1"/>
            <p:extLst>
              <p:ext uri="{D42A27DB-BD31-4B8C-83A1-F6EECF244321}">
                <p14:modId xmlns:p14="http://schemas.microsoft.com/office/powerpoint/2010/main" val="3591600093"/>
              </p:ext>
            </p:extLst>
          </p:nvPr>
        </p:nvGraphicFramePr>
        <p:xfrm>
          <a:off x="392182" y="1484784"/>
          <a:ext cx="8363272" cy="525779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507373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2" algn="ctr" rtl="0">
              <a:spcBef>
                <a:spcPct val="0"/>
              </a:spcBef>
            </a:pPr>
            <a:r>
              <a:rPr lang="es-ES" sz="2800" b="1" dirty="0"/>
              <a:t>Área de producción de IMPTEK PANEL</a:t>
            </a:r>
            <a:r>
              <a:rPr lang="es-ES" b="1" dirty="0" smtClean="0"/>
              <a:t>­</a:t>
            </a:r>
            <a:r>
              <a:rPr lang="es-EC" b="1" dirty="0"/>
              <a:t/>
            </a:r>
            <a:br>
              <a:rPr lang="es-EC" b="1" dirty="0"/>
            </a:br>
            <a:endParaRPr lang="es-EC" dirty="0"/>
          </a:p>
        </p:txBody>
      </p:sp>
      <p:sp>
        <p:nvSpPr>
          <p:cNvPr id="3" name="2 Marcador de contenido"/>
          <p:cNvSpPr>
            <a:spLocks noGrp="1"/>
          </p:cNvSpPr>
          <p:nvPr>
            <p:ph idx="1"/>
          </p:nvPr>
        </p:nvSpPr>
        <p:spPr>
          <a:xfrm>
            <a:off x="539552" y="908720"/>
            <a:ext cx="8219256" cy="1296144"/>
          </a:xfrm>
        </p:spPr>
        <p:style>
          <a:lnRef idx="1">
            <a:schemeClr val="accent3"/>
          </a:lnRef>
          <a:fillRef idx="3">
            <a:schemeClr val="accent3"/>
          </a:fillRef>
          <a:effectRef idx="2">
            <a:schemeClr val="accent3"/>
          </a:effectRef>
          <a:fontRef idx="minor">
            <a:schemeClr val="lt1"/>
          </a:fontRef>
        </p:style>
        <p:txBody>
          <a:bodyPr>
            <a:normAutofit/>
          </a:bodyPr>
          <a:lstStyle/>
          <a:p>
            <a:pPr algn="just"/>
            <a:r>
              <a:rPr lang="es-ES" dirty="0" smtClean="0"/>
              <a:t>En esta área se </a:t>
            </a:r>
            <a:r>
              <a:rPr lang="es-ES" dirty="0"/>
              <a:t>elabora paneles termo acústico y funciona en la Nave 4.</a:t>
            </a:r>
            <a:endParaRPr lang="es-EC" dirty="0"/>
          </a:p>
          <a:p>
            <a:pPr marL="0" indent="0" algn="just">
              <a:buNone/>
            </a:pPr>
            <a:endParaRPr lang="es-ES" dirty="0" smtClean="0"/>
          </a:p>
          <a:p>
            <a:pPr algn="just"/>
            <a:endParaRPr lang="es-ES" sz="4000" dirty="0"/>
          </a:p>
          <a:p>
            <a:pPr algn="just"/>
            <a:endParaRPr lang="es-ES" sz="4000" dirty="0"/>
          </a:p>
          <a:p>
            <a:pPr marL="0" indent="0" algn="just">
              <a:buNone/>
            </a:pPr>
            <a:endParaRPr lang="es-ES" sz="4000" dirty="0" smtClean="0"/>
          </a:p>
          <a:p>
            <a:pPr algn="just"/>
            <a:endParaRPr lang="es-EC" sz="4000" dirty="0"/>
          </a:p>
          <a:p>
            <a:endParaRPr lang="es-EC"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88" t="19526" r="44961" b="25667"/>
          <a:stretch/>
        </p:blipFill>
        <p:spPr bwMode="auto">
          <a:xfrm>
            <a:off x="1115616" y="2564904"/>
            <a:ext cx="3257601" cy="399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0116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229600" cy="1143000"/>
          </a:xfrm>
        </p:spPr>
        <p:txBody>
          <a:bodyPr/>
          <a:lstStyle/>
          <a:p>
            <a:r>
              <a:rPr lang="es-ES" dirty="0" smtClean="0"/>
              <a:t>Bodega </a:t>
            </a:r>
            <a:r>
              <a:rPr lang="es-ES" dirty="0"/>
              <a:t>de Producción</a:t>
            </a:r>
            <a:endParaRPr lang="es-EC" dirty="0"/>
          </a:p>
        </p:txBody>
      </p:sp>
      <p:sp>
        <p:nvSpPr>
          <p:cNvPr id="3" name="2 Marcador de contenido"/>
          <p:cNvSpPr>
            <a:spLocks noGrp="1"/>
          </p:cNvSpPr>
          <p:nvPr>
            <p:ph idx="1"/>
          </p:nvPr>
        </p:nvSpPr>
        <p:spPr>
          <a:xfrm>
            <a:off x="683568" y="1052737"/>
            <a:ext cx="7992888" cy="2448272"/>
          </a:xfrm>
        </p:spPr>
        <p:style>
          <a:lnRef idx="1">
            <a:schemeClr val="accent3"/>
          </a:lnRef>
          <a:fillRef idx="3">
            <a:schemeClr val="accent3"/>
          </a:fillRef>
          <a:effectRef idx="2">
            <a:schemeClr val="accent3"/>
          </a:effectRef>
          <a:fontRef idx="minor">
            <a:schemeClr val="lt1"/>
          </a:fontRef>
        </p:style>
        <p:txBody>
          <a:bodyPr>
            <a:normAutofit/>
          </a:bodyPr>
          <a:lstStyle/>
          <a:p>
            <a:pPr marL="0" indent="0" algn="just">
              <a:buNone/>
            </a:pPr>
            <a:r>
              <a:rPr lang="es-ES" sz="2400" dirty="0" smtClean="0"/>
              <a:t>En </a:t>
            </a:r>
            <a:r>
              <a:rPr lang="es-ES" sz="2400" dirty="0"/>
              <a:t>la Bodega se guardan insumos y herramientas utilizadas para el mantenimiento de </a:t>
            </a:r>
            <a:r>
              <a:rPr lang="es-ES" sz="2400" dirty="0" smtClean="0"/>
              <a:t>máquinas</a:t>
            </a:r>
            <a:r>
              <a:rPr lang="es-ES" sz="2400" dirty="0"/>
              <a:t>, </a:t>
            </a:r>
            <a:r>
              <a:rPr lang="es-ES" sz="2400" dirty="0" smtClean="0"/>
              <a:t>documentos de la materia prima empleada </a:t>
            </a:r>
            <a:r>
              <a:rPr lang="es-ES" sz="2400" dirty="0"/>
              <a:t>y de los productos obtenidos, en la parte superior de la bodega se guardan insumos destinados </a:t>
            </a:r>
            <a:r>
              <a:rPr lang="es-ES" sz="2400" dirty="0" smtClean="0"/>
              <a:t>al empaque de </a:t>
            </a:r>
            <a:r>
              <a:rPr lang="es-ES" sz="2400" dirty="0"/>
              <a:t>producto terminado, tales como, cartones, etiquetas, envases </a:t>
            </a:r>
            <a:r>
              <a:rPr lang="es-ES" sz="2400" dirty="0" smtClean="0"/>
              <a:t>plásticos.</a:t>
            </a:r>
            <a:endParaRPr lang="es-EC" sz="2400"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t="28813"/>
          <a:stretch/>
        </p:blipFill>
        <p:spPr bwMode="auto">
          <a:xfrm>
            <a:off x="2843813" y="3789042"/>
            <a:ext cx="4464495" cy="27363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86923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92697"/>
            <a:ext cx="8229600" cy="724942"/>
          </a:xfrm>
        </p:spPr>
        <p:txBody>
          <a:bodyPr>
            <a:noAutofit/>
          </a:bodyPr>
          <a:lstStyle/>
          <a:p>
            <a:pPr lvl="2" algn="ctr" rtl="0">
              <a:spcBef>
                <a:spcPct val="0"/>
              </a:spcBef>
            </a:pPr>
            <a:r>
              <a:rPr lang="es-ES" sz="3600" b="1" dirty="0"/>
              <a:t>Sala de Reuniones y Recepción.­</a:t>
            </a:r>
            <a:r>
              <a:rPr lang="es-EC" sz="3600" b="1" dirty="0"/>
              <a:t/>
            </a:r>
            <a:br>
              <a:rPr lang="es-EC" sz="3600" b="1" dirty="0"/>
            </a:br>
            <a:endParaRPr lang="es-EC" sz="3600" dirty="0"/>
          </a:p>
        </p:txBody>
      </p:sp>
      <p:sp>
        <p:nvSpPr>
          <p:cNvPr id="3" name="2 Marcador de contenido"/>
          <p:cNvSpPr>
            <a:spLocks noGrp="1"/>
          </p:cNvSpPr>
          <p:nvPr>
            <p:ph idx="1"/>
          </p:nvPr>
        </p:nvSpPr>
        <p:spPr>
          <a:xfrm>
            <a:off x="457200" y="1600201"/>
            <a:ext cx="8229600" cy="3412976"/>
          </a:xfrm>
        </p:spPr>
        <p:style>
          <a:lnRef idx="1">
            <a:schemeClr val="accent3"/>
          </a:lnRef>
          <a:fillRef idx="3">
            <a:schemeClr val="accent3"/>
          </a:fillRef>
          <a:effectRef idx="2">
            <a:schemeClr val="accent3"/>
          </a:effectRef>
          <a:fontRef idx="minor">
            <a:schemeClr val="lt1"/>
          </a:fontRef>
        </p:style>
        <p:txBody>
          <a:bodyPr>
            <a:normAutofit lnSpcReduction="10000"/>
          </a:bodyPr>
          <a:lstStyle/>
          <a:p>
            <a:pPr algn="just"/>
            <a:r>
              <a:rPr lang="es-EC" dirty="0"/>
              <a:t>Esta área está destinada a la parte administrativa. La sala de reuniones es un espacio destinado a reuniones entre el personal de ventas de Chova y el Cliente. El área de recepción y ventas, son cubículos empleados para la recepcionista de la empresa y el personal de </a:t>
            </a:r>
            <a:r>
              <a:rPr lang="es-EC" dirty="0" smtClean="0"/>
              <a:t>ventas.</a:t>
            </a:r>
            <a:endParaRPr lang="es-EC" dirty="0"/>
          </a:p>
          <a:p>
            <a:endParaRPr lang="es-EC" dirty="0"/>
          </a:p>
        </p:txBody>
      </p:sp>
      <p:sp>
        <p:nvSpPr>
          <p:cNvPr id="4" name="3 Flecha izquierda">
            <a:hlinkClick r:id="rId2" action="ppaction://hlinksldjump"/>
          </p:cNvPr>
          <p:cNvSpPr/>
          <p:nvPr/>
        </p:nvSpPr>
        <p:spPr>
          <a:xfrm>
            <a:off x="8259612" y="648792"/>
            <a:ext cx="432048" cy="43204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85015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p:spPr>
        <p:txBody>
          <a:bodyPr>
            <a:normAutofit fontScale="90000"/>
          </a:bodyPr>
          <a:lstStyle/>
          <a:p>
            <a:r>
              <a:rPr lang="es-EC" dirty="0" smtClean="0"/>
              <a:t>Reunión de cierre</a:t>
            </a:r>
            <a:endParaRPr lang="es-EC" dirty="0"/>
          </a:p>
        </p:txBody>
      </p:sp>
      <p:sp>
        <p:nvSpPr>
          <p:cNvPr id="3" name="2 Marcador de contenido"/>
          <p:cNvSpPr>
            <a:spLocks noGrp="1"/>
          </p:cNvSpPr>
          <p:nvPr>
            <p:ph idx="1"/>
          </p:nvPr>
        </p:nvSpPr>
        <p:spPr>
          <a:xfrm>
            <a:off x="611560" y="952131"/>
            <a:ext cx="7283152" cy="1036709"/>
          </a:xfrm>
        </p:spPr>
        <p:txBody>
          <a:bodyPr>
            <a:normAutofit fontScale="70000" lnSpcReduction="20000"/>
          </a:bodyPr>
          <a:lstStyle/>
          <a:p>
            <a:r>
              <a:rPr lang="es-EC" dirty="0" smtClean="0"/>
              <a:t>Se presentó un preliminar de la matriz de los aspectos auditados</a:t>
            </a:r>
          </a:p>
          <a:p>
            <a:r>
              <a:rPr lang="es-EC" dirty="0" smtClean="0"/>
              <a:t>Se dio por concluido el proceso</a:t>
            </a:r>
            <a:endParaRPr lang="es-EC" dirty="0"/>
          </a:p>
        </p:txBody>
      </p:sp>
      <p:pic>
        <p:nvPicPr>
          <p:cNvPr id="4" name="3 Imagen"/>
          <p:cNvPicPr/>
          <p:nvPr/>
        </p:nvPicPr>
        <p:blipFill rotWithShape="1">
          <a:blip r:embed="rId2"/>
          <a:srcRect l="1324" t="21765" r="35762" b="8178"/>
          <a:stretch/>
        </p:blipFill>
        <p:spPr bwMode="auto">
          <a:xfrm>
            <a:off x="179512" y="1988840"/>
            <a:ext cx="8856984" cy="4869160"/>
          </a:xfrm>
          <a:prstGeom prst="rect">
            <a:avLst/>
          </a:prstGeom>
          <a:ln>
            <a:noFill/>
          </a:ln>
          <a:extLst>
            <a:ext uri="{53640926-AAD7-44D8-BBD7-CCE9431645EC}">
              <a14:shadowObscured xmlns:a14="http://schemas.microsoft.com/office/drawing/2010/main"/>
            </a:ext>
          </a:extLst>
        </p:spPr>
      </p:pic>
      <p:sp>
        <p:nvSpPr>
          <p:cNvPr id="5" name="4 Flecha izquierda">
            <a:hlinkClick r:id="rId3" action="ppaction://hlinksldjump"/>
          </p:cNvPr>
          <p:cNvSpPr/>
          <p:nvPr/>
        </p:nvSpPr>
        <p:spPr>
          <a:xfrm>
            <a:off x="8244408" y="980728"/>
            <a:ext cx="504056"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504861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2899951757"/>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007316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lstStyle/>
          <a:p>
            <a:r>
              <a:rPr lang="es-EC" dirty="0" smtClean="0"/>
              <a:t>No conformidad mayor</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821140508"/>
              </p:ext>
            </p:extLst>
          </p:nvPr>
        </p:nvGraphicFramePr>
        <p:xfrm>
          <a:off x="107504" y="1196752"/>
          <a:ext cx="8856983" cy="5364594"/>
        </p:xfrm>
        <a:graphic>
          <a:graphicData uri="http://schemas.openxmlformats.org/drawingml/2006/table">
            <a:tbl>
              <a:tblPr>
                <a:tableStyleId>{5C22544A-7EE6-4342-B048-85BDC9FD1C3A}</a:tableStyleId>
              </a:tblPr>
              <a:tblGrid>
                <a:gridCol w="373056"/>
                <a:gridCol w="1206216"/>
                <a:gridCol w="1237304"/>
                <a:gridCol w="254922"/>
                <a:gridCol w="304663"/>
                <a:gridCol w="373056"/>
                <a:gridCol w="1168911"/>
                <a:gridCol w="387046"/>
                <a:gridCol w="522279"/>
                <a:gridCol w="453886"/>
                <a:gridCol w="453886"/>
                <a:gridCol w="373056"/>
                <a:gridCol w="1748702"/>
              </a:tblGrid>
              <a:tr h="647836">
                <a:tc>
                  <a:txBody>
                    <a:bodyPr/>
                    <a:lstStyle/>
                    <a:p>
                      <a:pPr algn="ctr" fontAlgn="ctr"/>
                      <a:endParaRPr lang="es-EC" sz="1200" b="0" i="0" u="none" strike="noStrike" dirty="0">
                        <a:solidFill>
                          <a:srgbClr val="000000"/>
                        </a:solidFill>
                        <a:effectLst/>
                        <a:latin typeface="Calibri"/>
                      </a:endParaRPr>
                    </a:p>
                  </a:txBody>
                  <a:tcPr marL="4444" marR="4444" marT="4444" marB="0" anchor="ctr"/>
                </a:tc>
                <a:tc gridSpan="12">
                  <a:txBody>
                    <a:bodyPr/>
                    <a:lstStyle/>
                    <a:p>
                      <a:pPr algn="ctr" fontAlgn="ctr"/>
                      <a:r>
                        <a:rPr lang="es-EC" sz="1200" u="none" strike="noStrike">
                          <a:effectLst/>
                        </a:rPr>
                        <a:t>AUDITORÍA AMBIENTAL DE CUMPLIMIENTO AL PLAN DE MANEJO AMBIENTAL</a:t>
                      </a:r>
                      <a:br>
                        <a:rPr lang="es-EC" sz="1200" u="none" strike="noStrike">
                          <a:effectLst/>
                        </a:rPr>
                      </a:br>
                      <a:r>
                        <a:rPr lang="es-EC" sz="1200" u="none" strike="noStrike">
                          <a:effectLst/>
                        </a:rPr>
                        <a:t>ASPECTOS A SER AUDITADOS</a:t>
                      </a:r>
                      <a:endParaRPr lang="es-EC" sz="1200" b="1" i="0" u="none" strike="noStrike">
                        <a:solidFill>
                          <a:srgbClr val="000000"/>
                        </a:solidFill>
                        <a:effectLst/>
                        <a:latin typeface="Calibri"/>
                      </a:endParaRPr>
                    </a:p>
                  </a:txBody>
                  <a:tcPr marL="4444" marR="4444" marT="444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75675">
                <a:tc rowSpan="2">
                  <a:txBody>
                    <a:bodyPr/>
                    <a:lstStyle/>
                    <a:p>
                      <a:pPr algn="ctr" fontAlgn="ctr"/>
                      <a:r>
                        <a:rPr lang="es-EC" sz="1200" u="none" strike="noStrike">
                          <a:effectLst/>
                        </a:rPr>
                        <a:t>No</a:t>
                      </a:r>
                      <a:endParaRPr lang="es-EC" sz="1200" b="1" i="0" u="none" strike="noStrike">
                        <a:solidFill>
                          <a:srgbClr val="000000"/>
                        </a:solidFill>
                        <a:effectLst/>
                        <a:latin typeface="Calibri"/>
                      </a:endParaRPr>
                    </a:p>
                  </a:txBody>
                  <a:tcPr marL="4444" marR="4444" marT="4444" marB="0" anchor="ctr"/>
                </a:tc>
                <a:tc rowSpan="2">
                  <a:txBody>
                    <a:bodyPr/>
                    <a:lstStyle/>
                    <a:p>
                      <a:pPr algn="ctr" fontAlgn="ctr"/>
                      <a:r>
                        <a:rPr lang="es-EC" sz="1400" u="none" strike="noStrike">
                          <a:effectLst/>
                        </a:rPr>
                        <a:t>ITEM</a:t>
                      </a:r>
                      <a:endParaRPr lang="es-EC" sz="1400" b="1" i="0" u="none" strike="noStrike">
                        <a:solidFill>
                          <a:srgbClr val="000000"/>
                        </a:solidFill>
                        <a:effectLst/>
                        <a:latin typeface="Calibri"/>
                      </a:endParaRPr>
                    </a:p>
                  </a:txBody>
                  <a:tcPr marL="4444" marR="4444" marT="4444" marB="0" anchor="ctr"/>
                </a:tc>
                <a:tc rowSpan="2">
                  <a:txBody>
                    <a:bodyPr/>
                    <a:lstStyle/>
                    <a:p>
                      <a:pPr algn="ctr" fontAlgn="ctr"/>
                      <a:r>
                        <a:rPr lang="es-EC" sz="1400" u="none" strike="noStrike">
                          <a:effectLst/>
                        </a:rPr>
                        <a:t>MEDIDA AMBIENTAL</a:t>
                      </a:r>
                      <a:endParaRPr lang="es-EC" sz="1400" b="1" i="0" u="none" strike="noStrike">
                        <a:solidFill>
                          <a:srgbClr val="000000"/>
                        </a:solidFill>
                        <a:effectLst/>
                        <a:latin typeface="Calibri"/>
                      </a:endParaRPr>
                    </a:p>
                  </a:txBody>
                  <a:tcPr marL="4444" marR="4444" marT="4444" marB="0" anchor="ctr"/>
                </a:tc>
                <a:tc gridSpan="3">
                  <a:txBody>
                    <a:bodyPr/>
                    <a:lstStyle/>
                    <a:p>
                      <a:pPr algn="ctr" fontAlgn="ctr"/>
                      <a:r>
                        <a:rPr lang="es-EC" sz="1200" u="none" strike="noStrike">
                          <a:effectLst/>
                        </a:rPr>
                        <a:t>Nivel de Cumplimiento %</a:t>
                      </a:r>
                      <a:endParaRPr lang="es-EC" sz="1200" b="1" i="0" u="none" strike="noStrike">
                        <a:solidFill>
                          <a:srgbClr val="000000"/>
                        </a:solidFill>
                        <a:effectLst/>
                        <a:latin typeface="Calibri"/>
                      </a:endParaRPr>
                    </a:p>
                  </a:txBody>
                  <a:tcPr marL="4444" marR="4444" marT="4444" marB="0" anchor="ctr"/>
                </a:tc>
                <a:tc hMerge="1">
                  <a:txBody>
                    <a:bodyPr/>
                    <a:lstStyle/>
                    <a:p>
                      <a:endParaRPr lang="es-EC"/>
                    </a:p>
                  </a:txBody>
                  <a:tcPr/>
                </a:tc>
                <a:tc hMerge="1">
                  <a:txBody>
                    <a:bodyPr/>
                    <a:lstStyle/>
                    <a:p>
                      <a:endParaRPr lang="es-EC"/>
                    </a:p>
                  </a:txBody>
                  <a:tcPr/>
                </a:tc>
                <a:tc rowSpan="2">
                  <a:txBody>
                    <a:bodyPr/>
                    <a:lstStyle/>
                    <a:p>
                      <a:pPr algn="ctr" fontAlgn="ctr"/>
                      <a:r>
                        <a:rPr lang="es-EC" sz="1400" u="none" strike="noStrike">
                          <a:effectLst/>
                        </a:rPr>
                        <a:t>Indicador verificable de Aplicación</a:t>
                      </a:r>
                      <a:br>
                        <a:rPr lang="es-EC" sz="1400" u="none" strike="noStrike">
                          <a:effectLst/>
                        </a:rPr>
                      </a:br>
                      <a:r>
                        <a:rPr lang="es-EC" sz="1400" u="none" strike="noStrike">
                          <a:effectLst/>
                        </a:rPr>
                        <a:t>Evidencia/hallazgo</a:t>
                      </a:r>
                      <a:endParaRPr lang="es-EC" sz="1400" b="1" i="0" u="none" strike="noStrike">
                        <a:solidFill>
                          <a:srgbClr val="000000"/>
                        </a:solidFill>
                        <a:effectLst/>
                        <a:latin typeface="Calibri"/>
                      </a:endParaRPr>
                    </a:p>
                  </a:txBody>
                  <a:tcPr marL="4444" marR="4444" marT="4444" marB="0" anchor="ctr"/>
                </a:tc>
                <a:tc rowSpan="2">
                  <a:txBody>
                    <a:bodyPr/>
                    <a:lstStyle/>
                    <a:p>
                      <a:pPr algn="ctr" fontAlgn="ctr"/>
                      <a:r>
                        <a:rPr lang="es-EC" sz="1400" u="none" strike="noStrike">
                          <a:effectLst/>
                        </a:rPr>
                        <a:t>Personal Entrevistado</a:t>
                      </a:r>
                      <a:endParaRPr lang="es-EC" sz="1400" b="1" i="0" u="none" strike="noStrike">
                        <a:solidFill>
                          <a:srgbClr val="000000"/>
                        </a:solidFill>
                        <a:effectLst/>
                        <a:latin typeface="Calibri"/>
                      </a:endParaRPr>
                    </a:p>
                  </a:txBody>
                  <a:tcPr marL="4444" marR="4444" marT="4444" marB="0" anchor="ctr"/>
                </a:tc>
                <a:tc rowSpan="2">
                  <a:txBody>
                    <a:bodyPr/>
                    <a:lstStyle/>
                    <a:p>
                      <a:pPr algn="ctr" fontAlgn="ctr"/>
                      <a:r>
                        <a:rPr lang="es-EC" sz="1400" u="none" strike="noStrike">
                          <a:effectLst/>
                        </a:rPr>
                        <a:t>Ref/ PT</a:t>
                      </a:r>
                      <a:endParaRPr lang="es-EC" sz="1400" b="1" i="0" u="none" strike="noStrike">
                        <a:solidFill>
                          <a:srgbClr val="000000"/>
                        </a:solidFill>
                        <a:effectLst/>
                        <a:latin typeface="Calibri"/>
                      </a:endParaRPr>
                    </a:p>
                  </a:txBody>
                  <a:tcPr marL="4444" marR="4444" marT="4444" marB="0" anchor="ctr"/>
                </a:tc>
                <a:tc gridSpan="3">
                  <a:txBody>
                    <a:bodyPr/>
                    <a:lstStyle/>
                    <a:p>
                      <a:pPr algn="ctr" fontAlgn="ctr"/>
                      <a:r>
                        <a:rPr lang="es-EC" sz="1200" u="none" strike="noStrike">
                          <a:effectLst/>
                        </a:rPr>
                        <a:t>CALIFICACIÓN</a:t>
                      </a:r>
                      <a:endParaRPr lang="es-EC" sz="1200" b="1" i="0" u="none" strike="noStrike">
                        <a:solidFill>
                          <a:srgbClr val="000000"/>
                        </a:solidFill>
                        <a:effectLst/>
                        <a:latin typeface="Calibri"/>
                      </a:endParaRPr>
                    </a:p>
                  </a:txBody>
                  <a:tcPr marL="4444" marR="4444" marT="4444" marB="0" anchor="ctr"/>
                </a:tc>
                <a:tc hMerge="1">
                  <a:txBody>
                    <a:bodyPr/>
                    <a:lstStyle/>
                    <a:p>
                      <a:endParaRPr lang="es-EC"/>
                    </a:p>
                  </a:txBody>
                  <a:tcPr/>
                </a:tc>
                <a:tc hMerge="1">
                  <a:txBody>
                    <a:bodyPr/>
                    <a:lstStyle/>
                    <a:p>
                      <a:endParaRPr lang="es-EC"/>
                    </a:p>
                  </a:txBody>
                  <a:tcPr/>
                </a:tc>
                <a:tc rowSpan="2">
                  <a:txBody>
                    <a:bodyPr/>
                    <a:lstStyle/>
                    <a:p>
                      <a:pPr algn="ctr" fontAlgn="ctr"/>
                      <a:r>
                        <a:rPr lang="es-EC" sz="1400" u="none" strike="noStrike">
                          <a:effectLst/>
                        </a:rPr>
                        <a:t>Recomendación y/o</a:t>
                      </a:r>
                      <a:br>
                        <a:rPr lang="es-EC" sz="1400" u="none" strike="noStrike">
                          <a:effectLst/>
                        </a:rPr>
                      </a:br>
                      <a:r>
                        <a:rPr lang="es-EC" sz="1400" u="none" strike="noStrike">
                          <a:effectLst/>
                        </a:rPr>
                        <a:t>Comentario</a:t>
                      </a:r>
                      <a:endParaRPr lang="es-EC" sz="1400" b="1" i="0" u="none" strike="noStrike">
                        <a:solidFill>
                          <a:srgbClr val="000000"/>
                        </a:solidFill>
                        <a:effectLst/>
                        <a:latin typeface="Calibri"/>
                      </a:endParaRPr>
                    </a:p>
                  </a:txBody>
                  <a:tcPr marL="4444" marR="4444" marT="4444" marB="0" anchor="ctr"/>
                </a:tc>
              </a:tr>
              <a:tr h="702969">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400" u="none" strike="noStrike">
                          <a:effectLst/>
                        </a:rPr>
                        <a:t>Total</a:t>
                      </a:r>
                      <a:endParaRPr lang="es-EC" sz="1400" b="1" i="0" u="none" strike="noStrike">
                        <a:solidFill>
                          <a:srgbClr val="000000"/>
                        </a:solidFill>
                        <a:effectLst/>
                        <a:latin typeface="Calibri"/>
                      </a:endParaRPr>
                    </a:p>
                  </a:txBody>
                  <a:tcPr marL="4444" marR="4444" marT="4444" marB="0" anchor="ctr"/>
                </a:tc>
                <a:tc>
                  <a:txBody>
                    <a:bodyPr/>
                    <a:lstStyle/>
                    <a:p>
                      <a:pPr algn="ctr" fontAlgn="ctr"/>
                      <a:r>
                        <a:rPr lang="es-EC" sz="1400" u="none" strike="noStrike">
                          <a:effectLst/>
                        </a:rPr>
                        <a:t>Parcial </a:t>
                      </a:r>
                      <a:endParaRPr lang="es-EC" sz="1400" b="1" i="0" u="none" strike="noStrike">
                        <a:solidFill>
                          <a:srgbClr val="000000"/>
                        </a:solidFill>
                        <a:effectLst/>
                        <a:latin typeface="Calibri"/>
                      </a:endParaRPr>
                    </a:p>
                  </a:txBody>
                  <a:tcPr marL="4444" marR="4444" marT="4444" marB="0" anchor="ctr"/>
                </a:tc>
                <a:tc>
                  <a:txBody>
                    <a:bodyPr/>
                    <a:lstStyle/>
                    <a:p>
                      <a:pPr algn="ctr" fontAlgn="ctr"/>
                      <a:r>
                        <a:rPr lang="es-EC" sz="1400" u="none" strike="noStrike">
                          <a:effectLst/>
                        </a:rPr>
                        <a:t>Nulo</a:t>
                      </a:r>
                      <a:endParaRPr lang="es-EC" sz="1400" b="1" i="0" u="none" strike="noStrike">
                        <a:solidFill>
                          <a:srgbClr val="000000"/>
                        </a:solidFill>
                        <a:effectLst/>
                        <a:latin typeface="Calibri"/>
                      </a:endParaRPr>
                    </a:p>
                  </a:txBody>
                  <a:tcPr marL="4444" marR="4444" marT="4444" marB="0" anchor="ct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600" u="none" strike="noStrike">
                          <a:effectLst/>
                        </a:rPr>
                        <a:t>C </a:t>
                      </a:r>
                      <a:endParaRPr lang="es-EC" sz="1600" b="1" i="0" u="none" strike="noStrike">
                        <a:solidFill>
                          <a:srgbClr val="000000"/>
                        </a:solidFill>
                        <a:effectLst/>
                        <a:latin typeface="Calibri"/>
                      </a:endParaRPr>
                    </a:p>
                  </a:txBody>
                  <a:tcPr marL="4444" marR="4444" marT="4444" marB="0" anchor="ctr"/>
                </a:tc>
                <a:tc>
                  <a:txBody>
                    <a:bodyPr/>
                    <a:lstStyle/>
                    <a:p>
                      <a:pPr algn="ctr" fontAlgn="ctr"/>
                      <a:r>
                        <a:rPr lang="es-EC" sz="1600" u="none" strike="noStrike">
                          <a:effectLst/>
                        </a:rPr>
                        <a:t>NC +</a:t>
                      </a:r>
                      <a:endParaRPr lang="es-EC" sz="1600" b="1" i="0" u="none" strike="noStrike">
                        <a:solidFill>
                          <a:srgbClr val="000000"/>
                        </a:solidFill>
                        <a:effectLst/>
                        <a:latin typeface="Calibri"/>
                      </a:endParaRPr>
                    </a:p>
                  </a:txBody>
                  <a:tcPr marL="4444" marR="4444" marT="4444" marB="0" anchor="ctr"/>
                </a:tc>
                <a:tc>
                  <a:txBody>
                    <a:bodyPr/>
                    <a:lstStyle/>
                    <a:p>
                      <a:pPr algn="ctr" fontAlgn="ctr"/>
                      <a:r>
                        <a:rPr lang="es-EC" sz="1600" u="none" strike="noStrike">
                          <a:effectLst/>
                        </a:rPr>
                        <a:t>nc -</a:t>
                      </a:r>
                      <a:endParaRPr lang="es-EC" sz="1600" b="1" i="0" u="none" strike="noStrike">
                        <a:solidFill>
                          <a:srgbClr val="000000"/>
                        </a:solidFill>
                        <a:effectLst/>
                        <a:latin typeface="Calibri"/>
                      </a:endParaRPr>
                    </a:p>
                  </a:txBody>
                  <a:tcPr marL="4444" marR="4444" marT="4444" marB="0" anchor="ctr"/>
                </a:tc>
                <a:tc vMerge="1">
                  <a:txBody>
                    <a:bodyPr/>
                    <a:lstStyle/>
                    <a:p>
                      <a:endParaRPr lang="es-EC"/>
                    </a:p>
                  </a:txBody>
                  <a:tcPr/>
                </a:tc>
              </a:tr>
              <a:tr h="895941">
                <a:tc gridSpan="13">
                  <a:txBody>
                    <a:bodyPr/>
                    <a:lstStyle/>
                    <a:p>
                      <a:pPr algn="ctr" fontAlgn="ctr"/>
                      <a:r>
                        <a:rPr lang="es-EC" sz="1200" u="none" strike="noStrike">
                          <a:effectLst/>
                        </a:rPr>
                        <a:t>Plan de prevencion y mitigacion de impactos </a:t>
                      </a:r>
                      <a:br>
                        <a:rPr lang="es-EC" sz="1200" u="none" strike="noStrike">
                          <a:effectLst/>
                        </a:rPr>
                      </a:br>
                      <a:r>
                        <a:rPr lang="es-EC" sz="1200" u="none" strike="noStrike">
                          <a:effectLst/>
                        </a:rPr>
                        <a:t>Establecer las acciones tendientes a minimizar y prevenir los impactos ambientales o de seguridad industrial que podrían producirse durante el desarrollo de las actividades productivas realizadas en la planta industrial. </a:t>
                      </a:r>
                      <a:endParaRPr lang="es-EC" sz="1200" b="1" i="0" u="none" strike="noStrike">
                        <a:solidFill>
                          <a:srgbClr val="000000"/>
                        </a:solidFill>
                        <a:effectLst/>
                        <a:latin typeface="Calibri"/>
                      </a:endParaRPr>
                    </a:p>
                  </a:txBody>
                  <a:tcPr marL="4444" marR="4444" marT="444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654043">
                <a:tc>
                  <a:txBody>
                    <a:bodyPr/>
                    <a:lstStyle/>
                    <a:p>
                      <a:pPr algn="ctr" fontAlgn="ctr"/>
                      <a:r>
                        <a:rPr lang="es-EC" sz="1200" u="none" strike="noStrike">
                          <a:effectLst/>
                        </a:rPr>
                        <a:t>7</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a:effectLst/>
                        </a:rPr>
                        <a:t>8.3.2 Almacenamiento de  productos químicos peligrosos: </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a:effectLst/>
                        </a:rPr>
                        <a:t>Almacenamientos de productos químico de acuerdo a la Matriz de Incompatibilidades quimicas norma INEN 2266</a:t>
                      </a:r>
                      <a:endParaRPr lang="es-EC" sz="1200" b="0" i="0" u="none" strike="noStrike">
                        <a:solidFill>
                          <a:srgbClr val="000000"/>
                        </a:solidFill>
                        <a:effectLst/>
                        <a:latin typeface="Calibri"/>
                      </a:endParaRPr>
                    </a:p>
                  </a:txBody>
                  <a:tcPr marL="4444" marR="4444" marT="4444" marB="0" anchor="ctr"/>
                </a:tc>
                <a:tc>
                  <a:txBody>
                    <a:bodyPr/>
                    <a:lstStyle/>
                    <a:p>
                      <a:pPr algn="ctr" fontAlgn="ctr"/>
                      <a:r>
                        <a:rPr lang="es-EC" sz="1200" u="none" strike="noStrike">
                          <a:effectLst/>
                        </a:rPr>
                        <a:t> </a:t>
                      </a:r>
                      <a:endParaRPr lang="es-EC" sz="1200" b="0" i="0" u="none" strike="noStrike">
                        <a:solidFill>
                          <a:srgbClr val="000000"/>
                        </a:solidFill>
                        <a:effectLst/>
                        <a:latin typeface="Calibri"/>
                      </a:endParaRPr>
                    </a:p>
                  </a:txBody>
                  <a:tcPr marL="4444" marR="4444" marT="4444" marB="0" anchor="ctr"/>
                </a:tc>
                <a:tc>
                  <a:txBody>
                    <a:bodyPr/>
                    <a:lstStyle/>
                    <a:p>
                      <a:pPr algn="ctr" fontAlgn="ctr"/>
                      <a:r>
                        <a:rPr lang="es-EC" sz="1200" u="none" strike="noStrike">
                          <a:effectLst/>
                        </a:rPr>
                        <a:t> </a:t>
                      </a:r>
                      <a:endParaRPr lang="es-EC" sz="1200" b="0" i="0" u="none" strike="noStrike">
                        <a:solidFill>
                          <a:srgbClr val="000000"/>
                        </a:solidFill>
                        <a:effectLst/>
                        <a:latin typeface="Calibri"/>
                      </a:endParaRPr>
                    </a:p>
                  </a:txBody>
                  <a:tcPr marL="4444" marR="4444" marT="4444" marB="0" anchor="ctr"/>
                </a:tc>
                <a:tc>
                  <a:txBody>
                    <a:bodyPr/>
                    <a:lstStyle/>
                    <a:p>
                      <a:pPr algn="ctr" fontAlgn="ctr"/>
                      <a:r>
                        <a:rPr lang="es-EC" sz="1200" u="none" strike="noStrike">
                          <a:effectLst/>
                        </a:rPr>
                        <a:t>X</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a:effectLst/>
                        </a:rPr>
                        <a:t>Se evidenció almacenamiento de materia prima únicamente de acuerdo a caraterísiticas físicas líquidas o sólidas, mas no de incompatibilidad química como oxidantes, reductores, comburentes y combustibles</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a:effectLst/>
                        </a:rPr>
                        <a:t>Jefe de Proyectos</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dirty="0">
                          <a:effectLst/>
                        </a:rPr>
                        <a:t>Archivo fotográfico. </a:t>
                      </a:r>
                      <a:r>
                        <a:rPr lang="es-EC" sz="1200" u="none" strike="noStrike" dirty="0">
                          <a:effectLst/>
                          <a:hlinkClick r:id="rId2" action="ppaction://hlinksldjump"/>
                        </a:rPr>
                        <a:t>Foto No. 6</a:t>
                      </a:r>
                      <a:endParaRPr lang="es-EC" sz="1200" b="0" i="0" u="none" strike="noStrike" dirty="0">
                        <a:solidFill>
                          <a:srgbClr val="000000"/>
                        </a:solidFill>
                        <a:effectLst/>
                        <a:latin typeface="Calibri"/>
                      </a:endParaRPr>
                    </a:p>
                  </a:txBody>
                  <a:tcPr marL="4444" marR="4444" marT="4444" marB="0" anchor="ctr"/>
                </a:tc>
                <a:tc>
                  <a:txBody>
                    <a:bodyPr/>
                    <a:lstStyle/>
                    <a:p>
                      <a:pPr algn="ctr" fontAlgn="ctr"/>
                      <a:r>
                        <a:rPr lang="es-EC" sz="1200" u="none" strike="noStrike">
                          <a:effectLst/>
                        </a:rPr>
                        <a:t> </a:t>
                      </a:r>
                      <a:endParaRPr lang="es-EC" sz="1200" b="0" i="0" u="none" strike="noStrike">
                        <a:solidFill>
                          <a:srgbClr val="000000"/>
                        </a:solidFill>
                        <a:effectLst/>
                        <a:latin typeface="Calibri"/>
                      </a:endParaRPr>
                    </a:p>
                  </a:txBody>
                  <a:tcPr marL="4444" marR="4444" marT="4444" marB="0" anchor="ctr"/>
                </a:tc>
                <a:tc>
                  <a:txBody>
                    <a:bodyPr/>
                    <a:lstStyle/>
                    <a:p>
                      <a:pPr algn="ctr" fontAlgn="ctr"/>
                      <a:r>
                        <a:rPr lang="es-EC" sz="1200" u="none" strike="noStrike">
                          <a:effectLst/>
                        </a:rPr>
                        <a:t>X</a:t>
                      </a:r>
                      <a:endParaRPr lang="es-EC" sz="1200" b="0" i="0" u="none" strike="noStrike">
                        <a:solidFill>
                          <a:srgbClr val="000000"/>
                        </a:solidFill>
                        <a:effectLst/>
                        <a:latin typeface="Calibri"/>
                      </a:endParaRPr>
                    </a:p>
                  </a:txBody>
                  <a:tcPr marL="4444" marR="4444" marT="4444" marB="0" anchor="ctr"/>
                </a:tc>
                <a:tc>
                  <a:txBody>
                    <a:bodyPr/>
                    <a:lstStyle/>
                    <a:p>
                      <a:pPr algn="ctr" fontAlgn="ctr"/>
                      <a:r>
                        <a:rPr lang="es-EC" sz="1200" u="none" strike="noStrike">
                          <a:effectLst/>
                        </a:rPr>
                        <a:t> </a:t>
                      </a:r>
                      <a:endParaRPr lang="es-EC" sz="1200" b="0" i="0" u="none" strike="noStrike">
                        <a:solidFill>
                          <a:srgbClr val="000000"/>
                        </a:solidFill>
                        <a:effectLst/>
                        <a:latin typeface="Calibri"/>
                      </a:endParaRPr>
                    </a:p>
                  </a:txBody>
                  <a:tcPr marL="4444" marR="4444" marT="4444" marB="0" anchor="ctr"/>
                </a:tc>
                <a:tc>
                  <a:txBody>
                    <a:bodyPr/>
                    <a:lstStyle/>
                    <a:p>
                      <a:pPr algn="l" fontAlgn="ctr"/>
                      <a:r>
                        <a:rPr lang="es-EC" sz="1200" u="none" strike="noStrike" dirty="0">
                          <a:effectLst/>
                        </a:rPr>
                        <a:t>Almacenar materia primas según la matriz de incompatibilidades de la Norma INEN 2266 y Proyecto de Tesis presentado por los Investigadores</a:t>
                      </a:r>
                      <a:endParaRPr lang="es-EC" sz="1200" b="0" i="0" u="none" strike="noStrike" dirty="0">
                        <a:solidFill>
                          <a:srgbClr val="000000"/>
                        </a:solidFill>
                        <a:effectLst/>
                        <a:latin typeface="Calibri"/>
                      </a:endParaRPr>
                    </a:p>
                  </a:txBody>
                  <a:tcPr marL="4444" marR="4444" marT="4444" marB="0" anchor="ctr"/>
                </a:tc>
              </a:tr>
            </a:tbl>
          </a:graphicData>
        </a:graphic>
      </p:graphicFrame>
      <p:sp>
        <p:nvSpPr>
          <p:cNvPr id="3" name="2 Flecha izquierda">
            <a:hlinkClick r:id="rId3" action="ppaction://hlinksldjump"/>
          </p:cNvPr>
          <p:cNvSpPr/>
          <p:nvPr/>
        </p:nvSpPr>
        <p:spPr>
          <a:xfrm>
            <a:off x="8100392" y="476672"/>
            <a:ext cx="576064" cy="36004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1636826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dirty="0"/>
          </a:p>
        </p:txBody>
      </p:sp>
      <p:sp>
        <p:nvSpPr>
          <p:cNvPr id="3" name="2 Marcador de contenido"/>
          <p:cNvSpPr>
            <a:spLocks noGrp="1"/>
          </p:cNvSpPr>
          <p:nvPr>
            <p:ph idx="1"/>
          </p:nvPr>
        </p:nvSpPr>
        <p:spPr/>
        <p:txBody>
          <a:bodyPr/>
          <a:lstStyle/>
          <a:p>
            <a:endParaRPr lang="es-EC"/>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376" t="15279" r="20840" b="20514"/>
          <a:stretch/>
        </p:blipFill>
        <p:spPr bwMode="auto">
          <a:xfrm>
            <a:off x="60259" y="-5308"/>
            <a:ext cx="9083741" cy="6597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Flecha izquierda">
            <a:hlinkClick r:id="rId3" action="ppaction://hlinksldjump"/>
          </p:cNvPr>
          <p:cNvSpPr/>
          <p:nvPr/>
        </p:nvSpPr>
        <p:spPr>
          <a:xfrm>
            <a:off x="8388424" y="6237312"/>
            <a:ext cx="504056" cy="3547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77172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3240070027"/>
              </p:ext>
            </p:extLst>
          </p:nvPr>
        </p:nvGraphicFramePr>
        <p:xfrm>
          <a:off x="-27296" y="3"/>
          <a:ext cx="9171295" cy="6669358"/>
        </p:xfrm>
        <a:graphic>
          <a:graphicData uri="http://schemas.openxmlformats.org/drawingml/2006/table">
            <a:tbl>
              <a:tblPr firstRow="1" firstCol="1" bandRow="1">
                <a:tableStyleId>{5C22544A-7EE6-4342-B048-85BDC9FD1C3A}</a:tableStyleId>
              </a:tblPr>
              <a:tblGrid>
                <a:gridCol w="596505"/>
                <a:gridCol w="3644066"/>
                <a:gridCol w="745634"/>
                <a:gridCol w="745634"/>
                <a:gridCol w="969324"/>
                <a:gridCol w="685929"/>
                <a:gridCol w="961386"/>
                <a:gridCol w="822817"/>
              </a:tblGrid>
              <a:tr h="326594">
                <a:tc rowSpan="2">
                  <a:txBody>
                    <a:bodyPr/>
                    <a:lstStyle/>
                    <a:p>
                      <a:pPr algn="ctr">
                        <a:lnSpc>
                          <a:spcPct val="150000"/>
                        </a:lnSpc>
                        <a:spcAft>
                          <a:spcPts val="0"/>
                        </a:spcAft>
                      </a:pPr>
                      <a:r>
                        <a:rPr lang="es-ES" sz="1400" b="1" dirty="0">
                          <a:effectLst/>
                        </a:rPr>
                        <a:t>No. </a:t>
                      </a:r>
                      <a:endParaRPr lang="es-EC" sz="1800" b="1" dirty="0">
                        <a:effectLst/>
                        <a:latin typeface="Arial"/>
                        <a:ea typeface="Arial"/>
                        <a:cs typeface="Times New Roman"/>
                      </a:endParaRPr>
                    </a:p>
                  </a:txBody>
                  <a:tcPr marL="44002" marR="44002" marT="0" marB="0" anchor="ctr"/>
                </a:tc>
                <a:tc rowSpan="2">
                  <a:txBody>
                    <a:bodyPr/>
                    <a:lstStyle/>
                    <a:p>
                      <a:pPr algn="ctr">
                        <a:lnSpc>
                          <a:spcPct val="150000"/>
                        </a:lnSpc>
                        <a:spcAft>
                          <a:spcPts val="0"/>
                        </a:spcAft>
                      </a:pPr>
                      <a:r>
                        <a:rPr lang="es-ES" sz="1800" b="1" dirty="0">
                          <a:effectLst/>
                        </a:rPr>
                        <a:t>Aspectos y Planes Auditados</a:t>
                      </a:r>
                      <a:endParaRPr lang="es-EC" sz="2400" b="1" dirty="0">
                        <a:effectLst/>
                        <a:latin typeface="Arial"/>
                        <a:ea typeface="Arial"/>
                        <a:cs typeface="Times New Roman"/>
                      </a:endParaRPr>
                    </a:p>
                  </a:txBody>
                  <a:tcPr marL="44002" marR="44002" marT="0" marB="0" anchor="b"/>
                </a:tc>
                <a:tc gridSpan="3">
                  <a:txBody>
                    <a:bodyPr/>
                    <a:lstStyle/>
                    <a:p>
                      <a:pPr algn="ctr">
                        <a:lnSpc>
                          <a:spcPct val="150000"/>
                        </a:lnSpc>
                        <a:spcAft>
                          <a:spcPts val="0"/>
                        </a:spcAft>
                      </a:pPr>
                      <a:r>
                        <a:rPr lang="es-ES" sz="1400" b="1">
                          <a:effectLst/>
                        </a:rPr>
                        <a:t>CALIFICACIÓN</a:t>
                      </a:r>
                      <a:endParaRPr lang="es-EC" sz="1800" b="1">
                        <a:effectLst/>
                        <a:latin typeface="Arial"/>
                        <a:ea typeface="Arial"/>
                        <a:cs typeface="Times New Roman"/>
                      </a:endParaRPr>
                    </a:p>
                  </a:txBody>
                  <a:tcPr marL="44002" marR="44002" marT="0" marB="0" anchor="ctr"/>
                </a:tc>
                <a:tc hMerge="1">
                  <a:txBody>
                    <a:bodyPr/>
                    <a:lstStyle/>
                    <a:p>
                      <a:endParaRPr lang="es-EC"/>
                    </a:p>
                  </a:txBody>
                  <a:tcPr/>
                </a:tc>
                <a:tc hMerge="1">
                  <a:txBody>
                    <a:bodyPr/>
                    <a:lstStyle/>
                    <a:p>
                      <a:endParaRPr lang="es-EC"/>
                    </a:p>
                  </a:txBody>
                  <a:tcPr/>
                </a:tc>
                <a:tc gridSpan="3">
                  <a:txBody>
                    <a:bodyPr/>
                    <a:lstStyle/>
                    <a:p>
                      <a:pPr algn="ctr">
                        <a:lnSpc>
                          <a:spcPct val="150000"/>
                        </a:lnSpc>
                        <a:spcAft>
                          <a:spcPts val="0"/>
                        </a:spcAft>
                      </a:pPr>
                      <a:r>
                        <a:rPr lang="es-ES" sz="1400" b="1">
                          <a:effectLst/>
                        </a:rPr>
                        <a:t>PORCENTAJE</a:t>
                      </a:r>
                      <a:endParaRPr lang="es-EC" sz="1800" b="1">
                        <a:effectLst/>
                        <a:latin typeface="Arial"/>
                        <a:ea typeface="Arial"/>
                        <a:cs typeface="Times New Roman"/>
                      </a:endParaRPr>
                    </a:p>
                  </a:txBody>
                  <a:tcPr marL="44002" marR="44002" marT="0" marB="0" anchor="ctr"/>
                </a:tc>
                <a:tc hMerge="1">
                  <a:txBody>
                    <a:bodyPr/>
                    <a:lstStyle/>
                    <a:p>
                      <a:endParaRPr lang="es-EC"/>
                    </a:p>
                  </a:txBody>
                  <a:tcPr/>
                </a:tc>
                <a:tc hMerge="1">
                  <a:txBody>
                    <a:bodyPr/>
                    <a:lstStyle/>
                    <a:p>
                      <a:endParaRPr lang="es-EC"/>
                    </a:p>
                  </a:txBody>
                  <a:tcPr/>
                </a:tc>
              </a:tr>
              <a:tr h="326594">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S" sz="1400" b="1">
                          <a:effectLst/>
                        </a:rPr>
                        <a:t>C </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NC +</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nc -</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C </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NC +</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nc -</a:t>
                      </a:r>
                      <a:endParaRPr lang="es-EC" sz="1800" b="1" dirty="0">
                        <a:effectLst/>
                        <a:latin typeface="Arial"/>
                        <a:ea typeface="Arial"/>
                        <a:cs typeface="Times New Roman"/>
                      </a:endParaRPr>
                    </a:p>
                  </a:txBody>
                  <a:tcPr marL="44002" marR="44002" marT="0" marB="0" anchor="ctr"/>
                </a:tc>
              </a:tr>
              <a:tr h="839815">
                <a:tc>
                  <a:txBody>
                    <a:bodyPr/>
                    <a:lstStyle/>
                    <a:p>
                      <a:pPr algn="ctr">
                        <a:lnSpc>
                          <a:spcPct val="150000"/>
                        </a:lnSpc>
                        <a:spcAft>
                          <a:spcPts val="0"/>
                        </a:spcAft>
                      </a:pPr>
                      <a:r>
                        <a:rPr lang="es-ES" sz="1400" b="1">
                          <a:effectLst/>
                        </a:rPr>
                        <a:t>1</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prevención y mitigación de impactos </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dirty="0">
                          <a:effectLst/>
                        </a:rPr>
                        <a:t>7</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1</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10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38,89</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5,56</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55,56</a:t>
                      </a:r>
                      <a:endParaRPr lang="es-EC" sz="1800" b="1">
                        <a:effectLst/>
                        <a:latin typeface="Arial"/>
                        <a:ea typeface="Arial"/>
                        <a:cs typeface="Times New Roman"/>
                      </a:endParaRPr>
                    </a:p>
                  </a:txBody>
                  <a:tcPr marL="44002" marR="44002" marT="0" marB="0" anchor="ctr"/>
                </a:tc>
              </a:tr>
              <a:tr h="602559">
                <a:tc>
                  <a:txBody>
                    <a:bodyPr/>
                    <a:lstStyle/>
                    <a:p>
                      <a:pPr algn="ctr">
                        <a:lnSpc>
                          <a:spcPct val="150000"/>
                        </a:lnSpc>
                        <a:spcAft>
                          <a:spcPts val="0"/>
                        </a:spcAft>
                      </a:pPr>
                      <a:r>
                        <a:rPr lang="es-ES" sz="1400" b="1">
                          <a:effectLst/>
                        </a:rPr>
                        <a:t>2</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manejo de Desechos</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7</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4</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3</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28,57</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21,43</a:t>
                      </a:r>
                      <a:endParaRPr lang="es-EC" sz="1800" b="1">
                        <a:effectLst/>
                        <a:latin typeface="Arial"/>
                        <a:ea typeface="Arial"/>
                        <a:cs typeface="Times New Roman"/>
                      </a:endParaRPr>
                    </a:p>
                  </a:txBody>
                  <a:tcPr marL="44002" marR="44002" marT="0" marB="0" anchor="ctr"/>
                </a:tc>
              </a:tr>
              <a:tr h="903838">
                <a:tc>
                  <a:txBody>
                    <a:bodyPr/>
                    <a:lstStyle/>
                    <a:p>
                      <a:pPr algn="ctr">
                        <a:lnSpc>
                          <a:spcPct val="150000"/>
                        </a:lnSpc>
                        <a:spcAft>
                          <a:spcPts val="0"/>
                        </a:spcAft>
                      </a:pPr>
                      <a:r>
                        <a:rPr lang="es-ES" sz="1400" b="1">
                          <a:effectLst/>
                        </a:rPr>
                        <a:t>3</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Seguridad Ocupacional y Seguridad Laboral</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8</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2</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53,33</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13,33</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33,33</a:t>
                      </a:r>
                      <a:endParaRPr lang="es-EC" sz="1800" b="1">
                        <a:effectLst/>
                        <a:latin typeface="Arial"/>
                        <a:ea typeface="Arial"/>
                        <a:cs typeface="Times New Roman"/>
                      </a:endParaRPr>
                    </a:p>
                  </a:txBody>
                  <a:tcPr marL="44002" marR="44002" marT="0" marB="0" anchor="ctr"/>
                </a:tc>
              </a:tr>
              <a:tr h="419907">
                <a:tc>
                  <a:txBody>
                    <a:bodyPr/>
                    <a:lstStyle/>
                    <a:p>
                      <a:pPr algn="ctr">
                        <a:lnSpc>
                          <a:spcPct val="150000"/>
                        </a:lnSpc>
                        <a:spcAft>
                          <a:spcPts val="0"/>
                        </a:spcAft>
                      </a:pPr>
                      <a:r>
                        <a:rPr lang="es-ES" sz="1400" b="1">
                          <a:effectLst/>
                        </a:rPr>
                        <a:t>4</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Capacitación</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5</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50,00</a:t>
                      </a:r>
                      <a:endParaRPr lang="es-EC" sz="1800" b="1">
                        <a:effectLst/>
                        <a:latin typeface="Arial"/>
                        <a:ea typeface="Arial"/>
                        <a:cs typeface="Times New Roman"/>
                      </a:endParaRPr>
                    </a:p>
                  </a:txBody>
                  <a:tcPr marL="44002" marR="44002" marT="0" marB="0" anchor="ctr"/>
                </a:tc>
              </a:tr>
              <a:tr h="602559">
                <a:tc>
                  <a:txBody>
                    <a:bodyPr/>
                    <a:lstStyle/>
                    <a:p>
                      <a:pPr algn="ctr">
                        <a:lnSpc>
                          <a:spcPct val="150000"/>
                        </a:lnSpc>
                        <a:spcAft>
                          <a:spcPts val="0"/>
                        </a:spcAft>
                      </a:pPr>
                      <a:r>
                        <a:rPr lang="es-ES" sz="1400" b="1">
                          <a:effectLst/>
                        </a:rPr>
                        <a:t>5</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Contingencia y Emergencia</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19</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6</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76,00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24,00</a:t>
                      </a:r>
                      <a:endParaRPr lang="es-EC" sz="1800" b="1">
                        <a:effectLst/>
                        <a:latin typeface="Arial"/>
                        <a:ea typeface="Arial"/>
                        <a:cs typeface="Times New Roman"/>
                      </a:endParaRPr>
                    </a:p>
                  </a:txBody>
                  <a:tcPr marL="44002" marR="44002" marT="0" marB="0" anchor="ctr"/>
                </a:tc>
              </a:tr>
              <a:tr h="602559">
                <a:tc>
                  <a:txBody>
                    <a:bodyPr/>
                    <a:lstStyle/>
                    <a:p>
                      <a:pPr algn="ctr">
                        <a:lnSpc>
                          <a:spcPct val="150000"/>
                        </a:lnSpc>
                        <a:spcAft>
                          <a:spcPts val="0"/>
                        </a:spcAft>
                      </a:pPr>
                      <a:r>
                        <a:rPr lang="es-ES" sz="1400" b="1">
                          <a:effectLst/>
                        </a:rPr>
                        <a:t>6</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Monitoreo y Seguimiento</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4</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3</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57,14</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42,86</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0,00</a:t>
                      </a:r>
                      <a:endParaRPr lang="es-EC" sz="1800" b="1">
                        <a:effectLst/>
                        <a:latin typeface="Arial"/>
                        <a:ea typeface="Arial"/>
                        <a:cs typeface="Times New Roman"/>
                      </a:endParaRPr>
                    </a:p>
                  </a:txBody>
                  <a:tcPr marL="44002" marR="44002" marT="0" marB="0" anchor="ctr"/>
                </a:tc>
              </a:tr>
              <a:tr h="1205119">
                <a:tc>
                  <a:txBody>
                    <a:bodyPr/>
                    <a:lstStyle/>
                    <a:p>
                      <a:pPr algn="ctr">
                        <a:lnSpc>
                          <a:spcPct val="150000"/>
                        </a:lnSpc>
                        <a:spcAft>
                          <a:spcPts val="0"/>
                        </a:spcAft>
                      </a:pPr>
                      <a:r>
                        <a:rPr lang="es-ES" sz="1400" b="1">
                          <a:effectLst/>
                        </a:rPr>
                        <a:t>7</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Relaciones Comunitarias y Participación Ciudadana</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1</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0,00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100,00</a:t>
                      </a:r>
                      <a:endParaRPr lang="es-EC" sz="1800" b="1">
                        <a:effectLst/>
                        <a:latin typeface="Arial"/>
                        <a:ea typeface="Arial"/>
                        <a:cs typeface="Times New Roman"/>
                      </a:endParaRPr>
                    </a:p>
                  </a:txBody>
                  <a:tcPr marL="44002" marR="44002" marT="0" marB="0" anchor="ctr"/>
                </a:tc>
              </a:tr>
              <a:tr h="419907">
                <a:tc>
                  <a:txBody>
                    <a:bodyPr/>
                    <a:lstStyle/>
                    <a:p>
                      <a:pPr algn="ctr">
                        <a:lnSpc>
                          <a:spcPct val="150000"/>
                        </a:lnSpc>
                        <a:spcAft>
                          <a:spcPts val="0"/>
                        </a:spcAft>
                      </a:pPr>
                      <a:r>
                        <a:rPr lang="es-ES" sz="1400" b="1">
                          <a:effectLst/>
                        </a:rPr>
                        <a:t>8</a:t>
                      </a:r>
                      <a:endParaRPr lang="es-EC" sz="1800" b="1">
                        <a:effectLst/>
                        <a:latin typeface="Arial"/>
                        <a:ea typeface="Arial"/>
                        <a:cs typeface="Times New Roman"/>
                      </a:endParaRPr>
                    </a:p>
                  </a:txBody>
                  <a:tcPr marL="44002" marR="44002" marT="0" marB="0" anchor="ctr"/>
                </a:tc>
                <a:tc>
                  <a:txBody>
                    <a:bodyPr/>
                    <a:lstStyle/>
                    <a:p>
                      <a:pPr>
                        <a:lnSpc>
                          <a:spcPct val="150000"/>
                        </a:lnSpc>
                        <a:spcAft>
                          <a:spcPts val="0"/>
                        </a:spcAft>
                      </a:pPr>
                      <a:r>
                        <a:rPr lang="es-ES" sz="1800" b="1" dirty="0">
                          <a:effectLst/>
                        </a:rPr>
                        <a:t>Plan de Abandono</a:t>
                      </a:r>
                      <a:endParaRPr lang="es-EC" sz="2400" b="1" dirty="0">
                        <a:effectLst/>
                        <a:latin typeface="Arial"/>
                        <a:ea typeface="Arial"/>
                        <a:cs typeface="Times New Roman"/>
                      </a:endParaRPr>
                    </a:p>
                  </a:txBody>
                  <a:tcPr marL="44002" marR="44002" marT="0" marB="0" anchor="b"/>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0</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0</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0</a:t>
                      </a:r>
                      <a:endParaRPr lang="es-EC" sz="1800" b="1">
                        <a:effectLst/>
                        <a:latin typeface="Arial"/>
                        <a:ea typeface="Arial"/>
                        <a:cs typeface="Times New Roman"/>
                      </a:endParaRPr>
                    </a:p>
                  </a:txBody>
                  <a:tcPr marL="44002" marR="44002" marT="0" marB="0" anchor="ctr"/>
                </a:tc>
              </a:tr>
              <a:tr h="419907">
                <a:tc>
                  <a:txBody>
                    <a:bodyPr/>
                    <a:lstStyle/>
                    <a:p>
                      <a:pPr>
                        <a:lnSpc>
                          <a:spcPct val="115000"/>
                        </a:lnSpc>
                      </a:pPr>
                      <a:endParaRPr lang="es-EC" sz="1800" b="1">
                        <a:effectLst/>
                        <a:latin typeface="Arial"/>
                        <a:cs typeface="Times New Roman"/>
                      </a:endParaRPr>
                    </a:p>
                  </a:txBody>
                  <a:tcPr marL="44002" marR="44002" marT="0" marB="0" anchor="ctr"/>
                </a:tc>
                <a:tc>
                  <a:txBody>
                    <a:bodyPr/>
                    <a:lstStyle/>
                    <a:p>
                      <a:pPr algn="ctr">
                        <a:lnSpc>
                          <a:spcPct val="150000"/>
                        </a:lnSpc>
                        <a:spcAft>
                          <a:spcPts val="0"/>
                        </a:spcAft>
                      </a:pPr>
                      <a:r>
                        <a:rPr lang="es-ES" sz="1800" b="1" dirty="0">
                          <a:effectLst/>
                        </a:rPr>
                        <a:t>Total</a:t>
                      </a:r>
                      <a:endParaRPr lang="es-EC" sz="24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a:effectLst/>
                        </a:rPr>
                        <a:t>50</a:t>
                      </a:r>
                      <a:endParaRPr lang="es-EC" sz="1800" b="1">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10</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a:effectLst/>
                        </a:rPr>
                        <a:t>30</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55,56</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11,11</a:t>
                      </a:r>
                      <a:endParaRPr lang="es-EC" sz="1800" b="1" dirty="0">
                        <a:effectLst/>
                        <a:latin typeface="Arial"/>
                        <a:ea typeface="Arial"/>
                        <a:cs typeface="Times New Roman"/>
                      </a:endParaRPr>
                    </a:p>
                  </a:txBody>
                  <a:tcPr marL="44002" marR="44002" marT="0" marB="0" anchor="ctr"/>
                </a:tc>
                <a:tc>
                  <a:txBody>
                    <a:bodyPr/>
                    <a:lstStyle/>
                    <a:p>
                      <a:pPr algn="ctr">
                        <a:lnSpc>
                          <a:spcPct val="150000"/>
                        </a:lnSpc>
                        <a:spcAft>
                          <a:spcPts val="0"/>
                        </a:spcAft>
                      </a:pPr>
                      <a:r>
                        <a:rPr lang="es-ES" sz="1400" b="1" dirty="0" smtClean="0">
                          <a:effectLst/>
                        </a:rPr>
                        <a:t>33,33</a:t>
                      </a:r>
                      <a:endParaRPr lang="es-EC" sz="1800" b="1" dirty="0">
                        <a:effectLst/>
                        <a:latin typeface="Arial"/>
                        <a:ea typeface="Arial"/>
                        <a:cs typeface="Times New Roman"/>
                      </a:endParaRPr>
                    </a:p>
                  </a:txBody>
                  <a:tcPr marL="44002" marR="44002" marT="0" marB="0" anchor="ctr"/>
                </a:tc>
              </a:tr>
            </a:tbl>
          </a:graphicData>
        </a:graphic>
      </p:graphicFrame>
    </p:spTree>
    <p:extLst>
      <p:ext uri="{BB962C8B-B14F-4D97-AF65-F5344CB8AC3E}">
        <p14:creationId xmlns:p14="http://schemas.microsoft.com/office/powerpoint/2010/main" val="2625656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sp>
        <p:nvSpPr>
          <p:cNvPr id="3" name="2 Marcador de contenido"/>
          <p:cNvSpPr>
            <a:spLocks noGrp="1"/>
          </p:cNvSpPr>
          <p:nvPr>
            <p:ph idx="1"/>
          </p:nvPr>
        </p:nvSpPr>
        <p:spPr/>
        <p:txBody>
          <a:bodyPr/>
          <a:lstStyle/>
          <a:p>
            <a:endParaRPr lang="es-EC"/>
          </a:p>
        </p:txBody>
      </p:sp>
      <p:graphicFrame>
        <p:nvGraphicFramePr>
          <p:cNvPr id="4" name="2 Gráfico"/>
          <p:cNvGraphicFramePr>
            <a:graphicFrameLocks/>
          </p:cNvGraphicFramePr>
          <p:nvPr>
            <p:extLst>
              <p:ext uri="{D42A27DB-BD31-4B8C-83A1-F6EECF244321}">
                <p14:modId xmlns:p14="http://schemas.microsoft.com/office/powerpoint/2010/main" val="903640304"/>
              </p:ext>
            </p:extLst>
          </p:nvPr>
        </p:nvGraphicFramePr>
        <p:xfrm>
          <a:off x="251520" y="188640"/>
          <a:ext cx="8712967" cy="66693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76477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4069987481"/>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87713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dondear rectángulo de esquina diagonal"/>
          <p:cNvSpPr/>
          <p:nvPr/>
        </p:nvSpPr>
        <p:spPr>
          <a:xfrm>
            <a:off x="3131840" y="764704"/>
            <a:ext cx="2880320" cy="864096"/>
          </a:xfrm>
          <a:prstGeom prst="round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5" name="4 Diagrama"/>
          <p:cNvGraphicFramePr/>
          <p:nvPr>
            <p:extLst>
              <p:ext uri="{D42A27DB-BD31-4B8C-83A1-F6EECF244321}">
                <p14:modId xmlns:p14="http://schemas.microsoft.com/office/powerpoint/2010/main" val="255036208"/>
              </p:ext>
            </p:extLst>
          </p:nvPr>
        </p:nvGraphicFramePr>
        <p:xfrm>
          <a:off x="683568" y="404667"/>
          <a:ext cx="7772400" cy="147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Diagrama"/>
          <p:cNvGraphicFramePr/>
          <p:nvPr>
            <p:extLst>
              <p:ext uri="{D42A27DB-BD31-4B8C-83A1-F6EECF244321}">
                <p14:modId xmlns:p14="http://schemas.microsoft.com/office/powerpoint/2010/main" val="2415535281"/>
              </p:ext>
            </p:extLst>
          </p:nvPr>
        </p:nvGraphicFramePr>
        <p:xfrm>
          <a:off x="1907704" y="2060848"/>
          <a:ext cx="7236296" cy="45365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074"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72166" t="56716" r="15876" b="26493"/>
          <a:stretch/>
        </p:blipFill>
        <p:spPr bwMode="auto">
          <a:xfrm>
            <a:off x="321202" y="2996952"/>
            <a:ext cx="3045860" cy="2404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3568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normAutofit fontScale="90000"/>
          </a:bodyPr>
          <a:lstStyle/>
          <a:p>
            <a:r>
              <a:rPr lang="es-ES" dirty="0"/>
              <a:t>Descarga de aguas residuales </a:t>
            </a:r>
            <a:r>
              <a:rPr lang="es-ES" dirty="0" smtClean="0"/>
              <a:t>al </a:t>
            </a:r>
            <a:r>
              <a:rPr lang="es-ES" dirty="0"/>
              <a:t>sistema de alcantarillado público </a:t>
            </a:r>
            <a:endParaRPr lang="es-EC" dirty="0"/>
          </a:p>
        </p:txBody>
      </p:sp>
      <p:pic>
        <p:nvPicPr>
          <p:cNvPr id="8193" name="Picture 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683" t="12589" r="55424" b="10216"/>
          <a:stretch/>
        </p:blipFill>
        <p:spPr bwMode="auto">
          <a:xfrm>
            <a:off x="251520" y="1484785"/>
            <a:ext cx="8784976" cy="5184575"/>
          </a:xfrm>
          <a:prstGeom prst="rect">
            <a:avLst/>
          </a:prstGeom>
          <a:ln/>
          <a:extLst/>
        </p:spPr>
        <p:style>
          <a:lnRef idx="2">
            <a:schemeClr val="dk1"/>
          </a:lnRef>
          <a:fillRef idx="1">
            <a:schemeClr val="lt1"/>
          </a:fillRef>
          <a:effectRef idx="0">
            <a:schemeClr val="dk1"/>
          </a:effectRef>
          <a:fontRef idx="minor">
            <a:schemeClr val="dk1"/>
          </a:fontRef>
        </p:style>
      </p:pic>
      <p:sp>
        <p:nvSpPr>
          <p:cNvPr id="5" name="4 Esquina doblada"/>
          <p:cNvSpPr/>
          <p:nvPr/>
        </p:nvSpPr>
        <p:spPr>
          <a:xfrm>
            <a:off x="3571557" y="5129952"/>
            <a:ext cx="885304" cy="27050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5-9</a:t>
            </a:r>
            <a:endParaRPr lang="es-EC" dirty="0">
              <a:solidFill>
                <a:schemeClr val="tx1"/>
              </a:solidFill>
            </a:endParaRPr>
          </a:p>
        </p:txBody>
      </p:sp>
    </p:spTree>
    <p:extLst>
      <p:ext uri="{BB962C8B-B14F-4D97-AF65-F5344CB8AC3E}">
        <p14:creationId xmlns:p14="http://schemas.microsoft.com/office/powerpoint/2010/main" val="3265932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8136904" cy="836712"/>
          </a:xfrm>
        </p:spPr>
        <p:txBody>
          <a:bodyPr>
            <a:noAutofit/>
          </a:bodyPr>
          <a:lstStyle/>
          <a:p>
            <a:r>
              <a:rPr lang="es-ES" sz="2400" b="1" dirty="0"/>
              <a:t>Niveles máximos permitidos de ruido para fuentes fijas</a:t>
            </a:r>
            <a:endParaRPr lang="es-EC" sz="24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742062526"/>
              </p:ext>
            </p:extLst>
          </p:nvPr>
        </p:nvGraphicFramePr>
        <p:xfrm>
          <a:off x="179512" y="764705"/>
          <a:ext cx="8640960" cy="5852768"/>
        </p:xfrm>
        <a:graphic>
          <a:graphicData uri="http://schemas.openxmlformats.org/drawingml/2006/table">
            <a:tbl>
              <a:tblPr firstRow="1" firstCol="1" bandRow="1">
                <a:tableStyleId>{5C22544A-7EE6-4342-B048-85BDC9FD1C3A}</a:tableStyleId>
              </a:tblPr>
              <a:tblGrid>
                <a:gridCol w="2880320"/>
                <a:gridCol w="2880320"/>
                <a:gridCol w="2880320"/>
              </a:tblGrid>
              <a:tr h="1184360">
                <a:tc rowSpan="2">
                  <a:txBody>
                    <a:bodyPr/>
                    <a:lstStyle/>
                    <a:p>
                      <a:pPr algn="ctr">
                        <a:lnSpc>
                          <a:spcPct val="115000"/>
                        </a:lnSpc>
                        <a:spcAft>
                          <a:spcPts val="0"/>
                        </a:spcAft>
                      </a:pPr>
                      <a:r>
                        <a:rPr lang="es-ES" sz="2400" dirty="0">
                          <a:effectLst/>
                        </a:rPr>
                        <a:t>Tipo de Zona según el uso de suelo</a:t>
                      </a:r>
                      <a:endParaRPr lang="es-EC" sz="3200" dirty="0">
                        <a:effectLst/>
                        <a:latin typeface="Arial"/>
                        <a:ea typeface="Arial"/>
                        <a:cs typeface="Times New Roman"/>
                      </a:endParaRPr>
                    </a:p>
                  </a:txBody>
                  <a:tcPr marL="68580" marR="68580" marT="0" marB="0"/>
                </a:tc>
                <a:tc gridSpan="2">
                  <a:txBody>
                    <a:bodyPr/>
                    <a:lstStyle/>
                    <a:p>
                      <a:pPr algn="ctr">
                        <a:lnSpc>
                          <a:spcPct val="115000"/>
                        </a:lnSpc>
                        <a:spcAft>
                          <a:spcPts val="0"/>
                        </a:spcAft>
                      </a:pPr>
                      <a:r>
                        <a:rPr lang="es-ES" sz="2400" dirty="0">
                          <a:effectLst/>
                        </a:rPr>
                        <a:t>Nivel de presión sonora Equivalente </a:t>
                      </a:r>
                      <a:r>
                        <a:rPr lang="es-ES" sz="2400" dirty="0" err="1">
                          <a:effectLst/>
                        </a:rPr>
                        <a:t>NPSeq</a:t>
                      </a:r>
                      <a:endParaRPr lang="es-EC" sz="3200" dirty="0">
                        <a:effectLst/>
                      </a:endParaRPr>
                    </a:p>
                    <a:p>
                      <a:pPr algn="ctr">
                        <a:lnSpc>
                          <a:spcPct val="115000"/>
                        </a:lnSpc>
                        <a:spcAft>
                          <a:spcPts val="0"/>
                        </a:spcAft>
                      </a:pPr>
                      <a:r>
                        <a:rPr lang="es-ES" sz="2400" dirty="0">
                          <a:effectLst/>
                        </a:rPr>
                        <a:t>dB(A)</a:t>
                      </a:r>
                      <a:endParaRPr lang="es-EC" sz="3200" dirty="0">
                        <a:effectLst/>
                        <a:latin typeface="Arial"/>
                        <a:ea typeface="Arial"/>
                        <a:cs typeface="Times New Roman"/>
                      </a:endParaRPr>
                    </a:p>
                  </a:txBody>
                  <a:tcPr marL="68580" marR="68580" marT="0" marB="0"/>
                </a:tc>
                <a:tc hMerge="1">
                  <a:txBody>
                    <a:bodyPr/>
                    <a:lstStyle/>
                    <a:p>
                      <a:endParaRPr lang="es-EC"/>
                    </a:p>
                  </a:txBody>
                  <a:tcPr/>
                </a:tc>
              </a:tr>
              <a:tr h="572448">
                <a:tc vMerge="1">
                  <a:txBody>
                    <a:bodyPr/>
                    <a:lstStyle/>
                    <a:p>
                      <a:endParaRPr lang="es-EC"/>
                    </a:p>
                  </a:txBody>
                  <a:tcPr/>
                </a:tc>
                <a:tc>
                  <a:txBody>
                    <a:bodyPr/>
                    <a:lstStyle/>
                    <a:p>
                      <a:pPr algn="ctr">
                        <a:lnSpc>
                          <a:spcPct val="115000"/>
                        </a:lnSpc>
                        <a:spcAft>
                          <a:spcPts val="0"/>
                        </a:spcAft>
                      </a:pPr>
                      <a:r>
                        <a:rPr lang="es-ES" sz="2400">
                          <a:effectLst/>
                        </a:rPr>
                        <a:t>De 06H00 A 20H00</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De 20H00 a 06H00</a:t>
                      </a:r>
                      <a:endParaRPr lang="es-EC" sz="3200">
                        <a:effectLst/>
                        <a:latin typeface="Arial"/>
                        <a:ea typeface="Arial"/>
                        <a:cs typeface="Times New Roman"/>
                      </a:endParaRPr>
                    </a:p>
                  </a:txBody>
                  <a:tcPr marL="68580" marR="68580" marT="0" marB="0"/>
                </a:tc>
              </a:tr>
              <a:tr h="903084">
                <a:tc>
                  <a:txBody>
                    <a:bodyPr/>
                    <a:lstStyle/>
                    <a:p>
                      <a:pPr algn="ctr">
                        <a:lnSpc>
                          <a:spcPct val="115000"/>
                        </a:lnSpc>
                        <a:spcAft>
                          <a:spcPts val="0"/>
                        </a:spcAft>
                      </a:pPr>
                      <a:r>
                        <a:rPr lang="es-ES" sz="2400">
                          <a:effectLst/>
                        </a:rPr>
                        <a:t>Zona hospitalaria y educativa</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45</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35</a:t>
                      </a:r>
                      <a:endParaRPr lang="es-EC" sz="3200">
                        <a:effectLst/>
                        <a:latin typeface="Arial"/>
                        <a:ea typeface="Arial"/>
                        <a:cs typeface="Times New Roman"/>
                      </a:endParaRPr>
                    </a:p>
                  </a:txBody>
                  <a:tcPr marL="68580" marR="68580" marT="0" marB="0"/>
                </a:tc>
              </a:tr>
              <a:tr h="572448">
                <a:tc>
                  <a:txBody>
                    <a:bodyPr/>
                    <a:lstStyle/>
                    <a:p>
                      <a:pPr algn="ctr">
                        <a:lnSpc>
                          <a:spcPct val="115000"/>
                        </a:lnSpc>
                        <a:spcAft>
                          <a:spcPts val="0"/>
                        </a:spcAft>
                      </a:pPr>
                      <a:r>
                        <a:rPr lang="es-ES" sz="2400" dirty="0">
                          <a:solidFill>
                            <a:schemeClr val="tx1"/>
                          </a:solidFill>
                          <a:effectLst/>
                        </a:rPr>
                        <a:t>Zona residencial</a:t>
                      </a:r>
                      <a:endParaRPr lang="es-EC" sz="3200" dirty="0">
                        <a:solidFill>
                          <a:schemeClr val="tx1"/>
                        </a:solidFill>
                        <a:effectLst/>
                        <a:latin typeface="Arial"/>
                        <a:ea typeface="Arial"/>
                        <a:cs typeface="Times New Roman"/>
                      </a:endParaRPr>
                    </a:p>
                  </a:txBody>
                  <a:tcPr marL="68580" marR="68580" marT="0" marB="0">
                    <a:solidFill>
                      <a:srgbClr val="FFFF00"/>
                    </a:solidFill>
                  </a:tcPr>
                </a:tc>
                <a:tc>
                  <a:txBody>
                    <a:bodyPr/>
                    <a:lstStyle/>
                    <a:p>
                      <a:pPr algn="ctr">
                        <a:lnSpc>
                          <a:spcPct val="115000"/>
                        </a:lnSpc>
                        <a:spcAft>
                          <a:spcPts val="0"/>
                        </a:spcAft>
                      </a:pPr>
                      <a:r>
                        <a:rPr lang="es-ES" sz="2400" dirty="0">
                          <a:solidFill>
                            <a:schemeClr val="tx1"/>
                          </a:solidFill>
                          <a:effectLst/>
                        </a:rPr>
                        <a:t>50</a:t>
                      </a:r>
                      <a:endParaRPr lang="es-EC" sz="3200" dirty="0">
                        <a:solidFill>
                          <a:schemeClr val="tx1"/>
                        </a:solidFill>
                        <a:effectLst/>
                        <a:latin typeface="Arial"/>
                        <a:ea typeface="Arial"/>
                        <a:cs typeface="Times New Roman"/>
                      </a:endParaRPr>
                    </a:p>
                  </a:txBody>
                  <a:tcPr marL="68580" marR="68580" marT="0" marB="0">
                    <a:solidFill>
                      <a:srgbClr val="FFFF00"/>
                    </a:solidFill>
                  </a:tcPr>
                </a:tc>
                <a:tc>
                  <a:txBody>
                    <a:bodyPr/>
                    <a:lstStyle/>
                    <a:p>
                      <a:pPr algn="ctr">
                        <a:lnSpc>
                          <a:spcPct val="115000"/>
                        </a:lnSpc>
                        <a:spcAft>
                          <a:spcPts val="0"/>
                        </a:spcAft>
                      </a:pPr>
                      <a:r>
                        <a:rPr lang="es-ES" sz="2400" dirty="0">
                          <a:solidFill>
                            <a:schemeClr val="tx1"/>
                          </a:solidFill>
                          <a:effectLst/>
                        </a:rPr>
                        <a:t>40</a:t>
                      </a:r>
                      <a:endParaRPr lang="es-EC" sz="3200" dirty="0">
                        <a:solidFill>
                          <a:schemeClr val="tx1"/>
                        </a:solidFill>
                        <a:effectLst/>
                        <a:latin typeface="Arial"/>
                        <a:ea typeface="Arial"/>
                        <a:cs typeface="Times New Roman"/>
                      </a:endParaRPr>
                    </a:p>
                  </a:txBody>
                  <a:tcPr marL="68580" marR="68580" marT="0" marB="0">
                    <a:solidFill>
                      <a:srgbClr val="FFFF00"/>
                    </a:solidFill>
                  </a:tcPr>
                </a:tc>
              </a:tr>
              <a:tr h="903084">
                <a:tc>
                  <a:txBody>
                    <a:bodyPr/>
                    <a:lstStyle/>
                    <a:p>
                      <a:pPr algn="ctr">
                        <a:lnSpc>
                          <a:spcPct val="115000"/>
                        </a:lnSpc>
                        <a:spcAft>
                          <a:spcPts val="0"/>
                        </a:spcAft>
                      </a:pPr>
                      <a:r>
                        <a:rPr lang="es-ES" sz="2400" dirty="0">
                          <a:effectLst/>
                        </a:rPr>
                        <a:t>Zona Residencial mixta</a:t>
                      </a:r>
                      <a:endParaRPr lang="es-EC" sz="3200" dirty="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dirty="0">
                          <a:effectLst/>
                        </a:rPr>
                        <a:t>55</a:t>
                      </a:r>
                      <a:endParaRPr lang="es-EC" sz="3200" dirty="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dirty="0">
                          <a:effectLst/>
                        </a:rPr>
                        <a:t>45</a:t>
                      </a:r>
                      <a:endParaRPr lang="es-EC" sz="3200" dirty="0">
                        <a:effectLst/>
                        <a:latin typeface="Arial"/>
                        <a:ea typeface="Arial"/>
                        <a:cs typeface="Times New Roman"/>
                      </a:endParaRPr>
                    </a:p>
                  </a:txBody>
                  <a:tcPr marL="68580" marR="68580" marT="0" marB="0"/>
                </a:tc>
              </a:tr>
              <a:tr h="572448">
                <a:tc>
                  <a:txBody>
                    <a:bodyPr/>
                    <a:lstStyle/>
                    <a:p>
                      <a:pPr algn="ctr">
                        <a:lnSpc>
                          <a:spcPct val="115000"/>
                        </a:lnSpc>
                        <a:spcAft>
                          <a:spcPts val="0"/>
                        </a:spcAft>
                      </a:pPr>
                      <a:r>
                        <a:rPr lang="es-ES" sz="2400">
                          <a:effectLst/>
                        </a:rPr>
                        <a:t>Zona Comercial</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60</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50</a:t>
                      </a:r>
                      <a:endParaRPr lang="es-EC" sz="3200">
                        <a:effectLst/>
                        <a:latin typeface="Arial"/>
                        <a:ea typeface="Arial"/>
                        <a:cs typeface="Times New Roman"/>
                      </a:endParaRPr>
                    </a:p>
                  </a:txBody>
                  <a:tcPr marL="68580" marR="68580" marT="0" marB="0"/>
                </a:tc>
              </a:tr>
              <a:tr h="572448">
                <a:tc>
                  <a:txBody>
                    <a:bodyPr/>
                    <a:lstStyle/>
                    <a:p>
                      <a:pPr algn="ctr">
                        <a:lnSpc>
                          <a:spcPct val="115000"/>
                        </a:lnSpc>
                        <a:spcAft>
                          <a:spcPts val="0"/>
                        </a:spcAft>
                      </a:pPr>
                      <a:r>
                        <a:rPr lang="es-ES" sz="2400">
                          <a:effectLst/>
                        </a:rPr>
                        <a:t>Zona Comercial mixta</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65</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55</a:t>
                      </a:r>
                      <a:endParaRPr lang="es-EC" sz="3200">
                        <a:effectLst/>
                        <a:latin typeface="Arial"/>
                        <a:ea typeface="Arial"/>
                        <a:cs typeface="Times New Roman"/>
                      </a:endParaRPr>
                    </a:p>
                  </a:txBody>
                  <a:tcPr marL="68580" marR="68580" marT="0" marB="0"/>
                </a:tc>
              </a:tr>
              <a:tr h="572448">
                <a:tc>
                  <a:txBody>
                    <a:bodyPr/>
                    <a:lstStyle/>
                    <a:p>
                      <a:pPr algn="ctr">
                        <a:lnSpc>
                          <a:spcPct val="115000"/>
                        </a:lnSpc>
                        <a:spcAft>
                          <a:spcPts val="0"/>
                        </a:spcAft>
                      </a:pPr>
                      <a:r>
                        <a:rPr lang="es-ES" sz="2400">
                          <a:effectLst/>
                        </a:rPr>
                        <a:t>Zona Industrial</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a:effectLst/>
                        </a:rPr>
                        <a:t>70</a:t>
                      </a:r>
                      <a:endParaRPr lang="es-EC" sz="3200">
                        <a:effectLst/>
                        <a:latin typeface="Arial"/>
                        <a:ea typeface="Arial"/>
                        <a:cs typeface="Times New Roman"/>
                      </a:endParaRPr>
                    </a:p>
                  </a:txBody>
                  <a:tcPr marL="68580" marR="68580" marT="0" marB="0"/>
                </a:tc>
                <a:tc>
                  <a:txBody>
                    <a:bodyPr/>
                    <a:lstStyle/>
                    <a:p>
                      <a:pPr algn="ctr">
                        <a:lnSpc>
                          <a:spcPct val="115000"/>
                        </a:lnSpc>
                        <a:spcAft>
                          <a:spcPts val="0"/>
                        </a:spcAft>
                      </a:pPr>
                      <a:r>
                        <a:rPr lang="es-ES" sz="2400" dirty="0">
                          <a:effectLst/>
                        </a:rPr>
                        <a:t>65</a:t>
                      </a:r>
                      <a:endParaRPr lang="es-EC" sz="3200" dirty="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24216132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a:t>R</a:t>
            </a:r>
            <a:r>
              <a:rPr lang="es-EC" dirty="0" smtClean="0"/>
              <a:t>UIDO</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071035925"/>
              </p:ext>
            </p:extLst>
          </p:nvPr>
        </p:nvGraphicFramePr>
        <p:xfrm>
          <a:off x="539552" y="1484780"/>
          <a:ext cx="8424935" cy="4793955"/>
        </p:xfrm>
        <a:graphic>
          <a:graphicData uri="http://schemas.openxmlformats.org/drawingml/2006/table">
            <a:tbl>
              <a:tblPr firstRow="1" firstCol="1" bandRow="1">
                <a:tableStyleId>{5C22544A-7EE6-4342-B048-85BDC9FD1C3A}</a:tableStyleId>
              </a:tblPr>
              <a:tblGrid>
                <a:gridCol w="906874"/>
                <a:gridCol w="1178554"/>
                <a:gridCol w="1164204"/>
                <a:gridCol w="1164204"/>
                <a:gridCol w="1164204"/>
                <a:gridCol w="1364137"/>
                <a:gridCol w="1482758"/>
              </a:tblGrid>
              <a:tr h="445496">
                <a:tc>
                  <a:txBody>
                    <a:bodyPr/>
                    <a:lstStyle/>
                    <a:p>
                      <a:pPr algn="ctr">
                        <a:lnSpc>
                          <a:spcPct val="115000"/>
                        </a:lnSpc>
                        <a:spcAft>
                          <a:spcPts val="0"/>
                        </a:spcAft>
                      </a:pPr>
                      <a:r>
                        <a:rPr lang="es-ES" sz="1800" dirty="0">
                          <a:effectLst/>
                        </a:rPr>
                        <a:t>Punto</a:t>
                      </a:r>
                      <a:endParaRPr lang="es-EC" sz="2400" dirty="0">
                        <a:effectLst/>
                        <a:latin typeface="Arial"/>
                        <a:ea typeface="Arial"/>
                        <a:cs typeface="Times New Roman"/>
                      </a:endParaRPr>
                    </a:p>
                  </a:txBody>
                  <a:tcPr marL="68580" marR="68580" marT="0" marB="0" anchor="ctr"/>
                </a:tc>
                <a:tc gridSpan="4">
                  <a:txBody>
                    <a:bodyPr/>
                    <a:lstStyle/>
                    <a:p>
                      <a:pPr algn="ctr">
                        <a:lnSpc>
                          <a:spcPct val="115000"/>
                        </a:lnSpc>
                        <a:spcAft>
                          <a:spcPts val="0"/>
                        </a:spcAft>
                      </a:pPr>
                      <a:r>
                        <a:rPr lang="es-ES" sz="1800">
                          <a:effectLst/>
                        </a:rPr>
                        <a:t>Nivel de Presión Sonora Equivalente Corregida dB(A)</a:t>
                      </a:r>
                      <a:endParaRPr lang="es-EC" sz="2400">
                        <a:effectLst/>
                        <a:latin typeface="Arial"/>
                        <a:ea typeface="Arial"/>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15000"/>
                        </a:lnSpc>
                        <a:spcAft>
                          <a:spcPts val="0"/>
                        </a:spcAft>
                      </a:pPr>
                      <a:r>
                        <a:rPr lang="es-ES" sz="1800" dirty="0">
                          <a:effectLst/>
                        </a:rPr>
                        <a:t>Límite máximo permisible (Zona Residencial </a:t>
                      </a:r>
                      <a:r>
                        <a:rPr lang="es-ES" sz="1800" dirty="0" smtClean="0">
                          <a:effectLst/>
                        </a:rPr>
                        <a:t>) </a:t>
                      </a:r>
                      <a:r>
                        <a:rPr lang="es-ES" sz="1800" dirty="0">
                          <a:effectLst/>
                        </a:rPr>
                        <a:t>dB(A)</a:t>
                      </a:r>
                      <a:endParaRPr lang="es-EC" sz="2400" dirty="0">
                        <a:effectLst/>
                        <a:latin typeface="Arial"/>
                        <a:ea typeface="Arial"/>
                        <a:cs typeface="Times New Roman"/>
                      </a:endParaRPr>
                    </a:p>
                  </a:txBody>
                  <a:tcPr marL="68580" marR="68580" marT="0" marB="0" anchor="ctr"/>
                </a:tc>
                <a:tc rowSpan="2">
                  <a:txBody>
                    <a:bodyPr/>
                    <a:lstStyle/>
                    <a:p>
                      <a:pPr algn="ctr">
                        <a:lnSpc>
                          <a:spcPct val="115000"/>
                        </a:lnSpc>
                        <a:spcAft>
                          <a:spcPts val="0"/>
                        </a:spcAft>
                      </a:pPr>
                      <a:r>
                        <a:rPr lang="es-ES" sz="1800">
                          <a:effectLst/>
                        </a:rPr>
                        <a:t>Cumplimiento</a:t>
                      </a:r>
                      <a:endParaRPr lang="es-EC" sz="2400">
                        <a:effectLst/>
                        <a:latin typeface="Arial"/>
                        <a:ea typeface="Arial"/>
                        <a:cs typeface="Times New Roman"/>
                      </a:endParaRPr>
                    </a:p>
                  </a:txBody>
                  <a:tcPr marL="68580" marR="68580" marT="0" marB="0" anchor="ctr"/>
                </a:tc>
              </a:tr>
              <a:tr h="2381035">
                <a:tc>
                  <a:txBody>
                    <a:bodyPr/>
                    <a:lstStyle/>
                    <a:p>
                      <a:pPr algn="ctr">
                        <a:lnSpc>
                          <a:spcPct val="115000"/>
                        </a:lnSpc>
                        <a:spcAft>
                          <a:spcPts val="0"/>
                        </a:spcAft>
                      </a:pPr>
                      <a:r>
                        <a:rPr lang="es-ES" sz="1800" dirty="0">
                          <a:effectLst/>
                        </a:rPr>
                        <a:t> </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Fecha</a:t>
                      </a:r>
                      <a:endParaRPr lang="es-EC" sz="2400" dirty="0">
                        <a:effectLst/>
                      </a:endParaRPr>
                    </a:p>
                    <a:p>
                      <a:pPr algn="ctr">
                        <a:lnSpc>
                          <a:spcPct val="115000"/>
                        </a:lnSpc>
                        <a:spcAft>
                          <a:spcPts val="0"/>
                        </a:spcAft>
                      </a:pPr>
                      <a:r>
                        <a:rPr lang="es-ES" sz="1800" dirty="0">
                          <a:effectLst/>
                        </a:rPr>
                        <a:t> </a:t>
                      </a:r>
                      <a:endParaRPr lang="es-EC" sz="2400" dirty="0">
                        <a:effectLst/>
                      </a:endParaRPr>
                    </a:p>
                    <a:p>
                      <a:pPr algn="ctr">
                        <a:lnSpc>
                          <a:spcPct val="115000"/>
                        </a:lnSpc>
                        <a:spcAft>
                          <a:spcPts val="0"/>
                        </a:spcAft>
                      </a:pPr>
                      <a:r>
                        <a:rPr lang="es-ES" sz="1800" dirty="0">
                          <a:effectLst/>
                        </a:rPr>
                        <a:t>12/03/2014</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Fecha</a:t>
                      </a:r>
                      <a:endParaRPr lang="es-EC" sz="2400" dirty="0">
                        <a:effectLst/>
                      </a:endParaRPr>
                    </a:p>
                    <a:p>
                      <a:pPr algn="ctr">
                        <a:lnSpc>
                          <a:spcPct val="115000"/>
                        </a:lnSpc>
                        <a:spcAft>
                          <a:spcPts val="0"/>
                        </a:spcAft>
                      </a:pPr>
                      <a:r>
                        <a:rPr lang="es-ES" sz="1800" dirty="0">
                          <a:effectLst/>
                        </a:rPr>
                        <a:t> </a:t>
                      </a:r>
                      <a:endParaRPr lang="es-EC" sz="2400" dirty="0">
                        <a:effectLst/>
                      </a:endParaRPr>
                    </a:p>
                    <a:p>
                      <a:pPr algn="ctr">
                        <a:lnSpc>
                          <a:spcPct val="115000"/>
                        </a:lnSpc>
                        <a:spcAft>
                          <a:spcPts val="0"/>
                        </a:spcAft>
                      </a:pPr>
                      <a:r>
                        <a:rPr lang="es-ES" sz="1800" dirty="0">
                          <a:effectLst/>
                        </a:rPr>
                        <a:t>11/04/2013</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Fecha</a:t>
                      </a:r>
                      <a:endParaRPr lang="es-EC" sz="2400" dirty="0">
                        <a:effectLst/>
                      </a:endParaRPr>
                    </a:p>
                    <a:p>
                      <a:pPr algn="ctr">
                        <a:lnSpc>
                          <a:spcPct val="115000"/>
                        </a:lnSpc>
                        <a:spcAft>
                          <a:spcPts val="0"/>
                        </a:spcAft>
                      </a:pPr>
                      <a:r>
                        <a:rPr lang="es-ES" sz="1800" dirty="0">
                          <a:effectLst/>
                        </a:rPr>
                        <a:t> </a:t>
                      </a:r>
                      <a:endParaRPr lang="es-EC" sz="2400" dirty="0">
                        <a:effectLst/>
                      </a:endParaRPr>
                    </a:p>
                    <a:p>
                      <a:pPr algn="ctr">
                        <a:lnSpc>
                          <a:spcPct val="115000"/>
                        </a:lnSpc>
                        <a:spcAft>
                          <a:spcPts val="0"/>
                        </a:spcAft>
                      </a:pPr>
                      <a:r>
                        <a:rPr lang="es-ES" sz="1800" dirty="0">
                          <a:effectLst/>
                        </a:rPr>
                        <a:t>25/10/2013</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Fecha</a:t>
                      </a:r>
                      <a:endParaRPr lang="es-EC" sz="2400" dirty="0">
                        <a:effectLst/>
                      </a:endParaRPr>
                    </a:p>
                    <a:p>
                      <a:pPr algn="ctr">
                        <a:lnSpc>
                          <a:spcPct val="115000"/>
                        </a:lnSpc>
                        <a:spcAft>
                          <a:spcPts val="0"/>
                        </a:spcAft>
                      </a:pPr>
                      <a:r>
                        <a:rPr lang="es-ES" sz="1800" dirty="0">
                          <a:effectLst/>
                        </a:rPr>
                        <a:t> </a:t>
                      </a:r>
                      <a:endParaRPr lang="es-EC" sz="2400" dirty="0">
                        <a:effectLst/>
                      </a:endParaRPr>
                    </a:p>
                    <a:p>
                      <a:pPr algn="ctr">
                        <a:lnSpc>
                          <a:spcPct val="115000"/>
                        </a:lnSpc>
                        <a:spcAft>
                          <a:spcPts val="0"/>
                        </a:spcAft>
                      </a:pPr>
                      <a:r>
                        <a:rPr lang="es-ES" sz="1800" dirty="0">
                          <a:effectLst/>
                        </a:rPr>
                        <a:t>26/07/2013</a:t>
                      </a:r>
                      <a:endParaRPr lang="es-EC" sz="2400" dirty="0">
                        <a:effectLst/>
                        <a:latin typeface="Arial"/>
                        <a:ea typeface="Arial"/>
                        <a:cs typeface="Times New Roman"/>
                      </a:endParaRPr>
                    </a:p>
                  </a:txBody>
                  <a:tcPr marL="68580" marR="68580" marT="0" marB="0" anchor="ctr"/>
                </a:tc>
                <a:tc vMerge="1">
                  <a:txBody>
                    <a:bodyPr/>
                    <a:lstStyle/>
                    <a:p>
                      <a:endParaRPr lang="es-EC"/>
                    </a:p>
                  </a:txBody>
                  <a:tcPr/>
                </a:tc>
                <a:tc vMerge="1">
                  <a:txBody>
                    <a:bodyPr/>
                    <a:lstStyle/>
                    <a:p>
                      <a:endParaRPr lang="es-EC"/>
                    </a:p>
                  </a:txBody>
                  <a:tcPr/>
                </a:tc>
              </a:tr>
              <a:tr h="445496">
                <a:tc>
                  <a:txBody>
                    <a:bodyPr/>
                    <a:lstStyle/>
                    <a:p>
                      <a:pPr algn="ctr">
                        <a:lnSpc>
                          <a:spcPct val="115000"/>
                        </a:lnSpc>
                        <a:spcAft>
                          <a:spcPts val="0"/>
                        </a:spcAft>
                      </a:pPr>
                      <a:r>
                        <a:rPr lang="es-ES" sz="1800">
                          <a:effectLst/>
                        </a:rPr>
                        <a:t>P1</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48,7</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46,3</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47,8</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50</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Cumple</a:t>
                      </a:r>
                      <a:endParaRPr lang="es-EC" sz="2400">
                        <a:effectLst/>
                        <a:latin typeface="Arial"/>
                        <a:ea typeface="Arial"/>
                        <a:cs typeface="Times New Roman"/>
                      </a:endParaRPr>
                    </a:p>
                  </a:txBody>
                  <a:tcPr marL="68580" marR="68580" marT="0" marB="0" anchor="ctr"/>
                </a:tc>
              </a:tr>
              <a:tr h="445496">
                <a:tc>
                  <a:txBody>
                    <a:bodyPr/>
                    <a:lstStyle/>
                    <a:p>
                      <a:pPr algn="ctr">
                        <a:lnSpc>
                          <a:spcPct val="115000"/>
                        </a:lnSpc>
                        <a:spcAft>
                          <a:spcPts val="0"/>
                        </a:spcAft>
                      </a:pPr>
                      <a:r>
                        <a:rPr lang="es-ES" sz="1800">
                          <a:effectLst/>
                        </a:rPr>
                        <a:t>P2</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NA</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49,1</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48,1</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50</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Cumple</a:t>
                      </a:r>
                      <a:endParaRPr lang="es-EC" sz="2400">
                        <a:effectLst/>
                        <a:latin typeface="Arial"/>
                        <a:ea typeface="Arial"/>
                        <a:cs typeface="Times New Roman"/>
                      </a:endParaRPr>
                    </a:p>
                  </a:txBody>
                  <a:tcPr marL="68580" marR="68580" marT="0" marB="0" anchor="ctr"/>
                </a:tc>
              </a:tr>
              <a:tr h="445496">
                <a:tc>
                  <a:txBody>
                    <a:bodyPr/>
                    <a:lstStyle/>
                    <a:p>
                      <a:pPr algn="ctr">
                        <a:lnSpc>
                          <a:spcPct val="115000"/>
                        </a:lnSpc>
                        <a:spcAft>
                          <a:spcPts val="0"/>
                        </a:spcAft>
                      </a:pPr>
                      <a:r>
                        <a:rPr lang="es-ES" sz="1800">
                          <a:effectLst/>
                        </a:rPr>
                        <a:t>P3</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48,6</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48,7</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50</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Cumple</a:t>
                      </a:r>
                      <a:endParaRPr lang="es-EC" sz="2400">
                        <a:effectLst/>
                        <a:latin typeface="Arial"/>
                        <a:ea typeface="Arial"/>
                        <a:cs typeface="Times New Roman"/>
                      </a:endParaRPr>
                    </a:p>
                  </a:txBody>
                  <a:tcPr marL="68580" marR="68580" marT="0" marB="0" anchor="ctr"/>
                </a:tc>
              </a:tr>
              <a:tr h="445496">
                <a:tc>
                  <a:txBody>
                    <a:bodyPr/>
                    <a:lstStyle/>
                    <a:p>
                      <a:pPr algn="ctr">
                        <a:lnSpc>
                          <a:spcPct val="115000"/>
                        </a:lnSpc>
                        <a:spcAft>
                          <a:spcPts val="0"/>
                        </a:spcAft>
                      </a:pPr>
                      <a:r>
                        <a:rPr lang="es-ES" sz="1800">
                          <a:effectLst/>
                        </a:rPr>
                        <a:t>P4</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NA</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50,1</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47,5</a:t>
                      </a:r>
                      <a:endParaRPr lang="es-EC" sz="2400" dirty="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a:effectLst/>
                        </a:rPr>
                        <a:t>50</a:t>
                      </a:r>
                      <a:endParaRPr lang="es-EC" sz="2400">
                        <a:effectLst/>
                        <a:latin typeface="Arial"/>
                        <a:ea typeface="Arial"/>
                        <a:cs typeface="Times New Roman"/>
                      </a:endParaRPr>
                    </a:p>
                  </a:txBody>
                  <a:tcPr marL="68580" marR="68580" marT="0" marB="0" anchor="ctr"/>
                </a:tc>
                <a:tc>
                  <a:txBody>
                    <a:bodyPr/>
                    <a:lstStyle/>
                    <a:p>
                      <a:pPr algn="ctr">
                        <a:lnSpc>
                          <a:spcPct val="115000"/>
                        </a:lnSpc>
                        <a:spcAft>
                          <a:spcPts val="0"/>
                        </a:spcAft>
                      </a:pPr>
                      <a:r>
                        <a:rPr lang="es-ES" sz="1800" dirty="0">
                          <a:effectLst/>
                        </a:rPr>
                        <a:t>Cumple</a:t>
                      </a:r>
                      <a:endParaRPr lang="es-EC" sz="2400" dirty="0">
                        <a:effectLst/>
                        <a:latin typeface="Arial"/>
                        <a:ea typeface="Arial"/>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381904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8640"/>
            <a:ext cx="8229600" cy="288032"/>
          </a:xfrm>
        </p:spPr>
        <p:txBody>
          <a:bodyPr>
            <a:normAutofit fontScale="90000"/>
          </a:bodyPr>
          <a:lstStyle/>
          <a:p>
            <a:r>
              <a:rPr lang="es-EC" sz="2800" b="1" dirty="0" smtClean="0"/>
              <a:t>MONITOREO DE GASES EN FUENTES FIJAS</a:t>
            </a:r>
            <a:endParaRPr lang="es-EC" sz="2800"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429120902"/>
              </p:ext>
            </p:extLst>
          </p:nvPr>
        </p:nvGraphicFramePr>
        <p:xfrm>
          <a:off x="467544" y="574610"/>
          <a:ext cx="8136904" cy="6407278"/>
        </p:xfrm>
        <a:graphic>
          <a:graphicData uri="http://schemas.openxmlformats.org/drawingml/2006/table">
            <a:tbl>
              <a:tblPr firstRow="1" firstCol="1" bandRow="1">
                <a:tableStyleId>{BC89EF96-8CEA-46FF-86C4-4CE0E7609802}</a:tableStyleId>
              </a:tblPr>
              <a:tblGrid>
                <a:gridCol w="1300314"/>
                <a:gridCol w="902258"/>
                <a:gridCol w="583811"/>
                <a:gridCol w="902258"/>
                <a:gridCol w="1263825"/>
                <a:gridCol w="796110"/>
                <a:gridCol w="796110"/>
                <a:gridCol w="796110"/>
                <a:gridCol w="796108"/>
              </a:tblGrid>
              <a:tr h="227126">
                <a:tc gridSpan="9">
                  <a:txBody>
                    <a:bodyPr/>
                    <a:lstStyle/>
                    <a:p>
                      <a:pPr algn="ctr" fontAlgn="ctr"/>
                      <a:r>
                        <a:rPr lang="es-EC" sz="1100" u="none" strike="noStrike" dirty="0">
                          <a:effectLst/>
                        </a:rPr>
                        <a:t>CARACTERIZACIONES</a:t>
                      </a:r>
                      <a:endParaRPr lang="es-EC" sz="1100" b="0" i="0" u="none" strike="noStrike" dirty="0">
                        <a:solidFill>
                          <a:srgbClr val="000000"/>
                        </a:solidFill>
                        <a:effectLst/>
                        <a:latin typeface="Calibri"/>
                      </a:endParaRPr>
                    </a:p>
                  </a:txBody>
                  <a:tcPr marL="7134" marR="7134" marT="7134"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83676">
                <a:tc rowSpan="3">
                  <a:txBody>
                    <a:bodyPr/>
                    <a:lstStyle/>
                    <a:p>
                      <a:pPr algn="ctr" fontAlgn="ctr"/>
                      <a:r>
                        <a:rPr lang="es-ES" sz="1200" u="none" strike="noStrike" dirty="0">
                          <a:effectLst/>
                        </a:rPr>
                        <a:t>Parámetro</a:t>
                      </a:r>
                      <a:endParaRPr lang="es-ES" sz="1200" b="1" i="0" u="none" strike="noStrike" dirty="0">
                        <a:solidFill>
                          <a:srgbClr val="000000"/>
                        </a:solidFill>
                        <a:effectLst/>
                        <a:latin typeface="Arial"/>
                      </a:endParaRPr>
                    </a:p>
                  </a:txBody>
                  <a:tcPr marL="7134" marR="7134" marT="7134" marB="0" anchor="ctr"/>
                </a:tc>
                <a:tc rowSpan="3">
                  <a:txBody>
                    <a:bodyPr/>
                    <a:lstStyle/>
                    <a:p>
                      <a:pPr algn="ctr" fontAlgn="ctr"/>
                      <a:r>
                        <a:rPr lang="es-ES" sz="1200" u="none" strike="noStrike" dirty="0">
                          <a:effectLst/>
                        </a:rPr>
                        <a:t>Unidad</a:t>
                      </a:r>
                      <a:endParaRPr lang="es-ES" sz="1200" b="1" i="0" u="none" strike="noStrike" dirty="0">
                        <a:solidFill>
                          <a:srgbClr val="000000"/>
                        </a:solidFill>
                        <a:effectLst/>
                        <a:latin typeface="Arial"/>
                      </a:endParaRPr>
                    </a:p>
                  </a:txBody>
                  <a:tcPr marL="7134" marR="7134" marT="7134" marB="0" anchor="ctr"/>
                </a:tc>
                <a:tc rowSpan="3">
                  <a:txBody>
                    <a:bodyPr/>
                    <a:lstStyle/>
                    <a:p>
                      <a:pPr algn="ctr" fontAlgn="ctr"/>
                      <a:r>
                        <a:rPr lang="es-EC" sz="1200" u="none" strike="noStrike" dirty="0">
                          <a:effectLst/>
                        </a:rPr>
                        <a:t>U</a:t>
                      </a:r>
                      <a:endParaRPr lang="es-EC" sz="1200" b="1" i="0" u="none" strike="noStrike" dirty="0">
                        <a:solidFill>
                          <a:srgbClr val="000000"/>
                        </a:solidFill>
                        <a:effectLst/>
                        <a:latin typeface="Arial"/>
                      </a:endParaRPr>
                    </a:p>
                  </a:txBody>
                  <a:tcPr marL="7134" marR="7134" marT="7134" marB="0" anchor="ctr"/>
                </a:tc>
                <a:tc rowSpan="3">
                  <a:txBody>
                    <a:bodyPr/>
                    <a:lstStyle/>
                    <a:p>
                      <a:pPr algn="ctr" fontAlgn="ctr"/>
                      <a:r>
                        <a:rPr lang="es-EC" sz="1200" u="none" strike="noStrike" dirty="0">
                          <a:effectLst/>
                        </a:rPr>
                        <a:t>LC</a:t>
                      </a:r>
                      <a:endParaRPr lang="es-EC" sz="1200" b="1" i="0" u="none" strike="noStrike" dirty="0">
                        <a:solidFill>
                          <a:srgbClr val="000000"/>
                        </a:solidFill>
                        <a:effectLst/>
                        <a:latin typeface="Arial"/>
                      </a:endParaRPr>
                    </a:p>
                  </a:txBody>
                  <a:tcPr marL="7134" marR="7134" marT="7134" marB="0" anchor="ctr"/>
                </a:tc>
                <a:tc rowSpan="3">
                  <a:txBody>
                    <a:bodyPr/>
                    <a:lstStyle/>
                    <a:p>
                      <a:pPr algn="ctr" fontAlgn="ctr"/>
                      <a:r>
                        <a:rPr lang="es-ES" sz="1200" u="none" strike="noStrike" dirty="0">
                          <a:effectLst/>
                        </a:rPr>
                        <a:t>Método</a:t>
                      </a:r>
                      <a:endParaRPr lang="es-ES" sz="1200" b="1" i="0" u="none" strike="noStrike" dirty="0">
                        <a:solidFill>
                          <a:srgbClr val="000000"/>
                        </a:solidFill>
                        <a:effectLst/>
                        <a:latin typeface="Arial"/>
                      </a:endParaRPr>
                    </a:p>
                  </a:txBody>
                  <a:tcPr marL="7134" marR="7134" marT="7134" marB="0" anchor="ctr"/>
                </a:tc>
                <a:tc gridSpan="4">
                  <a:txBody>
                    <a:bodyPr/>
                    <a:lstStyle/>
                    <a:p>
                      <a:pPr algn="ctr" fontAlgn="b"/>
                      <a:r>
                        <a:rPr lang="es-EC" sz="1200" u="none" strike="noStrike" dirty="0">
                          <a:effectLst/>
                        </a:rPr>
                        <a:t>Monitoreos</a:t>
                      </a:r>
                      <a:endParaRPr lang="es-EC" sz="1200" b="0" i="0" u="none" strike="noStrike" dirty="0">
                        <a:solidFill>
                          <a:srgbClr val="000000"/>
                        </a:solidFill>
                        <a:effectLst/>
                        <a:latin typeface="Calibri"/>
                      </a:endParaRPr>
                    </a:p>
                  </a:txBody>
                  <a:tcPr marL="7134" marR="7134" marT="7134" marB="0" anchor="b"/>
                </a:tc>
                <a:tc hMerge="1">
                  <a:txBody>
                    <a:bodyPr/>
                    <a:lstStyle/>
                    <a:p>
                      <a:endParaRPr lang="es-EC"/>
                    </a:p>
                  </a:txBody>
                  <a:tcPr/>
                </a:tc>
                <a:tc hMerge="1">
                  <a:txBody>
                    <a:bodyPr/>
                    <a:lstStyle/>
                    <a:p>
                      <a:endParaRPr lang="es-EC"/>
                    </a:p>
                  </a:txBody>
                  <a:tcPr/>
                </a:tc>
                <a:tc hMerge="1">
                  <a:txBody>
                    <a:bodyPr/>
                    <a:lstStyle/>
                    <a:p>
                      <a:endParaRPr lang="es-EC"/>
                    </a:p>
                  </a:txBody>
                  <a:tcPr/>
                </a:tc>
              </a:tr>
              <a:tr h="17774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100" u="none" strike="noStrike">
                          <a:effectLst/>
                        </a:rPr>
                        <a:t>1ro</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2do</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3ro</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dirty="0">
                          <a:effectLst/>
                        </a:rPr>
                        <a:t>4to</a:t>
                      </a:r>
                      <a:endParaRPr lang="es-EC" sz="1100" b="1" i="0" u="none" strike="noStrike" dirty="0">
                        <a:solidFill>
                          <a:srgbClr val="000000"/>
                        </a:solidFill>
                        <a:effectLst/>
                        <a:latin typeface="Arial"/>
                      </a:endParaRPr>
                    </a:p>
                  </a:txBody>
                  <a:tcPr marL="7134" marR="7134" marT="7134" marB="0" anchor="ctr"/>
                </a:tc>
              </a:tr>
              <a:tr h="296249">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100" u="none" strike="noStrike">
                          <a:effectLst/>
                        </a:rPr>
                        <a:t>18/01/2013</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22/04/2013</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26/04/2013</a:t>
                      </a:r>
                      <a:endParaRPr lang="es-EC" sz="1100" b="1"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25/10/2013</a:t>
                      </a:r>
                      <a:endParaRPr lang="es-EC" sz="1100" b="1" i="0" u="none" strike="noStrike">
                        <a:solidFill>
                          <a:srgbClr val="000000"/>
                        </a:solidFill>
                        <a:effectLst/>
                        <a:latin typeface="Arial"/>
                      </a:endParaRPr>
                    </a:p>
                  </a:txBody>
                  <a:tcPr marL="7134" marR="7134" marT="7134" marB="0" anchor="ctr"/>
                </a:tc>
              </a:tr>
              <a:tr h="246876">
                <a:tc>
                  <a:txBody>
                    <a:bodyPr/>
                    <a:lstStyle/>
                    <a:p>
                      <a:pPr algn="l" fontAlgn="ctr"/>
                      <a:r>
                        <a:rPr lang="es-ES" sz="1200" u="none" strike="noStrike">
                          <a:effectLst/>
                        </a:rPr>
                        <a:t>Flujo de gas seco*</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m3/h</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dirty="0">
                          <a:effectLst/>
                        </a:rPr>
                        <a:t>USEPA M1,M2B</a:t>
                      </a:r>
                      <a:endParaRPr lang="es-ES" sz="1200" b="0" i="0" u="none" strike="noStrike" dirty="0">
                        <a:solidFill>
                          <a:srgbClr val="000000"/>
                        </a:solidFill>
                        <a:effectLst/>
                        <a:latin typeface="Arial"/>
                      </a:endParaRPr>
                    </a:p>
                  </a:txBody>
                  <a:tcPr marL="7134" marR="7134" marT="7134" marB="0" anchor="ctr"/>
                </a:tc>
                <a:tc>
                  <a:txBody>
                    <a:bodyPr/>
                    <a:lstStyle/>
                    <a:p>
                      <a:pPr algn="ctr" fontAlgn="ctr"/>
                      <a:r>
                        <a:rPr lang="es-EC" sz="1600" u="none" strike="noStrike" dirty="0">
                          <a:effectLst/>
                        </a:rPr>
                        <a:t>833,5</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1549,1</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a:effectLst/>
                        </a:rPr>
                        <a:t>1419,1</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a:effectLst/>
                        </a:rPr>
                        <a:t>1419,1</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Temperatura </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°C</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dirty="0">
                          <a:effectLst/>
                        </a:rPr>
                        <a:t>PEUE/EIS05</a:t>
                      </a:r>
                      <a:endParaRPr lang="es-ES" sz="1200" b="0" i="0" u="none" strike="noStrike" dirty="0">
                        <a:solidFill>
                          <a:srgbClr val="000000"/>
                        </a:solidFill>
                        <a:effectLst/>
                        <a:latin typeface="Arial"/>
                      </a:endParaRPr>
                    </a:p>
                  </a:txBody>
                  <a:tcPr marL="7134" marR="7134" marT="7134" marB="0" anchor="ctr"/>
                </a:tc>
                <a:tc>
                  <a:txBody>
                    <a:bodyPr/>
                    <a:lstStyle/>
                    <a:p>
                      <a:pPr algn="ctr" fontAlgn="ctr"/>
                      <a:r>
                        <a:rPr lang="es-EC" sz="1600" u="none" strike="noStrike" dirty="0">
                          <a:effectLst/>
                        </a:rPr>
                        <a:t>268,8</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322,5</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256,8</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a:effectLst/>
                        </a:rPr>
                        <a:t>271,9</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Oxígeno</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10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dirty="0">
                          <a:effectLst/>
                        </a:rPr>
                        <a:t>0,14-19</a:t>
                      </a:r>
                      <a:endParaRPr lang="es-EC" sz="1200" b="0" i="0" u="none" strike="noStrike" dirty="0">
                        <a:solidFill>
                          <a:srgbClr val="000000"/>
                        </a:solidFill>
                        <a:effectLst/>
                        <a:latin typeface="Arial"/>
                      </a:endParaRPr>
                    </a:p>
                  </a:txBody>
                  <a:tcPr marL="7134" marR="7134" marT="7134" marB="0" anchor="ctr"/>
                </a:tc>
                <a:tc>
                  <a:txBody>
                    <a:bodyPr/>
                    <a:lstStyle/>
                    <a:p>
                      <a:pPr algn="ctr" fontAlgn="ctr"/>
                      <a:r>
                        <a:rPr lang="es-ES" sz="1200" u="none" strike="noStrike">
                          <a:effectLst/>
                        </a:rPr>
                        <a:t>PEUE/EIS05</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dirty="0">
                          <a:effectLst/>
                        </a:rPr>
                        <a:t>6,39</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6,97</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12,77</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a:effectLst/>
                        </a:rPr>
                        <a:t>7,62</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CO2*</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PEUE/EIS05</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dirty="0">
                          <a:effectLst/>
                        </a:rPr>
                        <a:t>10,91</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10,48</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1,63</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9,99</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CO</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ppm</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15</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3-1100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PEUE/EIS06</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dirty="0">
                          <a:effectLst/>
                        </a:rPr>
                        <a:t>41</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27</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30</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&lt;3</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SO2</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ppm</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25</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5-1550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PEUE/EIS05</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dirty="0">
                          <a:effectLst/>
                        </a:rPr>
                        <a:t>28</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152</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15</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5</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Nox*</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ppm</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dirty="0">
                          <a:effectLst/>
                        </a:rPr>
                        <a:t>PEUE/EIS06</a:t>
                      </a:r>
                      <a:endParaRPr lang="es-ES" sz="1200" b="0" i="0" u="none" strike="noStrike" dirty="0">
                        <a:solidFill>
                          <a:srgbClr val="000000"/>
                        </a:solidFill>
                        <a:effectLst/>
                        <a:latin typeface="Arial"/>
                      </a:endParaRPr>
                    </a:p>
                  </a:txBody>
                  <a:tcPr marL="7134" marR="7134" marT="7134" marB="0" anchor="ctr"/>
                </a:tc>
                <a:tc>
                  <a:txBody>
                    <a:bodyPr/>
                    <a:lstStyle/>
                    <a:p>
                      <a:pPr algn="ctr" fontAlgn="ctr"/>
                      <a:r>
                        <a:rPr lang="es-EC" sz="1600" u="none" strike="noStrike">
                          <a:effectLst/>
                        </a:rPr>
                        <a:t>82</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60</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17</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a:effectLst/>
                        </a:rPr>
                        <a:t>56</a:t>
                      </a:r>
                      <a:endParaRPr lang="es-EC" sz="1600" b="0" i="0" u="none" strike="noStrike">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NO</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ppm</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27</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15-1520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PEUE/EIS05</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a:effectLst/>
                        </a:rPr>
                        <a:t>80</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60</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17</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56</a:t>
                      </a:r>
                      <a:endParaRPr lang="es-EC" sz="1600" b="0" i="0" u="none" strike="noStrike" dirty="0">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NO2</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ppm</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10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2,5-100</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PEUE/EIS05</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a:effectLst/>
                        </a:rPr>
                        <a:t>&lt;2,5</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&lt;2,6</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&lt;2,5</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&lt;2,6</a:t>
                      </a:r>
                      <a:endParaRPr lang="es-EC" sz="1600" b="0" i="0" u="none" strike="noStrike" dirty="0">
                        <a:solidFill>
                          <a:srgbClr val="000000"/>
                        </a:solidFill>
                        <a:effectLst/>
                        <a:latin typeface="Calibri"/>
                      </a:endParaRPr>
                    </a:p>
                  </a:txBody>
                  <a:tcPr marL="7134" marR="7134" marT="7134" marB="0" anchor="ctr"/>
                </a:tc>
              </a:tr>
              <a:tr h="246876">
                <a:tc>
                  <a:txBody>
                    <a:bodyPr/>
                    <a:lstStyle/>
                    <a:p>
                      <a:pPr algn="l" fontAlgn="ctr"/>
                      <a:r>
                        <a:rPr lang="es-ES" sz="1200" u="none" strike="noStrike">
                          <a:effectLst/>
                        </a:rPr>
                        <a:t>MP</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S" sz="1100" u="none" strike="noStrike">
                          <a:effectLst/>
                        </a:rPr>
                        <a:t>g/m</a:t>
                      </a:r>
                      <a:r>
                        <a:rPr lang="es-ES" sz="1100" u="none" strike="noStrike" baseline="30000">
                          <a:effectLst/>
                        </a:rPr>
                        <a:t>3 </a:t>
                      </a:r>
                      <a:r>
                        <a:rPr lang="es-ES" sz="1100" u="none" strike="noStrike">
                          <a:effectLst/>
                        </a:rPr>
                        <a:t>gas seco</a:t>
                      </a:r>
                      <a:endParaRPr lang="es-ES" sz="1100" b="0"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14</a:t>
                      </a:r>
                      <a:endParaRPr lang="es-EC" sz="1100" b="0" i="0" u="none" strike="noStrike">
                        <a:solidFill>
                          <a:srgbClr val="000000"/>
                        </a:solidFill>
                        <a:effectLst/>
                        <a:latin typeface="Arial"/>
                      </a:endParaRPr>
                    </a:p>
                  </a:txBody>
                  <a:tcPr marL="7134" marR="7134" marT="7134" marB="0" anchor="ctr"/>
                </a:tc>
                <a:tc>
                  <a:txBody>
                    <a:bodyPr/>
                    <a:lstStyle/>
                    <a:p>
                      <a:pPr algn="ctr" fontAlgn="ctr"/>
                      <a:r>
                        <a:rPr lang="es-EC" sz="1100" u="none" strike="noStrike">
                          <a:effectLst/>
                        </a:rPr>
                        <a:t>0,017-0,8</a:t>
                      </a:r>
                      <a:endParaRPr lang="es-EC" sz="1100" b="0" i="0" u="none" strike="noStrike">
                        <a:solidFill>
                          <a:srgbClr val="000000"/>
                        </a:solidFill>
                        <a:effectLst/>
                        <a:latin typeface="Arial"/>
                      </a:endParaRPr>
                    </a:p>
                  </a:txBody>
                  <a:tcPr marL="7134" marR="7134" marT="7134" marB="0" anchor="ctr"/>
                </a:tc>
                <a:tc>
                  <a:txBody>
                    <a:bodyPr/>
                    <a:lstStyle/>
                    <a:p>
                      <a:pPr algn="ctr" fontAlgn="ctr"/>
                      <a:r>
                        <a:rPr lang="es-ES" sz="1200" u="none" strike="noStrike">
                          <a:effectLst/>
                        </a:rPr>
                        <a:t>PEUE/EIS18</a:t>
                      </a:r>
                      <a:endParaRPr lang="es-ES"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a:effectLst/>
                        </a:rPr>
                        <a:t>0,0193</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0,0212</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0,0786</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0,0685</a:t>
                      </a:r>
                      <a:endParaRPr lang="es-EC" sz="1600" b="0" i="0" u="none" strike="noStrike" dirty="0">
                        <a:solidFill>
                          <a:srgbClr val="000000"/>
                        </a:solidFill>
                        <a:effectLst/>
                        <a:latin typeface="Calibri"/>
                      </a:endParaRPr>
                    </a:p>
                  </a:txBody>
                  <a:tcPr marL="7134" marR="7134" marT="7134" marB="0" anchor="ctr"/>
                </a:tc>
              </a:tr>
              <a:tr h="276499">
                <a:tc>
                  <a:txBody>
                    <a:bodyPr/>
                    <a:lstStyle/>
                    <a:p>
                      <a:pPr algn="l" fontAlgn="ctr"/>
                      <a:r>
                        <a:rPr lang="es-EC" sz="1200" u="none" strike="noStrike">
                          <a:effectLst/>
                        </a:rPr>
                        <a:t>NH*</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200" u="none" strike="noStrike">
                          <a:effectLst/>
                        </a:rPr>
                        <a:t>ASTM D 2156-63T</a:t>
                      </a:r>
                      <a:endParaRPr lang="es-EC" sz="1200" b="0" i="0" u="none" strike="noStrike">
                        <a:solidFill>
                          <a:srgbClr val="000000"/>
                        </a:solidFill>
                        <a:effectLst/>
                        <a:latin typeface="Arial"/>
                      </a:endParaRPr>
                    </a:p>
                  </a:txBody>
                  <a:tcPr marL="7134" marR="7134" marT="7134" marB="0" anchor="ctr"/>
                </a:tc>
                <a:tc>
                  <a:txBody>
                    <a:bodyPr/>
                    <a:lstStyle/>
                    <a:p>
                      <a:pPr algn="ctr" fontAlgn="ctr"/>
                      <a:r>
                        <a:rPr lang="es-EC" sz="1600" u="none" strike="noStrike">
                          <a:effectLst/>
                        </a:rPr>
                        <a:t>1</a:t>
                      </a:r>
                      <a:endParaRPr lang="es-EC" sz="1600" b="0" i="0" u="none" strike="noStrike">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2</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a:t>
                      </a:r>
                      <a:endParaRPr lang="es-EC" sz="1600" b="0" i="0" u="none" strike="noStrike" dirty="0">
                        <a:solidFill>
                          <a:srgbClr val="000000"/>
                        </a:solidFill>
                        <a:effectLst/>
                        <a:latin typeface="Calibri"/>
                      </a:endParaRPr>
                    </a:p>
                  </a:txBody>
                  <a:tcPr marL="7134" marR="7134" marT="7134" marB="0" anchor="ctr"/>
                </a:tc>
                <a:tc>
                  <a:txBody>
                    <a:bodyPr/>
                    <a:lstStyle/>
                    <a:p>
                      <a:pPr algn="ctr" fontAlgn="ctr"/>
                      <a:r>
                        <a:rPr lang="es-EC" sz="1600" u="none" strike="noStrike" dirty="0">
                          <a:effectLst/>
                        </a:rPr>
                        <a:t>1</a:t>
                      </a:r>
                      <a:endParaRPr lang="es-EC" sz="1600" b="0" i="0" u="none" strike="noStrike" dirty="0">
                        <a:solidFill>
                          <a:srgbClr val="000000"/>
                        </a:solidFill>
                        <a:effectLst/>
                        <a:latin typeface="Calibri"/>
                      </a:endParaRPr>
                    </a:p>
                  </a:txBody>
                  <a:tcPr marL="7134" marR="7134" marT="7134" marB="0" anchor="ctr"/>
                </a:tc>
              </a:tr>
              <a:tr h="531275">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ctr" fontAlgn="ctr"/>
                      <a:r>
                        <a:rPr lang="es-EC" sz="1200" u="none" strike="noStrike">
                          <a:effectLst/>
                        </a:rPr>
                        <a:t>U = Incertidumbre</a:t>
                      </a:r>
                      <a:endParaRPr lang="es-EC" sz="1200" b="0" i="0" u="none" strike="noStrike">
                        <a:solidFill>
                          <a:srgbClr val="000000"/>
                        </a:solidFill>
                        <a:effectLst/>
                        <a:latin typeface="Arial"/>
                      </a:endParaRPr>
                    </a:p>
                  </a:txBody>
                  <a:tcPr marL="7134" marR="7134" marT="7134" marB="0" anchor="ctr"/>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c>
                  <a:txBody>
                    <a:bodyPr/>
                    <a:lstStyle/>
                    <a:p>
                      <a:pPr algn="ctr" fontAlgn="ctr"/>
                      <a:r>
                        <a:rPr lang="es-EC" sz="1200" u="none" strike="noStrike" dirty="0">
                          <a:effectLst/>
                        </a:rPr>
                        <a:t>LC = Límites de cuantificación</a:t>
                      </a:r>
                      <a:endParaRPr lang="es-EC" sz="1200" b="0" i="0" u="none" strike="noStrike" dirty="0">
                        <a:solidFill>
                          <a:srgbClr val="000000"/>
                        </a:solidFill>
                        <a:effectLst/>
                        <a:latin typeface="Arial"/>
                      </a:endParaRPr>
                    </a:p>
                  </a:txBody>
                  <a:tcPr marL="7134" marR="7134" marT="7134" marB="0" anchor="ctr"/>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r>
              <a:tr h="197499">
                <a:tc>
                  <a:txBody>
                    <a:bodyPr/>
                    <a:lstStyle/>
                    <a:p>
                      <a:pPr algn="l" fontAlgn="b"/>
                      <a:endParaRPr lang="es-EC" sz="1200" b="0" i="0" u="none" strike="noStrike">
                        <a:solidFill>
                          <a:srgbClr val="000000"/>
                        </a:solidFill>
                        <a:effectLst/>
                        <a:latin typeface="Calibri"/>
                      </a:endParaRPr>
                    </a:p>
                  </a:txBody>
                  <a:tcPr marL="7134" marR="7134" marT="7134" marB="0" anchor="b"/>
                </a:tc>
                <a:tc gridSpan="8">
                  <a:txBody>
                    <a:bodyPr/>
                    <a:lstStyle/>
                    <a:p>
                      <a:pPr algn="ctr" fontAlgn="b"/>
                      <a:r>
                        <a:rPr lang="es-EC" sz="1200" u="none" strike="noStrike" dirty="0">
                          <a:effectLst/>
                        </a:rPr>
                        <a:t>CARGAS CONTAMINANTES</a:t>
                      </a:r>
                      <a:endParaRPr lang="es-EC" sz="1200" b="0" i="0" u="none" strike="noStrike" dirty="0">
                        <a:solidFill>
                          <a:srgbClr val="000000"/>
                        </a:solidFill>
                        <a:effectLst/>
                        <a:latin typeface="Calibri"/>
                      </a:endParaRPr>
                    </a:p>
                  </a:txBody>
                  <a:tcPr marL="7134" marR="7134" marT="7134"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197499">
                <a:tc>
                  <a:txBody>
                    <a:bodyPr/>
                    <a:lstStyle/>
                    <a:p>
                      <a:pPr algn="l" fontAlgn="b"/>
                      <a:endParaRPr lang="es-EC" sz="1200" b="0" i="0" u="none" strike="noStrike">
                        <a:solidFill>
                          <a:srgbClr val="000000"/>
                        </a:solidFill>
                        <a:effectLst/>
                        <a:latin typeface="Calibri"/>
                      </a:endParaRPr>
                    </a:p>
                  </a:txBody>
                  <a:tcPr marL="7134" marR="7134" marT="7134" marB="0" anchor="b"/>
                </a:tc>
                <a:tc rowSpan="3" gridSpan="2">
                  <a:txBody>
                    <a:bodyPr/>
                    <a:lstStyle/>
                    <a:p>
                      <a:pPr algn="ctr" fontAlgn="ctr"/>
                      <a:r>
                        <a:rPr lang="es-EC" sz="1200" u="none" strike="noStrike">
                          <a:effectLst/>
                        </a:rPr>
                        <a:t>Parámetro</a:t>
                      </a:r>
                      <a:endParaRPr lang="es-EC" sz="1200" b="0" i="0" u="none" strike="noStrike">
                        <a:solidFill>
                          <a:srgbClr val="000000"/>
                        </a:solidFill>
                        <a:effectLst/>
                        <a:latin typeface="Calibri"/>
                      </a:endParaRPr>
                    </a:p>
                  </a:txBody>
                  <a:tcPr marL="7134" marR="7134" marT="7134" marB="0" anchor="ctr"/>
                </a:tc>
                <a:tc rowSpan="3" hMerge="1">
                  <a:txBody>
                    <a:bodyPr/>
                    <a:lstStyle/>
                    <a:p>
                      <a:endParaRPr lang="es-EC"/>
                    </a:p>
                  </a:txBody>
                  <a:tcPr/>
                </a:tc>
                <a:tc rowSpan="3">
                  <a:txBody>
                    <a:bodyPr/>
                    <a:lstStyle/>
                    <a:p>
                      <a:pPr algn="ctr" fontAlgn="b"/>
                      <a:r>
                        <a:rPr lang="es-EC" sz="1200" u="none" strike="noStrike">
                          <a:effectLst/>
                        </a:rPr>
                        <a:t>Unidad</a:t>
                      </a:r>
                      <a:endParaRPr lang="es-EC" sz="1200" b="0" i="0" u="none" strike="noStrike">
                        <a:solidFill>
                          <a:srgbClr val="000000"/>
                        </a:solidFill>
                        <a:effectLst/>
                        <a:latin typeface="Calibri"/>
                      </a:endParaRPr>
                    </a:p>
                  </a:txBody>
                  <a:tcPr marL="7134" marR="7134" marT="7134" marB="0" anchor="b"/>
                </a:tc>
                <a:tc rowSpan="3">
                  <a:txBody>
                    <a:bodyPr/>
                    <a:lstStyle/>
                    <a:p>
                      <a:pPr algn="ctr" fontAlgn="ctr"/>
                      <a:r>
                        <a:rPr lang="es-EC" sz="1200" u="none" strike="noStrike">
                          <a:effectLst/>
                        </a:rPr>
                        <a:t>Norma**</a:t>
                      </a:r>
                      <a:endParaRPr lang="es-EC" sz="1200" b="0" i="0" u="none" strike="noStrike">
                        <a:solidFill>
                          <a:srgbClr val="000000"/>
                        </a:solidFill>
                        <a:effectLst/>
                        <a:latin typeface="Arial"/>
                      </a:endParaRPr>
                    </a:p>
                  </a:txBody>
                  <a:tcPr marL="7134" marR="7134" marT="7134" marB="0" anchor="ctr"/>
                </a:tc>
                <a:tc rowSpan="2" gridSpan="4">
                  <a:txBody>
                    <a:bodyPr/>
                    <a:lstStyle/>
                    <a:p>
                      <a:pPr algn="ctr" fontAlgn="b"/>
                      <a:r>
                        <a:rPr lang="es-EC" sz="1200" u="none" strike="noStrike" dirty="0">
                          <a:effectLst/>
                        </a:rPr>
                        <a:t>Monitoreos</a:t>
                      </a:r>
                      <a:endParaRPr lang="es-EC" sz="1200" b="0" i="0" u="none" strike="noStrike" dirty="0">
                        <a:solidFill>
                          <a:srgbClr val="000000"/>
                        </a:solidFill>
                        <a:effectLst/>
                        <a:latin typeface="Calibri"/>
                      </a:endParaRPr>
                    </a:p>
                  </a:txBody>
                  <a:tcPr marL="7134" marR="7134" marT="7134" marB="0" anchor="b"/>
                </a:tc>
                <a:tc rowSpan="2" hMerge="1">
                  <a:txBody>
                    <a:bodyPr/>
                    <a:lstStyle/>
                    <a:p>
                      <a:endParaRPr lang="es-EC"/>
                    </a:p>
                  </a:txBody>
                  <a:tcPr/>
                </a:tc>
                <a:tc rowSpan="2" hMerge="1">
                  <a:txBody>
                    <a:bodyPr/>
                    <a:lstStyle/>
                    <a:p>
                      <a:endParaRPr lang="es-EC"/>
                    </a:p>
                  </a:txBody>
                  <a:tcPr/>
                </a:tc>
                <a:tc rowSpan="2" hMerge="1">
                  <a:txBody>
                    <a:bodyPr/>
                    <a:lstStyle/>
                    <a:p>
                      <a:endParaRPr lang="es-EC"/>
                    </a:p>
                  </a:txBody>
                  <a:tcPr/>
                </a:tc>
              </a:tr>
              <a:tr h="164965">
                <a:tc rowSpan="2">
                  <a:txBody>
                    <a:bodyPr/>
                    <a:lstStyle/>
                    <a:p>
                      <a:pPr algn="l" fontAlgn="b"/>
                      <a:endParaRPr lang="es-EC" sz="1200" b="0" i="0" u="none" strike="noStrike">
                        <a:solidFill>
                          <a:srgbClr val="000000"/>
                        </a:solidFill>
                        <a:effectLst/>
                        <a:latin typeface="Calibri"/>
                      </a:endParaRPr>
                    </a:p>
                  </a:txBody>
                  <a:tcPr marL="7134" marR="7134" marT="7134" marB="0" anchor="b"/>
                </a:tc>
                <a:tc gridSpan="2" vMerge="1">
                  <a:txBody>
                    <a:bodyPr/>
                    <a:lstStyle/>
                    <a:p>
                      <a:endParaRPr lang="es-EC"/>
                    </a:p>
                  </a:txBody>
                  <a:tcPr/>
                </a:tc>
                <a:tc hMerge="1" vMerge="1">
                  <a:txBody>
                    <a:bodyPr/>
                    <a:lstStyle/>
                    <a:p>
                      <a:endParaRPr lang="es-EC"/>
                    </a:p>
                  </a:txBody>
                  <a:tcPr/>
                </a:tc>
                <a:tc vMerge="1">
                  <a:txBody>
                    <a:bodyPr/>
                    <a:lstStyle/>
                    <a:p>
                      <a:endParaRPr lang="es-EC"/>
                    </a:p>
                  </a:txBody>
                  <a:tcPr/>
                </a:tc>
                <a:tc vMerge="1">
                  <a:txBody>
                    <a:bodyPr/>
                    <a:lstStyle/>
                    <a:p>
                      <a:endParaRPr lang="es-EC"/>
                    </a:p>
                  </a:txBody>
                  <a:tcPr/>
                </a:tc>
                <a:tc gridSpan="4" vMerge="1">
                  <a:txBody>
                    <a:bodyPr/>
                    <a:lstStyle/>
                    <a:p>
                      <a:pPr algn="ctr" fontAlgn="ctr"/>
                      <a:endParaRPr lang="es-EC" sz="1100" b="1" i="0" u="none" strike="noStrike" dirty="0">
                        <a:solidFill>
                          <a:srgbClr val="000000"/>
                        </a:solidFill>
                        <a:effectLst/>
                        <a:latin typeface="Arial"/>
                      </a:endParaRPr>
                    </a:p>
                  </a:txBody>
                  <a:tcPr marL="7134" marR="7134" marT="7134" marB="0" anchor="ctr">
                    <a:solidFill>
                      <a:srgbClr val="77E83E"/>
                    </a:solidFill>
                  </a:tcPr>
                </a:tc>
                <a:tc hMerge="1" vMerge="1">
                  <a:txBody>
                    <a:bodyPr/>
                    <a:lstStyle/>
                    <a:p>
                      <a:pPr algn="ctr" fontAlgn="ctr"/>
                      <a:endParaRPr lang="es-EC" sz="1100" b="1" i="0" u="none" strike="noStrike">
                        <a:solidFill>
                          <a:srgbClr val="000000"/>
                        </a:solidFill>
                        <a:effectLst/>
                        <a:latin typeface="Arial"/>
                      </a:endParaRPr>
                    </a:p>
                  </a:txBody>
                  <a:tcPr marL="7134" marR="7134" marT="7134" marB="0" anchor="ctr">
                    <a:solidFill>
                      <a:srgbClr val="77E83E"/>
                    </a:solidFill>
                  </a:tcPr>
                </a:tc>
                <a:tc hMerge="1" vMerge="1">
                  <a:txBody>
                    <a:bodyPr/>
                    <a:lstStyle/>
                    <a:p>
                      <a:pPr algn="ctr" fontAlgn="ctr"/>
                      <a:endParaRPr lang="es-EC" sz="1100" b="1" i="0" u="none" strike="noStrike" dirty="0">
                        <a:solidFill>
                          <a:srgbClr val="000000"/>
                        </a:solidFill>
                        <a:effectLst/>
                        <a:latin typeface="Arial"/>
                      </a:endParaRPr>
                    </a:p>
                  </a:txBody>
                  <a:tcPr marL="7134" marR="7134" marT="7134" marB="0" anchor="ctr">
                    <a:solidFill>
                      <a:srgbClr val="77E83E"/>
                    </a:solidFill>
                  </a:tcPr>
                </a:tc>
                <a:tc hMerge="1" vMerge="1">
                  <a:txBody>
                    <a:bodyPr/>
                    <a:lstStyle/>
                    <a:p>
                      <a:pPr algn="ctr" fontAlgn="ctr"/>
                      <a:endParaRPr lang="es-EC" sz="1100" b="1" i="0" u="none" strike="noStrike" dirty="0">
                        <a:solidFill>
                          <a:srgbClr val="000000"/>
                        </a:solidFill>
                        <a:effectLst/>
                        <a:latin typeface="Arial"/>
                      </a:endParaRPr>
                    </a:p>
                  </a:txBody>
                  <a:tcPr marL="7134" marR="7134" marT="7134" marB="0" anchor="ctr">
                    <a:solidFill>
                      <a:srgbClr val="77E83E"/>
                    </a:solidFill>
                  </a:tcPr>
                </a:tc>
              </a:tr>
              <a:tr h="0">
                <a:tc vMerge="1">
                  <a:txBody>
                    <a:bodyPr/>
                    <a:lstStyle/>
                    <a:p>
                      <a:endParaRPr lang="es-EC"/>
                    </a:p>
                  </a:txBody>
                  <a:tcPr/>
                </a:tc>
                <a:tc gridSpan="2" vMerge="1">
                  <a:txBody>
                    <a:bodyPr/>
                    <a:lstStyle/>
                    <a:p>
                      <a:endParaRPr lang="es-EC"/>
                    </a:p>
                  </a:txBody>
                  <a:tcPr/>
                </a:tc>
                <a:tc hMerge="1"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fontAlgn="ctr"/>
                      <a:r>
                        <a:rPr lang="es-EC" sz="1100" u="none" strike="noStrike" dirty="0">
                          <a:effectLst/>
                        </a:rPr>
                        <a:t>1ro</a:t>
                      </a:r>
                      <a:endParaRPr lang="es-EC" sz="1100" b="1" i="0" u="none" strike="noStrike" dirty="0">
                        <a:solidFill>
                          <a:srgbClr val="000000"/>
                        </a:solidFill>
                        <a:effectLst/>
                        <a:latin typeface="Arial"/>
                      </a:endParaRPr>
                    </a:p>
                  </a:txBody>
                  <a:tcPr marL="7134" marR="7134" marT="7134" marB="0" anchor="ctr">
                    <a:solidFill>
                      <a:srgbClr val="99CC00"/>
                    </a:solidFill>
                  </a:tcPr>
                </a:tc>
                <a:tc>
                  <a:txBody>
                    <a:bodyPr/>
                    <a:lstStyle/>
                    <a:p>
                      <a:pPr algn="ctr" fontAlgn="ctr"/>
                      <a:r>
                        <a:rPr lang="es-EC" sz="1100" u="none" strike="noStrike">
                          <a:effectLst/>
                        </a:rPr>
                        <a:t>2do</a:t>
                      </a:r>
                      <a:endParaRPr lang="es-EC" sz="1100" b="1" i="0" u="none" strike="noStrike">
                        <a:solidFill>
                          <a:srgbClr val="000000"/>
                        </a:solidFill>
                        <a:effectLst/>
                        <a:latin typeface="Arial"/>
                      </a:endParaRPr>
                    </a:p>
                  </a:txBody>
                  <a:tcPr marL="7134" marR="7134" marT="7134" marB="0" anchor="ctr">
                    <a:solidFill>
                      <a:srgbClr val="99CC00"/>
                    </a:solidFill>
                  </a:tcPr>
                </a:tc>
                <a:tc>
                  <a:txBody>
                    <a:bodyPr/>
                    <a:lstStyle/>
                    <a:p>
                      <a:pPr algn="ctr" fontAlgn="ctr"/>
                      <a:r>
                        <a:rPr lang="es-EC" sz="1100" u="none" strike="noStrike" dirty="0">
                          <a:effectLst/>
                        </a:rPr>
                        <a:t>3ro</a:t>
                      </a:r>
                      <a:endParaRPr lang="es-EC" sz="1100" b="1" i="0" u="none" strike="noStrike" dirty="0">
                        <a:solidFill>
                          <a:srgbClr val="000000"/>
                        </a:solidFill>
                        <a:effectLst/>
                        <a:latin typeface="Arial"/>
                      </a:endParaRPr>
                    </a:p>
                  </a:txBody>
                  <a:tcPr marL="7134" marR="7134" marT="7134" marB="0" anchor="ctr">
                    <a:solidFill>
                      <a:srgbClr val="99CC00"/>
                    </a:solidFill>
                  </a:tcPr>
                </a:tc>
                <a:tc>
                  <a:txBody>
                    <a:bodyPr/>
                    <a:lstStyle/>
                    <a:p>
                      <a:pPr algn="ctr" fontAlgn="ctr"/>
                      <a:r>
                        <a:rPr lang="es-EC" sz="1100" u="none" strike="noStrike" dirty="0">
                          <a:effectLst/>
                        </a:rPr>
                        <a:t>4to</a:t>
                      </a:r>
                      <a:endParaRPr lang="es-EC" sz="1100" b="1" i="0" u="none" strike="noStrike" dirty="0">
                        <a:solidFill>
                          <a:srgbClr val="000000"/>
                        </a:solidFill>
                        <a:effectLst/>
                        <a:latin typeface="Arial"/>
                      </a:endParaRPr>
                    </a:p>
                  </a:txBody>
                  <a:tcPr marL="7134" marR="7134" marT="7134" marB="0" anchor="ctr">
                    <a:solidFill>
                      <a:srgbClr val="99CC00"/>
                    </a:solidFill>
                  </a:tcPr>
                </a:tc>
              </a:tr>
              <a:tr h="227126">
                <a:tc>
                  <a:txBody>
                    <a:bodyPr/>
                    <a:lstStyle/>
                    <a:p>
                      <a:pPr algn="l" fontAlgn="b"/>
                      <a:endParaRPr lang="es-EC" sz="1200" b="0" i="0" u="none" strike="noStrike">
                        <a:solidFill>
                          <a:srgbClr val="000000"/>
                        </a:solidFill>
                        <a:effectLst/>
                        <a:latin typeface="Calibri"/>
                      </a:endParaRPr>
                    </a:p>
                  </a:txBody>
                  <a:tcPr marL="7134" marR="7134" marT="7134" marB="0" anchor="b"/>
                </a:tc>
                <a:tc gridSpan="2">
                  <a:txBody>
                    <a:bodyPr/>
                    <a:lstStyle/>
                    <a:p>
                      <a:pPr algn="ctr" fontAlgn="b"/>
                      <a:r>
                        <a:rPr lang="es-EC" sz="1200" u="none" strike="noStrike" dirty="0">
                          <a:effectLst/>
                        </a:rPr>
                        <a:t>CO</a:t>
                      </a:r>
                      <a:endParaRPr lang="es-EC" sz="1200" b="0" i="0" u="none" strike="noStrike" dirty="0">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r>
                        <a:rPr lang="es-EC" sz="1200" u="none" strike="noStrike">
                          <a:effectLst/>
                        </a:rPr>
                        <a:t>mg/ m</a:t>
                      </a:r>
                      <a:r>
                        <a:rPr lang="es-EC" sz="1200" u="none" strike="noStrike" baseline="30000">
                          <a:effectLst/>
                        </a:rPr>
                        <a:t>3</a:t>
                      </a:r>
                      <a:r>
                        <a:rPr lang="es-EC" sz="1200" u="none" strike="noStrike">
                          <a:effectLst/>
                        </a:rPr>
                        <a:t> gscn</a:t>
                      </a:r>
                      <a:endParaRPr lang="es-EC" sz="1200" b="0" i="0" u="none" strike="noStrike">
                        <a:solidFill>
                          <a:srgbClr val="000000"/>
                        </a:solidFill>
                        <a:effectLst/>
                        <a:latin typeface="Calibri"/>
                      </a:endParaRPr>
                    </a:p>
                  </a:txBody>
                  <a:tcPr marL="7134" marR="7134" marT="7134" marB="0" anchor="b"/>
                </a:tc>
                <a:tc>
                  <a:txBody>
                    <a:bodyPr/>
                    <a:lstStyle/>
                    <a:p>
                      <a:pPr algn="ctr" fontAlgn="ctr"/>
                      <a:r>
                        <a:rPr lang="es-EC" sz="1200" u="none" strike="noStrike">
                          <a:effectLst/>
                        </a:rPr>
                        <a:t>250</a:t>
                      </a:r>
                      <a:endParaRPr lang="es-EC" sz="1200" b="0" i="0" u="none" strike="noStrike">
                        <a:solidFill>
                          <a:srgbClr val="000000"/>
                        </a:solidFill>
                        <a:effectLst/>
                        <a:latin typeface="Calibri"/>
                      </a:endParaRPr>
                    </a:p>
                  </a:txBody>
                  <a:tcPr marL="7134" marR="7134" marT="7134" marB="0" anchor="ctr"/>
                </a:tc>
                <a:tc>
                  <a:txBody>
                    <a:bodyPr/>
                    <a:lstStyle/>
                    <a:p>
                      <a:pPr algn="ctr" fontAlgn="b"/>
                      <a:r>
                        <a:rPr lang="es-EC" sz="1100" u="none" strike="noStrike" dirty="0">
                          <a:effectLst/>
                        </a:rPr>
                        <a:t>49</a:t>
                      </a:r>
                      <a:endParaRPr lang="es-EC" sz="1100" b="0" i="0" u="none" strike="noStrike" dirty="0">
                        <a:solidFill>
                          <a:srgbClr val="000000"/>
                        </a:solidFill>
                        <a:effectLst/>
                        <a:latin typeface="Arial"/>
                      </a:endParaRPr>
                    </a:p>
                  </a:txBody>
                  <a:tcPr marL="7134" marR="7134" marT="7134" marB="0" anchor="b">
                    <a:solidFill>
                      <a:srgbClr val="99CC00"/>
                    </a:solidFill>
                  </a:tcPr>
                </a:tc>
                <a:tc>
                  <a:txBody>
                    <a:bodyPr/>
                    <a:lstStyle/>
                    <a:p>
                      <a:pPr algn="ctr" fontAlgn="b"/>
                      <a:r>
                        <a:rPr lang="es-EC" sz="1100" u="none" strike="noStrike" dirty="0">
                          <a:effectLst/>
                        </a:rPr>
                        <a:t>34</a:t>
                      </a:r>
                      <a:endParaRPr lang="es-EC" sz="1100" b="0" i="0" u="none" strike="noStrike" dirty="0">
                        <a:solidFill>
                          <a:srgbClr val="000000"/>
                        </a:solidFill>
                        <a:effectLst/>
                        <a:latin typeface="Arial"/>
                      </a:endParaRPr>
                    </a:p>
                  </a:txBody>
                  <a:tcPr marL="7134" marR="7134" marT="7134" marB="0" anchor="b">
                    <a:solidFill>
                      <a:srgbClr val="99CC00"/>
                    </a:solidFill>
                  </a:tcPr>
                </a:tc>
                <a:tc>
                  <a:txBody>
                    <a:bodyPr/>
                    <a:lstStyle/>
                    <a:p>
                      <a:pPr algn="ctr" fontAlgn="b"/>
                      <a:r>
                        <a:rPr lang="es-EC" sz="1100" u="none" strike="noStrike" dirty="0">
                          <a:effectLst/>
                        </a:rPr>
                        <a:t>64</a:t>
                      </a:r>
                      <a:endParaRPr lang="es-EC" sz="1100" b="0" i="0" u="none" strike="noStrike" dirty="0">
                        <a:solidFill>
                          <a:srgbClr val="000000"/>
                        </a:solidFill>
                        <a:effectLst/>
                        <a:latin typeface="Arial"/>
                      </a:endParaRPr>
                    </a:p>
                  </a:txBody>
                  <a:tcPr marL="7134" marR="7134" marT="7134" marB="0" anchor="b">
                    <a:solidFill>
                      <a:srgbClr val="99CC00"/>
                    </a:solidFill>
                  </a:tcPr>
                </a:tc>
                <a:tc>
                  <a:txBody>
                    <a:bodyPr/>
                    <a:lstStyle/>
                    <a:p>
                      <a:pPr algn="ctr" fontAlgn="b"/>
                      <a:r>
                        <a:rPr lang="es-EC" sz="1100" u="none" strike="noStrike" dirty="0">
                          <a:effectLst/>
                        </a:rPr>
                        <a:t>&lt;4</a:t>
                      </a:r>
                      <a:endParaRPr lang="es-EC" sz="1100" b="0" i="0" u="none" strike="noStrike" dirty="0">
                        <a:solidFill>
                          <a:srgbClr val="000000"/>
                        </a:solidFill>
                        <a:effectLst/>
                        <a:latin typeface="Arial"/>
                      </a:endParaRPr>
                    </a:p>
                  </a:txBody>
                  <a:tcPr marL="7134" marR="7134" marT="7134" marB="0" anchor="b">
                    <a:solidFill>
                      <a:srgbClr val="99CC00"/>
                    </a:solidFill>
                  </a:tcPr>
                </a:tc>
              </a:tr>
              <a:tr h="227126">
                <a:tc>
                  <a:txBody>
                    <a:bodyPr/>
                    <a:lstStyle/>
                    <a:p>
                      <a:pPr algn="l" fontAlgn="b"/>
                      <a:endParaRPr lang="es-EC" sz="1200" b="0" i="0" u="none" strike="noStrike">
                        <a:solidFill>
                          <a:srgbClr val="000000"/>
                        </a:solidFill>
                        <a:effectLst/>
                        <a:latin typeface="Calibri"/>
                      </a:endParaRPr>
                    </a:p>
                  </a:txBody>
                  <a:tcPr marL="7134" marR="7134" marT="7134" marB="0" anchor="b"/>
                </a:tc>
                <a:tc gridSpan="2">
                  <a:txBody>
                    <a:bodyPr/>
                    <a:lstStyle/>
                    <a:p>
                      <a:pPr algn="ctr" fontAlgn="b"/>
                      <a:r>
                        <a:rPr lang="es-EC" sz="1200" u="none" strike="noStrike">
                          <a:effectLst/>
                        </a:rPr>
                        <a:t>SO2</a:t>
                      </a:r>
                      <a:endParaRPr lang="es-EC" sz="1200" b="0" i="0" u="none" strike="noStrike">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r>
                        <a:rPr lang="es-EC" sz="1200" u="none" strike="noStrike">
                          <a:effectLst/>
                        </a:rPr>
                        <a:t>mg/ m</a:t>
                      </a:r>
                      <a:r>
                        <a:rPr lang="es-EC" sz="1200" u="none" strike="noStrike" baseline="30000">
                          <a:effectLst/>
                        </a:rPr>
                        <a:t>3</a:t>
                      </a:r>
                      <a:r>
                        <a:rPr lang="es-EC" sz="1200" u="none" strike="noStrike">
                          <a:effectLst/>
                        </a:rPr>
                        <a:t> gscn</a:t>
                      </a:r>
                      <a:endParaRPr lang="es-EC" sz="1200" b="0" i="0" u="none" strike="noStrike">
                        <a:solidFill>
                          <a:srgbClr val="000000"/>
                        </a:solidFill>
                        <a:effectLst/>
                        <a:latin typeface="Calibri"/>
                      </a:endParaRPr>
                    </a:p>
                  </a:txBody>
                  <a:tcPr marL="7134" marR="7134" marT="7134" marB="0" anchor="b"/>
                </a:tc>
                <a:tc>
                  <a:txBody>
                    <a:bodyPr/>
                    <a:lstStyle/>
                    <a:p>
                      <a:pPr algn="ctr" fontAlgn="ctr"/>
                      <a:r>
                        <a:rPr lang="es-EC" sz="1200" u="none" strike="noStrike">
                          <a:effectLst/>
                        </a:rPr>
                        <a:t>1650</a:t>
                      </a:r>
                      <a:endParaRPr lang="es-EC" sz="1200" b="0" i="0" u="none" strike="noStrike">
                        <a:solidFill>
                          <a:srgbClr val="000000"/>
                        </a:solidFill>
                        <a:effectLst/>
                        <a:latin typeface="Calibri"/>
                      </a:endParaRPr>
                    </a:p>
                  </a:txBody>
                  <a:tcPr marL="7134" marR="7134" marT="7134" marB="0" anchor="ctr"/>
                </a:tc>
                <a:tc>
                  <a:txBody>
                    <a:bodyPr/>
                    <a:lstStyle/>
                    <a:p>
                      <a:pPr algn="ctr" fontAlgn="b"/>
                      <a:r>
                        <a:rPr lang="es-EC" sz="1200" u="none" strike="noStrike">
                          <a:effectLst/>
                        </a:rPr>
                        <a:t>77</a:t>
                      </a:r>
                      <a:endParaRPr lang="es-EC" sz="1200" b="0" i="0" u="none" strike="noStrike">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434</a:t>
                      </a:r>
                      <a:endParaRPr lang="es-EC" sz="1200" b="0" i="0" u="none" strike="noStrike" dirty="0">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73</a:t>
                      </a:r>
                      <a:endParaRPr lang="es-EC" sz="1200" b="0" i="0" u="none" strike="noStrike" dirty="0">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15</a:t>
                      </a:r>
                      <a:endParaRPr lang="es-EC" sz="1200" b="0" i="0" u="none" strike="noStrike" dirty="0">
                        <a:solidFill>
                          <a:srgbClr val="000000"/>
                        </a:solidFill>
                        <a:effectLst/>
                        <a:latin typeface="Calibri"/>
                      </a:endParaRPr>
                    </a:p>
                  </a:txBody>
                  <a:tcPr marL="7134" marR="7134" marT="7134" marB="0" anchor="b">
                    <a:solidFill>
                      <a:srgbClr val="99CC00"/>
                    </a:solidFill>
                  </a:tcPr>
                </a:tc>
              </a:tr>
              <a:tr h="227126">
                <a:tc>
                  <a:txBody>
                    <a:bodyPr/>
                    <a:lstStyle/>
                    <a:p>
                      <a:pPr algn="l" fontAlgn="b"/>
                      <a:endParaRPr lang="es-EC" sz="1200" b="0" i="0" u="none" strike="noStrike">
                        <a:solidFill>
                          <a:srgbClr val="000000"/>
                        </a:solidFill>
                        <a:effectLst/>
                        <a:latin typeface="Calibri"/>
                      </a:endParaRPr>
                    </a:p>
                  </a:txBody>
                  <a:tcPr marL="7134" marR="7134" marT="7134" marB="0" anchor="b"/>
                </a:tc>
                <a:tc gridSpan="2">
                  <a:txBody>
                    <a:bodyPr/>
                    <a:lstStyle/>
                    <a:p>
                      <a:pPr algn="ctr" fontAlgn="b"/>
                      <a:r>
                        <a:rPr lang="es-EC" sz="1200" u="none" strike="noStrike">
                          <a:effectLst/>
                        </a:rPr>
                        <a:t>Nox</a:t>
                      </a:r>
                      <a:endParaRPr lang="es-EC" sz="1200" b="0" i="0" u="none" strike="noStrike">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r>
                        <a:rPr lang="es-EC" sz="1200" u="none" strike="noStrike">
                          <a:effectLst/>
                        </a:rPr>
                        <a:t>mg/ m</a:t>
                      </a:r>
                      <a:r>
                        <a:rPr lang="es-EC" sz="1200" u="none" strike="noStrike" baseline="30000">
                          <a:effectLst/>
                        </a:rPr>
                        <a:t>3</a:t>
                      </a:r>
                      <a:r>
                        <a:rPr lang="es-EC" sz="1200" u="none" strike="noStrike">
                          <a:effectLst/>
                        </a:rPr>
                        <a:t> gscn</a:t>
                      </a:r>
                      <a:endParaRPr lang="es-EC" sz="1200" b="0" i="0" u="none" strike="noStrike">
                        <a:solidFill>
                          <a:srgbClr val="000000"/>
                        </a:solidFill>
                        <a:effectLst/>
                        <a:latin typeface="Calibri"/>
                      </a:endParaRPr>
                    </a:p>
                  </a:txBody>
                  <a:tcPr marL="7134" marR="7134" marT="7134" marB="0" anchor="b"/>
                </a:tc>
                <a:tc>
                  <a:txBody>
                    <a:bodyPr/>
                    <a:lstStyle/>
                    <a:p>
                      <a:pPr algn="ctr" fontAlgn="ctr"/>
                      <a:r>
                        <a:rPr lang="es-EC" sz="1200" u="none" strike="noStrike">
                          <a:effectLst/>
                        </a:rPr>
                        <a:t>500</a:t>
                      </a:r>
                      <a:endParaRPr lang="es-EC" sz="1200" b="0" i="0" u="none" strike="noStrike">
                        <a:solidFill>
                          <a:srgbClr val="000000"/>
                        </a:solidFill>
                        <a:effectLst/>
                        <a:latin typeface="Calibri"/>
                      </a:endParaRPr>
                    </a:p>
                  </a:txBody>
                  <a:tcPr marL="7134" marR="7134" marT="7134" marB="0" anchor="ctr"/>
                </a:tc>
                <a:tc>
                  <a:txBody>
                    <a:bodyPr/>
                    <a:lstStyle/>
                    <a:p>
                      <a:pPr algn="ctr" fontAlgn="b"/>
                      <a:r>
                        <a:rPr lang="es-EC" sz="1200" u="none" strike="noStrike">
                          <a:effectLst/>
                        </a:rPr>
                        <a:t>161</a:t>
                      </a:r>
                      <a:endParaRPr lang="es-EC" sz="1200" b="0" i="0" u="none" strike="noStrike">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123</a:t>
                      </a:r>
                      <a:endParaRPr lang="es-EC" sz="1200" b="0" i="0" u="none" strike="noStrike" dirty="0">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60</a:t>
                      </a:r>
                      <a:endParaRPr lang="es-EC" sz="1200" b="0" i="0" u="none" strike="noStrike" dirty="0">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120</a:t>
                      </a:r>
                      <a:endParaRPr lang="es-EC" sz="1200" b="0" i="0" u="none" strike="noStrike" dirty="0">
                        <a:solidFill>
                          <a:srgbClr val="000000"/>
                        </a:solidFill>
                        <a:effectLst/>
                        <a:latin typeface="Calibri"/>
                      </a:endParaRPr>
                    </a:p>
                  </a:txBody>
                  <a:tcPr marL="7134" marR="7134" marT="7134" marB="0" anchor="b">
                    <a:solidFill>
                      <a:srgbClr val="99CC00"/>
                    </a:solidFill>
                  </a:tcPr>
                </a:tc>
              </a:tr>
              <a:tr h="36159">
                <a:tc>
                  <a:txBody>
                    <a:bodyPr/>
                    <a:lstStyle/>
                    <a:p>
                      <a:pPr algn="l" fontAlgn="b"/>
                      <a:endParaRPr lang="es-EC" sz="1200" b="0" i="0" u="none" strike="noStrike">
                        <a:solidFill>
                          <a:srgbClr val="000000"/>
                        </a:solidFill>
                        <a:effectLst/>
                        <a:latin typeface="Calibri"/>
                      </a:endParaRPr>
                    </a:p>
                  </a:txBody>
                  <a:tcPr marL="7134" marR="7134" marT="7134" marB="0" anchor="b"/>
                </a:tc>
                <a:tc gridSpan="2">
                  <a:txBody>
                    <a:bodyPr/>
                    <a:lstStyle/>
                    <a:p>
                      <a:pPr algn="ctr" fontAlgn="b"/>
                      <a:r>
                        <a:rPr lang="es-EC" sz="1200" u="none" strike="noStrike">
                          <a:effectLst/>
                        </a:rPr>
                        <a:t>MP</a:t>
                      </a:r>
                      <a:endParaRPr lang="es-EC" sz="1200" b="0" i="0" u="none" strike="noStrike">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r>
                        <a:rPr lang="es-EC" sz="1200" u="none" strike="noStrike">
                          <a:effectLst/>
                        </a:rPr>
                        <a:t>mg/ m</a:t>
                      </a:r>
                      <a:r>
                        <a:rPr lang="es-EC" sz="1200" u="none" strike="noStrike" baseline="30000">
                          <a:effectLst/>
                        </a:rPr>
                        <a:t>3</a:t>
                      </a:r>
                      <a:r>
                        <a:rPr lang="es-EC" sz="1200" u="none" strike="noStrike">
                          <a:effectLst/>
                        </a:rPr>
                        <a:t> gscn</a:t>
                      </a:r>
                      <a:endParaRPr lang="es-EC" sz="1200" b="0" i="0" u="none" strike="noStrike">
                        <a:solidFill>
                          <a:srgbClr val="000000"/>
                        </a:solidFill>
                        <a:effectLst/>
                        <a:latin typeface="Calibri"/>
                      </a:endParaRPr>
                    </a:p>
                  </a:txBody>
                  <a:tcPr marL="7134" marR="7134" marT="7134" marB="0" anchor="b"/>
                </a:tc>
                <a:tc>
                  <a:txBody>
                    <a:bodyPr/>
                    <a:lstStyle/>
                    <a:p>
                      <a:pPr algn="ctr" fontAlgn="ctr"/>
                      <a:r>
                        <a:rPr lang="es-EC" sz="1200" u="none" strike="noStrike">
                          <a:effectLst/>
                        </a:rPr>
                        <a:t>150</a:t>
                      </a:r>
                      <a:endParaRPr lang="es-EC" sz="1200" b="0" i="0" u="none" strike="noStrike">
                        <a:solidFill>
                          <a:srgbClr val="000000"/>
                        </a:solidFill>
                        <a:effectLst/>
                        <a:latin typeface="Calibri"/>
                      </a:endParaRPr>
                    </a:p>
                  </a:txBody>
                  <a:tcPr marL="7134" marR="7134" marT="7134" marB="0" anchor="ctr"/>
                </a:tc>
                <a:tc>
                  <a:txBody>
                    <a:bodyPr/>
                    <a:lstStyle/>
                    <a:p>
                      <a:pPr algn="ctr" fontAlgn="b"/>
                      <a:r>
                        <a:rPr lang="es-EC" sz="1200" u="none" strike="noStrike">
                          <a:effectLst/>
                        </a:rPr>
                        <a:t>20</a:t>
                      </a:r>
                      <a:endParaRPr lang="es-EC" sz="1200" b="0" i="0" u="none" strike="noStrike">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a:effectLst/>
                        </a:rPr>
                        <a:t>23</a:t>
                      </a:r>
                      <a:endParaRPr lang="es-EC" sz="1200" b="0" i="0" u="none" strike="noStrike">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147</a:t>
                      </a:r>
                      <a:endParaRPr lang="es-EC" sz="1200" b="0" i="0" u="none" strike="noStrike" dirty="0">
                        <a:solidFill>
                          <a:srgbClr val="000000"/>
                        </a:solidFill>
                        <a:effectLst/>
                        <a:latin typeface="Calibri"/>
                      </a:endParaRPr>
                    </a:p>
                  </a:txBody>
                  <a:tcPr marL="7134" marR="7134" marT="7134" marB="0" anchor="b">
                    <a:solidFill>
                      <a:srgbClr val="99CC00"/>
                    </a:solidFill>
                  </a:tcPr>
                </a:tc>
                <a:tc>
                  <a:txBody>
                    <a:bodyPr/>
                    <a:lstStyle/>
                    <a:p>
                      <a:pPr algn="ctr" fontAlgn="b"/>
                      <a:r>
                        <a:rPr lang="es-EC" sz="1200" u="none" strike="noStrike" dirty="0">
                          <a:effectLst/>
                        </a:rPr>
                        <a:t>78</a:t>
                      </a:r>
                      <a:endParaRPr lang="es-EC" sz="1200" b="0" i="0" u="none" strike="noStrike" dirty="0">
                        <a:solidFill>
                          <a:srgbClr val="000000"/>
                        </a:solidFill>
                        <a:effectLst/>
                        <a:latin typeface="Calibri"/>
                      </a:endParaRPr>
                    </a:p>
                  </a:txBody>
                  <a:tcPr marL="7134" marR="7134" marT="7134" marB="0" anchor="b">
                    <a:solidFill>
                      <a:srgbClr val="99CC00"/>
                    </a:solidFill>
                  </a:tcPr>
                </a:tc>
              </a:tr>
              <a:tr h="197499">
                <a:tc>
                  <a:txBody>
                    <a:bodyPr/>
                    <a:lstStyle/>
                    <a:p>
                      <a:pPr algn="l" fontAlgn="b"/>
                      <a:endParaRPr lang="es-EC" sz="1200" b="0" i="0" u="none" strike="noStrike">
                        <a:solidFill>
                          <a:srgbClr val="000000"/>
                        </a:solidFill>
                        <a:effectLst/>
                        <a:latin typeface="Calibri"/>
                      </a:endParaRPr>
                    </a:p>
                  </a:txBody>
                  <a:tcPr marL="7134" marR="7134" marT="7134" marB="0" anchor="b"/>
                </a:tc>
                <a:tc gridSpan="2">
                  <a:txBody>
                    <a:bodyPr/>
                    <a:lstStyle/>
                    <a:p>
                      <a:pPr algn="l" fontAlgn="b"/>
                      <a:r>
                        <a:rPr lang="es-EC" sz="1200" u="none" strike="noStrike">
                          <a:effectLst/>
                        </a:rPr>
                        <a:t>ND = No Detectable</a:t>
                      </a:r>
                      <a:endParaRPr lang="es-EC" sz="1200" b="0" i="0" u="none" strike="noStrike">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r>
              <a:tr h="197499">
                <a:tc gridSpan="2">
                  <a:txBody>
                    <a:bodyPr/>
                    <a:lstStyle/>
                    <a:p>
                      <a:pPr algn="l" fontAlgn="b"/>
                      <a:r>
                        <a:rPr lang="es-EC" sz="1200" u="none" strike="noStrike">
                          <a:effectLst/>
                        </a:rPr>
                        <a:t>* Parámetros no acreditados</a:t>
                      </a:r>
                      <a:endParaRPr lang="es-EC" sz="1200" b="0" i="0" u="none" strike="noStrike">
                        <a:solidFill>
                          <a:srgbClr val="000000"/>
                        </a:solidFill>
                        <a:effectLst/>
                        <a:latin typeface="Calibri"/>
                      </a:endParaRPr>
                    </a:p>
                  </a:txBody>
                  <a:tcPr marL="7134" marR="7134" marT="7134" marB="0" anchor="b"/>
                </a:tc>
                <a:tc hMerge="1">
                  <a:txBody>
                    <a:bodyPr/>
                    <a:lstStyle/>
                    <a:p>
                      <a:endParaRPr lang="es-EC"/>
                    </a:p>
                  </a:txBody>
                  <a:tcPr/>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a:solidFill>
                          <a:srgbClr val="000000"/>
                        </a:solidFill>
                        <a:effectLst/>
                        <a:latin typeface="Calibri"/>
                      </a:endParaRPr>
                    </a:p>
                  </a:txBody>
                  <a:tcPr marL="7134" marR="7134" marT="7134" marB="0" anchor="b"/>
                </a:tc>
                <a:tc>
                  <a:txBody>
                    <a:bodyPr/>
                    <a:lstStyle/>
                    <a:p>
                      <a:pPr algn="l" fontAlgn="b"/>
                      <a:endParaRPr lang="es-EC" sz="1200" b="0" i="0" u="none" strike="noStrike" dirty="0">
                        <a:solidFill>
                          <a:srgbClr val="000000"/>
                        </a:solidFill>
                        <a:effectLst/>
                        <a:latin typeface="Calibri"/>
                      </a:endParaRPr>
                    </a:p>
                  </a:txBody>
                  <a:tcPr marL="7134" marR="7134" marT="7134" marB="0" anchor="b"/>
                </a:tc>
              </a:tr>
              <a:tr h="197499">
                <a:tc gridSpan="4">
                  <a:txBody>
                    <a:bodyPr/>
                    <a:lstStyle/>
                    <a:p>
                      <a:pPr algn="l" fontAlgn="b"/>
                      <a:r>
                        <a:rPr lang="es-EC" sz="800" u="none" strike="noStrike" dirty="0">
                          <a:effectLst/>
                        </a:rPr>
                        <a:t>** Referencia de la norma Ordenanza Municipal N° 213</a:t>
                      </a:r>
                      <a:endParaRPr lang="es-EC" sz="800" b="0" i="0" u="none" strike="noStrike" dirty="0">
                        <a:solidFill>
                          <a:srgbClr val="000000"/>
                        </a:solidFill>
                        <a:effectLst/>
                        <a:latin typeface="Calibri"/>
                      </a:endParaRPr>
                    </a:p>
                  </a:txBody>
                  <a:tcPr marL="7134" marR="7134" marT="7134" marB="0" anchor="b"/>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l" fontAlgn="b"/>
                      <a:endParaRPr lang="es-EC" sz="800" b="0" i="0" u="none" strike="noStrike">
                        <a:solidFill>
                          <a:srgbClr val="000000"/>
                        </a:solidFill>
                        <a:effectLst/>
                        <a:latin typeface="Calibri"/>
                      </a:endParaRPr>
                    </a:p>
                  </a:txBody>
                  <a:tcPr marL="7134" marR="7134" marT="7134" marB="0" anchor="b"/>
                </a:tc>
                <a:tc>
                  <a:txBody>
                    <a:bodyPr/>
                    <a:lstStyle/>
                    <a:p>
                      <a:pPr algn="l" fontAlgn="b"/>
                      <a:endParaRPr lang="es-EC" sz="800" b="0" i="0" u="none" strike="noStrike">
                        <a:solidFill>
                          <a:srgbClr val="000000"/>
                        </a:solidFill>
                        <a:effectLst/>
                        <a:latin typeface="Calibri"/>
                      </a:endParaRPr>
                    </a:p>
                  </a:txBody>
                  <a:tcPr marL="7134" marR="7134" marT="7134" marB="0" anchor="b"/>
                </a:tc>
                <a:tc>
                  <a:txBody>
                    <a:bodyPr/>
                    <a:lstStyle/>
                    <a:p>
                      <a:pPr algn="l" fontAlgn="b"/>
                      <a:endParaRPr lang="es-EC" sz="800" b="0" i="0" u="none" strike="noStrike">
                        <a:solidFill>
                          <a:srgbClr val="000000"/>
                        </a:solidFill>
                        <a:effectLst/>
                        <a:latin typeface="Calibri"/>
                      </a:endParaRPr>
                    </a:p>
                  </a:txBody>
                  <a:tcPr marL="7134" marR="7134" marT="7134" marB="0" anchor="b"/>
                </a:tc>
                <a:tc>
                  <a:txBody>
                    <a:bodyPr/>
                    <a:lstStyle/>
                    <a:p>
                      <a:pPr algn="l" fontAlgn="b"/>
                      <a:endParaRPr lang="es-EC" sz="800" b="0" i="0" u="none" strike="noStrike">
                        <a:solidFill>
                          <a:srgbClr val="000000"/>
                        </a:solidFill>
                        <a:effectLst/>
                        <a:latin typeface="Calibri"/>
                      </a:endParaRPr>
                    </a:p>
                  </a:txBody>
                  <a:tcPr marL="7134" marR="7134" marT="7134" marB="0" anchor="b"/>
                </a:tc>
                <a:tc>
                  <a:txBody>
                    <a:bodyPr/>
                    <a:lstStyle/>
                    <a:p>
                      <a:pPr algn="l" fontAlgn="b"/>
                      <a:endParaRPr lang="es-EC" sz="800" b="0" i="0" u="none" strike="noStrike" dirty="0">
                        <a:solidFill>
                          <a:srgbClr val="000000"/>
                        </a:solidFill>
                        <a:effectLst/>
                        <a:latin typeface="Calibri"/>
                      </a:endParaRPr>
                    </a:p>
                  </a:txBody>
                  <a:tcPr marL="7134" marR="7134" marT="7134" marB="0" anchor="b"/>
                </a:tc>
              </a:tr>
            </a:tbl>
          </a:graphicData>
        </a:graphic>
      </p:graphicFrame>
    </p:spTree>
    <p:extLst>
      <p:ext uri="{BB962C8B-B14F-4D97-AF65-F5344CB8AC3E}">
        <p14:creationId xmlns:p14="http://schemas.microsoft.com/office/powerpoint/2010/main" val="10816622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16632"/>
            <a:ext cx="8229600" cy="1143000"/>
          </a:xfrm>
        </p:spPr>
        <p:txBody>
          <a:bodyPr>
            <a:normAutofit fontScale="90000"/>
          </a:bodyPr>
          <a:lstStyle/>
          <a:p>
            <a:r>
              <a:rPr lang="es-EC" dirty="0" smtClean="0"/>
              <a:t>INFORME DE RESIDUOS GESTIONADOS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07089192"/>
              </p:ext>
            </p:extLst>
          </p:nvPr>
        </p:nvGraphicFramePr>
        <p:xfrm>
          <a:off x="107504" y="1003245"/>
          <a:ext cx="8712968" cy="6035040"/>
        </p:xfrm>
        <a:graphic>
          <a:graphicData uri="http://schemas.openxmlformats.org/drawingml/2006/table">
            <a:tbl>
              <a:tblPr firstRow="1" firstCol="1" bandRow="1">
                <a:tableStyleId>{5C22544A-7EE6-4342-B048-85BDC9FD1C3A}</a:tableStyleId>
              </a:tblPr>
              <a:tblGrid>
                <a:gridCol w="3744417"/>
                <a:gridCol w="1584597"/>
                <a:gridCol w="3383954"/>
              </a:tblGrid>
              <a:tr h="851814">
                <a:tc>
                  <a:txBody>
                    <a:bodyPr/>
                    <a:lstStyle/>
                    <a:p>
                      <a:pPr algn="ctr">
                        <a:lnSpc>
                          <a:spcPct val="150000"/>
                        </a:lnSpc>
                        <a:spcAft>
                          <a:spcPts val="0"/>
                        </a:spcAft>
                      </a:pPr>
                      <a:r>
                        <a:rPr lang="es-ES" sz="2000" dirty="0">
                          <a:effectLst/>
                        </a:rPr>
                        <a:t>TIPO DE RESIDUO</a:t>
                      </a:r>
                      <a:endParaRPr lang="es-EC" sz="2000" dirty="0">
                        <a:effectLst/>
                        <a:latin typeface="Arial"/>
                        <a:ea typeface="Arial"/>
                        <a:cs typeface="Times New Roman"/>
                      </a:endParaRPr>
                    </a:p>
                  </a:txBody>
                  <a:tcPr marL="68580" marR="68580" marT="0" marB="0"/>
                </a:tc>
                <a:tc>
                  <a:txBody>
                    <a:bodyPr/>
                    <a:lstStyle/>
                    <a:p>
                      <a:pPr algn="ctr">
                        <a:lnSpc>
                          <a:spcPct val="150000"/>
                        </a:lnSpc>
                        <a:spcAft>
                          <a:spcPts val="0"/>
                        </a:spcAft>
                      </a:pPr>
                      <a:r>
                        <a:rPr lang="es-ES" sz="2000">
                          <a:effectLst/>
                        </a:rPr>
                        <a:t>CANTIDAD (Ton)</a:t>
                      </a:r>
                      <a:endParaRPr lang="es-EC" sz="2000">
                        <a:effectLst/>
                        <a:latin typeface="Arial"/>
                        <a:ea typeface="Arial"/>
                        <a:cs typeface="Times New Roman"/>
                      </a:endParaRPr>
                    </a:p>
                  </a:txBody>
                  <a:tcPr marL="68580" marR="68580" marT="0" marB="0"/>
                </a:tc>
                <a:tc>
                  <a:txBody>
                    <a:bodyPr/>
                    <a:lstStyle/>
                    <a:p>
                      <a:pPr algn="ctr">
                        <a:lnSpc>
                          <a:spcPct val="150000"/>
                        </a:lnSpc>
                        <a:spcAft>
                          <a:spcPts val="0"/>
                        </a:spcAft>
                      </a:pPr>
                      <a:r>
                        <a:rPr lang="es-ES" sz="2000">
                          <a:effectLst/>
                        </a:rPr>
                        <a:t>NOMBRE DEL GESTOR</a:t>
                      </a:r>
                      <a:endParaRPr lang="es-EC" sz="2000">
                        <a:effectLst/>
                        <a:latin typeface="Arial"/>
                        <a:ea typeface="Arial"/>
                        <a:cs typeface="Times New Roman"/>
                      </a:endParaRPr>
                    </a:p>
                  </a:txBody>
                  <a:tcPr marL="68580" marR="68580" marT="0" marB="0"/>
                </a:tc>
              </a:tr>
              <a:tr h="332869">
                <a:tc>
                  <a:txBody>
                    <a:bodyPr/>
                    <a:lstStyle/>
                    <a:p>
                      <a:pPr algn="just">
                        <a:lnSpc>
                          <a:spcPct val="150000"/>
                        </a:lnSpc>
                        <a:spcAft>
                          <a:spcPts val="0"/>
                        </a:spcAft>
                      </a:pPr>
                      <a:r>
                        <a:rPr lang="es-ES" sz="1600">
                          <a:effectLst/>
                        </a:rPr>
                        <a:t>Metálicos Aluminio</a:t>
                      </a:r>
                      <a:endParaRPr lang="es-EC" sz="2000">
                        <a:effectLst/>
                        <a:latin typeface="Arial"/>
                        <a:ea typeface="Arial"/>
                        <a:cs typeface="Times New Roman"/>
                      </a:endParaRPr>
                    </a:p>
                  </a:txBody>
                  <a:tcPr marL="68580" marR="68580" marT="0" marB="0"/>
                </a:tc>
                <a:tc>
                  <a:txBody>
                    <a:bodyPr/>
                    <a:lstStyle/>
                    <a:p>
                      <a:pPr>
                        <a:lnSpc>
                          <a:spcPct val="150000"/>
                        </a:lnSpc>
                        <a:spcAft>
                          <a:spcPts val="0"/>
                        </a:spcAft>
                      </a:pPr>
                      <a:r>
                        <a:rPr lang="es-ES" sz="1600" dirty="0">
                          <a:effectLst/>
                        </a:rPr>
                        <a:t>        0,1</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Recicladores artesanales</a:t>
                      </a:r>
                      <a:endParaRPr lang="es-EC" sz="2000">
                        <a:effectLst/>
                        <a:latin typeface="Arial"/>
                        <a:ea typeface="Arial"/>
                        <a:cs typeface="Times New Roman"/>
                      </a:endParaRPr>
                    </a:p>
                  </a:txBody>
                  <a:tcPr marL="68580" marR="68580" marT="0" marB="0"/>
                </a:tc>
              </a:tr>
              <a:tr h="665738">
                <a:tc>
                  <a:txBody>
                    <a:bodyPr/>
                    <a:lstStyle/>
                    <a:p>
                      <a:pPr algn="just">
                        <a:lnSpc>
                          <a:spcPct val="150000"/>
                        </a:lnSpc>
                        <a:spcAft>
                          <a:spcPts val="0"/>
                        </a:spcAft>
                      </a:pPr>
                      <a:r>
                        <a:rPr lang="es-ES" sz="1600">
                          <a:effectLst/>
                        </a:rPr>
                        <a:t>Otros residuos inorgánicos,</a:t>
                      </a:r>
                      <a:endParaRPr lang="es-EC" sz="2000">
                        <a:effectLst/>
                      </a:endParaRPr>
                    </a:p>
                    <a:p>
                      <a:pPr algn="just">
                        <a:lnSpc>
                          <a:spcPct val="150000"/>
                        </a:lnSpc>
                        <a:spcAft>
                          <a:spcPts val="0"/>
                        </a:spcAft>
                      </a:pPr>
                      <a:r>
                        <a:rPr lang="es-ES" sz="1600">
                          <a:effectLst/>
                        </a:rPr>
                        <a:t>Desperdicios  comedor</a:t>
                      </a:r>
                      <a:endParaRPr lang="es-EC" sz="2000">
                        <a:effectLst/>
                        <a:latin typeface="Arial"/>
                        <a:ea typeface="Arial"/>
                        <a:cs typeface="Times New Roman"/>
                      </a:endParaRPr>
                    </a:p>
                  </a:txBody>
                  <a:tcPr marL="68580" marR="68580" marT="0" marB="0"/>
                </a:tc>
                <a:tc>
                  <a:txBody>
                    <a:bodyPr/>
                    <a:lstStyle/>
                    <a:p>
                      <a:pPr>
                        <a:lnSpc>
                          <a:spcPct val="150000"/>
                        </a:lnSpc>
                        <a:spcAft>
                          <a:spcPts val="0"/>
                        </a:spcAft>
                      </a:pPr>
                      <a:r>
                        <a:rPr lang="es-ES" sz="1600" dirty="0">
                          <a:effectLst/>
                        </a:rPr>
                        <a:t>        0,6</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Empresa Pública Municipal  de Residuos Sólidos</a:t>
                      </a:r>
                      <a:endParaRPr lang="es-EC" sz="2000">
                        <a:effectLst/>
                        <a:latin typeface="Arial"/>
                        <a:ea typeface="Arial"/>
                        <a:cs typeface="Times New Roman"/>
                      </a:endParaRPr>
                    </a:p>
                  </a:txBody>
                  <a:tcPr marL="68580" marR="68580" marT="0" marB="0"/>
                </a:tc>
              </a:tr>
              <a:tr h="332869">
                <a:tc>
                  <a:txBody>
                    <a:bodyPr/>
                    <a:lstStyle/>
                    <a:p>
                      <a:pPr algn="just">
                        <a:lnSpc>
                          <a:spcPct val="150000"/>
                        </a:lnSpc>
                        <a:spcAft>
                          <a:spcPts val="0"/>
                        </a:spcAft>
                        <a:tabLst>
                          <a:tab pos="1879600" algn="ctr"/>
                        </a:tabLst>
                      </a:pPr>
                      <a:r>
                        <a:rPr lang="es-ES" sz="1600" dirty="0">
                          <a:effectLst/>
                        </a:rPr>
                        <a:t>Plástico 	</a:t>
                      </a:r>
                      <a:endParaRPr lang="es-EC" sz="2000" dirty="0">
                        <a:effectLst/>
                        <a:latin typeface="Arial"/>
                        <a:ea typeface="Arial"/>
                        <a:cs typeface="Times New Roman"/>
                      </a:endParaRPr>
                    </a:p>
                  </a:txBody>
                  <a:tcPr marL="68580" marR="68580" marT="0" marB="0"/>
                </a:tc>
                <a:tc>
                  <a:txBody>
                    <a:bodyPr/>
                    <a:lstStyle/>
                    <a:p>
                      <a:pPr>
                        <a:lnSpc>
                          <a:spcPct val="150000"/>
                        </a:lnSpc>
                        <a:spcAft>
                          <a:spcPts val="0"/>
                        </a:spcAft>
                      </a:pPr>
                      <a:r>
                        <a:rPr lang="es-ES" sz="1600" dirty="0">
                          <a:effectLst/>
                        </a:rPr>
                        <a:t>        6,5</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Sra. Ma. Dolores Aldaz</a:t>
                      </a:r>
                      <a:endParaRPr lang="es-EC" sz="2000">
                        <a:effectLst/>
                        <a:latin typeface="Arial"/>
                        <a:ea typeface="Arial"/>
                        <a:cs typeface="Times New Roman"/>
                      </a:endParaRPr>
                    </a:p>
                  </a:txBody>
                  <a:tcPr marL="68580" marR="68580" marT="0" marB="0"/>
                </a:tc>
              </a:tr>
              <a:tr h="332869">
                <a:tc>
                  <a:txBody>
                    <a:bodyPr/>
                    <a:lstStyle/>
                    <a:p>
                      <a:pPr algn="just">
                        <a:lnSpc>
                          <a:spcPct val="150000"/>
                        </a:lnSpc>
                        <a:spcAft>
                          <a:spcPts val="0"/>
                        </a:spcAft>
                      </a:pPr>
                      <a:r>
                        <a:rPr lang="es-ES" sz="1600">
                          <a:effectLst/>
                        </a:rPr>
                        <a:t>Papel y Cartón</a:t>
                      </a:r>
                      <a:endParaRPr lang="es-EC" sz="2000">
                        <a:effectLst/>
                        <a:latin typeface="Arial"/>
                        <a:ea typeface="Arial"/>
                        <a:cs typeface="Times New Roman"/>
                      </a:endParaRPr>
                    </a:p>
                  </a:txBody>
                  <a:tcPr marL="68580" marR="68580" marT="0" marB="0"/>
                </a:tc>
                <a:tc>
                  <a:txBody>
                    <a:bodyPr/>
                    <a:lstStyle/>
                    <a:p>
                      <a:pPr marR="561340" algn="ctr">
                        <a:lnSpc>
                          <a:spcPct val="150000"/>
                        </a:lnSpc>
                        <a:spcAft>
                          <a:spcPts val="0"/>
                        </a:spcAft>
                      </a:pPr>
                      <a:r>
                        <a:rPr lang="es-ES" sz="1600" dirty="0">
                          <a:effectLst/>
                        </a:rPr>
                        <a:t>        7</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Sra. Ma. Dolores Aldaz</a:t>
                      </a:r>
                      <a:endParaRPr lang="es-EC" sz="2000">
                        <a:effectLst/>
                        <a:latin typeface="Arial"/>
                        <a:ea typeface="Arial"/>
                        <a:cs typeface="Times New Roman"/>
                      </a:endParaRPr>
                    </a:p>
                  </a:txBody>
                  <a:tcPr marL="68580" marR="68580" marT="0" marB="0"/>
                </a:tc>
              </a:tr>
              <a:tr h="332869">
                <a:tc>
                  <a:txBody>
                    <a:bodyPr/>
                    <a:lstStyle/>
                    <a:p>
                      <a:pPr algn="just">
                        <a:lnSpc>
                          <a:spcPct val="150000"/>
                        </a:lnSpc>
                        <a:spcAft>
                          <a:spcPts val="0"/>
                        </a:spcAft>
                      </a:pPr>
                      <a:r>
                        <a:rPr lang="es-ES" sz="1600">
                          <a:effectLst/>
                        </a:rPr>
                        <a:t>Madera</a:t>
                      </a:r>
                      <a:endParaRPr lang="es-EC" sz="2000">
                        <a:effectLst/>
                        <a:latin typeface="Arial"/>
                        <a:ea typeface="Arial"/>
                        <a:cs typeface="Times New Roman"/>
                      </a:endParaRPr>
                    </a:p>
                  </a:txBody>
                  <a:tcPr marL="68580" marR="68580" marT="0" marB="0"/>
                </a:tc>
                <a:tc>
                  <a:txBody>
                    <a:bodyPr/>
                    <a:lstStyle/>
                    <a:p>
                      <a:pPr marR="561340" algn="ctr">
                        <a:lnSpc>
                          <a:spcPct val="150000"/>
                        </a:lnSpc>
                        <a:spcAft>
                          <a:spcPts val="0"/>
                        </a:spcAft>
                      </a:pPr>
                      <a:r>
                        <a:rPr lang="es-ES" sz="1600" dirty="0">
                          <a:effectLst/>
                        </a:rPr>
                        <a:t>      0,4</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Recicladores artesanales</a:t>
                      </a:r>
                      <a:endParaRPr lang="es-EC" sz="2000">
                        <a:effectLst/>
                        <a:latin typeface="Arial"/>
                        <a:ea typeface="Arial"/>
                        <a:cs typeface="Times New Roman"/>
                      </a:endParaRPr>
                    </a:p>
                  </a:txBody>
                  <a:tcPr marL="68580" marR="68580" marT="0" marB="0"/>
                </a:tc>
              </a:tr>
              <a:tr h="665738">
                <a:tc>
                  <a:txBody>
                    <a:bodyPr/>
                    <a:lstStyle/>
                    <a:p>
                      <a:pPr algn="just">
                        <a:lnSpc>
                          <a:spcPct val="150000"/>
                        </a:lnSpc>
                        <a:spcAft>
                          <a:spcPts val="0"/>
                        </a:spcAft>
                      </a:pPr>
                      <a:r>
                        <a:rPr lang="es-ES" sz="1600">
                          <a:effectLst/>
                        </a:rPr>
                        <a:t>Otros residuos orgánicos,</a:t>
                      </a:r>
                      <a:endParaRPr lang="es-EC" sz="2000">
                        <a:effectLst/>
                      </a:endParaRPr>
                    </a:p>
                    <a:p>
                      <a:pPr algn="just">
                        <a:lnSpc>
                          <a:spcPct val="150000"/>
                        </a:lnSpc>
                        <a:spcAft>
                          <a:spcPts val="0"/>
                        </a:spcAft>
                      </a:pPr>
                      <a:r>
                        <a:rPr lang="es-ES" sz="1600">
                          <a:effectLst/>
                        </a:rPr>
                        <a:t> desperdicios comedor</a:t>
                      </a:r>
                      <a:endParaRPr lang="es-EC" sz="2000">
                        <a:effectLst/>
                        <a:latin typeface="Arial"/>
                        <a:ea typeface="Arial"/>
                        <a:cs typeface="Times New Roman"/>
                      </a:endParaRPr>
                    </a:p>
                  </a:txBody>
                  <a:tcPr marL="68580" marR="68580" marT="0" marB="0"/>
                </a:tc>
                <a:tc>
                  <a:txBody>
                    <a:bodyPr/>
                    <a:lstStyle/>
                    <a:p>
                      <a:pPr marR="561340">
                        <a:lnSpc>
                          <a:spcPct val="115000"/>
                        </a:lnSpc>
                        <a:spcAft>
                          <a:spcPts val="0"/>
                        </a:spcAft>
                      </a:pPr>
                      <a:r>
                        <a:rPr lang="es-ES" sz="1600" dirty="0">
                          <a:effectLst/>
                        </a:rPr>
                        <a:t> </a:t>
                      </a:r>
                      <a:endParaRPr lang="es-EC" sz="2000" dirty="0">
                        <a:effectLst/>
                      </a:endParaRPr>
                    </a:p>
                    <a:p>
                      <a:pPr marR="561340" algn="ctr">
                        <a:lnSpc>
                          <a:spcPct val="115000"/>
                        </a:lnSpc>
                        <a:spcAft>
                          <a:spcPts val="0"/>
                        </a:spcAft>
                      </a:pPr>
                      <a:r>
                        <a:rPr lang="es-ES" sz="1600" dirty="0">
                          <a:effectLst/>
                        </a:rPr>
                        <a:t>      2,4</a:t>
                      </a:r>
                      <a:endParaRPr lang="es-EC" sz="2000" dirty="0">
                        <a:effectLst/>
                        <a:latin typeface="Arial"/>
                        <a:ea typeface="Arial"/>
                        <a:cs typeface="Times New Roman"/>
                      </a:endParaRPr>
                    </a:p>
                  </a:txBody>
                  <a:tcPr marL="68580" marR="68580" marT="0" marB="0"/>
                </a:tc>
                <a:tc>
                  <a:txBody>
                    <a:bodyPr/>
                    <a:lstStyle/>
                    <a:p>
                      <a:pPr algn="just">
                        <a:lnSpc>
                          <a:spcPct val="115000"/>
                        </a:lnSpc>
                        <a:spcAft>
                          <a:spcPts val="0"/>
                        </a:spcAft>
                      </a:pPr>
                      <a:r>
                        <a:rPr lang="es-ES" sz="1600">
                          <a:effectLst/>
                        </a:rPr>
                        <a:t>Empresa Pública Municipal  de Residuos Sólidos</a:t>
                      </a:r>
                      <a:endParaRPr lang="es-EC" sz="2000">
                        <a:effectLst/>
                        <a:latin typeface="Arial"/>
                        <a:ea typeface="Arial"/>
                        <a:cs typeface="Times New Roman"/>
                      </a:endParaRPr>
                    </a:p>
                  </a:txBody>
                  <a:tcPr marL="68580" marR="68580" marT="0" marB="0"/>
                </a:tc>
              </a:tr>
              <a:tr h="332869">
                <a:tc>
                  <a:txBody>
                    <a:bodyPr/>
                    <a:lstStyle/>
                    <a:p>
                      <a:pPr algn="just">
                        <a:lnSpc>
                          <a:spcPct val="150000"/>
                        </a:lnSpc>
                        <a:spcAft>
                          <a:spcPts val="0"/>
                        </a:spcAft>
                      </a:pPr>
                      <a:r>
                        <a:rPr lang="es-ES" sz="1600">
                          <a:effectLst/>
                        </a:rPr>
                        <a:t>Aceites minerales usados</a:t>
                      </a:r>
                      <a:endParaRPr lang="es-EC" sz="2000">
                        <a:effectLst/>
                        <a:latin typeface="Arial"/>
                        <a:ea typeface="Arial"/>
                        <a:cs typeface="Times New Roman"/>
                      </a:endParaRPr>
                    </a:p>
                  </a:txBody>
                  <a:tcPr marL="68580" marR="68580" marT="0" marB="0"/>
                </a:tc>
                <a:tc>
                  <a:txBody>
                    <a:bodyPr/>
                    <a:lstStyle/>
                    <a:p>
                      <a:pPr>
                        <a:lnSpc>
                          <a:spcPct val="150000"/>
                        </a:lnSpc>
                        <a:spcAft>
                          <a:spcPts val="0"/>
                        </a:spcAft>
                      </a:pPr>
                      <a:r>
                        <a:rPr lang="es-ES" sz="1600">
                          <a:effectLst/>
                        </a:rPr>
                        <a:t>      297 Gl</a:t>
                      </a:r>
                      <a:endParaRPr lang="es-EC" sz="200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a:effectLst/>
                        </a:rPr>
                        <a:t>Sistemas ambientales</a:t>
                      </a:r>
                      <a:endParaRPr lang="es-EC" sz="2000">
                        <a:effectLst/>
                        <a:latin typeface="Arial"/>
                        <a:ea typeface="Arial"/>
                        <a:cs typeface="Times New Roman"/>
                      </a:endParaRPr>
                    </a:p>
                  </a:txBody>
                  <a:tcPr marL="68580" marR="68580" marT="0" marB="0"/>
                </a:tc>
              </a:tr>
              <a:tr h="665738">
                <a:tc>
                  <a:txBody>
                    <a:bodyPr/>
                    <a:lstStyle/>
                    <a:p>
                      <a:pPr algn="just">
                        <a:lnSpc>
                          <a:spcPct val="150000"/>
                        </a:lnSpc>
                        <a:spcAft>
                          <a:spcPts val="0"/>
                        </a:spcAft>
                      </a:pPr>
                      <a:r>
                        <a:rPr lang="es-ES" sz="1600">
                          <a:effectLst/>
                        </a:rPr>
                        <a:t>Aserrín contaminado </a:t>
                      </a:r>
                      <a:endParaRPr lang="es-EC" sz="2000">
                        <a:effectLst/>
                      </a:endParaRPr>
                    </a:p>
                    <a:p>
                      <a:pPr algn="just">
                        <a:lnSpc>
                          <a:spcPct val="150000"/>
                        </a:lnSpc>
                        <a:spcAft>
                          <a:spcPts val="0"/>
                        </a:spcAft>
                      </a:pPr>
                      <a:r>
                        <a:rPr lang="es-ES" sz="1600">
                          <a:effectLst/>
                        </a:rPr>
                        <a:t>(material absorbente)</a:t>
                      </a:r>
                      <a:endParaRPr lang="es-EC" sz="2000">
                        <a:effectLst/>
                        <a:latin typeface="Arial"/>
                        <a:ea typeface="Arial"/>
                        <a:cs typeface="Times New Roman"/>
                      </a:endParaRPr>
                    </a:p>
                  </a:txBody>
                  <a:tcPr marL="68580" marR="68580" marT="0" marB="0"/>
                </a:tc>
                <a:tc>
                  <a:txBody>
                    <a:bodyPr/>
                    <a:lstStyle/>
                    <a:p>
                      <a:pPr marR="561340">
                        <a:lnSpc>
                          <a:spcPct val="100000"/>
                        </a:lnSpc>
                        <a:spcAft>
                          <a:spcPts val="0"/>
                        </a:spcAft>
                      </a:pPr>
                      <a:endParaRPr lang="es-ES" sz="1600" dirty="0" smtClean="0">
                        <a:effectLst/>
                      </a:endParaRPr>
                    </a:p>
                    <a:p>
                      <a:pPr marR="561340" algn="ctr">
                        <a:lnSpc>
                          <a:spcPct val="100000"/>
                        </a:lnSpc>
                        <a:spcAft>
                          <a:spcPts val="0"/>
                        </a:spcAft>
                      </a:pPr>
                      <a:r>
                        <a:rPr lang="es-ES" sz="1600" dirty="0" smtClean="0">
                          <a:effectLst/>
                        </a:rPr>
                        <a:t> 0,0904</a:t>
                      </a:r>
                      <a:endParaRPr lang="es-EC" sz="2000" dirty="0">
                        <a:effectLst/>
                        <a:latin typeface="Arial"/>
                        <a:ea typeface="Arial"/>
                        <a:cs typeface="Times New Roman"/>
                      </a:endParaRPr>
                    </a:p>
                  </a:txBody>
                  <a:tcPr marL="68580" marR="68580" marT="0" marB="0"/>
                </a:tc>
                <a:tc>
                  <a:txBody>
                    <a:bodyPr/>
                    <a:lstStyle/>
                    <a:p>
                      <a:pPr algn="just">
                        <a:lnSpc>
                          <a:spcPct val="100000"/>
                        </a:lnSpc>
                        <a:spcAft>
                          <a:spcPts val="0"/>
                        </a:spcAft>
                      </a:pPr>
                      <a:r>
                        <a:rPr lang="es-ES" sz="1600" dirty="0">
                          <a:effectLst/>
                        </a:rPr>
                        <a:t> </a:t>
                      </a:r>
                      <a:endParaRPr lang="es-ES" sz="1600" dirty="0" smtClean="0">
                        <a:effectLst/>
                      </a:endParaRPr>
                    </a:p>
                    <a:p>
                      <a:pPr algn="just">
                        <a:lnSpc>
                          <a:spcPct val="100000"/>
                        </a:lnSpc>
                        <a:spcAft>
                          <a:spcPts val="0"/>
                        </a:spcAft>
                      </a:pPr>
                      <a:r>
                        <a:rPr lang="es-ES" sz="1600" dirty="0" err="1" smtClean="0">
                          <a:effectLst/>
                        </a:rPr>
                        <a:t>Hazwat</a:t>
                      </a:r>
                      <a:endParaRPr lang="es-EC" sz="2000" dirty="0">
                        <a:effectLst/>
                        <a:latin typeface="Arial"/>
                        <a:ea typeface="Arial"/>
                        <a:cs typeface="Times New Roman"/>
                      </a:endParaRPr>
                    </a:p>
                  </a:txBody>
                  <a:tcPr marL="68580" marR="68580" marT="0" marB="0"/>
                </a:tc>
              </a:tr>
              <a:tr h="1008725">
                <a:tc>
                  <a:txBody>
                    <a:bodyPr/>
                    <a:lstStyle/>
                    <a:p>
                      <a:pPr algn="just">
                        <a:lnSpc>
                          <a:spcPct val="100000"/>
                        </a:lnSpc>
                        <a:spcAft>
                          <a:spcPts val="0"/>
                        </a:spcAft>
                        <a:tabLst>
                          <a:tab pos="1781175" algn="l"/>
                        </a:tabLst>
                      </a:pPr>
                      <a:r>
                        <a:rPr lang="es-ES" sz="1600" dirty="0">
                          <a:effectLst/>
                        </a:rPr>
                        <a:t>Lodos provenientes de la limpieza</a:t>
                      </a:r>
                      <a:endParaRPr lang="es-EC" sz="2000" dirty="0">
                        <a:effectLst/>
                      </a:endParaRPr>
                    </a:p>
                    <a:p>
                      <a:pPr algn="just">
                        <a:lnSpc>
                          <a:spcPct val="100000"/>
                        </a:lnSpc>
                        <a:spcAft>
                          <a:spcPts val="0"/>
                        </a:spcAft>
                        <a:tabLst>
                          <a:tab pos="1781175" algn="l"/>
                        </a:tabLst>
                      </a:pPr>
                      <a:r>
                        <a:rPr lang="es-ES" sz="1600" dirty="0">
                          <a:effectLst/>
                        </a:rPr>
                        <a:t>De trampas de grasa de la planta de</a:t>
                      </a:r>
                      <a:endParaRPr lang="es-EC" sz="2000" dirty="0">
                        <a:effectLst/>
                      </a:endParaRPr>
                    </a:p>
                    <a:p>
                      <a:pPr algn="just">
                        <a:lnSpc>
                          <a:spcPct val="100000"/>
                        </a:lnSpc>
                        <a:spcAft>
                          <a:spcPts val="0"/>
                        </a:spcAft>
                        <a:tabLst>
                          <a:tab pos="1781175" algn="l"/>
                        </a:tabLst>
                      </a:pPr>
                      <a:r>
                        <a:rPr lang="es-ES" sz="1600" dirty="0">
                          <a:effectLst/>
                        </a:rPr>
                        <a:t>Tratamiento</a:t>
                      </a:r>
                      <a:endParaRPr lang="es-EC" sz="2000" dirty="0">
                        <a:effectLst/>
                        <a:latin typeface="Arial"/>
                        <a:ea typeface="Arial"/>
                        <a:cs typeface="Times New Roman"/>
                      </a:endParaRPr>
                    </a:p>
                  </a:txBody>
                  <a:tcPr marL="68580" marR="68580" marT="0" marB="0"/>
                </a:tc>
                <a:tc>
                  <a:txBody>
                    <a:bodyPr/>
                    <a:lstStyle/>
                    <a:p>
                      <a:pPr marR="561340" algn="ctr">
                        <a:lnSpc>
                          <a:spcPct val="150000"/>
                        </a:lnSpc>
                        <a:spcAft>
                          <a:spcPts val="0"/>
                        </a:spcAft>
                      </a:pPr>
                      <a:r>
                        <a:rPr lang="es-ES" sz="1600" dirty="0" smtClean="0">
                          <a:effectLst/>
                        </a:rPr>
                        <a:t>        0,2104</a:t>
                      </a:r>
                      <a:endParaRPr lang="es-EC" sz="2000" dirty="0">
                        <a:effectLst/>
                      </a:endParaRPr>
                    </a:p>
                    <a:p>
                      <a:pPr marR="561340">
                        <a:lnSpc>
                          <a:spcPct val="150000"/>
                        </a:lnSpc>
                        <a:spcAft>
                          <a:spcPts val="0"/>
                        </a:spcAft>
                      </a:pPr>
                      <a:r>
                        <a:rPr lang="es-ES" sz="1600" dirty="0">
                          <a:effectLst/>
                        </a:rPr>
                        <a:t> </a:t>
                      </a:r>
                      <a:endParaRPr lang="es-EC" sz="2000" dirty="0">
                        <a:effectLst/>
                        <a:latin typeface="Arial"/>
                        <a:ea typeface="Arial"/>
                        <a:cs typeface="Times New Roman"/>
                      </a:endParaRPr>
                    </a:p>
                  </a:txBody>
                  <a:tcPr marL="68580" marR="68580" marT="0" marB="0"/>
                </a:tc>
                <a:tc>
                  <a:txBody>
                    <a:bodyPr/>
                    <a:lstStyle/>
                    <a:p>
                      <a:pPr algn="just">
                        <a:lnSpc>
                          <a:spcPct val="150000"/>
                        </a:lnSpc>
                        <a:spcAft>
                          <a:spcPts val="0"/>
                        </a:spcAft>
                      </a:pPr>
                      <a:r>
                        <a:rPr lang="es-ES" sz="1600" dirty="0" smtClean="0">
                          <a:effectLst/>
                        </a:rPr>
                        <a:t>                                                          </a:t>
                      </a:r>
                      <a:r>
                        <a:rPr lang="es-ES" sz="1600" dirty="0" err="1" smtClean="0">
                          <a:effectLst/>
                        </a:rPr>
                        <a:t>Hazwat</a:t>
                      </a:r>
                      <a:endParaRPr lang="es-EC" sz="2000" dirty="0">
                        <a:effectLst/>
                        <a:latin typeface="Arial"/>
                        <a:ea typeface="Arial"/>
                        <a:cs typeface="Times New Roman"/>
                      </a:endParaRPr>
                    </a:p>
                  </a:txBody>
                  <a:tcPr marL="68580" marR="68580" marT="0" marB="0"/>
                </a:tc>
              </a:tr>
            </a:tbl>
          </a:graphicData>
        </a:graphic>
      </p:graphicFrame>
    </p:spTree>
    <p:extLst>
      <p:ext uri="{BB962C8B-B14F-4D97-AF65-F5344CB8AC3E}">
        <p14:creationId xmlns:p14="http://schemas.microsoft.com/office/powerpoint/2010/main" val="560297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1168711533"/>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35261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548680"/>
            <a:ext cx="8229600" cy="144016"/>
          </a:xfrm>
        </p:spPr>
        <p:txBody>
          <a:bodyPr>
            <a:noAutofit/>
          </a:bodyPr>
          <a:lstStyle/>
          <a:p>
            <a:r>
              <a:rPr lang="es-EC" sz="2800" b="1" dirty="0" smtClean="0"/>
              <a:t>EVALUACIÓN DE IMPACTOS (Producción de paneles)</a:t>
            </a:r>
            <a:br>
              <a:rPr lang="es-EC" sz="2800" b="1" dirty="0" smtClean="0"/>
            </a:br>
            <a:endParaRPr lang="es-EC" sz="2800" b="1" dirty="0"/>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3722" t="22842" r="23213" b="11723"/>
          <a:stretch/>
        </p:blipFill>
        <p:spPr bwMode="auto">
          <a:xfrm>
            <a:off x="175760" y="836712"/>
            <a:ext cx="8740279" cy="6059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64443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1393931803"/>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4402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1713" t="12347" r="13491" b="16075"/>
          <a:stretch/>
        </p:blipFill>
        <p:spPr bwMode="auto">
          <a:xfrm>
            <a:off x="120892" y="116634"/>
            <a:ext cx="903649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1378" t="19048" r="13993" b="39286"/>
          <a:stretch/>
        </p:blipFill>
        <p:spPr bwMode="auto">
          <a:xfrm>
            <a:off x="85125" y="3685729"/>
            <a:ext cx="8946480"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9766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 t="24627" r="6960" b="13246"/>
          <a:stretch/>
        </p:blipFill>
        <p:spPr bwMode="auto">
          <a:xfrm>
            <a:off x="232012" y="1556795"/>
            <a:ext cx="8767112" cy="4752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763688" y="476672"/>
            <a:ext cx="6336704" cy="923330"/>
          </a:xfrm>
          <a:prstGeom prst="rect">
            <a:avLst/>
          </a:prstGeom>
          <a:noFill/>
        </p:spPr>
        <p:txBody>
          <a:bodyPr wrap="square" rtlCol="0">
            <a:spAutoFit/>
          </a:bodyPr>
          <a:lstStyle/>
          <a:p>
            <a:r>
              <a:rPr lang="es-ES" b="1" dirty="0"/>
              <a:t>Anexo  11 Cronograma valorado del Plan de Manejo Ambiental Modificado</a:t>
            </a:r>
            <a:endParaRPr lang="es-EC" b="1" dirty="0"/>
          </a:p>
          <a:p>
            <a:endParaRPr lang="es-EC" dirty="0"/>
          </a:p>
        </p:txBody>
      </p:sp>
    </p:spTree>
    <p:extLst>
      <p:ext uri="{BB962C8B-B14F-4D97-AF65-F5344CB8AC3E}">
        <p14:creationId xmlns:p14="http://schemas.microsoft.com/office/powerpoint/2010/main" val="17040314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1902313163"/>
              </p:ext>
            </p:extLst>
          </p:nvPr>
        </p:nvGraphicFramePr>
        <p:xfrm>
          <a:off x="683568" y="404667"/>
          <a:ext cx="7772400" cy="1470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extLst>
              <p:ext uri="{D42A27DB-BD31-4B8C-83A1-F6EECF244321}">
                <p14:modId xmlns:p14="http://schemas.microsoft.com/office/powerpoint/2010/main" val="3010211261"/>
              </p:ext>
            </p:extLst>
          </p:nvPr>
        </p:nvGraphicFramePr>
        <p:xfrm>
          <a:off x="1043608" y="1844824"/>
          <a:ext cx="7488832" cy="475252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46364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43" t="10120" r="11386" b="8630"/>
          <a:stretch/>
        </p:blipFill>
        <p:spPr bwMode="auto">
          <a:xfrm>
            <a:off x="179512" y="332658"/>
            <a:ext cx="8964488"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556" t="26339" r="11556" b="57143"/>
          <a:stretch/>
        </p:blipFill>
        <p:spPr bwMode="auto">
          <a:xfrm>
            <a:off x="179512" y="5407125"/>
            <a:ext cx="8964488" cy="123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806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8" t="27612" r="6855" b="20149"/>
          <a:stretch/>
        </p:blipFill>
        <p:spPr bwMode="auto">
          <a:xfrm>
            <a:off x="208565" y="1556792"/>
            <a:ext cx="8935439" cy="428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7308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30" t="10417" r="11650" b="15179"/>
          <a:stretch/>
        </p:blipFill>
        <p:spPr bwMode="auto">
          <a:xfrm>
            <a:off x="215008" y="758622"/>
            <a:ext cx="8821488" cy="5442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63543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8" t="27612" r="6855" b="16605"/>
          <a:stretch/>
        </p:blipFill>
        <p:spPr bwMode="auto">
          <a:xfrm>
            <a:off x="218367" y="1412777"/>
            <a:ext cx="8818132" cy="4687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6809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62" t="14287" r="11567" b="8927"/>
          <a:stretch/>
        </p:blipFill>
        <p:spPr bwMode="auto">
          <a:xfrm>
            <a:off x="106693" y="1052738"/>
            <a:ext cx="8857795" cy="5617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18748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7" t="34426" r="7141" b="24590"/>
          <a:stretch/>
        </p:blipFill>
        <p:spPr bwMode="auto">
          <a:xfrm>
            <a:off x="224852" y="1484784"/>
            <a:ext cx="8739636" cy="3646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96282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1462" t="12351" r="11567" b="15179"/>
          <a:stretch/>
        </p:blipFill>
        <p:spPr bwMode="auto">
          <a:xfrm>
            <a:off x="179512" y="1196755"/>
            <a:ext cx="8856984" cy="5301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6061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12" t="27254" r="6795" b="26435"/>
          <a:stretch/>
        </p:blipFill>
        <p:spPr bwMode="auto">
          <a:xfrm>
            <a:off x="194596" y="1196752"/>
            <a:ext cx="8754626" cy="3883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27963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13" t="11310" r="11567" b="13840"/>
          <a:stretch/>
        </p:blipFill>
        <p:spPr bwMode="auto">
          <a:xfrm>
            <a:off x="107504" y="620691"/>
            <a:ext cx="8928992" cy="5475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87574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72" t="27612" r="7170" b="28731"/>
          <a:stretch/>
        </p:blipFill>
        <p:spPr bwMode="auto">
          <a:xfrm>
            <a:off x="204719" y="2019871"/>
            <a:ext cx="8831780" cy="319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290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extLst>
              <p:ext uri="{D42A27DB-BD31-4B8C-83A1-F6EECF244321}">
                <p14:modId xmlns:p14="http://schemas.microsoft.com/office/powerpoint/2010/main" val="2415960384"/>
              </p:ext>
            </p:extLst>
          </p:nvPr>
        </p:nvGraphicFramePr>
        <p:xfrm>
          <a:off x="395536" y="548680"/>
          <a:ext cx="8229600" cy="778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Marcador de contenido"/>
          <p:cNvGraphicFramePr>
            <a:graphicFrameLocks noGrp="1"/>
          </p:cNvGraphicFramePr>
          <p:nvPr>
            <p:ph idx="1"/>
            <p:extLst>
              <p:ext uri="{D42A27DB-BD31-4B8C-83A1-F6EECF244321}">
                <p14:modId xmlns:p14="http://schemas.microsoft.com/office/powerpoint/2010/main" val="1340700416"/>
              </p:ext>
            </p:extLst>
          </p:nvPr>
        </p:nvGraphicFramePr>
        <p:xfrm>
          <a:off x="395536" y="1412777"/>
          <a:ext cx="8075240" cy="514543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098" name="Picture 2" descr="C:\Program Files (x86)\Microsoft Office\MEDIA\CAGCAT10\j0301252.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60232" y="4581128"/>
            <a:ext cx="1829714" cy="1565453"/>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27584" y="3573016"/>
            <a:ext cx="2088232" cy="738664"/>
          </a:xfrm>
          <a:prstGeom prst="rect">
            <a:avLst/>
          </a:prstGeom>
          <a:noFill/>
        </p:spPr>
        <p:txBody>
          <a:bodyPr wrap="square" rtlCol="0">
            <a:spAutoFit/>
          </a:bodyPr>
          <a:lstStyle/>
          <a:p>
            <a:pPr lvl="0"/>
            <a:r>
              <a:rPr lang="es-ES" sz="2400" b="1" dirty="0">
                <a:solidFill>
                  <a:srgbClr val="FF0000"/>
                </a:solidFill>
              </a:rPr>
              <a:t>Pre auditoría</a:t>
            </a:r>
            <a:endParaRPr lang="es-EC" sz="2400" b="1" dirty="0">
              <a:solidFill>
                <a:srgbClr val="FF0000"/>
              </a:solidFill>
            </a:endParaRPr>
          </a:p>
          <a:p>
            <a:endParaRPr lang="es-EC" dirty="0"/>
          </a:p>
        </p:txBody>
      </p:sp>
      <p:sp>
        <p:nvSpPr>
          <p:cNvPr id="3" name="2 CuadroTexto"/>
          <p:cNvSpPr txBox="1"/>
          <p:nvPr/>
        </p:nvSpPr>
        <p:spPr>
          <a:xfrm>
            <a:off x="4211960" y="3573016"/>
            <a:ext cx="2592288" cy="738664"/>
          </a:xfrm>
          <a:prstGeom prst="rect">
            <a:avLst/>
          </a:prstGeom>
          <a:noFill/>
        </p:spPr>
        <p:txBody>
          <a:bodyPr wrap="square" rtlCol="0">
            <a:spAutoFit/>
          </a:bodyPr>
          <a:lstStyle/>
          <a:p>
            <a:pPr lvl="0"/>
            <a:r>
              <a:rPr lang="es-ES" sz="2400" b="1" dirty="0">
                <a:solidFill>
                  <a:srgbClr val="FF0000"/>
                </a:solidFill>
              </a:rPr>
              <a:t>Auditoría en Sitio </a:t>
            </a:r>
            <a:endParaRPr lang="es-EC" sz="2400" b="1" dirty="0">
              <a:solidFill>
                <a:srgbClr val="FF0000"/>
              </a:solidFill>
            </a:endParaRPr>
          </a:p>
          <a:p>
            <a:endParaRPr lang="es-EC" dirty="0"/>
          </a:p>
        </p:txBody>
      </p:sp>
      <p:sp>
        <p:nvSpPr>
          <p:cNvPr id="5" name="4 CuadroTexto"/>
          <p:cNvSpPr txBox="1"/>
          <p:nvPr/>
        </p:nvSpPr>
        <p:spPr>
          <a:xfrm>
            <a:off x="2699792" y="5985433"/>
            <a:ext cx="2304256" cy="830997"/>
          </a:xfrm>
          <a:prstGeom prst="rect">
            <a:avLst/>
          </a:prstGeom>
          <a:noFill/>
        </p:spPr>
        <p:txBody>
          <a:bodyPr wrap="square" rtlCol="0">
            <a:spAutoFit/>
          </a:bodyPr>
          <a:lstStyle/>
          <a:p>
            <a:pPr lvl="0"/>
            <a:r>
              <a:rPr lang="es-ES" sz="2400" b="1" dirty="0">
                <a:solidFill>
                  <a:srgbClr val="FF0000"/>
                </a:solidFill>
              </a:rPr>
              <a:t>PosAuditoría</a:t>
            </a:r>
            <a:endParaRPr lang="es-EC" sz="2400" b="1" dirty="0">
              <a:solidFill>
                <a:srgbClr val="FF0000"/>
              </a:solidFill>
            </a:endParaRPr>
          </a:p>
          <a:p>
            <a:endParaRPr lang="es-EC" sz="2400" b="1" dirty="0">
              <a:solidFill>
                <a:srgbClr val="FF0000"/>
              </a:solidFill>
            </a:endParaRPr>
          </a:p>
        </p:txBody>
      </p:sp>
      <p:cxnSp>
        <p:nvCxnSpPr>
          <p:cNvPr id="10" name="9 Conector angular"/>
          <p:cNvCxnSpPr/>
          <p:nvPr/>
        </p:nvCxnSpPr>
        <p:spPr>
          <a:xfrm>
            <a:off x="3250383" y="2276872"/>
            <a:ext cx="864096" cy="230876"/>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11 Conector angular"/>
          <p:cNvCxnSpPr/>
          <p:nvPr/>
        </p:nvCxnSpPr>
        <p:spPr>
          <a:xfrm rot="5400000">
            <a:off x="3518594" y="3618314"/>
            <a:ext cx="954689" cy="432049"/>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6234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8629" t="10009" r="18935" b="8832"/>
          <a:stretch/>
        </p:blipFill>
        <p:spPr bwMode="auto">
          <a:xfrm>
            <a:off x="490333" y="503585"/>
            <a:ext cx="8123583" cy="593697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19429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 t="27612" r="6960" b="15399"/>
          <a:stretch/>
        </p:blipFill>
        <p:spPr bwMode="auto">
          <a:xfrm>
            <a:off x="218287" y="1412779"/>
            <a:ext cx="8804484" cy="4168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7840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11643" t="15217" r="11680" b="9281"/>
          <a:stretch/>
        </p:blipFill>
        <p:spPr bwMode="auto">
          <a:xfrm>
            <a:off x="179513" y="692699"/>
            <a:ext cx="8784976" cy="5523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8200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84" t="27052" r="7170" b="17910"/>
          <a:stretch/>
        </p:blipFill>
        <p:spPr bwMode="auto">
          <a:xfrm>
            <a:off x="232015" y="1978927"/>
            <a:ext cx="8732476" cy="4026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25204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842" t="20833" r="18708" b="21829"/>
          <a:stretch/>
        </p:blipFill>
        <p:spPr bwMode="auto">
          <a:xfrm>
            <a:off x="323531" y="1038402"/>
            <a:ext cx="836958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5910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8" t="27052" r="7170" b="22575"/>
          <a:stretch/>
        </p:blipFill>
        <p:spPr bwMode="auto">
          <a:xfrm>
            <a:off x="218367" y="1978925"/>
            <a:ext cx="8818132" cy="3684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99847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985" t="16418" r="18708" b="46920"/>
          <a:stretch/>
        </p:blipFill>
        <p:spPr bwMode="auto">
          <a:xfrm>
            <a:off x="184277" y="1412778"/>
            <a:ext cx="8780211" cy="4246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7606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639" t="34515" r="18708" b="27355"/>
          <a:stretch/>
        </p:blipFill>
        <p:spPr bwMode="auto">
          <a:xfrm>
            <a:off x="241919" y="1046718"/>
            <a:ext cx="8856984"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416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78" t="27426" r="6751" b="28918"/>
          <a:stretch/>
        </p:blipFill>
        <p:spPr bwMode="auto">
          <a:xfrm>
            <a:off x="218367" y="2006223"/>
            <a:ext cx="8746124" cy="3193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65973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extLst>
              <p:ext uri="{D42A27DB-BD31-4B8C-83A1-F6EECF244321}">
                <p14:modId xmlns:p14="http://schemas.microsoft.com/office/powerpoint/2010/main" val="1996014650"/>
              </p:ext>
            </p:extLst>
          </p:nvPr>
        </p:nvGraphicFramePr>
        <p:xfrm>
          <a:off x="323528" y="764704"/>
          <a:ext cx="82296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Rectángulo"/>
          <p:cNvSpPr/>
          <p:nvPr/>
        </p:nvSpPr>
        <p:spPr>
          <a:xfrm>
            <a:off x="552347" y="2848375"/>
            <a:ext cx="8280920" cy="1846659"/>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r>
              <a:rPr lang="es-ES_tradnl" b="1" dirty="0"/>
              <a:t> </a:t>
            </a:r>
            <a:endParaRPr lang="es-EC" dirty="0"/>
          </a:p>
          <a:p>
            <a:r>
              <a:rPr lang="es-EC" sz="4800" b="1" dirty="0"/>
              <a:t>CONCLUSIONES Y RECOMENDACIONES</a:t>
            </a:r>
          </a:p>
        </p:txBody>
      </p:sp>
    </p:spTree>
    <p:extLst>
      <p:ext uri="{BB962C8B-B14F-4D97-AF65-F5344CB8AC3E}">
        <p14:creationId xmlns:p14="http://schemas.microsoft.com/office/powerpoint/2010/main" val="2424751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3286578427"/>
              </p:ext>
            </p:extLst>
          </p:nvPr>
        </p:nvGraphicFramePr>
        <p:xfrm>
          <a:off x="457200" y="2420891"/>
          <a:ext cx="8229600" cy="3705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993807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r>
              <a:rPr lang="es-EC" dirty="0" smtClean="0"/>
              <a:t>CONCLUSIONES</a:t>
            </a:r>
            <a:endParaRPr lang="es-EC" dirty="0"/>
          </a:p>
        </p:txBody>
      </p:sp>
      <p:graphicFrame>
        <p:nvGraphicFramePr>
          <p:cNvPr id="9" name="8 Marcador de contenido"/>
          <p:cNvGraphicFramePr>
            <a:graphicFrameLocks noGrp="1"/>
          </p:cNvGraphicFramePr>
          <p:nvPr>
            <p:ph idx="1"/>
            <p:extLst>
              <p:ext uri="{D42A27DB-BD31-4B8C-83A1-F6EECF244321}">
                <p14:modId xmlns:p14="http://schemas.microsoft.com/office/powerpoint/2010/main" val="197120172"/>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04225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586457693"/>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59846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30382507"/>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937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737416929"/>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63691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lstStyle/>
          <a:p>
            <a:r>
              <a:rPr lang="es-EC" dirty="0" smtClean="0"/>
              <a:t>CONCLUSIONES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47142661"/>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211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normAutofit/>
          </a:bodyPr>
          <a:lstStyle/>
          <a:p>
            <a:r>
              <a:rPr lang="es-EC" dirty="0" smtClean="0"/>
              <a:t>RECOMENDACIONES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123744945"/>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5316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redondeado"/>
          <p:cNvSpPr/>
          <p:nvPr/>
        </p:nvSpPr>
        <p:spPr>
          <a:xfrm>
            <a:off x="827584" y="2060848"/>
            <a:ext cx="7848872" cy="720080"/>
          </a:xfrm>
          <a:prstGeom prst="roundRect">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4 Rectángulo redondeado"/>
          <p:cNvSpPr/>
          <p:nvPr/>
        </p:nvSpPr>
        <p:spPr>
          <a:xfrm>
            <a:off x="827584" y="1196752"/>
            <a:ext cx="7848872" cy="648072"/>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s-EC"/>
          </a:p>
        </p:txBody>
      </p:sp>
      <p:sp>
        <p:nvSpPr>
          <p:cNvPr id="2" name="1 Título"/>
          <p:cNvSpPr>
            <a:spLocks noGrp="1"/>
          </p:cNvSpPr>
          <p:nvPr>
            <p:ph type="title"/>
          </p:nvPr>
        </p:nvSpPr>
        <p:spPr/>
        <p:txBody>
          <a:bodyPr>
            <a:normAutofit/>
          </a:bodyPr>
          <a:lstStyle/>
          <a:p>
            <a:r>
              <a:rPr lang="es-EC" dirty="0" smtClean="0"/>
              <a:t>RECOMENDACIONES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65039679"/>
              </p:ext>
            </p:extLst>
          </p:nvPr>
        </p:nvGraphicFramePr>
        <p:xfrm>
          <a:off x="395536" y="1196755"/>
          <a:ext cx="8280920" cy="5390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838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9552" y="2636912"/>
            <a:ext cx="8229600" cy="1143000"/>
          </a:xfrm>
        </p:spPr>
        <p:style>
          <a:lnRef idx="1">
            <a:schemeClr val="accent3"/>
          </a:lnRef>
          <a:fillRef idx="2">
            <a:schemeClr val="accent3"/>
          </a:fillRef>
          <a:effectRef idx="1">
            <a:schemeClr val="accent3"/>
          </a:effectRef>
          <a:fontRef idx="minor">
            <a:schemeClr val="dk1"/>
          </a:fontRef>
        </p:style>
        <p:txBody>
          <a:bodyPr/>
          <a:lstStyle/>
          <a:p>
            <a:r>
              <a:rPr lang="es-EC" dirty="0" smtClean="0"/>
              <a:t>Gracias su atención</a:t>
            </a:r>
            <a:endParaRPr lang="es-EC" dirty="0"/>
          </a:p>
        </p:txBody>
      </p:sp>
    </p:spTree>
    <p:extLst>
      <p:ext uri="{BB962C8B-B14F-4D97-AF65-F5344CB8AC3E}">
        <p14:creationId xmlns:p14="http://schemas.microsoft.com/office/powerpoint/2010/main" val="3007997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905" t="20947" r="15666" b="13175"/>
          <a:stretch/>
        </p:blipFill>
        <p:spPr bwMode="auto">
          <a:xfrm>
            <a:off x="395539" y="980731"/>
            <a:ext cx="8565647" cy="525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Flecha izquierda">
            <a:hlinkClick r:id="rId3" action="ppaction://hlinksldjump"/>
          </p:cNvPr>
          <p:cNvSpPr/>
          <p:nvPr/>
        </p:nvSpPr>
        <p:spPr>
          <a:xfrm>
            <a:off x="8316416" y="980731"/>
            <a:ext cx="360040" cy="28802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398805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883" t="32770" r="12627" b="30067"/>
          <a:stretch/>
        </p:blipFill>
        <p:spPr bwMode="auto">
          <a:xfrm>
            <a:off x="539553" y="1196754"/>
            <a:ext cx="8130747"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derecha">
            <a:hlinkClick r:id="rId3" action="ppaction://hlinksldjump"/>
          </p:cNvPr>
          <p:cNvSpPr/>
          <p:nvPr/>
        </p:nvSpPr>
        <p:spPr>
          <a:xfrm rot="10800000">
            <a:off x="8028385" y="620689"/>
            <a:ext cx="64191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771267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09" t="30469" r="45534" b="28906"/>
          <a:stretch/>
        </p:blipFill>
        <p:spPr bwMode="auto">
          <a:xfrm>
            <a:off x="4793332" y="3429002"/>
            <a:ext cx="3672408" cy="2068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2 Diagrama"/>
          <p:cNvGraphicFramePr/>
          <p:nvPr>
            <p:extLst>
              <p:ext uri="{D42A27DB-BD31-4B8C-83A1-F6EECF244321}">
                <p14:modId xmlns:p14="http://schemas.microsoft.com/office/powerpoint/2010/main" val="905751289"/>
              </p:ext>
            </p:extLst>
          </p:nvPr>
        </p:nvGraphicFramePr>
        <p:xfrm>
          <a:off x="971600" y="709067"/>
          <a:ext cx="7632848" cy="1815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4 Diagrama"/>
          <p:cNvGraphicFramePr/>
          <p:nvPr>
            <p:extLst>
              <p:ext uri="{D42A27DB-BD31-4B8C-83A1-F6EECF244321}">
                <p14:modId xmlns:p14="http://schemas.microsoft.com/office/powerpoint/2010/main" val="1616133657"/>
              </p:ext>
            </p:extLst>
          </p:nvPr>
        </p:nvGraphicFramePr>
        <p:xfrm>
          <a:off x="683568" y="2420888"/>
          <a:ext cx="3862984" cy="38164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7826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669" t="33447" r="6740" b="19932"/>
          <a:stretch/>
        </p:blipFill>
        <p:spPr bwMode="auto">
          <a:xfrm>
            <a:off x="366095" y="1340768"/>
            <a:ext cx="8489117"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Flecha derecha">
            <a:hlinkClick r:id="rId3" action="ppaction://hlinksldjump"/>
          </p:cNvPr>
          <p:cNvSpPr/>
          <p:nvPr/>
        </p:nvSpPr>
        <p:spPr>
          <a:xfrm flipH="1">
            <a:off x="7596336" y="692696"/>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CuadroTexto"/>
          <p:cNvSpPr txBox="1"/>
          <p:nvPr/>
        </p:nvSpPr>
        <p:spPr>
          <a:xfrm>
            <a:off x="4283968" y="4735016"/>
            <a:ext cx="1656184" cy="523220"/>
          </a:xfrm>
          <a:prstGeom prst="rect">
            <a:avLst/>
          </a:prstGeom>
          <a:solidFill>
            <a:schemeClr val="bg1"/>
          </a:solidFill>
        </p:spPr>
        <p:txBody>
          <a:bodyPr wrap="square" rtlCol="0">
            <a:spAutoFit/>
          </a:bodyPr>
          <a:lstStyle/>
          <a:p>
            <a:pPr algn="ctr"/>
            <a:r>
              <a:rPr lang="es-EC" sz="1400" b="1" dirty="0" smtClean="0"/>
              <a:t>PESADO Y ENVASADO</a:t>
            </a:r>
            <a:endParaRPr lang="es-EC" sz="1400" b="1" dirty="0"/>
          </a:p>
        </p:txBody>
      </p:sp>
    </p:spTree>
    <p:extLst>
      <p:ext uri="{BB962C8B-B14F-4D97-AF65-F5344CB8AC3E}">
        <p14:creationId xmlns:p14="http://schemas.microsoft.com/office/powerpoint/2010/main" val="2897540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365" t="16606" r="16239" b="11007"/>
          <a:stretch/>
        </p:blipFill>
        <p:spPr bwMode="auto">
          <a:xfrm>
            <a:off x="-18721" y="116632"/>
            <a:ext cx="8983209"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Flecha izquierda">
            <a:hlinkClick r:id="rId3" action="ppaction://hlinksldjump"/>
          </p:cNvPr>
          <p:cNvSpPr/>
          <p:nvPr/>
        </p:nvSpPr>
        <p:spPr>
          <a:xfrm>
            <a:off x="7308304" y="3248980"/>
            <a:ext cx="720080" cy="54006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013808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C"/>
          </a:p>
        </p:txBody>
      </p:sp>
      <p:pic>
        <p:nvPicPr>
          <p:cNvPr id="5121"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8671" t="19217" r="22904" b="23169"/>
          <a:stretch/>
        </p:blipFill>
        <p:spPr bwMode="auto">
          <a:xfrm>
            <a:off x="-1" y="188640"/>
            <a:ext cx="9144001" cy="6408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3 Marcador de contenido"/>
          <p:cNvGraphicFramePr>
            <a:graphicFrameLocks noGrp="1"/>
          </p:cNvGraphicFramePr>
          <p:nvPr>
            <p:ph idx="1"/>
            <p:extLst>
              <p:ext uri="{D42A27DB-BD31-4B8C-83A1-F6EECF244321}">
                <p14:modId xmlns:p14="http://schemas.microsoft.com/office/powerpoint/2010/main" val="3104360968"/>
              </p:ext>
            </p:extLst>
          </p:nvPr>
        </p:nvGraphicFramePr>
        <p:xfrm>
          <a:off x="179512" y="238248"/>
          <a:ext cx="8629924" cy="6858000"/>
        </p:xfrm>
        <a:graphic>
          <a:graphicData uri="http://schemas.openxmlformats.org/drawingml/2006/table">
            <a:tbl>
              <a:tblPr firstRow="1" firstCol="1" bandRow="1">
                <a:tableStyleId>{5C22544A-7EE6-4342-B048-85BDC9FD1C3A}</a:tableStyleId>
              </a:tblPr>
              <a:tblGrid>
                <a:gridCol w="3336404"/>
                <a:gridCol w="2901289"/>
                <a:gridCol w="2159276"/>
                <a:gridCol w="232955"/>
              </a:tblGrid>
              <a:tr h="683841">
                <a:tc>
                  <a:txBody>
                    <a:bodyPr/>
                    <a:lstStyle/>
                    <a:p>
                      <a:pPr algn="l">
                        <a:lnSpc>
                          <a:spcPct val="115000"/>
                        </a:lnSpc>
                        <a:spcAft>
                          <a:spcPts val="0"/>
                        </a:spcAft>
                      </a:pPr>
                      <a:r>
                        <a:rPr lang="es-EC" sz="2800" b="1" dirty="0">
                          <a:solidFill>
                            <a:srgbClr val="FFFF00"/>
                          </a:solidFill>
                          <a:effectLst/>
                          <a:latin typeface="Arial" panose="020B0604020202020204" pitchFamily="34" charset="0"/>
                          <a:cs typeface="Arial" panose="020B0604020202020204" pitchFamily="34" charset="0"/>
                        </a:rPr>
                        <a:t>Proyecto:</a:t>
                      </a:r>
                      <a:endParaRPr lang="es-EC" sz="28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gridSpan="3">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Auditoría Ambiental de Cumplimiento en la Planta Industrial Chova del Ecuador S.A. Período 2013 </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hMerge="1">
                  <a:txBody>
                    <a:bodyPr/>
                    <a:lstStyle/>
                    <a:p>
                      <a:endParaRPr lang="es-EC"/>
                    </a:p>
                  </a:txBody>
                  <a:tcPr/>
                </a:tc>
                <a:tc hMerge="1">
                  <a:txBody>
                    <a:bodyPr/>
                    <a:lstStyle/>
                    <a:p>
                      <a:endParaRPr lang="es-EC"/>
                    </a:p>
                  </a:txBody>
                  <a:tcPr/>
                </a:tc>
              </a:tr>
              <a:tr h="217960">
                <a:tc rowSpan="4">
                  <a:txBody>
                    <a:bodyPr/>
                    <a:lstStyle/>
                    <a:p>
                      <a:pPr algn="ctr">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UBICACIÓN DEL PROYECTO</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PROVINCIA</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gridSpan="2">
                  <a:txBody>
                    <a:bodyPr/>
                    <a:lstStyle/>
                    <a:p>
                      <a:pPr algn="ctr">
                        <a:lnSpc>
                          <a:spcPct val="115000"/>
                        </a:lnSpc>
                        <a:spcAft>
                          <a:spcPts val="0"/>
                        </a:spcAft>
                      </a:pPr>
                      <a:r>
                        <a:rPr lang="es-EC" sz="2000" b="1">
                          <a:solidFill>
                            <a:srgbClr val="FFFF00"/>
                          </a:solidFill>
                          <a:effectLst/>
                          <a:latin typeface="Arial" panose="020B0604020202020204" pitchFamily="34" charset="0"/>
                          <a:cs typeface="Arial" panose="020B0604020202020204" pitchFamily="34" charset="0"/>
                        </a:rPr>
                        <a:t>Pichincha</a:t>
                      </a:r>
                      <a:endParaRPr lang="es-EC" sz="2000" b="1">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hMerge="1">
                  <a:txBody>
                    <a:bodyPr/>
                    <a:lstStyle/>
                    <a:p>
                      <a:endParaRPr lang="es-EC"/>
                    </a:p>
                  </a:txBody>
                  <a:tcPr/>
                </a:tc>
              </a:tr>
              <a:tr h="217960">
                <a:tc vMerge="1">
                  <a:txBody>
                    <a:bodyPr/>
                    <a:lstStyle/>
                    <a:p>
                      <a:endParaRPr lang="es-EC"/>
                    </a:p>
                  </a:txBody>
                  <a:tcPr/>
                </a:tc>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CANTÓN </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gridSpan="2">
                  <a:txBody>
                    <a:bodyPr/>
                    <a:lstStyle/>
                    <a:p>
                      <a:pPr algn="ctr">
                        <a:lnSpc>
                          <a:spcPct val="115000"/>
                        </a:lnSpc>
                        <a:spcAft>
                          <a:spcPts val="0"/>
                        </a:spcAft>
                      </a:pPr>
                      <a:r>
                        <a:rPr lang="es-EC" sz="2000" b="1">
                          <a:solidFill>
                            <a:srgbClr val="FFFF00"/>
                          </a:solidFill>
                          <a:effectLst/>
                          <a:latin typeface="Arial" panose="020B0604020202020204" pitchFamily="34" charset="0"/>
                          <a:cs typeface="Arial" panose="020B0604020202020204" pitchFamily="34" charset="0"/>
                        </a:rPr>
                        <a:t>Rumiñahui</a:t>
                      </a:r>
                      <a:endParaRPr lang="es-EC" sz="2000" b="1">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hMerge="1">
                  <a:txBody>
                    <a:bodyPr/>
                    <a:lstStyle/>
                    <a:p>
                      <a:endParaRPr lang="es-EC"/>
                    </a:p>
                  </a:txBody>
                  <a:tcPr/>
                </a:tc>
              </a:tr>
              <a:tr h="217960">
                <a:tc vMerge="1">
                  <a:txBody>
                    <a:bodyPr/>
                    <a:lstStyle/>
                    <a:p>
                      <a:endParaRPr lang="es-EC"/>
                    </a:p>
                  </a:txBody>
                  <a:tcPr/>
                </a:tc>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PARROQUIA</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gridSpan="2">
                  <a:txBody>
                    <a:bodyPr/>
                    <a:lstStyle/>
                    <a:p>
                      <a:pPr algn="ctr">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Sangolquí</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hMerge="1">
                  <a:txBody>
                    <a:bodyPr/>
                    <a:lstStyle/>
                    <a:p>
                      <a:endParaRPr lang="es-EC"/>
                    </a:p>
                  </a:txBody>
                  <a:tcPr/>
                </a:tc>
              </a:tr>
              <a:tr h="217960">
                <a:tc vMerge="1">
                  <a:txBody>
                    <a:bodyPr/>
                    <a:lstStyle/>
                    <a:p>
                      <a:endParaRPr lang="es-EC"/>
                    </a:p>
                  </a:txBody>
                  <a:tcPr/>
                </a:tc>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SECTOR</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gridSpan="2">
                  <a:txBody>
                    <a:bodyPr/>
                    <a:lstStyle/>
                    <a:p>
                      <a:pPr algn="ctr">
                        <a:lnSpc>
                          <a:spcPct val="115000"/>
                        </a:lnSpc>
                        <a:spcAft>
                          <a:spcPts val="0"/>
                        </a:spcAft>
                      </a:pPr>
                      <a:r>
                        <a:rPr lang="es-EC" sz="2000" b="1" dirty="0" smtClean="0">
                          <a:solidFill>
                            <a:srgbClr val="FFFF00"/>
                          </a:solidFill>
                          <a:effectLst/>
                          <a:latin typeface="Arial" panose="020B0604020202020204" pitchFamily="34" charset="0"/>
                          <a:cs typeface="Arial" panose="020B0604020202020204" pitchFamily="34" charset="0"/>
                        </a:rPr>
                        <a:t>Cashapamba</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hMerge="1">
                  <a:txBody>
                    <a:bodyPr/>
                    <a:lstStyle/>
                    <a:p>
                      <a:endParaRPr lang="es-EC"/>
                    </a:p>
                  </a:txBody>
                  <a:tcPr/>
                </a:tc>
              </a:tr>
              <a:tr h="261684">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Razón Social del Proponente:</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gridSpan="3">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 Chova del Ecuador S.A.</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hMerge="1">
                  <a:txBody>
                    <a:bodyPr/>
                    <a:lstStyle/>
                    <a:p>
                      <a:endParaRPr lang="es-EC"/>
                    </a:p>
                  </a:txBody>
                  <a:tcPr/>
                </a:tc>
                <a:tc hMerge="1">
                  <a:txBody>
                    <a:bodyPr/>
                    <a:lstStyle/>
                    <a:p>
                      <a:endParaRPr lang="es-EC"/>
                    </a:p>
                  </a:txBody>
                  <a:tcPr/>
                </a:tc>
              </a:tr>
              <a:tr h="450901">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Nombre de la Consultora Ambiental: </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gridSpan="3">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Universidad de la Fuerzas Armadas ESPE.</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hMerge="1">
                  <a:txBody>
                    <a:bodyPr/>
                    <a:lstStyle/>
                    <a:p>
                      <a:endParaRPr lang="es-EC"/>
                    </a:p>
                  </a:txBody>
                  <a:tcPr/>
                </a:tc>
                <a:tc hMerge="1">
                  <a:txBody>
                    <a:bodyPr/>
                    <a:lstStyle/>
                    <a:p>
                      <a:endParaRPr lang="es-EC"/>
                    </a:p>
                  </a:txBody>
                  <a:tcPr/>
                </a:tc>
              </a:tr>
              <a:tr h="1615604">
                <a:tc>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Equipo Técnico:</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 </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 Alfonso Álvarez                      </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 César Sigüenza</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 Marcos Gallardo</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 Paulina Guevara          </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 Iliana </a:t>
                      </a:r>
                      <a:r>
                        <a:rPr lang="es-EC" sz="2000" b="1" dirty="0" err="1">
                          <a:solidFill>
                            <a:srgbClr val="FFFF00"/>
                          </a:solidFill>
                          <a:effectLst/>
                          <a:latin typeface="Arial" panose="020B0604020202020204" pitchFamily="34" charset="0"/>
                          <a:cs typeface="Arial" panose="020B0604020202020204" pitchFamily="34" charset="0"/>
                        </a:rPr>
                        <a:t>Urgilés</a:t>
                      </a:r>
                      <a:r>
                        <a:rPr lang="es-EC" sz="2000" b="1" dirty="0">
                          <a:solidFill>
                            <a:srgbClr val="FFFF00"/>
                          </a:solidFill>
                          <a:effectLst/>
                          <a:latin typeface="Arial" panose="020B0604020202020204" pitchFamily="34" charset="0"/>
                          <a:cs typeface="Arial" panose="020B0604020202020204" pitchFamily="34" charset="0"/>
                        </a:rPr>
                        <a:t>                 </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gridSpan="3">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 </a:t>
                      </a:r>
                      <a:endParaRPr lang="es-EC" sz="2000" b="1" dirty="0" smtClean="0">
                        <a:solidFill>
                          <a:srgbClr val="FFFF00"/>
                        </a:solidFill>
                        <a:effectLst/>
                        <a:latin typeface="Arial" panose="020B0604020202020204" pitchFamily="34" charset="0"/>
                        <a:cs typeface="Arial" panose="020B0604020202020204" pitchFamily="34" charset="0"/>
                      </a:endParaRPr>
                    </a:p>
                    <a:p>
                      <a:pPr algn="l">
                        <a:lnSpc>
                          <a:spcPct val="115000"/>
                        </a:lnSpc>
                        <a:spcAft>
                          <a:spcPts val="0"/>
                        </a:spcAft>
                      </a:pPr>
                      <a:endParaRPr lang="es-EC" sz="2000" b="1" dirty="0">
                        <a:solidFill>
                          <a:srgbClr val="FFFF00"/>
                        </a:solidFill>
                        <a:effectLst/>
                        <a:latin typeface="Arial" panose="020B0604020202020204" pitchFamily="34" charset="0"/>
                        <a:cs typeface="Arial" panose="020B0604020202020204" pitchFamily="34" charset="0"/>
                      </a:endParaRP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Gerente de Proyecto</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Ingeniería Ambiental</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Asistente de Ingeniería</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Ingeniera Química</a:t>
                      </a:r>
                    </a:p>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Ingeniera Comercial</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ctr">
                    <a:noFill/>
                  </a:tcPr>
                </a:tc>
                <a:tc hMerge="1">
                  <a:txBody>
                    <a:bodyPr/>
                    <a:lstStyle/>
                    <a:p>
                      <a:endParaRPr lang="es-EC"/>
                    </a:p>
                  </a:txBody>
                  <a:tcPr/>
                </a:tc>
                <a:tc hMerge="1">
                  <a:txBody>
                    <a:bodyPr/>
                    <a:lstStyle/>
                    <a:p>
                      <a:endParaRPr lang="es-EC"/>
                    </a:p>
                  </a:txBody>
                  <a:tcPr/>
                </a:tc>
              </a:tr>
              <a:tr h="364603">
                <a:tc gridSpan="3">
                  <a:txBody>
                    <a:bodyPr/>
                    <a:lstStyle/>
                    <a:p>
                      <a:pPr algn="l">
                        <a:lnSpc>
                          <a:spcPct val="115000"/>
                        </a:lnSpc>
                        <a:spcAft>
                          <a:spcPts val="0"/>
                        </a:spcAft>
                      </a:pPr>
                      <a:r>
                        <a:rPr lang="es-EC" sz="2000" b="1" dirty="0">
                          <a:solidFill>
                            <a:srgbClr val="FFFF00"/>
                          </a:solidFill>
                          <a:effectLst/>
                          <a:latin typeface="Arial" panose="020B0604020202020204" pitchFamily="34" charset="0"/>
                          <a:cs typeface="Arial" panose="020B0604020202020204" pitchFamily="34" charset="0"/>
                        </a:rPr>
                        <a:t> </a:t>
                      </a:r>
                      <a:endParaRPr lang="es-EC" sz="2000" b="1" dirty="0">
                        <a:solidFill>
                          <a:srgbClr val="FFFF00"/>
                        </a:solidFill>
                        <a:effectLst/>
                        <a:latin typeface="Arial" panose="020B0604020202020204" pitchFamily="34" charset="0"/>
                        <a:ea typeface="Arial"/>
                        <a:cs typeface="Arial" panose="020B0604020202020204" pitchFamily="34" charset="0"/>
                      </a:endParaRPr>
                    </a:p>
                  </a:txBody>
                  <a:tcPr marL="44450" marR="44450" marT="0" marB="0" anchor="b">
                    <a:noFill/>
                  </a:tcPr>
                </a:tc>
                <a:tc hMerge="1">
                  <a:txBody>
                    <a:bodyPr/>
                    <a:lstStyle/>
                    <a:p>
                      <a:endParaRPr lang="es-EC"/>
                    </a:p>
                  </a:txBody>
                  <a:tcPr/>
                </a:tc>
                <a:tc hMerge="1">
                  <a:txBody>
                    <a:bodyPr/>
                    <a:lstStyle/>
                    <a:p>
                      <a:endParaRPr lang="es-EC"/>
                    </a:p>
                  </a:txBody>
                  <a:tcPr/>
                </a:tc>
                <a:tc>
                  <a:txBody>
                    <a:bodyPr/>
                    <a:lstStyle/>
                    <a:p>
                      <a:endParaRPr lang="es-EC" sz="3600" b="1" dirty="0">
                        <a:solidFill>
                          <a:srgbClr val="FFFF00"/>
                        </a:solidFill>
                        <a:latin typeface="Arial" panose="020B0604020202020204" pitchFamily="34" charset="0"/>
                        <a:cs typeface="Arial" panose="020B0604020202020204" pitchFamily="34" charset="0"/>
                      </a:endParaRPr>
                    </a:p>
                  </a:txBody>
                  <a:tcPr marL="44450" marR="44450" marT="0" marB="0" anchor="b">
                    <a:noFill/>
                  </a:tcPr>
                </a:tc>
              </a:tr>
            </a:tbl>
          </a:graphicData>
        </a:graphic>
      </p:graphicFrame>
    </p:spTree>
    <p:extLst>
      <p:ext uri="{BB962C8B-B14F-4D97-AF65-F5344CB8AC3E}">
        <p14:creationId xmlns:p14="http://schemas.microsoft.com/office/powerpoint/2010/main" val="2468229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Austin</Template>
  <TotalTime>8893</TotalTime>
  <Words>3020</Words>
  <Application>Microsoft Office PowerPoint</Application>
  <PresentationFormat>Presentación en pantalla (4:3)</PresentationFormat>
  <Paragraphs>596</Paragraphs>
  <Slides>81</Slides>
  <Notes>4</Notes>
  <HiddenSlides>0</HiddenSlides>
  <MMClips>0</MMClips>
  <ScaleCrop>false</ScaleCrop>
  <HeadingPairs>
    <vt:vector size="4" baseType="variant">
      <vt:variant>
        <vt:lpstr>Tema</vt:lpstr>
      </vt:variant>
      <vt:variant>
        <vt:i4>1</vt:i4>
      </vt:variant>
      <vt:variant>
        <vt:lpstr>Títulos de diapositiva</vt:lpstr>
      </vt:variant>
      <vt:variant>
        <vt:i4>81</vt:i4>
      </vt:variant>
    </vt:vector>
  </HeadingPairs>
  <TitlesOfParts>
    <vt:vector size="82" baseType="lpstr">
      <vt:lpstr>Tema de Office</vt:lpstr>
      <vt:lpstr>       MAESTRÍA EN AUDITORÍA AMBIENTAL I PROMOCIÓN  TESIS DE GRADO MAESTRÍA EN AUDITORÍA AMBIENTAL   TEMA: AUDITORÍA AMBIENTAL DE CUMPLIMIENTO EN LA PLANTA INDUSTRIAL CHOVA DEL ECUADOR S.A.   AUTORES: ING. PAULINA GUEVARA G.            ING. ILIANA URGILÉS B.  DIRECTOR: ING. ALFONSO ÁLVAREZ G. MSc  CODIRECTOR: ING. RICARDO PACHACAMA MSC.     SANGOLQUÍ, AGOSTO 2014        </vt:lpstr>
      <vt:lpstr>AUDITORÍA AMBIENTAL DE CUMPLIMIENTO EN CHOVA DEL ECUADOR S.A.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Producción</vt:lpstr>
      <vt:lpstr>DESCRIPCIÓN LOS PROCESOS PRODUCTIVOS</vt:lpstr>
      <vt:lpstr>Emulsiones asfálticas </vt:lpstr>
      <vt:lpstr>Revestimiento </vt:lpstr>
      <vt:lpstr>Metales </vt:lpstr>
      <vt:lpstr>Imptek </vt:lpstr>
      <vt:lpstr>TÉRMINOS DE REFERENCIA</vt:lpstr>
      <vt:lpstr>ACTIVIDADES DE PREAUDITORÍA</vt:lpstr>
      <vt:lpstr>Presentación de PowerPoint</vt:lpstr>
      <vt:lpstr>Actividades de la Auditoría In situ </vt:lpstr>
      <vt:lpstr>Reunión Inicial</vt:lpstr>
      <vt:lpstr>Área de Corte.­ </vt:lpstr>
      <vt:lpstr>Área de Metales.­ </vt:lpstr>
      <vt:lpstr>Área de Almacenamiento Materia Prima</vt:lpstr>
      <vt:lpstr>Área de Excesos.­ </vt:lpstr>
      <vt:lpstr>Área de Desechos</vt:lpstr>
      <vt:lpstr>Área de almacenamiento de desechos comunes</vt:lpstr>
      <vt:lpstr>Laboratorio.­ </vt:lpstr>
      <vt:lpstr>Área de Producción de Revestimientos</vt:lpstr>
      <vt:lpstr>Área Almacenamiento de producto terminado</vt:lpstr>
      <vt:lpstr>Área de producción de IMPTEK PANEL­ </vt:lpstr>
      <vt:lpstr>Bodega de Producción</vt:lpstr>
      <vt:lpstr>Sala de Reuniones y Recepción.­ </vt:lpstr>
      <vt:lpstr>Reunión de cierre</vt:lpstr>
      <vt:lpstr>Presentación de PowerPoint</vt:lpstr>
      <vt:lpstr>No conformidad mayor</vt:lpstr>
      <vt:lpstr>Presentación de PowerPoint</vt:lpstr>
      <vt:lpstr>Presentación de PowerPoint</vt:lpstr>
      <vt:lpstr>Presentación de PowerPoint</vt:lpstr>
      <vt:lpstr>Presentación de PowerPoint</vt:lpstr>
      <vt:lpstr>Descarga de aguas residuales al sistema de alcantarillado público </vt:lpstr>
      <vt:lpstr>Niveles máximos permitidos de ruido para fuentes fijas</vt:lpstr>
      <vt:lpstr>RUIDO</vt:lpstr>
      <vt:lpstr>MONITOREO DE GASES EN FUENTES FIJAS</vt:lpstr>
      <vt:lpstr>INFORME DE RESIDUOS GESTIONADOS</vt:lpstr>
      <vt:lpstr>Presentación de PowerPoint</vt:lpstr>
      <vt:lpstr>EVALUACIÓN DE IMPACTOS (Producción de paneles)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CONCLUSIONES</vt:lpstr>
      <vt:lpstr>CONCLUSIONES</vt:lpstr>
      <vt:lpstr>CONCLUSIONES</vt:lpstr>
      <vt:lpstr>CONCLUSIONES</vt:lpstr>
      <vt:lpstr>CONCLUSIONES</vt:lpstr>
      <vt:lpstr>RECOMENDACIONES</vt:lpstr>
      <vt:lpstr>RECOMENDACIONES</vt:lpstr>
      <vt:lpstr>Gracias su atención</vt:lpstr>
      <vt:lpstr>Presentación de PowerPoint</vt:lpstr>
      <vt:lpstr>Presentación de PowerPoint</vt:lpstr>
      <vt:lpstr>Presentación de PowerPoint</vt:lpstr>
      <vt:lpstr>Presentación de PowerPoint</vt:lpstr>
    </vt:vector>
  </TitlesOfParts>
  <Company>GP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 DEPARTAMENTO DE CIENCIAS DE LA TIERRA Y LA CONSTRUCCIÓN MAESTRÍA EN AUDITORIA AMBIENTAL I       PROYECTO DE FIN DE PROGRAMA Elaboración de un plan de manejo de sustancias químicas en Chova del Ecuador         ELABORADO POR:  Paulina V. Guevara García Iliana Pavlova Urgilés Barragán   DICIEMBRE DE 2012</dc:title>
  <dc:creator>Iliana</dc:creator>
  <cp:lastModifiedBy>Ariel</cp:lastModifiedBy>
  <cp:revision>286</cp:revision>
  <dcterms:created xsi:type="dcterms:W3CDTF">2013-01-18T22:05:10Z</dcterms:created>
  <dcterms:modified xsi:type="dcterms:W3CDTF">2014-08-26T00:10:30Z</dcterms:modified>
</cp:coreProperties>
</file>