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sldIdLst>
    <p:sldId id="275" r:id="rId2"/>
    <p:sldId id="324" r:id="rId3"/>
    <p:sldId id="287" r:id="rId4"/>
    <p:sldId id="328" r:id="rId5"/>
    <p:sldId id="289" r:id="rId6"/>
    <p:sldId id="288" r:id="rId7"/>
    <p:sldId id="295" r:id="rId8"/>
    <p:sldId id="329" r:id="rId9"/>
    <p:sldId id="331" r:id="rId10"/>
    <p:sldId id="332" r:id="rId11"/>
    <p:sldId id="336" r:id="rId12"/>
    <p:sldId id="361" r:id="rId13"/>
    <p:sldId id="340" r:id="rId14"/>
    <p:sldId id="338" r:id="rId15"/>
    <p:sldId id="339" r:id="rId16"/>
    <p:sldId id="341" r:id="rId17"/>
    <p:sldId id="342" r:id="rId18"/>
    <p:sldId id="333" r:id="rId19"/>
    <p:sldId id="344" r:id="rId20"/>
    <p:sldId id="347" r:id="rId21"/>
    <p:sldId id="345" r:id="rId22"/>
    <p:sldId id="348" r:id="rId23"/>
    <p:sldId id="356" r:id="rId24"/>
    <p:sldId id="357" r:id="rId25"/>
    <p:sldId id="358" r:id="rId26"/>
    <p:sldId id="359" r:id="rId27"/>
    <p:sldId id="350" r:id="rId28"/>
    <p:sldId id="277" r:id="rId29"/>
    <p:sldId id="279" r:id="rId30"/>
    <p:sldId id="281" r:id="rId31"/>
    <p:sldId id="283" r:id="rId32"/>
    <p:sldId id="360"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warrior" initials="V" lastIdx="1" clrIdx="0">
    <p:extLst>
      <p:ext uri="{19B8F6BF-5375-455C-9EA6-DF929625EA0E}">
        <p15:presenceInfo xmlns:p15="http://schemas.microsoft.com/office/powerpoint/2012/main" userId="Vicwarri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986" autoAdjust="0"/>
  </p:normalViewPr>
  <p:slideViewPr>
    <p:cSldViewPr>
      <p:cViewPr varScale="1">
        <p:scale>
          <a:sx n="91" d="100"/>
          <a:sy n="91" d="100"/>
        </p:scale>
        <p:origin x="111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ablo%20Salazar\Desktop\Formato_Prueb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46187089955702"/>
          <c:y val="3.4624914359804235E-2"/>
          <c:w val="0.5528006300638082"/>
          <c:h val="0.78305343211525757"/>
        </c:manualLayout>
      </c:layout>
      <c:scatterChart>
        <c:scatterStyle val="smoothMarker"/>
        <c:varyColors val="0"/>
        <c:ser>
          <c:idx val="0"/>
          <c:order val="0"/>
          <c:spPr>
            <a:ln w="25400"/>
          </c:spPr>
          <c:marker>
            <c:symbol val="plus"/>
            <c:size val="8"/>
          </c:marker>
          <c:xVal>
            <c:numRef>
              <c:f>[Formato_Pruebas.xlsx]Sheet1!$C$4:$C$18</c:f>
              <c:numCache>
                <c:formatCode>General</c:formatCode>
                <c:ptCount val="15"/>
                <c:pt idx="0">
                  <c:v>0</c:v>
                </c:pt>
                <c:pt idx="1">
                  <c:v>2000</c:v>
                </c:pt>
                <c:pt idx="2">
                  <c:v>3000</c:v>
                </c:pt>
                <c:pt idx="3">
                  <c:v>4500</c:v>
                </c:pt>
                <c:pt idx="4">
                  <c:v>5100</c:v>
                </c:pt>
                <c:pt idx="5">
                  <c:v>5300</c:v>
                </c:pt>
                <c:pt idx="6">
                  <c:v>5400</c:v>
                </c:pt>
                <c:pt idx="7">
                  <c:v>5500</c:v>
                </c:pt>
                <c:pt idx="8">
                  <c:v>5600</c:v>
                </c:pt>
                <c:pt idx="9">
                  <c:v>6400</c:v>
                </c:pt>
                <c:pt idx="10">
                  <c:v>6600</c:v>
                </c:pt>
                <c:pt idx="11">
                  <c:v>6800</c:v>
                </c:pt>
                <c:pt idx="12">
                  <c:v>6800</c:v>
                </c:pt>
                <c:pt idx="13">
                  <c:v>7000</c:v>
                </c:pt>
                <c:pt idx="14">
                  <c:v>7000</c:v>
                </c:pt>
              </c:numCache>
            </c:numRef>
          </c:xVal>
          <c:yVal>
            <c:numRef>
              <c:f>[Formato_Pruebas.xlsx]Sheet1!$D$4:$D$18</c:f>
              <c:numCache>
                <c:formatCode>General</c:formatCode>
                <c:ptCount val="15"/>
                <c:pt idx="0">
                  <c:v>0</c:v>
                </c:pt>
                <c:pt idx="1">
                  <c:v>1</c:v>
                </c:pt>
                <c:pt idx="2">
                  <c:v>2</c:v>
                </c:pt>
                <c:pt idx="3">
                  <c:v>6</c:v>
                </c:pt>
                <c:pt idx="4">
                  <c:v>10</c:v>
                </c:pt>
                <c:pt idx="5">
                  <c:v>10.5</c:v>
                </c:pt>
                <c:pt idx="6">
                  <c:v>11</c:v>
                </c:pt>
                <c:pt idx="7">
                  <c:v>12</c:v>
                </c:pt>
                <c:pt idx="8">
                  <c:v>13</c:v>
                </c:pt>
                <c:pt idx="9">
                  <c:v>15</c:v>
                </c:pt>
                <c:pt idx="10">
                  <c:v>16</c:v>
                </c:pt>
                <c:pt idx="11">
                  <c:v>18</c:v>
                </c:pt>
                <c:pt idx="12">
                  <c:v>19</c:v>
                </c:pt>
                <c:pt idx="13">
                  <c:v>20</c:v>
                </c:pt>
                <c:pt idx="14">
                  <c:v>21</c:v>
                </c:pt>
              </c:numCache>
            </c:numRef>
          </c:yVal>
          <c:smooth val="1"/>
        </c:ser>
        <c:dLbls>
          <c:showLegendKey val="0"/>
          <c:showVal val="0"/>
          <c:showCatName val="0"/>
          <c:showSerName val="0"/>
          <c:showPercent val="0"/>
          <c:showBubbleSize val="0"/>
        </c:dLbls>
        <c:axId val="185745056"/>
        <c:axId val="185755696"/>
      </c:scatterChart>
      <c:scatterChart>
        <c:scatterStyle val="smoothMarker"/>
        <c:varyColors val="0"/>
        <c:ser>
          <c:idx val="1"/>
          <c:order val="1"/>
          <c:spPr>
            <a:ln w="25400">
              <a:gradFill flip="none" rotWithShape="1">
                <a:gsLst>
                  <a:gs pos="0">
                    <a:srgbClr val="FFF200"/>
                  </a:gs>
                  <a:gs pos="45000">
                    <a:srgbClr val="FF7A00"/>
                  </a:gs>
                  <a:gs pos="70000">
                    <a:srgbClr val="FF0300"/>
                  </a:gs>
                  <a:gs pos="100000">
                    <a:srgbClr val="4D0808"/>
                  </a:gs>
                </a:gsLst>
                <a:lin ang="8100000" scaled="1"/>
                <a:tileRect/>
              </a:gradFill>
            </a:ln>
          </c:spPr>
          <c:marker>
            <c:symbol val="x"/>
            <c:size val="8"/>
            <c:spPr>
              <a:noFill/>
            </c:spPr>
          </c:marker>
          <c:xVal>
            <c:numRef>
              <c:f>[Formato_Pruebas.xlsx]Sheet1!$C$4:$C$18</c:f>
              <c:numCache>
                <c:formatCode>General</c:formatCode>
                <c:ptCount val="15"/>
                <c:pt idx="0">
                  <c:v>0</c:v>
                </c:pt>
                <c:pt idx="1">
                  <c:v>2000</c:v>
                </c:pt>
                <c:pt idx="2">
                  <c:v>3000</c:v>
                </c:pt>
                <c:pt idx="3">
                  <c:v>4500</c:v>
                </c:pt>
                <c:pt idx="4">
                  <c:v>5100</c:v>
                </c:pt>
                <c:pt idx="5">
                  <c:v>5300</c:v>
                </c:pt>
                <c:pt idx="6">
                  <c:v>5400</c:v>
                </c:pt>
                <c:pt idx="7">
                  <c:v>5500</c:v>
                </c:pt>
                <c:pt idx="8">
                  <c:v>5600</c:v>
                </c:pt>
                <c:pt idx="9">
                  <c:v>6400</c:v>
                </c:pt>
                <c:pt idx="10">
                  <c:v>6600</c:v>
                </c:pt>
                <c:pt idx="11">
                  <c:v>6800</c:v>
                </c:pt>
                <c:pt idx="12">
                  <c:v>6800</c:v>
                </c:pt>
                <c:pt idx="13">
                  <c:v>7000</c:v>
                </c:pt>
                <c:pt idx="14">
                  <c:v>7000</c:v>
                </c:pt>
              </c:numCache>
            </c:numRef>
          </c:xVal>
          <c:yVal>
            <c:numRef>
              <c:f>[Formato_Pruebas.xlsx]Sheet1!$E$4:$E$18</c:f>
              <c:numCache>
                <c:formatCode>General</c:formatCode>
                <c:ptCount val="15"/>
                <c:pt idx="0">
                  <c:v>19</c:v>
                </c:pt>
                <c:pt idx="1">
                  <c:v>100</c:v>
                </c:pt>
                <c:pt idx="2">
                  <c:v>150</c:v>
                </c:pt>
                <c:pt idx="3">
                  <c:v>210</c:v>
                </c:pt>
                <c:pt idx="4">
                  <c:v>240</c:v>
                </c:pt>
                <c:pt idx="5">
                  <c:v>250</c:v>
                </c:pt>
                <c:pt idx="6">
                  <c:v>260</c:v>
                </c:pt>
                <c:pt idx="7">
                  <c:v>275</c:v>
                </c:pt>
                <c:pt idx="8">
                  <c:v>280</c:v>
                </c:pt>
                <c:pt idx="9">
                  <c:v>280</c:v>
                </c:pt>
                <c:pt idx="10">
                  <c:v>280</c:v>
                </c:pt>
                <c:pt idx="11">
                  <c:v>280</c:v>
                </c:pt>
                <c:pt idx="12">
                  <c:v>280</c:v>
                </c:pt>
                <c:pt idx="13">
                  <c:v>280</c:v>
                </c:pt>
                <c:pt idx="14">
                  <c:v>280</c:v>
                </c:pt>
              </c:numCache>
            </c:numRef>
          </c:yVal>
          <c:smooth val="1"/>
        </c:ser>
        <c:dLbls>
          <c:showLegendKey val="0"/>
          <c:showVal val="0"/>
          <c:showCatName val="0"/>
          <c:showSerName val="0"/>
          <c:showPercent val="0"/>
          <c:showBubbleSize val="0"/>
        </c:dLbls>
        <c:axId val="185756816"/>
        <c:axId val="185756256"/>
      </c:scatterChart>
      <c:valAx>
        <c:axId val="185745056"/>
        <c:scaling>
          <c:orientation val="minMax"/>
        </c:scaling>
        <c:delete val="0"/>
        <c:axPos val="b"/>
        <c:majorGridlines/>
        <c:minorGridlines/>
        <c:title>
          <c:tx>
            <c:rich>
              <a:bodyPr/>
              <a:lstStyle/>
              <a:p>
                <a:pPr>
                  <a:defRPr/>
                </a:pPr>
                <a:r>
                  <a:rPr lang="es-EC"/>
                  <a:t>Presión</a:t>
                </a:r>
                <a:r>
                  <a:rPr lang="es-EC" baseline="0"/>
                  <a:t> en el Porto</a:t>
                </a:r>
              </a:p>
              <a:p>
                <a:pPr>
                  <a:defRPr/>
                </a:pPr>
                <a:r>
                  <a:rPr lang="es-EC" baseline="0"/>
                  <a:t>(PSI)</a:t>
                </a:r>
                <a:endParaRPr lang="es-EC"/>
              </a:p>
            </c:rich>
          </c:tx>
          <c:layout/>
          <c:overlay val="0"/>
        </c:title>
        <c:numFmt formatCode="General" sourceLinked="1"/>
        <c:majorTickMark val="out"/>
        <c:minorTickMark val="none"/>
        <c:tickLblPos val="nextTo"/>
        <c:crossAx val="185755696"/>
        <c:crosses val="autoZero"/>
        <c:crossBetween val="midCat"/>
      </c:valAx>
      <c:valAx>
        <c:axId val="185755696"/>
        <c:scaling>
          <c:orientation val="minMax"/>
        </c:scaling>
        <c:delete val="0"/>
        <c:axPos val="l"/>
        <c:majorGridlines/>
        <c:minorGridlines/>
        <c:title>
          <c:tx>
            <c:rich>
              <a:bodyPr/>
              <a:lstStyle/>
              <a:p>
                <a:pPr>
                  <a:defRPr/>
                </a:pPr>
                <a:r>
                  <a:rPr lang="es-EC"/>
                  <a:t>Presión en el Tanque</a:t>
                </a:r>
              </a:p>
              <a:p>
                <a:pPr>
                  <a:defRPr/>
                </a:pPr>
                <a:r>
                  <a:rPr lang="es-EC"/>
                  <a:t>(bar)</a:t>
                </a:r>
              </a:p>
            </c:rich>
          </c:tx>
          <c:layout/>
          <c:overlay val="0"/>
        </c:title>
        <c:numFmt formatCode="General" sourceLinked="1"/>
        <c:majorTickMark val="out"/>
        <c:minorTickMark val="none"/>
        <c:tickLblPos val="nextTo"/>
        <c:crossAx val="185745056"/>
        <c:crosses val="autoZero"/>
        <c:crossBetween val="midCat"/>
      </c:valAx>
      <c:valAx>
        <c:axId val="185756256"/>
        <c:scaling>
          <c:orientation val="minMax"/>
        </c:scaling>
        <c:delete val="0"/>
        <c:axPos val="r"/>
        <c:title>
          <c:tx>
            <c:rich>
              <a:bodyPr rot="-5400000" vert="horz"/>
              <a:lstStyle/>
              <a:p>
                <a:pPr>
                  <a:defRPr/>
                </a:pPr>
                <a:r>
                  <a:rPr lang="es-EC"/>
                  <a:t>Temperatura</a:t>
                </a:r>
                <a:r>
                  <a:rPr lang="es-EC" baseline="0"/>
                  <a:t> del </a:t>
                </a:r>
              </a:p>
              <a:p>
                <a:pPr>
                  <a:defRPr/>
                </a:pPr>
                <a:r>
                  <a:rPr lang="es-EC" baseline="0"/>
                  <a:t>Controlador</a:t>
                </a:r>
              </a:p>
              <a:p>
                <a:pPr>
                  <a:defRPr/>
                </a:pPr>
                <a:r>
                  <a:rPr lang="es-EC" baseline="0"/>
                  <a:t>(°C)</a:t>
                </a:r>
                <a:endParaRPr lang="es-EC"/>
              </a:p>
            </c:rich>
          </c:tx>
          <c:layout>
            <c:manualLayout>
              <c:xMode val="edge"/>
              <c:yMode val="edge"/>
              <c:x val="0.74606717948443813"/>
              <c:y val="0.2461343899141876"/>
            </c:manualLayout>
          </c:layout>
          <c:overlay val="0"/>
        </c:title>
        <c:numFmt formatCode="General" sourceLinked="1"/>
        <c:majorTickMark val="out"/>
        <c:minorTickMark val="none"/>
        <c:tickLblPos val="nextTo"/>
        <c:crossAx val="185756816"/>
        <c:crosses val="max"/>
        <c:crossBetween val="midCat"/>
        <c:majorUnit val="40"/>
      </c:valAx>
      <c:valAx>
        <c:axId val="185756816"/>
        <c:scaling>
          <c:orientation val="minMax"/>
        </c:scaling>
        <c:delete val="1"/>
        <c:axPos val="b"/>
        <c:majorGridlines/>
        <c:numFmt formatCode="General" sourceLinked="1"/>
        <c:majorTickMark val="out"/>
        <c:minorTickMark val="none"/>
        <c:tickLblPos val="nextTo"/>
        <c:crossAx val="185756256"/>
        <c:crosses val="autoZero"/>
        <c:crossBetween val="midCat"/>
      </c:valAx>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0.76162</cdr:x>
      <cdr:y>0.12794</cdr:y>
    </cdr:from>
    <cdr:to>
      <cdr:x>0.82224</cdr:x>
      <cdr:y>0.18016</cdr:y>
    </cdr:to>
    <cdr:pic>
      <cdr:nvPicPr>
        <cdr:cNvPr id="3"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1" r="3444" b="51460"/>
        <a:stretch xmlns:a="http://schemas.openxmlformats.org/drawingml/2006/main"/>
      </cdr:blipFill>
      <cdr:spPr>
        <a:xfrm xmlns:a="http://schemas.openxmlformats.org/drawingml/2006/main">
          <a:off x="4274290" y="520996"/>
          <a:ext cx="340242" cy="212652"/>
        </a:xfrm>
        <a:prstGeom xmlns:a="http://schemas.openxmlformats.org/drawingml/2006/main" prst="rect">
          <a:avLst/>
        </a:prstGeom>
      </cdr:spPr>
    </cdr:pic>
  </cdr:relSizeAnchor>
  <cdr:relSizeAnchor xmlns:cdr="http://schemas.openxmlformats.org/drawingml/2006/chartDrawing">
    <cdr:from>
      <cdr:x>0.80898</cdr:x>
      <cdr:y>0.05222</cdr:y>
    </cdr:from>
    <cdr:to>
      <cdr:x>0.9776</cdr:x>
      <cdr:y>0.25849</cdr:y>
    </cdr:to>
    <cdr:sp macro="" textlink="">
      <cdr:nvSpPr>
        <cdr:cNvPr id="4" name="3 Cuadro de texto"/>
        <cdr:cNvSpPr txBox="1"/>
      </cdr:nvSpPr>
      <cdr:spPr>
        <a:xfrm xmlns:a="http://schemas.openxmlformats.org/drawingml/2006/main">
          <a:off x="4540102" y="212652"/>
          <a:ext cx="946297" cy="8399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100"/>
            <a:t>Variación</a:t>
          </a:r>
          <a:r>
            <a:rPr lang="es-ES" sz="1100" baseline="0"/>
            <a:t> de presión en el tanque de recolección</a:t>
          </a:r>
          <a:endParaRPr lang="es-ES" sz="1100"/>
        </a:p>
      </cdr:txBody>
    </cdr:sp>
  </cdr:relSizeAnchor>
  <cdr:relSizeAnchor xmlns:cdr="http://schemas.openxmlformats.org/drawingml/2006/chartDrawing">
    <cdr:from>
      <cdr:x>0.76837</cdr:x>
      <cdr:y>0.53083</cdr:y>
    </cdr:from>
    <cdr:to>
      <cdr:x>0.82927</cdr:x>
      <cdr:y>0.58358</cdr:y>
    </cdr:to>
    <cdr:pic>
      <cdr:nvPicPr>
        <cdr:cNvPr id="5"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3018" t="50967" r="-1"/>
        <a:stretch xmlns:a="http://schemas.openxmlformats.org/drawingml/2006/main"/>
      </cdr:blipFill>
      <cdr:spPr>
        <a:xfrm xmlns:a="http://schemas.openxmlformats.org/drawingml/2006/main">
          <a:off x="4312166" y="2161666"/>
          <a:ext cx="341779" cy="214812"/>
        </a:xfrm>
        <a:prstGeom xmlns:a="http://schemas.openxmlformats.org/drawingml/2006/main" prst="rect">
          <a:avLst/>
        </a:prstGeom>
      </cdr:spPr>
    </cdr:pic>
  </cdr:relSizeAnchor>
  <cdr:relSizeAnchor xmlns:cdr="http://schemas.openxmlformats.org/drawingml/2006/chartDrawing">
    <cdr:from>
      <cdr:x>0.81993</cdr:x>
      <cdr:y>0.68872</cdr:y>
    </cdr:from>
    <cdr:to>
      <cdr:x>0.98854</cdr:x>
      <cdr:y>0.89498</cdr:y>
    </cdr:to>
    <cdr:sp macro="" textlink="">
      <cdr:nvSpPr>
        <cdr:cNvPr id="6" name="1 Cuadro de texto"/>
        <cdr:cNvSpPr txBox="1"/>
      </cdr:nvSpPr>
      <cdr:spPr>
        <a:xfrm xmlns:a="http://schemas.openxmlformats.org/drawingml/2006/main">
          <a:off x="4601535" y="2804633"/>
          <a:ext cx="946297" cy="839972"/>
        </a:xfrm>
        <a:prstGeom xmlns:a="http://schemas.openxmlformats.org/drawingml/2006/main" prst="rect">
          <a:avLst/>
        </a:prstGeom>
      </cdr:spPr>
    </cdr:sp>
  </cdr:relSizeAnchor>
  <cdr:relSizeAnchor xmlns:cdr="http://schemas.openxmlformats.org/drawingml/2006/chartDrawing">
    <cdr:from>
      <cdr:x>0.82982</cdr:x>
      <cdr:y>0.19843</cdr:y>
    </cdr:from>
    <cdr:to>
      <cdr:x>0.99844</cdr:x>
      <cdr:y>0.4047</cdr:y>
    </cdr:to>
    <cdr:sp macro="" textlink="">
      <cdr:nvSpPr>
        <cdr:cNvPr id="7" name="1 Cuadro de texto"/>
        <cdr:cNvSpPr txBox="1"/>
      </cdr:nvSpPr>
      <cdr:spPr>
        <a:xfrm xmlns:a="http://schemas.openxmlformats.org/drawingml/2006/main">
          <a:off x="4657061" y="808059"/>
          <a:ext cx="946297" cy="839972"/>
        </a:xfrm>
        <a:prstGeom xmlns:a="http://schemas.openxmlformats.org/drawingml/2006/main" prst="rect">
          <a:avLst/>
        </a:prstGeom>
      </cdr:spPr>
    </cdr:sp>
  </cdr:relSizeAnchor>
  <cdr:relSizeAnchor xmlns:cdr="http://schemas.openxmlformats.org/drawingml/2006/chartDrawing">
    <cdr:from>
      <cdr:x>0.80947</cdr:x>
      <cdr:y>0.45975</cdr:y>
    </cdr:from>
    <cdr:to>
      <cdr:x>0.9857</cdr:x>
      <cdr:y>0.65471</cdr:y>
    </cdr:to>
    <cdr:sp macro="" textlink="">
      <cdr:nvSpPr>
        <cdr:cNvPr id="8" name="7 Cuadro de texto"/>
        <cdr:cNvSpPr txBox="1"/>
      </cdr:nvSpPr>
      <cdr:spPr>
        <a:xfrm xmlns:a="http://schemas.openxmlformats.org/drawingml/2006/main">
          <a:off x="4542842" y="1872208"/>
          <a:ext cx="989026" cy="7939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100" dirty="0"/>
            <a:t>Variación de temperatura registrado en el controlador</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07/09/2014</a:t>
            </a:fld>
            <a:endParaRPr lang="es-EC" dirty="0">
              <a:solidFill>
                <a:srgbClr val="04617B">
                  <a:shade val="90000"/>
                </a:srgbClr>
              </a:solidFill>
            </a:endParaRPr>
          </a:p>
        </p:txBody>
      </p:sp>
      <p:sp>
        <p:nvSpPr>
          <p:cNvPr id="5" name="Marcador de pie de página 4"/>
          <p:cNvSpPr>
            <a:spLocks noGrp="1"/>
          </p:cNvSpPr>
          <p:nvPr>
            <p:ph type="ftr" sz="quarter" idx="11"/>
          </p:nvPr>
        </p:nvSpPr>
        <p:spPr/>
        <p:txBody>
          <a:bodyPr/>
          <a:lstStyle/>
          <a:p>
            <a:endParaRPr lang="es-EC" dirty="0">
              <a:solidFill>
                <a:srgbClr val="04617B">
                  <a:shade val="90000"/>
                </a:srgbClr>
              </a:solidFill>
            </a:endParaRPr>
          </a:p>
        </p:txBody>
      </p:sp>
      <p:sp>
        <p:nvSpPr>
          <p:cNvPr id="6" name="Marcador de número de diapositiva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2958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07/09/2014</a:t>
            </a:fld>
            <a:endParaRPr lang="es-EC" dirty="0">
              <a:solidFill>
                <a:srgbClr val="04617B">
                  <a:shade val="90000"/>
                </a:srgbClr>
              </a:solidFill>
            </a:endParaRPr>
          </a:p>
        </p:txBody>
      </p:sp>
      <p:sp>
        <p:nvSpPr>
          <p:cNvPr id="5" name="Marcador de pie de página 4"/>
          <p:cNvSpPr>
            <a:spLocks noGrp="1"/>
          </p:cNvSpPr>
          <p:nvPr>
            <p:ph type="ftr" sz="quarter" idx="11"/>
          </p:nvPr>
        </p:nvSpPr>
        <p:spPr/>
        <p:txBody>
          <a:bodyPr/>
          <a:lstStyle/>
          <a:p>
            <a:endParaRPr lang="es-EC" dirty="0">
              <a:solidFill>
                <a:srgbClr val="04617B">
                  <a:shade val="90000"/>
                </a:srgbClr>
              </a:solidFill>
            </a:endParaRPr>
          </a:p>
        </p:txBody>
      </p:sp>
      <p:sp>
        <p:nvSpPr>
          <p:cNvPr id="6" name="Marcador de número de diapositiva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419719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07/09/2014</a:t>
            </a:fld>
            <a:endParaRPr lang="es-EC" dirty="0">
              <a:solidFill>
                <a:srgbClr val="04617B">
                  <a:shade val="90000"/>
                </a:srgbClr>
              </a:solidFill>
            </a:endParaRPr>
          </a:p>
        </p:txBody>
      </p:sp>
      <p:sp>
        <p:nvSpPr>
          <p:cNvPr id="5" name="Marcador de pie de página 4"/>
          <p:cNvSpPr>
            <a:spLocks noGrp="1"/>
          </p:cNvSpPr>
          <p:nvPr>
            <p:ph type="ftr" sz="quarter" idx="11"/>
          </p:nvPr>
        </p:nvSpPr>
        <p:spPr/>
        <p:txBody>
          <a:bodyPr/>
          <a:lstStyle/>
          <a:p>
            <a:endParaRPr lang="es-EC" dirty="0">
              <a:solidFill>
                <a:srgbClr val="04617B">
                  <a:shade val="90000"/>
                </a:srgbClr>
              </a:solidFill>
            </a:endParaRPr>
          </a:p>
        </p:txBody>
      </p:sp>
      <p:sp>
        <p:nvSpPr>
          <p:cNvPr id="6" name="Marcador de número de diapositiva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56155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07/09/2014</a:t>
            </a:fld>
            <a:endParaRPr lang="es-EC" dirty="0">
              <a:solidFill>
                <a:srgbClr val="04617B">
                  <a:shade val="90000"/>
                </a:srgbClr>
              </a:solidFill>
            </a:endParaRPr>
          </a:p>
        </p:txBody>
      </p:sp>
      <p:sp>
        <p:nvSpPr>
          <p:cNvPr id="5" name="Marcador de pie de página 4"/>
          <p:cNvSpPr>
            <a:spLocks noGrp="1"/>
          </p:cNvSpPr>
          <p:nvPr>
            <p:ph type="ftr" sz="quarter" idx="11"/>
          </p:nvPr>
        </p:nvSpPr>
        <p:spPr/>
        <p:txBody>
          <a:bodyPr/>
          <a:lstStyle/>
          <a:p>
            <a:endParaRPr lang="es-EC" dirty="0">
              <a:solidFill>
                <a:srgbClr val="04617B">
                  <a:shade val="90000"/>
                </a:srgbClr>
              </a:solidFill>
            </a:endParaRPr>
          </a:p>
        </p:txBody>
      </p:sp>
      <p:sp>
        <p:nvSpPr>
          <p:cNvPr id="6" name="Marcador de número de diapositiva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94421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07/09/2014</a:t>
            </a:fld>
            <a:endParaRPr lang="es-EC" dirty="0">
              <a:solidFill>
                <a:srgbClr val="04617B">
                  <a:shade val="90000"/>
                </a:srgbClr>
              </a:solidFill>
            </a:endParaRPr>
          </a:p>
        </p:txBody>
      </p:sp>
      <p:sp>
        <p:nvSpPr>
          <p:cNvPr id="5" name="Marcador de pie de página 4"/>
          <p:cNvSpPr>
            <a:spLocks noGrp="1"/>
          </p:cNvSpPr>
          <p:nvPr>
            <p:ph type="ftr" sz="quarter" idx="11"/>
          </p:nvPr>
        </p:nvSpPr>
        <p:spPr/>
        <p:txBody>
          <a:bodyPr/>
          <a:lstStyle/>
          <a:p>
            <a:endParaRPr lang="es-EC" dirty="0">
              <a:solidFill>
                <a:srgbClr val="04617B">
                  <a:shade val="90000"/>
                </a:srgbClr>
              </a:solidFill>
            </a:endParaRPr>
          </a:p>
        </p:txBody>
      </p:sp>
      <p:sp>
        <p:nvSpPr>
          <p:cNvPr id="6" name="Marcador de número de diapositiva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6732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07/09/2014</a:t>
            </a:fld>
            <a:endParaRPr lang="es-EC" dirty="0">
              <a:solidFill>
                <a:srgbClr val="04617B">
                  <a:shade val="90000"/>
                </a:srgbClr>
              </a:solidFill>
            </a:endParaRPr>
          </a:p>
        </p:txBody>
      </p:sp>
      <p:sp>
        <p:nvSpPr>
          <p:cNvPr id="6" name="Marcador de pie de página 5"/>
          <p:cNvSpPr>
            <a:spLocks noGrp="1"/>
          </p:cNvSpPr>
          <p:nvPr>
            <p:ph type="ftr" sz="quarter" idx="11"/>
          </p:nvPr>
        </p:nvSpPr>
        <p:spPr/>
        <p:txBody>
          <a:bodyPr/>
          <a:lstStyle/>
          <a:p>
            <a:endParaRPr lang="es-EC" dirty="0">
              <a:solidFill>
                <a:srgbClr val="04617B">
                  <a:shade val="90000"/>
                </a:srgbClr>
              </a:solidFill>
            </a:endParaRPr>
          </a:p>
        </p:txBody>
      </p:sp>
      <p:sp>
        <p:nvSpPr>
          <p:cNvPr id="7" name="Marcador de número de diapositiva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00177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07/09/2014</a:t>
            </a:fld>
            <a:endParaRPr lang="es-EC" dirty="0">
              <a:solidFill>
                <a:srgbClr val="04617B">
                  <a:shade val="90000"/>
                </a:srgbClr>
              </a:solidFill>
            </a:endParaRPr>
          </a:p>
        </p:txBody>
      </p:sp>
      <p:sp>
        <p:nvSpPr>
          <p:cNvPr id="8" name="Marcador de pie de página 7"/>
          <p:cNvSpPr>
            <a:spLocks noGrp="1"/>
          </p:cNvSpPr>
          <p:nvPr>
            <p:ph type="ftr" sz="quarter" idx="11"/>
          </p:nvPr>
        </p:nvSpPr>
        <p:spPr/>
        <p:txBody>
          <a:bodyPr/>
          <a:lstStyle/>
          <a:p>
            <a:endParaRPr lang="es-EC" dirty="0">
              <a:solidFill>
                <a:srgbClr val="04617B">
                  <a:shade val="90000"/>
                </a:srgbClr>
              </a:solidFill>
            </a:endParaRPr>
          </a:p>
        </p:txBody>
      </p:sp>
      <p:sp>
        <p:nvSpPr>
          <p:cNvPr id="9" name="Marcador de número de diapositiva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73618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07/09/2014</a:t>
            </a:fld>
            <a:endParaRPr lang="es-EC" dirty="0">
              <a:solidFill>
                <a:srgbClr val="04617B">
                  <a:shade val="90000"/>
                </a:srgbClr>
              </a:solidFill>
            </a:endParaRPr>
          </a:p>
        </p:txBody>
      </p:sp>
      <p:sp>
        <p:nvSpPr>
          <p:cNvPr id="4" name="Marcador de pie de página 3"/>
          <p:cNvSpPr>
            <a:spLocks noGrp="1"/>
          </p:cNvSpPr>
          <p:nvPr>
            <p:ph type="ftr" sz="quarter" idx="11"/>
          </p:nvPr>
        </p:nvSpPr>
        <p:spPr/>
        <p:txBody>
          <a:bodyPr/>
          <a:lstStyle/>
          <a:p>
            <a:endParaRPr lang="es-EC" dirty="0">
              <a:solidFill>
                <a:srgbClr val="04617B">
                  <a:shade val="90000"/>
                </a:srgbClr>
              </a:solidFill>
            </a:endParaRPr>
          </a:p>
        </p:txBody>
      </p:sp>
      <p:sp>
        <p:nvSpPr>
          <p:cNvPr id="5" name="Marcador de número de diapositiva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69530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07/09/2014</a:t>
            </a:fld>
            <a:endParaRPr lang="es-EC" dirty="0">
              <a:solidFill>
                <a:srgbClr val="04617B">
                  <a:shade val="90000"/>
                </a:srgbClr>
              </a:solidFill>
            </a:endParaRPr>
          </a:p>
        </p:txBody>
      </p:sp>
      <p:sp>
        <p:nvSpPr>
          <p:cNvPr id="3" name="Marcador de pie de página 2"/>
          <p:cNvSpPr>
            <a:spLocks noGrp="1"/>
          </p:cNvSpPr>
          <p:nvPr>
            <p:ph type="ftr" sz="quarter" idx="11"/>
          </p:nvPr>
        </p:nvSpPr>
        <p:spPr/>
        <p:txBody>
          <a:bodyPr/>
          <a:lstStyle/>
          <a:p>
            <a:endParaRPr lang="es-EC" dirty="0">
              <a:solidFill>
                <a:srgbClr val="04617B">
                  <a:shade val="90000"/>
                </a:srgbClr>
              </a:solidFill>
            </a:endParaRPr>
          </a:p>
        </p:txBody>
      </p:sp>
      <p:sp>
        <p:nvSpPr>
          <p:cNvPr id="4" name="Marcador de número de diapositiva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83621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07/09/2014</a:t>
            </a:fld>
            <a:endParaRPr lang="es-EC" dirty="0">
              <a:solidFill>
                <a:srgbClr val="04617B">
                  <a:shade val="90000"/>
                </a:srgbClr>
              </a:solidFill>
            </a:endParaRPr>
          </a:p>
        </p:txBody>
      </p:sp>
      <p:sp>
        <p:nvSpPr>
          <p:cNvPr id="6" name="Marcador de pie de página 5"/>
          <p:cNvSpPr>
            <a:spLocks noGrp="1"/>
          </p:cNvSpPr>
          <p:nvPr>
            <p:ph type="ftr" sz="quarter" idx="11"/>
          </p:nvPr>
        </p:nvSpPr>
        <p:spPr/>
        <p:txBody>
          <a:bodyPr/>
          <a:lstStyle/>
          <a:p>
            <a:endParaRPr lang="es-EC" dirty="0">
              <a:solidFill>
                <a:srgbClr val="04617B">
                  <a:shade val="90000"/>
                </a:srgbClr>
              </a:solidFill>
            </a:endParaRPr>
          </a:p>
        </p:txBody>
      </p:sp>
      <p:sp>
        <p:nvSpPr>
          <p:cNvPr id="7" name="Marcador de número de diapositiva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412697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07/09/2014</a:t>
            </a:fld>
            <a:endParaRPr lang="es-EC" dirty="0">
              <a:solidFill>
                <a:srgbClr val="04617B">
                  <a:shade val="90000"/>
                </a:srgbClr>
              </a:solidFill>
            </a:endParaRPr>
          </a:p>
        </p:txBody>
      </p:sp>
      <p:sp>
        <p:nvSpPr>
          <p:cNvPr id="6" name="Marcador de pie de página 5"/>
          <p:cNvSpPr>
            <a:spLocks noGrp="1"/>
          </p:cNvSpPr>
          <p:nvPr>
            <p:ph type="ftr" sz="quarter" idx="11"/>
          </p:nvPr>
        </p:nvSpPr>
        <p:spPr/>
        <p:txBody>
          <a:bodyPr/>
          <a:lstStyle/>
          <a:p>
            <a:endParaRPr lang="es-EC" dirty="0">
              <a:solidFill>
                <a:srgbClr val="04617B">
                  <a:shade val="90000"/>
                </a:srgbClr>
              </a:solidFill>
            </a:endParaRPr>
          </a:p>
        </p:txBody>
      </p:sp>
      <p:sp>
        <p:nvSpPr>
          <p:cNvPr id="7" name="Marcador de número de diapositiva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55983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2EB39F-40CA-4380-B987-8431A5E3459A}" type="datetimeFigureOut">
              <a:rPr lang="es-EC" smtClean="0">
                <a:solidFill>
                  <a:srgbClr val="04617B">
                    <a:shade val="90000"/>
                  </a:srgbClr>
                </a:solidFill>
              </a:rPr>
              <a:pPr/>
              <a:t>07/09/2014</a:t>
            </a:fld>
            <a:endParaRPr lang="es-EC" dirty="0">
              <a:solidFill>
                <a:srgbClr val="04617B">
                  <a:shade val="90000"/>
                </a:srgb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dirty="0">
              <a:solidFill>
                <a:srgbClr val="04617B">
                  <a:shade val="90000"/>
                </a:srgb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542366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duotone>
              <a:schemeClr val="bg2">
                <a:shade val="90000"/>
                <a:satMod val="150000"/>
              </a:schemeClr>
              <a:schemeClr val="bg2">
                <a:tint val="88000"/>
                <a:satMod val="150000"/>
              </a:schemeClr>
            </a:duotone>
            <a:lum/>
          </a:blip>
          <a:srcRect/>
          <a:tile tx="0" ty="0" sx="65000" sy="65000" flip="none" algn="tl"/>
        </a:blipFill>
        <a:effectLst/>
      </p:bgPr>
    </p:bg>
    <p:spTree>
      <p:nvGrpSpPr>
        <p:cNvPr id="1" name=""/>
        <p:cNvGrpSpPr/>
        <p:nvPr/>
      </p:nvGrpSpPr>
      <p:grpSpPr>
        <a:xfrm>
          <a:off x="0" y="0"/>
          <a:ext cx="0" cy="0"/>
          <a:chOff x="0" y="0"/>
          <a:chExt cx="0" cy="0"/>
        </a:xfrm>
      </p:grpSpPr>
      <p:pic>
        <p:nvPicPr>
          <p:cNvPr id="1026" name="Picture 2" descr="https://fbcdn-sphotos-h-a.akamaihd.net/hphotos-ak-prn2/1235466_577467498966695_2124287376_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79" t="13589" r="10937" b="12564"/>
          <a:stretch/>
        </p:blipFill>
        <p:spPr bwMode="auto">
          <a:xfrm>
            <a:off x="35496" y="116632"/>
            <a:ext cx="2848317" cy="796938"/>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cstate="print"/>
          <a:srcRect l="1963" r="1963"/>
          <a:stretch>
            <a:fillRect/>
          </a:stretch>
        </p:blipFill>
        <p:spPr bwMode="auto">
          <a:xfrm>
            <a:off x="0" y="3678131"/>
            <a:ext cx="9144000" cy="3212584"/>
          </a:xfrm>
          <a:prstGeom prst="rect">
            <a:avLst/>
          </a:prstGeom>
          <a:noFill/>
          <a:ln w="9525">
            <a:noFill/>
            <a:miter lim="800000"/>
            <a:headEnd/>
            <a:tailEnd/>
          </a:ln>
        </p:spPr>
      </p:pic>
      <p:sp>
        <p:nvSpPr>
          <p:cNvPr id="5" name="3 Subtítulo"/>
          <p:cNvSpPr txBox="1">
            <a:spLocks/>
          </p:cNvSpPr>
          <p:nvPr/>
        </p:nvSpPr>
        <p:spPr bwMode="auto">
          <a:xfrm>
            <a:off x="755576" y="980728"/>
            <a:ext cx="756084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n-US" sz="1600" b="1" dirty="0">
                <a:latin typeface="Arial" panose="020B0604020202020204" pitchFamily="34" charset="0"/>
              </a:rPr>
              <a:t>DEPARTAMENTO DE </a:t>
            </a:r>
            <a:r>
              <a:rPr lang="es-ES" altLang="en-US" sz="1600" b="1" dirty="0" smtClean="0">
                <a:latin typeface="Arial" panose="020B0604020202020204" pitchFamily="34" charset="0"/>
              </a:rPr>
              <a:t>CIENCIAS DE LA ENERGÍA </a:t>
            </a:r>
            <a:r>
              <a:rPr lang="es-ES" altLang="en-US" sz="1600" b="1" dirty="0">
                <a:latin typeface="Arial" panose="020B0604020202020204" pitchFamily="34" charset="0"/>
              </a:rPr>
              <a:t>Y MECÁNICA</a:t>
            </a:r>
            <a:endParaRPr lang="es-EC" altLang="en-US" sz="1600" dirty="0">
              <a:latin typeface="Arial" panose="020B0604020202020204" pitchFamily="34" charset="0"/>
            </a:endParaRPr>
          </a:p>
          <a:p>
            <a:pPr algn="ctr" eaLnBrk="1" hangingPunct="1">
              <a:spcBef>
                <a:spcPct val="0"/>
              </a:spcBef>
              <a:buFontTx/>
              <a:buNone/>
            </a:pPr>
            <a:r>
              <a:rPr lang="es-ES" altLang="en-US" sz="1600" b="1" dirty="0">
                <a:latin typeface="Arial" panose="020B0604020202020204" pitchFamily="34" charset="0"/>
              </a:rPr>
              <a:t> </a:t>
            </a:r>
            <a:endParaRPr lang="es-EC" altLang="en-US" sz="1600" dirty="0">
              <a:latin typeface="Arial" panose="020B0604020202020204" pitchFamily="34" charset="0"/>
            </a:endParaRPr>
          </a:p>
          <a:p>
            <a:pPr algn="ctr" eaLnBrk="1" hangingPunct="1">
              <a:spcBef>
                <a:spcPct val="0"/>
              </a:spcBef>
              <a:buFontTx/>
              <a:buNone/>
            </a:pPr>
            <a:r>
              <a:rPr lang="es-ES" altLang="en-US" sz="1600" b="1" dirty="0">
                <a:latin typeface="Arial" panose="020B0604020202020204" pitchFamily="34" charset="0"/>
              </a:rPr>
              <a:t>Carrera de Ingeniería Mecánica</a:t>
            </a:r>
            <a:endParaRPr lang="es-EC" altLang="en-US" sz="1600" dirty="0">
              <a:latin typeface="Arial" panose="020B0604020202020204" pitchFamily="34" charset="0"/>
            </a:endParaRPr>
          </a:p>
          <a:p>
            <a:pPr algn="ctr" eaLnBrk="1" hangingPunct="1">
              <a:spcBef>
                <a:spcPct val="0"/>
              </a:spcBef>
              <a:buFontTx/>
              <a:buNone/>
            </a:pPr>
            <a:r>
              <a:rPr lang="es-ES" altLang="en-US" sz="1600" b="1" dirty="0">
                <a:latin typeface="Arial" panose="020B0604020202020204" pitchFamily="34" charset="0"/>
              </a:rPr>
              <a:t> </a:t>
            </a:r>
            <a:endParaRPr lang="es-EC" altLang="en-US" sz="1600" dirty="0">
              <a:latin typeface="Arial" panose="020B0604020202020204" pitchFamily="34" charset="0"/>
            </a:endParaRPr>
          </a:p>
          <a:p>
            <a:pPr algn="ctr" eaLnBrk="1" hangingPunct="1">
              <a:spcBef>
                <a:spcPct val="0"/>
              </a:spcBef>
              <a:buFontTx/>
              <a:buNone/>
            </a:pPr>
            <a:r>
              <a:rPr lang="es-ES" altLang="en-US" sz="1600" b="1" dirty="0">
                <a:latin typeface="Arial" panose="020B0604020202020204" pitchFamily="34" charset="0"/>
              </a:rPr>
              <a:t>TITULO DEL PROYECTO</a:t>
            </a:r>
            <a:endParaRPr lang="es-EC" altLang="en-US" sz="1600" dirty="0">
              <a:latin typeface="Arial" panose="020B0604020202020204" pitchFamily="34" charset="0"/>
            </a:endParaRPr>
          </a:p>
          <a:p>
            <a:pPr algn="ctr" eaLnBrk="1" hangingPunct="1">
              <a:spcBef>
                <a:spcPct val="0"/>
              </a:spcBef>
              <a:buFontTx/>
              <a:buNone/>
            </a:pPr>
            <a:r>
              <a:rPr lang="es-ES" altLang="en-US" sz="1600" b="1" dirty="0">
                <a:latin typeface="Arial" panose="020B0604020202020204" pitchFamily="34" charset="0"/>
              </a:rPr>
              <a:t> </a:t>
            </a:r>
            <a:endParaRPr lang="es-EC" altLang="en-US" sz="1600" dirty="0">
              <a:latin typeface="Arial" panose="020B0604020202020204" pitchFamily="34" charset="0"/>
            </a:endParaRPr>
          </a:p>
          <a:p>
            <a:pPr algn="ctr">
              <a:buNone/>
            </a:pPr>
            <a:r>
              <a:rPr lang="es-EC" altLang="en-US" sz="1600" b="1" dirty="0" smtClean="0">
                <a:latin typeface="Arial" panose="020B0604020202020204" pitchFamily="34" charset="0"/>
              </a:rPr>
              <a:t> “</a:t>
            </a:r>
            <a:r>
              <a:rPr lang="es-EC" sz="1600" b="1" dirty="0">
                <a:latin typeface="Arial" panose="020B0604020202020204" pitchFamily="34" charset="0"/>
                <a:cs typeface="Arial" panose="020B0604020202020204" pitchFamily="34" charset="0"/>
              </a:rPr>
              <a:t>DISEÑO Y CONSTRUCCIÓN DE UNA MICRO EXTRUSORA EXPERIMENTAL  PARA LA OBTENCIÓN </a:t>
            </a:r>
            <a:r>
              <a:rPr lang="es-EC" sz="1600" b="1" dirty="0" smtClean="0">
                <a:latin typeface="Arial" panose="020B0604020202020204" pitchFamily="34" charset="0"/>
                <a:cs typeface="Arial" panose="020B0604020202020204" pitchFamily="34" charset="0"/>
              </a:rPr>
              <a:t> DE </a:t>
            </a:r>
            <a:r>
              <a:rPr lang="es-EC" sz="1600" b="1" dirty="0">
                <a:latin typeface="Arial" panose="020B0604020202020204" pitchFamily="34" charset="0"/>
                <a:cs typeface="Arial" panose="020B0604020202020204" pitchFamily="34" charset="0"/>
              </a:rPr>
              <a:t>MULTI COMBUSTIBLES A PARTIR DE BIOMASA, CON </a:t>
            </a:r>
            <a:r>
              <a:rPr lang="es-EC" sz="1600" b="1" dirty="0" smtClean="0">
                <a:latin typeface="Arial" panose="020B0604020202020204" pitchFamily="34" charset="0"/>
                <a:cs typeface="Arial" panose="020B0604020202020204" pitchFamily="34" charset="0"/>
              </a:rPr>
              <a:t>  CAPACIDAD  DE </a:t>
            </a:r>
            <a:r>
              <a:rPr lang="es-EC" sz="1600" b="1" dirty="0">
                <a:latin typeface="Arial" panose="020B0604020202020204" pitchFamily="34" charset="0"/>
                <a:cs typeface="Arial" panose="020B0604020202020204" pitchFamily="34" charset="0"/>
              </a:rPr>
              <a:t>COMPACTACIÓN DE 0.2 KG</a:t>
            </a:r>
            <a:r>
              <a:rPr lang="es-EC" sz="1600" b="1"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a:p>
            <a:pPr algn="ctr" eaLnBrk="1" hangingPunct="1">
              <a:spcBef>
                <a:spcPct val="0"/>
              </a:spcBef>
              <a:buFontTx/>
              <a:buNone/>
            </a:pPr>
            <a:r>
              <a:rPr lang="es-ES" altLang="en-US" sz="1600" dirty="0">
                <a:latin typeface="Arial" panose="020B0604020202020204" pitchFamily="34" charset="0"/>
              </a:rPr>
              <a:t> </a:t>
            </a:r>
            <a:endParaRPr lang="es-EC" altLang="en-US" sz="1600" dirty="0">
              <a:latin typeface="Arial" panose="020B0604020202020204" pitchFamily="34" charset="0"/>
            </a:endParaRPr>
          </a:p>
          <a:p>
            <a:pPr algn="ctr" eaLnBrk="1" hangingPunct="1">
              <a:spcBef>
                <a:spcPct val="0"/>
              </a:spcBef>
              <a:buFontTx/>
              <a:buNone/>
            </a:pPr>
            <a:r>
              <a:rPr lang="es-EC" altLang="en-US" sz="1600" b="1" dirty="0" smtClean="0">
                <a:latin typeface="Arial" panose="020B0604020202020204" pitchFamily="34" charset="0"/>
              </a:rPr>
              <a:t>PABLO ROLANDO SALAZAR MARTÍNEZ</a:t>
            </a:r>
            <a:endParaRPr lang="es-ES" altLang="en-US" sz="1600" b="1" dirty="0">
              <a:latin typeface="Arial" panose="020B0604020202020204" pitchFamily="34" charset="0"/>
            </a:endParaRPr>
          </a:p>
          <a:p>
            <a:pPr algn="ctr" eaLnBrk="1" hangingPunct="1">
              <a:spcBef>
                <a:spcPct val="0"/>
              </a:spcBef>
              <a:buFontTx/>
              <a:buNone/>
            </a:pPr>
            <a:r>
              <a:rPr lang="es-ES" altLang="en-US" sz="1600" b="1" dirty="0">
                <a:latin typeface="Arial" panose="020B0604020202020204" pitchFamily="34" charset="0"/>
              </a:rPr>
              <a:t> </a:t>
            </a:r>
            <a:endParaRPr lang="es-EC" altLang="en-US" sz="1600" dirty="0">
              <a:latin typeface="Arial" panose="020B0604020202020204" pitchFamily="34" charset="0"/>
            </a:endParaRPr>
          </a:p>
          <a:p>
            <a:pPr algn="ctr" eaLnBrk="1" hangingPunct="1">
              <a:spcBef>
                <a:spcPct val="0"/>
              </a:spcBef>
              <a:buFontTx/>
              <a:buNone/>
            </a:pPr>
            <a:r>
              <a:rPr lang="es-ES" altLang="en-US" sz="1600" b="1" dirty="0">
                <a:latin typeface="Arial" panose="020B0604020202020204" pitchFamily="34" charset="0"/>
              </a:rPr>
              <a:t>DIRECTOR: ING. </a:t>
            </a:r>
            <a:r>
              <a:rPr lang="es-ES" altLang="en-US" sz="1600" b="1" dirty="0" smtClean="0">
                <a:latin typeface="Arial" panose="020B0604020202020204" pitchFamily="34" charset="0"/>
              </a:rPr>
              <a:t> CARLOS NARANJO</a:t>
            </a:r>
            <a:endParaRPr lang="en-US" altLang="en-US" sz="1600" dirty="0">
              <a:latin typeface="Arial" panose="020B0604020202020204" pitchFamily="34" charset="0"/>
            </a:endParaRPr>
          </a:p>
          <a:p>
            <a:pPr algn="ctr" eaLnBrk="1" hangingPunct="1">
              <a:spcBef>
                <a:spcPct val="0"/>
              </a:spcBef>
              <a:buFontTx/>
              <a:buNone/>
            </a:pPr>
            <a:r>
              <a:rPr lang="es-ES" altLang="en-US" sz="1600" b="1" dirty="0">
                <a:latin typeface="Arial" panose="020B0604020202020204" pitchFamily="34" charset="0"/>
              </a:rPr>
              <a:t>CODIRECTOR: ING. </a:t>
            </a:r>
            <a:r>
              <a:rPr lang="es-ES" altLang="en-US" sz="1600" b="1" dirty="0" smtClean="0">
                <a:latin typeface="Arial" panose="020B0604020202020204" pitchFamily="34" charset="0"/>
              </a:rPr>
              <a:t>EDWIN OCAÑA</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114486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81880" y="817188"/>
            <a:ext cx="8610600" cy="111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200000"/>
              </a:lnSpc>
            </a:pPr>
            <a:r>
              <a:rPr lang="es-ES_tradnl" dirty="0" smtClean="0"/>
              <a:t>En el Ecuador existe un fuerte crecimiento de la superficie sembrada de caña de azúcar cuyo potencial de tierras aptas se está explotando en apenas un 20%. </a:t>
            </a:r>
            <a:endParaRPr lang="en-US" altLang="en-US" sz="2400" b="1" dirty="0" smtClean="0"/>
          </a:p>
        </p:txBody>
      </p:sp>
      <p:sp>
        <p:nvSpPr>
          <p:cNvPr id="7"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BIOMASA EN EL ECUADOR</a:t>
            </a:r>
            <a:endParaRPr lang="en-US" altLang="en-US" sz="2800" b="1" dirty="0" smtClean="0"/>
          </a:p>
        </p:txBody>
      </p:sp>
      <p:pic>
        <p:nvPicPr>
          <p:cNvPr id="8" name="Gráfico 1"/>
          <p:cNvPicPr/>
          <p:nvPr/>
        </p:nvPicPr>
        <p:blipFill>
          <a:blip r:embed="rId3">
            <a:extLst>
              <a:ext uri="{28A0092B-C50C-407E-A947-70E740481C1C}">
                <a14:useLocalDpi xmlns:a14="http://schemas.microsoft.com/office/drawing/2010/main" val="0"/>
              </a:ext>
            </a:extLst>
          </a:blip>
          <a:srcRect/>
          <a:stretch>
            <a:fillRect/>
          </a:stretch>
        </p:blipFill>
        <p:spPr bwMode="auto">
          <a:xfrm>
            <a:off x="1907702" y="2341424"/>
            <a:ext cx="5328594" cy="3247816"/>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301697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19236" y="1628800"/>
            <a:ext cx="87358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200000"/>
              </a:lnSpc>
            </a:pPr>
            <a:r>
              <a:rPr lang="es-ES_tradnl" dirty="0" smtClean="0"/>
              <a:t>     La </a:t>
            </a:r>
            <a:r>
              <a:rPr lang="es-ES_tradnl" dirty="0"/>
              <a:t>palma africana cultivada en el Ecuador es originaria de África occidental fue introducida en el </a:t>
            </a:r>
            <a:r>
              <a:rPr lang="es-ES_tradnl" dirty="0" smtClean="0"/>
              <a:t>Ecuador </a:t>
            </a:r>
            <a:r>
              <a:rPr lang="es-ES_tradnl" dirty="0"/>
              <a:t>en 1952 y su expansión comercial se inició a partir de 1965</a:t>
            </a:r>
            <a:r>
              <a:rPr lang="es-ES_tradnl" dirty="0" smtClean="0"/>
              <a:t>, </a:t>
            </a:r>
            <a:r>
              <a:rPr lang="es-ES_tradnl" dirty="0"/>
              <a:t>distribuida entre costa sierra y oriente en zonas de buenas condiciones de cultivo, considerando estas propiedades ambientales estables a una temperatura de 28°C, así se logra el mejor proceso fotosintético respiratorio y de crecimiento</a:t>
            </a:r>
            <a:r>
              <a:rPr lang="es-ES_tradnl" dirty="0" smtClean="0"/>
              <a:t>.</a:t>
            </a:r>
            <a:endParaRPr lang="en-US" altLang="en-US" sz="2400" b="1" dirty="0" smtClean="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altLang="en-US" sz="2800" b="1" dirty="0" smtClean="0"/>
              <a:t>PALMA AFRICANA EN EL ECUADOR</a:t>
            </a:r>
            <a:endParaRPr lang="en-US" altLang="en-US" sz="2800" b="1" dirty="0" smtClean="0"/>
          </a:p>
        </p:txBody>
      </p:sp>
    </p:spTree>
    <p:extLst>
      <p:ext uri="{BB962C8B-B14F-4D97-AF65-F5344CB8AC3E}">
        <p14:creationId xmlns:p14="http://schemas.microsoft.com/office/powerpoint/2010/main" val="2365444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04055" y="908720"/>
            <a:ext cx="87358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200000"/>
              </a:lnSpc>
            </a:pPr>
            <a:r>
              <a:rPr lang="es-ES_tradnl" dirty="0" smtClean="0"/>
              <a:t>     </a:t>
            </a:r>
            <a:r>
              <a:rPr lang="es-ES_tradnl" dirty="0"/>
              <a:t>El rendimiento de Palma Africana cosechada en Ecuador en el 2012 fue de 198.578 has, la producción en toneladas métricas 2.649.051 </a:t>
            </a:r>
            <a:r>
              <a:rPr lang="es-ES_tradnl" dirty="0" err="1"/>
              <a:t>tm</a:t>
            </a:r>
            <a:r>
              <a:rPr lang="es-ES_tradnl" dirty="0"/>
              <a:t> y las ventas de 2.648.999 </a:t>
            </a:r>
            <a:r>
              <a:rPr lang="es-ES_tradnl" dirty="0" err="1"/>
              <a:t>tm</a:t>
            </a:r>
            <a:r>
              <a:rPr lang="es-ES_tradnl" dirty="0"/>
              <a:t>.</a:t>
            </a:r>
            <a:endParaRPr lang="en-US" altLang="en-US" sz="2400" b="1" dirty="0" smtClean="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altLang="en-US" sz="2800" b="1" dirty="0" smtClean="0"/>
              <a:t>PALMA AFRICANA EN EL ECUADOR</a:t>
            </a:r>
            <a:endParaRPr lang="en-US" altLang="en-US" sz="2800" b="1" dirty="0" smtClean="0"/>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545166"/>
            <a:ext cx="5328590" cy="3404114"/>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3462916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81880" y="2040799"/>
            <a:ext cx="87358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200000"/>
              </a:lnSpc>
            </a:pPr>
            <a:r>
              <a:rPr lang="es-EC" dirty="0" smtClean="0"/>
              <a:t>     En </a:t>
            </a:r>
            <a:r>
              <a:rPr lang="es-EC" dirty="0"/>
              <a:t>general, la </a:t>
            </a:r>
            <a:r>
              <a:rPr lang="es-EC" b="1" dirty="0"/>
              <a:t>biomasa no se puede </a:t>
            </a:r>
            <a:r>
              <a:rPr lang="es-EC" dirty="0"/>
              <a:t>usar directamente como combustible, salvo en raras ocasiones. Algunos combustibles pueden obtenerse de la biomasa por extracción (hidrocarburos), pero es más común </a:t>
            </a:r>
            <a:r>
              <a:rPr lang="es-EC" b="1" dirty="0"/>
              <a:t>someter la biomasa </a:t>
            </a:r>
            <a:r>
              <a:rPr lang="es-EC" dirty="0"/>
              <a:t>a distintas </a:t>
            </a:r>
            <a:r>
              <a:rPr lang="es-EC" b="1" dirty="0" smtClean="0"/>
              <a:t>transformaciones.</a:t>
            </a:r>
            <a:endParaRPr lang="en-US" altLang="en-US" sz="2400" b="1" dirty="0" smtClean="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BIOCOMBUSTIBLES</a:t>
            </a:r>
            <a:endParaRPr lang="en-US" altLang="en-US" sz="2800" b="1" dirty="0" smtClean="0"/>
          </a:p>
        </p:txBody>
      </p:sp>
    </p:spTree>
    <p:extLst>
      <p:ext uri="{BB962C8B-B14F-4D97-AF65-F5344CB8AC3E}">
        <p14:creationId xmlns:p14="http://schemas.microsoft.com/office/powerpoint/2010/main" val="1332312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0"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164856" y="0"/>
            <a:ext cx="9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C" b="1" dirty="0" smtClean="0"/>
              <a:t>TÉCNICAS DE PRODUCCIÓN DE COMBUSTIBLES LÍQUIDOS Y GASEÓSOS A PARTIR DE BIOMASA</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762962"/>
            <a:ext cx="6768752" cy="5114309"/>
          </a:xfrm>
          <a:prstGeom prst="rect">
            <a:avLst/>
          </a:prstGeom>
        </p:spPr>
      </p:pic>
    </p:spTree>
    <p:extLst>
      <p:ext uri="{BB962C8B-B14F-4D97-AF65-F5344CB8AC3E}">
        <p14:creationId xmlns:p14="http://schemas.microsoft.com/office/powerpoint/2010/main" val="3311407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30957"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194692" y="1166842"/>
            <a:ext cx="878497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200000"/>
              </a:lnSpc>
            </a:pPr>
            <a:r>
              <a:rPr lang="es-ES_tradnl" dirty="0" smtClean="0"/>
              <a:t>     Los </a:t>
            </a:r>
            <a:r>
              <a:rPr lang="es-ES_tradnl" dirty="0"/>
              <a:t>estudios desarrollados </a:t>
            </a:r>
            <a:r>
              <a:rPr lang="es-ES_tradnl" dirty="0" smtClean="0"/>
              <a:t>en el </a:t>
            </a:r>
            <a:r>
              <a:rPr lang="es-ES" i="1" dirty="0" smtClean="0"/>
              <a:t>Ministerio</a:t>
            </a:r>
            <a:r>
              <a:rPr lang="es-ES" dirty="0" smtClean="0"/>
              <a:t> </a:t>
            </a:r>
            <a:r>
              <a:rPr lang="es-ES" dirty="0"/>
              <a:t>de Electricidad y </a:t>
            </a:r>
            <a:r>
              <a:rPr lang="es-ES" i="1" dirty="0"/>
              <a:t>Energía</a:t>
            </a:r>
            <a:r>
              <a:rPr lang="es-ES" dirty="0"/>
              <a:t> Renovable</a:t>
            </a:r>
            <a:r>
              <a:rPr lang="es-ES_tradnl" dirty="0" smtClean="0"/>
              <a:t>: </a:t>
            </a:r>
          </a:p>
          <a:p>
            <a:pPr algn="just">
              <a:lnSpc>
                <a:spcPct val="200000"/>
              </a:lnSpc>
            </a:pPr>
            <a:endParaRPr lang="es-ES_tradnl" dirty="0" smtClean="0"/>
          </a:p>
          <a:p>
            <a:pPr marL="342900" indent="-342900" algn="just">
              <a:lnSpc>
                <a:spcPct val="200000"/>
              </a:lnSpc>
              <a:buFont typeface="+mj-lt"/>
              <a:buAutoNum type="arabicPeriod"/>
            </a:pPr>
            <a:r>
              <a:rPr lang="es-ES_tradnl" dirty="0" smtClean="0"/>
              <a:t>Análisis </a:t>
            </a:r>
            <a:r>
              <a:rPr lang="es-ES_tradnl" dirty="0"/>
              <a:t>elemental y de calidad de muestras de biodiesel de </a:t>
            </a:r>
            <a:r>
              <a:rPr lang="es-ES_tradnl" dirty="0" smtClean="0"/>
              <a:t>palma.</a:t>
            </a:r>
          </a:p>
          <a:p>
            <a:pPr marL="342900" indent="-342900" algn="just">
              <a:lnSpc>
                <a:spcPct val="200000"/>
              </a:lnSpc>
              <a:buFont typeface="+mj-lt"/>
              <a:buAutoNum type="arabicPeriod"/>
            </a:pPr>
            <a:r>
              <a:rPr lang="es-ES_tradnl" dirty="0" smtClean="0"/>
              <a:t>Aprovechamiento </a:t>
            </a:r>
            <a:r>
              <a:rPr lang="es-ES_tradnl" dirty="0"/>
              <a:t>de la cascarilla de arroz para generación </a:t>
            </a:r>
            <a:r>
              <a:rPr lang="es-ES_tradnl" dirty="0" smtClean="0"/>
              <a:t>eléctrica</a:t>
            </a:r>
          </a:p>
          <a:p>
            <a:pPr marL="342900" indent="-342900" algn="just">
              <a:lnSpc>
                <a:spcPct val="200000"/>
              </a:lnSpc>
              <a:buFont typeface="+mj-lt"/>
              <a:buAutoNum type="arabicPeriod"/>
            </a:pPr>
            <a:r>
              <a:rPr lang="es-ES_tradnl" dirty="0" smtClean="0"/>
              <a:t>Aprovechamiento </a:t>
            </a:r>
            <a:r>
              <a:rPr lang="es-ES_tradnl" dirty="0"/>
              <a:t>de residuos agrícolas, agroindustriales y pecuarios para la producción de energía mediante </a:t>
            </a:r>
            <a:r>
              <a:rPr lang="es-ES_tradnl" dirty="0" smtClean="0"/>
              <a:t>biodigestores</a:t>
            </a:r>
            <a:r>
              <a:rPr lang="es-ES_tradnl" dirty="0"/>
              <a:t>.</a:t>
            </a:r>
            <a:endParaRPr lang="es-ES_tradnl" dirty="0" smtClean="0"/>
          </a:p>
          <a:p>
            <a:pPr marL="342900" indent="-342900" algn="just">
              <a:lnSpc>
                <a:spcPct val="200000"/>
              </a:lnSpc>
              <a:buFont typeface="+mj-lt"/>
              <a:buAutoNum type="arabicPeriod"/>
            </a:pPr>
            <a:r>
              <a:rPr lang="es-ES_tradnl" dirty="0" smtClean="0"/>
              <a:t>Aprovechamiento </a:t>
            </a:r>
            <a:r>
              <a:rPr lang="es-ES_tradnl" dirty="0"/>
              <a:t>de basura y plásticos residuales para generación de energía </a:t>
            </a:r>
            <a:r>
              <a:rPr lang="es-ES_tradnl" dirty="0" smtClean="0"/>
              <a:t>eléctrica.</a:t>
            </a:r>
            <a:endParaRPr lang="en-US" altLang="en-US" sz="2400" b="1" dirty="0" smtClean="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BIOCOMBUSTIBLES EN EL ECUADOR</a:t>
            </a:r>
            <a:endParaRPr lang="en-US" altLang="en-US" sz="2800" b="1" dirty="0" smtClean="0"/>
          </a:p>
        </p:txBody>
      </p:sp>
    </p:spTree>
    <p:extLst>
      <p:ext uri="{BB962C8B-B14F-4D97-AF65-F5344CB8AC3E}">
        <p14:creationId xmlns:p14="http://schemas.microsoft.com/office/powerpoint/2010/main" val="730093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30957"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42968" y="2690336"/>
            <a:ext cx="868842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250000"/>
              </a:lnSpc>
            </a:pPr>
            <a:r>
              <a:rPr lang="es-EC" dirty="0" smtClean="0"/>
              <a:t>     La </a:t>
            </a:r>
            <a:r>
              <a:rPr lang="es-EC" dirty="0"/>
              <a:t>pirólisis se define como la </a:t>
            </a:r>
            <a:r>
              <a:rPr lang="es-EC" b="1" dirty="0"/>
              <a:t>degradación térmica </a:t>
            </a:r>
            <a:r>
              <a:rPr lang="es-EC" dirty="0"/>
              <a:t>de una sustancia en ausencia de oxígeno o con una cantidad limitada del mismo. </a:t>
            </a:r>
            <a:endParaRPr lang="en-US" altLang="en-US" b="1" dirty="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PIRÓLISIS</a:t>
            </a:r>
            <a:endParaRPr lang="en-US" altLang="en-US" sz="2800" b="1" dirty="0" smtClean="0"/>
          </a:p>
        </p:txBody>
      </p:sp>
    </p:spTree>
    <p:extLst>
      <p:ext uri="{BB962C8B-B14F-4D97-AF65-F5344CB8AC3E}">
        <p14:creationId xmlns:p14="http://schemas.microsoft.com/office/powerpoint/2010/main" val="1317307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12825"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345232" y="1105430"/>
            <a:ext cx="8418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EC" sz="1600" dirty="0" smtClean="0"/>
              <a:t>     La pirólisis con presión consiste en la carbonización de biomasa efectuada en un reactor que se encuentra sometido a presión superior a la atmosférica.</a:t>
            </a:r>
          </a:p>
        </p:txBody>
      </p:sp>
      <p:pic>
        <p:nvPicPr>
          <p:cNvPr id="2" name="Imagen 1"/>
          <p:cNvPicPr>
            <a:picLocks noChangeAspect="1"/>
          </p:cNvPicPr>
          <p:nvPr/>
        </p:nvPicPr>
        <p:blipFill>
          <a:blip r:embed="rId3"/>
          <a:stretch>
            <a:fillRect/>
          </a:stretch>
        </p:blipFill>
        <p:spPr>
          <a:xfrm>
            <a:off x="323528" y="2192925"/>
            <a:ext cx="3819048" cy="3099335"/>
          </a:xfrm>
          <a:prstGeom prst="rect">
            <a:avLst/>
          </a:prstGeom>
        </p:spPr>
      </p:pic>
      <p:pic>
        <p:nvPicPr>
          <p:cNvPr id="3" name="Imagen 2"/>
          <p:cNvPicPr>
            <a:picLocks noChangeAspect="1"/>
          </p:cNvPicPr>
          <p:nvPr/>
        </p:nvPicPr>
        <p:blipFill>
          <a:blip r:embed="rId4"/>
          <a:stretch>
            <a:fillRect/>
          </a:stretch>
        </p:blipFill>
        <p:spPr>
          <a:xfrm>
            <a:off x="4932040" y="2192925"/>
            <a:ext cx="3809524" cy="3123809"/>
          </a:xfrm>
          <a:prstGeom prst="rect">
            <a:avLst/>
          </a:prstGeom>
        </p:spPr>
      </p:pic>
      <p:sp>
        <p:nvSpPr>
          <p:cNvPr id="9" name="Rectángulo 8"/>
          <p:cNvSpPr/>
          <p:nvPr/>
        </p:nvSpPr>
        <p:spPr>
          <a:xfrm>
            <a:off x="6444208" y="5498646"/>
            <a:ext cx="1439240" cy="307777"/>
          </a:xfrm>
          <a:prstGeom prst="rect">
            <a:avLst/>
          </a:prstGeom>
        </p:spPr>
        <p:txBody>
          <a:bodyPr wrap="none">
            <a:spAutoFit/>
          </a:bodyPr>
          <a:lstStyle/>
          <a:p>
            <a:pPr algn="ctr"/>
            <a:r>
              <a:rPr lang="es-EC" sz="1400" b="1" dirty="0" smtClean="0"/>
              <a:t>Pirólisis </a:t>
            </a:r>
            <a:r>
              <a:rPr lang="es-EC" sz="1400" b="1" dirty="0"/>
              <a:t>(10 Bar).</a:t>
            </a:r>
          </a:p>
        </p:txBody>
      </p:sp>
      <p:sp>
        <p:nvSpPr>
          <p:cNvPr id="10" name="Rectángulo 9"/>
          <p:cNvSpPr/>
          <p:nvPr/>
        </p:nvSpPr>
        <p:spPr>
          <a:xfrm>
            <a:off x="1403648" y="5498647"/>
            <a:ext cx="1347869" cy="307777"/>
          </a:xfrm>
          <a:prstGeom prst="rect">
            <a:avLst/>
          </a:prstGeom>
        </p:spPr>
        <p:txBody>
          <a:bodyPr wrap="none">
            <a:spAutoFit/>
          </a:bodyPr>
          <a:lstStyle/>
          <a:p>
            <a:r>
              <a:rPr lang="es-EC" sz="1400" b="1" dirty="0"/>
              <a:t>Pirólisis (0 Bar).</a:t>
            </a:r>
          </a:p>
        </p:txBody>
      </p:sp>
      <p:sp>
        <p:nvSpPr>
          <p:cNvPr id="12"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PIRÓLISIS CON PRESIÓN</a:t>
            </a:r>
            <a:endParaRPr lang="en-US" altLang="en-US" sz="2800" b="1" dirty="0" smtClean="0"/>
          </a:p>
        </p:txBody>
      </p:sp>
    </p:spTree>
    <p:extLst>
      <p:ext uri="{BB962C8B-B14F-4D97-AF65-F5344CB8AC3E}">
        <p14:creationId xmlns:p14="http://schemas.microsoft.com/office/powerpoint/2010/main" val="1685236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36512"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81728" y="1157269"/>
            <a:ext cx="8610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lnSpc>
                <a:spcPct val="200000"/>
              </a:lnSpc>
              <a:buFont typeface="Wingdings" panose="05000000000000000000" pitchFamily="2" charset="2"/>
              <a:buChar char="Ø"/>
              <a:defRPr/>
            </a:pPr>
            <a:r>
              <a:rPr lang="es-EC" dirty="0" smtClean="0"/>
              <a:t>La </a:t>
            </a:r>
            <a:r>
              <a:rPr lang="es-EC" dirty="0"/>
              <a:t>máquina para realizar la </a:t>
            </a:r>
            <a:r>
              <a:rPr lang="es-EC" b="1" dirty="0"/>
              <a:t>pirolisis por compactación </a:t>
            </a:r>
            <a:r>
              <a:rPr lang="es-EC" dirty="0"/>
              <a:t>aprovecha el principio de </a:t>
            </a:r>
            <a:r>
              <a:rPr lang="es-EC" b="1" dirty="0"/>
              <a:t>intensificador de </a:t>
            </a:r>
            <a:r>
              <a:rPr lang="es-EC" b="1" dirty="0" smtClean="0"/>
              <a:t>presión</a:t>
            </a:r>
            <a:r>
              <a:rPr lang="es-EC" dirty="0" smtClean="0"/>
              <a:t>,</a:t>
            </a:r>
            <a:r>
              <a:rPr lang="es-EC" dirty="0"/>
              <a:t> la energía mecánica para la extrusión de biomasa será producida por un </a:t>
            </a:r>
            <a:r>
              <a:rPr lang="es-EC" b="1" dirty="0"/>
              <a:t>embolo,</a:t>
            </a:r>
            <a:r>
              <a:rPr lang="es-EC" dirty="0"/>
              <a:t> así como también para mejorar velocidad de salida del líquido </a:t>
            </a:r>
            <a:r>
              <a:rPr lang="es-EC" b="1" dirty="0"/>
              <a:t>se suministrara </a:t>
            </a:r>
            <a:r>
              <a:rPr lang="es-EC" b="1" dirty="0" smtClean="0"/>
              <a:t>energía</a:t>
            </a:r>
            <a:r>
              <a:rPr lang="es-EC" dirty="0" smtClean="0"/>
              <a:t>.</a:t>
            </a:r>
          </a:p>
          <a:p>
            <a:pPr marL="285750" indent="-285750" algn="just" eaLnBrk="1" hangingPunct="1">
              <a:lnSpc>
                <a:spcPct val="200000"/>
              </a:lnSpc>
              <a:buFont typeface="Wingdings" panose="05000000000000000000" pitchFamily="2" charset="2"/>
              <a:buChar char="Ø"/>
              <a:defRPr/>
            </a:pPr>
            <a:r>
              <a:rPr lang="es-EC" dirty="0" smtClean="0"/>
              <a:t>En </a:t>
            </a:r>
            <a:r>
              <a:rPr lang="es-EC" dirty="0"/>
              <a:t>un </a:t>
            </a:r>
            <a:r>
              <a:rPr lang="es-EC" b="1" dirty="0"/>
              <a:t>proceso de compresión </a:t>
            </a:r>
            <a:r>
              <a:rPr lang="es-EC" dirty="0"/>
              <a:t>de biomasa es necesaria la </a:t>
            </a:r>
            <a:r>
              <a:rPr lang="es-EC" b="1" dirty="0"/>
              <a:t>alta presión y alta temperatura</a:t>
            </a:r>
            <a:r>
              <a:rPr lang="es-EC" dirty="0"/>
              <a:t>. En el proceso de obtención de los multi combustibles por ejemplo la forma a la que el material debe ser extruido implica que </a:t>
            </a:r>
            <a:r>
              <a:rPr lang="es-EC" b="1" dirty="0"/>
              <a:t>debe existir termo-fluencia </a:t>
            </a:r>
            <a:r>
              <a:rPr lang="es-EC" dirty="0"/>
              <a:t>plástica de la </a:t>
            </a:r>
            <a:r>
              <a:rPr lang="es-EC" dirty="0" smtClean="0"/>
              <a:t>biomasa.</a:t>
            </a:r>
            <a:endParaRPr lang="en-US" altLang="en-US" sz="2400" b="1" dirty="0" smtClean="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SELECCIÓN DEL TIPO DE MÁQUINA</a:t>
            </a:r>
            <a:endParaRPr lang="en-US" altLang="en-US" sz="2800" b="1" dirty="0" smtClean="0"/>
          </a:p>
        </p:txBody>
      </p:sp>
    </p:spTree>
    <p:extLst>
      <p:ext uri="{BB962C8B-B14F-4D97-AF65-F5344CB8AC3E}">
        <p14:creationId xmlns:p14="http://schemas.microsoft.com/office/powerpoint/2010/main" val="2292201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51520" y="97468"/>
            <a:ext cx="84969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800" b="1" dirty="0" smtClean="0"/>
              <a:t>MATRÍZ DE DECISIÓN DEL TIPO DE MÁQUINA </a:t>
            </a:r>
          </a:p>
        </p:txBody>
      </p:sp>
      <p:pic>
        <p:nvPicPr>
          <p:cNvPr id="3" name="Imagen 2"/>
          <p:cNvPicPr>
            <a:picLocks noChangeAspect="1"/>
          </p:cNvPicPr>
          <p:nvPr/>
        </p:nvPicPr>
        <p:blipFill>
          <a:blip r:embed="rId3"/>
          <a:stretch>
            <a:fillRect/>
          </a:stretch>
        </p:blipFill>
        <p:spPr>
          <a:xfrm>
            <a:off x="-107504" y="900502"/>
            <a:ext cx="9251504" cy="5192794"/>
          </a:xfrm>
          <a:prstGeom prst="rect">
            <a:avLst/>
          </a:prstGeom>
        </p:spPr>
      </p:pic>
    </p:spTree>
    <p:extLst>
      <p:ext uri="{BB962C8B-B14F-4D97-AF65-F5344CB8AC3E}">
        <p14:creationId xmlns:p14="http://schemas.microsoft.com/office/powerpoint/2010/main" val="2220926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4" name="1 CuadroTexto"/>
          <p:cNvSpPr txBox="1">
            <a:spLocks noChangeArrowheads="1"/>
          </p:cNvSpPr>
          <p:nvPr/>
        </p:nvSpPr>
        <p:spPr bwMode="auto">
          <a:xfrm>
            <a:off x="281880" y="97468"/>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altLang="en-US" sz="2800" b="1" dirty="0" smtClean="0"/>
              <a:t>CONTENIDO</a:t>
            </a:r>
            <a:endParaRPr lang="en-US" altLang="en-US" sz="2800" b="1" dirty="0" smtClean="0"/>
          </a:p>
        </p:txBody>
      </p:sp>
      <p:graphicFrame>
        <p:nvGraphicFramePr>
          <p:cNvPr id="3" name="Tabla 2"/>
          <p:cNvGraphicFramePr>
            <a:graphicFrameLocks noGrp="1"/>
          </p:cNvGraphicFramePr>
          <p:nvPr>
            <p:extLst>
              <p:ext uri="{D42A27DB-BD31-4B8C-83A1-F6EECF244321}">
                <p14:modId xmlns:p14="http://schemas.microsoft.com/office/powerpoint/2010/main" val="1798792401"/>
              </p:ext>
            </p:extLst>
          </p:nvPr>
        </p:nvGraphicFramePr>
        <p:xfrm>
          <a:off x="467543" y="727993"/>
          <a:ext cx="8208912" cy="5191760"/>
        </p:xfrm>
        <a:graphic>
          <a:graphicData uri="http://schemas.openxmlformats.org/drawingml/2006/table">
            <a:tbl>
              <a:tblPr firstRow="1" bandRow="1">
                <a:tableStyleId>{5940675A-B579-460E-94D1-54222C63F5DA}</a:tableStyleId>
              </a:tblPr>
              <a:tblGrid>
                <a:gridCol w="4104456"/>
                <a:gridCol w="4104456"/>
              </a:tblGrid>
              <a:tr h="370840">
                <a:tc>
                  <a:txBody>
                    <a:bodyPr/>
                    <a:lstStyle/>
                    <a:p>
                      <a:pPr marL="0" indent="0">
                        <a:buFont typeface="+mj-lt"/>
                        <a:buNone/>
                      </a:pPr>
                      <a:r>
                        <a:rPr lang="es-EC" dirty="0" smtClean="0"/>
                        <a:t>1. INTRODUCCIÓN</a:t>
                      </a:r>
                      <a:endParaRPr lang="es-EC" dirty="0"/>
                    </a:p>
                  </a:txBody>
                  <a:tcPr/>
                </a:tc>
                <a:tc>
                  <a:txBody>
                    <a:bodyPr/>
                    <a:lstStyle/>
                    <a:p>
                      <a:r>
                        <a:rPr lang="es-EC" dirty="0" smtClean="0"/>
                        <a:t>15. SELECCIÓN DEL TIPO DE MÁQUINA</a:t>
                      </a:r>
                      <a:endParaRPr lang="es-EC" dirty="0"/>
                    </a:p>
                  </a:txBody>
                  <a:tcPr/>
                </a:tc>
              </a:tr>
              <a:tr h="370840">
                <a:tc>
                  <a:txBody>
                    <a:bodyPr/>
                    <a:lstStyle/>
                    <a:p>
                      <a:pPr marL="0" indent="0">
                        <a:buFont typeface="+mj-lt"/>
                        <a:buNone/>
                      </a:pPr>
                      <a:r>
                        <a:rPr lang="es-EC" dirty="0" smtClean="0"/>
                        <a:t>2. DEFINICIÓN</a:t>
                      </a:r>
                      <a:r>
                        <a:rPr lang="es-EC" baseline="0" dirty="0" smtClean="0"/>
                        <a:t> DEL PROBLEMA</a:t>
                      </a:r>
                      <a:endParaRPr lang="es-EC" dirty="0"/>
                    </a:p>
                  </a:txBody>
                  <a:tcPr/>
                </a:tc>
                <a:tc>
                  <a:txBody>
                    <a:bodyPr/>
                    <a:lstStyle/>
                    <a:p>
                      <a:r>
                        <a:rPr lang="es-EC" dirty="0" smtClean="0"/>
                        <a:t>16. MATRIZ</a:t>
                      </a:r>
                      <a:r>
                        <a:rPr lang="es-EC" baseline="0" dirty="0" smtClean="0"/>
                        <a:t> DE SELECCIÓN – MÁQUINA</a:t>
                      </a:r>
                      <a:endParaRPr lang="es-EC" dirty="0"/>
                    </a:p>
                  </a:txBody>
                  <a:tcPr/>
                </a:tc>
              </a:tr>
              <a:tr h="370840">
                <a:tc>
                  <a:txBody>
                    <a:bodyPr/>
                    <a:lstStyle/>
                    <a:p>
                      <a:pPr marL="0" indent="0">
                        <a:buFont typeface="+mj-lt"/>
                        <a:buNone/>
                      </a:pPr>
                      <a:r>
                        <a:rPr lang="es-EC" dirty="0" smtClean="0"/>
                        <a:t>3. OBJETIVO GENERAL</a:t>
                      </a:r>
                      <a:endParaRPr lang="es-EC" dirty="0"/>
                    </a:p>
                  </a:txBody>
                  <a:tcPr/>
                </a:tc>
                <a:tc>
                  <a:txBody>
                    <a:bodyPr/>
                    <a:lstStyle/>
                    <a:p>
                      <a:r>
                        <a:rPr lang="es-EC" dirty="0" smtClean="0"/>
                        <a:t>17. SELECCIÓN DE LA MATERIA PRIMA</a:t>
                      </a:r>
                      <a:endParaRPr lang="es-EC" dirty="0"/>
                    </a:p>
                  </a:txBody>
                  <a:tcPr/>
                </a:tc>
              </a:tr>
              <a:tr h="370840">
                <a:tc>
                  <a:txBody>
                    <a:bodyPr/>
                    <a:lstStyle/>
                    <a:p>
                      <a:pPr marL="0" indent="0">
                        <a:buFont typeface="+mj-lt"/>
                        <a:buNone/>
                      </a:pPr>
                      <a:r>
                        <a:rPr lang="es-EC" dirty="0" smtClean="0"/>
                        <a:t>4. OBJETIVO</a:t>
                      </a:r>
                      <a:r>
                        <a:rPr lang="es-EC" baseline="0" dirty="0" smtClean="0"/>
                        <a:t> ESPECÍFICO</a:t>
                      </a:r>
                      <a:endParaRPr lang="es-EC" dirty="0"/>
                    </a:p>
                  </a:txBody>
                  <a:tcPr/>
                </a:tc>
                <a:tc>
                  <a:txBody>
                    <a:bodyPr/>
                    <a:lstStyle/>
                    <a:p>
                      <a:r>
                        <a:rPr lang="es-EC" dirty="0" smtClean="0"/>
                        <a:t>18. MATRIZ</a:t>
                      </a:r>
                      <a:r>
                        <a:rPr lang="es-EC" baseline="0" dirty="0" smtClean="0"/>
                        <a:t> DE SELECCIÓN – MATERIA PRIMA</a:t>
                      </a:r>
                      <a:endParaRPr lang="es-EC" dirty="0"/>
                    </a:p>
                  </a:txBody>
                  <a:tcPr/>
                </a:tc>
              </a:tr>
              <a:tr h="370840">
                <a:tc>
                  <a:txBody>
                    <a:bodyPr/>
                    <a:lstStyle/>
                    <a:p>
                      <a:pPr marL="0" indent="0">
                        <a:buFont typeface="+mj-lt"/>
                        <a:buNone/>
                      </a:pPr>
                      <a:r>
                        <a:rPr lang="es-EC" dirty="0" smtClean="0"/>
                        <a:t>5. ALCANCE</a:t>
                      </a:r>
                      <a:endParaRPr lang="es-EC" dirty="0"/>
                    </a:p>
                  </a:txBody>
                  <a:tcPr/>
                </a:tc>
                <a:tc>
                  <a:txBody>
                    <a:bodyPr/>
                    <a:lstStyle/>
                    <a:p>
                      <a:r>
                        <a:rPr lang="es-EC" dirty="0" smtClean="0"/>
                        <a:t>19. DISEÑO</a:t>
                      </a:r>
                      <a:endParaRPr lang="es-EC" dirty="0"/>
                    </a:p>
                  </a:txBody>
                  <a:tcPr/>
                </a:tc>
              </a:tr>
              <a:tr h="370840">
                <a:tc>
                  <a:txBody>
                    <a:bodyPr/>
                    <a:lstStyle/>
                    <a:p>
                      <a:pPr marL="0" indent="0">
                        <a:buFont typeface="+mj-lt"/>
                        <a:buNone/>
                      </a:pPr>
                      <a:r>
                        <a:rPr lang="es-EC" dirty="0" smtClean="0"/>
                        <a:t>6. JUSTIFICACIÓN E IMPORTANCIA</a:t>
                      </a:r>
                      <a:endParaRPr lang="es-EC" dirty="0"/>
                    </a:p>
                  </a:txBody>
                  <a:tcPr/>
                </a:tc>
                <a:tc>
                  <a:txBody>
                    <a:bodyPr/>
                    <a:lstStyle/>
                    <a:p>
                      <a:r>
                        <a:rPr lang="es-EC" dirty="0" smtClean="0"/>
                        <a:t>20.</a:t>
                      </a:r>
                      <a:r>
                        <a:rPr lang="es-EC" baseline="0" dirty="0" smtClean="0"/>
                        <a:t> ANALOGÍA ELÉCTRICA</a:t>
                      </a:r>
                      <a:endParaRPr lang="es-EC" dirty="0"/>
                    </a:p>
                  </a:txBody>
                  <a:tcPr/>
                </a:tc>
              </a:tr>
              <a:tr h="370840">
                <a:tc>
                  <a:txBody>
                    <a:bodyPr/>
                    <a:lstStyle/>
                    <a:p>
                      <a:pPr marL="0" indent="0">
                        <a:buFont typeface="+mj-lt"/>
                        <a:buNone/>
                      </a:pPr>
                      <a:r>
                        <a:rPr lang="es-EC" dirty="0" smtClean="0"/>
                        <a:t>7. BIOMASA</a:t>
                      </a:r>
                      <a:endParaRPr lang="es-EC" dirty="0"/>
                    </a:p>
                  </a:txBody>
                  <a:tcPr/>
                </a:tc>
                <a:tc>
                  <a:txBody>
                    <a:bodyPr/>
                    <a:lstStyle/>
                    <a:p>
                      <a:r>
                        <a:rPr lang="es-EC" dirty="0" smtClean="0"/>
                        <a:t>21.</a:t>
                      </a:r>
                      <a:r>
                        <a:rPr lang="es-EC" baseline="0" dirty="0" smtClean="0"/>
                        <a:t> VALORES OBTENIDOS DEL DISEÑO TÉRMICO</a:t>
                      </a:r>
                      <a:endParaRPr lang="es-EC" dirty="0"/>
                    </a:p>
                  </a:txBody>
                  <a:tcPr/>
                </a:tc>
              </a:tr>
              <a:tr h="370840">
                <a:tc>
                  <a:txBody>
                    <a:bodyPr/>
                    <a:lstStyle/>
                    <a:p>
                      <a:pPr marL="0" indent="0">
                        <a:buFont typeface="+mj-lt"/>
                        <a:buNone/>
                      </a:pPr>
                      <a:r>
                        <a:rPr lang="es-EC" dirty="0" smtClean="0"/>
                        <a:t>8. BIOMASA EN EL ECUADOR</a:t>
                      </a:r>
                      <a:endParaRPr lang="es-EC" dirty="0"/>
                    </a:p>
                  </a:txBody>
                  <a:tcPr/>
                </a:tc>
                <a:tc>
                  <a:txBody>
                    <a:bodyPr/>
                    <a:lstStyle/>
                    <a:p>
                      <a:r>
                        <a:rPr lang="es-EC" dirty="0" smtClean="0"/>
                        <a:t>22. INTENSIFICADOR</a:t>
                      </a:r>
                      <a:endParaRPr lang="es-EC" dirty="0"/>
                    </a:p>
                  </a:txBody>
                  <a:tcPr/>
                </a:tc>
              </a:tr>
              <a:tr h="370840">
                <a:tc>
                  <a:txBody>
                    <a:bodyPr/>
                    <a:lstStyle/>
                    <a:p>
                      <a:pPr marL="0" indent="0">
                        <a:buFont typeface="+mj-lt"/>
                        <a:buNone/>
                      </a:pPr>
                      <a:r>
                        <a:rPr lang="es-EC" dirty="0" smtClean="0"/>
                        <a:t>9.</a:t>
                      </a:r>
                      <a:r>
                        <a:rPr lang="es-EC" baseline="0" dirty="0" smtClean="0"/>
                        <a:t> PALMA AFRICANA EN EL ECUADOR</a:t>
                      </a:r>
                      <a:endParaRPr lang="es-EC" dirty="0"/>
                    </a:p>
                  </a:txBody>
                  <a:tcPr/>
                </a:tc>
                <a:tc>
                  <a:txBody>
                    <a:bodyPr/>
                    <a:lstStyle/>
                    <a:p>
                      <a:r>
                        <a:rPr lang="es-EC" dirty="0" smtClean="0"/>
                        <a:t>23. CÁLCULO</a:t>
                      </a:r>
                      <a:r>
                        <a:rPr lang="es-EC" baseline="0" dirty="0" smtClean="0"/>
                        <a:t> DEL ESPESOR DEL CILINDRO PRINCIPAL</a:t>
                      </a:r>
                      <a:endParaRPr lang="es-EC" dirty="0"/>
                    </a:p>
                  </a:txBody>
                  <a:tcPr/>
                </a:tc>
              </a:tr>
              <a:tr h="370840">
                <a:tc>
                  <a:txBody>
                    <a:bodyPr/>
                    <a:lstStyle/>
                    <a:p>
                      <a:pPr marL="0" indent="0">
                        <a:buFont typeface="+mj-lt"/>
                        <a:buNone/>
                      </a:pPr>
                      <a:r>
                        <a:rPr lang="es-EC" dirty="0" smtClean="0"/>
                        <a:t>10.</a:t>
                      </a:r>
                      <a:r>
                        <a:rPr lang="es-EC" baseline="0" dirty="0" smtClean="0"/>
                        <a:t> BIOCOMBUSTIBLES</a:t>
                      </a:r>
                      <a:endParaRPr lang="es-EC" dirty="0"/>
                    </a:p>
                  </a:txBody>
                  <a:tcPr/>
                </a:tc>
                <a:tc>
                  <a:txBody>
                    <a:bodyPr/>
                    <a:lstStyle/>
                    <a:p>
                      <a:r>
                        <a:rPr lang="es-EC" dirty="0" smtClean="0"/>
                        <a:t>24. ENSAMBLE</a:t>
                      </a:r>
                      <a:endParaRPr lang="es-EC" dirty="0"/>
                    </a:p>
                  </a:txBody>
                  <a:tcPr/>
                </a:tc>
              </a:tr>
              <a:tr h="370840">
                <a:tc>
                  <a:txBody>
                    <a:bodyPr/>
                    <a:lstStyle/>
                    <a:p>
                      <a:pPr marL="0" indent="0">
                        <a:buFont typeface="+mj-lt"/>
                        <a:buNone/>
                      </a:pPr>
                      <a:r>
                        <a:rPr lang="es-EC" dirty="0" smtClean="0"/>
                        <a:t>11. TÉCNICAS DE PRODUCCIÓN </a:t>
                      </a:r>
                      <a:endParaRPr lang="es-EC" dirty="0"/>
                    </a:p>
                  </a:txBody>
                  <a:tcPr/>
                </a:tc>
                <a:tc>
                  <a:txBody>
                    <a:bodyPr/>
                    <a:lstStyle/>
                    <a:p>
                      <a:r>
                        <a:rPr lang="es-EC" dirty="0" smtClean="0"/>
                        <a:t>25. PRUEBAS</a:t>
                      </a:r>
                      <a:r>
                        <a:rPr lang="es-EC" baseline="0" dirty="0" smtClean="0"/>
                        <a:t> Y FUNCIONAMIENTO</a:t>
                      </a:r>
                      <a:endParaRPr lang="es-EC" dirty="0"/>
                    </a:p>
                  </a:txBody>
                  <a:tcPr/>
                </a:tc>
              </a:tr>
              <a:tr h="370840">
                <a:tc>
                  <a:txBody>
                    <a:bodyPr/>
                    <a:lstStyle/>
                    <a:p>
                      <a:pPr marL="0" indent="0">
                        <a:buFont typeface="+mj-lt"/>
                        <a:buNone/>
                      </a:pPr>
                      <a:r>
                        <a:rPr lang="es-EC" dirty="0" smtClean="0"/>
                        <a:t>12. BIOCOMBUSTIBLES ECUADOR</a:t>
                      </a:r>
                      <a:endParaRPr lang="es-EC" dirty="0"/>
                    </a:p>
                  </a:txBody>
                  <a:tcPr/>
                </a:tc>
                <a:tc>
                  <a:txBody>
                    <a:bodyPr/>
                    <a:lstStyle/>
                    <a:p>
                      <a:r>
                        <a:rPr lang="es-EC" dirty="0" smtClean="0"/>
                        <a:t>26. DATOS TOMADOS DE LA MICRO EXTRUSORA</a:t>
                      </a:r>
                      <a:endParaRPr lang="es-EC" dirty="0"/>
                    </a:p>
                  </a:txBody>
                  <a:tcPr/>
                </a:tc>
              </a:tr>
              <a:tr h="370840">
                <a:tc>
                  <a:txBody>
                    <a:bodyPr/>
                    <a:lstStyle/>
                    <a:p>
                      <a:pPr marL="0" indent="0">
                        <a:buFont typeface="+mj-lt"/>
                        <a:buNone/>
                      </a:pPr>
                      <a:r>
                        <a:rPr lang="es-EC" dirty="0" smtClean="0"/>
                        <a:t>13. PIRÓLISIS</a:t>
                      </a:r>
                      <a:endParaRPr lang="es-EC" dirty="0"/>
                    </a:p>
                  </a:txBody>
                  <a:tcPr/>
                </a:tc>
                <a:tc>
                  <a:txBody>
                    <a:bodyPr/>
                    <a:lstStyle/>
                    <a:p>
                      <a:r>
                        <a:rPr lang="es-EC" dirty="0" smtClean="0"/>
                        <a:t>27. RESULTADOS</a:t>
                      </a:r>
                      <a:endParaRPr lang="es-EC" dirty="0"/>
                    </a:p>
                  </a:txBody>
                  <a:tcPr/>
                </a:tc>
              </a:tr>
              <a:tr h="370840">
                <a:tc>
                  <a:txBody>
                    <a:bodyPr/>
                    <a:lstStyle/>
                    <a:p>
                      <a:pPr marL="0" indent="0">
                        <a:buFont typeface="+mj-lt"/>
                        <a:buNone/>
                      </a:pPr>
                      <a:r>
                        <a:rPr lang="es-EC" dirty="0" smtClean="0"/>
                        <a:t>14. PIRÓLISIS CON PRESIÓN</a:t>
                      </a:r>
                      <a:endParaRPr lang="es-EC" dirty="0"/>
                    </a:p>
                  </a:txBody>
                  <a:tcPr/>
                </a:tc>
                <a:tc>
                  <a:txBody>
                    <a:bodyPr/>
                    <a:lstStyle/>
                    <a:p>
                      <a:r>
                        <a:rPr lang="es-EC" dirty="0" smtClean="0"/>
                        <a:t>28. CONCLUSIONES</a:t>
                      </a:r>
                      <a:r>
                        <a:rPr lang="es-EC" baseline="0" dirty="0" smtClean="0"/>
                        <a:t> Y RECOMENDACIONES</a:t>
                      </a:r>
                      <a:endParaRPr lang="es-EC" dirty="0"/>
                    </a:p>
                  </a:txBody>
                  <a:tcPr/>
                </a:tc>
              </a:tr>
            </a:tbl>
          </a:graphicData>
        </a:graphic>
      </p:graphicFrame>
    </p:spTree>
    <p:extLst>
      <p:ext uri="{BB962C8B-B14F-4D97-AF65-F5344CB8AC3E}">
        <p14:creationId xmlns:p14="http://schemas.microsoft.com/office/powerpoint/2010/main" val="1727661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26826" y="0"/>
            <a:ext cx="9156825" cy="6858000"/>
          </a:xfrm>
          <a:prstGeom prst="rect">
            <a:avLst/>
          </a:prstGeom>
          <a:noFill/>
          <a:ln w="9525">
            <a:noFill/>
            <a:miter lim="800000"/>
            <a:headEnd/>
            <a:tailEnd/>
          </a:ln>
          <a:effectLst/>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564904"/>
            <a:ext cx="6093490" cy="3665830"/>
          </a:xfrm>
          <a:prstGeom prst="rect">
            <a:avLst/>
          </a:prstGeom>
        </p:spPr>
      </p:pic>
      <p:sp>
        <p:nvSpPr>
          <p:cNvPr id="5" name="1 CuadroTexto"/>
          <p:cNvSpPr txBox="1">
            <a:spLocks noChangeArrowheads="1"/>
          </p:cNvSpPr>
          <p:nvPr/>
        </p:nvSpPr>
        <p:spPr bwMode="auto">
          <a:xfrm>
            <a:off x="246286" y="383366"/>
            <a:ext cx="8610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s-EC" sz="1400" dirty="0" smtClean="0"/>
              <a:t>Después </a:t>
            </a:r>
            <a:r>
              <a:rPr lang="es-EC" sz="1400" dirty="0"/>
              <a:t>de analizar los aspectos técnicos, económicos y complementarios la mejor opción es una extrusora de pistón horizontal, con un accionamiento de forma hidráulica, se llega a la conclusión que la máquina que será construida deberá </a:t>
            </a:r>
            <a:r>
              <a:rPr lang="es-EC" sz="1400" dirty="0" smtClean="0"/>
              <a:t>tener: </a:t>
            </a:r>
          </a:p>
          <a:p>
            <a:pPr algn="just"/>
            <a:r>
              <a:rPr lang="es-EC" sz="1400" dirty="0"/>
              <a:t> </a:t>
            </a:r>
          </a:p>
          <a:p>
            <a:pPr marL="342900" lvl="0" indent="-342900" algn="just">
              <a:buFont typeface="+mj-lt"/>
              <a:buAutoNum type="arabicPeriod"/>
            </a:pPr>
            <a:r>
              <a:rPr lang="es-EC" sz="1400" dirty="0"/>
              <a:t>Cilindro principal</a:t>
            </a:r>
          </a:p>
          <a:p>
            <a:pPr marL="342900" lvl="0" indent="-342900" algn="just">
              <a:buFont typeface="+mj-lt"/>
              <a:buAutoNum type="arabicPeriod"/>
            </a:pPr>
            <a:r>
              <a:rPr lang="es-EC" sz="1400" dirty="0"/>
              <a:t>Embolo o pistón</a:t>
            </a:r>
          </a:p>
          <a:p>
            <a:pPr marL="342900" lvl="0" indent="-342900" algn="just">
              <a:buFont typeface="+mj-lt"/>
              <a:buAutoNum type="arabicPeriod"/>
            </a:pPr>
            <a:r>
              <a:rPr lang="es-EC" sz="1400" dirty="0"/>
              <a:t>Mecanismo de extrusión compuesto por: Porto hidráulico, sistema de avance y retroceso del pistón</a:t>
            </a:r>
          </a:p>
          <a:p>
            <a:pPr marL="342900" lvl="0" indent="-342900" algn="just">
              <a:buFont typeface="+mj-lt"/>
              <a:buAutoNum type="arabicPeriod"/>
            </a:pPr>
            <a:r>
              <a:rPr lang="es-EC" sz="1400" dirty="0"/>
              <a:t>Tolva o cilindro de Carga</a:t>
            </a:r>
          </a:p>
          <a:p>
            <a:pPr marL="342900" lvl="0" indent="-342900" algn="just">
              <a:buFont typeface="+mj-lt"/>
              <a:buAutoNum type="arabicPeriod"/>
            </a:pPr>
            <a:r>
              <a:rPr lang="es-EC" sz="1400" dirty="0"/>
              <a:t>Dado Extrusor o separador</a:t>
            </a:r>
          </a:p>
          <a:p>
            <a:pPr marL="342900" lvl="0" indent="-342900" algn="just">
              <a:buFont typeface="+mj-lt"/>
              <a:buAutoNum type="arabicPeriod"/>
            </a:pPr>
            <a:r>
              <a:rPr lang="es-EC" sz="1400" dirty="0"/>
              <a:t>Tapa del Cilindro principal</a:t>
            </a:r>
          </a:p>
          <a:p>
            <a:pPr marL="342900" lvl="0" indent="-342900" algn="just">
              <a:buFont typeface="+mj-lt"/>
              <a:buAutoNum type="arabicPeriod"/>
            </a:pPr>
            <a:r>
              <a:rPr lang="es-EC" sz="1400" dirty="0"/>
              <a:t>Resistencias eléctricas de </a:t>
            </a:r>
            <a:r>
              <a:rPr lang="es-EC" sz="1400" dirty="0" smtClean="0"/>
              <a:t>calentamiento</a:t>
            </a:r>
          </a:p>
          <a:p>
            <a:pPr lvl="0" algn="just"/>
            <a:r>
              <a:rPr lang="es-EC" sz="1400" dirty="0"/>
              <a:t> </a:t>
            </a:r>
            <a:r>
              <a:rPr lang="es-EC" sz="1400" dirty="0" smtClean="0"/>
              <a:t>      del </a:t>
            </a:r>
            <a:r>
              <a:rPr lang="es-EC" sz="1400" dirty="0"/>
              <a:t>cilindro principal</a:t>
            </a:r>
          </a:p>
          <a:p>
            <a:pPr marL="342900" lvl="0" indent="-342900" algn="just">
              <a:buAutoNum type="arabicPeriod" startAt="8"/>
            </a:pPr>
            <a:r>
              <a:rPr lang="es-EC" sz="1400" dirty="0" smtClean="0"/>
              <a:t>Tanque </a:t>
            </a:r>
            <a:r>
              <a:rPr lang="es-EC" sz="1400" dirty="0"/>
              <a:t>de recolección de </a:t>
            </a:r>
            <a:r>
              <a:rPr lang="es-EC" sz="1400" dirty="0" smtClean="0"/>
              <a:t>gases</a:t>
            </a:r>
          </a:p>
          <a:p>
            <a:pPr marL="342900" lvl="0" indent="-342900" algn="just">
              <a:buAutoNum type="arabicPeriod" startAt="8"/>
            </a:pPr>
            <a:r>
              <a:rPr lang="es-EC" sz="1400" dirty="0" smtClean="0"/>
              <a:t>Bastidor </a:t>
            </a:r>
            <a:r>
              <a:rPr lang="es-EC" sz="1400" dirty="0"/>
              <a:t>y mesa </a:t>
            </a:r>
            <a:r>
              <a:rPr lang="es-EC" sz="1400" dirty="0" smtClean="0"/>
              <a:t>soporte.</a:t>
            </a:r>
            <a:endParaRPr lang="es-EC" sz="1400" dirty="0"/>
          </a:p>
        </p:txBody>
      </p:sp>
    </p:spTree>
    <p:extLst>
      <p:ext uri="{BB962C8B-B14F-4D97-AF65-F5344CB8AC3E}">
        <p14:creationId xmlns:p14="http://schemas.microsoft.com/office/powerpoint/2010/main" val="2718245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81880" y="1997839"/>
            <a:ext cx="8610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a:lnSpc>
                <a:spcPct val="150000"/>
              </a:lnSpc>
            </a:pPr>
            <a:r>
              <a:rPr lang="es-EC" sz="2400" b="1" dirty="0" smtClean="0"/>
              <a:t>CARACTERÍSTICAS </a:t>
            </a:r>
            <a:r>
              <a:rPr lang="es-EC" sz="2400" b="1" dirty="0"/>
              <a:t>DE BIOMASA</a:t>
            </a:r>
            <a:endParaRPr lang="es-EC" sz="2000" dirty="0"/>
          </a:p>
          <a:p>
            <a:pPr algn="just">
              <a:lnSpc>
                <a:spcPct val="200000"/>
              </a:lnSpc>
            </a:pPr>
            <a:r>
              <a:rPr lang="es-EC" dirty="0"/>
              <a:t> </a:t>
            </a:r>
            <a:r>
              <a:rPr lang="es-EC" dirty="0" smtClean="0"/>
              <a:t>    La </a:t>
            </a:r>
            <a:r>
              <a:rPr lang="es-EC" dirty="0"/>
              <a:t>biomasa presenta la particularidad de ser </a:t>
            </a:r>
            <a:r>
              <a:rPr lang="es-EC" dirty="0" smtClean="0"/>
              <a:t>un combustible </a:t>
            </a:r>
            <a:r>
              <a:rPr lang="es-EC" dirty="0"/>
              <a:t>de baja densidad energética. Esto se evidencia por una parte, en su densidad aparente, varias veces inferior a la del carbón, y en su poder calorífico, unas dos veces inferior a la de un carbón</a:t>
            </a:r>
            <a:r>
              <a:rPr lang="es-EC" dirty="0" smtClean="0"/>
              <a:t>.</a:t>
            </a:r>
            <a:endParaRPr lang="es-EC" dirty="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SELECCIÓN DE LA MATERIA PRIMA</a:t>
            </a:r>
            <a:endParaRPr lang="en-US" altLang="en-US" sz="2800" b="1" dirty="0" smtClean="0"/>
          </a:p>
        </p:txBody>
      </p:sp>
    </p:spTree>
    <p:extLst>
      <p:ext uri="{BB962C8B-B14F-4D97-AF65-F5344CB8AC3E}">
        <p14:creationId xmlns:p14="http://schemas.microsoft.com/office/powerpoint/2010/main" val="1926391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12825"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179512" y="87015"/>
            <a:ext cx="8856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400" b="1" dirty="0"/>
              <a:t>MATRÍZ DE DECISIÓN DEL TIPO DE </a:t>
            </a:r>
            <a:r>
              <a:rPr lang="en-US" altLang="en-US" sz="2400" b="1" dirty="0" smtClean="0"/>
              <a:t>MATERIA PRIMA</a:t>
            </a:r>
            <a:endParaRPr lang="es-EC" dirty="0" smtClean="0"/>
          </a:p>
        </p:txBody>
      </p:sp>
      <p:pic>
        <p:nvPicPr>
          <p:cNvPr id="2" name="Imagen 1"/>
          <p:cNvPicPr>
            <a:picLocks noChangeAspect="1"/>
          </p:cNvPicPr>
          <p:nvPr/>
        </p:nvPicPr>
        <p:blipFill rotWithShape="1">
          <a:blip r:embed="rId3"/>
          <a:srcRect t="3391"/>
          <a:stretch/>
        </p:blipFill>
        <p:spPr>
          <a:xfrm>
            <a:off x="1584125" y="834952"/>
            <a:ext cx="5412714" cy="4394248"/>
          </a:xfrm>
          <a:prstGeom prst="rect">
            <a:avLst/>
          </a:prstGeom>
        </p:spPr>
      </p:pic>
      <p:sp>
        <p:nvSpPr>
          <p:cNvPr id="7" name="1 CuadroTexto"/>
          <p:cNvSpPr txBox="1">
            <a:spLocks noChangeArrowheads="1"/>
          </p:cNvSpPr>
          <p:nvPr/>
        </p:nvSpPr>
        <p:spPr bwMode="auto">
          <a:xfrm>
            <a:off x="273112" y="5373216"/>
            <a:ext cx="861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s-EC" dirty="0"/>
              <a:t> </a:t>
            </a:r>
            <a:r>
              <a:rPr lang="es-EC" dirty="0" smtClean="0"/>
              <a:t>    </a:t>
            </a:r>
            <a:r>
              <a:rPr lang="es-EC" sz="1400" dirty="0" smtClean="0"/>
              <a:t>Después </a:t>
            </a:r>
            <a:r>
              <a:rPr lang="es-EC" sz="1400" dirty="0"/>
              <a:t>de analizar los aspectos </a:t>
            </a:r>
            <a:r>
              <a:rPr lang="es-EC" sz="1400" dirty="0" smtClean="0"/>
              <a:t>físicos, energéticos y </a:t>
            </a:r>
            <a:r>
              <a:rPr lang="es-EC" sz="1400" dirty="0"/>
              <a:t>complementarios de </a:t>
            </a:r>
            <a:r>
              <a:rPr lang="es-EC" sz="1400" dirty="0" smtClean="0"/>
              <a:t>las </a:t>
            </a:r>
            <a:r>
              <a:rPr lang="es-EC" sz="1400" dirty="0"/>
              <a:t>variedades de </a:t>
            </a:r>
            <a:r>
              <a:rPr lang="es-EC" sz="1400" dirty="0" smtClean="0"/>
              <a:t>biomasa, </a:t>
            </a:r>
            <a:r>
              <a:rPr lang="es-EC" sz="1400" dirty="0"/>
              <a:t>la </a:t>
            </a:r>
            <a:r>
              <a:rPr lang="es-EC" sz="1400" dirty="0" smtClean="0"/>
              <a:t>opción </a:t>
            </a:r>
            <a:r>
              <a:rPr lang="es-EC" sz="1400" dirty="0"/>
              <a:t>a ser utilizada es </a:t>
            </a:r>
            <a:r>
              <a:rPr lang="es-EC" sz="1400" dirty="0" smtClean="0"/>
              <a:t>el residuo vegetal </a:t>
            </a:r>
            <a:r>
              <a:rPr lang="es-EC" sz="1400" dirty="0"/>
              <a:t>de uso </a:t>
            </a:r>
            <a:r>
              <a:rPr lang="es-EC" sz="1400" dirty="0" smtClean="0"/>
              <a:t>industrial </a:t>
            </a:r>
            <a:r>
              <a:rPr lang="es-EC" sz="1400" b="1" dirty="0" smtClean="0"/>
              <a:t>PALMA AFRICANA. </a:t>
            </a:r>
            <a:endParaRPr lang="es-EC" sz="1400" b="1" dirty="0"/>
          </a:p>
        </p:txBody>
      </p:sp>
    </p:spTree>
    <p:extLst>
      <p:ext uri="{BB962C8B-B14F-4D97-AF65-F5344CB8AC3E}">
        <p14:creationId xmlns:p14="http://schemas.microsoft.com/office/powerpoint/2010/main" val="2960954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304800" y="44624"/>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800" b="1" dirty="0" smtClean="0"/>
              <a:t>ENSAMBLE</a:t>
            </a:r>
          </a:p>
        </p:txBody>
      </p:sp>
      <p:sp>
        <p:nvSpPr>
          <p:cNvPr id="2" name="Rectangle 10"/>
          <p:cNvSpPr>
            <a:spLocks noChangeArrowheads="1"/>
          </p:cNvSpPr>
          <p:nvPr/>
        </p:nvSpPr>
        <p:spPr bwMode="auto">
          <a:xfrm>
            <a:off x="269861" y="9087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EC"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 máquina está constituida por 4 sistemas fundamentales que son:</a:t>
            </a:r>
            <a:endParaRPr kumimoji="0" lang="es-EC" altLang="es-EC" sz="1200" b="0"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grpSp>
        <p:nvGrpSpPr>
          <p:cNvPr id="3" name="Lienzo 287"/>
          <p:cNvGrpSpPr>
            <a:grpSpLocks/>
          </p:cNvGrpSpPr>
          <p:nvPr/>
        </p:nvGrpSpPr>
        <p:grpSpPr bwMode="auto">
          <a:xfrm>
            <a:off x="179512" y="1660540"/>
            <a:ext cx="5597525" cy="3575050"/>
            <a:chOff x="0" y="0"/>
            <a:chExt cx="55975" cy="35756"/>
          </a:xfrm>
        </p:grpSpPr>
        <p:sp>
          <p:nvSpPr>
            <p:cNvPr id="4" name="AutoShape 9"/>
            <p:cNvSpPr>
              <a:spLocks noChangeAspect="1" noChangeArrowheads="1"/>
            </p:cNvSpPr>
            <p:nvPr/>
          </p:nvSpPr>
          <p:spPr bwMode="auto">
            <a:xfrm>
              <a:off x="0" y="0"/>
              <a:ext cx="55975" cy="357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4"/>
            <p:cNvSpPr>
              <a:spLocks noChangeArrowheads="1"/>
            </p:cNvSpPr>
            <p:nvPr/>
          </p:nvSpPr>
          <p:spPr bwMode="auto">
            <a:xfrm>
              <a:off x="16000" y="0"/>
              <a:ext cx="19432" cy="4573"/>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C"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Estructura soporte</a:t>
              </a:r>
              <a:endParaRPr kumimoji="0" lang="es-MX" altLang="es-EC" sz="1800" b="0" i="0" u="none" strike="noStrike" cap="none" normalizeH="0" baseline="0" smtClean="0">
                <a:ln>
                  <a:noFill/>
                </a:ln>
                <a:solidFill>
                  <a:schemeClr val="tx1"/>
                </a:solidFill>
                <a:effectLst/>
                <a:latin typeface="Arial" panose="020B0604020202020204" pitchFamily="34" charset="0"/>
              </a:endParaRPr>
            </a:p>
          </p:txBody>
        </p:sp>
        <p:sp>
          <p:nvSpPr>
            <p:cNvPr id="8" name="AutoShape 5"/>
            <p:cNvSpPr>
              <a:spLocks noChangeArrowheads="1"/>
            </p:cNvSpPr>
            <p:nvPr/>
          </p:nvSpPr>
          <p:spPr bwMode="auto">
            <a:xfrm>
              <a:off x="22861" y="4573"/>
              <a:ext cx="6853" cy="5717"/>
            </a:xfrm>
            <a:prstGeom prst="down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9" name="AutoShape 6"/>
            <p:cNvSpPr>
              <a:spLocks noChangeArrowheads="1"/>
            </p:cNvSpPr>
            <p:nvPr/>
          </p:nvSpPr>
          <p:spPr bwMode="auto">
            <a:xfrm>
              <a:off x="16000" y="10290"/>
              <a:ext cx="19432" cy="4565"/>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C"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Cilindro Principal</a:t>
              </a:r>
              <a:endParaRPr kumimoji="0" lang="es-MX" altLang="es-EC" sz="1200" b="0"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EC" sz="1800" b="0" i="0" u="none" strike="noStrike" cap="none" normalizeH="0" baseline="0" smtClean="0">
                <a:ln>
                  <a:noFill/>
                </a:ln>
                <a:solidFill>
                  <a:schemeClr val="tx1"/>
                </a:solidFill>
                <a:effectLst/>
                <a:latin typeface="Arial" panose="020B0604020202020204" pitchFamily="34" charset="0"/>
              </a:endParaRPr>
            </a:p>
          </p:txBody>
        </p:sp>
        <p:sp>
          <p:nvSpPr>
            <p:cNvPr id="10" name="AutoShape 7"/>
            <p:cNvSpPr>
              <a:spLocks noChangeArrowheads="1"/>
            </p:cNvSpPr>
            <p:nvPr/>
          </p:nvSpPr>
          <p:spPr bwMode="auto">
            <a:xfrm>
              <a:off x="22861" y="14855"/>
              <a:ext cx="6853" cy="5709"/>
            </a:xfrm>
            <a:prstGeom prst="down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1" name="AutoShape 8"/>
            <p:cNvSpPr>
              <a:spLocks noChangeArrowheads="1"/>
            </p:cNvSpPr>
            <p:nvPr/>
          </p:nvSpPr>
          <p:spPr bwMode="auto">
            <a:xfrm>
              <a:off x="16000" y="20572"/>
              <a:ext cx="19432" cy="4565"/>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C"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Sistema de Aplastamiento</a:t>
              </a:r>
              <a:endParaRPr kumimoji="0" lang="es-MX" altLang="es-EC" sz="1800" b="0" i="0" u="none" strike="noStrike" cap="none" normalizeH="0" baseline="0" smtClean="0">
                <a:ln>
                  <a:noFill/>
                </a:ln>
                <a:solidFill>
                  <a:schemeClr val="tx1"/>
                </a:solidFill>
                <a:effectLst/>
                <a:latin typeface="Arial" panose="020B0604020202020204" pitchFamily="34" charset="0"/>
              </a:endParaRPr>
            </a:p>
          </p:txBody>
        </p:sp>
        <p:sp>
          <p:nvSpPr>
            <p:cNvPr id="12" name="AutoShape 7"/>
            <p:cNvSpPr>
              <a:spLocks noChangeArrowheads="1"/>
            </p:cNvSpPr>
            <p:nvPr/>
          </p:nvSpPr>
          <p:spPr bwMode="auto">
            <a:xfrm>
              <a:off x="22864" y="25117"/>
              <a:ext cx="6852" cy="5709"/>
            </a:xfrm>
            <a:prstGeom prst="down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3" name="AutoShape 8"/>
            <p:cNvSpPr>
              <a:spLocks noChangeArrowheads="1"/>
            </p:cNvSpPr>
            <p:nvPr/>
          </p:nvSpPr>
          <p:spPr bwMode="auto">
            <a:xfrm>
              <a:off x="16000" y="30832"/>
              <a:ext cx="19431" cy="4566"/>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C"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Sistema de Calentamiento</a:t>
              </a:r>
              <a:endParaRPr kumimoji="0" lang="es-MX" altLang="es-EC" sz="1800" b="0" i="0" u="none" strike="noStrike" cap="none" normalizeH="0" baseline="0" smtClean="0">
                <a:ln>
                  <a:noFill/>
                </a:ln>
                <a:solidFill>
                  <a:schemeClr val="tx1"/>
                </a:solidFill>
                <a:effectLst/>
                <a:latin typeface="Arial" panose="020B0604020202020204" pitchFamily="34" charset="0"/>
              </a:endParaRPr>
            </a:p>
          </p:txBody>
        </p:sp>
      </p:grpSp>
      <p:sp>
        <p:nvSpPr>
          <p:cNvPr id="14" name="Rectangle 16"/>
          <p:cNvSpPr>
            <a:spLocks noChangeArrowheads="1"/>
          </p:cNvSpPr>
          <p:nvPr/>
        </p:nvSpPr>
        <p:spPr bwMode="auto">
          <a:xfrm>
            <a:off x="42848" y="494097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41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764" y="751820"/>
            <a:ext cx="2979012" cy="51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368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304800" y="44624"/>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800" b="1" dirty="0" smtClean="0"/>
              <a:t>PRUEBAS Y FUNCIONAMIENTO</a:t>
            </a:r>
          </a:p>
        </p:txBody>
      </p:sp>
      <p:pic>
        <p:nvPicPr>
          <p:cNvPr id="5122" name="Imagen 6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025" y="1841322"/>
            <a:ext cx="51593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6"/>
          <p:cNvSpPr>
            <a:spLocks noChangeArrowheads="1"/>
          </p:cNvSpPr>
          <p:nvPr/>
        </p:nvSpPr>
        <p:spPr bwMode="auto">
          <a:xfrm>
            <a:off x="42848" y="494097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ángulo 14"/>
          <p:cNvSpPr/>
          <p:nvPr/>
        </p:nvSpPr>
        <p:spPr>
          <a:xfrm>
            <a:off x="240506" y="1089502"/>
            <a:ext cx="4572000" cy="2308324"/>
          </a:xfrm>
          <a:prstGeom prst="rect">
            <a:avLst/>
          </a:prstGeom>
        </p:spPr>
        <p:txBody>
          <a:bodyPr>
            <a:spAutoFit/>
          </a:bodyPr>
          <a:lstStyle/>
          <a:p>
            <a:r>
              <a:rPr lang="es-EC" b="1" dirty="0">
                <a:latin typeface="Arial" panose="020B0604020202020204" pitchFamily="34" charset="0"/>
                <a:ea typeface="Calibri" panose="020F0502020204030204" pitchFamily="34" charset="0"/>
                <a:cs typeface="Times New Roman" panose="02020603050405020304" pitchFamily="18" charset="0"/>
              </a:rPr>
              <a:t>Esquema de las variables a ser </a:t>
            </a:r>
            <a:r>
              <a:rPr lang="es-EC" b="1" dirty="0" smtClean="0">
                <a:latin typeface="Arial" panose="020B0604020202020204" pitchFamily="34" charset="0"/>
                <a:ea typeface="Calibri" panose="020F0502020204030204" pitchFamily="34" charset="0"/>
                <a:cs typeface="Times New Roman" panose="02020603050405020304" pitchFamily="18" charset="0"/>
              </a:rPr>
              <a:t>controladas y medidas:</a:t>
            </a:r>
            <a:endParaRPr lang="es-EC" sz="1200" b="1" dirty="0">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pPr>
            <a:endParaRPr lang="es-EC" dirty="0" smtClean="0">
              <a:latin typeface="Arial" panose="020B0604020202020204" pitchFamily="34" charset="0"/>
              <a:ea typeface="Times New Roman" panose="02020603050405020304" pitchFamily="18" charset="0"/>
            </a:endParaRPr>
          </a:p>
          <a:p>
            <a:pPr marL="342900" lvl="0" indent="-342900" algn="just">
              <a:spcAft>
                <a:spcPts val="0"/>
              </a:spcAft>
              <a:buFont typeface="+mj-lt"/>
              <a:buAutoNum type="arabicPeriod"/>
            </a:pPr>
            <a:r>
              <a:rPr lang="es-EC" dirty="0" smtClean="0">
                <a:latin typeface="Arial" panose="020B0604020202020204" pitchFamily="34" charset="0"/>
                <a:ea typeface="Times New Roman" panose="02020603050405020304" pitchFamily="18" charset="0"/>
              </a:rPr>
              <a:t>Manómetro </a:t>
            </a:r>
            <a:r>
              <a:rPr lang="es-EC" dirty="0">
                <a:latin typeface="Arial" panose="020B0604020202020204" pitchFamily="34" charset="0"/>
                <a:ea typeface="Times New Roman" panose="02020603050405020304" pitchFamily="18" charset="0"/>
              </a:rPr>
              <a:t>de 10.000 PSI</a:t>
            </a:r>
            <a:endParaRPr lang="es-EC"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EC" dirty="0">
                <a:latin typeface="Arial" panose="020B0604020202020204" pitchFamily="34" charset="0"/>
                <a:ea typeface="Times New Roman" panose="02020603050405020304" pitchFamily="18" charset="0"/>
              </a:rPr>
              <a:t>Manómetro de 40 Bar</a:t>
            </a:r>
            <a:endParaRPr lang="es-EC"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EC" dirty="0">
                <a:latin typeface="Arial" panose="020B0604020202020204" pitchFamily="34" charset="0"/>
                <a:ea typeface="Times New Roman" panose="02020603050405020304" pitchFamily="18" charset="0"/>
              </a:rPr>
              <a:t>Bomba del porto</a:t>
            </a:r>
            <a:endParaRPr lang="es-EC"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EC" dirty="0" err="1">
                <a:latin typeface="Arial" panose="020B0604020202020204" pitchFamily="34" charset="0"/>
                <a:ea typeface="Times New Roman" panose="02020603050405020304" pitchFamily="18" charset="0"/>
              </a:rPr>
              <a:t>Termocupla</a:t>
            </a:r>
            <a:endParaRPr lang="es-EC"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EC" dirty="0">
                <a:latin typeface="Arial" panose="020B0604020202020204" pitchFamily="34" charset="0"/>
                <a:ea typeface="Times New Roman" panose="02020603050405020304" pitchFamily="18" charset="0"/>
              </a:rPr>
              <a:t>Sistema de control de </a:t>
            </a:r>
            <a:r>
              <a:rPr lang="es-EC" dirty="0" smtClean="0">
                <a:latin typeface="Arial" panose="020B0604020202020204" pitchFamily="34" charset="0"/>
                <a:ea typeface="Times New Roman" panose="02020603050405020304" pitchFamily="18" charset="0"/>
              </a:rPr>
              <a:t>temperatura</a:t>
            </a:r>
            <a:endParaRPr lang="es-EC" dirty="0">
              <a:latin typeface="Times New Roman" panose="02020603050405020304" pitchFamily="18" charset="0"/>
              <a:ea typeface="Times New Roman" panose="02020603050405020304" pitchFamily="18" charset="0"/>
            </a:endParaRPr>
          </a:p>
        </p:txBody>
      </p:sp>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1923944"/>
            <a:ext cx="4390476" cy="2352381"/>
          </a:xfrm>
          <a:prstGeom prst="rect">
            <a:avLst/>
          </a:prstGeom>
        </p:spPr>
      </p:pic>
    </p:spTree>
    <p:extLst>
      <p:ext uri="{BB962C8B-B14F-4D97-AF65-F5344CB8AC3E}">
        <p14:creationId xmlns:p14="http://schemas.microsoft.com/office/powerpoint/2010/main" val="4033790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309548" y="97468"/>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dirty="0" smtClean="0"/>
              <a:t>Datos tomados en la Micro-Extrusora </a:t>
            </a:r>
            <a:r>
              <a:rPr lang="es-EC" sz="2800" dirty="0"/>
              <a:t>experimental</a:t>
            </a:r>
            <a:endParaRPr lang="en-US" altLang="en-US" sz="2800" b="1" dirty="0" smtClean="0"/>
          </a:p>
        </p:txBody>
      </p:sp>
      <p:sp>
        <p:nvSpPr>
          <p:cNvPr id="14" name="Rectangle 16"/>
          <p:cNvSpPr>
            <a:spLocks noChangeArrowheads="1"/>
          </p:cNvSpPr>
          <p:nvPr/>
        </p:nvSpPr>
        <p:spPr bwMode="auto">
          <a:xfrm>
            <a:off x="42848" y="494097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Tabla 2"/>
          <p:cNvGraphicFramePr>
            <a:graphicFrameLocks noGrp="1"/>
          </p:cNvGraphicFramePr>
          <p:nvPr>
            <p:extLst>
              <p:ext uri="{D42A27DB-BD31-4B8C-83A1-F6EECF244321}">
                <p14:modId xmlns:p14="http://schemas.microsoft.com/office/powerpoint/2010/main" val="4067187917"/>
              </p:ext>
            </p:extLst>
          </p:nvPr>
        </p:nvGraphicFramePr>
        <p:xfrm>
          <a:off x="107504" y="1484784"/>
          <a:ext cx="3546617" cy="3312755"/>
        </p:xfrm>
        <a:graphic>
          <a:graphicData uri="http://schemas.openxmlformats.org/drawingml/2006/table">
            <a:tbl>
              <a:tblPr firstRow="1" firstCol="1" bandRow="1">
                <a:tableStyleId>{5C22544A-7EE6-4342-B048-85BDC9FD1C3A}</a:tableStyleId>
              </a:tblPr>
              <a:tblGrid>
                <a:gridCol w="651524"/>
                <a:gridCol w="796023"/>
                <a:gridCol w="1013027"/>
                <a:gridCol w="1086043"/>
              </a:tblGrid>
              <a:tr h="360415">
                <a:tc>
                  <a:txBody>
                    <a:bodyPr/>
                    <a:lstStyle/>
                    <a:p>
                      <a:pPr algn="ctr">
                        <a:spcAft>
                          <a:spcPts val="0"/>
                        </a:spcAft>
                      </a:pPr>
                      <a:r>
                        <a:rPr lang="es-ES" sz="900" dirty="0">
                          <a:effectLst/>
                        </a:rPr>
                        <a:t>Tiempo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ctr"/>
                </a:tc>
                <a:tc>
                  <a:txBody>
                    <a:bodyPr/>
                    <a:lstStyle/>
                    <a:p>
                      <a:pPr algn="ctr">
                        <a:spcAft>
                          <a:spcPts val="0"/>
                        </a:spcAft>
                      </a:pPr>
                      <a:r>
                        <a:rPr lang="es-ES" sz="900" dirty="0">
                          <a:effectLst/>
                        </a:rPr>
                        <a:t>Presión en el Porto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ctr"/>
                </a:tc>
                <a:tc>
                  <a:txBody>
                    <a:bodyPr/>
                    <a:lstStyle/>
                    <a:p>
                      <a:pPr algn="ctr">
                        <a:spcAft>
                          <a:spcPts val="0"/>
                        </a:spcAft>
                      </a:pPr>
                      <a:r>
                        <a:rPr lang="es-ES" sz="900">
                          <a:effectLst/>
                        </a:rPr>
                        <a:t>Presión en el Tanque</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ctr"/>
                </a:tc>
                <a:tc>
                  <a:txBody>
                    <a:bodyPr/>
                    <a:lstStyle/>
                    <a:p>
                      <a:pPr algn="ctr">
                        <a:spcAft>
                          <a:spcPts val="0"/>
                        </a:spcAft>
                      </a:pPr>
                      <a:r>
                        <a:rPr lang="es-ES" sz="900">
                          <a:effectLst/>
                        </a:rPr>
                        <a:t>Temperatura en la pared del cilindro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ctr"/>
                </a:tc>
              </a:tr>
              <a:tr h="191710">
                <a:tc>
                  <a:txBody>
                    <a:bodyPr/>
                    <a:lstStyle/>
                    <a:p>
                      <a:pPr algn="ctr">
                        <a:spcAft>
                          <a:spcPts val="0"/>
                        </a:spcAft>
                      </a:pPr>
                      <a:r>
                        <a:rPr lang="es-ES" sz="900">
                          <a:effectLst/>
                        </a:rPr>
                        <a:t>min.</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ctr"/>
                </a:tc>
                <a:tc>
                  <a:txBody>
                    <a:bodyPr/>
                    <a:lstStyle/>
                    <a:p>
                      <a:pPr algn="ctr">
                        <a:spcAft>
                          <a:spcPts val="0"/>
                        </a:spcAft>
                      </a:pPr>
                      <a:r>
                        <a:rPr lang="es-ES" sz="900">
                          <a:effectLst/>
                        </a:rPr>
                        <a:t>PSI</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ctr"/>
                </a:tc>
                <a:tc>
                  <a:txBody>
                    <a:bodyPr/>
                    <a:lstStyle/>
                    <a:p>
                      <a:pPr algn="ctr">
                        <a:spcAft>
                          <a:spcPts val="0"/>
                        </a:spcAft>
                      </a:pPr>
                      <a:r>
                        <a:rPr lang="es-ES" sz="900">
                          <a:effectLst/>
                        </a:rPr>
                        <a:t>bar</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ctr"/>
                </a:tc>
                <a:tc>
                  <a:txBody>
                    <a:bodyPr/>
                    <a:lstStyle/>
                    <a:p>
                      <a:pPr algn="ctr">
                        <a:spcAft>
                          <a:spcPts val="0"/>
                        </a:spcAft>
                      </a:pPr>
                      <a:r>
                        <a:rPr lang="es-ES" sz="900">
                          <a:effectLst/>
                        </a:rPr>
                        <a:t>°C</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ctr"/>
                </a:tc>
              </a:tr>
              <a:tr h="184042">
                <a:tc>
                  <a:txBody>
                    <a:bodyPr/>
                    <a:lstStyle/>
                    <a:p>
                      <a:pPr algn="ctr">
                        <a:spcAft>
                          <a:spcPts val="0"/>
                        </a:spcAft>
                      </a:pPr>
                      <a:r>
                        <a:rPr lang="es-ES"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19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100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a:effectLst/>
                        </a:rPr>
                        <a:t>10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3000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150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a:effectLst/>
                        </a:rPr>
                        <a:t>15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4500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210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dirty="0">
                          <a:effectLst/>
                        </a:rPr>
                        <a:t>20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dirty="0">
                          <a:effectLst/>
                        </a:rPr>
                        <a:t>5100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10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240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a:effectLst/>
                        </a:rPr>
                        <a:t>25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5300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10,5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250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a:effectLst/>
                        </a:rPr>
                        <a:t>30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5400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260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a:effectLst/>
                        </a:rPr>
                        <a:t>35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5500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12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275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a:effectLst/>
                        </a:rPr>
                        <a:t>40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5600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13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280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a:effectLst/>
                        </a:rPr>
                        <a:t>45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6400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15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280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a:effectLst/>
                        </a:rPr>
                        <a:t>50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6600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16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280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a:effectLst/>
                        </a:rPr>
                        <a:t>55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6800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18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280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a:effectLst/>
                        </a:rPr>
                        <a:t>60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6800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19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280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a:effectLst/>
                        </a:rPr>
                        <a:t>65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7000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280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r h="184042">
                <a:tc>
                  <a:txBody>
                    <a:bodyPr/>
                    <a:lstStyle/>
                    <a:p>
                      <a:pPr algn="ctr">
                        <a:spcAft>
                          <a:spcPts val="0"/>
                        </a:spcAft>
                      </a:pPr>
                      <a:r>
                        <a:rPr lang="es-ES" sz="900">
                          <a:effectLst/>
                        </a:rPr>
                        <a:t>70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7000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a:effectLst/>
                        </a:rPr>
                        <a:t>21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c>
                  <a:txBody>
                    <a:bodyPr/>
                    <a:lstStyle/>
                    <a:p>
                      <a:pPr algn="ctr">
                        <a:spcAft>
                          <a:spcPts val="0"/>
                        </a:spcAft>
                      </a:pPr>
                      <a:r>
                        <a:rPr lang="es-ES" sz="900" dirty="0">
                          <a:effectLst/>
                        </a:rPr>
                        <a:t>280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519" marR="36519" marT="0" marB="0" anchor="b"/>
                </a:tc>
              </a:tr>
            </a:tbl>
          </a:graphicData>
        </a:graphic>
      </p:graphicFrame>
      <p:graphicFrame>
        <p:nvGraphicFramePr>
          <p:cNvPr id="12" name="Gráfico 11"/>
          <p:cNvGraphicFramePr/>
          <p:nvPr>
            <p:extLst>
              <p:ext uri="{D42A27DB-BD31-4B8C-83A1-F6EECF244321}">
                <p14:modId xmlns:p14="http://schemas.microsoft.com/office/powerpoint/2010/main" val="3114678749"/>
              </p:ext>
            </p:extLst>
          </p:nvPr>
        </p:nvGraphicFramePr>
        <p:xfrm>
          <a:off x="3635896" y="1427937"/>
          <a:ext cx="5612130" cy="4072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9209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17027"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73112" y="42416"/>
            <a:ext cx="8610600"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800" b="1" dirty="0" smtClean="0"/>
              <a:t>RESULTADOS </a:t>
            </a:r>
          </a:p>
          <a:p>
            <a:pPr algn="ctr" eaLnBrk="1" hangingPunct="1">
              <a:defRPr/>
            </a:pPr>
            <a:endParaRPr lang="en-US" altLang="en-US" sz="2400" b="1" dirty="0" smtClean="0"/>
          </a:p>
          <a:p>
            <a:pPr algn="just">
              <a:lnSpc>
                <a:spcPct val="150000"/>
              </a:lnSpc>
              <a:defRPr/>
            </a:pPr>
            <a:endParaRPr lang="es-EC" dirty="0" smtClean="0"/>
          </a:p>
          <a:p>
            <a:pPr marL="342900" indent="-342900" algn="just">
              <a:lnSpc>
                <a:spcPct val="150000"/>
              </a:lnSpc>
              <a:buFontTx/>
              <a:buChar char="-"/>
              <a:defRPr/>
            </a:pPr>
            <a:endParaRPr lang="es-EC" dirty="0" smtClean="0"/>
          </a:p>
          <a:p>
            <a:pPr marL="342900" indent="-342900" algn="just">
              <a:lnSpc>
                <a:spcPct val="150000"/>
              </a:lnSpc>
              <a:buFontTx/>
              <a:buChar char="-"/>
              <a:defRPr/>
            </a:pPr>
            <a:endParaRPr lang="es-EC" dirty="0"/>
          </a:p>
          <a:p>
            <a:pPr algn="ctr" eaLnBrk="1" hangingPunct="1">
              <a:defRPr/>
            </a:pPr>
            <a:endParaRPr lang="en-US" altLang="en-US" sz="2400" b="1" dirty="0" smtClean="0"/>
          </a:p>
        </p:txBody>
      </p:sp>
      <p:sp>
        <p:nvSpPr>
          <p:cNvPr id="4" name="Rectángulo 3"/>
          <p:cNvSpPr/>
          <p:nvPr/>
        </p:nvSpPr>
        <p:spPr>
          <a:xfrm>
            <a:off x="1151101" y="692696"/>
            <a:ext cx="7848872" cy="4555093"/>
          </a:xfrm>
          <a:prstGeom prst="rect">
            <a:avLst/>
          </a:prstGeom>
        </p:spPr>
        <p:txBody>
          <a:bodyPr wrap="square">
            <a:spAutoFit/>
          </a:bodyPr>
          <a:lstStyle/>
          <a:p>
            <a:pPr lvl="0" eaLnBrk="0" fontAlgn="base" hangingPunct="0">
              <a:spcBef>
                <a:spcPct val="0"/>
              </a:spcBef>
              <a:spcAft>
                <a:spcPct val="0"/>
              </a:spcAft>
            </a:pPr>
            <a:r>
              <a:rPr lang="es-EC" altLang="es-EC" b="1" dirty="0" smtClean="0" bmk="_Toc385188162">
                <a:latin typeface="Arial" panose="020B0604020202020204" pitchFamily="34" charset="0"/>
                <a:ea typeface="Calibri" panose="020F0502020204030204" pitchFamily="34" charset="0"/>
                <a:cs typeface="Arial" panose="020B0604020202020204" pitchFamily="34" charset="0"/>
              </a:rPr>
              <a:t>COMBUSTIBLE SÓLIDO, LÍQUIDO Y GASEOSO</a:t>
            </a:r>
          </a:p>
          <a:p>
            <a:pPr lvl="0" eaLnBrk="0" fontAlgn="base" hangingPunct="0">
              <a:spcBef>
                <a:spcPct val="0"/>
              </a:spcBef>
              <a:spcAft>
                <a:spcPct val="0"/>
              </a:spcAft>
            </a:pPr>
            <a:endParaRPr lang="es-EC" altLang="es-EC" b="1" dirty="0" smtClean="0" bmk="_Toc385188162">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r>
              <a:rPr lang="es-EC" altLang="es-EC" b="1" dirty="0" bmk="_Toc385188162">
                <a:latin typeface="Arial" panose="020B0604020202020204" pitchFamily="34" charset="0"/>
                <a:ea typeface="Calibri" panose="020F0502020204030204" pitchFamily="34" charset="0"/>
                <a:cs typeface="Arial" panose="020B0604020202020204" pitchFamily="34" charset="0"/>
              </a:rPr>
              <a:t>P</a:t>
            </a:r>
            <a:r>
              <a:rPr lang="es-EC" altLang="es-EC" b="1" dirty="0" smtClean="0" bmk="_Toc385188162">
                <a:latin typeface="Arial" panose="020B0604020202020204" pitchFamily="34" charset="0"/>
                <a:ea typeface="Calibri" panose="020F0502020204030204" pitchFamily="34" charset="0"/>
                <a:cs typeface="Arial" panose="020B0604020202020204" pitchFamily="34" charset="0"/>
              </a:rPr>
              <a:t>oder </a:t>
            </a:r>
            <a:r>
              <a:rPr lang="es-EC" altLang="es-EC" b="1" dirty="0" bmk="_Toc385188162">
                <a:latin typeface="Arial" panose="020B0604020202020204" pitchFamily="34" charset="0"/>
                <a:ea typeface="Calibri" panose="020F0502020204030204" pitchFamily="34" charset="0"/>
                <a:cs typeface="Arial" panose="020B0604020202020204" pitchFamily="34" charset="0"/>
              </a:rPr>
              <a:t>Calórico Superior de combustible sólido y </a:t>
            </a:r>
            <a:r>
              <a:rPr lang="es-EC" altLang="es-EC" b="1" dirty="0" smtClean="0" bmk="_Toc385188162">
                <a:latin typeface="Arial" panose="020B0604020202020204" pitchFamily="34" charset="0"/>
                <a:ea typeface="Calibri" panose="020F0502020204030204" pitchFamily="34" charset="0"/>
                <a:cs typeface="Arial" panose="020B0604020202020204" pitchFamily="34" charset="0"/>
              </a:rPr>
              <a:t>líquido:</a:t>
            </a:r>
          </a:p>
          <a:p>
            <a:pPr marL="342900" lvl="0" indent="-342900" eaLnBrk="0" fontAlgn="base" hangingPunct="0">
              <a:spcBef>
                <a:spcPct val="0"/>
              </a:spcBef>
              <a:spcAft>
                <a:spcPct val="0"/>
              </a:spcAft>
              <a:buFont typeface="+mj-lt"/>
              <a:buAutoNum type="arabicPeriod"/>
            </a:pPr>
            <a:endParaRPr lang="es-EC" altLang="es-EC" b="1" dirty="0" smtClean="0" bmk="_Toc385188162">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endParaRPr lang="es-EC" altLang="es-EC" b="1" dirty="0" bmk="_Toc385188162">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endParaRPr lang="es-EC" altLang="es-EC" b="1" dirty="0" smtClean="0" bmk="_Toc385188162">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endParaRPr lang="es-EC" altLang="es-EC" b="1" dirty="0" bmk="_Toc385188162">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r>
              <a:rPr lang="es-EC" altLang="es-EC" b="1" dirty="0" smtClean="0" bmk="_Toc385188162">
                <a:latin typeface="Arial" panose="020B0604020202020204" pitchFamily="34" charset="0"/>
                <a:ea typeface="Calibri" panose="020F0502020204030204" pitchFamily="34" charset="0"/>
                <a:cs typeface="Arial" panose="020B0604020202020204" pitchFamily="34" charset="0"/>
              </a:rPr>
              <a:t>Viscosidad del combustible líquido:</a:t>
            </a:r>
          </a:p>
          <a:p>
            <a:pPr marL="342900" lvl="0" indent="-342900" eaLnBrk="0" fontAlgn="base" hangingPunct="0">
              <a:spcBef>
                <a:spcPct val="0"/>
              </a:spcBef>
              <a:spcAft>
                <a:spcPct val="0"/>
              </a:spcAft>
              <a:buFont typeface="+mj-lt"/>
              <a:buAutoNum type="arabicPeriod"/>
            </a:pPr>
            <a:endParaRPr lang="es-EC" altLang="es-EC" b="1" dirty="0" smtClean="0" bmk="_Toc385188162">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endParaRPr lang="es-EC" altLang="es-EC" b="1" dirty="0" bmk="_Toc385188162">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endParaRPr lang="es-EC" altLang="es-EC" b="1" dirty="0" smtClean="0" bmk="_Toc385188162">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endParaRPr lang="es-EC" altLang="es-EC" b="1" dirty="0" bmk="_Toc385188162">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r>
              <a:rPr lang="es-EC" altLang="es-EC" b="1" dirty="0" smtClean="0" bmk="_Toc385188162">
                <a:latin typeface="Arial" panose="020B0604020202020204" pitchFamily="34" charset="0"/>
                <a:ea typeface="Calibri" panose="020F0502020204030204" pitchFamily="34" charset="0"/>
                <a:cs typeface="Arial" panose="020B0604020202020204" pitchFamily="34" charset="0"/>
              </a:rPr>
              <a:t>Caracterización del gas obtenido:</a:t>
            </a:r>
          </a:p>
          <a:p>
            <a:pPr marL="342900" lvl="0" indent="-342900" eaLnBrk="0" fontAlgn="base" hangingPunct="0">
              <a:spcBef>
                <a:spcPct val="0"/>
              </a:spcBef>
              <a:spcAft>
                <a:spcPct val="0"/>
              </a:spcAft>
              <a:buFont typeface="+mj-lt"/>
              <a:buAutoNum type="arabicPeriod"/>
            </a:pPr>
            <a:endParaRPr lang="es-EC" altLang="es-EC" sz="800" b="1" dirty="0" bmk="_Toc385188162">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endParaRPr lang="es-EC" altLang="es-EC" sz="800" b="1" dirty="0" smtClean="0" bmk="_Toc385188162">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endParaRPr lang="es-EC" altLang="es-EC" sz="800" b="1" dirty="0" bmk="_Toc385188162">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endParaRPr lang="es-EC" altLang="es-EC" sz="800" b="1" dirty="0" smtClean="0" bmk="_Toc385188162">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endParaRPr lang="es-EC" altLang="es-EC" sz="800" b="1" dirty="0" bmk="_Toc385188162">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mj-lt"/>
              <a:buAutoNum type="arabicPeriod"/>
            </a:pPr>
            <a:endParaRPr lang="es-EC" altLang="es-EC" sz="800" b="1" dirty="0" smtClean="0" bmk="_Toc385188162">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s-EC" altLang="es-EC" sz="800" dirty="0"/>
          </a:p>
        </p:txBody>
      </p:sp>
      <p:graphicFrame>
        <p:nvGraphicFramePr>
          <p:cNvPr id="2" name="Tabla 1"/>
          <p:cNvGraphicFramePr>
            <a:graphicFrameLocks noGrp="1"/>
          </p:cNvGraphicFramePr>
          <p:nvPr>
            <p:extLst>
              <p:ext uri="{D42A27DB-BD31-4B8C-83A1-F6EECF244321}">
                <p14:modId xmlns:p14="http://schemas.microsoft.com/office/powerpoint/2010/main" val="674910513"/>
              </p:ext>
            </p:extLst>
          </p:nvPr>
        </p:nvGraphicFramePr>
        <p:xfrm>
          <a:off x="1871699" y="1772816"/>
          <a:ext cx="5400600" cy="616822"/>
        </p:xfrm>
        <a:graphic>
          <a:graphicData uri="http://schemas.openxmlformats.org/drawingml/2006/table">
            <a:tbl>
              <a:tblPr firstRow="1" firstCol="1" bandRow="1">
                <a:tableStyleId>{D113A9D2-9D6B-4929-AA2D-F23B5EE8CBE7}</a:tableStyleId>
              </a:tblPr>
              <a:tblGrid>
                <a:gridCol w="3946293"/>
                <a:gridCol w="1454307"/>
              </a:tblGrid>
              <a:tr h="307313">
                <a:tc>
                  <a:txBody>
                    <a:bodyPr/>
                    <a:lstStyle/>
                    <a:p>
                      <a:pPr indent="-90170" algn="l">
                        <a:lnSpc>
                          <a:spcPct val="150000"/>
                        </a:lnSpc>
                        <a:spcAft>
                          <a:spcPts val="0"/>
                        </a:spcAft>
                      </a:pPr>
                      <a:r>
                        <a:rPr lang="es-EC" sz="1200" dirty="0">
                          <a:effectLst/>
                        </a:rPr>
                        <a:t>PCS de Aceite de Palma Africana (muestra líquida):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0170" algn="ctr">
                        <a:lnSpc>
                          <a:spcPct val="150000"/>
                        </a:lnSpc>
                        <a:spcAft>
                          <a:spcPts val="0"/>
                        </a:spcAft>
                      </a:pPr>
                      <a:r>
                        <a:rPr lang="es-EC" sz="1200" dirty="0">
                          <a:effectLst/>
                        </a:rPr>
                        <a:t>28298,15 J/gr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9509">
                <a:tc>
                  <a:txBody>
                    <a:bodyPr/>
                    <a:lstStyle/>
                    <a:p>
                      <a:pPr indent="-90170" algn="l">
                        <a:lnSpc>
                          <a:spcPct val="150000"/>
                        </a:lnSpc>
                        <a:spcAft>
                          <a:spcPts val="0"/>
                        </a:spcAft>
                      </a:pPr>
                      <a:r>
                        <a:rPr lang="es-EC" sz="1200" dirty="0" smtClean="0">
                          <a:effectLst/>
                        </a:rPr>
                        <a:t>PCS </a:t>
                      </a:r>
                      <a:r>
                        <a:rPr lang="es-EC" sz="1200" dirty="0">
                          <a:effectLst/>
                        </a:rPr>
                        <a:t>del </a:t>
                      </a:r>
                      <a:r>
                        <a:rPr lang="es-EC" sz="1200" dirty="0" err="1">
                          <a:effectLst/>
                        </a:rPr>
                        <a:t>Palmiste</a:t>
                      </a:r>
                      <a:r>
                        <a:rPr lang="es-EC" sz="1200" dirty="0">
                          <a:effectLst/>
                        </a:rPr>
                        <a:t> (muestra sólida):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0170" algn="ctr">
                        <a:lnSpc>
                          <a:spcPct val="150000"/>
                        </a:lnSpc>
                        <a:spcAft>
                          <a:spcPts val="0"/>
                        </a:spcAft>
                      </a:pPr>
                      <a:r>
                        <a:rPr lang="es-EC" sz="1200" dirty="0">
                          <a:effectLst/>
                        </a:rPr>
                        <a:t>21939,01 J/gr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534115319"/>
              </p:ext>
            </p:extLst>
          </p:nvPr>
        </p:nvGraphicFramePr>
        <p:xfrm>
          <a:off x="1849622" y="3076004"/>
          <a:ext cx="5389224" cy="705992"/>
        </p:xfrm>
        <a:graphic>
          <a:graphicData uri="http://schemas.openxmlformats.org/drawingml/2006/table">
            <a:tbl>
              <a:tblPr firstRow="1" firstCol="1" bandRow="1">
                <a:tableStyleId>{D113A9D2-9D6B-4929-AA2D-F23B5EE8CBE7}</a:tableStyleId>
              </a:tblPr>
              <a:tblGrid>
                <a:gridCol w="3937979"/>
                <a:gridCol w="1451245"/>
              </a:tblGrid>
              <a:tr h="351740">
                <a:tc>
                  <a:txBody>
                    <a:bodyPr/>
                    <a:lstStyle/>
                    <a:p>
                      <a:pPr indent="-90170" algn="l">
                        <a:lnSpc>
                          <a:spcPct val="150000"/>
                        </a:lnSpc>
                        <a:spcAft>
                          <a:spcPts val="0"/>
                        </a:spcAft>
                      </a:pPr>
                      <a:r>
                        <a:rPr lang="es-EC" sz="1200" dirty="0" smtClean="0">
                          <a:effectLst/>
                        </a:rPr>
                        <a:t>Viscosidad Dinámica: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0170" algn="ctr">
                        <a:lnSpc>
                          <a:spcPct val="150000"/>
                        </a:lnSpc>
                        <a:spcAft>
                          <a:spcPts val="0"/>
                        </a:spcAft>
                      </a:pPr>
                      <a:r>
                        <a:rPr lang="es-EC" sz="1200" dirty="0" smtClean="0">
                          <a:effectLst/>
                        </a:rPr>
                        <a:t>1,04 poises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4252">
                <a:tc>
                  <a:txBody>
                    <a:bodyPr/>
                    <a:lstStyle/>
                    <a:p>
                      <a:pPr indent="-90170" algn="l">
                        <a:lnSpc>
                          <a:spcPct val="150000"/>
                        </a:lnSpc>
                        <a:spcAft>
                          <a:spcPts val="0"/>
                        </a:spcAft>
                      </a:pPr>
                      <a:r>
                        <a:rPr lang="es-EC" sz="1200" dirty="0" smtClean="0">
                          <a:effectLst/>
                        </a:rPr>
                        <a:t>Viscosidad Cinemática: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0170" algn="ctr">
                        <a:lnSpc>
                          <a:spcPct val="150000"/>
                        </a:lnSpc>
                        <a:spcAft>
                          <a:spcPts val="0"/>
                        </a:spcAft>
                      </a:pPr>
                      <a:r>
                        <a:rPr lang="es-EC" sz="1200" dirty="0" smtClean="0">
                          <a:effectLst/>
                        </a:rPr>
                        <a:t>1,56 </a:t>
                      </a:r>
                      <a:r>
                        <a:rPr lang="es-EC" sz="1200" dirty="0" err="1" smtClean="0">
                          <a:effectLst/>
                        </a:rPr>
                        <a:t>stokes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947868401"/>
              </p:ext>
            </p:extLst>
          </p:nvPr>
        </p:nvGraphicFramePr>
        <p:xfrm>
          <a:off x="1835148" y="4454769"/>
          <a:ext cx="5418172" cy="1473292"/>
        </p:xfrm>
        <a:graphic>
          <a:graphicData uri="http://schemas.openxmlformats.org/drawingml/2006/table">
            <a:tbl>
              <a:tblPr firstRow="1" firstCol="1" bandRow="1">
                <a:tableStyleId>{D113A9D2-9D6B-4929-AA2D-F23B5EE8CBE7}</a:tableStyleId>
              </a:tblPr>
              <a:tblGrid>
                <a:gridCol w="3959047"/>
                <a:gridCol w="1459125"/>
              </a:tblGrid>
              <a:tr h="243697">
                <a:tc>
                  <a:txBody>
                    <a:bodyPr/>
                    <a:lstStyle/>
                    <a:p>
                      <a:pPr indent="-90170" algn="ctr">
                        <a:lnSpc>
                          <a:spcPts val="1680"/>
                        </a:lnSpc>
                        <a:spcAft>
                          <a:spcPts val="0"/>
                        </a:spcAft>
                      </a:pPr>
                      <a:r>
                        <a:rPr lang="es-EC" sz="1100" dirty="0">
                          <a:effectLst/>
                        </a:rPr>
                        <a:t>Gas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0170" algn="ctr">
                        <a:lnSpc>
                          <a:spcPts val="1680"/>
                        </a:lnSpc>
                        <a:spcAft>
                          <a:spcPts val="0"/>
                        </a:spcAft>
                      </a:pPr>
                      <a:r>
                        <a:rPr lang="es-EC" sz="11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5919">
                <a:tc>
                  <a:txBody>
                    <a:bodyPr/>
                    <a:lstStyle/>
                    <a:p>
                      <a:pPr algn="l">
                        <a:lnSpc>
                          <a:spcPts val="1680"/>
                        </a:lnSpc>
                        <a:spcAft>
                          <a:spcPts val="0"/>
                        </a:spcAft>
                      </a:pPr>
                      <a:r>
                        <a:rPr lang="es-EC" sz="1100" dirty="0">
                          <a:effectLst/>
                        </a:rPr>
                        <a:t>Metano (CH</a:t>
                      </a:r>
                      <a:r>
                        <a:rPr lang="es-EC" sz="1100" baseline="-25000" dirty="0">
                          <a:effectLst/>
                        </a:rPr>
                        <a:t>4</a:t>
                      </a:r>
                      <a:r>
                        <a:rPr lang="es-EC"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0170" algn="ctr">
                        <a:lnSpc>
                          <a:spcPts val="1680"/>
                        </a:lnSpc>
                        <a:spcAft>
                          <a:spcPts val="0"/>
                        </a:spcAft>
                      </a:pPr>
                      <a:r>
                        <a:rPr lang="es-EC" sz="1100" dirty="0">
                          <a:effectLst/>
                        </a:rPr>
                        <a:t>27,45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5919">
                <a:tc>
                  <a:txBody>
                    <a:bodyPr/>
                    <a:lstStyle/>
                    <a:p>
                      <a:pPr algn="l">
                        <a:lnSpc>
                          <a:spcPts val="1680"/>
                        </a:lnSpc>
                        <a:spcAft>
                          <a:spcPts val="0"/>
                        </a:spcAft>
                      </a:pPr>
                      <a:r>
                        <a:rPr lang="es-EC" sz="1100">
                          <a:effectLst/>
                        </a:rPr>
                        <a:t>Dióxido de Carbono (CO</a:t>
                      </a:r>
                      <a:r>
                        <a:rPr lang="es-EC" sz="1100" baseline="-25000">
                          <a:effectLst/>
                        </a:rPr>
                        <a:t>2</a:t>
                      </a: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0170" algn="ctr">
                        <a:lnSpc>
                          <a:spcPts val="1680"/>
                        </a:lnSpc>
                        <a:spcAft>
                          <a:spcPts val="0"/>
                        </a:spcAft>
                      </a:pPr>
                      <a:r>
                        <a:rPr lang="es-EC" sz="1100" dirty="0">
                          <a:effectLst/>
                        </a:rPr>
                        <a:t>62,03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5919">
                <a:tc>
                  <a:txBody>
                    <a:bodyPr/>
                    <a:lstStyle/>
                    <a:p>
                      <a:pPr algn="l">
                        <a:lnSpc>
                          <a:spcPts val="1680"/>
                        </a:lnSpc>
                        <a:spcAft>
                          <a:spcPts val="0"/>
                        </a:spcAft>
                      </a:pPr>
                      <a:r>
                        <a:rPr lang="es-EC" sz="1100" dirty="0">
                          <a:effectLst/>
                        </a:rPr>
                        <a:t>Hidrogeno (H</a:t>
                      </a:r>
                      <a:r>
                        <a:rPr lang="es-EC" sz="1100" baseline="-25000" dirty="0">
                          <a:effectLst/>
                        </a:rPr>
                        <a:t>2</a:t>
                      </a:r>
                      <a:r>
                        <a:rPr lang="es-EC"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0170" algn="ctr">
                        <a:lnSpc>
                          <a:spcPts val="1680"/>
                        </a:lnSpc>
                        <a:spcAft>
                          <a:spcPts val="0"/>
                        </a:spcAft>
                      </a:pPr>
                      <a:r>
                        <a:rPr lang="es-EC" sz="1100" dirty="0">
                          <a:effectLst/>
                        </a:rPr>
                        <a:t>1,50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5919">
                <a:tc>
                  <a:txBody>
                    <a:bodyPr/>
                    <a:lstStyle/>
                    <a:p>
                      <a:pPr algn="l">
                        <a:lnSpc>
                          <a:spcPts val="1680"/>
                        </a:lnSpc>
                        <a:spcAft>
                          <a:spcPts val="0"/>
                        </a:spcAft>
                      </a:pPr>
                      <a:r>
                        <a:rPr lang="es-EC" sz="1100">
                          <a:effectLst/>
                        </a:rPr>
                        <a:t>Sulfuro de Hidrogeno (H</a:t>
                      </a:r>
                      <a:r>
                        <a:rPr lang="es-EC" sz="1100" baseline="-25000">
                          <a:effectLst/>
                        </a:rPr>
                        <a:t>2</a:t>
                      </a:r>
                      <a:r>
                        <a:rPr lang="es-EC" sz="1100">
                          <a:effectLst/>
                        </a:rPr>
                        <a:t>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0170" algn="ctr">
                        <a:lnSpc>
                          <a:spcPts val="1680"/>
                        </a:lnSpc>
                        <a:spcAft>
                          <a:spcPts val="0"/>
                        </a:spcAft>
                      </a:pPr>
                      <a:r>
                        <a:rPr lang="es-EC" sz="1100" dirty="0">
                          <a:effectLst/>
                        </a:rPr>
                        <a:t>2,97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5919">
                <a:tc>
                  <a:txBody>
                    <a:bodyPr/>
                    <a:lstStyle/>
                    <a:p>
                      <a:pPr algn="l">
                        <a:lnSpc>
                          <a:spcPts val="1680"/>
                        </a:lnSpc>
                        <a:spcAft>
                          <a:spcPts val="0"/>
                        </a:spcAft>
                      </a:pPr>
                      <a:r>
                        <a:rPr lang="es-EC" sz="1100">
                          <a:effectLst/>
                        </a:rPr>
                        <a:t>Vapor de Agua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0170" algn="ctr">
                        <a:lnSpc>
                          <a:spcPts val="1680"/>
                        </a:lnSpc>
                        <a:spcAft>
                          <a:spcPts val="0"/>
                        </a:spcAft>
                      </a:pPr>
                      <a:r>
                        <a:rPr lang="es-EC" sz="1100" dirty="0">
                          <a:effectLst/>
                        </a:rPr>
                        <a:t>6,05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390882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23687"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96799" y="1123240"/>
            <a:ext cx="8610600" cy="461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lvl="0" indent="-285750" algn="just">
              <a:lnSpc>
                <a:spcPct val="150000"/>
              </a:lnSpc>
              <a:buFont typeface="Wingdings" panose="05000000000000000000" pitchFamily="2" charset="2"/>
              <a:buChar char="§"/>
            </a:pPr>
            <a:r>
              <a:rPr lang="es-EC" dirty="0" smtClean="0"/>
              <a:t>Una </a:t>
            </a:r>
            <a:r>
              <a:rPr lang="es-EC" dirty="0"/>
              <a:t>vez diseñada y construida la micro extrusora experimental, a través de los resultados de las pruebas realizadas a los multi combustibles de este modelo se obtienen tres tipos de combustibles a partir de una biomasa vegetal residual, las características se las detalla a continuación</a:t>
            </a:r>
            <a:r>
              <a:rPr lang="es-EC" dirty="0" smtClean="0"/>
              <a:t>:</a:t>
            </a:r>
          </a:p>
          <a:p>
            <a:pPr marL="285750" lvl="0" indent="-285750" algn="just">
              <a:lnSpc>
                <a:spcPct val="150000"/>
              </a:lnSpc>
              <a:buFont typeface="Wingdings" panose="05000000000000000000" pitchFamily="2" charset="2"/>
              <a:buChar char="§"/>
            </a:pPr>
            <a:endParaRPr lang="es-EC" dirty="0"/>
          </a:p>
          <a:p>
            <a:pPr marL="1028700" lvl="1" algn="just">
              <a:lnSpc>
                <a:spcPct val="150000"/>
              </a:lnSpc>
              <a:buFont typeface="Wingdings" panose="05000000000000000000" pitchFamily="2" charset="2"/>
              <a:buChar char="Ø"/>
            </a:pPr>
            <a:r>
              <a:rPr lang="es-EC" dirty="0"/>
              <a:t>Combustible líquido en una cantidad de 0,352 Kg con un Poder Calórico Superior de 28298,15 J/gr.</a:t>
            </a:r>
          </a:p>
          <a:p>
            <a:pPr marL="1028700" lvl="1" algn="just">
              <a:lnSpc>
                <a:spcPct val="150000"/>
              </a:lnSpc>
              <a:buFont typeface="Wingdings" panose="05000000000000000000" pitchFamily="2" charset="2"/>
              <a:buChar char="Ø"/>
            </a:pPr>
            <a:r>
              <a:rPr lang="es-EC" dirty="0"/>
              <a:t>Combustible sólido en una cantidad de 0,175 Kg con un Poder Calórico Superior de 21939,01 J/gr.</a:t>
            </a:r>
          </a:p>
          <a:p>
            <a:pPr marL="1028700" lvl="1" algn="just">
              <a:lnSpc>
                <a:spcPct val="150000"/>
              </a:lnSpc>
              <a:buFont typeface="Wingdings" panose="05000000000000000000" pitchFamily="2" charset="2"/>
              <a:buChar char="Ø"/>
            </a:pPr>
            <a:r>
              <a:rPr lang="es-EC" dirty="0"/>
              <a:t>Combustible gaseoso  en una cantidad de 0,073 Kg con un Poder Calórico Superior de 21495 </a:t>
            </a:r>
            <a:r>
              <a:rPr lang="es-EC" dirty="0" err="1"/>
              <a:t>Btu</a:t>
            </a:r>
            <a:r>
              <a:rPr lang="es-EC" dirty="0"/>
              <a:t>/lb. </a:t>
            </a:r>
            <a:endParaRPr lang="en-US" altLang="en-US" sz="2400" b="1" dirty="0" smtClean="0"/>
          </a:p>
        </p:txBody>
      </p:sp>
      <p:sp>
        <p:nvSpPr>
          <p:cNvPr id="4" name="1 CuadroTexto"/>
          <p:cNvSpPr txBox="1">
            <a:spLocks noChangeArrowheads="1"/>
          </p:cNvSpPr>
          <p:nvPr/>
        </p:nvSpPr>
        <p:spPr bwMode="auto">
          <a:xfrm>
            <a:off x="281880" y="44624"/>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CONCLUSIONES</a:t>
            </a:r>
            <a:endParaRPr lang="en-US" altLang="en-US" sz="2800" b="1" dirty="0" smtClean="0"/>
          </a:p>
        </p:txBody>
      </p:sp>
    </p:spTree>
    <p:extLst>
      <p:ext uri="{BB962C8B-B14F-4D97-AF65-F5344CB8AC3E}">
        <p14:creationId xmlns:p14="http://schemas.microsoft.com/office/powerpoint/2010/main" val="116733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23119"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60287" y="731150"/>
            <a:ext cx="86106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pPr>
            <a:r>
              <a:rPr lang="es-EC" dirty="0"/>
              <a:t> </a:t>
            </a:r>
          </a:p>
          <a:p>
            <a:pPr marL="285750" indent="-285750" algn="just">
              <a:lnSpc>
                <a:spcPct val="150000"/>
              </a:lnSpc>
              <a:buFont typeface="Arial" panose="020B0604020202020204" pitchFamily="34" charset="0"/>
              <a:buChar char="•"/>
            </a:pPr>
            <a:r>
              <a:rPr lang="es-EC" dirty="0"/>
              <a:t>     La biomasa utilizada es el fruto de la palma africana, la cual fue seleccionada en base al análisis de varios factores entre los cuales están su composición nutricional, pero cabe señalar que </a:t>
            </a:r>
            <a:r>
              <a:rPr lang="es-EC" dirty="0" smtClean="0"/>
              <a:t>en el micro extrusor </a:t>
            </a:r>
            <a:r>
              <a:rPr lang="es-EC" dirty="0" smtClean="0"/>
              <a:t>por </a:t>
            </a:r>
            <a:r>
              <a:rPr lang="es-EC" dirty="0"/>
              <a:t>su diseño, puede funcionar con cualquier tipo de biomasa vegetal</a:t>
            </a:r>
            <a:endParaRPr lang="es-EC" dirty="0" smtClean="0"/>
          </a:p>
          <a:p>
            <a:pPr marL="285750" indent="-285750" algn="just">
              <a:lnSpc>
                <a:spcPct val="150000"/>
              </a:lnSpc>
              <a:buFont typeface="Arial" panose="020B0604020202020204" pitchFamily="34" charset="0"/>
              <a:buChar char="•"/>
            </a:pPr>
            <a:endParaRPr lang="es-EC" dirty="0"/>
          </a:p>
          <a:p>
            <a:pPr marL="285750" indent="-285750" algn="just">
              <a:lnSpc>
                <a:spcPct val="150000"/>
              </a:lnSpc>
              <a:buFont typeface="Arial" panose="020B0604020202020204" pitchFamily="34" charset="0"/>
              <a:buChar char="•"/>
            </a:pPr>
            <a:endParaRPr lang="es-EC" dirty="0" smtClean="0"/>
          </a:p>
          <a:p>
            <a:pPr marL="285750" indent="-285750" algn="just">
              <a:lnSpc>
                <a:spcPct val="150000"/>
              </a:lnSpc>
              <a:buFont typeface="Arial" panose="020B0604020202020204" pitchFamily="34" charset="0"/>
              <a:buChar char="•"/>
            </a:pPr>
            <a:r>
              <a:rPr lang="es-EC" dirty="0" smtClean="0"/>
              <a:t>     A </a:t>
            </a:r>
            <a:r>
              <a:rPr lang="es-EC" dirty="0"/>
              <a:t>través del análisis dimensional y de las condiciones que se necesitaban para que la biomasa se convierta en multi combustible mediante el proceso de pirolisis, se establecieron las resistencias mecánicas que debían soportar los materiales, por lo cual se garantiza el correcto funcionamiento de la </a:t>
            </a:r>
            <a:r>
              <a:rPr lang="es-EC" dirty="0" smtClean="0"/>
              <a:t>máquina</a:t>
            </a:r>
          </a:p>
          <a:p>
            <a:pPr marL="285750" indent="-285750" algn="just">
              <a:lnSpc>
                <a:spcPct val="150000"/>
              </a:lnSpc>
              <a:buFont typeface="Arial" panose="020B0604020202020204" pitchFamily="34" charset="0"/>
              <a:buChar char="•"/>
            </a:pPr>
            <a:endParaRPr lang="es-EC" dirty="0"/>
          </a:p>
          <a:p>
            <a:pPr marL="342900" indent="-342900" algn="ctr" eaLnBrk="1" hangingPunct="1">
              <a:buFont typeface="Arial" panose="020B0604020202020204" pitchFamily="34" charset="0"/>
              <a:buChar char="•"/>
              <a:defRPr/>
            </a:pPr>
            <a:endParaRPr lang="en-US" altLang="en-US" sz="2400" b="1" dirty="0" smtClean="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CONCLUSIONES</a:t>
            </a:r>
            <a:endParaRPr lang="en-US" altLang="en-US" sz="2800" b="1" dirty="0" smtClean="0"/>
          </a:p>
        </p:txBody>
      </p:sp>
    </p:spTree>
    <p:extLst>
      <p:ext uri="{BB962C8B-B14F-4D97-AF65-F5344CB8AC3E}">
        <p14:creationId xmlns:p14="http://schemas.microsoft.com/office/powerpoint/2010/main" val="208183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66699" y="1305341"/>
            <a:ext cx="861060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a:lnSpc>
                <a:spcPct val="150000"/>
              </a:lnSpc>
              <a:buFont typeface="Arial" panose="020B0604020202020204" pitchFamily="34" charset="0"/>
              <a:buChar char="•"/>
            </a:pPr>
            <a:r>
              <a:rPr lang="es-EC" dirty="0" smtClean="0"/>
              <a:t>     En </a:t>
            </a:r>
            <a:r>
              <a:rPr lang="es-EC" dirty="0"/>
              <a:t>la maquina se dé la pirolisis ya que alcanza una presión en el porto d</a:t>
            </a:r>
            <a:r>
              <a:rPr lang="es-EC" dirty="0" smtClean="0"/>
              <a:t>e </a:t>
            </a:r>
            <a:r>
              <a:rPr lang="es-EC" dirty="0"/>
              <a:t>7000 PSI, 21 bar en el tanque de recolección, y una temperatura de 280 ºC, con una resistencia eléctrica de 600 </a:t>
            </a:r>
            <a:r>
              <a:rPr lang="es-EC" dirty="0" smtClean="0"/>
              <a:t>W</a:t>
            </a:r>
            <a:r>
              <a:rPr lang="es-EC" dirty="0"/>
              <a:t>. Para soportar estas condiciones críticas el material seleccionado para el cilindro principal es el ASTM </a:t>
            </a:r>
            <a:r>
              <a:rPr lang="es-EC" dirty="0" smtClean="0"/>
              <a:t>A106.</a:t>
            </a:r>
          </a:p>
          <a:p>
            <a:pPr algn="just">
              <a:lnSpc>
                <a:spcPct val="150000"/>
              </a:lnSpc>
            </a:pPr>
            <a:endParaRPr lang="es-EC" dirty="0"/>
          </a:p>
          <a:p>
            <a:pPr algn="just">
              <a:lnSpc>
                <a:spcPct val="150000"/>
              </a:lnSpc>
            </a:pPr>
            <a:endParaRPr lang="es-EC" dirty="0"/>
          </a:p>
          <a:p>
            <a:pPr marL="285750" indent="-285750" algn="just">
              <a:lnSpc>
                <a:spcPct val="150000"/>
              </a:lnSpc>
              <a:buFont typeface="Arial" panose="020B0604020202020204" pitchFamily="34" charset="0"/>
              <a:buChar char="•"/>
            </a:pPr>
            <a:r>
              <a:rPr lang="es-EC" dirty="0" smtClean="0"/>
              <a:t>     Las </a:t>
            </a:r>
            <a:r>
              <a:rPr lang="es-EC" dirty="0"/>
              <a:t>pruebas realizadas a los productos obtenidos nos indican que son combustibles que se pueden utilizar en otros procesos de forma que de un residuo vegetal se obtienen otras formas de energía</a:t>
            </a:r>
            <a:r>
              <a:rPr lang="es-EC" dirty="0" smtClean="0"/>
              <a:t>.</a:t>
            </a:r>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CONCLUSIONES</a:t>
            </a:r>
            <a:endParaRPr lang="en-US" altLang="en-US" sz="2800" b="1" dirty="0" smtClean="0"/>
          </a:p>
        </p:txBody>
      </p:sp>
    </p:spTree>
    <p:extLst>
      <p:ext uri="{BB962C8B-B14F-4D97-AF65-F5344CB8AC3E}">
        <p14:creationId xmlns:p14="http://schemas.microsoft.com/office/powerpoint/2010/main" val="197132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66699" y="1997839"/>
            <a:ext cx="8610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200000"/>
              </a:lnSpc>
            </a:pPr>
            <a:r>
              <a:rPr lang="es-EC" dirty="0" smtClean="0"/>
              <a:t>En </a:t>
            </a:r>
            <a:r>
              <a:rPr lang="es-EC" dirty="0"/>
              <a:t>todas las actividades de los seres vivos, interviene la energía, de hecho, es el motor inevitable de esas actividades. La utilización desproporcionada de las energías convencionales proveniente de los combustibles fósiles (Carbón, Petróleo, Gas Natural</a:t>
            </a:r>
            <a:r>
              <a:rPr lang="es-EC" dirty="0" smtClean="0"/>
              <a:t>), </a:t>
            </a:r>
            <a:r>
              <a:rPr lang="es-EC" dirty="0"/>
              <a:t>están siendo consumidos en un intervalo de tiempo demasiado corto.  </a:t>
            </a:r>
            <a:r>
              <a:rPr lang="es-EC" dirty="0" smtClean="0"/>
              <a:t> </a:t>
            </a:r>
            <a:endParaRPr lang="en-US" altLang="en-US" sz="2400" b="1" dirty="0" smtClean="0"/>
          </a:p>
        </p:txBody>
      </p:sp>
      <p:sp>
        <p:nvSpPr>
          <p:cNvPr id="4" name="1 CuadroTexto"/>
          <p:cNvSpPr txBox="1">
            <a:spLocks noChangeArrowheads="1"/>
          </p:cNvSpPr>
          <p:nvPr/>
        </p:nvSpPr>
        <p:spPr bwMode="auto">
          <a:xfrm>
            <a:off x="281880" y="97468"/>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INTRODUCCIÓN</a:t>
            </a:r>
            <a:endParaRPr lang="en-US" altLang="en-US" sz="2800" b="1" dirty="0" smtClean="0"/>
          </a:p>
        </p:txBody>
      </p:sp>
    </p:spTree>
    <p:extLst>
      <p:ext uri="{BB962C8B-B14F-4D97-AF65-F5344CB8AC3E}">
        <p14:creationId xmlns:p14="http://schemas.microsoft.com/office/powerpoint/2010/main" val="122127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66699" y="1197907"/>
            <a:ext cx="8610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lnSpc>
                <a:spcPct val="150000"/>
              </a:lnSpc>
              <a:buFont typeface="Arial" panose="020B0604020202020204" pitchFamily="34" charset="0"/>
              <a:buChar char="•"/>
              <a:defRPr/>
            </a:pPr>
            <a:r>
              <a:rPr lang="es-EC" dirty="0" smtClean="0"/>
              <a:t>     Para </a:t>
            </a:r>
            <a:r>
              <a:rPr lang="es-EC" dirty="0"/>
              <a:t>mejorar las características de los multi combustibles obtenidos de la micro-extrusora, se deberían </a:t>
            </a:r>
            <a:r>
              <a:rPr lang="es-EC" dirty="0" smtClean="0"/>
              <a:t>buscar </a:t>
            </a:r>
            <a:r>
              <a:rPr lang="es-EC" dirty="0"/>
              <a:t>posibles cambios al diseño los cuales garanticen que al sistema no ingrese oxigeno lo cual mejoraría las condiciones a las cuales se da la pirolisis</a:t>
            </a:r>
            <a:r>
              <a:rPr lang="es-EC" dirty="0" smtClean="0"/>
              <a:t>.</a:t>
            </a:r>
          </a:p>
          <a:p>
            <a:pPr lvl="0" algn="just">
              <a:lnSpc>
                <a:spcPct val="150000"/>
              </a:lnSpc>
            </a:pPr>
            <a:endParaRPr lang="es-EC" dirty="0" smtClean="0"/>
          </a:p>
          <a:p>
            <a:pPr lvl="0" algn="just">
              <a:lnSpc>
                <a:spcPct val="150000"/>
              </a:lnSpc>
            </a:pPr>
            <a:endParaRPr lang="es-EC" dirty="0"/>
          </a:p>
          <a:p>
            <a:pPr marL="285750" lvl="0" indent="-285750" algn="just">
              <a:lnSpc>
                <a:spcPct val="150000"/>
              </a:lnSpc>
              <a:buFont typeface="Arial" panose="020B0604020202020204" pitchFamily="34" charset="0"/>
              <a:buChar char="•"/>
            </a:pPr>
            <a:r>
              <a:rPr lang="es-EC" dirty="0"/>
              <a:t>     Se debe realizar pruebas con otras biomasas, para analizar cuál sería otra opción como materia prima, en la cual se debe considerar  su composición nutricional y sus posibles características al ser sometida a altas temperaturas, de modo que no se presente corrosión en los elementos de la máquina</a:t>
            </a:r>
            <a:r>
              <a:rPr lang="es-EC" dirty="0" smtClean="0"/>
              <a:t>.</a:t>
            </a:r>
            <a:endParaRPr lang="es-EC" dirty="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RECOMENDACIONES</a:t>
            </a:r>
            <a:endParaRPr lang="en-US" altLang="en-US" sz="2800" b="1" dirty="0" smtClean="0"/>
          </a:p>
        </p:txBody>
      </p:sp>
    </p:spTree>
    <p:extLst>
      <p:ext uri="{BB962C8B-B14F-4D97-AF65-F5344CB8AC3E}">
        <p14:creationId xmlns:p14="http://schemas.microsoft.com/office/powerpoint/2010/main" val="1066109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66699" y="1052736"/>
            <a:ext cx="8610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lvl="0" indent="-285750" algn="just">
              <a:lnSpc>
                <a:spcPct val="150000"/>
              </a:lnSpc>
              <a:buFont typeface="Arial" panose="020B0604020202020204" pitchFamily="34" charset="0"/>
              <a:buChar char="•"/>
            </a:pPr>
            <a:r>
              <a:rPr lang="es-EC" dirty="0" smtClean="0"/>
              <a:t>     Al </a:t>
            </a:r>
            <a:r>
              <a:rPr lang="es-EC" dirty="0"/>
              <a:t>momento de realizar las pruebas en la máquina, se deben considerar el factor de seguridad de forma que se garantice la integridad del operador del equipo.</a:t>
            </a:r>
          </a:p>
          <a:p>
            <a:pPr algn="just">
              <a:lnSpc>
                <a:spcPct val="150000"/>
              </a:lnSpc>
            </a:pPr>
            <a:endParaRPr lang="es-EC" dirty="0"/>
          </a:p>
          <a:p>
            <a:pPr marL="285750" lvl="0" indent="-285750" algn="just">
              <a:lnSpc>
                <a:spcPct val="150000"/>
              </a:lnSpc>
              <a:buFont typeface="Arial" panose="020B0604020202020204" pitchFamily="34" charset="0"/>
              <a:buChar char="•"/>
            </a:pPr>
            <a:r>
              <a:rPr lang="es-EC" dirty="0"/>
              <a:t>     En el Ecuador se debería implementar centros de investigación más profundos sobre las características energéticas de la biomasa y su forma de implementación, en lo relacionado a la ESPE, convendría aumentar la carga académica en lo relacionado a energías alternativas, para de esta forma solventar los inconvenientes energéticos del país y contribuyendo a la reducción de la contaminación ambiental. </a:t>
            </a:r>
            <a:endParaRPr lang="es-EC" dirty="0" smtClean="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RECOMENDACIONES</a:t>
            </a:r>
            <a:endParaRPr lang="en-US" altLang="en-US" sz="2800" b="1" dirty="0" smtClean="0"/>
          </a:p>
        </p:txBody>
      </p:sp>
    </p:spTree>
    <p:extLst>
      <p:ext uri="{BB962C8B-B14F-4D97-AF65-F5344CB8AC3E}">
        <p14:creationId xmlns:p14="http://schemas.microsoft.com/office/powerpoint/2010/main" val="2799989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66699" y="1928589"/>
            <a:ext cx="86106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a:lnSpc>
                <a:spcPct val="150000"/>
              </a:lnSpc>
            </a:pPr>
            <a:r>
              <a:rPr lang="es-EC" b="1" dirty="0" smtClean="0"/>
              <a:t>FIN DE PRESENTACIÓN</a:t>
            </a:r>
          </a:p>
          <a:p>
            <a:pPr lvl="0" algn="ctr">
              <a:lnSpc>
                <a:spcPct val="150000"/>
              </a:lnSpc>
            </a:pPr>
            <a:endParaRPr lang="es-EC" dirty="0"/>
          </a:p>
          <a:p>
            <a:pPr lvl="0" algn="ctr">
              <a:lnSpc>
                <a:spcPct val="150000"/>
              </a:lnSpc>
            </a:pPr>
            <a:r>
              <a:rPr lang="es-EC" dirty="0" smtClean="0"/>
              <a:t>“CUALQUIER COSA QUE VALE LA PENA HACER, </a:t>
            </a:r>
          </a:p>
          <a:p>
            <a:pPr lvl="0" algn="ctr">
              <a:lnSpc>
                <a:spcPct val="150000"/>
              </a:lnSpc>
            </a:pPr>
            <a:r>
              <a:rPr lang="es-EC" dirty="0" smtClean="0"/>
              <a:t>VALE LA PENA HACERLA CON EXAGERACIÓN”</a:t>
            </a:r>
          </a:p>
          <a:p>
            <a:pPr lvl="0" algn="ctr">
              <a:lnSpc>
                <a:spcPct val="150000"/>
              </a:lnSpc>
            </a:pPr>
            <a:endParaRPr lang="es-EC" dirty="0"/>
          </a:p>
          <a:p>
            <a:pPr lvl="0" algn="ctr">
              <a:lnSpc>
                <a:spcPct val="150000"/>
              </a:lnSpc>
            </a:pPr>
            <a:r>
              <a:rPr lang="es-EC" dirty="0" smtClean="0"/>
              <a:t>PABLO SALAZAR</a:t>
            </a:r>
          </a:p>
          <a:p>
            <a:pPr lvl="0" algn="ctr">
              <a:lnSpc>
                <a:spcPct val="150000"/>
              </a:lnSpc>
            </a:pPr>
            <a:r>
              <a:rPr lang="es-EC" dirty="0" smtClean="0"/>
              <a:t>SEPTIEMBRE - 2014</a:t>
            </a:r>
          </a:p>
        </p:txBody>
      </p:sp>
    </p:spTree>
    <p:extLst>
      <p:ext uri="{BB962C8B-B14F-4D97-AF65-F5344CB8AC3E}">
        <p14:creationId xmlns:p14="http://schemas.microsoft.com/office/powerpoint/2010/main" val="3207954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12825"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317884" y="1628800"/>
            <a:ext cx="853859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200000"/>
              </a:lnSpc>
            </a:pPr>
            <a:r>
              <a:rPr lang="es-EC" dirty="0" smtClean="0"/>
              <a:t>     </a:t>
            </a:r>
            <a:r>
              <a:rPr lang="es-EC" dirty="0"/>
              <a:t>En los últimos años se ha visto la necesidad de encontrar </a:t>
            </a:r>
            <a:r>
              <a:rPr lang="es-EC" b="1" dirty="0"/>
              <a:t>nuevas fuentes </a:t>
            </a:r>
            <a:r>
              <a:rPr lang="es-EC" dirty="0"/>
              <a:t>de energía, debido a que las actuales producen </a:t>
            </a:r>
            <a:r>
              <a:rPr lang="es-EC" b="1" dirty="0"/>
              <a:t>altos niveles </a:t>
            </a:r>
            <a:r>
              <a:rPr lang="es-EC" dirty="0"/>
              <a:t>de </a:t>
            </a:r>
            <a:r>
              <a:rPr lang="es-EC" b="1" dirty="0"/>
              <a:t>contaminación</a:t>
            </a:r>
            <a:r>
              <a:rPr lang="es-EC" dirty="0"/>
              <a:t> refiriéndose a las procedentes del petróleo. La </a:t>
            </a:r>
            <a:r>
              <a:rPr lang="es-EC" b="1" dirty="0"/>
              <a:t>biomasa</a:t>
            </a:r>
            <a:r>
              <a:rPr lang="es-EC" dirty="0"/>
              <a:t> es una </a:t>
            </a:r>
            <a:r>
              <a:rPr lang="es-EC" b="1" dirty="0"/>
              <a:t>fuente de </a:t>
            </a:r>
            <a:r>
              <a:rPr lang="es-EC" b="1" dirty="0" smtClean="0"/>
              <a:t>biocombustibles inagotable</a:t>
            </a:r>
            <a:r>
              <a:rPr lang="es-EC" dirty="0" smtClean="0"/>
              <a:t>, </a:t>
            </a:r>
            <a:r>
              <a:rPr lang="es-EC" dirty="0"/>
              <a:t>esta propiedad es la que se quiere aprovechar y explotar con este proyecto, al </a:t>
            </a:r>
            <a:r>
              <a:rPr lang="es-EC" b="1" dirty="0"/>
              <a:t>desarrollar un proceso mecánico</a:t>
            </a:r>
            <a:r>
              <a:rPr lang="es-EC" dirty="0"/>
              <a:t> para obtener multi combustibles.  </a:t>
            </a:r>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DEFINICIÓN DEL PROBLEMA</a:t>
            </a:r>
            <a:endParaRPr lang="en-US" altLang="en-US" sz="2800" b="1" dirty="0" smtClean="0"/>
          </a:p>
        </p:txBody>
      </p:sp>
    </p:spTree>
    <p:extLst>
      <p:ext uri="{BB962C8B-B14F-4D97-AF65-F5344CB8AC3E}">
        <p14:creationId xmlns:p14="http://schemas.microsoft.com/office/powerpoint/2010/main" val="2319286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34737"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53787" y="2870558"/>
            <a:ext cx="8610600" cy="8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pPr>
            <a:r>
              <a:rPr lang="es-EC" dirty="0" smtClean="0"/>
              <a:t>Diseñar </a:t>
            </a:r>
            <a:r>
              <a:rPr lang="es-EC" dirty="0"/>
              <a:t>y construir una micro extrusora experimental para la obtención de multi combustibles a partir de biomasa, con capacidad de compactación de 0.2 kg</a:t>
            </a:r>
            <a:r>
              <a:rPr lang="es-EC" dirty="0" smtClean="0"/>
              <a:t>.</a:t>
            </a:r>
            <a:endParaRPr lang="en-US" altLang="en-US" sz="2400" b="1" dirty="0" smtClean="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OBJETIVO GENERAL</a:t>
            </a:r>
            <a:endParaRPr lang="en-US" altLang="en-US" sz="2800" b="1" dirty="0" smtClean="0"/>
          </a:p>
        </p:txBody>
      </p:sp>
    </p:spTree>
    <p:extLst>
      <p:ext uri="{BB962C8B-B14F-4D97-AF65-F5344CB8AC3E}">
        <p14:creationId xmlns:p14="http://schemas.microsoft.com/office/powerpoint/2010/main" val="954279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81880" y="1340768"/>
            <a:ext cx="861060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lvl="0" indent="-285750" algn="just">
              <a:lnSpc>
                <a:spcPct val="150000"/>
              </a:lnSpc>
              <a:buFont typeface="Arial" panose="020B0604020202020204" pitchFamily="34" charset="0"/>
              <a:buChar char="•"/>
            </a:pPr>
            <a:r>
              <a:rPr lang="es-EC" dirty="0" smtClean="0"/>
              <a:t>Seleccionar </a:t>
            </a:r>
            <a:r>
              <a:rPr lang="es-EC" dirty="0"/>
              <a:t>la biomasa residual adecuada para el proceso de conversión del estado sólido en tres tipos de combustibles</a:t>
            </a:r>
            <a:r>
              <a:rPr lang="es-EC" dirty="0" smtClean="0"/>
              <a:t>.</a:t>
            </a:r>
          </a:p>
          <a:p>
            <a:pPr lvl="0" algn="just">
              <a:lnSpc>
                <a:spcPct val="150000"/>
              </a:lnSpc>
            </a:pPr>
            <a:endParaRPr lang="es-EC" dirty="0"/>
          </a:p>
          <a:p>
            <a:pPr marL="285750" lvl="0" indent="-285750" algn="just">
              <a:lnSpc>
                <a:spcPct val="150000"/>
              </a:lnSpc>
              <a:buFont typeface="Arial" panose="020B0604020202020204" pitchFamily="34" charset="0"/>
              <a:buChar char="•"/>
            </a:pPr>
            <a:r>
              <a:rPr lang="es-EC" dirty="0"/>
              <a:t>Realizar el análisis dimensional de carga y esfuerzo de los elementos de la micro extrusora</a:t>
            </a:r>
            <a:r>
              <a:rPr lang="es-EC" dirty="0" smtClean="0"/>
              <a:t>.</a:t>
            </a:r>
          </a:p>
          <a:p>
            <a:pPr lvl="0" algn="just">
              <a:lnSpc>
                <a:spcPct val="150000"/>
              </a:lnSpc>
            </a:pPr>
            <a:endParaRPr lang="es-EC" dirty="0"/>
          </a:p>
          <a:p>
            <a:pPr marL="285750" lvl="0" indent="-285750" algn="just">
              <a:lnSpc>
                <a:spcPct val="150000"/>
              </a:lnSpc>
              <a:buFont typeface="Arial" panose="020B0604020202020204" pitchFamily="34" charset="0"/>
              <a:buChar char="•"/>
            </a:pPr>
            <a:r>
              <a:rPr lang="es-EC" dirty="0"/>
              <a:t>Diseñar y construir el sistema de compactación de biomasa</a:t>
            </a:r>
            <a:r>
              <a:rPr lang="es-EC" dirty="0" smtClean="0"/>
              <a:t>.</a:t>
            </a:r>
          </a:p>
          <a:p>
            <a:pPr lvl="0" algn="just">
              <a:lnSpc>
                <a:spcPct val="150000"/>
              </a:lnSpc>
            </a:pPr>
            <a:endParaRPr lang="es-EC" dirty="0"/>
          </a:p>
          <a:p>
            <a:pPr marL="285750" lvl="0" indent="-285750" algn="just">
              <a:lnSpc>
                <a:spcPct val="150000"/>
              </a:lnSpc>
              <a:buFont typeface="Arial" panose="020B0604020202020204" pitchFamily="34" charset="0"/>
              <a:buChar char="•"/>
            </a:pPr>
            <a:r>
              <a:rPr lang="es-EC" dirty="0"/>
              <a:t>Realizar las pruebas de obtención de multi combustibles</a:t>
            </a:r>
            <a:r>
              <a:rPr lang="es-EC" dirty="0" smtClean="0"/>
              <a:t>.</a:t>
            </a:r>
            <a:endParaRPr lang="en-US" altLang="en-US" sz="2400" b="1" dirty="0" smtClean="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OBJETIVOS ESPECIFICOS</a:t>
            </a:r>
            <a:endParaRPr lang="en-US" altLang="en-US" sz="2800" b="1" dirty="0" smtClean="0"/>
          </a:p>
        </p:txBody>
      </p:sp>
    </p:spTree>
    <p:extLst>
      <p:ext uri="{BB962C8B-B14F-4D97-AF65-F5344CB8AC3E}">
        <p14:creationId xmlns:p14="http://schemas.microsoft.com/office/powerpoint/2010/main" val="3605638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66699" y="908720"/>
            <a:ext cx="86106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gn="just">
              <a:buFont typeface="+mj-lt"/>
              <a:buAutoNum type="arabicPeriod"/>
            </a:pPr>
            <a:r>
              <a:rPr lang="es-EC" dirty="0" smtClean="0"/>
              <a:t>Disponer </a:t>
            </a:r>
            <a:r>
              <a:rPr lang="es-EC" dirty="0"/>
              <a:t>un </a:t>
            </a:r>
            <a:r>
              <a:rPr lang="es-EC" b="1" dirty="0"/>
              <a:t>modelo experimental </a:t>
            </a:r>
            <a:r>
              <a:rPr lang="es-EC" dirty="0"/>
              <a:t>para la obtención de multi combustibles utilizando biomasa, mediante su compactación a </a:t>
            </a:r>
            <a:r>
              <a:rPr lang="es-EC" b="1" dirty="0"/>
              <a:t>elevadas presiones y temperaturas</a:t>
            </a:r>
            <a:r>
              <a:rPr lang="es-EC" dirty="0"/>
              <a:t>, donde se pueden medir determinadas </a:t>
            </a:r>
            <a:r>
              <a:rPr lang="es-EC" dirty="0" smtClean="0"/>
              <a:t>características.</a:t>
            </a:r>
          </a:p>
          <a:p>
            <a:pPr algn="just"/>
            <a:endParaRPr lang="es-EC" dirty="0"/>
          </a:p>
          <a:p>
            <a:pPr algn="just" defTabSz="360363"/>
            <a:r>
              <a:rPr lang="es-EC" dirty="0"/>
              <a:t> </a:t>
            </a:r>
            <a:r>
              <a:rPr lang="es-EC" dirty="0" smtClean="0"/>
              <a:t>	La </a:t>
            </a:r>
            <a:r>
              <a:rPr lang="es-EC" b="1" dirty="0"/>
              <a:t>cuantificación de los valores </a:t>
            </a:r>
            <a:r>
              <a:rPr lang="es-EC" dirty="0"/>
              <a:t>de rangos de presiones y temperatura </a:t>
            </a:r>
            <a:r>
              <a:rPr lang="es-EC" dirty="0" smtClean="0"/>
              <a:t>	estarán aproximadamente </a:t>
            </a:r>
            <a:r>
              <a:rPr lang="es-EC" dirty="0"/>
              <a:t>entre:  </a:t>
            </a:r>
          </a:p>
          <a:p>
            <a:pPr algn="just"/>
            <a:r>
              <a:rPr lang="es-EC" dirty="0"/>
              <a:t> </a:t>
            </a:r>
          </a:p>
          <a:p>
            <a:pPr algn="just" defTabSz="360363"/>
            <a:r>
              <a:rPr lang="es-EC" dirty="0" smtClean="0"/>
              <a:t>	Rango </a:t>
            </a:r>
            <a:r>
              <a:rPr lang="es-EC" dirty="0"/>
              <a:t>de temperatura:   T = </a:t>
            </a:r>
            <a:r>
              <a:rPr lang="es-EC" dirty="0" smtClean="0"/>
              <a:t>280 °C</a:t>
            </a:r>
            <a:endParaRPr lang="es-EC" dirty="0"/>
          </a:p>
          <a:p>
            <a:pPr algn="just" defTabSz="360363"/>
            <a:r>
              <a:rPr lang="es-EC" dirty="0" smtClean="0"/>
              <a:t>	Rango </a:t>
            </a:r>
            <a:r>
              <a:rPr lang="es-EC" dirty="0"/>
              <a:t>de Presión:          P = </a:t>
            </a:r>
            <a:r>
              <a:rPr lang="es-EC" dirty="0" smtClean="0"/>
              <a:t>30 </a:t>
            </a:r>
            <a:r>
              <a:rPr lang="es-EC" dirty="0"/>
              <a:t>bar</a:t>
            </a:r>
          </a:p>
          <a:p>
            <a:pPr algn="just"/>
            <a:r>
              <a:rPr lang="es-EC" dirty="0"/>
              <a:t> </a:t>
            </a:r>
          </a:p>
          <a:p>
            <a:pPr marL="342900" indent="-342900" algn="just">
              <a:buFont typeface="+mj-lt"/>
              <a:buAutoNum type="arabicPeriod" startAt="2"/>
            </a:pPr>
            <a:r>
              <a:rPr lang="es-EC" dirty="0" smtClean="0"/>
              <a:t>Para </a:t>
            </a:r>
            <a:r>
              <a:rPr lang="es-EC" dirty="0"/>
              <a:t>determinar las características de los </a:t>
            </a:r>
            <a:r>
              <a:rPr lang="es-EC" b="1" dirty="0"/>
              <a:t>biocombustibles</a:t>
            </a:r>
            <a:r>
              <a:rPr lang="es-EC" dirty="0"/>
              <a:t> se realizaran las </a:t>
            </a:r>
            <a:r>
              <a:rPr lang="es-EC" b="1" dirty="0"/>
              <a:t>pruebas</a:t>
            </a:r>
            <a:r>
              <a:rPr lang="es-EC" dirty="0"/>
              <a:t> necesarias para obtener los siguientes </a:t>
            </a:r>
            <a:r>
              <a:rPr lang="es-EC" dirty="0" smtClean="0"/>
              <a:t>parámetros: Poder calórico </a:t>
            </a:r>
            <a:r>
              <a:rPr lang="es-EC" dirty="0"/>
              <a:t>superior (PCS), humedad, cantidad de </a:t>
            </a:r>
            <a:r>
              <a:rPr lang="es-EC" dirty="0" smtClean="0"/>
              <a:t>ceniza, caracterización de gas y viscosidad de líquido.</a:t>
            </a:r>
            <a:endParaRPr lang="es-EC" dirty="0"/>
          </a:p>
          <a:p>
            <a:pPr algn="just"/>
            <a:r>
              <a:rPr lang="es-EC" dirty="0"/>
              <a:t> </a:t>
            </a:r>
          </a:p>
          <a:p>
            <a:pPr marL="342900" indent="-342900" algn="just">
              <a:buFont typeface="+mj-lt"/>
              <a:buAutoNum type="arabicPeriod" startAt="3"/>
            </a:pPr>
            <a:r>
              <a:rPr lang="es-EC" b="1" dirty="0" smtClean="0"/>
              <a:t>Diseñar </a:t>
            </a:r>
            <a:r>
              <a:rPr lang="es-EC" b="1" dirty="0"/>
              <a:t>y construir</a:t>
            </a:r>
            <a:r>
              <a:rPr lang="es-EC" dirty="0"/>
              <a:t> de una micro extrusora experimental con capacidad de compactación de 0,2 Kg por carga</a:t>
            </a:r>
            <a:r>
              <a:rPr lang="es-EC" dirty="0" smtClean="0"/>
              <a:t>.</a:t>
            </a:r>
            <a:endParaRPr lang="es-EC" dirty="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ALCANCE</a:t>
            </a:r>
            <a:endParaRPr lang="en-US" altLang="en-US" sz="2800" b="1" dirty="0" smtClean="0"/>
          </a:p>
        </p:txBody>
      </p:sp>
    </p:spTree>
    <p:extLst>
      <p:ext uri="{BB962C8B-B14F-4D97-AF65-F5344CB8AC3E}">
        <p14:creationId xmlns:p14="http://schemas.microsoft.com/office/powerpoint/2010/main" val="917506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81880" y="1183802"/>
            <a:ext cx="86106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200000"/>
              </a:lnSpc>
            </a:pPr>
            <a:r>
              <a:rPr lang="es-EC" dirty="0" smtClean="0"/>
              <a:t>Se </a:t>
            </a:r>
            <a:r>
              <a:rPr lang="es-EC" dirty="0"/>
              <a:t>desarrolla este proyecto de grado para la </a:t>
            </a:r>
            <a:r>
              <a:rPr lang="es-EC" b="1" dirty="0"/>
              <a:t>obtención del título </a:t>
            </a:r>
            <a:r>
              <a:rPr lang="es-EC" dirty="0"/>
              <a:t>de </a:t>
            </a:r>
            <a:r>
              <a:rPr lang="es-EC" b="1" dirty="0"/>
              <a:t>Ingeniero Mecánico</a:t>
            </a:r>
            <a:r>
              <a:rPr lang="es-EC" dirty="0"/>
              <a:t> aplicando los conceptos de d</a:t>
            </a:r>
            <a:r>
              <a:rPr lang="es-EC" dirty="0" smtClean="0"/>
              <a:t>iseño </a:t>
            </a:r>
            <a:r>
              <a:rPr lang="es-EC" dirty="0"/>
              <a:t>de </a:t>
            </a:r>
            <a:r>
              <a:rPr lang="es-EC" dirty="0" smtClean="0"/>
              <a:t>máquinas </a:t>
            </a:r>
            <a:r>
              <a:rPr lang="es-EC" dirty="0"/>
              <a:t>y elementos, matricería, procesos de manufactura y aspectos del uso de la energía aplicando los conocimientos adquiridos en termodinámica y energías no convencionales, de tal manera que </a:t>
            </a:r>
            <a:r>
              <a:rPr lang="es-EC" b="1" dirty="0"/>
              <a:t>empleando</a:t>
            </a:r>
            <a:r>
              <a:rPr lang="es-EC" dirty="0"/>
              <a:t> todos estos </a:t>
            </a:r>
            <a:r>
              <a:rPr lang="es-EC" b="1" dirty="0"/>
              <a:t>conocimientos</a:t>
            </a:r>
            <a:r>
              <a:rPr lang="es-EC" dirty="0"/>
              <a:t> se logra diseñar y construir una máquina que tomando como materia prima la biomasa y a través de un proceso tecnológico de extrusión, </a:t>
            </a:r>
            <a:r>
              <a:rPr lang="es-EC" dirty="0" smtClean="0"/>
              <a:t>elevar la </a:t>
            </a:r>
            <a:r>
              <a:rPr lang="es-EC" dirty="0"/>
              <a:t>temperatura y </a:t>
            </a:r>
            <a:r>
              <a:rPr lang="es-EC" dirty="0" smtClean="0"/>
              <a:t>presión para </a:t>
            </a:r>
            <a:r>
              <a:rPr lang="es-EC" dirty="0"/>
              <a:t>o</a:t>
            </a:r>
            <a:r>
              <a:rPr lang="es-EC" dirty="0" smtClean="0"/>
              <a:t>btener </a:t>
            </a:r>
            <a:r>
              <a:rPr lang="es-EC" dirty="0"/>
              <a:t>biocombustibles</a:t>
            </a:r>
            <a:r>
              <a:rPr lang="es-EC" sz="2000" dirty="0" smtClean="0"/>
              <a:t>.</a:t>
            </a:r>
            <a:endParaRPr lang="es-EC" sz="2000" dirty="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JUSTIFICACIÓN E IMPORTANCIA</a:t>
            </a:r>
            <a:endParaRPr lang="en-US" altLang="en-US" sz="2800" b="1" dirty="0" smtClean="0"/>
          </a:p>
        </p:txBody>
      </p:sp>
    </p:spTree>
    <p:extLst>
      <p:ext uri="{BB962C8B-B14F-4D97-AF65-F5344CB8AC3E}">
        <p14:creationId xmlns:p14="http://schemas.microsoft.com/office/powerpoint/2010/main" val="2377296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36512" y="0"/>
            <a:ext cx="9156825" cy="6858000"/>
          </a:xfrm>
          <a:prstGeom prst="rect">
            <a:avLst/>
          </a:prstGeom>
          <a:noFill/>
          <a:ln w="9525">
            <a:noFill/>
            <a:miter lim="800000"/>
            <a:headEnd/>
            <a:tailEnd/>
          </a:ln>
          <a:effectLst/>
        </p:spPr>
      </p:pic>
      <p:sp>
        <p:nvSpPr>
          <p:cNvPr id="5" name="1 CuadroTexto"/>
          <p:cNvSpPr txBox="1">
            <a:spLocks noChangeArrowheads="1"/>
          </p:cNvSpPr>
          <p:nvPr/>
        </p:nvSpPr>
        <p:spPr bwMode="auto">
          <a:xfrm>
            <a:off x="236600" y="1166842"/>
            <a:ext cx="8610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200000"/>
              </a:lnSpc>
            </a:pPr>
            <a:r>
              <a:rPr lang="es-EC" dirty="0" smtClean="0"/>
              <a:t>La </a:t>
            </a:r>
            <a:r>
              <a:rPr lang="es-EC" dirty="0"/>
              <a:t>biomasa es </a:t>
            </a:r>
            <a:r>
              <a:rPr lang="es-EC" b="1" dirty="0"/>
              <a:t>toda sustancia orgánica renovable </a:t>
            </a:r>
            <a:r>
              <a:rPr lang="es-EC" dirty="0"/>
              <a:t>de origen tanto animal como vegetal. La </a:t>
            </a:r>
            <a:r>
              <a:rPr lang="es-EC" b="1" dirty="0"/>
              <a:t>energía</a:t>
            </a:r>
            <a:r>
              <a:rPr lang="es-EC" dirty="0"/>
              <a:t> de la </a:t>
            </a:r>
            <a:r>
              <a:rPr lang="es-EC" b="1" dirty="0"/>
              <a:t>biomasa</a:t>
            </a:r>
            <a:r>
              <a:rPr lang="es-EC" dirty="0"/>
              <a:t> proviene de la </a:t>
            </a:r>
            <a:r>
              <a:rPr lang="es-EC" b="1" dirty="0"/>
              <a:t>energía</a:t>
            </a:r>
            <a:r>
              <a:rPr lang="es-EC" dirty="0"/>
              <a:t> que </a:t>
            </a:r>
            <a:r>
              <a:rPr lang="es-EC" b="1" dirty="0"/>
              <a:t>almacenan</a:t>
            </a:r>
            <a:r>
              <a:rPr lang="es-EC" dirty="0"/>
              <a:t> los seres vivos. </a:t>
            </a:r>
            <a:endParaRPr lang="es-EC" dirty="0" smtClean="0"/>
          </a:p>
          <a:p>
            <a:pPr algn="just">
              <a:lnSpc>
                <a:spcPct val="200000"/>
              </a:lnSpc>
            </a:pPr>
            <a:r>
              <a:rPr lang="es-EC" dirty="0" smtClean="0"/>
              <a:t>En primer lugar, los vegetales al realizar la fotosíntesis, utilizan la energía del sol para formar sustancias orgánicas. Después los animales incorporan y transforman esa energía al alimentarse de las plantas. </a:t>
            </a:r>
          </a:p>
          <a:p>
            <a:pPr algn="just">
              <a:lnSpc>
                <a:spcPct val="200000"/>
              </a:lnSpc>
            </a:pPr>
            <a:r>
              <a:rPr lang="es-EC" dirty="0" smtClean="0"/>
              <a:t>Los productos de dicha transformación, que se consideran residuos, pueden ser utilizados como recurso energético.</a:t>
            </a:r>
            <a:endParaRPr lang="en-US" altLang="en-US" sz="2400" b="1" dirty="0" smtClean="0"/>
          </a:p>
        </p:txBody>
      </p:sp>
      <p:sp>
        <p:nvSpPr>
          <p:cNvPr id="4" name="1 CuadroTexto"/>
          <p:cNvSpPr txBox="1">
            <a:spLocks noChangeArrowheads="1"/>
          </p:cNvSpPr>
          <p:nvPr/>
        </p:nvSpPr>
        <p:spPr bwMode="auto">
          <a:xfrm>
            <a:off x="281880" y="10396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s-EC" sz="2800" b="1" dirty="0" smtClean="0"/>
              <a:t>BIOMASA</a:t>
            </a:r>
            <a:endParaRPr lang="en-US" altLang="en-US" sz="2800" b="1" dirty="0" smtClean="0"/>
          </a:p>
        </p:txBody>
      </p:sp>
    </p:spTree>
    <p:extLst>
      <p:ext uri="{BB962C8B-B14F-4D97-AF65-F5344CB8AC3E}">
        <p14:creationId xmlns:p14="http://schemas.microsoft.com/office/powerpoint/2010/main" val="737732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1649</TotalTime>
  <Words>1754</Words>
  <Application>Microsoft Office PowerPoint</Application>
  <PresentationFormat>Presentación en pantalla (4:3)</PresentationFormat>
  <Paragraphs>282</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Salazar</dc:creator>
  <cp:lastModifiedBy>Pablo Salazar</cp:lastModifiedBy>
  <cp:revision>14</cp:revision>
  <dcterms:created xsi:type="dcterms:W3CDTF">2014-01-09T14:36:20Z</dcterms:created>
  <dcterms:modified xsi:type="dcterms:W3CDTF">2014-09-07T21:59:15Z</dcterms:modified>
</cp:coreProperties>
</file>