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44"/>
  </p:notesMasterIdLst>
  <p:handoutMasterIdLst>
    <p:handoutMasterId r:id="rId45"/>
  </p:handoutMasterIdLst>
  <p:sldIdLst>
    <p:sldId id="256" r:id="rId2"/>
    <p:sldId id="258" r:id="rId3"/>
    <p:sldId id="322" r:id="rId4"/>
    <p:sldId id="323" r:id="rId5"/>
    <p:sldId id="282" r:id="rId6"/>
    <p:sldId id="324" r:id="rId7"/>
    <p:sldId id="321" r:id="rId8"/>
    <p:sldId id="306" r:id="rId9"/>
    <p:sldId id="261" r:id="rId10"/>
    <p:sldId id="262" r:id="rId11"/>
    <p:sldId id="307" r:id="rId12"/>
    <p:sldId id="263" r:id="rId13"/>
    <p:sldId id="351" r:id="rId14"/>
    <p:sldId id="308" r:id="rId15"/>
    <p:sldId id="325" r:id="rId16"/>
    <p:sldId id="333" r:id="rId17"/>
    <p:sldId id="350" r:id="rId18"/>
    <p:sldId id="349" r:id="rId19"/>
    <p:sldId id="317" r:id="rId20"/>
    <p:sldId id="318" r:id="rId21"/>
    <p:sldId id="326" r:id="rId22"/>
    <p:sldId id="330" r:id="rId23"/>
    <p:sldId id="331" r:id="rId24"/>
    <p:sldId id="332" r:id="rId25"/>
    <p:sldId id="345" r:id="rId26"/>
    <p:sldId id="327" r:id="rId27"/>
    <p:sldId id="334" r:id="rId28"/>
    <p:sldId id="335" r:id="rId29"/>
    <p:sldId id="336" r:id="rId30"/>
    <p:sldId id="337" r:id="rId31"/>
    <p:sldId id="290" r:id="rId32"/>
    <p:sldId id="297" r:id="rId33"/>
    <p:sldId id="299" r:id="rId34"/>
    <p:sldId id="300" r:id="rId35"/>
    <p:sldId id="301" r:id="rId36"/>
    <p:sldId id="302" r:id="rId37"/>
    <p:sldId id="340" r:id="rId38"/>
    <p:sldId id="338" r:id="rId39"/>
    <p:sldId id="341" r:id="rId40"/>
    <p:sldId id="339" r:id="rId41"/>
    <p:sldId id="294" r:id="rId42"/>
    <p:sldId id="343"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8D46"/>
    <a:srgbClr val="5BB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3" autoAdjust="0"/>
    <p:restoredTop sz="82168" autoAdjust="0"/>
  </p:normalViewPr>
  <p:slideViewPr>
    <p:cSldViewPr>
      <p:cViewPr varScale="1">
        <p:scale>
          <a:sx n="56" d="100"/>
          <a:sy n="56" d="100"/>
        </p:scale>
        <p:origin x="-8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8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67418-7EA7-4FE3-83E3-9B7A32341196}" type="doc">
      <dgm:prSet loTypeId="urn:microsoft.com/office/officeart/2005/8/layout/hProcess9" loCatId="process" qsTypeId="urn:microsoft.com/office/officeart/2005/8/quickstyle/simple1" qsCatId="simple" csTypeId="urn:microsoft.com/office/officeart/2005/8/colors/accent1_2" csCatId="accent1" phldr="1"/>
      <dgm:spPr/>
    </dgm:pt>
    <dgm:pt modelId="{EC52CF88-ACEE-445A-8366-E7DA472B61F3}">
      <dgm:prSet phldrT="[Text]"/>
      <dgm:spPr>
        <a:solidFill>
          <a:srgbClr val="158D46"/>
        </a:solidFill>
      </dgm:spPr>
      <dgm:t>
        <a:bodyPr/>
        <a:lstStyle/>
        <a:p>
          <a:r>
            <a:rPr lang="en-US" dirty="0" err="1" smtClean="0">
              <a:latin typeface="Times New Roman" panose="02020603050405020304" pitchFamily="18" charset="0"/>
              <a:cs typeface="Times New Roman" panose="02020603050405020304" pitchFamily="18" charset="0"/>
            </a:rPr>
            <a:t>Investigación</a:t>
          </a:r>
          <a:endParaRPr lang="es-EC" dirty="0">
            <a:latin typeface="Times New Roman" panose="02020603050405020304" pitchFamily="18" charset="0"/>
            <a:cs typeface="Times New Roman" panose="02020603050405020304" pitchFamily="18" charset="0"/>
          </a:endParaRPr>
        </a:p>
      </dgm:t>
    </dgm:pt>
    <dgm:pt modelId="{3E59F9E1-ACC0-420B-AED5-4CA5E108A712}" type="parTrans" cxnId="{C0E5931B-F8EF-465B-94E3-B2347DB9E684}">
      <dgm:prSet/>
      <dgm:spPr/>
      <dgm:t>
        <a:bodyPr/>
        <a:lstStyle/>
        <a:p>
          <a:endParaRPr lang="es-EC"/>
        </a:p>
      </dgm:t>
    </dgm:pt>
    <dgm:pt modelId="{A59F81D6-4613-4FE0-A90C-64A9A4B4D0A0}" type="sibTrans" cxnId="{C0E5931B-F8EF-465B-94E3-B2347DB9E684}">
      <dgm:prSet/>
      <dgm:spPr/>
      <dgm:t>
        <a:bodyPr/>
        <a:lstStyle/>
        <a:p>
          <a:endParaRPr lang="es-EC"/>
        </a:p>
      </dgm:t>
    </dgm:pt>
    <dgm:pt modelId="{65EE2EFD-4080-4A25-BA63-A1C27A5B65F4}">
      <dgm:prSet phldrT="[Text]"/>
      <dgm:spPr>
        <a:solidFill>
          <a:srgbClr val="158D46"/>
        </a:solidFill>
      </dgm:spPr>
      <dgm:t>
        <a:bodyPr/>
        <a:lstStyle/>
        <a:p>
          <a:r>
            <a:rPr lang="en-US" dirty="0" err="1" smtClean="0">
              <a:latin typeface="Times New Roman" panose="02020603050405020304" pitchFamily="18" charset="0"/>
              <a:cs typeface="Times New Roman" panose="02020603050405020304" pitchFamily="18" charset="0"/>
            </a:rPr>
            <a:t>Generación</a:t>
          </a:r>
          <a:r>
            <a:rPr lang="en-US" dirty="0" smtClean="0">
              <a:latin typeface="Times New Roman" panose="02020603050405020304" pitchFamily="18" charset="0"/>
              <a:cs typeface="Times New Roman" panose="02020603050405020304" pitchFamily="18" charset="0"/>
            </a:rPr>
            <a:t> del </a:t>
          </a:r>
          <a:r>
            <a:rPr lang="en-US" dirty="0" err="1" smtClean="0">
              <a:latin typeface="Times New Roman" panose="02020603050405020304" pitchFamily="18" charset="0"/>
              <a:cs typeface="Times New Roman" panose="02020603050405020304" pitchFamily="18" charset="0"/>
            </a:rPr>
            <a:t>modelo</a:t>
          </a:r>
          <a:endParaRPr lang="es-EC" dirty="0">
            <a:latin typeface="Times New Roman" panose="02020603050405020304" pitchFamily="18" charset="0"/>
            <a:cs typeface="Times New Roman" panose="02020603050405020304" pitchFamily="18" charset="0"/>
          </a:endParaRPr>
        </a:p>
      </dgm:t>
    </dgm:pt>
    <dgm:pt modelId="{556AD839-E80E-4DA2-A24D-0F79C263BAA0}" type="parTrans" cxnId="{42755088-0C24-4300-80D0-E84DBF9BF297}">
      <dgm:prSet/>
      <dgm:spPr/>
      <dgm:t>
        <a:bodyPr/>
        <a:lstStyle/>
        <a:p>
          <a:endParaRPr lang="es-EC"/>
        </a:p>
      </dgm:t>
    </dgm:pt>
    <dgm:pt modelId="{BD9674B9-6951-4697-B682-30447ECB479E}" type="sibTrans" cxnId="{42755088-0C24-4300-80D0-E84DBF9BF297}">
      <dgm:prSet/>
      <dgm:spPr/>
      <dgm:t>
        <a:bodyPr/>
        <a:lstStyle/>
        <a:p>
          <a:endParaRPr lang="es-EC"/>
        </a:p>
      </dgm:t>
    </dgm:pt>
    <dgm:pt modelId="{27B5C0BB-E567-4B3A-8773-898DD61C1D27}">
      <dgm:prSet phldrT="[Text]"/>
      <dgm:spPr>
        <a:solidFill>
          <a:srgbClr val="158D46"/>
        </a:solidFill>
      </dgm:spPr>
      <dgm:t>
        <a:bodyPr/>
        <a:lstStyle/>
        <a:p>
          <a:r>
            <a:rPr lang="en-US" dirty="0" err="1" smtClean="0">
              <a:latin typeface="Times New Roman" panose="02020603050405020304" pitchFamily="18" charset="0"/>
              <a:cs typeface="Times New Roman" panose="02020603050405020304" pitchFamily="18" charset="0"/>
            </a:rPr>
            <a:t>Vericación</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dgm:t>
    </dgm:pt>
    <dgm:pt modelId="{61F49537-DAE2-403F-99CD-C6E9B4780F58}" type="parTrans" cxnId="{A0198C2D-7941-4550-9D83-D713FFA58E5F}">
      <dgm:prSet/>
      <dgm:spPr/>
      <dgm:t>
        <a:bodyPr/>
        <a:lstStyle/>
        <a:p>
          <a:endParaRPr lang="es-EC"/>
        </a:p>
      </dgm:t>
    </dgm:pt>
    <dgm:pt modelId="{EA78893D-B234-4E69-8054-E097E98B1088}" type="sibTrans" cxnId="{A0198C2D-7941-4550-9D83-D713FFA58E5F}">
      <dgm:prSet/>
      <dgm:spPr/>
      <dgm:t>
        <a:bodyPr/>
        <a:lstStyle/>
        <a:p>
          <a:endParaRPr lang="es-EC"/>
        </a:p>
      </dgm:t>
    </dgm:pt>
    <dgm:pt modelId="{E237024D-0072-4650-85F7-8792FE09D2F8}">
      <dgm:prSet phldrT="[Text]"/>
      <dgm:spPr>
        <a:solidFill>
          <a:srgbClr val="158D46"/>
        </a:solidFill>
      </dgm:spPr>
      <dgm:t>
        <a:bodyPr/>
        <a:lstStyle/>
        <a:p>
          <a:r>
            <a:rPr lang="en-US" dirty="0" err="1" smtClean="0">
              <a:latin typeface="Times New Roman" panose="02020603050405020304" pitchFamily="18" charset="0"/>
              <a:cs typeface="Times New Roman" panose="02020603050405020304" pitchFamily="18" charset="0"/>
            </a:rPr>
            <a:t>Análisis</a:t>
          </a:r>
          <a:endParaRPr lang="es-EC" dirty="0">
            <a:latin typeface="Times New Roman" panose="02020603050405020304" pitchFamily="18" charset="0"/>
            <a:cs typeface="Times New Roman" panose="02020603050405020304" pitchFamily="18" charset="0"/>
          </a:endParaRPr>
        </a:p>
      </dgm:t>
    </dgm:pt>
    <dgm:pt modelId="{5C222ED9-B9B5-4F35-B312-3222DD6080F9}" type="parTrans" cxnId="{D9E73DF6-8FF9-4370-B841-42B54330047C}">
      <dgm:prSet/>
      <dgm:spPr/>
      <dgm:t>
        <a:bodyPr/>
        <a:lstStyle/>
        <a:p>
          <a:endParaRPr lang="es-EC"/>
        </a:p>
      </dgm:t>
    </dgm:pt>
    <dgm:pt modelId="{BAD1D929-35F2-42FD-A2BA-0DE6C9CCC26F}" type="sibTrans" cxnId="{D9E73DF6-8FF9-4370-B841-42B54330047C}">
      <dgm:prSet/>
      <dgm:spPr/>
      <dgm:t>
        <a:bodyPr/>
        <a:lstStyle/>
        <a:p>
          <a:endParaRPr lang="es-EC"/>
        </a:p>
      </dgm:t>
    </dgm:pt>
    <dgm:pt modelId="{230B66AF-4F3D-41A5-AD64-11B1F405D51C}" type="pres">
      <dgm:prSet presAssocID="{86467418-7EA7-4FE3-83E3-9B7A32341196}" presName="CompostProcess" presStyleCnt="0">
        <dgm:presLayoutVars>
          <dgm:dir/>
          <dgm:resizeHandles val="exact"/>
        </dgm:presLayoutVars>
      </dgm:prSet>
      <dgm:spPr/>
    </dgm:pt>
    <dgm:pt modelId="{81005DE6-3CF6-41C2-9A6F-7E92B8E2CB34}" type="pres">
      <dgm:prSet presAssocID="{86467418-7EA7-4FE3-83E3-9B7A32341196}" presName="arrow" presStyleLbl="bgShp" presStyleIdx="0" presStyleCnt="1" custScaleX="117647" custLinFactNeighborY="2968"/>
      <dgm:spPr>
        <a:solidFill>
          <a:schemeClr val="accent6">
            <a:lumMod val="60000"/>
            <a:lumOff val="40000"/>
          </a:schemeClr>
        </a:solidFill>
      </dgm:spPr>
    </dgm:pt>
    <dgm:pt modelId="{365056EE-ACEB-45A4-8365-0F4E53CAC599}" type="pres">
      <dgm:prSet presAssocID="{86467418-7EA7-4FE3-83E3-9B7A32341196}" presName="linearProcess" presStyleCnt="0"/>
      <dgm:spPr/>
    </dgm:pt>
    <dgm:pt modelId="{43D000C1-C51E-4BAC-8390-22736DCB11D1}" type="pres">
      <dgm:prSet presAssocID="{EC52CF88-ACEE-445A-8366-E7DA472B61F3}" presName="textNode" presStyleLbl="node1" presStyleIdx="0" presStyleCnt="4">
        <dgm:presLayoutVars>
          <dgm:bulletEnabled val="1"/>
        </dgm:presLayoutVars>
      </dgm:prSet>
      <dgm:spPr/>
      <dgm:t>
        <a:bodyPr/>
        <a:lstStyle/>
        <a:p>
          <a:endParaRPr lang="es-EC"/>
        </a:p>
      </dgm:t>
    </dgm:pt>
    <dgm:pt modelId="{FBF3A6D6-2332-40EE-84B6-5FD41CC13631}" type="pres">
      <dgm:prSet presAssocID="{A59F81D6-4613-4FE0-A90C-64A9A4B4D0A0}" presName="sibTrans" presStyleCnt="0"/>
      <dgm:spPr/>
    </dgm:pt>
    <dgm:pt modelId="{7DD17F8D-D104-4B31-BD34-36975B7F1C0E}" type="pres">
      <dgm:prSet presAssocID="{65EE2EFD-4080-4A25-BA63-A1C27A5B65F4}" presName="textNode" presStyleLbl="node1" presStyleIdx="1" presStyleCnt="4">
        <dgm:presLayoutVars>
          <dgm:bulletEnabled val="1"/>
        </dgm:presLayoutVars>
      </dgm:prSet>
      <dgm:spPr/>
      <dgm:t>
        <a:bodyPr/>
        <a:lstStyle/>
        <a:p>
          <a:endParaRPr lang="es-EC"/>
        </a:p>
      </dgm:t>
    </dgm:pt>
    <dgm:pt modelId="{EFD53934-B6CD-47AE-A8BE-D01A79A2542F}" type="pres">
      <dgm:prSet presAssocID="{BD9674B9-6951-4697-B682-30447ECB479E}" presName="sibTrans" presStyleCnt="0"/>
      <dgm:spPr/>
    </dgm:pt>
    <dgm:pt modelId="{CBADA3E2-BA49-4792-8C05-4BC02F619FB1}" type="pres">
      <dgm:prSet presAssocID="{27B5C0BB-E567-4B3A-8773-898DD61C1D27}" presName="textNode" presStyleLbl="node1" presStyleIdx="2" presStyleCnt="4">
        <dgm:presLayoutVars>
          <dgm:bulletEnabled val="1"/>
        </dgm:presLayoutVars>
      </dgm:prSet>
      <dgm:spPr/>
      <dgm:t>
        <a:bodyPr/>
        <a:lstStyle/>
        <a:p>
          <a:endParaRPr lang="es-EC"/>
        </a:p>
      </dgm:t>
    </dgm:pt>
    <dgm:pt modelId="{07AC2451-83AA-464A-9EF8-1C848C194B99}" type="pres">
      <dgm:prSet presAssocID="{EA78893D-B234-4E69-8054-E097E98B1088}" presName="sibTrans" presStyleCnt="0"/>
      <dgm:spPr/>
    </dgm:pt>
    <dgm:pt modelId="{DAFE8261-4A62-4DFC-932A-70DE3FFDEBA7}" type="pres">
      <dgm:prSet presAssocID="{E237024D-0072-4650-85F7-8792FE09D2F8}" presName="textNode" presStyleLbl="node1" presStyleIdx="3" presStyleCnt="4">
        <dgm:presLayoutVars>
          <dgm:bulletEnabled val="1"/>
        </dgm:presLayoutVars>
      </dgm:prSet>
      <dgm:spPr/>
      <dgm:t>
        <a:bodyPr/>
        <a:lstStyle/>
        <a:p>
          <a:endParaRPr lang="es-EC"/>
        </a:p>
      </dgm:t>
    </dgm:pt>
  </dgm:ptLst>
  <dgm:cxnLst>
    <dgm:cxn modelId="{D9E73DF6-8FF9-4370-B841-42B54330047C}" srcId="{86467418-7EA7-4FE3-83E3-9B7A32341196}" destId="{E237024D-0072-4650-85F7-8792FE09D2F8}" srcOrd="3" destOrd="0" parTransId="{5C222ED9-B9B5-4F35-B312-3222DD6080F9}" sibTransId="{BAD1D929-35F2-42FD-A2BA-0DE6C9CCC26F}"/>
    <dgm:cxn modelId="{42755088-0C24-4300-80D0-E84DBF9BF297}" srcId="{86467418-7EA7-4FE3-83E3-9B7A32341196}" destId="{65EE2EFD-4080-4A25-BA63-A1C27A5B65F4}" srcOrd="1" destOrd="0" parTransId="{556AD839-E80E-4DA2-A24D-0F79C263BAA0}" sibTransId="{BD9674B9-6951-4697-B682-30447ECB479E}"/>
    <dgm:cxn modelId="{A0198C2D-7941-4550-9D83-D713FFA58E5F}" srcId="{86467418-7EA7-4FE3-83E3-9B7A32341196}" destId="{27B5C0BB-E567-4B3A-8773-898DD61C1D27}" srcOrd="2" destOrd="0" parTransId="{61F49537-DAE2-403F-99CD-C6E9B4780F58}" sibTransId="{EA78893D-B234-4E69-8054-E097E98B1088}"/>
    <dgm:cxn modelId="{1902411B-8A68-4363-B0DC-69435881F5AF}" type="presOf" srcId="{65EE2EFD-4080-4A25-BA63-A1C27A5B65F4}" destId="{7DD17F8D-D104-4B31-BD34-36975B7F1C0E}" srcOrd="0" destOrd="0" presId="urn:microsoft.com/office/officeart/2005/8/layout/hProcess9"/>
    <dgm:cxn modelId="{264676E7-5A76-48F3-A921-5EBBA60B6542}" type="presOf" srcId="{E237024D-0072-4650-85F7-8792FE09D2F8}" destId="{DAFE8261-4A62-4DFC-932A-70DE3FFDEBA7}" srcOrd="0" destOrd="0" presId="urn:microsoft.com/office/officeart/2005/8/layout/hProcess9"/>
    <dgm:cxn modelId="{C0E5931B-F8EF-465B-94E3-B2347DB9E684}" srcId="{86467418-7EA7-4FE3-83E3-9B7A32341196}" destId="{EC52CF88-ACEE-445A-8366-E7DA472B61F3}" srcOrd="0" destOrd="0" parTransId="{3E59F9E1-ACC0-420B-AED5-4CA5E108A712}" sibTransId="{A59F81D6-4613-4FE0-A90C-64A9A4B4D0A0}"/>
    <dgm:cxn modelId="{F682AF8F-792D-4D34-BFEF-195E6AE5385F}" type="presOf" srcId="{86467418-7EA7-4FE3-83E3-9B7A32341196}" destId="{230B66AF-4F3D-41A5-AD64-11B1F405D51C}" srcOrd="0" destOrd="0" presId="urn:microsoft.com/office/officeart/2005/8/layout/hProcess9"/>
    <dgm:cxn modelId="{163E1323-CB50-4EFE-9CB3-6B698A85D9DF}" type="presOf" srcId="{EC52CF88-ACEE-445A-8366-E7DA472B61F3}" destId="{43D000C1-C51E-4BAC-8390-22736DCB11D1}" srcOrd="0" destOrd="0" presId="urn:microsoft.com/office/officeart/2005/8/layout/hProcess9"/>
    <dgm:cxn modelId="{ADAA7D28-416C-45A9-A2BF-D83C19F0988D}" type="presOf" srcId="{27B5C0BB-E567-4B3A-8773-898DD61C1D27}" destId="{CBADA3E2-BA49-4792-8C05-4BC02F619FB1}" srcOrd="0" destOrd="0" presId="urn:microsoft.com/office/officeart/2005/8/layout/hProcess9"/>
    <dgm:cxn modelId="{E37C40F2-DD70-4CC2-8658-A8B2705B9817}" type="presParOf" srcId="{230B66AF-4F3D-41A5-AD64-11B1F405D51C}" destId="{81005DE6-3CF6-41C2-9A6F-7E92B8E2CB34}" srcOrd="0" destOrd="0" presId="urn:microsoft.com/office/officeart/2005/8/layout/hProcess9"/>
    <dgm:cxn modelId="{1739A0C2-9075-4A4F-8EFF-26A31E4D329A}" type="presParOf" srcId="{230B66AF-4F3D-41A5-AD64-11B1F405D51C}" destId="{365056EE-ACEB-45A4-8365-0F4E53CAC599}" srcOrd="1" destOrd="0" presId="urn:microsoft.com/office/officeart/2005/8/layout/hProcess9"/>
    <dgm:cxn modelId="{0235A3B9-1AC0-4A92-A5F6-E20CE6AD7E00}" type="presParOf" srcId="{365056EE-ACEB-45A4-8365-0F4E53CAC599}" destId="{43D000C1-C51E-4BAC-8390-22736DCB11D1}" srcOrd="0" destOrd="0" presId="urn:microsoft.com/office/officeart/2005/8/layout/hProcess9"/>
    <dgm:cxn modelId="{73161799-C8E3-46A3-8DA3-167B0AAD1B45}" type="presParOf" srcId="{365056EE-ACEB-45A4-8365-0F4E53CAC599}" destId="{FBF3A6D6-2332-40EE-84B6-5FD41CC13631}" srcOrd="1" destOrd="0" presId="urn:microsoft.com/office/officeart/2005/8/layout/hProcess9"/>
    <dgm:cxn modelId="{C13A9C65-A5DA-46A1-918B-94AE5001CFB3}" type="presParOf" srcId="{365056EE-ACEB-45A4-8365-0F4E53CAC599}" destId="{7DD17F8D-D104-4B31-BD34-36975B7F1C0E}" srcOrd="2" destOrd="0" presId="urn:microsoft.com/office/officeart/2005/8/layout/hProcess9"/>
    <dgm:cxn modelId="{79AB86BC-CF77-4162-85F0-B68F924C45DB}" type="presParOf" srcId="{365056EE-ACEB-45A4-8365-0F4E53CAC599}" destId="{EFD53934-B6CD-47AE-A8BE-D01A79A2542F}" srcOrd="3" destOrd="0" presId="urn:microsoft.com/office/officeart/2005/8/layout/hProcess9"/>
    <dgm:cxn modelId="{8BC026C8-540A-4787-AF56-139EB97EA91A}" type="presParOf" srcId="{365056EE-ACEB-45A4-8365-0F4E53CAC599}" destId="{CBADA3E2-BA49-4792-8C05-4BC02F619FB1}" srcOrd="4" destOrd="0" presId="urn:microsoft.com/office/officeart/2005/8/layout/hProcess9"/>
    <dgm:cxn modelId="{FC2123DF-340E-47B2-852B-08FD09C95196}" type="presParOf" srcId="{365056EE-ACEB-45A4-8365-0F4E53CAC599}" destId="{07AC2451-83AA-464A-9EF8-1C848C194B99}" srcOrd="5" destOrd="0" presId="urn:microsoft.com/office/officeart/2005/8/layout/hProcess9"/>
    <dgm:cxn modelId="{B41953BD-5C38-44DF-8BCC-60D067435043}" type="presParOf" srcId="{365056EE-ACEB-45A4-8365-0F4E53CAC599}" destId="{DAFE8261-4A62-4DFC-932A-70DE3FFDEBA7}"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05DE6-3CF6-41C2-9A6F-7E92B8E2CB34}">
      <dsp:nvSpPr>
        <dsp:cNvPr id="0" name=""/>
        <dsp:cNvSpPr/>
      </dsp:nvSpPr>
      <dsp:spPr>
        <a:xfrm>
          <a:off x="1" y="0"/>
          <a:ext cx="7467596" cy="2812128"/>
        </a:xfrm>
        <a:prstGeom prst="rightArrow">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43D000C1-C51E-4BAC-8390-22736DCB11D1}">
      <dsp:nvSpPr>
        <dsp:cNvPr id="0" name=""/>
        <dsp:cNvSpPr/>
      </dsp:nvSpPr>
      <dsp:spPr>
        <a:xfrm>
          <a:off x="333" y="843638"/>
          <a:ext cx="1789203" cy="1124851"/>
        </a:xfrm>
        <a:prstGeom prst="roundRect">
          <a:avLst/>
        </a:prstGeom>
        <a:solidFill>
          <a:srgbClr val="158D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latin typeface="Times New Roman" panose="02020603050405020304" pitchFamily="18" charset="0"/>
              <a:cs typeface="Times New Roman" panose="02020603050405020304" pitchFamily="18" charset="0"/>
            </a:rPr>
            <a:t>Investigación</a:t>
          </a:r>
          <a:endParaRPr lang="es-EC" sz="2200" kern="1200" dirty="0">
            <a:latin typeface="Times New Roman" panose="02020603050405020304" pitchFamily="18" charset="0"/>
            <a:cs typeface="Times New Roman" panose="02020603050405020304" pitchFamily="18" charset="0"/>
          </a:endParaRPr>
        </a:p>
      </dsp:txBody>
      <dsp:txXfrm>
        <a:off x="55244" y="898549"/>
        <a:ext cx="1679381" cy="1015029"/>
      </dsp:txXfrm>
    </dsp:sp>
    <dsp:sp modelId="{7DD17F8D-D104-4B31-BD34-36975B7F1C0E}">
      <dsp:nvSpPr>
        <dsp:cNvPr id="0" name=""/>
        <dsp:cNvSpPr/>
      </dsp:nvSpPr>
      <dsp:spPr>
        <a:xfrm>
          <a:off x="1892910" y="843638"/>
          <a:ext cx="1789203" cy="1124851"/>
        </a:xfrm>
        <a:prstGeom prst="roundRect">
          <a:avLst/>
        </a:prstGeom>
        <a:solidFill>
          <a:srgbClr val="158D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latin typeface="Times New Roman" panose="02020603050405020304" pitchFamily="18" charset="0"/>
              <a:cs typeface="Times New Roman" panose="02020603050405020304" pitchFamily="18" charset="0"/>
            </a:rPr>
            <a:t>Generación</a:t>
          </a:r>
          <a:r>
            <a:rPr lang="en-US" sz="2200" kern="1200" dirty="0" smtClean="0">
              <a:latin typeface="Times New Roman" panose="02020603050405020304" pitchFamily="18" charset="0"/>
              <a:cs typeface="Times New Roman" panose="02020603050405020304" pitchFamily="18" charset="0"/>
            </a:rPr>
            <a:t> del </a:t>
          </a:r>
          <a:r>
            <a:rPr lang="en-US" sz="2200" kern="1200" dirty="0" err="1" smtClean="0">
              <a:latin typeface="Times New Roman" panose="02020603050405020304" pitchFamily="18" charset="0"/>
              <a:cs typeface="Times New Roman" panose="02020603050405020304" pitchFamily="18" charset="0"/>
            </a:rPr>
            <a:t>modelo</a:t>
          </a:r>
          <a:endParaRPr lang="es-EC" sz="2200" kern="1200" dirty="0">
            <a:latin typeface="Times New Roman" panose="02020603050405020304" pitchFamily="18" charset="0"/>
            <a:cs typeface="Times New Roman" panose="02020603050405020304" pitchFamily="18" charset="0"/>
          </a:endParaRPr>
        </a:p>
      </dsp:txBody>
      <dsp:txXfrm>
        <a:off x="1947821" y="898549"/>
        <a:ext cx="1679381" cy="1015029"/>
      </dsp:txXfrm>
    </dsp:sp>
    <dsp:sp modelId="{CBADA3E2-BA49-4792-8C05-4BC02F619FB1}">
      <dsp:nvSpPr>
        <dsp:cNvPr id="0" name=""/>
        <dsp:cNvSpPr/>
      </dsp:nvSpPr>
      <dsp:spPr>
        <a:xfrm>
          <a:off x="3785486" y="843638"/>
          <a:ext cx="1789203" cy="1124851"/>
        </a:xfrm>
        <a:prstGeom prst="roundRect">
          <a:avLst/>
        </a:prstGeom>
        <a:solidFill>
          <a:srgbClr val="158D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latin typeface="Times New Roman" panose="02020603050405020304" pitchFamily="18" charset="0"/>
              <a:cs typeface="Times New Roman" panose="02020603050405020304" pitchFamily="18" charset="0"/>
            </a:rPr>
            <a:t>Vericación</a:t>
          </a:r>
          <a:r>
            <a:rPr lang="en-US" sz="2200" kern="1200" dirty="0" smtClean="0">
              <a:latin typeface="Times New Roman" panose="02020603050405020304" pitchFamily="18" charset="0"/>
              <a:cs typeface="Times New Roman" panose="02020603050405020304" pitchFamily="18" charset="0"/>
            </a:rPr>
            <a:t> de </a:t>
          </a:r>
          <a:r>
            <a:rPr lang="en-US" sz="2200" kern="1200" dirty="0" err="1" smtClean="0">
              <a:latin typeface="Times New Roman" panose="02020603050405020304" pitchFamily="18" charset="0"/>
              <a:cs typeface="Times New Roman" panose="02020603050405020304" pitchFamily="18" charset="0"/>
            </a:rPr>
            <a:t>resultados</a:t>
          </a:r>
          <a:endParaRPr lang="es-EC" sz="2200" kern="1200" dirty="0">
            <a:latin typeface="Times New Roman" panose="02020603050405020304" pitchFamily="18" charset="0"/>
            <a:cs typeface="Times New Roman" panose="02020603050405020304" pitchFamily="18" charset="0"/>
          </a:endParaRPr>
        </a:p>
      </dsp:txBody>
      <dsp:txXfrm>
        <a:off x="3840397" y="898549"/>
        <a:ext cx="1679381" cy="1015029"/>
      </dsp:txXfrm>
    </dsp:sp>
    <dsp:sp modelId="{DAFE8261-4A62-4DFC-932A-70DE3FFDEBA7}">
      <dsp:nvSpPr>
        <dsp:cNvPr id="0" name=""/>
        <dsp:cNvSpPr/>
      </dsp:nvSpPr>
      <dsp:spPr>
        <a:xfrm>
          <a:off x="5678062" y="843638"/>
          <a:ext cx="1789203" cy="1124851"/>
        </a:xfrm>
        <a:prstGeom prst="roundRect">
          <a:avLst/>
        </a:prstGeom>
        <a:solidFill>
          <a:srgbClr val="158D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latin typeface="Times New Roman" panose="02020603050405020304" pitchFamily="18" charset="0"/>
              <a:cs typeface="Times New Roman" panose="02020603050405020304" pitchFamily="18" charset="0"/>
            </a:rPr>
            <a:t>Análisis</a:t>
          </a:r>
          <a:endParaRPr lang="es-EC" sz="2200" kern="1200" dirty="0">
            <a:latin typeface="Times New Roman" panose="02020603050405020304" pitchFamily="18" charset="0"/>
            <a:cs typeface="Times New Roman" panose="02020603050405020304" pitchFamily="18" charset="0"/>
          </a:endParaRPr>
        </a:p>
      </dsp:txBody>
      <dsp:txXfrm>
        <a:off x="5732973" y="898549"/>
        <a:ext cx="1679381" cy="10150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225BE3-11A1-4173-AE5E-89EC1A1051AA}" type="datetimeFigureOut">
              <a:rPr lang="es-EC" smtClean="0"/>
              <a:t>12/09/2014</a:t>
            </a:fld>
            <a:endParaRPr lang="es-EC"/>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D37FAE-84A4-4E10-9743-1FE3ED677C06}" type="slidenum">
              <a:rPr lang="es-EC" smtClean="0"/>
              <a:t>‹#›</a:t>
            </a:fld>
            <a:endParaRPr lang="es-EC"/>
          </a:p>
        </p:txBody>
      </p:sp>
    </p:spTree>
    <p:extLst>
      <p:ext uri="{BB962C8B-B14F-4D97-AF65-F5344CB8AC3E}">
        <p14:creationId xmlns:p14="http://schemas.microsoft.com/office/powerpoint/2010/main" val="314006069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75088-8C59-4551-8909-854FE27D4D88}" type="datetimeFigureOut">
              <a:rPr lang="es-EC" smtClean="0"/>
              <a:t>12/09/2014</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41769-0127-424D-98BE-8A2A8B211D66}" type="slidenum">
              <a:rPr lang="es-EC" smtClean="0"/>
              <a:t>‹#›</a:t>
            </a:fld>
            <a:endParaRPr lang="es-EC"/>
          </a:p>
        </p:txBody>
      </p:sp>
    </p:spTree>
    <p:extLst>
      <p:ext uri="{BB962C8B-B14F-4D97-AF65-F5344CB8AC3E}">
        <p14:creationId xmlns:p14="http://schemas.microsoft.com/office/powerpoint/2010/main" val="131042235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s-EC" sz="1200" dirty="0" smtClean="0"/>
          </a:p>
        </p:txBody>
      </p:sp>
      <p:sp>
        <p:nvSpPr>
          <p:cNvPr id="4" name="Slide Number Placeholder 3"/>
          <p:cNvSpPr>
            <a:spLocks noGrp="1"/>
          </p:cNvSpPr>
          <p:nvPr>
            <p:ph type="sldNum" sz="quarter" idx="10"/>
          </p:nvPr>
        </p:nvSpPr>
        <p:spPr/>
        <p:txBody>
          <a:bodyPr/>
          <a:lstStyle/>
          <a:p>
            <a:fld id="{16941769-0127-424D-98BE-8A2A8B211D66}" type="slidenum">
              <a:rPr lang="es-EC" smtClean="0"/>
              <a:t>2</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s-EC" sz="1200" dirty="0" smtClean="0"/>
          </a:p>
        </p:txBody>
      </p:sp>
      <p:sp>
        <p:nvSpPr>
          <p:cNvPr id="4" name="Slide Number Placeholder 3"/>
          <p:cNvSpPr>
            <a:spLocks noGrp="1"/>
          </p:cNvSpPr>
          <p:nvPr>
            <p:ph type="sldNum" sz="quarter" idx="10"/>
          </p:nvPr>
        </p:nvSpPr>
        <p:spPr/>
        <p:txBody>
          <a:bodyPr/>
          <a:lstStyle/>
          <a:p>
            <a:fld id="{16941769-0127-424D-98BE-8A2A8B211D66}" type="slidenum">
              <a:rPr lang="es-EC" smtClean="0"/>
              <a:t>11</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16941769-0127-424D-98BE-8A2A8B211D66}" type="slidenum">
              <a:rPr lang="es-EC" smtClean="0"/>
              <a:t>12</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16941769-0127-424D-98BE-8A2A8B211D66}" type="slidenum">
              <a:rPr lang="es-EC" smtClean="0"/>
              <a:t>13</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s-EC" sz="1200" dirty="0" smtClean="0"/>
          </a:p>
        </p:txBody>
      </p:sp>
      <p:sp>
        <p:nvSpPr>
          <p:cNvPr id="4" name="Slide Number Placeholder 3"/>
          <p:cNvSpPr>
            <a:spLocks noGrp="1"/>
          </p:cNvSpPr>
          <p:nvPr>
            <p:ph type="sldNum" sz="quarter" idx="10"/>
          </p:nvPr>
        </p:nvSpPr>
        <p:spPr/>
        <p:txBody>
          <a:bodyPr/>
          <a:lstStyle/>
          <a:p>
            <a:fld id="{16941769-0127-424D-98BE-8A2A8B211D66}" type="slidenum">
              <a:rPr lang="es-EC" smtClean="0"/>
              <a:t>14</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Header Placeholder 3"/>
          <p:cNvSpPr>
            <a:spLocks noGrp="1"/>
          </p:cNvSpPr>
          <p:nvPr>
            <p:ph type="hdr" sz="quarter" idx="10"/>
          </p:nvPr>
        </p:nvSpPr>
        <p:spPr/>
        <p:txBody>
          <a:bodyPr/>
          <a:lstStyle/>
          <a:p>
            <a:endParaRPr lang="es-EC"/>
          </a:p>
        </p:txBody>
      </p:sp>
      <p:sp>
        <p:nvSpPr>
          <p:cNvPr id="5" name="Slide Number Placeholder 4"/>
          <p:cNvSpPr>
            <a:spLocks noGrp="1"/>
          </p:cNvSpPr>
          <p:nvPr>
            <p:ph type="sldNum" sz="quarter" idx="11"/>
          </p:nvPr>
        </p:nvSpPr>
        <p:spPr/>
        <p:txBody>
          <a:bodyPr/>
          <a:lstStyle/>
          <a:p>
            <a:fld id="{16941769-0127-424D-98BE-8A2A8B211D66}" type="slidenum">
              <a:rPr lang="es-EC" smtClean="0"/>
              <a:t>15</a:t>
            </a:fld>
            <a:endParaRPr lang="es-EC"/>
          </a:p>
        </p:txBody>
      </p:sp>
    </p:spTree>
    <p:extLst>
      <p:ext uri="{BB962C8B-B14F-4D97-AF65-F5344CB8AC3E}">
        <p14:creationId xmlns:p14="http://schemas.microsoft.com/office/powerpoint/2010/main" val="196814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16</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17</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18</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La arquitectura de la definición declarativa de </a:t>
            </a:r>
            <a:r>
              <a:rPr lang="es-EC" dirty="0" err="1" smtClean="0"/>
              <a:t>QVT</a:t>
            </a:r>
            <a:r>
              <a:rPr lang="es-EC" dirty="0" smtClean="0"/>
              <a:t> se divide en dos capas:</a:t>
            </a:r>
          </a:p>
          <a:p>
            <a:endParaRPr lang="en-US" dirty="0" smtClean="0"/>
          </a:p>
          <a:p>
            <a:pPr lvl="0"/>
            <a:r>
              <a:rPr lang="es-EC" dirty="0" smtClean="0"/>
              <a:t>Un meta modelo de relaciones. </a:t>
            </a:r>
          </a:p>
          <a:p>
            <a:pPr lvl="0"/>
            <a:r>
              <a:rPr lang="es-EC" dirty="0" smtClean="0"/>
              <a:t>Un meta modelo “</a:t>
            </a:r>
            <a:r>
              <a:rPr lang="es-EC" dirty="0" err="1" smtClean="0"/>
              <a:t>Core</a:t>
            </a:r>
            <a:r>
              <a:rPr lang="es-EC" dirty="0" smtClean="0"/>
              <a:t>” y un lenguaje que se define utilizando extensiones de </a:t>
            </a:r>
            <a:r>
              <a:rPr lang="es-EC" dirty="0" err="1" smtClean="0"/>
              <a:t>EMOF</a:t>
            </a:r>
            <a:r>
              <a:rPr lang="es-EC" dirty="0" smtClean="0"/>
              <a:t> y </a:t>
            </a:r>
            <a:r>
              <a:rPr lang="es-EC" dirty="0" err="1" smtClean="0"/>
              <a:t>OCL</a:t>
            </a:r>
            <a:r>
              <a:rPr lang="es-EC" dirty="0" smtClean="0"/>
              <a:t>. </a:t>
            </a:r>
          </a:p>
          <a:p>
            <a:endParaRPr lang="es-EC" dirty="0"/>
          </a:p>
        </p:txBody>
      </p:sp>
      <p:sp>
        <p:nvSpPr>
          <p:cNvPr id="4" name="Header Placeholder 3"/>
          <p:cNvSpPr>
            <a:spLocks noGrp="1"/>
          </p:cNvSpPr>
          <p:nvPr>
            <p:ph type="hdr" sz="quarter" idx="10"/>
          </p:nvPr>
        </p:nvSpPr>
        <p:spPr/>
        <p:txBody>
          <a:bodyPr/>
          <a:lstStyle/>
          <a:p>
            <a:endParaRPr lang="es-EC"/>
          </a:p>
        </p:txBody>
      </p:sp>
      <p:sp>
        <p:nvSpPr>
          <p:cNvPr id="5" name="Slide Number Placeholder 4"/>
          <p:cNvSpPr>
            <a:spLocks noGrp="1"/>
          </p:cNvSpPr>
          <p:nvPr>
            <p:ph type="sldNum" sz="quarter" idx="11"/>
          </p:nvPr>
        </p:nvSpPr>
        <p:spPr/>
        <p:txBody>
          <a:bodyPr/>
          <a:lstStyle/>
          <a:p>
            <a:fld id="{16941769-0127-424D-98BE-8A2A8B211D66}" type="slidenum">
              <a:rPr lang="es-EC" smtClean="0"/>
              <a:t>19</a:t>
            </a:fld>
            <a:endParaRPr lang="es-EC"/>
          </a:p>
        </p:txBody>
      </p:sp>
    </p:spTree>
    <p:extLst>
      <p:ext uri="{BB962C8B-B14F-4D97-AF65-F5344CB8AC3E}">
        <p14:creationId xmlns:p14="http://schemas.microsoft.com/office/powerpoint/2010/main" val="173222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Atlas </a:t>
            </a:r>
            <a:r>
              <a:rPr lang="es-EC" dirty="0" err="1" smtClean="0"/>
              <a:t>Transformation</a:t>
            </a:r>
            <a:r>
              <a:rPr lang="es-EC" dirty="0" smtClean="0"/>
              <a:t> </a:t>
            </a:r>
            <a:r>
              <a:rPr lang="es-EC" dirty="0" err="1" smtClean="0"/>
              <a:t>Language</a:t>
            </a:r>
            <a:r>
              <a:rPr lang="es-EC" dirty="0" smtClean="0"/>
              <a:t>, ATL, nace como una respuesta del grupo </a:t>
            </a:r>
            <a:r>
              <a:rPr lang="es-EC" dirty="0" err="1" smtClean="0"/>
              <a:t>INRIA</a:t>
            </a:r>
            <a:r>
              <a:rPr lang="es-EC" dirty="0" smtClean="0"/>
              <a:t> a la propuesta de la </a:t>
            </a:r>
            <a:r>
              <a:rPr lang="es-EC" dirty="0" err="1" smtClean="0"/>
              <a:t>OMG</a:t>
            </a:r>
            <a:r>
              <a:rPr lang="es-EC" dirty="0" smtClean="0"/>
              <a:t> / </a:t>
            </a:r>
            <a:r>
              <a:rPr lang="es-EC" dirty="0" err="1" smtClean="0"/>
              <a:t>QVT</a:t>
            </a:r>
            <a:r>
              <a:rPr lang="es-EC" dirty="0" smtClean="0"/>
              <a:t>, ATL se centra principalmente en la transformación de modelo a modelo. El cual puede ser utilizado para realizar transformaciones tanto semánticas como sintácticas. Siendo un lenguaje especificado con una sintaxis textual concreta y como un meta modelo, además de ser declarativo e imperativo. </a:t>
            </a:r>
          </a:p>
          <a:p>
            <a:r>
              <a:rPr lang="es-EC" dirty="0" smtClean="0"/>
              <a:t>ATL permite la definición de tres tipos de unidades: los módulos de transformación ATL, librerías ATL y </a:t>
            </a:r>
            <a:r>
              <a:rPr lang="es-EC" dirty="0" err="1" smtClean="0"/>
              <a:t>queries</a:t>
            </a:r>
            <a:r>
              <a:rPr lang="es-EC" dirty="0" smtClean="0"/>
              <a:t> ATL, los cuales a su vez estarán compuestos por ATL </a:t>
            </a:r>
            <a:r>
              <a:rPr lang="es-EC" i="1" dirty="0" err="1" smtClean="0"/>
              <a:t>helpers</a:t>
            </a:r>
            <a:r>
              <a:rPr lang="es-EC" i="1" dirty="0" smtClean="0"/>
              <a:t>, </a:t>
            </a:r>
            <a:r>
              <a:rPr lang="es-EC" dirty="0" smtClean="0"/>
              <a:t>atributos y reglas. La sintaxis de cada una de estas unidades está basada en el </a:t>
            </a:r>
            <a:r>
              <a:rPr lang="es-EC" dirty="0" err="1" smtClean="0"/>
              <a:t>OCL</a:t>
            </a:r>
            <a:r>
              <a:rPr lang="es-EC" dirty="0" smtClean="0"/>
              <a:t> (</a:t>
            </a:r>
            <a:r>
              <a:rPr lang="es-EC" dirty="0" err="1" smtClean="0"/>
              <a:t>Object</a:t>
            </a:r>
            <a:r>
              <a:rPr lang="es-EC" dirty="0" smtClean="0"/>
              <a:t> </a:t>
            </a:r>
            <a:r>
              <a:rPr lang="es-EC" dirty="0" err="1" smtClean="0"/>
              <a:t>Constraint</a:t>
            </a:r>
            <a:r>
              <a:rPr lang="es-EC" dirty="0" smtClean="0"/>
              <a:t> </a:t>
            </a:r>
            <a:r>
              <a:rPr lang="es-EC" dirty="0" err="1" smtClean="0"/>
              <a:t>Language</a:t>
            </a:r>
            <a:r>
              <a:rPr lang="es-EC" dirty="0" smtClean="0"/>
              <a:t>).</a:t>
            </a:r>
          </a:p>
          <a:p>
            <a:endParaRPr lang="es-EC" dirty="0"/>
          </a:p>
        </p:txBody>
      </p:sp>
      <p:sp>
        <p:nvSpPr>
          <p:cNvPr id="4" name="Header Placeholder 3"/>
          <p:cNvSpPr>
            <a:spLocks noGrp="1"/>
          </p:cNvSpPr>
          <p:nvPr>
            <p:ph type="hdr" sz="quarter" idx="10"/>
          </p:nvPr>
        </p:nvSpPr>
        <p:spPr/>
        <p:txBody>
          <a:bodyPr/>
          <a:lstStyle/>
          <a:p>
            <a:endParaRPr lang="es-EC"/>
          </a:p>
        </p:txBody>
      </p:sp>
      <p:sp>
        <p:nvSpPr>
          <p:cNvPr id="5" name="Slide Number Placeholder 4"/>
          <p:cNvSpPr>
            <a:spLocks noGrp="1"/>
          </p:cNvSpPr>
          <p:nvPr>
            <p:ph type="sldNum" sz="quarter" idx="11"/>
          </p:nvPr>
        </p:nvSpPr>
        <p:spPr/>
        <p:txBody>
          <a:bodyPr/>
          <a:lstStyle/>
          <a:p>
            <a:fld id="{16941769-0127-424D-98BE-8A2A8B211D66}" type="slidenum">
              <a:rPr lang="es-EC" smtClean="0"/>
              <a:t>20</a:t>
            </a:fld>
            <a:endParaRPr lang="es-EC"/>
          </a:p>
        </p:txBody>
      </p:sp>
    </p:spTree>
    <p:extLst>
      <p:ext uri="{BB962C8B-B14F-4D97-AF65-F5344CB8AC3E}">
        <p14:creationId xmlns:p14="http://schemas.microsoft.com/office/powerpoint/2010/main" val="241096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Header Placeholder 3"/>
          <p:cNvSpPr>
            <a:spLocks noGrp="1"/>
          </p:cNvSpPr>
          <p:nvPr>
            <p:ph type="hdr" sz="quarter" idx="10"/>
          </p:nvPr>
        </p:nvSpPr>
        <p:spPr/>
        <p:txBody>
          <a:bodyPr/>
          <a:lstStyle/>
          <a:p>
            <a:endParaRPr lang="es-EC"/>
          </a:p>
        </p:txBody>
      </p:sp>
      <p:sp>
        <p:nvSpPr>
          <p:cNvPr id="5" name="Slide Number Placeholder 4"/>
          <p:cNvSpPr>
            <a:spLocks noGrp="1"/>
          </p:cNvSpPr>
          <p:nvPr>
            <p:ph type="sldNum" sz="quarter" idx="11"/>
          </p:nvPr>
        </p:nvSpPr>
        <p:spPr/>
        <p:txBody>
          <a:bodyPr/>
          <a:lstStyle/>
          <a:p>
            <a:fld id="{16941769-0127-424D-98BE-8A2A8B211D66}" type="slidenum">
              <a:rPr lang="es-EC" smtClean="0"/>
              <a:t>3</a:t>
            </a:fld>
            <a:endParaRPr lang="es-EC"/>
          </a:p>
        </p:txBody>
      </p:sp>
    </p:spTree>
    <p:extLst>
      <p:ext uri="{BB962C8B-B14F-4D97-AF65-F5344CB8AC3E}">
        <p14:creationId xmlns:p14="http://schemas.microsoft.com/office/powerpoint/2010/main" val="3087512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Header Placeholder 3"/>
          <p:cNvSpPr>
            <a:spLocks noGrp="1"/>
          </p:cNvSpPr>
          <p:nvPr>
            <p:ph type="hdr" sz="quarter" idx="10"/>
          </p:nvPr>
        </p:nvSpPr>
        <p:spPr/>
        <p:txBody>
          <a:bodyPr/>
          <a:lstStyle/>
          <a:p>
            <a:endParaRPr lang="es-EC"/>
          </a:p>
        </p:txBody>
      </p:sp>
      <p:sp>
        <p:nvSpPr>
          <p:cNvPr id="5" name="Slide Number Placeholder 4"/>
          <p:cNvSpPr>
            <a:spLocks noGrp="1"/>
          </p:cNvSpPr>
          <p:nvPr>
            <p:ph type="sldNum" sz="quarter" idx="11"/>
          </p:nvPr>
        </p:nvSpPr>
        <p:spPr/>
        <p:txBody>
          <a:bodyPr/>
          <a:lstStyle/>
          <a:p>
            <a:fld id="{16941769-0127-424D-98BE-8A2A8B211D66}" type="slidenum">
              <a:rPr lang="es-EC" smtClean="0"/>
              <a:t>21</a:t>
            </a:fld>
            <a:endParaRPr lang="es-EC"/>
          </a:p>
        </p:txBody>
      </p:sp>
    </p:spTree>
    <p:extLst>
      <p:ext uri="{BB962C8B-B14F-4D97-AF65-F5344CB8AC3E}">
        <p14:creationId xmlns:p14="http://schemas.microsoft.com/office/powerpoint/2010/main" val="2410966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22</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23</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24</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s-EC" sz="1200" dirty="0" smtClean="0"/>
          </a:p>
        </p:txBody>
      </p:sp>
      <p:sp>
        <p:nvSpPr>
          <p:cNvPr id="4" name="Slide Number Placeholder 3"/>
          <p:cNvSpPr>
            <a:spLocks noGrp="1"/>
          </p:cNvSpPr>
          <p:nvPr>
            <p:ph type="sldNum" sz="quarter" idx="10"/>
          </p:nvPr>
        </p:nvSpPr>
        <p:spPr/>
        <p:txBody>
          <a:bodyPr/>
          <a:lstStyle/>
          <a:p>
            <a:fld id="{16941769-0127-424D-98BE-8A2A8B211D66}" type="slidenum">
              <a:rPr lang="es-EC" smtClean="0"/>
              <a:t>25</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27</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28</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29</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30</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31</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Header Placeholder 3"/>
          <p:cNvSpPr>
            <a:spLocks noGrp="1"/>
          </p:cNvSpPr>
          <p:nvPr>
            <p:ph type="hdr" sz="quarter" idx="10"/>
          </p:nvPr>
        </p:nvSpPr>
        <p:spPr/>
        <p:txBody>
          <a:bodyPr/>
          <a:lstStyle/>
          <a:p>
            <a:endParaRPr lang="es-EC"/>
          </a:p>
        </p:txBody>
      </p:sp>
      <p:sp>
        <p:nvSpPr>
          <p:cNvPr id="5" name="Slide Number Placeholder 4"/>
          <p:cNvSpPr>
            <a:spLocks noGrp="1"/>
          </p:cNvSpPr>
          <p:nvPr>
            <p:ph type="sldNum" sz="quarter" idx="11"/>
          </p:nvPr>
        </p:nvSpPr>
        <p:spPr/>
        <p:txBody>
          <a:bodyPr/>
          <a:lstStyle/>
          <a:p>
            <a:fld id="{16941769-0127-424D-98BE-8A2A8B211D66}" type="slidenum">
              <a:rPr lang="es-EC" smtClean="0"/>
              <a:t>4</a:t>
            </a:fld>
            <a:endParaRPr lang="es-EC"/>
          </a:p>
        </p:txBody>
      </p:sp>
    </p:spTree>
    <p:extLst>
      <p:ext uri="{BB962C8B-B14F-4D97-AF65-F5344CB8AC3E}">
        <p14:creationId xmlns:p14="http://schemas.microsoft.com/office/powerpoint/2010/main" val="2317773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32</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16941769-0127-424D-98BE-8A2A8B211D66}" type="slidenum">
              <a:rPr lang="es-EC" smtClean="0"/>
              <a:t>33</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34</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35</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36</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s-EC" sz="1200" dirty="0" smtClean="0"/>
          </a:p>
        </p:txBody>
      </p:sp>
      <p:sp>
        <p:nvSpPr>
          <p:cNvPr id="4" name="Slide Number Placeholder 3"/>
          <p:cNvSpPr>
            <a:spLocks noGrp="1"/>
          </p:cNvSpPr>
          <p:nvPr>
            <p:ph type="sldNum" sz="quarter" idx="10"/>
          </p:nvPr>
        </p:nvSpPr>
        <p:spPr/>
        <p:txBody>
          <a:bodyPr/>
          <a:lstStyle/>
          <a:p>
            <a:fld id="{16941769-0127-424D-98BE-8A2A8B211D66}" type="slidenum">
              <a:rPr lang="es-EC" smtClean="0"/>
              <a:t>38</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El aporte del presente proyecto radica en el desarrollo de un modelo de evaluación comparativo base genérico para lenguajes de transformación de modelos, el cual toma como punto principal las características  deseables que </a:t>
            </a:r>
            <a:r>
              <a:rPr lang="es-EC" dirty="0" err="1" smtClean="0"/>
              <a:t>MDA</a:t>
            </a:r>
            <a:r>
              <a:rPr lang="es-EC" dirty="0" smtClean="0"/>
              <a:t> define para dichos lenguajes, utilizando como criterios de evaluación los atributos que se encuentran asociados a las siguientes dimensiones: según el uso del lenguaje, según la organización del lenguaje y según la formalización del lenguaje. </a:t>
            </a:r>
          </a:p>
          <a:p>
            <a:r>
              <a:rPr lang="es-EC" dirty="0" smtClean="0"/>
              <a:t>Para el desarrollo del modelo en primer lugar fue necesario evaluar las características  deseables de un lenguaje de transformación de modelos y asociar los atributos de cada dimensión a dichas características, de esta forma se obtuvo una primera relación. </a:t>
            </a:r>
          </a:p>
          <a:p>
            <a:r>
              <a:rPr lang="es-EC" dirty="0" smtClean="0"/>
              <a:t>En el siguiente paso se analizaron las características definidas para los lenguajes, con dicho análisis fue posible </a:t>
            </a:r>
            <a:r>
              <a:rPr lang="es-EC" dirty="0" err="1" smtClean="0"/>
              <a:t>indentificar</a:t>
            </a:r>
            <a:r>
              <a:rPr lang="es-EC" dirty="0" smtClean="0"/>
              <a:t> los atributos en base a las dimensiones definidas, que de cada lenguaje posee. Una vez conocidos los atributos con los cuales cuentan los lenguajes, se procedió a evaluar el nivel de cumplimiento de cada característica deseable, utilizando la primera relación establecida, con lo cual se obtuvo los siguientes resultados:</a:t>
            </a:r>
          </a:p>
          <a:p>
            <a:endParaRPr lang="es-EC" dirty="0"/>
          </a:p>
        </p:txBody>
      </p:sp>
      <p:sp>
        <p:nvSpPr>
          <p:cNvPr id="4" name="Slide Number Placeholder 3"/>
          <p:cNvSpPr>
            <a:spLocks noGrp="1"/>
          </p:cNvSpPr>
          <p:nvPr>
            <p:ph type="sldNum" sz="quarter" idx="10"/>
          </p:nvPr>
        </p:nvSpPr>
        <p:spPr/>
        <p:txBody>
          <a:bodyPr/>
          <a:lstStyle/>
          <a:p>
            <a:fld id="{16941769-0127-424D-98BE-8A2A8B211D66}" type="slidenum">
              <a:rPr lang="es-EC" smtClean="0"/>
              <a:t>39</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s-EC" sz="1200" dirty="0" smtClean="0"/>
          </a:p>
        </p:txBody>
      </p:sp>
      <p:sp>
        <p:nvSpPr>
          <p:cNvPr id="4" name="Slide Number Placeholder 3"/>
          <p:cNvSpPr>
            <a:spLocks noGrp="1"/>
          </p:cNvSpPr>
          <p:nvPr>
            <p:ph type="sldNum" sz="quarter" idx="10"/>
          </p:nvPr>
        </p:nvSpPr>
        <p:spPr/>
        <p:txBody>
          <a:bodyPr/>
          <a:lstStyle/>
          <a:p>
            <a:fld id="{16941769-0127-424D-98BE-8A2A8B211D66}" type="slidenum">
              <a:rPr lang="es-EC" smtClean="0"/>
              <a:t>40</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16941769-0127-424D-98BE-8A2A8B211D66}" type="slidenum">
              <a:rPr lang="es-EC" smtClean="0"/>
              <a:t>41</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16941769-0127-424D-98BE-8A2A8B211D66}" type="slidenum">
              <a:rPr lang="es-EC" smtClean="0"/>
              <a:t>42</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16941769-0127-424D-98BE-8A2A8B211D66}" type="slidenum">
              <a:rPr lang="es-EC" smtClean="0"/>
              <a:t>5</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Header Placeholder 3"/>
          <p:cNvSpPr>
            <a:spLocks noGrp="1"/>
          </p:cNvSpPr>
          <p:nvPr>
            <p:ph type="hdr" sz="quarter" idx="10"/>
          </p:nvPr>
        </p:nvSpPr>
        <p:spPr/>
        <p:txBody>
          <a:bodyPr/>
          <a:lstStyle/>
          <a:p>
            <a:endParaRPr lang="es-EC"/>
          </a:p>
        </p:txBody>
      </p:sp>
      <p:sp>
        <p:nvSpPr>
          <p:cNvPr id="5" name="Slide Number Placeholder 4"/>
          <p:cNvSpPr>
            <a:spLocks noGrp="1"/>
          </p:cNvSpPr>
          <p:nvPr>
            <p:ph type="sldNum" sz="quarter" idx="11"/>
          </p:nvPr>
        </p:nvSpPr>
        <p:spPr/>
        <p:txBody>
          <a:bodyPr/>
          <a:lstStyle/>
          <a:p>
            <a:fld id="{16941769-0127-424D-98BE-8A2A8B211D66}" type="slidenum">
              <a:rPr lang="es-EC" smtClean="0"/>
              <a:t>6</a:t>
            </a:fld>
            <a:endParaRPr lang="es-EC"/>
          </a:p>
        </p:txBody>
      </p:sp>
    </p:spTree>
    <p:extLst>
      <p:ext uri="{BB962C8B-B14F-4D97-AF65-F5344CB8AC3E}">
        <p14:creationId xmlns:p14="http://schemas.microsoft.com/office/powerpoint/2010/main" val="45464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16941769-0127-424D-98BE-8A2A8B211D66}" type="slidenum">
              <a:rPr lang="es-EC" smtClean="0"/>
              <a:t>7</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s-EC" sz="1200" dirty="0" smtClean="0"/>
          </a:p>
        </p:txBody>
      </p:sp>
      <p:sp>
        <p:nvSpPr>
          <p:cNvPr id="4" name="Slide Number Placeholder 3"/>
          <p:cNvSpPr>
            <a:spLocks noGrp="1"/>
          </p:cNvSpPr>
          <p:nvPr>
            <p:ph type="sldNum" sz="quarter" idx="10"/>
          </p:nvPr>
        </p:nvSpPr>
        <p:spPr/>
        <p:txBody>
          <a:bodyPr/>
          <a:lstStyle/>
          <a:p>
            <a:fld id="{16941769-0127-424D-98BE-8A2A8B211D66}" type="slidenum">
              <a:rPr lang="es-EC" smtClean="0"/>
              <a:t>8</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9</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16941769-0127-424D-98BE-8A2A8B211D66}" type="slidenum">
              <a:rPr lang="es-EC" smtClean="0"/>
              <a:t>10</a:t>
            </a:fld>
            <a:endParaRPr lang="es-EC"/>
          </a:p>
        </p:txBody>
      </p:sp>
      <p:sp>
        <p:nvSpPr>
          <p:cNvPr id="5" name="Header Placeholder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72138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9BB5D139-08D3-400E-9845-7453500C762E}" type="datetime1">
              <a:rPr lang="es-EC" smtClean="0"/>
              <a:t>12/09/2014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44343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B89C346F-6C22-423E-996C-31525B556431}" type="datetime1">
              <a:rPr lang="es-EC" smtClean="0"/>
              <a:t>12/09/2014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122621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17CB546F-044F-4E49-A72C-213482C017EE}" type="datetime1">
              <a:rPr lang="es-EC" smtClean="0"/>
              <a:t>12/09/2014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49742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0A2AD953-DCAE-4DE9-934F-0F83EF2B388E}" type="datetime1">
              <a:rPr lang="es-EC" smtClean="0"/>
              <a:t>12/09/2014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199920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9E5EA-2732-4040-B7E7-0B46C8FF480E}" type="datetime1">
              <a:rPr lang="es-EC" smtClean="0"/>
              <a:t>12/09/2014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292820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8E007756-6257-4BD7-8CD5-4FA371FCA834}" type="datetime1">
              <a:rPr lang="es-EC" smtClean="0"/>
              <a:t>12/09/2014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138988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D0A3E886-4564-48E2-A22F-8524161C503C}" type="datetime1">
              <a:rPr lang="es-EC" smtClean="0"/>
              <a:t>12/09/2014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396455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2D084651-6564-4CFD-B5DC-FD2ABDD34316}" type="datetime1">
              <a:rPr lang="es-EC" smtClean="0"/>
              <a:t>12/09/2014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18109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58575-C5A2-4C65-8C02-0D37B18BA0B9}" type="datetime1">
              <a:rPr lang="es-EC" smtClean="0"/>
              <a:t>12/09/2014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4361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94C4A-0AE4-43A2-BFDA-7394B981FF33}" type="datetime1">
              <a:rPr lang="es-EC" smtClean="0"/>
              <a:t>12/09/2014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103375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58CF9-3D99-4345-A49F-BC87D64B45F7}" type="datetime1">
              <a:rPr lang="es-EC" smtClean="0"/>
              <a:t>12/09/2014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6598C60-EE25-44C7-B7C6-72ED825B94ED}" type="slidenum">
              <a:rPr lang="es-EC" smtClean="0"/>
              <a:t>‹#›</a:t>
            </a:fld>
            <a:endParaRPr lang="es-EC"/>
          </a:p>
        </p:txBody>
      </p:sp>
    </p:spTree>
    <p:extLst>
      <p:ext uri="{BB962C8B-B14F-4D97-AF65-F5344CB8AC3E}">
        <p14:creationId xmlns:p14="http://schemas.microsoft.com/office/powerpoint/2010/main" val="109128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AA057-4B96-4A27-B94A-B42DDEFF9A21}" type="datetime1">
              <a:rPr lang="es-EC" smtClean="0"/>
              <a:t>12/09/2014</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98C60-EE25-44C7-B7C6-72ED825B94ED}" type="slidenum">
              <a:rPr lang="es-EC" smtClean="0"/>
              <a:t>‹#›</a:t>
            </a:fld>
            <a:endParaRPr lang="es-EC"/>
          </a:p>
        </p:txBody>
      </p:sp>
    </p:spTree>
    <p:extLst>
      <p:ext uri="{BB962C8B-B14F-4D97-AF65-F5344CB8AC3E}">
        <p14:creationId xmlns:p14="http://schemas.microsoft.com/office/powerpoint/2010/main" val="222355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2.xlsx"/><Relationship Id="rId5" Type="http://schemas.openxmlformats.org/officeDocument/2006/relationships/oleObject" Target="../embeddings/oleObject2.bin"/><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3.xlsx"/><Relationship Id="rId5" Type="http://schemas.openxmlformats.org/officeDocument/2006/relationships/oleObject" Target="../embeddings/oleObject3.bin"/><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Excel_Worksheet4.xlsx"/><Relationship Id="rId5" Type="http://schemas.openxmlformats.org/officeDocument/2006/relationships/oleObject" Target="../embeddings/oleObject4.bin"/><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emf"/><Relationship Id="rId5" Type="http://schemas.openxmlformats.org/officeDocument/2006/relationships/package" Target="../embeddings/Microsoft_Excel_Worksheet5.xlsx"/><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Excel_Worksheet6.xlsx"/><Relationship Id="rId5" Type="http://schemas.openxmlformats.org/officeDocument/2006/relationships/oleObject" Target="../embeddings/oleObject6.bin"/><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package" Target="../embeddings/Microsoft_Excel_Worksheet7.xlsx"/><Relationship Id="rId5" Type="http://schemas.openxmlformats.org/officeDocument/2006/relationships/oleObject" Target="../embeddings/oleObject7.bin"/><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Excel_Worksheet8.xlsx"/><Relationship Id="rId5" Type="http://schemas.openxmlformats.org/officeDocument/2006/relationships/oleObject" Target="../embeddings/oleObject8.bin"/><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8"/>
            <a:ext cx="4733925" cy="685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31683" y="2737731"/>
            <a:ext cx="7344229" cy="1384995"/>
          </a:xfrm>
          <a:prstGeom prst="rect">
            <a:avLst/>
          </a:prstGeom>
          <a:noFill/>
        </p:spPr>
        <p:txBody>
          <a:bodyPr wrap="square" rtlCol="0">
            <a:spAutoFit/>
          </a:bodyPr>
          <a:lstStyle/>
          <a:p>
            <a:pPr algn="just"/>
            <a:r>
              <a:rPr lang="es-EC" sz="2800" b="1" dirty="0" smtClean="0"/>
              <a:t>TEMA: ESTUDIO</a:t>
            </a:r>
            <a:r>
              <a:rPr lang="en-US" sz="2800" b="1" dirty="0" smtClean="0"/>
              <a:t> Y </a:t>
            </a:r>
            <a:r>
              <a:rPr lang="es-EC" sz="2800" b="1" dirty="0" smtClean="0"/>
              <a:t>COMPARACIÓN</a:t>
            </a:r>
            <a:r>
              <a:rPr lang="en-US" sz="2800" b="1" dirty="0" smtClean="0"/>
              <a:t> DE LOS </a:t>
            </a:r>
            <a:r>
              <a:rPr lang="es-EC" sz="2800" b="1" dirty="0" smtClean="0"/>
              <a:t>LENGUAJES</a:t>
            </a:r>
            <a:r>
              <a:rPr lang="en-US" sz="2800" b="1" dirty="0" smtClean="0"/>
              <a:t> DE </a:t>
            </a:r>
            <a:r>
              <a:rPr lang="es-EC" sz="2800" b="1" dirty="0" smtClean="0"/>
              <a:t>GENERACIÓN</a:t>
            </a:r>
            <a:r>
              <a:rPr lang="en-US" sz="2800" b="1" dirty="0" smtClean="0"/>
              <a:t> </a:t>
            </a:r>
            <a:r>
              <a:rPr lang="es-EC" sz="2800" b="1" dirty="0" smtClean="0"/>
              <a:t>AUTOMÁTICA</a:t>
            </a:r>
            <a:r>
              <a:rPr lang="en-US" sz="2800" b="1" dirty="0" smtClean="0"/>
              <a:t> DE </a:t>
            </a:r>
            <a:r>
              <a:rPr lang="es-EC" sz="2800" b="1" dirty="0" smtClean="0"/>
              <a:t>CÓDIGO</a:t>
            </a:r>
            <a:r>
              <a:rPr lang="en-US" sz="2800" b="1" dirty="0" smtClean="0"/>
              <a:t> </a:t>
            </a:r>
            <a:r>
              <a:rPr lang="es-EC" sz="2800" b="1" dirty="0" err="1" smtClean="0"/>
              <a:t>QVT</a:t>
            </a:r>
            <a:r>
              <a:rPr lang="en-US" sz="2800" b="1" dirty="0" smtClean="0"/>
              <a:t> Y ATL.</a:t>
            </a:r>
            <a:endParaRPr lang="es-EC" sz="2800" b="1" dirty="0"/>
          </a:p>
        </p:txBody>
      </p:sp>
      <p:sp>
        <p:nvSpPr>
          <p:cNvPr id="10" name="TextBox 9"/>
          <p:cNvSpPr txBox="1"/>
          <p:nvPr/>
        </p:nvSpPr>
        <p:spPr>
          <a:xfrm>
            <a:off x="1378856" y="4942820"/>
            <a:ext cx="3955144" cy="523220"/>
          </a:xfrm>
          <a:prstGeom prst="rect">
            <a:avLst/>
          </a:prstGeom>
          <a:noFill/>
        </p:spPr>
        <p:txBody>
          <a:bodyPr wrap="square" rtlCol="0">
            <a:spAutoFit/>
          </a:bodyPr>
          <a:lstStyle/>
          <a:p>
            <a:r>
              <a:rPr lang="en-US" sz="2800" dirty="0" err="1" smtClean="0"/>
              <a:t>Autor</a:t>
            </a:r>
            <a:r>
              <a:rPr lang="en-US" sz="2800" dirty="0" smtClean="0"/>
              <a:t>: Francisco </a:t>
            </a:r>
            <a:r>
              <a:rPr lang="en-US" sz="2800" dirty="0" err="1" smtClean="0"/>
              <a:t>Eremiev</a:t>
            </a:r>
            <a:endParaRPr lang="es-EC" sz="2800" dirty="0"/>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2" y="304800"/>
            <a:ext cx="4495800" cy="118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80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371600"/>
            <a:ext cx="8153400" cy="4247317"/>
          </a:xfrm>
          <a:prstGeom prst="rect">
            <a:avLst/>
          </a:prstGeom>
        </p:spPr>
        <p:txBody>
          <a:bodyPr wrap="square">
            <a:spAutoFit/>
          </a:bodyPr>
          <a:lstStyle/>
          <a:p>
            <a:pPr marL="285750" lvl="0" indent="-285750" algn="just">
              <a:buFont typeface="Arial" panose="020B0604020202020204" pitchFamily="34" charset="0"/>
              <a:buChar char="•"/>
            </a:pPr>
            <a:r>
              <a:rPr lang="es-EC" dirty="0"/>
              <a:t>Determinar las características relevantes de los lenguajes de transformación de modelos </a:t>
            </a:r>
            <a:r>
              <a:rPr lang="es-EC" dirty="0" err="1"/>
              <a:t>QVT</a:t>
            </a:r>
            <a:r>
              <a:rPr lang="es-EC" dirty="0"/>
              <a:t> y ATL</a:t>
            </a:r>
            <a:r>
              <a:rPr lang="es-EC"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Realizar el desarrollo de un aplicativo en base a los lineamientos de </a:t>
            </a:r>
            <a:r>
              <a:rPr lang="es-EC" dirty="0" err="1" smtClean="0"/>
              <a:t>MDA</a:t>
            </a:r>
            <a:endParaRPr lang="es-EC" dirty="0" smtClean="0"/>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Utilizar herramientas que permitan la generación automática de código a partir de modelos </a:t>
            </a:r>
            <a:r>
              <a:rPr lang="es-EC" dirty="0" err="1" smtClean="0"/>
              <a:t>PIM</a:t>
            </a:r>
            <a:r>
              <a:rPr lang="es-EC" dirty="0" smtClean="0"/>
              <a:t>, </a:t>
            </a:r>
            <a:r>
              <a:rPr lang="es-EC" dirty="0"/>
              <a:t>con el fin de obtener un modelo </a:t>
            </a:r>
            <a:r>
              <a:rPr lang="es-EC" dirty="0" err="1" smtClean="0"/>
              <a:t>PSM</a:t>
            </a:r>
            <a:r>
              <a:rPr lang="es-EC" dirty="0" smtClean="0"/>
              <a:t>.</a:t>
            </a:r>
          </a:p>
          <a:p>
            <a:pPr lvl="0" algn="just"/>
            <a:endParaRPr lang="es-EC" dirty="0"/>
          </a:p>
          <a:p>
            <a:pPr marL="285750" lvl="0" indent="-285750" algn="just">
              <a:buFont typeface="Arial" panose="020B0604020202020204" pitchFamily="34" charset="0"/>
              <a:buChar char="•"/>
            </a:pPr>
            <a:r>
              <a:rPr lang="es-EC" dirty="0"/>
              <a:t>Identificar las diferencias entre los modelos generados utilizando los dos lenguajes de conversión de modelos </a:t>
            </a:r>
            <a:r>
              <a:rPr lang="es-EC" dirty="0" err="1"/>
              <a:t>QVT</a:t>
            </a:r>
            <a:r>
              <a:rPr lang="es-EC" dirty="0"/>
              <a:t> y ATL. </a:t>
            </a:r>
            <a:endParaRPr lang="es-EC" dirty="0" smtClean="0"/>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Poner a prueba los lenguajes </a:t>
            </a:r>
            <a:r>
              <a:rPr lang="es-EC" dirty="0" err="1"/>
              <a:t>QVT</a:t>
            </a:r>
            <a:r>
              <a:rPr lang="es-EC" dirty="0"/>
              <a:t> y ATL, mediante el análisis de una  implementación en la que se </a:t>
            </a:r>
            <a:r>
              <a:rPr lang="es-EC" dirty="0" smtClean="0"/>
              <a:t>transforme </a:t>
            </a:r>
            <a:r>
              <a:rPr lang="es-EC" dirty="0"/>
              <a:t>un modelo basado en un módulo de manejo de agendas. </a:t>
            </a:r>
          </a:p>
          <a:p>
            <a:pPr lvl="0"/>
            <a:endParaRPr lang="es-EC" dirty="0"/>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28194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Objetivos</a:t>
              </a:r>
            </a:p>
            <a:p>
              <a:r>
                <a:rPr lang="es-EC" b="1" i="1" smtClean="0">
                  <a:solidFill>
                    <a:srgbClr val="158D46"/>
                  </a:solidFill>
                  <a:latin typeface="Times New Roman" panose="02020603050405020304" pitchFamily="18" charset="0"/>
                  <a:cs typeface="Times New Roman" panose="02020603050405020304" pitchFamily="18" charset="0"/>
                </a:rPr>
                <a:t>Específicos</a:t>
              </a:r>
              <a:endParaRPr lang="es-EC" b="1" i="1">
                <a:solidFill>
                  <a:srgbClr val="158D46"/>
                </a:solidFill>
                <a:latin typeface="Times New Roman" panose="02020603050405020304" pitchFamily="18" charset="0"/>
                <a:cs typeface="Times New Roman" panose="02020603050405020304" pitchFamily="18" charset="0"/>
              </a:endParaRPr>
            </a:p>
          </p:txBody>
        </p:sp>
      </p:gr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4953000"/>
            <a:ext cx="18573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609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6200"/>
            <a:ext cx="9169400" cy="959374"/>
            <a:chOff x="0" y="76200"/>
            <a:chExt cx="9169400" cy="959374"/>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7"/>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6"/>
            <p:cNvSpPr txBox="1"/>
            <p:nvPr/>
          </p:nvSpPr>
          <p:spPr>
            <a:xfrm>
              <a:off x="457200" y="76200"/>
              <a:ext cx="1371600" cy="523220"/>
            </a:xfrm>
            <a:prstGeom prst="rect">
              <a:avLst/>
            </a:prstGeom>
            <a:noFill/>
          </p:spPr>
          <p:txBody>
            <a:bodyPr wrap="square" rtlCol="0">
              <a:spAutoFit/>
            </a:bodyPr>
            <a:lstStyle/>
            <a:p>
              <a:r>
                <a:rPr lang="en-US" sz="2800" b="1" smtClean="0">
                  <a:solidFill>
                    <a:srgbClr val="158D46"/>
                  </a:solidFill>
                  <a:latin typeface="Times New Roman" panose="02020603050405020304" pitchFamily="18" charset="0"/>
                  <a:cs typeface="Times New Roman" panose="02020603050405020304" pitchFamily="18" charset="0"/>
                </a:rPr>
                <a:t>Agenda</a:t>
              </a:r>
            </a:p>
          </p:txBody>
        </p:sp>
      </p:grpSp>
      <p:sp>
        <p:nvSpPr>
          <p:cNvPr id="9" name="TextBox 8"/>
          <p:cNvSpPr txBox="1"/>
          <p:nvPr/>
        </p:nvSpPr>
        <p:spPr>
          <a:xfrm>
            <a:off x="1066800" y="1752600"/>
            <a:ext cx="5105400" cy="3539430"/>
          </a:xfrm>
          <a:prstGeom prst="rect">
            <a:avLst/>
          </a:prstGeom>
          <a:noFill/>
        </p:spPr>
        <p:txBody>
          <a:bodyPr wrap="square" rtlCol="0">
            <a:spAutoFit/>
          </a:bodyPr>
          <a:lstStyle/>
          <a:p>
            <a:pPr marL="514350" indent="-514350">
              <a:buFont typeface="+mj-lt"/>
              <a:buAutoNum type="arabicPeriod"/>
            </a:pPr>
            <a:r>
              <a:rPr lang="es-EC" sz="3200" dirty="0">
                <a:solidFill>
                  <a:schemeClr val="bg1">
                    <a:lumMod val="75000"/>
                  </a:schemeClr>
                </a:solidFill>
              </a:rPr>
              <a:t>Introducción</a:t>
            </a:r>
          </a:p>
          <a:p>
            <a:pPr marL="514350" indent="-514350">
              <a:buFont typeface="+mj-lt"/>
              <a:buAutoNum type="arabicPeriod"/>
            </a:pPr>
            <a:r>
              <a:rPr lang="es-EC" sz="3200" dirty="0" smtClean="0">
                <a:solidFill>
                  <a:schemeClr val="bg1">
                    <a:lumMod val="75000"/>
                  </a:schemeClr>
                </a:solidFill>
              </a:rPr>
              <a:t>Objetivos </a:t>
            </a:r>
          </a:p>
          <a:p>
            <a:pPr marL="514350" indent="-514350">
              <a:buFont typeface="+mj-lt"/>
              <a:buAutoNum type="arabicPeriod"/>
            </a:pPr>
            <a:r>
              <a:rPr lang="es-EC" sz="3200" dirty="0"/>
              <a:t>Alcance</a:t>
            </a:r>
          </a:p>
          <a:p>
            <a:pPr marL="514350" indent="-514350">
              <a:buFont typeface="+mj-lt"/>
              <a:buAutoNum type="arabicPeriod"/>
            </a:pPr>
            <a:r>
              <a:rPr lang="es-EC" sz="3200" dirty="0" smtClean="0">
                <a:solidFill>
                  <a:schemeClr val="bg1">
                    <a:lumMod val="75000"/>
                  </a:schemeClr>
                </a:solidFill>
              </a:rPr>
              <a:t>Marco </a:t>
            </a:r>
            <a:r>
              <a:rPr lang="es-EC" sz="3200" dirty="0">
                <a:solidFill>
                  <a:schemeClr val="bg1">
                    <a:lumMod val="75000"/>
                  </a:schemeClr>
                </a:solidFill>
              </a:rPr>
              <a:t>Teórico</a:t>
            </a:r>
          </a:p>
          <a:p>
            <a:pPr marL="514350" indent="-514350">
              <a:buFont typeface="+mj-lt"/>
              <a:buAutoNum type="arabicPeriod"/>
            </a:pPr>
            <a:r>
              <a:rPr lang="es-EC" sz="3200" dirty="0" smtClean="0">
                <a:solidFill>
                  <a:schemeClr val="bg1">
                    <a:lumMod val="75000"/>
                  </a:schemeClr>
                </a:solidFill>
              </a:rPr>
              <a:t>Desarrollo y Resultados</a:t>
            </a:r>
            <a:endParaRPr lang="es-EC" sz="3200" dirty="0">
              <a:solidFill>
                <a:schemeClr val="bg1">
                  <a:lumMod val="75000"/>
                </a:schemeClr>
              </a:solidFill>
            </a:endParaRPr>
          </a:p>
          <a:p>
            <a:pPr marL="514350" indent="-514350">
              <a:buFont typeface="+mj-lt"/>
              <a:buAutoNum type="arabicPeriod"/>
            </a:pPr>
            <a:r>
              <a:rPr lang="es-EC" sz="3200" dirty="0">
                <a:solidFill>
                  <a:schemeClr val="bg1">
                    <a:lumMod val="75000"/>
                  </a:schemeClr>
                </a:solidFill>
              </a:rPr>
              <a:t>Contribución</a:t>
            </a:r>
          </a:p>
          <a:p>
            <a:pPr marL="514350" indent="-514350">
              <a:buFont typeface="+mj-lt"/>
              <a:buAutoNum type="arabicPeriod"/>
            </a:pPr>
            <a:r>
              <a:rPr lang="es-EC" sz="3200" dirty="0" smtClean="0">
                <a:solidFill>
                  <a:schemeClr val="bg1">
                    <a:lumMod val="75000"/>
                  </a:schemeClr>
                </a:solidFill>
              </a:rPr>
              <a:t>Conclusiones</a:t>
            </a:r>
            <a:endParaRPr lang="es-EC" sz="3200" dirty="0">
              <a:solidFill>
                <a:schemeClr val="bg1">
                  <a:lumMod val="75000"/>
                </a:schemeClr>
              </a:solidFill>
            </a:endParaRPr>
          </a:p>
        </p:txBody>
      </p:sp>
    </p:spTree>
    <p:extLst>
      <p:ext uri="{BB962C8B-B14F-4D97-AF65-F5344CB8AC3E}">
        <p14:creationId xmlns:p14="http://schemas.microsoft.com/office/powerpoint/2010/main" val="1854375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71600"/>
            <a:ext cx="7239000"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es-EC" sz="2400" dirty="0" smtClean="0">
                <a:latin typeface="Times New Roman" panose="02020603050405020304" pitchFamily="18" charset="0"/>
                <a:cs typeface="Times New Roman" panose="02020603050405020304" pitchFamily="18" charset="0"/>
              </a:rPr>
              <a:t>Realizar el estudio de </a:t>
            </a:r>
            <a:r>
              <a:rPr lang="es-EC" sz="2400" dirty="0" err="1" smtClean="0">
                <a:latin typeface="Times New Roman" panose="02020603050405020304" pitchFamily="18" charset="0"/>
                <a:cs typeface="Times New Roman" panose="02020603050405020304" pitchFamily="18" charset="0"/>
              </a:rPr>
              <a:t>MDA</a:t>
            </a:r>
            <a:r>
              <a:rPr lang="es-EC" sz="2400" dirty="0">
                <a:latin typeface="Times New Roman" panose="02020603050405020304" pitchFamily="18" charset="0"/>
                <a:cs typeface="Times New Roman" panose="02020603050405020304" pitchFamily="18" charset="0"/>
              </a:rPr>
              <a:t>,</a:t>
            </a:r>
            <a:r>
              <a:rPr lang="es-EC" sz="2400" dirty="0" smtClean="0">
                <a:latin typeface="Times New Roman" panose="02020603050405020304" pitchFamily="18" charset="0"/>
                <a:cs typeface="Times New Roman" panose="02020603050405020304" pitchFamily="18" charset="0"/>
              </a:rPr>
              <a:t> </a:t>
            </a:r>
            <a:r>
              <a:rPr lang="es-EC" sz="2400" dirty="0" err="1" smtClean="0">
                <a:latin typeface="Times New Roman" panose="02020603050405020304" pitchFamily="18" charset="0"/>
                <a:cs typeface="Times New Roman" panose="02020603050405020304" pitchFamily="18" charset="0"/>
              </a:rPr>
              <a:t>QVT</a:t>
            </a:r>
            <a:r>
              <a:rPr lang="es-EC" sz="2400" dirty="0" smtClean="0">
                <a:latin typeface="Times New Roman" panose="02020603050405020304" pitchFamily="18" charset="0"/>
                <a:cs typeface="Times New Roman" panose="02020603050405020304" pitchFamily="18" charset="0"/>
              </a:rPr>
              <a:t> y ATL.</a:t>
            </a:r>
          </a:p>
          <a:p>
            <a:pPr marL="285750" indent="-285750">
              <a:lnSpc>
                <a:spcPct val="150000"/>
              </a:lnSpc>
              <a:buFont typeface="Arial" panose="020B0604020202020204" pitchFamily="34" charset="0"/>
              <a:buChar char="•"/>
            </a:pPr>
            <a:r>
              <a:rPr lang="es-EC" sz="2400" dirty="0" smtClean="0">
                <a:latin typeface="Times New Roman" panose="02020603050405020304" pitchFamily="18" charset="0"/>
                <a:cs typeface="Times New Roman" panose="02020603050405020304" pitchFamily="18" charset="0"/>
              </a:rPr>
              <a:t>Generación de un modelo </a:t>
            </a:r>
            <a:r>
              <a:rPr lang="es-EC" sz="2400" dirty="0">
                <a:latin typeface="Times New Roman" panose="02020603050405020304" pitchFamily="18" charset="0"/>
                <a:cs typeface="Times New Roman" panose="02020603050405020304" pitchFamily="18" charset="0"/>
              </a:rPr>
              <a:t>de </a:t>
            </a:r>
            <a:r>
              <a:rPr lang="es-EC" sz="2400" dirty="0" smtClean="0">
                <a:latin typeface="Times New Roman" panose="02020603050405020304" pitchFamily="18" charset="0"/>
                <a:cs typeface="Times New Roman" panose="02020603050405020304" pitchFamily="18" charset="0"/>
              </a:rPr>
              <a:t>comparación de </a:t>
            </a:r>
            <a:r>
              <a:rPr lang="es-EC" sz="2400" dirty="0" err="1" smtClean="0">
                <a:latin typeface="Times New Roman" panose="02020603050405020304" pitchFamily="18" charset="0"/>
                <a:cs typeface="Times New Roman" panose="02020603050405020304" pitchFamily="18" charset="0"/>
              </a:rPr>
              <a:t>LTM</a:t>
            </a:r>
            <a:r>
              <a:rPr lang="es-EC" sz="2400" dirty="0" smtClean="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s-EC" sz="2400" dirty="0" smtClean="0">
                <a:latin typeface="Times New Roman" panose="02020603050405020304" pitchFamily="18" charset="0"/>
                <a:cs typeface="Times New Roman" panose="02020603050405020304" pitchFamily="18" charset="0"/>
              </a:rPr>
              <a:t>Realizar la comparación de </a:t>
            </a:r>
            <a:r>
              <a:rPr lang="es-EC" sz="2400" dirty="0" err="1" smtClean="0">
                <a:latin typeface="Times New Roman" panose="02020603050405020304" pitchFamily="18" charset="0"/>
                <a:cs typeface="Times New Roman" panose="02020603050405020304" pitchFamily="18" charset="0"/>
              </a:rPr>
              <a:t>QVT</a:t>
            </a:r>
            <a:r>
              <a:rPr lang="es-EC" sz="2400" dirty="0" smtClean="0">
                <a:latin typeface="Times New Roman" panose="02020603050405020304" pitchFamily="18" charset="0"/>
                <a:cs typeface="Times New Roman" panose="02020603050405020304" pitchFamily="18" charset="0"/>
              </a:rPr>
              <a:t> y ATL.</a:t>
            </a:r>
          </a:p>
        </p:txBody>
      </p:sp>
      <p:grpSp>
        <p:nvGrpSpPr>
          <p:cNvPr id="14" name="Group 13"/>
          <p:cNvGrpSpPr/>
          <p:nvPr/>
        </p:nvGrpSpPr>
        <p:grpSpPr>
          <a:xfrm>
            <a:off x="0" y="76200"/>
            <a:ext cx="9169400" cy="959374"/>
            <a:chOff x="0" y="76200"/>
            <a:chExt cx="9169400" cy="959374"/>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angle 1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TextBox 17"/>
            <p:cNvSpPr txBox="1"/>
            <p:nvPr/>
          </p:nvSpPr>
          <p:spPr>
            <a:xfrm>
              <a:off x="457200" y="76200"/>
              <a:ext cx="2819400" cy="523220"/>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Alcance</a:t>
              </a:r>
            </a:p>
          </p:txBody>
        </p:sp>
      </p:grpSp>
      <p:graphicFrame>
        <p:nvGraphicFramePr>
          <p:cNvPr id="3" name="Diagram 2"/>
          <p:cNvGraphicFramePr/>
          <p:nvPr>
            <p:extLst>
              <p:ext uri="{D42A27DB-BD31-4B8C-83A1-F6EECF244321}">
                <p14:modId xmlns:p14="http://schemas.microsoft.com/office/powerpoint/2010/main" val="4114605671"/>
              </p:ext>
            </p:extLst>
          </p:nvPr>
        </p:nvGraphicFramePr>
        <p:xfrm>
          <a:off x="850900" y="3429000"/>
          <a:ext cx="7467600" cy="2812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4609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76200"/>
            <a:ext cx="9169400" cy="959374"/>
            <a:chOff x="0" y="76200"/>
            <a:chExt cx="9169400" cy="959374"/>
          </a:xfrm>
        </p:grpSpPr>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angle 2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TextBox 27"/>
            <p:cNvSpPr txBox="1"/>
            <p:nvPr/>
          </p:nvSpPr>
          <p:spPr>
            <a:xfrm>
              <a:off x="457200" y="76200"/>
              <a:ext cx="4572000" cy="892552"/>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Alcance</a:t>
              </a:r>
            </a:p>
            <a:p>
              <a:r>
                <a:rPr lang="en-US" sz="2400" b="1" i="1" dirty="0" err="1" smtClean="0">
                  <a:solidFill>
                    <a:srgbClr val="158D46"/>
                  </a:solidFill>
                  <a:latin typeface="Times New Roman" panose="02020603050405020304" pitchFamily="18" charset="0"/>
                  <a:cs typeface="Times New Roman" panose="02020603050405020304" pitchFamily="18" charset="0"/>
                </a:rPr>
                <a:t>Modelo</a:t>
              </a:r>
              <a:r>
                <a:rPr lang="en-US" sz="2400" b="1" i="1" dirty="0" smtClean="0">
                  <a:solidFill>
                    <a:srgbClr val="158D46"/>
                  </a:solidFill>
                  <a:latin typeface="Times New Roman" panose="02020603050405020304" pitchFamily="18" charset="0"/>
                  <a:cs typeface="Times New Roman" panose="02020603050405020304" pitchFamily="18" charset="0"/>
                </a:rPr>
                <a:t> de </a:t>
              </a:r>
              <a:r>
                <a:rPr lang="es-EC" sz="2400" b="1" i="1" dirty="0" smtClean="0">
                  <a:solidFill>
                    <a:srgbClr val="158D46"/>
                  </a:solidFill>
                  <a:latin typeface="Times New Roman" panose="02020603050405020304" pitchFamily="18" charset="0"/>
                  <a:cs typeface="Times New Roman" panose="02020603050405020304" pitchFamily="18" charset="0"/>
                </a:rPr>
                <a:t>comparación </a:t>
              </a:r>
            </a:p>
          </p:txBody>
        </p:sp>
      </p:grpSp>
      <p:sp>
        <p:nvSpPr>
          <p:cNvPr id="2" name="Rectangle 1"/>
          <p:cNvSpPr/>
          <p:nvPr/>
        </p:nvSpPr>
        <p:spPr>
          <a:xfrm>
            <a:off x="4724400" y="1698301"/>
            <a:ext cx="1595333" cy="460322"/>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LTM</a:t>
            </a:r>
            <a:r>
              <a:rPr lang="en-US" dirty="0" smtClean="0">
                <a:solidFill>
                  <a:schemeClr val="tx1"/>
                </a:solidFill>
              </a:rPr>
              <a:t> 3</a:t>
            </a:r>
            <a:endParaRPr lang="es-EC" dirty="0">
              <a:solidFill>
                <a:schemeClr val="tx1"/>
              </a:solidFill>
            </a:endParaRPr>
          </a:p>
        </p:txBody>
      </p:sp>
      <p:sp>
        <p:nvSpPr>
          <p:cNvPr id="12" name="Rectangle 11"/>
          <p:cNvSpPr/>
          <p:nvPr/>
        </p:nvSpPr>
        <p:spPr>
          <a:xfrm>
            <a:off x="2089150" y="3070680"/>
            <a:ext cx="3124200" cy="571500"/>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CARACTERÍSTICAS</a:t>
            </a:r>
            <a:r>
              <a:rPr lang="en-US" dirty="0" smtClean="0">
                <a:solidFill>
                  <a:schemeClr val="tx1"/>
                </a:solidFill>
              </a:rPr>
              <a:t> </a:t>
            </a:r>
            <a:r>
              <a:rPr lang="en-US" dirty="0" err="1" smtClean="0">
                <a:solidFill>
                  <a:schemeClr val="tx1"/>
                </a:solidFill>
              </a:rPr>
              <a:t>GENERALES</a:t>
            </a:r>
            <a:endParaRPr lang="es-EC" dirty="0">
              <a:solidFill>
                <a:schemeClr val="tx1"/>
              </a:solidFill>
            </a:endParaRPr>
          </a:p>
        </p:txBody>
      </p:sp>
      <p:cxnSp>
        <p:nvCxnSpPr>
          <p:cNvPr id="13" name="Elbow Connector 12"/>
          <p:cNvCxnSpPr>
            <a:stCxn id="12" idx="2"/>
            <a:endCxn id="3" idx="0"/>
          </p:cNvCxnSpPr>
          <p:nvPr/>
        </p:nvCxnSpPr>
        <p:spPr>
          <a:xfrm rot="5400000">
            <a:off x="3083792" y="4209638"/>
            <a:ext cx="1134916" cy="1"/>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6940529" y="5102324"/>
            <a:ext cx="2051071" cy="1102142"/>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NIVEL</a:t>
            </a:r>
            <a:r>
              <a:rPr lang="en-US" dirty="0" smtClean="0">
                <a:solidFill>
                  <a:schemeClr val="tx1"/>
                </a:solidFill>
              </a:rPr>
              <a:t> DE </a:t>
            </a:r>
            <a:r>
              <a:rPr lang="en-US" dirty="0" err="1" smtClean="0">
                <a:solidFill>
                  <a:schemeClr val="tx1"/>
                </a:solidFill>
              </a:rPr>
              <a:t>CUMPLIMIENTO</a:t>
            </a:r>
            <a:endParaRPr lang="es-EC" dirty="0">
              <a:solidFill>
                <a:schemeClr val="tx1"/>
              </a:solidFill>
            </a:endParaRPr>
          </a:p>
        </p:txBody>
      </p:sp>
      <p:cxnSp>
        <p:nvCxnSpPr>
          <p:cNvPr id="34" name="Straight Arrow Connector 33"/>
          <p:cNvCxnSpPr>
            <a:stCxn id="3" idx="3"/>
            <a:endCxn id="32" idx="1"/>
          </p:cNvCxnSpPr>
          <p:nvPr/>
        </p:nvCxnSpPr>
        <p:spPr>
          <a:xfrm flipV="1">
            <a:off x="5803259" y="5653395"/>
            <a:ext cx="113727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68" name="Group 167"/>
          <p:cNvGrpSpPr/>
          <p:nvPr/>
        </p:nvGrpSpPr>
        <p:grpSpPr>
          <a:xfrm>
            <a:off x="1499238" y="4777096"/>
            <a:ext cx="4304022" cy="1752599"/>
            <a:chOff x="1499238" y="4777096"/>
            <a:chExt cx="4304022" cy="1752599"/>
          </a:xfrm>
        </p:grpSpPr>
        <p:sp>
          <p:nvSpPr>
            <p:cNvPr id="3" name="Rectangle 2"/>
            <p:cNvSpPr/>
            <p:nvPr/>
          </p:nvSpPr>
          <p:spPr>
            <a:xfrm>
              <a:off x="1499238" y="4777096"/>
              <a:ext cx="4304021" cy="1752599"/>
            </a:xfrm>
            <a:prstGeom prst="rect">
              <a:avLst/>
            </a:prstGeom>
            <a:solidFill>
              <a:schemeClr val="tx2">
                <a:lumMod val="20000"/>
                <a:lumOff val="80000"/>
                <a:alpha val="64000"/>
              </a:schemeClr>
            </a:solidFill>
            <a:ln>
              <a:solidFill>
                <a:srgbClr val="158D4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r>
                <a:rPr lang="en-US" dirty="0" err="1" smtClean="0">
                  <a:solidFill>
                    <a:schemeClr val="tx1"/>
                  </a:solidFill>
                </a:rPr>
                <a:t>MODELO</a:t>
              </a:r>
              <a:r>
                <a:rPr lang="en-US" dirty="0" smtClean="0">
                  <a:solidFill>
                    <a:schemeClr val="tx1"/>
                  </a:solidFill>
                </a:rPr>
                <a:t> </a:t>
              </a:r>
              <a:r>
                <a:rPr lang="en-US" dirty="0">
                  <a:solidFill>
                    <a:schemeClr val="tx1"/>
                  </a:solidFill>
                </a:rPr>
                <a:t>DE </a:t>
              </a:r>
              <a:r>
                <a:rPr lang="es-EC" dirty="0" smtClean="0">
                  <a:solidFill>
                    <a:schemeClr val="tx1"/>
                  </a:solidFill>
                </a:rPr>
                <a:t>COMPARACIÓN</a:t>
              </a:r>
              <a:endParaRPr lang="es-EC" dirty="0">
                <a:solidFill>
                  <a:schemeClr val="tx1"/>
                </a:solidFill>
              </a:endParaRPr>
            </a:p>
          </p:txBody>
        </p:sp>
        <p:sp>
          <p:nvSpPr>
            <p:cNvPr id="11" name="Rectangle 10"/>
            <p:cNvSpPr/>
            <p:nvPr/>
          </p:nvSpPr>
          <p:spPr>
            <a:xfrm>
              <a:off x="3651254" y="4777097"/>
              <a:ext cx="2152006" cy="973666"/>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CARACTERÍSTICAS</a:t>
              </a:r>
              <a:r>
                <a:rPr lang="en-US" dirty="0" smtClean="0">
                  <a:solidFill>
                    <a:schemeClr val="tx1"/>
                  </a:solidFill>
                </a:rPr>
                <a:t> </a:t>
              </a:r>
              <a:r>
                <a:rPr lang="en-US" dirty="0" err="1">
                  <a:solidFill>
                    <a:schemeClr val="tx1"/>
                  </a:solidFill>
                </a:rPr>
                <a:t>DESEABLES</a:t>
              </a:r>
              <a:endParaRPr lang="es-EC" dirty="0">
                <a:solidFill>
                  <a:schemeClr val="tx1"/>
                </a:solidFill>
              </a:endParaRPr>
            </a:p>
          </p:txBody>
        </p:sp>
        <p:sp>
          <p:nvSpPr>
            <p:cNvPr id="35" name="Rectangle 34"/>
            <p:cNvSpPr/>
            <p:nvPr/>
          </p:nvSpPr>
          <p:spPr>
            <a:xfrm>
              <a:off x="1499238" y="4777096"/>
              <a:ext cx="2152015" cy="973666"/>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ATRIBUTOS</a:t>
              </a:r>
              <a:endParaRPr lang="es-EC" dirty="0">
                <a:solidFill>
                  <a:schemeClr val="tx1"/>
                </a:solidFill>
              </a:endParaRPr>
            </a:p>
          </p:txBody>
        </p:sp>
      </p:grpSp>
      <p:sp>
        <p:nvSpPr>
          <p:cNvPr id="85" name="Rectangle 84"/>
          <p:cNvSpPr/>
          <p:nvPr/>
        </p:nvSpPr>
        <p:spPr>
          <a:xfrm>
            <a:off x="2879746" y="1698301"/>
            <a:ext cx="1543009" cy="460322"/>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LTM</a:t>
            </a:r>
            <a:r>
              <a:rPr lang="en-US" dirty="0" smtClean="0">
                <a:solidFill>
                  <a:schemeClr val="tx1"/>
                </a:solidFill>
              </a:rPr>
              <a:t> 2</a:t>
            </a:r>
            <a:endParaRPr lang="es-EC" dirty="0">
              <a:solidFill>
                <a:schemeClr val="tx1"/>
              </a:solidFill>
            </a:endParaRPr>
          </a:p>
        </p:txBody>
      </p:sp>
      <p:sp>
        <p:nvSpPr>
          <p:cNvPr id="86" name="Rectangle 85"/>
          <p:cNvSpPr/>
          <p:nvPr/>
        </p:nvSpPr>
        <p:spPr>
          <a:xfrm>
            <a:off x="923925" y="1698300"/>
            <a:ext cx="1352550" cy="421491"/>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LTM</a:t>
            </a:r>
            <a:r>
              <a:rPr lang="en-US" dirty="0" smtClean="0">
                <a:solidFill>
                  <a:schemeClr val="tx1"/>
                </a:solidFill>
              </a:rPr>
              <a:t> 1</a:t>
            </a:r>
            <a:endParaRPr lang="es-EC" dirty="0">
              <a:solidFill>
                <a:schemeClr val="tx1"/>
              </a:solidFill>
            </a:endParaRPr>
          </a:p>
        </p:txBody>
      </p:sp>
      <p:cxnSp>
        <p:nvCxnSpPr>
          <p:cNvPr id="88" name="Elbow Connector 87"/>
          <p:cNvCxnSpPr>
            <a:stCxn id="85" idx="2"/>
            <a:endCxn id="12" idx="0"/>
          </p:cNvCxnSpPr>
          <p:nvPr/>
        </p:nvCxnSpPr>
        <p:spPr>
          <a:xfrm rot="5400000">
            <a:off x="3195223" y="2614651"/>
            <a:ext cx="912057" cy="1"/>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176" name="Elbow Connector 175"/>
          <p:cNvCxnSpPr>
            <a:stCxn id="86" idx="2"/>
            <a:endCxn id="12" idx="0"/>
          </p:cNvCxnSpPr>
          <p:nvPr/>
        </p:nvCxnSpPr>
        <p:spPr>
          <a:xfrm rot="16200000" flipH="1">
            <a:off x="2150281" y="1569710"/>
            <a:ext cx="950889" cy="2051050"/>
          </a:xfrm>
          <a:prstGeom prst="bentConnector3">
            <a:avLst/>
          </a:prstGeom>
        </p:spPr>
        <p:style>
          <a:lnRef idx="1">
            <a:schemeClr val="dk1"/>
          </a:lnRef>
          <a:fillRef idx="0">
            <a:schemeClr val="dk1"/>
          </a:fillRef>
          <a:effectRef idx="0">
            <a:schemeClr val="dk1"/>
          </a:effectRef>
          <a:fontRef idx="minor">
            <a:schemeClr val="tx1"/>
          </a:fontRef>
        </p:style>
      </p:cxnSp>
      <p:cxnSp>
        <p:nvCxnSpPr>
          <p:cNvPr id="178" name="Elbow Connector 177"/>
          <p:cNvCxnSpPr>
            <a:stCxn id="2" idx="2"/>
            <a:endCxn id="12" idx="0"/>
          </p:cNvCxnSpPr>
          <p:nvPr/>
        </p:nvCxnSpPr>
        <p:spPr>
          <a:xfrm rot="5400000">
            <a:off x="4130631" y="1679243"/>
            <a:ext cx="912057" cy="1870817"/>
          </a:xfrm>
          <a:prstGeom prst="bentConnector3">
            <a:avLst>
              <a:gd name="adj1" fmla="val 4654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735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6200"/>
            <a:ext cx="9169400" cy="959374"/>
            <a:chOff x="0" y="76200"/>
            <a:chExt cx="9169400" cy="959374"/>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7"/>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6"/>
            <p:cNvSpPr txBox="1"/>
            <p:nvPr/>
          </p:nvSpPr>
          <p:spPr>
            <a:xfrm>
              <a:off x="457200" y="76200"/>
              <a:ext cx="1371600" cy="523220"/>
            </a:xfrm>
            <a:prstGeom prst="rect">
              <a:avLst/>
            </a:prstGeom>
            <a:noFill/>
          </p:spPr>
          <p:txBody>
            <a:bodyPr wrap="square" rtlCol="0">
              <a:spAutoFit/>
            </a:bodyPr>
            <a:lstStyle/>
            <a:p>
              <a:r>
                <a:rPr lang="en-US" sz="2800" b="1" smtClean="0">
                  <a:solidFill>
                    <a:srgbClr val="158D46"/>
                  </a:solidFill>
                  <a:latin typeface="Times New Roman" panose="02020603050405020304" pitchFamily="18" charset="0"/>
                  <a:cs typeface="Times New Roman" panose="02020603050405020304" pitchFamily="18" charset="0"/>
                </a:rPr>
                <a:t>Agenda</a:t>
              </a:r>
            </a:p>
          </p:txBody>
        </p:sp>
      </p:grpSp>
      <p:sp>
        <p:nvSpPr>
          <p:cNvPr id="9" name="TextBox 8"/>
          <p:cNvSpPr txBox="1"/>
          <p:nvPr/>
        </p:nvSpPr>
        <p:spPr>
          <a:xfrm>
            <a:off x="1066800" y="1752600"/>
            <a:ext cx="5105400" cy="3539430"/>
          </a:xfrm>
          <a:prstGeom prst="rect">
            <a:avLst/>
          </a:prstGeom>
          <a:noFill/>
        </p:spPr>
        <p:txBody>
          <a:bodyPr wrap="square" rtlCol="0">
            <a:spAutoFit/>
          </a:bodyPr>
          <a:lstStyle/>
          <a:p>
            <a:pPr marL="514350" indent="-514350">
              <a:buFont typeface="+mj-lt"/>
              <a:buAutoNum type="arabicPeriod"/>
            </a:pPr>
            <a:r>
              <a:rPr lang="es-EC" sz="3200" dirty="0">
                <a:solidFill>
                  <a:schemeClr val="bg1">
                    <a:lumMod val="75000"/>
                  </a:schemeClr>
                </a:solidFill>
              </a:rPr>
              <a:t>Introducción</a:t>
            </a:r>
          </a:p>
          <a:p>
            <a:pPr marL="514350" indent="-514350">
              <a:buFont typeface="+mj-lt"/>
              <a:buAutoNum type="arabicPeriod"/>
            </a:pPr>
            <a:r>
              <a:rPr lang="es-EC" sz="3200" dirty="0" smtClean="0">
                <a:solidFill>
                  <a:schemeClr val="bg1">
                    <a:lumMod val="75000"/>
                  </a:schemeClr>
                </a:solidFill>
              </a:rPr>
              <a:t>Objetivos </a:t>
            </a:r>
          </a:p>
          <a:p>
            <a:pPr marL="514350" indent="-514350">
              <a:buFont typeface="+mj-lt"/>
              <a:buAutoNum type="arabicPeriod"/>
            </a:pPr>
            <a:r>
              <a:rPr lang="es-EC" sz="3200" dirty="0">
                <a:solidFill>
                  <a:schemeClr val="bg1">
                    <a:lumMod val="75000"/>
                  </a:schemeClr>
                </a:solidFill>
              </a:rPr>
              <a:t>Alcance</a:t>
            </a:r>
          </a:p>
          <a:p>
            <a:pPr marL="514350" indent="-514350">
              <a:buFont typeface="+mj-lt"/>
              <a:buAutoNum type="arabicPeriod"/>
            </a:pPr>
            <a:r>
              <a:rPr lang="es-EC" sz="3200" dirty="0"/>
              <a:t>Marco Teórico</a:t>
            </a:r>
          </a:p>
          <a:p>
            <a:pPr marL="514350" indent="-514350">
              <a:buFont typeface="+mj-lt"/>
              <a:buAutoNum type="arabicPeriod"/>
            </a:pPr>
            <a:r>
              <a:rPr lang="es-EC" sz="3200" dirty="0" smtClean="0">
                <a:solidFill>
                  <a:schemeClr val="bg1">
                    <a:lumMod val="75000"/>
                  </a:schemeClr>
                </a:solidFill>
              </a:rPr>
              <a:t>Desarrollo y Resultados</a:t>
            </a:r>
            <a:endParaRPr lang="es-EC" sz="3200" dirty="0">
              <a:solidFill>
                <a:schemeClr val="bg1">
                  <a:lumMod val="75000"/>
                </a:schemeClr>
              </a:solidFill>
            </a:endParaRPr>
          </a:p>
          <a:p>
            <a:pPr marL="514350" indent="-514350">
              <a:buFont typeface="+mj-lt"/>
              <a:buAutoNum type="arabicPeriod"/>
            </a:pPr>
            <a:r>
              <a:rPr lang="es-EC" sz="3200" dirty="0">
                <a:solidFill>
                  <a:schemeClr val="bg1">
                    <a:lumMod val="75000"/>
                  </a:schemeClr>
                </a:solidFill>
              </a:rPr>
              <a:t>Contribución</a:t>
            </a:r>
          </a:p>
          <a:p>
            <a:pPr marL="514350" indent="-514350">
              <a:buFont typeface="+mj-lt"/>
              <a:buAutoNum type="arabicPeriod"/>
            </a:pPr>
            <a:r>
              <a:rPr lang="es-EC" sz="3200" dirty="0" smtClean="0">
                <a:solidFill>
                  <a:schemeClr val="bg1">
                    <a:lumMod val="75000"/>
                  </a:schemeClr>
                </a:solidFill>
              </a:rPr>
              <a:t>Conclusiones</a:t>
            </a:r>
            <a:endParaRPr lang="es-EC" sz="3200" dirty="0">
              <a:solidFill>
                <a:schemeClr val="bg1">
                  <a:lumMod val="75000"/>
                </a:schemeClr>
              </a:solidFill>
            </a:endParaRPr>
          </a:p>
        </p:txBody>
      </p:sp>
    </p:spTree>
    <p:extLst>
      <p:ext uri="{BB962C8B-B14F-4D97-AF65-F5344CB8AC3E}">
        <p14:creationId xmlns:p14="http://schemas.microsoft.com/office/powerpoint/2010/main" val="354093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6200"/>
            <a:ext cx="9169400" cy="959374"/>
            <a:chOff x="0" y="76200"/>
            <a:chExt cx="9169400" cy="959374"/>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extBox 7"/>
            <p:cNvSpPr txBox="1"/>
            <p:nvPr/>
          </p:nvSpPr>
          <p:spPr>
            <a:xfrm>
              <a:off x="457200" y="76200"/>
              <a:ext cx="4724400" cy="800219"/>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Marco Teórico</a:t>
              </a:r>
            </a:p>
            <a:p>
              <a:r>
                <a:rPr lang="es-EC" b="1" i="1" dirty="0" err="1" smtClean="0">
                  <a:solidFill>
                    <a:srgbClr val="158D46"/>
                  </a:solidFill>
                  <a:latin typeface="Times New Roman" panose="02020603050405020304" pitchFamily="18" charset="0"/>
                  <a:cs typeface="Times New Roman" panose="02020603050405020304" pitchFamily="18" charset="0"/>
                </a:rPr>
                <a:t>MDE</a:t>
              </a:r>
              <a:r>
                <a:rPr lang="es-EC" b="1" i="1" dirty="0" smtClean="0">
                  <a:solidFill>
                    <a:srgbClr val="158D46"/>
                  </a:solidFill>
                  <a:latin typeface="Times New Roman" panose="02020603050405020304" pitchFamily="18" charset="0"/>
                  <a:cs typeface="Times New Roman" panose="02020603050405020304" pitchFamily="18" charset="0"/>
                </a:rPr>
                <a:t> - </a:t>
              </a:r>
              <a:r>
                <a:rPr lang="es-EC" b="1" i="1" dirty="0" err="1" smtClean="0">
                  <a:solidFill>
                    <a:srgbClr val="158D46"/>
                  </a:solidFill>
                  <a:latin typeface="Times New Roman" panose="02020603050405020304" pitchFamily="18" charset="0"/>
                  <a:cs typeface="Times New Roman" panose="02020603050405020304" pitchFamily="18" charset="0"/>
                </a:rPr>
                <a:t>MDA</a:t>
              </a:r>
              <a:endParaRPr lang="es-EC" b="1" i="1" dirty="0" smtClean="0">
                <a:solidFill>
                  <a:srgbClr val="158D46"/>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914400" y="1600200"/>
            <a:ext cx="2943434"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MDE</a:t>
            </a:r>
            <a:endParaRPr lang="es-EC" dirty="0">
              <a:solidFill>
                <a:schemeClr val="tx1"/>
              </a:solidFill>
            </a:endParaRPr>
          </a:p>
        </p:txBody>
      </p:sp>
      <p:sp>
        <p:nvSpPr>
          <p:cNvPr id="3" name="Rectangle 2"/>
          <p:cNvSpPr/>
          <p:nvPr/>
        </p:nvSpPr>
        <p:spPr>
          <a:xfrm>
            <a:off x="5821029" y="1600201"/>
            <a:ext cx="2943434" cy="990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MDA</a:t>
            </a:r>
            <a:endParaRPr lang="es-EC" dirty="0">
              <a:solidFill>
                <a:schemeClr val="tx1"/>
              </a:solidFill>
            </a:endParaRPr>
          </a:p>
        </p:txBody>
      </p:sp>
      <p:pic>
        <p:nvPicPr>
          <p:cNvPr id="62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42" y="3429000"/>
            <a:ext cx="33337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124200"/>
            <a:ext cx="294436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696200" y="6553200"/>
            <a:ext cx="1677883" cy="369332"/>
          </a:xfrm>
          <a:prstGeom prst="rect">
            <a:avLst/>
          </a:prstGeom>
          <a:noFill/>
        </p:spPr>
        <p:txBody>
          <a:bodyPr wrap="square" rtlCol="0">
            <a:spAutoFit/>
          </a:bodyPr>
          <a:lstStyle/>
          <a:p>
            <a:r>
              <a:rPr lang="en-US" dirty="0"/>
              <a:t>(Engels, 2007)</a:t>
            </a:r>
            <a:endParaRPr lang="es-EC" dirty="0"/>
          </a:p>
        </p:txBody>
      </p:sp>
    </p:spTree>
    <p:extLst>
      <p:ext uri="{BB962C8B-B14F-4D97-AF65-F5344CB8AC3E}">
        <p14:creationId xmlns:p14="http://schemas.microsoft.com/office/powerpoint/2010/main" val="3638435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Marco Teórico</a:t>
              </a:r>
            </a:p>
            <a:p>
              <a:r>
                <a:rPr lang="es-EC" b="1" i="1" smtClean="0">
                  <a:solidFill>
                    <a:srgbClr val="158D46"/>
                  </a:solidFill>
                  <a:latin typeface="Times New Roman" panose="02020603050405020304" pitchFamily="18" charset="0"/>
                  <a:cs typeface="Times New Roman" panose="02020603050405020304" pitchFamily="18" charset="0"/>
                </a:rPr>
                <a:t>Características deseables de un </a:t>
              </a:r>
              <a:r>
                <a:rPr lang="es-EC" b="1" i="1" err="1" smtClean="0">
                  <a:solidFill>
                    <a:srgbClr val="158D46"/>
                  </a:solidFill>
                  <a:latin typeface="Times New Roman" panose="02020603050405020304" pitchFamily="18" charset="0"/>
                  <a:cs typeface="Times New Roman" panose="02020603050405020304" pitchFamily="18" charset="0"/>
                </a:rPr>
                <a:t>LTM</a:t>
              </a:r>
              <a:endParaRPr lang="es-EC" b="1" i="1" smtClean="0">
                <a:solidFill>
                  <a:srgbClr val="158D46"/>
                </a:solidFill>
                <a:latin typeface="Times New Roman" panose="02020603050405020304" pitchFamily="18" charset="0"/>
                <a:cs typeface="Times New Roman" panose="02020603050405020304" pitchFamily="18" charset="0"/>
              </a:endParaRP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ct 4"/>
          <p:cNvGraphicFramePr>
            <a:graphicFrameLocks noChangeAspect="1"/>
          </p:cNvGraphicFramePr>
          <p:nvPr>
            <p:extLst>
              <p:ext uri="{D42A27DB-BD31-4B8C-83A1-F6EECF244321}">
                <p14:modId xmlns:p14="http://schemas.microsoft.com/office/powerpoint/2010/main" val="1847077253"/>
              </p:ext>
            </p:extLst>
          </p:nvPr>
        </p:nvGraphicFramePr>
        <p:xfrm>
          <a:off x="0" y="1447800"/>
          <a:ext cx="9022115" cy="4866382"/>
        </p:xfrm>
        <a:graphic>
          <a:graphicData uri="http://schemas.openxmlformats.org/presentationml/2006/ole">
            <mc:AlternateContent xmlns:mc="http://schemas.openxmlformats.org/markup-compatibility/2006">
              <mc:Choice xmlns:v="urn:schemas-microsoft-com:vml" Requires="v">
                <p:oleObj spid="_x0000_s66603" name="Worksheet" r:id="rId6" imgW="6524741" imgH="2600270" progId="Excel.Sheet.12">
                  <p:embed/>
                </p:oleObj>
              </mc:Choice>
              <mc:Fallback>
                <p:oleObj name="Worksheet" r:id="rId6" imgW="6524741" imgH="2600270"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9022115" cy="4866382"/>
                      </a:xfrm>
                      <a:prstGeom prst="rect">
                        <a:avLst/>
                      </a:prstGeom>
                      <a:noFill/>
                    </p:spPr>
                  </p:pic>
                </p:oleObj>
              </mc:Fallback>
            </mc:AlternateContent>
          </a:graphicData>
        </a:graphic>
      </p:graphicFrame>
      <p:sp>
        <p:nvSpPr>
          <p:cNvPr id="3" name="Rectangle 2"/>
          <p:cNvSpPr/>
          <p:nvPr/>
        </p:nvSpPr>
        <p:spPr>
          <a:xfrm>
            <a:off x="7068007" y="6488668"/>
            <a:ext cx="2069862" cy="369332"/>
          </a:xfrm>
          <a:prstGeom prst="rect">
            <a:avLst/>
          </a:prstGeom>
        </p:spPr>
        <p:txBody>
          <a:bodyPr wrap="none">
            <a:spAutoFit/>
          </a:bodyPr>
          <a:lstStyle/>
          <a:p>
            <a:r>
              <a:rPr lang="es-EC" dirty="0"/>
              <a:t>(Juan de Lara, 2012)</a:t>
            </a:r>
          </a:p>
        </p:txBody>
      </p:sp>
    </p:spTree>
    <p:extLst>
      <p:ext uri="{BB962C8B-B14F-4D97-AF65-F5344CB8AC3E}">
        <p14:creationId xmlns:p14="http://schemas.microsoft.com/office/powerpoint/2010/main" val="3579835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Marco Teórico</a:t>
              </a:r>
            </a:p>
            <a:p>
              <a:r>
                <a:rPr lang="es-EC" b="1" i="1" dirty="0" smtClean="0">
                  <a:solidFill>
                    <a:srgbClr val="158D46"/>
                  </a:solidFill>
                  <a:latin typeface="Times New Roman" panose="02020603050405020304" pitchFamily="18" charset="0"/>
                  <a:cs typeface="Times New Roman" panose="02020603050405020304" pitchFamily="18" charset="0"/>
                </a:rPr>
                <a:t>Niveles de abstracción </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p:nvPr/>
        </p:nvSpPr>
        <p:spPr>
          <a:xfrm>
            <a:off x="2571969" y="3153106"/>
            <a:ext cx="24384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Meta </a:t>
            </a:r>
            <a:r>
              <a:rPr lang="en-US" dirty="0" err="1" smtClean="0">
                <a:solidFill>
                  <a:schemeClr val="tx1"/>
                </a:solidFill>
              </a:rPr>
              <a:t>Modelo</a:t>
            </a:r>
            <a:endParaRPr lang="es-EC" dirty="0">
              <a:solidFill>
                <a:schemeClr val="tx1"/>
              </a:solidFill>
            </a:endParaRPr>
          </a:p>
        </p:txBody>
      </p:sp>
      <p:cxnSp>
        <p:nvCxnSpPr>
          <p:cNvPr id="7" name="Straight Connector 6"/>
          <p:cNvCxnSpPr>
            <a:stCxn id="3" idx="2"/>
          </p:cNvCxnSpPr>
          <p:nvPr/>
        </p:nvCxnSpPr>
        <p:spPr>
          <a:xfrm>
            <a:off x="3791169" y="4219906"/>
            <a:ext cx="18831" cy="304797"/>
          </a:xfrm>
          <a:prstGeom prst="line">
            <a:avLst/>
          </a:prstGeom>
          <a:ln>
            <a:prstDash val="sysDot"/>
          </a:ln>
        </p:spPr>
        <p:style>
          <a:lnRef idx="2">
            <a:schemeClr val="dk1"/>
          </a:lnRef>
          <a:fillRef idx="1">
            <a:schemeClr val="lt1"/>
          </a:fillRef>
          <a:effectRef idx="0">
            <a:schemeClr val="dk1"/>
          </a:effectRef>
          <a:fontRef idx="minor">
            <a:schemeClr val="dk1"/>
          </a:fontRef>
        </p:style>
      </p:cxnSp>
      <p:pic>
        <p:nvPicPr>
          <p:cNvPr id="27" name="Picture 26"/>
          <p:cNvPicPr/>
          <p:nvPr/>
        </p:nvPicPr>
        <p:blipFill>
          <a:blip r:embed="rId4">
            <a:extLst>
              <a:ext uri="{28A0092B-C50C-407E-A947-70E740481C1C}">
                <a14:useLocalDpi xmlns:a14="http://schemas.microsoft.com/office/drawing/2010/main" val="0"/>
              </a:ext>
            </a:extLst>
          </a:blip>
          <a:srcRect/>
          <a:stretch>
            <a:fillRect/>
          </a:stretch>
        </p:blipFill>
        <p:spPr bwMode="auto">
          <a:xfrm>
            <a:off x="1308100" y="1143000"/>
            <a:ext cx="6553200" cy="5562600"/>
          </a:xfrm>
          <a:prstGeom prst="rect">
            <a:avLst/>
          </a:prstGeom>
          <a:noFill/>
          <a:ln>
            <a:noFill/>
          </a:ln>
        </p:spPr>
      </p:pic>
    </p:spTree>
    <p:extLst>
      <p:ext uri="{BB962C8B-B14F-4D97-AF65-F5344CB8AC3E}">
        <p14:creationId xmlns:p14="http://schemas.microsoft.com/office/powerpoint/2010/main" val="1610649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Marco Teórico</a:t>
              </a:r>
            </a:p>
            <a:p>
              <a:r>
                <a:rPr lang="es-EC" b="1" i="1" dirty="0" smtClean="0">
                  <a:solidFill>
                    <a:srgbClr val="158D46"/>
                  </a:solidFill>
                  <a:latin typeface="Times New Roman" panose="02020603050405020304" pitchFamily="18" charset="0"/>
                  <a:cs typeface="Times New Roman" panose="02020603050405020304" pitchFamily="18" charset="0"/>
                </a:rPr>
                <a:t>Proceso de transformación</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p:nvPr/>
        </p:nvSpPr>
        <p:spPr>
          <a:xfrm>
            <a:off x="685800" y="1516117"/>
            <a:ext cx="24384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Meta </a:t>
            </a:r>
            <a:r>
              <a:rPr lang="en-US" dirty="0" err="1" smtClean="0">
                <a:solidFill>
                  <a:schemeClr val="tx1"/>
                </a:solidFill>
              </a:rPr>
              <a:t>Modelo</a:t>
            </a:r>
            <a:r>
              <a:rPr lang="en-US" dirty="0" smtClean="0">
                <a:solidFill>
                  <a:schemeClr val="tx1"/>
                </a:solidFill>
              </a:rPr>
              <a:t> Origen</a:t>
            </a:r>
            <a:endParaRPr lang="es-EC" dirty="0">
              <a:solidFill>
                <a:schemeClr val="tx1"/>
              </a:solidFill>
            </a:endParaRPr>
          </a:p>
        </p:txBody>
      </p:sp>
      <p:sp>
        <p:nvSpPr>
          <p:cNvPr id="15" name="Rectangle 14"/>
          <p:cNvSpPr/>
          <p:nvPr/>
        </p:nvSpPr>
        <p:spPr>
          <a:xfrm>
            <a:off x="5867400" y="1516117"/>
            <a:ext cx="24384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Meta </a:t>
            </a:r>
            <a:r>
              <a:rPr lang="en-US" dirty="0" err="1" smtClean="0">
                <a:solidFill>
                  <a:schemeClr val="tx1"/>
                </a:solidFill>
              </a:rPr>
              <a:t>Modelo</a:t>
            </a:r>
            <a:r>
              <a:rPr lang="en-US" dirty="0" smtClean="0">
                <a:solidFill>
                  <a:schemeClr val="tx1"/>
                </a:solidFill>
              </a:rPr>
              <a:t> </a:t>
            </a:r>
            <a:r>
              <a:rPr lang="en-US" dirty="0" err="1" smtClean="0">
                <a:solidFill>
                  <a:schemeClr val="tx1"/>
                </a:solidFill>
              </a:rPr>
              <a:t>Destino</a:t>
            </a:r>
            <a:endParaRPr lang="es-EC" dirty="0">
              <a:solidFill>
                <a:schemeClr val="tx1"/>
              </a:solidFill>
            </a:endParaRPr>
          </a:p>
        </p:txBody>
      </p:sp>
      <p:sp>
        <p:nvSpPr>
          <p:cNvPr id="16" name="Rectangle 15"/>
          <p:cNvSpPr/>
          <p:nvPr/>
        </p:nvSpPr>
        <p:spPr>
          <a:xfrm>
            <a:off x="685800" y="4876800"/>
            <a:ext cx="24384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Modelo</a:t>
            </a:r>
            <a:r>
              <a:rPr lang="en-US" dirty="0" smtClean="0">
                <a:solidFill>
                  <a:schemeClr val="tx1"/>
                </a:solidFill>
              </a:rPr>
              <a:t> Origen</a:t>
            </a:r>
            <a:endParaRPr lang="es-EC" dirty="0">
              <a:solidFill>
                <a:schemeClr val="tx1"/>
              </a:solidFill>
            </a:endParaRPr>
          </a:p>
        </p:txBody>
      </p:sp>
      <p:sp>
        <p:nvSpPr>
          <p:cNvPr id="17" name="Rectangle 16"/>
          <p:cNvSpPr/>
          <p:nvPr/>
        </p:nvSpPr>
        <p:spPr>
          <a:xfrm>
            <a:off x="5867400" y="4876800"/>
            <a:ext cx="24384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Modelo</a:t>
            </a:r>
            <a:r>
              <a:rPr lang="en-US" dirty="0" smtClean="0">
                <a:solidFill>
                  <a:schemeClr val="tx1"/>
                </a:solidFill>
              </a:rPr>
              <a:t> </a:t>
            </a:r>
            <a:r>
              <a:rPr lang="en-US" dirty="0" err="1" smtClean="0">
                <a:solidFill>
                  <a:schemeClr val="tx1"/>
                </a:solidFill>
              </a:rPr>
              <a:t>Generado</a:t>
            </a:r>
            <a:endParaRPr lang="es-EC" dirty="0">
              <a:solidFill>
                <a:schemeClr val="tx1"/>
              </a:solidFill>
            </a:endParaRPr>
          </a:p>
        </p:txBody>
      </p:sp>
      <p:sp>
        <p:nvSpPr>
          <p:cNvPr id="18" name="Rectangle 17"/>
          <p:cNvSpPr/>
          <p:nvPr/>
        </p:nvSpPr>
        <p:spPr>
          <a:xfrm>
            <a:off x="3581400" y="3463158"/>
            <a:ext cx="1947041" cy="6936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Transformación</a:t>
            </a:r>
            <a:endParaRPr lang="es-EC" dirty="0">
              <a:solidFill>
                <a:schemeClr val="tx1"/>
              </a:solidFill>
            </a:endParaRPr>
          </a:p>
        </p:txBody>
      </p:sp>
      <p:cxnSp>
        <p:nvCxnSpPr>
          <p:cNvPr id="7" name="Straight Connector 6"/>
          <p:cNvCxnSpPr>
            <a:stCxn id="3" idx="2"/>
            <a:endCxn id="16" idx="0"/>
          </p:cNvCxnSpPr>
          <p:nvPr/>
        </p:nvCxnSpPr>
        <p:spPr>
          <a:xfrm>
            <a:off x="1905000" y="2582917"/>
            <a:ext cx="0" cy="2293883"/>
          </a:xfrm>
          <a:prstGeom prst="line">
            <a:avLst/>
          </a:prstGeom>
          <a:ln>
            <a:prstDash val="sysDot"/>
          </a:ln>
        </p:spPr>
        <p:style>
          <a:lnRef idx="2">
            <a:schemeClr val="dk1"/>
          </a:lnRef>
          <a:fillRef idx="1">
            <a:schemeClr val="lt1"/>
          </a:fillRef>
          <a:effectRef idx="0">
            <a:schemeClr val="dk1"/>
          </a:effectRef>
          <a:fontRef idx="minor">
            <a:schemeClr val="dk1"/>
          </a:fontRef>
        </p:style>
      </p:cxnSp>
      <p:cxnSp>
        <p:nvCxnSpPr>
          <p:cNvPr id="20" name="Straight Connector 19"/>
          <p:cNvCxnSpPr>
            <a:stCxn id="15" idx="2"/>
            <a:endCxn id="17" idx="0"/>
          </p:cNvCxnSpPr>
          <p:nvPr/>
        </p:nvCxnSpPr>
        <p:spPr>
          <a:xfrm>
            <a:off x="7086600" y="2582917"/>
            <a:ext cx="0" cy="2293883"/>
          </a:xfrm>
          <a:prstGeom prst="line">
            <a:avLst/>
          </a:prstGeom>
          <a:ln>
            <a:prstDash val="sysDot"/>
          </a:ln>
        </p:spPr>
        <p:style>
          <a:lnRef idx="2">
            <a:schemeClr val="dk1"/>
          </a:lnRef>
          <a:fillRef idx="1">
            <a:schemeClr val="lt1"/>
          </a:fillRef>
          <a:effectRef idx="0">
            <a:schemeClr val="dk1"/>
          </a:effectRef>
          <a:fontRef idx="minor">
            <a:schemeClr val="dk1"/>
          </a:fontRef>
        </p:style>
      </p:cxnSp>
      <p:cxnSp>
        <p:nvCxnSpPr>
          <p:cNvPr id="24" name="Elbow Connector 23"/>
          <p:cNvCxnSpPr>
            <a:stCxn id="16" idx="3"/>
            <a:endCxn id="18" idx="1"/>
          </p:cNvCxnSpPr>
          <p:nvPr/>
        </p:nvCxnSpPr>
        <p:spPr>
          <a:xfrm flipV="1">
            <a:off x="3124200" y="3810000"/>
            <a:ext cx="457200" cy="1600200"/>
          </a:xfrm>
          <a:prstGeom prst="bentConnector3">
            <a:avLst/>
          </a:prstGeom>
          <a:ln>
            <a:tailEnd type="arrow"/>
          </a:ln>
        </p:spPr>
        <p:style>
          <a:lnRef idx="2">
            <a:schemeClr val="dk1"/>
          </a:lnRef>
          <a:fillRef idx="1">
            <a:schemeClr val="lt1"/>
          </a:fillRef>
          <a:effectRef idx="0">
            <a:schemeClr val="dk1"/>
          </a:effectRef>
          <a:fontRef idx="minor">
            <a:schemeClr val="dk1"/>
          </a:fontRef>
        </p:style>
      </p:cxnSp>
      <p:cxnSp>
        <p:nvCxnSpPr>
          <p:cNvPr id="26" name="Elbow Connector 25"/>
          <p:cNvCxnSpPr>
            <a:stCxn id="3" idx="3"/>
            <a:endCxn id="18" idx="0"/>
          </p:cNvCxnSpPr>
          <p:nvPr/>
        </p:nvCxnSpPr>
        <p:spPr>
          <a:xfrm>
            <a:off x="3124200" y="2049517"/>
            <a:ext cx="1430721" cy="1413641"/>
          </a:xfrm>
          <a:prstGeom prst="bentConnector2">
            <a:avLst/>
          </a:prstGeom>
          <a:ln>
            <a:tailEnd type="arrow"/>
          </a:ln>
        </p:spPr>
        <p:style>
          <a:lnRef idx="2">
            <a:schemeClr val="dk1"/>
          </a:lnRef>
          <a:fillRef idx="1">
            <a:schemeClr val="lt1"/>
          </a:fillRef>
          <a:effectRef idx="0">
            <a:schemeClr val="dk1"/>
          </a:effectRef>
          <a:fontRef idx="minor">
            <a:schemeClr val="dk1"/>
          </a:fontRef>
        </p:style>
      </p:cxnSp>
      <p:cxnSp>
        <p:nvCxnSpPr>
          <p:cNvPr id="28" name="Elbow Connector 27"/>
          <p:cNvCxnSpPr>
            <a:stCxn id="15" idx="1"/>
            <a:endCxn id="18" idx="0"/>
          </p:cNvCxnSpPr>
          <p:nvPr/>
        </p:nvCxnSpPr>
        <p:spPr>
          <a:xfrm rot="10800000" flipV="1">
            <a:off x="4554922" y="2049516"/>
            <a:ext cx="1312479" cy="1413641"/>
          </a:xfrm>
          <a:prstGeom prst="bentConnector2">
            <a:avLst/>
          </a:prstGeom>
          <a:ln>
            <a:tailEnd type="arrow"/>
          </a:ln>
        </p:spPr>
        <p:style>
          <a:lnRef idx="2">
            <a:schemeClr val="dk1"/>
          </a:lnRef>
          <a:fillRef idx="1">
            <a:schemeClr val="lt1"/>
          </a:fillRef>
          <a:effectRef idx="0">
            <a:schemeClr val="dk1"/>
          </a:effectRef>
          <a:fontRef idx="minor">
            <a:schemeClr val="dk1"/>
          </a:fontRef>
        </p:style>
      </p:cxnSp>
      <p:cxnSp>
        <p:nvCxnSpPr>
          <p:cNvPr id="30" name="Elbow Connector 29"/>
          <p:cNvCxnSpPr>
            <a:stCxn id="18" idx="3"/>
            <a:endCxn id="17" idx="0"/>
          </p:cNvCxnSpPr>
          <p:nvPr/>
        </p:nvCxnSpPr>
        <p:spPr>
          <a:xfrm>
            <a:off x="5528441" y="3810000"/>
            <a:ext cx="1558159" cy="1066800"/>
          </a:xfrm>
          <a:prstGeom prst="bentConnector2">
            <a:avLst/>
          </a:prstGeom>
          <a:ln>
            <a:tailEnd type="arrow"/>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48186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6200"/>
            <a:ext cx="9169400" cy="1077218"/>
            <a:chOff x="0" y="76200"/>
            <a:chExt cx="9169400" cy="1077218"/>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extBox 7"/>
            <p:cNvSpPr txBox="1"/>
            <p:nvPr/>
          </p:nvSpPr>
          <p:spPr>
            <a:xfrm>
              <a:off x="457200" y="76200"/>
              <a:ext cx="4724400" cy="1077218"/>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Marco Teórico</a:t>
              </a:r>
            </a:p>
            <a:p>
              <a:r>
                <a:rPr lang="es-EC" b="1" i="1" dirty="0" err="1" smtClean="0">
                  <a:solidFill>
                    <a:srgbClr val="158D46"/>
                  </a:solidFill>
                  <a:latin typeface="Times New Roman" panose="02020603050405020304" pitchFamily="18" charset="0"/>
                  <a:cs typeface="Times New Roman" panose="02020603050405020304" pitchFamily="18" charset="0"/>
                </a:rPr>
                <a:t>Query</a:t>
              </a:r>
              <a:r>
                <a:rPr lang="es-EC" b="1" i="1" dirty="0" smtClean="0">
                  <a:solidFill>
                    <a:srgbClr val="158D46"/>
                  </a:solidFill>
                  <a:latin typeface="Times New Roman" panose="02020603050405020304" pitchFamily="18" charset="0"/>
                  <a:cs typeface="Times New Roman" panose="02020603050405020304" pitchFamily="18" charset="0"/>
                </a:rPr>
                <a:t> View </a:t>
              </a:r>
              <a:r>
                <a:rPr lang="es-EC" b="1" i="1" dirty="0" err="1" smtClean="0">
                  <a:solidFill>
                    <a:srgbClr val="158D46"/>
                  </a:solidFill>
                  <a:latin typeface="Times New Roman" panose="02020603050405020304" pitchFamily="18" charset="0"/>
                  <a:cs typeface="Times New Roman" panose="02020603050405020304" pitchFamily="18" charset="0"/>
                </a:rPr>
                <a:t>Transformation</a:t>
              </a:r>
              <a:r>
                <a:rPr lang="es-EC" b="1" i="1" dirty="0" smtClean="0">
                  <a:solidFill>
                    <a:srgbClr val="158D46"/>
                  </a:solidFill>
                  <a:latin typeface="Times New Roman" panose="02020603050405020304" pitchFamily="18" charset="0"/>
                  <a:cs typeface="Times New Roman" panose="02020603050405020304" pitchFamily="18" charset="0"/>
                </a:rPr>
                <a:t> - </a:t>
              </a:r>
              <a:r>
                <a:rPr lang="es-EC" b="1" i="1" dirty="0" err="1" smtClean="0">
                  <a:solidFill>
                    <a:srgbClr val="158D46"/>
                  </a:solidFill>
                  <a:latin typeface="Times New Roman" panose="02020603050405020304" pitchFamily="18" charset="0"/>
                  <a:cs typeface="Times New Roman" panose="02020603050405020304" pitchFamily="18" charset="0"/>
                </a:rPr>
                <a:t>QVT</a:t>
              </a:r>
              <a:endParaRPr lang="es-EC" b="1" i="1" dirty="0" smtClean="0">
                <a:solidFill>
                  <a:srgbClr val="158D46"/>
                </a:solidFill>
                <a:latin typeface="Times New Roman" panose="02020603050405020304" pitchFamily="18" charset="0"/>
                <a:cs typeface="Times New Roman" panose="02020603050405020304" pitchFamily="18" charset="0"/>
              </a:endParaRPr>
            </a:p>
            <a:p>
              <a:endParaRPr lang="es-EC" b="1" i="1" dirty="0">
                <a:solidFill>
                  <a:srgbClr val="158D46"/>
                </a:solidFill>
                <a:latin typeface="Times New Roman" panose="02020603050405020304" pitchFamily="18" charset="0"/>
                <a:cs typeface="Times New Roman" panose="02020603050405020304" pitchFamily="18" charset="0"/>
              </a:endParaRPr>
            </a:p>
          </p:txBody>
        </p:sp>
      </p:gr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843455" y="2362200"/>
            <a:ext cx="7233285" cy="2895600"/>
          </a:xfrm>
          <a:prstGeom prst="rect">
            <a:avLst/>
          </a:prstGeom>
          <a:noFill/>
          <a:ln>
            <a:noFill/>
          </a:ln>
        </p:spPr>
      </p:pic>
      <p:sp>
        <p:nvSpPr>
          <p:cNvPr id="17" name="Rectangle 16"/>
          <p:cNvSpPr/>
          <p:nvPr/>
        </p:nvSpPr>
        <p:spPr>
          <a:xfrm>
            <a:off x="5629990" y="6454822"/>
            <a:ext cx="3475888" cy="369332"/>
          </a:xfrm>
          <a:prstGeom prst="rect">
            <a:avLst/>
          </a:prstGeom>
        </p:spPr>
        <p:txBody>
          <a:bodyPr wrap="none">
            <a:spAutoFit/>
          </a:bodyPr>
          <a:lstStyle/>
          <a:p>
            <a:r>
              <a:rPr lang="es-EC" dirty="0"/>
              <a:t>(</a:t>
            </a:r>
            <a:r>
              <a:rPr lang="es-EC" dirty="0" err="1"/>
              <a:t>Object</a:t>
            </a:r>
            <a:r>
              <a:rPr lang="es-EC" dirty="0"/>
              <a:t> Management </a:t>
            </a:r>
            <a:r>
              <a:rPr lang="es-EC" dirty="0" err="1"/>
              <a:t>Group</a:t>
            </a:r>
            <a:r>
              <a:rPr lang="es-EC" dirty="0"/>
              <a:t>, 2008)</a:t>
            </a:r>
          </a:p>
        </p:txBody>
      </p:sp>
    </p:spTree>
    <p:extLst>
      <p:ext uri="{BB962C8B-B14F-4D97-AF65-F5344CB8AC3E}">
        <p14:creationId xmlns:p14="http://schemas.microsoft.com/office/powerpoint/2010/main" val="3776020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6200"/>
            <a:ext cx="9169400" cy="959374"/>
            <a:chOff x="0" y="76200"/>
            <a:chExt cx="9169400" cy="959374"/>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7"/>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6"/>
            <p:cNvSpPr txBox="1"/>
            <p:nvPr/>
          </p:nvSpPr>
          <p:spPr>
            <a:xfrm>
              <a:off x="457200" y="76200"/>
              <a:ext cx="1371600" cy="523220"/>
            </a:xfrm>
            <a:prstGeom prst="rect">
              <a:avLst/>
            </a:prstGeom>
            <a:noFill/>
          </p:spPr>
          <p:txBody>
            <a:bodyPr wrap="square" rtlCol="0">
              <a:spAutoFit/>
            </a:bodyPr>
            <a:lstStyle/>
            <a:p>
              <a:r>
                <a:rPr lang="en-US" sz="2800" b="1" smtClean="0">
                  <a:solidFill>
                    <a:srgbClr val="158D46"/>
                  </a:solidFill>
                  <a:latin typeface="Times New Roman" panose="02020603050405020304" pitchFamily="18" charset="0"/>
                  <a:cs typeface="Times New Roman" panose="02020603050405020304" pitchFamily="18" charset="0"/>
                </a:rPr>
                <a:t>Agenda</a:t>
              </a:r>
            </a:p>
          </p:txBody>
        </p:sp>
      </p:grpSp>
      <p:sp>
        <p:nvSpPr>
          <p:cNvPr id="9" name="TextBox 8"/>
          <p:cNvSpPr txBox="1"/>
          <p:nvPr/>
        </p:nvSpPr>
        <p:spPr>
          <a:xfrm>
            <a:off x="1828800" y="1752599"/>
            <a:ext cx="5181600" cy="3539430"/>
          </a:xfrm>
          <a:prstGeom prst="rect">
            <a:avLst/>
          </a:prstGeom>
          <a:noFill/>
        </p:spPr>
        <p:txBody>
          <a:bodyPr wrap="square" rtlCol="0">
            <a:spAutoFit/>
          </a:bodyPr>
          <a:lstStyle/>
          <a:p>
            <a:pPr marL="514350" indent="-514350">
              <a:buFont typeface="+mj-lt"/>
              <a:buAutoNum type="arabicPeriod"/>
            </a:pPr>
            <a:r>
              <a:rPr lang="es-EC" sz="3200" dirty="0" smtClean="0"/>
              <a:t>Introducción</a:t>
            </a:r>
          </a:p>
          <a:p>
            <a:pPr marL="514350" indent="-514350">
              <a:buFont typeface="+mj-lt"/>
              <a:buAutoNum type="arabicPeriod"/>
            </a:pPr>
            <a:r>
              <a:rPr lang="es-EC" sz="3200" dirty="0" smtClean="0"/>
              <a:t>Objetivos </a:t>
            </a:r>
          </a:p>
          <a:p>
            <a:pPr marL="514350" indent="-514350">
              <a:buFont typeface="+mj-lt"/>
              <a:buAutoNum type="arabicPeriod"/>
            </a:pPr>
            <a:r>
              <a:rPr lang="es-EC" sz="3200" dirty="0" smtClean="0"/>
              <a:t>Alcance</a:t>
            </a:r>
          </a:p>
          <a:p>
            <a:pPr marL="514350" indent="-514350">
              <a:buFont typeface="+mj-lt"/>
              <a:buAutoNum type="arabicPeriod"/>
            </a:pPr>
            <a:r>
              <a:rPr lang="es-EC" sz="3200" dirty="0" smtClean="0"/>
              <a:t>Marco Teórico</a:t>
            </a:r>
          </a:p>
          <a:p>
            <a:pPr marL="514350" indent="-514350">
              <a:buFont typeface="+mj-lt"/>
              <a:buAutoNum type="arabicPeriod"/>
            </a:pPr>
            <a:r>
              <a:rPr lang="es-EC" sz="3200" dirty="0" smtClean="0"/>
              <a:t>Desarrollo y Resultados</a:t>
            </a:r>
          </a:p>
          <a:p>
            <a:pPr marL="514350" indent="-514350">
              <a:buFont typeface="+mj-lt"/>
              <a:buAutoNum type="arabicPeriod"/>
            </a:pPr>
            <a:r>
              <a:rPr lang="es-EC" sz="3200" dirty="0" smtClean="0"/>
              <a:t>Contribución</a:t>
            </a:r>
          </a:p>
          <a:p>
            <a:pPr marL="514350" indent="-514350">
              <a:buFont typeface="+mj-lt"/>
              <a:buAutoNum type="arabicPeriod"/>
            </a:pPr>
            <a:r>
              <a:rPr lang="es-EC" sz="3200" dirty="0" smtClean="0"/>
              <a:t>Conclusiones</a:t>
            </a:r>
          </a:p>
        </p:txBody>
      </p:sp>
    </p:spTree>
    <p:extLst>
      <p:ext uri="{BB962C8B-B14F-4D97-AF65-F5344CB8AC3E}">
        <p14:creationId xmlns:p14="http://schemas.microsoft.com/office/powerpoint/2010/main" val="398337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6200"/>
            <a:ext cx="9169400" cy="1077218"/>
            <a:chOff x="0" y="76200"/>
            <a:chExt cx="9169400" cy="1077218"/>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extBox 7"/>
            <p:cNvSpPr txBox="1"/>
            <p:nvPr/>
          </p:nvSpPr>
          <p:spPr>
            <a:xfrm>
              <a:off x="457200" y="76200"/>
              <a:ext cx="4724400" cy="1077218"/>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Marco Teórico</a:t>
              </a:r>
            </a:p>
            <a:p>
              <a:r>
                <a:rPr lang="es-EC" b="1" i="1" dirty="0" smtClean="0">
                  <a:solidFill>
                    <a:srgbClr val="158D46"/>
                  </a:solidFill>
                  <a:latin typeface="Times New Roman" panose="02020603050405020304" pitchFamily="18" charset="0"/>
                  <a:cs typeface="Times New Roman" panose="02020603050405020304" pitchFamily="18" charset="0"/>
                </a:rPr>
                <a:t>Atlas </a:t>
              </a:r>
              <a:r>
                <a:rPr lang="es-EC" b="1" i="1" dirty="0" err="1" smtClean="0">
                  <a:solidFill>
                    <a:srgbClr val="158D46"/>
                  </a:solidFill>
                  <a:latin typeface="Times New Roman" panose="02020603050405020304" pitchFamily="18" charset="0"/>
                  <a:cs typeface="Times New Roman" panose="02020603050405020304" pitchFamily="18" charset="0"/>
                </a:rPr>
                <a:t>Transformation</a:t>
              </a:r>
              <a:r>
                <a:rPr lang="es-EC" b="1" i="1" dirty="0" smtClean="0">
                  <a:solidFill>
                    <a:srgbClr val="158D46"/>
                  </a:solidFill>
                  <a:latin typeface="Times New Roman" panose="02020603050405020304" pitchFamily="18" charset="0"/>
                  <a:cs typeface="Times New Roman" panose="02020603050405020304" pitchFamily="18" charset="0"/>
                </a:rPr>
                <a:t> </a:t>
              </a:r>
              <a:r>
                <a:rPr lang="es-EC" b="1" i="1" dirty="0" err="1" smtClean="0">
                  <a:solidFill>
                    <a:srgbClr val="158D46"/>
                  </a:solidFill>
                  <a:latin typeface="Times New Roman" panose="02020603050405020304" pitchFamily="18" charset="0"/>
                  <a:cs typeface="Times New Roman" panose="02020603050405020304" pitchFamily="18" charset="0"/>
                </a:rPr>
                <a:t>Language</a:t>
              </a:r>
              <a:r>
                <a:rPr lang="es-EC" b="1" i="1" dirty="0" smtClean="0">
                  <a:solidFill>
                    <a:srgbClr val="158D46"/>
                  </a:solidFill>
                  <a:latin typeface="Times New Roman" panose="02020603050405020304" pitchFamily="18" charset="0"/>
                  <a:cs typeface="Times New Roman" panose="02020603050405020304" pitchFamily="18" charset="0"/>
                </a:rPr>
                <a:t> - ATL</a:t>
              </a:r>
            </a:p>
            <a:p>
              <a:endParaRPr lang="es-EC" b="1" i="1" dirty="0">
                <a:solidFill>
                  <a:srgbClr val="158D46"/>
                </a:solidFill>
                <a:latin typeface="Times New Roman" panose="02020603050405020304" pitchFamily="18" charset="0"/>
                <a:cs typeface="Times New Roman" panose="02020603050405020304" pitchFamily="18" charset="0"/>
              </a:endParaRPr>
            </a:p>
          </p:txBody>
        </p:sp>
      </p:grpSp>
      <p:sp>
        <p:nvSpPr>
          <p:cNvPr id="3" name="AutoShape 2" descr="logo In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748" y="1433042"/>
            <a:ext cx="3250739" cy="117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581400"/>
            <a:ext cx="19050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Elbow Connector 10"/>
          <p:cNvCxnSpPr>
            <a:stCxn id="45059" idx="2"/>
            <a:endCxn id="10" idx="1"/>
          </p:cNvCxnSpPr>
          <p:nvPr/>
        </p:nvCxnSpPr>
        <p:spPr>
          <a:xfrm rot="16200000" flipH="1">
            <a:off x="1902870" y="2798219"/>
            <a:ext cx="1263179" cy="874682"/>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206621" y="3284451"/>
            <a:ext cx="3829334" cy="258532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s-EC" dirty="0" smtClean="0"/>
              <a:t>Transformación</a:t>
            </a:r>
            <a:r>
              <a:rPr lang="en-US" dirty="0" smtClean="0"/>
              <a:t> de </a:t>
            </a:r>
            <a:r>
              <a:rPr lang="en-US" dirty="0" err="1" smtClean="0"/>
              <a:t>Modelos</a:t>
            </a:r>
            <a:endParaRPr lang="en-US" dirty="0" smtClean="0"/>
          </a:p>
          <a:p>
            <a:pPr marL="285750" indent="-285750">
              <a:lnSpc>
                <a:spcPct val="200000"/>
              </a:lnSpc>
              <a:buFont typeface="Arial" panose="020B0604020202020204" pitchFamily="34" charset="0"/>
              <a:buChar char="•"/>
            </a:pPr>
            <a:r>
              <a:rPr lang="en-US" dirty="0" err="1" smtClean="0"/>
              <a:t>Sintaxis</a:t>
            </a:r>
            <a:r>
              <a:rPr lang="en-US" dirty="0" smtClean="0"/>
              <a:t> </a:t>
            </a:r>
            <a:r>
              <a:rPr lang="en-US" dirty="0" err="1" smtClean="0"/>
              <a:t>Hibrida</a:t>
            </a:r>
            <a:r>
              <a:rPr lang="en-US" dirty="0"/>
              <a:t> </a:t>
            </a:r>
          </a:p>
          <a:p>
            <a:pPr marL="742950" lvl="1" indent="-285750">
              <a:lnSpc>
                <a:spcPct val="200000"/>
              </a:lnSpc>
              <a:buFont typeface="Arial" panose="020B0604020202020204" pitchFamily="34" charset="0"/>
              <a:buChar char="•"/>
            </a:pPr>
            <a:r>
              <a:rPr lang="en-US" dirty="0" err="1" smtClean="0"/>
              <a:t>Declarativo</a:t>
            </a:r>
            <a:r>
              <a:rPr lang="en-US" dirty="0" smtClean="0"/>
              <a:t> </a:t>
            </a:r>
          </a:p>
          <a:p>
            <a:pPr marL="742950" lvl="1" indent="-285750">
              <a:lnSpc>
                <a:spcPct val="200000"/>
              </a:lnSpc>
              <a:buFont typeface="Arial" panose="020B0604020202020204" pitchFamily="34" charset="0"/>
              <a:buChar char="•"/>
            </a:pPr>
            <a:r>
              <a:rPr lang="en-US" dirty="0" err="1" smtClean="0"/>
              <a:t>Imperativo</a:t>
            </a:r>
            <a:endParaRPr lang="es-EC" dirty="0" smtClean="0"/>
          </a:p>
          <a:p>
            <a:endParaRPr lang="en-US" dirty="0" smtClean="0"/>
          </a:p>
        </p:txBody>
      </p:sp>
      <p:sp>
        <p:nvSpPr>
          <p:cNvPr id="14" name="Rectangle 13"/>
          <p:cNvSpPr/>
          <p:nvPr/>
        </p:nvSpPr>
        <p:spPr>
          <a:xfrm>
            <a:off x="7353253" y="6488668"/>
            <a:ext cx="1790747" cy="369332"/>
          </a:xfrm>
          <a:prstGeom prst="rect">
            <a:avLst/>
          </a:prstGeom>
        </p:spPr>
        <p:txBody>
          <a:bodyPr wrap="none">
            <a:spAutoFit/>
          </a:bodyPr>
          <a:lstStyle/>
          <a:p>
            <a:r>
              <a:rPr lang="en-US" dirty="0"/>
              <a:t>(ECLIPSE GROUP)</a:t>
            </a:r>
            <a:endParaRPr lang="es-EC" dirty="0"/>
          </a:p>
        </p:txBody>
      </p:sp>
    </p:spTree>
    <p:extLst>
      <p:ext uri="{BB962C8B-B14F-4D97-AF65-F5344CB8AC3E}">
        <p14:creationId xmlns:p14="http://schemas.microsoft.com/office/powerpoint/2010/main" val="454972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6200"/>
            <a:ext cx="9169400" cy="1077218"/>
            <a:chOff x="0" y="76200"/>
            <a:chExt cx="9169400" cy="1077218"/>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extBox 7"/>
            <p:cNvSpPr txBox="1"/>
            <p:nvPr/>
          </p:nvSpPr>
          <p:spPr>
            <a:xfrm>
              <a:off x="457200" y="76200"/>
              <a:ext cx="4724400" cy="1077218"/>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Marco Teórico</a:t>
              </a:r>
            </a:p>
            <a:p>
              <a:r>
                <a:rPr lang="es-EC" b="1" i="1" dirty="0" smtClean="0">
                  <a:solidFill>
                    <a:srgbClr val="158D46"/>
                  </a:solidFill>
                  <a:latin typeface="Times New Roman" panose="02020603050405020304" pitchFamily="18" charset="0"/>
                  <a:cs typeface="Times New Roman" panose="02020603050405020304" pitchFamily="18" charset="0"/>
                </a:rPr>
                <a:t>Dimensiones de un </a:t>
              </a:r>
              <a:r>
                <a:rPr lang="es-EC" b="1" i="1" dirty="0" err="1" smtClean="0">
                  <a:solidFill>
                    <a:srgbClr val="158D46"/>
                  </a:solidFill>
                  <a:latin typeface="Times New Roman" panose="02020603050405020304" pitchFamily="18" charset="0"/>
                  <a:cs typeface="Times New Roman" panose="02020603050405020304" pitchFamily="18" charset="0"/>
                </a:rPr>
                <a:t>LTM</a:t>
              </a:r>
              <a:endParaRPr lang="es-EC" b="1" i="1" dirty="0" smtClean="0">
                <a:solidFill>
                  <a:srgbClr val="158D46"/>
                </a:solidFill>
                <a:latin typeface="Times New Roman" panose="02020603050405020304" pitchFamily="18" charset="0"/>
                <a:cs typeface="Times New Roman" panose="02020603050405020304" pitchFamily="18" charset="0"/>
              </a:endParaRPr>
            </a:p>
            <a:p>
              <a:endParaRPr lang="es-EC" b="1" i="1" dirty="0">
                <a:solidFill>
                  <a:srgbClr val="158D46"/>
                </a:solidFill>
                <a:latin typeface="Times New Roman" panose="02020603050405020304" pitchFamily="18" charset="0"/>
                <a:cs typeface="Times New Roman" panose="02020603050405020304" pitchFamily="18" charset="0"/>
              </a:endParaRPr>
            </a:p>
          </p:txBody>
        </p:sp>
      </p:grpSp>
      <p:sp>
        <p:nvSpPr>
          <p:cNvPr id="3" name="AutoShape 2" descr="logo In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TextBox 8"/>
          <p:cNvSpPr txBox="1"/>
          <p:nvPr/>
        </p:nvSpPr>
        <p:spPr>
          <a:xfrm>
            <a:off x="1447800" y="1371600"/>
            <a:ext cx="6477000" cy="1200329"/>
          </a:xfrm>
          <a:prstGeom prst="rect">
            <a:avLst/>
          </a:prstGeom>
          <a:noFill/>
        </p:spPr>
        <p:txBody>
          <a:bodyPr wrap="square" rtlCol="0">
            <a:spAutoFit/>
          </a:bodyPr>
          <a:lstStyle/>
          <a:p>
            <a:pPr marL="285750" indent="-285750">
              <a:buFont typeface="Arial" panose="020B0604020202020204" pitchFamily="34" charset="0"/>
              <a:buChar char="•"/>
            </a:pPr>
            <a:r>
              <a:rPr lang="es-EC" sz="2400" dirty="0" smtClean="0">
                <a:latin typeface="Times New Roman" panose="02020603050405020304" pitchFamily="18" charset="0"/>
                <a:cs typeface="Times New Roman" panose="02020603050405020304" pitchFamily="18" charset="0"/>
              </a:rPr>
              <a:t>Dimensiones</a:t>
            </a:r>
            <a:r>
              <a:rPr lang="en-US" sz="2400" dirty="0" smtClean="0">
                <a:latin typeface="Times New Roman" panose="02020603050405020304" pitchFamily="18" charset="0"/>
                <a:cs typeface="Times New Roman" panose="02020603050405020304" pitchFamily="18" charset="0"/>
              </a:rPr>
              <a:t>: </a:t>
            </a:r>
            <a:r>
              <a:rPr lang="es-EC" sz="2400" dirty="0" smtClean="0">
                <a:latin typeface="Times New Roman" panose="02020603050405020304" pitchFamily="18" charset="0"/>
                <a:cs typeface="Times New Roman" panose="02020603050405020304" pitchFamily="18" charset="0"/>
              </a:rPr>
              <a:t>categoría que contiene un grupo de atributos relacionados a condiciones específicas</a:t>
            </a:r>
            <a:endParaRPr lang="en-US" sz="2400" dirty="0" smtClean="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2458303" y="3057793"/>
            <a:ext cx="4044286" cy="3295471"/>
            <a:chOff x="2458303" y="2571929"/>
            <a:chExt cx="4044286" cy="3295471"/>
          </a:xfrm>
        </p:grpSpPr>
        <p:sp>
          <p:nvSpPr>
            <p:cNvPr id="14" name="Oval 13"/>
            <p:cNvSpPr/>
            <p:nvPr/>
          </p:nvSpPr>
          <p:spPr>
            <a:xfrm>
              <a:off x="2458303" y="2571929"/>
              <a:ext cx="2209800" cy="2133600"/>
            </a:xfrm>
            <a:prstGeom prst="ellipse">
              <a:avLst/>
            </a:prstGeom>
            <a:solidFill>
              <a:srgbClr val="C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Formalización</a:t>
              </a:r>
              <a:endParaRPr lang="es-EC" dirty="0">
                <a:solidFill>
                  <a:schemeClr val="tx1"/>
                </a:solidFill>
              </a:endParaRPr>
            </a:p>
          </p:txBody>
        </p:sp>
        <p:sp>
          <p:nvSpPr>
            <p:cNvPr id="17" name="Oval 16"/>
            <p:cNvSpPr/>
            <p:nvPr/>
          </p:nvSpPr>
          <p:spPr>
            <a:xfrm>
              <a:off x="3467100" y="3733800"/>
              <a:ext cx="2209800" cy="2133600"/>
            </a:xfrm>
            <a:prstGeom prst="ellipse">
              <a:avLst/>
            </a:prstGeom>
            <a:solidFill>
              <a:srgbClr val="158D46">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Organización</a:t>
              </a:r>
              <a:endParaRPr lang="es-EC" dirty="0">
                <a:solidFill>
                  <a:schemeClr val="tx1"/>
                </a:solidFill>
              </a:endParaRPr>
            </a:p>
          </p:txBody>
        </p:sp>
        <p:sp>
          <p:nvSpPr>
            <p:cNvPr id="18" name="Oval 17"/>
            <p:cNvSpPr/>
            <p:nvPr/>
          </p:nvSpPr>
          <p:spPr>
            <a:xfrm>
              <a:off x="4292789" y="2571929"/>
              <a:ext cx="2209800" cy="2133600"/>
            </a:xfrm>
            <a:prstGeom prst="ellipse">
              <a:avLst/>
            </a:prstGeom>
            <a:solidFill>
              <a:srgbClr val="FFFF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Uso</a:t>
              </a:r>
              <a:endParaRPr lang="es-EC" dirty="0">
                <a:solidFill>
                  <a:schemeClr val="tx1"/>
                </a:solidFill>
              </a:endParaRPr>
            </a:p>
          </p:txBody>
        </p:sp>
      </p:grpSp>
    </p:spTree>
    <p:extLst>
      <p:ext uri="{BB962C8B-B14F-4D97-AF65-F5344CB8AC3E}">
        <p14:creationId xmlns:p14="http://schemas.microsoft.com/office/powerpoint/2010/main" val="3313516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Marco Teórico</a:t>
              </a:r>
            </a:p>
            <a:p>
              <a:r>
                <a:rPr lang="es-EC" b="1" i="1" smtClean="0">
                  <a:solidFill>
                    <a:srgbClr val="158D46"/>
                  </a:solidFill>
                  <a:latin typeface="Times New Roman" panose="02020603050405020304" pitchFamily="18" charset="0"/>
                  <a:cs typeface="Times New Roman" panose="02020603050405020304" pitchFamily="18" charset="0"/>
                </a:rPr>
                <a:t>Dimensión definida según el uso del lenguaje</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ct 5"/>
          <p:cNvGraphicFramePr>
            <a:graphicFrameLocks noChangeAspect="1"/>
          </p:cNvGraphicFramePr>
          <p:nvPr>
            <p:extLst>
              <p:ext uri="{D42A27DB-BD31-4B8C-83A1-F6EECF244321}">
                <p14:modId xmlns:p14="http://schemas.microsoft.com/office/powerpoint/2010/main" val="2478906724"/>
              </p:ext>
            </p:extLst>
          </p:nvPr>
        </p:nvGraphicFramePr>
        <p:xfrm>
          <a:off x="48217" y="1752600"/>
          <a:ext cx="9095783" cy="4419600"/>
        </p:xfrm>
        <a:graphic>
          <a:graphicData uri="http://schemas.openxmlformats.org/presentationml/2006/ole">
            <mc:AlternateContent xmlns:mc="http://schemas.openxmlformats.org/markup-compatibility/2006">
              <mc:Choice xmlns:v="urn:schemas-microsoft-com:vml" Requires="v">
                <p:oleObj spid="_x0000_s67627" name="Worksheet" r:id="rId6" imgW="5343480" imgH="2143003" progId="Excel.Sheet.12">
                  <p:embed/>
                </p:oleObj>
              </mc:Choice>
              <mc:Fallback>
                <p:oleObj name="Worksheet" r:id="rId6" imgW="5343480" imgH="2143003"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17" y="1752600"/>
                        <a:ext cx="9095783" cy="4419600"/>
                      </a:xfrm>
                      <a:prstGeom prst="rect">
                        <a:avLst/>
                      </a:prstGeom>
                      <a:noFill/>
                    </p:spPr>
                  </p:pic>
                </p:oleObj>
              </mc:Fallback>
            </mc:AlternateContent>
          </a:graphicData>
        </a:graphic>
      </p:graphicFrame>
      <p:sp>
        <p:nvSpPr>
          <p:cNvPr id="5" name="Rectangle 4"/>
          <p:cNvSpPr/>
          <p:nvPr/>
        </p:nvSpPr>
        <p:spPr>
          <a:xfrm>
            <a:off x="6847410" y="6488668"/>
            <a:ext cx="2337756" cy="369332"/>
          </a:xfrm>
          <a:prstGeom prst="rect">
            <a:avLst/>
          </a:prstGeom>
        </p:spPr>
        <p:txBody>
          <a:bodyPr wrap="none">
            <a:spAutoFit/>
          </a:bodyPr>
          <a:lstStyle/>
          <a:p>
            <a:r>
              <a:rPr lang="es-EC" dirty="0"/>
              <a:t>(Juan C. Herrera, 2010)</a:t>
            </a:r>
          </a:p>
        </p:txBody>
      </p:sp>
    </p:spTree>
    <p:extLst>
      <p:ext uri="{BB962C8B-B14F-4D97-AF65-F5344CB8AC3E}">
        <p14:creationId xmlns:p14="http://schemas.microsoft.com/office/powerpoint/2010/main" val="1903138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Marco Teórico</a:t>
              </a:r>
            </a:p>
            <a:p>
              <a:r>
                <a:rPr lang="es-EC" b="1" i="1" smtClean="0">
                  <a:solidFill>
                    <a:srgbClr val="158D46"/>
                  </a:solidFill>
                  <a:latin typeface="Times New Roman" panose="02020603050405020304" pitchFamily="18" charset="0"/>
                  <a:cs typeface="Times New Roman" panose="02020603050405020304" pitchFamily="18" charset="0"/>
                </a:rPr>
                <a:t>Dimensión definida según la organización del lenguaje</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ct 6"/>
          <p:cNvGraphicFramePr>
            <a:graphicFrameLocks noChangeAspect="1"/>
          </p:cNvGraphicFramePr>
          <p:nvPr>
            <p:extLst>
              <p:ext uri="{D42A27DB-BD31-4B8C-83A1-F6EECF244321}">
                <p14:modId xmlns:p14="http://schemas.microsoft.com/office/powerpoint/2010/main" val="1331724854"/>
              </p:ext>
            </p:extLst>
          </p:nvPr>
        </p:nvGraphicFramePr>
        <p:xfrm>
          <a:off x="152400" y="1219200"/>
          <a:ext cx="8915400" cy="5105400"/>
        </p:xfrm>
        <a:graphic>
          <a:graphicData uri="http://schemas.openxmlformats.org/presentationml/2006/ole">
            <mc:AlternateContent xmlns:mc="http://schemas.openxmlformats.org/markup-compatibility/2006">
              <mc:Choice xmlns:v="urn:schemas-microsoft-com:vml" Requires="v">
                <p:oleObj spid="_x0000_s68651" name="Worksheet" r:id="rId6" imgW="6543637" imgH="2810009" progId="Excel.Sheet.12">
                  <p:embed/>
                </p:oleObj>
              </mc:Choice>
              <mc:Fallback>
                <p:oleObj name="Worksheet" r:id="rId6" imgW="6543637" imgH="2810009"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219200"/>
                        <a:ext cx="8915400" cy="5105400"/>
                      </a:xfrm>
                      <a:prstGeom prst="rect">
                        <a:avLst/>
                      </a:prstGeom>
                      <a:noFill/>
                    </p:spPr>
                  </p:pic>
                </p:oleObj>
              </mc:Fallback>
            </mc:AlternateContent>
          </a:graphicData>
        </a:graphic>
      </p:graphicFrame>
      <p:sp>
        <p:nvSpPr>
          <p:cNvPr id="6" name="Rectangle 5"/>
          <p:cNvSpPr/>
          <p:nvPr/>
        </p:nvSpPr>
        <p:spPr>
          <a:xfrm>
            <a:off x="6806244" y="6488668"/>
            <a:ext cx="2337756" cy="369332"/>
          </a:xfrm>
          <a:prstGeom prst="rect">
            <a:avLst/>
          </a:prstGeom>
        </p:spPr>
        <p:txBody>
          <a:bodyPr wrap="none">
            <a:spAutoFit/>
          </a:bodyPr>
          <a:lstStyle/>
          <a:p>
            <a:r>
              <a:rPr lang="es-EC" dirty="0"/>
              <a:t>(Juan C. Herrera, 2010)</a:t>
            </a:r>
          </a:p>
        </p:txBody>
      </p:sp>
    </p:spTree>
    <p:extLst>
      <p:ext uri="{BB962C8B-B14F-4D97-AF65-F5344CB8AC3E}">
        <p14:creationId xmlns:p14="http://schemas.microsoft.com/office/powerpoint/2010/main" val="2343330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Marco Teórico</a:t>
              </a:r>
            </a:p>
            <a:p>
              <a:r>
                <a:rPr lang="es-EC" b="1" i="1" smtClean="0">
                  <a:solidFill>
                    <a:srgbClr val="158D46"/>
                  </a:solidFill>
                  <a:latin typeface="Times New Roman" panose="02020603050405020304" pitchFamily="18" charset="0"/>
                  <a:cs typeface="Times New Roman" panose="02020603050405020304" pitchFamily="18" charset="0"/>
                </a:rPr>
                <a:t>Dimensión definida según la formalización del lenguaje</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ct 6"/>
          <p:cNvGraphicFramePr>
            <a:graphicFrameLocks noChangeAspect="1"/>
          </p:cNvGraphicFramePr>
          <p:nvPr>
            <p:extLst>
              <p:ext uri="{D42A27DB-BD31-4B8C-83A1-F6EECF244321}">
                <p14:modId xmlns:p14="http://schemas.microsoft.com/office/powerpoint/2010/main" val="1339568786"/>
              </p:ext>
            </p:extLst>
          </p:nvPr>
        </p:nvGraphicFramePr>
        <p:xfrm>
          <a:off x="3629" y="1219200"/>
          <a:ext cx="8865386" cy="4876800"/>
        </p:xfrm>
        <a:graphic>
          <a:graphicData uri="http://schemas.openxmlformats.org/presentationml/2006/ole">
            <mc:AlternateContent xmlns:mc="http://schemas.openxmlformats.org/markup-compatibility/2006">
              <mc:Choice xmlns:v="urn:schemas-microsoft-com:vml" Requires="v">
                <p:oleObj spid="_x0000_s69675" name="Worksheet" r:id="rId6" imgW="6305549" imgH="3095598" progId="Excel.Sheet.12">
                  <p:embed/>
                </p:oleObj>
              </mc:Choice>
              <mc:Fallback>
                <p:oleObj name="Worksheet" r:id="rId6" imgW="6305549" imgH="3095598"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 y="1219200"/>
                        <a:ext cx="8865386" cy="4876800"/>
                      </a:xfrm>
                      <a:prstGeom prst="rect">
                        <a:avLst/>
                      </a:prstGeom>
                      <a:noFill/>
                    </p:spPr>
                  </p:pic>
                </p:oleObj>
              </mc:Fallback>
            </mc:AlternateContent>
          </a:graphicData>
        </a:graphic>
      </p:graphicFrame>
      <p:sp>
        <p:nvSpPr>
          <p:cNvPr id="6" name="Rectangle 5"/>
          <p:cNvSpPr/>
          <p:nvPr/>
        </p:nvSpPr>
        <p:spPr>
          <a:xfrm>
            <a:off x="6774713" y="6488668"/>
            <a:ext cx="2337756" cy="369332"/>
          </a:xfrm>
          <a:prstGeom prst="rect">
            <a:avLst/>
          </a:prstGeom>
        </p:spPr>
        <p:txBody>
          <a:bodyPr wrap="none">
            <a:spAutoFit/>
          </a:bodyPr>
          <a:lstStyle/>
          <a:p>
            <a:r>
              <a:rPr lang="es-EC" dirty="0"/>
              <a:t>(Juan C. Herrera, 2010)</a:t>
            </a:r>
          </a:p>
        </p:txBody>
      </p:sp>
    </p:spTree>
    <p:extLst>
      <p:ext uri="{BB962C8B-B14F-4D97-AF65-F5344CB8AC3E}">
        <p14:creationId xmlns:p14="http://schemas.microsoft.com/office/powerpoint/2010/main" val="3816521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6200"/>
            <a:ext cx="9169400" cy="959374"/>
            <a:chOff x="0" y="76200"/>
            <a:chExt cx="9169400" cy="959374"/>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7"/>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6"/>
            <p:cNvSpPr txBox="1"/>
            <p:nvPr/>
          </p:nvSpPr>
          <p:spPr>
            <a:xfrm>
              <a:off x="457200" y="76200"/>
              <a:ext cx="1371600" cy="523220"/>
            </a:xfrm>
            <a:prstGeom prst="rect">
              <a:avLst/>
            </a:prstGeom>
            <a:noFill/>
          </p:spPr>
          <p:txBody>
            <a:bodyPr wrap="square" rtlCol="0">
              <a:spAutoFit/>
            </a:bodyPr>
            <a:lstStyle/>
            <a:p>
              <a:r>
                <a:rPr lang="en-US" sz="2800" b="1" smtClean="0">
                  <a:solidFill>
                    <a:srgbClr val="158D46"/>
                  </a:solidFill>
                  <a:latin typeface="Times New Roman" panose="02020603050405020304" pitchFamily="18" charset="0"/>
                  <a:cs typeface="Times New Roman" panose="02020603050405020304" pitchFamily="18" charset="0"/>
                </a:rPr>
                <a:t>Agenda</a:t>
              </a:r>
            </a:p>
          </p:txBody>
        </p:sp>
      </p:grpSp>
      <p:sp>
        <p:nvSpPr>
          <p:cNvPr id="9" name="TextBox 8"/>
          <p:cNvSpPr txBox="1"/>
          <p:nvPr/>
        </p:nvSpPr>
        <p:spPr>
          <a:xfrm>
            <a:off x="1066800" y="1752600"/>
            <a:ext cx="5105400" cy="3539430"/>
          </a:xfrm>
          <a:prstGeom prst="rect">
            <a:avLst/>
          </a:prstGeom>
          <a:noFill/>
        </p:spPr>
        <p:txBody>
          <a:bodyPr wrap="square" rtlCol="0">
            <a:spAutoFit/>
          </a:bodyPr>
          <a:lstStyle/>
          <a:p>
            <a:pPr marL="514350" indent="-514350">
              <a:buFont typeface="+mj-lt"/>
              <a:buAutoNum type="arabicPeriod"/>
            </a:pPr>
            <a:r>
              <a:rPr lang="es-EC" sz="3200" dirty="0">
                <a:solidFill>
                  <a:schemeClr val="bg1">
                    <a:lumMod val="75000"/>
                  </a:schemeClr>
                </a:solidFill>
              </a:rPr>
              <a:t>Introducción</a:t>
            </a:r>
          </a:p>
          <a:p>
            <a:pPr marL="514350" indent="-514350">
              <a:buFont typeface="+mj-lt"/>
              <a:buAutoNum type="arabicPeriod"/>
            </a:pPr>
            <a:r>
              <a:rPr lang="es-EC" sz="3200" dirty="0" smtClean="0">
                <a:solidFill>
                  <a:schemeClr val="bg1">
                    <a:lumMod val="75000"/>
                  </a:schemeClr>
                </a:solidFill>
              </a:rPr>
              <a:t>Objetivos </a:t>
            </a:r>
          </a:p>
          <a:p>
            <a:pPr marL="514350" indent="-514350">
              <a:buFont typeface="+mj-lt"/>
              <a:buAutoNum type="arabicPeriod"/>
            </a:pPr>
            <a:r>
              <a:rPr lang="es-EC" sz="3200" dirty="0">
                <a:solidFill>
                  <a:schemeClr val="bg1">
                    <a:lumMod val="75000"/>
                  </a:schemeClr>
                </a:solidFill>
              </a:rPr>
              <a:t>Alcance</a:t>
            </a:r>
          </a:p>
          <a:p>
            <a:pPr marL="514350" indent="-514350">
              <a:buFont typeface="+mj-lt"/>
              <a:buAutoNum type="arabicPeriod"/>
            </a:pPr>
            <a:r>
              <a:rPr lang="es-EC" sz="3200" dirty="0">
                <a:solidFill>
                  <a:schemeClr val="bg1">
                    <a:lumMod val="75000"/>
                  </a:schemeClr>
                </a:solidFill>
              </a:rPr>
              <a:t>Marco </a:t>
            </a:r>
            <a:r>
              <a:rPr lang="es-EC" sz="3200" dirty="0" smtClean="0">
                <a:solidFill>
                  <a:schemeClr val="bg1">
                    <a:lumMod val="75000"/>
                  </a:schemeClr>
                </a:solidFill>
              </a:rPr>
              <a:t>Teórico</a:t>
            </a:r>
            <a:endParaRPr lang="es-EC" sz="3200" dirty="0">
              <a:solidFill>
                <a:schemeClr val="bg1">
                  <a:lumMod val="75000"/>
                </a:schemeClr>
              </a:solidFill>
            </a:endParaRPr>
          </a:p>
          <a:p>
            <a:pPr marL="514350" indent="-514350">
              <a:buFont typeface="+mj-lt"/>
              <a:buAutoNum type="arabicPeriod"/>
            </a:pPr>
            <a:r>
              <a:rPr lang="es-EC" sz="3200" dirty="0" smtClean="0"/>
              <a:t>Desarrollo y Resultados</a:t>
            </a:r>
            <a:endParaRPr lang="es-EC" sz="3200" dirty="0"/>
          </a:p>
          <a:p>
            <a:pPr marL="514350" indent="-514350">
              <a:buFont typeface="+mj-lt"/>
              <a:buAutoNum type="arabicPeriod"/>
            </a:pPr>
            <a:r>
              <a:rPr lang="es-EC" sz="3200" dirty="0">
                <a:solidFill>
                  <a:schemeClr val="bg1">
                    <a:lumMod val="75000"/>
                  </a:schemeClr>
                </a:solidFill>
              </a:rPr>
              <a:t>Contribución</a:t>
            </a:r>
          </a:p>
          <a:p>
            <a:pPr marL="514350" indent="-514350">
              <a:buFont typeface="+mj-lt"/>
              <a:buAutoNum type="arabicPeriod"/>
            </a:pPr>
            <a:r>
              <a:rPr lang="es-EC" sz="3200" dirty="0" smtClean="0">
                <a:solidFill>
                  <a:schemeClr val="bg1">
                    <a:lumMod val="75000"/>
                  </a:schemeClr>
                </a:solidFill>
              </a:rPr>
              <a:t>Conclusiones</a:t>
            </a:r>
            <a:endParaRPr lang="es-EC" sz="3200" dirty="0">
              <a:solidFill>
                <a:schemeClr val="bg1">
                  <a:lumMod val="75000"/>
                </a:schemeClr>
              </a:solidFill>
            </a:endParaRPr>
          </a:p>
        </p:txBody>
      </p:sp>
    </p:spTree>
    <p:extLst>
      <p:ext uri="{BB962C8B-B14F-4D97-AF65-F5344CB8AC3E}">
        <p14:creationId xmlns:p14="http://schemas.microsoft.com/office/powerpoint/2010/main" val="175431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93208" y="1371600"/>
            <a:ext cx="6683991" cy="1828800"/>
          </a:xfrm>
          <a:prstGeom prst="rect">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4" name="Group 3"/>
          <p:cNvGrpSpPr/>
          <p:nvPr/>
        </p:nvGrpSpPr>
        <p:grpSpPr>
          <a:xfrm>
            <a:off x="0" y="76200"/>
            <a:ext cx="9169400" cy="1077218"/>
            <a:chOff x="0" y="76200"/>
            <a:chExt cx="9169400" cy="1077218"/>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extBox 7"/>
            <p:cNvSpPr txBox="1"/>
            <p:nvPr/>
          </p:nvSpPr>
          <p:spPr>
            <a:xfrm>
              <a:off x="457200" y="76200"/>
              <a:ext cx="4724400" cy="1077218"/>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Marco Teórico</a:t>
              </a:r>
            </a:p>
            <a:p>
              <a:r>
                <a:rPr lang="es-EC" b="1" i="1" dirty="0" smtClean="0">
                  <a:solidFill>
                    <a:srgbClr val="158D46"/>
                  </a:solidFill>
                  <a:latin typeface="Times New Roman" panose="02020603050405020304" pitchFamily="18" charset="0"/>
                  <a:cs typeface="Times New Roman" panose="02020603050405020304" pitchFamily="18" charset="0"/>
                </a:rPr>
                <a:t>Construcción del modelo comparativo</a:t>
              </a:r>
            </a:p>
            <a:p>
              <a:endParaRPr lang="es-EC" b="1" i="1" dirty="0">
                <a:solidFill>
                  <a:srgbClr val="158D46"/>
                </a:solidFill>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1485900" y="2043501"/>
            <a:ext cx="2667000" cy="369332"/>
          </a:xfrm>
          <a:prstGeom prst="rect">
            <a:avLst/>
          </a:prstGeom>
          <a:noFill/>
        </p:spPr>
        <p:txBody>
          <a:bodyPr wrap="square" rtlCol="0">
            <a:spAutoFit/>
          </a:bodyPr>
          <a:lstStyle/>
          <a:p>
            <a:r>
              <a:rPr lang="es-EC" dirty="0" smtClean="0"/>
              <a:t>Características deseables</a:t>
            </a:r>
            <a:endParaRPr lang="es-EC" dirty="0"/>
          </a:p>
        </p:txBody>
      </p:sp>
      <p:sp>
        <p:nvSpPr>
          <p:cNvPr id="15" name="TextBox 14"/>
          <p:cNvSpPr txBox="1"/>
          <p:nvPr/>
        </p:nvSpPr>
        <p:spPr>
          <a:xfrm>
            <a:off x="6018663" y="1905000"/>
            <a:ext cx="2133600" cy="646331"/>
          </a:xfrm>
          <a:prstGeom prst="rect">
            <a:avLst/>
          </a:prstGeom>
          <a:noFill/>
        </p:spPr>
        <p:txBody>
          <a:bodyPr wrap="square" rtlCol="0">
            <a:spAutoFit/>
          </a:bodyPr>
          <a:lstStyle/>
          <a:p>
            <a:r>
              <a:rPr lang="en-US" dirty="0" err="1" smtClean="0"/>
              <a:t>Atributos</a:t>
            </a:r>
            <a:r>
              <a:rPr lang="en-US" dirty="0" smtClean="0"/>
              <a:t> </a:t>
            </a:r>
            <a:r>
              <a:rPr lang="en-US" dirty="0" err="1" smtClean="0"/>
              <a:t>por</a:t>
            </a:r>
            <a:r>
              <a:rPr lang="en-US" dirty="0" smtClean="0"/>
              <a:t> </a:t>
            </a:r>
            <a:r>
              <a:rPr lang="es-EC" dirty="0" smtClean="0"/>
              <a:t>dimensión</a:t>
            </a:r>
            <a:endParaRPr lang="es-EC" dirty="0"/>
          </a:p>
        </p:txBody>
      </p:sp>
      <p:cxnSp>
        <p:nvCxnSpPr>
          <p:cNvPr id="17" name="Elbow Connector 16"/>
          <p:cNvCxnSpPr>
            <a:stCxn id="14" idx="3"/>
            <a:endCxn id="15" idx="1"/>
          </p:cNvCxnSpPr>
          <p:nvPr/>
        </p:nvCxnSpPr>
        <p:spPr>
          <a:xfrm flipV="1">
            <a:off x="4152900" y="2228166"/>
            <a:ext cx="1865763" cy="1"/>
          </a:xfrm>
          <a:prstGeom prst="bent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1393209" y="5169932"/>
            <a:ext cx="3505200" cy="369332"/>
          </a:xfrm>
          <a:prstGeom prst="rect">
            <a:avLst/>
          </a:prstGeom>
          <a:solidFill>
            <a:schemeClr val="bg2">
              <a:lumMod val="90000"/>
            </a:schemeClr>
          </a:solidFill>
          <a:ln>
            <a:solidFill>
              <a:schemeClr val="accent1">
                <a:shade val="50000"/>
              </a:schemeClr>
            </a:solidFill>
          </a:ln>
          <a:scene3d>
            <a:camera prst="orthographicFront"/>
            <a:lightRig rig="threePt" dir="t"/>
          </a:scene3d>
          <a:sp3d>
            <a:bevelT/>
          </a:sp3d>
        </p:spPr>
        <p:txBody>
          <a:bodyPr wrap="square" rtlCol="0">
            <a:spAutoFit/>
          </a:bodyPr>
          <a:lstStyle/>
          <a:p>
            <a:r>
              <a:rPr lang="es-EC" dirty="0" smtClean="0"/>
              <a:t>Características</a:t>
            </a:r>
            <a:r>
              <a:rPr lang="en-US" dirty="0" smtClean="0"/>
              <a:t> </a:t>
            </a:r>
            <a:r>
              <a:rPr lang="en-US" dirty="0" err="1" smtClean="0"/>
              <a:t>generales</a:t>
            </a:r>
            <a:r>
              <a:rPr lang="en-US" dirty="0" smtClean="0"/>
              <a:t> del </a:t>
            </a:r>
            <a:r>
              <a:rPr lang="en-US" dirty="0" err="1" smtClean="0"/>
              <a:t>LTM</a:t>
            </a:r>
            <a:endParaRPr lang="es-EC" dirty="0"/>
          </a:p>
        </p:txBody>
      </p:sp>
      <p:cxnSp>
        <p:nvCxnSpPr>
          <p:cNvPr id="23" name="Elbow Connector 22"/>
          <p:cNvCxnSpPr>
            <a:stCxn id="20" idx="3"/>
            <a:endCxn id="15" idx="2"/>
          </p:cNvCxnSpPr>
          <p:nvPr/>
        </p:nvCxnSpPr>
        <p:spPr>
          <a:xfrm flipV="1">
            <a:off x="4898409" y="2551331"/>
            <a:ext cx="2187054" cy="2803267"/>
          </a:xfrm>
          <a:prstGeom prst="bentConnector2">
            <a:avLst/>
          </a:prstGeom>
          <a:ln>
            <a:tailEnd type="arrow"/>
          </a:ln>
        </p:spPr>
        <p:style>
          <a:lnRef idx="1">
            <a:schemeClr val="dk1"/>
          </a:lnRef>
          <a:fillRef idx="0">
            <a:schemeClr val="dk1"/>
          </a:fillRef>
          <a:effectRef idx="0">
            <a:schemeClr val="dk1"/>
          </a:effectRef>
          <a:fontRef idx="minor">
            <a:schemeClr val="tx1"/>
          </a:fontRef>
        </p:style>
      </p:cxn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2" y="1134368"/>
            <a:ext cx="490537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230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42" presetClass="entr" presetSubtype="0" fill="hold" nodeType="withEffect">
                                  <p:stCondLst>
                                    <p:cond delay="0"/>
                                  </p:stCondLst>
                                  <p:childTnLst>
                                    <p:set>
                                      <p:cBhvr>
                                        <p:cTn id="58" dur="1" fill="hold">
                                          <p:stCondLst>
                                            <p:cond delay="0"/>
                                          </p:stCondLst>
                                        </p:cTn>
                                        <p:tgtEl>
                                          <p:spTgt spid="65539"/>
                                        </p:tgtEl>
                                        <p:attrNameLst>
                                          <p:attrName>style.visibility</p:attrName>
                                        </p:attrNameLst>
                                      </p:cBhvr>
                                      <p:to>
                                        <p:strVal val="visible"/>
                                      </p:to>
                                    </p:set>
                                    <p:animEffect transition="in" filter="fade">
                                      <p:cBhvr>
                                        <p:cTn id="59" dur="1000"/>
                                        <p:tgtEl>
                                          <p:spTgt spid="65539"/>
                                        </p:tgtEl>
                                      </p:cBhvr>
                                    </p:animEffect>
                                    <p:anim calcmode="lin" valueType="num">
                                      <p:cBhvr>
                                        <p:cTn id="60" dur="1000" fill="hold"/>
                                        <p:tgtEl>
                                          <p:spTgt spid="65539"/>
                                        </p:tgtEl>
                                        <p:attrNameLst>
                                          <p:attrName>ppt_x</p:attrName>
                                        </p:attrNameLst>
                                      </p:cBhvr>
                                      <p:tavLst>
                                        <p:tav tm="0">
                                          <p:val>
                                            <p:strVal val="#ppt_x"/>
                                          </p:val>
                                        </p:tav>
                                        <p:tav tm="100000">
                                          <p:val>
                                            <p:strVal val="#ppt_x"/>
                                          </p:val>
                                        </p:tav>
                                      </p:tavLst>
                                    </p:anim>
                                    <p:anim calcmode="lin" valueType="num">
                                      <p:cBhvr>
                                        <p:cTn id="61" dur="1000" fill="hold"/>
                                        <p:tgtEl>
                                          <p:spTgt spid="65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4" grpId="0"/>
      <p:bldP spid="14" grpId="1"/>
      <p:bldP spid="15" grpId="0"/>
      <p:bldP spid="15" grpId="1"/>
      <p:bldP spid="20" grpId="0" animBg="1"/>
      <p:bldP spid="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ct 2"/>
          <p:cNvGraphicFramePr>
            <a:graphicFrameLocks noChangeAspect="1"/>
          </p:cNvGraphicFramePr>
          <p:nvPr>
            <p:extLst>
              <p:ext uri="{D42A27DB-BD31-4B8C-83A1-F6EECF244321}">
                <p14:modId xmlns:p14="http://schemas.microsoft.com/office/powerpoint/2010/main" val="1295856945"/>
              </p:ext>
            </p:extLst>
          </p:nvPr>
        </p:nvGraphicFramePr>
        <p:xfrm>
          <a:off x="76200" y="1035574"/>
          <a:ext cx="8941568" cy="5440691"/>
        </p:xfrm>
        <a:graphic>
          <a:graphicData uri="http://schemas.openxmlformats.org/presentationml/2006/ole">
            <mc:AlternateContent xmlns:mc="http://schemas.openxmlformats.org/markup-compatibility/2006">
              <mc:Choice xmlns:v="urn:schemas-microsoft-com:vml" Requires="v">
                <p:oleObj spid="_x0000_s70699" name="Worksheet" r:id="rId5" imgW="6724767" imgH="4057642" progId="Excel.Sheet.12">
                  <p:embed/>
                </p:oleObj>
              </mc:Choice>
              <mc:Fallback>
                <p:oleObj name="Worksheet" r:id="rId5" imgW="6724767" imgH="4057642" progId="Excel.Sheet.12">
                  <p:embed/>
                  <p:pic>
                    <p:nvPicPr>
                      <p:cNvPr id="0" name=""/>
                      <p:cNvPicPr>
                        <a:picLocks noChangeAspect="1" noChangeArrowheads="1"/>
                      </p:cNvPicPr>
                      <p:nvPr/>
                    </p:nvPicPr>
                    <p:blipFill>
                      <a:blip r:embed="rId6"/>
                      <a:srcRect/>
                      <a:stretch>
                        <a:fillRect/>
                      </a:stretch>
                    </p:blipFill>
                    <p:spPr bwMode="auto">
                      <a:xfrm>
                        <a:off x="76200" y="1035574"/>
                        <a:ext cx="8941568" cy="5440691"/>
                      </a:xfrm>
                      <a:prstGeom prst="rect">
                        <a:avLst/>
                      </a:prstGeom>
                      <a:noFill/>
                    </p:spPr>
                  </p:pic>
                </p:oleObj>
              </mc:Fallback>
            </mc:AlternateContent>
          </a:graphicData>
        </a:graphic>
      </p:graphicFrame>
      <p:grpSp>
        <p:nvGrpSpPr>
          <p:cNvPr id="9" name="Group 8"/>
          <p:cNvGrpSpPr/>
          <p:nvPr/>
        </p:nvGrpSpPr>
        <p:grpSpPr>
          <a:xfrm>
            <a:off x="0" y="76200"/>
            <a:ext cx="9169400" cy="1077218"/>
            <a:chOff x="0" y="76200"/>
            <a:chExt cx="9169400" cy="1077218"/>
          </a:xfrm>
        </p:grpSpPr>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4724400" cy="1077218"/>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Resultados</a:t>
              </a:r>
            </a:p>
            <a:p>
              <a:r>
                <a:rPr lang="es-EC" b="1" i="1" dirty="0" smtClean="0">
                  <a:solidFill>
                    <a:srgbClr val="158D46"/>
                  </a:solidFill>
                  <a:latin typeface="Times New Roman" panose="02020603050405020304" pitchFamily="18" charset="0"/>
                  <a:cs typeface="Times New Roman" panose="02020603050405020304" pitchFamily="18" charset="0"/>
                </a:rPr>
                <a:t>Características generales de </a:t>
              </a:r>
              <a:r>
                <a:rPr lang="es-EC" b="1" i="1" dirty="0" err="1" smtClean="0">
                  <a:solidFill>
                    <a:srgbClr val="158D46"/>
                  </a:solidFill>
                  <a:latin typeface="Times New Roman" panose="02020603050405020304" pitchFamily="18" charset="0"/>
                  <a:cs typeface="Times New Roman" panose="02020603050405020304" pitchFamily="18" charset="0"/>
                </a:rPr>
                <a:t>QVT</a:t>
              </a:r>
              <a:r>
                <a:rPr lang="es-EC" b="1" i="1" dirty="0" smtClean="0">
                  <a:solidFill>
                    <a:srgbClr val="158D46"/>
                  </a:solidFill>
                  <a:latin typeface="Times New Roman" panose="02020603050405020304" pitchFamily="18" charset="0"/>
                  <a:cs typeface="Times New Roman" panose="02020603050405020304" pitchFamily="18" charset="0"/>
                </a:rPr>
                <a:t> y ATL </a:t>
              </a:r>
            </a:p>
            <a:p>
              <a:endParaRPr lang="es-EC" b="1" i="1" dirty="0">
                <a:solidFill>
                  <a:srgbClr val="158D46"/>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6252319" y="6488668"/>
            <a:ext cx="2917081" cy="369332"/>
          </a:xfrm>
          <a:prstGeom prst="rect">
            <a:avLst/>
          </a:prstGeom>
        </p:spPr>
        <p:txBody>
          <a:bodyPr wrap="none">
            <a:spAutoFit/>
          </a:bodyPr>
          <a:lstStyle/>
          <a:p>
            <a:r>
              <a:rPr lang="en-US" dirty="0"/>
              <a:t>(</a:t>
            </a:r>
            <a:r>
              <a:rPr lang="en-US" dirty="0" err="1"/>
              <a:t>MOF</a:t>
            </a:r>
            <a:r>
              <a:rPr lang="en-US" dirty="0"/>
              <a:t>, 2008; ECLIPSE GROUP)</a:t>
            </a:r>
            <a:endParaRPr lang="es-EC" dirty="0"/>
          </a:p>
        </p:txBody>
      </p:sp>
    </p:spTree>
    <p:extLst>
      <p:ext uri="{BB962C8B-B14F-4D97-AF65-F5344CB8AC3E}">
        <p14:creationId xmlns:p14="http://schemas.microsoft.com/office/powerpoint/2010/main" val="74698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Resultados</a:t>
              </a:r>
            </a:p>
            <a:p>
              <a:r>
                <a:rPr lang="es-EC" b="1" i="1" smtClean="0">
                  <a:solidFill>
                    <a:srgbClr val="158D46"/>
                  </a:solidFill>
                  <a:latin typeface="Times New Roman" panose="02020603050405020304" pitchFamily="18" charset="0"/>
                  <a:cs typeface="Times New Roman" panose="02020603050405020304" pitchFamily="18" charset="0"/>
                </a:rPr>
                <a:t>Dimensión: Uso del lenguaje</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ct 7"/>
          <p:cNvGraphicFramePr>
            <a:graphicFrameLocks noChangeAspect="1"/>
          </p:cNvGraphicFramePr>
          <p:nvPr>
            <p:extLst>
              <p:ext uri="{D42A27DB-BD31-4B8C-83A1-F6EECF244321}">
                <p14:modId xmlns:p14="http://schemas.microsoft.com/office/powerpoint/2010/main" val="3667835467"/>
              </p:ext>
            </p:extLst>
          </p:nvPr>
        </p:nvGraphicFramePr>
        <p:xfrm>
          <a:off x="1984706" y="1046460"/>
          <a:ext cx="5495925" cy="5838084"/>
        </p:xfrm>
        <a:graphic>
          <a:graphicData uri="http://schemas.openxmlformats.org/presentationml/2006/ole">
            <mc:AlternateContent xmlns:mc="http://schemas.openxmlformats.org/markup-compatibility/2006">
              <mc:Choice xmlns:v="urn:schemas-microsoft-com:vml" Requires="v">
                <p:oleObj spid="_x0000_s71722" name="Worksheet" r:id="rId6" imgW="3952744" imgH="5343605" progId="Excel.Sheet.12">
                  <p:embed/>
                </p:oleObj>
              </mc:Choice>
              <mc:Fallback>
                <p:oleObj name="Worksheet" r:id="rId6" imgW="3952744" imgH="5343605"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706" y="1046460"/>
                        <a:ext cx="5495925" cy="5838084"/>
                      </a:xfrm>
                      <a:prstGeom prst="rect">
                        <a:avLst/>
                      </a:prstGeom>
                      <a:noFill/>
                    </p:spPr>
                  </p:pic>
                </p:oleObj>
              </mc:Fallback>
            </mc:AlternateContent>
          </a:graphicData>
        </a:graphic>
      </p:graphicFrame>
    </p:spTree>
    <p:extLst>
      <p:ext uri="{BB962C8B-B14F-4D97-AF65-F5344CB8AC3E}">
        <p14:creationId xmlns:p14="http://schemas.microsoft.com/office/powerpoint/2010/main" val="3524556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Resultados</a:t>
              </a:r>
            </a:p>
            <a:p>
              <a:r>
                <a:rPr lang="es-EC" b="1" i="1" smtClean="0">
                  <a:solidFill>
                    <a:srgbClr val="158D46"/>
                  </a:solidFill>
                  <a:latin typeface="Times New Roman" panose="02020603050405020304" pitchFamily="18" charset="0"/>
                  <a:cs typeface="Times New Roman" panose="02020603050405020304" pitchFamily="18" charset="0"/>
                </a:rPr>
                <a:t>Dimensión: Organización del lenguaje</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 name="Object 17"/>
          <p:cNvGraphicFramePr>
            <a:graphicFrameLocks noChangeAspect="1"/>
          </p:cNvGraphicFramePr>
          <p:nvPr>
            <p:extLst>
              <p:ext uri="{D42A27DB-BD31-4B8C-83A1-F6EECF244321}">
                <p14:modId xmlns:p14="http://schemas.microsoft.com/office/powerpoint/2010/main" val="3109350375"/>
              </p:ext>
            </p:extLst>
          </p:nvPr>
        </p:nvGraphicFramePr>
        <p:xfrm>
          <a:off x="1536700" y="1060974"/>
          <a:ext cx="5638800" cy="5797026"/>
        </p:xfrm>
        <a:graphic>
          <a:graphicData uri="http://schemas.openxmlformats.org/presentationml/2006/ole">
            <mc:AlternateContent xmlns:mc="http://schemas.openxmlformats.org/markup-compatibility/2006">
              <mc:Choice xmlns:v="urn:schemas-microsoft-com:vml" Requires="v">
                <p:oleObj spid="_x0000_s72746" name="Worksheet" r:id="rId6" imgW="5210243" imgH="5734185" progId="Excel.Sheet.12">
                  <p:embed/>
                </p:oleObj>
              </mc:Choice>
              <mc:Fallback>
                <p:oleObj name="Worksheet" r:id="rId6" imgW="5210243" imgH="5734185"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700" y="1060974"/>
                        <a:ext cx="5638800" cy="5797026"/>
                      </a:xfrm>
                      <a:prstGeom prst="rect">
                        <a:avLst/>
                      </a:prstGeom>
                      <a:noFill/>
                    </p:spPr>
                  </p:pic>
                </p:oleObj>
              </mc:Fallback>
            </mc:AlternateContent>
          </a:graphicData>
        </a:graphic>
      </p:graphicFrame>
    </p:spTree>
    <p:extLst>
      <p:ext uri="{BB962C8B-B14F-4D97-AF65-F5344CB8AC3E}">
        <p14:creationId xmlns:p14="http://schemas.microsoft.com/office/powerpoint/2010/main" val="1563019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6200"/>
            <a:ext cx="9169400" cy="959374"/>
            <a:chOff x="0" y="76200"/>
            <a:chExt cx="9169400" cy="959374"/>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extBox 7"/>
            <p:cNvSpPr txBox="1"/>
            <p:nvPr/>
          </p:nvSpPr>
          <p:spPr>
            <a:xfrm>
              <a:off x="457200" y="76200"/>
              <a:ext cx="2438400" cy="523220"/>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Introducción</a:t>
              </a:r>
              <a:endParaRPr lang="en-US" sz="2800" b="1" dirty="0" smtClean="0">
                <a:solidFill>
                  <a:srgbClr val="158D46"/>
                </a:solidFill>
                <a:latin typeface="Times New Roman" panose="02020603050405020304" pitchFamily="18" charset="0"/>
                <a:cs typeface="Times New Roman" panose="02020603050405020304" pitchFamily="18" charset="0"/>
              </a:endParaRPr>
            </a:p>
          </p:txBody>
        </p:sp>
      </p:grpSp>
      <p:sp>
        <p:nvSpPr>
          <p:cNvPr id="9" name="AutoShape 2" descr="http://www.ticbeat.com/wp-content/uploads/2011/01/vineta-comprension-requerimiento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http://www.ticbeat.com/wp-content/uploads/2011/01/vineta-comprension-requerimiento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71860"/>
            <a:ext cx="5470525" cy="548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861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Resultados</a:t>
              </a:r>
            </a:p>
            <a:p>
              <a:r>
                <a:rPr lang="es-EC" b="1" i="1" smtClean="0">
                  <a:solidFill>
                    <a:srgbClr val="158D46"/>
                  </a:solidFill>
                  <a:latin typeface="Times New Roman" panose="02020603050405020304" pitchFamily="18" charset="0"/>
                  <a:cs typeface="Times New Roman" panose="02020603050405020304" pitchFamily="18" charset="0"/>
                </a:rPr>
                <a:t>Dimensión: Formalización del lenguaje</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ct 6"/>
          <p:cNvGraphicFramePr>
            <a:graphicFrameLocks noChangeAspect="1"/>
          </p:cNvGraphicFramePr>
          <p:nvPr>
            <p:extLst>
              <p:ext uri="{D42A27DB-BD31-4B8C-83A1-F6EECF244321}">
                <p14:modId xmlns:p14="http://schemas.microsoft.com/office/powerpoint/2010/main" val="1789935246"/>
              </p:ext>
            </p:extLst>
          </p:nvPr>
        </p:nvGraphicFramePr>
        <p:xfrm>
          <a:off x="1817688" y="1219200"/>
          <a:ext cx="5534025" cy="5486400"/>
        </p:xfrm>
        <a:graphic>
          <a:graphicData uri="http://schemas.openxmlformats.org/presentationml/2006/ole">
            <mc:AlternateContent xmlns:mc="http://schemas.openxmlformats.org/markup-compatibility/2006">
              <mc:Choice xmlns:v="urn:schemas-microsoft-com:vml" Requires="v">
                <p:oleObj spid="_x0000_s73770" name="Worksheet" r:id="rId6" imgW="5086226" imgH="4648256" progId="Excel.Sheet.12">
                  <p:embed/>
                </p:oleObj>
              </mc:Choice>
              <mc:Fallback>
                <p:oleObj name="Worksheet" r:id="rId6" imgW="5086226" imgH="4648256"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7688" y="1219200"/>
                        <a:ext cx="55340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1429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Resultados</a:t>
              </a:r>
            </a:p>
            <a:p>
              <a:r>
                <a:rPr lang="es-EC" b="1" i="1" smtClean="0">
                  <a:solidFill>
                    <a:srgbClr val="158D46"/>
                  </a:solidFill>
                  <a:latin typeface="Times New Roman" panose="02020603050405020304" pitchFamily="18" charset="0"/>
                  <a:cs typeface="Times New Roman" panose="02020603050405020304" pitchFamily="18" charset="0"/>
                </a:rPr>
                <a:t>Cumplimiento </a:t>
              </a:r>
              <a:r>
                <a:rPr lang="es-EC" b="1" i="1" err="1" smtClean="0">
                  <a:solidFill>
                    <a:srgbClr val="158D46"/>
                  </a:solidFill>
                  <a:latin typeface="Times New Roman" panose="02020603050405020304" pitchFamily="18" charset="0"/>
                  <a:cs typeface="Times New Roman" panose="02020603050405020304" pitchFamily="18" charset="0"/>
                </a:rPr>
                <a:t>QVT</a:t>
              </a:r>
              <a:endParaRPr lang="es-EC" b="1" i="1" smtClean="0">
                <a:solidFill>
                  <a:srgbClr val="158D46"/>
                </a:solidFill>
                <a:latin typeface="Times New Roman" panose="02020603050405020304" pitchFamily="18" charset="0"/>
                <a:cs typeface="Times New Roman" panose="02020603050405020304" pitchFamily="18" charset="0"/>
              </a:endParaRP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sp>
        <p:nvSpPr>
          <p:cNvPr id="16" name="TextBox 15"/>
          <p:cNvSpPr txBox="1"/>
          <p:nvPr/>
        </p:nvSpPr>
        <p:spPr>
          <a:xfrm>
            <a:off x="533400" y="5257800"/>
            <a:ext cx="7086600" cy="369332"/>
          </a:xfrm>
          <a:prstGeom prst="rect">
            <a:avLst/>
          </a:prstGeom>
          <a:noFill/>
        </p:spPr>
        <p:txBody>
          <a:bodyPr wrap="square" rtlCol="0">
            <a:spAutoFit/>
          </a:bodyPr>
          <a:lstStyle/>
          <a:p>
            <a:r>
              <a:rPr lang="es-EC" dirty="0" smtClean="0"/>
              <a:t>Fortalezas</a:t>
            </a:r>
            <a:r>
              <a:rPr lang="en-US" dirty="0" smtClean="0"/>
              <a:t>: </a:t>
            </a:r>
            <a:r>
              <a:rPr lang="es-EC" dirty="0"/>
              <a:t>E</a:t>
            </a:r>
            <a:r>
              <a:rPr lang="es-EC" dirty="0" smtClean="0"/>
              <a:t>xpresividad  y manejo </a:t>
            </a:r>
            <a:r>
              <a:rPr lang="es-EC" dirty="0"/>
              <a:t>de condiciones </a:t>
            </a:r>
          </a:p>
        </p:txBody>
      </p:sp>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spTree>
    <p:extLst>
      <p:ext uri="{BB962C8B-B14F-4D97-AF65-F5344CB8AC3E}">
        <p14:creationId xmlns:p14="http://schemas.microsoft.com/office/powerpoint/2010/main" val="2109005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Resultados</a:t>
              </a:r>
            </a:p>
            <a:p>
              <a:r>
                <a:rPr lang="es-EC" b="1" i="1" smtClean="0">
                  <a:solidFill>
                    <a:srgbClr val="158D46"/>
                  </a:solidFill>
                  <a:latin typeface="Times New Roman" panose="02020603050405020304" pitchFamily="18" charset="0"/>
                  <a:cs typeface="Times New Roman" panose="02020603050405020304" pitchFamily="18" charset="0"/>
                </a:rPr>
                <a:t>Cumplimiento </a:t>
              </a:r>
              <a:r>
                <a:rPr lang="es-EC" b="1" i="1" err="1" smtClean="0">
                  <a:solidFill>
                    <a:srgbClr val="158D46"/>
                  </a:solidFill>
                  <a:latin typeface="Times New Roman" panose="02020603050405020304" pitchFamily="18" charset="0"/>
                  <a:cs typeface="Times New Roman" panose="02020603050405020304" pitchFamily="18" charset="0"/>
                </a:rPr>
                <a:t>QVT</a:t>
              </a:r>
              <a:endParaRPr lang="es-EC" b="1" i="1" smtClean="0">
                <a:solidFill>
                  <a:srgbClr val="158D46"/>
                </a:solidFill>
                <a:latin typeface="Times New Roman" panose="02020603050405020304" pitchFamily="18" charset="0"/>
                <a:cs typeface="Times New Roman" panose="02020603050405020304" pitchFamily="18" charset="0"/>
              </a:endParaRP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sp>
        <p:nvSpPr>
          <p:cNvPr id="16" name="TextBox 15"/>
          <p:cNvSpPr txBox="1"/>
          <p:nvPr/>
        </p:nvSpPr>
        <p:spPr>
          <a:xfrm>
            <a:off x="533400" y="5257800"/>
            <a:ext cx="7086600" cy="369332"/>
          </a:xfrm>
          <a:prstGeom prst="rect">
            <a:avLst/>
          </a:prstGeom>
          <a:noFill/>
        </p:spPr>
        <p:txBody>
          <a:bodyPr wrap="square" rtlCol="0">
            <a:spAutoFit/>
          </a:bodyPr>
          <a:lstStyle/>
          <a:p>
            <a:r>
              <a:rPr lang="en-US" dirty="0" smtClean="0"/>
              <a:t>Areas de </a:t>
            </a:r>
            <a:r>
              <a:rPr lang="es-EC" dirty="0" smtClean="0"/>
              <a:t>Mejora</a:t>
            </a:r>
            <a:r>
              <a:rPr lang="en-US" dirty="0" smtClean="0"/>
              <a:t>: </a:t>
            </a:r>
            <a:r>
              <a:rPr lang="es-EC" dirty="0" smtClean="0"/>
              <a:t>Reutilización </a:t>
            </a:r>
            <a:endParaRPr lang="es-EC" dirty="0"/>
          </a:p>
        </p:txBody>
      </p: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spTree>
    <p:extLst>
      <p:ext uri="{BB962C8B-B14F-4D97-AF65-F5344CB8AC3E}">
        <p14:creationId xmlns:p14="http://schemas.microsoft.com/office/powerpoint/2010/main" val="3128541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Resultados</a:t>
              </a:r>
            </a:p>
            <a:p>
              <a:r>
                <a:rPr lang="es-EC" b="1" i="1" smtClean="0">
                  <a:solidFill>
                    <a:srgbClr val="158D46"/>
                  </a:solidFill>
                  <a:latin typeface="Times New Roman" panose="02020603050405020304" pitchFamily="18" charset="0"/>
                  <a:cs typeface="Times New Roman" panose="02020603050405020304" pitchFamily="18" charset="0"/>
                </a:rPr>
                <a:t>Cumplimiento ATL</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sp>
        <p:nvSpPr>
          <p:cNvPr id="16" name="TextBox 15"/>
          <p:cNvSpPr txBox="1"/>
          <p:nvPr/>
        </p:nvSpPr>
        <p:spPr>
          <a:xfrm>
            <a:off x="533400" y="5257800"/>
            <a:ext cx="7086600" cy="369332"/>
          </a:xfrm>
          <a:prstGeom prst="rect">
            <a:avLst/>
          </a:prstGeom>
          <a:noFill/>
        </p:spPr>
        <p:txBody>
          <a:bodyPr wrap="square" rtlCol="0">
            <a:spAutoFit/>
          </a:bodyPr>
          <a:lstStyle/>
          <a:p>
            <a:r>
              <a:rPr lang="es-EC" dirty="0" smtClean="0"/>
              <a:t>Fortalezas</a:t>
            </a:r>
            <a:r>
              <a:rPr lang="en-US" dirty="0" smtClean="0"/>
              <a:t>: </a:t>
            </a:r>
            <a:r>
              <a:rPr lang="es-EC" dirty="0" err="1" smtClean="0"/>
              <a:t>Ejecutabilidad</a:t>
            </a:r>
            <a:r>
              <a:rPr lang="es-EC" dirty="0" smtClean="0"/>
              <a:t>  y </a:t>
            </a:r>
            <a:r>
              <a:rPr lang="es-EC" dirty="0"/>
              <a:t>construcciones gráficas</a:t>
            </a:r>
          </a:p>
        </p:txBody>
      </p: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pic>
        <p:nvPicPr>
          <p:cNvPr id="17" name="Picture 16"/>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spTree>
    <p:extLst>
      <p:ext uri="{BB962C8B-B14F-4D97-AF65-F5344CB8AC3E}">
        <p14:creationId xmlns:p14="http://schemas.microsoft.com/office/powerpoint/2010/main" val="2266247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Resultados</a:t>
              </a:r>
            </a:p>
            <a:p>
              <a:r>
                <a:rPr lang="es-EC" b="1" i="1" smtClean="0">
                  <a:solidFill>
                    <a:srgbClr val="158D46"/>
                  </a:solidFill>
                  <a:latin typeface="Times New Roman" panose="02020603050405020304" pitchFamily="18" charset="0"/>
                  <a:cs typeface="Times New Roman" panose="02020603050405020304" pitchFamily="18" charset="0"/>
                </a:rPr>
                <a:t>Cumplimiento ATL</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sp>
        <p:nvSpPr>
          <p:cNvPr id="16" name="TextBox 15"/>
          <p:cNvSpPr txBox="1"/>
          <p:nvPr/>
        </p:nvSpPr>
        <p:spPr>
          <a:xfrm>
            <a:off x="533400" y="5257800"/>
            <a:ext cx="7086600" cy="369332"/>
          </a:xfrm>
          <a:prstGeom prst="rect">
            <a:avLst/>
          </a:prstGeom>
          <a:noFill/>
        </p:spPr>
        <p:txBody>
          <a:bodyPr wrap="square" rtlCol="0">
            <a:spAutoFit/>
          </a:bodyPr>
          <a:lstStyle/>
          <a:p>
            <a:r>
              <a:rPr lang="en-US" dirty="0" smtClean="0"/>
              <a:t>Areas de </a:t>
            </a:r>
            <a:r>
              <a:rPr lang="en-US" dirty="0" err="1" smtClean="0"/>
              <a:t>Mejora</a:t>
            </a:r>
            <a:r>
              <a:rPr lang="en-US" dirty="0" smtClean="0"/>
              <a:t>: </a:t>
            </a:r>
            <a:r>
              <a:rPr lang="es-EC" dirty="0" smtClean="0"/>
              <a:t>Precisión</a:t>
            </a:r>
            <a:endParaRPr lang="es-EC" dirty="0"/>
          </a:p>
        </p:txBody>
      </p: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pic>
        <p:nvPicPr>
          <p:cNvPr id="18" name="Picture 17"/>
          <p:cNvPicPr/>
          <p:nvPr/>
        </p:nvPicPr>
        <p:blipFill>
          <a:blip r:embed="rId6">
            <a:extLst>
              <a:ext uri="{28A0092B-C50C-407E-A947-70E740481C1C}">
                <a14:useLocalDpi xmlns:a14="http://schemas.microsoft.com/office/drawing/2010/main" val="0"/>
              </a:ext>
            </a:extLst>
          </a:blip>
          <a:srcRect/>
          <a:stretch>
            <a:fillRect/>
          </a:stretch>
        </p:blipFill>
        <p:spPr bwMode="auto">
          <a:xfrm>
            <a:off x="228601" y="1219200"/>
            <a:ext cx="8762999" cy="3505200"/>
          </a:xfrm>
          <a:prstGeom prst="rect">
            <a:avLst/>
          </a:prstGeom>
          <a:noFill/>
        </p:spPr>
      </p:pic>
    </p:spTree>
    <p:extLst>
      <p:ext uri="{BB962C8B-B14F-4D97-AF65-F5344CB8AC3E}">
        <p14:creationId xmlns:p14="http://schemas.microsoft.com/office/powerpoint/2010/main" val="1359572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Resultados</a:t>
              </a:r>
            </a:p>
            <a:p>
              <a:r>
                <a:rPr lang="es-EC" b="1" i="1" smtClean="0">
                  <a:solidFill>
                    <a:srgbClr val="158D46"/>
                  </a:solidFill>
                  <a:latin typeface="Times New Roman" panose="02020603050405020304" pitchFamily="18" charset="0"/>
                  <a:cs typeface="Times New Roman" panose="02020603050405020304" pitchFamily="18" charset="0"/>
                </a:rPr>
                <a:t>Comparación </a:t>
              </a:r>
              <a:r>
                <a:rPr lang="es-EC" b="1" i="1" err="1" smtClean="0">
                  <a:solidFill>
                    <a:srgbClr val="158D46"/>
                  </a:solidFill>
                  <a:latin typeface="Times New Roman" panose="02020603050405020304" pitchFamily="18" charset="0"/>
                  <a:cs typeface="Times New Roman" panose="02020603050405020304" pitchFamily="18" charset="0"/>
                </a:rPr>
                <a:t>QVT</a:t>
              </a:r>
              <a:r>
                <a:rPr lang="es-EC" b="1" i="1" smtClean="0">
                  <a:solidFill>
                    <a:srgbClr val="158D46"/>
                  </a:solidFill>
                  <a:latin typeface="Times New Roman" panose="02020603050405020304" pitchFamily="18" charset="0"/>
                  <a:cs typeface="Times New Roman" panose="02020603050405020304" pitchFamily="18" charset="0"/>
                </a:rPr>
                <a:t> vs ATL</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sp>
        <p:nvSpPr>
          <p:cNvPr id="16" name="TextBox 15"/>
          <p:cNvSpPr txBox="1"/>
          <p:nvPr/>
        </p:nvSpPr>
        <p:spPr>
          <a:xfrm>
            <a:off x="533400" y="5257800"/>
            <a:ext cx="7086600" cy="369332"/>
          </a:xfrm>
          <a:prstGeom prst="rect">
            <a:avLst/>
          </a:prstGeom>
          <a:noFill/>
        </p:spPr>
        <p:txBody>
          <a:bodyPr wrap="square" rtlCol="0">
            <a:spAutoFit/>
          </a:bodyPr>
          <a:lstStyle/>
          <a:p>
            <a:r>
              <a:rPr lang="en-US" dirty="0" smtClean="0"/>
              <a:t>Similitudes: </a:t>
            </a:r>
            <a:r>
              <a:rPr lang="en-US" dirty="0" err="1" smtClean="0"/>
              <a:t>Ejecutabilidad</a:t>
            </a:r>
            <a:r>
              <a:rPr lang="en-US" dirty="0" smtClean="0"/>
              <a:t>, </a:t>
            </a:r>
            <a:r>
              <a:rPr lang="en-US" dirty="0" err="1" smtClean="0"/>
              <a:t>Construcciones</a:t>
            </a:r>
            <a:r>
              <a:rPr lang="en-US" dirty="0" smtClean="0"/>
              <a:t>  </a:t>
            </a:r>
            <a:r>
              <a:rPr lang="en-US" dirty="0" err="1" smtClean="0"/>
              <a:t>Gráficas</a:t>
            </a:r>
            <a:r>
              <a:rPr lang="en-US" dirty="0" smtClean="0"/>
              <a:t>, </a:t>
            </a:r>
            <a:r>
              <a:rPr lang="en-US" dirty="0" err="1" smtClean="0"/>
              <a:t>Declarativo</a:t>
            </a:r>
            <a:endParaRPr lang="es-EC" dirty="0"/>
          </a:p>
        </p:txBody>
      </p: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pic>
        <p:nvPicPr>
          <p:cNvPr id="17" name="Picture 16"/>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pic>
        <p:nvPicPr>
          <p:cNvPr id="19" name="Picture 18"/>
          <p:cNvPicPr/>
          <p:nvPr/>
        </p:nvPicPr>
        <p:blipFill>
          <a:blip r:embed="rId7">
            <a:extLst>
              <a:ext uri="{28A0092B-C50C-407E-A947-70E740481C1C}">
                <a14:useLocalDpi xmlns:a14="http://schemas.microsoft.com/office/drawing/2010/main" val="0"/>
              </a:ext>
            </a:extLst>
          </a:blip>
          <a:srcRect/>
          <a:stretch>
            <a:fillRect/>
          </a:stretch>
        </p:blipFill>
        <p:spPr bwMode="auto">
          <a:xfrm>
            <a:off x="228600" y="1219200"/>
            <a:ext cx="8763000" cy="3505199"/>
          </a:xfrm>
          <a:prstGeom prst="rect">
            <a:avLst/>
          </a:prstGeom>
          <a:noFill/>
        </p:spPr>
      </p:pic>
    </p:spTree>
    <p:extLst>
      <p:ext uri="{BB962C8B-B14F-4D97-AF65-F5344CB8AC3E}">
        <p14:creationId xmlns:p14="http://schemas.microsoft.com/office/powerpoint/2010/main" val="4170981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Resultados</a:t>
              </a:r>
            </a:p>
            <a:p>
              <a:r>
                <a:rPr lang="es-EC" b="1" i="1" smtClean="0">
                  <a:solidFill>
                    <a:srgbClr val="158D46"/>
                  </a:solidFill>
                  <a:latin typeface="Times New Roman" panose="02020603050405020304" pitchFamily="18" charset="0"/>
                  <a:cs typeface="Times New Roman" panose="02020603050405020304" pitchFamily="18" charset="0"/>
                </a:rPr>
                <a:t>Comparación </a:t>
              </a:r>
              <a:r>
                <a:rPr lang="es-EC" b="1" i="1" err="1" smtClean="0">
                  <a:solidFill>
                    <a:srgbClr val="158D46"/>
                  </a:solidFill>
                  <a:latin typeface="Times New Roman" panose="02020603050405020304" pitchFamily="18" charset="0"/>
                  <a:cs typeface="Times New Roman" panose="02020603050405020304" pitchFamily="18" charset="0"/>
                </a:rPr>
                <a:t>QVT</a:t>
              </a:r>
              <a:r>
                <a:rPr lang="es-EC" b="1" i="1" smtClean="0">
                  <a:solidFill>
                    <a:srgbClr val="158D46"/>
                  </a:solidFill>
                  <a:latin typeface="Times New Roman" panose="02020603050405020304" pitchFamily="18" charset="0"/>
                  <a:cs typeface="Times New Roman" panose="02020603050405020304" pitchFamily="18" charset="0"/>
                </a:rPr>
                <a:t> vs ATL</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sp>
        <p:nvSpPr>
          <p:cNvPr id="16" name="TextBox 15"/>
          <p:cNvSpPr txBox="1"/>
          <p:nvPr/>
        </p:nvSpPr>
        <p:spPr>
          <a:xfrm>
            <a:off x="533400" y="5257800"/>
            <a:ext cx="7086600" cy="369332"/>
          </a:xfrm>
          <a:prstGeom prst="rect">
            <a:avLst/>
          </a:prstGeom>
          <a:noFill/>
        </p:spPr>
        <p:txBody>
          <a:bodyPr wrap="square" rtlCol="0">
            <a:spAutoFit/>
          </a:bodyPr>
          <a:lstStyle/>
          <a:p>
            <a:r>
              <a:rPr lang="en-US" dirty="0" err="1" smtClean="0"/>
              <a:t>Diferencias</a:t>
            </a:r>
            <a:r>
              <a:rPr lang="en-US" dirty="0" smtClean="0"/>
              <a:t>: </a:t>
            </a:r>
            <a:r>
              <a:rPr lang="en-US" dirty="0" err="1" smtClean="0"/>
              <a:t>Expresividad</a:t>
            </a:r>
            <a:endParaRPr lang="es-EC" dirty="0"/>
          </a:p>
        </p:txBody>
      </p: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pic>
        <p:nvPicPr>
          <p:cNvPr id="17" name="Picture 16"/>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19200"/>
            <a:ext cx="8763000" cy="3505200"/>
          </a:xfrm>
          <a:prstGeom prst="rect">
            <a:avLst/>
          </a:prstGeom>
          <a:noFill/>
        </p:spPr>
      </p:pic>
      <p:pic>
        <p:nvPicPr>
          <p:cNvPr id="18" name="Picture 17"/>
          <p:cNvPicPr/>
          <p:nvPr/>
        </p:nvPicPr>
        <p:blipFill>
          <a:blip r:embed="rId7">
            <a:extLst>
              <a:ext uri="{28A0092B-C50C-407E-A947-70E740481C1C}">
                <a14:useLocalDpi xmlns:a14="http://schemas.microsoft.com/office/drawing/2010/main" val="0"/>
              </a:ext>
            </a:extLst>
          </a:blip>
          <a:srcRect/>
          <a:stretch>
            <a:fillRect/>
          </a:stretch>
        </p:blipFill>
        <p:spPr bwMode="auto">
          <a:xfrm>
            <a:off x="228600" y="1219200"/>
            <a:ext cx="8763000" cy="3505199"/>
          </a:xfrm>
          <a:prstGeom prst="rect">
            <a:avLst/>
          </a:prstGeom>
          <a:noFill/>
        </p:spPr>
      </p:pic>
    </p:spTree>
    <p:extLst>
      <p:ext uri="{BB962C8B-B14F-4D97-AF65-F5344CB8AC3E}">
        <p14:creationId xmlns:p14="http://schemas.microsoft.com/office/powerpoint/2010/main" val="3967052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33692" y="1238250"/>
            <a:ext cx="5457825" cy="5619750"/>
          </a:xfrm>
          <a:prstGeom prst="rect">
            <a:avLst/>
          </a:prstGeom>
          <a:noFill/>
          <a:ln>
            <a:noFill/>
          </a:ln>
        </p:spPr>
      </p:pic>
      <p:grpSp>
        <p:nvGrpSpPr>
          <p:cNvPr id="5" name="Group 4"/>
          <p:cNvGrpSpPr/>
          <p:nvPr/>
        </p:nvGrpSpPr>
        <p:grpSpPr>
          <a:xfrm>
            <a:off x="0" y="76200"/>
            <a:ext cx="9169400" cy="959374"/>
            <a:chOff x="0" y="76200"/>
            <a:chExt cx="9169400" cy="959374"/>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7"/>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TextBox 8"/>
            <p:cNvSpPr txBox="1"/>
            <p:nvPr/>
          </p:nvSpPr>
          <p:spPr>
            <a:xfrm>
              <a:off x="457200" y="76200"/>
              <a:ext cx="6705600" cy="800219"/>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Resultados</a:t>
              </a:r>
            </a:p>
            <a:p>
              <a:r>
                <a:rPr lang="es-EC" b="1" i="1" dirty="0" smtClean="0">
                  <a:solidFill>
                    <a:srgbClr val="158D46"/>
                  </a:solidFill>
                  <a:latin typeface="Times New Roman" panose="02020603050405020304" pitchFamily="18" charset="0"/>
                  <a:cs typeface="Times New Roman" panose="02020603050405020304" pitchFamily="18" charset="0"/>
                </a:rPr>
                <a:t>Caso práctico</a:t>
              </a:r>
            </a:p>
          </p:txBody>
        </p:sp>
      </p:grpSp>
    </p:spTree>
    <p:extLst>
      <p:ext uri="{BB962C8B-B14F-4D97-AF65-F5344CB8AC3E}">
        <p14:creationId xmlns:p14="http://schemas.microsoft.com/office/powerpoint/2010/main" val="3793115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6200"/>
            <a:ext cx="9169400" cy="959374"/>
            <a:chOff x="0" y="76200"/>
            <a:chExt cx="9169400" cy="959374"/>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7"/>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6"/>
            <p:cNvSpPr txBox="1"/>
            <p:nvPr/>
          </p:nvSpPr>
          <p:spPr>
            <a:xfrm>
              <a:off x="457200" y="76200"/>
              <a:ext cx="1371600" cy="523220"/>
            </a:xfrm>
            <a:prstGeom prst="rect">
              <a:avLst/>
            </a:prstGeom>
            <a:noFill/>
          </p:spPr>
          <p:txBody>
            <a:bodyPr wrap="square" rtlCol="0">
              <a:spAutoFit/>
            </a:bodyPr>
            <a:lstStyle/>
            <a:p>
              <a:r>
                <a:rPr lang="en-US" sz="2800" b="1" smtClean="0">
                  <a:solidFill>
                    <a:srgbClr val="158D46"/>
                  </a:solidFill>
                  <a:latin typeface="Times New Roman" panose="02020603050405020304" pitchFamily="18" charset="0"/>
                  <a:cs typeface="Times New Roman" panose="02020603050405020304" pitchFamily="18" charset="0"/>
                </a:rPr>
                <a:t>Agenda</a:t>
              </a:r>
            </a:p>
          </p:txBody>
        </p:sp>
      </p:grpSp>
      <p:sp>
        <p:nvSpPr>
          <p:cNvPr id="9" name="TextBox 8"/>
          <p:cNvSpPr txBox="1"/>
          <p:nvPr/>
        </p:nvSpPr>
        <p:spPr>
          <a:xfrm>
            <a:off x="1066800" y="1752600"/>
            <a:ext cx="5105400" cy="3539430"/>
          </a:xfrm>
          <a:prstGeom prst="rect">
            <a:avLst/>
          </a:prstGeom>
          <a:noFill/>
        </p:spPr>
        <p:txBody>
          <a:bodyPr wrap="square" rtlCol="0">
            <a:spAutoFit/>
          </a:bodyPr>
          <a:lstStyle/>
          <a:p>
            <a:pPr marL="514350" indent="-514350">
              <a:buFont typeface="+mj-lt"/>
              <a:buAutoNum type="arabicPeriod"/>
            </a:pPr>
            <a:r>
              <a:rPr lang="es-EC" sz="3200">
                <a:solidFill>
                  <a:schemeClr val="bg1">
                    <a:lumMod val="75000"/>
                  </a:schemeClr>
                </a:solidFill>
              </a:rPr>
              <a:t>Introducción</a:t>
            </a:r>
          </a:p>
          <a:p>
            <a:pPr marL="514350" indent="-514350">
              <a:buFont typeface="+mj-lt"/>
              <a:buAutoNum type="arabicPeriod"/>
            </a:pPr>
            <a:r>
              <a:rPr lang="es-EC" sz="3200" smtClean="0">
                <a:solidFill>
                  <a:schemeClr val="bg1">
                    <a:lumMod val="75000"/>
                  </a:schemeClr>
                </a:solidFill>
              </a:rPr>
              <a:t>Objetivos </a:t>
            </a:r>
          </a:p>
          <a:p>
            <a:pPr marL="514350" indent="-514350">
              <a:buFont typeface="+mj-lt"/>
              <a:buAutoNum type="arabicPeriod"/>
            </a:pPr>
            <a:r>
              <a:rPr lang="es-EC" sz="3200">
                <a:solidFill>
                  <a:schemeClr val="bg1">
                    <a:lumMod val="75000"/>
                  </a:schemeClr>
                </a:solidFill>
              </a:rPr>
              <a:t>Alcance</a:t>
            </a:r>
          </a:p>
          <a:p>
            <a:pPr marL="514350" indent="-514350">
              <a:buFont typeface="+mj-lt"/>
              <a:buAutoNum type="arabicPeriod"/>
            </a:pPr>
            <a:r>
              <a:rPr lang="es-EC" sz="3200">
                <a:solidFill>
                  <a:schemeClr val="bg1">
                    <a:lumMod val="75000"/>
                  </a:schemeClr>
                </a:solidFill>
              </a:rPr>
              <a:t>Marco Teórico</a:t>
            </a:r>
          </a:p>
          <a:p>
            <a:pPr marL="514350" indent="-514350">
              <a:buFont typeface="+mj-lt"/>
              <a:buAutoNum type="arabicPeriod"/>
            </a:pPr>
            <a:r>
              <a:rPr lang="es-EC" sz="3200">
                <a:solidFill>
                  <a:schemeClr val="bg1">
                    <a:lumMod val="75000"/>
                  </a:schemeClr>
                </a:solidFill>
              </a:rPr>
              <a:t>Resultados</a:t>
            </a:r>
          </a:p>
          <a:p>
            <a:pPr marL="514350" indent="-514350">
              <a:buFont typeface="+mj-lt"/>
              <a:buAutoNum type="arabicPeriod"/>
            </a:pPr>
            <a:r>
              <a:rPr lang="es-EC" sz="3200"/>
              <a:t>Contribución</a:t>
            </a:r>
          </a:p>
          <a:p>
            <a:pPr marL="514350" indent="-514350">
              <a:buFont typeface="+mj-lt"/>
              <a:buAutoNum type="arabicPeriod"/>
            </a:pPr>
            <a:r>
              <a:rPr lang="es-EC" sz="3200" smtClean="0">
                <a:solidFill>
                  <a:schemeClr val="bg1">
                    <a:lumMod val="75000"/>
                  </a:schemeClr>
                </a:solidFill>
              </a:rPr>
              <a:t>Conclusiones</a:t>
            </a:r>
            <a:endParaRPr lang="es-EC" sz="3200">
              <a:solidFill>
                <a:schemeClr val="bg1">
                  <a:lumMod val="75000"/>
                </a:schemeClr>
              </a:solidFill>
            </a:endParaRPr>
          </a:p>
        </p:txBody>
      </p:sp>
    </p:spTree>
    <p:extLst>
      <p:ext uri="{BB962C8B-B14F-4D97-AF65-F5344CB8AC3E}">
        <p14:creationId xmlns:p14="http://schemas.microsoft.com/office/powerpoint/2010/main" val="1681402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523220"/>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Contribución</a:t>
              </a: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6"/>
          <p:cNvSpPr/>
          <p:nvPr/>
        </p:nvSpPr>
        <p:spPr>
          <a:xfrm>
            <a:off x="971550" y="1872377"/>
            <a:ext cx="7543800"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s-EC" sz="2400" dirty="0" smtClean="0">
                <a:latin typeface="Times New Roman" panose="02020603050405020304" pitchFamily="18" charset="0"/>
                <a:cs typeface="Times New Roman" panose="02020603050405020304" pitchFamily="18" charset="0"/>
              </a:rPr>
              <a:t>Desarrollo de un modelo de evaluación comparativo base genérico para </a:t>
            </a:r>
            <a:r>
              <a:rPr lang="es-EC" sz="2400" dirty="0" err="1" smtClean="0">
                <a:latin typeface="Times New Roman" panose="02020603050405020304" pitchFamily="18" charset="0"/>
                <a:cs typeface="Times New Roman" panose="02020603050405020304" pitchFamily="18" charset="0"/>
              </a:rPr>
              <a:t>LTM</a:t>
            </a:r>
            <a:r>
              <a:rPr lang="es-EC" sz="2400" dirty="0" smtClean="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s-EC" sz="2400" dirty="0" smtClean="0">
                <a:latin typeface="Times New Roman" panose="02020603050405020304" pitchFamily="18" charset="0"/>
                <a:cs typeface="Times New Roman" panose="02020603050405020304" pitchFamily="18" charset="0"/>
              </a:rPr>
              <a:t>Estudio de los lenguajes </a:t>
            </a:r>
            <a:r>
              <a:rPr lang="es-EC" sz="2400" dirty="0" err="1" smtClean="0">
                <a:latin typeface="Times New Roman" panose="02020603050405020304" pitchFamily="18" charset="0"/>
                <a:cs typeface="Times New Roman" panose="02020603050405020304" pitchFamily="18" charset="0"/>
              </a:rPr>
              <a:t>QVT</a:t>
            </a:r>
            <a:r>
              <a:rPr lang="es-EC" sz="2400" dirty="0" smtClean="0">
                <a:latin typeface="Times New Roman" panose="02020603050405020304" pitchFamily="18" charset="0"/>
                <a:cs typeface="Times New Roman" panose="02020603050405020304" pitchFamily="18" charset="0"/>
              </a:rPr>
              <a:t> y ATL.</a:t>
            </a:r>
          </a:p>
          <a:p>
            <a:pPr marL="285750" indent="-285750">
              <a:lnSpc>
                <a:spcPct val="150000"/>
              </a:lnSpc>
              <a:buFont typeface="Arial" panose="020B0604020202020204" pitchFamily="34" charset="0"/>
              <a:buChar char="•"/>
            </a:pPr>
            <a:r>
              <a:rPr lang="es-EC" sz="2400" dirty="0" smtClean="0">
                <a:latin typeface="Times New Roman" panose="02020603050405020304" pitchFamily="18" charset="0"/>
                <a:cs typeface="Times New Roman" panose="02020603050405020304" pitchFamily="18" charset="0"/>
              </a:rPr>
              <a:t>Comparación de los lenguajes </a:t>
            </a:r>
            <a:r>
              <a:rPr lang="es-EC" sz="2400" dirty="0" err="1" smtClean="0">
                <a:latin typeface="Times New Roman" panose="02020603050405020304" pitchFamily="18" charset="0"/>
                <a:cs typeface="Times New Roman" panose="02020603050405020304" pitchFamily="18" charset="0"/>
              </a:rPr>
              <a:t>QVT</a:t>
            </a:r>
            <a:r>
              <a:rPr lang="es-EC" sz="2400" dirty="0" smtClean="0">
                <a:latin typeface="Times New Roman" panose="02020603050405020304" pitchFamily="18" charset="0"/>
                <a:cs typeface="Times New Roman" panose="02020603050405020304" pitchFamily="18" charset="0"/>
              </a:rPr>
              <a:t> y ATL.</a:t>
            </a:r>
          </a:p>
          <a:p>
            <a:endParaRPr lang="es-EC" dirty="0" smtClean="0"/>
          </a:p>
        </p:txBody>
      </p:sp>
      <p:sp>
        <p:nvSpPr>
          <p:cNvPr id="8" name="AutoShape 2" descr="http://www.volunteerguide.org/images/make-a-difference/teach-english.jpg?130953037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47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335" y="4419600"/>
            <a:ext cx="16668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364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6200"/>
            <a:ext cx="9169400" cy="959374"/>
            <a:chOff x="0" y="76200"/>
            <a:chExt cx="9169400" cy="959374"/>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extBox 7"/>
            <p:cNvSpPr txBox="1"/>
            <p:nvPr/>
          </p:nvSpPr>
          <p:spPr>
            <a:xfrm>
              <a:off x="457200" y="76200"/>
              <a:ext cx="2438400" cy="523220"/>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Introducción</a:t>
              </a:r>
              <a:endParaRPr lang="en-US" sz="2800" b="1" dirty="0" smtClean="0">
                <a:solidFill>
                  <a:srgbClr val="158D46"/>
                </a:solidFill>
                <a:latin typeface="Times New Roman" panose="02020603050405020304" pitchFamily="18" charset="0"/>
                <a:cs typeface="Times New Roman" panose="02020603050405020304" pitchFamily="18" charset="0"/>
              </a:endParaRPr>
            </a:p>
          </p:txBody>
        </p:sp>
      </p:grpSp>
      <p:pic>
        <p:nvPicPr>
          <p:cNvPr id="60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7541523" cy="451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707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6200"/>
            <a:ext cx="9169400" cy="959374"/>
            <a:chOff x="0" y="76200"/>
            <a:chExt cx="9169400" cy="959374"/>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7"/>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6"/>
            <p:cNvSpPr txBox="1"/>
            <p:nvPr/>
          </p:nvSpPr>
          <p:spPr>
            <a:xfrm>
              <a:off x="457200" y="76200"/>
              <a:ext cx="1371600" cy="523220"/>
            </a:xfrm>
            <a:prstGeom prst="rect">
              <a:avLst/>
            </a:prstGeom>
            <a:noFill/>
          </p:spPr>
          <p:txBody>
            <a:bodyPr wrap="square" rtlCol="0">
              <a:spAutoFit/>
            </a:bodyPr>
            <a:lstStyle/>
            <a:p>
              <a:r>
                <a:rPr lang="en-US" sz="2800" b="1" smtClean="0">
                  <a:solidFill>
                    <a:srgbClr val="158D46"/>
                  </a:solidFill>
                  <a:latin typeface="Times New Roman" panose="02020603050405020304" pitchFamily="18" charset="0"/>
                  <a:cs typeface="Times New Roman" panose="02020603050405020304" pitchFamily="18" charset="0"/>
                </a:rPr>
                <a:t>Agenda</a:t>
              </a:r>
            </a:p>
          </p:txBody>
        </p:sp>
      </p:grpSp>
      <p:sp>
        <p:nvSpPr>
          <p:cNvPr id="9" name="TextBox 8"/>
          <p:cNvSpPr txBox="1"/>
          <p:nvPr/>
        </p:nvSpPr>
        <p:spPr>
          <a:xfrm>
            <a:off x="1066800" y="1752600"/>
            <a:ext cx="5105400" cy="3539430"/>
          </a:xfrm>
          <a:prstGeom prst="rect">
            <a:avLst/>
          </a:prstGeom>
          <a:noFill/>
        </p:spPr>
        <p:txBody>
          <a:bodyPr wrap="square" rtlCol="0">
            <a:spAutoFit/>
          </a:bodyPr>
          <a:lstStyle/>
          <a:p>
            <a:pPr marL="514350" indent="-514350">
              <a:buFont typeface="+mj-lt"/>
              <a:buAutoNum type="arabicPeriod"/>
            </a:pPr>
            <a:r>
              <a:rPr lang="es-EC" sz="3200" dirty="0">
                <a:solidFill>
                  <a:schemeClr val="bg1">
                    <a:lumMod val="75000"/>
                  </a:schemeClr>
                </a:solidFill>
              </a:rPr>
              <a:t>Introducción</a:t>
            </a:r>
          </a:p>
          <a:p>
            <a:pPr marL="514350" indent="-514350">
              <a:buFont typeface="+mj-lt"/>
              <a:buAutoNum type="arabicPeriod"/>
            </a:pPr>
            <a:r>
              <a:rPr lang="es-EC" sz="3200" dirty="0" smtClean="0">
                <a:solidFill>
                  <a:schemeClr val="bg1">
                    <a:lumMod val="75000"/>
                  </a:schemeClr>
                </a:solidFill>
              </a:rPr>
              <a:t>Objetivos </a:t>
            </a:r>
          </a:p>
          <a:p>
            <a:pPr marL="514350" indent="-514350">
              <a:buFont typeface="+mj-lt"/>
              <a:buAutoNum type="arabicPeriod"/>
            </a:pPr>
            <a:r>
              <a:rPr lang="es-EC" sz="3200" dirty="0">
                <a:solidFill>
                  <a:schemeClr val="bg1">
                    <a:lumMod val="75000"/>
                  </a:schemeClr>
                </a:solidFill>
              </a:rPr>
              <a:t>Alcance</a:t>
            </a:r>
          </a:p>
          <a:p>
            <a:pPr marL="514350" indent="-514350">
              <a:buFont typeface="+mj-lt"/>
              <a:buAutoNum type="arabicPeriod"/>
            </a:pPr>
            <a:r>
              <a:rPr lang="es-EC" sz="3200" dirty="0">
                <a:solidFill>
                  <a:schemeClr val="bg1">
                    <a:lumMod val="75000"/>
                  </a:schemeClr>
                </a:solidFill>
              </a:rPr>
              <a:t>Marco Teórico</a:t>
            </a:r>
          </a:p>
          <a:p>
            <a:pPr marL="514350" indent="-514350">
              <a:buFont typeface="+mj-lt"/>
              <a:buAutoNum type="arabicPeriod"/>
            </a:pPr>
            <a:r>
              <a:rPr lang="es-EC" sz="3200" dirty="0" smtClean="0">
                <a:solidFill>
                  <a:schemeClr val="bg1">
                    <a:lumMod val="75000"/>
                  </a:schemeClr>
                </a:solidFill>
              </a:rPr>
              <a:t>Desarrollo y Resultados</a:t>
            </a:r>
            <a:endParaRPr lang="es-EC" sz="3200" dirty="0">
              <a:solidFill>
                <a:schemeClr val="bg1">
                  <a:lumMod val="75000"/>
                </a:schemeClr>
              </a:solidFill>
            </a:endParaRPr>
          </a:p>
          <a:p>
            <a:pPr marL="514350" indent="-514350">
              <a:buFont typeface="+mj-lt"/>
              <a:buAutoNum type="arabicPeriod"/>
            </a:pPr>
            <a:r>
              <a:rPr lang="es-EC" sz="3200" dirty="0">
                <a:solidFill>
                  <a:schemeClr val="bg1">
                    <a:lumMod val="75000"/>
                  </a:schemeClr>
                </a:solidFill>
              </a:rPr>
              <a:t>Contribución</a:t>
            </a:r>
          </a:p>
          <a:p>
            <a:pPr marL="514350" indent="-514350">
              <a:buFont typeface="+mj-lt"/>
              <a:buAutoNum type="arabicPeriod"/>
            </a:pPr>
            <a:r>
              <a:rPr lang="es-EC" sz="3200" dirty="0"/>
              <a:t>Conclusiones</a:t>
            </a:r>
          </a:p>
        </p:txBody>
      </p:sp>
    </p:spTree>
    <p:extLst>
      <p:ext uri="{BB962C8B-B14F-4D97-AF65-F5344CB8AC3E}">
        <p14:creationId xmlns:p14="http://schemas.microsoft.com/office/powerpoint/2010/main" val="3664588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Conclusiones</a:t>
              </a:r>
            </a:p>
            <a:p>
              <a:endParaRPr lang="es-EC" b="1" i="1" dirty="0" smtClean="0">
                <a:solidFill>
                  <a:srgbClr val="158D46"/>
                </a:solidFill>
                <a:latin typeface="Times New Roman" panose="02020603050405020304" pitchFamily="18" charset="0"/>
                <a:cs typeface="Times New Roman" panose="02020603050405020304" pitchFamily="18" charset="0"/>
              </a:endParaRP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14"/>
          <p:cNvSpPr/>
          <p:nvPr/>
        </p:nvSpPr>
        <p:spPr>
          <a:xfrm>
            <a:off x="371522" y="1524000"/>
            <a:ext cx="8458200" cy="3416320"/>
          </a:xfrm>
          <a:prstGeom prst="rect">
            <a:avLst/>
          </a:prstGeom>
        </p:spPr>
        <p:txBody>
          <a:bodyPr wrap="square">
            <a:spAutoFit/>
          </a:bodyPr>
          <a:lstStyle/>
          <a:p>
            <a:pPr marL="285750" lvl="0" indent="-285750">
              <a:lnSpc>
                <a:spcPct val="150000"/>
              </a:lnSpc>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realizó el estudio y comparación de los lenguajes de transformación de modelos </a:t>
            </a:r>
            <a:r>
              <a:rPr lang="es-EC" dirty="0" err="1">
                <a:latin typeface="Times New Roman" panose="02020603050405020304" pitchFamily="18" charset="0"/>
                <a:cs typeface="Times New Roman" panose="02020603050405020304" pitchFamily="18" charset="0"/>
              </a:rPr>
              <a:t>QVT</a:t>
            </a:r>
            <a:r>
              <a:rPr lang="es-EC" dirty="0">
                <a:latin typeface="Times New Roman" panose="02020603050405020304" pitchFamily="18" charset="0"/>
                <a:cs typeface="Times New Roman" panose="02020603050405020304" pitchFamily="18" charset="0"/>
              </a:rPr>
              <a:t> y ATL</a:t>
            </a:r>
            <a:r>
              <a:rPr lang="es-EC" dirty="0" smtClean="0">
                <a:latin typeface="Times New Roman" panose="02020603050405020304" pitchFamily="18" charset="0"/>
                <a:cs typeface="Times New Roman" panose="02020603050405020304" pitchFamily="18" charset="0"/>
              </a:rPr>
              <a:t>.</a:t>
            </a:r>
          </a:p>
          <a:p>
            <a:pPr marL="285750" lvl="0" indent="-285750">
              <a:lnSpc>
                <a:spcPct val="150000"/>
              </a:lnSpc>
              <a:buFont typeface="Arial" panose="020B0604020202020204" pitchFamily="34" charset="0"/>
              <a:buChar char="•"/>
            </a:pPr>
            <a:r>
              <a:rPr lang="es-EC" dirty="0" err="1" smtClean="0">
                <a:latin typeface="Times New Roman" panose="02020603050405020304" pitchFamily="18" charset="0"/>
                <a:cs typeface="Times New Roman" panose="02020603050405020304" pitchFamily="18" charset="0"/>
              </a:rPr>
              <a:t>QVT</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se enfoca en el desarrollo de </a:t>
            </a:r>
            <a:r>
              <a:rPr lang="es-EC" dirty="0" smtClean="0">
                <a:latin typeface="Times New Roman" panose="02020603050405020304" pitchFamily="18" charset="0"/>
                <a:cs typeface="Times New Roman" panose="02020603050405020304" pitchFamily="18" charset="0"/>
              </a:rPr>
              <a:t>software, </a:t>
            </a:r>
          </a:p>
          <a:p>
            <a:pPr marL="285750" lvl="0" indent="-285750">
              <a:lnSpc>
                <a:spcPct val="150000"/>
              </a:lnSpc>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ATL </a:t>
            </a:r>
            <a:r>
              <a:rPr lang="es-EC" dirty="0">
                <a:latin typeface="Times New Roman" panose="02020603050405020304" pitchFamily="18" charset="0"/>
                <a:cs typeface="Times New Roman" panose="02020603050405020304" pitchFamily="18" charset="0"/>
              </a:rPr>
              <a:t>está pensando para manejar procesos relacionados con la ingeniería de datos. </a:t>
            </a:r>
          </a:p>
          <a:p>
            <a:pPr marL="285750" lvl="0" indent="-285750">
              <a:lnSpc>
                <a:spcPct val="150000"/>
              </a:lnSpc>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utilizó como base la implementación de un módulo de agendas para realizar un modelo de clases, el cual </a:t>
            </a:r>
            <a:r>
              <a:rPr lang="es-EC" dirty="0" smtClean="0">
                <a:latin typeface="Times New Roman" panose="02020603050405020304" pitchFamily="18" charset="0"/>
                <a:cs typeface="Times New Roman" panose="02020603050405020304" pitchFamily="18" charset="0"/>
              </a:rPr>
              <a:t>permitió </a:t>
            </a:r>
            <a:r>
              <a:rPr lang="es-EC" dirty="0">
                <a:latin typeface="Times New Roman" panose="02020603050405020304" pitchFamily="18" charset="0"/>
                <a:cs typeface="Times New Roman" panose="02020603050405020304" pitchFamily="18" charset="0"/>
              </a:rPr>
              <a:t>el estudio de los lenguajes ponerlos en práctica. </a:t>
            </a:r>
          </a:p>
          <a:p>
            <a:pPr marL="285750" lvl="0" indent="-285750">
              <a:lnSpc>
                <a:spcPct val="150000"/>
              </a:lnSpc>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transformó un modelo </a:t>
            </a:r>
            <a:r>
              <a:rPr lang="es-EC" dirty="0" err="1">
                <a:latin typeface="Times New Roman" panose="02020603050405020304" pitchFamily="18" charset="0"/>
                <a:cs typeface="Times New Roman" panose="02020603050405020304" pitchFamily="18" charset="0"/>
              </a:rPr>
              <a:t>PIM</a:t>
            </a:r>
            <a:r>
              <a:rPr lang="es-EC" dirty="0">
                <a:latin typeface="Times New Roman" panose="02020603050405020304" pitchFamily="18" charset="0"/>
                <a:cs typeface="Times New Roman" panose="02020603050405020304" pitchFamily="18" charset="0"/>
              </a:rPr>
              <a:t> a </a:t>
            </a:r>
            <a:r>
              <a:rPr lang="es-EC" dirty="0" err="1">
                <a:latin typeface="Times New Roman" panose="02020603050405020304" pitchFamily="18" charset="0"/>
                <a:cs typeface="Times New Roman" panose="02020603050405020304" pitchFamily="18" charset="0"/>
              </a:rPr>
              <a:t>PSM</a:t>
            </a:r>
            <a:r>
              <a:rPr lang="es-EC" dirty="0">
                <a:latin typeface="Times New Roman" panose="02020603050405020304" pitchFamily="18" charset="0"/>
                <a:cs typeface="Times New Roman" panose="02020603050405020304" pitchFamily="18" charset="0"/>
              </a:rPr>
              <a:t> básico, realizando la transformación de un modelo de clases a un modelo de base de datos. </a:t>
            </a:r>
          </a:p>
        </p:txBody>
      </p:sp>
    </p:spTree>
    <p:extLst>
      <p:ext uri="{BB962C8B-B14F-4D97-AF65-F5344CB8AC3E}">
        <p14:creationId xmlns:p14="http://schemas.microsoft.com/office/powerpoint/2010/main" val="3623147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6705600" cy="800219"/>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Preguntas</a:t>
              </a:r>
            </a:p>
            <a:p>
              <a:endParaRPr lang="es-EC" b="1" i="1" dirty="0" smtClean="0">
                <a:solidFill>
                  <a:srgbClr val="158D46"/>
                </a:solidFill>
                <a:latin typeface="Times New Roman" panose="02020603050405020304" pitchFamily="18" charset="0"/>
                <a:cs typeface="Times New Roman" panose="02020603050405020304" pitchFamily="18" charset="0"/>
              </a:endParaRPr>
            </a:p>
          </p:txBody>
        </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88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3621" y="2209800"/>
            <a:ext cx="1696757" cy="265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003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76200"/>
            <a:ext cx="9169400" cy="959374"/>
            <a:chOff x="0" y="76200"/>
            <a:chExt cx="9169400" cy="959374"/>
          </a:xfrm>
        </p:grpSpPr>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angle 2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TextBox 27"/>
            <p:cNvSpPr txBox="1"/>
            <p:nvPr/>
          </p:nvSpPr>
          <p:spPr>
            <a:xfrm>
              <a:off x="457200" y="76200"/>
              <a:ext cx="3048000" cy="892552"/>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Introducción</a:t>
              </a:r>
            </a:p>
            <a:p>
              <a:endParaRPr lang="es-EC" sz="2400" b="1" i="1" dirty="0" smtClean="0">
                <a:solidFill>
                  <a:srgbClr val="158D46"/>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219200" y="1489912"/>
            <a:ext cx="4064000" cy="1098026"/>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OMG</a:t>
            </a:r>
          </a:p>
          <a:p>
            <a:pPr algn="ctr"/>
            <a:r>
              <a:rPr lang="en-US" smtClean="0">
                <a:solidFill>
                  <a:schemeClr val="tx1"/>
                </a:solidFill>
              </a:rPr>
              <a:t>(OBJECT MANAGEMENT GROUP)</a:t>
            </a:r>
            <a:endParaRPr lang="es-EC">
              <a:solidFill>
                <a:schemeClr val="tx1"/>
              </a:solidFill>
            </a:endParaRPr>
          </a:p>
        </p:txBody>
      </p:sp>
      <p:sp>
        <p:nvSpPr>
          <p:cNvPr id="3" name="Rectangle 2"/>
          <p:cNvSpPr/>
          <p:nvPr/>
        </p:nvSpPr>
        <p:spPr>
          <a:xfrm>
            <a:off x="2770414" y="3276600"/>
            <a:ext cx="4064000" cy="1006213"/>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MDA (MODEL DRIVE ARCHITECTURE)</a:t>
            </a:r>
            <a:endParaRPr lang="es-EC" dirty="0">
              <a:solidFill>
                <a:schemeClr val="tx1"/>
              </a:solidFill>
            </a:endParaRPr>
          </a:p>
        </p:txBody>
      </p:sp>
      <p:sp>
        <p:nvSpPr>
          <p:cNvPr id="4" name="Rectangle 3"/>
          <p:cNvSpPr/>
          <p:nvPr/>
        </p:nvSpPr>
        <p:spPr>
          <a:xfrm>
            <a:off x="4267200" y="5029200"/>
            <a:ext cx="4064000" cy="1066800"/>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CARACTERÍSTICAS DESEABLES</a:t>
            </a:r>
          </a:p>
        </p:txBody>
      </p:sp>
      <p:cxnSp>
        <p:nvCxnSpPr>
          <p:cNvPr id="30" name="Elbow Connector 29"/>
          <p:cNvCxnSpPr>
            <a:stCxn id="2" idx="2"/>
            <a:endCxn id="3" idx="0"/>
          </p:cNvCxnSpPr>
          <p:nvPr/>
        </p:nvCxnSpPr>
        <p:spPr>
          <a:xfrm rot="16200000" flipH="1">
            <a:off x="3682476" y="2156662"/>
            <a:ext cx="688662" cy="1551214"/>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2048" name="Elbow Connector 2047"/>
          <p:cNvCxnSpPr>
            <a:stCxn id="3" idx="2"/>
            <a:endCxn id="4" idx="0"/>
          </p:cNvCxnSpPr>
          <p:nvPr/>
        </p:nvCxnSpPr>
        <p:spPr>
          <a:xfrm rot="16200000" flipH="1">
            <a:off x="5177614" y="3907613"/>
            <a:ext cx="746387" cy="1496786"/>
          </a:xfrm>
          <a:prstGeom prst="bentConnector3">
            <a:avLst/>
          </a:prstGeom>
          <a:ln>
            <a:tailEnd type="arrow"/>
          </a:ln>
        </p:spPr>
        <p:style>
          <a:lnRef idx="1">
            <a:schemeClr val="dk1"/>
          </a:lnRef>
          <a:fillRef idx="0">
            <a:schemeClr val="dk1"/>
          </a:fillRef>
          <a:effectRef idx="0">
            <a:schemeClr val="dk1"/>
          </a:effectRef>
          <a:fontRef idx="minor">
            <a:schemeClr val="tx1"/>
          </a:fontRef>
        </p:style>
      </p:cxnSp>
      <p:sp>
        <p:nvSpPr>
          <p:cNvPr id="2051" name="TextBox 2050"/>
          <p:cNvSpPr txBox="1"/>
          <p:nvPr/>
        </p:nvSpPr>
        <p:spPr>
          <a:xfrm>
            <a:off x="7491517" y="6553200"/>
            <a:ext cx="1677883" cy="369332"/>
          </a:xfrm>
          <a:prstGeom prst="rect">
            <a:avLst/>
          </a:prstGeom>
          <a:noFill/>
        </p:spPr>
        <p:txBody>
          <a:bodyPr wrap="square" rtlCol="0">
            <a:spAutoFit/>
          </a:bodyPr>
          <a:lstStyle/>
          <a:p>
            <a:r>
              <a:rPr lang="en-US" dirty="0"/>
              <a:t>(Engels, 2007)</a:t>
            </a:r>
            <a:endParaRPr lang="es-EC" dirty="0"/>
          </a:p>
        </p:txBody>
      </p:sp>
    </p:spTree>
    <p:extLst>
      <p:ext uri="{BB962C8B-B14F-4D97-AF65-F5344CB8AC3E}">
        <p14:creationId xmlns:p14="http://schemas.microsoft.com/office/powerpoint/2010/main" val="122670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25531"/>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0" y="76200"/>
            <a:ext cx="9169400" cy="959374"/>
            <a:chOff x="0" y="76200"/>
            <a:chExt cx="9169400" cy="959374"/>
          </a:xfrm>
        </p:grpSpPr>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extBox 7"/>
            <p:cNvSpPr txBox="1"/>
            <p:nvPr/>
          </p:nvSpPr>
          <p:spPr>
            <a:xfrm>
              <a:off x="457200" y="76200"/>
              <a:ext cx="3048000" cy="892552"/>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Introducción</a:t>
              </a:r>
            </a:p>
            <a:p>
              <a:endParaRPr lang="es-EC" sz="2400" b="1" i="1" dirty="0" smtClean="0">
                <a:solidFill>
                  <a:srgbClr val="158D46"/>
                </a:solidFill>
                <a:latin typeface="Times New Roman" panose="02020603050405020304" pitchFamily="18" charset="0"/>
                <a:cs typeface="Times New Roman" panose="02020603050405020304" pitchFamily="18" charset="0"/>
              </a:endParaRPr>
            </a:p>
          </p:txBody>
        </p:sp>
      </p:grpSp>
      <p:sp>
        <p:nvSpPr>
          <p:cNvPr id="9" name="AutoShape 2" descr="http://www.eclipse.org/atl/images/atl_presentatio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5" descr="http://www.eclipse.org/atl/images/atl_presentation.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9" descr="http://www.ajaxline.com/files/atl.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45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0805" y="2038349"/>
            <a:ext cx="19050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5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025" y="2977831"/>
            <a:ext cx="191960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5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880" y="3223764"/>
            <a:ext cx="2130425" cy="80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54"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600" y="2017801"/>
            <a:ext cx="1808540" cy="76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686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76200"/>
            <a:ext cx="9169400" cy="959374"/>
            <a:chOff x="0" y="76200"/>
            <a:chExt cx="9169400" cy="959374"/>
          </a:xfrm>
        </p:grpSpPr>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angle 26"/>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TextBox 27"/>
            <p:cNvSpPr txBox="1"/>
            <p:nvPr/>
          </p:nvSpPr>
          <p:spPr>
            <a:xfrm>
              <a:off x="457200" y="76200"/>
              <a:ext cx="3048000" cy="892552"/>
            </a:xfrm>
            <a:prstGeom prst="rect">
              <a:avLst/>
            </a:prstGeom>
            <a:noFill/>
          </p:spPr>
          <p:txBody>
            <a:bodyPr wrap="square" rtlCol="0">
              <a:spAutoFit/>
            </a:bodyPr>
            <a:lstStyle/>
            <a:p>
              <a:r>
                <a:rPr lang="es-EC" sz="2800" b="1" dirty="0" smtClean="0">
                  <a:solidFill>
                    <a:srgbClr val="158D46"/>
                  </a:solidFill>
                  <a:latin typeface="Times New Roman" panose="02020603050405020304" pitchFamily="18" charset="0"/>
                  <a:cs typeface="Times New Roman" panose="02020603050405020304" pitchFamily="18" charset="0"/>
                </a:rPr>
                <a:t>Introducción</a:t>
              </a:r>
            </a:p>
            <a:p>
              <a:endParaRPr lang="es-EC" sz="2400" b="1" i="1" dirty="0" smtClean="0">
                <a:solidFill>
                  <a:srgbClr val="158D46"/>
                </a:solidFill>
                <a:latin typeface="Times New Roman" panose="02020603050405020304" pitchFamily="18" charset="0"/>
                <a:cs typeface="Times New Roman" panose="02020603050405020304" pitchFamily="18" charset="0"/>
              </a:endParaRPr>
            </a:p>
          </p:txBody>
        </p:sp>
      </p:grpSp>
      <p:sp>
        <p:nvSpPr>
          <p:cNvPr id="32" name="Rectangle 31"/>
          <p:cNvSpPr/>
          <p:nvPr/>
        </p:nvSpPr>
        <p:spPr>
          <a:xfrm>
            <a:off x="3200397" y="5105400"/>
            <a:ext cx="2051071" cy="1102142"/>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NIVEL</a:t>
            </a:r>
            <a:r>
              <a:rPr lang="en-US" dirty="0" smtClean="0">
                <a:solidFill>
                  <a:schemeClr val="tx1"/>
                </a:solidFill>
              </a:rPr>
              <a:t> DE </a:t>
            </a:r>
            <a:r>
              <a:rPr lang="en-US" dirty="0" err="1" smtClean="0">
                <a:solidFill>
                  <a:schemeClr val="tx1"/>
                </a:solidFill>
              </a:rPr>
              <a:t>CUMPLIMIENTO</a:t>
            </a:r>
            <a:endParaRPr lang="es-EC" dirty="0">
              <a:solidFill>
                <a:schemeClr val="tx1"/>
              </a:solidFill>
            </a:endParaRPr>
          </a:p>
        </p:txBody>
      </p:sp>
      <p:cxnSp>
        <p:nvCxnSpPr>
          <p:cNvPr id="34" name="Straight Arrow Connector 33"/>
          <p:cNvCxnSpPr>
            <a:stCxn id="3" idx="2"/>
            <a:endCxn id="32" idx="0"/>
          </p:cNvCxnSpPr>
          <p:nvPr/>
        </p:nvCxnSpPr>
        <p:spPr>
          <a:xfrm flipH="1">
            <a:off x="4225933" y="4162507"/>
            <a:ext cx="3" cy="9428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2663835" y="3048000"/>
            <a:ext cx="3124201" cy="1114507"/>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MODELO</a:t>
            </a:r>
            <a:r>
              <a:rPr lang="en-US" dirty="0">
                <a:solidFill>
                  <a:schemeClr val="tx1"/>
                </a:solidFill>
              </a:rPr>
              <a:t> DE </a:t>
            </a:r>
            <a:r>
              <a:rPr lang="es-EC" dirty="0">
                <a:solidFill>
                  <a:schemeClr val="tx1"/>
                </a:solidFill>
              </a:rPr>
              <a:t>COMPARACIÓN</a:t>
            </a:r>
          </a:p>
        </p:txBody>
      </p:sp>
      <p:sp>
        <p:nvSpPr>
          <p:cNvPr id="85" name="Rectangle 84"/>
          <p:cNvSpPr/>
          <p:nvPr/>
        </p:nvSpPr>
        <p:spPr>
          <a:xfrm>
            <a:off x="3454429" y="1698301"/>
            <a:ext cx="1543009" cy="460322"/>
          </a:xfrm>
          <a:prstGeom prst="rect">
            <a:avLst/>
          </a:prstGeom>
          <a:noFill/>
          <a:ln>
            <a:solidFill>
              <a:srgbClr val="15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LTM</a:t>
            </a:r>
            <a:endParaRPr lang="es-EC" dirty="0">
              <a:solidFill>
                <a:schemeClr val="tx1"/>
              </a:solidFill>
            </a:endParaRPr>
          </a:p>
        </p:txBody>
      </p:sp>
      <p:cxnSp>
        <p:nvCxnSpPr>
          <p:cNvPr id="198" name="Straight Arrow Connector 197"/>
          <p:cNvCxnSpPr>
            <a:stCxn id="85" idx="2"/>
            <a:endCxn id="3" idx="0"/>
          </p:cNvCxnSpPr>
          <p:nvPr/>
        </p:nvCxnSpPr>
        <p:spPr>
          <a:xfrm>
            <a:off x="4225934" y="2158623"/>
            <a:ext cx="2" cy="8893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43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6200"/>
            <a:ext cx="9169400" cy="959374"/>
            <a:chOff x="0" y="76200"/>
            <a:chExt cx="9169400" cy="959374"/>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angle 7"/>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6"/>
            <p:cNvSpPr txBox="1"/>
            <p:nvPr/>
          </p:nvSpPr>
          <p:spPr>
            <a:xfrm>
              <a:off x="457200" y="76200"/>
              <a:ext cx="1371600" cy="523220"/>
            </a:xfrm>
            <a:prstGeom prst="rect">
              <a:avLst/>
            </a:prstGeom>
            <a:noFill/>
          </p:spPr>
          <p:txBody>
            <a:bodyPr wrap="square" rtlCol="0">
              <a:spAutoFit/>
            </a:bodyPr>
            <a:lstStyle/>
            <a:p>
              <a:r>
                <a:rPr lang="en-US" sz="2800" b="1" smtClean="0">
                  <a:solidFill>
                    <a:srgbClr val="158D46"/>
                  </a:solidFill>
                  <a:latin typeface="Times New Roman" panose="02020603050405020304" pitchFamily="18" charset="0"/>
                  <a:cs typeface="Times New Roman" panose="02020603050405020304" pitchFamily="18" charset="0"/>
                </a:rPr>
                <a:t>Agenda</a:t>
              </a:r>
            </a:p>
          </p:txBody>
        </p:sp>
      </p:grpSp>
      <p:sp>
        <p:nvSpPr>
          <p:cNvPr id="9" name="TextBox 8"/>
          <p:cNvSpPr txBox="1"/>
          <p:nvPr/>
        </p:nvSpPr>
        <p:spPr>
          <a:xfrm>
            <a:off x="1066800" y="1752600"/>
            <a:ext cx="5105400" cy="3539430"/>
          </a:xfrm>
          <a:prstGeom prst="rect">
            <a:avLst/>
          </a:prstGeom>
          <a:noFill/>
        </p:spPr>
        <p:txBody>
          <a:bodyPr wrap="square" rtlCol="0">
            <a:spAutoFit/>
          </a:bodyPr>
          <a:lstStyle/>
          <a:p>
            <a:pPr marL="514350" indent="-514350">
              <a:buFont typeface="+mj-lt"/>
              <a:buAutoNum type="arabicPeriod"/>
            </a:pPr>
            <a:r>
              <a:rPr lang="es-EC" sz="3200" dirty="0">
                <a:solidFill>
                  <a:schemeClr val="bg1">
                    <a:lumMod val="75000"/>
                  </a:schemeClr>
                </a:solidFill>
              </a:rPr>
              <a:t>Introducción</a:t>
            </a:r>
          </a:p>
          <a:p>
            <a:pPr marL="514350" indent="-514350">
              <a:buFont typeface="+mj-lt"/>
              <a:buAutoNum type="arabicPeriod"/>
            </a:pPr>
            <a:r>
              <a:rPr lang="es-EC" sz="3200" dirty="0" smtClean="0"/>
              <a:t>Objetivos </a:t>
            </a:r>
          </a:p>
          <a:p>
            <a:pPr marL="514350" indent="-514350">
              <a:buFont typeface="+mj-lt"/>
              <a:buAutoNum type="arabicPeriod"/>
            </a:pPr>
            <a:r>
              <a:rPr lang="es-EC" sz="3200" dirty="0" smtClean="0">
                <a:solidFill>
                  <a:schemeClr val="bg1">
                    <a:lumMod val="75000"/>
                  </a:schemeClr>
                </a:solidFill>
              </a:rPr>
              <a:t>Alcance</a:t>
            </a:r>
          </a:p>
          <a:p>
            <a:pPr marL="514350" indent="-514350">
              <a:buFont typeface="+mj-lt"/>
              <a:buAutoNum type="arabicPeriod"/>
            </a:pPr>
            <a:r>
              <a:rPr lang="es-EC" sz="3200" dirty="0" smtClean="0">
                <a:solidFill>
                  <a:schemeClr val="bg1">
                    <a:lumMod val="75000"/>
                  </a:schemeClr>
                </a:solidFill>
              </a:rPr>
              <a:t>Marco </a:t>
            </a:r>
            <a:r>
              <a:rPr lang="es-EC" sz="3200" dirty="0">
                <a:solidFill>
                  <a:schemeClr val="bg1">
                    <a:lumMod val="75000"/>
                  </a:schemeClr>
                </a:solidFill>
              </a:rPr>
              <a:t>Teórico</a:t>
            </a:r>
          </a:p>
          <a:p>
            <a:pPr marL="514350" indent="-514350">
              <a:buFont typeface="+mj-lt"/>
              <a:buAutoNum type="arabicPeriod"/>
            </a:pPr>
            <a:r>
              <a:rPr lang="es-EC" sz="3200" dirty="0" smtClean="0">
                <a:solidFill>
                  <a:schemeClr val="bg1">
                    <a:lumMod val="75000"/>
                  </a:schemeClr>
                </a:solidFill>
              </a:rPr>
              <a:t>Desarrollo y Resultados</a:t>
            </a:r>
            <a:endParaRPr lang="es-EC" sz="3200" dirty="0">
              <a:solidFill>
                <a:schemeClr val="bg1">
                  <a:lumMod val="75000"/>
                </a:schemeClr>
              </a:solidFill>
            </a:endParaRPr>
          </a:p>
          <a:p>
            <a:pPr marL="514350" indent="-514350">
              <a:buFont typeface="+mj-lt"/>
              <a:buAutoNum type="arabicPeriod"/>
            </a:pPr>
            <a:r>
              <a:rPr lang="es-EC" sz="3200" dirty="0">
                <a:solidFill>
                  <a:schemeClr val="bg1">
                    <a:lumMod val="75000"/>
                  </a:schemeClr>
                </a:solidFill>
              </a:rPr>
              <a:t>Contribución</a:t>
            </a:r>
          </a:p>
          <a:p>
            <a:pPr marL="514350" indent="-514350">
              <a:buFont typeface="+mj-lt"/>
              <a:buAutoNum type="arabicPeriod"/>
            </a:pPr>
            <a:r>
              <a:rPr lang="es-EC" sz="3200" dirty="0" smtClean="0">
                <a:solidFill>
                  <a:schemeClr val="bg1">
                    <a:lumMod val="75000"/>
                  </a:schemeClr>
                </a:solidFill>
              </a:rPr>
              <a:t>Conclusiones</a:t>
            </a:r>
            <a:endParaRPr lang="es-EC" sz="3200" dirty="0">
              <a:solidFill>
                <a:schemeClr val="bg1">
                  <a:lumMod val="75000"/>
                </a:schemeClr>
              </a:solidFill>
            </a:endParaRPr>
          </a:p>
        </p:txBody>
      </p:sp>
    </p:spTree>
    <p:extLst>
      <p:ext uri="{BB962C8B-B14F-4D97-AF65-F5344CB8AC3E}">
        <p14:creationId xmlns:p14="http://schemas.microsoft.com/office/powerpoint/2010/main" val="331567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00800" y="4419600"/>
            <a:ext cx="2342535" cy="188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95400" y="2968171"/>
            <a:ext cx="6553200" cy="1200329"/>
          </a:xfrm>
          <a:prstGeom prst="rect">
            <a:avLst/>
          </a:prstGeom>
        </p:spPr>
        <p:txBody>
          <a:bodyPr wrap="square">
            <a:spAutoFit/>
          </a:bodyPr>
          <a:lstStyle/>
          <a:p>
            <a:pPr lvl="0" algn="ctr"/>
            <a:r>
              <a:rPr lang="es-EC" sz="2400" dirty="0"/>
              <a:t>Realizar el estudio y comparación de los lenguajes de transformación de modelos </a:t>
            </a:r>
            <a:r>
              <a:rPr lang="es-EC" sz="2400" dirty="0" err="1"/>
              <a:t>QVT</a:t>
            </a:r>
            <a:r>
              <a:rPr lang="es-EC" sz="2400" dirty="0"/>
              <a:t> y ATL, con el fin de identificar sus fortalezas y debilidades.</a:t>
            </a:r>
          </a:p>
        </p:txBody>
      </p:sp>
      <p:grpSp>
        <p:nvGrpSpPr>
          <p:cNvPr id="9" name="Group 8"/>
          <p:cNvGrpSpPr/>
          <p:nvPr/>
        </p:nvGrpSpPr>
        <p:grpSpPr>
          <a:xfrm>
            <a:off x="0" y="76200"/>
            <a:ext cx="9169400" cy="959374"/>
            <a:chOff x="0" y="76200"/>
            <a:chExt cx="9169400" cy="959374"/>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434" y="76200"/>
              <a:ext cx="3000166" cy="78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944881"/>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angle 11"/>
            <p:cNvSpPr/>
            <p:nvPr/>
          </p:nvSpPr>
          <p:spPr>
            <a:xfrm flipV="1">
              <a:off x="0" y="989855"/>
              <a:ext cx="91694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457200" y="76200"/>
              <a:ext cx="3810000" cy="830997"/>
            </a:xfrm>
            <a:prstGeom prst="rect">
              <a:avLst/>
            </a:prstGeom>
            <a:noFill/>
          </p:spPr>
          <p:txBody>
            <a:bodyPr wrap="square" rtlCol="0">
              <a:spAutoFit/>
            </a:bodyPr>
            <a:lstStyle/>
            <a:p>
              <a:r>
                <a:rPr lang="es-EC" sz="2800" b="1" smtClean="0">
                  <a:solidFill>
                    <a:srgbClr val="158D46"/>
                  </a:solidFill>
                  <a:latin typeface="Times New Roman" panose="02020603050405020304" pitchFamily="18" charset="0"/>
                  <a:cs typeface="Times New Roman" panose="02020603050405020304" pitchFamily="18" charset="0"/>
                </a:rPr>
                <a:t>Objetivos</a:t>
              </a:r>
            </a:p>
            <a:p>
              <a:r>
                <a:rPr lang="es-EC" b="1" i="1" smtClean="0">
                  <a:solidFill>
                    <a:srgbClr val="158D46"/>
                  </a:solidFill>
                  <a:latin typeface="Times New Roman" panose="02020603050405020304" pitchFamily="18" charset="0"/>
                  <a:cs typeface="Times New Roman" panose="02020603050405020304" pitchFamily="18" charset="0"/>
                </a:rPr>
                <a:t>General</a:t>
              </a:r>
              <a:endParaRPr lang="es-EC" sz="2000" b="1" i="1" smtClean="0">
                <a:solidFill>
                  <a:srgbClr val="158D46"/>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44609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2909</TotalTime>
  <Words>1093</Words>
  <Application>Microsoft Office PowerPoint</Application>
  <PresentationFormat>On-screen Show (4:3)</PresentationFormat>
  <Paragraphs>242</Paragraphs>
  <Slides>42</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Schlumberger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Xavier Eremiev Burneo</dc:creator>
  <cp:lastModifiedBy>Francisco Xavier Eremiev Burneo</cp:lastModifiedBy>
  <cp:revision>83</cp:revision>
  <dcterms:created xsi:type="dcterms:W3CDTF">2014-09-01T16:05:21Z</dcterms:created>
  <dcterms:modified xsi:type="dcterms:W3CDTF">2014-09-12T19:04:13Z</dcterms:modified>
</cp:coreProperties>
</file>