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257" r:id="rId2"/>
    <p:sldId id="258" r:id="rId3"/>
    <p:sldId id="387" r:id="rId4"/>
    <p:sldId id="384" r:id="rId5"/>
    <p:sldId id="259" r:id="rId6"/>
    <p:sldId id="261" r:id="rId7"/>
    <p:sldId id="262" r:id="rId8"/>
    <p:sldId id="263" r:id="rId9"/>
    <p:sldId id="265" r:id="rId10"/>
    <p:sldId id="266" r:id="rId11"/>
    <p:sldId id="267" r:id="rId12"/>
    <p:sldId id="268" r:id="rId13"/>
    <p:sldId id="388"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386" r:id="rId28"/>
    <p:sldId id="284" r:id="rId29"/>
    <p:sldId id="286" r:id="rId30"/>
    <p:sldId id="288" r:id="rId31"/>
    <p:sldId id="289" r:id="rId32"/>
    <p:sldId id="290" r:id="rId33"/>
    <p:sldId id="291" r:id="rId34"/>
    <p:sldId id="293" r:id="rId35"/>
    <p:sldId id="294" r:id="rId36"/>
    <p:sldId id="295" r:id="rId37"/>
    <p:sldId id="296" r:id="rId38"/>
    <p:sldId id="297" r:id="rId39"/>
    <p:sldId id="299" r:id="rId40"/>
    <p:sldId id="300" r:id="rId41"/>
    <p:sldId id="389" r:id="rId42"/>
    <p:sldId id="385"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90"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91"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92" r:id="rId114"/>
    <p:sldId id="371" r:id="rId115"/>
    <p:sldId id="372" r:id="rId116"/>
    <p:sldId id="373" r:id="rId117"/>
    <p:sldId id="374" r:id="rId118"/>
    <p:sldId id="375" r:id="rId119"/>
    <p:sldId id="376" r:id="rId120"/>
    <p:sldId id="393" r:id="rId121"/>
    <p:sldId id="377" r:id="rId122"/>
    <p:sldId id="378" r:id="rId123"/>
    <p:sldId id="379" r:id="rId124"/>
    <p:sldId id="380" r:id="rId125"/>
    <p:sldId id="381" r:id="rId126"/>
    <p:sldId id="382" r:id="rId127"/>
    <p:sldId id="383" r:id="rId1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F57621-4271-46B7-99F4-FC95A97B1269}" type="datetimeFigureOut">
              <a:rPr lang="es-EC" smtClean="0"/>
              <a:pPr/>
              <a:t>11/09/2014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C78AF-A2B8-41C6-A960-D9CAE424287F}" type="slidenum">
              <a:rPr lang="es-EC" smtClean="0"/>
              <a:pPr/>
              <a:t>‹Nº›</a:t>
            </a:fld>
            <a:endParaRPr lang="es-EC"/>
          </a:p>
        </p:txBody>
      </p:sp>
    </p:spTree>
    <p:extLst>
      <p:ext uri="{BB962C8B-B14F-4D97-AF65-F5344CB8AC3E}">
        <p14:creationId xmlns:p14="http://schemas.microsoft.com/office/powerpoint/2010/main" xmlns="" val="307345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noProof="0" dirty="0"/>
          </a:p>
        </p:txBody>
      </p:sp>
      <p:sp>
        <p:nvSpPr>
          <p:cNvPr id="5" name="4 Marcador de encabezado"/>
          <p:cNvSpPr>
            <a:spLocks noGrp="1"/>
          </p:cNvSpPr>
          <p:nvPr>
            <p:ph type="hdr" sz="quarter" idx="10"/>
          </p:nvPr>
        </p:nvSpPr>
        <p:spPr/>
        <p:txBody>
          <a:bodyPr/>
          <a:lstStyle/>
          <a:p>
            <a:r>
              <a:rPr lang="es-EC" smtClean="0"/>
              <a:t>IGTRONICS - Un paso hacia el cambio</a:t>
            </a:r>
            <a:endParaRPr lang="es-EC"/>
          </a:p>
        </p:txBody>
      </p:sp>
    </p:spTree>
    <p:extLst>
      <p:ext uri="{BB962C8B-B14F-4D97-AF65-F5344CB8AC3E}">
        <p14:creationId xmlns:p14="http://schemas.microsoft.com/office/powerpoint/2010/main" xmlns="" val="11220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292854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378119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202595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45710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373378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89962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247562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376765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800152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360715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60C6F5-3CCE-487C-82E9-3792E8EF335A}" type="datetimeFigureOut">
              <a:rPr lang="es-EC" smtClean="0"/>
              <a:pPr/>
              <a:t>11/09/2014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113137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0C6F5-3CCE-487C-82E9-3792E8EF335A}" type="datetimeFigureOut">
              <a:rPr lang="es-EC" smtClean="0"/>
              <a:pPr/>
              <a:t>11/09/2014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BF2E6-3CE1-4812-B2D7-A83FCCC7CD30}" type="slidenum">
              <a:rPr lang="es-EC" smtClean="0"/>
              <a:pPr/>
              <a:t>‹Nº›</a:t>
            </a:fld>
            <a:endParaRPr lang="es-EC"/>
          </a:p>
        </p:txBody>
      </p:sp>
    </p:spTree>
    <p:extLst>
      <p:ext uri="{BB962C8B-B14F-4D97-AF65-F5344CB8AC3E}">
        <p14:creationId xmlns:p14="http://schemas.microsoft.com/office/powerpoint/2010/main" xmlns="" val="1035941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4.jpeg"/></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9.png"/></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4.jpeg"/></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4.jpeg"/></Relationships>
</file>

<file path=ppt/slides/_rels/slide1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4.jpeg"/></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4.jpeg"/></Relationships>
</file>

<file path=ppt/slides/_rels/slide1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4.jpeg"/></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4.jpeg"/></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4.jpeg"/></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4.jpeg"/></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4.jpeg"/></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4.jpeg"/></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4.jpeg"/></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2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96.xml"/><Relationship Id="rId3" Type="http://schemas.openxmlformats.org/officeDocument/2006/relationships/image" Target="../media/image4.jpeg"/><Relationship Id="rId7" Type="http://schemas.openxmlformats.org/officeDocument/2006/relationships/slide" Target="slide53.xml"/><Relationship Id="rId12" Type="http://schemas.openxmlformats.org/officeDocument/2006/relationships/slide" Target="slide8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80.xml"/><Relationship Id="rId5" Type="http://schemas.openxmlformats.org/officeDocument/2006/relationships/slide" Target="slide42.xml"/><Relationship Id="rId15" Type="http://schemas.openxmlformats.org/officeDocument/2006/relationships/slide" Target="slide121.xml"/><Relationship Id="rId10" Type="http://schemas.openxmlformats.org/officeDocument/2006/relationships/slide" Target="slide73.xml"/><Relationship Id="rId4" Type="http://schemas.openxmlformats.org/officeDocument/2006/relationships/slide" Target="slide14.xml"/><Relationship Id="rId9" Type="http://schemas.openxmlformats.org/officeDocument/2006/relationships/slide" Target="slide68.xml"/><Relationship Id="rId14" Type="http://schemas.openxmlformats.org/officeDocument/2006/relationships/slide" Target="slide11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2.xml"/><Relationship Id="rId7"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1.pn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2.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4.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4.jpe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4.jpe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4.jpe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4.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4.jpe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3.jpe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3.jpe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4.jpeg"/></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4.jpeg"/></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4.jpeg"/></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4.jpeg"/></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4.jpeg"/></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4.jpeg"/></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Simbolos\LOGO PRINCIPAL.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743859"/>
            <a:ext cx="5256584" cy="1296144"/>
          </a:xfrm>
          <a:prstGeom prst="rect">
            <a:avLst/>
          </a:prstGeom>
          <a:noFill/>
          <a:ln>
            <a:noFill/>
          </a:ln>
        </p:spPr>
      </p:pic>
      <p:pic>
        <p:nvPicPr>
          <p:cNvPr id="5" name="4 Imagen" descr="D:\Simbolos\Escudo-Mecatrónica-B.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3212976"/>
            <a:ext cx="2502289" cy="2736304"/>
          </a:xfrm>
          <a:prstGeom prst="rect">
            <a:avLst/>
          </a:prstGeom>
          <a:noFill/>
          <a:ln>
            <a:noFill/>
          </a:ln>
        </p:spPr>
      </p:pic>
      <p:sp>
        <p:nvSpPr>
          <p:cNvPr id="2" name="1 Rectángulo"/>
          <p:cNvSpPr/>
          <p:nvPr/>
        </p:nvSpPr>
        <p:spPr>
          <a:xfrm>
            <a:off x="2141741" y="2564903"/>
            <a:ext cx="6843925" cy="1323439"/>
          </a:xfrm>
          <a:prstGeom prst="rect">
            <a:avLst/>
          </a:prstGeom>
        </p:spPr>
        <p:txBody>
          <a:bodyPr wrap="none">
            <a:spAutoFit/>
          </a:bodyPr>
          <a:lstStyle/>
          <a:p>
            <a:pPr algn="ctr"/>
            <a:r>
              <a:rPr lang="es-EC" sz="2000" b="1" dirty="0"/>
              <a:t>“DISEÑO Y CONSTRUCCIÓN DE UNA LEVA ELECTRÓNICA </a:t>
            </a:r>
            <a:endParaRPr lang="es-EC" sz="2000" b="1" dirty="0" smtClean="0"/>
          </a:p>
          <a:p>
            <a:pPr algn="ctr"/>
            <a:r>
              <a:rPr lang="es-EC" sz="2000" b="1" dirty="0" smtClean="0"/>
              <a:t>DE </a:t>
            </a:r>
            <a:r>
              <a:rPr lang="es-EC" sz="2000" b="1" dirty="0"/>
              <a:t>MOVIMIENTOS REPROGRAMABLES PARA EL LABORATORIO </a:t>
            </a:r>
            <a:endParaRPr lang="es-EC" sz="2000" b="1" dirty="0" smtClean="0"/>
          </a:p>
          <a:p>
            <a:pPr algn="ctr"/>
            <a:r>
              <a:rPr lang="es-EC" sz="2000" b="1" dirty="0" smtClean="0"/>
              <a:t>DE </a:t>
            </a:r>
            <a:r>
              <a:rPr lang="es-EC" sz="2000" b="1" dirty="0"/>
              <a:t>MECANISMOS Y VIBRACIONES DEL DECEM DE LA </a:t>
            </a:r>
            <a:endParaRPr lang="es-EC" sz="2000" b="1" dirty="0" smtClean="0"/>
          </a:p>
          <a:p>
            <a:pPr algn="ctr"/>
            <a:r>
              <a:rPr lang="es-EC" sz="2000" b="1" dirty="0" smtClean="0"/>
              <a:t>UNIVERSIDAD </a:t>
            </a:r>
            <a:r>
              <a:rPr lang="es-EC" sz="2000" b="1" dirty="0"/>
              <a:t>DE FUERZAS ARMADAS - ESPE</a:t>
            </a:r>
            <a:r>
              <a:rPr lang="es-EC" sz="2000" b="1" dirty="0" smtClean="0"/>
              <a:t>”</a:t>
            </a:r>
            <a:endParaRPr lang="es-EC" sz="2000" b="1" dirty="0"/>
          </a:p>
        </p:txBody>
      </p:sp>
      <p:sp>
        <p:nvSpPr>
          <p:cNvPr id="8" name="7 Rectángulo"/>
          <p:cNvSpPr/>
          <p:nvPr/>
        </p:nvSpPr>
        <p:spPr>
          <a:xfrm>
            <a:off x="3851920" y="4194954"/>
            <a:ext cx="3766800" cy="1754326"/>
          </a:xfrm>
          <a:prstGeom prst="rect">
            <a:avLst/>
          </a:prstGeom>
        </p:spPr>
        <p:txBody>
          <a:bodyPr wrap="none">
            <a:spAutoFit/>
          </a:bodyPr>
          <a:lstStyle/>
          <a:p>
            <a:pPr algn="just"/>
            <a:r>
              <a:rPr lang="es-EC" b="1" dirty="0" smtClean="0"/>
              <a:t>Elaborado por</a:t>
            </a:r>
            <a:r>
              <a:rPr lang="en-US" b="1" dirty="0" smtClean="0"/>
              <a:t>:</a:t>
            </a:r>
          </a:p>
          <a:p>
            <a:pPr algn="just"/>
            <a:endParaRPr lang="es-EC" b="1" dirty="0" smtClean="0"/>
          </a:p>
          <a:p>
            <a:pPr algn="ctr"/>
            <a:r>
              <a:rPr lang="es-EC" b="1" dirty="0" smtClean="0"/>
              <a:t>Javier Alejandro Céspedes Sotomayor</a:t>
            </a:r>
          </a:p>
          <a:p>
            <a:pPr algn="ctr"/>
            <a:r>
              <a:rPr lang="es-EC" b="1" dirty="0" smtClean="0"/>
              <a:t>Diego Xavier Hidalgo Carvajal</a:t>
            </a:r>
          </a:p>
          <a:p>
            <a:pPr algn="ctr"/>
            <a:endParaRPr lang="es-EC" b="1" dirty="0" smtClean="0"/>
          </a:p>
          <a:p>
            <a:pPr algn="ctr"/>
            <a:r>
              <a:rPr lang="es-EC" b="1" dirty="0" smtClean="0"/>
              <a:t>Septiembre - 2014</a:t>
            </a:r>
            <a:endParaRPr lang="es-EC" b="1" dirty="0"/>
          </a:p>
        </p:txBody>
      </p:sp>
    </p:spTree>
    <p:extLst>
      <p:ext uri="{BB962C8B-B14F-4D97-AF65-F5344CB8AC3E}">
        <p14:creationId xmlns:p14="http://schemas.microsoft.com/office/powerpoint/2010/main" xmlns="" val="1001709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Objetivo General</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539552" y="3284984"/>
            <a:ext cx="8071966" cy="2431435"/>
          </a:xfrm>
          <a:prstGeom prst="rect">
            <a:avLst/>
          </a:prstGeom>
          <a:noFill/>
        </p:spPr>
        <p:txBody>
          <a:bodyPr wrap="square" rtlCol="0">
            <a:spAutoFit/>
          </a:bodyPr>
          <a:lstStyle/>
          <a:p>
            <a:pPr marL="342900" indent="-342900" algn="just">
              <a:buFont typeface="Wingdings" pitchFamily="2" charset="2"/>
              <a:buChar char="Ø"/>
            </a:pPr>
            <a:r>
              <a:rPr lang="es-EC" sz="2400" dirty="0" smtClean="0"/>
              <a:t>Diseñar y construir una leva electrónica de movimientos reprogramables para el laboratorio de mecanismos y vibraciones del DECEM de la universidad de Fuerzas Armadas - ESPE.</a:t>
            </a:r>
            <a:endParaRPr lang="en-US" sz="24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11347194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Pruebas y Resultados</a:t>
            </a:r>
            <a:br>
              <a:rPr lang="es-EC" sz="3200" b="1" dirty="0" smtClean="0"/>
            </a:br>
            <a:r>
              <a:rPr lang="es-EC" sz="3200" b="1" dirty="0" smtClean="0"/>
              <a:t/>
            </a:r>
            <a:br>
              <a:rPr lang="es-EC" sz="3200" b="1" dirty="0" smtClean="0"/>
            </a:br>
            <a:r>
              <a:rPr lang="es-EC" sz="2700" b="1" dirty="0" smtClean="0"/>
              <a:t>Componentes Eléctricos y Electrónicos</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6494085"/>
          </a:xfrm>
          <a:prstGeom prst="rect">
            <a:avLst/>
          </a:prstGeom>
          <a:noFill/>
        </p:spPr>
        <p:txBody>
          <a:bodyPr wrap="square" rtlCol="0">
            <a:spAutoFit/>
          </a:bodyPr>
          <a:lstStyle/>
          <a:p>
            <a:pPr marL="342900" lvl="0" indent="-342900" algn="just">
              <a:buFont typeface="Wingdings" pitchFamily="2" charset="2"/>
              <a:buChar char="Ø"/>
            </a:pPr>
            <a:r>
              <a:rPr lang="es-EC" sz="2000" dirty="0" smtClean="0"/>
              <a:t>Diferencia entre potencia eléctrica y mecánica</a:t>
            </a:r>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La potencia eléctrica que entrega la fuente de voltaje diseñada abastece perfectamente al sistema mecánico, el cual no aprovecha al 100% la potencia entregada debido a las pérdidas propias del mismo, como lo son la fricción, inercias, etc.</a:t>
            </a:r>
            <a:endParaRPr lang="en-US" sz="2000" dirty="0" smtClean="0"/>
          </a:p>
          <a:p>
            <a:pPr marL="342900" lvl="0" indent="-342900" algn="just"/>
            <a:endParaRPr lang="es-EC" sz="2000" dirty="0" smtClean="0"/>
          </a:p>
          <a:p>
            <a:pPr marL="342900" lvl="0" indent="-342900" algn="just"/>
            <a:endParaRPr lang="es-EC" sz="2000" dirty="0" smtClean="0"/>
          </a:p>
          <a:p>
            <a:pPr marL="342900" lvl="0" indent="-342900" algn="just">
              <a:buFont typeface="Wingdings" pitchFamily="2" charset="2"/>
              <a:buChar char="Ø"/>
            </a:pPr>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59394" name="Picture 2"/>
          <p:cNvPicPr>
            <a:picLocks noChangeAspect="1" noChangeArrowheads="1"/>
          </p:cNvPicPr>
          <p:nvPr/>
        </p:nvPicPr>
        <p:blipFill>
          <a:blip r:embed="rId5" cstate="print"/>
          <a:srcRect/>
          <a:stretch>
            <a:fillRect/>
          </a:stretch>
        </p:blipFill>
        <p:spPr bwMode="auto">
          <a:xfrm>
            <a:off x="1187624" y="2420888"/>
            <a:ext cx="5676900" cy="752475"/>
          </a:xfrm>
          <a:prstGeom prst="rect">
            <a:avLst/>
          </a:prstGeom>
          <a:noFill/>
          <a:ln w="9525">
            <a:noFill/>
            <a:miter lim="800000"/>
            <a:headEnd/>
            <a:tailEnd/>
          </a:ln>
        </p:spPr>
      </p:pic>
    </p:spTree>
    <p:extLst>
      <p:ext uri="{BB962C8B-B14F-4D97-AF65-F5344CB8AC3E}">
        <p14:creationId xmlns:p14="http://schemas.microsoft.com/office/powerpoint/2010/main" xmlns="" val="26373893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smtClean="0"/>
              <a:t>Sistema de Control</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11560" y="2636912"/>
            <a:ext cx="8071966" cy="2862322"/>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t>Primeramente se probó la conexión del controlador OPENCM 9.04b con el motor DYNAMIXEL </a:t>
            </a:r>
            <a:r>
              <a:rPr lang="es-EC" dirty="0" smtClean="0"/>
              <a:t>MX-64T, mediante la interfaz de ROBOTIS </a:t>
            </a:r>
            <a:r>
              <a:rPr lang="en-US" dirty="0" smtClean="0"/>
              <a:t>(</a:t>
            </a:r>
            <a:r>
              <a:rPr lang="es-EC" dirty="0"/>
              <a:t>movimientos del Motor y </a:t>
            </a:r>
            <a:r>
              <a:rPr lang="es-EC" dirty="0" smtClean="0"/>
              <a:t>comunicación</a:t>
            </a:r>
            <a:r>
              <a:rPr lang="en-US" dirty="0" smtClean="0"/>
              <a:t>)</a:t>
            </a:r>
            <a:r>
              <a:rPr lang="es-EC" dirty="0" smtClean="0"/>
              <a:t>.</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Mediante un </a:t>
            </a:r>
            <a:r>
              <a:rPr lang="en-US" dirty="0" err="1" smtClean="0"/>
              <a:t>programa</a:t>
            </a:r>
            <a:r>
              <a:rPr lang="en-US" dirty="0" smtClean="0"/>
              <a:t> </a:t>
            </a:r>
            <a:r>
              <a:rPr lang="en-US" dirty="0" err="1" smtClean="0"/>
              <a:t>en</a:t>
            </a:r>
            <a:r>
              <a:rPr lang="en-US" dirty="0" smtClean="0"/>
              <a:t> MATLAB se </a:t>
            </a:r>
            <a:r>
              <a:rPr lang="en-US" dirty="0" err="1" smtClean="0"/>
              <a:t>enviaron</a:t>
            </a:r>
            <a:r>
              <a:rPr lang="en-US" dirty="0" smtClean="0"/>
              <a:t> </a:t>
            </a:r>
            <a:r>
              <a:rPr lang="en-US" dirty="0" err="1" smtClean="0"/>
              <a:t>valores</a:t>
            </a:r>
            <a:r>
              <a:rPr lang="en-US" dirty="0" smtClean="0"/>
              <a:t> de </a:t>
            </a:r>
            <a:r>
              <a:rPr lang="en-US" dirty="0" err="1" smtClean="0"/>
              <a:t>posici</a:t>
            </a:r>
            <a:r>
              <a:rPr lang="es-EC" dirty="0" err="1" smtClean="0"/>
              <a:t>ón</a:t>
            </a:r>
            <a:r>
              <a:rPr lang="es-EC" dirty="0" smtClean="0"/>
              <a:t> y velocidad arbitrarias al motor DYNAMIXEL, y se registraron las posiciones alcanzadas mediante el sensor SHARP.</a:t>
            </a:r>
          </a:p>
          <a:p>
            <a:pPr marL="285750" indent="-285750" algn="just">
              <a:buFont typeface="Wingdings" panose="05000000000000000000" pitchFamily="2" charset="2"/>
              <a:buChar char="Ø"/>
            </a:pPr>
            <a:endParaRPr lang="es-EC" dirty="0" smtClean="0"/>
          </a:p>
          <a:p>
            <a:pPr marL="285750" indent="-285750" algn="just">
              <a:buFont typeface="Wingdings" panose="05000000000000000000" pitchFamily="2" charset="2"/>
              <a:buChar char="Ø"/>
            </a:pPr>
            <a:r>
              <a:rPr lang="es-EC" dirty="0" smtClean="0"/>
              <a:t>Se evidenció la razón del modelamiento del sensor, debido a la no linealidad de la variación de los voltajes de salida del sensor.</a:t>
            </a:r>
          </a:p>
        </p:txBody>
      </p:sp>
    </p:spTree>
    <p:extLst>
      <p:ext uri="{BB962C8B-B14F-4D97-AF65-F5344CB8AC3E}">
        <p14:creationId xmlns:p14="http://schemas.microsoft.com/office/powerpoint/2010/main" xmlns="" val="4006855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Sistema de Control</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1743" y="2164681"/>
            <a:ext cx="6110577" cy="46581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1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extLst>
      <p:ext uri="{BB962C8B-B14F-4D97-AF65-F5344CB8AC3E}">
        <p14:creationId xmlns:p14="http://schemas.microsoft.com/office/powerpoint/2010/main" xmlns="" val="40857223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Sistema de Control</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25416" y="3212976"/>
            <a:ext cx="6237164" cy="18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8474994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Pruebas y Resultados</a:t>
            </a:r>
            <a:br>
              <a:rPr lang="es-EC" sz="3200" b="1" dirty="0" smtClean="0"/>
            </a:br>
            <a:r>
              <a:rPr lang="es-EC" sz="3200" b="1" dirty="0" smtClean="0"/>
              <a:t/>
            </a:r>
            <a:br>
              <a:rPr lang="es-EC" sz="3200" b="1" dirty="0" smtClean="0"/>
            </a:br>
            <a:r>
              <a:rPr lang="es-EC" sz="2700" b="1" dirty="0" smtClean="0"/>
              <a:t>HMI</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7417415"/>
          </a:xfrm>
          <a:prstGeom prst="rect">
            <a:avLst/>
          </a:prstGeom>
          <a:noFill/>
        </p:spPr>
        <p:txBody>
          <a:bodyPr wrap="square" rtlCol="0">
            <a:spAutoFit/>
          </a:bodyPr>
          <a:lstStyle/>
          <a:p>
            <a:pPr marL="342900" lvl="0" indent="-342900" algn="just">
              <a:buFont typeface="Wingdings" pitchFamily="2" charset="2"/>
              <a:buChar char="Ø"/>
            </a:pPr>
            <a:r>
              <a:rPr lang="es-EC" sz="2000" dirty="0" smtClean="0"/>
              <a:t>Inicialmente se verificó que los complementos para ARDUINO del software MATLAB funcionen correctamente en el complemento de programación gráfica del mismo.</a:t>
            </a:r>
          </a:p>
          <a:p>
            <a:pPr marL="342900" lvl="0" indent="-342900" algn="just"/>
            <a:endParaRPr lang="es-EC" sz="2000" dirty="0" smtClean="0"/>
          </a:p>
          <a:p>
            <a:pPr marL="342900" lvl="0" indent="-342900" algn="just">
              <a:buFont typeface="Wingdings" pitchFamily="2" charset="2"/>
              <a:buChar char="Ø"/>
            </a:pPr>
            <a:r>
              <a:rPr lang="es-EC" sz="2000" dirty="0" smtClean="0"/>
              <a:t>Debido a todas a las demoras que tiene el funcionamiento de la interfaz,  a la extensa programación de la misma, y a que la velocidad de respuesta del mecanismo debe ser relativamente alta, se tenía que evitar el uso de pausas en el programa para generar relojes, por lo que se usó un RTC (Real Time </a:t>
            </a:r>
            <a:r>
              <a:rPr lang="es-EC" sz="2000" dirty="0" err="1" smtClean="0"/>
              <a:t>Clock</a:t>
            </a:r>
            <a:r>
              <a:rPr lang="es-EC" sz="2000" dirty="0" smtClean="0"/>
              <a:t>) .</a:t>
            </a:r>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r>
              <a:rPr lang="es-EC" sz="2000" dirty="0" smtClean="0"/>
              <a:t>Se verificó que cada uno de los botones funcione adecuadamente.</a:t>
            </a:r>
          </a:p>
          <a:p>
            <a:pPr marL="342900" lvl="0" indent="-342900" algn="just"/>
            <a:endParaRPr lang="es-EC" sz="2000" dirty="0" smtClean="0"/>
          </a:p>
          <a:p>
            <a:pPr marL="342900" lvl="0" indent="-342900" algn="just">
              <a:buFont typeface="Wingdings" pitchFamily="2" charset="2"/>
              <a:buChar char="Ø"/>
            </a:pPr>
            <a:r>
              <a:rPr lang="es-EC" sz="2000" dirty="0" smtClean="0"/>
              <a:t>Cada vez que el usuario ingrese un intervalo mediante la ventana emergente para dicho propósito, este se pueda visualizar en los PLOTS ubicados en la pantalla principal.</a:t>
            </a:r>
            <a:endParaRPr lang="en-US" sz="2000" dirty="0" smtClean="0"/>
          </a:p>
          <a:p>
            <a:pPr marL="342900" lvl="0" indent="-342900" algn="just">
              <a:buFont typeface="Wingdings" pitchFamily="2" charset="2"/>
              <a:buChar char="Ø"/>
            </a:pPr>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12496983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Pruebas y Resultados</a:t>
            </a:r>
            <a:br>
              <a:rPr lang="es-EC" sz="3200" b="1" dirty="0" smtClean="0"/>
            </a:br>
            <a:r>
              <a:rPr lang="es-EC" sz="3200" b="1" dirty="0" smtClean="0"/>
              <a:t/>
            </a:r>
            <a:br>
              <a:rPr lang="es-EC" sz="3200" b="1" dirty="0" smtClean="0"/>
            </a:br>
            <a:r>
              <a:rPr lang="es-EC" sz="2700" b="1" dirty="0" smtClean="0"/>
              <a:t>HMI</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6186309"/>
          </a:xfrm>
          <a:prstGeom prst="rect">
            <a:avLst/>
          </a:prstGeom>
          <a:noFill/>
        </p:spPr>
        <p:txBody>
          <a:bodyPr wrap="square" rtlCol="0">
            <a:spAutoFit/>
          </a:bodyPr>
          <a:lstStyle/>
          <a:p>
            <a:pPr marL="342900" lvl="0" indent="-342900" algn="just">
              <a:buFont typeface="Wingdings" pitchFamily="2" charset="2"/>
              <a:buChar char="Ø"/>
            </a:pPr>
            <a:r>
              <a:rPr lang="es-EC" sz="2000" dirty="0" smtClean="0"/>
              <a:t>Verificación del funcionamiento de las ayudas, y los mensajes de error que se puedan producir.</a:t>
            </a:r>
          </a:p>
          <a:p>
            <a:pPr marL="342900" lvl="0" indent="-342900" algn="just"/>
            <a:endParaRPr lang="es-EC" sz="2000" dirty="0" smtClean="0"/>
          </a:p>
          <a:p>
            <a:pPr marL="342900" lvl="0" indent="-342900" algn="just">
              <a:buFont typeface="Wingdings" pitchFamily="2" charset="2"/>
              <a:buChar char="Ø"/>
            </a:pPr>
            <a:r>
              <a:rPr lang="es-EC" sz="2000" dirty="0" smtClean="0"/>
              <a:t>Posteriormente se probó que la ventana emergente con la información proveniente del sensor SHARP funcione adecuadamente, mostrando en  tiempo real los movimientos que se encuentra ejecutando el mecanismo. </a:t>
            </a:r>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r>
              <a:rPr lang="es-EC" sz="2000" dirty="0" smtClean="0"/>
              <a:t>El botón con la etiqueta DETENER, que se encuentra en la ventana emergente descrita anteriormente, cumple la función de botón de seguridad en caso de accidentes.</a:t>
            </a:r>
          </a:p>
          <a:p>
            <a:pPr marL="342900" lvl="0" indent="-342900" algn="just">
              <a:buFont typeface="Wingdings" pitchFamily="2" charset="2"/>
              <a:buChar char="Ø"/>
            </a:pPr>
            <a:endParaRPr lang="es-EC" sz="2000" dirty="0" smtClean="0"/>
          </a:p>
          <a:p>
            <a:pPr marL="342900" lvl="0" indent="-342900" algn="just"/>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23414268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smtClean="0"/>
              <a:t>Sistema Mecatrónico</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587299" y="2996952"/>
            <a:ext cx="8071966" cy="2031325"/>
          </a:xfrm>
          <a:prstGeom prst="rect">
            <a:avLst/>
          </a:prstGeom>
          <a:noFill/>
        </p:spPr>
        <p:txBody>
          <a:bodyPr wrap="square" rtlCol="0">
            <a:spAutoFit/>
          </a:bodyPr>
          <a:lstStyle/>
          <a:p>
            <a:pPr marL="285750" indent="-285750" algn="just">
              <a:buFont typeface="Wingdings" panose="05000000000000000000" pitchFamily="2" charset="2"/>
              <a:buChar char="q"/>
            </a:pPr>
            <a:r>
              <a:rPr lang="es-EC" dirty="0" smtClean="0"/>
              <a:t>Pruebas </a:t>
            </a:r>
            <a:r>
              <a:rPr lang="es-EC" dirty="0"/>
              <a:t>sobre el módulo de leva </a:t>
            </a:r>
            <a:r>
              <a:rPr lang="es-EC" dirty="0" smtClean="0"/>
              <a:t>electrónica </a:t>
            </a:r>
            <a:r>
              <a:rPr lang="es-EC" dirty="0"/>
              <a:t>considerándolo como un sistema mecatrónico, el cual debe ser capaz de realizar los mismos movimientos que efectuaría el seguidor acoplado a una leva </a:t>
            </a:r>
            <a:r>
              <a:rPr lang="es-EC" dirty="0" smtClean="0"/>
              <a:t>plana.</a:t>
            </a:r>
          </a:p>
          <a:p>
            <a:pPr marL="285750" indent="-285750" algn="just">
              <a:buFont typeface="Wingdings" panose="05000000000000000000" pitchFamily="2" charset="2"/>
              <a:buChar char="q"/>
            </a:pPr>
            <a:endParaRPr lang="en-US" dirty="0"/>
          </a:p>
          <a:p>
            <a:pPr marL="285750" indent="-285750" algn="just">
              <a:buFont typeface="Wingdings" panose="05000000000000000000" pitchFamily="2" charset="2"/>
              <a:buChar char="q"/>
            </a:pPr>
            <a:r>
              <a:rPr lang="es-EC" dirty="0"/>
              <a:t>E</a:t>
            </a:r>
            <a:r>
              <a:rPr lang="es-EC" dirty="0" smtClean="0"/>
              <a:t>special </a:t>
            </a:r>
            <a:r>
              <a:rPr lang="es-EC" dirty="0"/>
              <a:t>atención en los movimientos de la </a:t>
            </a:r>
            <a:r>
              <a:rPr lang="es-EC" dirty="0" smtClean="0"/>
              <a:t>cremallera.</a:t>
            </a:r>
          </a:p>
          <a:p>
            <a:pPr algn="just"/>
            <a:endParaRPr lang="en-US" dirty="0"/>
          </a:p>
          <a:p>
            <a:pPr algn="just"/>
            <a:endParaRPr lang="es-EC" dirty="0" smtClean="0"/>
          </a:p>
        </p:txBody>
      </p:sp>
    </p:spTree>
    <p:extLst>
      <p:ext uri="{BB962C8B-B14F-4D97-AF65-F5344CB8AC3E}">
        <p14:creationId xmlns:p14="http://schemas.microsoft.com/office/powerpoint/2010/main" xmlns="" val="37768643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Sistema Mecatrónico</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tretch>
            <a:fillRect/>
          </a:stretch>
        </p:blipFill>
        <p:spPr>
          <a:xfrm>
            <a:off x="674230" y="2492896"/>
            <a:ext cx="7776864" cy="3891226"/>
          </a:xfrm>
          <a:prstGeom prst="rect">
            <a:avLst/>
          </a:prstGeom>
        </p:spPr>
      </p:pic>
      <p:sp>
        <p:nvSpPr>
          <p:cNvPr id="6" name="5 CuadroTexto"/>
          <p:cNvSpPr txBox="1"/>
          <p:nvPr/>
        </p:nvSpPr>
        <p:spPr>
          <a:xfrm>
            <a:off x="646165" y="2013368"/>
            <a:ext cx="8071966" cy="646331"/>
          </a:xfrm>
          <a:prstGeom prst="rect">
            <a:avLst/>
          </a:prstGeom>
          <a:noFill/>
        </p:spPr>
        <p:txBody>
          <a:bodyPr wrap="square" rtlCol="0">
            <a:spAutoFit/>
          </a:bodyPr>
          <a:lstStyle/>
          <a:p>
            <a:pPr algn="just"/>
            <a:r>
              <a:rPr lang="en-US" i="1" dirty="0" err="1" smtClean="0"/>
              <a:t>Movimiento</a:t>
            </a:r>
            <a:r>
              <a:rPr lang="en-US" i="1" dirty="0" smtClean="0"/>
              <a:t> </a:t>
            </a:r>
            <a:r>
              <a:rPr lang="en-US" i="1" dirty="0" err="1" smtClean="0"/>
              <a:t>Uniforme</a:t>
            </a:r>
            <a:r>
              <a:rPr lang="en-US" i="1" dirty="0" smtClean="0"/>
              <a:t> – </a:t>
            </a:r>
            <a:r>
              <a:rPr lang="en-US" i="1" dirty="0" err="1" smtClean="0"/>
              <a:t>Reposo</a:t>
            </a:r>
            <a:r>
              <a:rPr lang="en-US" i="1" dirty="0" smtClean="0"/>
              <a:t> – </a:t>
            </a:r>
            <a:r>
              <a:rPr lang="en-US" i="1" dirty="0" err="1" smtClean="0"/>
              <a:t>Uniforme</a:t>
            </a:r>
            <a:r>
              <a:rPr lang="en-US" i="1" dirty="0" smtClean="0"/>
              <a:t> - </a:t>
            </a:r>
            <a:r>
              <a:rPr lang="en-US" i="1" dirty="0" err="1" smtClean="0"/>
              <a:t>Reposo</a:t>
            </a:r>
            <a:endParaRPr lang="en-US" i="1" dirty="0"/>
          </a:p>
          <a:p>
            <a:pPr algn="just"/>
            <a:endParaRPr lang="es-EC" dirty="0" smtClean="0"/>
          </a:p>
        </p:txBody>
      </p:sp>
    </p:spTree>
    <p:extLst>
      <p:ext uri="{BB962C8B-B14F-4D97-AF65-F5344CB8AC3E}">
        <p14:creationId xmlns:p14="http://schemas.microsoft.com/office/powerpoint/2010/main" xmlns="" val="13055757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Sistema Mecatrónico</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tretch>
            <a:fillRect/>
          </a:stretch>
        </p:blipFill>
        <p:spPr>
          <a:xfrm>
            <a:off x="827584" y="2266950"/>
            <a:ext cx="7416824" cy="3970362"/>
          </a:xfrm>
          <a:prstGeom prst="rect">
            <a:avLst/>
          </a:prstGeom>
        </p:spPr>
      </p:pic>
    </p:spTree>
    <p:extLst>
      <p:ext uri="{BB962C8B-B14F-4D97-AF65-F5344CB8AC3E}">
        <p14:creationId xmlns:p14="http://schemas.microsoft.com/office/powerpoint/2010/main" xmlns="" val="6590178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Sistema Mecatrónico</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tretch>
            <a:fillRect/>
          </a:stretch>
        </p:blipFill>
        <p:spPr>
          <a:xfrm>
            <a:off x="683568" y="2564904"/>
            <a:ext cx="7632848" cy="4052466"/>
          </a:xfrm>
          <a:prstGeom prst="rect">
            <a:avLst/>
          </a:prstGeom>
        </p:spPr>
      </p:pic>
      <p:sp>
        <p:nvSpPr>
          <p:cNvPr id="6" name="5 CuadroTexto"/>
          <p:cNvSpPr txBox="1"/>
          <p:nvPr/>
        </p:nvSpPr>
        <p:spPr>
          <a:xfrm>
            <a:off x="683568" y="1990118"/>
            <a:ext cx="8071966" cy="646331"/>
          </a:xfrm>
          <a:prstGeom prst="rect">
            <a:avLst/>
          </a:prstGeom>
          <a:noFill/>
        </p:spPr>
        <p:txBody>
          <a:bodyPr wrap="square" rtlCol="0">
            <a:spAutoFit/>
          </a:bodyPr>
          <a:lstStyle/>
          <a:p>
            <a:pPr algn="just"/>
            <a:r>
              <a:rPr lang="en-US" i="1" dirty="0" err="1" smtClean="0"/>
              <a:t>Movimiento</a:t>
            </a:r>
            <a:r>
              <a:rPr lang="en-US" i="1" dirty="0" smtClean="0"/>
              <a:t> </a:t>
            </a:r>
            <a:r>
              <a:rPr lang="en-US" i="1" dirty="0" err="1" smtClean="0"/>
              <a:t>Cicloidal</a:t>
            </a:r>
            <a:r>
              <a:rPr lang="en-US" i="1" dirty="0" smtClean="0"/>
              <a:t> – </a:t>
            </a:r>
            <a:r>
              <a:rPr lang="en-US" i="1" dirty="0" err="1" smtClean="0"/>
              <a:t>Reposo</a:t>
            </a:r>
            <a:r>
              <a:rPr lang="en-US" i="1" dirty="0" smtClean="0"/>
              <a:t> – </a:t>
            </a:r>
            <a:r>
              <a:rPr lang="en-US" i="1" dirty="0" err="1" smtClean="0"/>
              <a:t>Cicloidal</a:t>
            </a:r>
            <a:r>
              <a:rPr lang="en-US" i="1" dirty="0" smtClean="0"/>
              <a:t> - </a:t>
            </a:r>
            <a:r>
              <a:rPr lang="en-US" i="1" dirty="0" err="1" smtClean="0"/>
              <a:t>Reposo</a:t>
            </a:r>
            <a:endParaRPr lang="en-US" i="1" dirty="0"/>
          </a:p>
          <a:p>
            <a:pPr algn="just"/>
            <a:endParaRPr lang="es-EC" dirty="0" smtClean="0"/>
          </a:p>
        </p:txBody>
      </p:sp>
    </p:spTree>
    <p:extLst>
      <p:ext uri="{BB962C8B-B14F-4D97-AF65-F5344CB8AC3E}">
        <p14:creationId xmlns:p14="http://schemas.microsoft.com/office/powerpoint/2010/main" xmlns="" val="2042276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Objetivos Específicos</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539552" y="2276872"/>
            <a:ext cx="8071966" cy="5262979"/>
          </a:xfrm>
          <a:prstGeom prst="rect">
            <a:avLst/>
          </a:prstGeom>
          <a:noFill/>
        </p:spPr>
        <p:txBody>
          <a:bodyPr wrap="square" rtlCol="0">
            <a:spAutoFit/>
          </a:bodyPr>
          <a:lstStyle/>
          <a:p>
            <a:pPr marL="342900" lvl="0" indent="-342900" algn="just">
              <a:buFont typeface="Wingdings" pitchFamily="2" charset="2"/>
              <a:buChar char="Ø"/>
            </a:pPr>
            <a:r>
              <a:rPr lang="es-EC" sz="2000" dirty="0" smtClean="0"/>
              <a:t>Diseñar, dimensionar y seleccionar todos los componentes mecánicos, electrónicos y de instrumentación que formarán parte del módulo de laboratorio, de tal forma que tenga una duración prolongada, mostrando de forma didáctica la sinergia de las diversas áreas que involucra la ingeniería Mecatrónica.</a:t>
            </a:r>
          </a:p>
          <a:p>
            <a:pPr marL="342900" lvl="0" indent="-342900" algn="just">
              <a:buFont typeface="Wingdings" pitchFamily="2" charset="2"/>
              <a:buChar char="Ø"/>
            </a:pPr>
            <a:endParaRPr lang="es-EC" sz="2000" dirty="0"/>
          </a:p>
          <a:p>
            <a:pPr marL="342900" lvl="0" indent="-342900" algn="just">
              <a:buFont typeface="Wingdings" pitchFamily="2" charset="2"/>
              <a:buChar char="Ø"/>
            </a:pPr>
            <a:r>
              <a:rPr lang="es-EC" sz="2000" dirty="0" smtClean="0"/>
              <a:t>Comprobar que mediante un diseño mecatrónico se puede generar un módulo de leva electrónica muy versátil con la capacidad de cumplir las funciones de cualquier leva plana ordinaria y de adaptarse a cualquier necesidad de un usuario.</a:t>
            </a:r>
          </a:p>
          <a:p>
            <a:pPr marL="342900" lvl="0" indent="-342900" algn="just">
              <a:buFont typeface="Wingdings" pitchFamily="2" charset="2"/>
              <a:buChar char="Ø"/>
            </a:pPr>
            <a:endParaRPr lang="es-EC" sz="2000" dirty="0"/>
          </a:p>
          <a:p>
            <a:pPr marL="342900" lvl="0" indent="-342900" algn="just">
              <a:buFont typeface="Wingdings" pitchFamily="2" charset="2"/>
              <a:buChar char="Ø"/>
            </a:pPr>
            <a:r>
              <a:rPr lang="es-EC" sz="2000" dirty="0" smtClean="0"/>
              <a:t>Seleccionar un modo adecuado de transmisión de datos entre los controladores electrónicos del módulo y la interfaz de usuario, de tal forma, que este sea totalmente funcional y a la vez económico.</a:t>
            </a:r>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39018043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Sistema Mecatrónico</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tretch>
            <a:fillRect/>
          </a:stretch>
        </p:blipFill>
        <p:spPr>
          <a:xfrm>
            <a:off x="683568" y="2294890"/>
            <a:ext cx="7776864" cy="4086438"/>
          </a:xfrm>
          <a:prstGeom prst="rect">
            <a:avLst/>
          </a:prstGeom>
        </p:spPr>
      </p:pic>
    </p:spTree>
    <p:extLst>
      <p:ext uri="{BB962C8B-B14F-4D97-AF65-F5344CB8AC3E}">
        <p14:creationId xmlns:p14="http://schemas.microsoft.com/office/powerpoint/2010/main" xmlns="" val="25595500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Sistema Mecatrónico</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tretch>
            <a:fillRect/>
          </a:stretch>
        </p:blipFill>
        <p:spPr>
          <a:xfrm>
            <a:off x="467544" y="2356714"/>
            <a:ext cx="7992888" cy="3952606"/>
          </a:xfrm>
          <a:prstGeom prst="rect">
            <a:avLst/>
          </a:prstGeom>
        </p:spPr>
      </p:pic>
      <p:sp>
        <p:nvSpPr>
          <p:cNvPr id="6" name="5 CuadroTexto"/>
          <p:cNvSpPr txBox="1"/>
          <p:nvPr/>
        </p:nvSpPr>
        <p:spPr>
          <a:xfrm>
            <a:off x="646165" y="2013368"/>
            <a:ext cx="8071966" cy="646331"/>
          </a:xfrm>
          <a:prstGeom prst="rect">
            <a:avLst/>
          </a:prstGeom>
          <a:noFill/>
        </p:spPr>
        <p:txBody>
          <a:bodyPr wrap="square" rtlCol="0">
            <a:spAutoFit/>
          </a:bodyPr>
          <a:lstStyle/>
          <a:p>
            <a:pPr algn="just"/>
            <a:r>
              <a:rPr lang="en-US" i="1" dirty="0" err="1" smtClean="0"/>
              <a:t>Movimiento</a:t>
            </a:r>
            <a:r>
              <a:rPr lang="en-US" i="1" dirty="0" smtClean="0"/>
              <a:t> </a:t>
            </a:r>
            <a:r>
              <a:rPr lang="en-US" i="1" dirty="0" err="1" smtClean="0"/>
              <a:t>Armónico</a:t>
            </a:r>
            <a:r>
              <a:rPr lang="en-US" i="1" dirty="0" smtClean="0"/>
              <a:t> – </a:t>
            </a:r>
            <a:r>
              <a:rPr lang="en-US" i="1" dirty="0" err="1" smtClean="0"/>
              <a:t>Reposo</a:t>
            </a:r>
            <a:r>
              <a:rPr lang="en-US" i="1" dirty="0" smtClean="0"/>
              <a:t> – </a:t>
            </a:r>
            <a:r>
              <a:rPr lang="en-US" i="1" dirty="0" err="1" smtClean="0"/>
              <a:t>Cicloidal</a:t>
            </a:r>
            <a:r>
              <a:rPr lang="en-US" i="1" dirty="0" smtClean="0"/>
              <a:t> – </a:t>
            </a:r>
            <a:r>
              <a:rPr lang="en-US" i="1" dirty="0" err="1" smtClean="0"/>
              <a:t>Reposo</a:t>
            </a:r>
            <a:r>
              <a:rPr lang="en-US" i="1" dirty="0" smtClean="0"/>
              <a:t> – </a:t>
            </a:r>
            <a:r>
              <a:rPr lang="en-US" i="1" dirty="0" err="1" smtClean="0"/>
              <a:t>Polinomial</a:t>
            </a:r>
            <a:r>
              <a:rPr lang="en-US" i="1" dirty="0" smtClean="0"/>
              <a:t> - </a:t>
            </a:r>
            <a:r>
              <a:rPr lang="en-US" i="1" dirty="0" err="1" smtClean="0"/>
              <a:t>Reposo</a:t>
            </a:r>
            <a:endParaRPr lang="en-US" i="1" dirty="0"/>
          </a:p>
          <a:p>
            <a:pPr algn="just"/>
            <a:endParaRPr lang="es-EC" dirty="0" smtClean="0"/>
          </a:p>
        </p:txBody>
      </p:sp>
    </p:spTree>
    <p:extLst>
      <p:ext uri="{BB962C8B-B14F-4D97-AF65-F5344CB8AC3E}">
        <p14:creationId xmlns:p14="http://schemas.microsoft.com/office/powerpoint/2010/main" xmlns="" val="264697672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Sistema Mecatrónico</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tretch>
            <a:fillRect/>
          </a:stretch>
        </p:blipFill>
        <p:spPr>
          <a:xfrm>
            <a:off x="611560" y="2283460"/>
            <a:ext cx="7920880" cy="4241884"/>
          </a:xfrm>
          <a:prstGeom prst="rect">
            <a:avLst/>
          </a:prstGeom>
        </p:spPr>
      </p:pic>
    </p:spTree>
    <p:extLst>
      <p:ext uri="{BB962C8B-B14F-4D97-AF65-F5344CB8AC3E}">
        <p14:creationId xmlns:p14="http://schemas.microsoft.com/office/powerpoint/2010/main" xmlns="" val="14231238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86058"/>
            <a:ext cx="8229600" cy="1143000"/>
          </a:xfrm>
        </p:spPr>
        <p:txBody>
          <a:bodyPr>
            <a:noAutofit/>
          </a:bodyPr>
          <a:lstStyle/>
          <a:p>
            <a:r>
              <a:rPr lang="es-ES" sz="8000" b="1" dirty="0" smtClean="0">
                <a:solidFill>
                  <a:schemeClr val="tx2"/>
                </a:solidFill>
              </a:rPr>
              <a:t>Análisis Económico y Financiero</a:t>
            </a:r>
            <a:endParaRPr lang="es-ES" sz="8000" b="1" dirty="0">
              <a:solidFill>
                <a:schemeClr val="tx2"/>
              </a:solidFill>
            </a:endParaRPr>
          </a:p>
        </p:txBody>
      </p:sp>
      <p:pic>
        <p:nvPicPr>
          <p:cNvPr id="4" name="1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229600" cy="1143000"/>
          </a:xfrm>
        </p:spPr>
        <p:txBody>
          <a:bodyPr>
            <a:normAutofit fontScale="90000"/>
          </a:bodyPr>
          <a:lstStyle/>
          <a:p>
            <a:pPr algn="ctr"/>
            <a:r>
              <a:rPr lang="es-EC" sz="3200" b="1" dirty="0" smtClean="0"/>
              <a:t>Análisis Económico y Financiero</a:t>
            </a:r>
            <a:br>
              <a:rPr lang="es-EC" sz="3200" b="1" dirty="0" smtClean="0"/>
            </a:br>
            <a:r>
              <a:rPr lang="es-EC" sz="2700" b="1" dirty="0" smtClean="0"/>
              <a:t>Costos de Materia Prima</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60418" name="Picture 2"/>
          <p:cNvPicPr>
            <a:picLocks noChangeAspect="1" noChangeArrowheads="1"/>
          </p:cNvPicPr>
          <p:nvPr/>
        </p:nvPicPr>
        <p:blipFill>
          <a:blip r:embed="rId5" cstate="print"/>
          <a:srcRect/>
          <a:stretch>
            <a:fillRect/>
          </a:stretch>
        </p:blipFill>
        <p:spPr bwMode="auto">
          <a:xfrm>
            <a:off x="1907704" y="1052736"/>
            <a:ext cx="4866822" cy="5472608"/>
          </a:xfrm>
          <a:prstGeom prst="rect">
            <a:avLst/>
          </a:prstGeom>
          <a:noFill/>
          <a:ln w="9525">
            <a:noFill/>
            <a:miter lim="800000"/>
            <a:headEnd/>
            <a:tailEnd/>
          </a:ln>
        </p:spPr>
      </p:pic>
    </p:spTree>
    <p:extLst>
      <p:ext uri="{BB962C8B-B14F-4D97-AF65-F5344CB8AC3E}">
        <p14:creationId xmlns:p14="http://schemas.microsoft.com/office/powerpoint/2010/main" xmlns="" val="12987788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1 Título"/>
          <p:cNvSpPr txBox="1">
            <a:spLocks/>
          </p:cNvSpPr>
          <p:nvPr/>
        </p:nvSpPr>
        <p:spPr>
          <a:xfrm>
            <a:off x="251520" y="188640"/>
            <a:ext cx="8229600" cy="1143000"/>
          </a:xfrm>
          <a:prstGeom prst="rect">
            <a:avLst/>
          </a:prstGeom>
        </p:spPr>
        <p:txBody>
          <a:bodyPr vert="horz" lIns="91440" tIns="45720" rIns="91440" bIns="45720" rtlCol="0" anchor="ctr">
            <a:normAutofit fontScale="90000" lnSpcReduction="1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s-EC" sz="3200" b="1" dirty="0" smtClean="0"/>
              <a:t>Análisis Económico y Financiero</a:t>
            </a:r>
            <a:br>
              <a:rPr lang="es-EC" sz="3200" b="1" dirty="0" smtClean="0"/>
            </a:br>
            <a:r>
              <a:rPr lang="es-EC" sz="2700" b="1" dirty="0" smtClean="0"/>
              <a:t>Costos de Equipos</a:t>
            </a:r>
            <a:r>
              <a:rPr lang="es-EC" sz="3200" b="1" dirty="0" smtClean="0"/>
              <a:t/>
            </a:r>
            <a:br>
              <a:rPr lang="es-EC" sz="3200" b="1" dirty="0" smtClean="0"/>
            </a:br>
            <a:endParaRPr lang="es-EC" sz="2400" b="1"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576" y="2348880"/>
            <a:ext cx="7511396" cy="4067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1071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1 Título"/>
          <p:cNvSpPr txBox="1">
            <a:spLocks/>
          </p:cNvSpPr>
          <p:nvPr/>
        </p:nvSpPr>
        <p:spPr>
          <a:xfrm>
            <a:off x="251520" y="188640"/>
            <a:ext cx="8229600" cy="1143000"/>
          </a:xfrm>
          <a:prstGeom prst="rect">
            <a:avLst/>
          </a:prstGeom>
        </p:spPr>
        <p:txBody>
          <a:bodyPr vert="horz" lIns="91440" tIns="45720" rIns="91440" bIns="45720" rtlCol="0" anchor="ctr">
            <a:normAutofit fontScale="90000" lnSpcReduction="1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s-EC" sz="3200" b="1" dirty="0" smtClean="0"/>
              <a:t>Análisis Económico y Financiero</a:t>
            </a:r>
            <a:br>
              <a:rPr lang="es-EC" sz="3200" b="1" dirty="0" smtClean="0"/>
            </a:br>
            <a:r>
              <a:rPr lang="es-EC" sz="2700" b="1" dirty="0" smtClean="0"/>
              <a:t>Costos de Materiales</a:t>
            </a:r>
            <a:r>
              <a:rPr lang="es-EC" sz="3200" b="1" dirty="0" smtClean="0"/>
              <a:t/>
            </a:r>
            <a:br>
              <a:rPr lang="es-EC" sz="3200" b="1" dirty="0" smtClean="0"/>
            </a:br>
            <a:endParaRPr lang="es-EC" sz="2400" b="1"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7908" y="2348880"/>
            <a:ext cx="7416824" cy="40798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20629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1 Título"/>
          <p:cNvSpPr txBox="1">
            <a:spLocks/>
          </p:cNvSpPr>
          <p:nvPr/>
        </p:nvSpPr>
        <p:spPr>
          <a:xfrm>
            <a:off x="251520" y="188640"/>
            <a:ext cx="8229600" cy="1143000"/>
          </a:xfrm>
          <a:prstGeom prst="rect">
            <a:avLst/>
          </a:prstGeom>
        </p:spPr>
        <p:txBody>
          <a:bodyPr vert="horz" lIns="91440" tIns="45720" rIns="91440" bIns="45720" rtlCol="0" anchor="ctr">
            <a:normAutofit fontScale="90000" lnSpcReduction="1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s-EC" sz="3200" b="1" dirty="0" smtClean="0"/>
              <a:t>Análisis Económico y Financiero</a:t>
            </a:r>
            <a:br>
              <a:rPr lang="es-EC" sz="3200" b="1" dirty="0" smtClean="0"/>
            </a:br>
            <a:r>
              <a:rPr lang="es-EC" sz="2700" b="1" dirty="0" smtClean="0"/>
              <a:t>Costos de Herramientas menores</a:t>
            </a:r>
            <a:r>
              <a:rPr lang="es-EC" sz="3200" b="1" dirty="0" smtClean="0"/>
              <a:t/>
            </a:r>
            <a:br>
              <a:rPr lang="es-EC" sz="3200" b="1" dirty="0" smtClean="0"/>
            </a:br>
            <a:endParaRPr lang="es-EC" sz="2400" b="1"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2780928"/>
            <a:ext cx="7424106"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088006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229600" cy="1143000"/>
          </a:xfrm>
        </p:spPr>
        <p:txBody>
          <a:bodyPr>
            <a:normAutofit fontScale="90000"/>
          </a:bodyPr>
          <a:lstStyle/>
          <a:p>
            <a:pPr algn="ctr"/>
            <a:r>
              <a:rPr lang="es-EC" sz="3200" b="1" dirty="0" smtClean="0"/>
              <a:t>Análisis Económico y Financiero</a:t>
            </a:r>
            <a:br>
              <a:rPr lang="es-EC" sz="3200" b="1" dirty="0" smtClean="0"/>
            </a:br>
            <a:r>
              <a:rPr lang="es-EC" sz="2700" b="1" dirty="0" smtClean="0"/>
              <a:t>Costos de Mano de Obra</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61442" name="Picture 2"/>
          <p:cNvPicPr>
            <a:picLocks noChangeAspect="1" noChangeArrowheads="1"/>
          </p:cNvPicPr>
          <p:nvPr/>
        </p:nvPicPr>
        <p:blipFill>
          <a:blip r:embed="rId5" cstate="print"/>
          <a:srcRect/>
          <a:stretch>
            <a:fillRect/>
          </a:stretch>
        </p:blipFill>
        <p:spPr bwMode="auto">
          <a:xfrm>
            <a:off x="2123728" y="1772816"/>
            <a:ext cx="4572000" cy="4743450"/>
          </a:xfrm>
          <a:prstGeom prst="rect">
            <a:avLst/>
          </a:prstGeom>
          <a:noFill/>
          <a:ln w="9525">
            <a:noFill/>
            <a:miter lim="800000"/>
            <a:headEnd/>
            <a:tailEnd/>
          </a:ln>
        </p:spPr>
      </p:pic>
    </p:spTree>
    <p:extLst>
      <p:ext uri="{BB962C8B-B14F-4D97-AF65-F5344CB8AC3E}">
        <p14:creationId xmlns:p14="http://schemas.microsoft.com/office/powerpoint/2010/main" xmlns="" val="291631782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6" name="1 Título"/>
          <p:cNvSpPr txBox="1">
            <a:spLocks/>
          </p:cNvSpPr>
          <p:nvPr/>
        </p:nvSpPr>
        <p:spPr>
          <a:xfrm>
            <a:off x="251520" y="188640"/>
            <a:ext cx="8229600" cy="1143000"/>
          </a:xfrm>
          <a:prstGeom prst="rect">
            <a:avLst/>
          </a:prstGeom>
        </p:spPr>
        <p:txBody>
          <a:bodyPr vert="horz" lIns="91440" tIns="45720" rIns="91440" bIns="45720" rtlCol="0" anchor="ctr">
            <a:normAutofit fontScale="90000" lnSpcReduction="1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s-EC" sz="3200" b="1" dirty="0" smtClean="0"/>
              <a:t>Análisis Económico y Financiero</a:t>
            </a:r>
            <a:br>
              <a:rPr lang="es-EC" sz="3200" b="1" dirty="0" smtClean="0"/>
            </a:br>
            <a:r>
              <a:rPr lang="es-EC" sz="2700" b="1" dirty="0" smtClean="0"/>
              <a:t>Costos Total</a:t>
            </a:r>
            <a:r>
              <a:rPr lang="es-EC" sz="3200" b="1" dirty="0" smtClean="0"/>
              <a:t/>
            </a:r>
            <a:br>
              <a:rPr lang="es-EC" sz="3200" b="1" dirty="0" smtClean="0"/>
            </a:br>
            <a:endParaRPr lang="es-EC" sz="2400" b="1" dirty="0"/>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7027" y="2520395"/>
            <a:ext cx="6580322" cy="27723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14877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Objetivos Específicos</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467544" y="2060848"/>
            <a:ext cx="8071966" cy="5878532"/>
          </a:xfrm>
          <a:prstGeom prst="rect">
            <a:avLst/>
          </a:prstGeom>
          <a:noFill/>
        </p:spPr>
        <p:txBody>
          <a:bodyPr wrap="square" rtlCol="0">
            <a:spAutoFit/>
          </a:bodyPr>
          <a:lstStyle/>
          <a:p>
            <a:pPr marL="342900" lvl="0" indent="-342900" algn="just">
              <a:buFont typeface="Wingdings" pitchFamily="2" charset="2"/>
              <a:buChar char="Ø"/>
            </a:pPr>
            <a:r>
              <a:rPr lang="es-EC" sz="2000" dirty="0" smtClean="0"/>
              <a:t>Utilizar elementos tecnológicos de vanguardia en la elaboración del módulo de leva electrónica, de tal forma que los estudiantes de ingeniería Mecánica y Mecatrónica observen las ventajas que brindan los mismos. </a:t>
            </a:r>
          </a:p>
          <a:p>
            <a:pPr marL="342900" lvl="0" indent="-342900" algn="just">
              <a:buFont typeface="Wingdings" pitchFamily="2" charset="2"/>
              <a:buChar char="Ø"/>
            </a:pPr>
            <a:endParaRPr lang="es-EC" sz="2000" dirty="0"/>
          </a:p>
          <a:p>
            <a:pPr marL="342900" lvl="0" indent="-342900" algn="just">
              <a:buFont typeface="Wingdings" pitchFamily="2" charset="2"/>
              <a:buChar char="Ø"/>
            </a:pPr>
            <a:r>
              <a:rPr lang="es-EC" sz="2000" dirty="0" smtClean="0"/>
              <a:t>Determinar las ecuaciones de trayectoria de levas planas, las cuales permitirán posteriormente obtener las distintas configuraciones de levas requeridas por el usuario.</a:t>
            </a:r>
          </a:p>
          <a:p>
            <a:pPr marL="342900" lvl="0" indent="-342900" algn="just">
              <a:buFont typeface="Wingdings" pitchFamily="2" charset="2"/>
              <a:buChar char="Ø"/>
            </a:pPr>
            <a:endParaRPr lang="es-EC" sz="2000" dirty="0"/>
          </a:p>
          <a:p>
            <a:pPr marL="342900" indent="-342900" algn="just">
              <a:buFont typeface="Wingdings" pitchFamily="2" charset="2"/>
              <a:buChar char="Ø"/>
            </a:pPr>
            <a:r>
              <a:rPr lang="es-EC" sz="2000" dirty="0" smtClean="0"/>
              <a:t>Realizar una interfaz agradable al usuario la cual permita visualizar todos los datos procesados que definen el comportamiento del seguidor.</a:t>
            </a:r>
          </a:p>
          <a:p>
            <a:pPr marL="342900" indent="-342900" algn="just"/>
            <a:endParaRPr lang="es-EC" sz="2000" dirty="0" smtClean="0"/>
          </a:p>
          <a:p>
            <a:pPr marL="342900" indent="-342900" algn="just">
              <a:buFont typeface="Wingdings" pitchFamily="2" charset="2"/>
              <a:buChar char="Ø"/>
            </a:pPr>
            <a:r>
              <a:rPr lang="es-EC" sz="2000" dirty="0" smtClean="0"/>
              <a:t>Elaborar los  manuales de usuario que permitirán un correcto manejo del módulo de los estudiantes, así como la revisión periódica que permitirá un funcionamiento óptimo del mismo.</a:t>
            </a:r>
            <a:endParaRPr lang="en-US" sz="2000"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35287589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643314"/>
            <a:ext cx="8229600" cy="1143000"/>
          </a:xfrm>
        </p:spPr>
        <p:txBody>
          <a:bodyPr>
            <a:noAutofit/>
          </a:bodyPr>
          <a:lstStyle/>
          <a:p>
            <a:r>
              <a:rPr lang="es-ES" sz="8000" b="1" dirty="0" smtClean="0">
                <a:solidFill>
                  <a:schemeClr val="tx2"/>
                </a:solidFill>
              </a:rPr>
              <a:t>Conclusiones y Recomendaciones</a:t>
            </a:r>
            <a:br>
              <a:rPr lang="es-ES" sz="8000" b="1" dirty="0" smtClean="0">
                <a:solidFill>
                  <a:schemeClr val="tx2"/>
                </a:solidFill>
              </a:rPr>
            </a:br>
            <a:endParaRPr lang="es-ES" sz="8000" b="1" dirty="0">
              <a:solidFill>
                <a:schemeClr val="tx2"/>
              </a:solidFill>
            </a:endParaRPr>
          </a:p>
        </p:txBody>
      </p:sp>
      <p:pic>
        <p:nvPicPr>
          <p:cNvPr id="4" name="1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Conclusiones</a:t>
            </a:r>
            <a:br>
              <a:rPr lang="es-EC" sz="3200" b="1" dirty="0" smtClean="0"/>
            </a:b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3785652"/>
          </a:xfrm>
          <a:prstGeom prst="rect">
            <a:avLst/>
          </a:prstGeom>
          <a:noFill/>
        </p:spPr>
        <p:txBody>
          <a:bodyPr wrap="square" rtlCol="0">
            <a:spAutoFit/>
          </a:bodyPr>
          <a:lstStyle/>
          <a:p>
            <a:pPr marL="342900" indent="-342900" algn="just">
              <a:buFont typeface="Wingdings" pitchFamily="2" charset="2"/>
              <a:buChar char="Ø"/>
            </a:pPr>
            <a:r>
              <a:rPr lang="es-EC" sz="2000" dirty="0" smtClean="0"/>
              <a:t>Un sistema mecatrónico al ser una sinergia entre las áreas de la mecánica, la electrónica y la programación, debe ser concebido desde su diseño de tal forma que dicho sistema sea totalmente funcional bajo los requerimientos de comportamiento mecánico, eléctrico y electrónico, y con un nivel de dificultad no excesivamente alto, utilizando un entorno de programación sencillo y lo más económico posible para una aplicación dada. </a:t>
            </a:r>
            <a:endParaRPr lang="en-US" sz="2000" dirty="0" smtClean="0"/>
          </a:p>
          <a:p>
            <a:pPr marL="342900" lvl="0" indent="-342900" algn="just"/>
            <a:endParaRPr lang="es-EC" sz="2000" dirty="0" smtClean="0"/>
          </a:p>
          <a:p>
            <a:pPr marL="342900" indent="-342900" algn="just">
              <a:buFont typeface="Wingdings" pitchFamily="2" charset="2"/>
              <a:buChar char="Ø"/>
            </a:pPr>
            <a:r>
              <a:rPr lang="es-EC" sz="2000" dirty="0" smtClean="0"/>
              <a:t>Una leva electrónica puede realizar movimientos combinados, más complicados y con intervalos de tiempo más largos, lo que difícilmente se puede conseguir con una leva mecánica además de que su manufactura tiene costos elevados.</a:t>
            </a:r>
            <a:endParaRPr lang="es-EC" dirty="0"/>
          </a:p>
        </p:txBody>
      </p:sp>
    </p:spTree>
    <p:extLst>
      <p:ext uri="{BB962C8B-B14F-4D97-AF65-F5344CB8AC3E}">
        <p14:creationId xmlns:p14="http://schemas.microsoft.com/office/powerpoint/2010/main" xmlns="" val="4088277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Conclusiones</a:t>
            </a:r>
            <a:br>
              <a:rPr lang="es-EC" sz="3200" b="1" dirty="0" smtClean="0"/>
            </a:b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8340745"/>
          </a:xfrm>
          <a:prstGeom prst="rect">
            <a:avLst/>
          </a:prstGeom>
          <a:noFill/>
        </p:spPr>
        <p:txBody>
          <a:bodyPr wrap="square" rtlCol="0">
            <a:spAutoFit/>
          </a:bodyPr>
          <a:lstStyle/>
          <a:p>
            <a:pPr marL="342900" lvl="0" indent="-342900" algn="just">
              <a:buFont typeface="Wingdings" pitchFamily="2" charset="2"/>
              <a:buChar char="Ø"/>
            </a:pPr>
            <a:r>
              <a:rPr lang="es-EC" sz="2000" dirty="0" smtClean="0"/>
              <a:t>En el módulo construido se obtuvo una resolución en cuanto tiene que ver a la posición de 0.89 mm en un rango de 150mm y en velocidad de 0.47 cm/s en un rango de hasta 80cm/s, esto se debió a que el conversor digital/análogo que proporciona el Arduino es de 0-255 en PWM que corresponde de 0 a 5V, y además el controlador OPENCM 9.04-b solo admite hasta 3.3V por lo que el PWM del Arduino queda limitado a un rango de 0-168 en PWM.</a:t>
            </a:r>
            <a:endParaRPr lang="en-US" sz="2000" dirty="0" smtClean="0"/>
          </a:p>
          <a:p>
            <a:pPr marL="342900" lvl="0" indent="-342900" algn="just"/>
            <a:endParaRPr lang="es-EC" sz="2000" dirty="0" smtClean="0"/>
          </a:p>
          <a:p>
            <a:pPr marL="342900" lvl="0" indent="-342900" algn="just">
              <a:buFont typeface="Wingdings" pitchFamily="2" charset="2"/>
              <a:buChar char="Ø"/>
            </a:pPr>
            <a:r>
              <a:rPr lang="es-EC" sz="2000" dirty="0" smtClean="0"/>
              <a:t>Dado que el módulo elaborado es un prototipo para fines didácticos, para realizar trabajos en los que se requiera más fuerza y potencia, es decir a nivel industrial, se necesita una mayor inversión con motores de mayor potencia, sensores industriales con más resolución y un control industrial realizado con PLC para que pueda adaptarse a otros sistemas que funcionen simultáneamente con la leva electrónica.</a:t>
            </a:r>
            <a:endParaRPr lang="en-US" sz="2000" dirty="0" smtClean="0"/>
          </a:p>
          <a:p>
            <a:pPr marL="342900" indent="-342900" algn="just">
              <a:buFont typeface="Wingdings" pitchFamily="2" charset="2"/>
              <a:buChar char="Ø"/>
            </a:pPr>
            <a:endParaRPr lang="en-US"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endParaRPr lang="es-EC" sz="2000" dirty="0" smtClean="0"/>
          </a:p>
          <a:p>
            <a:pPr marL="342900" lvl="0" indent="-342900" algn="just"/>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388508221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Conclusiones</a:t>
            </a:r>
            <a:br>
              <a:rPr lang="es-EC" sz="3200" b="1" dirty="0" smtClean="0"/>
            </a:b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8956298"/>
          </a:xfrm>
          <a:prstGeom prst="rect">
            <a:avLst/>
          </a:prstGeom>
          <a:noFill/>
        </p:spPr>
        <p:txBody>
          <a:bodyPr wrap="square" rtlCol="0">
            <a:spAutoFit/>
          </a:bodyPr>
          <a:lstStyle/>
          <a:p>
            <a:pPr marL="342900" indent="-342900" algn="just">
              <a:buFont typeface="Wingdings" pitchFamily="2" charset="2"/>
              <a:buChar char="Ø"/>
            </a:pPr>
            <a:r>
              <a:rPr lang="es-EC" sz="2000" dirty="0" smtClean="0"/>
              <a:t>El </a:t>
            </a:r>
            <a:r>
              <a:rPr lang="es-EC" sz="2000" dirty="0" err="1" smtClean="0"/>
              <a:t>encoder</a:t>
            </a:r>
            <a:r>
              <a:rPr lang="es-EC" sz="2000" dirty="0" smtClean="0"/>
              <a:t> magnético incorporado en el motor DYNAMIXEL MX-64T permite que el control de posición y velocidad sea extremadamente preciso, logrando cambios de posición de hasta 0.088</a:t>
            </a:r>
            <a:r>
              <a:rPr lang="es-EC" sz="2000" baseline="30000" dirty="0" smtClean="0"/>
              <a:t>0</a:t>
            </a:r>
            <a:r>
              <a:rPr lang="es-EC" sz="2000" dirty="0" smtClean="0"/>
              <a:t> y de velocidad de hasta 0.114rpm, esto junto a un correcto diseño de los componentes mecánicos, electrónicos y correcta programación, permiten que el mecanismo se comporte exactamente como lo haría una leva común.</a:t>
            </a:r>
            <a:endParaRPr lang="en-US" sz="2000" dirty="0" smtClean="0"/>
          </a:p>
          <a:p>
            <a:pPr marL="342900" lvl="0" indent="-342900" algn="just"/>
            <a:endParaRPr lang="es-EC" sz="2000" dirty="0" smtClean="0"/>
          </a:p>
          <a:p>
            <a:pPr marL="342900" indent="-342900" algn="just">
              <a:buFont typeface="Wingdings" pitchFamily="2" charset="2"/>
              <a:buChar char="Ø"/>
            </a:pPr>
            <a:r>
              <a:rPr lang="es-EC" sz="2000" dirty="0" smtClean="0"/>
              <a:t>En lo que respecta a la instrumentación utilizada, esta no requiere una precisión muy elevada ya que al tratarse de un módulo didáctico, lo importante es saber si el desempeño de la cremallera tiene relación con el esperado por el usuario. Por esta razón se optó por el sensor SHARP GP2Y0A41SK0F  el cual tiene una precisión bastante aceptable para un sensor no industrial. Sin embargo si se necesitara que los resultados mostrados en la interfaz fuesen de una calidad excelente, se debería optar por sensores industriales, cuyo costo es relativamente alto.</a:t>
            </a:r>
            <a:endParaRPr lang="en-US" sz="2000" dirty="0" smtClean="0"/>
          </a:p>
          <a:p>
            <a:pPr marL="342900" lvl="0" indent="-342900" algn="just">
              <a:buFont typeface="Wingdings" pitchFamily="2" charset="2"/>
              <a:buChar char="Ø"/>
            </a:pPr>
            <a:endParaRPr lang="en-US" sz="2000" dirty="0" smtClean="0"/>
          </a:p>
          <a:p>
            <a:pPr marL="342900" indent="-342900" algn="just">
              <a:buFont typeface="Wingdings" pitchFamily="2" charset="2"/>
              <a:buChar char="Ø"/>
            </a:pPr>
            <a:endParaRPr lang="en-US"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endParaRPr lang="es-EC" sz="2000" dirty="0" smtClean="0"/>
          </a:p>
          <a:p>
            <a:pPr marL="342900" lvl="0" indent="-342900" algn="just"/>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211527964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Conclusiones</a:t>
            </a:r>
            <a:br>
              <a:rPr lang="es-EC" sz="3200" b="1" dirty="0" smtClean="0"/>
            </a:b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9571851"/>
          </a:xfrm>
          <a:prstGeom prst="rect">
            <a:avLst/>
          </a:prstGeom>
          <a:noFill/>
        </p:spPr>
        <p:txBody>
          <a:bodyPr wrap="square" rtlCol="0">
            <a:spAutoFit/>
          </a:bodyPr>
          <a:lstStyle/>
          <a:p>
            <a:pPr marL="342900" lvl="0" indent="-342900" algn="just">
              <a:buFont typeface="Wingdings" pitchFamily="2" charset="2"/>
              <a:buChar char="Ø"/>
            </a:pPr>
            <a:r>
              <a:rPr lang="es-EC" sz="2000" dirty="0" smtClean="0"/>
              <a:t>El filtro fue diseñado de tal forma que permita tener una alta velocidad de respuesta y una gran estabilidad en su salida, evitando afectar el desempeño del módulo, sin embargo no es la mejor opción de transmisión de datos, ya que las señales al pasar por circuitos analógicos y ser mapeadas varias veces, pueden hacer que se pierda precisión en los movimientos realizados por el mecanismo. </a:t>
            </a:r>
            <a:endParaRPr lang="en-US" sz="2000" dirty="0" smtClean="0"/>
          </a:p>
          <a:p>
            <a:pPr marL="342900" lvl="0" indent="-342900" algn="just"/>
            <a:endParaRPr lang="es-EC" sz="2000" dirty="0" smtClean="0"/>
          </a:p>
          <a:p>
            <a:pPr marL="342900" lvl="0" indent="-342900" algn="just">
              <a:buFont typeface="Wingdings" pitchFamily="2" charset="2"/>
              <a:buChar char="Ø"/>
            </a:pPr>
            <a:r>
              <a:rPr lang="es-EC" sz="2000" dirty="0" smtClean="0"/>
              <a:t>Al momento de diseñar un circuito impreso, generalmente importa mucho la reducción de tamaño del mismo para disminuir su costo, sin embargo cuando se diseñó el circuito impreso correspondiente a la fuente de voltaje DC, se tomaron otras consideraciones como la temperatura que podían alcanzar ciertos componentes en el circuito, especialmente el elemento 2N3055, que libera una gran cantidad de calor, por lo que requiere un disipador grande y una cierta distancia a elementos susceptibles a sufrir daños debido a cambios térmicos en los mismos.</a:t>
            </a:r>
            <a:endParaRPr lang="en-US" sz="2000" dirty="0" smtClean="0"/>
          </a:p>
          <a:p>
            <a:pPr marL="342900" indent="-342900" algn="just">
              <a:buFont typeface="Wingdings" pitchFamily="2" charset="2"/>
              <a:buChar char="Ø"/>
            </a:pPr>
            <a:endParaRPr lang="en-US" sz="2000" dirty="0" smtClean="0"/>
          </a:p>
          <a:p>
            <a:pPr marL="342900" lvl="0" indent="-342900" algn="just">
              <a:buFont typeface="Wingdings" pitchFamily="2" charset="2"/>
              <a:buChar char="Ø"/>
            </a:pPr>
            <a:endParaRPr lang="en-US" sz="2000" dirty="0" smtClean="0"/>
          </a:p>
          <a:p>
            <a:pPr marL="342900" indent="-342900" algn="just">
              <a:buFont typeface="Wingdings" pitchFamily="2" charset="2"/>
              <a:buChar char="Ø"/>
            </a:pPr>
            <a:endParaRPr lang="en-US"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endParaRPr lang="es-EC" sz="2000" dirty="0" smtClean="0"/>
          </a:p>
          <a:p>
            <a:pPr marL="342900" lvl="0" indent="-342900" algn="just"/>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200086569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6" name="1 Título"/>
          <p:cNvSpPr txBox="1">
            <a:spLocks/>
          </p:cNvSpPr>
          <p:nvPr/>
        </p:nvSpPr>
        <p:spPr>
          <a:xfrm>
            <a:off x="251520" y="620688"/>
            <a:ext cx="8229600" cy="1143000"/>
          </a:xfrm>
          <a:prstGeom prst="rect">
            <a:avLst/>
          </a:prstGeom>
        </p:spPr>
        <p:txBody>
          <a:bodyPr vert="horz" lIns="91440" tIns="45720" rIns="91440" bIns="45720" rtlCol="0" anchor="ctr">
            <a:normAutofit fontScale="900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s-EC" sz="3200" b="1" dirty="0" smtClean="0"/>
              <a:t>Recomendaciones</a:t>
            </a:r>
            <a:br>
              <a:rPr lang="es-EC" sz="3200" b="1" dirty="0" smtClean="0"/>
            </a:br>
            <a:r>
              <a:rPr lang="es-EC" sz="3200" b="1" dirty="0" smtClean="0"/>
              <a:t/>
            </a:r>
            <a:br>
              <a:rPr lang="es-EC" sz="3200" b="1" dirty="0" smtClean="0"/>
            </a:br>
            <a:endParaRPr lang="es-EC" sz="2400" b="1" dirty="0"/>
          </a:p>
        </p:txBody>
      </p:sp>
      <p:sp>
        <p:nvSpPr>
          <p:cNvPr id="7" name="6 CuadroTexto"/>
          <p:cNvSpPr txBox="1"/>
          <p:nvPr/>
        </p:nvSpPr>
        <p:spPr>
          <a:xfrm>
            <a:off x="344216" y="2060848"/>
            <a:ext cx="8136904" cy="4247317"/>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t>Si bien es cierto el módulo de leva electrónica debe ser lo suficientemente robusto para soportar errores de manipulación al ser ubicado en un laboratorio, no se debe pasar por alto que quienes manejarán el sistema de serán estudiantes o profesores con nociones claras sobre sistemas mecánicos y/o </a:t>
            </a:r>
            <a:r>
              <a:rPr lang="es-EC" dirty="0" err="1"/>
              <a:t>mecatrónicos</a:t>
            </a:r>
            <a:r>
              <a:rPr lang="es-EC" dirty="0"/>
              <a:t>, por lo tanto el sistema es susceptible a daños por una mala manipulación de sus elementos mecánicos y electrónicos. Por esta razón la lectura y comprensión del manual de usuario del sistema es esencial para precautelar su integridad</a:t>
            </a:r>
            <a:r>
              <a:rPr lang="es-EC" dirty="0" smtClean="0"/>
              <a:t>.</a:t>
            </a:r>
          </a:p>
          <a:p>
            <a:pPr marL="285750" lvl="0" indent="-285750" algn="just">
              <a:buFont typeface="Wingdings" panose="05000000000000000000" pitchFamily="2" charset="2"/>
              <a:buChar char="Ø"/>
            </a:pPr>
            <a:endParaRPr lang="es-EC" dirty="0"/>
          </a:p>
          <a:p>
            <a:pPr marL="285750" lvl="0" indent="-285750" algn="just">
              <a:buFont typeface="Wingdings" panose="05000000000000000000" pitchFamily="2" charset="2"/>
              <a:buChar char="Ø"/>
            </a:pPr>
            <a:r>
              <a:rPr lang="es-EC" dirty="0"/>
              <a:t>Es importante estar actualizado en conocimientos de diseño electrónico y mecatrónico al momento de elaborar un sistema mecatrónico, debido a que en la actualidad, gracias a los avances tecnológicos alrededor del mundo, se puede simplificar mucho un trabajo, siempre y cuando se tenga las conocimientos necesarios para poder manejar tecnologías de software y hardware avanzadas. El caso de los controladores ARDUINO es un claro ejemplo de esto.</a:t>
            </a:r>
          </a:p>
          <a:p>
            <a:endParaRPr lang="es-EC" dirty="0"/>
          </a:p>
        </p:txBody>
      </p:sp>
    </p:spTree>
    <p:extLst>
      <p:ext uri="{BB962C8B-B14F-4D97-AF65-F5344CB8AC3E}">
        <p14:creationId xmlns:p14="http://schemas.microsoft.com/office/powerpoint/2010/main" xmlns="" val="82923649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6" name="1 Título"/>
          <p:cNvSpPr txBox="1">
            <a:spLocks/>
          </p:cNvSpPr>
          <p:nvPr/>
        </p:nvSpPr>
        <p:spPr>
          <a:xfrm>
            <a:off x="251520" y="620688"/>
            <a:ext cx="8229600" cy="1143000"/>
          </a:xfrm>
          <a:prstGeom prst="rect">
            <a:avLst/>
          </a:prstGeom>
        </p:spPr>
        <p:txBody>
          <a:bodyPr vert="horz" lIns="91440" tIns="45720" rIns="91440" bIns="45720" rtlCol="0" anchor="ctr">
            <a:normAutofit fontScale="90000" lnSpcReduction="2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s-EC" sz="3200" b="1" dirty="0" smtClean="0"/>
              <a:t>Recomendaciones</a:t>
            </a:r>
            <a:br>
              <a:rPr lang="es-EC" sz="3200" b="1" dirty="0" smtClean="0"/>
            </a:br>
            <a:r>
              <a:rPr lang="es-EC" sz="3200" b="1" dirty="0" smtClean="0"/>
              <a:t/>
            </a:r>
            <a:br>
              <a:rPr lang="es-EC" sz="3200" b="1" dirty="0" smtClean="0"/>
            </a:br>
            <a:endParaRPr lang="es-EC" sz="2400" b="1" dirty="0"/>
          </a:p>
        </p:txBody>
      </p:sp>
      <p:sp>
        <p:nvSpPr>
          <p:cNvPr id="7" name="6 CuadroTexto"/>
          <p:cNvSpPr txBox="1"/>
          <p:nvPr/>
        </p:nvSpPr>
        <p:spPr>
          <a:xfrm>
            <a:off x="395536" y="2132856"/>
            <a:ext cx="8136904" cy="5078313"/>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t>Si es que el módulo fuera trasladado a un nivel industrial se debería pensar en un modo de transmisión WIRELESS o mediante comunicación ZIGBEE, ya que estos garantizarían que no exista ninguna pérdida de datos. Debido a los altos costos de estos modos de transmisión, y a que el módulo de leva electrónica elaborado consiste en un producto de fines estudiantiles, se optó por diseñar el filtro de señales mencionado anteriormente</a:t>
            </a:r>
            <a:r>
              <a:rPr lang="es-EC" dirty="0" smtClean="0"/>
              <a:t>.</a:t>
            </a:r>
          </a:p>
          <a:p>
            <a:pPr marL="285750" lvl="0" indent="-285750" algn="just">
              <a:buFont typeface="Wingdings" panose="05000000000000000000" pitchFamily="2" charset="2"/>
              <a:buChar char="Ø"/>
            </a:pPr>
            <a:endParaRPr lang="es-EC" dirty="0" smtClean="0"/>
          </a:p>
          <a:p>
            <a:pPr marL="285750" indent="-285750" algn="just">
              <a:buFont typeface="Wingdings" panose="05000000000000000000" pitchFamily="2" charset="2"/>
              <a:buChar char="Ø"/>
            </a:pPr>
            <a:r>
              <a:rPr lang="es-EC" dirty="0" smtClean="0"/>
              <a:t>En MATLAB existen varias librerías y funciones de simulación y control en tiempo real, como por ejemplo el </a:t>
            </a:r>
            <a:r>
              <a:rPr lang="es-EC" dirty="0" err="1" smtClean="0"/>
              <a:t>toolbox</a:t>
            </a:r>
            <a:r>
              <a:rPr lang="es-EC" dirty="0" smtClean="0"/>
              <a:t> RTW (Real Time </a:t>
            </a:r>
            <a:r>
              <a:rPr lang="es-EC" dirty="0" err="1" smtClean="0"/>
              <a:t>Workshop</a:t>
            </a:r>
            <a:r>
              <a:rPr lang="es-EC" dirty="0" smtClean="0"/>
              <a:t>), el cual trabaja con modelos en SIMULINK, manejando una precisión muy alta del tiempo transcurrido del sistema. Otro ejemplo es el RTWT (Real Time </a:t>
            </a:r>
            <a:r>
              <a:rPr lang="es-EC" dirty="0" err="1" smtClean="0"/>
              <a:t>Workshop</a:t>
            </a:r>
            <a:r>
              <a:rPr lang="es-EC" dirty="0" smtClean="0"/>
              <a:t> Target), el cual permite procesar un modelo de SIMULINK en tiempo real conectado a dispositivos físicos, mediante un motor en tiempo real que trabaja con el KERNEL de Windows. Para futuras mejoras en el sistema de leva electrónica se podría pensar en el uso de </a:t>
            </a:r>
            <a:r>
              <a:rPr lang="es-EC" dirty="0" err="1" smtClean="0"/>
              <a:t>modelamientos</a:t>
            </a:r>
            <a:r>
              <a:rPr lang="es-EC" dirty="0" smtClean="0"/>
              <a:t> mediante SIMULINK, ya que es compatible con ARDUINO, y el uso no solamente del RTC de MATLAB sino también de las librerías RTW y RTWT.</a:t>
            </a:r>
            <a:endParaRPr lang="en-US" dirty="0" smtClean="0"/>
          </a:p>
          <a:p>
            <a:pPr marL="285750" lvl="0" indent="-285750" algn="just">
              <a:buFont typeface="Wingdings" panose="05000000000000000000" pitchFamily="2" charset="2"/>
              <a:buChar char="Ø"/>
            </a:pPr>
            <a:endParaRPr lang="es-EC" dirty="0"/>
          </a:p>
          <a:p>
            <a:endParaRPr lang="es-EC" dirty="0"/>
          </a:p>
        </p:txBody>
      </p:sp>
    </p:spTree>
    <p:extLst>
      <p:ext uri="{BB962C8B-B14F-4D97-AF65-F5344CB8AC3E}">
        <p14:creationId xmlns:p14="http://schemas.microsoft.com/office/powerpoint/2010/main" xmlns="" val="415583422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2478" y="1947863"/>
            <a:ext cx="6768752" cy="45368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1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extLst>
      <p:ext uri="{BB962C8B-B14F-4D97-AF65-F5344CB8AC3E}">
        <p14:creationId xmlns:p14="http://schemas.microsoft.com/office/powerpoint/2010/main" xmlns="" val="4050132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86058"/>
            <a:ext cx="8229600" cy="1143000"/>
          </a:xfrm>
        </p:spPr>
        <p:txBody>
          <a:bodyPr>
            <a:noAutofit/>
          </a:bodyPr>
          <a:lstStyle/>
          <a:p>
            <a:r>
              <a:rPr lang="es-ES" sz="8000" b="1" dirty="0" smtClean="0">
                <a:solidFill>
                  <a:schemeClr val="tx2"/>
                </a:solidFill>
              </a:rPr>
              <a:t>Fundamentos Teóricos</a:t>
            </a:r>
            <a:endParaRPr lang="es-ES" sz="8000" b="1" dirty="0">
              <a:solidFill>
                <a:schemeClr val="tx2"/>
              </a:solidFill>
            </a:endParaRPr>
          </a:p>
        </p:txBody>
      </p:sp>
      <p:pic>
        <p:nvPicPr>
          <p:cNvPr id="4" name="1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Conceptos de mecanismos   b</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467544" y="2060848"/>
            <a:ext cx="8071966" cy="3416320"/>
          </a:xfrm>
          <a:prstGeom prst="rect">
            <a:avLst/>
          </a:prstGeom>
          <a:noFill/>
        </p:spPr>
        <p:txBody>
          <a:bodyPr wrap="square" rtlCol="0">
            <a:spAutoFit/>
          </a:bodyPr>
          <a:lstStyle/>
          <a:p>
            <a:pPr marL="342900" indent="-342900" algn="just">
              <a:buFont typeface="Wingdings" pitchFamily="2" charset="2"/>
              <a:buChar char="Ø"/>
            </a:pPr>
            <a:r>
              <a:rPr lang="es-EC" sz="2000" dirty="0" smtClean="0"/>
              <a:t>Mecanismo es un conjunto de elementos mecánicos y/o electrónicos, los cuales reciben una energía mecánica de entrada y mediante la configuración de sus componentes cumplen una función específica.</a:t>
            </a:r>
          </a:p>
          <a:p>
            <a:pPr marL="342900" lvl="0" indent="-342900" algn="just">
              <a:buFont typeface="Wingdings" pitchFamily="2" charset="2"/>
              <a:buChar char="Ø"/>
            </a:pPr>
            <a:endParaRPr lang="es-EC" sz="2000" dirty="0"/>
          </a:p>
          <a:p>
            <a:pPr marL="342900" indent="-342900" algn="just">
              <a:buFont typeface="Wingdings" pitchFamily="2" charset="2"/>
              <a:buChar char="Ø"/>
            </a:pPr>
            <a:r>
              <a:rPr lang="es-EC" sz="2000" i="1" dirty="0"/>
              <a:t>Grados de Libertad: </a:t>
            </a:r>
            <a:r>
              <a:rPr lang="es-EC" sz="2000" dirty="0"/>
              <a:t>número de parámetros de entrada que es necesario controlar para que dicho mecanismo se comporte de una forma deseada, y llevar a un punto del mismo a una posición en particular.</a:t>
            </a:r>
            <a:endParaRPr lang="es-EC" sz="2000" i="1" dirty="0"/>
          </a:p>
          <a:p>
            <a:pPr marL="342900" lvl="0" indent="-342900" algn="just">
              <a:buFont typeface="Wingdings" pitchFamily="2" charset="2"/>
              <a:buChar char="Ø"/>
            </a:pPr>
            <a:endParaRPr lang="es-EC" sz="2000" dirty="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3615020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Conceptos de mecanismos   b</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467544" y="2060848"/>
            <a:ext cx="8071966" cy="4955203"/>
          </a:xfrm>
          <a:prstGeom prst="rect">
            <a:avLst/>
          </a:prstGeom>
          <a:noFill/>
        </p:spPr>
        <p:txBody>
          <a:bodyPr wrap="square" rtlCol="0">
            <a:spAutoFit/>
          </a:bodyPr>
          <a:lstStyle/>
          <a:p>
            <a:pPr marL="342900" lvl="0" indent="-342900" algn="just">
              <a:buFont typeface="Wingdings" pitchFamily="2" charset="2"/>
              <a:buChar char="Ø"/>
            </a:pPr>
            <a:endParaRPr lang="es-EC" sz="2000" dirty="0"/>
          </a:p>
          <a:p>
            <a:pPr marL="342900" lvl="0" indent="-342900" algn="just">
              <a:buFont typeface="Wingdings" pitchFamily="2" charset="2"/>
              <a:buChar char="Ø"/>
            </a:pPr>
            <a:r>
              <a:rPr lang="es-EC" sz="2000" i="1" dirty="0" smtClean="0"/>
              <a:t>Tipos de Mecanismos: </a:t>
            </a:r>
          </a:p>
          <a:p>
            <a:pPr marL="342900" lvl="0" indent="-342900" algn="just"/>
            <a:endParaRPr lang="es-EC" sz="2000" i="1" dirty="0" smtClean="0"/>
          </a:p>
          <a:p>
            <a:pPr marL="800100" lvl="1" indent="-342900" algn="just">
              <a:buFont typeface="Wingdings" pitchFamily="2" charset="2"/>
              <a:buChar char="Ø"/>
            </a:pPr>
            <a:r>
              <a:rPr lang="es-EC" sz="2000" dirty="0" smtClean="0"/>
              <a:t>MECANISMOS TRANSMISORES DE MOVIMIENTO: transmitir movimientos de giro entre ejes que se encuentran alejados a cierta distancia</a:t>
            </a:r>
          </a:p>
          <a:p>
            <a:pPr marL="800100" lvl="1" indent="-342900" algn="just">
              <a:buFont typeface="Wingdings" pitchFamily="2" charset="2"/>
              <a:buChar char="Ø"/>
            </a:pPr>
            <a:endParaRPr lang="es-EC" sz="2000" dirty="0" smtClean="0"/>
          </a:p>
          <a:p>
            <a:pPr marL="800100" lvl="1" indent="-342900" algn="just">
              <a:buFont typeface="Wingdings" pitchFamily="2" charset="2"/>
              <a:buChar char="Ø"/>
            </a:pPr>
            <a:r>
              <a:rPr lang="es-EC" sz="2000" dirty="0" smtClean="0"/>
              <a:t>MECANISMOS TRANSFORMADORES DE MOVIMIENTO:  se encargan de tomar un movimiento de entrada a los mismos, y producir otro tipo de movimiento a la salida de los mismos</a:t>
            </a:r>
          </a:p>
          <a:p>
            <a:pPr marL="342900" lvl="0" indent="-342900" algn="just">
              <a:buFont typeface="Wingdings" pitchFamily="2" charset="2"/>
              <a:buChar char="Ø"/>
            </a:pPr>
            <a:endParaRPr lang="es-EC" sz="2000" dirty="0"/>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1871445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229600" cy="1143000"/>
          </a:xfrm>
        </p:spPr>
        <p:txBody>
          <a:bodyPr>
            <a:normAutofit/>
          </a:bodyPr>
          <a:lstStyle/>
          <a:p>
            <a:pPr algn="ctr"/>
            <a:r>
              <a:rPr lang="es-EC" sz="3200" b="1" dirty="0" smtClean="0"/>
              <a:t>Mecanismos transmisores                                               de movimiento</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467544" y="2060848"/>
            <a:ext cx="8071966" cy="4955203"/>
          </a:xfrm>
          <a:prstGeom prst="rect">
            <a:avLst/>
          </a:prstGeom>
          <a:noFill/>
        </p:spPr>
        <p:txBody>
          <a:bodyPr wrap="square" rtlCol="0">
            <a:spAutoFit/>
          </a:bodyPr>
          <a:lstStyle/>
          <a:p>
            <a:pPr marL="342900" indent="-342900" algn="just">
              <a:buFont typeface="Wingdings" pitchFamily="2" charset="2"/>
              <a:buChar char="Ø"/>
            </a:pPr>
            <a:r>
              <a:rPr lang="es-EC" sz="2000" i="1" dirty="0" smtClean="0"/>
              <a:t>Engranes Rectos: </a:t>
            </a:r>
            <a:r>
              <a:rPr lang="es-EC" sz="2000" dirty="0" smtClean="0"/>
              <a:t>son ruedas dentadas que se caracterizan por tener dientes paralelos a su eje de rotación y se emplean cuando se requiere la transmisión de movimiento rotatorio entre ejes paralelos</a:t>
            </a:r>
          </a:p>
          <a:p>
            <a:pPr marL="342900" indent="-342900" algn="just">
              <a:buFont typeface="Wingdings" pitchFamily="2" charset="2"/>
              <a:buChar char="Ø"/>
            </a:pPr>
            <a:endParaRPr lang="es-EC" sz="2000" i="1"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a:p>
          <a:p>
            <a:pPr marL="342900" lvl="0" indent="-342900" algn="just"/>
            <a:endParaRPr lang="es-EC" sz="2000" dirty="0"/>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6" name="5 Imagen" descr="http://4.bp.blogspot.com/_BTzD7JMrusI/TFztX1ay-YI/AAAAAAAAAIc/gzs7CMCrN4Q/s1600/Imagen59.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5656" y="3068960"/>
            <a:ext cx="6048672" cy="3528392"/>
          </a:xfrm>
          <a:prstGeom prst="rect">
            <a:avLst/>
          </a:prstGeom>
          <a:noFill/>
          <a:ln>
            <a:noFill/>
          </a:ln>
        </p:spPr>
      </p:pic>
    </p:spTree>
    <p:extLst>
      <p:ext uri="{BB962C8B-B14F-4D97-AF65-F5344CB8AC3E}">
        <p14:creationId xmlns:p14="http://schemas.microsoft.com/office/powerpoint/2010/main" xmlns="" val="4123886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229600" cy="1143000"/>
          </a:xfrm>
        </p:spPr>
        <p:txBody>
          <a:bodyPr>
            <a:normAutofit/>
          </a:bodyPr>
          <a:lstStyle/>
          <a:p>
            <a:pPr algn="ctr"/>
            <a:r>
              <a:rPr lang="es-EC" sz="3200" b="1" dirty="0" smtClean="0"/>
              <a:t>Mecanismos transmisores                                               de movimiento</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467544" y="2060848"/>
            <a:ext cx="8071966" cy="4647426"/>
          </a:xfrm>
          <a:prstGeom prst="rect">
            <a:avLst/>
          </a:prstGeom>
          <a:noFill/>
        </p:spPr>
        <p:txBody>
          <a:bodyPr wrap="square" rtlCol="0">
            <a:spAutoFit/>
          </a:bodyPr>
          <a:lstStyle/>
          <a:p>
            <a:pPr marL="342900" indent="-342900" algn="just">
              <a:buFont typeface="Wingdings" pitchFamily="2" charset="2"/>
              <a:buChar char="Ø"/>
            </a:pPr>
            <a:r>
              <a:rPr lang="es-EC" sz="2000" i="1" dirty="0" smtClean="0"/>
              <a:t>Tren de engranes: </a:t>
            </a:r>
            <a:r>
              <a:rPr lang="es-EC" sz="2000" dirty="0" smtClean="0"/>
              <a:t>Es un acoplamiento de engranes que permite la transmisión de movimiento y de potencia mecánica. </a:t>
            </a:r>
          </a:p>
          <a:p>
            <a:pPr marL="342900" indent="-342900" algn="just">
              <a:buFont typeface="Wingdings" pitchFamily="2" charset="2"/>
              <a:buChar char="Ø"/>
            </a:pPr>
            <a:endParaRPr lang="es-EC" sz="2000" i="1"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a:p>
          <a:p>
            <a:pPr marL="342900" lvl="0" indent="-342900" algn="just"/>
            <a:endParaRPr lang="es-EC" sz="2000" dirty="0"/>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1026" name="Picture 2" descr="http://concurso.cnice.mec.es/cnice2006/material107/mecanismos/imagenes/mec_eng-tren03.gif"/>
          <p:cNvPicPr>
            <a:picLocks noChangeAspect="1" noChangeArrowheads="1"/>
          </p:cNvPicPr>
          <p:nvPr/>
        </p:nvPicPr>
        <p:blipFill>
          <a:blip r:embed="rId5" cstate="print"/>
          <a:srcRect/>
          <a:stretch>
            <a:fillRect/>
          </a:stretch>
        </p:blipFill>
        <p:spPr bwMode="auto">
          <a:xfrm>
            <a:off x="1619672" y="3068960"/>
            <a:ext cx="5904656" cy="2730903"/>
          </a:xfrm>
          <a:prstGeom prst="rect">
            <a:avLst/>
          </a:prstGeom>
          <a:noFill/>
        </p:spPr>
      </p:pic>
    </p:spTree>
    <p:extLst>
      <p:ext uri="{BB962C8B-B14F-4D97-AF65-F5344CB8AC3E}">
        <p14:creationId xmlns:p14="http://schemas.microsoft.com/office/powerpoint/2010/main" xmlns="" val="2561164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Levas</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11560" y="2564904"/>
            <a:ext cx="8071966" cy="2831544"/>
          </a:xfrm>
          <a:prstGeom prst="rect">
            <a:avLst/>
          </a:prstGeom>
          <a:noFill/>
        </p:spPr>
        <p:txBody>
          <a:bodyPr wrap="square" rtlCol="0">
            <a:spAutoFit/>
          </a:bodyPr>
          <a:lstStyle/>
          <a:p>
            <a:pPr marL="342900" indent="-342900" algn="just">
              <a:buFont typeface="Wingdings" pitchFamily="2" charset="2"/>
              <a:buChar char="Ø"/>
            </a:pPr>
            <a:r>
              <a:rPr lang="en-US" sz="2000" dirty="0" err="1" smtClean="0"/>
              <a:t>Mecanismos</a:t>
            </a:r>
            <a:r>
              <a:rPr lang="en-US" sz="2000" dirty="0" smtClean="0"/>
              <a:t> </a:t>
            </a:r>
            <a:r>
              <a:rPr lang="en-US" sz="2000" dirty="0" err="1" smtClean="0"/>
              <a:t>empleados</a:t>
            </a:r>
            <a:r>
              <a:rPr lang="en-US" sz="2000" dirty="0" smtClean="0"/>
              <a:t> </a:t>
            </a:r>
            <a:r>
              <a:rPr lang="en-US" sz="2000" dirty="0" err="1" smtClean="0"/>
              <a:t>en</a:t>
            </a:r>
            <a:r>
              <a:rPr lang="en-US" sz="2000" dirty="0" smtClean="0"/>
              <a:t> la </a:t>
            </a:r>
            <a:r>
              <a:rPr lang="en-US" sz="2000" dirty="0" err="1" smtClean="0"/>
              <a:t>mayoría</a:t>
            </a:r>
            <a:r>
              <a:rPr lang="en-US" sz="2000" dirty="0" smtClean="0"/>
              <a:t> de </a:t>
            </a:r>
            <a:r>
              <a:rPr lang="en-US" sz="2000" dirty="0" err="1" smtClean="0"/>
              <a:t>casos</a:t>
            </a:r>
            <a:r>
              <a:rPr lang="en-US" sz="2000" dirty="0" smtClean="0"/>
              <a:t> para </a:t>
            </a:r>
            <a:r>
              <a:rPr lang="en-US" sz="2000" dirty="0" err="1" smtClean="0"/>
              <a:t>transformar</a:t>
            </a:r>
            <a:r>
              <a:rPr lang="en-US" sz="2000" dirty="0" smtClean="0"/>
              <a:t> </a:t>
            </a:r>
            <a:r>
              <a:rPr lang="es-EC" sz="2000" dirty="0" smtClean="0"/>
              <a:t>el </a:t>
            </a:r>
            <a:r>
              <a:rPr lang="es-EC" sz="2000" dirty="0"/>
              <a:t>movimiento giratorio del eslabón conductor en movimiento </a:t>
            </a:r>
            <a:r>
              <a:rPr lang="es-EC" sz="2000" dirty="0" smtClean="0"/>
              <a:t>lineal del </a:t>
            </a:r>
            <a:r>
              <a:rPr lang="es-EC" sz="2000" dirty="0"/>
              <a:t>eslabón conducido según </a:t>
            </a:r>
            <a:r>
              <a:rPr lang="es-EC" sz="2000" dirty="0" smtClean="0"/>
              <a:t>una </a:t>
            </a:r>
            <a:r>
              <a:rPr lang="es-EC" sz="2000" dirty="0"/>
              <a:t>ley </a:t>
            </a:r>
            <a:r>
              <a:rPr lang="es-EC" sz="2000" dirty="0" smtClean="0"/>
              <a:t>dada.</a:t>
            </a:r>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a:p>
          <a:p>
            <a:pPr marL="342900" indent="-342900" algn="just">
              <a:buFont typeface="Wingdings" pitchFamily="2" charset="2"/>
              <a:buChar char="Ø"/>
            </a:pPr>
            <a:r>
              <a:rPr lang="es-EC" sz="2000" dirty="0"/>
              <a:t>Al diseñar un mecanismo de leva, </a:t>
            </a:r>
            <a:r>
              <a:rPr lang="es-EC" sz="2000" dirty="0" smtClean="0"/>
              <a:t>es necesario </a:t>
            </a:r>
            <a:r>
              <a:rPr lang="es-EC" sz="2000" dirty="0"/>
              <a:t>determinar la ley del movimiento del eslabón conducido o seguidor, teniendo en cuenta el papel que debe cumplir </a:t>
            </a:r>
            <a:r>
              <a:rPr lang="es-EC" sz="2000" dirty="0" smtClean="0"/>
              <a:t>una </a:t>
            </a:r>
            <a:r>
              <a:rPr lang="es-EC" sz="2000" dirty="0"/>
              <a:t>vez que se encuentre instalado.</a:t>
            </a:r>
            <a:endParaRPr lang="es-EC" dirty="0"/>
          </a:p>
          <a:p>
            <a:endParaRPr lang="es-EC" dirty="0"/>
          </a:p>
        </p:txBody>
      </p:sp>
    </p:spTree>
    <p:extLst>
      <p:ext uri="{BB962C8B-B14F-4D97-AF65-F5344CB8AC3E}">
        <p14:creationId xmlns:p14="http://schemas.microsoft.com/office/powerpoint/2010/main" xmlns="" val="4021838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Levas </a:t>
            </a:r>
            <a:r>
              <a:rPr lang="en-US" sz="3200" b="1" dirty="0" smtClean="0"/>
              <a:t>- </a:t>
            </a:r>
            <a:r>
              <a:rPr lang="en-US" sz="3200" b="1" dirty="0" err="1" smtClean="0"/>
              <a:t>Aplicaciones</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09003" y="1916832"/>
            <a:ext cx="8071966" cy="4708981"/>
          </a:xfrm>
          <a:prstGeom prst="rect">
            <a:avLst/>
          </a:prstGeom>
          <a:noFill/>
        </p:spPr>
        <p:txBody>
          <a:bodyPr wrap="square" rtlCol="0">
            <a:spAutoFit/>
          </a:bodyPr>
          <a:lstStyle/>
          <a:p>
            <a:pPr marL="342900" lvl="0" indent="-342900" algn="just">
              <a:buFont typeface="Wingdings" panose="05000000000000000000" pitchFamily="2" charset="2"/>
              <a:buChar char="Ø"/>
            </a:pPr>
            <a:r>
              <a:rPr lang="es-EC" sz="2000" dirty="0" smtClean="0"/>
              <a:t>Sistema </a:t>
            </a:r>
            <a:r>
              <a:rPr lang="es-EC" sz="2000" dirty="0"/>
              <a:t>de alimentación de gases en motores de combustión interna</a:t>
            </a:r>
            <a:r>
              <a:rPr lang="es-EC" sz="2000" dirty="0" smtClean="0"/>
              <a:t>.</a:t>
            </a:r>
          </a:p>
          <a:p>
            <a:pPr marL="342900" lvl="0" indent="-342900" algn="just">
              <a:buFont typeface="Wingdings" panose="05000000000000000000" pitchFamily="2" charset="2"/>
              <a:buChar char="Ø"/>
            </a:pPr>
            <a:endParaRPr lang="es-EC" sz="2000" dirty="0"/>
          </a:p>
          <a:p>
            <a:pPr marL="342900" lvl="0" indent="-342900" algn="just">
              <a:buFont typeface="Wingdings" panose="05000000000000000000" pitchFamily="2" charset="2"/>
              <a:buChar char="Ø"/>
            </a:pPr>
            <a:r>
              <a:rPr lang="es-EC" sz="2000" dirty="0" smtClean="0"/>
              <a:t>Prensas </a:t>
            </a:r>
            <a:r>
              <a:rPr lang="es-EC" sz="2000" dirty="0"/>
              <a:t>y válvulas controladas mecánicamente </a:t>
            </a:r>
            <a:r>
              <a:rPr lang="es-EC" sz="2000" dirty="0" smtClean="0"/>
              <a:t>para </a:t>
            </a:r>
            <a:r>
              <a:rPr lang="es-EC" sz="2000" dirty="0"/>
              <a:t>llenar y sellar líquidos</a:t>
            </a:r>
            <a:r>
              <a:rPr lang="es-EC" sz="2000" dirty="0" smtClean="0"/>
              <a:t>.</a:t>
            </a:r>
          </a:p>
          <a:p>
            <a:pPr marL="342900" lvl="0" indent="-342900" algn="just">
              <a:buFont typeface="Wingdings" panose="05000000000000000000" pitchFamily="2" charset="2"/>
              <a:buChar char="Ø"/>
            </a:pPr>
            <a:endParaRPr lang="es-EC" sz="2000" dirty="0"/>
          </a:p>
          <a:p>
            <a:pPr marL="342900" lvl="0" indent="-342900" algn="just">
              <a:buFont typeface="Wingdings" panose="05000000000000000000" pitchFamily="2" charset="2"/>
              <a:buChar char="Ø"/>
            </a:pPr>
            <a:r>
              <a:rPr lang="es-EC" sz="2000" dirty="0"/>
              <a:t>Mecanismos para controlar movimientos intermitentes conocidos como indexadores</a:t>
            </a:r>
            <a:r>
              <a:rPr lang="es-EC" sz="2000" dirty="0" smtClean="0"/>
              <a:t>.</a:t>
            </a:r>
          </a:p>
          <a:p>
            <a:pPr marL="342900" lvl="0" indent="-342900" algn="just">
              <a:buFont typeface="Wingdings" panose="05000000000000000000" pitchFamily="2" charset="2"/>
              <a:buChar char="Ø"/>
            </a:pPr>
            <a:endParaRPr lang="es-EC" sz="2000" dirty="0"/>
          </a:p>
          <a:p>
            <a:pPr marL="342900" lvl="0" indent="-342900" algn="just">
              <a:buFont typeface="Wingdings" panose="05000000000000000000" pitchFamily="2" charset="2"/>
              <a:buChar char="Ø"/>
            </a:pPr>
            <a:r>
              <a:rPr lang="es-EC" sz="2000" dirty="0"/>
              <a:t>Válvulas de control de caudal empleadas en laboratorios de saneamiento de agua potable</a:t>
            </a:r>
            <a:r>
              <a:rPr lang="es-EC" sz="2000" dirty="0" smtClean="0"/>
              <a:t>.</a:t>
            </a:r>
          </a:p>
          <a:p>
            <a:pPr marL="342900" lvl="0" indent="-342900" algn="just">
              <a:buFont typeface="Wingdings" panose="05000000000000000000" pitchFamily="2" charset="2"/>
              <a:buChar char="Ø"/>
            </a:pPr>
            <a:endParaRPr lang="es-EC" sz="2000" dirty="0"/>
          </a:p>
          <a:p>
            <a:pPr marL="342900" lvl="0" indent="-342900" algn="just">
              <a:buFont typeface="Wingdings" panose="05000000000000000000" pitchFamily="2" charset="2"/>
              <a:buChar char="Ø"/>
            </a:pPr>
            <a:r>
              <a:rPr lang="es-EC" sz="2000" dirty="0"/>
              <a:t>Se las encuentra en tornos automáticos</a:t>
            </a:r>
            <a:r>
              <a:rPr lang="es-EC" sz="2000" dirty="0" smtClean="0"/>
              <a:t>.</a:t>
            </a:r>
          </a:p>
          <a:p>
            <a:pPr marL="342900" lvl="0" indent="-342900" algn="just">
              <a:buFont typeface="Wingdings" panose="05000000000000000000" pitchFamily="2" charset="2"/>
              <a:buChar char="Ø"/>
            </a:pPr>
            <a:endParaRPr lang="es-EC" sz="2000" dirty="0"/>
          </a:p>
          <a:p>
            <a:pPr marL="342900" lvl="0" indent="-342900" algn="just">
              <a:buFont typeface="Wingdings" panose="05000000000000000000" pitchFamily="2" charset="2"/>
              <a:buChar char="Ø"/>
            </a:pPr>
            <a:r>
              <a:rPr lang="es-EC" sz="2000" dirty="0" smtClean="0"/>
              <a:t>Automatización </a:t>
            </a:r>
            <a:r>
              <a:rPr lang="es-EC" sz="2000" dirty="0"/>
              <a:t>de secuencias de interruptores de control en equipos eléctricos y muchas otras máquinas</a:t>
            </a:r>
            <a:r>
              <a:rPr lang="es-EC" sz="2000" dirty="0" smtClean="0"/>
              <a:t>.</a:t>
            </a:r>
            <a:endParaRPr lang="es-EC" dirty="0"/>
          </a:p>
        </p:txBody>
      </p:sp>
    </p:spTree>
    <p:extLst>
      <p:ext uri="{BB962C8B-B14F-4D97-AF65-F5344CB8AC3E}">
        <p14:creationId xmlns:p14="http://schemas.microsoft.com/office/powerpoint/2010/main" xmlns="" val="383857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Contenido</a:t>
            </a:r>
            <a:endParaRPr lang="es-EC" sz="3200" b="1" dirty="0"/>
          </a:p>
        </p:txBody>
      </p:sp>
      <p:pic>
        <p:nvPicPr>
          <p:cNvPr id="12" name="1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611560" y="2060848"/>
            <a:ext cx="8071966"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smtClean="0"/>
              <a:t>Introducción</a:t>
            </a:r>
          </a:p>
        </p:txBody>
      </p:sp>
      <p:sp>
        <p:nvSpPr>
          <p:cNvPr id="6" name="5 CuadroTexto">
            <a:hlinkClick r:id="rId4" action="ppaction://hlinksldjump"/>
          </p:cNvPr>
          <p:cNvSpPr txBox="1"/>
          <p:nvPr/>
        </p:nvSpPr>
        <p:spPr>
          <a:xfrm>
            <a:off x="611560" y="2398899"/>
            <a:ext cx="8071966"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smtClean="0"/>
              <a:t>Fundamentos Teóricos</a:t>
            </a:r>
          </a:p>
        </p:txBody>
      </p:sp>
      <p:sp>
        <p:nvSpPr>
          <p:cNvPr id="8" name="7 CuadroTexto">
            <a:hlinkClick r:id="rId5" action="ppaction://hlinksldjump"/>
          </p:cNvPr>
          <p:cNvSpPr txBox="1"/>
          <p:nvPr/>
        </p:nvSpPr>
        <p:spPr>
          <a:xfrm>
            <a:off x="611560" y="2708920"/>
            <a:ext cx="8071966"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smtClean="0"/>
              <a:t>Diseño Mecatrónico</a:t>
            </a:r>
          </a:p>
        </p:txBody>
      </p:sp>
      <p:sp>
        <p:nvSpPr>
          <p:cNvPr id="9" name="8 CuadroTexto">
            <a:hlinkClick r:id="rId6" action="ppaction://hlinksldjump"/>
          </p:cNvPr>
          <p:cNvSpPr txBox="1"/>
          <p:nvPr/>
        </p:nvSpPr>
        <p:spPr>
          <a:xfrm>
            <a:off x="617743" y="3046971"/>
            <a:ext cx="8071966" cy="430887"/>
          </a:xfrm>
          <a:prstGeom prst="rect">
            <a:avLst/>
          </a:prstGeom>
          <a:noFill/>
        </p:spPr>
        <p:txBody>
          <a:bodyPr wrap="square" rtlCol="0">
            <a:spAutoFit/>
          </a:bodyPr>
          <a:lstStyle/>
          <a:p>
            <a:r>
              <a:rPr lang="es-EC" sz="2200" dirty="0" smtClean="0"/>
              <a:t>	Diseño Mecánico</a:t>
            </a:r>
          </a:p>
        </p:txBody>
      </p:sp>
      <p:sp>
        <p:nvSpPr>
          <p:cNvPr id="10" name="9 CuadroTexto">
            <a:hlinkClick r:id="rId7" action="ppaction://hlinksldjump"/>
          </p:cNvPr>
          <p:cNvSpPr txBox="1"/>
          <p:nvPr/>
        </p:nvSpPr>
        <p:spPr>
          <a:xfrm>
            <a:off x="611560" y="3356992"/>
            <a:ext cx="8071966" cy="430887"/>
          </a:xfrm>
          <a:prstGeom prst="rect">
            <a:avLst/>
          </a:prstGeom>
          <a:noFill/>
        </p:spPr>
        <p:txBody>
          <a:bodyPr wrap="square" rtlCol="0">
            <a:spAutoFit/>
          </a:bodyPr>
          <a:lstStyle/>
          <a:p>
            <a:r>
              <a:rPr lang="es-EC" sz="2200" dirty="0" smtClean="0"/>
              <a:t>	Diseño Eléctrico </a:t>
            </a:r>
            <a:r>
              <a:rPr lang="en-US" sz="2200" dirty="0" smtClean="0"/>
              <a:t>– </a:t>
            </a:r>
            <a:r>
              <a:rPr lang="en-US" sz="2200" dirty="0" err="1" smtClean="0"/>
              <a:t>Electr</a:t>
            </a:r>
            <a:r>
              <a:rPr lang="es-EC" sz="2200" dirty="0" err="1" smtClean="0"/>
              <a:t>ónico</a:t>
            </a:r>
            <a:endParaRPr lang="es-EC" sz="2200" dirty="0" smtClean="0"/>
          </a:p>
        </p:txBody>
      </p:sp>
      <p:sp>
        <p:nvSpPr>
          <p:cNvPr id="11" name="10 CuadroTexto">
            <a:hlinkClick r:id="rId8" action="ppaction://hlinksldjump"/>
          </p:cNvPr>
          <p:cNvSpPr txBox="1"/>
          <p:nvPr/>
        </p:nvSpPr>
        <p:spPr>
          <a:xfrm>
            <a:off x="611560" y="3717032"/>
            <a:ext cx="8071966" cy="430887"/>
          </a:xfrm>
          <a:prstGeom prst="rect">
            <a:avLst/>
          </a:prstGeom>
          <a:noFill/>
        </p:spPr>
        <p:txBody>
          <a:bodyPr wrap="square" rtlCol="0">
            <a:spAutoFit/>
          </a:bodyPr>
          <a:lstStyle/>
          <a:p>
            <a:pPr marL="1200150" lvl="2" indent="-285750"/>
            <a:r>
              <a:rPr lang="es-EC" sz="2200" dirty="0" smtClean="0"/>
              <a:t>Instrumentos de Medición</a:t>
            </a:r>
          </a:p>
        </p:txBody>
      </p:sp>
      <p:sp>
        <p:nvSpPr>
          <p:cNvPr id="14" name="13 CuadroTexto">
            <a:hlinkClick r:id="rId9" action="ppaction://hlinksldjump"/>
          </p:cNvPr>
          <p:cNvSpPr txBox="1"/>
          <p:nvPr/>
        </p:nvSpPr>
        <p:spPr>
          <a:xfrm>
            <a:off x="617743" y="4077072"/>
            <a:ext cx="8071966" cy="430887"/>
          </a:xfrm>
          <a:prstGeom prst="rect">
            <a:avLst/>
          </a:prstGeom>
          <a:noFill/>
        </p:spPr>
        <p:txBody>
          <a:bodyPr wrap="square" rtlCol="0">
            <a:spAutoFit/>
          </a:bodyPr>
          <a:lstStyle/>
          <a:p>
            <a:pPr marL="1200150" lvl="2" indent="-285750"/>
            <a:r>
              <a:rPr lang="es-EC" sz="2200" dirty="0" smtClean="0"/>
              <a:t>Componentes del Sistema de Control</a:t>
            </a:r>
          </a:p>
        </p:txBody>
      </p:sp>
      <p:sp>
        <p:nvSpPr>
          <p:cNvPr id="16" name="15 CuadroTexto">
            <a:hlinkClick r:id="rId10" action="ppaction://hlinksldjump"/>
          </p:cNvPr>
          <p:cNvSpPr txBox="1"/>
          <p:nvPr/>
        </p:nvSpPr>
        <p:spPr>
          <a:xfrm>
            <a:off x="611560" y="4437112"/>
            <a:ext cx="8071966" cy="430887"/>
          </a:xfrm>
          <a:prstGeom prst="rect">
            <a:avLst/>
          </a:prstGeom>
          <a:noFill/>
        </p:spPr>
        <p:txBody>
          <a:bodyPr wrap="square" rtlCol="0">
            <a:spAutoFit/>
          </a:bodyPr>
          <a:lstStyle/>
          <a:p>
            <a:pPr marL="285750" indent="-285750"/>
            <a:r>
              <a:rPr lang="es-EC" sz="2200" dirty="0" smtClean="0"/>
              <a:t>		Diseño del Control y HMI</a:t>
            </a:r>
          </a:p>
        </p:txBody>
      </p:sp>
      <p:sp>
        <p:nvSpPr>
          <p:cNvPr id="17" name="16 CuadroTexto">
            <a:hlinkClick r:id="rId11" action="ppaction://hlinksldjump"/>
          </p:cNvPr>
          <p:cNvSpPr txBox="1"/>
          <p:nvPr/>
        </p:nvSpPr>
        <p:spPr>
          <a:xfrm>
            <a:off x="617743" y="4797152"/>
            <a:ext cx="8071966"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smtClean="0"/>
              <a:t>Implementación</a:t>
            </a:r>
          </a:p>
        </p:txBody>
      </p:sp>
      <p:sp>
        <p:nvSpPr>
          <p:cNvPr id="18" name="17 CuadroTexto">
            <a:hlinkClick r:id="rId12" action="ppaction://hlinksldjump"/>
          </p:cNvPr>
          <p:cNvSpPr txBox="1"/>
          <p:nvPr/>
        </p:nvSpPr>
        <p:spPr>
          <a:xfrm>
            <a:off x="617743" y="5157192"/>
            <a:ext cx="8071966"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smtClean="0"/>
              <a:t>Programación del Sistema de Control</a:t>
            </a:r>
          </a:p>
        </p:txBody>
      </p:sp>
      <p:sp>
        <p:nvSpPr>
          <p:cNvPr id="19" name="18 CuadroTexto">
            <a:hlinkClick r:id="rId13" action="ppaction://hlinksldjump"/>
          </p:cNvPr>
          <p:cNvSpPr txBox="1"/>
          <p:nvPr/>
        </p:nvSpPr>
        <p:spPr>
          <a:xfrm>
            <a:off x="617743" y="5517232"/>
            <a:ext cx="8071966"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smtClean="0"/>
              <a:t>Pruebas y Resultados</a:t>
            </a:r>
          </a:p>
        </p:txBody>
      </p:sp>
      <p:sp>
        <p:nvSpPr>
          <p:cNvPr id="20" name="19 CuadroTexto">
            <a:hlinkClick r:id="rId14" action="ppaction://hlinksldjump"/>
          </p:cNvPr>
          <p:cNvSpPr txBox="1"/>
          <p:nvPr/>
        </p:nvSpPr>
        <p:spPr>
          <a:xfrm>
            <a:off x="617743" y="5877272"/>
            <a:ext cx="8071966"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smtClean="0"/>
              <a:t>Análisis Económico y Financiero</a:t>
            </a:r>
          </a:p>
        </p:txBody>
      </p:sp>
      <p:sp>
        <p:nvSpPr>
          <p:cNvPr id="21" name="20 CuadroTexto">
            <a:hlinkClick r:id="rId15" action="ppaction://hlinksldjump"/>
          </p:cNvPr>
          <p:cNvSpPr txBox="1"/>
          <p:nvPr/>
        </p:nvSpPr>
        <p:spPr>
          <a:xfrm>
            <a:off x="617743" y="6237312"/>
            <a:ext cx="8071966"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smtClean="0"/>
              <a:t>Conclusiones y Recomendaciones</a:t>
            </a:r>
          </a:p>
        </p:txBody>
      </p:sp>
    </p:spTree>
    <p:extLst>
      <p:ext uri="{BB962C8B-B14F-4D97-AF65-F5344CB8AC3E}">
        <p14:creationId xmlns:p14="http://schemas.microsoft.com/office/powerpoint/2010/main" xmlns="" val="1385141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Levas – Clasificación</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09003" y="1916832"/>
            <a:ext cx="3026893" cy="400110"/>
          </a:xfrm>
          <a:prstGeom prst="rect">
            <a:avLst/>
          </a:prstGeom>
          <a:noFill/>
        </p:spPr>
        <p:txBody>
          <a:bodyPr wrap="square" rtlCol="0">
            <a:spAutoFit/>
          </a:bodyPr>
          <a:lstStyle/>
          <a:p>
            <a:pPr lvl="0" algn="just"/>
            <a:r>
              <a:rPr lang="es-EC" sz="2000" dirty="0" smtClean="0"/>
              <a:t>Según el tipo de seguidor</a:t>
            </a:r>
            <a:r>
              <a:rPr lang="en-US" sz="2000" dirty="0" smtClean="0"/>
              <a:t>:</a:t>
            </a:r>
            <a:endParaRPr lang="es-EC" sz="2000" dirty="0"/>
          </a:p>
        </p:txBody>
      </p:sp>
      <p:pic>
        <p:nvPicPr>
          <p:cNvPr id="6" name="5 Imagen"/>
          <p:cNvPicPr/>
          <p:nvPr/>
        </p:nvPicPr>
        <p:blipFill>
          <a:blip r:embed="rId5" cstate="print"/>
          <a:stretch>
            <a:fillRect/>
          </a:stretch>
        </p:blipFill>
        <p:spPr>
          <a:xfrm>
            <a:off x="1404539" y="2852936"/>
            <a:ext cx="2448272" cy="2088232"/>
          </a:xfrm>
          <a:prstGeom prst="rect">
            <a:avLst/>
          </a:prstGeom>
        </p:spPr>
      </p:pic>
      <p:pic>
        <p:nvPicPr>
          <p:cNvPr id="7" name="6 Imagen"/>
          <p:cNvPicPr/>
          <p:nvPr/>
        </p:nvPicPr>
        <p:blipFill>
          <a:blip r:embed="rId6" cstate="print"/>
          <a:stretch>
            <a:fillRect/>
          </a:stretch>
        </p:blipFill>
        <p:spPr>
          <a:xfrm>
            <a:off x="5017806" y="3510670"/>
            <a:ext cx="2362506" cy="2222585"/>
          </a:xfrm>
          <a:prstGeom prst="rect">
            <a:avLst/>
          </a:prstGeom>
        </p:spPr>
      </p:pic>
      <p:sp>
        <p:nvSpPr>
          <p:cNvPr id="8" name="7 CuadroTexto"/>
          <p:cNvSpPr txBox="1"/>
          <p:nvPr/>
        </p:nvSpPr>
        <p:spPr>
          <a:xfrm>
            <a:off x="1512996" y="4941168"/>
            <a:ext cx="2231357" cy="400110"/>
          </a:xfrm>
          <a:prstGeom prst="rect">
            <a:avLst/>
          </a:prstGeom>
          <a:noFill/>
        </p:spPr>
        <p:txBody>
          <a:bodyPr wrap="square" rtlCol="0">
            <a:spAutoFit/>
          </a:bodyPr>
          <a:lstStyle/>
          <a:p>
            <a:pPr lvl="0" algn="just"/>
            <a:r>
              <a:rPr lang="es-EC" sz="2000" i="1" dirty="0" smtClean="0"/>
              <a:t>Seguidor</a:t>
            </a:r>
            <a:r>
              <a:rPr lang="en-US" sz="2000" i="1" dirty="0"/>
              <a:t> </a:t>
            </a:r>
            <a:r>
              <a:rPr lang="en-US" sz="2000" i="1" dirty="0" smtClean="0"/>
              <a:t>de </a:t>
            </a:r>
            <a:r>
              <a:rPr lang="en-US" sz="2000" i="1" dirty="0" err="1" smtClean="0"/>
              <a:t>rodillo</a:t>
            </a:r>
            <a:endParaRPr lang="es-EC" sz="2000" i="1" dirty="0"/>
          </a:p>
        </p:txBody>
      </p:sp>
      <p:sp>
        <p:nvSpPr>
          <p:cNvPr id="9" name="8 CuadroTexto"/>
          <p:cNvSpPr txBox="1"/>
          <p:nvPr/>
        </p:nvSpPr>
        <p:spPr>
          <a:xfrm>
            <a:off x="5083380" y="5733255"/>
            <a:ext cx="2231357" cy="707886"/>
          </a:xfrm>
          <a:prstGeom prst="rect">
            <a:avLst/>
          </a:prstGeom>
          <a:noFill/>
        </p:spPr>
        <p:txBody>
          <a:bodyPr wrap="square" rtlCol="0">
            <a:spAutoFit/>
          </a:bodyPr>
          <a:lstStyle/>
          <a:p>
            <a:pPr lvl="0" algn="ctr"/>
            <a:r>
              <a:rPr lang="es-EC" sz="2000" i="1" dirty="0" smtClean="0"/>
              <a:t>Seguidor</a:t>
            </a:r>
            <a:r>
              <a:rPr lang="en-US" sz="2000" i="1" dirty="0"/>
              <a:t> </a:t>
            </a:r>
            <a:r>
              <a:rPr lang="en-US" sz="2000" i="1" dirty="0" smtClean="0"/>
              <a:t>de </a:t>
            </a:r>
            <a:r>
              <a:rPr lang="en-US" sz="2000" i="1" dirty="0" err="1" smtClean="0"/>
              <a:t>cara</a:t>
            </a:r>
            <a:r>
              <a:rPr lang="en-US" sz="2000" i="1" dirty="0" smtClean="0"/>
              <a:t> </a:t>
            </a:r>
            <a:r>
              <a:rPr lang="en-US" sz="2000" i="1" dirty="0" err="1" smtClean="0"/>
              <a:t>plana</a:t>
            </a:r>
            <a:endParaRPr lang="es-EC" sz="2000" i="1" dirty="0"/>
          </a:p>
        </p:txBody>
      </p:sp>
    </p:spTree>
    <p:extLst>
      <p:ext uri="{BB962C8B-B14F-4D97-AF65-F5344CB8AC3E}">
        <p14:creationId xmlns:p14="http://schemas.microsoft.com/office/powerpoint/2010/main" xmlns="" val="1072536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p:cNvPicPr/>
          <p:nvPr/>
        </p:nvPicPr>
        <p:blipFill>
          <a:blip r:embed="rId2" cstate="print"/>
          <a:srcRect/>
          <a:stretch>
            <a:fillRect/>
          </a:stretch>
        </p:blipFill>
        <p:spPr bwMode="auto">
          <a:xfrm>
            <a:off x="4868141" y="4756024"/>
            <a:ext cx="2824171" cy="1825551"/>
          </a:xfrm>
          <a:prstGeom prst="rect">
            <a:avLst/>
          </a:prstGeom>
          <a:noFill/>
          <a:ln w="9525">
            <a:noFill/>
            <a:miter lim="800000"/>
            <a:headEnd/>
            <a:tailEnd/>
          </a:ln>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Levas – Clasificación</a:t>
            </a:r>
            <a:endParaRPr lang="es-EC" sz="3200" b="1" dirty="0"/>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09003" y="1916832"/>
            <a:ext cx="3026893" cy="400110"/>
          </a:xfrm>
          <a:prstGeom prst="rect">
            <a:avLst/>
          </a:prstGeom>
          <a:noFill/>
        </p:spPr>
        <p:txBody>
          <a:bodyPr wrap="square" rtlCol="0">
            <a:spAutoFit/>
          </a:bodyPr>
          <a:lstStyle/>
          <a:p>
            <a:pPr lvl="0" algn="just"/>
            <a:r>
              <a:rPr lang="es-EC" sz="2000" dirty="0" smtClean="0"/>
              <a:t>Según el tipo de leva</a:t>
            </a:r>
            <a:r>
              <a:rPr lang="en-US" sz="2000" dirty="0" smtClean="0"/>
              <a:t>:</a:t>
            </a:r>
            <a:endParaRPr lang="es-EC" sz="2000" dirty="0"/>
          </a:p>
        </p:txBody>
      </p:sp>
      <p:pic>
        <p:nvPicPr>
          <p:cNvPr id="10" name="9 Imagen"/>
          <p:cNvPicPr/>
          <p:nvPr/>
        </p:nvPicPr>
        <p:blipFill>
          <a:blip r:embed="rId6" cstate="print"/>
          <a:stretch>
            <a:fillRect/>
          </a:stretch>
        </p:blipFill>
        <p:spPr>
          <a:xfrm>
            <a:off x="901978" y="2420888"/>
            <a:ext cx="1653797" cy="1728192"/>
          </a:xfrm>
          <a:prstGeom prst="rect">
            <a:avLst/>
          </a:prstGeom>
        </p:spPr>
      </p:pic>
      <p:sp>
        <p:nvSpPr>
          <p:cNvPr id="8" name="7 CuadroTexto"/>
          <p:cNvSpPr txBox="1"/>
          <p:nvPr/>
        </p:nvSpPr>
        <p:spPr>
          <a:xfrm>
            <a:off x="901978" y="3949025"/>
            <a:ext cx="2231357" cy="400110"/>
          </a:xfrm>
          <a:prstGeom prst="rect">
            <a:avLst/>
          </a:prstGeom>
          <a:noFill/>
        </p:spPr>
        <p:txBody>
          <a:bodyPr wrap="square" rtlCol="0">
            <a:spAutoFit/>
          </a:bodyPr>
          <a:lstStyle/>
          <a:p>
            <a:pPr lvl="0" algn="just"/>
            <a:r>
              <a:rPr lang="en-US" sz="2000" i="1" dirty="0" smtClean="0"/>
              <a:t>Leva de </a:t>
            </a:r>
            <a:r>
              <a:rPr lang="en-US" sz="2000" i="1" dirty="0" err="1" smtClean="0"/>
              <a:t>placa</a:t>
            </a:r>
            <a:endParaRPr lang="es-EC" sz="2000" i="1" dirty="0"/>
          </a:p>
        </p:txBody>
      </p:sp>
      <p:pic>
        <p:nvPicPr>
          <p:cNvPr id="11" name="10 Imagen"/>
          <p:cNvPicPr/>
          <p:nvPr/>
        </p:nvPicPr>
        <p:blipFill>
          <a:blip r:embed="rId7" cstate="print"/>
          <a:stretch>
            <a:fillRect/>
          </a:stretch>
        </p:blipFill>
        <p:spPr>
          <a:xfrm>
            <a:off x="1728876" y="4581126"/>
            <a:ext cx="1907020" cy="1364097"/>
          </a:xfrm>
          <a:prstGeom prst="rect">
            <a:avLst/>
          </a:prstGeom>
        </p:spPr>
      </p:pic>
      <p:sp>
        <p:nvSpPr>
          <p:cNvPr id="14" name="13 CuadroTexto"/>
          <p:cNvSpPr txBox="1"/>
          <p:nvPr/>
        </p:nvSpPr>
        <p:spPr>
          <a:xfrm>
            <a:off x="1566707" y="5937694"/>
            <a:ext cx="2231357" cy="400110"/>
          </a:xfrm>
          <a:prstGeom prst="rect">
            <a:avLst/>
          </a:prstGeom>
          <a:noFill/>
        </p:spPr>
        <p:txBody>
          <a:bodyPr wrap="square" rtlCol="0">
            <a:spAutoFit/>
          </a:bodyPr>
          <a:lstStyle/>
          <a:p>
            <a:pPr lvl="0" algn="just"/>
            <a:r>
              <a:rPr lang="en-US" sz="2000" i="1" dirty="0" smtClean="0"/>
              <a:t>Leva </a:t>
            </a:r>
            <a:r>
              <a:rPr lang="en-US" sz="2000" i="1" dirty="0" err="1" smtClean="0"/>
              <a:t>cil</a:t>
            </a:r>
            <a:r>
              <a:rPr lang="es-EC" sz="2000" i="1" dirty="0" err="1" smtClean="0"/>
              <a:t>índrica</a:t>
            </a:r>
            <a:endParaRPr lang="es-EC" sz="2000" i="1" dirty="0"/>
          </a:p>
        </p:txBody>
      </p:sp>
      <p:pic>
        <p:nvPicPr>
          <p:cNvPr id="15" name="14 Imagen"/>
          <p:cNvPicPr/>
          <p:nvPr/>
        </p:nvPicPr>
        <p:blipFill>
          <a:blip r:embed="rId8" cstate="print"/>
          <a:srcRect/>
          <a:stretch>
            <a:fillRect/>
          </a:stretch>
        </p:blipFill>
        <p:spPr bwMode="auto">
          <a:xfrm>
            <a:off x="4427984" y="2651936"/>
            <a:ext cx="1514437" cy="1709597"/>
          </a:xfrm>
          <a:prstGeom prst="rect">
            <a:avLst/>
          </a:prstGeom>
          <a:noFill/>
          <a:ln w="9525">
            <a:noFill/>
            <a:miter lim="800000"/>
            <a:headEnd/>
            <a:tailEnd/>
          </a:ln>
        </p:spPr>
      </p:pic>
      <p:sp>
        <p:nvSpPr>
          <p:cNvPr id="16" name="15 CuadroTexto"/>
          <p:cNvSpPr txBox="1"/>
          <p:nvPr/>
        </p:nvSpPr>
        <p:spPr>
          <a:xfrm>
            <a:off x="4354675" y="4372116"/>
            <a:ext cx="2231357" cy="400110"/>
          </a:xfrm>
          <a:prstGeom prst="rect">
            <a:avLst/>
          </a:prstGeom>
          <a:noFill/>
        </p:spPr>
        <p:txBody>
          <a:bodyPr wrap="square" rtlCol="0">
            <a:spAutoFit/>
          </a:bodyPr>
          <a:lstStyle/>
          <a:p>
            <a:pPr lvl="0" algn="just"/>
            <a:r>
              <a:rPr lang="en-US" sz="2000" i="1" dirty="0" smtClean="0"/>
              <a:t>Leva de </a:t>
            </a:r>
            <a:r>
              <a:rPr lang="en-US" sz="2000" i="1" dirty="0" err="1" smtClean="0"/>
              <a:t>cara</a:t>
            </a:r>
            <a:endParaRPr lang="es-EC" sz="2000" i="1" dirty="0"/>
          </a:p>
        </p:txBody>
      </p:sp>
    </p:spTree>
    <p:extLst>
      <p:ext uri="{BB962C8B-B14F-4D97-AF65-F5344CB8AC3E}">
        <p14:creationId xmlns:p14="http://schemas.microsoft.com/office/powerpoint/2010/main" xmlns="" val="2144204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Levas – Clasificación</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09003" y="1916832"/>
            <a:ext cx="3386933" cy="400110"/>
          </a:xfrm>
          <a:prstGeom prst="rect">
            <a:avLst/>
          </a:prstGeom>
          <a:noFill/>
        </p:spPr>
        <p:txBody>
          <a:bodyPr wrap="square" rtlCol="0">
            <a:spAutoFit/>
          </a:bodyPr>
          <a:lstStyle/>
          <a:p>
            <a:pPr lvl="0" algn="just"/>
            <a:r>
              <a:rPr lang="es-EC" sz="2000" dirty="0" smtClean="0"/>
              <a:t>Según el tipo de movimiento</a:t>
            </a:r>
            <a:r>
              <a:rPr lang="en-US" sz="2000" dirty="0" smtClean="0"/>
              <a:t>:</a:t>
            </a:r>
            <a:endParaRPr lang="es-EC" sz="2000" dirty="0"/>
          </a:p>
        </p:txBody>
      </p:sp>
      <p:sp>
        <p:nvSpPr>
          <p:cNvPr id="8" name="7 CuadroTexto"/>
          <p:cNvSpPr txBox="1"/>
          <p:nvPr/>
        </p:nvSpPr>
        <p:spPr>
          <a:xfrm>
            <a:off x="1348291" y="5301208"/>
            <a:ext cx="2231357" cy="400110"/>
          </a:xfrm>
          <a:prstGeom prst="rect">
            <a:avLst/>
          </a:prstGeom>
          <a:noFill/>
        </p:spPr>
        <p:txBody>
          <a:bodyPr wrap="square" rtlCol="0">
            <a:spAutoFit/>
          </a:bodyPr>
          <a:lstStyle/>
          <a:p>
            <a:pPr lvl="0" algn="just"/>
            <a:r>
              <a:rPr lang="en-US" sz="2000" i="1" dirty="0" err="1" smtClean="0"/>
              <a:t>Seguidor</a:t>
            </a:r>
            <a:r>
              <a:rPr lang="en-US" sz="2000" i="1" dirty="0" smtClean="0"/>
              <a:t> </a:t>
            </a:r>
            <a:r>
              <a:rPr lang="en-US" sz="2000" i="1" dirty="0" err="1" smtClean="0"/>
              <a:t>traslatorio</a:t>
            </a:r>
            <a:endParaRPr lang="es-EC" sz="2000" i="1" dirty="0"/>
          </a:p>
        </p:txBody>
      </p:sp>
      <p:sp>
        <p:nvSpPr>
          <p:cNvPr id="16" name="15 CuadroTexto"/>
          <p:cNvSpPr txBox="1"/>
          <p:nvPr/>
        </p:nvSpPr>
        <p:spPr>
          <a:xfrm>
            <a:off x="4932040" y="5307641"/>
            <a:ext cx="2231357" cy="400110"/>
          </a:xfrm>
          <a:prstGeom prst="rect">
            <a:avLst/>
          </a:prstGeom>
          <a:noFill/>
        </p:spPr>
        <p:txBody>
          <a:bodyPr wrap="square" rtlCol="0">
            <a:spAutoFit/>
          </a:bodyPr>
          <a:lstStyle/>
          <a:p>
            <a:pPr lvl="0" algn="just"/>
            <a:r>
              <a:rPr lang="en-US" sz="2000" i="1" dirty="0" err="1" smtClean="0"/>
              <a:t>Seguidor</a:t>
            </a:r>
            <a:r>
              <a:rPr lang="en-US" sz="2000" i="1" dirty="0" smtClean="0"/>
              <a:t> </a:t>
            </a:r>
            <a:r>
              <a:rPr lang="en-US" sz="2000" i="1" dirty="0" err="1" smtClean="0"/>
              <a:t>oscilatorio</a:t>
            </a:r>
            <a:endParaRPr lang="es-EC" sz="2000" i="1" dirty="0"/>
          </a:p>
        </p:txBody>
      </p:sp>
      <p:pic>
        <p:nvPicPr>
          <p:cNvPr id="18" name="17 Imagen"/>
          <p:cNvPicPr/>
          <p:nvPr/>
        </p:nvPicPr>
        <p:blipFill>
          <a:blip r:embed="rId5" cstate="print"/>
          <a:stretch>
            <a:fillRect/>
          </a:stretch>
        </p:blipFill>
        <p:spPr>
          <a:xfrm>
            <a:off x="1508068" y="2776245"/>
            <a:ext cx="1767788" cy="2452955"/>
          </a:xfrm>
          <a:prstGeom prst="rect">
            <a:avLst/>
          </a:prstGeom>
        </p:spPr>
      </p:pic>
      <p:pic>
        <p:nvPicPr>
          <p:cNvPr id="19" name="18 Imagen"/>
          <p:cNvPicPr/>
          <p:nvPr/>
        </p:nvPicPr>
        <p:blipFill>
          <a:blip r:embed="rId6" cstate="print"/>
          <a:stretch>
            <a:fillRect/>
          </a:stretch>
        </p:blipFill>
        <p:spPr>
          <a:xfrm>
            <a:off x="5153024" y="2776245"/>
            <a:ext cx="1867247" cy="2308939"/>
          </a:xfrm>
          <a:prstGeom prst="rect">
            <a:avLst/>
          </a:prstGeom>
        </p:spPr>
      </p:pic>
    </p:spTree>
    <p:extLst>
      <p:ext uri="{BB962C8B-B14F-4D97-AF65-F5344CB8AC3E}">
        <p14:creationId xmlns:p14="http://schemas.microsoft.com/office/powerpoint/2010/main" xmlns="" val="2830514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Diagramas de posición</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09003" y="2060848"/>
            <a:ext cx="8071966" cy="707886"/>
          </a:xfrm>
          <a:prstGeom prst="rect">
            <a:avLst/>
          </a:prstGeom>
          <a:noFill/>
        </p:spPr>
        <p:txBody>
          <a:bodyPr wrap="square" rtlCol="0">
            <a:spAutoFit/>
          </a:bodyPr>
          <a:lstStyle/>
          <a:p>
            <a:pPr lvl="0" algn="just"/>
            <a:r>
              <a:rPr lang="es-EC" sz="2000" dirty="0"/>
              <a:t>R</a:t>
            </a:r>
            <a:r>
              <a:rPr lang="es-EC" sz="2000" dirty="0" smtClean="0"/>
              <a:t>epresentación </a:t>
            </a:r>
            <a:r>
              <a:rPr lang="es-EC" sz="2000" dirty="0"/>
              <a:t>matemática de la función que relaciona el desplazamiento del seguidor con la posición angular de la </a:t>
            </a:r>
            <a:r>
              <a:rPr lang="es-EC" sz="2000" dirty="0" smtClean="0"/>
              <a:t>leva.</a:t>
            </a:r>
            <a:endParaRPr lang="es-EC" sz="2000" dirty="0"/>
          </a:p>
        </p:txBody>
      </p:sp>
      <p:pic>
        <p:nvPicPr>
          <p:cNvPr id="6" name="5 Imagen"/>
          <p:cNvPicPr/>
          <p:nvPr/>
        </p:nvPicPr>
        <p:blipFill>
          <a:blip r:embed="rId5" cstate="print"/>
          <a:stretch>
            <a:fillRect/>
          </a:stretch>
        </p:blipFill>
        <p:spPr>
          <a:xfrm>
            <a:off x="756554" y="3140968"/>
            <a:ext cx="7776864" cy="2592288"/>
          </a:xfrm>
          <a:prstGeom prst="rect">
            <a:avLst/>
          </a:prstGeom>
        </p:spPr>
      </p:pic>
    </p:spTree>
    <p:extLst>
      <p:ext uri="{BB962C8B-B14F-4D97-AF65-F5344CB8AC3E}">
        <p14:creationId xmlns:p14="http://schemas.microsoft.com/office/powerpoint/2010/main" xmlns="" val="2829419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Movimiento con velocidad</a:t>
            </a:r>
            <a:br>
              <a:rPr lang="es-EC" sz="3200" b="1" dirty="0" smtClean="0"/>
            </a:br>
            <a:r>
              <a:rPr lang="es-EC" sz="3200" b="1" dirty="0" smtClean="0"/>
              <a:t>Uniforme</a:t>
            </a:r>
            <a:endParaRPr lang="es-EC" sz="3200" b="1" dirty="0"/>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5" name="4 Imagen"/>
          <p:cNvPicPr/>
          <p:nvPr/>
        </p:nvPicPr>
        <p:blipFill>
          <a:blip r:embed="rId5" cstate="print"/>
          <a:stretch>
            <a:fillRect/>
          </a:stretch>
        </p:blipFill>
        <p:spPr>
          <a:xfrm>
            <a:off x="2311865" y="2125802"/>
            <a:ext cx="4608512" cy="4137050"/>
          </a:xfrm>
          <a:prstGeom prst="rect">
            <a:avLst/>
          </a:prstGeom>
        </p:spPr>
      </p:pic>
    </p:spTree>
    <p:extLst>
      <p:ext uri="{BB962C8B-B14F-4D97-AF65-F5344CB8AC3E}">
        <p14:creationId xmlns:p14="http://schemas.microsoft.com/office/powerpoint/2010/main" xmlns="" val="4253053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3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916832"/>
            <a:ext cx="6220282" cy="235861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Movimiento Armónico</a:t>
            </a:r>
            <a:endParaRPr lang="es-EC" sz="3200" b="1" dirty="0"/>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71802" y="4275447"/>
            <a:ext cx="2391785" cy="21826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52121" y="1932143"/>
            <a:ext cx="2168252" cy="20391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12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9" name="8 Imagen"/>
          <p:cNvPicPr/>
          <p:nvPr/>
        </p:nvPicPr>
        <p:blipFill>
          <a:blip r:embed="rId8" cstate="print"/>
          <a:stretch>
            <a:fillRect/>
          </a:stretch>
        </p:blipFill>
        <p:spPr>
          <a:xfrm>
            <a:off x="251520" y="4275447"/>
            <a:ext cx="6220282" cy="2182698"/>
          </a:xfrm>
          <a:prstGeom prst="rect">
            <a:avLst/>
          </a:prstGeom>
        </p:spPr>
      </p:pic>
    </p:spTree>
    <p:extLst>
      <p:ext uri="{BB962C8B-B14F-4D97-AF65-F5344CB8AC3E}">
        <p14:creationId xmlns:p14="http://schemas.microsoft.com/office/powerpoint/2010/main" xmlns="" val="2424478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Movimiento Cicloidal</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tretch>
            <a:fillRect/>
          </a:stretch>
        </p:blipFill>
        <p:spPr>
          <a:xfrm>
            <a:off x="395536" y="1844824"/>
            <a:ext cx="5616624" cy="2448272"/>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2160" y="2067775"/>
            <a:ext cx="2592288" cy="21467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6 Imagen"/>
          <p:cNvPicPr/>
          <p:nvPr/>
        </p:nvPicPr>
        <p:blipFill>
          <a:blip r:embed="rId7" cstate="print"/>
          <a:stretch>
            <a:fillRect/>
          </a:stretch>
        </p:blipFill>
        <p:spPr>
          <a:xfrm>
            <a:off x="395536" y="4291996"/>
            <a:ext cx="5616624" cy="2566004"/>
          </a:xfrm>
          <a:prstGeom prst="rect">
            <a:avLst/>
          </a:prstGeom>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39513" y="4674898"/>
            <a:ext cx="2700300" cy="18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29544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Movimiento </a:t>
            </a:r>
            <a:r>
              <a:rPr lang="es-EC" sz="3200" b="1" dirty="0" err="1" smtClean="0"/>
              <a:t>Polinomial</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9" name="8 CuadroTexto"/>
          <p:cNvSpPr txBox="1"/>
          <p:nvPr/>
        </p:nvSpPr>
        <p:spPr>
          <a:xfrm>
            <a:off x="609003" y="2060848"/>
            <a:ext cx="8071966" cy="707886"/>
          </a:xfrm>
          <a:prstGeom prst="rect">
            <a:avLst/>
          </a:prstGeom>
          <a:noFill/>
        </p:spPr>
        <p:txBody>
          <a:bodyPr wrap="square" rtlCol="0">
            <a:spAutoFit/>
          </a:bodyPr>
          <a:lstStyle/>
          <a:p>
            <a:pPr lvl="0" algn="just"/>
            <a:r>
              <a:rPr lang="es-EC" sz="2000" dirty="0" smtClean="0"/>
              <a:t>Ofrece mayor versatilidad para adaptarse a cualquier requerimiento de posición, velocidad, aceleración, sin importar la velocidad del movimiento.</a:t>
            </a:r>
            <a:endParaRPr lang="es-EC" sz="20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2768734"/>
            <a:ext cx="4867859" cy="7166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10 Imagen"/>
          <p:cNvPicPr/>
          <p:nvPr/>
        </p:nvPicPr>
        <p:blipFill>
          <a:blip r:embed="rId6" cstate="print"/>
          <a:srcRect/>
          <a:stretch>
            <a:fillRect/>
          </a:stretch>
        </p:blipFill>
        <p:spPr bwMode="auto">
          <a:xfrm>
            <a:off x="1585706" y="3356992"/>
            <a:ext cx="6185631" cy="2491114"/>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003" y="5949280"/>
            <a:ext cx="3751996" cy="7200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86494" y="5856006"/>
            <a:ext cx="3906390" cy="8133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86830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0832" y="773832"/>
            <a:ext cx="8229600" cy="1143000"/>
          </a:xfrm>
        </p:spPr>
        <p:txBody>
          <a:bodyPr>
            <a:normAutofit/>
          </a:bodyPr>
          <a:lstStyle/>
          <a:p>
            <a:pPr algn="ctr"/>
            <a:r>
              <a:rPr lang="es-EC" sz="3200" b="1" dirty="0" smtClean="0"/>
              <a:t>Automatización Mecatrónica</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233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73288" y="116631"/>
            <a:ext cx="1975176" cy="1944217"/>
          </a:xfrm>
          <a:prstGeom prst="rect">
            <a:avLst/>
          </a:prstGeom>
        </p:spPr>
      </p:pic>
      <p:sp>
        <p:nvSpPr>
          <p:cNvPr id="15" name="14 CuadroTexto"/>
          <p:cNvSpPr txBox="1"/>
          <p:nvPr/>
        </p:nvSpPr>
        <p:spPr>
          <a:xfrm>
            <a:off x="467544" y="2060848"/>
            <a:ext cx="8071966" cy="8956298"/>
          </a:xfrm>
          <a:prstGeom prst="rect">
            <a:avLst/>
          </a:prstGeom>
          <a:noFill/>
        </p:spPr>
        <p:txBody>
          <a:bodyPr wrap="square" rtlCol="0">
            <a:spAutoFit/>
          </a:bodyPr>
          <a:lstStyle/>
          <a:p>
            <a:pPr marL="342900" indent="-342900" algn="just">
              <a:buFont typeface="Wingdings" pitchFamily="2" charset="2"/>
              <a:buChar char="Ø"/>
            </a:pPr>
            <a:r>
              <a:rPr lang="es-EC" sz="2000" dirty="0" smtClean="0"/>
              <a:t>Sistema donde se transfieren tareas realizadas habitualmente por seres humanos a sistemas conformados por elementos mecánicos, electrónicos, computarizados.</a:t>
            </a:r>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OBJETIVOS:</a:t>
            </a:r>
          </a:p>
          <a:p>
            <a:pPr marL="800100" lvl="1" indent="-342900" algn="just">
              <a:buFont typeface="Wingdings" pitchFamily="2" charset="2"/>
              <a:buChar char="Ø"/>
            </a:pPr>
            <a:r>
              <a:rPr lang="es-EC" sz="2000" dirty="0" smtClean="0"/>
              <a:t>Mejorar la productividad, reduciendo costes de producción y mejorando la calidad de la misma.</a:t>
            </a:r>
          </a:p>
          <a:p>
            <a:pPr marL="800100" lvl="1" indent="-342900" algn="just">
              <a:buFont typeface="Wingdings" pitchFamily="2" charset="2"/>
              <a:buChar char="Ø"/>
            </a:pPr>
            <a:endParaRPr lang="es-EC" sz="2000" dirty="0" smtClean="0"/>
          </a:p>
          <a:p>
            <a:pPr marL="800100" lvl="1" indent="-342900" algn="just">
              <a:buFont typeface="Wingdings" pitchFamily="2" charset="2"/>
              <a:buChar char="Ø"/>
            </a:pPr>
            <a:r>
              <a:rPr lang="es-EC" sz="2000" dirty="0" smtClean="0"/>
              <a:t>Mejorar las condiciones de trabajo del talento humano, evitando trabajos que demanden gran esfuerzo físico y mental de personas, y por lo tanto garantizando su seguridad.</a:t>
            </a:r>
          </a:p>
          <a:p>
            <a:pPr marL="800100" lvl="1" indent="-342900" algn="just"/>
            <a:endParaRPr lang="es-EC" sz="2000" dirty="0" smtClean="0"/>
          </a:p>
          <a:p>
            <a:pPr marL="800100" lvl="1" indent="-342900" algn="just">
              <a:buFont typeface="Wingdings" pitchFamily="2" charset="2"/>
              <a:buChar char="Ø"/>
            </a:pPr>
            <a:r>
              <a:rPr lang="es-EC" sz="2000" dirty="0" smtClean="0"/>
              <a:t>Regular la producción de productos, minimizando pérdidas.</a:t>
            </a:r>
            <a:endParaRPr lang="en-US" sz="2000" dirty="0" smtClean="0"/>
          </a:p>
          <a:p>
            <a:pPr marL="800100" lvl="1" indent="-342900" algn="just"/>
            <a:endParaRPr lang="en-US" sz="2000" dirty="0" smtClean="0"/>
          </a:p>
          <a:p>
            <a:pPr marL="800100" lvl="1" indent="-342900" algn="just">
              <a:buFont typeface="Wingdings" pitchFamily="2" charset="2"/>
              <a:buChar char="Ø"/>
            </a:pPr>
            <a:endParaRPr lang="en-US" sz="2000" dirty="0" smtClean="0"/>
          </a:p>
          <a:p>
            <a:pPr marL="800100" lvl="1" indent="-342900" algn="just">
              <a:buFont typeface="Wingdings" pitchFamily="2" charset="2"/>
              <a:buChar char="Ø"/>
            </a:pPr>
            <a:endParaRPr lang="es-EC" sz="2000" dirty="0" smtClean="0"/>
          </a:p>
          <a:p>
            <a:pPr marL="342900" indent="-342900" algn="just">
              <a:buFont typeface="Wingdings" pitchFamily="2" charset="2"/>
              <a:buChar char="Ø"/>
            </a:pPr>
            <a:endParaRPr lang="es-EC" sz="2000" i="1"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a:p>
          <a:p>
            <a:pPr marL="342900" lvl="0" indent="-342900" algn="just"/>
            <a:endParaRPr lang="es-EC" sz="2000" dirty="0"/>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1159989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229600" cy="1143000"/>
          </a:xfrm>
        </p:spPr>
        <p:txBody>
          <a:bodyPr>
            <a:normAutofit/>
          </a:bodyPr>
          <a:lstStyle/>
          <a:p>
            <a:pPr algn="ctr"/>
            <a:r>
              <a:rPr lang="es-EC" sz="3200" b="1" dirty="0" smtClean="0"/>
              <a:t>Sistemas de Control</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48264" y="72008"/>
            <a:ext cx="1801046" cy="1772816"/>
          </a:xfrm>
          <a:prstGeom prst="rect">
            <a:avLst/>
          </a:prstGeom>
        </p:spPr>
      </p:pic>
      <p:sp>
        <p:nvSpPr>
          <p:cNvPr id="15" name="14 CuadroTexto"/>
          <p:cNvSpPr txBox="1"/>
          <p:nvPr/>
        </p:nvSpPr>
        <p:spPr>
          <a:xfrm>
            <a:off x="467544" y="2060848"/>
            <a:ext cx="8071966" cy="4031873"/>
          </a:xfrm>
          <a:prstGeom prst="rect">
            <a:avLst/>
          </a:prstGeom>
          <a:noFill/>
        </p:spPr>
        <p:txBody>
          <a:bodyPr wrap="square" rtlCol="0">
            <a:spAutoFit/>
          </a:bodyPr>
          <a:lstStyle/>
          <a:p>
            <a:pPr marL="342900" indent="-342900" algn="just"/>
            <a:endParaRPr lang="es-EC" sz="2000" i="1"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a:p>
          <a:p>
            <a:pPr marL="342900" lvl="0" indent="-342900" algn="just"/>
            <a:endParaRPr lang="es-EC" sz="2000" dirty="0"/>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7" name="6 Imagen"/>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43108" y="3286124"/>
            <a:ext cx="5500726" cy="3143272"/>
          </a:xfrm>
          <a:prstGeom prst="rect">
            <a:avLst/>
          </a:prstGeom>
          <a:noFill/>
          <a:ln>
            <a:noFill/>
          </a:ln>
        </p:spPr>
      </p:pic>
      <p:sp>
        <p:nvSpPr>
          <p:cNvPr id="8" name="7 Rectángulo"/>
          <p:cNvSpPr/>
          <p:nvPr/>
        </p:nvSpPr>
        <p:spPr>
          <a:xfrm>
            <a:off x="714348" y="2214554"/>
            <a:ext cx="7643866" cy="923330"/>
          </a:xfrm>
          <a:prstGeom prst="rect">
            <a:avLst/>
          </a:prstGeom>
        </p:spPr>
        <p:txBody>
          <a:bodyPr wrap="square">
            <a:spAutoFit/>
          </a:bodyPr>
          <a:lstStyle/>
          <a:p>
            <a:pPr marL="342900" indent="-342900" algn="just">
              <a:buFont typeface="Wingdings" pitchFamily="2" charset="2"/>
              <a:buChar char="Ø"/>
            </a:pPr>
            <a:r>
              <a:rPr lang="es-EC" dirty="0" smtClean="0"/>
              <a:t>Es una combinación de componentes que actúan juntos sobre una o más variables del sistema con el fin de obtener una variable controlada a la salida.</a:t>
            </a:r>
          </a:p>
        </p:txBody>
      </p:sp>
    </p:spTree>
    <p:extLst>
      <p:ext uri="{BB962C8B-B14F-4D97-AF65-F5344CB8AC3E}">
        <p14:creationId xmlns:p14="http://schemas.microsoft.com/office/powerpoint/2010/main" xmlns="" val="1579291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428868"/>
            <a:ext cx="8229600" cy="1143000"/>
          </a:xfrm>
        </p:spPr>
        <p:txBody>
          <a:bodyPr>
            <a:noAutofit/>
          </a:bodyPr>
          <a:lstStyle/>
          <a:p>
            <a:r>
              <a:rPr lang="es-ES" sz="8000" b="1" dirty="0" smtClean="0">
                <a:solidFill>
                  <a:schemeClr val="tx2"/>
                </a:solidFill>
              </a:rPr>
              <a:t>Introducción</a:t>
            </a:r>
            <a:endParaRPr lang="es-ES" sz="8000" b="1" dirty="0">
              <a:solidFill>
                <a:schemeClr val="tx2"/>
              </a:solidFill>
            </a:endParaRPr>
          </a:p>
        </p:txBody>
      </p:sp>
      <p:pic>
        <p:nvPicPr>
          <p:cNvPr id="4" name="1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Instrumentación</a:t>
            </a:r>
            <a:br>
              <a:rPr lang="es-EC" sz="3200" b="1" dirty="0" smtClean="0"/>
            </a:br>
            <a:r>
              <a:rPr lang="es-EC" sz="3200" b="1" dirty="0" smtClean="0"/>
              <a:t>Mecatrónica</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11560" y="2564904"/>
            <a:ext cx="8071966" cy="2154436"/>
          </a:xfrm>
          <a:prstGeom prst="rect">
            <a:avLst/>
          </a:prstGeom>
          <a:noFill/>
        </p:spPr>
        <p:txBody>
          <a:bodyPr wrap="square" rtlCol="0">
            <a:spAutoFit/>
          </a:bodyPr>
          <a:lstStyle/>
          <a:p>
            <a:pPr algn="just"/>
            <a:r>
              <a:rPr lang="es-EC" sz="2000" dirty="0"/>
              <a:t>U</a:t>
            </a:r>
            <a:r>
              <a:rPr lang="es-EC" sz="2000" dirty="0" smtClean="0"/>
              <a:t>n </a:t>
            </a:r>
            <a:r>
              <a:rPr lang="es-EC" sz="2000" dirty="0"/>
              <a:t>componente fundamental en los sistemas de control son los sensores, los cuales son catalogados como sistemas debido a que reciben una sola entrada y responden con una o varias </a:t>
            </a:r>
            <a:r>
              <a:rPr lang="es-EC" sz="2000" dirty="0" smtClean="0"/>
              <a:t>salidas.</a:t>
            </a:r>
          </a:p>
          <a:p>
            <a:pPr marL="342900" indent="-342900" algn="just">
              <a:buFont typeface="Wingdings" pitchFamily="2" charset="2"/>
              <a:buChar char="Ø"/>
            </a:pPr>
            <a:endParaRPr lang="es-EC" sz="2000" dirty="0"/>
          </a:p>
          <a:p>
            <a:pPr algn="just"/>
            <a:r>
              <a:rPr lang="es-EC" dirty="0"/>
              <a:t>Un instrumento se caracteriza por recibir un estímulo a la entrada y responder al mismo con una o varias salidas</a:t>
            </a:r>
            <a:r>
              <a:rPr lang="es-EC" dirty="0" smtClean="0"/>
              <a:t>.</a:t>
            </a:r>
          </a:p>
          <a:p>
            <a:pPr algn="just"/>
            <a:endParaRPr lang="es-EC" dirty="0"/>
          </a:p>
        </p:txBody>
      </p:sp>
      <p:pic>
        <p:nvPicPr>
          <p:cNvPr id="6" name="5 Imagen"/>
          <p:cNvPicPr/>
          <p:nvPr/>
        </p:nvPicPr>
        <p:blipFill>
          <a:blip r:embed="rId5" cstate="print"/>
          <a:srcRect/>
          <a:stretch>
            <a:fillRect/>
          </a:stretch>
        </p:blipFill>
        <p:spPr bwMode="auto">
          <a:xfrm>
            <a:off x="1987058" y="4655295"/>
            <a:ext cx="5320970" cy="934981"/>
          </a:xfrm>
          <a:prstGeom prst="rect">
            <a:avLst/>
          </a:prstGeom>
          <a:noFill/>
          <a:ln w="9525">
            <a:noFill/>
            <a:miter lim="800000"/>
            <a:headEnd/>
            <a:tailEnd/>
          </a:ln>
        </p:spPr>
      </p:pic>
    </p:spTree>
    <p:extLst>
      <p:ext uri="{BB962C8B-B14F-4D97-AF65-F5344CB8AC3E}">
        <p14:creationId xmlns:p14="http://schemas.microsoft.com/office/powerpoint/2010/main" xmlns="" val="1551254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229600" cy="1143000"/>
          </a:xfrm>
        </p:spPr>
        <p:txBody>
          <a:bodyPr>
            <a:normAutofit/>
          </a:bodyPr>
          <a:lstStyle/>
          <a:p>
            <a:pPr algn="ctr"/>
            <a:r>
              <a:rPr lang="es-EC" sz="3200" b="1" dirty="0" smtClean="0"/>
              <a:t>Actuadores</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467544" y="2060848"/>
            <a:ext cx="8071966" cy="7725192"/>
          </a:xfrm>
          <a:prstGeom prst="rect">
            <a:avLst/>
          </a:prstGeom>
          <a:noFill/>
        </p:spPr>
        <p:txBody>
          <a:bodyPr wrap="square" rtlCol="0">
            <a:spAutoFit/>
          </a:bodyPr>
          <a:lstStyle/>
          <a:p>
            <a:pPr marL="342900" indent="-342900" algn="just">
              <a:buFont typeface="Wingdings" pitchFamily="2" charset="2"/>
              <a:buChar char="Ø"/>
            </a:pPr>
            <a:r>
              <a:rPr lang="es-EC" sz="2000" dirty="0" smtClean="0"/>
              <a:t>Son los elementos finales del proceso, intervienen directa o indirectamente sobre la máquina.</a:t>
            </a:r>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Los tipos de Actuadores se pueden clasificar en :</a:t>
            </a:r>
          </a:p>
          <a:p>
            <a:pPr marL="800100" lvl="1" indent="-342900" algn="just">
              <a:buFont typeface="Wingdings" pitchFamily="2" charset="2"/>
              <a:buChar char="Ø"/>
            </a:pPr>
            <a:r>
              <a:rPr lang="es-EC" sz="2000" i="1" dirty="0" smtClean="0"/>
              <a:t>Actuadores Neumáticos: </a:t>
            </a:r>
            <a:r>
              <a:rPr lang="es-EC" sz="2000" dirty="0" smtClean="0"/>
              <a:t>Usan la fuerza neumática como fuente de movimiento.</a:t>
            </a:r>
          </a:p>
          <a:p>
            <a:pPr marL="800100" lvl="1" indent="-342900" algn="just"/>
            <a:endParaRPr lang="es-EC" sz="2000" dirty="0" smtClean="0"/>
          </a:p>
          <a:p>
            <a:pPr marL="800100" lvl="1" indent="-342900" algn="just">
              <a:buFont typeface="Wingdings" pitchFamily="2" charset="2"/>
              <a:buChar char="Ø"/>
            </a:pPr>
            <a:r>
              <a:rPr lang="es-EC" sz="2000" i="1" dirty="0" smtClean="0"/>
              <a:t>Actuadores Hidráulicos: </a:t>
            </a:r>
            <a:r>
              <a:rPr lang="es-EC" sz="2000" dirty="0" smtClean="0"/>
              <a:t>Utilizan la fuerza hidráulica como fuerza de movimiento.</a:t>
            </a:r>
          </a:p>
          <a:p>
            <a:pPr marL="800100" lvl="1" indent="-342900" algn="just"/>
            <a:endParaRPr lang="es-EC" sz="2000" dirty="0" smtClean="0"/>
          </a:p>
          <a:p>
            <a:pPr marL="800100" lvl="1" indent="-342900" algn="just">
              <a:buFont typeface="Wingdings" pitchFamily="2" charset="2"/>
              <a:buChar char="Ø"/>
            </a:pPr>
            <a:r>
              <a:rPr lang="es-EC" sz="2000" i="1" dirty="0" smtClean="0"/>
              <a:t>Actuadores Eléctricos: </a:t>
            </a:r>
            <a:r>
              <a:rPr lang="es-EC" sz="2000" dirty="0" smtClean="0"/>
              <a:t>Usan la fuerza motriz eléctrica, dentro de este grupo están los motores eléctricos y los solenoides.</a:t>
            </a:r>
            <a:endParaRPr lang="es-EC" sz="2000" i="1" dirty="0" smtClean="0"/>
          </a:p>
          <a:p>
            <a:pPr marL="342900" indent="-342900" algn="just">
              <a:buFont typeface="Wingdings" pitchFamily="2" charset="2"/>
              <a:buChar char="Ø"/>
            </a:pPr>
            <a:endParaRPr lang="es-EC" sz="2000" i="1"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smtClean="0"/>
          </a:p>
          <a:p>
            <a:pPr marL="342900" lvl="0" indent="-342900" algn="just">
              <a:buFont typeface="Wingdings" pitchFamily="2" charset="2"/>
              <a:buChar char="Ø"/>
            </a:pPr>
            <a:endParaRPr lang="es-EC" sz="2000" dirty="0"/>
          </a:p>
          <a:p>
            <a:pPr marL="342900" lvl="0" indent="-342900" algn="just"/>
            <a:endParaRPr lang="es-EC" sz="2000" dirty="0"/>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3231987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229600" cy="1143000"/>
          </a:xfrm>
        </p:spPr>
        <p:txBody>
          <a:bodyPr>
            <a:normAutofit/>
          </a:bodyPr>
          <a:lstStyle/>
          <a:p>
            <a:pPr algn="ctr"/>
            <a:r>
              <a:rPr lang="es-EC" sz="3200" b="1" dirty="0" smtClean="0"/>
              <a:t>Servomotor</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467544" y="2060848"/>
            <a:ext cx="8071966" cy="4339650"/>
          </a:xfrm>
          <a:prstGeom prst="rect">
            <a:avLst/>
          </a:prstGeom>
          <a:noFill/>
        </p:spPr>
        <p:txBody>
          <a:bodyPr wrap="square" rtlCol="0">
            <a:spAutoFit/>
          </a:bodyPr>
          <a:lstStyle/>
          <a:p>
            <a:pPr marL="342900" indent="-342900" algn="just">
              <a:buFont typeface="Wingdings" pitchFamily="2" charset="2"/>
              <a:buChar char="Ø"/>
            </a:pPr>
            <a:r>
              <a:rPr lang="es-EC" sz="2000" dirty="0" smtClean="0"/>
              <a:t>Es un motor que puede poner a su eje en una determinada posición por medio del envío de una señal eléctrica, dentro del rango de operación que se especifique en el motor. </a:t>
            </a:r>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Utiliza la modulación por ancho de pulso (PWM) para el control de los servos, el sistema consiste en generar una onda cuadrada con el objetivo de modificar la posición del servomotor según se desee.</a:t>
            </a:r>
            <a:endParaRPr lang="en-US" sz="2000" dirty="0" smtClean="0"/>
          </a:p>
          <a:p>
            <a:pPr marL="342900" indent="-342900" algn="just"/>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6" name="5 Imagen" descr="http://www.techdesign.com.ec/techdesign/images/servo1.jpg"/>
          <p:cNvPicPr/>
          <p:nvPr/>
        </p:nvPicPr>
        <p:blipFill>
          <a:blip r:embed="rId5" cstate="print"/>
          <a:srcRect/>
          <a:stretch>
            <a:fillRect/>
          </a:stretch>
        </p:blipFill>
        <p:spPr bwMode="auto">
          <a:xfrm>
            <a:off x="2627784" y="4365104"/>
            <a:ext cx="3888432" cy="2276872"/>
          </a:xfrm>
          <a:prstGeom prst="rect">
            <a:avLst/>
          </a:prstGeom>
          <a:noFill/>
          <a:ln w="9525">
            <a:noFill/>
            <a:miter lim="800000"/>
            <a:headEnd/>
            <a:tailEnd/>
          </a:ln>
        </p:spPr>
      </p:pic>
    </p:spTree>
    <p:extLst>
      <p:ext uri="{BB962C8B-B14F-4D97-AF65-F5344CB8AC3E}">
        <p14:creationId xmlns:p14="http://schemas.microsoft.com/office/powerpoint/2010/main" xmlns="" val="786111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229600" cy="1143000"/>
          </a:xfrm>
        </p:spPr>
        <p:txBody>
          <a:bodyPr>
            <a:normAutofit/>
          </a:bodyPr>
          <a:lstStyle/>
          <a:p>
            <a:pPr algn="ctr"/>
            <a:r>
              <a:rPr lang="es-EC" sz="3200" b="1" dirty="0" smtClean="0"/>
              <a:t>Servomotor DYNAMIXEL</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467544" y="2060848"/>
            <a:ext cx="8071966" cy="4031873"/>
          </a:xfrm>
          <a:prstGeom prst="rect">
            <a:avLst/>
          </a:prstGeom>
          <a:noFill/>
        </p:spPr>
        <p:txBody>
          <a:bodyPr wrap="square" rtlCol="0">
            <a:spAutoFit/>
          </a:bodyPr>
          <a:lstStyle/>
          <a:p>
            <a:pPr marL="342900" indent="-342900" algn="just">
              <a:buFont typeface="Wingdings" pitchFamily="2" charset="2"/>
              <a:buChar char="Ø"/>
            </a:pPr>
            <a:r>
              <a:rPr lang="es-EC" sz="2000" dirty="0" smtClean="0"/>
              <a:t>Son servomotores de alto desempeño controlados mediante un protocolo de comunicación</a:t>
            </a:r>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Poseen una retroalimentación muy robusta la cual les permite leer la posición de su eje al igual que su velocidad, temperatura, suministro de voltaje, torque aplicado.</a:t>
            </a:r>
            <a:endParaRPr lang="en-US" sz="2000" dirty="0" smtClean="0"/>
          </a:p>
          <a:p>
            <a:pPr marL="342900" indent="-342900" algn="just"/>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7" name="6 Imagen"/>
          <p:cNvPicPr/>
          <p:nvPr/>
        </p:nvPicPr>
        <p:blipFill>
          <a:blip r:embed="rId5" cstate="print"/>
          <a:srcRect/>
          <a:stretch>
            <a:fillRect/>
          </a:stretch>
        </p:blipFill>
        <p:spPr bwMode="auto">
          <a:xfrm>
            <a:off x="395536" y="4509120"/>
            <a:ext cx="8280920" cy="1512168"/>
          </a:xfrm>
          <a:prstGeom prst="rect">
            <a:avLst/>
          </a:prstGeom>
          <a:noFill/>
          <a:ln w="9525">
            <a:noFill/>
            <a:miter lim="800000"/>
            <a:headEnd/>
            <a:tailEnd/>
          </a:ln>
        </p:spPr>
      </p:pic>
    </p:spTree>
    <p:extLst>
      <p:ext uri="{BB962C8B-B14F-4D97-AF65-F5344CB8AC3E}">
        <p14:creationId xmlns:p14="http://schemas.microsoft.com/office/powerpoint/2010/main" xmlns="" val="1502241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Microcontrolador</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11560" y="2420888"/>
            <a:ext cx="8071966" cy="1015663"/>
          </a:xfrm>
          <a:prstGeom prst="rect">
            <a:avLst/>
          </a:prstGeom>
          <a:noFill/>
        </p:spPr>
        <p:txBody>
          <a:bodyPr wrap="square" rtlCol="0">
            <a:spAutoFit/>
          </a:bodyPr>
          <a:lstStyle/>
          <a:p>
            <a:pPr algn="just"/>
            <a:r>
              <a:rPr lang="es-EC" sz="2000" dirty="0"/>
              <a:t>Un microcontrolador es un circuito integrado que incluye en su interior </a:t>
            </a:r>
            <a:r>
              <a:rPr lang="es-EC" sz="2000" dirty="0" smtClean="0"/>
              <a:t>una Unidad </a:t>
            </a:r>
            <a:r>
              <a:rPr lang="es-EC" sz="2000" dirty="0"/>
              <a:t>de Procesamiento Central (CPU), Memoria y las Unidades de entrada y </a:t>
            </a:r>
            <a:r>
              <a:rPr lang="es-EC" sz="2000" dirty="0" smtClean="0"/>
              <a:t>salida.</a:t>
            </a:r>
            <a:endParaRPr lang="es-EC" dirty="0"/>
          </a:p>
        </p:txBody>
      </p:sp>
      <p:pic>
        <p:nvPicPr>
          <p:cNvPr id="6" name="5 Imagen"/>
          <p:cNvPicPr/>
          <p:nvPr/>
        </p:nvPicPr>
        <p:blipFill>
          <a:blip r:embed="rId5" cstate="print"/>
          <a:srcRect/>
          <a:stretch>
            <a:fillRect/>
          </a:stretch>
        </p:blipFill>
        <p:spPr bwMode="auto">
          <a:xfrm>
            <a:off x="2427240" y="3437830"/>
            <a:ext cx="4440606" cy="2943498"/>
          </a:xfrm>
          <a:prstGeom prst="rect">
            <a:avLst/>
          </a:prstGeom>
          <a:noFill/>
          <a:ln w="9525">
            <a:noFill/>
            <a:miter lim="800000"/>
            <a:headEnd/>
            <a:tailEnd/>
          </a:ln>
        </p:spPr>
      </p:pic>
    </p:spTree>
    <p:extLst>
      <p:ext uri="{BB962C8B-B14F-4D97-AF65-F5344CB8AC3E}">
        <p14:creationId xmlns:p14="http://schemas.microsoft.com/office/powerpoint/2010/main" xmlns="" val="3064169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ATMEGA 2560</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3073" name="Picture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0458" y="2528900"/>
            <a:ext cx="5857574" cy="3384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8 Imagen"/>
          <p:cNvPicPr/>
          <p:nvPr/>
        </p:nvPicPr>
        <p:blipFill>
          <a:blip r:embed="rId6" cstate="print"/>
          <a:stretch>
            <a:fillRect/>
          </a:stretch>
        </p:blipFill>
        <p:spPr>
          <a:xfrm>
            <a:off x="6583707" y="3212976"/>
            <a:ext cx="2095302" cy="1584176"/>
          </a:xfrm>
          <a:prstGeom prst="rect">
            <a:avLst/>
          </a:prstGeom>
        </p:spPr>
      </p:pic>
    </p:spTree>
    <p:extLst>
      <p:ext uri="{BB962C8B-B14F-4D97-AF65-F5344CB8AC3E}">
        <p14:creationId xmlns:p14="http://schemas.microsoft.com/office/powerpoint/2010/main" xmlns="" val="836908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Controlador OPEN CM9.04b</a:t>
            </a:r>
            <a:endParaRPr lang="es-EC" sz="3200" b="1" dirty="0"/>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sp>
        <p:nvSpPr>
          <p:cNvPr id="5" name="4 CuadroTexto"/>
          <p:cNvSpPr txBox="1"/>
          <p:nvPr/>
        </p:nvSpPr>
        <p:spPr>
          <a:xfrm>
            <a:off x="609003" y="1916832"/>
            <a:ext cx="8071966" cy="2246769"/>
          </a:xfrm>
          <a:prstGeom prst="rect">
            <a:avLst/>
          </a:prstGeom>
          <a:noFill/>
        </p:spPr>
        <p:txBody>
          <a:bodyPr wrap="square" rtlCol="0">
            <a:spAutoFit/>
          </a:bodyPr>
          <a:lstStyle/>
          <a:p>
            <a:pPr marL="342900" lvl="0" indent="-342900" algn="just">
              <a:buFont typeface="Wingdings" panose="05000000000000000000" pitchFamily="2" charset="2"/>
              <a:buChar char="Ø"/>
            </a:pPr>
            <a:r>
              <a:rPr lang="es-EC" sz="2000" dirty="0"/>
              <a:t>Es un controlador de hardware y software </a:t>
            </a:r>
            <a:r>
              <a:rPr lang="es-EC" sz="2000" dirty="0" smtClean="0"/>
              <a:t>libre.</a:t>
            </a:r>
            <a:endParaRPr lang="es-EC" sz="2000" dirty="0"/>
          </a:p>
          <a:p>
            <a:pPr marL="342900" lvl="0" indent="-342900" algn="just">
              <a:buFont typeface="Wingdings" panose="05000000000000000000" pitchFamily="2" charset="2"/>
              <a:buChar char="Ø"/>
            </a:pPr>
            <a:r>
              <a:rPr lang="es-EC" sz="2000" dirty="0" smtClean="0"/>
              <a:t>Incluye </a:t>
            </a:r>
            <a:r>
              <a:rPr lang="es-EC" sz="2000" dirty="0"/>
              <a:t>conectores de 3 pines dedicados exclusivamente al control de Servomotores DYNAMIXEL con comunicación </a:t>
            </a:r>
            <a:r>
              <a:rPr lang="es-EC" sz="2000" dirty="0" smtClean="0"/>
              <a:t>TTL.</a:t>
            </a:r>
            <a:endParaRPr lang="es-EC" sz="2000" dirty="0"/>
          </a:p>
          <a:p>
            <a:pPr marL="342900" lvl="0" indent="-342900" algn="just">
              <a:buFont typeface="Wingdings" panose="05000000000000000000" pitchFamily="2" charset="2"/>
              <a:buChar char="Ø"/>
            </a:pPr>
            <a:r>
              <a:rPr lang="es-EC" sz="2000" dirty="0"/>
              <a:t>Este controlador se puede programar mediante el software ROBOTIS </a:t>
            </a:r>
            <a:r>
              <a:rPr lang="es-EC" sz="2000" dirty="0" err="1"/>
              <a:t>OpenCM</a:t>
            </a:r>
            <a:r>
              <a:rPr lang="es-EC" sz="2000" dirty="0"/>
              <a:t>, con un entorno de programación muy similar a ARDUINO </a:t>
            </a:r>
            <a:r>
              <a:rPr lang="es-EC" sz="2000" dirty="0" smtClean="0"/>
              <a:t>IDE.</a:t>
            </a:r>
            <a:endParaRPr lang="es-EC" sz="2000" dirty="0"/>
          </a:p>
          <a:p>
            <a:pPr marL="342900" lvl="0" indent="-342900" algn="just">
              <a:buFont typeface="Wingdings" panose="05000000000000000000" pitchFamily="2" charset="2"/>
              <a:buChar char="Ø"/>
            </a:pPr>
            <a:r>
              <a:rPr lang="es-EC" sz="2000" dirty="0" smtClean="0"/>
              <a:t>Dispone de canales </a:t>
            </a:r>
            <a:r>
              <a:rPr lang="es-EC" sz="2000" dirty="0"/>
              <a:t>de conversión análogo digital, salidas digitales, entre </a:t>
            </a:r>
            <a:r>
              <a:rPr lang="es-EC" sz="2000" dirty="0" smtClean="0"/>
              <a:t>otras.</a:t>
            </a:r>
            <a:endParaRPr lang="es-EC" dirty="0"/>
          </a:p>
        </p:txBody>
      </p:sp>
      <p:pic>
        <p:nvPicPr>
          <p:cNvPr id="6" name="5 Imagen"/>
          <p:cNvPicPr/>
          <p:nvPr/>
        </p:nvPicPr>
        <p:blipFill>
          <a:blip r:embed="rId5" cstate="print"/>
          <a:stretch>
            <a:fillRect/>
          </a:stretch>
        </p:blipFill>
        <p:spPr>
          <a:xfrm>
            <a:off x="2376734" y="4130987"/>
            <a:ext cx="4536504" cy="2194210"/>
          </a:xfrm>
          <a:prstGeom prst="rect">
            <a:avLst/>
          </a:prstGeom>
        </p:spPr>
      </p:pic>
    </p:spTree>
    <p:extLst>
      <p:ext uri="{BB962C8B-B14F-4D97-AF65-F5344CB8AC3E}">
        <p14:creationId xmlns:p14="http://schemas.microsoft.com/office/powerpoint/2010/main" xmlns="" val="3637320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229600" cy="1143000"/>
          </a:xfrm>
        </p:spPr>
        <p:txBody>
          <a:bodyPr>
            <a:normAutofit/>
          </a:bodyPr>
          <a:lstStyle/>
          <a:p>
            <a:pPr algn="ctr"/>
            <a:r>
              <a:rPr lang="es-EC" sz="3200" b="1" dirty="0" smtClean="0"/>
              <a:t>Señales</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467544" y="2060848"/>
            <a:ext cx="8071966" cy="4031873"/>
          </a:xfrm>
          <a:prstGeom prst="rect">
            <a:avLst/>
          </a:prstGeom>
          <a:noFill/>
        </p:spPr>
        <p:txBody>
          <a:bodyPr wrap="square" rtlCol="0">
            <a:spAutoFit/>
          </a:bodyPr>
          <a:lstStyle/>
          <a:p>
            <a:pPr marL="342900" indent="-342900" algn="just">
              <a:buFont typeface="Wingdings" pitchFamily="2" charset="2"/>
              <a:buChar char="Ø"/>
            </a:pPr>
            <a:r>
              <a:rPr lang="es-EC" sz="2000" dirty="0" smtClean="0"/>
              <a:t>Una señal eléctrica es una alteración generada por algún fenómeno electromagnético y que sirve para transmitir información.</a:t>
            </a:r>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r>
              <a:rPr lang="es-EC" sz="2000" dirty="0" smtClean="0"/>
              <a:t>		Señal Analógica				Señal Digital			</a:t>
            </a:r>
          </a:p>
          <a:p>
            <a:pPr marL="342900" indent="-342900" algn="just"/>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8" name="7 Imagen"/>
          <p:cNvPicPr/>
          <p:nvPr/>
        </p:nvPicPr>
        <p:blipFill>
          <a:blip r:embed="rId5" cstate="print"/>
          <a:srcRect/>
          <a:stretch>
            <a:fillRect/>
          </a:stretch>
        </p:blipFill>
        <p:spPr bwMode="auto">
          <a:xfrm>
            <a:off x="539552" y="3789040"/>
            <a:ext cx="3978792" cy="1819405"/>
          </a:xfrm>
          <a:prstGeom prst="rect">
            <a:avLst/>
          </a:prstGeom>
          <a:noFill/>
          <a:ln w="9525">
            <a:noFill/>
            <a:miter lim="800000"/>
            <a:headEnd/>
            <a:tailEnd/>
          </a:ln>
        </p:spPr>
      </p:pic>
      <p:pic>
        <p:nvPicPr>
          <p:cNvPr id="9" name="8 Imagen"/>
          <p:cNvPicPr/>
          <p:nvPr/>
        </p:nvPicPr>
        <p:blipFill>
          <a:blip r:embed="rId6" cstate="print"/>
          <a:srcRect/>
          <a:stretch>
            <a:fillRect/>
          </a:stretch>
        </p:blipFill>
        <p:spPr bwMode="auto">
          <a:xfrm>
            <a:off x="4932040" y="3861048"/>
            <a:ext cx="3171825" cy="1857375"/>
          </a:xfrm>
          <a:prstGeom prst="rect">
            <a:avLst/>
          </a:prstGeom>
          <a:noFill/>
          <a:ln w="9525">
            <a:noFill/>
            <a:miter lim="800000"/>
            <a:headEnd/>
            <a:tailEnd/>
          </a:ln>
        </p:spPr>
      </p:pic>
    </p:spTree>
    <p:extLst>
      <p:ext uri="{BB962C8B-B14F-4D97-AF65-F5344CB8AC3E}">
        <p14:creationId xmlns:p14="http://schemas.microsoft.com/office/powerpoint/2010/main" xmlns="" val="3274646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229600" cy="1143000"/>
          </a:xfrm>
        </p:spPr>
        <p:txBody>
          <a:bodyPr>
            <a:normAutofit/>
          </a:bodyPr>
          <a:lstStyle/>
          <a:p>
            <a:pPr algn="ctr"/>
            <a:r>
              <a:rPr lang="es-EC" sz="3200" b="1" dirty="0" smtClean="0"/>
              <a:t>Conversión ADC</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10" name="9 Imagen"/>
          <p:cNvPicPr/>
          <p:nvPr/>
        </p:nvPicPr>
        <p:blipFill>
          <a:blip r:embed="rId5" cstate="print"/>
          <a:srcRect/>
          <a:stretch>
            <a:fillRect/>
          </a:stretch>
        </p:blipFill>
        <p:spPr bwMode="auto">
          <a:xfrm>
            <a:off x="1259632" y="2276872"/>
            <a:ext cx="6984776" cy="3960440"/>
          </a:xfrm>
          <a:prstGeom prst="rect">
            <a:avLst/>
          </a:prstGeom>
          <a:noFill/>
          <a:ln w="9525">
            <a:noFill/>
            <a:miter lim="800000"/>
            <a:headEnd/>
            <a:tailEnd/>
          </a:ln>
        </p:spPr>
      </p:pic>
    </p:spTree>
    <p:extLst>
      <p:ext uri="{BB962C8B-B14F-4D97-AF65-F5344CB8AC3E}">
        <p14:creationId xmlns:p14="http://schemas.microsoft.com/office/powerpoint/2010/main" xmlns="" val="3734615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Software de adquisición</a:t>
            </a:r>
            <a:br>
              <a:rPr lang="es-EC" sz="3200" b="1" dirty="0" smtClean="0"/>
            </a:br>
            <a:r>
              <a:rPr lang="es-EC" sz="3200" b="1" dirty="0" smtClean="0"/>
              <a:t>de datos y control</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9854" y="3501008"/>
            <a:ext cx="3777125" cy="16156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4427983" y="2090548"/>
            <a:ext cx="4035983" cy="5078313"/>
          </a:xfrm>
          <a:prstGeom prst="rect">
            <a:avLst/>
          </a:prstGeom>
          <a:noFill/>
        </p:spPr>
        <p:txBody>
          <a:bodyPr wrap="square" rtlCol="0">
            <a:spAutoFit/>
          </a:bodyPr>
          <a:lstStyle/>
          <a:p>
            <a:pPr marL="285750" lvl="0" indent="-285750" algn="just">
              <a:buFont typeface="Wingdings" panose="05000000000000000000" pitchFamily="2" charset="2"/>
              <a:buChar char="q"/>
            </a:pPr>
            <a:r>
              <a:rPr lang="es-EC" dirty="0"/>
              <a:t>Manipulación de matrices</a:t>
            </a:r>
            <a:r>
              <a:rPr lang="es-EC" dirty="0" smtClean="0"/>
              <a:t>.</a:t>
            </a:r>
          </a:p>
          <a:p>
            <a:pPr marL="285750" lvl="0" indent="-285750" algn="just">
              <a:buFont typeface="Wingdings" panose="05000000000000000000" pitchFamily="2" charset="2"/>
              <a:buChar char="q"/>
            </a:pPr>
            <a:endParaRPr lang="es-EC" dirty="0"/>
          </a:p>
          <a:p>
            <a:pPr marL="285750" lvl="0" indent="-285750" algn="just">
              <a:buFont typeface="Wingdings" panose="05000000000000000000" pitchFamily="2" charset="2"/>
              <a:buChar char="q"/>
            </a:pPr>
            <a:r>
              <a:rPr lang="es-EC" dirty="0"/>
              <a:t>Representación de datos y funciones en forma de gráficas bidimensionales y tridimensionales</a:t>
            </a:r>
            <a:r>
              <a:rPr lang="es-EC" dirty="0" smtClean="0"/>
              <a:t>.</a:t>
            </a:r>
          </a:p>
          <a:p>
            <a:pPr marL="285750" lvl="0" indent="-285750" algn="just">
              <a:buFont typeface="Wingdings" panose="05000000000000000000" pitchFamily="2" charset="2"/>
              <a:buChar char="q"/>
            </a:pPr>
            <a:endParaRPr lang="es-EC" dirty="0"/>
          </a:p>
          <a:p>
            <a:pPr marL="285750" lvl="0" indent="-285750" algn="just">
              <a:buFont typeface="Wingdings" panose="05000000000000000000" pitchFamily="2" charset="2"/>
              <a:buChar char="q"/>
            </a:pPr>
            <a:r>
              <a:rPr lang="es-EC" dirty="0"/>
              <a:t>Implementación de algoritmos</a:t>
            </a:r>
            <a:r>
              <a:rPr lang="es-EC" dirty="0" smtClean="0"/>
              <a:t>.</a:t>
            </a:r>
          </a:p>
          <a:p>
            <a:pPr marL="285750" lvl="0" indent="-285750" algn="just">
              <a:buFont typeface="Wingdings" panose="05000000000000000000" pitchFamily="2" charset="2"/>
              <a:buChar char="q"/>
            </a:pPr>
            <a:endParaRPr lang="es-EC" dirty="0"/>
          </a:p>
          <a:p>
            <a:pPr marL="285750" lvl="0" indent="-285750" algn="just">
              <a:buFont typeface="Wingdings" panose="05000000000000000000" pitchFamily="2" charset="2"/>
              <a:buChar char="q"/>
            </a:pPr>
            <a:r>
              <a:rPr lang="es-EC" dirty="0"/>
              <a:t>Creación de Interfaces de Usuario (GUI) a través del editor GUIDE</a:t>
            </a:r>
            <a:r>
              <a:rPr lang="es-EC" dirty="0" smtClean="0"/>
              <a:t>.</a:t>
            </a:r>
          </a:p>
          <a:p>
            <a:pPr marL="285750" lvl="0" indent="-285750" algn="just">
              <a:buFont typeface="Wingdings" panose="05000000000000000000" pitchFamily="2" charset="2"/>
              <a:buChar char="q"/>
            </a:pPr>
            <a:endParaRPr lang="es-EC" dirty="0"/>
          </a:p>
          <a:p>
            <a:pPr marL="285750" lvl="0" indent="-285750" algn="just">
              <a:buFont typeface="Wingdings" panose="05000000000000000000" pitchFamily="2" charset="2"/>
              <a:buChar char="q"/>
            </a:pPr>
            <a:r>
              <a:rPr lang="es-EC" dirty="0" err="1"/>
              <a:t>Simulink</a:t>
            </a:r>
            <a:r>
              <a:rPr lang="es-EC" dirty="0"/>
              <a:t>, que es una plataforma de simulación </a:t>
            </a:r>
            <a:r>
              <a:rPr lang="es-EC" dirty="0" err="1"/>
              <a:t>multi</a:t>
            </a:r>
            <a:r>
              <a:rPr lang="es-EC" dirty="0"/>
              <a:t>-dominio</a:t>
            </a:r>
            <a:r>
              <a:rPr lang="es-EC" dirty="0" smtClean="0"/>
              <a:t>.</a:t>
            </a:r>
          </a:p>
          <a:p>
            <a:pPr marL="285750" lvl="0" indent="-285750" algn="just">
              <a:buFont typeface="Wingdings" panose="05000000000000000000" pitchFamily="2" charset="2"/>
              <a:buChar char="q"/>
            </a:pPr>
            <a:endParaRPr lang="es-EC" dirty="0"/>
          </a:p>
          <a:p>
            <a:pPr marL="285750" lvl="0" indent="-285750" algn="just">
              <a:buFont typeface="Wingdings" panose="05000000000000000000" pitchFamily="2" charset="2"/>
              <a:buChar char="q"/>
            </a:pPr>
            <a:r>
              <a:rPr lang="es-EC" dirty="0"/>
              <a:t>Comunicación con otros programa y otros dispositivos hardware, como por ejemplo placas </a:t>
            </a:r>
            <a:r>
              <a:rPr lang="es-EC" dirty="0" err="1"/>
              <a:t>Arduino</a:t>
            </a:r>
            <a:r>
              <a:rPr lang="es-EC" dirty="0"/>
              <a:t>.</a:t>
            </a:r>
          </a:p>
          <a:p>
            <a:pPr lvl="0" algn="just"/>
            <a:endParaRPr lang="es-EC" dirty="0"/>
          </a:p>
        </p:txBody>
      </p:sp>
    </p:spTree>
    <p:extLst>
      <p:ext uri="{BB962C8B-B14F-4D97-AF65-F5344CB8AC3E}">
        <p14:creationId xmlns:p14="http://schemas.microsoft.com/office/powerpoint/2010/main" xmlns="" val="3396701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Antecedentes</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611560" y="2564904"/>
            <a:ext cx="8071966" cy="3108543"/>
          </a:xfrm>
          <a:prstGeom prst="rect">
            <a:avLst/>
          </a:prstGeom>
          <a:noFill/>
        </p:spPr>
        <p:txBody>
          <a:bodyPr wrap="square" rtlCol="0">
            <a:spAutoFit/>
          </a:bodyPr>
          <a:lstStyle/>
          <a:p>
            <a:pPr marL="342900" indent="-342900" algn="just">
              <a:buFont typeface="Wingdings" pitchFamily="2" charset="2"/>
              <a:buChar char="Ø"/>
            </a:pPr>
            <a:r>
              <a:rPr lang="es-EC" sz="2000" dirty="0" smtClean="0"/>
              <a:t>En el laboratorio de Mecanismos y Vibraciones se encuentran módulos de funcionamiento puramente mecánico.</a:t>
            </a:r>
          </a:p>
          <a:p>
            <a:pPr algn="just"/>
            <a:endParaRPr lang="es-EC" sz="2000" dirty="0"/>
          </a:p>
          <a:p>
            <a:pPr marL="342900" indent="-342900" algn="just">
              <a:buFont typeface="Wingdings" pitchFamily="2" charset="2"/>
              <a:buChar char="Ø"/>
            </a:pPr>
            <a:r>
              <a:rPr lang="es-EC" sz="2000" dirty="0" smtClean="0"/>
              <a:t>En el laboratorio se encuentra un módulo de levas mecánicas, pero no tiene un sistema de adquisición de datos.</a:t>
            </a:r>
          </a:p>
          <a:p>
            <a:pPr algn="just"/>
            <a:endParaRPr lang="es-EC" sz="2000" dirty="0"/>
          </a:p>
          <a:p>
            <a:pPr marL="342900" indent="-342900" algn="just">
              <a:buFont typeface="Wingdings" pitchFamily="2" charset="2"/>
              <a:buChar char="Ø"/>
            </a:pPr>
            <a:r>
              <a:rPr lang="es-EC" sz="2000" dirty="0" smtClean="0"/>
              <a:t>La leva electrónica o leva reprogramable permite configurar por medio de software los movimientos del seguidor.</a:t>
            </a:r>
          </a:p>
          <a:p>
            <a:endParaRPr lang="es-EC" dirty="0"/>
          </a:p>
          <a:p>
            <a:endParaRPr lang="es-EC" dirty="0"/>
          </a:p>
        </p:txBody>
      </p:sp>
    </p:spTree>
    <p:extLst>
      <p:ext uri="{BB962C8B-B14F-4D97-AF65-F5344CB8AC3E}">
        <p14:creationId xmlns:p14="http://schemas.microsoft.com/office/powerpoint/2010/main" xmlns="" val="784657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GUI </a:t>
            </a:r>
            <a:r>
              <a:rPr lang="en-US" sz="3200" b="1" dirty="0" smtClean="0"/>
              <a:t>– Interfaces </a:t>
            </a:r>
            <a:r>
              <a:rPr lang="es-EC" sz="3200" b="1" dirty="0" smtClean="0"/>
              <a:t>gráficas</a:t>
            </a:r>
            <a:br>
              <a:rPr lang="es-EC" sz="3200" b="1" dirty="0" smtClean="0"/>
            </a:br>
            <a:r>
              <a:rPr lang="es-EC" sz="3200" b="1" dirty="0" smtClean="0"/>
              <a:t>de usuario</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tretch>
            <a:fillRect/>
          </a:stretch>
        </p:blipFill>
        <p:spPr>
          <a:xfrm>
            <a:off x="251521" y="2291471"/>
            <a:ext cx="5040560" cy="4392488"/>
          </a:xfrm>
          <a:prstGeom prst="rect">
            <a:avLst/>
          </a:prstGeom>
        </p:spPr>
      </p:pic>
      <p:sp>
        <p:nvSpPr>
          <p:cNvPr id="6" name="5 CuadroTexto"/>
          <p:cNvSpPr txBox="1"/>
          <p:nvPr/>
        </p:nvSpPr>
        <p:spPr>
          <a:xfrm>
            <a:off x="5521843" y="3212976"/>
            <a:ext cx="3024336" cy="1754326"/>
          </a:xfrm>
          <a:prstGeom prst="rect">
            <a:avLst/>
          </a:prstGeom>
          <a:noFill/>
        </p:spPr>
        <p:txBody>
          <a:bodyPr wrap="square" rtlCol="0">
            <a:spAutoFit/>
          </a:bodyPr>
          <a:lstStyle/>
          <a:p>
            <a:pPr lvl="0" algn="just"/>
            <a:r>
              <a:rPr lang="es-EC" dirty="0"/>
              <a:t>Esta herramienta contiene típicamente menús, botones, barras de herramientas, y </a:t>
            </a:r>
            <a:r>
              <a:rPr lang="es-EC" dirty="0" smtClean="0"/>
              <a:t>permite una interacción con todas las aplicaciones de  MATLAB.</a:t>
            </a:r>
            <a:endParaRPr lang="es-EC" dirty="0"/>
          </a:p>
        </p:txBody>
      </p:sp>
    </p:spTree>
    <p:extLst>
      <p:ext uri="{BB962C8B-B14F-4D97-AF65-F5344CB8AC3E}">
        <p14:creationId xmlns:p14="http://schemas.microsoft.com/office/powerpoint/2010/main" xmlns="" val="3329706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86058"/>
            <a:ext cx="8229600" cy="1143000"/>
          </a:xfrm>
        </p:spPr>
        <p:txBody>
          <a:bodyPr>
            <a:noAutofit/>
          </a:bodyPr>
          <a:lstStyle/>
          <a:p>
            <a:r>
              <a:rPr lang="es-ES" sz="8000" b="1" dirty="0" smtClean="0">
                <a:solidFill>
                  <a:schemeClr val="tx2"/>
                </a:solidFill>
              </a:rPr>
              <a:t>Diseño Mecatrónico</a:t>
            </a:r>
            <a:endParaRPr lang="es-ES" sz="8000" b="1" dirty="0">
              <a:solidFill>
                <a:schemeClr val="tx2"/>
              </a:solidFill>
            </a:endParaRPr>
          </a:p>
        </p:txBody>
      </p:sp>
      <p:pic>
        <p:nvPicPr>
          <p:cNvPr id="4" name="1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1844824"/>
            <a:ext cx="7272808" cy="4641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1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extLst>
      <p:ext uri="{BB962C8B-B14F-4D97-AF65-F5344CB8AC3E}">
        <p14:creationId xmlns:p14="http://schemas.microsoft.com/office/powerpoint/2010/main" xmlns="" val="3517035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Mecanismo transmisión Piñón - Cremallera</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95536" y="2276872"/>
            <a:ext cx="8071966" cy="5878532"/>
          </a:xfrm>
          <a:prstGeom prst="rect">
            <a:avLst/>
          </a:prstGeom>
          <a:noFill/>
        </p:spPr>
        <p:txBody>
          <a:bodyPr wrap="square" rtlCol="0">
            <a:spAutoFit/>
          </a:bodyPr>
          <a:lstStyle/>
          <a:p>
            <a:pPr marL="342900" indent="-342900" algn="just">
              <a:buFont typeface="Wingdings" pitchFamily="2" charset="2"/>
              <a:buChar char="Ø"/>
            </a:pPr>
            <a:r>
              <a:rPr lang="es-EC" sz="2000" dirty="0" smtClean="0"/>
              <a:t>Condiciones de diseño:</a:t>
            </a:r>
          </a:p>
          <a:p>
            <a:pPr marL="800100" lvl="1" indent="-342900" algn="just">
              <a:buFont typeface="Wingdings" pitchFamily="2" charset="2"/>
              <a:buChar char="Ø"/>
            </a:pPr>
            <a:r>
              <a:rPr lang="es-EC" sz="2000" dirty="0" smtClean="0"/>
              <a:t>Longitud máxima de carrera física = 20 cm</a:t>
            </a:r>
            <a:endParaRPr lang="en-US" sz="2000" dirty="0" smtClean="0"/>
          </a:p>
          <a:p>
            <a:pPr marL="800100" lvl="1" indent="-342900" algn="just">
              <a:buFont typeface="Wingdings" pitchFamily="2" charset="2"/>
              <a:buChar char="Ø"/>
            </a:pPr>
            <a:r>
              <a:rPr lang="es-EC" sz="2000" dirty="0" smtClean="0"/>
              <a:t>Velocidad máxima de la cremallera = 0.8 m/s</a:t>
            </a:r>
            <a:endParaRPr lang="en-US" sz="2000" dirty="0" smtClean="0"/>
          </a:p>
          <a:p>
            <a:pPr marL="800100" lvl="1" indent="-342900" algn="just">
              <a:buFont typeface="Wingdings" pitchFamily="2" charset="2"/>
              <a:buChar char="Ø"/>
            </a:pPr>
            <a:r>
              <a:rPr lang="es-EC" sz="2000" dirty="0" smtClean="0"/>
              <a:t>Carga permitida = 5 kg </a:t>
            </a:r>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Con esas condiciones se determina que se debe construir un sistema con las características:</a:t>
            </a:r>
          </a:p>
          <a:p>
            <a:pPr marL="800100" lvl="1" indent="-342900" algn="just">
              <a:buFont typeface="Wingdings" pitchFamily="2" charset="2"/>
              <a:buChar char="Ø"/>
            </a:pPr>
            <a:r>
              <a:rPr lang="es-EC" sz="2000" dirty="0" err="1" smtClean="0"/>
              <a:t>dp</a:t>
            </a:r>
            <a:r>
              <a:rPr lang="es-EC" sz="2000" dirty="0" smtClean="0"/>
              <a:t>=70 mm</a:t>
            </a:r>
          </a:p>
          <a:p>
            <a:pPr marL="800100" lvl="1" indent="-342900" algn="just">
              <a:buFont typeface="Wingdings" pitchFamily="2" charset="2"/>
              <a:buChar char="Ø"/>
            </a:pPr>
            <a:r>
              <a:rPr lang="es-EC" sz="2000" dirty="0" smtClean="0"/>
              <a:t>T=1.72 </a:t>
            </a:r>
            <a:r>
              <a:rPr lang="es-EC" sz="2000" dirty="0" err="1" smtClean="0"/>
              <a:t>Nm</a:t>
            </a:r>
            <a:endParaRPr lang="es-EC" sz="2000" dirty="0" smtClean="0"/>
          </a:p>
          <a:p>
            <a:pPr marL="800100" lvl="1" indent="-342900" algn="just">
              <a:buFont typeface="Wingdings" pitchFamily="2" charset="2"/>
              <a:buChar char="Ø"/>
            </a:pPr>
            <a:r>
              <a:rPr lang="es-EC" sz="2000" dirty="0" smtClean="0"/>
              <a:t>w=218 rpm.</a:t>
            </a:r>
          </a:p>
          <a:p>
            <a:pPr marL="342900" indent="-342900" algn="just"/>
            <a:endParaRPr lang="es-EC" sz="2000" dirty="0" smtClean="0"/>
          </a:p>
          <a:p>
            <a:pPr marL="342900" indent="-342900" algn="just">
              <a:buFont typeface="Wingdings" pitchFamily="2" charset="2"/>
              <a:buChar char="Ø"/>
            </a:pPr>
            <a:r>
              <a:rPr lang="es-EC" sz="2000" dirty="0" smtClean="0"/>
              <a:t>El motor MX64T tiene un torque máximo de 7.3 </a:t>
            </a:r>
            <a:r>
              <a:rPr lang="es-EC" sz="2000" dirty="0" err="1" smtClean="0"/>
              <a:t>Nm</a:t>
            </a:r>
            <a:r>
              <a:rPr lang="es-EC" sz="2000" dirty="0" smtClean="0"/>
              <a:t> y una velocidad máxima de 78 rpm, por lo que se requiere un tren de engranes para incrementar hasta la velocidad deseada.</a:t>
            </a:r>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3420980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Tren de Engranes</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6" name="5 Imagen"/>
          <p:cNvPicPr/>
          <p:nvPr/>
        </p:nvPicPr>
        <p:blipFill>
          <a:blip r:embed="rId5" cstate="print"/>
          <a:srcRect/>
          <a:stretch>
            <a:fillRect/>
          </a:stretch>
        </p:blipFill>
        <p:spPr bwMode="auto">
          <a:xfrm>
            <a:off x="323528" y="2420888"/>
            <a:ext cx="3168352" cy="3960440"/>
          </a:xfrm>
          <a:prstGeom prst="rect">
            <a:avLst/>
          </a:prstGeom>
          <a:noFill/>
          <a:ln w="9525">
            <a:noFill/>
            <a:miter lim="800000"/>
            <a:headEnd/>
            <a:tailEnd/>
          </a:ln>
        </p:spPr>
      </p:pic>
      <p:pic>
        <p:nvPicPr>
          <p:cNvPr id="43011" name="Picture 3"/>
          <p:cNvPicPr>
            <a:picLocks noChangeAspect="1" noChangeArrowheads="1"/>
          </p:cNvPicPr>
          <p:nvPr/>
        </p:nvPicPr>
        <p:blipFill>
          <a:blip r:embed="rId6" cstate="print"/>
          <a:srcRect/>
          <a:stretch>
            <a:fillRect/>
          </a:stretch>
        </p:blipFill>
        <p:spPr bwMode="auto">
          <a:xfrm>
            <a:off x="3491880" y="2852936"/>
            <a:ext cx="4807331" cy="3312368"/>
          </a:xfrm>
          <a:prstGeom prst="rect">
            <a:avLst/>
          </a:prstGeom>
          <a:noFill/>
          <a:ln w="9525">
            <a:noFill/>
            <a:miter lim="800000"/>
            <a:headEnd/>
            <a:tailEnd/>
          </a:ln>
        </p:spPr>
      </p:pic>
    </p:spTree>
    <p:extLst>
      <p:ext uri="{BB962C8B-B14F-4D97-AF65-F5344CB8AC3E}">
        <p14:creationId xmlns:p14="http://schemas.microsoft.com/office/powerpoint/2010/main" xmlns="" val="1126010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Características de los Dientes de Engranes</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44034" name="Picture 2"/>
          <p:cNvPicPr>
            <a:picLocks noChangeAspect="1" noChangeArrowheads="1"/>
          </p:cNvPicPr>
          <p:nvPr/>
        </p:nvPicPr>
        <p:blipFill>
          <a:blip r:embed="rId5" cstate="print"/>
          <a:srcRect/>
          <a:stretch>
            <a:fillRect/>
          </a:stretch>
        </p:blipFill>
        <p:spPr bwMode="auto">
          <a:xfrm>
            <a:off x="827584" y="2636912"/>
            <a:ext cx="7392620" cy="2736304"/>
          </a:xfrm>
          <a:prstGeom prst="rect">
            <a:avLst/>
          </a:prstGeom>
          <a:noFill/>
          <a:ln w="9525">
            <a:noFill/>
            <a:miter lim="800000"/>
            <a:headEnd/>
            <a:tailEnd/>
          </a:ln>
        </p:spPr>
      </p:pic>
    </p:spTree>
    <p:extLst>
      <p:ext uri="{BB962C8B-B14F-4D97-AF65-F5344CB8AC3E}">
        <p14:creationId xmlns:p14="http://schemas.microsoft.com/office/powerpoint/2010/main" xmlns="" val="2397861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Características de los Engranes</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45058" name="Picture 2"/>
          <p:cNvPicPr>
            <a:picLocks noChangeAspect="1" noChangeArrowheads="1"/>
          </p:cNvPicPr>
          <p:nvPr/>
        </p:nvPicPr>
        <p:blipFill>
          <a:blip r:embed="rId5" cstate="print"/>
          <a:srcRect/>
          <a:stretch>
            <a:fillRect/>
          </a:stretch>
        </p:blipFill>
        <p:spPr bwMode="auto">
          <a:xfrm>
            <a:off x="2123728" y="2492896"/>
            <a:ext cx="4464496" cy="2002544"/>
          </a:xfrm>
          <a:prstGeom prst="rect">
            <a:avLst/>
          </a:prstGeom>
          <a:noFill/>
          <a:ln w="9525">
            <a:noFill/>
            <a:miter lim="800000"/>
            <a:headEnd/>
            <a:tailEnd/>
          </a:ln>
        </p:spPr>
      </p:pic>
      <p:pic>
        <p:nvPicPr>
          <p:cNvPr id="45059" name="Picture 3"/>
          <p:cNvPicPr>
            <a:picLocks noChangeAspect="1" noChangeArrowheads="1"/>
          </p:cNvPicPr>
          <p:nvPr/>
        </p:nvPicPr>
        <p:blipFill>
          <a:blip r:embed="rId6" cstate="print"/>
          <a:srcRect/>
          <a:stretch>
            <a:fillRect/>
          </a:stretch>
        </p:blipFill>
        <p:spPr bwMode="auto">
          <a:xfrm>
            <a:off x="2195736" y="4797152"/>
            <a:ext cx="4424662" cy="1152128"/>
          </a:xfrm>
          <a:prstGeom prst="rect">
            <a:avLst/>
          </a:prstGeom>
          <a:noFill/>
          <a:ln w="9525">
            <a:noFill/>
            <a:miter lim="800000"/>
            <a:headEnd/>
            <a:tailEnd/>
          </a:ln>
        </p:spPr>
      </p:pic>
    </p:spTree>
    <p:extLst>
      <p:ext uri="{BB962C8B-B14F-4D97-AF65-F5344CB8AC3E}">
        <p14:creationId xmlns:p14="http://schemas.microsoft.com/office/powerpoint/2010/main" xmlns="" val="1296741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Factores de Seguridad en los Engranes</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46082" name="Picture 2"/>
          <p:cNvPicPr>
            <a:picLocks noChangeAspect="1" noChangeArrowheads="1"/>
          </p:cNvPicPr>
          <p:nvPr/>
        </p:nvPicPr>
        <p:blipFill>
          <a:blip r:embed="rId5" cstate="print"/>
          <a:srcRect/>
          <a:stretch>
            <a:fillRect/>
          </a:stretch>
        </p:blipFill>
        <p:spPr bwMode="auto">
          <a:xfrm>
            <a:off x="3347864" y="3501008"/>
            <a:ext cx="5066542" cy="2160240"/>
          </a:xfrm>
          <a:prstGeom prst="rect">
            <a:avLst/>
          </a:prstGeom>
          <a:noFill/>
          <a:ln w="9525">
            <a:noFill/>
            <a:miter lim="800000"/>
            <a:headEnd/>
            <a:tailEnd/>
          </a:ln>
        </p:spPr>
      </p:pic>
      <p:pic>
        <p:nvPicPr>
          <p:cNvPr id="8" name="7 Imagen"/>
          <p:cNvPicPr/>
          <p:nvPr/>
        </p:nvPicPr>
        <p:blipFill>
          <a:blip r:embed="rId6" cstate="print"/>
          <a:srcRect/>
          <a:stretch>
            <a:fillRect/>
          </a:stretch>
        </p:blipFill>
        <p:spPr bwMode="auto">
          <a:xfrm>
            <a:off x="323528" y="2420888"/>
            <a:ext cx="2880320" cy="3744416"/>
          </a:xfrm>
          <a:prstGeom prst="rect">
            <a:avLst/>
          </a:prstGeom>
          <a:noFill/>
          <a:ln w="9525">
            <a:noFill/>
            <a:miter lim="800000"/>
            <a:headEnd/>
            <a:tailEnd/>
          </a:ln>
        </p:spPr>
      </p:pic>
    </p:spTree>
    <p:extLst>
      <p:ext uri="{BB962C8B-B14F-4D97-AF65-F5344CB8AC3E}">
        <p14:creationId xmlns:p14="http://schemas.microsoft.com/office/powerpoint/2010/main" xmlns="" val="2649731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Diseño del Eje 1</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9" name="8 Imagen"/>
          <p:cNvPicPr/>
          <p:nvPr/>
        </p:nvPicPr>
        <p:blipFill>
          <a:blip r:embed="rId5" cstate="print"/>
          <a:srcRect/>
          <a:stretch>
            <a:fillRect/>
          </a:stretch>
        </p:blipFill>
        <p:spPr bwMode="auto">
          <a:xfrm>
            <a:off x="0" y="3068960"/>
            <a:ext cx="4392488" cy="2376264"/>
          </a:xfrm>
          <a:prstGeom prst="rect">
            <a:avLst/>
          </a:prstGeom>
          <a:noFill/>
          <a:ln w="9525">
            <a:noFill/>
            <a:miter lim="800000"/>
            <a:headEnd/>
            <a:tailEnd/>
          </a:ln>
        </p:spPr>
      </p:pic>
      <p:pic>
        <p:nvPicPr>
          <p:cNvPr id="47106" name="Picture 2"/>
          <p:cNvPicPr>
            <a:picLocks noChangeAspect="1" noChangeArrowheads="1"/>
          </p:cNvPicPr>
          <p:nvPr/>
        </p:nvPicPr>
        <p:blipFill>
          <a:blip r:embed="rId6" cstate="print"/>
          <a:srcRect/>
          <a:stretch>
            <a:fillRect/>
          </a:stretch>
        </p:blipFill>
        <p:spPr bwMode="auto">
          <a:xfrm>
            <a:off x="4355976" y="3068960"/>
            <a:ext cx="4352925" cy="2638425"/>
          </a:xfrm>
          <a:prstGeom prst="rect">
            <a:avLst/>
          </a:prstGeom>
          <a:noFill/>
          <a:ln w="9525">
            <a:noFill/>
            <a:miter lim="800000"/>
            <a:headEnd/>
            <a:tailEnd/>
          </a:ln>
        </p:spPr>
      </p:pic>
    </p:spTree>
    <p:extLst>
      <p:ext uri="{BB962C8B-B14F-4D97-AF65-F5344CB8AC3E}">
        <p14:creationId xmlns:p14="http://schemas.microsoft.com/office/powerpoint/2010/main" xmlns="" val="31930382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Diseño del Eje 2</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6" name="5 Imagen"/>
          <p:cNvPicPr/>
          <p:nvPr/>
        </p:nvPicPr>
        <p:blipFill>
          <a:blip r:embed="rId5" cstate="print"/>
          <a:srcRect/>
          <a:stretch>
            <a:fillRect/>
          </a:stretch>
        </p:blipFill>
        <p:spPr bwMode="auto">
          <a:xfrm>
            <a:off x="0" y="2852936"/>
            <a:ext cx="4104456" cy="2952328"/>
          </a:xfrm>
          <a:prstGeom prst="rect">
            <a:avLst/>
          </a:prstGeom>
          <a:noFill/>
          <a:ln w="9525">
            <a:noFill/>
            <a:miter lim="800000"/>
            <a:headEnd/>
            <a:tailEnd/>
          </a:ln>
        </p:spPr>
      </p:pic>
      <p:pic>
        <p:nvPicPr>
          <p:cNvPr id="48130" name="Picture 2"/>
          <p:cNvPicPr>
            <a:picLocks noChangeAspect="1" noChangeArrowheads="1"/>
          </p:cNvPicPr>
          <p:nvPr/>
        </p:nvPicPr>
        <p:blipFill>
          <a:blip r:embed="rId6" cstate="print"/>
          <a:srcRect/>
          <a:stretch>
            <a:fillRect/>
          </a:stretch>
        </p:blipFill>
        <p:spPr bwMode="auto">
          <a:xfrm>
            <a:off x="3995936" y="3068960"/>
            <a:ext cx="4720925" cy="2844924"/>
          </a:xfrm>
          <a:prstGeom prst="rect">
            <a:avLst/>
          </a:prstGeom>
          <a:noFill/>
          <a:ln w="9525">
            <a:noFill/>
            <a:miter lim="800000"/>
            <a:headEnd/>
            <a:tailEnd/>
          </a:ln>
        </p:spPr>
      </p:pic>
    </p:spTree>
    <p:extLst>
      <p:ext uri="{BB962C8B-B14F-4D97-AF65-F5344CB8AC3E}">
        <p14:creationId xmlns:p14="http://schemas.microsoft.com/office/powerpoint/2010/main" xmlns="" val="122234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Definición del Problema</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611560" y="2060848"/>
            <a:ext cx="8071966" cy="2246769"/>
          </a:xfrm>
          <a:prstGeom prst="rect">
            <a:avLst/>
          </a:prstGeom>
          <a:noFill/>
        </p:spPr>
        <p:txBody>
          <a:bodyPr wrap="square" rtlCol="0">
            <a:spAutoFit/>
          </a:bodyPr>
          <a:lstStyle/>
          <a:p>
            <a:pPr marL="342900" indent="-342900" algn="just">
              <a:buFont typeface="Wingdings" pitchFamily="2" charset="2"/>
              <a:buChar char="Ø"/>
            </a:pPr>
            <a:r>
              <a:rPr lang="es-EC" sz="2000" dirty="0" smtClean="0"/>
              <a:t>Tradicionalmente, las levas han sido fundamentales en la generación de movimientos automatizados.</a:t>
            </a:r>
            <a:endParaRPr lang="es-EC" sz="2000" dirty="0"/>
          </a:p>
          <a:p>
            <a:pPr marL="342900" indent="-342900" algn="just">
              <a:buFont typeface="Wingdings" pitchFamily="2" charset="2"/>
              <a:buChar char="Ø"/>
            </a:pPr>
            <a:r>
              <a:rPr lang="es-EC" sz="2000" dirty="0" smtClean="0"/>
              <a:t>Entre sus principales limitaciones se encuentra la dificultad de adaptar los movimientos de su seguidor.</a:t>
            </a:r>
            <a:endParaRPr lang="es-EC" sz="2000" dirty="0"/>
          </a:p>
          <a:p>
            <a:pPr marL="342900" indent="-342900" algn="just">
              <a:buFont typeface="Wingdings" pitchFamily="2" charset="2"/>
              <a:buChar char="Ø"/>
            </a:pPr>
            <a:r>
              <a:rPr lang="es-EC" sz="2000" dirty="0" smtClean="0"/>
              <a:t>Generar un sistema mecatrónico que permita generar movimientos que generaría una leva mecánica plana en si seguidor, con la capacidad de variar sus movimientos en función de una necesidad.</a:t>
            </a:r>
            <a:endParaRPr lang="es-EC" dirty="0"/>
          </a:p>
        </p:txBody>
      </p:sp>
      <p:pic>
        <p:nvPicPr>
          <p:cNvPr id="6" name="5 Imagen" descr="http://machinedesign.com/site-files/machinedesign.com/files/archive/motionsystemdesign.com/images/0312-electronic-camming-diagram-900.gif"/>
          <p:cNvPicPr/>
          <p:nvPr/>
        </p:nvPicPr>
        <p:blipFill>
          <a:blip r:embed="rId5" cstate="print"/>
          <a:srcRect/>
          <a:stretch>
            <a:fillRect/>
          </a:stretch>
        </p:blipFill>
        <p:spPr bwMode="auto">
          <a:xfrm>
            <a:off x="1641203" y="4336605"/>
            <a:ext cx="6531197" cy="2332755"/>
          </a:xfrm>
          <a:prstGeom prst="rect">
            <a:avLst/>
          </a:prstGeom>
          <a:noFill/>
          <a:ln w="9525">
            <a:noFill/>
            <a:miter lim="800000"/>
            <a:headEnd/>
            <a:tailEnd/>
          </a:ln>
        </p:spPr>
      </p:pic>
    </p:spTree>
    <p:extLst>
      <p:ext uri="{BB962C8B-B14F-4D97-AF65-F5344CB8AC3E}">
        <p14:creationId xmlns:p14="http://schemas.microsoft.com/office/powerpoint/2010/main" xmlns="" val="12068616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Selección de Componentes: Cremallera y Engranes</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49154" name="Picture 2"/>
          <p:cNvPicPr>
            <a:picLocks noChangeAspect="1" noChangeArrowheads="1"/>
          </p:cNvPicPr>
          <p:nvPr/>
        </p:nvPicPr>
        <p:blipFill>
          <a:blip r:embed="rId5" cstate="print"/>
          <a:srcRect/>
          <a:stretch>
            <a:fillRect/>
          </a:stretch>
        </p:blipFill>
        <p:spPr bwMode="auto">
          <a:xfrm>
            <a:off x="2051720" y="2348880"/>
            <a:ext cx="4810125" cy="1962150"/>
          </a:xfrm>
          <a:prstGeom prst="rect">
            <a:avLst/>
          </a:prstGeom>
          <a:noFill/>
          <a:ln w="9525">
            <a:noFill/>
            <a:miter lim="800000"/>
            <a:headEnd/>
            <a:tailEnd/>
          </a:ln>
        </p:spPr>
      </p:pic>
      <p:pic>
        <p:nvPicPr>
          <p:cNvPr id="49155" name="Picture 3"/>
          <p:cNvPicPr>
            <a:picLocks noChangeAspect="1" noChangeArrowheads="1"/>
          </p:cNvPicPr>
          <p:nvPr/>
        </p:nvPicPr>
        <p:blipFill>
          <a:blip r:embed="rId6" cstate="print"/>
          <a:srcRect/>
          <a:stretch>
            <a:fillRect/>
          </a:stretch>
        </p:blipFill>
        <p:spPr bwMode="auto">
          <a:xfrm>
            <a:off x="1475656" y="4437112"/>
            <a:ext cx="6048672" cy="2311975"/>
          </a:xfrm>
          <a:prstGeom prst="rect">
            <a:avLst/>
          </a:prstGeom>
          <a:noFill/>
          <a:ln w="9525">
            <a:noFill/>
            <a:miter lim="800000"/>
            <a:headEnd/>
            <a:tailEnd/>
          </a:ln>
        </p:spPr>
      </p:pic>
    </p:spTree>
    <p:extLst>
      <p:ext uri="{BB962C8B-B14F-4D97-AF65-F5344CB8AC3E}">
        <p14:creationId xmlns:p14="http://schemas.microsoft.com/office/powerpoint/2010/main" xmlns="" val="621262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Selección de Componentes: Ejes y Chavetas</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50178" name="Picture 2"/>
          <p:cNvPicPr>
            <a:picLocks noChangeAspect="1" noChangeArrowheads="1"/>
          </p:cNvPicPr>
          <p:nvPr/>
        </p:nvPicPr>
        <p:blipFill>
          <a:blip r:embed="rId5" cstate="print"/>
          <a:srcRect/>
          <a:stretch>
            <a:fillRect/>
          </a:stretch>
        </p:blipFill>
        <p:spPr bwMode="auto">
          <a:xfrm>
            <a:off x="1547664" y="2276872"/>
            <a:ext cx="5979863" cy="2664296"/>
          </a:xfrm>
          <a:prstGeom prst="rect">
            <a:avLst/>
          </a:prstGeom>
          <a:noFill/>
          <a:ln w="9525">
            <a:noFill/>
            <a:miter lim="800000"/>
            <a:headEnd/>
            <a:tailEnd/>
          </a:ln>
        </p:spPr>
      </p:pic>
      <p:pic>
        <p:nvPicPr>
          <p:cNvPr id="50179" name="Picture 3"/>
          <p:cNvPicPr>
            <a:picLocks noChangeAspect="1" noChangeArrowheads="1"/>
          </p:cNvPicPr>
          <p:nvPr/>
        </p:nvPicPr>
        <p:blipFill>
          <a:blip r:embed="rId6" cstate="print"/>
          <a:srcRect/>
          <a:stretch>
            <a:fillRect/>
          </a:stretch>
        </p:blipFill>
        <p:spPr bwMode="auto">
          <a:xfrm>
            <a:off x="2411760" y="5085184"/>
            <a:ext cx="4104456" cy="1409255"/>
          </a:xfrm>
          <a:prstGeom prst="rect">
            <a:avLst/>
          </a:prstGeom>
          <a:noFill/>
          <a:ln w="9525">
            <a:noFill/>
            <a:miter lim="800000"/>
            <a:headEnd/>
            <a:tailEnd/>
          </a:ln>
        </p:spPr>
      </p:pic>
    </p:spTree>
    <p:extLst>
      <p:ext uri="{BB962C8B-B14F-4D97-AF65-F5344CB8AC3E}">
        <p14:creationId xmlns:p14="http://schemas.microsoft.com/office/powerpoint/2010/main" xmlns="" val="15110398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Mecánico</a:t>
            </a:r>
            <a:br>
              <a:rPr lang="es-EC" sz="3200" b="1" dirty="0" smtClean="0"/>
            </a:br>
            <a:r>
              <a:rPr lang="es-EC" sz="2400" b="1" dirty="0" smtClean="0"/>
              <a:t>Esquema de Mecanismo Ensamblado</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7" name="6 Imagen"/>
          <p:cNvPicPr/>
          <p:nvPr/>
        </p:nvPicPr>
        <p:blipFill>
          <a:blip r:embed="rId5" cstate="print"/>
          <a:srcRect/>
          <a:stretch>
            <a:fillRect/>
          </a:stretch>
        </p:blipFill>
        <p:spPr bwMode="auto">
          <a:xfrm>
            <a:off x="1835696" y="2348880"/>
            <a:ext cx="5328592" cy="4104456"/>
          </a:xfrm>
          <a:prstGeom prst="rect">
            <a:avLst/>
          </a:prstGeom>
          <a:noFill/>
          <a:ln w="9525">
            <a:noFill/>
            <a:miter lim="800000"/>
            <a:headEnd/>
            <a:tailEnd/>
          </a:ln>
        </p:spPr>
      </p:pic>
    </p:spTree>
    <p:extLst>
      <p:ext uri="{BB962C8B-B14F-4D97-AF65-F5344CB8AC3E}">
        <p14:creationId xmlns:p14="http://schemas.microsoft.com/office/powerpoint/2010/main" xmlns="" val="2175777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Eléctrico-Electrónico</a:t>
            </a:r>
            <a:br>
              <a:rPr lang="es-EC" sz="3200" b="1" dirty="0" smtClean="0"/>
            </a:br>
            <a:r>
              <a:rPr lang="es-EC" sz="2400" b="1" dirty="0" smtClean="0"/>
              <a:t>Selección del Servomotor: Comparación de Motores</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51202" name="Picture 2"/>
          <p:cNvPicPr>
            <a:picLocks noChangeAspect="1" noChangeArrowheads="1"/>
          </p:cNvPicPr>
          <p:nvPr/>
        </p:nvPicPr>
        <p:blipFill>
          <a:blip r:embed="rId5" cstate="print"/>
          <a:srcRect/>
          <a:stretch>
            <a:fillRect/>
          </a:stretch>
        </p:blipFill>
        <p:spPr bwMode="auto">
          <a:xfrm>
            <a:off x="1115616" y="2348879"/>
            <a:ext cx="7056784" cy="4265965"/>
          </a:xfrm>
          <a:prstGeom prst="rect">
            <a:avLst/>
          </a:prstGeom>
          <a:noFill/>
          <a:ln w="9525">
            <a:noFill/>
            <a:miter lim="800000"/>
            <a:headEnd/>
            <a:tailEnd/>
          </a:ln>
        </p:spPr>
      </p:pic>
    </p:spTree>
    <p:extLst>
      <p:ext uri="{BB962C8B-B14F-4D97-AF65-F5344CB8AC3E}">
        <p14:creationId xmlns:p14="http://schemas.microsoft.com/office/powerpoint/2010/main" xmlns="" val="41215210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Diseño Eléctrico-Electrónico</a:t>
            </a:r>
            <a:br>
              <a:rPr lang="es-EC" sz="3200" b="1" dirty="0" smtClean="0"/>
            </a:br>
            <a:r>
              <a:rPr lang="es-EC" sz="2400" b="1" dirty="0" smtClean="0"/>
              <a:t>Selección del Servomotor: Motor </a:t>
            </a:r>
            <a:r>
              <a:rPr lang="es-EC" sz="2400" b="1" dirty="0" err="1" smtClean="0"/>
              <a:t>Dynamixel</a:t>
            </a:r>
            <a:r>
              <a:rPr lang="es-EC" sz="2400" b="1" dirty="0" smtClean="0"/>
              <a:t> MX-64T</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52226" name="Picture 2"/>
          <p:cNvPicPr>
            <a:picLocks noChangeAspect="1" noChangeArrowheads="1"/>
          </p:cNvPicPr>
          <p:nvPr/>
        </p:nvPicPr>
        <p:blipFill>
          <a:blip r:embed="rId5" cstate="print"/>
          <a:srcRect/>
          <a:stretch>
            <a:fillRect/>
          </a:stretch>
        </p:blipFill>
        <p:spPr bwMode="auto">
          <a:xfrm>
            <a:off x="755576" y="2636912"/>
            <a:ext cx="7820349" cy="1800200"/>
          </a:xfrm>
          <a:prstGeom prst="rect">
            <a:avLst/>
          </a:prstGeom>
          <a:noFill/>
          <a:ln w="9525">
            <a:noFill/>
            <a:miter lim="800000"/>
            <a:headEnd/>
            <a:tailEnd/>
          </a:ln>
        </p:spPr>
      </p:pic>
      <p:pic>
        <p:nvPicPr>
          <p:cNvPr id="7" name="6 Imagen"/>
          <p:cNvPicPr/>
          <p:nvPr/>
        </p:nvPicPr>
        <p:blipFill>
          <a:blip r:embed="rId6" cstate="print"/>
          <a:srcRect/>
          <a:stretch>
            <a:fillRect/>
          </a:stretch>
        </p:blipFill>
        <p:spPr bwMode="auto">
          <a:xfrm>
            <a:off x="3851920" y="4509120"/>
            <a:ext cx="1600200" cy="2023381"/>
          </a:xfrm>
          <a:prstGeom prst="rect">
            <a:avLst/>
          </a:prstGeom>
          <a:noFill/>
          <a:ln w="9525">
            <a:noFill/>
            <a:miter lim="800000"/>
            <a:headEnd/>
            <a:tailEnd/>
          </a:ln>
        </p:spPr>
      </p:pic>
    </p:spTree>
    <p:extLst>
      <p:ext uri="{BB962C8B-B14F-4D97-AF65-F5344CB8AC3E}">
        <p14:creationId xmlns:p14="http://schemas.microsoft.com/office/powerpoint/2010/main" xmlns="" val="3384471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Transmisión de </a:t>
            </a:r>
            <a:br>
              <a:rPr lang="es-EC" sz="3200" b="1" dirty="0" smtClean="0"/>
            </a:br>
            <a:r>
              <a:rPr lang="es-EC" sz="3200" b="1" dirty="0" smtClean="0"/>
              <a:t>datos</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9914" y="2708920"/>
            <a:ext cx="8191500" cy="2571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71252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Comparación entre modos</a:t>
            </a:r>
            <a:br>
              <a:rPr lang="es-EC" sz="3200" b="1" dirty="0" smtClean="0"/>
            </a:br>
            <a:r>
              <a:rPr lang="es-EC" sz="3200" b="1" dirty="0" smtClean="0"/>
              <a:t>de transmisión</a:t>
            </a:r>
            <a:endParaRPr lang="es-EC" sz="3200" b="1" dirty="0"/>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2348880"/>
            <a:ext cx="7701835" cy="37208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69773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Transmisión mediante</a:t>
            </a:r>
            <a:br>
              <a:rPr lang="es-EC" sz="3200" b="1" dirty="0" smtClean="0"/>
            </a:br>
            <a:r>
              <a:rPr lang="es-EC" sz="3200" b="1" dirty="0" smtClean="0"/>
              <a:t>PWM y ADC</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8" y="2223820"/>
            <a:ext cx="4392488" cy="46341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4722262" y="3212976"/>
            <a:ext cx="3781222" cy="2031325"/>
          </a:xfrm>
          <a:prstGeom prst="rect">
            <a:avLst/>
          </a:prstGeom>
          <a:noFill/>
        </p:spPr>
        <p:txBody>
          <a:bodyPr wrap="square" rtlCol="0">
            <a:spAutoFit/>
          </a:bodyPr>
          <a:lstStyle/>
          <a:p>
            <a:pPr lvl="0" algn="just"/>
            <a:r>
              <a:rPr lang="es-EC" dirty="0"/>
              <a:t>U</a:t>
            </a:r>
            <a:r>
              <a:rPr lang="es-EC" dirty="0" smtClean="0"/>
              <a:t>na </a:t>
            </a:r>
            <a:r>
              <a:rPr lang="es-EC" dirty="0"/>
              <a:t>salida modulada por ancho de pulso genera un voltaje eficaz que se puede utilizar en circuito analógicos</a:t>
            </a:r>
            <a:r>
              <a:rPr lang="es-EC" dirty="0" smtClean="0"/>
              <a:t>, sin embargo, </a:t>
            </a:r>
            <a:r>
              <a:rPr lang="es-EC" dirty="0"/>
              <a:t>un conversor análogo – digital no reconoce dicho voltaje eficaz como un voltaje real sino como pulsos </a:t>
            </a:r>
            <a:r>
              <a:rPr lang="es-EC" dirty="0" smtClean="0"/>
              <a:t>digitales.</a:t>
            </a:r>
            <a:endParaRPr lang="es-EC" dirty="0"/>
          </a:p>
        </p:txBody>
      </p:sp>
    </p:spTree>
    <p:extLst>
      <p:ext uri="{BB962C8B-B14F-4D97-AF65-F5344CB8AC3E}">
        <p14:creationId xmlns:p14="http://schemas.microsoft.com/office/powerpoint/2010/main" xmlns="" val="379333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Transmisión mediante</a:t>
            </a:r>
            <a:br>
              <a:rPr lang="es-EC" sz="3200" b="1" dirty="0"/>
            </a:br>
            <a:r>
              <a:rPr lang="es-EC" sz="3200" b="1" dirty="0"/>
              <a:t>PWM y ADC</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mc:AlternateContent xmlns:mc="http://schemas.openxmlformats.org/markup-compatibility/2006">
        <mc:Choice xmlns:a14="http://schemas.microsoft.com/office/drawing/2010/main" xmlns="" Requires="a14">
          <p:sp>
            <p:nvSpPr>
              <p:cNvPr id="5" name="4 CuadroTexto"/>
              <p:cNvSpPr txBox="1"/>
              <p:nvPr/>
            </p:nvSpPr>
            <p:spPr>
              <a:xfrm>
                <a:off x="611560" y="2420888"/>
                <a:ext cx="8071966" cy="3416320"/>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t>El filtro pasa bajas seleccionado </a:t>
                </a:r>
                <a:r>
                  <a:rPr lang="es-EC" dirty="0" smtClean="0"/>
                  <a:t>es </a:t>
                </a:r>
                <a:r>
                  <a:rPr lang="es-EC" dirty="0"/>
                  <a:t>de tipo </a:t>
                </a:r>
                <a:r>
                  <a:rPr lang="es-EC" dirty="0" smtClean="0"/>
                  <a:t>RC </a:t>
                </a:r>
                <a:r>
                  <a:rPr lang="en-US" dirty="0" smtClean="0"/>
                  <a:t>(</a:t>
                </a:r>
                <a:r>
                  <a:rPr lang="es-EC" dirty="0" smtClean="0"/>
                  <a:t>compuesto </a:t>
                </a:r>
                <a:r>
                  <a:rPr lang="es-EC" dirty="0"/>
                  <a:t>por una resistencia y un </a:t>
                </a:r>
                <a:r>
                  <a:rPr lang="es-EC" dirty="0" smtClean="0"/>
                  <a:t>capacitor) con una frecuencia de corte de 490Hz (Frecuencia de PWM),  con la </a:t>
                </a:r>
                <a:r>
                  <a:rPr lang="es-EC" dirty="0"/>
                  <a:t>salida </a:t>
                </a:r>
                <a:r>
                  <a:rPr lang="es-EC" dirty="0" smtClean="0"/>
                  <a:t>de voltaje  tomada en </a:t>
                </a:r>
                <a:r>
                  <a:rPr lang="es-EC" dirty="0"/>
                  <a:t>el </a:t>
                </a:r>
                <a:r>
                  <a:rPr lang="es-EC" dirty="0" smtClean="0"/>
                  <a:t>capacitor.</a:t>
                </a:r>
              </a:p>
              <a:p>
                <a:pPr marL="285750" indent="-285750" algn="just">
                  <a:buFont typeface="Wingdings" panose="05000000000000000000" pitchFamily="2" charset="2"/>
                  <a:buChar char="Ø"/>
                </a:pPr>
                <a:endParaRPr lang="es-EC" dirty="0" smtClean="0"/>
              </a:p>
              <a:p>
                <a:pPr marL="285750" indent="-285750" algn="just">
                  <a:buFont typeface="Wingdings" panose="05000000000000000000" pitchFamily="2" charset="2"/>
                  <a:buChar char="Ø"/>
                </a:pPr>
                <a:r>
                  <a:rPr lang="es-EC" dirty="0" smtClean="0"/>
                  <a:t>Es </a:t>
                </a:r>
                <a:r>
                  <a:rPr lang="es-EC" dirty="0"/>
                  <a:t>importante controlar que la capacitancia no sea muy grande para que la variación del voltaje de salida pueda ajustarse a los requerimientos de respuesta del mecanismo</a:t>
                </a:r>
                <a:r>
                  <a:rPr lang="es-EC" dirty="0" smtClean="0"/>
                  <a:t>.</a:t>
                </a:r>
              </a:p>
              <a:p>
                <a:pPr marL="285750" indent="-285750" algn="just">
                  <a:buFont typeface="Wingdings" panose="05000000000000000000" pitchFamily="2" charset="2"/>
                  <a:buChar char="Ø"/>
                </a:pPr>
                <a:endParaRPr lang="es-EC" dirty="0" smtClean="0"/>
              </a:p>
              <a:p>
                <a:pPr marL="285750" indent="-285750" algn="just">
                  <a:buFont typeface="Wingdings" panose="05000000000000000000" pitchFamily="2" charset="2"/>
                  <a:buChar char="Ø"/>
                </a:pPr>
                <a:r>
                  <a:rPr lang="es-EC" dirty="0" smtClean="0"/>
                  <a:t>El comportamiento de la </a:t>
                </a:r>
                <a:r>
                  <a:rPr lang="es-EC" dirty="0"/>
                  <a:t>salida </a:t>
                </a:r>
                <a:r>
                  <a:rPr lang="es-EC" dirty="0" smtClean="0"/>
                  <a:t>del filtro depende </a:t>
                </a:r>
                <a:r>
                  <a:rPr lang="es-EC" dirty="0"/>
                  <a:t>de la relación que exista entre una constante de tiempo, </a:t>
                </a:r>
                <a14:m>
                  <m:oMath xmlns:m="http://schemas.openxmlformats.org/officeDocument/2006/math">
                    <m:r>
                      <a:rPr lang="es-EC" i="1">
                        <a:latin typeface="Cambria Math"/>
                      </a:rPr>
                      <m:t>𝜏</m:t>
                    </m:r>
                  </m:oMath>
                </a14:m>
                <a:r>
                  <a:rPr lang="es-EC" dirty="0"/>
                  <a:t>, resultante del producto entre la resistencia y la capacitancia del filtro, y el período de la señal de entrada T.</a:t>
                </a:r>
              </a:p>
              <a:p>
                <a:pPr lvl="0" algn="just"/>
                <a:endParaRPr lang="es-EC" dirty="0"/>
              </a:p>
            </p:txBody>
          </p:sp>
        </mc:Choice>
        <mc:Fallback>
          <p:sp>
            <p:nvSpPr>
              <p:cNvPr id="5" name="4 CuadroTexto"/>
              <p:cNvSpPr txBox="1">
                <a:spLocks noRot="1" noChangeAspect="1" noMove="1" noResize="1" noEditPoints="1" noAdjustHandles="1" noChangeArrowheads="1" noChangeShapeType="1" noTextEdit="1"/>
              </p:cNvSpPr>
              <p:nvPr/>
            </p:nvSpPr>
            <p:spPr>
              <a:xfrm>
                <a:off x="611560" y="2420888"/>
                <a:ext cx="8071966" cy="3416320"/>
              </a:xfrm>
              <a:prstGeom prst="rect">
                <a:avLst/>
              </a:prstGeom>
              <a:blipFill rotWithShape="1">
                <a:blip r:embed="rId5" cstate="print"/>
                <a:stretch>
                  <a:fillRect l="-453" t="-891" r="-680"/>
                </a:stretch>
              </a:blipFill>
            </p:spPr>
            <p:txBody>
              <a:bodyPr/>
              <a:lstStyle/>
              <a:p>
                <a:r>
                  <a:rPr lang="es-EC">
                    <a:noFill/>
                  </a:rPr>
                  <a:t> </a:t>
                </a:r>
              </a:p>
            </p:txBody>
          </p:sp>
        </mc:Fallback>
      </mc:AlternateContent>
    </p:spTree>
    <p:extLst>
      <p:ext uri="{BB962C8B-B14F-4D97-AF65-F5344CB8AC3E}">
        <p14:creationId xmlns:p14="http://schemas.microsoft.com/office/powerpoint/2010/main" xmlns="" val="1008373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Transmisión mediante</a:t>
            </a:r>
            <a:br>
              <a:rPr lang="es-EC" sz="3200" b="1" dirty="0"/>
            </a:br>
            <a:r>
              <a:rPr lang="es-EC" sz="3200" b="1" dirty="0"/>
              <a:t>PWM y ADC</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tretch>
            <a:fillRect/>
          </a:stretch>
        </p:blipFill>
        <p:spPr>
          <a:xfrm>
            <a:off x="107504" y="2636912"/>
            <a:ext cx="6096790" cy="3096344"/>
          </a:xfrm>
          <a:prstGeom prst="rect">
            <a:avLst/>
          </a:prstGeom>
        </p:spPr>
      </p:pic>
      <p:sp>
        <p:nvSpPr>
          <p:cNvPr id="6" name="5 CuadroTexto"/>
          <p:cNvSpPr txBox="1"/>
          <p:nvPr/>
        </p:nvSpPr>
        <p:spPr>
          <a:xfrm>
            <a:off x="6444208" y="2348880"/>
            <a:ext cx="2239318" cy="2031325"/>
          </a:xfrm>
          <a:prstGeom prst="rect">
            <a:avLst/>
          </a:prstGeom>
          <a:noFill/>
        </p:spPr>
        <p:txBody>
          <a:bodyPr wrap="square" rtlCol="0">
            <a:spAutoFit/>
          </a:bodyPr>
          <a:lstStyle/>
          <a:p>
            <a:pPr lvl="0" algn="just"/>
            <a:r>
              <a:rPr lang="es-EC" dirty="0" smtClean="0"/>
              <a:t>El </a:t>
            </a:r>
            <a:r>
              <a:rPr lang="es-EC" dirty="0"/>
              <a:t>período de la señal de entrada al filtro </a:t>
            </a:r>
            <a:r>
              <a:rPr lang="es-EC" dirty="0" smtClean="0"/>
              <a:t>debe ser  </a:t>
            </a:r>
            <a:r>
              <a:rPr lang="es-EC" dirty="0"/>
              <a:t>mucho menor al producto entre la resistencia y la capacitancia del </a:t>
            </a:r>
            <a:r>
              <a:rPr lang="es-EC" dirty="0" smtClean="0"/>
              <a:t>mismo.</a:t>
            </a:r>
            <a:endParaRPr lang="es-EC" dirty="0"/>
          </a:p>
        </p:txBody>
      </p:sp>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44208" y="4905819"/>
            <a:ext cx="2295255"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3788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Justificación</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15" name="14 CuadroTexto"/>
          <p:cNvSpPr txBox="1"/>
          <p:nvPr/>
        </p:nvSpPr>
        <p:spPr>
          <a:xfrm>
            <a:off x="611560" y="2564904"/>
            <a:ext cx="8071966" cy="4339650"/>
          </a:xfrm>
          <a:prstGeom prst="rect">
            <a:avLst/>
          </a:prstGeom>
          <a:noFill/>
        </p:spPr>
        <p:txBody>
          <a:bodyPr wrap="square" rtlCol="0">
            <a:spAutoFit/>
          </a:bodyPr>
          <a:lstStyle/>
          <a:p>
            <a:pPr marL="342900" indent="-342900" algn="just">
              <a:buFont typeface="Wingdings" pitchFamily="2" charset="2"/>
              <a:buChar char="Ø"/>
            </a:pPr>
            <a:r>
              <a:rPr lang="es-EC" sz="2000" dirty="0" smtClean="0"/>
              <a:t>Las levas son elementos que desempeñan funciones importantes en máquinas como imprentas, talladoras de engranajes, árbol de levas en un motor, embotelladoras, entre otros.</a:t>
            </a:r>
          </a:p>
          <a:p>
            <a:pPr algn="just"/>
            <a:endParaRPr lang="es-EC" sz="2000" dirty="0"/>
          </a:p>
          <a:p>
            <a:pPr marL="342900" indent="-342900" algn="just">
              <a:buFont typeface="Wingdings" pitchFamily="2" charset="2"/>
              <a:buChar char="Ø"/>
            </a:pPr>
            <a:r>
              <a:rPr lang="es-EC" sz="2000" dirty="0" smtClean="0"/>
              <a:t>El propósito de estudiar la cinemática de la leva es comparar el funcionamiento de una leva reprogramable con una leva tradicional.</a:t>
            </a:r>
          </a:p>
          <a:p>
            <a:pPr algn="just"/>
            <a:endParaRPr lang="es-EC" sz="2000" dirty="0"/>
          </a:p>
          <a:p>
            <a:pPr marL="342900" indent="-342900" algn="just">
              <a:buFont typeface="Wingdings" pitchFamily="2" charset="2"/>
              <a:buChar char="Ø"/>
            </a:pPr>
            <a:r>
              <a:rPr lang="es-EC" sz="2000" dirty="0" smtClean="0"/>
              <a:t>La reconfiguración permite ahorrar costos a nivel industrial.</a:t>
            </a:r>
          </a:p>
          <a:p>
            <a:pPr marL="342900" indent="-342900" algn="just"/>
            <a:endParaRPr lang="es-EC" sz="2000" dirty="0" smtClean="0"/>
          </a:p>
          <a:p>
            <a:pPr marL="342900" indent="-342900" algn="just">
              <a:buFont typeface="Wingdings" pitchFamily="2" charset="2"/>
              <a:buChar char="Ø"/>
            </a:pPr>
            <a:r>
              <a:rPr lang="es-EC" sz="2000" dirty="0" smtClean="0"/>
              <a:t>La finalidad es proporcionar al laboratorio de Mecanismos y Vibraciones un módulo didáctico que muestre las curvas de posición y velocidad de forma interactiva.</a:t>
            </a:r>
          </a:p>
          <a:p>
            <a:endParaRPr lang="es-EC" dirty="0"/>
          </a:p>
          <a:p>
            <a:endParaRPr lang="es-EC" dirty="0"/>
          </a:p>
        </p:txBody>
      </p:sp>
    </p:spTree>
    <p:extLst>
      <p:ext uri="{BB962C8B-B14F-4D97-AF65-F5344CB8AC3E}">
        <p14:creationId xmlns:p14="http://schemas.microsoft.com/office/powerpoint/2010/main" xmlns="" val="34974793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Transmisión mediante</a:t>
            </a:r>
            <a:br>
              <a:rPr lang="es-EC" sz="3200" b="1" dirty="0"/>
            </a:br>
            <a:r>
              <a:rPr lang="es-EC" sz="3200" b="1" dirty="0"/>
              <a:t>PWM y ADC</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11560" y="2420888"/>
            <a:ext cx="8071966" cy="369332"/>
          </a:xfrm>
          <a:prstGeom prst="rect">
            <a:avLst/>
          </a:prstGeom>
          <a:noFill/>
        </p:spPr>
        <p:txBody>
          <a:bodyPr wrap="square" rtlCol="0">
            <a:spAutoFit/>
          </a:bodyPr>
          <a:lstStyle/>
          <a:p>
            <a:pPr lvl="0" algn="just"/>
            <a:endParaRPr lang="es-EC" dirty="0"/>
          </a:p>
        </p:txBody>
      </p:sp>
      <mc:AlternateContent xmlns:mc="http://schemas.openxmlformats.org/markup-compatibility/2006">
        <mc:Choice xmlns:a14="http://schemas.microsoft.com/office/drawing/2010/main" xmlns="" Requires="a14">
          <p:sp>
            <p:nvSpPr>
              <p:cNvPr id="6" name="5 CuadroTexto"/>
              <p:cNvSpPr txBox="1"/>
              <p:nvPr/>
            </p:nvSpPr>
            <p:spPr>
              <a:xfrm>
                <a:off x="611560" y="2328555"/>
                <a:ext cx="8071966" cy="923330"/>
              </a:xfrm>
              <a:prstGeom prst="rect">
                <a:avLst/>
              </a:prstGeom>
              <a:noFill/>
            </p:spPr>
            <p:txBody>
              <a:bodyPr wrap="square" rtlCol="0">
                <a:spAutoFit/>
              </a:bodyPr>
              <a:lstStyle/>
              <a:p>
                <a:pPr algn="just"/>
                <a:r>
                  <a:rPr lang="es-EC" dirty="0"/>
                  <a:t>Considerando </a:t>
                </a:r>
                <a:r>
                  <a:rPr lang="es-EC" dirty="0" smtClean="0"/>
                  <a:t>una </a:t>
                </a:r>
                <a:r>
                  <a:rPr lang="es-EC" dirty="0"/>
                  <a:t>resistencia equivalente para el filtro de 124kΩ, y un capacitor de 2.2uF, la constante de tiempo sería 0.2728, mientras que el período de la señal PWM a 490Hz sería 0.002. </a:t>
                </a:r>
                <a:r>
                  <a:rPr lang="es-EC" dirty="0" smtClean="0"/>
                  <a:t>T </a:t>
                </a:r>
                <a:r>
                  <a:rPr lang="es-EC" dirty="0"/>
                  <a:t>es mucho menor a </a:t>
                </a:r>
                <a14:m>
                  <m:oMath xmlns:m="http://schemas.openxmlformats.org/officeDocument/2006/math">
                    <m:r>
                      <a:rPr lang="es-EC" i="1">
                        <a:latin typeface="Cambria Math"/>
                      </a:rPr>
                      <m:t>𝜏</m:t>
                    </m:r>
                  </m:oMath>
                </a14:m>
                <a:r>
                  <a:rPr lang="es-EC" dirty="0"/>
                  <a:t>.</a:t>
                </a:r>
              </a:p>
            </p:txBody>
          </p:sp>
        </mc:Choice>
        <mc:Fallback>
          <p:sp>
            <p:nvSpPr>
              <p:cNvPr id="6" name="5 CuadroTexto"/>
              <p:cNvSpPr txBox="1">
                <a:spLocks noRot="1" noChangeAspect="1" noMove="1" noResize="1" noEditPoints="1" noAdjustHandles="1" noChangeArrowheads="1" noChangeShapeType="1" noTextEdit="1"/>
              </p:cNvSpPr>
              <p:nvPr/>
            </p:nvSpPr>
            <p:spPr>
              <a:xfrm>
                <a:off x="611560" y="2328555"/>
                <a:ext cx="8071966" cy="923330"/>
              </a:xfrm>
              <a:prstGeom prst="rect">
                <a:avLst/>
              </a:prstGeom>
              <a:blipFill rotWithShape="1">
                <a:blip r:embed="rId5" cstate="print"/>
                <a:stretch>
                  <a:fillRect l="-604" t="-3311" r="-680" b="-9934"/>
                </a:stretch>
              </a:blipFill>
            </p:spPr>
            <p:txBody>
              <a:bodyPr/>
              <a:lstStyle/>
              <a:p>
                <a:r>
                  <a:rPr lang="es-EC">
                    <a:noFill/>
                  </a:rPr>
                  <a:t> </a:t>
                </a:r>
              </a:p>
            </p:txBody>
          </p:sp>
        </mc:Fallback>
      </mc:AlternateContent>
      <p:pic>
        <p:nvPicPr>
          <p:cNvPr id="921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15616" y="3429000"/>
            <a:ext cx="3827382"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63888" y="4797152"/>
            <a:ext cx="4633715" cy="9361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229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Fuente de Voltaje</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rcRect/>
          <a:stretch>
            <a:fillRect/>
          </a:stretch>
        </p:blipFill>
        <p:spPr bwMode="auto">
          <a:xfrm>
            <a:off x="532594" y="2564904"/>
            <a:ext cx="3888432" cy="3024336"/>
          </a:xfrm>
          <a:prstGeom prst="rect">
            <a:avLst/>
          </a:prstGeom>
          <a:noFill/>
          <a:ln w="9525">
            <a:noFill/>
            <a:miter lim="800000"/>
            <a:headEnd/>
            <a:tailEnd/>
          </a:ln>
        </p:spPr>
      </p:pic>
      <p:sp>
        <p:nvSpPr>
          <p:cNvPr id="6" name="5 CuadroTexto"/>
          <p:cNvSpPr txBox="1"/>
          <p:nvPr/>
        </p:nvSpPr>
        <p:spPr>
          <a:xfrm>
            <a:off x="4693840" y="2596983"/>
            <a:ext cx="3781222" cy="3416320"/>
          </a:xfrm>
          <a:prstGeom prst="rect">
            <a:avLst/>
          </a:prstGeom>
          <a:noFill/>
        </p:spPr>
        <p:txBody>
          <a:bodyPr wrap="square" rtlCol="0">
            <a:spAutoFit/>
          </a:bodyPr>
          <a:lstStyle/>
          <a:p>
            <a:pPr algn="just"/>
            <a:r>
              <a:rPr lang="es-EC" dirty="0" smtClean="0"/>
              <a:t>Para </a:t>
            </a:r>
            <a:r>
              <a:rPr lang="es-EC" dirty="0"/>
              <a:t>obtener 12 Voltios a la salida, se utiliza el regulador LM723, que es un circuito integrado que permite regular el voltaje y evitar que exista caía de </a:t>
            </a:r>
            <a:r>
              <a:rPr lang="es-EC" dirty="0" smtClean="0"/>
              <a:t>voltaje.</a:t>
            </a:r>
          </a:p>
          <a:p>
            <a:pPr algn="just"/>
            <a:endParaRPr lang="es-EC" dirty="0" smtClean="0"/>
          </a:p>
          <a:p>
            <a:pPr algn="just"/>
            <a:r>
              <a:rPr lang="es-EC" dirty="0" smtClean="0"/>
              <a:t>Este regulador solamente </a:t>
            </a:r>
            <a:r>
              <a:rPr lang="es-EC" dirty="0"/>
              <a:t>puede entregar 150mA de corriente, </a:t>
            </a:r>
            <a:r>
              <a:rPr lang="es-EC" dirty="0" smtClean="0"/>
              <a:t> por lo tanto se debe utilizar </a:t>
            </a:r>
            <a:r>
              <a:rPr lang="es-EC" dirty="0"/>
              <a:t>una configuración de bypass con un transistor BD135 y un transistor </a:t>
            </a:r>
            <a:r>
              <a:rPr lang="es-EC" dirty="0" smtClean="0"/>
              <a:t>2N3055.</a:t>
            </a:r>
            <a:endParaRPr lang="es-EC" dirty="0"/>
          </a:p>
        </p:txBody>
      </p:sp>
    </p:spTree>
    <p:extLst>
      <p:ext uri="{BB962C8B-B14F-4D97-AF65-F5344CB8AC3E}">
        <p14:creationId xmlns:p14="http://schemas.microsoft.com/office/powerpoint/2010/main" xmlns="" val="10974552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Fuente de Voltaje</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rcRect/>
          <a:stretch>
            <a:fillRect/>
          </a:stretch>
        </p:blipFill>
        <p:spPr bwMode="auto">
          <a:xfrm>
            <a:off x="467544" y="2060848"/>
            <a:ext cx="8064896" cy="3816424"/>
          </a:xfrm>
          <a:prstGeom prst="rect">
            <a:avLst/>
          </a:prstGeom>
          <a:noFill/>
          <a:ln w="9525">
            <a:noFill/>
            <a:miter lim="800000"/>
            <a:headEnd/>
            <a:tailEnd/>
          </a:ln>
        </p:spPr>
      </p:pic>
    </p:spTree>
    <p:extLst>
      <p:ext uri="{BB962C8B-B14F-4D97-AF65-F5344CB8AC3E}">
        <p14:creationId xmlns:p14="http://schemas.microsoft.com/office/powerpoint/2010/main" xmlns="" val="3411511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Fuente de Voltaje</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11560" y="3141576"/>
            <a:ext cx="8071966" cy="1754326"/>
          </a:xfrm>
          <a:prstGeom prst="rect">
            <a:avLst/>
          </a:prstGeom>
          <a:noFill/>
        </p:spPr>
        <p:txBody>
          <a:bodyPr wrap="square" rtlCol="0">
            <a:spAutoFit/>
          </a:bodyPr>
          <a:lstStyle/>
          <a:p>
            <a:pPr algn="just"/>
            <a:r>
              <a:rPr lang="es-EC" dirty="0" smtClean="0"/>
              <a:t>Para calcular el ancho de las pistas de la placa de circuito impreso de la fuente se usa la norma IPC-2221.  Esta menciona que el FR4 (sustrato común en los </a:t>
            </a:r>
            <a:r>
              <a:rPr lang="es-EC" dirty="0" err="1" smtClean="0"/>
              <a:t>PCBs</a:t>
            </a:r>
            <a:r>
              <a:rPr lang="en-US" dirty="0" smtClean="0"/>
              <a:t>) </a:t>
            </a:r>
            <a:r>
              <a:rPr lang="en-US" dirty="0" err="1" smtClean="0"/>
              <a:t>alcanza</a:t>
            </a:r>
            <a:r>
              <a:rPr lang="en-US" dirty="0" smtClean="0"/>
              <a:t> </a:t>
            </a:r>
            <a:r>
              <a:rPr lang="en-US" dirty="0" err="1" smtClean="0"/>
              <a:t>una</a:t>
            </a:r>
            <a:r>
              <a:rPr lang="en-US" dirty="0" smtClean="0"/>
              <a:t> </a:t>
            </a:r>
            <a:r>
              <a:rPr lang="en-US" dirty="0" err="1" smtClean="0"/>
              <a:t>temperatura</a:t>
            </a:r>
            <a:r>
              <a:rPr lang="en-US" dirty="0" smtClean="0"/>
              <a:t> m</a:t>
            </a:r>
            <a:r>
              <a:rPr lang="es-EC" dirty="0" err="1" smtClean="0"/>
              <a:t>áxima</a:t>
            </a:r>
            <a:r>
              <a:rPr lang="es-EC" dirty="0" smtClean="0"/>
              <a:t> de 130</a:t>
            </a:r>
            <a:r>
              <a:rPr lang="es-EC" baseline="30000" dirty="0" smtClean="0"/>
              <a:t>0</a:t>
            </a:r>
            <a:r>
              <a:rPr lang="es-EC" dirty="0" smtClean="0"/>
              <a:t>C </a:t>
            </a:r>
            <a:r>
              <a:rPr lang="en-US" dirty="0" smtClean="0"/>
              <a:t>(100</a:t>
            </a:r>
            <a:r>
              <a:rPr lang="es-EC" baseline="30000" dirty="0" smtClean="0"/>
              <a:t>0</a:t>
            </a:r>
            <a:r>
              <a:rPr lang="es-EC" dirty="0" smtClean="0"/>
              <a:t>C por seguridad), por lo que a una temperatura máxima de trabajo de </a:t>
            </a:r>
            <a:r>
              <a:rPr lang="es-EC" dirty="0"/>
              <a:t>30</a:t>
            </a:r>
            <a:r>
              <a:rPr lang="es-EC" baseline="30000" dirty="0"/>
              <a:t>0</a:t>
            </a:r>
            <a:r>
              <a:rPr lang="es-EC" dirty="0"/>
              <a:t>C</a:t>
            </a:r>
            <a:r>
              <a:rPr lang="es-EC" dirty="0" smtClean="0"/>
              <a:t>, el incremento de temperatura sería de 70</a:t>
            </a:r>
            <a:r>
              <a:rPr lang="es-EC" baseline="30000" dirty="0" smtClean="0"/>
              <a:t>0</a:t>
            </a:r>
            <a:r>
              <a:rPr lang="es-EC" dirty="0" smtClean="0"/>
              <a:t>C.</a:t>
            </a:r>
            <a:endParaRPr lang="es-EC" baseline="30000" dirty="0"/>
          </a:p>
          <a:p>
            <a:pPr algn="just"/>
            <a:endParaRPr lang="es-EC" dirty="0"/>
          </a:p>
        </p:txBody>
      </p:sp>
    </p:spTree>
    <p:extLst>
      <p:ext uri="{BB962C8B-B14F-4D97-AF65-F5344CB8AC3E}">
        <p14:creationId xmlns:p14="http://schemas.microsoft.com/office/powerpoint/2010/main" xmlns="" val="16487420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Fuente de Voltaje</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rcRect/>
          <a:stretch>
            <a:fillRect/>
          </a:stretch>
        </p:blipFill>
        <p:spPr bwMode="auto">
          <a:xfrm>
            <a:off x="1547664" y="2060848"/>
            <a:ext cx="5832648" cy="4268574"/>
          </a:xfrm>
          <a:prstGeom prst="rect">
            <a:avLst/>
          </a:prstGeom>
          <a:noFill/>
          <a:ln w="9525">
            <a:noFill/>
            <a:miter lim="800000"/>
            <a:headEnd/>
            <a:tailEnd/>
          </a:ln>
        </p:spPr>
      </p:pic>
    </p:spTree>
    <p:extLst>
      <p:ext uri="{BB962C8B-B14F-4D97-AF65-F5344CB8AC3E}">
        <p14:creationId xmlns:p14="http://schemas.microsoft.com/office/powerpoint/2010/main" xmlns="" val="11842037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Fuente de Voltaje</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5" name="4 Imagen"/>
          <p:cNvPicPr/>
          <p:nvPr/>
        </p:nvPicPr>
        <p:blipFill>
          <a:blip r:embed="rId5" cstate="print"/>
          <a:srcRect/>
          <a:stretch>
            <a:fillRect/>
          </a:stretch>
        </p:blipFill>
        <p:spPr bwMode="auto">
          <a:xfrm>
            <a:off x="1547664" y="2045334"/>
            <a:ext cx="5760640" cy="4191977"/>
          </a:xfrm>
          <a:prstGeom prst="rect">
            <a:avLst/>
          </a:prstGeom>
          <a:noFill/>
          <a:ln w="9525">
            <a:noFill/>
            <a:miter lim="800000"/>
            <a:headEnd/>
            <a:tailEnd/>
          </a:ln>
        </p:spPr>
      </p:pic>
    </p:spTree>
    <p:extLst>
      <p:ext uri="{BB962C8B-B14F-4D97-AF65-F5344CB8AC3E}">
        <p14:creationId xmlns:p14="http://schemas.microsoft.com/office/powerpoint/2010/main" xmlns="" val="42530255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Instrumentos de Medición</a:t>
            </a:r>
            <a:br>
              <a:rPr lang="es-EC" sz="3200" b="1" dirty="0" smtClean="0"/>
            </a:br>
            <a:r>
              <a:rPr lang="es-EC" sz="2400" b="1" dirty="0" smtClean="0"/>
              <a:t>Posición del Actuador</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251520" y="4509120"/>
            <a:ext cx="8071966" cy="3724096"/>
          </a:xfrm>
          <a:prstGeom prst="rect">
            <a:avLst/>
          </a:prstGeom>
          <a:noFill/>
        </p:spPr>
        <p:txBody>
          <a:bodyPr wrap="square" rtlCol="0">
            <a:spAutoFit/>
          </a:bodyPr>
          <a:lstStyle/>
          <a:p>
            <a:pPr marL="342900" indent="-342900" algn="just">
              <a:buFont typeface="Wingdings" pitchFamily="2" charset="2"/>
              <a:buChar char="Ø"/>
            </a:pPr>
            <a:r>
              <a:rPr lang="es-EC" sz="2000" dirty="0" smtClean="0"/>
              <a:t>El sensor ultrasónico no sería la opción más apropiada debido a que se requerirían líneas de código que permitan monitorear los pines de disparo y de recepción del sensor.</a:t>
            </a:r>
          </a:p>
          <a:p>
            <a:pPr marL="342900" indent="-342900" algn="just">
              <a:buFont typeface="Wingdings" pitchFamily="2" charset="2"/>
              <a:buChar char="Ø"/>
            </a:pPr>
            <a:r>
              <a:rPr lang="es-EC" sz="2000" dirty="0" smtClean="0"/>
              <a:t>Un sensor óptico generalmente tiene salidas analógicas de corriente o voltaje, por lo que resultan sencillas de registrar, gracias a los </a:t>
            </a:r>
            <a:r>
              <a:rPr lang="es-EC" sz="2000" dirty="0" err="1" smtClean="0"/>
              <a:t>conversores</a:t>
            </a:r>
            <a:r>
              <a:rPr lang="es-EC" sz="2000" dirty="0" smtClean="0"/>
              <a:t> analógicos digitales que disponen los micro controladores AVR.</a:t>
            </a:r>
          </a:p>
          <a:p>
            <a:pPr marL="342900" indent="-342900" algn="just">
              <a:buFont typeface="Wingdings" pitchFamily="2" charset="2"/>
              <a:buChar char="Ø"/>
            </a:pP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53252" name="Picture 4"/>
          <p:cNvPicPr>
            <a:picLocks noChangeAspect="1" noChangeArrowheads="1"/>
          </p:cNvPicPr>
          <p:nvPr/>
        </p:nvPicPr>
        <p:blipFill>
          <a:blip r:embed="rId5" cstate="print"/>
          <a:srcRect/>
          <a:stretch>
            <a:fillRect/>
          </a:stretch>
        </p:blipFill>
        <p:spPr bwMode="auto">
          <a:xfrm>
            <a:off x="611560" y="2564904"/>
            <a:ext cx="7890877" cy="1800200"/>
          </a:xfrm>
          <a:prstGeom prst="rect">
            <a:avLst/>
          </a:prstGeom>
          <a:noFill/>
          <a:ln w="9525">
            <a:noFill/>
            <a:miter lim="800000"/>
            <a:headEnd/>
            <a:tailEnd/>
          </a:ln>
        </p:spPr>
      </p:pic>
    </p:spTree>
    <p:extLst>
      <p:ext uri="{BB962C8B-B14F-4D97-AF65-F5344CB8AC3E}">
        <p14:creationId xmlns:p14="http://schemas.microsoft.com/office/powerpoint/2010/main" xmlns="" val="24716581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a:bodyPr>
          <a:lstStyle/>
          <a:p>
            <a:pPr algn="ctr"/>
            <a:r>
              <a:rPr lang="es-EC" sz="3200" b="1" dirty="0" smtClean="0"/>
              <a:t>Instrumentos de Medición</a:t>
            </a:r>
            <a:br>
              <a:rPr lang="es-EC" sz="3200" b="1" dirty="0" smtClean="0"/>
            </a:br>
            <a:r>
              <a:rPr lang="es-EC" sz="2400" b="1" dirty="0" smtClean="0"/>
              <a:t>Posición del Actuador: SHARP GP2Y0A41SK0F</a:t>
            </a: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pic>
        <p:nvPicPr>
          <p:cNvPr id="7" name="6 Imagen"/>
          <p:cNvPicPr/>
          <p:nvPr/>
        </p:nvPicPr>
        <p:blipFill>
          <a:blip r:embed="rId5" cstate="print"/>
          <a:srcRect/>
          <a:stretch>
            <a:fillRect/>
          </a:stretch>
        </p:blipFill>
        <p:spPr bwMode="auto">
          <a:xfrm>
            <a:off x="3491880" y="2564904"/>
            <a:ext cx="2376264" cy="1440160"/>
          </a:xfrm>
          <a:prstGeom prst="rect">
            <a:avLst/>
          </a:prstGeom>
          <a:noFill/>
          <a:ln w="9525">
            <a:noFill/>
            <a:miter lim="800000"/>
            <a:headEnd/>
            <a:tailEnd/>
          </a:ln>
        </p:spPr>
      </p:pic>
      <p:pic>
        <p:nvPicPr>
          <p:cNvPr id="54274" name="Picture 2"/>
          <p:cNvPicPr>
            <a:picLocks noChangeAspect="1" noChangeArrowheads="1"/>
          </p:cNvPicPr>
          <p:nvPr/>
        </p:nvPicPr>
        <p:blipFill>
          <a:blip r:embed="rId6" cstate="print"/>
          <a:srcRect/>
          <a:stretch>
            <a:fillRect/>
          </a:stretch>
        </p:blipFill>
        <p:spPr bwMode="auto">
          <a:xfrm>
            <a:off x="2195736" y="4149080"/>
            <a:ext cx="5112568" cy="1964747"/>
          </a:xfrm>
          <a:prstGeom prst="rect">
            <a:avLst/>
          </a:prstGeom>
          <a:noFill/>
          <a:ln w="9525">
            <a:noFill/>
            <a:miter lim="800000"/>
            <a:headEnd/>
            <a:tailEnd/>
          </a:ln>
        </p:spPr>
      </p:pic>
    </p:spTree>
    <p:extLst>
      <p:ext uri="{BB962C8B-B14F-4D97-AF65-F5344CB8AC3E}">
        <p14:creationId xmlns:p14="http://schemas.microsoft.com/office/powerpoint/2010/main" xmlns="" val="3929973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2" name="1 Título"/>
          <p:cNvSpPr>
            <a:spLocks noGrp="1"/>
          </p:cNvSpPr>
          <p:nvPr>
            <p:ph type="title"/>
          </p:nvPr>
        </p:nvSpPr>
        <p:spPr>
          <a:xfrm>
            <a:off x="467544" y="908720"/>
            <a:ext cx="8229600" cy="1143000"/>
          </a:xfrm>
        </p:spPr>
        <p:txBody>
          <a:bodyPr>
            <a:normAutofit fontScale="90000"/>
          </a:bodyPr>
          <a:lstStyle/>
          <a:p>
            <a:pPr algn="ctr"/>
            <a:r>
              <a:rPr lang="es-EC" sz="3600" b="1" dirty="0" smtClean="0"/>
              <a:t>Componentes Sistema </a:t>
            </a:r>
            <a:br>
              <a:rPr lang="es-EC" sz="3600" b="1" dirty="0" smtClean="0"/>
            </a:br>
            <a:r>
              <a:rPr lang="es-EC" sz="3600" b="1" dirty="0" smtClean="0"/>
              <a:t>de Control</a:t>
            </a:r>
            <a:br>
              <a:rPr lang="es-EC" sz="3600" b="1" dirty="0" smtClean="0"/>
            </a:br>
            <a:r>
              <a:rPr lang="es-EC" sz="3200" b="1" dirty="0" smtClean="0"/>
              <a:t/>
            </a:r>
            <a:br>
              <a:rPr lang="es-EC" sz="3200" b="1" dirty="0" smtClean="0"/>
            </a:br>
            <a:r>
              <a:rPr lang="es-EC" sz="3200" b="1" dirty="0" smtClean="0"/>
              <a:t>Tarjeta de adquisición</a:t>
            </a:r>
            <a:r>
              <a:rPr lang="en-US" sz="3200" b="1" dirty="0" smtClean="0"/>
              <a:t>: Arduino Mega 2560</a:t>
            </a:r>
            <a:endParaRPr lang="es-EC" sz="3200" b="1" dirty="0"/>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sp>
        <p:nvSpPr>
          <p:cNvPr id="5" name="4 CuadroTexto"/>
          <p:cNvSpPr txBox="1"/>
          <p:nvPr/>
        </p:nvSpPr>
        <p:spPr>
          <a:xfrm>
            <a:off x="582185" y="2564904"/>
            <a:ext cx="8071966" cy="1754326"/>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Simplifica el trabajo con el microcontrolador.</a:t>
            </a:r>
          </a:p>
          <a:p>
            <a:pPr marL="285750" lvl="0" indent="-285750" algn="just">
              <a:buFont typeface="Arial" panose="020B0604020202020204" pitchFamily="34" charset="0"/>
              <a:buChar char="•"/>
            </a:pPr>
            <a:r>
              <a:rPr lang="es-EC" dirty="0"/>
              <a:t>Su bajo costo, esta placa es más accesible comparada con otras plataformas de microcontroladores y con otras tarjetas de adquisición de datos.</a:t>
            </a:r>
          </a:p>
          <a:p>
            <a:pPr marL="285750" lvl="0" indent="-285750" algn="just">
              <a:buFont typeface="Arial" panose="020B0604020202020204" pitchFamily="34" charset="0"/>
              <a:buChar char="•"/>
            </a:pPr>
            <a:r>
              <a:rPr lang="es-EC" dirty="0" smtClean="0"/>
              <a:t>Su </a:t>
            </a:r>
            <a:r>
              <a:rPr lang="es-EC" dirty="0"/>
              <a:t>entorno de programación es sencillo y es flexible para los usuarios avanzados.</a:t>
            </a:r>
          </a:p>
          <a:p>
            <a:pPr marL="285750" lvl="0" indent="-285750" algn="just">
              <a:buFont typeface="Arial" panose="020B0604020202020204" pitchFamily="34" charset="0"/>
              <a:buChar char="•"/>
            </a:pPr>
            <a:r>
              <a:rPr lang="es-EC" dirty="0"/>
              <a:t>Tiene la característica de tener código abierto por lo que su distribución es de licencia libre y puede ser adaptado por </a:t>
            </a:r>
            <a:r>
              <a:rPr lang="es-EC" dirty="0" smtClean="0"/>
              <a:t>diversos programadores.</a:t>
            </a:r>
            <a:endParaRPr lang="es-EC" dirty="0"/>
          </a:p>
        </p:txBody>
      </p:sp>
      <p:pic>
        <p:nvPicPr>
          <p:cNvPr id="6" name="5 Imagen"/>
          <p:cNvPicPr/>
          <p:nvPr/>
        </p:nvPicPr>
        <p:blipFill>
          <a:blip r:embed="rId5" cstate="print"/>
          <a:stretch>
            <a:fillRect/>
          </a:stretch>
        </p:blipFill>
        <p:spPr>
          <a:xfrm>
            <a:off x="2469873" y="4319230"/>
            <a:ext cx="4296590" cy="2376264"/>
          </a:xfrm>
          <a:prstGeom prst="rect">
            <a:avLst/>
          </a:prstGeom>
        </p:spPr>
      </p:pic>
    </p:spTree>
    <p:extLst>
      <p:ext uri="{BB962C8B-B14F-4D97-AF65-F5344CB8AC3E}">
        <p14:creationId xmlns:p14="http://schemas.microsoft.com/office/powerpoint/2010/main" xmlns="" val="15267937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fontScale="90000"/>
          </a:bodyPr>
          <a:lstStyle/>
          <a:p>
            <a:pPr algn="ctr"/>
            <a:r>
              <a:rPr lang="es-EC" sz="3600" b="1" dirty="0"/>
              <a:t>Componentes Sistema </a:t>
            </a:r>
            <a:br>
              <a:rPr lang="es-EC" sz="3600" b="1" dirty="0"/>
            </a:br>
            <a:r>
              <a:rPr lang="es-EC" sz="3600" b="1" dirty="0"/>
              <a:t>de </a:t>
            </a:r>
            <a:r>
              <a:rPr lang="es-EC" sz="3600" b="1" dirty="0" smtClean="0"/>
              <a:t>Control</a:t>
            </a:r>
            <a:r>
              <a:rPr lang="es-EC" sz="3200" b="1" dirty="0" smtClean="0"/>
              <a:t/>
            </a:r>
            <a:br>
              <a:rPr lang="es-EC" sz="3200" b="1" dirty="0" smtClean="0"/>
            </a:br>
            <a:r>
              <a:rPr lang="es-EC" sz="3200" b="1" dirty="0"/>
              <a:t/>
            </a:r>
            <a:br>
              <a:rPr lang="es-EC" sz="3200" b="1" dirty="0"/>
            </a:br>
            <a:r>
              <a:rPr lang="es-EC" sz="3200" b="1" dirty="0" err="1" smtClean="0"/>
              <a:t>Control</a:t>
            </a:r>
            <a:r>
              <a:rPr lang="es-EC" sz="3200" b="1" dirty="0" smtClean="0"/>
              <a:t> de Posición y Velocidad</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582185" y="2564904"/>
            <a:ext cx="8071966" cy="646331"/>
          </a:xfrm>
          <a:prstGeom prst="rect">
            <a:avLst/>
          </a:prstGeom>
          <a:noFill/>
        </p:spPr>
        <p:txBody>
          <a:bodyPr wrap="square" rtlCol="0">
            <a:spAutoFit/>
          </a:bodyPr>
          <a:lstStyle/>
          <a:p>
            <a:pPr lvl="0" algn="just"/>
            <a:r>
              <a:rPr lang="es-EC" dirty="0" smtClean="0"/>
              <a:t>Mediante programación </a:t>
            </a:r>
            <a:r>
              <a:rPr lang="es-EC" dirty="0"/>
              <a:t>se pueden dar valores de 0 a 4095 </a:t>
            </a:r>
            <a:r>
              <a:rPr lang="es-EC" dirty="0" smtClean="0"/>
              <a:t>, </a:t>
            </a:r>
            <a:r>
              <a:rPr lang="es-EC" dirty="0"/>
              <a:t>es decir que se tiene una precisión de 0.088 grados.</a:t>
            </a:r>
          </a:p>
        </p:txBody>
      </p:sp>
      <p:pic>
        <p:nvPicPr>
          <p:cNvPr id="6" name="5 Imagen"/>
          <p:cNvPicPr/>
          <p:nvPr/>
        </p:nvPicPr>
        <p:blipFill>
          <a:blip r:embed="rId5" cstate="print"/>
          <a:srcRect/>
          <a:stretch>
            <a:fillRect/>
          </a:stretch>
        </p:blipFill>
        <p:spPr bwMode="auto">
          <a:xfrm>
            <a:off x="899592" y="3424661"/>
            <a:ext cx="3096344" cy="2664296"/>
          </a:xfrm>
          <a:prstGeom prst="rect">
            <a:avLst/>
          </a:prstGeom>
          <a:noFill/>
          <a:ln w="9525">
            <a:noFill/>
            <a:miter lim="800000"/>
            <a:headEnd/>
            <a:tailEnd/>
          </a:ln>
        </p:spPr>
      </p:pic>
      <p:sp>
        <p:nvSpPr>
          <p:cNvPr id="7" name="6 CuadroTexto"/>
          <p:cNvSpPr txBox="1"/>
          <p:nvPr/>
        </p:nvSpPr>
        <p:spPr>
          <a:xfrm>
            <a:off x="4882420" y="3789040"/>
            <a:ext cx="2813518" cy="1200329"/>
          </a:xfrm>
          <a:prstGeom prst="rect">
            <a:avLst/>
          </a:prstGeom>
          <a:noFill/>
        </p:spPr>
        <p:txBody>
          <a:bodyPr wrap="square" rtlCol="0">
            <a:spAutoFit/>
          </a:bodyPr>
          <a:lstStyle/>
          <a:p>
            <a:pPr lvl="0" algn="just"/>
            <a:r>
              <a:rPr lang="es-EC" dirty="0" smtClean="0"/>
              <a:t>Mediante programación se </a:t>
            </a:r>
            <a:r>
              <a:rPr lang="es-EC" dirty="0"/>
              <a:t>pueden dar valores de 0 a </a:t>
            </a:r>
            <a:r>
              <a:rPr lang="es-EC" dirty="0" smtClean="0"/>
              <a:t>1023, </a:t>
            </a:r>
            <a:r>
              <a:rPr lang="es-EC" dirty="0"/>
              <a:t>con una precisión de 0.114 </a:t>
            </a:r>
            <a:r>
              <a:rPr lang="es-EC" dirty="0" smtClean="0"/>
              <a:t>rpm</a:t>
            </a:r>
            <a:r>
              <a:rPr lang="es-EC" dirty="0"/>
              <a:t>.</a:t>
            </a:r>
          </a:p>
        </p:txBody>
      </p:sp>
    </p:spTree>
    <p:extLst>
      <p:ext uri="{BB962C8B-B14F-4D97-AF65-F5344CB8AC3E}">
        <p14:creationId xmlns:p14="http://schemas.microsoft.com/office/powerpoint/2010/main" xmlns="" val="3534828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Alcance</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2868" y="1844824"/>
            <a:ext cx="7988070" cy="4260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1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extLst>
      <p:ext uri="{BB962C8B-B14F-4D97-AF65-F5344CB8AC3E}">
        <p14:creationId xmlns:p14="http://schemas.microsoft.com/office/powerpoint/2010/main" xmlns="" val="33827766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Autofit/>
          </a:bodyPr>
          <a:lstStyle/>
          <a:p>
            <a:pPr algn="ctr"/>
            <a:r>
              <a:rPr lang="es-EC" sz="2800" b="1" dirty="0" smtClean="0"/>
              <a:t>Modelamiento matemático </a:t>
            </a:r>
            <a:br>
              <a:rPr lang="es-EC" sz="2800" b="1" dirty="0" smtClean="0"/>
            </a:br>
            <a:r>
              <a:rPr lang="es-EC" sz="2800" b="1" dirty="0" smtClean="0"/>
              <a:t>del sensor</a:t>
            </a:r>
            <a:endParaRPr lang="es-EC" sz="28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6" name="5 CuadroTexto"/>
          <p:cNvSpPr txBox="1"/>
          <p:nvPr/>
        </p:nvSpPr>
        <p:spPr>
          <a:xfrm>
            <a:off x="611560" y="2060848"/>
            <a:ext cx="8071966"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smtClean="0"/>
              <a:t>El </a:t>
            </a:r>
            <a:r>
              <a:rPr lang="es-EC" dirty="0"/>
              <a:t>sensor SHARP GP2Y0A41SK0F no </a:t>
            </a:r>
            <a:r>
              <a:rPr lang="es-EC" dirty="0" smtClean="0"/>
              <a:t>tiene </a:t>
            </a:r>
            <a:r>
              <a:rPr lang="es-EC" dirty="0"/>
              <a:t>una salida lineal </a:t>
            </a:r>
            <a:r>
              <a:rPr lang="es-EC" dirty="0" smtClean="0"/>
              <a:t> de voltaje con respecto a su entrada, por </a:t>
            </a:r>
            <a:r>
              <a:rPr lang="es-EC" dirty="0"/>
              <a:t>lo tanto se requiere una curva de calibración del </a:t>
            </a:r>
            <a:r>
              <a:rPr lang="es-EC" dirty="0" smtClean="0"/>
              <a:t>mismo.</a:t>
            </a:r>
          </a:p>
          <a:p>
            <a:pPr marL="285750" indent="-285750" algn="just">
              <a:buFont typeface="Wingdings" panose="05000000000000000000" pitchFamily="2" charset="2"/>
              <a:buChar char="Ø"/>
            </a:pPr>
            <a:r>
              <a:rPr lang="es-EC" dirty="0" smtClean="0"/>
              <a:t>Para el modelamiento del sensor, se procede a aplicar una señal de entrada tipo rampa al sistema, y se registran los valores de voltaje entregados por el sensor.</a:t>
            </a:r>
            <a:endParaRPr lang="es-EC" dirty="0"/>
          </a:p>
        </p:txBody>
      </p:sp>
      <p:pic>
        <p:nvPicPr>
          <p:cNvPr id="7" name="6 Imagen" descr="C:\Users\a\Documents\TESIS\Modelamiento Sensor\MODSENSOR.jpg"/>
          <p:cNvPicPr/>
          <p:nvPr/>
        </p:nvPicPr>
        <p:blipFill>
          <a:blip r:embed="rId5" cstate="print"/>
          <a:srcRect/>
          <a:stretch>
            <a:fillRect/>
          </a:stretch>
        </p:blipFill>
        <p:spPr bwMode="auto">
          <a:xfrm>
            <a:off x="2415295" y="3433971"/>
            <a:ext cx="4464496" cy="3408183"/>
          </a:xfrm>
          <a:prstGeom prst="rect">
            <a:avLst/>
          </a:prstGeom>
          <a:noFill/>
          <a:ln w="9525">
            <a:noFill/>
            <a:miter lim="800000"/>
            <a:headEnd/>
            <a:tailEnd/>
          </a:ln>
        </p:spPr>
      </p:pic>
    </p:spTree>
    <p:extLst>
      <p:ext uri="{BB962C8B-B14F-4D97-AF65-F5344CB8AC3E}">
        <p14:creationId xmlns:p14="http://schemas.microsoft.com/office/powerpoint/2010/main" xmlns="" val="42736659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Autofit/>
          </a:bodyPr>
          <a:lstStyle/>
          <a:p>
            <a:pPr algn="ctr"/>
            <a:r>
              <a:rPr lang="es-EC" sz="2800" b="1" dirty="0"/>
              <a:t>Modelamiento matemático </a:t>
            </a:r>
            <a:br>
              <a:rPr lang="es-EC" sz="2800" b="1" dirty="0"/>
            </a:br>
            <a:r>
              <a:rPr lang="es-EC" sz="2800" b="1" dirty="0"/>
              <a:t>del sensor</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9632" y="2078538"/>
            <a:ext cx="6680158" cy="3884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284747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Autofit/>
          </a:bodyPr>
          <a:lstStyle/>
          <a:p>
            <a:pPr algn="ctr"/>
            <a:r>
              <a:rPr lang="es-EC" sz="2800" b="1" dirty="0"/>
              <a:t>Modelamiento matemático </a:t>
            </a:r>
            <a:br>
              <a:rPr lang="es-EC" sz="2800" b="1" dirty="0"/>
            </a:br>
            <a:r>
              <a:rPr lang="es-EC" sz="2800" b="1" dirty="0"/>
              <a:t>del sensor</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5616" y="2421810"/>
            <a:ext cx="6766016" cy="3581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922157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5880"/>
            <a:ext cx="8229600" cy="1143000"/>
          </a:xfrm>
        </p:spPr>
        <p:txBody>
          <a:bodyPr>
            <a:normAutofit fontScale="90000"/>
          </a:bodyPr>
          <a:lstStyle/>
          <a:p>
            <a:pPr algn="ctr"/>
            <a:r>
              <a:rPr lang="es-EC" sz="3200" b="1" dirty="0" smtClean="0"/>
              <a:t>Diseño del Control y HMI</a:t>
            </a:r>
            <a:br>
              <a:rPr lang="es-EC" sz="3200" b="1" dirty="0" smtClean="0"/>
            </a:br>
            <a:r>
              <a:rPr lang="es-EC" sz="2700" b="1" dirty="0" smtClean="0"/>
              <a:t>Pantalla Principal</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2132856"/>
            <a:ext cx="8071966" cy="1877437"/>
          </a:xfrm>
          <a:prstGeom prst="rect">
            <a:avLst/>
          </a:prstGeom>
          <a:noFill/>
        </p:spPr>
        <p:txBody>
          <a:bodyPr wrap="square" rtlCol="0">
            <a:spAutoFit/>
          </a:bodyPr>
          <a:lstStyle/>
          <a:p>
            <a:pPr marL="342900" indent="-342900" algn="just">
              <a:buFont typeface="Wingdings" pitchFamily="2" charset="2"/>
              <a:buChar char="Ø"/>
            </a:pPr>
            <a:r>
              <a:rPr lang="es-EC" sz="2000" dirty="0" smtClean="0"/>
              <a:t>Para las interfaces humano – máquina (HMI), se utilizó el entorno de programación gráfica GUI de MATLAB.</a:t>
            </a:r>
            <a:endParaRPr lang="en-US" sz="2000" i="1" dirty="0" smtClean="0"/>
          </a:p>
          <a:p>
            <a:pPr marL="342900" lvl="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8" name="7 Imagen"/>
          <p:cNvPicPr/>
          <p:nvPr/>
        </p:nvPicPr>
        <p:blipFill>
          <a:blip r:embed="rId5" cstate="print"/>
          <a:stretch>
            <a:fillRect/>
          </a:stretch>
        </p:blipFill>
        <p:spPr>
          <a:xfrm>
            <a:off x="1403648" y="2996952"/>
            <a:ext cx="6048672" cy="3168352"/>
          </a:xfrm>
          <a:prstGeom prst="rect">
            <a:avLst/>
          </a:prstGeom>
        </p:spPr>
      </p:pic>
    </p:spTree>
    <p:extLst>
      <p:ext uri="{BB962C8B-B14F-4D97-AF65-F5344CB8AC3E}">
        <p14:creationId xmlns:p14="http://schemas.microsoft.com/office/powerpoint/2010/main" xmlns="" val="9252805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Diseño del Control y HMI</a:t>
            </a:r>
            <a:br>
              <a:rPr lang="es-EC" sz="3200" b="1" dirty="0" smtClean="0"/>
            </a:br>
            <a:r>
              <a:rPr lang="es-EC" sz="2700" b="1" dirty="0" smtClean="0"/>
              <a:t>Pantalla Principal</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4339650"/>
          </a:xfrm>
          <a:prstGeom prst="rect">
            <a:avLst/>
          </a:prstGeom>
          <a:noFill/>
        </p:spPr>
        <p:txBody>
          <a:bodyPr wrap="square" rtlCol="0">
            <a:spAutoFit/>
          </a:bodyPr>
          <a:lstStyle/>
          <a:p>
            <a:pPr marL="342900" indent="-342900" algn="just">
              <a:buFont typeface="Wingdings" pitchFamily="2" charset="2"/>
              <a:buChar char="Ø"/>
            </a:pPr>
            <a:r>
              <a:rPr lang="es-EC" sz="2000" dirty="0" smtClean="0"/>
              <a:t>El botón con la etiqueta INICIALIZAR DRIVERS permite que todas las variables y controladores ARDUINO y OPEN CM 9.04b inicien la conexión con MATLAB y entre sí de forma adecuada.</a:t>
            </a:r>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endParaRPr lang="es-EC" sz="2000" dirty="0" smtClean="0"/>
          </a:p>
          <a:p>
            <a:pPr marL="342900" indent="-342900" algn="just">
              <a:buFont typeface="Wingdings" pitchFamily="2" charset="2"/>
              <a:buChar char="Ø"/>
            </a:pPr>
            <a:r>
              <a:rPr lang="es-EC" sz="2000" dirty="0" smtClean="0"/>
              <a:t>El botón con la etiqueta AGREGAR INTERVALO, al ser presionado abrirá una nueva ventana en donde se ingresarán todos los parámetros necesarios para el presente intervalo.</a:t>
            </a: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7" name="6 Imagen"/>
          <p:cNvPicPr/>
          <p:nvPr/>
        </p:nvPicPr>
        <p:blipFill>
          <a:blip r:embed="rId5" cstate="print"/>
          <a:stretch>
            <a:fillRect/>
          </a:stretch>
        </p:blipFill>
        <p:spPr>
          <a:xfrm>
            <a:off x="3203848" y="2852936"/>
            <a:ext cx="2520279" cy="1008111"/>
          </a:xfrm>
          <a:prstGeom prst="rect">
            <a:avLst/>
          </a:prstGeom>
        </p:spPr>
      </p:pic>
      <p:pic>
        <p:nvPicPr>
          <p:cNvPr id="9" name="8 Imagen"/>
          <p:cNvPicPr/>
          <p:nvPr/>
        </p:nvPicPr>
        <p:blipFill>
          <a:blip r:embed="rId6" cstate="print"/>
          <a:stretch>
            <a:fillRect/>
          </a:stretch>
        </p:blipFill>
        <p:spPr>
          <a:xfrm>
            <a:off x="3275856" y="4869160"/>
            <a:ext cx="2376264" cy="1988840"/>
          </a:xfrm>
          <a:prstGeom prst="rect">
            <a:avLst/>
          </a:prstGeom>
        </p:spPr>
      </p:pic>
    </p:spTree>
    <p:extLst>
      <p:ext uri="{BB962C8B-B14F-4D97-AF65-F5344CB8AC3E}">
        <p14:creationId xmlns:p14="http://schemas.microsoft.com/office/powerpoint/2010/main" xmlns="" val="8359494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Diseño del Control y HMI</a:t>
            </a:r>
            <a:br>
              <a:rPr lang="es-EC" sz="3200" b="1" dirty="0" smtClean="0"/>
            </a:br>
            <a:r>
              <a:rPr lang="es-EC" sz="2700" b="1" dirty="0" smtClean="0"/>
              <a:t>Pantalla Principal</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4955203"/>
          </a:xfrm>
          <a:prstGeom prst="rect">
            <a:avLst/>
          </a:prstGeom>
          <a:noFill/>
        </p:spPr>
        <p:txBody>
          <a:bodyPr wrap="square" rtlCol="0">
            <a:spAutoFit/>
          </a:bodyPr>
          <a:lstStyle/>
          <a:p>
            <a:pPr marL="342900" indent="-342900" algn="just">
              <a:buFont typeface="Wingdings" pitchFamily="2" charset="2"/>
              <a:buChar char="Ø"/>
            </a:pPr>
            <a:r>
              <a:rPr lang="es-EC" sz="2000" dirty="0" smtClean="0"/>
              <a:t>En caso de que el usuario haya cometido un error en algún intervalo o que no se encuentre conforme con el desempeño de velocidad y aceleración de algún intervalo se tienen las opciones de BORRAR ÚLTIMO INTERVALO</a:t>
            </a:r>
          </a:p>
          <a:p>
            <a:pPr marL="342900" indent="-342900" algn="just"/>
            <a:endParaRPr lang="es-EC" sz="2000" dirty="0" smtClean="0"/>
          </a:p>
          <a:p>
            <a:pPr marL="342900" indent="-342900" algn="just">
              <a:buFont typeface="Wingdings" pitchFamily="2" charset="2"/>
              <a:buChar char="Ø"/>
            </a:pPr>
            <a:r>
              <a:rPr lang="es-EC" sz="2000" dirty="0" smtClean="0"/>
              <a:t>Se tiene el botón con la etiqueta ELIMINAR MOVIMIENTO, el cual borrará todo el movimiento y se podrá ingresar otro.</a:t>
            </a:r>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Una vez que se ha comprobado que el movimiento ingresado es correcto, entonces se presiona el botón INICIAR, el cual permitirá que el mecanismo comience a realizar el movimiento deseado</a:t>
            </a:r>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41108927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Diseño del Control y HMI</a:t>
            </a:r>
            <a:br>
              <a:rPr lang="es-EC" sz="3200" b="1" dirty="0" smtClean="0"/>
            </a:br>
            <a:r>
              <a:rPr lang="es-EC" sz="2700" b="1" dirty="0" smtClean="0"/>
              <a:t>Pantalla Principal</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2185214"/>
          </a:xfrm>
          <a:prstGeom prst="rect">
            <a:avLst/>
          </a:prstGeom>
          <a:noFill/>
        </p:spPr>
        <p:txBody>
          <a:bodyPr wrap="square" rtlCol="0">
            <a:spAutoFit/>
          </a:bodyPr>
          <a:lstStyle/>
          <a:p>
            <a:pPr marL="342900" indent="-342900" algn="just">
              <a:buFont typeface="Wingdings" pitchFamily="2" charset="2"/>
              <a:buChar char="Ø"/>
            </a:pPr>
            <a:r>
              <a:rPr lang="es-EC" sz="2000" dirty="0" smtClean="0"/>
              <a:t>Si el usuario tiene alguna duda sobre el modo de ejecución del programa, puede presionar el botón con la etiqueta “?”</a:t>
            </a:r>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6" name="5 Imagen"/>
          <p:cNvPicPr/>
          <p:nvPr/>
        </p:nvPicPr>
        <p:blipFill>
          <a:blip r:embed="rId5" cstate="print"/>
          <a:stretch>
            <a:fillRect/>
          </a:stretch>
        </p:blipFill>
        <p:spPr>
          <a:xfrm>
            <a:off x="2843808" y="2564904"/>
            <a:ext cx="3168352" cy="3816424"/>
          </a:xfrm>
          <a:prstGeom prst="rect">
            <a:avLst/>
          </a:prstGeom>
        </p:spPr>
      </p:pic>
    </p:spTree>
    <p:extLst>
      <p:ext uri="{BB962C8B-B14F-4D97-AF65-F5344CB8AC3E}">
        <p14:creationId xmlns:p14="http://schemas.microsoft.com/office/powerpoint/2010/main" xmlns="" val="29321432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Diseño del Control y HMI</a:t>
            </a:r>
            <a:br>
              <a:rPr lang="es-EC" sz="3200" b="1" dirty="0" smtClean="0"/>
            </a:br>
            <a:r>
              <a:rPr lang="es-EC" sz="2700" b="1" dirty="0" smtClean="0"/>
              <a:t>Adquisición de Señales y </a:t>
            </a:r>
            <a:br>
              <a:rPr lang="es-EC" sz="2700" b="1" dirty="0" smtClean="0"/>
            </a:br>
            <a:r>
              <a:rPr lang="es-EC" sz="2700" b="1" dirty="0" smtClean="0"/>
              <a:t>Control de Posición</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4647426"/>
          </a:xfrm>
          <a:prstGeom prst="rect">
            <a:avLst/>
          </a:prstGeom>
          <a:noFill/>
        </p:spPr>
        <p:txBody>
          <a:bodyPr wrap="square" rtlCol="0">
            <a:spAutoFit/>
          </a:bodyPr>
          <a:lstStyle/>
          <a:p>
            <a:pPr marL="342900" indent="-342900" algn="just">
              <a:buFont typeface="Wingdings" pitchFamily="2" charset="2"/>
              <a:buChar char="Ø"/>
            </a:pPr>
            <a:r>
              <a:rPr lang="es-EC" sz="2000" dirty="0" smtClean="0"/>
              <a:t>El módulo tendrá como retroalimentación una señal de voltaje variante en el tiempo, que resulta de la salida de un sensor de proximidad SHARP GP2Y0A41SK0F.</a:t>
            </a:r>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Debido a las avanzadas características del motor DYNAMIXEL MX-64T, el control se lo realiza internamente en el mismo vía software, aprovechando los sensores y el sistema PID incorporados en el mismo.</a:t>
            </a:r>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En MATLAB se realizó una programación de control de posición en base a las ecuaciones cinemáticas de las levas, de posición y de velocidad.</a:t>
            </a:r>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40496170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Diseño del Control y HMI</a:t>
            </a:r>
            <a:br>
              <a:rPr lang="es-EC" sz="3200" b="1" dirty="0" smtClean="0"/>
            </a:br>
            <a:r>
              <a:rPr lang="es-EC" sz="2700" b="1" dirty="0" smtClean="0"/>
              <a:t>Visualización de Resultados</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2185214"/>
          </a:xfrm>
          <a:prstGeom prst="rect">
            <a:avLst/>
          </a:prstGeom>
          <a:noFill/>
        </p:spPr>
        <p:txBody>
          <a:bodyPr wrap="square" rtlCol="0">
            <a:spAutoFit/>
          </a:bodyPr>
          <a:lstStyle/>
          <a:p>
            <a:pPr marL="342900" indent="-342900" algn="just">
              <a:buFont typeface="Wingdings" pitchFamily="2" charset="2"/>
              <a:buChar char="Ø"/>
            </a:pPr>
            <a:r>
              <a:rPr lang="es-EC" sz="2000" dirty="0" smtClean="0"/>
              <a:t>La interfaz cuenta con una pantalla la cual se despliega una vez que el usuario ha presionado el botón INICIAR de la pantalla principal de control.</a:t>
            </a: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7" name="6 Imagen"/>
          <p:cNvPicPr/>
          <p:nvPr/>
        </p:nvPicPr>
        <p:blipFill>
          <a:blip r:embed="rId5" cstate="print"/>
          <a:stretch>
            <a:fillRect/>
          </a:stretch>
        </p:blipFill>
        <p:spPr>
          <a:xfrm>
            <a:off x="1835696" y="2996952"/>
            <a:ext cx="5184576" cy="2880320"/>
          </a:xfrm>
          <a:prstGeom prst="rect">
            <a:avLst/>
          </a:prstGeom>
        </p:spPr>
      </p:pic>
    </p:spTree>
    <p:extLst>
      <p:ext uri="{BB962C8B-B14F-4D97-AF65-F5344CB8AC3E}">
        <p14:creationId xmlns:p14="http://schemas.microsoft.com/office/powerpoint/2010/main" xmlns="" val="24538130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86058"/>
            <a:ext cx="8229600" cy="1143000"/>
          </a:xfrm>
        </p:spPr>
        <p:txBody>
          <a:bodyPr>
            <a:noAutofit/>
          </a:bodyPr>
          <a:lstStyle/>
          <a:p>
            <a:r>
              <a:rPr lang="es-ES" sz="8000" b="1" dirty="0" smtClean="0">
                <a:solidFill>
                  <a:schemeClr val="tx2"/>
                </a:solidFill>
              </a:rPr>
              <a:t>Implementación</a:t>
            </a:r>
            <a:endParaRPr lang="es-ES" sz="8000" b="1" dirty="0">
              <a:solidFill>
                <a:schemeClr val="tx2"/>
              </a:solidFill>
            </a:endParaRPr>
          </a:p>
        </p:txBody>
      </p:sp>
      <p:pic>
        <p:nvPicPr>
          <p:cNvPr id="4" name="1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Alcance</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4392" y="2420888"/>
            <a:ext cx="8289134" cy="2686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44847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a:bodyPr>
          <a:lstStyle/>
          <a:p>
            <a:pPr algn="ctr"/>
            <a:r>
              <a:rPr lang="es-EC" sz="3200" b="1" dirty="0" smtClean="0"/>
              <a:t>Implementación del Módulo</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3724096"/>
          </a:xfrm>
          <a:prstGeom prst="rect">
            <a:avLst/>
          </a:prstGeom>
          <a:noFill/>
        </p:spPr>
        <p:txBody>
          <a:bodyPr wrap="square" rtlCol="0">
            <a:spAutoFit/>
          </a:bodyPr>
          <a:lstStyle/>
          <a:p>
            <a:pPr marL="342900" indent="-342900" algn="just">
              <a:buFont typeface="Wingdings" pitchFamily="2" charset="2"/>
              <a:buChar char="Ø"/>
            </a:pPr>
            <a:r>
              <a:rPr lang="es-EC" sz="2000" dirty="0" smtClean="0"/>
              <a:t>Una vez que los elementos mecánicos han sido dimensionados y manufacturados, se procedió a realizar el ensamble del mecanismo detallado en el presente documento.</a:t>
            </a:r>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Ensamblaje de los ejes con los engranes, rodamientos y chavetas.</a:t>
            </a: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6" name="5 Imagen"/>
          <p:cNvPicPr/>
          <p:nvPr/>
        </p:nvPicPr>
        <p:blipFill>
          <a:blip r:embed="rId5" cstate="print"/>
          <a:stretch>
            <a:fillRect/>
          </a:stretch>
        </p:blipFill>
        <p:spPr>
          <a:xfrm>
            <a:off x="3203848" y="3573016"/>
            <a:ext cx="2736304" cy="2160240"/>
          </a:xfrm>
          <a:prstGeom prst="rect">
            <a:avLst/>
          </a:prstGeom>
        </p:spPr>
      </p:pic>
    </p:spTree>
    <p:extLst>
      <p:ext uri="{BB962C8B-B14F-4D97-AF65-F5344CB8AC3E}">
        <p14:creationId xmlns:p14="http://schemas.microsoft.com/office/powerpoint/2010/main" xmlns="" val="13152255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a:bodyPr>
          <a:lstStyle/>
          <a:p>
            <a:pPr algn="ctr"/>
            <a:r>
              <a:rPr lang="es-EC" sz="3200" b="1" dirty="0" smtClean="0"/>
              <a:t>Implementación del Módulo</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4955203"/>
          </a:xfrm>
          <a:prstGeom prst="rect">
            <a:avLst/>
          </a:prstGeom>
          <a:noFill/>
        </p:spPr>
        <p:txBody>
          <a:bodyPr wrap="square" rtlCol="0">
            <a:spAutoFit/>
          </a:bodyPr>
          <a:lstStyle/>
          <a:p>
            <a:pPr marL="342900" indent="-342900" algn="just">
              <a:buFont typeface="Wingdings" pitchFamily="2" charset="2"/>
              <a:buChar char="Ø"/>
            </a:pPr>
            <a:r>
              <a:rPr lang="es-EC" sz="2000" dirty="0" smtClean="0"/>
              <a:t>Acoplamiento del eje con el motor</a:t>
            </a:r>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r>
              <a:rPr lang="es-EC" sz="2000" dirty="0" smtClean="0"/>
              <a:t>Ensamblaje del segundo eje.</a:t>
            </a: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7" name="6 Imagen"/>
          <p:cNvPicPr/>
          <p:nvPr/>
        </p:nvPicPr>
        <p:blipFill>
          <a:blip r:embed="rId5" cstate="print"/>
          <a:stretch>
            <a:fillRect/>
          </a:stretch>
        </p:blipFill>
        <p:spPr>
          <a:xfrm>
            <a:off x="2771800" y="2132856"/>
            <a:ext cx="2592288" cy="2160240"/>
          </a:xfrm>
          <a:prstGeom prst="rect">
            <a:avLst/>
          </a:prstGeom>
        </p:spPr>
      </p:pic>
      <p:pic>
        <p:nvPicPr>
          <p:cNvPr id="8" name="7 Imagen"/>
          <p:cNvPicPr/>
          <p:nvPr/>
        </p:nvPicPr>
        <p:blipFill>
          <a:blip r:embed="rId6" cstate="print"/>
          <a:stretch>
            <a:fillRect/>
          </a:stretch>
        </p:blipFill>
        <p:spPr>
          <a:xfrm>
            <a:off x="2699792" y="4581128"/>
            <a:ext cx="2878789" cy="2124075"/>
          </a:xfrm>
          <a:prstGeom prst="rect">
            <a:avLst/>
          </a:prstGeom>
        </p:spPr>
      </p:pic>
    </p:spTree>
    <p:extLst>
      <p:ext uri="{BB962C8B-B14F-4D97-AF65-F5344CB8AC3E}">
        <p14:creationId xmlns:p14="http://schemas.microsoft.com/office/powerpoint/2010/main" xmlns="" val="37284900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a:bodyPr>
          <a:lstStyle/>
          <a:p>
            <a:pPr algn="ctr"/>
            <a:r>
              <a:rPr lang="es-EC" sz="3200" b="1" dirty="0" smtClean="0"/>
              <a:t>Implementación del Módulo</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4955203"/>
          </a:xfrm>
          <a:prstGeom prst="rect">
            <a:avLst/>
          </a:prstGeom>
          <a:noFill/>
        </p:spPr>
        <p:txBody>
          <a:bodyPr wrap="square" rtlCol="0">
            <a:spAutoFit/>
          </a:bodyPr>
          <a:lstStyle/>
          <a:p>
            <a:pPr marL="342900" indent="-342900" algn="just">
              <a:buFont typeface="Wingdings" pitchFamily="2" charset="2"/>
              <a:buChar char="Ø"/>
            </a:pPr>
            <a:r>
              <a:rPr lang="es-EC" sz="2000" dirty="0" smtClean="0"/>
              <a:t>Ensamblaje completo</a:t>
            </a:r>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9" name="8 Imagen"/>
          <p:cNvPicPr/>
          <p:nvPr/>
        </p:nvPicPr>
        <p:blipFill>
          <a:blip r:embed="rId5" cstate="print"/>
          <a:stretch>
            <a:fillRect/>
          </a:stretch>
        </p:blipFill>
        <p:spPr>
          <a:xfrm>
            <a:off x="2051720" y="2564904"/>
            <a:ext cx="4248472" cy="3600400"/>
          </a:xfrm>
          <a:prstGeom prst="rect">
            <a:avLst/>
          </a:prstGeom>
        </p:spPr>
      </p:pic>
    </p:spTree>
    <p:extLst>
      <p:ext uri="{BB962C8B-B14F-4D97-AF65-F5344CB8AC3E}">
        <p14:creationId xmlns:p14="http://schemas.microsoft.com/office/powerpoint/2010/main" xmlns="" val="42877560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Implementación </a:t>
            </a:r>
            <a:br>
              <a:rPr lang="es-EC" sz="3200" b="1" dirty="0" smtClean="0"/>
            </a:br>
            <a:r>
              <a:rPr lang="es-EC" sz="3200" b="1" dirty="0" smtClean="0"/>
              <a:t>de componentes electrónicos</a:t>
            </a:r>
            <a:endParaRPr lang="es-EC" sz="3200" b="1" dirty="0"/>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sp>
        <p:nvSpPr>
          <p:cNvPr id="5" name="4 CuadroTexto"/>
          <p:cNvSpPr txBox="1"/>
          <p:nvPr/>
        </p:nvSpPr>
        <p:spPr>
          <a:xfrm>
            <a:off x="611560" y="2060848"/>
            <a:ext cx="8071966" cy="923330"/>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smtClean="0"/>
              <a:t>Conocida el área disponible dentro de la placa de </a:t>
            </a:r>
            <a:r>
              <a:rPr lang="es-EC" dirty="0" err="1" smtClean="0"/>
              <a:t>duralón</a:t>
            </a:r>
            <a:r>
              <a:rPr lang="es-EC" dirty="0" smtClean="0"/>
              <a:t> de 250x250mm, se procedieron a manufacturar los circuitos impresos del filtro de señales y de la fuente de voltaje.</a:t>
            </a:r>
            <a:endParaRPr lang="es-EC" dirty="0"/>
          </a:p>
        </p:txBody>
      </p:sp>
      <p:pic>
        <p:nvPicPr>
          <p:cNvPr id="6" name="5 Imagen"/>
          <p:cNvPicPr/>
          <p:nvPr/>
        </p:nvPicPr>
        <p:blipFill>
          <a:blip r:embed="rId5" cstate="print"/>
          <a:stretch>
            <a:fillRect/>
          </a:stretch>
        </p:blipFill>
        <p:spPr>
          <a:xfrm>
            <a:off x="2616064" y="3212976"/>
            <a:ext cx="4062958" cy="2952328"/>
          </a:xfrm>
          <a:prstGeom prst="rect">
            <a:avLst/>
          </a:prstGeom>
        </p:spPr>
      </p:pic>
    </p:spTree>
    <p:extLst>
      <p:ext uri="{BB962C8B-B14F-4D97-AF65-F5344CB8AC3E}">
        <p14:creationId xmlns:p14="http://schemas.microsoft.com/office/powerpoint/2010/main" xmlns="" val="9816892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a:t>Implementación </a:t>
            </a:r>
            <a:br>
              <a:rPr lang="es-EC" sz="3200" b="1" dirty="0"/>
            </a:br>
            <a:r>
              <a:rPr lang="es-EC" sz="3200" b="1" dirty="0"/>
              <a:t>de componentes electrónicos</a:t>
            </a:r>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sp>
        <p:nvSpPr>
          <p:cNvPr id="5" name="4 CuadroTexto"/>
          <p:cNvSpPr txBox="1"/>
          <p:nvPr/>
        </p:nvSpPr>
        <p:spPr>
          <a:xfrm>
            <a:off x="611560" y="2060848"/>
            <a:ext cx="8071966"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smtClean="0"/>
              <a:t>Posteriormente se procedió a diseñar una caja de acrílico conformada </a:t>
            </a:r>
            <a:r>
              <a:rPr lang="es-EC" dirty="0"/>
              <a:t>de cuatro partes, una fija, un piso intermedio en donde se ubicarán la placa ARDUINO, el controlador OPENCM 9.04b, y el filtro de señales, una tapa frontal, la cual irá empernada a la placa base de </a:t>
            </a:r>
            <a:r>
              <a:rPr lang="es-EC" dirty="0" err="1"/>
              <a:t>duralón</a:t>
            </a:r>
            <a:r>
              <a:rPr lang="es-EC" dirty="0"/>
              <a:t> del módulo, y una tapa. </a:t>
            </a:r>
          </a:p>
        </p:txBody>
      </p:sp>
      <p:pic>
        <p:nvPicPr>
          <p:cNvPr id="6" name="5 Imagen"/>
          <p:cNvPicPr/>
          <p:nvPr/>
        </p:nvPicPr>
        <p:blipFill>
          <a:blip r:embed="rId5" cstate="print"/>
          <a:stretch>
            <a:fillRect/>
          </a:stretch>
        </p:blipFill>
        <p:spPr>
          <a:xfrm>
            <a:off x="2699792" y="3261176"/>
            <a:ext cx="3816424" cy="3408183"/>
          </a:xfrm>
          <a:prstGeom prst="rect">
            <a:avLst/>
          </a:prstGeom>
        </p:spPr>
      </p:pic>
    </p:spTree>
    <p:extLst>
      <p:ext uri="{BB962C8B-B14F-4D97-AF65-F5344CB8AC3E}">
        <p14:creationId xmlns:p14="http://schemas.microsoft.com/office/powerpoint/2010/main" xmlns="" val="25499182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a:t>Implementación </a:t>
            </a:r>
            <a:br>
              <a:rPr lang="es-EC" sz="3200" b="1" dirty="0"/>
            </a:br>
            <a:r>
              <a:rPr lang="es-EC" sz="3200" b="1" dirty="0"/>
              <a:t>de componentes electrónicos</a:t>
            </a:r>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53297" y="2924944"/>
            <a:ext cx="5400600" cy="24567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9 CuadroTexto"/>
          <p:cNvSpPr txBox="1"/>
          <p:nvPr/>
        </p:nvSpPr>
        <p:spPr>
          <a:xfrm>
            <a:off x="611560" y="2245514"/>
            <a:ext cx="8071966" cy="369332"/>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smtClean="0"/>
              <a:t>Sujeción de la parte fija de la caja</a:t>
            </a:r>
            <a:endParaRPr lang="es-EC" dirty="0"/>
          </a:p>
        </p:txBody>
      </p:sp>
    </p:spTree>
    <p:extLst>
      <p:ext uri="{BB962C8B-B14F-4D97-AF65-F5344CB8AC3E}">
        <p14:creationId xmlns:p14="http://schemas.microsoft.com/office/powerpoint/2010/main" xmlns="" val="17110426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a:t>Implementación </a:t>
            </a:r>
            <a:br>
              <a:rPr lang="es-EC" sz="3200" b="1" dirty="0"/>
            </a:br>
            <a:r>
              <a:rPr lang="es-EC" sz="3200" b="1" dirty="0"/>
              <a:t>de componentes electrónicos</a:t>
            </a:r>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sp>
        <p:nvSpPr>
          <p:cNvPr id="5" name="4 CuadroTexto"/>
          <p:cNvSpPr txBox="1"/>
          <p:nvPr/>
        </p:nvSpPr>
        <p:spPr>
          <a:xfrm>
            <a:off x="243670" y="2430180"/>
            <a:ext cx="8129474" cy="369332"/>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smtClean="0"/>
              <a:t>Fijación de elementos eléctricos y electrónicos en los pisos inferior e intermedio.</a:t>
            </a:r>
            <a:endParaRPr lang="es-EC" dirty="0"/>
          </a:p>
        </p:txBody>
      </p:sp>
      <p:pic>
        <p:nvPicPr>
          <p:cNvPr id="6" name="5 Imagen"/>
          <p:cNvPicPr/>
          <p:nvPr/>
        </p:nvPicPr>
        <p:blipFill>
          <a:blip r:embed="rId5" cstate="print"/>
          <a:stretch>
            <a:fillRect/>
          </a:stretch>
        </p:blipFill>
        <p:spPr>
          <a:xfrm>
            <a:off x="386733" y="3356992"/>
            <a:ext cx="4047612" cy="2137079"/>
          </a:xfrm>
          <a:prstGeom prst="rect">
            <a:avLst/>
          </a:prstGeom>
        </p:spPr>
      </p:pic>
      <p:pic>
        <p:nvPicPr>
          <p:cNvPr id="7" name="6 Imagen"/>
          <p:cNvPicPr/>
          <p:nvPr/>
        </p:nvPicPr>
        <p:blipFill>
          <a:blip r:embed="rId6" cstate="print"/>
          <a:stretch>
            <a:fillRect/>
          </a:stretch>
        </p:blipFill>
        <p:spPr>
          <a:xfrm>
            <a:off x="4632263" y="3273403"/>
            <a:ext cx="3740881" cy="2304256"/>
          </a:xfrm>
          <a:prstGeom prst="rect">
            <a:avLst/>
          </a:prstGeom>
        </p:spPr>
      </p:pic>
    </p:spTree>
    <p:extLst>
      <p:ext uri="{BB962C8B-B14F-4D97-AF65-F5344CB8AC3E}">
        <p14:creationId xmlns:p14="http://schemas.microsoft.com/office/powerpoint/2010/main" xmlns="" val="24633210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2" name="1 Título"/>
          <p:cNvSpPr>
            <a:spLocks noGrp="1"/>
          </p:cNvSpPr>
          <p:nvPr>
            <p:ph type="title"/>
          </p:nvPr>
        </p:nvSpPr>
        <p:spPr>
          <a:xfrm>
            <a:off x="467544" y="908720"/>
            <a:ext cx="8229600" cy="1143000"/>
          </a:xfrm>
        </p:spPr>
        <p:txBody>
          <a:bodyPr>
            <a:normAutofit/>
          </a:bodyPr>
          <a:lstStyle/>
          <a:p>
            <a:pPr algn="ctr"/>
            <a:r>
              <a:rPr lang="es-EC" sz="3200" b="1" dirty="0"/>
              <a:t>Implementación </a:t>
            </a:r>
            <a:br>
              <a:rPr lang="es-EC" sz="3200" b="1" dirty="0"/>
            </a:br>
            <a:r>
              <a:rPr lang="es-EC" sz="3200" b="1" dirty="0"/>
              <a:t>de componentes electrónicos</a:t>
            </a:r>
          </a:p>
        </p:txBody>
      </p:sp>
      <p:pic>
        <p:nvPicPr>
          <p:cNvPr id="12" name="11 Marcador de contenido">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51520" y="0"/>
            <a:ext cx="1865370" cy="1851787"/>
          </a:xfrm>
        </p:spPr>
      </p:pic>
      <p:sp>
        <p:nvSpPr>
          <p:cNvPr id="5" name="4 CuadroTexto"/>
          <p:cNvSpPr txBox="1"/>
          <p:nvPr/>
        </p:nvSpPr>
        <p:spPr>
          <a:xfrm>
            <a:off x="243670" y="2060848"/>
            <a:ext cx="8129474" cy="369332"/>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smtClean="0"/>
              <a:t>Ensamble completo</a:t>
            </a:r>
            <a:endParaRPr lang="es-EC" dirty="0"/>
          </a:p>
        </p:txBody>
      </p:sp>
      <p:pic>
        <p:nvPicPr>
          <p:cNvPr id="6" name="5 Imagen"/>
          <p:cNvPicPr/>
          <p:nvPr/>
        </p:nvPicPr>
        <p:blipFill>
          <a:blip r:embed="rId5" cstate="print"/>
          <a:stretch>
            <a:fillRect/>
          </a:stretch>
        </p:blipFill>
        <p:spPr>
          <a:xfrm>
            <a:off x="1415588" y="2552700"/>
            <a:ext cx="6280350" cy="3684612"/>
          </a:xfrm>
          <a:prstGeom prst="rect">
            <a:avLst/>
          </a:prstGeom>
        </p:spPr>
      </p:pic>
    </p:spTree>
    <p:extLst>
      <p:ext uri="{BB962C8B-B14F-4D97-AF65-F5344CB8AC3E}">
        <p14:creationId xmlns:p14="http://schemas.microsoft.com/office/powerpoint/2010/main" xmlns="" val="2031500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Programación del Sistema </a:t>
            </a:r>
            <a:br>
              <a:rPr lang="es-EC" sz="3200" b="1" dirty="0" smtClean="0"/>
            </a:br>
            <a:r>
              <a:rPr lang="es-EC" sz="3200" b="1" dirty="0" smtClean="0"/>
              <a:t>de Control</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6494085"/>
          </a:xfrm>
          <a:prstGeom prst="rect">
            <a:avLst/>
          </a:prstGeom>
          <a:noFill/>
        </p:spPr>
        <p:txBody>
          <a:bodyPr wrap="square" rtlCol="0">
            <a:spAutoFit/>
          </a:bodyPr>
          <a:lstStyle/>
          <a:p>
            <a:pPr marL="342900" indent="-342900" algn="just">
              <a:buFont typeface="Wingdings" pitchFamily="2" charset="2"/>
              <a:buChar char="Ø"/>
            </a:pPr>
            <a:r>
              <a:rPr lang="es-EC" sz="2000" dirty="0" smtClean="0"/>
              <a:t>Consideraciones:</a:t>
            </a:r>
          </a:p>
          <a:p>
            <a:pPr marL="800100" lvl="1" indent="-342900" algn="just">
              <a:buFont typeface="Wingdings" pitchFamily="2" charset="2"/>
              <a:buChar char="Ø"/>
            </a:pPr>
            <a:r>
              <a:rPr lang="es-EC" sz="2000" dirty="0" smtClean="0"/>
              <a:t>La resolución que tienen los </a:t>
            </a:r>
            <a:r>
              <a:rPr lang="es-EC" sz="2000" dirty="0" err="1" smtClean="0"/>
              <a:t>conversores</a:t>
            </a:r>
            <a:r>
              <a:rPr lang="es-EC" sz="2000" dirty="0" smtClean="0"/>
              <a:t> análogo – digital del controlador OPENCM 9.04b es de 12 bits.</a:t>
            </a:r>
          </a:p>
          <a:p>
            <a:pPr marL="800100" lvl="1" indent="-342900" algn="just">
              <a:buFont typeface="Wingdings" pitchFamily="2" charset="2"/>
              <a:buChar char="Ø"/>
            </a:pPr>
            <a:r>
              <a:rPr lang="es-EC" sz="2000" dirty="0" smtClean="0"/>
              <a:t>La placa OPENCM admite voltaje máximo de 3.3V, por lo que el rango de variación de voltaje eficaz de las salidas PWM utilizadas en la placa ARDUINO las cuales son de 8 bits, deberá limitarse de 0 a 168.</a:t>
            </a:r>
          </a:p>
          <a:p>
            <a:pPr marL="800100" lvl="1" indent="-342900" algn="just">
              <a:buFont typeface="Wingdings" pitchFamily="2" charset="2"/>
              <a:buChar char="Ø"/>
            </a:pPr>
            <a:r>
              <a:rPr lang="es-EC" sz="2000" dirty="0" smtClean="0"/>
              <a:t>Los rangos de posición y velocidad en los que debe trabajar el motor DYNAMIXEL MX-64T de tal forma que la cremallera no supere los 150mm de desplazamiento lineal máximo ni los 800mm/s de velocidad lineal máxima</a:t>
            </a:r>
          </a:p>
          <a:p>
            <a:pPr marL="800100" lvl="1" indent="-342900" algn="just">
              <a:buFont typeface="Wingdings" pitchFamily="2" charset="2"/>
              <a:buChar char="Ø"/>
            </a:pPr>
            <a:r>
              <a:rPr lang="es-EC" sz="2000" dirty="0" smtClean="0"/>
              <a:t>Se puede lograr una precisión de posición de 0.088 grados y en velocidad 0.114rpm, por lo que se obtendrán niveles de 0 a 997 para posición y de 0 a 682 en velocidad.</a:t>
            </a:r>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20221158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Programación del Sistema </a:t>
            </a:r>
            <a:br>
              <a:rPr lang="es-EC" sz="3200" b="1" dirty="0" smtClean="0"/>
            </a:br>
            <a:r>
              <a:rPr lang="es-EC" sz="3200" b="1" dirty="0" smtClean="0"/>
              <a:t>de Control</a:t>
            </a:r>
            <a:br>
              <a:rPr lang="es-EC" sz="3200" b="1" dirty="0" smtClean="0"/>
            </a:br>
            <a:r>
              <a:rPr lang="es-EC" sz="3200" b="1" dirty="0" smtClean="0"/>
              <a:t/>
            </a:r>
            <a:br>
              <a:rPr lang="es-EC" sz="3200" b="1" dirty="0" smtClean="0"/>
            </a:br>
            <a:r>
              <a:rPr lang="es-EC" sz="2700" b="1" dirty="0" smtClean="0"/>
              <a:t>Algoritmo</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251520" y="2132856"/>
            <a:ext cx="8136904" cy="5262979"/>
          </a:xfrm>
          <a:prstGeom prst="rect">
            <a:avLst/>
          </a:prstGeom>
          <a:noFill/>
        </p:spPr>
        <p:txBody>
          <a:bodyPr wrap="square" rtlCol="0">
            <a:spAutoFit/>
          </a:bodyPr>
          <a:lstStyle/>
          <a:p>
            <a:pPr marL="800100" lvl="1" indent="-342900" algn="just">
              <a:buFont typeface="Wingdings" pitchFamily="2" charset="2"/>
              <a:buChar char="Ø"/>
            </a:pPr>
            <a:r>
              <a:rPr lang="es-EC" sz="2000" dirty="0" smtClean="0"/>
              <a:t>Cuando el usuario ingresa los datos de un intervalo de movimiento, automáticamente inicializa las variables internas del programa.</a:t>
            </a:r>
          </a:p>
          <a:p>
            <a:pPr marL="800100" lvl="1" indent="-342900" algn="just">
              <a:buFont typeface="Wingdings" pitchFamily="2" charset="2"/>
              <a:buChar char="Ø"/>
            </a:pPr>
            <a:r>
              <a:rPr lang="es-EC" sz="2000" dirty="0" smtClean="0"/>
              <a:t>De acuerdo a las ecuaciones cinemáticas de las levas, el movimiento requerido se almacena en un vector y paralelamente se almacena un vector de tiempos.</a:t>
            </a:r>
          </a:p>
          <a:p>
            <a:pPr marL="800100" lvl="1" indent="-342900" algn="just">
              <a:buFont typeface="Wingdings" pitchFamily="2" charset="2"/>
              <a:buChar char="Ø"/>
            </a:pPr>
            <a:r>
              <a:rPr lang="es-EC" sz="2000" dirty="0" smtClean="0"/>
              <a:t>Cuando el usuario presione el botón INICIAR, mediante el uso del RTC de MATLAB, se procede a leer los vectores previamente almacenados, sincronizándolos con el tiempo transcurrido en un momento dado. </a:t>
            </a:r>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3143735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smtClean="0"/>
              <a:t>Alcance </a:t>
            </a:r>
            <a:r>
              <a:rPr lang="en-US" sz="3200" b="1" dirty="0" smtClean="0"/>
              <a:t>- Software</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7" name="6 CuadroTexto"/>
          <p:cNvSpPr txBox="1"/>
          <p:nvPr/>
        </p:nvSpPr>
        <p:spPr>
          <a:xfrm>
            <a:off x="899592" y="2865690"/>
            <a:ext cx="3960440" cy="2800767"/>
          </a:xfrm>
          <a:prstGeom prst="rect">
            <a:avLst/>
          </a:prstGeom>
          <a:noFill/>
        </p:spPr>
        <p:txBody>
          <a:bodyPr wrap="square" rtlCol="0">
            <a:spAutoFit/>
          </a:bodyPr>
          <a:lstStyle/>
          <a:p>
            <a:pPr marL="342900" indent="-342900" algn="just">
              <a:buFont typeface="Wingdings" pitchFamily="2" charset="2"/>
              <a:buChar char="Ø"/>
            </a:pPr>
            <a:r>
              <a:rPr lang="es-EC" sz="2000" dirty="0" smtClean="0"/>
              <a:t>SOLIDWORKS</a:t>
            </a:r>
          </a:p>
          <a:p>
            <a:pPr algn="just"/>
            <a:endParaRPr lang="es-EC" sz="2000" dirty="0"/>
          </a:p>
          <a:p>
            <a:pPr marL="342900" indent="-342900" algn="just">
              <a:buFont typeface="Wingdings" pitchFamily="2" charset="2"/>
              <a:buChar char="Ø"/>
            </a:pPr>
            <a:r>
              <a:rPr lang="es-EC" sz="2000" dirty="0" smtClean="0"/>
              <a:t>PROTEUS (ISIS Y ARES)</a:t>
            </a:r>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smtClean="0"/>
              <a:t>MATLAB – COMPLEMENTO GUI</a:t>
            </a:r>
            <a:endParaRPr lang="es-EC" sz="2000" dirty="0" smtClean="0"/>
          </a:p>
          <a:p>
            <a:pPr algn="just"/>
            <a:endParaRPr lang="es-EC" sz="2000" dirty="0"/>
          </a:p>
          <a:p>
            <a:pPr marL="342900" indent="-342900" algn="just">
              <a:buFont typeface="Wingdings" pitchFamily="2" charset="2"/>
              <a:buChar char="Ø"/>
            </a:pPr>
            <a:r>
              <a:rPr lang="en-US" sz="2000" dirty="0" smtClean="0"/>
              <a:t>ROBOTIS</a:t>
            </a:r>
            <a:endParaRPr lang="es-EC" sz="2000" dirty="0" smtClean="0"/>
          </a:p>
          <a:p>
            <a:endParaRPr lang="es-EC" dirty="0"/>
          </a:p>
          <a:p>
            <a:endParaRPr lang="es-EC" dirty="0"/>
          </a:p>
        </p:txBody>
      </p:sp>
    </p:spTree>
    <p:extLst>
      <p:ext uri="{BB962C8B-B14F-4D97-AF65-F5344CB8AC3E}">
        <p14:creationId xmlns:p14="http://schemas.microsoft.com/office/powerpoint/2010/main" xmlns="" val="22082782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Programación del Sistema </a:t>
            </a:r>
            <a:br>
              <a:rPr lang="es-EC" sz="3200" b="1" dirty="0" smtClean="0"/>
            </a:br>
            <a:r>
              <a:rPr lang="es-EC" sz="3200" b="1" dirty="0" smtClean="0"/>
              <a:t>de Control</a:t>
            </a:r>
            <a:br>
              <a:rPr lang="es-EC" sz="3200" b="1" dirty="0" smtClean="0"/>
            </a:br>
            <a:r>
              <a:rPr lang="es-EC" sz="3200" b="1" dirty="0" smtClean="0"/>
              <a:t/>
            </a:r>
            <a:br>
              <a:rPr lang="es-EC" sz="3200" b="1" dirty="0" smtClean="0"/>
            </a:br>
            <a:r>
              <a:rPr lang="es-EC" sz="2700" b="1" dirty="0" smtClean="0"/>
              <a:t>Algoritmo</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251520" y="2132856"/>
            <a:ext cx="8136904" cy="5878532"/>
          </a:xfrm>
          <a:prstGeom prst="rect">
            <a:avLst/>
          </a:prstGeom>
          <a:noFill/>
        </p:spPr>
        <p:txBody>
          <a:bodyPr wrap="square" rtlCol="0">
            <a:spAutoFit/>
          </a:bodyPr>
          <a:lstStyle/>
          <a:p>
            <a:pPr marL="800100" lvl="1" indent="-342900" algn="just">
              <a:buFont typeface="Wingdings" pitchFamily="2" charset="2"/>
              <a:buChar char="Ø"/>
            </a:pPr>
            <a:r>
              <a:rPr lang="es-EC" sz="2000" dirty="0" smtClean="0"/>
              <a:t>De esta forma los datos necesarios para que el sistema se comporte como el usuario esperaba son enviados hacia la placa ARDUINO, pero primero es necesario realizar un mapeo de dichos datos .</a:t>
            </a:r>
          </a:p>
          <a:p>
            <a:pPr marL="800100" lvl="1" indent="-342900" algn="just">
              <a:buFont typeface="Wingdings" pitchFamily="2" charset="2"/>
              <a:buChar char="Ø"/>
            </a:pPr>
            <a:endParaRPr lang="es-EC" sz="2000" dirty="0" smtClean="0"/>
          </a:p>
          <a:p>
            <a:pPr marL="800100" lvl="1" indent="-342900" algn="just">
              <a:buFont typeface="Wingdings" pitchFamily="2" charset="2"/>
              <a:buChar char="Ø"/>
            </a:pPr>
            <a:endParaRPr lang="es-EC" sz="2000" dirty="0" smtClean="0"/>
          </a:p>
          <a:p>
            <a:pPr marL="800100" lvl="1" indent="-342900" algn="just">
              <a:buFont typeface="Wingdings" pitchFamily="2" charset="2"/>
              <a:buChar char="Ø"/>
            </a:pPr>
            <a:endParaRPr lang="es-EC" sz="2000" dirty="0" smtClean="0"/>
          </a:p>
          <a:p>
            <a:pPr marL="800100" lvl="1" indent="-342900" algn="just">
              <a:buFont typeface="Wingdings" pitchFamily="2" charset="2"/>
              <a:buChar char="Ø"/>
            </a:pPr>
            <a:endParaRPr lang="es-EC" sz="2000" dirty="0" smtClean="0"/>
          </a:p>
          <a:p>
            <a:pPr marL="800100" lvl="1" indent="-342900" algn="just">
              <a:buFont typeface="Wingdings" pitchFamily="2" charset="2"/>
              <a:buChar char="Ø"/>
            </a:pPr>
            <a:r>
              <a:rPr lang="es-EC" sz="2000" dirty="0" smtClean="0"/>
              <a:t>Una vez que las señales de salida PWM de ARDUINO pasan por el filtro de señales y llegan a las entradas analógicas del controlador OPENCM 9.04b, son mapeadas dependiendo de la resolución de las entradas analógicas del conversor. </a:t>
            </a:r>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55298" name="Picture 2"/>
          <p:cNvPicPr>
            <a:picLocks noChangeAspect="1" noChangeArrowheads="1"/>
          </p:cNvPicPr>
          <p:nvPr/>
        </p:nvPicPr>
        <p:blipFill>
          <a:blip r:embed="rId5" cstate="print"/>
          <a:srcRect/>
          <a:stretch>
            <a:fillRect/>
          </a:stretch>
        </p:blipFill>
        <p:spPr bwMode="auto">
          <a:xfrm>
            <a:off x="3131840" y="3140968"/>
            <a:ext cx="3295650" cy="866775"/>
          </a:xfrm>
          <a:prstGeom prst="rect">
            <a:avLst/>
          </a:prstGeom>
          <a:noFill/>
          <a:ln w="9525">
            <a:noFill/>
            <a:miter lim="800000"/>
            <a:headEnd/>
            <a:tailEnd/>
          </a:ln>
        </p:spPr>
      </p:pic>
      <p:pic>
        <p:nvPicPr>
          <p:cNvPr id="55299" name="Picture 3"/>
          <p:cNvPicPr>
            <a:picLocks noChangeAspect="1" noChangeArrowheads="1"/>
          </p:cNvPicPr>
          <p:nvPr/>
        </p:nvPicPr>
        <p:blipFill>
          <a:blip r:embed="rId6" cstate="print"/>
          <a:srcRect/>
          <a:stretch>
            <a:fillRect/>
          </a:stretch>
        </p:blipFill>
        <p:spPr bwMode="auto">
          <a:xfrm>
            <a:off x="2483768" y="5589240"/>
            <a:ext cx="4419600" cy="885825"/>
          </a:xfrm>
          <a:prstGeom prst="rect">
            <a:avLst/>
          </a:prstGeom>
          <a:noFill/>
          <a:ln w="9525">
            <a:noFill/>
            <a:miter lim="800000"/>
            <a:headEnd/>
            <a:tailEnd/>
          </a:ln>
        </p:spPr>
      </p:pic>
    </p:spTree>
    <p:extLst>
      <p:ext uri="{BB962C8B-B14F-4D97-AF65-F5344CB8AC3E}">
        <p14:creationId xmlns:p14="http://schemas.microsoft.com/office/powerpoint/2010/main" xmlns="" val="22308135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Programación del Sistema </a:t>
            </a:r>
            <a:br>
              <a:rPr lang="es-EC" sz="3200" b="1" dirty="0" smtClean="0"/>
            </a:br>
            <a:r>
              <a:rPr lang="es-EC" sz="3200" b="1" dirty="0" smtClean="0"/>
              <a:t>de Control</a:t>
            </a:r>
            <a:br>
              <a:rPr lang="es-EC" sz="3200" b="1" dirty="0" smtClean="0"/>
            </a:br>
            <a:r>
              <a:rPr lang="es-EC" sz="3200" b="1" dirty="0" smtClean="0"/>
              <a:t/>
            </a:r>
            <a:br>
              <a:rPr lang="es-EC" sz="3200" b="1" dirty="0" smtClean="0"/>
            </a:br>
            <a:r>
              <a:rPr lang="es-EC" sz="2700" b="1" dirty="0" smtClean="0"/>
              <a:t>Algoritmo</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504"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251520" y="2132856"/>
            <a:ext cx="8136904" cy="4647426"/>
          </a:xfrm>
          <a:prstGeom prst="rect">
            <a:avLst/>
          </a:prstGeom>
          <a:noFill/>
        </p:spPr>
        <p:txBody>
          <a:bodyPr wrap="square" rtlCol="0">
            <a:spAutoFit/>
          </a:bodyPr>
          <a:lstStyle/>
          <a:p>
            <a:pPr marL="800100" lvl="1" indent="-342900" algn="just">
              <a:buFont typeface="Wingdings" pitchFamily="2" charset="2"/>
              <a:buChar char="Ø"/>
            </a:pPr>
            <a:r>
              <a:rPr lang="es-EC" sz="2000" dirty="0" smtClean="0"/>
              <a:t>Para que el mecanismo ejecute el movimiento requerido por el usuario, internamente en el programa del controlador OPENCM 9.04b se realiza un mapeo final de tal forma que se envíen los valores exactos de posición y velocidad requeridos al motor en  un instante dado. </a:t>
            </a:r>
          </a:p>
          <a:p>
            <a:pPr marL="800100" lvl="1" indent="-342900" algn="just">
              <a:buFont typeface="Wingdings" pitchFamily="2" charset="2"/>
              <a:buChar char="Ø"/>
            </a:pPr>
            <a:endParaRPr lang="es-EC" sz="2000" dirty="0" smtClean="0"/>
          </a:p>
          <a:p>
            <a:pPr marL="800100" lvl="1" indent="-342900" algn="just">
              <a:buFont typeface="Wingdings" pitchFamily="2" charset="2"/>
              <a:buChar char="Ø"/>
            </a:pPr>
            <a:endParaRPr lang="es-EC" sz="2000" dirty="0" smtClean="0"/>
          </a:p>
          <a:p>
            <a:pPr marL="800100" lvl="1"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1026" name="Picture 2"/>
          <p:cNvPicPr>
            <a:picLocks noChangeAspect="1" noChangeArrowheads="1"/>
          </p:cNvPicPr>
          <p:nvPr/>
        </p:nvPicPr>
        <p:blipFill>
          <a:blip r:embed="rId5" cstate="print"/>
          <a:srcRect/>
          <a:stretch>
            <a:fillRect/>
          </a:stretch>
        </p:blipFill>
        <p:spPr bwMode="auto">
          <a:xfrm>
            <a:off x="1643042" y="4214818"/>
            <a:ext cx="6370178" cy="1143008"/>
          </a:xfrm>
          <a:prstGeom prst="rect">
            <a:avLst/>
          </a:prstGeom>
          <a:noFill/>
          <a:ln w="9525">
            <a:noFill/>
            <a:miter lim="800000"/>
            <a:headEnd/>
            <a:tailEnd/>
          </a:ln>
          <a:effectLst/>
        </p:spPr>
      </p:pic>
    </p:spTree>
    <p:extLst>
      <p:ext uri="{BB962C8B-B14F-4D97-AF65-F5344CB8AC3E}">
        <p14:creationId xmlns:p14="http://schemas.microsoft.com/office/powerpoint/2010/main" xmlns="" val="4345544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86058"/>
            <a:ext cx="8229600" cy="1143000"/>
          </a:xfrm>
        </p:spPr>
        <p:txBody>
          <a:bodyPr>
            <a:noAutofit/>
          </a:bodyPr>
          <a:lstStyle/>
          <a:p>
            <a:r>
              <a:rPr lang="es-ES" sz="8000" b="1" dirty="0" smtClean="0">
                <a:solidFill>
                  <a:schemeClr val="tx2"/>
                </a:solidFill>
              </a:rPr>
              <a:t>Pruebas y Resultados</a:t>
            </a:r>
            <a:endParaRPr lang="es-ES" sz="8000" b="1" dirty="0">
              <a:solidFill>
                <a:schemeClr val="tx2"/>
              </a:solidFill>
            </a:endParaRPr>
          </a:p>
        </p:txBody>
      </p:sp>
      <p:pic>
        <p:nvPicPr>
          <p:cNvPr id="4" name="1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5" name="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600" b="1" dirty="0"/>
              <a:t>Pruebas y </a:t>
            </a:r>
            <a:r>
              <a:rPr lang="es-EC" sz="3600" b="1" dirty="0" smtClean="0"/>
              <a:t>Resultados</a:t>
            </a:r>
            <a:r>
              <a:rPr lang="es-EC" sz="3600" b="1" dirty="0"/>
              <a:t/>
            </a:r>
            <a:br>
              <a:rPr lang="es-EC" sz="3600" b="1" dirty="0"/>
            </a:br>
            <a:r>
              <a:rPr lang="es-EC" sz="3200" b="1" dirty="0"/>
              <a:t>Componentes </a:t>
            </a:r>
            <a:r>
              <a:rPr lang="es-EC" sz="3200" b="1" dirty="0" smtClean="0"/>
              <a:t>Mecánicos</a:t>
            </a:r>
            <a:endParaRPr lang="es-EC" sz="32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0700" y="1916832"/>
            <a:ext cx="5562600" cy="4705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733816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Componentes Mecánicos</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89106" y="2420888"/>
            <a:ext cx="6106832" cy="3528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059648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Componentes Mecánicos</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sp>
        <p:nvSpPr>
          <p:cNvPr id="5" name="4 CuadroTexto"/>
          <p:cNvSpPr txBox="1"/>
          <p:nvPr/>
        </p:nvSpPr>
        <p:spPr>
          <a:xfrm>
            <a:off x="611560" y="2348880"/>
            <a:ext cx="8071966" cy="3693319"/>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t>S</a:t>
            </a:r>
            <a:r>
              <a:rPr lang="es-EC" dirty="0" smtClean="0"/>
              <a:t>e </a:t>
            </a:r>
            <a:r>
              <a:rPr lang="es-EC" dirty="0"/>
              <a:t>analizó la facilidad con la que la cremallera se desplazaba por su guía vertical. De esta forma se tenía certeza de que la cremallera no se encontraba doblada por la naturaleza propia de los procesos de </a:t>
            </a:r>
            <a:r>
              <a:rPr lang="es-EC" dirty="0" smtClean="0"/>
              <a:t>manufactura.</a:t>
            </a:r>
          </a:p>
          <a:p>
            <a:pPr marL="285750" indent="-285750" algn="just">
              <a:buFont typeface="Wingdings" panose="05000000000000000000" pitchFamily="2" charset="2"/>
              <a:buChar char="Ø"/>
            </a:pPr>
            <a:endParaRPr lang="es-EC" dirty="0"/>
          </a:p>
          <a:p>
            <a:pPr marL="285750" indent="-285750" algn="just">
              <a:buFont typeface="Wingdings" panose="05000000000000000000" pitchFamily="2" charset="2"/>
              <a:buChar char="Ø"/>
            </a:pPr>
            <a:r>
              <a:rPr lang="es-EC" dirty="0"/>
              <a:t>S</a:t>
            </a:r>
            <a:r>
              <a:rPr lang="es-EC" dirty="0" smtClean="0"/>
              <a:t>e </a:t>
            </a:r>
            <a:r>
              <a:rPr lang="es-EC" dirty="0"/>
              <a:t>verificó que la pintura anticorrosiva con la que fueron pintados los ejes y engranes no dificultara </a:t>
            </a:r>
            <a:r>
              <a:rPr lang="es-EC" dirty="0" smtClean="0"/>
              <a:t>la </a:t>
            </a:r>
            <a:r>
              <a:rPr lang="es-EC" dirty="0"/>
              <a:t>transmisión de potencia del mecanismo</a:t>
            </a:r>
            <a:r>
              <a:rPr lang="es-EC" dirty="0" smtClean="0"/>
              <a:t>.</a:t>
            </a:r>
          </a:p>
          <a:p>
            <a:pPr marL="285750" indent="-285750" algn="just">
              <a:buFont typeface="Wingdings" panose="05000000000000000000" pitchFamily="2" charset="2"/>
              <a:buChar char="Ø"/>
            </a:pPr>
            <a:endParaRPr lang="es-EC" dirty="0"/>
          </a:p>
          <a:p>
            <a:pPr marL="285750" indent="-285750" algn="just">
              <a:buFont typeface="Wingdings" panose="05000000000000000000" pitchFamily="2" charset="2"/>
              <a:buChar char="Ø"/>
            </a:pPr>
            <a:r>
              <a:rPr lang="es-EC" dirty="0" smtClean="0"/>
              <a:t>Se </a:t>
            </a:r>
            <a:r>
              <a:rPr lang="es-EC" dirty="0"/>
              <a:t>procedió a sincronizar los movimientos del mecanismo con la programación del controlador, de tal forma que las distancias recorridas concuerden con lo esperado y con la relación de transmisión del tren de engranes</a:t>
            </a:r>
            <a:r>
              <a:rPr lang="es-EC" dirty="0" smtClean="0"/>
              <a:t>.</a:t>
            </a:r>
          </a:p>
          <a:p>
            <a:pPr marL="285750" indent="-285750" algn="just">
              <a:buFont typeface="Wingdings" panose="05000000000000000000" pitchFamily="2" charset="2"/>
              <a:buChar char="Ø"/>
            </a:pPr>
            <a:endParaRPr lang="es-EC" dirty="0"/>
          </a:p>
          <a:p>
            <a:pPr marL="285750" indent="-285750" algn="just">
              <a:buFont typeface="Wingdings" panose="05000000000000000000" pitchFamily="2" charset="2"/>
              <a:buChar char="Ø"/>
            </a:pPr>
            <a:r>
              <a:rPr lang="es-EC" dirty="0" smtClean="0"/>
              <a:t>Se comprobó </a:t>
            </a:r>
            <a:r>
              <a:rPr lang="es-EC" dirty="0"/>
              <a:t>que los movimientos a velocidades relativamente altas de la cremallera no afectaran la estabilidad de la estructura del </a:t>
            </a:r>
            <a:r>
              <a:rPr lang="es-EC" dirty="0" smtClean="0"/>
              <a:t>módulo.</a:t>
            </a:r>
            <a:endParaRPr lang="es-EC" dirty="0"/>
          </a:p>
        </p:txBody>
      </p:sp>
    </p:spTree>
    <p:extLst>
      <p:ext uri="{BB962C8B-B14F-4D97-AF65-F5344CB8AC3E}">
        <p14:creationId xmlns:p14="http://schemas.microsoft.com/office/powerpoint/2010/main" xmlns="" val="19120401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pPr algn="ctr"/>
            <a:r>
              <a:rPr lang="es-EC" sz="3200" b="1" dirty="0"/>
              <a:t>Pruebas y Resultados</a:t>
            </a:r>
            <a:br>
              <a:rPr lang="es-EC" sz="3200" b="1" dirty="0"/>
            </a:br>
            <a:r>
              <a:rPr lang="es-EC" sz="3200" b="1" dirty="0"/>
              <a:t>Componentes Mecánicos</a:t>
            </a:r>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1520"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8350" y="116631"/>
            <a:ext cx="1975176" cy="1944217"/>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89152" y="2636912"/>
            <a:ext cx="6639632" cy="26319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079344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Pruebas y Resultados</a:t>
            </a:r>
            <a:br>
              <a:rPr lang="es-EC" sz="3200" b="1" dirty="0" smtClean="0"/>
            </a:br>
            <a:r>
              <a:rPr lang="es-EC" sz="3200" b="1" dirty="0" smtClean="0"/>
              <a:t/>
            </a:r>
            <a:br>
              <a:rPr lang="es-EC" sz="3200" b="1" dirty="0" smtClean="0"/>
            </a:br>
            <a:r>
              <a:rPr lang="es-EC" sz="2700" b="1" dirty="0" smtClean="0"/>
              <a:t>Componentes Eléctricos y Electrónicos</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5878532"/>
          </a:xfrm>
          <a:prstGeom prst="rect">
            <a:avLst/>
          </a:prstGeom>
          <a:noFill/>
        </p:spPr>
        <p:txBody>
          <a:bodyPr wrap="square" rtlCol="0">
            <a:spAutoFit/>
          </a:bodyPr>
          <a:lstStyle/>
          <a:p>
            <a:pPr marL="342900" lvl="0" indent="-342900" algn="just">
              <a:buFont typeface="Wingdings" pitchFamily="2" charset="2"/>
              <a:buChar char="Ø"/>
            </a:pPr>
            <a:r>
              <a:rPr lang="es-EC" sz="2000" dirty="0" smtClean="0"/>
              <a:t>Compatibilidad de la placa ARDUINO con el software MATLAB, de tal forma que desde el entorno gráfico se puedan efectuar transmisiones seriales mediante las librerías ARDUINO existentes.</a:t>
            </a:r>
          </a:p>
          <a:p>
            <a:pPr marL="342900" lvl="0" indent="-342900" algn="just"/>
            <a:endParaRPr lang="es-EC" sz="2000" dirty="0" smtClean="0"/>
          </a:p>
          <a:p>
            <a:pPr marL="342900" lvl="0" indent="-342900" algn="just">
              <a:buFont typeface="Wingdings" pitchFamily="2" charset="2"/>
              <a:buChar char="Ø"/>
            </a:pPr>
            <a:r>
              <a:rPr lang="es-EC" sz="2000" dirty="0" smtClean="0"/>
              <a:t>Funcionamiento del controlador OPENCM 9.04b, verificando todos sus pines digitales, analógicos, seriales.</a:t>
            </a:r>
          </a:p>
          <a:p>
            <a:pPr marL="342900" lvl="0" indent="-342900" algn="just"/>
            <a:endParaRPr lang="es-EC" sz="2000" dirty="0" smtClean="0"/>
          </a:p>
          <a:p>
            <a:pPr marL="342900" lvl="0" indent="-342900" algn="just">
              <a:buFont typeface="Wingdings" pitchFamily="2" charset="2"/>
              <a:buChar char="Ø"/>
            </a:pPr>
            <a:r>
              <a:rPr lang="es-EC" sz="2000" dirty="0" smtClean="0"/>
              <a:t>Comprender el funcionamiento del Motor </a:t>
            </a:r>
            <a:r>
              <a:rPr lang="es-EC" sz="2000" dirty="0" err="1" smtClean="0"/>
              <a:t>Dynamixel</a:t>
            </a:r>
            <a:r>
              <a:rPr lang="es-EC" sz="2000" dirty="0" smtClean="0"/>
              <a:t> MX-64T, debido a que este se comunica </a:t>
            </a:r>
            <a:r>
              <a:rPr lang="es-EC" sz="2000" dirty="0" err="1" smtClean="0"/>
              <a:t>serialmente</a:t>
            </a:r>
            <a:r>
              <a:rPr lang="es-EC" sz="2000" dirty="0" smtClean="0"/>
              <a:t> con el controlador OPENCM 9.04b (configuración inicial a 57600bps).</a:t>
            </a:r>
            <a:endParaRPr lang="en-US" sz="2000" dirty="0" smtClean="0"/>
          </a:p>
          <a:p>
            <a:pPr marL="342900" lvl="0" indent="-342900" algn="just">
              <a:buFont typeface="Wingdings" pitchFamily="2" charset="2"/>
              <a:buChar char="Ø"/>
            </a:pPr>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spTree>
    <p:extLst>
      <p:ext uri="{BB962C8B-B14F-4D97-AF65-F5344CB8AC3E}">
        <p14:creationId xmlns:p14="http://schemas.microsoft.com/office/powerpoint/2010/main" xmlns="" val="11848754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Pruebas y Resultados</a:t>
            </a:r>
            <a:br>
              <a:rPr lang="es-EC" sz="3200" b="1" dirty="0" smtClean="0"/>
            </a:br>
            <a:r>
              <a:rPr lang="es-EC" sz="3200" b="1" dirty="0" smtClean="0"/>
              <a:t/>
            </a:r>
            <a:br>
              <a:rPr lang="es-EC" sz="3200" b="1" dirty="0" smtClean="0"/>
            </a:br>
            <a:r>
              <a:rPr lang="es-EC" sz="2700" b="1" dirty="0" smtClean="0"/>
              <a:t>Componentes Eléctricos y Electrónicos</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3724096"/>
          </a:xfrm>
          <a:prstGeom prst="rect">
            <a:avLst/>
          </a:prstGeom>
          <a:noFill/>
        </p:spPr>
        <p:txBody>
          <a:bodyPr wrap="square" rtlCol="0">
            <a:spAutoFit/>
          </a:bodyPr>
          <a:lstStyle/>
          <a:p>
            <a:pPr marL="342900" lvl="0" indent="-342900" algn="just">
              <a:buFont typeface="Wingdings" pitchFamily="2" charset="2"/>
              <a:buChar char="Ø"/>
            </a:pPr>
            <a:r>
              <a:rPr lang="es-EC" sz="2000" dirty="0" smtClean="0"/>
              <a:t>Señales del Filtro: el amplificador operacional LM324N tiene un tiempo de retardo, muy pequeño, pero sumado con los condensadores y las redes RC del filtro, puede influir en el  desempeño del mecanismo. </a:t>
            </a:r>
            <a:endParaRPr lang="en-US" sz="2000" dirty="0" smtClean="0"/>
          </a:p>
          <a:p>
            <a:pPr marL="342900" lvl="0" indent="-342900" algn="just">
              <a:buFont typeface="Wingdings" pitchFamily="2" charset="2"/>
              <a:buChar char="Ø"/>
            </a:pPr>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57347" name="Picture 3"/>
          <p:cNvPicPr>
            <a:picLocks noChangeAspect="1" noChangeArrowheads="1"/>
          </p:cNvPicPr>
          <p:nvPr/>
        </p:nvPicPr>
        <p:blipFill>
          <a:blip r:embed="rId5" cstate="print"/>
          <a:srcRect/>
          <a:stretch>
            <a:fillRect/>
          </a:stretch>
        </p:blipFill>
        <p:spPr bwMode="auto">
          <a:xfrm>
            <a:off x="2051720" y="2736304"/>
            <a:ext cx="5493376" cy="4005064"/>
          </a:xfrm>
          <a:prstGeom prst="rect">
            <a:avLst/>
          </a:prstGeom>
          <a:noFill/>
          <a:ln w="9525">
            <a:noFill/>
            <a:miter lim="800000"/>
            <a:headEnd/>
            <a:tailEnd/>
          </a:ln>
        </p:spPr>
      </p:pic>
    </p:spTree>
    <p:extLst>
      <p:ext uri="{BB962C8B-B14F-4D97-AF65-F5344CB8AC3E}">
        <p14:creationId xmlns:p14="http://schemas.microsoft.com/office/powerpoint/2010/main" xmlns="" val="31340695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143000"/>
          </a:xfrm>
        </p:spPr>
        <p:txBody>
          <a:bodyPr>
            <a:normAutofit fontScale="90000"/>
          </a:bodyPr>
          <a:lstStyle/>
          <a:p>
            <a:pPr algn="ctr"/>
            <a:r>
              <a:rPr lang="es-EC" sz="3200" b="1" dirty="0" smtClean="0"/>
              <a:t>Pruebas y Resultados</a:t>
            </a:r>
            <a:br>
              <a:rPr lang="es-EC" sz="3200" b="1" dirty="0" smtClean="0"/>
            </a:br>
            <a:r>
              <a:rPr lang="es-EC" sz="3200" b="1" dirty="0" smtClean="0"/>
              <a:t/>
            </a:r>
            <a:br>
              <a:rPr lang="es-EC" sz="3200" b="1" dirty="0" smtClean="0"/>
            </a:br>
            <a:r>
              <a:rPr lang="es-EC" sz="2700" b="1" dirty="0" smtClean="0"/>
              <a:t>Componentes Eléctricos y Electrónicos</a:t>
            </a:r>
            <a:r>
              <a:rPr lang="es-EC" sz="3200" b="1" dirty="0" smtClean="0"/>
              <a:t/>
            </a:r>
            <a:br>
              <a:rPr lang="es-EC" sz="3200" b="1" dirty="0" smtClean="0"/>
            </a:br>
            <a:endParaRPr lang="es-EC" sz="2400" b="1" dirty="0"/>
          </a:p>
        </p:txBody>
      </p:sp>
      <p:pic>
        <p:nvPicPr>
          <p:cNvPr id="12" name="11 Marcador de contenido">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496" y="0"/>
            <a:ext cx="1865370" cy="1851787"/>
          </a:xfr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0358" y="44624"/>
            <a:ext cx="1896098" cy="1866378"/>
          </a:xfrm>
          <a:prstGeom prst="rect">
            <a:avLst/>
          </a:prstGeom>
        </p:spPr>
      </p:pic>
      <p:sp>
        <p:nvSpPr>
          <p:cNvPr id="15" name="14 CuadroTexto"/>
          <p:cNvSpPr txBox="1"/>
          <p:nvPr/>
        </p:nvSpPr>
        <p:spPr>
          <a:xfrm>
            <a:off x="323528" y="1786165"/>
            <a:ext cx="8136904" cy="4339650"/>
          </a:xfrm>
          <a:prstGeom prst="rect">
            <a:avLst/>
          </a:prstGeom>
          <a:noFill/>
        </p:spPr>
        <p:txBody>
          <a:bodyPr wrap="square" rtlCol="0">
            <a:spAutoFit/>
          </a:bodyPr>
          <a:lstStyle/>
          <a:p>
            <a:pPr marL="342900" lvl="0" indent="-342900" algn="just">
              <a:buFont typeface="Wingdings" pitchFamily="2" charset="2"/>
              <a:buChar char="Ø"/>
            </a:pPr>
            <a:r>
              <a:rPr lang="es-EC" sz="2000" dirty="0" smtClean="0"/>
              <a:t>Para la verificación de los parámetros eléctricos que debía entregar la fuente de voltaje al sistema, se probó el desempeño del módulo en condiciones mecánicas máximas, es decir se aplicó un torque máximo, considerando carga sobre la cremallera, aceleración angular máximas, y se realizaron mediciones de voltaje y corriente entregadas por la fuente de voltaje DC. </a:t>
            </a:r>
            <a:endParaRPr lang="en-US"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s-EC" sz="2000" dirty="0" smtClean="0"/>
          </a:p>
          <a:p>
            <a:pPr marL="342900" indent="-342900" algn="just">
              <a:buFont typeface="Wingdings" pitchFamily="2" charset="2"/>
              <a:buChar char="Ø"/>
            </a:pPr>
            <a:endParaRPr lang="en-US" sz="2000" dirty="0" smtClean="0"/>
          </a:p>
          <a:p>
            <a:pPr marL="342900" indent="-342900" algn="just">
              <a:buFont typeface="Wingdings" pitchFamily="2" charset="2"/>
              <a:buChar char="Ø"/>
            </a:pPr>
            <a:endParaRPr lang="es-EC" sz="2000" dirty="0" smtClean="0"/>
          </a:p>
          <a:p>
            <a:pPr marL="342900" indent="-342900" algn="just"/>
            <a:endParaRPr lang="es-EC" sz="2000" dirty="0" smtClean="0"/>
          </a:p>
          <a:p>
            <a:endParaRPr lang="es-EC" dirty="0"/>
          </a:p>
          <a:p>
            <a:endParaRPr lang="es-EC" dirty="0"/>
          </a:p>
        </p:txBody>
      </p:sp>
      <p:pic>
        <p:nvPicPr>
          <p:cNvPr id="58370" name="Picture 2"/>
          <p:cNvPicPr>
            <a:picLocks noChangeAspect="1" noChangeArrowheads="1"/>
          </p:cNvPicPr>
          <p:nvPr/>
        </p:nvPicPr>
        <p:blipFill>
          <a:blip r:embed="rId5" cstate="print"/>
          <a:srcRect/>
          <a:stretch>
            <a:fillRect/>
          </a:stretch>
        </p:blipFill>
        <p:spPr bwMode="auto">
          <a:xfrm>
            <a:off x="2123728" y="3933056"/>
            <a:ext cx="4693321" cy="1512168"/>
          </a:xfrm>
          <a:prstGeom prst="rect">
            <a:avLst/>
          </a:prstGeom>
          <a:noFill/>
          <a:ln w="9525">
            <a:noFill/>
            <a:miter lim="800000"/>
            <a:headEnd/>
            <a:tailEnd/>
          </a:ln>
        </p:spPr>
      </p:pic>
    </p:spTree>
    <p:extLst>
      <p:ext uri="{BB962C8B-B14F-4D97-AF65-F5344CB8AC3E}">
        <p14:creationId xmlns:p14="http://schemas.microsoft.com/office/powerpoint/2010/main" xmlns="" val="3418621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4735</Words>
  <Application>Microsoft Office PowerPoint</Application>
  <PresentationFormat>Presentación en pantalla (4:3)</PresentationFormat>
  <Paragraphs>644</Paragraphs>
  <Slides>127</Slides>
  <Notes>1</Notes>
  <HiddenSlides>0</HiddenSlides>
  <MMClips>0</MMClips>
  <ScaleCrop>false</ScaleCrop>
  <HeadingPairs>
    <vt:vector size="4" baseType="variant">
      <vt:variant>
        <vt:lpstr>Tema</vt:lpstr>
      </vt:variant>
      <vt:variant>
        <vt:i4>1</vt:i4>
      </vt:variant>
      <vt:variant>
        <vt:lpstr>Títulos de diapositiva</vt:lpstr>
      </vt:variant>
      <vt:variant>
        <vt:i4>127</vt:i4>
      </vt:variant>
    </vt:vector>
  </HeadingPairs>
  <TitlesOfParts>
    <vt:vector size="128" baseType="lpstr">
      <vt:lpstr>Tema de Office</vt:lpstr>
      <vt:lpstr>Diapositiva 1</vt:lpstr>
      <vt:lpstr>Contenido</vt:lpstr>
      <vt:lpstr>Introducción</vt:lpstr>
      <vt:lpstr>Antecedentes</vt:lpstr>
      <vt:lpstr>Definición del Problema</vt:lpstr>
      <vt:lpstr>Justificación</vt:lpstr>
      <vt:lpstr>Alcance</vt:lpstr>
      <vt:lpstr>Alcance</vt:lpstr>
      <vt:lpstr>Alcance - Software</vt:lpstr>
      <vt:lpstr>Objetivo General</vt:lpstr>
      <vt:lpstr>Objetivos Específicos</vt:lpstr>
      <vt:lpstr>Objetivos Específicos</vt:lpstr>
      <vt:lpstr>Fundamentos Teóricos</vt:lpstr>
      <vt:lpstr>Conceptos de mecanismos   b</vt:lpstr>
      <vt:lpstr>Conceptos de mecanismos   b</vt:lpstr>
      <vt:lpstr>Mecanismos transmisores                                               de movimiento</vt:lpstr>
      <vt:lpstr>Mecanismos transmisores                                               de movimiento</vt:lpstr>
      <vt:lpstr>Levas</vt:lpstr>
      <vt:lpstr>Levas - Aplicaciones</vt:lpstr>
      <vt:lpstr>Levas – Clasificación</vt:lpstr>
      <vt:lpstr>Levas – Clasificación</vt:lpstr>
      <vt:lpstr>Levas – Clasificación</vt:lpstr>
      <vt:lpstr>Diagramas de posición</vt:lpstr>
      <vt:lpstr>Movimiento con velocidad Uniforme</vt:lpstr>
      <vt:lpstr>Movimiento Armónico</vt:lpstr>
      <vt:lpstr>Movimiento Cicloidal</vt:lpstr>
      <vt:lpstr>Movimiento Polinomial</vt:lpstr>
      <vt:lpstr>Automatización Mecatrónica</vt:lpstr>
      <vt:lpstr>Sistemas de Control</vt:lpstr>
      <vt:lpstr>Instrumentación Mecatrónica</vt:lpstr>
      <vt:lpstr>Actuadores</vt:lpstr>
      <vt:lpstr>Servomotor</vt:lpstr>
      <vt:lpstr>Servomotor DYNAMIXEL</vt:lpstr>
      <vt:lpstr>Microcontrolador</vt:lpstr>
      <vt:lpstr>ATMEGA 2560</vt:lpstr>
      <vt:lpstr>Controlador OPEN CM9.04b</vt:lpstr>
      <vt:lpstr>Señales</vt:lpstr>
      <vt:lpstr>Conversión ADC</vt:lpstr>
      <vt:lpstr>Software de adquisición de datos y control</vt:lpstr>
      <vt:lpstr>GUI – Interfaces gráficas de usuario</vt:lpstr>
      <vt:lpstr>Diseño Mecatrónico</vt:lpstr>
      <vt:lpstr>Diapositiva 42</vt:lpstr>
      <vt:lpstr>Diseño Mecánico Mecanismo transmisión Piñón - Cremallera</vt:lpstr>
      <vt:lpstr>Diseño Mecánico Tren de Engranes</vt:lpstr>
      <vt:lpstr>Diseño Mecánico Características de los Dientes de Engranes</vt:lpstr>
      <vt:lpstr>Diseño Mecánico Características de los Engranes</vt:lpstr>
      <vt:lpstr>Diseño Mecánico Factores de Seguridad en los Engranes</vt:lpstr>
      <vt:lpstr>Diseño Mecánico Diseño del Eje 1</vt:lpstr>
      <vt:lpstr>Diseño Mecánico Diseño del Eje 2</vt:lpstr>
      <vt:lpstr>Diseño Mecánico Selección de Componentes: Cremallera y Engranes</vt:lpstr>
      <vt:lpstr>Diseño Mecánico Selección de Componentes: Ejes y Chavetas</vt:lpstr>
      <vt:lpstr>Diseño Mecánico Esquema de Mecanismo Ensamblado</vt:lpstr>
      <vt:lpstr>Diseño Eléctrico-Electrónico Selección del Servomotor: Comparación de Motores</vt:lpstr>
      <vt:lpstr>Diseño Eléctrico-Electrónico Selección del Servomotor: Motor Dynamixel MX-64T</vt:lpstr>
      <vt:lpstr>Transmisión de  datos</vt:lpstr>
      <vt:lpstr>Comparación entre modos de transmisión</vt:lpstr>
      <vt:lpstr>Transmisión mediante PWM y ADC</vt:lpstr>
      <vt:lpstr>Transmisión mediante PWM y ADC</vt:lpstr>
      <vt:lpstr>Transmisión mediante PWM y ADC</vt:lpstr>
      <vt:lpstr>Transmisión mediante PWM y ADC</vt:lpstr>
      <vt:lpstr>Fuente de Voltaje</vt:lpstr>
      <vt:lpstr>Fuente de Voltaje</vt:lpstr>
      <vt:lpstr>Fuente de Voltaje</vt:lpstr>
      <vt:lpstr>Fuente de Voltaje</vt:lpstr>
      <vt:lpstr>Fuente de Voltaje</vt:lpstr>
      <vt:lpstr>Instrumentos de Medición Posición del Actuador</vt:lpstr>
      <vt:lpstr>Instrumentos de Medición Posición del Actuador: SHARP GP2Y0A41SK0F</vt:lpstr>
      <vt:lpstr>Componentes Sistema  de Control  Tarjeta de adquisición: Arduino Mega 2560</vt:lpstr>
      <vt:lpstr>Componentes Sistema  de Control  Control de Posición y Velocidad</vt:lpstr>
      <vt:lpstr>Modelamiento matemático  del sensor</vt:lpstr>
      <vt:lpstr>Modelamiento matemático  del sensor</vt:lpstr>
      <vt:lpstr>Modelamiento matemático  del sensor</vt:lpstr>
      <vt:lpstr>Diseño del Control y HMI Pantalla Principal </vt:lpstr>
      <vt:lpstr>Diseño del Control y HMI Pantalla Principal </vt:lpstr>
      <vt:lpstr>Diseño del Control y HMI Pantalla Principal </vt:lpstr>
      <vt:lpstr>Diseño del Control y HMI Pantalla Principal </vt:lpstr>
      <vt:lpstr>Diseño del Control y HMI Adquisición de Señales y  Control de Posición </vt:lpstr>
      <vt:lpstr>Diseño del Control y HMI Visualización de Resultados </vt:lpstr>
      <vt:lpstr>Implementación</vt:lpstr>
      <vt:lpstr>Implementación del Módulo </vt:lpstr>
      <vt:lpstr>Implementación del Módulo </vt:lpstr>
      <vt:lpstr>Implementación del Módulo </vt:lpstr>
      <vt:lpstr>Implementación  de componentes electrónicos</vt:lpstr>
      <vt:lpstr>Implementación  de componentes electrónicos</vt:lpstr>
      <vt:lpstr>Implementación  de componentes electrónicos</vt:lpstr>
      <vt:lpstr>Implementación  de componentes electrónicos</vt:lpstr>
      <vt:lpstr>Implementación  de componentes electrónicos</vt:lpstr>
      <vt:lpstr>Programación del Sistema  de Control </vt:lpstr>
      <vt:lpstr>Programación del Sistema  de Control  Algoritmo </vt:lpstr>
      <vt:lpstr>Programación del Sistema  de Control  Algoritmo </vt:lpstr>
      <vt:lpstr>Programación del Sistema  de Control  Algoritmo </vt:lpstr>
      <vt:lpstr>Pruebas y Resultados</vt:lpstr>
      <vt:lpstr>Pruebas y Resultados Componentes Mecánicos</vt:lpstr>
      <vt:lpstr>Pruebas y Resultados Componentes Mecánicos</vt:lpstr>
      <vt:lpstr>Pruebas y Resultados Componentes Mecánicos</vt:lpstr>
      <vt:lpstr>Pruebas y Resultados Componentes Mecánicos</vt:lpstr>
      <vt:lpstr>Pruebas y Resultados  Componentes Eléctricos y Electrónicos </vt:lpstr>
      <vt:lpstr>Pruebas y Resultados  Componentes Eléctricos y Electrónicos </vt:lpstr>
      <vt:lpstr>Pruebas y Resultados  Componentes Eléctricos y Electrónicos </vt:lpstr>
      <vt:lpstr>Pruebas y Resultados  Componentes Eléctricos y Electrónicos </vt:lpstr>
      <vt:lpstr>Pruebas y Resultados Sistema de Control</vt:lpstr>
      <vt:lpstr>Pruebas y Resultados Sistema de Control</vt:lpstr>
      <vt:lpstr>Pruebas y Resultados Sistema de Control</vt:lpstr>
      <vt:lpstr>Pruebas y Resultados  HMI </vt:lpstr>
      <vt:lpstr>Pruebas y Resultados  HMI </vt:lpstr>
      <vt:lpstr>Pruebas y Resultados Sistema Mecatrónico</vt:lpstr>
      <vt:lpstr>Pruebas y Resultados Sistema Mecatrónico</vt:lpstr>
      <vt:lpstr>Pruebas y Resultados Sistema Mecatrónico</vt:lpstr>
      <vt:lpstr>Pruebas y Resultados Sistema Mecatrónico</vt:lpstr>
      <vt:lpstr>Pruebas y Resultados Sistema Mecatrónico</vt:lpstr>
      <vt:lpstr>Pruebas y Resultados Sistema Mecatrónico</vt:lpstr>
      <vt:lpstr>Pruebas y Resultados Sistema Mecatrónico</vt:lpstr>
      <vt:lpstr>Análisis Económico y Financiero</vt:lpstr>
      <vt:lpstr>Análisis Económico y Financiero Costos de Materia Prima </vt:lpstr>
      <vt:lpstr>Diapositiva 115</vt:lpstr>
      <vt:lpstr>Diapositiva 116</vt:lpstr>
      <vt:lpstr>Diapositiva 117</vt:lpstr>
      <vt:lpstr>Análisis Económico y Financiero Costos de Mano de Obra </vt:lpstr>
      <vt:lpstr>Diapositiva 119</vt:lpstr>
      <vt:lpstr>Conclusiones y Recomendaciones </vt:lpstr>
      <vt:lpstr>Conclusiones  </vt:lpstr>
      <vt:lpstr>Conclusiones  </vt:lpstr>
      <vt:lpstr>Conclusiones  </vt:lpstr>
      <vt:lpstr>Conclusiones  </vt:lpstr>
      <vt:lpstr>Diapositiva 125</vt:lpstr>
      <vt:lpstr>Diapositiva 126</vt:lpstr>
      <vt:lpstr>Diapositiva 127</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Javier</cp:lastModifiedBy>
  <cp:revision>46</cp:revision>
  <dcterms:created xsi:type="dcterms:W3CDTF">2014-09-05T23:43:26Z</dcterms:created>
  <dcterms:modified xsi:type="dcterms:W3CDTF">2014-09-11T20:49:21Z</dcterms:modified>
</cp:coreProperties>
</file>