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79" r:id="rId2"/>
    <p:sldId id="281" r:id="rId3"/>
    <p:sldId id="323" r:id="rId4"/>
    <p:sldId id="320" r:id="rId5"/>
    <p:sldId id="321" r:id="rId6"/>
    <p:sldId id="319" r:id="rId7"/>
    <p:sldId id="322" r:id="rId8"/>
    <p:sldId id="324" r:id="rId9"/>
    <p:sldId id="325" r:id="rId10"/>
    <p:sldId id="326" r:id="rId11"/>
    <p:sldId id="327" r:id="rId12"/>
    <p:sldId id="328" r:id="rId13"/>
    <p:sldId id="329" r:id="rId14"/>
    <p:sldId id="330" r:id="rId15"/>
    <p:sldId id="331" r:id="rId16"/>
    <p:sldId id="332" r:id="rId17"/>
    <p:sldId id="256" r:id="rId18"/>
    <p:sldId id="257" r:id="rId19"/>
    <p:sldId id="258" r:id="rId20"/>
    <p:sldId id="259" r:id="rId21"/>
    <p:sldId id="260" r:id="rId22"/>
    <p:sldId id="261" r:id="rId23"/>
    <p:sldId id="262" r:id="rId24"/>
    <p:sldId id="264" r:id="rId25"/>
    <p:sldId id="267" r:id="rId26"/>
    <p:sldId id="268" r:id="rId27"/>
    <p:sldId id="270" r:id="rId28"/>
    <p:sldId id="271" r:id="rId29"/>
    <p:sldId id="312" r:id="rId30"/>
    <p:sldId id="278" r:id="rId31"/>
    <p:sldId id="283" r:id="rId32"/>
    <p:sldId id="274" r:id="rId33"/>
    <p:sldId id="282" r:id="rId34"/>
    <p:sldId id="287" r:id="rId35"/>
    <p:sldId id="286" r:id="rId36"/>
    <p:sldId id="288" r:id="rId37"/>
    <p:sldId id="289" r:id="rId38"/>
    <p:sldId id="290" r:id="rId39"/>
    <p:sldId id="293" r:id="rId40"/>
    <p:sldId id="291" r:id="rId41"/>
    <p:sldId id="294" r:id="rId42"/>
    <p:sldId id="300" r:id="rId43"/>
    <p:sldId id="296" r:id="rId44"/>
    <p:sldId id="297" r:id="rId45"/>
    <p:sldId id="301" r:id="rId46"/>
    <p:sldId id="302" r:id="rId47"/>
    <p:sldId id="313" r:id="rId48"/>
    <p:sldId id="315" r:id="rId49"/>
    <p:sldId id="316" r:id="rId50"/>
    <p:sldId id="317" r:id="rId51"/>
    <p:sldId id="318" r:id="rId52"/>
    <p:sldId id="308" r:id="rId53"/>
    <p:sldId id="333" r:id="rId54"/>
    <p:sldId id="334" r:id="rId55"/>
    <p:sldId id="335" r:id="rId56"/>
    <p:sldId id="310" r:id="rId57"/>
    <p:sldId id="311" r:id="rId58"/>
    <p:sldId id="303" r:id="rId59"/>
    <p:sldId id="304" r:id="rId60"/>
    <p:sldId id="305" r:id="rId61"/>
    <p:sldId id="307" r:id="rId62"/>
    <p:sldId id="280" r:id="rId6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D:\Usuarios\Paco\Documents\Javier\Tesis\PORCENTAJ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uarios\Paco\Documents\Javier\Tesis\PORCENTAJ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_tradnl" sz="1200" b="1" i="0" u="none" strike="noStrike" baseline="0">
                <a:effectLst/>
              </a:rPr>
              <a:t>La Pampá – San Antonio – El Condado</a:t>
            </a:r>
            <a:endParaRPr lang="es-EC" sz="1200"/>
          </a:p>
        </c:rich>
      </c:tx>
      <c:layout>
        <c:manualLayout>
          <c:xMode val="edge"/>
          <c:yMode val="edge"/>
          <c:x val="0.23136811023622048"/>
          <c:y val="2.7777777777777776E-2"/>
        </c:manualLayout>
      </c:layout>
      <c:overlay val="0"/>
    </c:title>
    <c:autoTitleDeleted val="0"/>
    <c:plotArea>
      <c:layout/>
      <c:pieChart>
        <c:varyColors val="1"/>
        <c:ser>
          <c:idx val="0"/>
          <c:order val="0"/>
          <c:dPt>
            <c:idx val="0"/>
            <c:bubble3D val="0"/>
            <c:spPr>
              <a:solidFill>
                <a:srgbClr val="33CC33"/>
              </a:solidFill>
            </c:spPr>
          </c:dPt>
          <c:dPt>
            <c:idx val="1"/>
            <c:bubble3D val="0"/>
            <c:spPr>
              <a:solidFill>
                <a:srgbClr val="66FF33"/>
              </a:solidFill>
            </c:spPr>
          </c:dPt>
          <c:dPt>
            <c:idx val="2"/>
            <c:bubble3D val="0"/>
            <c:spPr>
              <a:solidFill>
                <a:srgbClr val="FFFF00"/>
              </a:solidFill>
            </c:spPr>
          </c:dPt>
          <c:dPt>
            <c:idx val="3"/>
            <c:bubble3D val="0"/>
            <c:spPr>
              <a:solidFill>
                <a:srgbClr val="FF9900"/>
              </a:solidFill>
            </c:spPr>
          </c:dPt>
          <c:dLbls>
            <c:showLegendKey val="0"/>
            <c:showVal val="0"/>
            <c:showCatName val="0"/>
            <c:showSerName val="0"/>
            <c:showPercent val="1"/>
            <c:showBubbleSize val="0"/>
            <c:showLeaderLines val="1"/>
          </c:dLbls>
          <c:cat>
            <c:strRef>
              <c:f>Hoja3!$F$28:$F$31</c:f>
              <c:strCache>
                <c:ptCount val="4"/>
                <c:pt idx="0">
                  <c:v>VOSCURO</c:v>
                </c:pt>
                <c:pt idx="1">
                  <c:v>VCLARO</c:v>
                </c:pt>
                <c:pt idx="2">
                  <c:v>AMARILLO</c:v>
                </c:pt>
                <c:pt idx="3">
                  <c:v>NARANJA</c:v>
                </c:pt>
              </c:strCache>
            </c:strRef>
          </c:cat>
          <c:val>
            <c:numRef>
              <c:f>Hoja3!$G$28:$G$31</c:f>
              <c:numCache>
                <c:formatCode>General</c:formatCode>
                <c:ptCount val="4"/>
                <c:pt idx="0">
                  <c:v>49.58</c:v>
                </c:pt>
                <c:pt idx="1">
                  <c:v>23.14</c:v>
                </c:pt>
                <c:pt idx="2">
                  <c:v>14.87</c:v>
                </c:pt>
                <c:pt idx="3">
                  <c:v>12.41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_tradnl" sz="1200" b="1" i="0" u="none" strike="noStrike" baseline="0">
                <a:effectLst/>
              </a:rPr>
              <a:t>Cima de La Libertad – La Mena  - Atahualpa</a:t>
            </a:r>
            <a:endParaRPr lang="es-EC" sz="1200" b="1"/>
          </a:p>
        </c:rich>
      </c:tx>
      <c:layout/>
      <c:overlay val="0"/>
    </c:title>
    <c:autoTitleDeleted val="0"/>
    <c:plotArea>
      <c:layout/>
      <c:pieChart>
        <c:varyColors val="1"/>
        <c:ser>
          <c:idx val="0"/>
          <c:order val="0"/>
          <c:spPr>
            <a:solidFill>
              <a:srgbClr val="FF0000"/>
            </a:solidFill>
          </c:spPr>
          <c:dPt>
            <c:idx val="0"/>
            <c:bubble3D val="0"/>
            <c:spPr>
              <a:solidFill>
                <a:srgbClr val="33CC33"/>
              </a:solidFill>
            </c:spPr>
          </c:dPt>
          <c:dPt>
            <c:idx val="1"/>
            <c:bubble3D val="0"/>
            <c:spPr>
              <a:solidFill>
                <a:srgbClr val="66FF33"/>
              </a:solidFill>
            </c:spPr>
          </c:dPt>
          <c:dPt>
            <c:idx val="2"/>
            <c:bubble3D val="0"/>
            <c:spPr>
              <a:solidFill>
                <a:srgbClr val="FFFF00"/>
              </a:solidFill>
            </c:spPr>
          </c:dPt>
          <c:dPt>
            <c:idx val="3"/>
            <c:bubble3D val="0"/>
            <c:spPr>
              <a:solidFill>
                <a:srgbClr val="FF9900"/>
              </a:solidFill>
            </c:spPr>
          </c:dPt>
          <c:dLbls>
            <c:showLegendKey val="0"/>
            <c:showVal val="0"/>
            <c:showCatName val="0"/>
            <c:showSerName val="0"/>
            <c:showPercent val="1"/>
            <c:showBubbleSize val="0"/>
            <c:showLeaderLines val="1"/>
          </c:dLbls>
          <c:cat>
            <c:strRef>
              <c:f>Hoja3!$F$11:$F$15</c:f>
              <c:strCache>
                <c:ptCount val="5"/>
                <c:pt idx="0">
                  <c:v>VOSCURO</c:v>
                </c:pt>
                <c:pt idx="1">
                  <c:v>VCLARO</c:v>
                </c:pt>
                <c:pt idx="2">
                  <c:v>AMARILLO</c:v>
                </c:pt>
                <c:pt idx="3">
                  <c:v>NARANJA</c:v>
                </c:pt>
                <c:pt idx="4">
                  <c:v>ROJO</c:v>
                </c:pt>
              </c:strCache>
            </c:strRef>
          </c:cat>
          <c:val>
            <c:numRef>
              <c:f>Hoja3!$G$11:$G$15</c:f>
              <c:numCache>
                <c:formatCode>General</c:formatCode>
                <c:ptCount val="5"/>
                <c:pt idx="0">
                  <c:v>15</c:v>
                </c:pt>
                <c:pt idx="1">
                  <c:v>10</c:v>
                </c:pt>
                <c:pt idx="2">
                  <c:v>35</c:v>
                </c:pt>
                <c:pt idx="3">
                  <c:v>33</c:v>
                </c:pt>
                <c:pt idx="4">
                  <c:v>7</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7DA8C-BB13-4F28-A73E-3150065094E2}" type="doc">
      <dgm:prSet loTypeId="urn:microsoft.com/office/officeart/2005/8/layout/chevron2" loCatId="list" qsTypeId="urn:microsoft.com/office/officeart/2005/8/quickstyle/3d3" qsCatId="3D" csTypeId="urn:microsoft.com/office/officeart/2005/8/colors/colorful1#1" csCatId="colorful" phldr="1"/>
      <dgm:spPr/>
      <dgm:t>
        <a:bodyPr/>
        <a:lstStyle/>
        <a:p>
          <a:endParaRPr lang="en-US"/>
        </a:p>
      </dgm:t>
    </dgm:pt>
    <dgm:pt modelId="{7F2B3E95-17B2-4481-BFB4-3C59E9D22D7F}">
      <dgm:prSet phldrT="[Text]"/>
      <dgm:spPr/>
      <dgm:t>
        <a:bodyPr/>
        <a:lstStyle/>
        <a:p>
          <a:r>
            <a:rPr lang="en-US" dirty="0" smtClean="0"/>
            <a:t>ANTECEDENTES</a:t>
          </a:r>
          <a:endParaRPr lang="en-US" dirty="0"/>
        </a:p>
      </dgm:t>
    </dgm:pt>
    <dgm:pt modelId="{2BBC8599-5C8B-41E8-9490-A66731D567C4}" type="parTrans" cxnId="{2BBED638-0060-4997-82F1-A8C1AD9EF775}">
      <dgm:prSet/>
      <dgm:spPr/>
      <dgm:t>
        <a:bodyPr/>
        <a:lstStyle/>
        <a:p>
          <a:endParaRPr lang="en-US"/>
        </a:p>
      </dgm:t>
    </dgm:pt>
    <dgm:pt modelId="{0092C40E-12D3-48DF-AD2A-F8D628B7A8DD}" type="sibTrans" cxnId="{2BBED638-0060-4997-82F1-A8C1AD9EF775}">
      <dgm:prSet/>
      <dgm:spPr/>
      <dgm:t>
        <a:bodyPr/>
        <a:lstStyle/>
        <a:p>
          <a:endParaRPr lang="en-US"/>
        </a:p>
      </dgm:t>
    </dgm:pt>
    <dgm:pt modelId="{9A9DC698-2159-4D18-A001-0BABA212CF8D}">
      <dgm:prSet phldrT="[Text]" custT="1"/>
      <dgm:spPr/>
      <dgm:t>
        <a:bodyPr/>
        <a:lstStyle/>
        <a:p>
          <a:pPr algn="just"/>
          <a:r>
            <a:rPr lang="es-ES_tradnl" sz="1400" kern="1200" dirty="0" smtClean="0">
              <a:solidFill>
                <a:schemeClr val="tx1"/>
              </a:solidFill>
              <a:latin typeface="+mn-lt"/>
              <a:ea typeface="+mn-ea"/>
              <a:cs typeface="+mn-cs"/>
            </a:rPr>
            <a:t>El 25 de marzo del 2010. </a:t>
          </a:r>
          <a:endParaRPr lang="en-US" sz="1400" kern="1200" dirty="0">
            <a:solidFill>
              <a:schemeClr val="tx1"/>
            </a:solidFill>
            <a:latin typeface="+mn-lt"/>
            <a:ea typeface="+mn-ea"/>
            <a:cs typeface="+mn-cs"/>
          </a:endParaRPr>
        </a:p>
      </dgm:t>
    </dgm:pt>
    <dgm:pt modelId="{E495888F-14C1-4BD0-BE45-68C8C74AE26D}" type="parTrans" cxnId="{37D13B7A-7DD9-4112-9B57-9AA6257EF17C}">
      <dgm:prSet/>
      <dgm:spPr/>
      <dgm:t>
        <a:bodyPr/>
        <a:lstStyle/>
        <a:p>
          <a:endParaRPr lang="en-US"/>
        </a:p>
      </dgm:t>
    </dgm:pt>
    <dgm:pt modelId="{94308B76-2437-40B4-BDCF-FB2E1FC80EB9}" type="sibTrans" cxnId="{37D13B7A-7DD9-4112-9B57-9AA6257EF17C}">
      <dgm:prSet/>
      <dgm:spPr/>
      <dgm:t>
        <a:bodyPr/>
        <a:lstStyle/>
        <a:p>
          <a:endParaRPr lang="en-US"/>
        </a:p>
      </dgm:t>
    </dgm:pt>
    <dgm:pt modelId="{50B1916E-0F78-4B0D-BF85-31D1FBAF0E5F}">
      <dgm:prSet phldrT="[Text]" custT="1"/>
      <dgm:spPr/>
      <dgm:t>
        <a:bodyPr/>
        <a:lstStyle/>
        <a:p>
          <a:pPr algn="just"/>
          <a:r>
            <a:rPr lang="es-ES_tradnl" sz="1400" kern="1200" dirty="0" smtClean="0">
              <a:solidFill>
                <a:schemeClr val="tx1"/>
              </a:solidFill>
              <a:latin typeface="+mn-lt"/>
              <a:ea typeface="+mn-ea"/>
              <a:cs typeface="+mn-cs"/>
            </a:rPr>
            <a:t>El 29 de Julio del 2011.</a:t>
          </a:r>
          <a:endParaRPr lang="en-US" sz="1400" kern="1200" dirty="0">
            <a:solidFill>
              <a:schemeClr val="tx1"/>
            </a:solidFill>
            <a:latin typeface="+mn-lt"/>
            <a:ea typeface="+mn-ea"/>
            <a:cs typeface="+mn-cs"/>
          </a:endParaRPr>
        </a:p>
      </dgm:t>
    </dgm:pt>
    <dgm:pt modelId="{14D4A76F-F168-4BE2-84C4-A8E23C1C6530}" type="parTrans" cxnId="{4B104730-1CBB-4F6B-9D88-17D5AE4D5BCD}">
      <dgm:prSet/>
      <dgm:spPr/>
      <dgm:t>
        <a:bodyPr/>
        <a:lstStyle/>
        <a:p>
          <a:endParaRPr lang="en-US"/>
        </a:p>
      </dgm:t>
    </dgm:pt>
    <dgm:pt modelId="{2D083840-8115-41EC-A226-DCA058A5BB9C}" type="sibTrans" cxnId="{4B104730-1CBB-4F6B-9D88-17D5AE4D5BCD}">
      <dgm:prSet/>
      <dgm:spPr/>
      <dgm:t>
        <a:bodyPr/>
        <a:lstStyle/>
        <a:p>
          <a:endParaRPr lang="en-US"/>
        </a:p>
      </dgm:t>
    </dgm:pt>
    <dgm:pt modelId="{C0BCFEC9-0794-478E-9976-D44AA3C54E72}">
      <dgm:prSet phldrT="[Text]"/>
      <dgm:spPr/>
      <dgm:t>
        <a:bodyPr/>
        <a:lstStyle/>
        <a:p>
          <a:r>
            <a:rPr lang="es-EC" dirty="0" smtClean="0"/>
            <a:t>Motivación</a:t>
          </a:r>
          <a:endParaRPr lang="en-US" dirty="0"/>
        </a:p>
      </dgm:t>
    </dgm:pt>
    <dgm:pt modelId="{BE0776A0-5237-4928-85F3-0AACAAAFFFB1}" type="parTrans" cxnId="{2755429E-695E-484E-A33D-3E9520305B87}">
      <dgm:prSet/>
      <dgm:spPr/>
      <dgm:t>
        <a:bodyPr/>
        <a:lstStyle/>
        <a:p>
          <a:endParaRPr lang="en-US"/>
        </a:p>
      </dgm:t>
    </dgm:pt>
    <dgm:pt modelId="{C67BFD4D-7CD1-4353-8AB5-D5D6A6B7FBD5}" type="sibTrans" cxnId="{2755429E-695E-484E-A33D-3E9520305B87}">
      <dgm:prSet/>
      <dgm:spPr/>
      <dgm:t>
        <a:bodyPr/>
        <a:lstStyle/>
        <a:p>
          <a:endParaRPr lang="en-US"/>
        </a:p>
      </dgm:t>
    </dgm:pt>
    <dgm:pt modelId="{F21C9FF3-1522-4399-8D06-569247F28674}">
      <dgm:prSet phldrT="[Text]" custT="1"/>
      <dgm:spPr/>
      <dgm:t>
        <a:bodyPr/>
        <a:lstStyle/>
        <a:p>
          <a:pPr algn="just"/>
          <a:r>
            <a:rPr lang="es-ES_tradnl" sz="1400" kern="1200" dirty="0" smtClean="0">
              <a:solidFill>
                <a:schemeClr val="tx1"/>
              </a:solidFill>
              <a:latin typeface="+mn-lt"/>
              <a:ea typeface="+mn-ea"/>
              <a:cs typeface="+mn-cs"/>
            </a:rPr>
            <a:t>No contar con un modelo de ejecución  o protocolo de pruebas establecido que garantice que las frecuencias otorgadas a cada operadora sean las correctas.</a:t>
          </a:r>
          <a:endParaRPr lang="en-US" sz="1400" kern="1200" dirty="0">
            <a:solidFill>
              <a:schemeClr val="tx1"/>
            </a:solidFill>
            <a:latin typeface="+mn-lt"/>
            <a:ea typeface="+mn-ea"/>
            <a:cs typeface="+mn-cs"/>
          </a:endParaRPr>
        </a:p>
      </dgm:t>
    </dgm:pt>
    <dgm:pt modelId="{9C8F26FA-428C-410E-B347-E6CD6E30FD61}" type="parTrans" cxnId="{7AA7E65A-7F0C-4F27-B140-81017C86C754}">
      <dgm:prSet/>
      <dgm:spPr/>
      <dgm:t>
        <a:bodyPr/>
        <a:lstStyle/>
        <a:p>
          <a:endParaRPr lang="en-US"/>
        </a:p>
      </dgm:t>
    </dgm:pt>
    <dgm:pt modelId="{D099C56F-DC67-4FE8-8D97-ED51B8CFBDE2}" type="sibTrans" cxnId="{7AA7E65A-7F0C-4F27-B140-81017C86C754}">
      <dgm:prSet/>
      <dgm:spPr/>
      <dgm:t>
        <a:bodyPr/>
        <a:lstStyle/>
        <a:p>
          <a:endParaRPr lang="en-US"/>
        </a:p>
      </dgm:t>
    </dgm:pt>
    <dgm:pt modelId="{CD1E3A11-60B5-48C4-AB44-44A13C52CBA1}">
      <dgm:prSet phldrT="[Text]"/>
      <dgm:spPr/>
      <dgm:t>
        <a:bodyPr/>
        <a:lstStyle/>
        <a:p>
          <a:r>
            <a:rPr lang="en-US" dirty="0" smtClean="0"/>
            <a:t>ALCANCE</a:t>
          </a:r>
          <a:endParaRPr lang="en-US" dirty="0"/>
        </a:p>
      </dgm:t>
    </dgm:pt>
    <dgm:pt modelId="{F22A1F21-EAF4-4128-BF50-23B334A11D4E}" type="parTrans" cxnId="{B26DE2BD-C5E7-4CA6-81EA-87E49EC50832}">
      <dgm:prSet/>
      <dgm:spPr/>
      <dgm:t>
        <a:bodyPr/>
        <a:lstStyle/>
        <a:p>
          <a:endParaRPr lang="en-US"/>
        </a:p>
      </dgm:t>
    </dgm:pt>
    <dgm:pt modelId="{ED386F33-1ABC-4278-B667-E908760C2694}" type="sibTrans" cxnId="{B26DE2BD-C5E7-4CA6-81EA-87E49EC50832}">
      <dgm:prSet/>
      <dgm:spPr/>
      <dgm:t>
        <a:bodyPr/>
        <a:lstStyle/>
        <a:p>
          <a:endParaRPr lang="en-US"/>
        </a:p>
      </dgm:t>
    </dgm:pt>
    <dgm:pt modelId="{7148D109-944C-405E-A903-BE92E50E5C2E}">
      <dgm:prSet phldrT="[Text]" custT="1"/>
      <dgm:spPr/>
      <dgm:t>
        <a:bodyPr/>
        <a:lstStyle/>
        <a:p>
          <a:pPr algn="just"/>
          <a:r>
            <a:rPr lang="es-ES" sz="1400" kern="1200" dirty="0" smtClean="0">
              <a:solidFill>
                <a:schemeClr val="tx1"/>
              </a:solidFill>
              <a:latin typeface="+mn-lt"/>
              <a:ea typeface="+mn-ea"/>
              <a:cs typeface="+mn-cs"/>
            </a:rPr>
            <a:t>Realizar</a:t>
          </a:r>
          <a:r>
            <a:rPr lang="es-ES" sz="1300" kern="1200" dirty="0" smtClean="0"/>
            <a:t> </a:t>
          </a:r>
          <a:r>
            <a:rPr lang="es-ES" sz="1400" kern="1200" dirty="0" smtClean="0">
              <a:solidFill>
                <a:schemeClr val="tx1"/>
              </a:solidFill>
              <a:latin typeface="+mn-lt"/>
              <a:ea typeface="+mn-ea"/>
              <a:cs typeface="+mn-cs"/>
            </a:rPr>
            <a:t>una simulación en SIRENET, que permita determinar el mejor rendimiento del sistema  en base a localización, potencia de transmisión, solapamiento, interferencia, cobertura, frecuencia. </a:t>
          </a:r>
          <a:endParaRPr lang="en-US" sz="1400" kern="1200" dirty="0">
            <a:solidFill>
              <a:schemeClr val="tx1"/>
            </a:solidFill>
            <a:latin typeface="+mn-lt"/>
            <a:ea typeface="+mn-ea"/>
            <a:cs typeface="+mn-cs"/>
          </a:endParaRPr>
        </a:p>
      </dgm:t>
    </dgm:pt>
    <dgm:pt modelId="{FB6A6F6A-C305-442E-BE96-1D7B6BC387DA}" type="parTrans" cxnId="{A1D8A1A4-DC17-44AD-834B-79ED6C3D01D2}">
      <dgm:prSet/>
      <dgm:spPr/>
      <dgm:t>
        <a:bodyPr/>
        <a:lstStyle/>
        <a:p>
          <a:endParaRPr lang="en-US"/>
        </a:p>
      </dgm:t>
    </dgm:pt>
    <dgm:pt modelId="{B2CD0517-322B-4DA3-A522-D44C83A5E559}" type="sibTrans" cxnId="{A1D8A1A4-DC17-44AD-834B-79ED6C3D01D2}">
      <dgm:prSet/>
      <dgm:spPr/>
      <dgm:t>
        <a:bodyPr/>
        <a:lstStyle/>
        <a:p>
          <a:endParaRPr lang="en-US"/>
        </a:p>
      </dgm:t>
    </dgm:pt>
    <dgm:pt modelId="{2147FA4C-2DD4-4555-BB7A-868015018093}">
      <dgm:prSet phldrT="[Text]" custT="1"/>
      <dgm:spPr/>
      <dgm:t>
        <a:bodyPr/>
        <a:lstStyle/>
        <a:p>
          <a:pPr algn="just"/>
          <a:r>
            <a:rPr lang="es-ES_tradnl" sz="1400" kern="1200" dirty="0" smtClean="0">
              <a:solidFill>
                <a:schemeClr val="tx1"/>
              </a:solidFill>
              <a:latin typeface="+mn-lt"/>
              <a:ea typeface="+mn-ea"/>
              <a:cs typeface="+mn-cs"/>
            </a:rPr>
            <a:t>Se maneja sistemas (Analógico y Digital),  existiendo  algunas operadoras que trabajan bajo el estándar digital  así (ECTV,  OROMAR TV, ECUAVISA).</a:t>
          </a:r>
          <a:endParaRPr lang="en-US" sz="1400" kern="1200" dirty="0">
            <a:solidFill>
              <a:schemeClr val="tx1"/>
            </a:solidFill>
            <a:latin typeface="+mn-lt"/>
            <a:ea typeface="+mn-ea"/>
            <a:cs typeface="+mn-cs"/>
          </a:endParaRPr>
        </a:p>
      </dgm:t>
    </dgm:pt>
    <dgm:pt modelId="{39CE22CA-275C-4002-9FAC-AD983225AD5A}" type="parTrans" cxnId="{5A3C081F-088E-49BC-BC2E-6BEE55185188}">
      <dgm:prSet/>
      <dgm:spPr/>
      <dgm:t>
        <a:bodyPr/>
        <a:lstStyle/>
        <a:p>
          <a:endParaRPr lang="en-US"/>
        </a:p>
      </dgm:t>
    </dgm:pt>
    <dgm:pt modelId="{ADA634A0-E0AA-4DF3-A32F-8EB11F1F5B9A}" type="sibTrans" cxnId="{5A3C081F-088E-49BC-BC2E-6BEE55185188}">
      <dgm:prSet/>
      <dgm:spPr/>
      <dgm:t>
        <a:bodyPr/>
        <a:lstStyle/>
        <a:p>
          <a:endParaRPr lang="en-US"/>
        </a:p>
      </dgm:t>
    </dgm:pt>
    <dgm:pt modelId="{AD1D3660-E8A8-4A84-9C22-A1D683A0C86F}">
      <dgm:prSet phldrT="[Text]" custT="1"/>
      <dgm:spPr/>
      <dgm:t>
        <a:bodyPr/>
        <a:lstStyle/>
        <a:p>
          <a:pPr algn="just"/>
          <a:r>
            <a:rPr lang="es-ES" sz="1400" kern="1200" dirty="0" smtClean="0">
              <a:solidFill>
                <a:schemeClr val="tx1"/>
              </a:solidFill>
              <a:latin typeface="+mn-lt"/>
              <a:ea typeface="+mn-ea"/>
              <a:cs typeface="+mn-cs"/>
            </a:rPr>
            <a:t>Definir limitaciones para garantizar la posibilidad de operación simultánea, es decir análogo-digital durante  el periodo de transición previo al apagón analógico.</a:t>
          </a:r>
          <a:endParaRPr lang="en-US" sz="1400" kern="1200" dirty="0">
            <a:solidFill>
              <a:schemeClr val="tx1"/>
            </a:solidFill>
            <a:latin typeface="+mn-lt"/>
            <a:ea typeface="+mn-ea"/>
            <a:cs typeface="+mn-cs"/>
          </a:endParaRPr>
        </a:p>
      </dgm:t>
    </dgm:pt>
    <dgm:pt modelId="{6160A10C-F99F-464E-8303-DBC096DD9E78}" type="parTrans" cxnId="{17120005-A060-4D56-8F0A-CA153CF76382}">
      <dgm:prSet/>
      <dgm:spPr/>
      <dgm:t>
        <a:bodyPr/>
        <a:lstStyle/>
        <a:p>
          <a:endParaRPr lang="en-US"/>
        </a:p>
      </dgm:t>
    </dgm:pt>
    <dgm:pt modelId="{74351486-F9CE-4D15-A2E0-6E43FCDF4A79}" type="sibTrans" cxnId="{17120005-A060-4D56-8F0A-CA153CF76382}">
      <dgm:prSet/>
      <dgm:spPr/>
      <dgm:t>
        <a:bodyPr/>
        <a:lstStyle/>
        <a:p>
          <a:endParaRPr lang="en-US"/>
        </a:p>
      </dgm:t>
    </dgm:pt>
    <dgm:pt modelId="{5601F09A-B81E-42CB-9642-A647B6C6EEA7}">
      <dgm:prSet phldrT="[Text]" custT="1"/>
      <dgm:spPr/>
      <dgm:t>
        <a:bodyPr/>
        <a:lstStyle/>
        <a:p>
          <a:pPr algn="just"/>
          <a:r>
            <a:rPr lang="es-ES" sz="1400" kern="1200" dirty="0" smtClean="0">
              <a:solidFill>
                <a:schemeClr val="tx1"/>
              </a:solidFill>
              <a:latin typeface="+mn-lt"/>
              <a:ea typeface="+mn-ea"/>
              <a:cs typeface="+mn-cs"/>
            </a:rPr>
            <a:t>Establecer  una referencia para la  optimización de servicio para operadoras de TDT.</a:t>
          </a:r>
          <a:endParaRPr lang="en-US" sz="1400" kern="1200" dirty="0">
            <a:solidFill>
              <a:schemeClr val="tx1"/>
            </a:solidFill>
            <a:latin typeface="+mn-lt"/>
            <a:ea typeface="+mn-ea"/>
            <a:cs typeface="+mn-cs"/>
          </a:endParaRPr>
        </a:p>
      </dgm:t>
    </dgm:pt>
    <dgm:pt modelId="{FC17781A-5309-44A4-93ED-086BD382F5DB}" type="parTrans" cxnId="{EA2D551D-6C9B-4CCD-913D-ABF5820C514E}">
      <dgm:prSet/>
      <dgm:spPr/>
      <dgm:t>
        <a:bodyPr/>
        <a:lstStyle/>
        <a:p>
          <a:endParaRPr lang="en-US"/>
        </a:p>
      </dgm:t>
    </dgm:pt>
    <dgm:pt modelId="{178C59D1-A3E0-43D0-8F06-C3D2EB445A7F}" type="sibTrans" cxnId="{EA2D551D-6C9B-4CCD-913D-ABF5820C514E}">
      <dgm:prSet/>
      <dgm:spPr/>
      <dgm:t>
        <a:bodyPr/>
        <a:lstStyle/>
        <a:p>
          <a:endParaRPr lang="en-US"/>
        </a:p>
      </dgm:t>
    </dgm:pt>
    <dgm:pt modelId="{44E1C0CB-D150-47A6-863F-422F06D3C5DD}">
      <dgm:prSet phldrT="[Text]" custT="1"/>
      <dgm:spPr/>
      <dgm:t>
        <a:bodyPr/>
        <a:lstStyle/>
        <a:p>
          <a:pPr algn="just"/>
          <a:r>
            <a:rPr lang="es-ES_tradnl" sz="1400" kern="1200" dirty="0" smtClean="0">
              <a:solidFill>
                <a:schemeClr val="tx1"/>
              </a:solidFill>
              <a:latin typeface="+mn-lt"/>
              <a:ea typeface="+mn-ea"/>
              <a:cs typeface="+mn-cs"/>
            </a:rPr>
            <a:t>Determinar si la ubicación</a:t>
          </a:r>
          <a:r>
            <a:rPr lang="es-ES_tradnl" sz="1300" kern="1200" dirty="0" smtClean="0"/>
            <a:t> </a:t>
          </a:r>
          <a:r>
            <a:rPr lang="es-ES_tradnl" sz="1400" kern="1200" dirty="0" smtClean="0">
              <a:solidFill>
                <a:schemeClr val="tx1"/>
              </a:solidFill>
              <a:latin typeface="+mn-lt"/>
              <a:ea typeface="+mn-ea"/>
              <a:cs typeface="+mn-cs"/>
            </a:rPr>
            <a:t>de las estaciones transmisoras o repetidoras son las correctas para su óptimo funcionamiento y cobertura.</a:t>
          </a:r>
          <a:endParaRPr lang="en-US" sz="1400" kern="1200" dirty="0">
            <a:solidFill>
              <a:schemeClr val="tx1"/>
            </a:solidFill>
            <a:latin typeface="+mn-lt"/>
            <a:ea typeface="+mn-ea"/>
            <a:cs typeface="+mn-cs"/>
          </a:endParaRPr>
        </a:p>
      </dgm:t>
    </dgm:pt>
    <dgm:pt modelId="{571DE366-CF56-4E9C-BA6A-40194C3F0823}" type="parTrans" cxnId="{AA329306-64B6-41EE-8636-7C7A8CEB9A33}">
      <dgm:prSet/>
      <dgm:spPr/>
      <dgm:t>
        <a:bodyPr/>
        <a:lstStyle/>
        <a:p>
          <a:endParaRPr lang="en-US"/>
        </a:p>
      </dgm:t>
    </dgm:pt>
    <dgm:pt modelId="{2A6850B9-F390-4F59-A777-6C81E08FC5C8}" type="sibTrans" cxnId="{AA329306-64B6-41EE-8636-7C7A8CEB9A33}">
      <dgm:prSet/>
      <dgm:spPr/>
      <dgm:t>
        <a:bodyPr/>
        <a:lstStyle/>
        <a:p>
          <a:endParaRPr lang="en-US"/>
        </a:p>
      </dgm:t>
    </dgm:pt>
    <dgm:pt modelId="{80A07A43-5BE4-4D84-8283-E464BC3F060D}" type="pres">
      <dgm:prSet presAssocID="{F917DA8C-BB13-4F28-A73E-3150065094E2}" presName="linearFlow" presStyleCnt="0">
        <dgm:presLayoutVars>
          <dgm:dir/>
          <dgm:animLvl val="lvl"/>
          <dgm:resizeHandles val="exact"/>
        </dgm:presLayoutVars>
      </dgm:prSet>
      <dgm:spPr/>
      <dgm:t>
        <a:bodyPr/>
        <a:lstStyle/>
        <a:p>
          <a:endParaRPr lang="en-US"/>
        </a:p>
      </dgm:t>
    </dgm:pt>
    <dgm:pt modelId="{BAF67A2A-6339-4886-953B-9375E350009C}" type="pres">
      <dgm:prSet presAssocID="{7F2B3E95-17B2-4481-BFB4-3C59E9D22D7F}" presName="composite" presStyleCnt="0"/>
      <dgm:spPr/>
    </dgm:pt>
    <dgm:pt modelId="{C193A08D-1FED-483D-A9A1-4E7C5152D0A4}" type="pres">
      <dgm:prSet presAssocID="{7F2B3E95-17B2-4481-BFB4-3C59E9D22D7F}" presName="parentText" presStyleLbl="alignNode1" presStyleIdx="0" presStyleCnt="3">
        <dgm:presLayoutVars>
          <dgm:chMax val="1"/>
          <dgm:bulletEnabled val="1"/>
        </dgm:presLayoutVars>
      </dgm:prSet>
      <dgm:spPr/>
      <dgm:t>
        <a:bodyPr/>
        <a:lstStyle/>
        <a:p>
          <a:endParaRPr lang="en-US"/>
        </a:p>
      </dgm:t>
    </dgm:pt>
    <dgm:pt modelId="{5C829CAD-5241-428F-8A39-3DA098147903}" type="pres">
      <dgm:prSet presAssocID="{7F2B3E95-17B2-4481-BFB4-3C59E9D22D7F}" presName="descendantText" presStyleLbl="alignAcc1" presStyleIdx="0" presStyleCnt="3" custScaleX="88021" custScaleY="108138" custLinFactNeighborX="-3831" custLinFactNeighborY="4485">
        <dgm:presLayoutVars>
          <dgm:bulletEnabled val="1"/>
        </dgm:presLayoutVars>
      </dgm:prSet>
      <dgm:spPr/>
      <dgm:t>
        <a:bodyPr/>
        <a:lstStyle/>
        <a:p>
          <a:endParaRPr lang="en-US"/>
        </a:p>
      </dgm:t>
    </dgm:pt>
    <dgm:pt modelId="{33A8C967-EB52-47A9-B5A2-8D1192FC4216}" type="pres">
      <dgm:prSet presAssocID="{0092C40E-12D3-48DF-AD2A-F8D628B7A8DD}" presName="sp" presStyleCnt="0"/>
      <dgm:spPr/>
    </dgm:pt>
    <dgm:pt modelId="{7FD0943E-5C16-4453-8574-53808CD5BCE3}" type="pres">
      <dgm:prSet presAssocID="{C0BCFEC9-0794-478E-9976-D44AA3C54E72}" presName="composite" presStyleCnt="0"/>
      <dgm:spPr/>
    </dgm:pt>
    <dgm:pt modelId="{5DA18F47-9A6C-4BA6-95BF-DC5B74B16BBC}" type="pres">
      <dgm:prSet presAssocID="{C0BCFEC9-0794-478E-9976-D44AA3C54E72}" presName="parentText" presStyleLbl="alignNode1" presStyleIdx="1" presStyleCnt="3" custScaleX="96761" custScaleY="115357">
        <dgm:presLayoutVars>
          <dgm:chMax val="1"/>
          <dgm:bulletEnabled val="1"/>
        </dgm:presLayoutVars>
      </dgm:prSet>
      <dgm:spPr/>
      <dgm:t>
        <a:bodyPr/>
        <a:lstStyle/>
        <a:p>
          <a:endParaRPr lang="en-US"/>
        </a:p>
      </dgm:t>
    </dgm:pt>
    <dgm:pt modelId="{74855615-E15F-4B5A-8729-CB64F43B659C}" type="pres">
      <dgm:prSet presAssocID="{C0BCFEC9-0794-478E-9976-D44AA3C54E72}" presName="descendantText" presStyleLbl="alignAcc1" presStyleIdx="1" presStyleCnt="3" custScaleX="87991" custScaleY="126865" custLinFactNeighborX="-4435" custLinFactNeighborY="-2889">
        <dgm:presLayoutVars>
          <dgm:bulletEnabled val="1"/>
        </dgm:presLayoutVars>
      </dgm:prSet>
      <dgm:spPr/>
      <dgm:t>
        <a:bodyPr/>
        <a:lstStyle/>
        <a:p>
          <a:endParaRPr lang="en-US"/>
        </a:p>
      </dgm:t>
    </dgm:pt>
    <dgm:pt modelId="{79CFCED8-E326-49B7-A059-1E493FC50950}" type="pres">
      <dgm:prSet presAssocID="{C67BFD4D-7CD1-4353-8AB5-D5D6A6B7FBD5}" presName="sp" presStyleCnt="0"/>
      <dgm:spPr/>
    </dgm:pt>
    <dgm:pt modelId="{9A6013C5-D8F9-460E-8D98-0F1C6F28192A}" type="pres">
      <dgm:prSet presAssocID="{CD1E3A11-60B5-48C4-AB44-44A13C52CBA1}" presName="composite" presStyleCnt="0"/>
      <dgm:spPr/>
    </dgm:pt>
    <dgm:pt modelId="{01D5E04F-6D4F-4601-B0C7-9F85034C31EB}" type="pres">
      <dgm:prSet presAssocID="{CD1E3A11-60B5-48C4-AB44-44A13C52CBA1}" presName="parentText" presStyleLbl="alignNode1" presStyleIdx="2" presStyleCnt="3" custScaleX="97808" custScaleY="124872">
        <dgm:presLayoutVars>
          <dgm:chMax val="1"/>
          <dgm:bulletEnabled val="1"/>
        </dgm:presLayoutVars>
      </dgm:prSet>
      <dgm:spPr/>
      <dgm:t>
        <a:bodyPr/>
        <a:lstStyle/>
        <a:p>
          <a:endParaRPr lang="en-US"/>
        </a:p>
      </dgm:t>
    </dgm:pt>
    <dgm:pt modelId="{4EC09607-0CE9-4B58-8BF4-F5D05A4EA4D5}" type="pres">
      <dgm:prSet presAssocID="{CD1E3A11-60B5-48C4-AB44-44A13C52CBA1}" presName="descendantText" presStyleLbl="alignAcc1" presStyleIdx="2" presStyleCnt="3" custScaleX="94499" custScaleY="166006" custLinFactNeighborX="-1324" custLinFactNeighborY="7317">
        <dgm:presLayoutVars>
          <dgm:bulletEnabled val="1"/>
        </dgm:presLayoutVars>
      </dgm:prSet>
      <dgm:spPr/>
      <dgm:t>
        <a:bodyPr/>
        <a:lstStyle/>
        <a:p>
          <a:endParaRPr lang="en-US"/>
        </a:p>
      </dgm:t>
    </dgm:pt>
  </dgm:ptLst>
  <dgm:cxnLst>
    <dgm:cxn modelId="{2BBED638-0060-4997-82F1-A8C1AD9EF775}" srcId="{F917DA8C-BB13-4F28-A73E-3150065094E2}" destId="{7F2B3E95-17B2-4481-BFB4-3C59E9D22D7F}" srcOrd="0" destOrd="0" parTransId="{2BBC8599-5C8B-41E8-9490-A66731D567C4}" sibTransId="{0092C40E-12D3-48DF-AD2A-F8D628B7A8DD}"/>
    <dgm:cxn modelId="{751AB5FE-9B95-4320-8532-FE63D53B8D9E}" type="presOf" srcId="{7F2B3E95-17B2-4481-BFB4-3C59E9D22D7F}" destId="{C193A08D-1FED-483D-A9A1-4E7C5152D0A4}" srcOrd="0" destOrd="0" presId="urn:microsoft.com/office/officeart/2005/8/layout/chevron2"/>
    <dgm:cxn modelId="{486FE9B0-0CBC-4A61-8AF7-428154EA42C6}" type="presOf" srcId="{AD1D3660-E8A8-4A84-9C22-A1D683A0C86F}" destId="{4EC09607-0CE9-4B58-8BF4-F5D05A4EA4D5}" srcOrd="0" destOrd="1" presId="urn:microsoft.com/office/officeart/2005/8/layout/chevron2"/>
    <dgm:cxn modelId="{5A3C081F-088E-49BC-BC2E-6BEE55185188}" srcId="{7F2B3E95-17B2-4481-BFB4-3C59E9D22D7F}" destId="{2147FA4C-2DD4-4555-BB7A-868015018093}" srcOrd="2" destOrd="0" parTransId="{39CE22CA-275C-4002-9FAC-AD983225AD5A}" sibTransId="{ADA634A0-E0AA-4DF3-A32F-8EB11F1F5B9A}"/>
    <dgm:cxn modelId="{3566CF5F-AB7E-4244-977C-BF405A3024D8}" type="presOf" srcId="{C0BCFEC9-0794-478E-9976-D44AA3C54E72}" destId="{5DA18F47-9A6C-4BA6-95BF-DC5B74B16BBC}" srcOrd="0" destOrd="0" presId="urn:microsoft.com/office/officeart/2005/8/layout/chevron2"/>
    <dgm:cxn modelId="{7AA7E65A-7F0C-4F27-B140-81017C86C754}" srcId="{C0BCFEC9-0794-478E-9976-D44AA3C54E72}" destId="{F21C9FF3-1522-4399-8D06-569247F28674}" srcOrd="0" destOrd="0" parTransId="{9C8F26FA-428C-410E-B347-E6CD6E30FD61}" sibTransId="{D099C56F-DC67-4FE8-8D97-ED51B8CFBDE2}"/>
    <dgm:cxn modelId="{2755429E-695E-484E-A33D-3E9520305B87}" srcId="{F917DA8C-BB13-4F28-A73E-3150065094E2}" destId="{C0BCFEC9-0794-478E-9976-D44AA3C54E72}" srcOrd="1" destOrd="0" parTransId="{BE0776A0-5237-4928-85F3-0AACAAAFFFB1}" sibTransId="{C67BFD4D-7CD1-4353-8AB5-D5D6A6B7FBD5}"/>
    <dgm:cxn modelId="{6F5A7D91-A751-49AF-B17D-5C772400DCD1}" type="presOf" srcId="{5601F09A-B81E-42CB-9642-A647B6C6EEA7}" destId="{4EC09607-0CE9-4B58-8BF4-F5D05A4EA4D5}" srcOrd="0" destOrd="2" presId="urn:microsoft.com/office/officeart/2005/8/layout/chevron2"/>
    <dgm:cxn modelId="{37D13B7A-7DD9-4112-9B57-9AA6257EF17C}" srcId="{7F2B3E95-17B2-4481-BFB4-3C59E9D22D7F}" destId="{9A9DC698-2159-4D18-A001-0BABA212CF8D}" srcOrd="0" destOrd="0" parTransId="{E495888F-14C1-4BD0-BE45-68C8C74AE26D}" sibTransId="{94308B76-2437-40B4-BDCF-FB2E1FC80EB9}"/>
    <dgm:cxn modelId="{AA329306-64B6-41EE-8636-7C7A8CEB9A33}" srcId="{C0BCFEC9-0794-478E-9976-D44AA3C54E72}" destId="{44E1C0CB-D150-47A6-863F-422F06D3C5DD}" srcOrd="1" destOrd="0" parTransId="{571DE366-CF56-4E9C-BA6A-40194C3F0823}" sibTransId="{2A6850B9-F390-4F59-A777-6C81E08FC5C8}"/>
    <dgm:cxn modelId="{4B104730-1CBB-4F6B-9D88-17D5AE4D5BCD}" srcId="{7F2B3E95-17B2-4481-BFB4-3C59E9D22D7F}" destId="{50B1916E-0F78-4B0D-BF85-31D1FBAF0E5F}" srcOrd="1" destOrd="0" parTransId="{14D4A76F-F168-4BE2-84C4-A8E23C1C6530}" sibTransId="{2D083840-8115-41EC-A226-DCA058A5BB9C}"/>
    <dgm:cxn modelId="{EA2D551D-6C9B-4CCD-913D-ABF5820C514E}" srcId="{CD1E3A11-60B5-48C4-AB44-44A13C52CBA1}" destId="{5601F09A-B81E-42CB-9642-A647B6C6EEA7}" srcOrd="2" destOrd="0" parTransId="{FC17781A-5309-44A4-93ED-086BD382F5DB}" sibTransId="{178C59D1-A3E0-43D0-8F06-C3D2EB445A7F}"/>
    <dgm:cxn modelId="{630E8E05-DFF1-46A5-949F-A1D309C6C735}" type="presOf" srcId="{F917DA8C-BB13-4F28-A73E-3150065094E2}" destId="{80A07A43-5BE4-4D84-8283-E464BC3F060D}" srcOrd="0" destOrd="0" presId="urn:microsoft.com/office/officeart/2005/8/layout/chevron2"/>
    <dgm:cxn modelId="{A1D8A1A4-DC17-44AD-834B-79ED6C3D01D2}" srcId="{CD1E3A11-60B5-48C4-AB44-44A13C52CBA1}" destId="{7148D109-944C-405E-A903-BE92E50E5C2E}" srcOrd="0" destOrd="0" parTransId="{FB6A6F6A-C305-442E-BE96-1D7B6BC387DA}" sibTransId="{B2CD0517-322B-4DA3-A522-D44C83A5E559}"/>
    <dgm:cxn modelId="{DEB9FC37-B314-427A-9CEF-55487DB00CE0}" type="presOf" srcId="{2147FA4C-2DD4-4555-BB7A-868015018093}" destId="{5C829CAD-5241-428F-8A39-3DA098147903}" srcOrd="0" destOrd="2" presId="urn:microsoft.com/office/officeart/2005/8/layout/chevron2"/>
    <dgm:cxn modelId="{17120005-A060-4D56-8F0A-CA153CF76382}" srcId="{CD1E3A11-60B5-48C4-AB44-44A13C52CBA1}" destId="{AD1D3660-E8A8-4A84-9C22-A1D683A0C86F}" srcOrd="1" destOrd="0" parTransId="{6160A10C-F99F-464E-8303-DBC096DD9E78}" sibTransId="{74351486-F9CE-4D15-A2E0-6E43FCDF4A79}"/>
    <dgm:cxn modelId="{8F5675C4-F7CA-452B-AA4F-6C985D7D0271}" type="presOf" srcId="{7148D109-944C-405E-A903-BE92E50E5C2E}" destId="{4EC09607-0CE9-4B58-8BF4-F5D05A4EA4D5}" srcOrd="0" destOrd="0" presId="urn:microsoft.com/office/officeart/2005/8/layout/chevron2"/>
    <dgm:cxn modelId="{4257FBE9-13ED-4D4B-BA6C-1D8332345593}" type="presOf" srcId="{50B1916E-0F78-4B0D-BF85-31D1FBAF0E5F}" destId="{5C829CAD-5241-428F-8A39-3DA098147903}" srcOrd="0" destOrd="1" presId="urn:microsoft.com/office/officeart/2005/8/layout/chevron2"/>
    <dgm:cxn modelId="{BD480E20-7157-4D2B-9827-7AE32F29AFF6}" type="presOf" srcId="{F21C9FF3-1522-4399-8D06-569247F28674}" destId="{74855615-E15F-4B5A-8729-CB64F43B659C}" srcOrd="0" destOrd="0" presId="urn:microsoft.com/office/officeart/2005/8/layout/chevron2"/>
    <dgm:cxn modelId="{95854913-8133-4447-83F7-42C4180D9DC0}" type="presOf" srcId="{9A9DC698-2159-4D18-A001-0BABA212CF8D}" destId="{5C829CAD-5241-428F-8A39-3DA098147903}" srcOrd="0" destOrd="0" presId="urn:microsoft.com/office/officeart/2005/8/layout/chevron2"/>
    <dgm:cxn modelId="{360E8E58-135A-4BFD-8524-524CAC999232}" type="presOf" srcId="{CD1E3A11-60B5-48C4-AB44-44A13C52CBA1}" destId="{01D5E04F-6D4F-4601-B0C7-9F85034C31EB}" srcOrd="0" destOrd="0" presId="urn:microsoft.com/office/officeart/2005/8/layout/chevron2"/>
    <dgm:cxn modelId="{6FCA8D8C-E445-4E1B-9603-40CBDC2A49B0}" type="presOf" srcId="{44E1C0CB-D150-47A6-863F-422F06D3C5DD}" destId="{74855615-E15F-4B5A-8729-CB64F43B659C}" srcOrd="0" destOrd="1" presId="urn:microsoft.com/office/officeart/2005/8/layout/chevron2"/>
    <dgm:cxn modelId="{B26DE2BD-C5E7-4CA6-81EA-87E49EC50832}" srcId="{F917DA8C-BB13-4F28-A73E-3150065094E2}" destId="{CD1E3A11-60B5-48C4-AB44-44A13C52CBA1}" srcOrd="2" destOrd="0" parTransId="{F22A1F21-EAF4-4128-BF50-23B334A11D4E}" sibTransId="{ED386F33-1ABC-4278-B667-E908760C2694}"/>
    <dgm:cxn modelId="{15A561DC-5001-4887-B46B-D16F7456FDF8}" type="presParOf" srcId="{80A07A43-5BE4-4D84-8283-E464BC3F060D}" destId="{BAF67A2A-6339-4886-953B-9375E350009C}" srcOrd="0" destOrd="0" presId="urn:microsoft.com/office/officeart/2005/8/layout/chevron2"/>
    <dgm:cxn modelId="{EB8AAFDF-D2DD-45B7-BBCA-4D1558765C58}" type="presParOf" srcId="{BAF67A2A-6339-4886-953B-9375E350009C}" destId="{C193A08D-1FED-483D-A9A1-4E7C5152D0A4}" srcOrd="0" destOrd="0" presId="urn:microsoft.com/office/officeart/2005/8/layout/chevron2"/>
    <dgm:cxn modelId="{634B306F-FAEF-46C5-AF54-5C19446E2DE3}" type="presParOf" srcId="{BAF67A2A-6339-4886-953B-9375E350009C}" destId="{5C829CAD-5241-428F-8A39-3DA098147903}" srcOrd="1" destOrd="0" presId="urn:microsoft.com/office/officeart/2005/8/layout/chevron2"/>
    <dgm:cxn modelId="{422D3314-2C34-4587-A7A3-1B59BE7FCCEB}" type="presParOf" srcId="{80A07A43-5BE4-4D84-8283-E464BC3F060D}" destId="{33A8C967-EB52-47A9-B5A2-8D1192FC4216}" srcOrd="1" destOrd="0" presId="urn:microsoft.com/office/officeart/2005/8/layout/chevron2"/>
    <dgm:cxn modelId="{33DDFE44-BF9C-4566-9F43-D29B73C25481}" type="presParOf" srcId="{80A07A43-5BE4-4D84-8283-E464BC3F060D}" destId="{7FD0943E-5C16-4453-8574-53808CD5BCE3}" srcOrd="2" destOrd="0" presId="urn:microsoft.com/office/officeart/2005/8/layout/chevron2"/>
    <dgm:cxn modelId="{FA808679-2864-415B-A730-9DED9F238F7D}" type="presParOf" srcId="{7FD0943E-5C16-4453-8574-53808CD5BCE3}" destId="{5DA18F47-9A6C-4BA6-95BF-DC5B74B16BBC}" srcOrd="0" destOrd="0" presId="urn:microsoft.com/office/officeart/2005/8/layout/chevron2"/>
    <dgm:cxn modelId="{202F4EB5-13B4-49D4-A3E9-B30FF8A354FB}" type="presParOf" srcId="{7FD0943E-5C16-4453-8574-53808CD5BCE3}" destId="{74855615-E15F-4B5A-8729-CB64F43B659C}" srcOrd="1" destOrd="0" presId="urn:microsoft.com/office/officeart/2005/8/layout/chevron2"/>
    <dgm:cxn modelId="{E053A94F-2E33-48E8-A46F-2A4C38A5CD95}" type="presParOf" srcId="{80A07A43-5BE4-4D84-8283-E464BC3F060D}" destId="{79CFCED8-E326-49B7-A059-1E493FC50950}" srcOrd="3" destOrd="0" presId="urn:microsoft.com/office/officeart/2005/8/layout/chevron2"/>
    <dgm:cxn modelId="{F2878434-3CF0-48FA-8390-979539DF5C98}" type="presParOf" srcId="{80A07A43-5BE4-4D84-8283-E464BC3F060D}" destId="{9A6013C5-D8F9-460E-8D98-0F1C6F28192A}" srcOrd="4" destOrd="0" presId="urn:microsoft.com/office/officeart/2005/8/layout/chevron2"/>
    <dgm:cxn modelId="{C0660D0C-BDC6-45A5-B8D1-1F11B333FF75}" type="presParOf" srcId="{9A6013C5-D8F9-460E-8D98-0F1C6F28192A}" destId="{01D5E04F-6D4F-4601-B0C7-9F85034C31EB}" srcOrd="0" destOrd="0" presId="urn:microsoft.com/office/officeart/2005/8/layout/chevron2"/>
    <dgm:cxn modelId="{5897BA4E-4B68-4023-80DE-A2C263D8FC97}" type="presParOf" srcId="{9A6013C5-D8F9-460E-8D98-0F1C6F28192A}" destId="{4EC09607-0CE9-4B58-8BF4-F5D05A4EA4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065A6-2989-4DD8-8E6E-BCC3035FA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0C170FA-CA0A-491E-8615-6E96E266B93B}">
      <dgm:prSet phldrT="[Text]"/>
      <dgm:spPr/>
      <dgm:t>
        <a:bodyPr/>
        <a:lstStyle/>
        <a:p>
          <a:r>
            <a:rPr lang="en-US" dirty="0" smtClean="0"/>
            <a:t>OPERADOR</a:t>
          </a:r>
          <a:endParaRPr lang="en-US" dirty="0"/>
        </a:p>
      </dgm:t>
    </dgm:pt>
    <dgm:pt modelId="{3F9A8001-BF2A-4299-AAF4-0162938FE816}" type="parTrans" cxnId="{1AE6A0FE-55A7-41D6-BC58-DC1C5A651E54}">
      <dgm:prSet/>
      <dgm:spPr/>
      <dgm:t>
        <a:bodyPr/>
        <a:lstStyle/>
        <a:p>
          <a:endParaRPr lang="en-US"/>
        </a:p>
      </dgm:t>
    </dgm:pt>
    <dgm:pt modelId="{E8E9A001-03AC-418E-9A54-F66F81E47DF1}" type="sibTrans" cxnId="{1AE6A0FE-55A7-41D6-BC58-DC1C5A651E54}">
      <dgm:prSet/>
      <dgm:spPr/>
      <dgm:t>
        <a:bodyPr/>
        <a:lstStyle/>
        <a:p>
          <a:endParaRPr lang="en-US"/>
        </a:p>
      </dgm:t>
    </dgm:pt>
    <dgm:pt modelId="{46A31EB1-C03F-466B-A309-03C1C3B41DF2}">
      <dgm:prSet phldrT="[Text]"/>
      <dgm:spPr/>
      <dgm:t>
        <a:bodyPr/>
        <a:lstStyle/>
        <a:p>
          <a:r>
            <a:rPr lang="es-ES_tradnl" dirty="0" smtClean="0"/>
            <a:t>Transmisor principal</a:t>
          </a:r>
          <a:endParaRPr lang="en-US" dirty="0"/>
        </a:p>
      </dgm:t>
    </dgm:pt>
    <dgm:pt modelId="{42DAF3DE-9A0E-4A73-9A47-2F42D3E6CFAC}" type="parTrans" cxnId="{106FE79A-1A1E-4212-A492-BC7756E34A6C}">
      <dgm:prSet/>
      <dgm:spPr/>
      <dgm:t>
        <a:bodyPr/>
        <a:lstStyle/>
        <a:p>
          <a:endParaRPr lang="en-US"/>
        </a:p>
      </dgm:t>
    </dgm:pt>
    <dgm:pt modelId="{454B3D71-AA2A-4114-A921-673D59C71639}" type="sibTrans" cxnId="{106FE79A-1A1E-4212-A492-BC7756E34A6C}">
      <dgm:prSet/>
      <dgm:spPr/>
      <dgm:t>
        <a:bodyPr/>
        <a:lstStyle/>
        <a:p>
          <a:endParaRPr lang="en-US"/>
        </a:p>
      </dgm:t>
    </dgm:pt>
    <dgm:pt modelId="{76E7D6C0-3099-4742-8A15-F85BA1A7FD05}">
      <dgm:prSet phldrT="[Text]"/>
      <dgm:spPr/>
      <dgm:t>
        <a:bodyPr/>
        <a:lstStyle/>
        <a:p>
          <a:r>
            <a:rPr lang="es-ES_tradnl" dirty="0" smtClean="0"/>
            <a:t>Transmisor auxiliar</a:t>
          </a:r>
          <a:endParaRPr lang="en-US" dirty="0"/>
        </a:p>
      </dgm:t>
    </dgm:pt>
    <dgm:pt modelId="{2210E5AC-C064-4272-8434-F48E906C462E}" type="parTrans" cxnId="{A919316F-59E6-4D00-BEB7-A823B6448E36}">
      <dgm:prSet/>
      <dgm:spPr/>
      <dgm:t>
        <a:bodyPr/>
        <a:lstStyle/>
        <a:p>
          <a:endParaRPr lang="en-US"/>
        </a:p>
      </dgm:t>
    </dgm:pt>
    <dgm:pt modelId="{77859131-1904-4FF6-A3AF-760CB762458C}" type="sibTrans" cxnId="{A919316F-59E6-4D00-BEB7-A823B6448E36}">
      <dgm:prSet/>
      <dgm:spPr/>
      <dgm:t>
        <a:bodyPr/>
        <a:lstStyle/>
        <a:p>
          <a:endParaRPr lang="en-US"/>
        </a:p>
      </dgm:t>
    </dgm:pt>
    <dgm:pt modelId="{D231E341-7478-4FA4-BE1F-107DB4F2ABCD}">
      <dgm:prSet phldrT="[Text]"/>
      <dgm:spPr/>
      <dgm:t>
        <a:bodyPr/>
        <a:lstStyle/>
        <a:p>
          <a:r>
            <a:rPr lang="es-ES_tradnl" dirty="0" smtClean="0"/>
            <a:t>GAPFILLER</a:t>
          </a:r>
          <a:endParaRPr lang="en-US" dirty="0"/>
        </a:p>
      </dgm:t>
    </dgm:pt>
    <dgm:pt modelId="{83E947FB-76BA-4DD0-88C4-F0DC733FBB78}" type="parTrans" cxnId="{0FD0FD75-9CC5-409C-956B-D9C9A652BF98}">
      <dgm:prSet/>
      <dgm:spPr/>
      <dgm:t>
        <a:bodyPr/>
        <a:lstStyle/>
        <a:p>
          <a:endParaRPr lang="en-US"/>
        </a:p>
      </dgm:t>
    </dgm:pt>
    <dgm:pt modelId="{E713CDDA-C523-4D14-BA3E-E5E303B417DD}" type="sibTrans" cxnId="{0FD0FD75-9CC5-409C-956B-D9C9A652BF98}">
      <dgm:prSet/>
      <dgm:spPr/>
      <dgm:t>
        <a:bodyPr/>
        <a:lstStyle/>
        <a:p>
          <a:endParaRPr lang="en-US"/>
        </a:p>
      </dgm:t>
    </dgm:pt>
    <dgm:pt modelId="{F05A64F0-BA0E-412A-8EBC-C9967D6415EE}" type="pres">
      <dgm:prSet presAssocID="{164065A6-2989-4DD8-8E6E-BCC3035FA529}" presName="hierChild1" presStyleCnt="0">
        <dgm:presLayoutVars>
          <dgm:chPref val="1"/>
          <dgm:dir/>
          <dgm:animOne val="branch"/>
          <dgm:animLvl val="lvl"/>
          <dgm:resizeHandles/>
        </dgm:presLayoutVars>
      </dgm:prSet>
      <dgm:spPr/>
      <dgm:t>
        <a:bodyPr/>
        <a:lstStyle/>
        <a:p>
          <a:endParaRPr lang="en-US"/>
        </a:p>
      </dgm:t>
    </dgm:pt>
    <dgm:pt modelId="{2CDD9401-BDAC-4189-AC16-0128751AE3AD}" type="pres">
      <dgm:prSet presAssocID="{60C170FA-CA0A-491E-8615-6E96E266B93B}" presName="hierRoot1" presStyleCnt="0"/>
      <dgm:spPr/>
    </dgm:pt>
    <dgm:pt modelId="{1D723641-EE94-42EE-8AB4-949898A5ADCF}" type="pres">
      <dgm:prSet presAssocID="{60C170FA-CA0A-491E-8615-6E96E266B93B}" presName="composite" presStyleCnt="0"/>
      <dgm:spPr/>
    </dgm:pt>
    <dgm:pt modelId="{1FF9E3E1-0CB4-454A-9B6A-78D14DEFB0C9}" type="pres">
      <dgm:prSet presAssocID="{60C170FA-CA0A-491E-8615-6E96E266B93B}" presName="background" presStyleLbl="node0" presStyleIdx="0" presStyleCnt="1"/>
      <dgm:spPr/>
    </dgm:pt>
    <dgm:pt modelId="{0C1D69CF-905F-4413-8C0A-0AE54473B641}" type="pres">
      <dgm:prSet presAssocID="{60C170FA-CA0A-491E-8615-6E96E266B93B}" presName="text" presStyleLbl="fgAcc0" presStyleIdx="0" presStyleCnt="1">
        <dgm:presLayoutVars>
          <dgm:chPref val="3"/>
        </dgm:presLayoutVars>
      </dgm:prSet>
      <dgm:spPr/>
      <dgm:t>
        <a:bodyPr/>
        <a:lstStyle/>
        <a:p>
          <a:endParaRPr lang="en-US"/>
        </a:p>
      </dgm:t>
    </dgm:pt>
    <dgm:pt modelId="{46D8892F-7467-4113-9788-F5212BB12114}" type="pres">
      <dgm:prSet presAssocID="{60C170FA-CA0A-491E-8615-6E96E266B93B}" presName="hierChild2" presStyleCnt="0"/>
      <dgm:spPr/>
    </dgm:pt>
    <dgm:pt modelId="{64DF0D62-C180-4B3A-A185-6C4F6D8F11B6}" type="pres">
      <dgm:prSet presAssocID="{42DAF3DE-9A0E-4A73-9A47-2F42D3E6CFAC}" presName="Name10" presStyleLbl="parChTrans1D2" presStyleIdx="0" presStyleCnt="3"/>
      <dgm:spPr/>
      <dgm:t>
        <a:bodyPr/>
        <a:lstStyle/>
        <a:p>
          <a:endParaRPr lang="en-US"/>
        </a:p>
      </dgm:t>
    </dgm:pt>
    <dgm:pt modelId="{E250E023-F741-488D-8660-279564B46C0C}" type="pres">
      <dgm:prSet presAssocID="{46A31EB1-C03F-466B-A309-03C1C3B41DF2}" presName="hierRoot2" presStyleCnt="0"/>
      <dgm:spPr/>
    </dgm:pt>
    <dgm:pt modelId="{A6307485-41E6-47F2-B0DC-F05901463249}" type="pres">
      <dgm:prSet presAssocID="{46A31EB1-C03F-466B-A309-03C1C3B41DF2}" presName="composite2" presStyleCnt="0"/>
      <dgm:spPr/>
    </dgm:pt>
    <dgm:pt modelId="{139AB5C5-D7F4-435F-BCFF-B5D35729E672}" type="pres">
      <dgm:prSet presAssocID="{46A31EB1-C03F-466B-A309-03C1C3B41DF2}" presName="background2" presStyleLbl="node2" presStyleIdx="0" presStyleCnt="3"/>
      <dgm:spPr/>
    </dgm:pt>
    <dgm:pt modelId="{699DE25F-E6AF-4FAC-A2AB-17B4B2A9E180}" type="pres">
      <dgm:prSet presAssocID="{46A31EB1-C03F-466B-A309-03C1C3B41DF2}" presName="text2" presStyleLbl="fgAcc2" presStyleIdx="0" presStyleCnt="3">
        <dgm:presLayoutVars>
          <dgm:chPref val="3"/>
        </dgm:presLayoutVars>
      </dgm:prSet>
      <dgm:spPr/>
      <dgm:t>
        <a:bodyPr/>
        <a:lstStyle/>
        <a:p>
          <a:endParaRPr lang="en-US"/>
        </a:p>
      </dgm:t>
    </dgm:pt>
    <dgm:pt modelId="{89690AF8-5A30-4242-A319-AD007A2840B3}" type="pres">
      <dgm:prSet presAssocID="{46A31EB1-C03F-466B-A309-03C1C3B41DF2}" presName="hierChild3" presStyleCnt="0"/>
      <dgm:spPr/>
    </dgm:pt>
    <dgm:pt modelId="{104A32AE-F7D0-4AEF-91A2-96102D0F920C}" type="pres">
      <dgm:prSet presAssocID="{2210E5AC-C064-4272-8434-F48E906C462E}" presName="Name10" presStyleLbl="parChTrans1D2" presStyleIdx="1" presStyleCnt="3"/>
      <dgm:spPr/>
      <dgm:t>
        <a:bodyPr/>
        <a:lstStyle/>
        <a:p>
          <a:endParaRPr lang="en-US"/>
        </a:p>
      </dgm:t>
    </dgm:pt>
    <dgm:pt modelId="{959BBAC6-4C5C-4B6F-9D3A-0B55B4BD5CD3}" type="pres">
      <dgm:prSet presAssocID="{76E7D6C0-3099-4742-8A15-F85BA1A7FD05}" presName="hierRoot2" presStyleCnt="0"/>
      <dgm:spPr/>
    </dgm:pt>
    <dgm:pt modelId="{3A8EF607-22A4-4A1E-ABB9-871113010671}" type="pres">
      <dgm:prSet presAssocID="{76E7D6C0-3099-4742-8A15-F85BA1A7FD05}" presName="composite2" presStyleCnt="0"/>
      <dgm:spPr/>
    </dgm:pt>
    <dgm:pt modelId="{8314F506-3592-4D6D-8102-8E7592ADBBA4}" type="pres">
      <dgm:prSet presAssocID="{76E7D6C0-3099-4742-8A15-F85BA1A7FD05}" presName="background2" presStyleLbl="node2" presStyleIdx="1" presStyleCnt="3"/>
      <dgm:spPr/>
    </dgm:pt>
    <dgm:pt modelId="{BA1EADF9-0D6B-4D60-8CB7-5EEA8E713901}" type="pres">
      <dgm:prSet presAssocID="{76E7D6C0-3099-4742-8A15-F85BA1A7FD05}" presName="text2" presStyleLbl="fgAcc2" presStyleIdx="1" presStyleCnt="3">
        <dgm:presLayoutVars>
          <dgm:chPref val="3"/>
        </dgm:presLayoutVars>
      </dgm:prSet>
      <dgm:spPr/>
      <dgm:t>
        <a:bodyPr/>
        <a:lstStyle/>
        <a:p>
          <a:endParaRPr lang="en-US"/>
        </a:p>
      </dgm:t>
    </dgm:pt>
    <dgm:pt modelId="{9BADDF0D-BACF-4737-AC86-0A384BA5D307}" type="pres">
      <dgm:prSet presAssocID="{76E7D6C0-3099-4742-8A15-F85BA1A7FD05}" presName="hierChild3" presStyleCnt="0"/>
      <dgm:spPr/>
    </dgm:pt>
    <dgm:pt modelId="{0DA81798-7C3E-4CE1-A842-C7D608578E1F}" type="pres">
      <dgm:prSet presAssocID="{83E947FB-76BA-4DD0-88C4-F0DC733FBB78}" presName="Name10" presStyleLbl="parChTrans1D2" presStyleIdx="2" presStyleCnt="3"/>
      <dgm:spPr/>
      <dgm:t>
        <a:bodyPr/>
        <a:lstStyle/>
        <a:p>
          <a:endParaRPr lang="en-US"/>
        </a:p>
      </dgm:t>
    </dgm:pt>
    <dgm:pt modelId="{D0348089-ED9A-4522-97D3-E837B050915B}" type="pres">
      <dgm:prSet presAssocID="{D231E341-7478-4FA4-BE1F-107DB4F2ABCD}" presName="hierRoot2" presStyleCnt="0"/>
      <dgm:spPr/>
    </dgm:pt>
    <dgm:pt modelId="{74899635-6B6D-48A0-8531-FDAB60A98217}" type="pres">
      <dgm:prSet presAssocID="{D231E341-7478-4FA4-BE1F-107DB4F2ABCD}" presName="composite2" presStyleCnt="0"/>
      <dgm:spPr/>
    </dgm:pt>
    <dgm:pt modelId="{DD62AB8A-D032-4691-A218-4BABD652F957}" type="pres">
      <dgm:prSet presAssocID="{D231E341-7478-4FA4-BE1F-107DB4F2ABCD}" presName="background2" presStyleLbl="node2" presStyleIdx="2" presStyleCnt="3"/>
      <dgm:spPr/>
    </dgm:pt>
    <dgm:pt modelId="{1FC24515-4AAD-4E7E-AFD6-D927673F20A6}" type="pres">
      <dgm:prSet presAssocID="{D231E341-7478-4FA4-BE1F-107DB4F2ABCD}" presName="text2" presStyleLbl="fgAcc2" presStyleIdx="2" presStyleCnt="3">
        <dgm:presLayoutVars>
          <dgm:chPref val="3"/>
        </dgm:presLayoutVars>
      </dgm:prSet>
      <dgm:spPr/>
      <dgm:t>
        <a:bodyPr/>
        <a:lstStyle/>
        <a:p>
          <a:endParaRPr lang="en-US"/>
        </a:p>
      </dgm:t>
    </dgm:pt>
    <dgm:pt modelId="{FE6870BD-0D2E-4BA6-AE89-55D87F5C9FF3}" type="pres">
      <dgm:prSet presAssocID="{D231E341-7478-4FA4-BE1F-107DB4F2ABCD}" presName="hierChild3" presStyleCnt="0"/>
      <dgm:spPr/>
    </dgm:pt>
  </dgm:ptLst>
  <dgm:cxnLst>
    <dgm:cxn modelId="{1AE6A0FE-55A7-41D6-BC58-DC1C5A651E54}" srcId="{164065A6-2989-4DD8-8E6E-BCC3035FA529}" destId="{60C170FA-CA0A-491E-8615-6E96E266B93B}" srcOrd="0" destOrd="0" parTransId="{3F9A8001-BF2A-4299-AAF4-0162938FE816}" sibTransId="{E8E9A001-03AC-418E-9A54-F66F81E47DF1}"/>
    <dgm:cxn modelId="{E2E2DFBF-F1A3-4EFE-B2ED-9D99B92BD805}" type="presOf" srcId="{60C170FA-CA0A-491E-8615-6E96E266B93B}" destId="{0C1D69CF-905F-4413-8C0A-0AE54473B641}" srcOrd="0" destOrd="0" presId="urn:microsoft.com/office/officeart/2005/8/layout/hierarchy1"/>
    <dgm:cxn modelId="{55C0025E-4823-44C3-827C-C2F3713BFAB0}" type="presOf" srcId="{76E7D6C0-3099-4742-8A15-F85BA1A7FD05}" destId="{BA1EADF9-0D6B-4D60-8CB7-5EEA8E713901}" srcOrd="0" destOrd="0" presId="urn:microsoft.com/office/officeart/2005/8/layout/hierarchy1"/>
    <dgm:cxn modelId="{106FE79A-1A1E-4212-A492-BC7756E34A6C}" srcId="{60C170FA-CA0A-491E-8615-6E96E266B93B}" destId="{46A31EB1-C03F-466B-A309-03C1C3B41DF2}" srcOrd="0" destOrd="0" parTransId="{42DAF3DE-9A0E-4A73-9A47-2F42D3E6CFAC}" sibTransId="{454B3D71-AA2A-4114-A921-673D59C71639}"/>
    <dgm:cxn modelId="{A919316F-59E6-4D00-BEB7-A823B6448E36}" srcId="{60C170FA-CA0A-491E-8615-6E96E266B93B}" destId="{76E7D6C0-3099-4742-8A15-F85BA1A7FD05}" srcOrd="1" destOrd="0" parTransId="{2210E5AC-C064-4272-8434-F48E906C462E}" sibTransId="{77859131-1904-4FF6-A3AF-760CB762458C}"/>
    <dgm:cxn modelId="{D858FC5C-EE7C-4121-8D06-E63AA8E16514}" type="presOf" srcId="{83E947FB-76BA-4DD0-88C4-F0DC733FBB78}" destId="{0DA81798-7C3E-4CE1-A842-C7D608578E1F}" srcOrd="0" destOrd="0" presId="urn:microsoft.com/office/officeart/2005/8/layout/hierarchy1"/>
    <dgm:cxn modelId="{A42DC9DE-6144-4DBA-A333-C85330CC48D1}" type="presOf" srcId="{42DAF3DE-9A0E-4A73-9A47-2F42D3E6CFAC}" destId="{64DF0D62-C180-4B3A-A185-6C4F6D8F11B6}" srcOrd="0" destOrd="0" presId="urn:microsoft.com/office/officeart/2005/8/layout/hierarchy1"/>
    <dgm:cxn modelId="{0FD0FD75-9CC5-409C-956B-D9C9A652BF98}" srcId="{60C170FA-CA0A-491E-8615-6E96E266B93B}" destId="{D231E341-7478-4FA4-BE1F-107DB4F2ABCD}" srcOrd="2" destOrd="0" parTransId="{83E947FB-76BA-4DD0-88C4-F0DC733FBB78}" sibTransId="{E713CDDA-C523-4D14-BA3E-E5E303B417DD}"/>
    <dgm:cxn modelId="{89C723E2-7902-4AF2-8413-202FD197A16C}" type="presOf" srcId="{46A31EB1-C03F-466B-A309-03C1C3B41DF2}" destId="{699DE25F-E6AF-4FAC-A2AB-17B4B2A9E180}" srcOrd="0" destOrd="0" presId="urn:microsoft.com/office/officeart/2005/8/layout/hierarchy1"/>
    <dgm:cxn modelId="{F7B7900D-1CB7-445F-B3EB-E5FD4AFB2B95}" type="presOf" srcId="{D231E341-7478-4FA4-BE1F-107DB4F2ABCD}" destId="{1FC24515-4AAD-4E7E-AFD6-D927673F20A6}" srcOrd="0" destOrd="0" presId="urn:microsoft.com/office/officeart/2005/8/layout/hierarchy1"/>
    <dgm:cxn modelId="{3B742CAB-B7F0-4D40-9348-7EE1E3832471}" type="presOf" srcId="{164065A6-2989-4DD8-8E6E-BCC3035FA529}" destId="{F05A64F0-BA0E-412A-8EBC-C9967D6415EE}" srcOrd="0" destOrd="0" presId="urn:microsoft.com/office/officeart/2005/8/layout/hierarchy1"/>
    <dgm:cxn modelId="{B6B44280-6620-4FC8-80A9-E10CF4029AA0}" type="presOf" srcId="{2210E5AC-C064-4272-8434-F48E906C462E}" destId="{104A32AE-F7D0-4AEF-91A2-96102D0F920C}" srcOrd="0" destOrd="0" presId="urn:microsoft.com/office/officeart/2005/8/layout/hierarchy1"/>
    <dgm:cxn modelId="{C1A6A4CA-E260-490B-AC9A-8668AB28D64B}" type="presParOf" srcId="{F05A64F0-BA0E-412A-8EBC-C9967D6415EE}" destId="{2CDD9401-BDAC-4189-AC16-0128751AE3AD}" srcOrd="0" destOrd="0" presId="urn:microsoft.com/office/officeart/2005/8/layout/hierarchy1"/>
    <dgm:cxn modelId="{B6197DEF-3655-4DB0-844E-852251BCCFAC}" type="presParOf" srcId="{2CDD9401-BDAC-4189-AC16-0128751AE3AD}" destId="{1D723641-EE94-42EE-8AB4-949898A5ADCF}" srcOrd="0" destOrd="0" presId="urn:microsoft.com/office/officeart/2005/8/layout/hierarchy1"/>
    <dgm:cxn modelId="{20E57EF3-83A3-4CE1-8259-1B495A701A2A}" type="presParOf" srcId="{1D723641-EE94-42EE-8AB4-949898A5ADCF}" destId="{1FF9E3E1-0CB4-454A-9B6A-78D14DEFB0C9}" srcOrd="0" destOrd="0" presId="urn:microsoft.com/office/officeart/2005/8/layout/hierarchy1"/>
    <dgm:cxn modelId="{22B0F571-500C-4741-9DA8-D20CB5843919}" type="presParOf" srcId="{1D723641-EE94-42EE-8AB4-949898A5ADCF}" destId="{0C1D69CF-905F-4413-8C0A-0AE54473B641}" srcOrd="1" destOrd="0" presId="urn:microsoft.com/office/officeart/2005/8/layout/hierarchy1"/>
    <dgm:cxn modelId="{58EAFFB6-E7BC-4691-B850-6DB8D1CB0D04}" type="presParOf" srcId="{2CDD9401-BDAC-4189-AC16-0128751AE3AD}" destId="{46D8892F-7467-4113-9788-F5212BB12114}" srcOrd="1" destOrd="0" presId="urn:microsoft.com/office/officeart/2005/8/layout/hierarchy1"/>
    <dgm:cxn modelId="{17D70546-E471-43CD-B4F5-60280C67654C}" type="presParOf" srcId="{46D8892F-7467-4113-9788-F5212BB12114}" destId="{64DF0D62-C180-4B3A-A185-6C4F6D8F11B6}" srcOrd="0" destOrd="0" presId="urn:microsoft.com/office/officeart/2005/8/layout/hierarchy1"/>
    <dgm:cxn modelId="{279E33D4-0CB1-46B0-93AE-5210A288E0F2}" type="presParOf" srcId="{46D8892F-7467-4113-9788-F5212BB12114}" destId="{E250E023-F741-488D-8660-279564B46C0C}" srcOrd="1" destOrd="0" presId="urn:microsoft.com/office/officeart/2005/8/layout/hierarchy1"/>
    <dgm:cxn modelId="{612E576B-90B0-4EC2-BA01-EC14C6F798A8}" type="presParOf" srcId="{E250E023-F741-488D-8660-279564B46C0C}" destId="{A6307485-41E6-47F2-B0DC-F05901463249}" srcOrd="0" destOrd="0" presId="urn:microsoft.com/office/officeart/2005/8/layout/hierarchy1"/>
    <dgm:cxn modelId="{44980E2D-E1DC-466F-94C1-8EE25F81CF0B}" type="presParOf" srcId="{A6307485-41E6-47F2-B0DC-F05901463249}" destId="{139AB5C5-D7F4-435F-BCFF-B5D35729E672}" srcOrd="0" destOrd="0" presId="urn:microsoft.com/office/officeart/2005/8/layout/hierarchy1"/>
    <dgm:cxn modelId="{D343C169-BA51-4731-BD09-5188CB9021E3}" type="presParOf" srcId="{A6307485-41E6-47F2-B0DC-F05901463249}" destId="{699DE25F-E6AF-4FAC-A2AB-17B4B2A9E180}" srcOrd="1" destOrd="0" presId="urn:microsoft.com/office/officeart/2005/8/layout/hierarchy1"/>
    <dgm:cxn modelId="{F7C663EF-9553-45A9-835C-E178AC47B50B}" type="presParOf" srcId="{E250E023-F741-488D-8660-279564B46C0C}" destId="{89690AF8-5A30-4242-A319-AD007A2840B3}" srcOrd="1" destOrd="0" presId="urn:microsoft.com/office/officeart/2005/8/layout/hierarchy1"/>
    <dgm:cxn modelId="{4CA86C97-A3E7-4DB8-9A23-40E6A95D9719}" type="presParOf" srcId="{46D8892F-7467-4113-9788-F5212BB12114}" destId="{104A32AE-F7D0-4AEF-91A2-96102D0F920C}" srcOrd="2" destOrd="0" presId="urn:microsoft.com/office/officeart/2005/8/layout/hierarchy1"/>
    <dgm:cxn modelId="{BA37B555-FD10-4901-80D4-4FD7ACF87A6B}" type="presParOf" srcId="{46D8892F-7467-4113-9788-F5212BB12114}" destId="{959BBAC6-4C5C-4B6F-9D3A-0B55B4BD5CD3}" srcOrd="3" destOrd="0" presId="urn:microsoft.com/office/officeart/2005/8/layout/hierarchy1"/>
    <dgm:cxn modelId="{869D7C47-00FE-4564-977F-0175875F8E2D}" type="presParOf" srcId="{959BBAC6-4C5C-4B6F-9D3A-0B55B4BD5CD3}" destId="{3A8EF607-22A4-4A1E-ABB9-871113010671}" srcOrd="0" destOrd="0" presId="urn:microsoft.com/office/officeart/2005/8/layout/hierarchy1"/>
    <dgm:cxn modelId="{205CBD46-7706-4972-85A7-EB6591E131A0}" type="presParOf" srcId="{3A8EF607-22A4-4A1E-ABB9-871113010671}" destId="{8314F506-3592-4D6D-8102-8E7592ADBBA4}" srcOrd="0" destOrd="0" presId="urn:microsoft.com/office/officeart/2005/8/layout/hierarchy1"/>
    <dgm:cxn modelId="{C5560C02-B953-49A7-89D1-96A0FFE78485}" type="presParOf" srcId="{3A8EF607-22A4-4A1E-ABB9-871113010671}" destId="{BA1EADF9-0D6B-4D60-8CB7-5EEA8E713901}" srcOrd="1" destOrd="0" presId="urn:microsoft.com/office/officeart/2005/8/layout/hierarchy1"/>
    <dgm:cxn modelId="{F12C6AB8-4012-4B6B-815E-111B5977C5E5}" type="presParOf" srcId="{959BBAC6-4C5C-4B6F-9D3A-0B55B4BD5CD3}" destId="{9BADDF0D-BACF-4737-AC86-0A384BA5D307}" srcOrd="1" destOrd="0" presId="urn:microsoft.com/office/officeart/2005/8/layout/hierarchy1"/>
    <dgm:cxn modelId="{7A02D5E8-E885-42ED-AEF7-FE95D8AD8DFA}" type="presParOf" srcId="{46D8892F-7467-4113-9788-F5212BB12114}" destId="{0DA81798-7C3E-4CE1-A842-C7D608578E1F}" srcOrd="4" destOrd="0" presId="urn:microsoft.com/office/officeart/2005/8/layout/hierarchy1"/>
    <dgm:cxn modelId="{BC181077-213A-43C3-B5CD-F7AB83B0BA3B}" type="presParOf" srcId="{46D8892F-7467-4113-9788-F5212BB12114}" destId="{D0348089-ED9A-4522-97D3-E837B050915B}" srcOrd="5" destOrd="0" presId="urn:microsoft.com/office/officeart/2005/8/layout/hierarchy1"/>
    <dgm:cxn modelId="{FE925836-696E-4FD8-A08C-13EAF6915669}" type="presParOf" srcId="{D0348089-ED9A-4522-97D3-E837B050915B}" destId="{74899635-6B6D-48A0-8531-FDAB60A98217}" srcOrd="0" destOrd="0" presId="urn:microsoft.com/office/officeart/2005/8/layout/hierarchy1"/>
    <dgm:cxn modelId="{F1BF51B6-BDCC-4FBE-909C-7EBB9FEDE80A}" type="presParOf" srcId="{74899635-6B6D-48A0-8531-FDAB60A98217}" destId="{DD62AB8A-D032-4691-A218-4BABD652F957}" srcOrd="0" destOrd="0" presId="urn:microsoft.com/office/officeart/2005/8/layout/hierarchy1"/>
    <dgm:cxn modelId="{BD4E68E1-F8F2-44FB-B4E9-D39B9EE60606}" type="presParOf" srcId="{74899635-6B6D-48A0-8531-FDAB60A98217}" destId="{1FC24515-4AAD-4E7E-AFD6-D927673F20A6}" srcOrd="1" destOrd="0" presId="urn:microsoft.com/office/officeart/2005/8/layout/hierarchy1"/>
    <dgm:cxn modelId="{166CE765-F13A-4244-AAE1-16929ED03F85}" type="presParOf" srcId="{D0348089-ED9A-4522-97D3-E837B050915B}" destId="{FE6870BD-0D2E-4BA6-AE89-55D87F5C9F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A08D-1FED-483D-A9A1-4E7C5152D0A4}">
      <dsp:nvSpPr>
        <dsp:cNvPr id="0" name=""/>
        <dsp:cNvSpPr/>
      </dsp:nvSpPr>
      <dsp:spPr>
        <a:xfrm rot="5400000">
          <a:off x="-172470" y="328804"/>
          <a:ext cx="1519166" cy="996617"/>
        </a:xfrm>
        <a:prstGeom prst="chevron">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ANTECEDENTES</a:t>
          </a:r>
          <a:endParaRPr lang="en-US" sz="1200" kern="1200" dirty="0"/>
        </a:p>
      </dsp:txBody>
      <dsp:txXfrm rot="-5400000">
        <a:off x="88805" y="565839"/>
        <a:ext cx="996617" cy="522549"/>
      </dsp:txXfrm>
    </dsp:sp>
    <dsp:sp modelId="{5C829CAD-5241-428F-8A39-3DA098147903}">
      <dsp:nvSpPr>
        <dsp:cNvPr id="0" name=""/>
        <dsp:cNvSpPr/>
      </dsp:nvSpPr>
      <dsp:spPr>
        <a:xfrm rot="5400000">
          <a:off x="3339588" y="-2051645"/>
          <a:ext cx="1087503" cy="533421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ea typeface="+mn-ea"/>
              <a:cs typeface="+mn-cs"/>
            </a:rPr>
            <a:t>El 25 de marzo del 2010. </a:t>
          </a:r>
          <a:endParaRPr lang="en-US" sz="1400" kern="1200" dirty="0">
            <a:solidFill>
              <a:schemeClr val="tx1"/>
            </a:solidFill>
            <a:latin typeface="+mn-lt"/>
            <a:ea typeface="+mn-ea"/>
            <a:cs typeface="+mn-cs"/>
          </a:endParaRPr>
        </a:p>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ea typeface="+mn-ea"/>
              <a:cs typeface="+mn-cs"/>
            </a:rPr>
            <a:t>El 29 de Julio del 2011.</a:t>
          </a:r>
          <a:endParaRPr lang="en-US" sz="1400" kern="1200" dirty="0">
            <a:solidFill>
              <a:schemeClr val="tx1"/>
            </a:solidFill>
            <a:latin typeface="+mn-lt"/>
            <a:ea typeface="+mn-ea"/>
            <a:cs typeface="+mn-cs"/>
          </a:endParaRPr>
        </a:p>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ea typeface="+mn-ea"/>
              <a:cs typeface="+mn-cs"/>
            </a:rPr>
            <a:t>Se maneja sistemas (Analógico y Digital),  existiendo  algunas operadoras que trabajan bajo el estándar digital  así (ECTV,  OROMAR TV, ECUAVISA).</a:t>
          </a:r>
          <a:endParaRPr lang="en-US" sz="1400" kern="1200" dirty="0">
            <a:solidFill>
              <a:schemeClr val="tx1"/>
            </a:solidFill>
            <a:latin typeface="+mn-lt"/>
            <a:ea typeface="+mn-ea"/>
            <a:cs typeface="+mn-cs"/>
          </a:endParaRPr>
        </a:p>
      </dsp:txBody>
      <dsp:txXfrm rot="-5400000">
        <a:off x="1216230" y="124801"/>
        <a:ext cx="5281131" cy="981327"/>
      </dsp:txXfrm>
    </dsp:sp>
    <dsp:sp modelId="{5DA18F47-9A6C-4BA6-95BF-DC5B74B16BBC}">
      <dsp:nvSpPr>
        <dsp:cNvPr id="0" name=""/>
        <dsp:cNvSpPr/>
      </dsp:nvSpPr>
      <dsp:spPr>
        <a:xfrm rot="5400000">
          <a:off x="-305260" y="1839798"/>
          <a:ext cx="1752464" cy="964336"/>
        </a:xfrm>
        <a:prstGeom prst="chevron">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Motivación</a:t>
          </a:r>
          <a:endParaRPr lang="en-US" sz="1200" kern="1200" dirty="0"/>
        </a:p>
      </dsp:txBody>
      <dsp:txXfrm rot="-5400000">
        <a:off x="88804" y="1927902"/>
        <a:ext cx="964336" cy="788128"/>
      </dsp:txXfrm>
    </dsp:sp>
    <dsp:sp modelId="{74855615-E15F-4B5A-8729-CB64F43B659C}">
      <dsp:nvSpPr>
        <dsp:cNvPr id="0" name=""/>
        <dsp:cNvSpPr/>
      </dsp:nvSpPr>
      <dsp:spPr>
        <a:xfrm rot="5400000">
          <a:off x="3192679" y="-630039"/>
          <a:ext cx="1275833" cy="53324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ea typeface="+mn-ea"/>
              <a:cs typeface="+mn-cs"/>
            </a:rPr>
            <a:t>No contar con un modelo de ejecución  o protocolo de pruebas establecido que garantice que las frecuencias otorgadas a cada operadora sean las correctas.</a:t>
          </a:r>
          <a:endParaRPr lang="en-US" sz="1400" kern="1200" dirty="0">
            <a:solidFill>
              <a:schemeClr val="tx1"/>
            </a:solidFill>
            <a:latin typeface="+mn-lt"/>
            <a:ea typeface="+mn-ea"/>
            <a:cs typeface="+mn-cs"/>
          </a:endParaRPr>
        </a:p>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ea typeface="+mn-ea"/>
              <a:cs typeface="+mn-cs"/>
            </a:rPr>
            <a:t>Determinar si la ubicación</a:t>
          </a:r>
          <a:r>
            <a:rPr lang="es-ES_tradnl" sz="1300" kern="1200" dirty="0" smtClean="0"/>
            <a:t> </a:t>
          </a:r>
          <a:r>
            <a:rPr lang="es-ES_tradnl" sz="1400" kern="1200" dirty="0" smtClean="0">
              <a:solidFill>
                <a:schemeClr val="tx1"/>
              </a:solidFill>
              <a:latin typeface="+mn-lt"/>
              <a:ea typeface="+mn-ea"/>
              <a:cs typeface="+mn-cs"/>
            </a:rPr>
            <a:t>de las estaciones transmisoras o repetidoras son las correctas para su óptimo funcionamiento y cobertura.</a:t>
          </a:r>
          <a:endParaRPr lang="en-US" sz="1400" kern="1200" dirty="0">
            <a:solidFill>
              <a:schemeClr val="tx1"/>
            </a:solidFill>
            <a:latin typeface="+mn-lt"/>
            <a:ea typeface="+mn-ea"/>
            <a:cs typeface="+mn-cs"/>
          </a:endParaRPr>
        </a:p>
      </dsp:txBody>
      <dsp:txXfrm rot="-5400000">
        <a:off x="1164396" y="1460525"/>
        <a:ext cx="5270120" cy="1151271"/>
      </dsp:txXfrm>
    </dsp:sp>
    <dsp:sp modelId="{01D5E04F-6D4F-4601-B0C7-9F85034C31EB}">
      <dsp:nvSpPr>
        <dsp:cNvPr id="0" name=""/>
        <dsp:cNvSpPr/>
      </dsp:nvSpPr>
      <dsp:spPr>
        <a:xfrm rot="5400000">
          <a:off x="-372317" y="3642898"/>
          <a:ext cx="1897013" cy="974771"/>
        </a:xfrm>
        <a:prstGeom prst="chevron">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ALCANCE</a:t>
          </a:r>
          <a:endParaRPr lang="en-US" sz="1200" kern="1200" dirty="0"/>
        </a:p>
      </dsp:txBody>
      <dsp:txXfrm rot="-5400000">
        <a:off x="88805" y="3669163"/>
        <a:ext cx="974771" cy="922242"/>
      </dsp:txXfrm>
    </dsp:sp>
    <dsp:sp modelId="{4EC09607-0CE9-4B58-8BF4-F5D05A4EA4D5}">
      <dsp:nvSpPr>
        <dsp:cNvPr id="0" name=""/>
        <dsp:cNvSpPr/>
      </dsp:nvSpPr>
      <dsp:spPr>
        <a:xfrm rot="5400000">
          <a:off x="3189615" y="1083717"/>
          <a:ext cx="1669459" cy="572679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solidFill>
                <a:schemeClr val="tx1"/>
              </a:solidFill>
              <a:latin typeface="+mn-lt"/>
              <a:ea typeface="+mn-ea"/>
              <a:cs typeface="+mn-cs"/>
            </a:rPr>
            <a:t>Realizar</a:t>
          </a:r>
          <a:r>
            <a:rPr lang="es-ES" sz="1300" kern="1200" dirty="0" smtClean="0"/>
            <a:t> </a:t>
          </a:r>
          <a:r>
            <a:rPr lang="es-ES" sz="1400" kern="1200" dirty="0" smtClean="0">
              <a:solidFill>
                <a:schemeClr val="tx1"/>
              </a:solidFill>
              <a:latin typeface="+mn-lt"/>
              <a:ea typeface="+mn-ea"/>
              <a:cs typeface="+mn-cs"/>
            </a:rPr>
            <a:t>una simulación en SIRENET, que permita determinar el mejor rendimiento del sistema  en base a localización, potencia de transmisión, solapamiento, interferencia, cobertura, frecuencia. </a:t>
          </a:r>
          <a:endParaRPr lang="en-US" sz="1400" kern="1200" dirty="0">
            <a:solidFill>
              <a:schemeClr val="tx1"/>
            </a:solidFill>
            <a:latin typeface="+mn-lt"/>
            <a:ea typeface="+mn-ea"/>
            <a:cs typeface="+mn-cs"/>
          </a:endParaRPr>
        </a:p>
        <a:p>
          <a:pPr marL="114300" lvl="1" indent="-114300" algn="just" defTabSz="622300">
            <a:lnSpc>
              <a:spcPct val="90000"/>
            </a:lnSpc>
            <a:spcBef>
              <a:spcPct val="0"/>
            </a:spcBef>
            <a:spcAft>
              <a:spcPct val="15000"/>
            </a:spcAft>
            <a:buChar char="••"/>
          </a:pPr>
          <a:r>
            <a:rPr lang="es-ES" sz="1400" kern="1200" dirty="0" smtClean="0">
              <a:solidFill>
                <a:schemeClr val="tx1"/>
              </a:solidFill>
              <a:latin typeface="+mn-lt"/>
              <a:ea typeface="+mn-ea"/>
              <a:cs typeface="+mn-cs"/>
            </a:rPr>
            <a:t>Definir limitaciones para garantizar la posibilidad de operación simultánea, es decir análogo-digital durante  el periodo de transición previo al apagón analógico.</a:t>
          </a:r>
          <a:endParaRPr lang="en-US" sz="1400" kern="1200" dirty="0">
            <a:solidFill>
              <a:schemeClr val="tx1"/>
            </a:solidFill>
            <a:latin typeface="+mn-lt"/>
            <a:ea typeface="+mn-ea"/>
            <a:cs typeface="+mn-cs"/>
          </a:endParaRPr>
        </a:p>
        <a:p>
          <a:pPr marL="114300" lvl="1" indent="-114300" algn="just" defTabSz="622300">
            <a:lnSpc>
              <a:spcPct val="90000"/>
            </a:lnSpc>
            <a:spcBef>
              <a:spcPct val="0"/>
            </a:spcBef>
            <a:spcAft>
              <a:spcPct val="15000"/>
            </a:spcAft>
            <a:buChar char="••"/>
          </a:pPr>
          <a:r>
            <a:rPr lang="es-ES" sz="1400" kern="1200" dirty="0" smtClean="0">
              <a:solidFill>
                <a:schemeClr val="tx1"/>
              </a:solidFill>
              <a:latin typeface="+mn-lt"/>
              <a:ea typeface="+mn-ea"/>
              <a:cs typeface="+mn-cs"/>
            </a:rPr>
            <a:t>Establecer  una referencia para la  optimización de servicio para operadoras de TDT.</a:t>
          </a:r>
          <a:endParaRPr lang="en-US" sz="1400" kern="1200" dirty="0">
            <a:solidFill>
              <a:schemeClr val="tx1"/>
            </a:solidFill>
            <a:latin typeface="+mn-lt"/>
            <a:ea typeface="+mn-ea"/>
            <a:cs typeface="+mn-cs"/>
          </a:endParaRPr>
        </a:p>
      </dsp:txBody>
      <dsp:txXfrm rot="-5400000">
        <a:off x="1160947" y="3193881"/>
        <a:ext cx="5645300" cy="1506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81798-7C3E-4CE1-A842-C7D608578E1F}">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A32AE-F7D0-4AEF-91A2-96102D0F920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F0D62-C180-4B3A-A185-6C4F6D8F11B6}">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9E3E1-0CB4-454A-9B6A-78D14DEFB0C9}">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D69CF-905F-4413-8C0A-0AE54473B641}">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OPERADOR</a:t>
          </a:r>
          <a:endParaRPr lang="en-US" sz="2400" kern="1200" dirty="0"/>
        </a:p>
      </dsp:txBody>
      <dsp:txXfrm>
        <a:off x="2317887" y="816350"/>
        <a:ext cx="1650725" cy="1024933"/>
      </dsp:txXfrm>
    </dsp:sp>
    <dsp:sp modelId="{139AB5C5-D7F4-435F-BCFF-B5D35729E672}">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DE25F-E6AF-4FAC-A2AB-17B4B2A9E180}">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Transmisor principal</a:t>
          </a:r>
          <a:endParaRPr lang="en-US" sz="2400" kern="1200" dirty="0"/>
        </a:p>
      </dsp:txBody>
      <dsp:txXfrm>
        <a:off x="222387" y="2403691"/>
        <a:ext cx="1650725" cy="1024933"/>
      </dsp:txXfrm>
    </dsp:sp>
    <dsp:sp modelId="{8314F506-3592-4D6D-8102-8E7592ADBBA4}">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EADF9-0D6B-4D60-8CB7-5EEA8E71390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Transmisor auxiliar</a:t>
          </a:r>
          <a:endParaRPr lang="en-US" sz="2400" kern="1200" dirty="0"/>
        </a:p>
      </dsp:txBody>
      <dsp:txXfrm>
        <a:off x="2317887" y="2403691"/>
        <a:ext cx="1650725" cy="1024933"/>
      </dsp:txXfrm>
    </dsp:sp>
    <dsp:sp modelId="{DD62AB8A-D032-4691-A218-4BABD652F957}">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24515-4AAD-4E7E-AFD6-D927673F20A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GAPFILLER</a:t>
          </a:r>
          <a:endParaRPr lang="en-US" sz="2400" kern="1200" dirty="0"/>
        </a:p>
      </dsp:txBody>
      <dsp:txXfrm>
        <a:off x="4413386" y="2403691"/>
        <a:ext cx="1650725"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7C63A-F7CE-416F-B482-6822688494B5}" type="datetimeFigureOut">
              <a:rPr lang="es-EC" smtClean="0"/>
              <a:t>01/06/2014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2B0E2-5998-464B-BDAF-086CC1502CF2}" type="slidenum">
              <a:rPr lang="es-EC" smtClean="0"/>
              <a:t>‹Nº›</a:t>
            </a:fld>
            <a:endParaRPr lang="es-EC"/>
          </a:p>
        </p:txBody>
      </p:sp>
    </p:spTree>
    <p:extLst>
      <p:ext uri="{BB962C8B-B14F-4D97-AF65-F5344CB8AC3E}">
        <p14:creationId xmlns:p14="http://schemas.microsoft.com/office/powerpoint/2010/main" val="129480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12B0E2-5998-464B-BDAF-086CC1502CF2}" type="slidenum">
              <a:rPr lang="es-EC" smtClean="0"/>
              <a:t>17</a:t>
            </a:fld>
            <a:endParaRPr lang="es-EC"/>
          </a:p>
        </p:txBody>
      </p:sp>
    </p:spTree>
    <p:extLst>
      <p:ext uri="{BB962C8B-B14F-4D97-AF65-F5344CB8AC3E}">
        <p14:creationId xmlns:p14="http://schemas.microsoft.com/office/powerpoint/2010/main" val="423335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512B0E2-5998-464B-BDAF-086CC1502CF2}" type="slidenum">
              <a:rPr lang="es-EC" smtClean="0"/>
              <a:t>35</a:t>
            </a:fld>
            <a:endParaRPr lang="es-EC"/>
          </a:p>
        </p:txBody>
      </p:sp>
    </p:spTree>
    <p:extLst>
      <p:ext uri="{BB962C8B-B14F-4D97-AF65-F5344CB8AC3E}">
        <p14:creationId xmlns:p14="http://schemas.microsoft.com/office/powerpoint/2010/main" val="7754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426588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282733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2831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239992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7258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158225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254353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403732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29367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13070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196DDF2-4313-4F6B-8CBD-EF00F3C3ED39}" type="datetimeFigureOut">
              <a:rPr lang="es-EC" smtClean="0"/>
              <a:t>01/06/2014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05D5B4D-0A1B-44A9-BA69-65033FCB969A}" type="slidenum">
              <a:rPr lang="es-EC" smtClean="0"/>
              <a:t>‹Nº›</a:t>
            </a:fld>
            <a:endParaRPr lang="es-EC"/>
          </a:p>
        </p:txBody>
      </p:sp>
    </p:spTree>
    <p:extLst>
      <p:ext uri="{BB962C8B-B14F-4D97-AF65-F5344CB8AC3E}">
        <p14:creationId xmlns:p14="http://schemas.microsoft.com/office/powerpoint/2010/main" val="385218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6DDF2-4313-4F6B-8CBD-EF00F3C3ED39}" type="datetimeFigureOut">
              <a:rPr lang="es-EC" smtClean="0"/>
              <a:t>01/06/2014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D5B4D-0A1B-44A9-BA69-65033FCB969A}" type="slidenum">
              <a:rPr lang="es-EC" smtClean="0"/>
              <a:t>‹Nº›</a:t>
            </a:fld>
            <a:endParaRPr lang="es-EC"/>
          </a:p>
        </p:txBody>
      </p:sp>
    </p:spTree>
    <p:extLst>
      <p:ext uri="{BB962C8B-B14F-4D97-AF65-F5344CB8AC3E}">
        <p14:creationId xmlns:p14="http://schemas.microsoft.com/office/powerpoint/2010/main" val="137759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30.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5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348880"/>
            <a:ext cx="8458200" cy="2088232"/>
          </a:xfrm>
        </p:spPr>
        <p:txBody>
          <a:bodyPr>
            <a:noAutofit/>
          </a:bodyPr>
          <a:lstStyle/>
          <a:p>
            <a:r>
              <a:rPr lang="es-EC" sz="1600" b="1" dirty="0"/>
              <a:t>DEPARTAMENTO DE ELÉCTRICA Y ELECTRÓNICA</a:t>
            </a:r>
            <a:r>
              <a:rPr lang="es-ES" sz="1600" dirty="0"/>
              <a:t/>
            </a:r>
            <a:br>
              <a:rPr lang="es-ES" sz="1600" dirty="0"/>
            </a:br>
            <a:r>
              <a:rPr lang="es-EC" sz="1600" b="1" dirty="0"/>
              <a:t> </a:t>
            </a:r>
            <a:r>
              <a:rPr lang="es-ES" sz="1600" dirty="0"/>
              <a:t/>
            </a:r>
            <a:br>
              <a:rPr lang="es-ES" sz="1600" dirty="0"/>
            </a:br>
            <a:r>
              <a:rPr lang="es-EC" sz="1600" b="1" dirty="0"/>
              <a:t>CARRERA DE INGENIERÍA EN ELECTRÓNICA Y TELECOMUNICACIONES</a:t>
            </a:r>
            <a:r>
              <a:rPr lang="es-ES" sz="1600" dirty="0"/>
              <a:t/>
            </a:r>
            <a:br>
              <a:rPr lang="es-ES" sz="1600" dirty="0"/>
            </a:br>
            <a:r>
              <a:rPr lang="es-ES" sz="1600" dirty="0" smtClean="0"/>
              <a:t/>
            </a:r>
            <a:br>
              <a:rPr lang="es-ES" sz="1600" dirty="0" smtClean="0"/>
            </a:br>
            <a:r>
              <a:rPr lang="es-ES" sz="1600" b="1" dirty="0" smtClean="0"/>
              <a:t>TESIS </a:t>
            </a:r>
            <a:r>
              <a:rPr lang="es-ES" sz="1600" b="1" dirty="0"/>
              <a:t>PREVIO A LA OBTENCIÓN DEL TÍTULO DE INGENIERO EN ELECTRÓNICA Y </a:t>
            </a:r>
            <a:r>
              <a:rPr lang="es-ES" sz="1600" b="1" dirty="0" smtClean="0"/>
              <a:t>TELECOMUNICACIONES</a:t>
            </a:r>
            <a:br>
              <a:rPr lang="es-ES" sz="1600" b="1" dirty="0" smtClean="0"/>
            </a:br>
            <a:r>
              <a:rPr lang="es-ES" sz="1600" dirty="0"/>
              <a:t/>
            </a:r>
            <a:br>
              <a:rPr lang="es-ES" sz="1600" dirty="0"/>
            </a:br>
            <a:r>
              <a:rPr lang="es-ES" sz="1600" b="1" dirty="0"/>
              <a:t>AUTORES: FRANCISCO JAVIER PARREÑO COBA</a:t>
            </a:r>
            <a:r>
              <a:rPr lang="es-ES" sz="1600" dirty="0"/>
              <a:t/>
            </a:r>
            <a:br>
              <a:rPr lang="es-ES" sz="1600" dirty="0"/>
            </a:br>
            <a:r>
              <a:rPr lang="es-ES" sz="1600" b="1" dirty="0"/>
              <a:t> MARCO ANTONIO GARCÍA BENALCAZAR</a:t>
            </a:r>
            <a:br>
              <a:rPr lang="es-ES" sz="1600" b="1" dirty="0"/>
            </a:br>
            <a:r>
              <a:rPr lang="es-ES" sz="1600" dirty="0" smtClean="0"/>
              <a:t/>
            </a:r>
            <a:br>
              <a:rPr lang="es-ES" sz="1600" dirty="0" smtClean="0"/>
            </a:br>
            <a:r>
              <a:rPr lang="es-EC" sz="1600" b="1" dirty="0"/>
              <a:t/>
            </a:r>
            <a:br>
              <a:rPr lang="es-EC" sz="1600" b="1" dirty="0"/>
            </a:br>
            <a:endParaRPr lang="es-EC" sz="1600" dirty="0"/>
          </a:p>
        </p:txBody>
      </p:sp>
      <p:sp>
        <p:nvSpPr>
          <p:cNvPr id="3" name="2 Subtítulo"/>
          <p:cNvSpPr>
            <a:spLocks noGrp="1"/>
          </p:cNvSpPr>
          <p:nvPr>
            <p:ph type="subTitle" idx="1"/>
          </p:nvPr>
        </p:nvSpPr>
        <p:spPr>
          <a:xfrm>
            <a:off x="507626" y="4266812"/>
            <a:ext cx="7992888" cy="2402548"/>
          </a:xfrm>
        </p:spPr>
        <p:txBody>
          <a:bodyPr>
            <a:noAutofit/>
          </a:bodyPr>
          <a:lstStyle/>
          <a:p>
            <a:r>
              <a:rPr lang="es-EC" sz="1600" dirty="0"/>
              <a:t>SIMULACIÓN Y COMPROBACIÓN DE COBERTURA Y COMPATIBILIDAD ELECTROMAGNÉTICA DE OPERADORAS DE TRANSMISIÓN DE TELEVISIÓN DIGITAL PARA LA CIUDAD DE </a:t>
            </a:r>
            <a:r>
              <a:rPr lang="es-EC" sz="1600" dirty="0" smtClean="0"/>
              <a:t>QUITO</a:t>
            </a:r>
            <a:r>
              <a:rPr lang="es-EC" sz="1600" b="1" dirty="0" smtClean="0">
                <a:latin typeface="+mj-lt"/>
              </a:rPr>
              <a:t>.</a:t>
            </a:r>
            <a:endParaRPr lang="es-ES" sz="1600" dirty="0">
              <a:latin typeface="+mj-lt"/>
            </a:endParaRPr>
          </a:p>
          <a:p>
            <a:pPr algn="ctr"/>
            <a:endParaRPr lang="es-ES" sz="1600" b="1" dirty="0" smtClean="0">
              <a:latin typeface="+mj-lt"/>
            </a:endParaRPr>
          </a:p>
          <a:p>
            <a:pPr algn="ctr"/>
            <a:r>
              <a:rPr lang="es-ES" sz="1600" b="1" dirty="0" smtClean="0">
                <a:latin typeface="+mj-lt"/>
              </a:rPr>
              <a:t>DIRECTOR</a:t>
            </a:r>
            <a:r>
              <a:rPr lang="es-ES" sz="1600" b="1" dirty="0">
                <a:latin typeface="+mj-lt"/>
              </a:rPr>
              <a:t>: DR. </a:t>
            </a:r>
            <a:r>
              <a:rPr lang="es-ES" sz="1600" b="1" dirty="0" smtClean="0">
                <a:latin typeface="+mj-lt"/>
              </a:rPr>
              <a:t>NIKOLAI ESPINOSA </a:t>
            </a:r>
          </a:p>
          <a:p>
            <a:r>
              <a:rPr lang="es-ES" sz="1600" b="1" dirty="0" smtClean="0">
                <a:latin typeface="+mj-lt"/>
              </a:rPr>
              <a:t>CODIRECTOR: ING. </a:t>
            </a:r>
            <a:r>
              <a:rPr lang="es-ES" sz="1600" b="1" dirty="0" smtClean="0"/>
              <a:t>DARWIN </a:t>
            </a:r>
            <a:r>
              <a:rPr lang="es-ES" sz="1600" b="1" dirty="0" smtClean="0">
                <a:latin typeface="+mj-lt"/>
              </a:rPr>
              <a:t>AGUILAR</a:t>
            </a:r>
          </a:p>
          <a:p>
            <a:pPr algn="ctr"/>
            <a:r>
              <a:rPr lang="es-ES" sz="1600" b="1" dirty="0" smtClean="0">
                <a:latin typeface="+mj-lt"/>
              </a:rPr>
              <a:t>SANGOLQUÍ</a:t>
            </a:r>
            <a:r>
              <a:rPr lang="es-ES" sz="1600" b="1" dirty="0">
                <a:latin typeface="+mj-lt"/>
              </a:rPr>
              <a:t>, </a:t>
            </a:r>
            <a:r>
              <a:rPr lang="es-ES" sz="1600" b="1" dirty="0" smtClean="0">
                <a:latin typeface="+mj-lt"/>
              </a:rPr>
              <a:t>JUNIO 2014</a:t>
            </a:r>
            <a:endParaRPr lang="es-ES" sz="1600" dirty="0">
              <a:latin typeface="+mj-lt"/>
            </a:endParaRPr>
          </a:p>
          <a:p>
            <a:pPr algn="ctr"/>
            <a:endParaRPr lang="es-EC" sz="1600" dirty="0">
              <a:latin typeface="+mj-lt"/>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31882" y="188640"/>
            <a:ext cx="5032406" cy="1152128"/>
          </a:xfrm>
          <a:prstGeom prst="rect">
            <a:avLst/>
          </a:prstGeom>
          <a:noFill/>
          <a:ln>
            <a:noFill/>
          </a:ln>
        </p:spPr>
      </p:pic>
    </p:spTree>
    <p:extLst>
      <p:ext uri="{BB962C8B-B14F-4D97-AF65-F5344CB8AC3E}">
        <p14:creationId xmlns:p14="http://schemas.microsoft.com/office/powerpoint/2010/main" val="281621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200" b="1" dirty="0"/>
              <a:t>Equipos transmisores para estaciones de televisión.</a:t>
            </a:r>
            <a:endParaRPr lang="en-US" sz="3200" b="1" dirty="0"/>
          </a:p>
        </p:txBody>
      </p:sp>
      <p:sp>
        <p:nvSpPr>
          <p:cNvPr id="3" name="Content Placeholder 2"/>
          <p:cNvSpPr>
            <a:spLocks noGrp="1"/>
          </p:cNvSpPr>
          <p:nvPr>
            <p:ph idx="1"/>
          </p:nvPr>
        </p:nvSpPr>
        <p:spPr>
          <a:xfrm>
            <a:off x="457200" y="1646237"/>
            <a:ext cx="8229600" cy="4525963"/>
          </a:xfrm>
        </p:spPr>
        <p:txBody>
          <a:bodyPr>
            <a:normAutofit/>
          </a:bodyPr>
          <a:lstStyle/>
          <a:p>
            <a:r>
              <a:rPr lang="es-ES_tradnl" sz="2000" dirty="0" smtClean="0"/>
              <a:t>Cuentan con dos transmisores un principal y auxiliar, para cada una de las señales radiadas, los  mismos que están sujetos a las regulaciones vigentes por la SUPERTEL.</a:t>
            </a:r>
            <a:endParaRPr lang="en-US" sz="2000" dirty="0"/>
          </a:p>
        </p:txBody>
      </p:sp>
      <p:graphicFrame>
        <p:nvGraphicFramePr>
          <p:cNvPr id="4" name="Diagram 3"/>
          <p:cNvGraphicFramePr/>
          <p:nvPr/>
        </p:nvGraphicFramePr>
        <p:xfrm>
          <a:off x="160020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13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200" b="1" dirty="0"/>
              <a:t>Sistema </a:t>
            </a:r>
            <a:r>
              <a:rPr lang="es-ES_tradnl" sz="3200" b="1" dirty="0" smtClean="0"/>
              <a:t>Radiante.</a:t>
            </a:r>
            <a:endParaRPr lang="en-US" sz="3200" b="1" dirty="0"/>
          </a:p>
        </p:txBody>
      </p:sp>
      <p:sp>
        <p:nvSpPr>
          <p:cNvPr id="5" name="Up Arrow Callout 4"/>
          <p:cNvSpPr/>
          <p:nvPr/>
        </p:nvSpPr>
        <p:spPr>
          <a:xfrm>
            <a:off x="1905000" y="1447800"/>
            <a:ext cx="5334000" cy="3352800"/>
          </a:xfrm>
          <a:prstGeom prst="up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s-ES_tradnl" dirty="0" smtClean="0"/>
              <a:t>Constituye una torre de transmisión de 88 metros, con cuatro paneles de antenas  , dispuestos a razón de dos panales por azimut, mas corridas de cables coaxial y una caseta de transmisión destinada a los dispositivos encargados de la transferencia de la energía  de radiofrecuencia desde el  transmisor hasta la antenas.</a:t>
            </a:r>
            <a:endParaRPr lang="en-US" dirty="0"/>
          </a:p>
        </p:txBody>
      </p:sp>
    </p:spTree>
    <p:extLst>
      <p:ext uri="{BB962C8B-B14F-4D97-AF65-F5344CB8AC3E}">
        <p14:creationId xmlns:p14="http://schemas.microsoft.com/office/powerpoint/2010/main" val="62942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3600" b="1" dirty="0" smtClean="0"/>
              <a:t>Equipo Transmisor.</a:t>
            </a:r>
            <a:r>
              <a:rPr lang="en-US" b="1" dirty="0" smtClean="0"/>
              <a:t/>
            </a:r>
            <a:br>
              <a:rPr lang="en-US" b="1" dirty="0" smtClean="0"/>
            </a:br>
            <a:endParaRPr lang="en-US" sz="3600" b="1" dirty="0"/>
          </a:p>
        </p:txBody>
      </p:sp>
      <p:pic>
        <p:nvPicPr>
          <p:cNvPr id="4" name="Imagen 18" descr="D:\Usuarios\Paco\Documents\Javier\Tesis\Graficos_Tesis\TX_ECTV_Harris_Maxiva.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990601" y="1884784"/>
            <a:ext cx="1219200" cy="3200400"/>
          </a:xfrm>
          <a:prstGeom prst="rect">
            <a:avLst/>
          </a:prstGeom>
          <a:noFill/>
          <a:ln>
            <a:noFill/>
          </a:ln>
          <a:effectLst>
            <a:glow rad="38100">
              <a:schemeClr val="tx1"/>
            </a:glow>
            <a:softEdge rad="0"/>
          </a:effectLst>
          <a:extLst>
            <a:ext uri="{53640926-AAD7-44D8-BBD7-CCE9431645EC}">
              <a14:shadowObscured xmlns:a14="http://schemas.microsoft.com/office/drawing/2010/main"/>
            </a:ext>
          </a:extLst>
        </p:spPr>
      </p:pic>
      <p:sp>
        <p:nvSpPr>
          <p:cNvPr id="10" name="TextBox 9"/>
          <p:cNvSpPr txBox="1"/>
          <p:nvPr/>
        </p:nvSpPr>
        <p:spPr>
          <a:xfrm>
            <a:off x="2971800" y="1524000"/>
            <a:ext cx="5105400" cy="1815882"/>
          </a:xfrm>
          <a:prstGeom prst="rect">
            <a:avLst/>
          </a:prstGeom>
          <a:noFill/>
        </p:spPr>
        <p:txBody>
          <a:bodyPr wrap="square" rtlCol="0">
            <a:spAutoFit/>
          </a:bodyPr>
          <a:lstStyle/>
          <a:p>
            <a:pPr algn="just"/>
            <a:r>
              <a:rPr lang="es-ES_tradnl" sz="1600" dirty="0" smtClean="0"/>
              <a:t>Transmisor UHF Harris </a:t>
            </a:r>
            <a:r>
              <a:rPr lang="es-ES_tradnl" sz="1600" dirty="0" err="1" smtClean="0"/>
              <a:t>Maxiva</a:t>
            </a:r>
            <a:r>
              <a:rPr lang="es-ES_tradnl" sz="1600" dirty="0" smtClean="0"/>
              <a:t> UAX, que incorpora la  tecnología multimedia, permite ofrecer a las operadoras un rendimiento confiable y de muy alta calidad. Diseñado considerando la norma ISDB – Tb, facilitando así la TDT de señales SD, HD y móvil, para dispositivos fijos, móviles/portátiles, y una excelente sincronización con equipos GAPFILLER.</a:t>
            </a:r>
            <a:endParaRPr lang="en-US" sz="1600" dirty="0"/>
          </a:p>
        </p:txBody>
      </p:sp>
      <p:sp>
        <p:nvSpPr>
          <p:cNvPr id="15366" name="Rectangle 6"/>
          <p:cNvSpPr>
            <a:spLocks noChangeArrowheads="1"/>
          </p:cNvSpPr>
          <p:nvPr/>
        </p:nvSpPr>
        <p:spPr bwMode="auto">
          <a:xfrm>
            <a:off x="838200" y="694179"/>
            <a:ext cx="1828800" cy="897641"/>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_tradnl" sz="3200" b="1" dirty="0" smtClean="0">
                <a:latin typeface="+mj-lt"/>
                <a:ea typeface="+mj-ea"/>
                <a:cs typeface="+mj-cs"/>
              </a:rPr>
              <a:t>D</a:t>
            </a:r>
            <a:r>
              <a:rPr lang="es-ES_tradnl" sz="3200" b="1" dirty="0" smtClean="0" bmk="">
                <a:latin typeface="+mj-lt"/>
                <a:ea typeface="+mj-ea"/>
                <a:cs typeface="+mj-cs"/>
              </a:rPr>
              <a:t>igital:</a:t>
            </a:r>
            <a:endParaRPr lang="es-ES_tradnl" sz="3200" b="1" dirty="0">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91147122"/>
              </p:ext>
            </p:extLst>
          </p:nvPr>
        </p:nvGraphicFramePr>
        <p:xfrm>
          <a:off x="2895600" y="3657600"/>
          <a:ext cx="5379720" cy="2468880"/>
        </p:xfrm>
        <a:graphic>
          <a:graphicData uri="http://schemas.openxmlformats.org/drawingml/2006/table">
            <a:tbl>
              <a:tblPr>
                <a:tableStyleId>{125E5076-3810-47DD-B79F-674D7AD40C01}</a:tableStyleId>
              </a:tblPr>
              <a:tblGrid>
                <a:gridCol w="2564130"/>
                <a:gridCol w="2815590"/>
              </a:tblGrid>
              <a:tr h="266700">
                <a:tc>
                  <a:txBody>
                    <a:bodyPr/>
                    <a:lstStyle/>
                    <a:p>
                      <a:pPr marL="360045" marR="0" algn="ctr">
                        <a:lnSpc>
                          <a:spcPct val="150000"/>
                        </a:lnSpc>
                        <a:spcBef>
                          <a:spcPts val="0"/>
                        </a:spcBef>
                        <a:spcAft>
                          <a:spcPts val="1000"/>
                        </a:spcAft>
                      </a:pPr>
                      <a:r>
                        <a:rPr lang="es-ES_tradnl" sz="1200" dirty="0"/>
                        <a:t>Transmisor</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a:t>Descripción</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dirty="0"/>
                        <a:t>Modelo</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n-US" sz="1200" dirty="0"/>
                        <a:t>Air –Cooled UHF Multimedia </a:t>
                      </a:r>
                      <a:r>
                        <a:rPr lang="en-US" sz="1200" dirty="0" err="1" smtClean="0"/>
                        <a:t>Tv</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dirty="0"/>
                        <a:t>Altura de la torre (h)</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a:t>88m (Auto sustentada)</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dirty="0"/>
                        <a:t>Potencia</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dirty="0" smtClean="0">
                          <a:latin typeface="Bookman Old Style"/>
                          <a:ea typeface="Times New Roman"/>
                          <a:cs typeface="Arial"/>
                        </a:rPr>
                        <a:t> 2 [</a:t>
                      </a:r>
                      <a:r>
                        <a:rPr lang="es-ES_tradnl" sz="1200" dirty="0" err="1" smtClean="0">
                          <a:latin typeface="Bookman Old Style"/>
                          <a:ea typeface="Times New Roman"/>
                          <a:cs typeface="Arial"/>
                        </a:rPr>
                        <a:t>Kw</a:t>
                      </a:r>
                      <a:r>
                        <a:rPr lang="es-ES_tradnl" sz="1200" dirty="0" smtClean="0">
                          <a:latin typeface="Bookman Old Style"/>
                          <a:ea typeface="Times New Roman"/>
                          <a:cs typeface="Arial"/>
                        </a:rPr>
                        <a:t>]</a:t>
                      </a:r>
                      <a:endParaRPr lang="es-ES_tradnl" sz="1200" dirty="0">
                        <a:latin typeface="Bookman Old Style"/>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a:t>Separación entre Tx (A/D)</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l-GR" sz="1200" dirty="0" smtClean="0">
                          <a:latin typeface="Bookman Old Style"/>
                          <a:ea typeface="Times New Roman"/>
                          <a:cs typeface="Arial"/>
                        </a:rPr>
                        <a:t>λ</a:t>
                      </a:r>
                      <a:r>
                        <a:rPr lang="es-EC" sz="1200" dirty="0" smtClean="0">
                          <a:latin typeface="Bookman Old Style"/>
                          <a:ea typeface="Times New Roman"/>
                          <a:cs typeface="Arial"/>
                        </a:rPr>
                        <a:t> (Mayor)</a:t>
                      </a:r>
                      <a:endParaRPr lang="es-ES_tradnl" sz="1200" dirty="0">
                        <a:latin typeface="Bookman Old Style"/>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a:t>Modulación</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dirty="0"/>
                        <a:t>COFDM</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tabLst>
                          <a:tab pos="1454785" algn="l"/>
                        </a:tabLst>
                      </a:pPr>
                      <a:r>
                        <a:rPr lang="es-ES_tradnl" sz="1200"/>
                        <a:t>Estándares</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dirty="0"/>
                        <a:t>ATSC/DTV/ISDB-TB</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0045" marR="0" algn="ctr">
                        <a:lnSpc>
                          <a:spcPct val="150000"/>
                        </a:lnSpc>
                        <a:spcBef>
                          <a:spcPts val="0"/>
                        </a:spcBef>
                        <a:spcAft>
                          <a:spcPts val="1000"/>
                        </a:spcAft>
                      </a:pPr>
                      <a:r>
                        <a:rPr lang="es-ES_tradnl" sz="1200" dirty="0"/>
                        <a:t>Cobertura</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1000"/>
                        </a:spcAft>
                      </a:pPr>
                      <a:r>
                        <a:rPr lang="es-ES_tradnl" sz="1200" dirty="0"/>
                        <a:t>Quito y los Valles de  (Cumbaya - Los Chillos).</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Rectangle 15"/>
          <p:cNvSpPr/>
          <p:nvPr/>
        </p:nvSpPr>
        <p:spPr>
          <a:xfrm>
            <a:off x="3886200" y="6175177"/>
            <a:ext cx="3505200" cy="307777"/>
          </a:xfrm>
          <a:prstGeom prst="rect">
            <a:avLst/>
          </a:prstGeom>
        </p:spPr>
        <p:txBody>
          <a:bodyPr wrap="square">
            <a:spAutoFit/>
          </a:bodyPr>
          <a:lstStyle/>
          <a:p>
            <a:r>
              <a:rPr lang="es-ES_tradnl" sz="1400" dirty="0" smtClean="0"/>
              <a:t>Consideraciones técnicas del </a:t>
            </a:r>
            <a:r>
              <a:rPr lang="es-ES_tradnl" sz="1400" dirty="0" err="1" smtClean="0"/>
              <a:t>Tx</a:t>
            </a:r>
            <a:r>
              <a:rPr lang="es-ES_tradnl" sz="1400" dirty="0" smtClean="0"/>
              <a:t> Digital. </a:t>
            </a:r>
            <a:endParaRPr lang="en-US" sz="1400" dirty="0"/>
          </a:p>
        </p:txBody>
      </p:sp>
    </p:spTree>
    <p:extLst>
      <p:ext uri="{BB962C8B-B14F-4D97-AF65-F5344CB8AC3E}">
        <p14:creationId xmlns:p14="http://schemas.microsoft.com/office/powerpoint/2010/main" val="2625118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81000" y="838200"/>
            <a:ext cx="1905000" cy="789919"/>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5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A</a:t>
            </a:r>
            <a:r>
              <a:rPr kumimoji="0" lang="es-ES_tradnl" sz="2500" b="1" i="0" u="none" strike="noStrike" cap="none" normalizeH="0" baseline="0" dirty="0" smtClean="0" bmk="">
                <a:ln>
                  <a:noFill/>
                </a:ln>
                <a:solidFill>
                  <a:srgbClr val="000000"/>
                </a:solidFill>
                <a:effectLst/>
                <a:latin typeface="Cambria" pitchFamily="18" charset="0"/>
                <a:ea typeface="Times New Roman" pitchFamily="18" charset="0"/>
                <a:cs typeface="Times New Roman" pitchFamily="18" charset="0"/>
              </a:rPr>
              <a:t>nalógico:</a:t>
            </a:r>
            <a:endParaRPr kumimoji="0" lang="es-ES_tradnl" sz="25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n 51" descr="G:\DCIM\100_PANA\P1000908.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1981200"/>
            <a:ext cx="3276600" cy="2895600"/>
          </a:xfrm>
          <a:prstGeom prst="rect">
            <a:avLst/>
          </a:prstGeom>
          <a:noFill/>
          <a:ln>
            <a:noFill/>
          </a:ln>
          <a:effectLst>
            <a:glow rad="38100">
              <a:schemeClr val="tx1"/>
            </a:glow>
            <a:softEdge rad="0"/>
          </a:effectLst>
          <a:extLst>
            <a:ext uri="{53640926-AAD7-44D8-BBD7-CCE9431645EC}">
              <a14:shadowObscured xmlns:a14="http://schemas.microsoft.com/office/drawing/2010/main"/>
            </a:ext>
          </a:extLst>
        </p:spPr>
      </p:pic>
      <p:sp>
        <p:nvSpPr>
          <p:cNvPr id="9" name="TextBox 8"/>
          <p:cNvSpPr txBox="1"/>
          <p:nvPr/>
        </p:nvSpPr>
        <p:spPr>
          <a:xfrm>
            <a:off x="5029200" y="2286000"/>
            <a:ext cx="3429000" cy="2031325"/>
          </a:xfrm>
          <a:prstGeom prst="rect">
            <a:avLst/>
          </a:prstGeom>
          <a:noFill/>
        </p:spPr>
        <p:txBody>
          <a:bodyPr wrap="square" rtlCol="0">
            <a:spAutoFit/>
          </a:bodyPr>
          <a:lstStyle/>
          <a:p>
            <a:pPr algn="just"/>
            <a:r>
              <a:rPr lang="es-ES_tradnl" dirty="0" smtClean="0"/>
              <a:t>Transmisor Harris HT 30HSP, cuya potencia de transmisión es de 6[</a:t>
            </a:r>
            <a:r>
              <a:rPr lang="es-ES_tradnl" dirty="0" err="1" smtClean="0"/>
              <a:t>Kw</a:t>
            </a:r>
            <a:r>
              <a:rPr lang="es-ES_tradnl" dirty="0" smtClean="0"/>
              <a:t>], la cual es radiada a través de un arreglo de ocho antenas, a razón de cuatro por azimut (45° y 135°). </a:t>
            </a:r>
            <a:endParaRPr lang="en-US" dirty="0" smtClean="0"/>
          </a:p>
          <a:p>
            <a:endParaRPr lang="en-US" dirty="0"/>
          </a:p>
        </p:txBody>
      </p:sp>
    </p:spTree>
    <p:extLst>
      <p:ext uri="{BB962C8B-B14F-4D97-AF65-F5344CB8AC3E}">
        <p14:creationId xmlns:p14="http://schemas.microsoft.com/office/powerpoint/2010/main" val="2960681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s-ES_tradnl" b="1" dirty="0" smtClean="0"/>
              <a:t>Antena Transmisora</a:t>
            </a:r>
            <a:r>
              <a:rPr lang="en-US" b="1" dirty="0" smtClean="0"/>
              <a:t/>
            </a:r>
            <a:br>
              <a:rPr lang="en-US" b="1" dirty="0" smtClean="0"/>
            </a:br>
            <a:endParaRPr lang="en-US" dirty="0"/>
          </a:p>
        </p:txBody>
      </p:sp>
      <p:sp>
        <p:nvSpPr>
          <p:cNvPr id="4" name="TextBox 3"/>
          <p:cNvSpPr txBox="1"/>
          <p:nvPr/>
        </p:nvSpPr>
        <p:spPr>
          <a:xfrm>
            <a:off x="609600" y="2128788"/>
            <a:ext cx="3505200" cy="2308324"/>
          </a:xfrm>
          <a:prstGeom prst="rect">
            <a:avLst/>
          </a:prstGeom>
          <a:noFill/>
        </p:spPr>
        <p:txBody>
          <a:bodyPr wrap="square" rtlCol="0">
            <a:spAutoFit/>
          </a:bodyPr>
          <a:lstStyle/>
          <a:p>
            <a:pPr algn="just"/>
            <a:r>
              <a:rPr lang="es-ES_tradnl" sz="1400" dirty="0" smtClean="0"/>
              <a:t>Se utilizan arreglos de antenas tipo panel, marca OMB PAD 2000, cada uno de ellos se compone de 4 dipolos, que operan en la banda de frecuencias de 470 a 860 MHz; con una ganancia por panel de 13 </a:t>
            </a:r>
            <a:r>
              <a:rPr lang="es-ES_tradnl" sz="1400" dirty="0" err="1" smtClean="0"/>
              <a:t>dBi</a:t>
            </a:r>
            <a:r>
              <a:rPr lang="es-ES_tradnl" sz="1400" dirty="0" smtClean="0"/>
              <a:t> , tanto en polarización vertical como horizontal, un ancho de lóbulo en el plano horizontal de 60° y 30° en el plano vertical, admitiendo una potencia máxima de 2 [</a:t>
            </a:r>
            <a:r>
              <a:rPr lang="es-ES_tradnl" sz="1400" dirty="0" err="1" smtClean="0"/>
              <a:t>Kw</a:t>
            </a:r>
            <a:r>
              <a:rPr lang="es-ES_tradnl" sz="1400" dirty="0" smtClean="0"/>
              <a:t>]. </a:t>
            </a:r>
            <a:endParaRPr lang="en-US" sz="1400" dirty="0" smtClean="0"/>
          </a:p>
          <a:p>
            <a:endParaRPr lang="en-US" dirty="0"/>
          </a:p>
        </p:txBody>
      </p:sp>
      <p:graphicFrame>
        <p:nvGraphicFramePr>
          <p:cNvPr id="5" name="Table 4"/>
          <p:cNvGraphicFramePr>
            <a:graphicFrameLocks noGrp="1"/>
          </p:cNvGraphicFramePr>
          <p:nvPr/>
        </p:nvGraphicFramePr>
        <p:xfrm>
          <a:off x="4572000" y="802162"/>
          <a:ext cx="4038600" cy="4836636"/>
        </p:xfrm>
        <a:graphic>
          <a:graphicData uri="http://schemas.openxmlformats.org/drawingml/2006/table">
            <a:tbl>
              <a:tblPr/>
              <a:tblGrid>
                <a:gridCol w="2168036"/>
                <a:gridCol w="1870564"/>
              </a:tblGrid>
              <a:tr h="215644">
                <a:tc>
                  <a:txBody>
                    <a:bodyPr/>
                    <a:lstStyle/>
                    <a:p>
                      <a:pPr marL="360045" marR="0" algn="just">
                        <a:lnSpc>
                          <a:spcPct val="150000"/>
                        </a:lnSpc>
                        <a:spcBef>
                          <a:spcPts val="0"/>
                        </a:spcBef>
                        <a:spcAft>
                          <a:spcPts val="0"/>
                        </a:spcAft>
                      </a:pPr>
                      <a:r>
                        <a:rPr lang="es-ES_tradnl" sz="900" b="1" dirty="0">
                          <a:latin typeface="Bookman Old Style"/>
                          <a:ea typeface="Times New Roman"/>
                          <a:cs typeface="Arial"/>
                        </a:rPr>
                        <a:t>Descripción Técnica</a:t>
                      </a:r>
                      <a:endParaRPr lang="en-US" sz="1000" dirty="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r>
                        <a:rPr lang="es-ES_tradnl" sz="900" b="1">
                          <a:latin typeface="Bookman Old Style"/>
                          <a:ea typeface="Times New Roman"/>
                          <a:cs typeface="Arial"/>
                        </a:rPr>
                        <a:t>Características</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723">
                <a:tc>
                  <a:txBody>
                    <a:bodyPr/>
                    <a:lstStyle/>
                    <a:p>
                      <a:pPr marL="360045" marR="0" algn="just">
                        <a:lnSpc>
                          <a:spcPct val="150000"/>
                        </a:lnSpc>
                        <a:spcBef>
                          <a:spcPts val="0"/>
                        </a:spcBef>
                        <a:spcAft>
                          <a:spcPts val="0"/>
                        </a:spcAft>
                      </a:pPr>
                      <a:r>
                        <a:rPr lang="es-ES_tradnl" sz="900">
                          <a:latin typeface="Bookman Old Style"/>
                          <a:ea typeface="Times New Roman"/>
                          <a:cs typeface="Arial"/>
                        </a:rPr>
                        <a:t>Rango de Frecuencias</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dirty="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Ganancia</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Polarización</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Impedancia</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VSWR</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Máxima Potencia</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9">
                <a:tc>
                  <a:txBody>
                    <a:bodyPr/>
                    <a:lstStyle/>
                    <a:p>
                      <a:pPr marL="360045" marR="0" algn="just">
                        <a:lnSpc>
                          <a:spcPct val="150000"/>
                        </a:lnSpc>
                        <a:spcBef>
                          <a:spcPts val="0"/>
                        </a:spcBef>
                        <a:spcAft>
                          <a:spcPts val="0"/>
                        </a:spcAft>
                      </a:pPr>
                      <a:r>
                        <a:rPr lang="es-ES_tradnl" sz="900">
                          <a:latin typeface="Bookman Old Style"/>
                          <a:ea typeface="Times New Roman"/>
                          <a:cs typeface="Arial"/>
                        </a:rPr>
                        <a:t>Máxima Potencia RMS</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151">
                <a:tc>
                  <a:txBody>
                    <a:bodyPr/>
                    <a:lstStyle/>
                    <a:p>
                      <a:pPr marL="360045" marR="0" algn="just">
                        <a:lnSpc>
                          <a:spcPct val="150000"/>
                        </a:lnSpc>
                        <a:spcBef>
                          <a:spcPts val="0"/>
                        </a:spcBef>
                        <a:spcAft>
                          <a:spcPts val="0"/>
                        </a:spcAft>
                      </a:pPr>
                      <a:r>
                        <a:rPr lang="es-ES_tradnl" sz="900" dirty="0">
                          <a:latin typeface="Bookman Old Style"/>
                          <a:ea typeface="Times New Roman"/>
                          <a:cs typeface="Arial"/>
                        </a:rPr>
                        <a:t>Tipo de </a:t>
                      </a:r>
                      <a:r>
                        <a:rPr lang="es-ES_tradnl" sz="900" dirty="0" smtClean="0">
                          <a:latin typeface="Bookman Old Style"/>
                          <a:ea typeface="Times New Roman"/>
                          <a:cs typeface="Arial"/>
                        </a:rPr>
                        <a:t>Conector</a:t>
                      </a:r>
                      <a:endParaRPr lang="en-US" sz="900" dirty="0" smtClean="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r>
                        <a:rPr lang="es-ES_tradnl" sz="900" dirty="0">
                          <a:latin typeface="Bookman Old Style"/>
                          <a:ea typeface="Times New Roman"/>
                          <a:cs typeface="Arial"/>
                        </a:rPr>
                        <a:t> </a:t>
                      </a:r>
                      <a:r>
                        <a:rPr lang="es-ES_tradnl" sz="900" dirty="0" smtClean="0">
                          <a:latin typeface="Bookman Old Style"/>
                          <a:ea typeface="Times New Roman"/>
                          <a:cs typeface="Arial"/>
                        </a:rPr>
                        <a:t>            </a:t>
                      </a:r>
                      <a:r>
                        <a:rPr lang="es-ES_tradnl" sz="900" dirty="0" err="1" smtClean="0">
                          <a:latin typeface="Bookman Old Style"/>
                          <a:ea typeface="Times New Roman"/>
                          <a:cs typeface="Arial"/>
                        </a:rPr>
                        <a:t>Female</a:t>
                      </a:r>
                      <a:endParaRPr lang="en-US" sz="1000" dirty="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9">
                <a:tc>
                  <a:txBody>
                    <a:bodyPr/>
                    <a:lstStyle/>
                    <a:p>
                      <a:pPr marL="360045" marR="0" algn="just">
                        <a:lnSpc>
                          <a:spcPct val="150000"/>
                        </a:lnSpc>
                        <a:spcBef>
                          <a:spcPts val="0"/>
                        </a:spcBef>
                        <a:spcAft>
                          <a:spcPts val="0"/>
                        </a:spcAft>
                      </a:pPr>
                      <a:r>
                        <a:rPr lang="es-ES_tradnl" sz="900">
                          <a:latin typeface="Bookman Old Style"/>
                          <a:ea typeface="Times New Roman"/>
                          <a:cs typeface="Arial"/>
                        </a:rPr>
                        <a:t>Dimensiones (A x A x P)</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9">
                <a:tc>
                  <a:txBody>
                    <a:bodyPr/>
                    <a:lstStyle/>
                    <a:p>
                      <a:pPr marL="360045" marR="0" algn="just">
                        <a:lnSpc>
                          <a:spcPct val="150000"/>
                        </a:lnSpc>
                        <a:spcBef>
                          <a:spcPts val="0"/>
                        </a:spcBef>
                        <a:spcAft>
                          <a:spcPts val="0"/>
                        </a:spcAft>
                      </a:pPr>
                      <a:r>
                        <a:rPr lang="es-ES_tradnl" sz="900">
                          <a:latin typeface="Bookman Old Style"/>
                          <a:ea typeface="Times New Roman"/>
                          <a:cs typeface="Arial"/>
                        </a:rPr>
                        <a:t>Velocidad Máxima de Viento</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Carga al viento frontal</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Carga al viento lateral</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Peso</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Espacio Vertical</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900">
                          <a:latin typeface="Bookman Old Style"/>
                          <a:ea typeface="Times New Roman"/>
                          <a:cs typeface="Arial"/>
                        </a:rPr>
                        <a:t>Aterramiento</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9">
                <a:tc>
                  <a:txBody>
                    <a:bodyPr/>
                    <a:lstStyle/>
                    <a:p>
                      <a:pPr marL="360045" marR="0" algn="just">
                        <a:lnSpc>
                          <a:spcPct val="150000"/>
                        </a:lnSpc>
                        <a:spcBef>
                          <a:spcPts val="0"/>
                        </a:spcBef>
                        <a:spcAft>
                          <a:spcPts val="0"/>
                        </a:spcAft>
                      </a:pPr>
                      <a:r>
                        <a:rPr lang="es-ES_tradnl" sz="900">
                          <a:latin typeface="Bookman Old Style"/>
                          <a:ea typeface="Times New Roman"/>
                          <a:cs typeface="Arial"/>
                        </a:rPr>
                        <a:t>Rango de Temperatura</a:t>
                      </a:r>
                      <a:endParaRPr lang="en-US" sz="100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02">
                <a:tc>
                  <a:txBody>
                    <a:bodyPr/>
                    <a:lstStyle/>
                    <a:p>
                      <a:pPr marL="360045" marR="0" algn="just">
                        <a:lnSpc>
                          <a:spcPct val="150000"/>
                        </a:lnSpc>
                        <a:spcBef>
                          <a:spcPts val="0"/>
                        </a:spcBef>
                        <a:spcAft>
                          <a:spcPts val="0"/>
                        </a:spcAft>
                      </a:pPr>
                      <a:r>
                        <a:rPr lang="es-ES_tradnl" sz="1000" dirty="0">
                          <a:latin typeface="Bookman Old Style"/>
                          <a:ea typeface="Times New Roman"/>
                          <a:cs typeface="Arial"/>
                        </a:rPr>
                        <a:t>Humedad</a:t>
                      </a:r>
                      <a:endParaRPr lang="en-US" sz="1000" dirty="0">
                        <a:latin typeface="Times New Roman"/>
                        <a:ea typeface="Times New Roman"/>
                        <a:cs typeface="Times New Roman"/>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45" marR="0" algn="just">
                        <a:lnSpc>
                          <a:spcPct val="150000"/>
                        </a:lnSpc>
                        <a:spcBef>
                          <a:spcPts val="0"/>
                        </a:spcBef>
                        <a:spcAft>
                          <a:spcPts val="0"/>
                        </a:spcAft>
                      </a:pPr>
                      <a:endParaRPr lang="es-ES_tradnl" sz="1000" dirty="0">
                        <a:latin typeface="Bookman Old Style"/>
                        <a:ea typeface="Times New Roman"/>
                        <a:cs typeface="Arial"/>
                      </a:endParaRPr>
                    </a:p>
                  </a:txBody>
                  <a:tcPr marL="35278" marR="352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22545" name="Picture 1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066800"/>
            <a:ext cx="895350" cy="161925"/>
          </a:xfrm>
          <a:prstGeom prst="rect">
            <a:avLst/>
          </a:prstGeom>
          <a:noFill/>
        </p:spPr>
      </p:pic>
      <p:pic>
        <p:nvPicPr>
          <p:cNvPr id="22544"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1295400"/>
            <a:ext cx="390525" cy="161925"/>
          </a:xfrm>
          <a:prstGeom prst="rect">
            <a:avLst/>
          </a:prstGeom>
          <a:noFill/>
        </p:spPr>
      </p:pic>
      <p:pic>
        <p:nvPicPr>
          <p:cNvPr id="22543" name="Picture 1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91400" y="1524000"/>
            <a:ext cx="314325" cy="161925"/>
          </a:xfrm>
          <a:prstGeom prst="rect">
            <a:avLst/>
          </a:prstGeom>
          <a:noFill/>
        </p:spPr>
      </p:pic>
      <p:pic>
        <p:nvPicPr>
          <p:cNvPr id="22542"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15200" y="1752600"/>
            <a:ext cx="466725" cy="161925"/>
          </a:xfrm>
          <a:prstGeom prst="rect">
            <a:avLst/>
          </a:prstGeom>
          <a:noFill/>
        </p:spPr>
      </p:pic>
      <p:pic>
        <p:nvPicPr>
          <p:cNvPr id="2254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62800" y="1981200"/>
            <a:ext cx="638175" cy="161925"/>
          </a:xfrm>
          <a:prstGeom prst="rect">
            <a:avLst/>
          </a:prstGeom>
          <a:noFill/>
        </p:spPr>
      </p:pic>
      <p:pic>
        <p:nvPicPr>
          <p:cNvPr id="2254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15200" y="2209800"/>
            <a:ext cx="466725" cy="161925"/>
          </a:xfrm>
          <a:prstGeom prst="rect">
            <a:avLst/>
          </a:prstGeom>
          <a:noFill/>
        </p:spPr>
      </p:pic>
      <p:pic>
        <p:nvPicPr>
          <p:cNvPr id="2253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62800" y="2514600"/>
            <a:ext cx="695325" cy="161925"/>
          </a:xfrm>
          <a:prstGeom prst="rect">
            <a:avLst/>
          </a:prstGeom>
          <a:noFill/>
        </p:spPr>
      </p:pic>
      <p:pic>
        <p:nvPicPr>
          <p:cNvPr id="2253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58000" y="2895600"/>
            <a:ext cx="609600" cy="152400"/>
          </a:xfrm>
          <a:prstGeom prst="rect">
            <a:avLst/>
          </a:prstGeom>
          <a:noFill/>
        </p:spPr>
      </p:pic>
      <p:pic>
        <p:nvPicPr>
          <p:cNvPr id="22537"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0" y="3124200"/>
            <a:ext cx="1476375" cy="161925"/>
          </a:xfrm>
          <a:prstGeom prst="rect">
            <a:avLst/>
          </a:prstGeom>
          <a:noFill/>
        </p:spPr>
      </p:pic>
      <p:pic>
        <p:nvPicPr>
          <p:cNvPr id="22536"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315200" y="3581400"/>
            <a:ext cx="495300" cy="161925"/>
          </a:xfrm>
          <a:prstGeom prst="rect">
            <a:avLst/>
          </a:prstGeom>
          <a:noFill/>
        </p:spPr>
      </p:pic>
      <p:pic>
        <p:nvPicPr>
          <p:cNvPr id="22535"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15200" y="3886200"/>
            <a:ext cx="438150" cy="161925"/>
          </a:xfrm>
          <a:prstGeom prst="rect">
            <a:avLst/>
          </a:prstGeom>
          <a:noFill/>
        </p:spPr>
      </p:pic>
      <p:pic>
        <p:nvPicPr>
          <p:cNvPr id="22534" name="Picture 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315200" y="4114800"/>
            <a:ext cx="466725" cy="161925"/>
          </a:xfrm>
          <a:prstGeom prst="rect">
            <a:avLst/>
          </a:prstGeom>
          <a:noFill/>
        </p:spPr>
      </p:pic>
      <p:pic>
        <p:nvPicPr>
          <p:cNvPr id="22533" name="Picture 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315200" y="4343400"/>
            <a:ext cx="447675" cy="161925"/>
          </a:xfrm>
          <a:prstGeom prst="rect">
            <a:avLst/>
          </a:prstGeom>
          <a:noFill/>
        </p:spPr>
      </p:pic>
      <p:pic>
        <p:nvPicPr>
          <p:cNvPr id="22532"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315200" y="4572000"/>
            <a:ext cx="571500" cy="161925"/>
          </a:xfrm>
          <a:prstGeom prst="rect">
            <a:avLst/>
          </a:prstGeom>
          <a:noFill/>
        </p:spPr>
      </p:pic>
      <p:pic>
        <p:nvPicPr>
          <p:cNvPr id="22531" name="Picture 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162800" y="4800600"/>
            <a:ext cx="819150" cy="161925"/>
          </a:xfrm>
          <a:prstGeom prst="rect">
            <a:avLst/>
          </a:prstGeom>
          <a:noFill/>
        </p:spPr>
      </p:pic>
      <p:pic>
        <p:nvPicPr>
          <p:cNvPr id="22530" name="Picture 2"/>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239000" y="5105400"/>
            <a:ext cx="762000" cy="161925"/>
          </a:xfrm>
          <a:prstGeom prst="rect">
            <a:avLst/>
          </a:prstGeom>
          <a:noFill/>
        </p:spPr>
      </p:pic>
      <p:sp>
        <p:nvSpPr>
          <p:cNvPr id="225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86985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b="1" dirty="0" smtClean="0"/>
              <a:t>Arreglo de Antenas</a:t>
            </a:r>
            <a:r>
              <a:rPr lang="en-US" b="1" dirty="0" smtClean="0"/>
              <a:t/>
            </a:r>
            <a:br>
              <a:rPr lang="en-US" b="1" dirty="0" smtClean="0"/>
            </a:br>
            <a:endParaRPr lang="en-US" dirty="0"/>
          </a:p>
        </p:txBody>
      </p:sp>
      <p:sp>
        <p:nvSpPr>
          <p:cNvPr id="11" name="TextBox 10"/>
          <p:cNvSpPr txBox="1"/>
          <p:nvPr/>
        </p:nvSpPr>
        <p:spPr>
          <a:xfrm>
            <a:off x="3886200" y="1900570"/>
            <a:ext cx="4572000" cy="1600438"/>
          </a:xfrm>
          <a:prstGeom prst="rect">
            <a:avLst/>
          </a:prstGeom>
          <a:noFill/>
        </p:spPr>
        <p:txBody>
          <a:bodyPr wrap="square" rtlCol="0">
            <a:spAutoFit/>
          </a:bodyPr>
          <a:lstStyle/>
          <a:p>
            <a:pPr algn="just"/>
            <a:r>
              <a:rPr lang="es-ES_tradnl" sz="1600" dirty="0" smtClean="0"/>
              <a:t>El sistema radiante de ECTV, dispone de un arreglo de cuatro paneles , a razón de dos paneles por azimut, 45° y 135° orientados hacia el norte y sur de la ciudad respectivamente y con una inclinación mecánica de -7°.</a:t>
            </a:r>
            <a:endParaRPr lang="en-US" sz="1600" dirty="0" smtClean="0"/>
          </a:p>
          <a:p>
            <a:endParaRPr lang="en-US" dirty="0"/>
          </a:p>
        </p:txBody>
      </p:sp>
      <p:pic>
        <p:nvPicPr>
          <p:cNvPr id="13" name="Imagen 6"/>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1295400"/>
            <a:ext cx="2133600" cy="2789785"/>
          </a:xfrm>
          <a:prstGeom prst="rect">
            <a:avLst/>
          </a:prstGeom>
          <a:ln>
            <a:noFill/>
          </a:ln>
          <a:effectLst>
            <a:glow rad="38100">
              <a:schemeClr val="tx1"/>
            </a:glow>
            <a:softEdge rad="0"/>
          </a:effectLst>
          <a:extLst>
            <a:ext uri="{53640926-AAD7-44D8-BBD7-CCE9431645EC}">
              <a14:shadowObscured xmlns:a14="http://schemas.microsoft.com/office/drawing/2010/main"/>
            </a:ext>
          </a:extLst>
        </p:spPr>
      </p:pic>
      <p:graphicFrame>
        <p:nvGraphicFramePr>
          <p:cNvPr id="14" name="Table 13"/>
          <p:cNvGraphicFramePr>
            <a:graphicFrameLocks noGrp="1"/>
          </p:cNvGraphicFramePr>
          <p:nvPr>
            <p:extLst>
              <p:ext uri="{D42A27DB-BD31-4B8C-83A1-F6EECF244321}">
                <p14:modId xmlns:p14="http://schemas.microsoft.com/office/powerpoint/2010/main" val="1193621891"/>
              </p:ext>
            </p:extLst>
          </p:nvPr>
        </p:nvGraphicFramePr>
        <p:xfrm>
          <a:off x="2339752" y="4869160"/>
          <a:ext cx="5722602" cy="822960"/>
        </p:xfrm>
        <a:graphic>
          <a:graphicData uri="http://schemas.openxmlformats.org/drawingml/2006/table">
            <a:tbl>
              <a:tblPr>
                <a:tableStyleId>{125E5076-3810-47DD-B79F-674D7AD40C01}</a:tableStyleId>
              </a:tblPr>
              <a:tblGrid>
                <a:gridCol w="1204024"/>
                <a:gridCol w="870090"/>
                <a:gridCol w="846071"/>
                <a:gridCol w="994776"/>
                <a:gridCol w="723709"/>
                <a:gridCol w="1083932"/>
              </a:tblGrid>
              <a:tr h="0">
                <a:tc>
                  <a:txBody>
                    <a:bodyPr/>
                    <a:lstStyle/>
                    <a:p>
                      <a:pPr marL="0" marR="0" algn="ctr">
                        <a:lnSpc>
                          <a:spcPct val="150000"/>
                        </a:lnSpc>
                        <a:spcBef>
                          <a:spcPts val="0"/>
                        </a:spcBef>
                        <a:spcAft>
                          <a:spcPts val="0"/>
                        </a:spcAft>
                      </a:pPr>
                      <a:r>
                        <a:rPr lang="es-ES_tradnl" sz="1200" dirty="0"/>
                        <a:t>Sitio de Transmisión</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a:t>Potencia [W]</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a:t>Azimut</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a:t>N° de Antenas</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a:t>Ganancia en [dBi]</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Inclinación</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s-ES_tradnl" sz="1200"/>
                        <a:t>Cerro Pichincha</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2000</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45° y 135°</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4</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20,5</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200" dirty="0"/>
                        <a:t>-7°</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Rectangle 14"/>
          <p:cNvSpPr/>
          <p:nvPr/>
        </p:nvSpPr>
        <p:spPr>
          <a:xfrm>
            <a:off x="838200" y="4267200"/>
            <a:ext cx="2281074" cy="276999"/>
          </a:xfrm>
          <a:prstGeom prst="rect">
            <a:avLst/>
          </a:prstGeom>
        </p:spPr>
        <p:txBody>
          <a:bodyPr wrap="none">
            <a:spAutoFit/>
          </a:bodyPr>
          <a:lstStyle/>
          <a:p>
            <a:r>
              <a:rPr lang="es-ES_tradnl" sz="1200" dirty="0" smtClean="0"/>
              <a:t>Arreglo de antenas OMB PD2000.</a:t>
            </a:r>
            <a:endParaRPr lang="en-US" sz="1200" dirty="0"/>
          </a:p>
        </p:txBody>
      </p:sp>
      <p:sp>
        <p:nvSpPr>
          <p:cNvPr id="16" name="Rectangle 15"/>
          <p:cNvSpPr/>
          <p:nvPr/>
        </p:nvSpPr>
        <p:spPr>
          <a:xfrm>
            <a:off x="3563888" y="5947543"/>
            <a:ext cx="4419600" cy="276999"/>
          </a:xfrm>
          <a:prstGeom prst="rect">
            <a:avLst/>
          </a:prstGeom>
        </p:spPr>
        <p:txBody>
          <a:bodyPr wrap="square">
            <a:spAutoFit/>
          </a:bodyPr>
          <a:lstStyle/>
          <a:p>
            <a:r>
              <a:rPr lang="es-ES_tradnl" sz="1200" dirty="0" smtClean="0"/>
              <a:t>Parámetros técnicos de operación de la estación de Ecuador TV.</a:t>
            </a:r>
            <a:endParaRPr lang="en-US" sz="1200" dirty="0"/>
          </a:p>
        </p:txBody>
      </p:sp>
    </p:spTree>
    <p:extLst>
      <p:ext uri="{BB962C8B-B14F-4D97-AF65-F5344CB8AC3E}">
        <p14:creationId xmlns:p14="http://schemas.microsoft.com/office/powerpoint/2010/main" val="3870359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81000" y="1371600"/>
            <a:ext cx="4343400" cy="2031325"/>
          </a:xfrm>
          <a:prstGeom prst="rect">
            <a:avLst/>
          </a:prstGeom>
          <a:noFill/>
        </p:spPr>
        <p:txBody>
          <a:bodyPr wrap="square" rtlCol="0">
            <a:spAutoFit/>
          </a:bodyPr>
          <a:lstStyle/>
          <a:p>
            <a:pPr algn="just"/>
            <a:r>
              <a:rPr lang="es-ES_tradnl" dirty="0" smtClean="0"/>
              <a:t>La línea de transmisión utilizada es un cable coaxial tipo HELIAX, marca ANDREW, modelo</a:t>
            </a:r>
            <a:br>
              <a:rPr lang="es-ES_tradnl" dirty="0" smtClean="0"/>
            </a:br>
            <a:r>
              <a:rPr lang="es-ES_tradnl" dirty="0" smtClean="0"/>
              <a:t>                de       diámetro,  de impedancia 50</a:t>
            </a:r>
            <a:r>
              <a:rPr lang="el-GR" dirty="0" smtClean="0"/>
              <a:t>Ω</a:t>
            </a:r>
            <a:r>
              <a:rPr lang="es-ES_tradnl" dirty="0" smtClean="0"/>
              <a:t> y una atenuación promedio de 2.18 dB  por cada 100m a una frecuencia máxima de 700Mhz .</a:t>
            </a:r>
            <a:endParaRPr lang="en-US" dirty="0" smtClean="0"/>
          </a:p>
          <a:p>
            <a:endParaRPr lang="en-US" dirty="0"/>
          </a:p>
        </p:txBody>
      </p:sp>
      <p:sp>
        <p:nvSpPr>
          <p:cNvPr id="2459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94"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2057400"/>
            <a:ext cx="657225" cy="161925"/>
          </a:xfrm>
          <a:prstGeom prst="rect">
            <a:avLst/>
          </a:prstGeom>
          <a:noFill/>
        </p:spPr>
      </p:pic>
      <p:sp>
        <p:nvSpPr>
          <p:cNvPr id="2459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0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0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04" name="Rectangle 28"/>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Bookman Old Style" pitchFamily="18"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06"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605" name="Picture 2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1981200"/>
            <a:ext cx="400050" cy="314325"/>
          </a:xfrm>
          <a:prstGeom prst="rect">
            <a:avLst/>
          </a:prstGeom>
          <a:noFill/>
        </p:spPr>
      </p:pic>
      <p:sp>
        <p:nvSpPr>
          <p:cNvPr id="24608"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09" name="Rectangle 33"/>
          <p:cNvSpPr>
            <a:spLocks noChangeArrowheads="1"/>
          </p:cNvSpPr>
          <p:nvPr/>
        </p:nvSpPr>
        <p:spPr bwMode="auto">
          <a:xfrm>
            <a:off x="0" y="161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Bookman Old Style" pitchFamily="18"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11"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2" name="Rectangle 36"/>
          <p:cNvSpPr>
            <a:spLocks noChangeArrowheads="1"/>
          </p:cNvSpPr>
          <p:nvPr/>
        </p:nvSpPr>
        <p:spPr bwMode="auto">
          <a:xfrm>
            <a:off x="0" y="161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Bookman Old Style" pitchFamily="18"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614"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 name="Imagen 37" descr="D:\Usuarios\Paco\Documents\Javier\Tesis\Graficos_Tesis\Toma Eléctrica.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5486400" y="1066801"/>
            <a:ext cx="2666999" cy="2133599"/>
          </a:xfrm>
          <a:prstGeom prst="rect">
            <a:avLst/>
          </a:prstGeom>
          <a:noFill/>
          <a:ln>
            <a:noFill/>
          </a:ln>
          <a:effectLst>
            <a:glow rad="38100">
              <a:schemeClr val="tx1"/>
            </a:glow>
            <a:softEdge rad="0"/>
          </a:effectLst>
          <a:extLst>
            <a:ext uri="{53640926-AAD7-44D8-BBD7-CCE9431645EC}">
              <a14:shadowObscured xmlns:a14="http://schemas.microsoft.com/office/drawing/2010/main"/>
            </a:ext>
          </a:extLst>
        </p:spPr>
      </p:pic>
      <p:sp>
        <p:nvSpPr>
          <p:cNvPr id="46" name="Rectangle 45"/>
          <p:cNvSpPr/>
          <p:nvPr/>
        </p:nvSpPr>
        <p:spPr>
          <a:xfrm>
            <a:off x="5638800" y="457200"/>
            <a:ext cx="2228367" cy="400110"/>
          </a:xfrm>
          <a:prstGeom prst="rect">
            <a:avLst/>
          </a:prstGeom>
        </p:spPr>
        <p:txBody>
          <a:bodyPr wrap="none">
            <a:spAutoFit/>
          </a:bodyPr>
          <a:lstStyle/>
          <a:p>
            <a:pPr lvl="0" fontAlgn="base">
              <a:spcBef>
                <a:spcPct val="0"/>
              </a:spcBef>
              <a:spcAft>
                <a:spcPct val="0"/>
              </a:spcAft>
            </a:pPr>
            <a:r>
              <a:rPr lang="es-ES_tradnl" sz="2000" b="1" dirty="0" smtClean="0">
                <a:solidFill>
                  <a:srgbClr val="000000"/>
                </a:solidFill>
                <a:latin typeface="Cambria" pitchFamily="18" charset="0"/>
                <a:ea typeface="Times New Roman" pitchFamily="18" charset="0"/>
                <a:cs typeface="Times New Roman" pitchFamily="18" charset="0"/>
              </a:rPr>
              <a:t>E</a:t>
            </a:r>
            <a:r>
              <a:rPr lang="es-ES_tradnl" sz="2000" b="1" dirty="0" smtClean="0" bmk="">
                <a:solidFill>
                  <a:srgbClr val="000000"/>
                </a:solidFill>
                <a:latin typeface="Cambria" pitchFamily="18" charset="0"/>
                <a:ea typeface="Times New Roman" pitchFamily="18" charset="0"/>
                <a:cs typeface="Times New Roman" pitchFamily="18" charset="0"/>
              </a:rPr>
              <a:t>nergía eléctrica.</a:t>
            </a:r>
            <a:endParaRPr lang="es-ES_tradnl" sz="2000" b="1" dirty="0" smtClean="0">
              <a:solidFill>
                <a:srgbClr val="4F81BD"/>
              </a:solidFill>
              <a:latin typeface="Cambria" pitchFamily="18" charset="0"/>
              <a:ea typeface="Times New Roman" pitchFamily="18" charset="0"/>
              <a:cs typeface="Times New Roman" pitchFamily="18" charset="0"/>
            </a:endParaRPr>
          </a:p>
        </p:txBody>
      </p:sp>
      <p:sp>
        <p:nvSpPr>
          <p:cNvPr id="49" name="Rectangle 48"/>
          <p:cNvSpPr/>
          <p:nvPr/>
        </p:nvSpPr>
        <p:spPr>
          <a:xfrm>
            <a:off x="838200" y="609600"/>
            <a:ext cx="2838919" cy="707886"/>
          </a:xfrm>
          <a:prstGeom prst="rect">
            <a:avLst/>
          </a:prstGeom>
        </p:spPr>
        <p:txBody>
          <a:bodyPr wrap="none">
            <a:spAutoFit/>
          </a:bodyPr>
          <a:lstStyle/>
          <a:p>
            <a:pPr lvl="0" fontAlgn="base">
              <a:spcBef>
                <a:spcPct val="0"/>
              </a:spcBef>
              <a:spcAft>
                <a:spcPct val="0"/>
              </a:spcAft>
            </a:pPr>
            <a:r>
              <a:rPr lang="es-ES_tradnl" sz="2000" b="1" dirty="0" smtClean="0">
                <a:solidFill>
                  <a:srgbClr val="000000"/>
                </a:solidFill>
                <a:latin typeface="Cambria" pitchFamily="18" charset="0"/>
                <a:ea typeface="Times New Roman" pitchFamily="18" charset="0"/>
                <a:cs typeface="Times New Roman" pitchFamily="18" charset="0"/>
              </a:rPr>
              <a:t>Línea de Transmisión. </a:t>
            </a:r>
          </a:p>
          <a:p>
            <a:pPr lvl="0" fontAlgn="base">
              <a:spcBef>
                <a:spcPct val="0"/>
              </a:spcBef>
              <a:spcAft>
                <a:spcPct val="0"/>
              </a:spcAft>
            </a:pPr>
            <a:endParaRPr lang="es-ES_tradnl" sz="2000" b="1" dirty="0" smtClean="0">
              <a:solidFill>
                <a:srgbClr val="4F81BD"/>
              </a:solidFill>
              <a:latin typeface="Cambria" pitchFamily="18" charset="0"/>
              <a:ea typeface="Times New Roman" pitchFamily="18" charset="0"/>
              <a:cs typeface="Times New Roman" pitchFamily="18" charset="0"/>
            </a:endParaRPr>
          </a:p>
        </p:txBody>
      </p:sp>
      <p:sp>
        <p:nvSpPr>
          <p:cNvPr id="50" name="Rectangle 49"/>
          <p:cNvSpPr/>
          <p:nvPr/>
        </p:nvSpPr>
        <p:spPr>
          <a:xfrm>
            <a:off x="685800" y="3276600"/>
            <a:ext cx="2003818" cy="707886"/>
          </a:xfrm>
          <a:prstGeom prst="rect">
            <a:avLst/>
          </a:prstGeom>
        </p:spPr>
        <p:txBody>
          <a:bodyPr wrap="none">
            <a:spAutoFit/>
          </a:bodyPr>
          <a:lstStyle/>
          <a:p>
            <a:pPr lvl="0" fontAlgn="base">
              <a:spcBef>
                <a:spcPct val="0"/>
              </a:spcBef>
              <a:spcAft>
                <a:spcPct val="0"/>
              </a:spcAft>
            </a:pPr>
            <a:r>
              <a:rPr lang="es-ES_tradnl" sz="2000" b="1" dirty="0" smtClean="0">
                <a:solidFill>
                  <a:srgbClr val="000000"/>
                </a:solidFill>
                <a:latin typeface="Cambria" pitchFamily="18" charset="0"/>
                <a:ea typeface="Times New Roman" pitchFamily="18" charset="0"/>
                <a:cs typeface="Times New Roman" pitchFamily="18" charset="0"/>
              </a:rPr>
              <a:t>Caseta de ECTV.</a:t>
            </a:r>
          </a:p>
          <a:p>
            <a:pPr lvl="0" fontAlgn="base">
              <a:spcBef>
                <a:spcPct val="0"/>
              </a:spcBef>
              <a:spcAft>
                <a:spcPct val="0"/>
              </a:spcAft>
            </a:pPr>
            <a:endParaRPr lang="es-ES_tradnl" sz="2000" b="1" dirty="0" smtClean="0">
              <a:solidFill>
                <a:srgbClr val="4F81BD"/>
              </a:solidFill>
              <a:latin typeface="Cambria" pitchFamily="18" charset="0"/>
              <a:ea typeface="Times New Roman" pitchFamily="18" charset="0"/>
              <a:cs typeface="Times New Roman" pitchFamily="18" charset="0"/>
            </a:endParaRPr>
          </a:p>
        </p:txBody>
      </p:sp>
      <p:pic>
        <p:nvPicPr>
          <p:cNvPr id="51" name="Imagen 43" descr="D:\Usuarios\Paco\Documents\Javier\Tesis\Graficos_Tesis\Caseta_ECTV_1.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600" y="4038600"/>
            <a:ext cx="2590800" cy="1752600"/>
          </a:xfrm>
          <a:prstGeom prst="rect">
            <a:avLst/>
          </a:prstGeom>
          <a:noFill/>
          <a:ln>
            <a:noFill/>
          </a:ln>
          <a:effectLst>
            <a:glow rad="38100">
              <a:schemeClr val="tx1"/>
            </a:glow>
            <a:softEdge rad="0"/>
          </a:effectLst>
          <a:extLst>
            <a:ext uri="{53640926-AAD7-44D8-BBD7-CCE9431645EC}">
              <a14:shadowObscured xmlns:a14="http://schemas.microsoft.com/office/drawing/2010/main"/>
            </a:ext>
          </a:extLst>
        </p:spPr>
      </p:pic>
      <p:pic>
        <p:nvPicPr>
          <p:cNvPr id="52" name="Imagen 46" descr="D:\Usuarios\Paco\Documents\Javier\Tesis\Graficos_Tesis\Caseta_ECTV.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3505200" y="4038600"/>
            <a:ext cx="2667000" cy="1752600"/>
          </a:xfrm>
          <a:prstGeom prst="rect">
            <a:avLst/>
          </a:prstGeom>
          <a:noFill/>
          <a:ln>
            <a:noFill/>
          </a:ln>
          <a:effectLst>
            <a:glow rad="38100">
              <a:schemeClr val="tx1"/>
            </a:glow>
            <a:softEdge rad="0"/>
          </a:effectLst>
          <a:extLst>
            <a:ext uri="{53640926-AAD7-44D8-BBD7-CCE9431645EC}">
              <a14:shadowObscured xmlns:a14="http://schemas.microsoft.com/office/drawing/2010/main"/>
            </a:ext>
          </a:extLst>
        </p:spPr>
      </p:pic>
      <p:pic>
        <p:nvPicPr>
          <p:cNvPr id="53" name="Imagen 48" descr="G:\DCIM\100_PANA\P10009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4038601"/>
            <a:ext cx="2286000" cy="1752599"/>
          </a:xfrm>
          <a:prstGeom prst="rect">
            <a:avLst/>
          </a:prstGeom>
          <a:noFill/>
          <a:ln>
            <a:noFill/>
          </a:ln>
          <a:effectLst>
            <a:glow rad="38100">
              <a:schemeClr val="tx1"/>
            </a:glow>
            <a:softEdge rad="0"/>
          </a:effectLst>
        </p:spPr>
      </p:pic>
    </p:spTree>
    <p:extLst>
      <p:ext uri="{BB962C8B-B14F-4D97-AF65-F5344CB8AC3E}">
        <p14:creationId xmlns:p14="http://schemas.microsoft.com/office/powerpoint/2010/main" val="3491701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78855"/>
            <a:ext cx="7772400" cy="1470025"/>
          </a:xfrm>
        </p:spPr>
        <p:txBody>
          <a:bodyPr/>
          <a:lstStyle/>
          <a:p>
            <a:r>
              <a:rPr lang="es-EC" b="1" dirty="0" smtClean="0"/>
              <a:t>Definición de la Zona de Estudio.</a:t>
            </a:r>
            <a:endParaRPr lang="es-EC" b="1" dirty="0"/>
          </a:p>
        </p:txBody>
      </p:sp>
      <p:sp>
        <p:nvSpPr>
          <p:cNvPr id="3" name="2 Subtítulo"/>
          <p:cNvSpPr>
            <a:spLocks noGrp="1"/>
          </p:cNvSpPr>
          <p:nvPr>
            <p:ph type="subTitle" idx="1"/>
          </p:nvPr>
        </p:nvSpPr>
        <p:spPr>
          <a:xfrm>
            <a:off x="1371600" y="2396480"/>
            <a:ext cx="6400800" cy="3192760"/>
          </a:xfrm>
        </p:spPr>
        <p:txBody>
          <a:bodyPr/>
          <a:lstStyle/>
          <a:p>
            <a:pPr algn="just"/>
            <a:endParaRPr lang="es-EC" dirty="0" smtClean="0"/>
          </a:p>
          <a:p>
            <a:pPr algn="just"/>
            <a:r>
              <a:rPr lang="es-EC" sz="2400" dirty="0">
                <a:solidFill>
                  <a:schemeClr val="tx1"/>
                </a:solidFill>
              </a:rPr>
              <a:t>La zona de estudio es el área o espacio geográfico, en el cual se busca analizar el comportamiento electromagnético de señales.</a:t>
            </a:r>
          </a:p>
        </p:txBody>
      </p:sp>
    </p:spTree>
    <p:extLst>
      <p:ext uri="{BB962C8B-B14F-4D97-AF65-F5344CB8AC3E}">
        <p14:creationId xmlns:p14="http://schemas.microsoft.com/office/powerpoint/2010/main" val="3909783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80728"/>
            <a:ext cx="7772400" cy="1470025"/>
          </a:xfrm>
        </p:spPr>
        <p:txBody>
          <a:bodyPr/>
          <a:lstStyle/>
          <a:p>
            <a:r>
              <a:rPr lang="es-EC" b="1" dirty="0" smtClean="0"/>
              <a:t>Parámetros para la definición de Zona de Estudio.</a:t>
            </a:r>
            <a:endParaRPr lang="es-EC" b="1" dirty="0"/>
          </a:p>
        </p:txBody>
      </p:sp>
      <p:sp>
        <p:nvSpPr>
          <p:cNvPr id="3" name="2 Subtítulo"/>
          <p:cNvSpPr>
            <a:spLocks noGrp="1"/>
          </p:cNvSpPr>
          <p:nvPr>
            <p:ph type="subTitle" idx="1"/>
          </p:nvPr>
        </p:nvSpPr>
        <p:spPr>
          <a:xfrm>
            <a:off x="1371600" y="2564904"/>
            <a:ext cx="6400800" cy="3024336"/>
          </a:xfrm>
        </p:spPr>
        <p:txBody>
          <a:bodyPr/>
          <a:lstStyle/>
          <a:p>
            <a:pPr marL="457200" indent="-457200">
              <a:buFont typeface="Arial" panose="020B0604020202020204" pitchFamily="34" charset="0"/>
              <a:buChar char="•"/>
            </a:pPr>
            <a:endParaRPr lang="es-EC" dirty="0" smtClean="0"/>
          </a:p>
          <a:p>
            <a:pPr marL="457200" indent="-457200" algn="just">
              <a:buFont typeface="Arial" panose="020B0604020202020204" pitchFamily="34" charset="0"/>
              <a:buChar char="•"/>
            </a:pPr>
            <a:r>
              <a:rPr lang="es-EC" sz="2400" dirty="0">
                <a:solidFill>
                  <a:schemeClr val="tx1"/>
                </a:solidFill>
              </a:rPr>
              <a:t>Infraestructura (ECTV).</a:t>
            </a:r>
          </a:p>
          <a:p>
            <a:pPr marL="457200" indent="-457200" algn="just">
              <a:buFont typeface="Arial" panose="020B0604020202020204" pitchFamily="34" charset="0"/>
              <a:buChar char="•"/>
            </a:pPr>
            <a:r>
              <a:rPr lang="es-EC" sz="2400" dirty="0" smtClean="0">
                <a:solidFill>
                  <a:schemeClr val="tx1"/>
                </a:solidFill>
              </a:rPr>
              <a:t>Área </a:t>
            </a:r>
            <a:r>
              <a:rPr lang="es-EC" sz="2400" dirty="0">
                <a:solidFill>
                  <a:schemeClr val="tx1"/>
                </a:solidFill>
              </a:rPr>
              <a:t>de Servicio.</a:t>
            </a:r>
          </a:p>
          <a:p>
            <a:pPr marL="457200" indent="-457200" algn="just">
              <a:buFont typeface="Arial" panose="020B0604020202020204" pitchFamily="34" charset="0"/>
              <a:buChar char="•"/>
            </a:pPr>
            <a:r>
              <a:rPr lang="es-EC" sz="2400" dirty="0">
                <a:solidFill>
                  <a:schemeClr val="tx1"/>
                </a:solidFill>
              </a:rPr>
              <a:t>Área Protegida</a:t>
            </a:r>
            <a:r>
              <a:rPr lang="es-EC" sz="2400" dirty="0" smtClean="0">
                <a:solidFill>
                  <a:schemeClr val="tx1"/>
                </a:solidFill>
              </a:rPr>
              <a:t>.</a:t>
            </a:r>
          </a:p>
          <a:p>
            <a:pPr marL="457200" indent="-457200" algn="just">
              <a:buFont typeface="Arial" panose="020B0604020202020204" pitchFamily="34" charset="0"/>
              <a:buChar char="•"/>
            </a:pPr>
            <a:r>
              <a:rPr lang="es-EC" sz="2400" dirty="0">
                <a:solidFill>
                  <a:schemeClr val="tx1"/>
                </a:solidFill>
              </a:rPr>
              <a:t>Equipos y Materiales. </a:t>
            </a:r>
          </a:p>
          <a:p>
            <a:pPr algn="just"/>
            <a:endParaRPr lang="es-EC" sz="2400" dirty="0">
              <a:solidFill>
                <a:schemeClr val="tx1"/>
              </a:solidFill>
            </a:endParaRPr>
          </a:p>
          <a:p>
            <a:pPr algn="just"/>
            <a:endParaRPr lang="es-EC" dirty="0" smtClean="0"/>
          </a:p>
          <a:p>
            <a:endParaRPr lang="es-EC" dirty="0" smtClean="0"/>
          </a:p>
          <a:p>
            <a:pPr marL="457200" indent="-457200">
              <a:buFont typeface="Arial" panose="020B0604020202020204" pitchFamily="34" charset="0"/>
              <a:buChar char="•"/>
            </a:pPr>
            <a:endParaRPr lang="es-EC" dirty="0" smtClean="0"/>
          </a:p>
          <a:p>
            <a:endParaRPr lang="es-EC" dirty="0" smtClean="0"/>
          </a:p>
          <a:p>
            <a:pPr marL="457200" indent="-457200">
              <a:buFont typeface="Arial" panose="020B0604020202020204" pitchFamily="34" charset="0"/>
              <a:buChar char="•"/>
            </a:pPr>
            <a:endParaRPr lang="es-EC" dirty="0" smtClean="0"/>
          </a:p>
          <a:p>
            <a:pPr marL="457200" indent="-457200">
              <a:buFont typeface="Arial" panose="020B0604020202020204" pitchFamily="34" charset="0"/>
              <a:buChar char="•"/>
            </a:pPr>
            <a:endParaRPr lang="es-EC" dirty="0"/>
          </a:p>
        </p:txBody>
      </p:sp>
    </p:spTree>
    <p:extLst>
      <p:ext uri="{BB962C8B-B14F-4D97-AF65-F5344CB8AC3E}">
        <p14:creationId xmlns:p14="http://schemas.microsoft.com/office/powerpoint/2010/main" val="415233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Área de Servicio:</a:t>
            </a:r>
            <a:endParaRPr lang="es-EC"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8262" y="983704"/>
            <a:ext cx="4505325" cy="5181600"/>
          </a:xfrm>
          <a:ln>
            <a:solidFill>
              <a:schemeClr val="tx1"/>
            </a:solidFill>
          </a:ln>
        </p:spPr>
      </p:pic>
      <p:sp>
        <p:nvSpPr>
          <p:cNvPr id="4" name="3 Marcador de texto"/>
          <p:cNvSpPr>
            <a:spLocks noGrp="1"/>
          </p:cNvSpPr>
          <p:nvPr>
            <p:ph type="body" sz="half" idx="2"/>
          </p:nvPr>
        </p:nvSpPr>
        <p:spPr>
          <a:xfrm>
            <a:off x="457200" y="1435101"/>
            <a:ext cx="3106688" cy="1057796"/>
          </a:xfrm>
        </p:spPr>
        <p:txBody>
          <a:bodyPr/>
          <a:lstStyle/>
          <a:p>
            <a:pPr algn="just"/>
            <a:r>
              <a:rPr lang="es-ES_tradnl" dirty="0"/>
              <a:t>El área de servicio constituye todo el </a:t>
            </a:r>
            <a:r>
              <a:rPr lang="es-ES_tradnl" dirty="0" smtClean="0"/>
              <a:t>territorio geográficamente </a:t>
            </a:r>
            <a:r>
              <a:rPr lang="es-ES_tradnl" dirty="0"/>
              <a:t>influenciado </a:t>
            </a:r>
            <a:r>
              <a:rPr lang="es-ES_tradnl" dirty="0" smtClean="0"/>
              <a:t>por un transmisor o conjunto transmisores.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213605321"/>
              </p:ext>
            </p:extLst>
          </p:nvPr>
        </p:nvGraphicFramePr>
        <p:xfrm>
          <a:off x="1115616" y="3140968"/>
          <a:ext cx="1892300" cy="1645920"/>
        </p:xfrm>
        <a:graphic>
          <a:graphicData uri="http://schemas.openxmlformats.org/drawingml/2006/table">
            <a:tbl>
              <a:tblPr firstRow="1" firstCol="1" bandRow="1">
                <a:tableStyleId>{5C22544A-7EE6-4342-B048-85BDC9FD1C3A}</a:tableStyleId>
              </a:tblPr>
              <a:tblGrid>
                <a:gridCol w="1892300"/>
              </a:tblGrid>
              <a:tr h="190500">
                <a:tc>
                  <a:txBody>
                    <a:bodyPr/>
                    <a:lstStyle/>
                    <a:p>
                      <a:pPr algn="ctr">
                        <a:lnSpc>
                          <a:spcPct val="150000"/>
                        </a:lnSpc>
                        <a:spcAft>
                          <a:spcPts val="0"/>
                        </a:spcAft>
                      </a:pPr>
                      <a:r>
                        <a:rPr lang="es-ES_tradnl" sz="1200" b="1" kern="1200" dirty="0">
                          <a:solidFill>
                            <a:schemeClr val="lt1"/>
                          </a:solidFill>
                          <a:effectLst/>
                          <a:latin typeface="+mn-lt"/>
                          <a:ea typeface="+mn-ea"/>
                          <a:cs typeface="+mn-cs"/>
                        </a:rPr>
                        <a:t>Estreno Norte:</a:t>
                      </a:r>
                      <a:endParaRPr lang="es-EC" sz="1200" b="1" kern="1200" dirty="0">
                        <a:solidFill>
                          <a:schemeClr val="lt1"/>
                        </a:solidFill>
                        <a:effectLst/>
                        <a:latin typeface="+mn-lt"/>
                        <a:ea typeface="+mn-ea"/>
                        <a:cs typeface="+mn-cs"/>
                      </a:endParaRPr>
                    </a:p>
                  </a:txBody>
                  <a:tcPr marL="68580" marR="68580" marT="0" marB="0"/>
                </a:tc>
              </a:tr>
              <a:tr h="190500">
                <a:tc>
                  <a:txBody>
                    <a:bodyPr/>
                    <a:lstStyle/>
                    <a:p>
                      <a:pPr algn="ctr">
                        <a:lnSpc>
                          <a:spcPct val="150000"/>
                        </a:lnSpc>
                        <a:spcAft>
                          <a:spcPts val="0"/>
                        </a:spcAft>
                      </a:pPr>
                      <a:r>
                        <a:rPr lang="es-ES_tradnl" sz="1200">
                          <a:effectLst/>
                        </a:rPr>
                        <a:t>78° 28' 21'' O</a:t>
                      </a:r>
                      <a:endParaRPr lang="es-EC" sz="1200">
                        <a:solidFill>
                          <a:srgbClr val="76923C"/>
                        </a:solidFill>
                        <a:effectLst/>
                        <a:latin typeface="Times New Roman"/>
                        <a:ea typeface="Times New Roman"/>
                      </a:endParaRPr>
                    </a:p>
                  </a:txBody>
                  <a:tcPr marL="68580" marR="68580" marT="0" marB="0"/>
                </a:tc>
              </a:tr>
              <a:tr h="190500">
                <a:tc>
                  <a:txBody>
                    <a:bodyPr/>
                    <a:lstStyle/>
                    <a:p>
                      <a:pPr algn="ctr">
                        <a:lnSpc>
                          <a:spcPct val="150000"/>
                        </a:lnSpc>
                        <a:spcAft>
                          <a:spcPts val="0"/>
                        </a:spcAft>
                      </a:pPr>
                      <a:r>
                        <a:rPr lang="es-ES_tradnl" sz="1200" dirty="0">
                          <a:effectLst/>
                        </a:rPr>
                        <a:t>0°14'9.01" S</a:t>
                      </a:r>
                      <a:endParaRPr lang="es-EC" sz="1200" dirty="0">
                        <a:solidFill>
                          <a:srgbClr val="76923C"/>
                        </a:solidFill>
                        <a:effectLst/>
                        <a:latin typeface="Times New Roman"/>
                        <a:ea typeface="Times New Roman"/>
                      </a:endParaRPr>
                    </a:p>
                  </a:txBody>
                  <a:tcPr marL="68580" marR="68580" marT="0" marB="0"/>
                </a:tc>
              </a:tr>
              <a:tr h="190500">
                <a:tc>
                  <a:txBody>
                    <a:bodyPr/>
                    <a:lstStyle/>
                    <a:p>
                      <a:pPr algn="ctr">
                        <a:lnSpc>
                          <a:spcPct val="150000"/>
                        </a:lnSpc>
                        <a:spcAft>
                          <a:spcPts val="0"/>
                        </a:spcAft>
                      </a:pPr>
                      <a:r>
                        <a:rPr lang="es-ES_tradnl" sz="1200" dirty="0">
                          <a:effectLst/>
                        </a:rPr>
                        <a:t>Estreno Sur:</a:t>
                      </a:r>
                      <a:endParaRPr lang="es-EC" sz="1200" dirty="0">
                        <a:solidFill>
                          <a:srgbClr val="76923C"/>
                        </a:solidFill>
                        <a:effectLst/>
                        <a:latin typeface="Times New Roman"/>
                        <a:ea typeface="Times New Roman"/>
                      </a:endParaRPr>
                    </a:p>
                  </a:txBody>
                  <a:tcPr marL="68580" marR="68580" marT="0" marB="0"/>
                </a:tc>
              </a:tr>
              <a:tr h="190500">
                <a:tc>
                  <a:txBody>
                    <a:bodyPr/>
                    <a:lstStyle/>
                    <a:p>
                      <a:pPr algn="ctr">
                        <a:lnSpc>
                          <a:spcPct val="150000"/>
                        </a:lnSpc>
                        <a:spcAft>
                          <a:spcPts val="0"/>
                        </a:spcAft>
                      </a:pPr>
                      <a:r>
                        <a:rPr lang="es-ES_tradnl" sz="1200">
                          <a:effectLst/>
                        </a:rPr>
                        <a:t>78° 32' 47'' O</a:t>
                      </a:r>
                      <a:endParaRPr lang="es-EC" sz="1200">
                        <a:solidFill>
                          <a:srgbClr val="76923C"/>
                        </a:solidFill>
                        <a:effectLst/>
                        <a:latin typeface="Times New Roman"/>
                        <a:ea typeface="Times New Roman"/>
                      </a:endParaRPr>
                    </a:p>
                  </a:txBody>
                  <a:tcPr marL="68580" marR="68580" marT="0" marB="0"/>
                </a:tc>
              </a:tr>
              <a:tr h="200025">
                <a:tc>
                  <a:txBody>
                    <a:bodyPr/>
                    <a:lstStyle/>
                    <a:p>
                      <a:pPr algn="ctr">
                        <a:lnSpc>
                          <a:spcPct val="150000"/>
                        </a:lnSpc>
                        <a:spcAft>
                          <a:spcPts val="0"/>
                        </a:spcAft>
                      </a:pPr>
                      <a:r>
                        <a:rPr lang="es-ES_tradnl" sz="1200" dirty="0">
                          <a:effectLst/>
                        </a:rPr>
                        <a:t>0° 21' 15'' S</a:t>
                      </a:r>
                      <a:endParaRPr lang="es-EC" sz="1200" dirty="0">
                        <a:solidFill>
                          <a:srgbClr val="76923C"/>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961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normAutofit/>
          </a:bodyPr>
          <a:lstStyle/>
          <a:p>
            <a:pPr algn="just"/>
            <a:r>
              <a:rPr lang="es-EC" sz="3600" b="1" dirty="0" smtClean="0"/>
              <a:t>Agenda:</a:t>
            </a:r>
            <a:endParaRPr lang="es-EC" sz="3600" b="1" dirty="0"/>
          </a:p>
        </p:txBody>
      </p:sp>
      <p:sp>
        <p:nvSpPr>
          <p:cNvPr id="3" name="2 Marcador de contenido"/>
          <p:cNvSpPr>
            <a:spLocks noGrp="1"/>
          </p:cNvSpPr>
          <p:nvPr>
            <p:ph idx="1"/>
          </p:nvPr>
        </p:nvSpPr>
        <p:spPr>
          <a:xfrm>
            <a:off x="457200" y="1336136"/>
            <a:ext cx="8229600" cy="5189208"/>
          </a:xfrm>
        </p:spPr>
        <p:txBody>
          <a:bodyPr>
            <a:normAutofit/>
          </a:bodyPr>
          <a:lstStyle/>
          <a:p>
            <a:pPr>
              <a:buFont typeface="Wingdings" pitchFamily="2" charset="2"/>
              <a:buChar char="ü"/>
            </a:pPr>
            <a:r>
              <a:rPr lang="es-EC" dirty="0" smtClean="0"/>
              <a:t>Resumen.</a:t>
            </a:r>
          </a:p>
          <a:p>
            <a:pPr>
              <a:buFont typeface="Wingdings" pitchFamily="2" charset="2"/>
              <a:buChar char="ü"/>
            </a:pPr>
            <a:r>
              <a:rPr lang="es-EC" dirty="0" smtClean="0"/>
              <a:t>Objetivos.</a:t>
            </a:r>
          </a:p>
          <a:p>
            <a:pPr>
              <a:buFont typeface="Wingdings" pitchFamily="2" charset="2"/>
              <a:buChar char="ü"/>
            </a:pPr>
            <a:r>
              <a:rPr lang="es-EC" dirty="0" smtClean="0"/>
              <a:t>Introducción.</a:t>
            </a:r>
          </a:p>
          <a:p>
            <a:pPr>
              <a:buFont typeface="Wingdings" pitchFamily="2" charset="2"/>
              <a:buChar char="ü"/>
            </a:pPr>
            <a:r>
              <a:rPr lang="es-EC" dirty="0" smtClean="0"/>
              <a:t>Desarrollo.</a:t>
            </a:r>
          </a:p>
          <a:p>
            <a:pPr>
              <a:buFont typeface="Wingdings" pitchFamily="2" charset="2"/>
              <a:buChar char="ü"/>
            </a:pPr>
            <a:r>
              <a:rPr lang="es-EC" dirty="0" smtClean="0"/>
              <a:t>Conclusiones.</a:t>
            </a:r>
          </a:p>
          <a:p>
            <a:pPr>
              <a:buFont typeface="Wingdings" pitchFamily="2" charset="2"/>
              <a:buChar char="ü"/>
            </a:pPr>
            <a:r>
              <a:rPr lang="es-EC" dirty="0" smtClean="0"/>
              <a:t>Recomendaciones.</a:t>
            </a:r>
          </a:p>
          <a:p>
            <a:pPr>
              <a:buFont typeface="Wingdings" pitchFamily="2" charset="2"/>
              <a:buChar char="ü"/>
            </a:pPr>
            <a:endParaRPr lang="es-EC" dirty="0" smtClean="0"/>
          </a:p>
          <a:p>
            <a:pPr lvl="1">
              <a:buFont typeface="Wingdings" pitchFamily="2" charset="2"/>
              <a:buChar char="ü"/>
            </a:pPr>
            <a:endParaRPr lang="es-EC" dirty="0"/>
          </a:p>
        </p:txBody>
      </p:sp>
    </p:spTree>
    <p:extLst>
      <p:ext uri="{BB962C8B-B14F-4D97-AF65-F5344CB8AC3E}">
        <p14:creationId xmlns:p14="http://schemas.microsoft.com/office/powerpoint/2010/main" val="124065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Área Protegida:</a:t>
            </a:r>
            <a:endParaRPr lang="es-EC" dirty="0"/>
          </a:p>
        </p:txBody>
      </p:sp>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p:txBody>
              <a:bodyPr/>
              <a:lstStyle/>
              <a:p>
                <a:pPr algn="just"/>
                <a:endParaRPr lang="es-ES_tradnl" dirty="0" smtClean="0"/>
              </a:p>
              <a:p>
                <a:pPr algn="just"/>
                <a:endParaRPr lang="es-ES_tradnl" dirty="0" smtClean="0"/>
              </a:p>
              <a:p>
                <a:pPr algn="just"/>
                <a:r>
                  <a:rPr lang="es-ES_tradnl" dirty="0" smtClean="0"/>
                  <a:t>El </a:t>
                </a:r>
                <a:r>
                  <a:rPr lang="es-ES_tradnl" dirty="0"/>
                  <a:t>área protegida es la superficie inscrita dentro del área de servicio,  en la cual la </a:t>
                </a:r>
                <a:r>
                  <a:rPr lang="es-ES_tradnl" i="1" dirty="0" smtClean="0"/>
                  <a:t>ICE  </a:t>
                </a:r>
                <a:r>
                  <a:rPr lang="es-ES_tradnl" dirty="0" smtClean="0"/>
                  <a:t>se calcula  </a:t>
                </a:r>
                <a:r>
                  <a:rPr lang="es-ES_tradnl" dirty="0"/>
                  <a:t>en función </a:t>
                </a:r>
                <a:r>
                  <a:rPr lang="es-ES_tradnl" dirty="0" smtClean="0"/>
                  <a:t>de:</a:t>
                </a:r>
              </a:p>
              <a:p>
                <a:endParaRPr lang="es-ES_tradnl" dirty="0"/>
              </a:p>
              <a:p>
                <a:pPr marL="285750" indent="-285750">
                  <a:buFont typeface="Arial" panose="020B0604020202020204" pitchFamily="34" charset="0"/>
                  <a:buChar char="•"/>
                </a:pPr>
                <a14:m>
                  <m:oMath xmlns:m="http://schemas.openxmlformats.org/officeDocument/2006/math">
                    <m:r>
                      <m:rPr>
                        <m:sty m:val="p"/>
                      </m:rPr>
                      <a:rPr lang="es-ES_tradnl">
                        <a:latin typeface="Cambria Math"/>
                      </a:rPr>
                      <m:t>PER</m:t>
                    </m:r>
                  </m:oMath>
                </a14:m>
                <a:r>
                  <a:rPr lang="es-ES_tradnl" dirty="0"/>
                  <a:t> </a:t>
                </a:r>
                <a:endParaRPr lang="es-EC" dirty="0" smtClean="0"/>
              </a:p>
              <a:p>
                <a:pPr marL="285750" indent="-285750">
                  <a:buFont typeface="Arial" panose="020B0604020202020204" pitchFamily="34" charset="0"/>
                  <a:buChar char="•"/>
                </a:pPr>
                <a14:m>
                  <m:oMath xmlns:m="http://schemas.openxmlformats.org/officeDocument/2006/math">
                    <m:d>
                      <m:dPr>
                        <m:ctrlPr>
                          <a:rPr lang="es-ES_tradnl" i="1">
                            <a:latin typeface="Cambria Math"/>
                          </a:rPr>
                        </m:ctrlPr>
                      </m:dPr>
                      <m:e>
                        <m:r>
                          <m:rPr>
                            <m:sty m:val="p"/>
                          </m:rPr>
                          <a:rPr lang="es-ES_tradnl">
                            <a:latin typeface="Cambria Math"/>
                          </a:rPr>
                          <m:t>Hef</m:t>
                        </m:r>
                      </m:e>
                    </m:d>
                  </m:oMath>
                </a14:m>
                <a:endParaRPr lang="es-EC" dirty="0" smtClean="0"/>
              </a:p>
              <a:p>
                <a:pPr marL="285750" indent="-285750">
                  <a:buFont typeface="Arial" panose="020B0604020202020204" pitchFamily="34" charset="0"/>
                  <a:buChar char="•"/>
                </a:pPr>
                <a:r>
                  <a:rPr lang="es-ES_tradnl" dirty="0" smtClean="0"/>
                  <a:t>ITU (370 </a:t>
                </a:r>
                <a:r>
                  <a:rPr lang="es-ES_tradnl" dirty="0"/>
                  <a:t>y 1546</a:t>
                </a:r>
                <a:r>
                  <a:rPr lang="es-ES_tradnl" dirty="0" smtClean="0"/>
                  <a:t>).</a:t>
                </a:r>
              </a:p>
              <a:p>
                <a:pPr marL="285750" indent="-285750">
                  <a:buFont typeface="Arial" panose="020B0604020202020204" pitchFamily="34" charset="0"/>
                  <a:buChar char="•"/>
                </a:pPr>
                <a:r>
                  <a:rPr lang="es-ES_tradnl" dirty="0"/>
                  <a:t>C</a:t>
                </a:r>
                <a:r>
                  <a:rPr lang="es-ES_tradnl" dirty="0" smtClean="0"/>
                  <a:t>urvas </a:t>
                </a:r>
                <a14:m>
                  <m:oMath xmlns:m="http://schemas.openxmlformats.org/officeDocument/2006/math">
                    <m:r>
                      <m:rPr>
                        <m:sty m:val="p"/>
                      </m:rPr>
                      <a:rPr lang="es-ES_tradnl">
                        <a:latin typeface="Cambria Math"/>
                      </a:rPr>
                      <m:t>F</m:t>
                    </m:r>
                    <m:r>
                      <a:rPr lang="es-ES_tradnl">
                        <a:latin typeface="Cambria Math"/>
                      </a:rPr>
                      <m:t>(50,90)</m:t>
                    </m:r>
                  </m:oMath>
                </a14:m>
                <a:endParaRPr lang="es-ES_tradnl" dirty="0" smtClean="0"/>
              </a:p>
              <a:p>
                <a:pPr algn="ctr"/>
                <a:endParaRPr lang="es-EC" dirty="0"/>
              </a:p>
              <a:p>
                <a:pPr algn="just"/>
                <a:r>
                  <a:rPr lang="es-ES_tradnl" dirty="0"/>
                  <a:t>El </a:t>
                </a:r>
                <a:r>
                  <a:rPr lang="es-ES_tradnl" dirty="0" smtClean="0"/>
                  <a:t>contorno </a:t>
                </a:r>
                <a:r>
                  <a:rPr lang="es-ES_tradnl" dirty="0"/>
                  <a:t>protegido medio </a:t>
                </a:r>
                <a:r>
                  <a:rPr lang="es-ES_tradnl" dirty="0" smtClean="0"/>
                  <a:t>en </a:t>
                </a:r>
                <a:r>
                  <a:rPr lang="es-ES_tradnl" dirty="0"/>
                  <a:t>el Servicio de Televisión Digital  </a:t>
                </a:r>
                <a:r>
                  <a:rPr lang="es-ES_tradnl" dirty="0" smtClean="0"/>
                  <a:t>es:</a:t>
                </a:r>
              </a:p>
              <a:p>
                <a:pPr algn="just"/>
                <a:endParaRPr lang="es-EC" dirty="0"/>
              </a:p>
              <a:p>
                <a:pPr algn="ctr"/>
                <a:r>
                  <a:rPr lang="es-ES_tradnl" b="1" dirty="0" smtClean="0"/>
                  <a:t>ISDB-Tb = </a:t>
                </a:r>
                <a14:m>
                  <m:oMath xmlns:m="http://schemas.openxmlformats.org/officeDocument/2006/math">
                    <m:r>
                      <a:rPr lang="es-ES_tradnl">
                        <a:latin typeface="Cambria Math"/>
                      </a:rPr>
                      <m:t>51</m:t>
                    </m:r>
                    <m:r>
                      <m:rPr>
                        <m:sty m:val="p"/>
                      </m:rPr>
                      <a:rPr lang="es-ES_tradnl">
                        <a:latin typeface="Cambria Math"/>
                      </a:rPr>
                      <m:t>dBμV</m:t>
                    </m:r>
                    <m:r>
                      <a:rPr lang="es-ES_tradnl">
                        <a:latin typeface="Cambria Math"/>
                      </a:rPr>
                      <m:t>/</m:t>
                    </m:r>
                    <m:r>
                      <m:rPr>
                        <m:sty m:val="p"/>
                      </m:rPr>
                      <a:rPr lang="es-ES_tradnl">
                        <a:latin typeface="Cambria Math"/>
                      </a:rPr>
                      <m:t>m</m:t>
                    </m:r>
                  </m:oMath>
                </a14:m>
                <a:endParaRPr lang="es-EC" dirty="0" smtClean="0"/>
              </a:p>
              <a:p>
                <a:pPr algn="ctr"/>
                <a:endParaRPr lang="es-EC"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blipFill rotWithShape="1">
                <a:blip r:embed="rId2"/>
                <a:stretch>
                  <a:fillRect l="-406" r="-609"/>
                </a:stretch>
              </a:blipFill>
            </p:spPr>
            <p:txBody>
              <a:bodyPr/>
              <a:lstStyle/>
              <a:p>
                <a:r>
                  <a:rPr lang="es-EC">
                    <a:noFill/>
                  </a:rPr>
                  <a:t> </a:t>
                </a:r>
              </a:p>
            </p:txBody>
          </p:sp>
        </mc:Fallback>
      </mc:AlternateContent>
      <p:grpSp>
        <p:nvGrpSpPr>
          <p:cNvPr id="5" name="4 Grupo"/>
          <p:cNvGrpSpPr/>
          <p:nvPr/>
        </p:nvGrpSpPr>
        <p:grpSpPr>
          <a:xfrm>
            <a:off x="3851920" y="2060848"/>
            <a:ext cx="4953000" cy="2065381"/>
            <a:chOff x="3851920" y="2060848"/>
            <a:chExt cx="4953000" cy="2065381"/>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920" y="2060848"/>
              <a:ext cx="4953000" cy="2065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7621232" y="3338408"/>
              <a:ext cx="1127232" cy="738664"/>
            </a:xfrm>
            <a:prstGeom prst="rect">
              <a:avLst/>
            </a:prstGeom>
            <a:noFill/>
            <a:ln>
              <a:solidFill>
                <a:schemeClr val="tx1"/>
              </a:solidFill>
            </a:ln>
          </p:spPr>
          <p:txBody>
            <a:bodyPr wrap="none" rtlCol="0">
              <a:spAutoFit/>
            </a:bodyPr>
            <a:lstStyle/>
            <a:p>
              <a:r>
                <a:rPr lang="es-EC" sz="1400" dirty="0" smtClean="0"/>
                <a:t>ICE &gt; 50%</a:t>
              </a:r>
            </a:p>
            <a:p>
              <a:r>
                <a:rPr lang="es-EC" sz="1400" dirty="0" smtClean="0"/>
                <a:t>90 % Tiempo</a:t>
              </a:r>
            </a:p>
            <a:p>
              <a:r>
                <a:rPr lang="es-EC" sz="1400" dirty="0" smtClean="0"/>
                <a:t>HRx = 10 m</a:t>
              </a:r>
              <a:endParaRPr lang="es-EC" sz="1400" dirty="0"/>
            </a:p>
          </p:txBody>
        </p:sp>
      </p:grpSp>
    </p:spTree>
    <p:extLst>
      <p:ext uri="{BB962C8B-B14F-4D97-AF65-F5344CB8AC3E}">
        <p14:creationId xmlns:p14="http://schemas.microsoft.com/office/powerpoint/2010/main" val="10317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2"/>
            <a:ext cx="7772400" cy="1470025"/>
          </a:xfrm>
        </p:spPr>
        <p:txBody>
          <a:bodyPr/>
          <a:lstStyle/>
          <a:p>
            <a:r>
              <a:rPr lang="es-EC" b="1" dirty="0" smtClean="0"/>
              <a:t>Análisis topográfico de la Zona de Estudio.</a:t>
            </a:r>
            <a:endParaRPr lang="es-EC" b="1" dirty="0"/>
          </a:p>
        </p:txBody>
      </p:sp>
      <p:sp>
        <p:nvSpPr>
          <p:cNvPr id="3" name="2 Subtítulo"/>
          <p:cNvSpPr>
            <a:spLocks noGrp="1"/>
          </p:cNvSpPr>
          <p:nvPr>
            <p:ph type="subTitle" idx="1"/>
          </p:nvPr>
        </p:nvSpPr>
        <p:spPr>
          <a:xfrm>
            <a:off x="1371600" y="2492896"/>
            <a:ext cx="6512768" cy="3096344"/>
          </a:xfrm>
        </p:spPr>
        <p:txBody>
          <a:bodyPr>
            <a:normAutofit/>
          </a:bodyPr>
          <a:lstStyle/>
          <a:p>
            <a:pPr algn="just"/>
            <a:endParaRPr lang="es-EC" sz="2400" dirty="0" smtClean="0">
              <a:solidFill>
                <a:schemeClr val="tx1"/>
              </a:solidFill>
            </a:endParaRPr>
          </a:p>
          <a:p>
            <a:pPr algn="just"/>
            <a:r>
              <a:rPr lang="es-EC" sz="2400" dirty="0" smtClean="0">
                <a:solidFill>
                  <a:schemeClr val="tx1"/>
                </a:solidFill>
              </a:rPr>
              <a:t>Se </a:t>
            </a:r>
            <a:r>
              <a:rPr lang="es-EC" sz="2400" dirty="0">
                <a:solidFill>
                  <a:schemeClr val="tx1"/>
                </a:solidFill>
              </a:rPr>
              <a:t>lo efectúa a través de mapas georreferenciados “Google </a:t>
            </a:r>
            <a:r>
              <a:rPr lang="es-EC" sz="2400" dirty="0" err="1">
                <a:solidFill>
                  <a:schemeClr val="tx1"/>
                </a:solidFill>
              </a:rPr>
              <a:t>Earth</a:t>
            </a:r>
            <a:r>
              <a:rPr lang="es-EC" sz="2400" dirty="0">
                <a:solidFill>
                  <a:schemeClr val="tx1"/>
                </a:solidFill>
              </a:rPr>
              <a:t>” y busca conocer las limitaciones geográficas u obstáculos naturales, que degradan las señales electromagnéticas. </a:t>
            </a:r>
          </a:p>
        </p:txBody>
      </p:sp>
    </p:spTree>
    <p:extLst>
      <p:ext uri="{BB962C8B-B14F-4D97-AF65-F5344CB8AC3E}">
        <p14:creationId xmlns:p14="http://schemas.microsoft.com/office/powerpoint/2010/main" val="56790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4"/>
            <a:ext cx="7772400" cy="1470025"/>
          </a:xfrm>
        </p:spPr>
        <p:txBody>
          <a:bodyPr/>
          <a:lstStyle/>
          <a:p>
            <a:r>
              <a:rPr lang="es-EC" b="1" dirty="0" smtClean="0"/>
              <a:t>Zona de Sombra.</a:t>
            </a:r>
            <a:endParaRPr lang="es-EC" b="1" dirty="0"/>
          </a:p>
        </p:txBody>
      </p:sp>
      <p:pic>
        <p:nvPicPr>
          <p:cNvPr id="4" name="3 Imagen" descr="C:\Users\PERSONAL\Desktop\JAVIER\TESIS\CAPITULOS\Graficos_Tesis\Zona de Sombra.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420888"/>
            <a:ext cx="5407025" cy="2608580"/>
          </a:xfrm>
          <a:prstGeom prst="rect">
            <a:avLst/>
          </a:prstGeom>
          <a:noFill/>
          <a:ln>
            <a:noFill/>
          </a:ln>
          <a:effectLst>
            <a:glow rad="38100">
              <a:schemeClr val="tx1"/>
            </a:glow>
          </a:effectLst>
        </p:spPr>
      </p:pic>
    </p:spTree>
    <p:extLst>
      <p:ext uri="{BB962C8B-B14F-4D97-AF65-F5344CB8AC3E}">
        <p14:creationId xmlns:p14="http://schemas.microsoft.com/office/powerpoint/2010/main" val="122514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78855"/>
            <a:ext cx="7772400" cy="1470025"/>
          </a:xfrm>
        </p:spPr>
        <p:txBody>
          <a:bodyPr/>
          <a:lstStyle/>
          <a:p>
            <a:r>
              <a:rPr lang="es-EC" b="1" dirty="0" smtClean="0"/>
              <a:t>Identificación de Posibles Zonas de Sombra.</a:t>
            </a:r>
            <a:endParaRPr lang="es-EC" b="1"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371600" y="3044552"/>
                <a:ext cx="6400800" cy="1752600"/>
              </a:xfrm>
            </p:spPr>
            <p:txBody>
              <a:bodyPr>
                <a:normAutofit fontScale="85000" lnSpcReduction="10000"/>
              </a:bodyPr>
              <a:lstStyle/>
              <a:p>
                <a:pPr algn="l"/>
                <a:r>
                  <a:rPr lang="es-ES_tradnl" sz="2600" b="1" dirty="0">
                    <a:solidFill>
                      <a:schemeClr val="tx1"/>
                    </a:solidFill>
                  </a:rPr>
                  <a:t>Datos:</a:t>
                </a:r>
                <a:endParaRPr lang="es-EC" sz="2600" b="1" dirty="0">
                  <a:solidFill>
                    <a:schemeClr val="tx1"/>
                  </a:solidFill>
                </a:endParaRPr>
              </a:p>
              <a:p>
                <a:pPr lvl="0" algn="l"/>
                <a:r>
                  <a:rPr lang="es-ES_tradnl" sz="2600" b="1" dirty="0">
                    <a:solidFill>
                      <a:schemeClr val="tx1"/>
                    </a:solidFill>
                  </a:rPr>
                  <a:t>Emplazamiento: </a:t>
                </a:r>
                <a:r>
                  <a:rPr lang="es-ES_tradnl" sz="2600" dirty="0">
                    <a:solidFill>
                      <a:schemeClr val="tx1"/>
                    </a:solidFill>
                  </a:rPr>
                  <a:t>ECTV Cerro Pichincha.</a:t>
                </a:r>
              </a:p>
              <a:p>
                <a:pPr lvl="0" algn="l"/>
                <a:r>
                  <a:rPr lang="es-ES_tradnl" sz="2600" b="1" dirty="0">
                    <a:solidFill>
                      <a:schemeClr val="tx1"/>
                    </a:solidFill>
                  </a:rPr>
                  <a:t>Altura de la Torre: </a:t>
                </a:r>
                <a14:m>
                  <m:oMath xmlns:m="http://schemas.openxmlformats.org/officeDocument/2006/math">
                    <m:r>
                      <a:rPr lang="es-ES_tradnl" sz="2600">
                        <a:solidFill>
                          <a:schemeClr val="tx1"/>
                        </a:solidFill>
                        <a:latin typeface="Cambria Math"/>
                      </a:rPr>
                      <m:t>88 </m:t>
                    </m:r>
                    <m:r>
                      <a:rPr lang="es-ES_tradnl" sz="2600">
                        <a:solidFill>
                          <a:schemeClr val="tx1"/>
                        </a:solidFill>
                        <a:latin typeface="Cambria Math"/>
                      </a:rPr>
                      <m:t>𝑚𝑡𝑠</m:t>
                    </m:r>
                  </m:oMath>
                </a14:m>
                <a:r>
                  <a:rPr lang="es-EC" sz="2600" dirty="0">
                    <a:solidFill>
                      <a:schemeClr val="tx1"/>
                    </a:solidFill>
                  </a:rPr>
                  <a:t>.</a:t>
                </a:r>
              </a:p>
              <a:p>
                <a:pPr lvl="0" algn="l"/>
                <a:r>
                  <a:rPr lang="es-ES_tradnl" sz="2600" b="1" dirty="0">
                    <a:solidFill>
                      <a:schemeClr val="tx1"/>
                    </a:solidFill>
                  </a:rPr>
                  <a:t>Altura de la ubicación de la torre de ECTV: </a:t>
                </a:r>
                <a14:m>
                  <m:oMath xmlns:m="http://schemas.openxmlformats.org/officeDocument/2006/math">
                    <m:r>
                      <a:rPr lang="es-ES_tradnl" sz="2600">
                        <a:solidFill>
                          <a:schemeClr val="tx1"/>
                        </a:solidFill>
                        <a:latin typeface="Cambria Math"/>
                      </a:rPr>
                      <m:t>3858 </m:t>
                    </m:r>
                    <m:r>
                      <a:rPr lang="es-ES_tradnl" sz="2600">
                        <a:solidFill>
                          <a:schemeClr val="tx1"/>
                        </a:solidFill>
                        <a:latin typeface="Cambria Math"/>
                      </a:rPr>
                      <m:t>𝑚𝑡𝑠</m:t>
                    </m:r>
                  </m:oMath>
                </a14:m>
                <a:r>
                  <a:rPr lang="es-EC" sz="2600" dirty="0">
                    <a:solidFill>
                      <a:schemeClr val="tx1"/>
                    </a:solidFill>
                  </a:rPr>
                  <a:t>.</a:t>
                </a:r>
              </a:p>
              <a:p>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371600" y="3044552"/>
                <a:ext cx="6400800" cy="1752600"/>
              </a:xfrm>
              <a:blipFill rotWithShape="1">
                <a:blip r:embed="rId2"/>
                <a:stretch>
                  <a:fillRect l="-1143" t="-4167"/>
                </a:stretch>
              </a:blipFill>
            </p:spPr>
            <p:txBody>
              <a:bodyPr/>
              <a:lstStyle/>
              <a:p>
                <a:r>
                  <a:rPr lang="es-EC">
                    <a:noFill/>
                  </a:rPr>
                  <a:t> </a:t>
                </a:r>
              </a:p>
            </p:txBody>
          </p:sp>
        </mc:Fallback>
      </mc:AlternateContent>
    </p:spTree>
    <p:extLst>
      <p:ext uri="{BB962C8B-B14F-4D97-AF65-F5344CB8AC3E}">
        <p14:creationId xmlns:p14="http://schemas.microsoft.com/office/powerpoint/2010/main" val="3253529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Zonas de Sombra.</a:t>
            </a:r>
            <a:endParaRPr lang="es-EC"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7200800" cy="270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92" y="3977977"/>
            <a:ext cx="7184124" cy="2619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6194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2"/>
            <a:ext cx="7772400" cy="1470025"/>
          </a:xfrm>
        </p:spPr>
        <p:txBody>
          <a:bodyPr/>
          <a:lstStyle/>
          <a:p>
            <a:r>
              <a:rPr lang="es-EC" b="1" dirty="0" smtClean="0"/>
              <a:t>Mediciones de Campo.</a:t>
            </a:r>
            <a:endParaRPr lang="es-EC" b="1" dirty="0"/>
          </a:p>
        </p:txBody>
      </p:sp>
      <p:sp>
        <p:nvSpPr>
          <p:cNvPr id="3" name="2 Subtítulo"/>
          <p:cNvSpPr>
            <a:spLocks noGrp="1"/>
          </p:cNvSpPr>
          <p:nvPr>
            <p:ph type="subTitle" idx="1"/>
          </p:nvPr>
        </p:nvSpPr>
        <p:spPr>
          <a:xfrm>
            <a:off x="1371600" y="2492896"/>
            <a:ext cx="6400800" cy="2592288"/>
          </a:xfrm>
        </p:spPr>
        <p:txBody>
          <a:bodyPr>
            <a:normAutofit/>
          </a:bodyPr>
          <a:lstStyle/>
          <a:p>
            <a:pPr marL="457200" indent="-457200" algn="l">
              <a:buFont typeface="Arial" panose="020B0604020202020204" pitchFamily="34" charset="0"/>
              <a:buChar char="•"/>
            </a:pPr>
            <a:endParaRPr lang="es-EC" sz="2800" dirty="0" smtClean="0"/>
          </a:p>
          <a:p>
            <a:pPr marL="457200" indent="-457200" algn="l">
              <a:buFont typeface="Arial" panose="020B0604020202020204" pitchFamily="34" charset="0"/>
              <a:buChar char="•"/>
            </a:pPr>
            <a:r>
              <a:rPr lang="es-EC" sz="2800" dirty="0">
                <a:solidFill>
                  <a:schemeClr val="tx1"/>
                </a:solidFill>
              </a:rPr>
              <a:t>Equipos </a:t>
            </a:r>
            <a:r>
              <a:rPr lang="es-EC" sz="2800" dirty="0" smtClean="0">
                <a:solidFill>
                  <a:schemeClr val="tx1"/>
                </a:solidFill>
              </a:rPr>
              <a:t>(</a:t>
            </a:r>
            <a:r>
              <a:rPr lang="es-EC" sz="2800" dirty="0">
                <a:solidFill>
                  <a:schemeClr val="tx1"/>
                </a:solidFill>
              </a:rPr>
              <a:t>Drive Test</a:t>
            </a:r>
            <a:r>
              <a:rPr lang="es-EC" sz="2800" dirty="0" smtClean="0">
                <a:solidFill>
                  <a:schemeClr val="tx1"/>
                </a:solidFill>
              </a:rPr>
              <a:t>).</a:t>
            </a:r>
            <a:endParaRPr lang="es-EC" sz="2800" dirty="0">
              <a:solidFill>
                <a:schemeClr val="tx1"/>
              </a:solidFill>
            </a:endParaRPr>
          </a:p>
          <a:p>
            <a:pPr marL="457200" indent="-457200" algn="l">
              <a:buFont typeface="Arial" panose="020B0604020202020204" pitchFamily="34" charset="0"/>
              <a:buChar char="•"/>
            </a:pPr>
            <a:r>
              <a:rPr lang="es-EC" sz="2800" dirty="0" smtClean="0">
                <a:solidFill>
                  <a:schemeClr val="tx1"/>
                </a:solidFill>
              </a:rPr>
              <a:t>Rutas.</a:t>
            </a:r>
            <a:endParaRPr lang="es-EC" sz="2800" dirty="0">
              <a:solidFill>
                <a:schemeClr val="tx1"/>
              </a:solidFill>
            </a:endParaRPr>
          </a:p>
          <a:p>
            <a:pPr marL="457200" indent="-457200" algn="l">
              <a:buFont typeface="Arial" panose="020B0604020202020204" pitchFamily="34" charset="0"/>
              <a:buChar char="•"/>
            </a:pPr>
            <a:r>
              <a:rPr lang="es-EC" sz="2800" dirty="0" smtClean="0">
                <a:solidFill>
                  <a:schemeClr val="tx1"/>
                </a:solidFill>
              </a:rPr>
              <a:t>Resultados.</a:t>
            </a:r>
            <a:endParaRPr lang="es-EC" sz="2800" dirty="0">
              <a:solidFill>
                <a:schemeClr val="tx1"/>
              </a:solidFill>
            </a:endParaRPr>
          </a:p>
        </p:txBody>
      </p:sp>
    </p:spTree>
    <p:extLst>
      <p:ext uri="{BB962C8B-B14F-4D97-AF65-F5344CB8AC3E}">
        <p14:creationId xmlns:p14="http://schemas.microsoft.com/office/powerpoint/2010/main" val="2363434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Equipos.</a:t>
            </a:r>
            <a:endParaRPr lang="es-EC" dirty="0"/>
          </a:p>
        </p:txBody>
      </p:sp>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a:xfrm>
                <a:off x="457200" y="1435100"/>
                <a:ext cx="3610744" cy="4691063"/>
              </a:xfrm>
            </p:spPr>
            <p:txBody>
              <a:bodyPr/>
              <a:lstStyle/>
              <a:p>
                <a:endParaRPr lang="es-EC" dirty="0" smtClean="0"/>
              </a:p>
              <a:p>
                <a:r>
                  <a:rPr lang="es-EC" b="1" dirty="0" smtClean="0"/>
                  <a:t>De medición:</a:t>
                </a:r>
              </a:p>
              <a:p>
                <a:endParaRPr lang="es-EC" b="1" dirty="0" smtClean="0"/>
              </a:p>
              <a:p>
                <a:pPr marL="285750" lvl="0" indent="-285750">
                  <a:buFont typeface="Arial" panose="020B0604020202020204" pitchFamily="34" charset="0"/>
                  <a:buChar char="•"/>
                </a:pPr>
                <a:r>
                  <a:rPr lang="es-EC" dirty="0" smtClean="0"/>
                  <a:t>Analizador de Espectros Digital, </a:t>
                </a:r>
                <a14:m>
                  <m:oMath xmlns:m="http://schemas.openxmlformats.org/officeDocument/2006/math">
                    <m:r>
                      <m:rPr>
                        <m:sty m:val="p"/>
                      </m:rPr>
                      <a:rPr lang="es-ES_tradnl">
                        <a:latin typeface="Cambria Math"/>
                      </a:rPr>
                      <m:t>Rohde</m:t>
                    </m:r>
                    <m:r>
                      <a:rPr lang="es-ES_tradnl">
                        <a:latin typeface="Cambria Math"/>
                      </a:rPr>
                      <m:t> </m:t>
                    </m:r>
                    <m:r>
                      <a:rPr lang="es-ES_tradnl" i="1">
                        <a:latin typeface="Cambria Math"/>
                      </a:rPr>
                      <m:t>&amp; </m:t>
                    </m:r>
                    <m:r>
                      <a:rPr lang="es-ES_tradnl" i="1">
                        <a:latin typeface="Cambria Math"/>
                      </a:rPr>
                      <m:t>𝑆𝑐h𝑤𝑎𝑧𝑒𝑟</m:t>
                    </m:r>
                  </m:oMath>
                </a14:m>
                <a:r>
                  <a:rPr lang="es-ES_tradnl" dirty="0"/>
                  <a:t> </a:t>
                </a:r>
                <a14:m>
                  <m:oMath xmlns:m="http://schemas.openxmlformats.org/officeDocument/2006/math">
                    <m:r>
                      <m:rPr>
                        <m:sty m:val="p"/>
                      </m:rPr>
                      <a:rPr lang="es-ES_tradnl">
                        <a:latin typeface="Cambria Math"/>
                      </a:rPr>
                      <m:t>TV</m:t>
                    </m:r>
                    <m:r>
                      <a:rPr lang="es-ES_tradnl">
                        <a:latin typeface="Cambria Math"/>
                      </a:rPr>
                      <m:t> </m:t>
                    </m:r>
                    <m:r>
                      <m:rPr>
                        <m:sty m:val="p"/>
                      </m:rPr>
                      <a:rPr lang="es-ES_tradnl">
                        <a:latin typeface="Cambria Math"/>
                      </a:rPr>
                      <m:t>Analyzer</m:t>
                    </m:r>
                    <m:r>
                      <a:rPr lang="es-ES_tradnl">
                        <a:latin typeface="Cambria Math"/>
                      </a:rPr>
                      <m:t> </m:t>
                    </m:r>
                    <m:r>
                      <m:rPr>
                        <m:sty m:val="p"/>
                      </m:rPr>
                      <a:rPr lang="es-ES_tradnl">
                        <a:latin typeface="Cambria Math"/>
                      </a:rPr>
                      <m:t>ETL</m:t>
                    </m:r>
                  </m:oMath>
                </a14:m>
                <a:r>
                  <a:rPr lang="es-ES_tradnl" dirty="0" smtClean="0"/>
                  <a:t>.</a:t>
                </a:r>
              </a:p>
              <a:p>
                <a:pPr marL="285750" indent="-285750">
                  <a:buFont typeface="Arial" panose="020B0604020202020204" pitchFamily="34" charset="0"/>
                  <a:buChar char="•"/>
                </a:pPr>
                <a:r>
                  <a:rPr lang="es-ES_tradnl" dirty="0" smtClean="0"/>
                  <a:t>Módulo GPS, </a:t>
                </a:r>
                <a14:m>
                  <m:oMath xmlns:m="http://schemas.openxmlformats.org/officeDocument/2006/math">
                    <m:r>
                      <m:rPr>
                        <m:sty m:val="p"/>
                      </m:rPr>
                      <a:rPr lang="es-ES_tradnl">
                        <a:latin typeface="Cambria Math"/>
                      </a:rPr>
                      <m:t>R</m:t>
                    </m:r>
                    <m:r>
                      <a:rPr lang="es-ES_tradnl">
                        <a:latin typeface="Cambria Math"/>
                      </a:rPr>
                      <m:t> </m:t>
                    </m:r>
                    <m:r>
                      <a:rPr lang="es-ES_tradnl" i="1">
                        <a:latin typeface="Cambria Math"/>
                      </a:rPr>
                      <m:t>&amp; </m:t>
                    </m:r>
                    <m:r>
                      <a:rPr lang="es-ES_tradnl" i="1">
                        <a:latin typeface="Cambria Math"/>
                      </a:rPr>
                      <m:t>𝑆</m:t>
                    </m:r>
                    <m:r>
                      <a:rPr lang="es-ES_tradnl" i="1">
                        <a:latin typeface="Cambria Math"/>
                      </a:rPr>
                      <m:t> </m:t>
                    </m:r>
                    <m:r>
                      <a:rPr lang="es-ES_tradnl" i="1">
                        <a:latin typeface="Cambria Math"/>
                      </a:rPr>
                      <m:t>𝑇𝑆𝑀𝑋</m:t>
                    </m:r>
                    <m:r>
                      <a:rPr lang="es-ES_tradnl" i="1">
                        <a:latin typeface="Cambria Math"/>
                      </a:rPr>
                      <m:t> –</m:t>
                    </m:r>
                    <m:r>
                      <a:rPr lang="es-ES_tradnl" i="1">
                        <a:latin typeface="Cambria Math"/>
                      </a:rPr>
                      <m:t>𝑃𝑃𝑆</m:t>
                    </m:r>
                  </m:oMath>
                </a14:m>
                <a:r>
                  <a:rPr lang="es-ES_tradnl" dirty="0" smtClean="0"/>
                  <a:t>.</a:t>
                </a:r>
              </a:p>
              <a:p>
                <a:pPr marL="285750" indent="-285750">
                  <a:buFont typeface="Arial" panose="020B0604020202020204" pitchFamily="34" charset="0"/>
                  <a:buChar char="•"/>
                </a:pPr>
                <a:r>
                  <a:rPr lang="es-ES_tradnl" dirty="0"/>
                  <a:t>Software controlador del </a:t>
                </a:r>
                <a:r>
                  <a:rPr lang="es-ES_tradnl" dirty="0" smtClean="0"/>
                  <a:t>módulo, </a:t>
                </a:r>
                <a14:m>
                  <m:oMath xmlns:m="http://schemas.openxmlformats.org/officeDocument/2006/math">
                    <m:r>
                      <m:rPr>
                        <m:sty m:val="p"/>
                      </m:rPr>
                      <a:rPr lang="es-ES_tradnl">
                        <a:latin typeface="Cambria Math"/>
                      </a:rPr>
                      <m:t>GPS</m:t>
                    </m:r>
                    <m:r>
                      <a:rPr lang="es-ES_tradnl">
                        <a:latin typeface="Cambria Math"/>
                      </a:rPr>
                      <m:t>, </m:t>
                    </m:r>
                    <m:r>
                      <m:rPr>
                        <m:sty m:val="p"/>
                      </m:rPr>
                      <a:rPr lang="es-ES_tradnl">
                        <a:latin typeface="Cambria Math"/>
                      </a:rPr>
                      <m:t>R</m:t>
                    </m:r>
                    <m:r>
                      <a:rPr lang="es-ES_tradnl">
                        <a:latin typeface="Cambria Math"/>
                      </a:rPr>
                      <m:t> </m:t>
                    </m:r>
                    <m:r>
                      <a:rPr lang="es-ES_tradnl" i="1">
                        <a:latin typeface="Cambria Math"/>
                      </a:rPr>
                      <m:t>&amp; </m:t>
                    </m:r>
                    <m:r>
                      <a:rPr lang="es-ES_tradnl" i="1">
                        <a:latin typeface="Cambria Math"/>
                      </a:rPr>
                      <m:t>𝑆</m:t>
                    </m:r>
                    <m:r>
                      <a:rPr lang="es-ES_tradnl" i="1">
                        <a:latin typeface="Cambria Math"/>
                      </a:rPr>
                      <m:t> </m:t>
                    </m:r>
                    <m:r>
                      <a:rPr lang="es-ES_tradnl" i="1">
                        <a:latin typeface="Cambria Math"/>
                      </a:rPr>
                      <m:t>𝐵𝑟𝑜𝑎𝑑𝑐𝑎𝑠𝑡</m:t>
                    </m:r>
                    <m:r>
                      <a:rPr lang="es-ES_tradnl" i="1">
                        <a:latin typeface="Cambria Math"/>
                      </a:rPr>
                      <m:t> </m:t>
                    </m:r>
                    <m:r>
                      <a:rPr lang="es-ES_tradnl" i="1">
                        <a:latin typeface="Cambria Math"/>
                      </a:rPr>
                      <m:t>𝐷𝑟𝑖𝑣𝑒</m:t>
                    </m:r>
                    <m:r>
                      <a:rPr lang="es-ES_tradnl" i="1">
                        <a:latin typeface="Cambria Math"/>
                      </a:rPr>
                      <m:t> </m:t>
                    </m:r>
                    <m:r>
                      <a:rPr lang="es-ES_tradnl" i="1">
                        <a:latin typeface="Cambria Math"/>
                      </a:rPr>
                      <m:t>𝑇𝐸𝑆𝑇</m:t>
                    </m:r>
                  </m:oMath>
                </a14:m>
                <a:r>
                  <a:rPr lang="es-ES_tradnl" dirty="0"/>
                  <a:t>. </a:t>
                </a:r>
                <a:endParaRPr lang="es-ES_tradnl" dirty="0" smtClean="0"/>
              </a:p>
              <a:p>
                <a:pPr marL="285750" indent="-285750">
                  <a:buFont typeface="Arial" panose="020B0604020202020204" pitchFamily="34" charset="0"/>
                  <a:buChar char="•"/>
                </a:pPr>
                <a:endParaRPr lang="es-ES_tradnl" dirty="0"/>
              </a:p>
              <a:p>
                <a:r>
                  <a:rPr lang="es-ES_tradnl" b="1" dirty="0"/>
                  <a:t>C</a:t>
                </a:r>
                <a:r>
                  <a:rPr lang="es-ES_tradnl" b="1" dirty="0" smtClean="0"/>
                  <a:t>aptación:</a:t>
                </a:r>
              </a:p>
              <a:p>
                <a:endParaRPr lang="es-EC" b="1" dirty="0"/>
              </a:p>
              <a:p>
                <a:pPr marL="285750" lvl="0" indent="-285750">
                  <a:buFont typeface="Arial" panose="020B0604020202020204" pitchFamily="34" charset="0"/>
                  <a:buChar char="•"/>
                </a:pPr>
                <a:r>
                  <a:rPr lang="es-EC" dirty="0" smtClean="0"/>
                  <a:t>Antena UHF de 2,5 m.</a:t>
                </a:r>
              </a:p>
              <a:p>
                <a:pPr lvl="0"/>
                <a:endParaRPr lang="es-EC" dirty="0"/>
              </a:p>
              <a:p>
                <a:pPr lvl="0"/>
                <a:r>
                  <a:rPr lang="es-EC" b="1" dirty="0" smtClean="0"/>
                  <a:t>Móvil:</a:t>
                </a:r>
              </a:p>
              <a:p>
                <a:pPr lvl="0"/>
                <a:endParaRPr lang="es-EC" b="1" dirty="0" smtClean="0"/>
              </a:p>
              <a:p>
                <a:pPr marL="285750" lvl="0" indent="-285750">
                  <a:buFont typeface="Arial" panose="020B0604020202020204" pitchFamily="34" charset="0"/>
                  <a:buChar char="•"/>
                </a:pPr>
                <a:r>
                  <a:rPr lang="es-EC" dirty="0" smtClean="0"/>
                  <a:t>Vehículo con acondicionamiento eléctrico y de antenas. </a:t>
                </a:r>
              </a:p>
              <a:p>
                <a:pPr lvl="0"/>
                <a:endParaRPr lang="es-EC" b="1" dirty="0" smtClean="0"/>
              </a:p>
              <a:p>
                <a:pPr lvl="0"/>
                <a:endParaRPr lang="es-EC" dirty="0"/>
              </a:p>
              <a:p>
                <a:pPr lvl="0"/>
                <a:endParaRPr lang="es-EC"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xfrm>
                <a:off x="457200" y="1435100"/>
                <a:ext cx="3610744" cy="4691063"/>
              </a:xfrm>
              <a:blipFill rotWithShape="1">
                <a:blip r:embed="rId2"/>
                <a:stretch>
                  <a:fillRect l="-338" r="-1351"/>
                </a:stretch>
              </a:blipFill>
            </p:spPr>
            <p:txBody>
              <a:bodyPr/>
              <a:lstStyle/>
              <a:p>
                <a:r>
                  <a:rPr lang="es-EC">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377" y="1628800"/>
            <a:ext cx="4705870" cy="37040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6424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4474840" cy="1162050"/>
          </a:xfrm>
        </p:spPr>
        <p:txBody>
          <a:bodyPr/>
          <a:lstStyle/>
          <a:p>
            <a:r>
              <a:rPr lang="es-EC" dirty="0"/>
              <a:t>Analizador de </a:t>
            </a:r>
            <a:r>
              <a:rPr lang="es-EC" dirty="0" smtClean="0"/>
              <a:t>Espectros – Módulo GPS. </a:t>
            </a:r>
            <a:endParaRPr lang="es-EC" dirty="0"/>
          </a:p>
        </p:txBody>
      </p:sp>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a:xfrm>
                <a:off x="457200" y="1435100"/>
                <a:ext cx="3754760" cy="4691063"/>
              </a:xfrm>
            </p:spPr>
            <p:txBody>
              <a:bodyPr/>
              <a:lstStyle/>
              <a:p>
                <a:endParaRPr lang="es-EC" b="1" dirty="0" smtClean="0"/>
              </a:p>
              <a:p>
                <a:endParaRPr lang="es-EC" b="1" dirty="0"/>
              </a:p>
              <a:p>
                <a:endParaRPr lang="es-EC" b="1" dirty="0" smtClean="0"/>
              </a:p>
              <a:p>
                <a:endParaRPr lang="es-EC" b="1" dirty="0" smtClean="0"/>
              </a:p>
              <a:p>
                <a:pPr marL="285750" indent="-285750">
                  <a:buFont typeface="Arial" panose="020B0604020202020204" pitchFamily="34" charset="0"/>
                  <a:buChar char="•"/>
                </a:pPr>
                <a:r>
                  <a:rPr lang="es-EC" b="1" dirty="0" smtClean="0"/>
                  <a:t>Modelo: </a:t>
                </a:r>
                <a14:m>
                  <m:oMath xmlns:m="http://schemas.openxmlformats.org/officeDocument/2006/math">
                    <m:r>
                      <m:rPr>
                        <m:sty m:val="p"/>
                      </m:rPr>
                      <a:rPr lang="es-ES_tradnl">
                        <a:latin typeface="Cambria Math"/>
                      </a:rPr>
                      <m:t>Rohde</m:t>
                    </m:r>
                    <m:r>
                      <a:rPr lang="es-ES_tradnl">
                        <a:latin typeface="Cambria Math"/>
                      </a:rPr>
                      <m:t> </m:t>
                    </m:r>
                    <m:r>
                      <a:rPr lang="es-ES_tradnl" i="1">
                        <a:latin typeface="Cambria Math"/>
                      </a:rPr>
                      <m:t>&amp; </m:t>
                    </m:r>
                    <m:r>
                      <a:rPr lang="es-ES_tradnl" i="1">
                        <a:latin typeface="Cambria Math"/>
                      </a:rPr>
                      <m:t>𝑆𝑐h𝑤𝑎𝑧𝑒𝑟</m:t>
                    </m:r>
                  </m:oMath>
                </a14:m>
                <a:r>
                  <a:rPr lang="es-ES_tradnl" dirty="0"/>
                  <a:t> </a:t>
                </a:r>
                <a14:m>
                  <m:oMath xmlns:m="http://schemas.openxmlformats.org/officeDocument/2006/math">
                    <m:r>
                      <m:rPr>
                        <m:sty m:val="p"/>
                      </m:rPr>
                      <a:rPr lang="es-ES_tradnl">
                        <a:latin typeface="Cambria Math"/>
                      </a:rPr>
                      <m:t>TV</m:t>
                    </m:r>
                    <m:r>
                      <a:rPr lang="es-ES_tradnl">
                        <a:latin typeface="Cambria Math"/>
                      </a:rPr>
                      <m:t> </m:t>
                    </m:r>
                    <m:r>
                      <m:rPr>
                        <m:sty m:val="p"/>
                      </m:rPr>
                      <a:rPr lang="es-ES_tradnl">
                        <a:latin typeface="Cambria Math"/>
                      </a:rPr>
                      <m:t>Analyzer</m:t>
                    </m:r>
                    <m:r>
                      <a:rPr lang="es-ES_tradnl">
                        <a:latin typeface="Cambria Math"/>
                      </a:rPr>
                      <m:t> </m:t>
                    </m:r>
                    <m:r>
                      <m:rPr>
                        <m:sty m:val="p"/>
                      </m:rPr>
                      <a:rPr lang="es-ES_tradnl">
                        <a:latin typeface="Cambria Math"/>
                      </a:rPr>
                      <m:t>ETL</m:t>
                    </m:r>
                    <m:r>
                      <a:rPr lang="es-EC" b="1" i="0" smtClean="0">
                        <a:latin typeface="Cambria Math"/>
                      </a:rPr>
                      <m:t> −</m:t>
                    </m:r>
                    <m:r>
                      <a:rPr lang="es-ES_tradnl" i="1">
                        <a:latin typeface="Cambria Math"/>
                      </a:rPr>
                      <m:t>𝑇𝑆𝑀𝑋</m:t>
                    </m:r>
                    <m:r>
                      <a:rPr lang="es-ES_tradnl" i="1">
                        <a:latin typeface="Cambria Math"/>
                      </a:rPr>
                      <m:t> –</m:t>
                    </m:r>
                    <m:r>
                      <a:rPr lang="es-ES_tradnl" i="1">
                        <a:latin typeface="Cambria Math"/>
                      </a:rPr>
                      <m:t>𝑃𝑃𝑆</m:t>
                    </m:r>
                  </m:oMath>
                </a14:m>
                <a:r>
                  <a:rPr lang="es-EC" b="1" dirty="0" smtClean="0"/>
                  <a:t>.</a:t>
                </a:r>
              </a:p>
              <a:p>
                <a:endParaRPr lang="es-EC" b="1" dirty="0"/>
              </a:p>
              <a:p>
                <a:r>
                  <a:rPr lang="es-EC" b="1" dirty="0" smtClean="0"/>
                  <a:t>Características:</a:t>
                </a:r>
              </a:p>
              <a:p>
                <a:endParaRPr lang="es-EC" b="1" dirty="0" smtClean="0"/>
              </a:p>
              <a:p>
                <a:pPr marL="285750" indent="-285750">
                  <a:buFont typeface="Arial" panose="020B0604020202020204" pitchFamily="34" charset="0"/>
                  <a:buChar char="•"/>
                </a:pPr>
                <a:r>
                  <a:rPr lang="es-EC" dirty="0" smtClean="0"/>
                  <a:t>De fabricación alemana.</a:t>
                </a:r>
              </a:p>
              <a:p>
                <a:pPr marL="285750" indent="-285750">
                  <a:buFont typeface="Arial" panose="020B0604020202020204" pitchFamily="34" charset="0"/>
                  <a:buChar char="•"/>
                </a:pPr>
                <a:r>
                  <a:rPr lang="es-EC" dirty="0" smtClean="0"/>
                  <a:t>Analizador </a:t>
                </a:r>
                <a:r>
                  <a:rPr lang="es-EC" dirty="0"/>
                  <a:t>de espectros </a:t>
                </a:r>
                <a:r>
                  <a:rPr lang="es-EC" dirty="0" smtClean="0"/>
                  <a:t>A/D.</a:t>
                </a:r>
                <a:endParaRPr lang="es-EC" dirty="0"/>
              </a:p>
              <a:p>
                <a:pPr marL="285750" indent="-285750">
                  <a:buFont typeface="Arial" panose="020B0604020202020204" pitchFamily="34" charset="0"/>
                  <a:buChar char="•"/>
                </a:pPr>
                <a:r>
                  <a:rPr lang="es-EC" dirty="0" smtClean="0"/>
                  <a:t>ISDB-Tb.</a:t>
                </a:r>
                <a:endParaRPr lang="es-EC" dirty="0"/>
              </a:p>
              <a:p>
                <a:pPr marL="285750" indent="-285750">
                  <a:buFont typeface="Arial" panose="020B0604020202020204" pitchFamily="34" charset="0"/>
                  <a:buChar char="•"/>
                </a:pPr>
                <a:r>
                  <a:rPr lang="es-EC" dirty="0" smtClean="0"/>
                  <a:t>Windows XP.</a:t>
                </a:r>
              </a:p>
              <a:p>
                <a:pPr marL="285750" indent="-285750">
                  <a:buFont typeface="Arial" panose="020B0604020202020204" pitchFamily="34" charset="0"/>
                  <a:buChar char="•"/>
                </a:pPr>
                <a:r>
                  <a:rPr lang="es-EC" dirty="0" smtClean="0"/>
                  <a:t>Puertos USB, HDMI, etc.</a:t>
                </a:r>
              </a:p>
              <a:p>
                <a:endParaRPr lang="es-EC" dirty="0" smtClean="0"/>
              </a:p>
              <a:p>
                <a:endParaRPr lang="es-EC" b="1" dirty="0"/>
              </a:p>
              <a:p>
                <a:endParaRPr lang="es-EC" b="1"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xfrm>
                <a:off x="457200" y="1435100"/>
                <a:ext cx="3754760" cy="4691063"/>
              </a:xfrm>
              <a:blipFill rotWithShape="1">
                <a:blip r:embed="rId2"/>
                <a:stretch>
                  <a:fillRect l="-325"/>
                </a:stretch>
              </a:blipFill>
            </p:spPr>
            <p:txBody>
              <a:bodyPr/>
              <a:lstStyle/>
              <a:p>
                <a:r>
                  <a:rPr lang="es-EC">
                    <a:noFill/>
                  </a:rPr>
                  <a:t> </a:t>
                </a:r>
              </a:p>
            </p:txBody>
          </p:sp>
        </mc:Fallback>
      </mc:AlternateContent>
      <p:pic>
        <p:nvPicPr>
          <p:cNvPr id="5" name="4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179628"/>
            <a:ext cx="3384376" cy="2249372"/>
          </a:xfrm>
          <a:prstGeom prst="rect">
            <a:avLst/>
          </a:prstGeom>
          <a:ln>
            <a:solidFill>
              <a:schemeClr val="tx1"/>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850" y="3717032"/>
            <a:ext cx="2288756" cy="15920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259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499176" cy="1162050"/>
          </a:xfrm>
        </p:spPr>
        <p:txBody>
          <a:bodyPr/>
          <a:lstStyle/>
          <a:p>
            <a:r>
              <a:rPr lang="es-ES_tradnl" dirty="0"/>
              <a:t>Software </a:t>
            </a:r>
            <a:r>
              <a:rPr lang="es-ES_tradnl" dirty="0" smtClean="0"/>
              <a:t>Controlador, R&amp;S Broadcast and Drive Test (3.12).</a:t>
            </a:r>
            <a:endParaRPr lang="es-EC" dirty="0"/>
          </a:p>
        </p:txBody>
      </p:sp>
      <p:sp>
        <p:nvSpPr>
          <p:cNvPr id="4" name="3 Marcador de texto"/>
          <p:cNvSpPr>
            <a:spLocks noGrp="1"/>
          </p:cNvSpPr>
          <p:nvPr>
            <p:ph type="body" sz="half" idx="2"/>
          </p:nvPr>
        </p:nvSpPr>
        <p:spPr>
          <a:xfrm>
            <a:off x="457200" y="1435100"/>
            <a:ext cx="3106688" cy="4691063"/>
          </a:xfrm>
        </p:spPr>
        <p:txBody>
          <a:bodyPr/>
          <a:lstStyle/>
          <a:p>
            <a:endParaRPr lang="es-EC" dirty="0" smtClean="0"/>
          </a:p>
          <a:p>
            <a:endParaRPr lang="es-EC" dirty="0" smtClean="0"/>
          </a:p>
          <a:p>
            <a:endParaRPr lang="es-EC" dirty="0" smtClean="0"/>
          </a:p>
          <a:p>
            <a:endParaRPr lang="es-EC" dirty="0" smtClean="0"/>
          </a:p>
          <a:p>
            <a:endParaRPr lang="es-EC" dirty="0" smtClean="0"/>
          </a:p>
          <a:p>
            <a:pPr marL="285750" indent="-285750" algn="just">
              <a:buFont typeface="Arial" panose="020B0604020202020204" pitchFamily="34" charset="0"/>
              <a:buChar char="•"/>
            </a:pPr>
            <a:r>
              <a:rPr lang="es-EC" dirty="0" smtClean="0"/>
              <a:t>Nuevo Drive Test.</a:t>
            </a:r>
          </a:p>
          <a:p>
            <a:pPr algn="just"/>
            <a:endParaRPr lang="es-EC" dirty="0"/>
          </a:p>
          <a:p>
            <a:pPr marL="285750" indent="-285750" algn="just">
              <a:buFont typeface="Arial" panose="020B0604020202020204" pitchFamily="34" charset="0"/>
              <a:buChar char="•"/>
            </a:pPr>
            <a:r>
              <a:rPr lang="es-EC" dirty="0" smtClean="0"/>
              <a:t>Visualización de resultados en Google </a:t>
            </a:r>
            <a:r>
              <a:rPr lang="es-EC" dirty="0" err="1" smtClean="0"/>
              <a:t>Earth</a:t>
            </a:r>
            <a:r>
              <a:rPr lang="es-EC" dirty="0" smtClean="0"/>
              <a:t>.</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Procesamiento de resultados del Drive Test.</a:t>
            </a:r>
            <a:endParaRPr lang="es-EC" dirty="0"/>
          </a:p>
        </p:txBody>
      </p:sp>
      <p:pic>
        <p:nvPicPr>
          <p:cNvPr id="5" name="4 Imagen" descr="F:\Capturas\bcdrive-3.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4139952" y="2060848"/>
            <a:ext cx="4464496" cy="331236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39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Estación Reforzadora de </a:t>
            </a:r>
            <a:r>
              <a:rPr lang="es-EC" dirty="0" smtClean="0"/>
              <a:t>Señal “GAPFILLER”.</a:t>
            </a:r>
            <a:endParaRPr lang="es-EC" dirty="0"/>
          </a:p>
        </p:txBody>
      </p:sp>
      <p:sp>
        <p:nvSpPr>
          <p:cNvPr id="4" name="3 Marcador de texto"/>
          <p:cNvSpPr>
            <a:spLocks noGrp="1"/>
          </p:cNvSpPr>
          <p:nvPr>
            <p:ph type="body" sz="half" idx="2"/>
          </p:nvPr>
        </p:nvSpPr>
        <p:spPr/>
        <p:txBody>
          <a:bodyPr/>
          <a:lstStyle/>
          <a:p>
            <a:pPr algn="just"/>
            <a:r>
              <a:rPr lang="es-ES_tradnl" dirty="0" smtClean="0"/>
              <a:t>Una </a:t>
            </a:r>
            <a:r>
              <a:rPr lang="es-ES_tradnl" dirty="0"/>
              <a:t>estación reforzadora de señal, es un dispositivo de repetición de señal, cuya función primordial es rellenar los espacios vacíos (zonas de sombra) no cubiertos por el transmisor principal de la estación</a:t>
            </a:r>
            <a:r>
              <a:rPr lang="es-ES_tradnl" dirty="0" smtClean="0"/>
              <a:t>.</a:t>
            </a:r>
          </a:p>
          <a:p>
            <a:pPr algn="just"/>
            <a:endParaRPr lang="es-ES_tradnl" dirty="0"/>
          </a:p>
          <a:p>
            <a:pPr algn="just"/>
            <a:r>
              <a:rPr lang="es-ES_tradnl" b="1" dirty="0" smtClean="0"/>
              <a:t>Componentes:</a:t>
            </a:r>
            <a:endParaRPr lang="es-EC" b="1" dirty="0"/>
          </a:p>
          <a:p>
            <a:pPr algn="just"/>
            <a:endParaRPr lang="es-EC" dirty="0" smtClean="0"/>
          </a:p>
          <a:p>
            <a:pPr marL="285750" indent="-285750" algn="just">
              <a:buFont typeface="Arial" panose="020B0604020202020204" pitchFamily="34" charset="0"/>
              <a:buChar char="•"/>
            </a:pPr>
            <a:r>
              <a:rPr lang="es-ES_tradnl" dirty="0"/>
              <a:t>A</a:t>
            </a:r>
            <a:r>
              <a:rPr lang="es-ES_tradnl" dirty="0" smtClean="0"/>
              <a:t>ntena receptora.</a:t>
            </a:r>
          </a:p>
          <a:p>
            <a:pPr marL="285750" indent="-285750" algn="just">
              <a:buFont typeface="Arial" panose="020B0604020202020204" pitchFamily="34" charset="0"/>
              <a:buChar char="•"/>
            </a:pPr>
            <a:r>
              <a:rPr lang="es-ES_tradnl" dirty="0" smtClean="0"/>
              <a:t>Un repetidor.</a:t>
            </a:r>
          </a:p>
          <a:p>
            <a:pPr marL="285750" indent="-285750" algn="just">
              <a:buFont typeface="Arial" panose="020B0604020202020204" pitchFamily="34" charset="0"/>
              <a:buChar char="•"/>
            </a:pPr>
            <a:r>
              <a:rPr lang="es-ES_tradnl" dirty="0"/>
              <a:t>U</a:t>
            </a:r>
            <a:r>
              <a:rPr lang="es-ES_tradnl" dirty="0" smtClean="0"/>
              <a:t>n </a:t>
            </a:r>
            <a:r>
              <a:rPr lang="es-ES_tradnl" dirty="0"/>
              <a:t>amplificador de </a:t>
            </a:r>
            <a:r>
              <a:rPr lang="es-ES_tradnl" dirty="0" smtClean="0"/>
              <a:t>señal.</a:t>
            </a:r>
          </a:p>
          <a:p>
            <a:pPr marL="285750" indent="-285750" algn="just">
              <a:buFont typeface="Arial" panose="020B0604020202020204" pitchFamily="34" charset="0"/>
              <a:buChar char="•"/>
            </a:pPr>
            <a:r>
              <a:rPr lang="es-ES_tradnl" dirty="0" smtClean="0"/>
              <a:t>Antena </a:t>
            </a:r>
            <a:r>
              <a:rPr lang="es-ES_tradnl" dirty="0"/>
              <a:t>de transmisión.</a:t>
            </a:r>
            <a:endParaRPr lang="es-EC" dirty="0"/>
          </a:p>
          <a:p>
            <a:pPr algn="just"/>
            <a:endParaRPr lang="es-EC" dirty="0" smtClean="0"/>
          </a:p>
          <a:p>
            <a:pPr algn="just"/>
            <a:r>
              <a:rPr lang="es-EC" b="1" dirty="0" smtClean="0"/>
              <a:t>Condición:</a:t>
            </a:r>
          </a:p>
          <a:p>
            <a:pPr algn="just"/>
            <a:r>
              <a:rPr lang="es-EC" dirty="0" smtClean="0"/>
              <a:t>El GAPFILLLER, debe ubicarse dentro del área protegida, en la cual la ICE es &gt;= 51 </a:t>
            </a:r>
            <a:r>
              <a:rPr lang="es-EC" dirty="0" err="1" smtClean="0"/>
              <a:t>dBµV</a:t>
            </a:r>
            <a:r>
              <a:rPr lang="es-EC" dirty="0" smtClean="0"/>
              <a:t>/m.</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826" y="548680"/>
            <a:ext cx="2876550"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2350565351"/>
              </p:ext>
            </p:extLst>
          </p:nvPr>
        </p:nvGraphicFramePr>
        <p:xfrm>
          <a:off x="5098876" y="2924944"/>
          <a:ext cx="2857500" cy="3491865"/>
        </p:xfrm>
        <a:graphic>
          <a:graphicData uri="http://schemas.openxmlformats.org/drawingml/2006/table">
            <a:tbl>
              <a:tblPr firstRow="1" firstCol="1" bandRow="1">
                <a:tableStyleId>{5C22544A-7EE6-4342-B048-85BDC9FD1C3A}</a:tableStyleId>
              </a:tblPr>
              <a:tblGrid>
                <a:gridCol w="1331595"/>
                <a:gridCol w="1525905"/>
              </a:tblGrid>
              <a:tr h="190500">
                <a:tc gridSpan="2">
                  <a:txBody>
                    <a:bodyPr/>
                    <a:lstStyle/>
                    <a:p>
                      <a:pPr algn="ctr">
                        <a:spcAft>
                          <a:spcPts val="0"/>
                        </a:spcAft>
                      </a:pPr>
                      <a:r>
                        <a:rPr lang="es-EC" sz="1100" dirty="0">
                          <a:effectLst/>
                        </a:rPr>
                        <a:t>Entrada RF</a:t>
                      </a:r>
                      <a:endParaRPr lang="es-EC" sz="1200" dirty="0">
                        <a:solidFill>
                          <a:srgbClr val="76923C"/>
                        </a:solidFill>
                        <a:effectLst/>
                        <a:latin typeface="Times New Roman"/>
                        <a:ea typeface="Times New Roman"/>
                      </a:endParaRPr>
                    </a:p>
                  </a:txBody>
                  <a:tcPr marL="68580" marR="68580" marT="0" marB="0"/>
                </a:tc>
                <a:tc hMerge="1">
                  <a:txBody>
                    <a:bodyPr/>
                    <a:lstStyle/>
                    <a:p>
                      <a:endParaRPr lang="es-EC"/>
                    </a:p>
                  </a:txBody>
                  <a:tcPr/>
                </a:tc>
              </a:tr>
              <a:tr h="190500">
                <a:tc>
                  <a:txBody>
                    <a:bodyPr/>
                    <a:lstStyle/>
                    <a:p>
                      <a:pPr>
                        <a:spcAft>
                          <a:spcPts val="0"/>
                        </a:spcAft>
                      </a:pPr>
                      <a:r>
                        <a:rPr lang="es-EC" sz="1100">
                          <a:effectLst/>
                        </a:rPr>
                        <a:t>Tipo de Señal</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1 Multiplex </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Rango de Frecuencia</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470 - 870 MHz</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Banda </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IV &amp; V</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Conector</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N Hembra</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Perdida de retorno</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&gt; 23 dB</a:t>
                      </a:r>
                      <a:endParaRPr lang="es-EC" sz="1200">
                        <a:solidFill>
                          <a:srgbClr val="76923C"/>
                        </a:solidFill>
                        <a:effectLst/>
                        <a:latin typeface="Times New Roman"/>
                        <a:ea typeface="Times New Roman"/>
                      </a:endParaRPr>
                    </a:p>
                  </a:txBody>
                  <a:tcPr marL="68580" marR="68580" marT="0" marB="0"/>
                </a:tc>
              </a:tr>
              <a:tr h="190500">
                <a:tc gridSpan="2">
                  <a:txBody>
                    <a:bodyPr/>
                    <a:lstStyle/>
                    <a:p>
                      <a:pPr algn="ctr">
                        <a:spcAft>
                          <a:spcPts val="0"/>
                        </a:spcAft>
                      </a:pPr>
                      <a:r>
                        <a:rPr lang="es-EC" sz="1100">
                          <a:effectLst/>
                        </a:rPr>
                        <a:t>Nivel de RF para Operatividad</a:t>
                      </a:r>
                      <a:endParaRPr lang="es-EC" sz="1200">
                        <a:solidFill>
                          <a:srgbClr val="76923C"/>
                        </a:solidFill>
                        <a:effectLst/>
                        <a:latin typeface="Times New Roman"/>
                        <a:ea typeface="Times New Roman"/>
                      </a:endParaRPr>
                    </a:p>
                  </a:txBody>
                  <a:tcPr marL="68580" marR="68580" marT="0" marB="0"/>
                </a:tc>
                <a:tc hMerge="1">
                  <a:txBody>
                    <a:bodyPr/>
                    <a:lstStyle/>
                    <a:p>
                      <a:endParaRPr lang="es-EC"/>
                    </a:p>
                  </a:txBody>
                  <a:tcPr/>
                </a:tc>
              </a:tr>
              <a:tr h="190500">
                <a:tc>
                  <a:txBody>
                    <a:bodyPr/>
                    <a:lstStyle/>
                    <a:p>
                      <a:pPr>
                        <a:spcAft>
                          <a:spcPts val="0"/>
                        </a:spcAft>
                      </a:pPr>
                      <a:r>
                        <a:rPr lang="es-EC" sz="1100">
                          <a:effectLst/>
                        </a:rPr>
                        <a:t>Niveles de RF IN</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&gt; 45dBuV</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MER(rms)</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dirty="0">
                          <a:effectLst/>
                        </a:rPr>
                        <a:t>&gt; 23 dB</a:t>
                      </a:r>
                      <a:endParaRPr lang="es-EC" sz="1200" dirty="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BER antes del Viterbi</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&lt; 1e-3</a:t>
                      </a:r>
                      <a:endParaRPr lang="es-EC" sz="1200">
                        <a:solidFill>
                          <a:srgbClr val="76923C"/>
                        </a:solidFill>
                        <a:effectLst/>
                        <a:latin typeface="Times New Roman"/>
                        <a:ea typeface="Times New Roman"/>
                      </a:endParaRPr>
                    </a:p>
                  </a:txBody>
                  <a:tcPr marL="68580" marR="68580" marT="0" marB="0"/>
                </a:tc>
              </a:tr>
              <a:tr h="190500">
                <a:tc gridSpan="2">
                  <a:txBody>
                    <a:bodyPr/>
                    <a:lstStyle/>
                    <a:p>
                      <a:pPr algn="ctr">
                        <a:spcAft>
                          <a:spcPts val="0"/>
                        </a:spcAft>
                      </a:pPr>
                      <a:r>
                        <a:rPr lang="es-EC" sz="1100">
                          <a:effectLst/>
                        </a:rPr>
                        <a:t>Procesado de Señal</a:t>
                      </a:r>
                      <a:endParaRPr lang="es-EC" sz="1200">
                        <a:solidFill>
                          <a:srgbClr val="76923C"/>
                        </a:solidFill>
                        <a:effectLst/>
                        <a:latin typeface="Times New Roman"/>
                        <a:ea typeface="Times New Roman"/>
                      </a:endParaRPr>
                    </a:p>
                  </a:txBody>
                  <a:tcPr marL="68580" marR="68580" marT="0" marB="0"/>
                </a:tc>
                <a:tc hMerge="1">
                  <a:txBody>
                    <a:bodyPr/>
                    <a:lstStyle/>
                    <a:p>
                      <a:endParaRPr lang="es-EC"/>
                    </a:p>
                  </a:txBody>
                  <a:tcPr/>
                </a:tc>
              </a:tr>
              <a:tr h="190500">
                <a:tc>
                  <a:txBody>
                    <a:bodyPr/>
                    <a:lstStyle/>
                    <a:p>
                      <a:pPr>
                        <a:spcAft>
                          <a:spcPts val="0"/>
                        </a:spcAft>
                      </a:pPr>
                      <a:r>
                        <a:rPr lang="es-EC" sz="1100">
                          <a:effectLst/>
                        </a:rPr>
                        <a:t>Ancho de banda </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1 Multiplex 6 - 8 MHz</a:t>
                      </a:r>
                      <a:endParaRPr lang="es-EC" sz="1200">
                        <a:solidFill>
                          <a:srgbClr val="76923C"/>
                        </a:solidFill>
                        <a:effectLst/>
                        <a:latin typeface="Times New Roman"/>
                        <a:ea typeface="Times New Roman"/>
                      </a:endParaRPr>
                    </a:p>
                  </a:txBody>
                  <a:tcPr marL="68580" marR="68580" marT="0" marB="0"/>
                </a:tc>
              </a:tr>
              <a:tr h="190500">
                <a:tc>
                  <a:txBody>
                    <a:bodyPr/>
                    <a:lstStyle/>
                    <a:p>
                      <a:pPr>
                        <a:spcAft>
                          <a:spcPts val="0"/>
                        </a:spcAft>
                      </a:pPr>
                      <a:r>
                        <a:rPr lang="es-EC" sz="1100">
                          <a:effectLst/>
                        </a:rPr>
                        <a:t>Tx y antena receptora</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5 Wrms por Multiplex </a:t>
                      </a:r>
                      <a:endParaRPr lang="es-EC" sz="1200">
                        <a:solidFill>
                          <a:srgbClr val="76923C"/>
                        </a:solidFill>
                        <a:effectLst/>
                        <a:latin typeface="Times New Roman"/>
                        <a:ea typeface="Times New Roman"/>
                      </a:endParaRPr>
                    </a:p>
                  </a:txBody>
                  <a:tcPr marL="68580" marR="68580" marT="0" marB="0"/>
                </a:tc>
              </a:tr>
              <a:tr h="190500">
                <a:tc gridSpan="2">
                  <a:txBody>
                    <a:bodyPr/>
                    <a:lstStyle/>
                    <a:p>
                      <a:pPr algn="ctr">
                        <a:spcAft>
                          <a:spcPts val="0"/>
                        </a:spcAft>
                      </a:pPr>
                      <a:r>
                        <a:rPr lang="es-EC" sz="1100">
                          <a:effectLst/>
                        </a:rPr>
                        <a:t>Transmisión</a:t>
                      </a:r>
                      <a:endParaRPr lang="es-EC" sz="1200">
                        <a:solidFill>
                          <a:srgbClr val="76923C"/>
                        </a:solidFill>
                        <a:effectLst/>
                        <a:latin typeface="Times New Roman"/>
                        <a:ea typeface="Times New Roman"/>
                      </a:endParaRPr>
                    </a:p>
                  </a:txBody>
                  <a:tcPr marL="68580" marR="68580" marT="0" marB="0"/>
                </a:tc>
                <a:tc hMerge="1">
                  <a:txBody>
                    <a:bodyPr/>
                    <a:lstStyle/>
                    <a:p>
                      <a:endParaRPr lang="es-EC"/>
                    </a:p>
                  </a:txBody>
                  <a:tcPr/>
                </a:tc>
              </a:tr>
              <a:tr h="190500">
                <a:tc>
                  <a:txBody>
                    <a:bodyPr/>
                    <a:lstStyle/>
                    <a:p>
                      <a:pPr>
                        <a:spcAft>
                          <a:spcPts val="0"/>
                        </a:spcAft>
                      </a:pPr>
                      <a:r>
                        <a:rPr lang="es-EC" sz="1100">
                          <a:effectLst/>
                        </a:rPr>
                        <a:t>Potencia de salida</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a:effectLst/>
                        </a:rPr>
                        <a:t>1 Multiplex hasta 5Wrms</a:t>
                      </a:r>
                      <a:endParaRPr lang="es-EC" sz="1200">
                        <a:solidFill>
                          <a:srgbClr val="76923C"/>
                        </a:solidFill>
                        <a:effectLst/>
                        <a:latin typeface="Times New Roman"/>
                        <a:ea typeface="Times New Roman"/>
                      </a:endParaRPr>
                    </a:p>
                  </a:txBody>
                  <a:tcPr marL="68580" marR="68580" marT="0" marB="0"/>
                </a:tc>
              </a:tr>
              <a:tr h="200025">
                <a:tc>
                  <a:txBody>
                    <a:bodyPr/>
                    <a:lstStyle/>
                    <a:p>
                      <a:pPr>
                        <a:spcAft>
                          <a:spcPts val="0"/>
                        </a:spcAft>
                      </a:pPr>
                      <a:r>
                        <a:rPr lang="es-EC" sz="1100">
                          <a:effectLst/>
                        </a:rPr>
                        <a:t>Potencia Máxima</a:t>
                      </a:r>
                      <a:endParaRPr lang="es-EC" sz="1200">
                        <a:solidFill>
                          <a:srgbClr val="76923C"/>
                        </a:solidFill>
                        <a:effectLst/>
                        <a:latin typeface="Times New Roman"/>
                        <a:ea typeface="Times New Roman"/>
                      </a:endParaRPr>
                    </a:p>
                  </a:txBody>
                  <a:tcPr marL="68580" marR="68580" marT="0" marB="0"/>
                </a:tc>
                <a:tc>
                  <a:txBody>
                    <a:bodyPr/>
                    <a:lstStyle/>
                    <a:p>
                      <a:pPr>
                        <a:spcAft>
                          <a:spcPts val="0"/>
                        </a:spcAft>
                      </a:pPr>
                      <a:r>
                        <a:rPr lang="es-EC" sz="1100" dirty="0">
                          <a:effectLst/>
                        </a:rPr>
                        <a:t>50W</a:t>
                      </a:r>
                      <a:endParaRPr lang="es-EC" sz="1200" dirty="0">
                        <a:solidFill>
                          <a:srgbClr val="76923C"/>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82085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20688"/>
            <a:ext cx="2413992" cy="923330"/>
          </a:xfrm>
          <a:prstGeom prst="rect">
            <a:avLst/>
          </a:prstGeom>
          <a:noFill/>
        </p:spPr>
        <p:txBody>
          <a:bodyPr wrap="square" rtlCol="0">
            <a:spAutoFit/>
          </a:bodyPr>
          <a:lstStyle/>
          <a:p>
            <a:r>
              <a:rPr lang="es-EC" sz="3600" b="1" dirty="0" smtClean="0">
                <a:latin typeface="+mj-lt"/>
                <a:ea typeface="+mj-ea"/>
                <a:cs typeface="+mj-cs"/>
              </a:rPr>
              <a:t>Resumen</a:t>
            </a:r>
            <a:r>
              <a:rPr lang="en-US" sz="3600" b="1" dirty="0" smtClean="0">
                <a:latin typeface="+mj-lt"/>
                <a:ea typeface="+mj-ea"/>
                <a:cs typeface="+mj-cs"/>
              </a:rPr>
              <a:t>.</a:t>
            </a:r>
            <a:r>
              <a:rPr lang="en-US" dirty="0" smtClean="0"/>
              <a:t> </a:t>
            </a:r>
          </a:p>
          <a:p>
            <a:endParaRPr lang="en-US" dirty="0"/>
          </a:p>
        </p:txBody>
      </p:sp>
      <p:sp>
        <p:nvSpPr>
          <p:cNvPr id="6" name="TextBox 5"/>
          <p:cNvSpPr txBox="1"/>
          <p:nvPr/>
        </p:nvSpPr>
        <p:spPr>
          <a:xfrm>
            <a:off x="990600" y="2204864"/>
            <a:ext cx="7467600" cy="3139321"/>
          </a:xfrm>
          <a:prstGeom prst="rect">
            <a:avLst/>
          </a:prstGeom>
          <a:noFill/>
        </p:spPr>
        <p:txBody>
          <a:bodyPr wrap="square" rtlCol="0">
            <a:spAutoFit/>
          </a:bodyPr>
          <a:lstStyle/>
          <a:p>
            <a:pPr algn="just"/>
            <a:r>
              <a:rPr lang="es-ES" sz="2000" dirty="0" smtClean="0"/>
              <a:t>El </a:t>
            </a:r>
            <a:r>
              <a:rPr lang="es-ES" sz="2000" dirty="0"/>
              <a:t>presente proyecto se enfoca en la simulación de cobertura e intensidad de campo eléctrico (ICE), de un operador de </a:t>
            </a:r>
            <a:r>
              <a:rPr lang="es-ES" sz="2000" dirty="0" smtClean="0"/>
              <a:t>televisión </a:t>
            </a:r>
            <a:r>
              <a:rPr lang="es-ES" sz="2000" dirty="0"/>
              <a:t>d</a:t>
            </a:r>
            <a:r>
              <a:rPr lang="es-ES" sz="2000" dirty="0" smtClean="0"/>
              <a:t>igital </a:t>
            </a:r>
            <a:r>
              <a:rPr lang="es-ES" sz="2000" dirty="0"/>
              <a:t>respaldada de pruebas de campo con el fin de identificar su área de cobertura y a partir de estos resultados determinar si es necesario  o no el uso de estaciones repetidoras “GAPFILLERS”, a la vez que describe el estudio de compatibilidad electromagnética que permite conocer si existe interferencia al momento de operar simultáneamente tecnología analógica y digital.</a:t>
            </a:r>
          </a:p>
          <a:p>
            <a:pPr algn="just"/>
            <a:endParaRPr lang="es-ES" sz="2000" dirty="0"/>
          </a:p>
          <a:p>
            <a:r>
              <a:rPr lang="es-ES" dirty="0" smtClean="0"/>
              <a:t> </a:t>
            </a:r>
            <a:endParaRPr lang="es-ES" dirty="0"/>
          </a:p>
        </p:txBody>
      </p:sp>
    </p:spTree>
    <p:extLst>
      <p:ext uri="{BB962C8B-B14F-4D97-AF65-F5344CB8AC3E}">
        <p14:creationId xmlns:p14="http://schemas.microsoft.com/office/powerpoint/2010/main" val="3463402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Rutas.</a:t>
            </a:r>
            <a:endParaRPr lang="es-EC" dirty="0"/>
          </a:p>
        </p:txBody>
      </p:sp>
      <p:sp>
        <p:nvSpPr>
          <p:cNvPr id="3" name="2 Marcador de texto"/>
          <p:cNvSpPr>
            <a:spLocks noGrp="1"/>
          </p:cNvSpPr>
          <p:nvPr>
            <p:ph type="body" idx="1"/>
          </p:nvPr>
        </p:nvSpPr>
        <p:spPr>
          <a:xfrm>
            <a:off x="457200" y="1340768"/>
            <a:ext cx="4040188" cy="639762"/>
          </a:xfrm>
        </p:spPr>
        <p:txBody>
          <a:bodyPr/>
          <a:lstStyle/>
          <a:p>
            <a:r>
              <a:rPr lang="es-EC" dirty="0" smtClean="0"/>
              <a:t>Ruta Norte de Quito.</a:t>
            </a:r>
            <a:endParaRPr lang="es-EC" dirty="0"/>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2204864"/>
            <a:ext cx="3960440" cy="3888432"/>
          </a:xfrm>
          <a:ln>
            <a:solidFill>
              <a:schemeClr val="tx1"/>
            </a:solidFill>
          </a:ln>
        </p:spPr>
      </p:pic>
      <p:sp>
        <p:nvSpPr>
          <p:cNvPr id="5" name="4 Marcador de texto"/>
          <p:cNvSpPr>
            <a:spLocks noGrp="1"/>
          </p:cNvSpPr>
          <p:nvPr>
            <p:ph type="body" sz="quarter" idx="3"/>
          </p:nvPr>
        </p:nvSpPr>
        <p:spPr>
          <a:xfrm>
            <a:off x="4645025" y="1340768"/>
            <a:ext cx="4041775" cy="639762"/>
          </a:xfrm>
        </p:spPr>
        <p:txBody>
          <a:bodyPr/>
          <a:lstStyle/>
          <a:p>
            <a:r>
              <a:rPr lang="es-EC" dirty="0" smtClean="0"/>
              <a:t>Ruta Sur de Quito.</a:t>
            </a:r>
            <a:endParaRPr lang="es-EC" dirty="0"/>
          </a:p>
        </p:txBody>
      </p:sp>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34681" y="2204864"/>
            <a:ext cx="4041775" cy="3888432"/>
          </a:xfrm>
          <a:ln>
            <a:solidFill>
              <a:schemeClr val="tx1"/>
            </a:solid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0486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20486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618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4"/>
            <a:ext cx="7772400" cy="1470025"/>
          </a:xfrm>
        </p:spPr>
        <p:txBody>
          <a:bodyPr/>
          <a:lstStyle/>
          <a:p>
            <a:pPr algn="l"/>
            <a:r>
              <a:rPr lang="es-EC" dirty="0" smtClean="0"/>
              <a:t>Drive Test.</a:t>
            </a:r>
            <a:endParaRPr lang="es-EC" dirty="0"/>
          </a:p>
        </p:txBody>
      </p:sp>
      <p:sp>
        <p:nvSpPr>
          <p:cNvPr id="3" name="2 Subtítulo"/>
          <p:cNvSpPr>
            <a:spLocks noGrp="1"/>
          </p:cNvSpPr>
          <p:nvPr>
            <p:ph type="subTitle" idx="1"/>
          </p:nvPr>
        </p:nvSpPr>
        <p:spPr>
          <a:xfrm>
            <a:off x="1371600" y="2348880"/>
            <a:ext cx="6400800" cy="3384376"/>
          </a:xfrm>
        </p:spPr>
        <p:txBody>
          <a:bodyPr/>
          <a:lstStyle/>
          <a:p>
            <a:pPr algn="l"/>
            <a:endParaRPr lang="es-EC" sz="1400" b="1" dirty="0">
              <a:solidFill>
                <a:schemeClr val="tx1"/>
              </a:solidFill>
            </a:endParaRPr>
          </a:p>
          <a:p>
            <a:pPr algn="l"/>
            <a:r>
              <a:rPr lang="es-EC" sz="2400" b="1" dirty="0" smtClean="0">
                <a:solidFill>
                  <a:schemeClr val="tx1"/>
                </a:solidFill>
              </a:rPr>
              <a:t>Condiciones:</a:t>
            </a:r>
          </a:p>
          <a:p>
            <a:pPr algn="l"/>
            <a:endParaRPr lang="es-EC" sz="2400" b="1" dirty="0" smtClean="0">
              <a:solidFill>
                <a:schemeClr val="tx1"/>
              </a:solidFill>
            </a:endParaRPr>
          </a:p>
          <a:p>
            <a:pPr marL="342900" indent="-342900" algn="l">
              <a:buFont typeface="Arial" panose="020B0604020202020204" pitchFamily="34" charset="0"/>
              <a:buChar char="•"/>
            </a:pPr>
            <a:r>
              <a:rPr lang="es-EC" sz="2400" b="1" dirty="0" smtClean="0">
                <a:solidFill>
                  <a:schemeClr val="tx1"/>
                </a:solidFill>
              </a:rPr>
              <a:t>Velocidad</a:t>
            </a:r>
            <a:r>
              <a:rPr lang="es-EC" sz="2400" b="1" dirty="0">
                <a:solidFill>
                  <a:schemeClr val="tx1"/>
                </a:solidFill>
              </a:rPr>
              <a:t>: </a:t>
            </a:r>
            <a:r>
              <a:rPr lang="es-EC" sz="2400" dirty="0">
                <a:solidFill>
                  <a:schemeClr val="tx1"/>
                </a:solidFill>
              </a:rPr>
              <a:t>No mayor a 50 </a:t>
            </a:r>
            <a:r>
              <a:rPr lang="es-EC" sz="2400" dirty="0" smtClean="0">
                <a:solidFill>
                  <a:schemeClr val="tx1"/>
                </a:solidFill>
              </a:rPr>
              <a:t>Km/h.</a:t>
            </a:r>
            <a:endParaRPr lang="es-EC" sz="2400" dirty="0">
              <a:solidFill>
                <a:schemeClr val="tx1"/>
              </a:solidFill>
            </a:endParaRPr>
          </a:p>
          <a:p>
            <a:pPr marL="342900" indent="-342900" algn="l">
              <a:buFont typeface="Arial" panose="020B0604020202020204" pitchFamily="34" charset="0"/>
              <a:buChar char="•"/>
            </a:pPr>
            <a:r>
              <a:rPr lang="es-EC" sz="2400" b="1" dirty="0">
                <a:solidFill>
                  <a:schemeClr val="tx1"/>
                </a:solidFill>
              </a:rPr>
              <a:t>Longitud:</a:t>
            </a:r>
          </a:p>
          <a:p>
            <a:pPr marL="800100" lvl="1" indent="-342900" algn="l">
              <a:buFont typeface="Wingdings" panose="05000000000000000000" pitchFamily="2" charset="2"/>
              <a:buChar char="ü"/>
            </a:pPr>
            <a:r>
              <a:rPr lang="es-EC" sz="2000" dirty="0">
                <a:solidFill>
                  <a:schemeClr val="tx1"/>
                </a:solidFill>
              </a:rPr>
              <a:t>Ruta Norte 20 Km.</a:t>
            </a:r>
          </a:p>
          <a:p>
            <a:pPr marL="800100" lvl="1" indent="-342900" algn="l">
              <a:buFont typeface="Wingdings" panose="05000000000000000000" pitchFamily="2" charset="2"/>
              <a:buChar char="ü"/>
            </a:pPr>
            <a:r>
              <a:rPr lang="es-EC" sz="2000" dirty="0">
                <a:solidFill>
                  <a:schemeClr val="tx1"/>
                </a:solidFill>
              </a:rPr>
              <a:t>Ruta Sur 21,3 Km.</a:t>
            </a:r>
          </a:p>
          <a:p>
            <a:pPr marL="342900" indent="-342900" algn="l">
              <a:buFont typeface="Arial" panose="020B0604020202020204" pitchFamily="34" charset="0"/>
              <a:buChar char="•"/>
            </a:pPr>
            <a:r>
              <a:rPr lang="es-EC" sz="2400" b="1" dirty="0">
                <a:solidFill>
                  <a:schemeClr val="tx1"/>
                </a:solidFill>
              </a:rPr>
              <a:t>Mediciones estáticas: </a:t>
            </a:r>
            <a:r>
              <a:rPr lang="es-EC" sz="2400" dirty="0">
                <a:solidFill>
                  <a:schemeClr val="tx1"/>
                </a:solidFill>
              </a:rPr>
              <a:t>5 minutos</a:t>
            </a:r>
            <a:r>
              <a:rPr lang="es-EC" sz="2400" dirty="0" smtClean="0">
                <a:solidFill>
                  <a:schemeClr val="tx1"/>
                </a:solidFill>
              </a:rPr>
              <a:t>.</a:t>
            </a:r>
            <a:endParaRPr lang="es-EC" sz="2400" dirty="0">
              <a:solidFill>
                <a:schemeClr val="tx1"/>
              </a:solidFill>
            </a:endParaRPr>
          </a:p>
          <a:p>
            <a:pPr algn="l"/>
            <a:endParaRPr lang="es-EC" dirty="0" smtClean="0"/>
          </a:p>
          <a:p>
            <a:pPr marL="457200" indent="-457200">
              <a:buFont typeface="Arial" panose="020B0604020202020204" pitchFamily="34" charset="0"/>
              <a:buChar char="•"/>
            </a:pPr>
            <a:endParaRPr lang="es-EC" dirty="0"/>
          </a:p>
        </p:txBody>
      </p:sp>
    </p:spTree>
    <p:extLst>
      <p:ext uri="{BB962C8B-B14F-4D97-AF65-F5344CB8AC3E}">
        <p14:creationId xmlns:p14="http://schemas.microsoft.com/office/powerpoint/2010/main" val="3021431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normAutofit/>
          </a:bodyPr>
          <a:lstStyle/>
          <a:p>
            <a:pPr algn="l"/>
            <a:r>
              <a:rPr lang="es-EC" dirty="0" smtClean="0"/>
              <a:t>Resultados Ruta Norte.</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30" y="1412776"/>
            <a:ext cx="547287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3 Gráfico"/>
          <p:cNvGraphicFramePr>
            <a:graphicFrameLocks/>
          </p:cNvGraphicFramePr>
          <p:nvPr>
            <p:extLst>
              <p:ext uri="{D42A27DB-BD31-4B8C-83A1-F6EECF244321}">
                <p14:modId xmlns:p14="http://schemas.microsoft.com/office/powerpoint/2010/main" val="3389617200"/>
              </p:ext>
            </p:extLst>
          </p:nvPr>
        </p:nvGraphicFramePr>
        <p:xfrm>
          <a:off x="4716016" y="4108849"/>
          <a:ext cx="4104456" cy="25478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219325"/>
            <a:ext cx="19431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68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normAutofit/>
          </a:bodyPr>
          <a:lstStyle/>
          <a:p>
            <a:pPr algn="l"/>
            <a:r>
              <a:rPr lang="es-EC" dirty="0" smtClean="0"/>
              <a:t>Resultados Ruta Sur.</a:t>
            </a:r>
            <a:endParaRPr lang="es-EC"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19325"/>
            <a:ext cx="19431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2 Gráfico"/>
          <p:cNvGraphicFramePr>
            <a:graphicFrameLocks/>
          </p:cNvGraphicFramePr>
          <p:nvPr>
            <p:extLst>
              <p:ext uri="{D42A27DB-BD31-4B8C-83A1-F6EECF244321}">
                <p14:modId xmlns:p14="http://schemas.microsoft.com/office/powerpoint/2010/main" val="2389900923"/>
              </p:ext>
            </p:extLst>
          </p:nvPr>
        </p:nvGraphicFramePr>
        <p:xfrm>
          <a:off x="4499992" y="4149080"/>
          <a:ext cx="4248472" cy="2546226"/>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94" y="1326821"/>
            <a:ext cx="56959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17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3008313" cy="526380"/>
          </a:xfrm>
        </p:spPr>
        <p:txBody>
          <a:bodyPr/>
          <a:lstStyle/>
          <a:p>
            <a:r>
              <a:rPr lang="es-EC" dirty="0"/>
              <a:t>Simulación.</a:t>
            </a:r>
          </a:p>
        </p:txBody>
      </p:sp>
      <p:sp>
        <p:nvSpPr>
          <p:cNvPr id="4" name="3 Marcador de texto"/>
          <p:cNvSpPr>
            <a:spLocks noGrp="1"/>
          </p:cNvSpPr>
          <p:nvPr>
            <p:ph type="body" sz="half" idx="2"/>
          </p:nvPr>
        </p:nvSpPr>
        <p:spPr>
          <a:xfrm>
            <a:off x="457200" y="1124744"/>
            <a:ext cx="3008313" cy="4691063"/>
          </a:xfrm>
        </p:spPr>
        <p:txBody>
          <a:bodyPr/>
          <a:lstStyle/>
          <a:p>
            <a:pPr algn="just"/>
            <a:endParaRPr lang="es-EC" dirty="0"/>
          </a:p>
          <a:p>
            <a:pPr marL="342900" indent="-342900" algn="just">
              <a:buFont typeface="Arial" panose="020B0604020202020204" pitchFamily="34" charset="0"/>
              <a:buChar char="•"/>
            </a:pPr>
            <a:r>
              <a:rPr lang="es-EC" b="1" dirty="0" smtClean="0"/>
              <a:t>De Cobertura: </a:t>
            </a:r>
            <a:r>
              <a:rPr lang="es-EC" dirty="0" smtClean="0"/>
              <a:t>Obtención de la huella digital generada por el sistema radiante de ECTV, sobre la ciudad de Quito.</a:t>
            </a:r>
            <a:endParaRPr lang="es-EC" b="1" dirty="0" smtClean="0"/>
          </a:p>
          <a:p>
            <a:pPr algn="just"/>
            <a:endParaRPr lang="es-EC" b="1" dirty="0"/>
          </a:p>
          <a:p>
            <a:pPr marL="342900" indent="-342900" algn="just">
              <a:buFont typeface="Arial" panose="020B0604020202020204" pitchFamily="34" charset="0"/>
              <a:buChar char="•"/>
            </a:pPr>
            <a:r>
              <a:rPr lang="es-EC" b="1" dirty="0"/>
              <a:t>De </a:t>
            </a:r>
            <a:r>
              <a:rPr lang="es-EC" b="1" dirty="0" smtClean="0"/>
              <a:t>Perfil: </a:t>
            </a:r>
            <a:r>
              <a:rPr lang="es-EC" dirty="0" smtClean="0"/>
              <a:t>Identificación de zonas de sombra, a través de la intensidad de campo eléctrica con relación al perfil del terreno. </a:t>
            </a:r>
          </a:p>
          <a:p>
            <a:pPr algn="just"/>
            <a:endParaRPr lang="es-EC" b="1" dirty="0"/>
          </a:p>
          <a:p>
            <a:pPr marL="342900" indent="-342900" algn="just">
              <a:buFont typeface="Arial" panose="020B0604020202020204" pitchFamily="34" charset="0"/>
              <a:buChar char="•"/>
            </a:pPr>
            <a:r>
              <a:rPr lang="es-EC" b="1" dirty="0"/>
              <a:t>De </a:t>
            </a:r>
            <a:r>
              <a:rPr lang="es-EC" b="1" dirty="0" smtClean="0"/>
              <a:t>Compatibilidad: </a:t>
            </a:r>
            <a:r>
              <a:rPr lang="es-EC" dirty="0" smtClean="0"/>
              <a:t>Transmisión simultánea de señales Análogo/Digitales.</a:t>
            </a:r>
          </a:p>
          <a:p>
            <a:pPr algn="just"/>
            <a:endParaRPr lang="es-EC" dirty="0"/>
          </a:p>
          <a:p>
            <a:pPr marL="285750" indent="-285750">
              <a:buFont typeface="Arial" panose="020B0604020202020204" pitchFamily="34" charset="0"/>
              <a:buChar char="•"/>
            </a:pPr>
            <a:r>
              <a:rPr lang="es-EC" b="1" dirty="0" smtClean="0"/>
              <a:t>De GAPFILLER: </a:t>
            </a:r>
            <a:r>
              <a:rPr lang="es-EC" dirty="0"/>
              <a:t>Obtención de la huella digital generada por </a:t>
            </a:r>
            <a:r>
              <a:rPr lang="es-EC" dirty="0" smtClean="0"/>
              <a:t>las estaciones reforzadoras de señal, sobre las zonas de sombras de la ciudad de Quito.</a:t>
            </a:r>
            <a:endParaRPr lang="es-EC" b="1" dirty="0"/>
          </a:p>
        </p:txBody>
      </p:sp>
      <p:graphicFrame>
        <p:nvGraphicFramePr>
          <p:cNvPr id="6" name="5 Tabla"/>
          <p:cNvGraphicFramePr>
            <a:graphicFrameLocks noGrp="1"/>
          </p:cNvGraphicFramePr>
          <p:nvPr>
            <p:extLst>
              <p:ext uri="{D42A27DB-BD31-4B8C-83A1-F6EECF244321}">
                <p14:modId xmlns:p14="http://schemas.microsoft.com/office/powerpoint/2010/main" val="3452422698"/>
              </p:ext>
            </p:extLst>
          </p:nvPr>
        </p:nvGraphicFramePr>
        <p:xfrm>
          <a:off x="5220072" y="1844824"/>
          <a:ext cx="2664296" cy="3168346"/>
        </p:xfrm>
        <a:graphic>
          <a:graphicData uri="http://schemas.openxmlformats.org/drawingml/2006/table">
            <a:tbl>
              <a:tblPr firstRow="1" firstCol="1" bandRow="1">
                <a:tableStyleId>{5C22544A-7EE6-4342-B048-85BDC9FD1C3A}</a:tableStyleId>
              </a:tblPr>
              <a:tblGrid>
                <a:gridCol w="1442547"/>
                <a:gridCol w="1221749"/>
              </a:tblGrid>
              <a:tr h="317958">
                <a:tc>
                  <a:txBody>
                    <a:bodyPr/>
                    <a:lstStyle/>
                    <a:p>
                      <a:pPr algn="ctr">
                        <a:lnSpc>
                          <a:spcPct val="115000"/>
                        </a:lnSpc>
                        <a:spcAft>
                          <a:spcPts val="0"/>
                        </a:spcAft>
                      </a:pPr>
                      <a:r>
                        <a:rPr lang="es-EC" sz="1100" dirty="0">
                          <a:effectLst/>
                        </a:rPr>
                        <a:t>Referencia </a:t>
                      </a:r>
                      <a:endParaRPr lang="es-EC" sz="11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Descripción</a:t>
                      </a:r>
                      <a:endParaRPr lang="es-EC" sz="1100" dirty="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PTx:</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2 [Kw]</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Altura:</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88 [m]</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Azimut:</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45° - 135°</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Antena:</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PAD 2000</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Ganancia:</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13 [dBi]</a:t>
                      </a:r>
                      <a:endParaRPr lang="es-EC" sz="1100">
                        <a:solidFill>
                          <a:srgbClr val="76923C"/>
                        </a:solidFill>
                        <a:effectLst/>
                        <a:latin typeface="Calibri"/>
                        <a:ea typeface="Calibri"/>
                        <a:cs typeface="Times New Roman"/>
                      </a:endParaRPr>
                    </a:p>
                  </a:txBody>
                  <a:tcPr marL="68580" marR="68580" marT="0" marB="0"/>
                </a:tc>
              </a:tr>
              <a:tr h="624682">
                <a:tc>
                  <a:txBody>
                    <a:bodyPr/>
                    <a:lstStyle/>
                    <a:p>
                      <a:pPr algn="ctr">
                        <a:lnSpc>
                          <a:spcPct val="115000"/>
                        </a:lnSpc>
                        <a:spcAft>
                          <a:spcPts val="0"/>
                        </a:spcAft>
                      </a:pPr>
                      <a:r>
                        <a:rPr lang="es-EC" sz="1100">
                          <a:effectLst/>
                        </a:rPr>
                        <a:t>Arreglo de Antenas: </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4  ( 2 por Azimut)</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PTx_Antena:</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500 [w] </a:t>
                      </a:r>
                      <a:endParaRPr lang="es-EC" sz="1100">
                        <a:solidFill>
                          <a:srgbClr val="76923C"/>
                        </a:solidFill>
                        <a:effectLst/>
                        <a:latin typeface="Calibri"/>
                        <a:ea typeface="Calibri"/>
                        <a:cs typeface="Times New Roman"/>
                      </a:endParaRPr>
                    </a:p>
                  </a:txBody>
                  <a:tcPr marL="68580" marR="68580" marT="0" marB="0"/>
                </a:tc>
              </a:tr>
              <a:tr h="317958">
                <a:tc>
                  <a:txBody>
                    <a:bodyPr/>
                    <a:lstStyle/>
                    <a:p>
                      <a:pPr algn="ctr">
                        <a:lnSpc>
                          <a:spcPct val="115000"/>
                        </a:lnSpc>
                        <a:spcAft>
                          <a:spcPts val="0"/>
                        </a:spcAft>
                      </a:pPr>
                      <a:r>
                        <a:rPr lang="es-EC" sz="1100">
                          <a:effectLst/>
                        </a:rPr>
                        <a:t>Conector:</a:t>
                      </a:r>
                      <a:endParaRPr lang="es-EC" sz="11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7/16" Hembra</a:t>
                      </a:r>
                      <a:endParaRPr lang="es-EC" sz="1100" dirty="0">
                        <a:solidFill>
                          <a:srgbClr val="76923C"/>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0433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Simulación de Cobertura.</a:t>
            </a:r>
            <a:endParaRPr lang="es-EC" dirty="0"/>
          </a:p>
        </p:txBody>
      </p:sp>
      <p:sp>
        <p:nvSpPr>
          <p:cNvPr id="3" name="2 Marcador de texto"/>
          <p:cNvSpPr>
            <a:spLocks noGrp="1"/>
          </p:cNvSpPr>
          <p:nvPr>
            <p:ph type="body" idx="1"/>
          </p:nvPr>
        </p:nvSpPr>
        <p:spPr/>
        <p:txBody>
          <a:bodyPr/>
          <a:lstStyle/>
          <a:p>
            <a:pPr algn="ctr"/>
            <a:r>
              <a:rPr lang="es-EC" dirty="0" smtClean="0"/>
              <a:t>Azimut 45 °</a:t>
            </a:r>
            <a:endParaRPr lang="es-EC" dirty="0"/>
          </a:p>
        </p:txBody>
      </p:sp>
      <p:pic>
        <p:nvPicPr>
          <p:cNvPr id="7" name="6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544" y="3072947"/>
            <a:ext cx="4040188" cy="2737340"/>
          </a:xfrm>
          <a:ln>
            <a:solidFill>
              <a:schemeClr val="tx1"/>
            </a:solidFill>
          </a:ln>
        </p:spPr>
      </p:pic>
      <p:sp>
        <p:nvSpPr>
          <p:cNvPr id="5" name="4 Marcador de texto"/>
          <p:cNvSpPr>
            <a:spLocks noGrp="1"/>
          </p:cNvSpPr>
          <p:nvPr>
            <p:ph type="body" sz="quarter" idx="3"/>
          </p:nvPr>
        </p:nvSpPr>
        <p:spPr/>
        <p:txBody>
          <a:bodyPr/>
          <a:lstStyle/>
          <a:p>
            <a:pPr algn="ctr"/>
            <a:r>
              <a:rPr lang="es-EC" dirty="0" smtClean="0"/>
              <a:t>Azimut 135°</a:t>
            </a:r>
            <a:endParaRPr lang="es-EC" dirty="0"/>
          </a:p>
        </p:txBody>
      </p:sp>
      <p:pic>
        <p:nvPicPr>
          <p:cNvPr id="8" name="7 Marcador de contenido"/>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06690" y="3068960"/>
            <a:ext cx="4041774" cy="2749227"/>
          </a:xfrm>
          <a:ln>
            <a:solidFill>
              <a:schemeClr val="tx1"/>
            </a:solidFill>
          </a:ln>
        </p:spPr>
      </p:pic>
    </p:spTree>
    <p:extLst>
      <p:ext uri="{BB962C8B-B14F-4D97-AF65-F5344CB8AC3E}">
        <p14:creationId xmlns:p14="http://schemas.microsoft.com/office/powerpoint/2010/main" val="3228839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772400" cy="1470025"/>
          </a:xfrm>
        </p:spPr>
        <p:txBody>
          <a:bodyPr/>
          <a:lstStyle/>
          <a:p>
            <a:r>
              <a:rPr lang="es-EC" dirty="0" smtClean="0"/>
              <a:t>Simulación de Perfil.</a:t>
            </a:r>
            <a:endParaRPr lang="es-EC"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371600" y="2060848"/>
                <a:ext cx="6400800" cy="3168352"/>
              </a:xfrm>
            </p:spPr>
            <p:txBody>
              <a:bodyPr>
                <a:normAutofit fontScale="70000" lnSpcReduction="20000"/>
              </a:bodyPr>
              <a:lstStyle/>
              <a:p>
                <a:pPr marL="285750" indent="-285750" algn="just">
                  <a:buFont typeface="Arial" panose="020B0604020202020204" pitchFamily="34" charset="0"/>
                  <a:buChar char="•"/>
                </a:pPr>
                <a:endParaRPr lang="es-EC" sz="1400" dirty="0" smtClean="0">
                  <a:solidFill>
                    <a:schemeClr val="tx1"/>
                  </a:solidFill>
                </a:endParaRPr>
              </a:p>
              <a:p>
                <a:pPr algn="just"/>
                <a:endParaRPr lang="es-EC" sz="1400" dirty="0">
                  <a:solidFill>
                    <a:schemeClr val="tx1"/>
                  </a:solidFill>
                </a:endParaRPr>
              </a:p>
              <a:p>
                <a:pPr algn="just"/>
                <a:endParaRPr lang="es-EC" sz="1400" dirty="0" smtClean="0">
                  <a:solidFill>
                    <a:schemeClr val="tx1"/>
                  </a:solidFill>
                </a:endParaRPr>
              </a:p>
              <a:p>
                <a:pPr algn="just"/>
                <a:endParaRPr lang="es-EC" sz="1400" dirty="0" smtClean="0">
                  <a:solidFill>
                    <a:schemeClr val="tx1"/>
                  </a:solidFill>
                </a:endParaRPr>
              </a:p>
              <a:p>
                <a:pPr marL="285750" indent="-285750" algn="just">
                  <a:buFont typeface="Arial" panose="020B0604020202020204" pitchFamily="34" charset="0"/>
                  <a:buChar char="•"/>
                </a:pPr>
                <a:r>
                  <a:rPr lang="es-EC" sz="2100" dirty="0" smtClean="0">
                    <a:solidFill>
                      <a:schemeClr val="tx1"/>
                    </a:solidFill>
                  </a:rPr>
                  <a:t>Simula la </a:t>
                </a:r>
                <a:r>
                  <a:rPr lang="es-ES_tradnl" sz="2100" dirty="0" smtClean="0">
                    <a:solidFill>
                      <a:schemeClr val="tx1"/>
                    </a:solidFill>
                  </a:rPr>
                  <a:t>distribución </a:t>
                </a:r>
                <a:r>
                  <a:rPr lang="es-ES_tradnl" sz="2100" dirty="0">
                    <a:solidFill>
                      <a:schemeClr val="tx1"/>
                    </a:solidFill>
                  </a:rPr>
                  <a:t>de la intensidad de campo eléctrico en (</a:t>
                </a:r>
                <a14:m>
                  <m:oMath xmlns:m="http://schemas.openxmlformats.org/officeDocument/2006/math">
                    <m:r>
                      <a:rPr lang="es-ES_tradnl" sz="2100">
                        <a:solidFill>
                          <a:schemeClr val="tx1"/>
                        </a:solidFill>
                        <a:latin typeface="Cambria Math"/>
                      </a:rPr>
                      <m:t>𝑑𝐵𝑢</m:t>
                    </m:r>
                  </m:oMath>
                </a14:m>
                <a:r>
                  <a:rPr lang="es-ES_tradnl" sz="2100" dirty="0">
                    <a:solidFill>
                      <a:schemeClr val="tx1"/>
                    </a:solidFill>
                  </a:rPr>
                  <a:t>) </a:t>
                </a:r>
                <a:r>
                  <a:rPr lang="es-ES_tradnl" sz="2100" dirty="0" smtClean="0">
                    <a:solidFill>
                      <a:schemeClr val="tx1"/>
                    </a:solidFill>
                  </a:rPr>
                  <a:t>con relación  </a:t>
                </a:r>
                <a:r>
                  <a:rPr lang="es-ES_tradnl" sz="2100" dirty="0">
                    <a:solidFill>
                      <a:schemeClr val="tx1"/>
                    </a:solidFill>
                  </a:rPr>
                  <a:t>la topografía </a:t>
                </a:r>
                <a:r>
                  <a:rPr lang="es-ES_tradnl" sz="2100" dirty="0" smtClean="0">
                    <a:solidFill>
                      <a:schemeClr val="tx1"/>
                    </a:solidFill>
                  </a:rPr>
                  <a:t>del terreno en (</a:t>
                </a:r>
                <a14:m>
                  <m:oMath xmlns:m="http://schemas.openxmlformats.org/officeDocument/2006/math">
                    <m:r>
                      <a:rPr lang="es-ES_tradnl" sz="2100">
                        <a:solidFill>
                          <a:schemeClr val="tx1"/>
                        </a:solidFill>
                        <a:latin typeface="Cambria Math"/>
                      </a:rPr>
                      <m:t>𝐾𝑚</m:t>
                    </m:r>
                  </m:oMath>
                </a14:m>
                <a:r>
                  <a:rPr lang="es-ES_tradnl" sz="2100" dirty="0" smtClean="0">
                    <a:solidFill>
                      <a:schemeClr val="tx1"/>
                    </a:solidFill>
                  </a:rPr>
                  <a:t>).</a:t>
                </a:r>
              </a:p>
              <a:p>
                <a:pPr marL="285750" indent="-285750" algn="just">
                  <a:buFont typeface="Arial" panose="020B0604020202020204" pitchFamily="34" charset="0"/>
                  <a:buChar char="•"/>
                </a:pPr>
                <a:endParaRPr lang="es-EC" sz="2100" dirty="0">
                  <a:solidFill>
                    <a:schemeClr val="tx1"/>
                  </a:solidFill>
                </a:endParaRPr>
              </a:p>
              <a:p>
                <a:pPr marL="285750" indent="-285750" algn="just">
                  <a:buFont typeface="Arial" panose="020B0604020202020204" pitchFamily="34" charset="0"/>
                  <a:buChar char="•"/>
                </a:pPr>
                <a:r>
                  <a:rPr lang="es-ES_tradnl" sz="2100" dirty="0" smtClean="0">
                    <a:solidFill>
                      <a:schemeClr val="tx1"/>
                    </a:solidFill>
                  </a:rPr>
                  <a:t>Permitiendo </a:t>
                </a:r>
                <a:r>
                  <a:rPr lang="es-ES_tradnl" sz="2100" dirty="0">
                    <a:solidFill>
                      <a:schemeClr val="tx1"/>
                    </a:solidFill>
                  </a:rPr>
                  <a:t>la verificación o no, de línea de vista entre dos puntos de interés, </a:t>
                </a:r>
                <a:r>
                  <a:rPr lang="es-ES_tradnl" sz="2100" dirty="0" smtClean="0">
                    <a:solidFill>
                      <a:schemeClr val="tx1"/>
                    </a:solidFill>
                  </a:rPr>
                  <a:t>emplazamiento del </a:t>
                </a:r>
                <a:r>
                  <a:rPr lang="es-ES_tradnl" sz="2100" dirty="0">
                    <a:solidFill>
                      <a:schemeClr val="tx1"/>
                    </a:solidFill>
                  </a:rPr>
                  <a:t>sistema radiante de ECTV y un sector, parroquia o aglomeración urbana de alto </a:t>
                </a:r>
                <a:r>
                  <a:rPr lang="es-ES_tradnl" sz="2100" dirty="0" smtClean="0">
                    <a:solidFill>
                      <a:schemeClr val="tx1"/>
                    </a:solidFill>
                  </a:rPr>
                  <a:t>interés.</a:t>
                </a:r>
              </a:p>
              <a:p>
                <a:pPr algn="just"/>
                <a:endParaRPr lang="es-ES_tradnl" sz="2100" dirty="0" smtClean="0">
                  <a:solidFill>
                    <a:schemeClr val="tx1"/>
                  </a:solidFill>
                </a:endParaRPr>
              </a:p>
              <a:p>
                <a:pPr marL="285750" indent="-285750" algn="just">
                  <a:buFont typeface="Arial" panose="020B0604020202020204" pitchFamily="34" charset="0"/>
                  <a:buChar char="•"/>
                </a:pPr>
                <a:r>
                  <a:rPr lang="es-ES_tradnl" sz="2100" dirty="0">
                    <a:solidFill>
                      <a:schemeClr val="tx1"/>
                    </a:solidFill>
                  </a:rPr>
                  <a:t>Estas simulaciones nos permite corroborar o descartar, </a:t>
                </a:r>
                <a:r>
                  <a:rPr lang="es-ES_tradnl" sz="2100" dirty="0" smtClean="0">
                    <a:solidFill>
                      <a:schemeClr val="tx1"/>
                    </a:solidFill>
                  </a:rPr>
                  <a:t>las Zonas </a:t>
                </a:r>
                <a:r>
                  <a:rPr lang="es-ES_tradnl" sz="2100" dirty="0">
                    <a:solidFill>
                      <a:schemeClr val="tx1"/>
                    </a:solidFill>
                  </a:rPr>
                  <a:t>de </a:t>
                </a:r>
                <a:r>
                  <a:rPr lang="es-ES_tradnl" sz="2100" dirty="0" smtClean="0">
                    <a:solidFill>
                      <a:schemeClr val="tx1"/>
                    </a:solidFill>
                  </a:rPr>
                  <a:t>Sombra ya identificadas.</a:t>
                </a:r>
                <a:endParaRPr lang="es-EC" sz="2100" dirty="0">
                  <a:solidFill>
                    <a:schemeClr val="tx1"/>
                  </a:solidFill>
                </a:endParaRPr>
              </a:p>
              <a:p>
                <a:pPr marL="285750" indent="-285750" algn="just">
                  <a:buFont typeface="Arial" panose="020B0604020202020204" pitchFamily="34" charset="0"/>
                  <a:buChar char="•"/>
                </a:pPr>
                <a:endParaRPr lang="es-EC" sz="1400" dirty="0">
                  <a:solidFill>
                    <a:schemeClr val="tx1"/>
                  </a:solidFill>
                </a:endParaRPr>
              </a:p>
              <a:p>
                <a:r>
                  <a:rPr lang="es-ES_tradnl" dirty="0"/>
                  <a:t> </a:t>
                </a:r>
                <a:endParaRPr lang="es-EC" dirty="0"/>
              </a:p>
              <a:p>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371600" y="2060848"/>
                <a:ext cx="6400800" cy="3168352"/>
              </a:xfrm>
              <a:blipFill rotWithShape="1">
                <a:blip r:embed="rId2"/>
                <a:stretch>
                  <a:fillRect l="-190" r="-381"/>
                </a:stretch>
              </a:blipFill>
            </p:spPr>
            <p:txBody>
              <a:bodyPr/>
              <a:lstStyle/>
              <a:p>
                <a:r>
                  <a:rPr lang="es-EC">
                    <a:noFill/>
                  </a:rPr>
                  <a:t> </a:t>
                </a:r>
              </a:p>
            </p:txBody>
          </p:sp>
        </mc:Fallback>
      </mc:AlternateContent>
    </p:spTree>
    <p:extLst>
      <p:ext uri="{BB962C8B-B14F-4D97-AF65-F5344CB8AC3E}">
        <p14:creationId xmlns:p14="http://schemas.microsoft.com/office/powerpoint/2010/main" val="972281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Mitad del Mundo.</a:t>
            </a:r>
            <a:endParaRPr lang="es-EC" dirty="0"/>
          </a:p>
        </p:txBody>
      </p:sp>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p:txBody>
              <a:bodyPr/>
              <a:lstStyle/>
              <a:p>
                <a:endParaRPr lang="es-ES_tradnl" dirty="0" smtClean="0"/>
              </a:p>
              <a:p>
                <a:endParaRPr lang="es-ES_tradnl" dirty="0"/>
              </a:p>
              <a:p>
                <a:endParaRPr lang="es-ES_tradnl" dirty="0" smtClean="0"/>
              </a:p>
              <a:p>
                <a:endParaRPr lang="es-ES_tradnl" dirty="0"/>
              </a:p>
              <a:p>
                <a:endParaRPr lang="es-ES_tradnl" dirty="0" smtClean="0"/>
              </a:p>
              <a:p>
                <a:pPr algn="just"/>
                <a:r>
                  <a:rPr lang="es-ES_tradnl" sz="1600" dirty="0" smtClean="0"/>
                  <a:t>Se </a:t>
                </a:r>
                <a:r>
                  <a:rPr lang="es-ES_tradnl" sz="1600" dirty="0"/>
                  <a:t>identifica una zona de sombra en el sector de la Mitad del Mundo, como el gráfico lo </a:t>
                </a:r>
                <a:r>
                  <a:rPr lang="es-ES_tradnl" sz="1600" dirty="0" smtClean="0"/>
                  <a:t>refleja </a:t>
                </a:r>
                <a:r>
                  <a:rPr lang="es-ES_tradnl" sz="1600" dirty="0"/>
                  <a:t>existe un obstáculo lo que impide contar con línea de vista hacia dicho sector, cuantificando un nivel de señal de  53 </a:t>
                </a:r>
                <a14:m>
                  <m:oMath xmlns:m="http://schemas.openxmlformats.org/officeDocument/2006/math">
                    <m:r>
                      <a:rPr lang="es-ES_tradnl" sz="1600" i="1">
                        <a:latin typeface="Cambria Math"/>
                      </a:rPr>
                      <m:t>[</m:t>
                    </m:r>
                    <m:r>
                      <a:rPr lang="es-ES_tradnl" sz="1600" i="1">
                        <a:latin typeface="Cambria Math"/>
                      </a:rPr>
                      <m:t>𝑑𝐵𝑢</m:t>
                    </m:r>
                  </m:oMath>
                </a14:m>
                <a:r>
                  <a:rPr lang="es-ES_tradnl" sz="1600" dirty="0"/>
                  <a:t>].</a:t>
                </a:r>
                <a:endParaRPr lang="es-EC" sz="1600" dirty="0"/>
              </a:p>
              <a:p>
                <a:endParaRPr lang="es-EC"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blipFill rotWithShape="1">
                <a:blip r:embed="rId2"/>
                <a:stretch>
                  <a:fillRect l="-1014" r="-1014"/>
                </a:stretch>
              </a:blipFill>
            </p:spPr>
            <p:txBody>
              <a:bodyPr/>
              <a:lstStyle/>
              <a:p>
                <a:r>
                  <a:rPr lang="es-EC">
                    <a:noFill/>
                  </a:rPr>
                  <a:t> </a:t>
                </a:r>
              </a:p>
            </p:txBody>
          </p:sp>
        </mc:Fallback>
      </mc:AlternateContent>
      <p:pic>
        <p:nvPicPr>
          <p:cNvPr id="5" name="Picture 3" descr="F:\PERFILES_DE_SIRENET\PERFIL_MITAD_DEL_MUNDO.JPG"/>
          <p:cNvPicPr/>
          <p:nvPr/>
        </p:nvPicPr>
        <p:blipFill>
          <a:blip r:embed="rId3" cstate="print"/>
          <a:srcRect/>
          <a:stretch>
            <a:fillRect/>
          </a:stretch>
        </p:blipFill>
        <p:spPr bwMode="auto">
          <a:xfrm>
            <a:off x="3563888" y="1844614"/>
            <a:ext cx="5360670" cy="3202305"/>
          </a:xfrm>
          <a:prstGeom prst="rect">
            <a:avLst/>
          </a:prstGeom>
          <a:noFill/>
          <a:ln w="0">
            <a:solidFill>
              <a:srgbClr val="000000"/>
            </a:solidFill>
            <a:miter lim="800000"/>
            <a:headEnd/>
            <a:tailEnd/>
          </a:ln>
        </p:spPr>
      </p:pic>
    </p:spTree>
    <p:extLst>
      <p:ext uri="{BB962C8B-B14F-4D97-AF65-F5344CB8AC3E}">
        <p14:creationId xmlns:p14="http://schemas.microsoft.com/office/powerpoint/2010/main" val="3490469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Sur de Quito.</a:t>
            </a:r>
            <a:endParaRPr lang="es-EC" dirty="0"/>
          </a:p>
        </p:txBody>
      </p:sp>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p:txBody>
              <a:bodyPr/>
              <a:lstStyle/>
              <a:p>
                <a:r>
                  <a:rPr lang="es-ES_tradnl" dirty="0"/>
                  <a:t> </a:t>
                </a:r>
                <a:endParaRPr lang="es-EC" dirty="0"/>
              </a:p>
              <a:p>
                <a:endParaRPr lang="es-ES_tradnl" sz="1600" dirty="0" smtClean="0"/>
              </a:p>
              <a:p>
                <a:endParaRPr lang="es-ES_tradnl" sz="1600" dirty="0"/>
              </a:p>
              <a:p>
                <a:pPr algn="just"/>
                <a:endParaRPr lang="es-ES_tradnl" sz="1600" dirty="0" smtClean="0"/>
              </a:p>
              <a:p>
                <a:pPr algn="just"/>
                <a:r>
                  <a:rPr lang="es-ES_tradnl" sz="1600" dirty="0" smtClean="0"/>
                  <a:t>Se </a:t>
                </a:r>
                <a:r>
                  <a:rPr lang="es-ES_tradnl" sz="1600" dirty="0"/>
                  <a:t>identifica una zona de sombra en el sector </a:t>
                </a:r>
                <a:r>
                  <a:rPr lang="es-ES_tradnl" sz="1600" dirty="0" smtClean="0"/>
                  <a:t>del </a:t>
                </a:r>
                <a:r>
                  <a:rPr lang="es-ES_tradnl" sz="1600" dirty="0"/>
                  <a:t>Sur de Quito, como el gráfico lo </a:t>
                </a:r>
                <a:r>
                  <a:rPr lang="es-ES_tradnl" sz="1600" dirty="0" smtClean="0"/>
                  <a:t>refleja </a:t>
                </a:r>
                <a:r>
                  <a:rPr lang="es-ES_tradnl" sz="1600" dirty="0"/>
                  <a:t>existe un obstáculo lo que impide contar con línea de </a:t>
                </a:r>
                <a:r>
                  <a:rPr lang="es-ES_tradnl" sz="1600" dirty="0" smtClean="0"/>
                  <a:t>vista </a:t>
                </a:r>
                <a:r>
                  <a:rPr lang="es-ES_tradnl" sz="1600" dirty="0"/>
                  <a:t>hacia dicho sector, cuantificando un nivel de señal de  </a:t>
                </a:r>
                <a14:m>
                  <m:oMath xmlns:m="http://schemas.openxmlformats.org/officeDocument/2006/math">
                    <m:r>
                      <a:rPr lang="es-ES_tradnl" sz="1600">
                        <a:latin typeface="Cambria Math"/>
                      </a:rPr>
                      <m:t>52 [</m:t>
                    </m:r>
                    <m:r>
                      <a:rPr lang="es-ES_tradnl" sz="1600">
                        <a:latin typeface="Cambria Math"/>
                      </a:rPr>
                      <m:t>𝑑𝐵𝑢</m:t>
                    </m:r>
                    <m:r>
                      <a:rPr lang="es-ES_tradnl" sz="1600">
                        <a:latin typeface="Cambria Math"/>
                      </a:rPr>
                      <m:t>].</m:t>
                    </m:r>
                  </m:oMath>
                </a14:m>
                <a:endParaRPr lang="es-EC" sz="1600" dirty="0"/>
              </a:p>
              <a:p>
                <a:endParaRPr lang="es-EC"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blipFill rotWithShape="1">
                <a:blip r:embed="rId2"/>
                <a:stretch>
                  <a:fillRect l="-1014" r="-1014"/>
                </a:stretch>
              </a:blipFill>
            </p:spPr>
            <p:txBody>
              <a:bodyPr/>
              <a:lstStyle/>
              <a:p>
                <a:r>
                  <a:rPr lang="es-EC">
                    <a:noFill/>
                  </a:rPr>
                  <a:t> </a:t>
                </a:r>
              </a:p>
            </p:txBody>
          </p:sp>
        </mc:Fallback>
      </mc:AlternateContent>
      <p:pic>
        <p:nvPicPr>
          <p:cNvPr id="5" name="Picture 4" descr="F:\PERFILES_DE_SIRENET\CHILLOGALLO_ALTO.JPG"/>
          <p:cNvPicPr/>
          <p:nvPr/>
        </p:nvPicPr>
        <p:blipFill>
          <a:blip r:embed="rId3" cstate="print"/>
          <a:srcRect/>
          <a:stretch>
            <a:fillRect/>
          </a:stretch>
        </p:blipFill>
        <p:spPr bwMode="auto">
          <a:xfrm>
            <a:off x="3632820" y="2132856"/>
            <a:ext cx="5356225" cy="3008630"/>
          </a:xfrm>
          <a:prstGeom prst="rect">
            <a:avLst/>
          </a:prstGeom>
          <a:noFill/>
          <a:ln w="0">
            <a:solidFill>
              <a:srgbClr val="000000"/>
            </a:solidFill>
            <a:miter lim="800000"/>
            <a:headEnd/>
            <a:tailEnd/>
          </a:ln>
        </p:spPr>
      </p:pic>
    </p:spTree>
    <p:extLst>
      <p:ext uri="{BB962C8B-B14F-4D97-AF65-F5344CB8AC3E}">
        <p14:creationId xmlns:p14="http://schemas.microsoft.com/office/powerpoint/2010/main" val="2970113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Centro Norte de Quito.</a:t>
            </a:r>
            <a:endParaRPr lang="es-EC" dirty="0"/>
          </a:p>
        </p:txBody>
      </p:sp>
      <p:pic>
        <p:nvPicPr>
          <p:cNvPr id="4" name="Picture 7" descr="F:\PERFILES_DE_SIRENET\CUMBAYA_ALTO.JPG"/>
          <p:cNvPicPr>
            <a:picLocks noGrp="1"/>
          </p:cNvPicPr>
          <p:nvPr>
            <p:ph idx="1"/>
          </p:nvPr>
        </p:nvPicPr>
        <p:blipFill>
          <a:blip r:embed="rId2" cstate="print"/>
          <a:srcRect/>
          <a:stretch>
            <a:fillRect/>
          </a:stretch>
        </p:blipFill>
        <p:spPr bwMode="auto">
          <a:xfrm>
            <a:off x="583348" y="1600200"/>
            <a:ext cx="7977303" cy="4525963"/>
          </a:xfrm>
          <a:prstGeom prst="rect">
            <a:avLst/>
          </a:prstGeom>
          <a:noFill/>
          <a:ln w="0">
            <a:solidFill>
              <a:srgbClr val="000000"/>
            </a:solidFill>
            <a:miter lim="800000"/>
            <a:headEnd/>
            <a:tailEnd/>
          </a:ln>
        </p:spPr>
      </p:pic>
    </p:spTree>
    <p:extLst>
      <p:ext uri="{BB962C8B-B14F-4D97-AF65-F5344CB8AC3E}">
        <p14:creationId xmlns:p14="http://schemas.microsoft.com/office/powerpoint/2010/main" val="180940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1960"/>
            <a:ext cx="8229600" cy="1066800"/>
          </a:xfrm>
        </p:spPr>
        <p:txBody>
          <a:bodyPr>
            <a:normAutofit/>
          </a:bodyPr>
          <a:lstStyle/>
          <a:p>
            <a:pPr algn="l"/>
            <a:r>
              <a:rPr lang="es-EC" sz="3600" b="1" dirty="0" smtClean="0"/>
              <a:t>Objetivos.</a:t>
            </a:r>
            <a:endParaRPr lang="es-EC" sz="3600" b="1" dirty="0"/>
          </a:p>
        </p:txBody>
      </p:sp>
      <p:sp>
        <p:nvSpPr>
          <p:cNvPr id="3" name="2 Marcador de contenido"/>
          <p:cNvSpPr>
            <a:spLocks noGrp="1"/>
          </p:cNvSpPr>
          <p:nvPr>
            <p:ph idx="1"/>
          </p:nvPr>
        </p:nvSpPr>
        <p:spPr>
          <a:xfrm>
            <a:off x="457200" y="980728"/>
            <a:ext cx="8229600" cy="5544616"/>
          </a:xfrm>
        </p:spPr>
        <p:txBody>
          <a:bodyPr>
            <a:noAutofit/>
          </a:bodyPr>
          <a:lstStyle/>
          <a:p>
            <a:pPr marL="0" indent="0" algn="just">
              <a:buNone/>
            </a:pPr>
            <a:endParaRPr lang="es-EC" sz="2000" b="1" dirty="0" smtClean="0"/>
          </a:p>
          <a:p>
            <a:pPr marL="0" indent="0" algn="just">
              <a:buNone/>
            </a:pPr>
            <a:r>
              <a:rPr lang="es-EC" sz="2000" b="1" dirty="0" smtClean="0"/>
              <a:t>General:</a:t>
            </a:r>
          </a:p>
          <a:p>
            <a:pPr marL="0" indent="0" algn="just">
              <a:buNone/>
            </a:pPr>
            <a:endParaRPr lang="es-EC" sz="2000" b="1" dirty="0" smtClean="0"/>
          </a:p>
          <a:p>
            <a:pPr algn="just"/>
            <a:r>
              <a:rPr lang="es-ES_tradnl" sz="2000" dirty="0"/>
              <a:t>Realizar el estudio y simulación </a:t>
            </a:r>
            <a:r>
              <a:rPr lang="es-ES_tradnl" sz="2000" dirty="0" smtClean="0"/>
              <a:t>del comportamiento electromagnético de  </a:t>
            </a:r>
            <a:r>
              <a:rPr lang="es-ES_tradnl" sz="2000" dirty="0"/>
              <a:t>operadoras de TDT en la ciudad de </a:t>
            </a:r>
            <a:r>
              <a:rPr lang="es-ES_tradnl" sz="2000" dirty="0" smtClean="0"/>
              <a:t>Quito.</a:t>
            </a:r>
            <a:endParaRPr lang="es-EC" sz="2000" dirty="0"/>
          </a:p>
          <a:p>
            <a:pPr marL="0" indent="0" algn="just">
              <a:buNone/>
            </a:pPr>
            <a:r>
              <a:rPr lang="es-EC" sz="2000" b="1" dirty="0" smtClean="0"/>
              <a:t>Específicos:</a:t>
            </a:r>
          </a:p>
          <a:p>
            <a:pPr marL="0" indent="0" algn="just">
              <a:buNone/>
            </a:pPr>
            <a:endParaRPr lang="es-EC" sz="2000" b="1" dirty="0" smtClean="0"/>
          </a:p>
          <a:p>
            <a:pPr lvl="0" algn="just"/>
            <a:r>
              <a:rPr lang="es-ES_tradnl" sz="2000" dirty="0" smtClean="0"/>
              <a:t>Levantamiento </a:t>
            </a:r>
            <a:r>
              <a:rPr lang="es-ES_tradnl" sz="2000" dirty="0"/>
              <a:t>de la información requerida referente a los estándares existentes sobre TDT.</a:t>
            </a:r>
            <a:endParaRPr lang="es-EC" sz="2000" dirty="0"/>
          </a:p>
          <a:p>
            <a:pPr lvl="0" algn="just"/>
            <a:r>
              <a:rPr lang="es-ES_tradnl" sz="2000" dirty="0"/>
              <a:t>Definir el estándar elegido por el País conociendo su arquitectura y funcionamiento.</a:t>
            </a:r>
            <a:endParaRPr lang="es-EC" sz="2000" dirty="0"/>
          </a:p>
          <a:p>
            <a:pPr lvl="0" algn="just"/>
            <a:r>
              <a:rPr lang="es-ES_tradnl" sz="2000" dirty="0"/>
              <a:t>Determinar </a:t>
            </a:r>
            <a:r>
              <a:rPr lang="es-ES_tradnl" sz="2000" dirty="0" smtClean="0"/>
              <a:t>el proveedor </a:t>
            </a:r>
            <a:r>
              <a:rPr lang="es-ES_tradnl" sz="2000" dirty="0"/>
              <a:t>de TV (</a:t>
            </a:r>
            <a:r>
              <a:rPr lang="es-ES_tradnl" sz="2000" dirty="0" smtClean="0"/>
              <a:t>Estación Transmisora) </a:t>
            </a:r>
            <a:r>
              <a:rPr lang="es-ES_tradnl" sz="2000" dirty="0"/>
              <a:t>que se </a:t>
            </a:r>
            <a:r>
              <a:rPr lang="es-ES_tradnl" sz="2000" dirty="0" smtClean="0"/>
              <a:t>utilizará en el proceso de simulación</a:t>
            </a:r>
            <a:r>
              <a:rPr lang="es-ES_tradnl" sz="2000" dirty="0"/>
              <a:t>.</a:t>
            </a:r>
            <a:endParaRPr lang="es-EC" sz="2000" dirty="0"/>
          </a:p>
          <a:p>
            <a:pPr lvl="0" algn="just"/>
            <a:r>
              <a:rPr lang="es-EC" sz="2000" dirty="0"/>
              <a:t>Establecer la zona de trabajo de acuerdo a los requerimientos y parámetros técnicos, necesarios para la Transmisión de Televisión Digital Terrestre (TDT</a:t>
            </a:r>
            <a:r>
              <a:rPr lang="es-EC" sz="2000" dirty="0" smtClean="0"/>
              <a:t>), </a:t>
            </a:r>
            <a:r>
              <a:rPr lang="es-EC" sz="2000" dirty="0"/>
              <a:t>de las </a:t>
            </a:r>
            <a:r>
              <a:rPr lang="es-EC" sz="2000" dirty="0" smtClean="0"/>
              <a:t>operadora definida. </a:t>
            </a:r>
            <a:endParaRPr lang="es-EC" sz="2000" dirty="0"/>
          </a:p>
          <a:p>
            <a:pPr marL="0" indent="0" algn="just">
              <a:buNone/>
            </a:pPr>
            <a:endParaRPr lang="es-EC" sz="2000" b="1" dirty="0" smtClean="0"/>
          </a:p>
        </p:txBody>
      </p:sp>
    </p:spTree>
    <p:extLst>
      <p:ext uri="{BB962C8B-B14F-4D97-AF65-F5344CB8AC3E}">
        <p14:creationId xmlns:p14="http://schemas.microsoft.com/office/powerpoint/2010/main" val="566975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470025"/>
          </a:xfrm>
        </p:spPr>
        <p:txBody>
          <a:bodyPr>
            <a:normAutofit fontScale="90000"/>
          </a:bodyPr>
          <a:lstStyle/>
          <a:p>
            <a:pPr algn="l"/>
            <a:r>
              <a:rPr lang="es-ES_tradnl" dirty="0" smtClean="0"/>
              <a:t/>
            </a:r>
            <a:br>
              <a:rPr lang="es-ES_tradnl" dirty="0" smtClean="0"/>
            </a:br>
            <a:r>
              <a:rPr lang="es-ES_tradnl" dirty="0" smtClean="0"/>
              <a:t>Interpretación </a:t>
            </a:r>
            <a:r>
              <a:rPr lang="es-ES_tradnl" dirty="0"/>
              <a:t>de la </a:t>
            </a:r>
            <a:r>
              <a:rPr lang="es-ES_tradnl" dirty="0" smtClean="0"/>
              <a:t>Simulación </a:t>
            </a:r>
            <a:r>
              <a:rPr lang="es-ES_tradnl" dirty="0"/>
              <a:t>de </a:t>
            </a:r>
            <a:r>
              <a:rPr lang="es-ES_tradnl" dirty="0" smtClean="0"/>
              <a:t>Perfiles</a:t>
            </a:r>
            <a:r>
              <a:rPr lang="es-ES_tradnl" dirty="0"/>
              <a:t>:</a:t>
            </a:r>
            <a:r>
              <a:rPr lang="es-EC" dirty="0"/>
              <a:t/>
            </a:r>
            <a:br>
              <a:rPr lang="es-EC" dirty="0"/>
            </a:br>
            <a:endParaRPr lang="es-EC" dirty="0"/>
          </a:p>
        </p:txBody>
      </p:sp>
      <p:sp>
        <p:nvSpPr>
          <p:cNvPr id="3" name="2 Subtítulo"/>
          <p:cNvSpPr>
            <a:spLocks noGrp="1"/>
          </p:cNvSpPr>
          <p:nvPr>
            <p:ph type="subTitle" idx="1"/>
          </p:nvPr>
        </p:nvSpPr>
        <p:spPr>
          <a:xfrm>
            <a:off x="1371600" y="2780928"/>
            <a:ext cx="6400800" cy="1752600"/>
          </a:xfrm>
        </p:spPr>
        <p:txBody>
          <a:bodyPr>
            <a:normAutofit/>
          </a:bodyPr>
          <a:lstStyle/>
          <a:p>
            <a:pPr algn="just"/>
            <a:endParaRPr lang="es-ES_tradnl" sz="1600" dirty="0" smtClean="0">
              <a:solidFill>
                <a:schemeClr val="tx1"/>
              </a:solidFill>
            </a:endParaRPr>
          </a:p>
          <a:p>
            <a:pPr algn="just"/>
            <a:endParaRPr lang="es-ES_tradnl" sz="1600" dirty="0">
              <a:solidFill>
                <a:schemeClr val="tx1"/>
              </a:solidFill>
            </a:endParaRPr>
          </a:p>
          <a:p>
            <a:pPr algn="just"/>
            <a:r>
              <a:rPr lang="es-ES_tradnl" sz="1600" dirty="0" smtClean="0">
                <a:solidFill>
                  <a:schemeClr val="tx1"/>
                </a:solidFill>
              </a:rPr>
              <a:t>En </a:t>
            </a:r>
            <a:r>
              <a:rPr lang="es-ES_tradnl" sz="1600" dirty="0">
                <a:solidFill>
                  <a:schemeClr val="tx1"/>
                </a:solidFill>
              </a:rPr>
              <a:t>base a los resultados de las simulaciones anteriores se verifica la existencia de dos zonas de sombra (Sur de Quito - La Mitad del Mundo) y se descartan los escenarios restantes. </a:t>
            </a:r>
            <a:endParaRPr lang="es-EC" sz="1600" dirty="0">
              <a:solidFill>
                <a:schemeClr val="tx1"/>
              </a:solidFill>
            </a:endParaRPr>
          </a:p>
          <a:p>
            <a:endParaRPr lang="es-EC" sz="1600" dirty="0">
              <a:solidFill>
                <a:schemeClr val="tx1"/>
              </a:solidFill>
            </a:endParaRPr>
          </a:p>
        </p:txBody>
      </p:sp>
    </p:spTree>
    <p:extLst>
      <p:ext uri="{BB962C8B-B14F-4D97-AF65-F5344CB8AC3E}">
        <p14:creationId xmlns:p14="http://schemas.microsoft.com/office/powerpoint/2010/main" val="739520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2656"/>
            <a:ext cx="7772400" cy="1470025"/>
          </a:xfrm>
        </p:spPr>
        <p:txBody>
          <a:bodyPr/>
          <a:lstStyle/>
          <a:p>
            <a:r>
              <a:rPr lang="es-EC" dirty="0"/>
              <a:t>Simulación de </a:t>
            </a:r>
            <a:r>
              <a:rPr lang="es-EC" dirty="0" smtClean="0"/>
              <a:t>Compatibilidad.</a:t>
            </a:r>
            <a:endParaRPr lang="es-EC" dirty="0"/>
          </a:p>
        </p:txBody>
      </p:sp>
      <p:sp>
        <p:nvSpPr>
          <p:cNvPr id="3" name="2 Subtítulo"/>
          <p:cNvSpPr>
            <a:spLocks noGrp="1"/>
          </p:cNvSpPr>
          <p:nvPr>
            <p:ph type="subTitle" idx="1"/>
          </p:nvPr>
        </p:nvSpPr>
        <p:spPr>
          <a:xfrm>
            <a:off x="755576" y="1484784"/>
            <a:ext cx="3816424" cy="4176464"/>
          </a:xfrm>
        </p:spPr>
        <p:txBody>
          <a:bodyPr>
            <a:normAutofit fontScale="25000" lnSpcReduction="20000"/>
          </a:bodyPr>
          <a:lstStyle/>
          <a:p>
            <a:pPr algn="just"/>
            <a:endParaRPr lang="es-ES_tradnl" sz="1600" dirty="0" smtClean="0">
              <a:solidFill>
                <a:schemeClr val="tx1"/>
              </a:solidFill>
            </a:endParaRPr>
          </a:p>
          <a:p>
            <a:pPr algn="just"/>
            <a:endParaRPr lang="es-ES_tradnl" sz="1600" dirty="0">
              <a:solidFill>
                <a:schemeClr val="tx1"/>
              </a:solidFill>
            </a:endParaRPr>
          </a:p>
          <a:p>
            <a:pPr algn="just"/>
            <a:endParaRPr lang="es-ES_tradnl" sz="5600" dirty="0" smtClean="0">
              <a:solidFill>
                <a:schemeClr val="tx1"/>
              </a:solidFill>
            </a:endParaRPr>
          </a:p>
          <a:p>
            <a:pPr marL="285750" indent="-285750" algn="just">
              <a:buFont typeface="Arial" panose="020B0604020202020204" pitchFamily="34" charset="0"/>
              <a:buChar char="•"/>
            </a:pPr>
            <a:r>
              <a:rPr lang="es-ES_tradnl" sz="5600" dirty="0" smtClean="0">
                <a:solidFill>
                  <a:schemeClr val="tx1"/>
                </a:solidFill>
              </a:rPr>
              <a:t>Cuando </a:t>
            </a:r>
            <a:r>
              <a:rPr lang="es-ES_tradnl" sz="5600" dirty="0">
                <a:solidFill>
                  <a:schemeClr val="tx1"/>
                </a:solidFill>
              </a:rPr>
              <a:t>un área determinada de servicio es radiada por múltiples fuentes, es  muy posible que un receptor sufra interferencias.</a:t>
            </a:r>
            <a:endParaRPr lang="es-EC" sz="5600" dirty="0">
              <a:solidFill>
                <a:schemeClr val="tx1"/>
              </a:solidFill>
            </a:endParaRPr>
          </a:p>
          <a:p>
            <a:pPr algn="just"/>
            <a:endParaRPr lang="es-ES_tradnl" sz="5600" dirty="0" smtClean="0">
              <a:solidFill>
                <a:schemeClr val="tx1"/>
              </a:solidFill>
            </a:endParaRPr>
          </a:p>
          <a:p>
            <a:pPr marL="285750" indent="-285750" algn="just">
              <a:buFont typeface="Arial" panose="020B0604020202020204" pitchFamily="34" charset="0"/>
              <a:buChar char="•"/>
            </a:pPr>
            <a:r>
              <a:rPr lang="es-ES_tradnl" sz="5600" dirty="0" smtClean="0">
                <a:solidFill>
                  <a:schemeClr val="tx1"/>
                </a:solidFill>
              </a:rPr>
              <a:t>SIRENET </a:t>
            </a:r>
            <a:r>
              <a:rPr lang="es-ES_tradnl" sz="5600" dirty="0">
                <a:solidFill>
                  <a:schemeClr val="tx1"/>
                </a:solidFill>
              </a:rPr>
              <a:t>permite la creación de algunos escenarios de estudio, como es el caso de la interferencia sobre receptor</a:t>
            </a:r>
            <a:r>
              <a:rPr lang="es-ES_tradnl" sz="5600" dirty="0" smtClean="0">
                <a:solidFill>
                  <a:schemeClr val="tx1"/>
                </a:solidFill>
              </a:rPr>
              <a:t>.</a:t>
            </a:r>
          </a:p>
          <a:p>
            <a:pPr algn="just"/>
            <a:endParaRPr lang="es-ES_tradnl" sz="5600" dirty="0" smtClean="0">
              <a:solidFill>
                <a:schemeClr val="tx1"/>
              </a:solidFill>
            </a:endParaRPr>
          </a:p>
          <a:p>
            <a:pPr algn="just"/>
            <a:endParaRPr lang="es-ES_tradnl" sz="5600" dirty="0">
              <a:solidFill>
                <a:schemeClr val="tx1"/>
              </a:solidFill>
            </a:endParaRPr>
          </a:p>
          <a:p>
            <a:pPr marL="742950" lvl="1" indent="-285750" algn="just">
              <a:buFont typeface="Wingdings" panose="05000000000000000000" pitchFamily="2" charset="2"/>
              <a:buChar char="ü"/>
            </a:pPr>
            <a:r>
              <a:rPr lang="es-ES_tradnl" sz="5600" b="1" dirty="0">
                <a:solidFill>
                  <a:schemeClr val="tx1"/>
                </a:solidFill>
              </a:rPr>
              <a:t>Tx_0: </a:t>
            </a:r>
            <a:r>
              <a:rPr lang="es-ES_tradnl" sz="5600" dirty="0">
                <a:solidFill>
                  <a:schemeClr val="tx1"/>
                </a:solidFill>
              </a:rPr>
              <a:t>Es el trasmisor que radiara la señal de interés</a:t>
            </a:r>
            <a:r>
              <a:rPr lang="es-ES_tradnl" sz="5600" dirty="0" smtClean="0">
                <a:solidFill>
                  <a:schemeClr val="tx1"/>
                </a:solidFill>
              </a:rPr>
              <a:t>.</a:t>
            </a:r>
            <a:endParaRPr lang="es-EC" sz="5600" dirty="0">
              <a:solidFill>
                <a:schemeClr val="tx1"/>
              </a:solidFill>
            </a:endParaRPr>
          </a:p>
          <a:p>
            <a:pPr lvl="1" algn="just"/>
            <a:r>
              <a:rPr lang="es-ES_tradnl" sz="5600" dirty="0">
                <a:solidFill>
                  <a:schemeClr val="tx1"/>
                </a:solidFill>
              </a:rPr>
              <a:t> </a:t>
            </a:r>
            <a:endParaRPr lang="es-EC" sz="5600" dirty="0">
              <a:solidFill>
                <a:schemeClr val="tx1"/>
              </a:solidFill>
            </a:endParaRPr>
          </a:p>
          <a:p>
            <a:pPr marL="742950" lvl="1" indent="-285750" algn="just">
              <a:buFont typeface="Wingdings" panose="05000000000000000000" pitchFamily="2" charset="2"/>
              <a:buChar char="ü"/>
            </a:pPr>
            <a:r>
              <a:rPr lang="es-ES_tradnl" sz="5600" b="1" dirty="0">
                <a:solidFill>
                  <a:schemeClr val="tx1"/>
                </a:solidFill>
              </a:rPr>
              <a:t>Tx_1: </a:t>
            </a:r>
            <a:r>
              <a:rPr lang="es-ES_tradnl" sz="5600" dirty="0">
                <a:solidFill>
                  <a:schemeClr val="tx1"/>
                </a:solidFill>
              </a:rPr>
              <a:t>Es el transmisor que radiara la señal interferente.</a:t>
            </a:r>
            <a:endParaRPr lang="es-EC" sz="5600" dirty="0">
              <a:solidFill>
                <a:schemeClr val="tx1"/>
              </a:solidFill>
            </a:endParaRPr>
          </a:p>
          <a:p>
            <a:pPr marL="742950" lvl="1" indent="-285750" algn="just">
              <a:buFont typeface="Wingdings" panose="05000000000000000000" pitchFamily="2" charset="2"/>
              <a:buChar char="ü"/>
            </a:pPr>
            <a:endParaRPr lang="es-EC" sz="5600" dirty="0">
              <a:solidFill>
                <a:schemeClr val="tx1"/>
              </a:solidFill>
            </a:endParaRPr>
          </a:p>
          <a:p>
            <a:pPr marL="742950" lvl="1" indent="-285750" algn="just">
              <a:buFont typeface="Wingdings" panose="05000000000000000000" pitchFamily="2" charset="2"/>
              <a:buChar char="ü"/>
            </a:pPr>
            <a:r>
              <a:rPr lang="es-ES_tradnl" sz="5600" b="1" dirty="0">
                <a:solidFill>
                  <a:schemeClr val="tx1"/>
                </a:solidFill>
              </a:rPr>
              <a:t>Rx: </a:t>
            </a:r>
            <a:r>
              <a:rPr lang="es-ES_tradnl" sz="5600" dirty="0">
                <a:solidFill>
                  <a:schemeClr val="tx1"/>
                </a:solidFill>
              </a:rPr>
              <a:t>Es el equipo que recoge la señal deseada, y a través del cual se analiza la interferencia sobre receptor.</a:t>
            </a:r>
            <a:endParaRPr lang="es-EC" sz="5600" dirty="0">
              <a:solidFill>
                <a:schemeClr val="tx1"/>
              </a:solidFill>
            </a:endParaRPr>
          </a:p>
          <a:p>
            <a:pPr algn="just"/>
            <a:endParaRPr lang="es-EC" sz="1600" dirty="0">
              <a:solidFill>
                <a:schemeClr val="tx1"/>
              </a:solidFill>
            </a:endParaRPr>
          </a:p>
          <a:p>
            <a:r>
              <a:rPr lang="es-ES_tradnl" b="1" dirty="0"/>
              <a:t> </a:t>
            </a:r>
            <a:endParaRPr lang="es-EC" dirty="0"/>
          </a:p>
          <a:p>
            <a:r>
              <a:rPr lang="es-ES_tradnl" sz="1600" dirty="0">
                <a:solidFill>
                  <a:schemeClr val="tx1"/>
                </a:solidFill>
              </a:rPr>
              <a:t> </a:t>
            </a:r>
            <a:endParaRPr lang="es-EC" sz="1600" dirty="0">
              <a:solidFill>
                <a:schemeClr val="tx1"/>
              </a:solidFill>
            </a:endParaRPr>
          </a:p>
          <a:p>
            <a:endParaRPr lang="es-EC" dirty="0"/>
          </a:p>
        </p:txBody>
      </p:sp>
      <p:pic>
        <p:nvPicPr>
          <p:cNvPr id="4" name="3 Imagen"/>
          <p:cNvPicPr/>
          <p:nvPr/>
        </p:nvPicPr>
        <p:blipFill>
          <a:blip r:embed="rId2"/>
          <a:stretch>
            <a:fillRect/>
          </a:stretch>
        </p:blipFill>
        <p:spPr>
          <a:xfrm>
            <a:off x="5314819" y="1628800"/>
            <a:ext cx="2800985" cy="3239770"/>
          </a:xfrm>
          <a:prstGeom prst="rect">
            <a:avLst/>
          </a:prstGeom>
          <a:ln>
            <a:solidFill>
              <a:schemeClr val="tx1"/>
            </a:solidFill>
          </a:ln>
        </p:spPr>
      </p:pic>
      <p:graphicFrame>
        <p:nvGraphicFramePr>
          <p:cNvPr id="5" name="4 Tabla"/>
          <p:cNvGraphicFramePr>
            <a:graphicFrameLocks noGrp="1"/>
          </p:cNvGraphicFramePr>
          <p:nvPr>
            <p:extLst>
              <p:ext uri="{D42A27DB-BD31-4B8C-83A1-F6EECF244321}">
                <p14:modId xmlns:p14="http://schemas.microsoft.com/office/powerpoint/2010/main" val="831161884"/>
              </p:ext>
            </p:extLst>
          </p:nvPr>
        </p:nvGraphicFramePr>
        <p:xfrm>
          <a:off x="5126323" y="5229200"/>
          <a:ext cx="3262101" cy="946785"/>
        </p:xfrm>
        <a:graphic>
          <a:graphicData uri="http://schemas.openxmlformats.org/drawingml/2006/table">
            <a:tbl>
              <a:tblPr firstRow="1" firstCol="1" bandRow="1">
                <a:tableStyleId>{5C22544A-7EE6-4342-B048-85BDC9FD1C3A}</a:tableStyleId>
              </a:tblPr>
              <a:tblGrid>
                <a:gridCol w="525797"/>
                <a:gridCol w="1066254"/>
                <a:gridCol w="1670050"/>
              </a:tblGrid>
              <a:tr h="190500">
                <a:tc>
                  <a:txBody>
                    <a:bodyPr/>
                    <a:lstStyle/>
                    <a:p>
                      <a:pPr algn="ctr">
                        <a:spcAft>
                          <a:spcPts val="0"/>
                        </a:spcAft>
                      </a:pPr>
                      <a:r>
                        <a:rPr lang="es-ES_tradnl" sz="1200" dirty="0">
                          <a:effectLst/>
                        </a:rPr>
                        <a:t>Canal</a:t>
                      </a:r>
                      <a:endParaRPr lang="es-EC" sz="1200" dirty="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Frecuencia (MHz)</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Descripción del Canal</a:t>
                      </a:r>
                      <a:endParaRPr lang="es-EC" sz="1200">
                        <a:solidFill>
                          <a:srgbClr val="76923C"/>
                        </a:solidFill>
                        <a:effectLst/>
                        <a:latin typeface="Times New Roman"/>
                        <a:ea typeface="Times New Roman"/>
                      </a:endParaRPr>
                    </a:p>
                  </a:txBody>
                  <a:tcPr marL="68580" marR="68580" marT="0" marB="0"/>
                </a:tc>
              </a:tr>
              <a:tr h="190500">
                <a:tc>
                  <a:txBody>
                    <a:bodyPr/>
                    <a:lstStyle/>
                    <a:p>
                      <a:pPr algn="ctr">
                        <a:spcAft>
                          <a:spcPts val="0"/>
                        </a:spcAft>
                      </a:pPr>
                      <a:r>
                        <a:rPr lang="es-ES_tradnl" sz="1200">
                          <a:effectLst/>
                        </a:rPr>
                        <a:t>25</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539,142857</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Analógico</a:t>
                      </a:r>
                      <a:endParaRPr lang="es-EC" sz="1200">
                        <a:solidFill>
                          <a:srgbClr val="76923C"/>
                        </a:solidFill>
                        <a:effectLst/>
                        <a:latin typeface="Times New Roman"/>
                        <a:ea typeface="Times New Roman"/>
                      </a:endParaRPr>
                    </a:p>
                  </a:txBody>
                  <a:tcPr marL="68580" marR="68580" marT="0" marB="0"/>
                </a:tc>
              </a:tr>
              <a:tr h="190500">
                <a:tc>
                  <a:txBody>
                    <a:bodyPr/>
                    <a:lstStyle/>
                    <a:p>
                      <a:pPr algn="ctr">
                        <a:spcAft>
                          <a:spcPts val="0"/>
                        </a:spcAft>
                      </a:pPr>
                      <a:r>
                        <a:rPr lang="es-ES_tradnl" sz="1200">
                          <a:effectLst/>
                        </a:rPr>
                        <a:t>26</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545,142857</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a:effectLst/>
                        </a:rPr>
                        <a:t>Digital</a:t>
                      </a:r>
                      <a:endParaRPr lang="es-EC" sz="1200">
                        <a:solidFill>
                          <a:srgbClr val="76923C"/>
                        </a:solidFill>
                        <a:effectLst/>
                        <a:latin typeface="Times New Roman"/>
                        <a:ea typeface="Times New Roman"/>
                      </a:endParaRPr>
                    </a:p>
                  </a:txBody>
                  <a:tcPr marL="68580" marR="68580" marT="0" marB="0"/>
                </a:tc>
              </a:tr>
              <a:tr h="200025">
                <a:tc>
                  <a:txBody>
                    <a:bodyPr/>
                    <a:lstStyle/>
                    <a:p>
                      <a:pPr algn="ctr">
                        <a:spcAft>
                          <a:spcPts val="0"/>
                        </a:spcAft>
                      </a:pPr>
                      <a:r>
                        <a:rPr lang="es-ES_tradnl" sz="1200">
                          <a:effectLst/>
                        </a:rPr>
                        <a:t>27</a:t>
                      </a:r>
                      <a:endParaRPr lang="es-EC" sz="120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dirty="0">
                          <a:effectLst/>
                        </a:rPr>
                        <a:t>551,142857</a:t>
                      </a:r>
                      <a:endParaRPr lang="es-EC" sz="1200" dirty="0">
                        <a:solidFill>
                          <a:srgbClr val="76923C"/>
                        </a:solidFill>
                        <a:effectLst/>
                        <a:latin typeface="Times New Roman"/>
                        <a:ea typeface="Times New Roman"/>
                      </a:endParaRPr>
                    </a:p>
                  </a:txBody>
                  <a:tcPr marL="68580" marR="68580" marT="0" marB="0"/>
                </a:tc>
                <a:tc>
                  <a:txBody>
                    <a:bodyPr/>
                    <a:lstStyle/>
                    <a:p>
                      <a:pPr algn="ctr">
                        <a:spcAft>
                          <a:spcPts val="0"/>
                        </a:spcAft>
                      </a:pPr>
                      <a:r>
                        <a:rPr lang="es-ES_tradnl" sz="1200" dirty="0">
                          <a:effectLst/>
                        </a:rPr>
                        <a:t>Analógico</a:t>
                      </a:r>
                      <a:endParaRPr lang="es-EC" sz="1200" dirty="0">
                        <a:solidFill>
                          <a:srgbClr val="76923C"/>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20108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Escenarios:</a:t>
            </a:r>
            <a:endParaRPr lang="es-EC" dirty="0"/>
          </a:p>
        </p:txBody>
      </p:sp>
      <p:sp>
        <p:nvSpPr>
          <p:cNvPr id="4" name="3 Marcador de texto"/>
          <p:cNvSpPr>
            <a:spLocks noGrp="1"/>
          </p:cNvSpPr>
          <p:nvPr>
            <p:ph type="body" sz="half" idx="2"/>
          </p:nvPr>
        </p:nvSpPr>
        <p:spPr/>
        <p:txBody>
          <a:bodyPr>
            <a:normAutofit lnSpcReduction="10000"/>
          </a:bodyPr>
          <a:lstStyle/>
          <a:p>
            <a:pPr lvl="0"/>
            <a:endParaRPr lang="es-ES_tradnl" dirty="0"/>
          </a:p>
          <a:p>
            <a:pPr algn="just"/>
            <a:r>
              <a:rPr lang="es-ES_tradnl" b="1" dirty="0" smtClean="0"/>
              <a:t>(1) Una </a:t>
            </a:r>
            <a:r>
              <a:rPr lang="es-ES_tradnl" b="1" dirty="0"/>
              <a:t>torre de transmisión con dos transmisores a  diferentes </a:t>
            </a:r>
            <a:r>
              <a:rPr lang="es-ES_tradnl" b="1" dirty="0" smtClean="0"/>
              <a:t>alturas: </a:t>
            </a:r>
          </a:p>
          <a:p>
            <a:pPr algn="just"/>
            <a:r>
              <a:rPr lang="es-ES_tradnl" dirty="0" smtClean="0"/>
              <a:t>Se </a:t>
            </a:r>
            <a:r>
              <a:rPr lang="es-ES_tradnl" dirty="0"/>
              <a:t>simulo la transmisión de señal (Análogo - Digital), ubicando los transmisores en una sola torre a alturas diferentes.</a:t>
            </a:r>
            <a:endParaRPr lang="es-EC" dirty="0"/>
          </a:p>
          <a:p>
            <a:pPr lvl="0" algn="just"/>
            <a:endParaRPr lang="es-EC" b="1" dirty="0"/>
          </a:p>
          <a:p>
            <a:pPr algn="just"/>
            <a:r>
              <a:rPr lang="es-ES_tradnl" b="1" dirty="0" smtClean="0"/>
              <a:t>(2) Una </a:t>
            </a:r>
            <a:r>
              <a:rPr lang="es-ES_tradnl" b="1" dirty="0"/>
              <a:t>torre de transmisión con dos transmisores a la misma </a:t>
            </a:r>
            <a:r>
              <a:rPr lang="es-ES_tradnl" b="1" dirty="0" smtClean="0"/>
              <a:t>altura:</a:t>
            </a:r>
          </a:p>
          <a:p>
            <a:pPr algn="just"/>
            <a:r>
              <a:rPr lang="es-ES_tradnl" b="1" dirty="0" smtClean="0"/>
              <a:t> </a:t>
            </a:r>
            <a:r>
              <a:rPr lang="es-ES_tradnl" dirty="0"/>
              <a:t>Se simulo la transmisión de señal (Análogo - Digital), ubicando los transmisores en una sola torre a la misma altura.</a:t>
            </a:r>
            <a:endParaRPr lang="es-EC" dirty="0"/>
          </a:p>
          <a:p>
            <a:pPr lvl="0" algn="just"/>
            <a:endParaRPr lang="es-ES_tradnl" b="1" dirty="0"/>
          </a:p>
          <a:p>
            <a:pPr algn="just"/>
            <a:r>
              <a:rPr lang="es-ES_tradnl" b="1" dirty="0" smtClean="0"/>
              <a:t>(3) </a:t>
            </a:r>
            <a:r>
              <a:rPr lang="es-ES_tradnl" b="1" dirty="0"/>
              <a:t>Dos torres de </a:t>
            </a:r>
            <a:r>
              <a:rPr lang="es-ES_tradnl" b="1" dirty="0" smtClean="0"/>
              <a:t>transmisión: </a:t>
            </a:r>
            <a:r>
              <a:rPr lang="es-ES_tradnl" dirty="0"/>
              <a:t>Se simulo la transmisión de señal (Análogo - Digital), ubicando los transmisores en dos torres con la misma altura y a una separación máxima de 2 Km. </a:t>
            </a:r>
            <a:endParaRPr lang="es-EC" dirty="0"/>
          </a:p>
          <a:p>
            <a:endParaRPr lang="es-EC" b="1" dirty="0"/>
          </a:p>
          <a:p>
            <a:pPr lvl="0"/>
            <a:endParaRPr lang="es-EC" dirty="0"/>
          </a:p>
          <a:p>
            <a:endParaRPr lang="es-EC"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43" y="2636912"/>
            <a:ext cx="3833269" cy="15384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42" y="4581128"/>
            <a:ext cx="3833269" cy="1568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542" y="620688"/>
            <a:ext cx="3833269" cy="1578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7323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692696"/>
            <a:ext cx="4040188" cy="639762"/>
          </a:xfrm>
        </p:spPr>
        <p:txBody>
          <a:bodyPr/>
          <a:lstStyle/>
          <a:p>
            <a:r>
              <a:rPr lang="es-EC" dirty="0" smtClean="0"/>
              <a:t>Configuración de Tx deseado.</a:t>
            </a:r>
            <a:endParaRPr lang="es-EC" dirty="0"/>
          </a:p>
        </p:txBody>
      </p:sp>
      <p:sp>
        <p:nvSpPr>
          <p:cNvPr id="5" name="4 Marcador de texto"/>
          <p:cNvSpPr>
            <a:spLocks noGrp="1"/>
          </p:cNvSpPr>
          <p:nvPr>
            <p:ph type="body" sz="quarter" idx="3"/>
          </p:nvPr>
        </p:nvSpPr>
        <p:spPr>
          <a:xfrm>
            <a:off x="4645025" y="692696"/>
            <a:ext cx="4041775" cy="639762"/>
          </a:xfrm>
        </p:spPr>
        <p:txBody>
          <a:bodyPr>
            <a:normAutofit fontScale="92500"/>
          </a:bodyPr>
          <a:lstStyle/>
          <a:p>
            <a:r>
              <a:rPr lang="es-EC" dirty="0" smtClean="0"/>
              <a:t>Configuración del Tx no deseado.</a:t>
            </a:r>
            <a:endParaRPr lang="es-EC" dirty="0"/>
          </a:p>
        </p:txBody>
      </p:sp>
      <p:pic>
        <p:nvPicPr>
          <p:cNvPr id="7" name="4 Marcador de contenido"/>
          <p:cNvPicPr>
            <a:picLocks noGrp="1"/>
          </p:cNvPicPr>
          <p:nvPr>
            <p:ph sz="half" idx="1"/>
          </p:nvPr>
        </p:nvPicPr>
        <p:blipFill>
          <a:blip r:embed="rId2"/>
          <a:stretch>
            <a:fillRect/>
          </a:stretch>
        </p:blipFill>
        <p:spPr>
          <a:xfrm>
            <a:off x="1271836" y="4221088"/>
            <a:ext cx="2520000" cy="2160000"/>
          </a:xfrm>
          <a:prstGeom prst="rect">
            <a:avLst/>
          </a:prstGeom>
          <a:ln>
            <a:solidFill>
              <a:schemeClr val="tx1"/>
            </a:solidFill>
          </a:ln>
        </p:spPr>
      </p:pic>
      <p:pic>
        <p:nvPicPr>
          <p:cNvPr id="8" name="7 Imagen"/>
          <p:cNvPicPr/>
          <p:nvPr/>
        </p:nvPicPr>
        <p:blipFill>
          <a:blip r:embed="rId3"/>
          <a:stretch>
            <a:fillRect/>
          </a:stretch>
        </p:blipFill>
        <p:spPr>
          <a:xfrm>
            <a:off x="1259632" y="1844824"/>
            <a:ext cx="2520000" cy="2160000"/>
          </a:xfrm>
          <a:prstGeom prst="rect">
            <a:avLst/>
          </a:prstGeom>
          <a:ln>
            <a:solidFill>
              <a:schemeClr val="tx1"/>
            </a:solidFill>
          </a:ln>
        </p:spPr>
      </p:pic>
      <p:pic>
        <p:nvPicPr>
          <p:cNvPr id="9" name="8 Imagen"/>
          <p:cNvPicPr/>
          <p:nvPr/>
        </p:nvPicPr>
        <p:blipFill>
          <a:blip r:embed="rId4"/>
          <a:stretch>
            <a:fillRect/>
          </a:stretch>
        </p:blipFill>
        <p:spPr>
          <a:xfrm>
            <a:off x="5580392" y="1857524"/>
            <a:ext cx="2520000" cy="2160000"/>
          </a:xfrm>
          <a:prstGeom prst="rect">
            <a:avLst/>
          </a:prstGeom>
          <a:ln>
            <a:solidFill>
              <a:schemeClr val="tx1"/>
            </a:solidFill>
          </a:ln>
        </p:spPr>
      </p:pic>
      <p:pic>
        <p:nvPicPr>
          <p:cNvPr id="10" name="9 Imagen"/>
          <p:cNvPicPr/>
          <p:nvPr/>
        </p:nvPicPr>
        <p:blipFill>
          <a:blip r:embed="rId5"/>
          <a:stretch>
            <a:fillRect/>
          </a:stretch>
        </p:blipFill>
        <p:spPr>
          <a:xfrm>
            <a:off x="5555240" y="4221088"/>
            <a:ext cx="2520000" cy="2160000"/>
          </a:xfrm>
          <a:prstGeom prst="rect">
            <a:avLst/>
          </a:prstGeom>
          <a:ln>
            <a:solidFill>
              <a:schemeClr val="tx1"/>
            </a:solidFill>
          </a:ln>
        </p:spPr>
      </p:pic>
    </p:spTree>
    <p:extLst>
      <p:ext uri="{BB962C8B-B14F-4D97-AF65-F5344CB8AC3E}">
        <p14:creationId xmlns:p14="http://schemas.microsoft.com/office/powerpoint/2010/main" val="1466527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2"/>
            <a:ext cx="7772400" cy="1470025"/>
          </a:xfrm>
        </p:spPr>
        <p:txBody>
          <a:bodyPr/>
          <a:lstStyle/>
          <a:p>
            <a:pPr algn="l"/>
            <a:r>
              <a:rPr lang="es-EC" dirty="0" smtClean="0"/>
              <a:t>Factor de Rechazo.</a:t>
            </a:r>
            <a:endParaRPr lang="es-EC" dirty="0"/>
          </a:p>
        </p:txBody>
      </p:sp>
      <p:sp>
        <p:nvSpPr>
          <p:cNvPr id="3" name="2 Subtítulo"/>
          <p:cNvSpPr>
            <a:spLocks noGrp="1"/>
          </p:cNvSpPr>
          <p:nvPr>
            <p:ph type="subTitle" idx="1"/>
          </p:nvPr>
        </p:nvSpPr>
        <p:spPr>
          <a:xfrm>
            <a:off x="1371600" y="2564904"/>
            <a:ext cx="6400800" cy="3073896"/>
          </a:xfrm>
        </p:spPr>
        <p:txBody>
          <a:bodyPr>
            <a:normAutofit/>
          </a:bodyPr>
          <a:lstStyle/>
          <a:p>
            <a:pPr algn="just"/>
            <a:endParaRPr lang="es-ES_tradnl" sz="2000" dirty="0" smtClean="0">
              <a:solidFill>
                <a:schemeClr val="tx1"/>
              </a:solidFill>
            </a:endParaRPr>
          </a:p>
          <a:p>
            <a:pPr algn="just"/>
            <a:r>
              <a:rPr lang="es-ES_tradnl" sz="2000" dirty="0" smtClean="0">
                <a:solidFill>
                  <a:schemeClr val="tx1"/>
                </a:solidFill>
              </a:rPr>
              <a:t>El </a:t>
            </a:r>
            <a:r>
              <a:rPr lang="es-ES_tradnl" sz="2000" dirty="0">
                <a:solidFill>
                  <a:schemeClr val="tx1"/>
                </a:solidFill>
              </a:rPr>
              <a:t>factor de rechazo es una herramienta que permite al receptor discriminar de entre todas las frecuencias que están siendo captadas por este, aquellas que no son de su interés, aceptando únicamente la que se encuentra dentro de sus umbrales de sensibilidad.</a:t>
            </a:r>
            <a:endParaRPr lang="es-EC" sz="2000" dirty="0">
              <a:solidFill>
                <a:schemeClr val="tx1"/>
              </a:solidFill>
            </a:endParaRPr>
          </a:p>
          <a:p>
            <a:endParaRPr lang="es-EC" dirty="0"/>
          </a:p>
        </p:txBody>
      </p:sp>
    </p:spTree>
    <p:extLst>
      <p:ext uri="{BB962C8B-B14F-4D97-AF65-F5344CB8AC3E}">
        <p14:creationId xmlns:p14="http://schemas.microsoft.com/office/powerpoint/2010/main" val="3726086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Resultados de la simulación de compatibilidad.</a:t>
            </a:r>
            <a:endParaRPr lang="es-EC" dirty="0"/>
          </a:p>
        </p:txBody>
      </p:sp>
      <p:sp>
        <p:nvSpPr>
          <p:cNvPr id="3" name="2 Marcador de texto"/>
          <p:cNvSpPr>
            <a:spLocks noGrp="1"/>
          </p:cNvSpPr>
          <p:nvPr>
            <p:ph type="body" idx="1"/>
          </p:nvPr>
        </p:nvSpPr>
        <p:spPr>
          <a:xfrm>
            <a:off x="457200" y="1535112"/>
            <a:ext cx="4040188" cy="885775"/>
          </a:xfrm>
        </p:spPr>
        <p:txBody>
          <a:bodyPr>
            <a:normAutofit fontScale="85000" lnSpcReduction="20000"/>
          </a:bodyPr>
          <a:lstStyle/>
          <a:p>
            <a:endParaRPr lang="es-ES_tradnl" dirty="0" smtClean="0"/>
          </a:p>
          <a:p>
            <a:r>
              <a:rPr lang="es-ES_tradnl" dirty="0" smtClean="0"/>
              <a:t>(</a:t>
            </a:r>
            <a:r>
              <a:rPr lang="es-ES_tradnl" dirty="0"/>
              <a:t>1) Una torre de transmisión con dos transmisores a  diferentes </a:t>
            </a:r>
            <a:r>
              <a:rPr lang="es-ES_tradnl" dirty="0" smtClean="0"/>
              <a:t>alturas</a:t>
            </a:r>
            <a:r>
              <a:rPr lang="es-ES_tradnl" dirty="0"/>
              <a:t>.</a:t>
            </a:r>
          </a:p>
          <a:p>
            <a:endParaRPr lang="es-EC" dirty="0"/>
          </a:p>
        </p:txBody>
      </p:sp>
      <p:sp>
        <p:nvSpPr>
          <p:cNvPr id="5" name="4 Marcador de texto"/>
          <p:cNvSpPr>
            <a:spLocks noGrp="1"/>
          </p:cNvSpPr>
          <p:nvPr>
            <p:ph type="body" sz="quarter" idx="3"/>
          </p:nvPr>
        </p:nvSpPr>
        <p:spPr>
          <a:xfrm>
            <a:off x="4645025" y="1412776"/>
            <a:ext cx="4041775" cy="957784"/>
          </a:xfrm>
        </p:spPr>
        <p:txBody>
          <a:bodyPr>
            <a:normAutofit fontScale="85000" lnSpcReduction="20000"/>
          </a:bodyPr>
          <a:lstStyle/>
          <a:p>
            <a:endParaRPr lang="es-ES_tradnl" dirty="0" smtClean="0"/>
          </a:p>
          <a:p>
            <a:r>
              <a:rPr lang="es-ES_tradnl" dirty="0" smtClean="0"/>
              <a:t>(2) Una </a:t>
            </a:r>
            <a:r>
              <a:rPr lang="es-ES_tradnl" dirty="0"/>
              <a:t>torre de transmisión con dos </a:t>
            </a:r>
            <a:r>
              <a:rPr lang="es-ES_tradnl" sz="2200" dirty="0"/>
              <a:t>transmisores</a:t>
            </a:r>
            <a:r>
              <a:rPr lang="es-ES_tradnl" dirty="0"/>
              <a:t> a la misma </a:t>
            </a:r>
            <a:r>
              <a:rPr lang="es-ES_tradnl" dirty="0" smtClean="0"/>
              <a:t>altura.</a:t>
            </a:r>
            <a:endParaRPr lang="es-ES_tradnl" dirty="0"/>
          </a:p>
          <a:p>
            <a:endParaRPr lang="es-EC"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0"/>
            <a:ext cx="4334591" cy="226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649" y="3068960"/>
            <a:ext cx="4334839" cy="227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252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_tradnl" sz="2000" b="1" dirty="0" smtClean="0">
                <a:latin typeface="+mn-lt"/>
                <a:ea typeface="+mn-ea"/>
                <a:cs typeface="+mn-cs"/>
              </a:rPr>
              <a:t>(3) Dos </a:t>
            </a:r>
            <a:r>
              <a:rPr lang="es-ES_tradnl" sz="2000" b="1" dirty="0">
                <a:latin typeface="+mn-lt"/>
                <a:ea typeface="+mn-ea"/>
                <a:cs typeface="+mn-cs"/>
              </a:rPr>
              <a:t>torres de </a:t>
            </a:r>
            <a:r>
              <a:rPr lang="es-ES_tradnl" sz="2000" b="1" dirty="0" smtClean="0">
                <a:latin typeface="+mn-lt"/>
                <a:ea typeface="+mn-ea"/>
                <a:cs typeface="+mn-cs"/>
              </a:rPr>
              <a:t>transmisión.</a:t>
            </a:r>
            <a:endParaRPr lang="es-EC" sz="2000" b="1" dirty="0">
              <a:latin typeface="+mn-lt"/>
              <a:ea typeface="+mn-ea"/>
              <a:cs typeface="+mn-cs"/>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478" y="2353692"/>
            <a:ext cx="507783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134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470025"/>
          </a:xfrm>
        </p:spPr>
        <p:txBody>
          <a:bodyPr/>
          <a:lstStyle/>
          <a:p>
            <a:pPr algn="l"/>
            <a:r>
              <a:rPr lang="es-EC" dirty="0" smtClean="0"/>
              <a:t>Simulación de GAPFILLER.</a:t>
            </a:r>
            <a:endParaRPr lang="es-EC" dirty="0"/>
          </a:p>
        </p:txBody>
      </p:sp>
      <p:sp>
        <p:nvSpPr>
          <p:cNvPr id="3" name="2 Subtítulo"/>
          <p:cNvSpPr>
            <a:spLocks noGrp="1"/>
          </p:cNvSpPr>
          <p:nvPr>
            <p:ph type="subTitle" idx="1"/>
          </p:nvPr>
        </p:nvSpPr>
        <p:spPr>
          <a:xfrm>
            <a:off x="1371600" y="2972544"/>
            <a:ext cx="6400800" cy="1752600"/>
          </a:xfrm>
        </p:spPr>
        <p:txBody>
          <a:bodyPr>
            <a:normAutofit/>
          </a:bodyPr>
          <a:lstStyle/>
          <a:p>
            <a:pPr algn="just"/>
            <a:r>
              <a:rPr lang="es-EC" sz="2000" dirty="0">
                <a:solidFill>
                  <a:schemeClr val="tx1"/>
                </a:solidFill>
              </a:rPr>
              <a:t>Una vez que han sido identificadas las zonas de sombra en la ciudad de Quito, es preciso conocer el patrón de radiación de las soluciones </a:t>
            </a:r>
            <a:r>
              <a:rPr lang="es-EC" sz="2000" dirty="0" smtClean="0">
                <a:solidFill>
                  <a:schemeClr val="tx1"/>
                </a:solidFill>
              </a:rPr>
              <a:t>propuestas, a través de la simulación de las estaciones reforzadoras de señal o “GAPFILLER”.</a:t>
            </a:r>
            <a:endParaRPr lang="es-EC" sz="2000" dirty="0">
              <a:solidFill>
                <a:schemeClr val="tx1"/>
              </a:solidFill>
            </a:endParaRPr>
          </a:p>
        </p:txBody>
      </p:sp>
    </p:spTree>
    <p:extLst>
      <p:ext uri="{BB962C8B-B14F-4D97-AF65-F5344CB8AC3E}">
        <p14:creationId xmlns:p14="http://schemas.microsoft.com/office/powerpoint/2010/main" val="4246349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Zona de </a:t>
            </a:r>
            <a:r>
              <a:rPr lang="es-EC" dirty="0"/>
              <a:t>S</a:t>
            </a:r>
            <a:r>
              <a:rPr lang="es-EC" dirty="0" smtClean="0"/>
              <a:t>ombra Sur de Quito.</a:t>
            </a:r>
            <a:endParaRPr lang="es-EC" dirty="0"/>
          </a:p>
        </p:txBody>
      </p:sp>
      <p:pic>
        <p:nvPicPr>
          <p:cNvPr id="3" name="Picture 1" descr="F:\SUR_DE_QUITO\COBERTURA_ZS_SUR_DE_QUITO.JPG"/>
          <p:cNvPicPr>
            <a:picLocks/>
          </p:cNvPicPr>
          <p:nvPr/>
        </p:nvPicPr>
        <p:blipFill>
          <a:blip r:embed="rId2" cstate="print"/>
          <a:srcRect/>
          <a:stretch>
            <a:fillRect/>
          </a:stretch>
        </p:blipFill>
        <p:spPr bwMode="auto">
          <a:xfrm>
            <a:off x="899592" y="1804199"/>
            <a:ext cx="7416824" cy="3713033"/>
          </a:xfrm>
          <a:prstGeom prst="rect">
            <a:avLst/>
          </a:prstGeom>
          <a:noFill/>
          <a:ln w="0">
            <a:solidFill>
              <a:schemeClr val="tx1"/>
            </a:solidFill>
            <a:miter lim="800000"/>
            <a:headEnd/>
            <a:tailEnd/>
          </a:ln>
        </p:spPr>
      </p:pic>
    </p:spTree>
    <p:extLst>
      <p:ext uri="{BB962C8B-B14F-4D97-AF65-F5344CB8AC3E}">
        <p14:creationId xmlns:p14="http://schemas.microsoft.com/office/powerpoint/2010/main" val="2732461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GAPFILLER – La Ferroviaria.</a:t>
            </a:r>
            <a:endParaRPr lang="es-EC"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3501008"/>
            <a:ext cx="4038600" cy="2636628"/>
          </a:xfrm>
          <a:prstGeom prst="rect">
            <a:avLst/>
          </a:prstGeom>
          <a:ln>
            <a:solidFill>
              <a:schemeClr val="tx1"/>
            </a:solidFill>
          </a:ln>
        </p:spPr>
      </p:pic>
      <p:pic>
        <p:nvPicPr>
          <p:cNvPr id="6" name="Picture 3" descr="F:\SUR_DE_QUITO\SOLUCIÓN_PUENGASI_300°.JPG"/>
          <p:cNvPicPr>
            <a:picLocks noGrp="1"/>
          </p:cNvPicPr>
          <p:nvPr>
            <p:ph sz="half" idx="1"/>
          </p:nvPr>
        </p:nvPicPr>
        <p:blipFill>
          <a:blip r:embed="rId3" cstate="print"/>
          <a:srcRect/>
          <a:stretch>
            <a:fillRect/>
          </a:stretch>
        </p:blipFill>
        <p:spPr bwMode="auto">
          <a:xfrm>
            <a:off x="467544" y="2492896"/>
            <a:ext cx="4038600" cy="1998289"/>
          </a:xfrm>
          <a:prstGeom prst="rect">
            <a:avLst/>
          </a:prstGeom>
          <a:noFill/>
          <a:ln w="0">
            <a:solidFill>
              <a:schemeClr val="tx1"/>
            </a:solid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604214207"/>
              </p:ext>
            </p:extLst>
          </p:nvPr>
        </p:nvGraphicFramePr>
        <p:xfrm>
          <a:off x="4716017" y="1700808"/>
          <a:ext cx="3960439" cy="655826"/>
        </p:xfrm>
        <a:graphic>
          <a:graphicData uri="http://schemas.openxmlformats.org/drawingml/2006/table">
            <a:tbl>
              <a:tblPr firstRow="1" firstCol="1" bandRow="1">
                <a:tableStyleId>{5C22544A-7EE6-4342-B048-85BDC9FD1C3A}</a:tableStyleId>
              </a:tblPr>
              <a:tblGrid>
                <a:gridCol w="1005826"/>
                <a:gridCol w="1172701"/>
                <a:gridCol w="997253"/>
                <a:gridCol w="784659"/>
              </a:tblGrid>
              <a:tr h="322217">
                <a:tc>
                  <a:txBody>
                    <a:bodyPr/>
                    <a:lstStyle/>
                    <a:p>
                      <a:pPr algn="ctr">
                        <a:lnSpc>
                          <a:spcPct val="150000"/>
                        </a:lnSpc>
                        <a:spcAft>
                          <a:spcPts val="0"/>
                        </a:spcAft>
                      </a:pPr>
                      <a:r>
                        <a:rPr lang="es-ES_tradnl" sz="1100" dirty="0">
                          <a:effectLst/>
                        </a:rPr>
                        <a:t>Nombre</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dirty="0">
                          <a:effectLst/>
                        </a:rPr>
                        <a:t>Longitud</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a:effectLst/>
                        </a:rPr>
                        <a:t>Latitud</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a:effectLst/>
                        </a:rPr>
                        <a:t>Altura [m]</a:t>
                      </a:r>
                      <a:endParaRPr lang="es-EC" sz="1200">
                        <a:solidFill>
                          <a:srgbClr val="76923C"/>
                        </a:solidFill>
                        <a:effectLst/>
                        <a:latin typeface="Times New Roman"/>
                        <a:ea typeface="Times New Roman"/>
                      </a:endParaRPr>
                    </a:p>
                  </a:txBody>
                  <a:tcPr marL="68580" marR="68580" marT="0" marB="0"/>
                </a:tc>
              </a:tr>
              <a:tr h="333609">
                <a:tc>
                  <a:txBody>
                    <a:bodyPr/>
                    <a:lstStyle/>
                    <a:p>
                      <a:pPr algn="ctr">
                        <a:lnSpc>
                          <a:spcPct val="150000"/>
                        </a:lnSpc>
                        <a:spcAft>
                          <a:spcPts val="0"/>
                        </a:spcAft>
                      </a:pPr>
                      <a:r>
                        <a:rPr lang="es-ES_tradnl" sz="900">
                          <a:effectLst/>
                        </a:rPr>
                        <a:t>Ferroviaria</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dirty="0">
                          <a:effectLst/>
                        </a:rPr>
                        <a:t>78°30'25,00'' O</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a:effectLst/>
                        </a:rPr>
                        <a:t>0°15'48,00''S</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dirty="0">
                          <a:effectLst/>
                        </a:rPr>
                        <a:t>3149</a:t>
                      </a:r>
                      <a:endParaRPr lang="es-EC" sz="1200" dirty="0">
                        <a:solidFill>
                          <a:srgbClr val="76923C"/>
                        </a:solidFill>
                        <a:effectLst/>
                        <a:latin typeface="Times New Roman"/>
                        <a:ea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842569176"/>
              </p:ext>
            </p:extLst>
          </p:nvPr>
        </p:nvGraphicFramePr>
        <p:xfrm>
          <a:off x="4716016" y="2564904"/>
          <a:ext cx="3960441" cy="548640"/>
        </p:xfrm>
        <a:graphic>
          <a:graphicData uri="http://schemas.openxmlformats.org/drawingml/2006/table">
            <a:tbl>
              <a:tblPr firstRow="1" firstCol="1" bandRow="1">
                <a:tableStyleId>{5C22544A-7EE6-4342-B048-85BDC9FD1C3A}</a:tableStyleId>
              </a:tblPr>
              <a:tblGrid>
                <a:gridCol w="1320147"/>
                <a:gridCol w="1320147"/>
                <a:gridCol w="1320147"/>
              </a:tblGrid>
              <a:tr h="0">
                <a:tc>
                  <a:txBody>
                    <a:bodyPr/>
                    <a:lstStyle/>
                    <a:p>
                      <a:pPr algn="ctr">
                        <a:lnSpc>
                          <a:spcPct val="150000"/>
                        </a:lnSpc>
                        <a:spcAft>
                          <a:spcPts val="0"/>
                        </a:spcAft>
                      </a:pPr>
                      <a:r>
                        <a:rPr lang="es-ES_tradnl" sz="1200" dirty="0">
                          <a:effectLst/>
                        </a:rPr>
                        <a:t>Potencia de </a:t>
                      </a:r>
                      <a:r>
                        <a:rPr lang="es-ES_tradnl" sz="1200" dirty="0" err="1">
                          <a:effectLst/>
                        </a:rPr>
                        <a:t>Tx</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dirty="0">
                          <a:effectLst/>
                        </a:rPr>
                        <a:t>Azimut</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a:effectLst/>
                        </a:rPr>
                        <a:t>Inclinación</a:t>
                      </a:r>
                      <a:endParaRPr lang="es-EC" sz="1200">
                        <a:solidFill>
                          <a:srgbClr val="76923C"/>
                        </a:solidFill>
                        <a:effectLst/>
                        <a:latin typeface="Times New Roman"/>
                        <a:ea typeface="Times New Roman"/>
                      </a:endParaRPr>
                    </a:p>
                  </a:txBody>
                  <a:tcPr marL="68580" marR="68580" marT="0" marB="0"/>
                </a:tc>
              </a:tr>
              <a:tr h="0">
                <a:tc>
                  <a:txBody>
                    <a:bodyPr/>
                    <a:lstStyle/>
                    <a:p>
                      <a:pPr algn="ctr">
                        <a:lnSpc>
                          <a:spcPct val="150000"/>
                        </a:lnSpc>
                        <a:spcAft>
                          <a:spcPts val="0"/>
                        </a:spcAft>
                      </a:pPr>
                      <a:r>
                        <a:rPr lang="es-ES_tradnl" sz="1200">
                          <a:effectLst/>
                        </a:rPr>
                        <a:t>50 [w]</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a:effectLst/>
                        </a:rPr>
                        <a:t>300°</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dirty="0">
                          <a:effectLst/>
                        </a:rPr>
                        <a:t>7 °</a:t>
                      </a:r>
                      <a:endParaRPr lang="es-EC" sz="1200" dirty="0">
                        <a:solidFill>
                          <a:srgbClr val="76923C"/>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96475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1268760"/>
            <a:ext cx="7488832" cy="4392488"/>
          </a:xfrm>
        </p:spPr>
        <p:txBody>
          <a:bodyPr>
            <a:normAutofit/>
          </a:bodyPr>
          <a:lstStyle/>
          <a:p>
            <a:pPr marL="457200" indent="-457200" algn="just">
              <a:buFont typeface="Arial" panose="020B0604020202020204" pitchFamily="34" charset="0"/>
              <a:buChar char="•"/>
            </a:pPr>
            <a:endParaRPr lang="es-EC" sz="2000" dirty="0" smtClean="0">
              <a:solidFill>
                <a:schemeClr val="tx1"/>
              </a:solidFill>
            </a:endParaRPr>
          </a:p>
          <a:p>
            <a:pPr marL="457200" indent="-457200" algn="just">
              <a:buFont typeface="Arial" panose="020B0604020202020204" pitchFamily="34" charset="0"/>
              <a:buChar char="•"/>
            </a:pPr>
            <a:r>
              <a:rPr lang="es-EC" sz="2000" dirty="0" smtClean="0">
                <a:solidFill>
                  <a:schemeClr val="tx1"/>
                </a:solidFill>
              </a:rPr>
              <a:t>Realizar la simulación </a:t>
            </a:r>
            <a:r>
              <a:rPr lang="es-EC" sz="2000" dirty="0">
                <a:solidFill>
                  <a:schemeClr val="tx1"/>
                </a:solidFill>
              </a:rPr>
              <a:t>del  trabajo a desplegar en el software SIRENET facilitado por la ESPE y respaldado por la empresa desarrolladora </a:t>
            </a:r>
            <a:r>
              <a:rPr lang="es-EC" sz="2000" dirty="0" smtClean="0">
                <a:solidFill>
                  <a:schemeClr val="tx1"/>
                </a:solidFill>
              </a:rPr>
              <a:t>APTICA-ESPAÑA, dentro </a:t>
            </a:r>
            <a:r>
              <a:rPr lang="es-EC" sz="2000" dirty="0">
                <a:solidFill>
                  <a:schemeClr val="tx1"/>
                </a:solidFill>
              </a:rPr>
              <a:t>de los parámetros mínimos establecidos por normas, organismos de control y regulación, nacionales como </a:t>
            </a:r>
            <a:r>
              <a:rPr lang="es-EC" sz="2000" dirty="0" smtClean="0">
                <a:solidFill>
                  <a:schemeClr val="tx1"/>
                </a:solidFill>
              </a:rPr>
              <a:t>internacionales.</a:t>
            </a:r>
          </a:p>
          <a:p>
            <a:pPr algn="just"/>
            <a:endParaRPr lang="es-EC" sz="2000" dirty="0" smtClean="0">
              <a:solidFill>
                <a:schemeClr val="tx1"/>
              </a:solidFill>
            </a:endParaRPr>
          </a:p>
          <a:p>
            <a:pPr marL="457200" indent="-457200" algn="just">
              <a:buFont typeface="Arial" panose="020B0604020202020204" pitchFamily="34" charset="0"/>
              <a:buChar char="•"/>
            </a:pPr>
            <a:r>
              <a:rPr lang="es-EC" sz="2000" dirty="0">
                <a:solidFill>
                  <a:schemeClr val="tx1"/>
                </a:solidFill>
              </a:rPr>
              <a:t>Efectuar mediciones de campo que permitan corroborar los resultados obtenidos en la simulación del comportamiento electromagnético</a:t>
            </a:r>
            <a:r>
              <a:rPr lang="es-EC" sz="2000" dirty="0" smtClean="0">
                <a:solidFill>
                  <a:schemeClr val="tx1"/>
                </a:solidFill>
              </a:rPr>
              <a:t>.</a:t>
            </a:r>
            <a:endParaRPr lang="es-EC" sz="2000" dirty="0">
              <a:solidFill>
                <a:schemeClr val="tx1"/>
              </a:solidFill>
            </a:endParaRPr>
          </a:p>
          <a:p>
            <a:pPr algn="just"/>
            <a:endParaRPr lang="es-EC" sz="2000" dirty="0">
              <a:solidFill>
                <a:schemeClr val="tx1"/>
              </a:solidFill>
            </a:endParaRPr>
          </a:p>
        </p:txBody>
      </p:sp>
    </p:spTree>
    <p:extLst>
      <p:ext uri="{BB962C8B-B14F-4D97-AF65-F5344CB8AC3E}">
        <p14:creationId xmlns:p14="http://schemas.microsoft.com/office/powerpoint/2010/main" val="1777749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1470025"/>
          </a:xfrm>
        </p:spPr>
        <p:txBody>
          <a:bodyPr/>
          <a:lstStyle/>
          <a:p>
            <a:r>
              <a:rPr lang="es-EC" dirty="0"/>
              <a:t>Zona de Sombra </a:t>
            </a:r>
            <a:r>
              <a:rPr lang="es-EC" dirty="0" smtClean="0"/>
              <a:t>Norte </a:t>
            </a:r>
            <a:r>
              <a:rPr lang="es-EC" dirty="0"/>
              <a:t>de Quito.</a:t>
            </a:r>
          </a:p>
        </p:txBody>
      </p:sp>
      <p:pic>
        <p:nvPicPr>
          <p:cNvPr id="4" name="3 Imagen"/>
          <p:cNvPicPr/>
          <p:nvPr/>
        </p:nvPicPr>
        <p:blipFill>
          <a:blip r:embed="rId2"/>
          <a:stretch>
            <a:fillRect/>
          </a:stretch>
        </p:blipFill>
        <p:spPr>
          <a:xfrm>
            <a:off x="971600" y="1844824"/>
            <a:ext cx="7416000" cy="3711600"/>
          </a:xfrm>
          <a:prstGeom prst="rect">
            <a:avLst/>
          </a:prstGeom>
          <a:ln>
            <a:solidFill>
              <a:schemeClr val="tx1"/>
            </a:solidFill>
          </a:ln>
        </p:spPr>
      </p:pic>
    </p:spTree>
    <p:extLst>
      <p:ext uri="{BB962C8B-B14F-4D97-AF65-F5344CB8AC3E}">
        <p14:creationId xmlns:p14="http://schemas.microsoft.com/office/powerpoint/2010/main" val="1691279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GAPFILLER – Mitad del Mundo.</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4037236907"/>
              </p:ext>
            </p:extLst>
          </p:nvPr>
        </p:nvGraphicFramePr>
        <p:xfrm>
          <a:off x="4716017" y="2060848"/>
          <a:ext cx="3960439" cy="655826"/>
        </p:xfrm>
        <a:graphic>
          <a:graphicData uri="http://schemas.openxmlformats.org/drawingml/2006/table">
            <a:tbl>
              <a:tblPr firstRow="1" firstCol="1" bandRow="1">
                <a:tableStyleId>{5C22544A-7EE6-4342-B048-85BDC9FD1C3A}</a:tableStyleId>
              </a:tblPr>
              <a:tblGrid>
                <a:gridCol w="1005826"/>
                <a:gridCol w="1172701"/>
                <a:gridCol w="997253"/>
                <a:gridCol w="784659"/>
              </a:tblGrid>
              <a:tr h="322217">
                <a:tc>
                  <a:txBody>
                    <a:bodyPr/>
                    <a:lstStyle/>
                    <a:p>
                      <a:pPr algn="ctr">
                        <a:lnSpc>
                          <a:spcPct val="150000"/>
                        </a:lnSpc>
                        <a:spcAft>
                          <a:spcPts val="0"/>
                        </a:spcAft>
                      </a:pPr>
                      <a:r>
                        <a:rPr lang="es-ES_tradnl" sz="1100" dirty="0">
                          <a:effectLst/>
                        </a:rPr>
                        <a:t>Nombre</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dirty="0">
                          <a:effectLst/>
                        </a:rPr>
                        <a:t>Longitud</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a:effectLst/>
                        </a:rPr>
                        <a:t>Latitud</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100">
                          <a:effectLst/>
                        </a:rPr>
                        <a:t>Altura [m]</a:t>
                      </a:r>
                      <a:endParaRPr lang="es-EC" sz="1200">
                        <a:solidFill>
                          <a:srgbClr val="76923C"/>
                        </a:solidFill>
                        <a:effectLst/>
                        <a:latin typeface="Times New Roman"/>
                        <a:ea typeface="Times New Roman"/>
                      </a:endParaRPr>
                    </a:p>
                  </a:txBody>
                  <a:tcPr marL="68580" marR="68580" marT="0" marB="0"/>
                </a:tc>
              </a:tr>
              <a:tr h="333609">
                <a:tc>
                  <a:txBody>
                    <a:bodyPr/>
                    <a:lstStyle/>
                    <a:p>
                      <a:pPr algn="ctr">
                        <a:lnSpc>
                          <a:spcPct val="150000"/>
                        </a:lnSpc>
                        <a:spcAft>
                          <a:spcPts val="0"/>
                        </a:spcAft>
                      </a:pPr>
                      <a:r>
                        <a:rPr lang="es-ES_tradnl" sz="900" dirty="0" smtClean="0">
                          <a:solidFill>
                            <a:schemeClr val="lt1"/>
                          </a:solidFill>
                          <a:effectLst/>
                          <a:latin typeface="+mn-lt"/>
                          <a:ea typeface="+mn-ea"/>
                        </a:rPr>
                        <a:t>Mitad</a:t>
                      </a:r>
                      <a:r>
                        <a:rPr lang="es-ES_tradnl" sz="900" baseline="0" dirty="0" smtClean="0">
                          <a:solidFill>
                            <a:schemeClr val="lt1"/>
                          </a:solidFill>
                          <a:effectLst/>
                          <a:latin typeface="+mn-lt"/>
                          <a:ea typeface="+mn-ea"/>
                        </a:rPr>
                        <a:t> del Mundo</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dirty="0" smtClean="0">
                          <a:effectLst/>
                        </a:rPr>
                        <a:t>78°25'57,53'' </a:t>
                      </a:r>
                      <a:r>
                        <a:rPr lang="es-ES_tradnl" sz="900" dirty="0">
                          <a:effectLst/>
                        </a:rPr>
                        <a:t>O</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dirty="0" smtClean="0">
                          <a:effectLst/>
                        </a:rPr>
                        <a:t>0°2‘39,13'</a:t>
                      </a:r>
                      <a:r>
                        <a:rPr lang="es-ES_tradnl" sz="900" dirty="0">
                          <a:effectLst/>
                        </a:rPr>
                        <a:t>'S</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900" dirty="0" smtClean="0">
                          <a:effectLst/>
                        </a:rPr>
                        <a:t>3142</a:t>
                      </a:r>
                      <a:endParaRPr lang="es-EC" sz="1200" dirty="0">
                        <a:solidFill>
                          <a:srgbClr val="76923C"/>
                        </a:solidFill>
                        <a:effectLst/>
                        <a:latin typeface="Times New Roman"/>
                        <a:ea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981488566"/>
              </p:ext>
            </p:extLst>
          </p:nvPr>
        </p:nvGraphicFramePr>
        <p:xfrm>
          <a:off x="4716016" y="2952368"/>
          <a:ext cx="3960441" cy="548640"/>
        </p:xfrm>
        <a:graphic>
          <a:graphicData uri="http://schemas.openxmlformats.org/drawingml/2006/table">
            <a:tbl>
              <a:tblPr firstRow="1" firstCol="1" bandRow="1">
                <a:tableStyleId>{5C22544A-7EE6-4342-B048-85BDC9FD1C3A}</a:tableStyleId>
              </a:tblPr>
              <a:tblGrid>
                <a:gridCol w="1320147"/>
                <a:gridCol w="1320147"/>
                <a:gridCol w="1320147"/>
              </a:tblGrid>
              <a:tr h="0">
                <a:tc>
                  <a:txBody>
                    <a:bodyPr/>
                    <a:lstStyle/>
                    <a:p>
                      <a:pPr algn="ctr">
                        <a:lnSpc>
                          <a:spcPct val="150000"/>
                        </a:lnSpc>
                        <a:spcAft>
                          <a:spcPts val="0"/>
                        </a:spcAft>
                      </a:pPr>
                      <a:r>
                        <a:rPr lang="es-ES_tradnl" sz="1200" dirty="0">
                          <a:effectLst/>
                        </a:rPr>
                        <a:t>Potencia de </a:t>
                      </a:r>
                      <a:r>
                        <a:rPr lang="es-ES_tradnl" sz="1200" dirty="0" err="1">
                          <a:effectLst/>
                        </a:rPr>
                        <a:t>Tx</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dirty="0">
                          <a:effectLst/>
                        </a:rPr>
                        <a:t>Azimut</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a:effectLst/>
                        </a:rPr>
                        <a:t>Inclinación</a:t>
                      </a:r>
                      <a:endParaRPr lang="es-EC" sz="1200">
                        <a:solidFill>
                          <a:srgbClr val="76923C"/>
                        </a:solidFill>
                        <a:effectLst/>
                        <a:latin typeface="Times New Roman"/>
                        <a:ea typeface="Times New Roman"/>
                      </a:endParaRPr>
                    </a:p>
                  </a:txBody>
                  <a:tcPr marL="68580" marR="68580" marT="0" marB="0"/>
                </a:tc>
              </a:tr>
              <a:tr h="0">
                <a:tc>
                  <a:txBody>
                    <a:bodyPr/>
                    <a:lstStyle/>
                    <a:p>
                      <a:pPr algn="ctr">
                        <a:lnSpc>
                          <a:spcPct val="150000"/>
                        </a:lnSpc>
                        <a:spcAft>
                          <a:spcPts val="0"/>
                        </a:spcAft>
                      </a:pPr>
                      <a:r>
                        <a:rPr lang="es-ES_tradnl" sz="1200">
                          <a:effectLst/>
                        </a:rPr>
                        <a:t>50 [w]</a:t>
                      </a:r>
                      <a:endParaRPr lang="es-EC" sz="120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dirty="0" smtClean="0">
                          <a:effectLst/>
                        </a:rPr>
                        <a:t>330</a:t>
                      </a:r>
                      <a:r>
                        <a:rPr lang="es-ES_tradnl" sz="1200" dirty="0">
                          <a:effectLst/>
                        </a:rPr>
                        <a:t>°</a:t>
                      </a:r>
                      <a:endParaRPr lang="es-EC" sz="1200" dirty="0">
                        <a:solidFill>
                          <a:srgbClr val="76923C"/>
                        </a:solidFill>
                        <a:effectLst/>
                        <a:latin typeface="Times New Roman"/>
                        <a:ea typeface="Times New Roman"/>
                      </a:endParaRPr>
                    </a:p>
                  </a:txBody>
                  <a:tcPr marL="68580" marR="68580" marT="0" marB="0"/>
                </a:tc>
                <a:tc>
                  <a:txBody>
                    <a:bodyPr/>
                    <a:lstStyle/>
                    <a:p>
                      <a:pPr algn="ctr">
                        <a:lnSpc>
                          <a:spcPct val="150000"/>
                        </a:lnSpc>
                        <a:spcAft>
                          <a:spcPts val="0"/>
                        </a:spcAft>
                      </a:pPr>
                      <a:r>
                        <a:rPr lang="es-ES_tradnl" sz="1200" dirty="0">
                          <a:effectLst/>
                        </a:rPr>
                        <a:t>7 °</a:t>
                      </a:r>
                      <a:endParaRPr lang="es-EC" sz="1200" dirty="0">
                        <a:solidFill>
                          <a:srgbClr val="76923C"/>
                        </a:solidFill>
                        <a:effectLst/>
                        <a:latin typeface="Times New Roman"/>
                        <a:ea typeface="Times New Roman"/>
                      </a:endParaRPr>
                    </a:p>
                  </a:txBody>
                  <a:tcPr marL="68580" marR="68580" marT="0" marB="0"/>
                </a:tc>
              </a:tr>
            </a:tbl>
          </a:graphicData>
        </a:graphic>
      </p:graphicFrame>
      <p:pic>
        <p:nvPicPr>
          <p:cNvPr id="9" name="8 Marcador de contenido"/>
          <p:cNvPicPr>
            <a:picLocks noGrp="1"/>
          </p:cNvPicPr>
          <p:nvPr>
            <p:ph sz="half" idx="1"/>
          </p:nvPr>
        </p:nvPicPr>
        <p:blipFill>
          <a:blip r:embed="rId2"/>
          <a:stretch>
            <a:fillRect/>
          </a:stretch>
        </p:blipFill>
        <p:spPr>
          <a:xfrm>
            <a:off x="457200" y="2686800"/>
            <a:ext cx="4038600" cy="2352762"/>
          </a:xfrm>
          <a:prstGeom prst="rect">
            <a:avLst/>
          </a:prstGeom>
          <a:ln>
            <a:solidFill>
              <a:schemeClr val="tx1"/>
            </a:solidFill>
          </a:ln>
        </p:spPr>
      </p:pic>
      <p:pic>
        <p:nvPicPr>
          <p:cNvPr id="10" name="9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3789040"/>
            <a:ext cx="4038600" cy="2405057"/>
          </a:xfrm>
          <a:ln>
            <a:solidFill>
              <a:schemeClr val="tx1"/>
            </a:solidFill>
          </a:ln>
        </p:spPr>
      </p:pic>
    </p:spTree>
    <p:extLst>
      <p:ext uri="{BB962C8B-B14F-4D97-AF65-F5344CB8AC3E}">
        <p14:creationId xmlns:p14="http://schemas.microsoft.com/office/powerpoint/2010/main" val="3732608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772400" cy="1470025"/>
          </a:xfrm>
        </p:spPr>
        <p:txBody>
          <a:bodyPr/>
          <a:lstStyle/>
          <a:p>
            <a:pPr algn="l"/>
            <a:r>
              <a:rPr lang="es-EC" dirty="0" smtClean="0"/>
              <a:t>Análisis de Resultados.</a:t>
            </a:r>
            <a:endParaRPr lang="es-EC" dirty="0"/>
          </a:p>
        </p:txBody>
      </p:sp>
      <p:sp>
        <p:nvSpPr>
          <p:cNvPr id="3" name="2 Subtítulo"/>
          <p:cNvSpPr>
            <a:spLocks noGrp="1"/>
          </p:cNvSpPr>
          <p:nvPr>
            <p:ph type="subTitle" idx="1"/>
          </p:nvPr>
        </p:nvSpPr>
        <p:spPr>
          <a:xfrm>
            <a:off x="1371600" y="2060848"/>
            <a:ext cx="6400800" cy="4176464"/>
          </a:xfrm>
        </p:spPr>
        <p:txBody>
          <a:bodyPr>
            <a:normAutofit/>
          </a:bodyPr>
          <a:lstStyle/>
          <a:p>
            <a:pPr algn="just"/>
            <a:endParaRPr lang="es-EC" sz="2000" dirty="0" smtClean="0"/>
          </a:p>
          <a:p>
            <a:pPr algn="just"/>
            <a:endParaRPr lang="es-EC" sz="2000" dirty="0" smtClean="0"/>
          </a:p>
          <a:p>
            <a:pPr marL="457200" indent="-457200" algn="just">
              <a:buFont typeface="Arial" panose="020B0604020202020204" pitchFamily="34" charset="0"/>
              <a:buChar char="•"/>
            </a:pPr>
            <a:r>
              <a:rPr lang="es-EC" sz="2000" dirty="0" smtClean="0">
                <a:solidFill>
                  <a:schemeClr val="tx1"/>
                </a:solidFill>
              </a:rPr>
              <a:t>Cobertura.</a:t>
            </a:r>
            <a:endParaRPr lang="es-EC" sz="2000" dirty="0">
              <a:solidFill>
                <a:schemeClr val="tx1"/>
              </a:solidFill>
            </a:endParaRPr>
          </a:p>
          <a:p>
            <a:pPr marL="457200" indent="-457200" algn="just">
              <a:buFont typeface="Arial" panose="020B0604020202020204" pitchFamily="34" charset="0"/>
              <a:buChar char="•"/>
            </a:pPr>
            <a:r>
              <a:rPr lang="es-EC" sz="2000" dirty="0" smtClean="0">
                <a:solidFill>
                  <a:schemeClr val="tx1"/>
                </a:solidFill>
              </a:rPr>
              <a:t>Perfil.</a:t>
            </a:r>
            <a:endParaRPr lang="es-EC" sz="2000" dirty="0">
              <a:solidFill>
                <a:schemeClr val="tx1"/>
              </a:solidFill>
            </a:endParaRPr>
          </a:p>
          <a:p>
            <a:pPr marL="457200" indent="-457200" algn="just">
              <a:buFont typeface="Arial" panose="020B0604020202020204" pitchFamily="34" charset="0"/>
              <a:buChar char="•"/>
            </a:pPr>
            <a:r>
              <a:rPr lang="es-EC" sz="2000" dirty="0">
                <a:solidFill>
                  <a:schemeClr val="tx1"/>
                </a:solidFill>
              </a:rPr>
              <a:t>Definición de las zonas de </a:t>
            </a:r>
            <a:r>
              <a:rPr lang="es-EC" sz="2000" dirty="0" smtClean="0">
                <a:solidFill>
                  <a:schemeClr val="tx1"/>
                </a:solidFill>
              </a:rPr>
              <a:t>sombra.</a:t>
            </a:r>
            <a:endParaRPr lang="es-EC" sz="2000" dirty="0">
              <a:solidFill>
                <a:schemeClr val="tx1"/>
              </a:solidFill>
            </a:endParaRPr>
          </a:p>
          <a:p>
            <a:pPr marL="457200" indent="-457200" algn="just">
              <a:buFont typeface="Arial" panose="020B0604020202020204" pitchFamily="34" charset="0"/>
              <a:buChar char="•"/>
            </a:pPr>
            <a:r>
              <a:rPr lang="es-EC" sz="2000" dirty="0" smtClean="0">
                <a:solidFill>
                  <a:schemeClr val="tx1"/>
                </a:solidFill>
              </a:rPr>
              <a:t>GAPFILLER.</a:t>
            </a:r>
            <a:endParaRPr lang="es-EC" sz="2000" dirty="0">
              <a:solidFill>
                <a:schemeClr val="tx1"/>
              </a:solidFill>
            </a:endParaRPr>
          </a:p>
          <a:p>
            <a:pPr marL="457200" indent="-457200" algn="just">
              <a:buFont typeface="Arial" panose="020B0604020202020204" pitchFamily="34" charset="0"/>
              <a:buChar char="•"/>
            </a:pPr>
            <a:r>
              <a:rPr lang="es-EC" sz="2000" dirty="0" smtClean="0">
                <a:solidFill>
                  <a:schemeClr val="tx1"/>
                </a:solidFill>
              </a:rPr>
              <a:t>Compatibilidad.</a:t>
            </a:r>
            <a:endParaRPr lang="es-EC" sz="2000" dirty="0">
              <a:solidFill>
                <a:schemeClr val="tx1"/>
              </a:solidFill>
            </a:endParaRPr>
          </a:p>
        </p:txBody>
      </p:sp>
    </p:spTree>
    <p:extLst>
      <p:ext uri="{BB962C8B-B14F-4D97-AF65-F5344CB8AC3E}">
        <p14:creationId xmlns:p14="http://schemas.microsoft.com/office/powerpoint/2010/main" val="453561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C" dirty="0" smtClean="0"/>
              <a:t>Cobertura</a:t>
            </a:r>
            <a:r>
              <a:rPr lang="en-US" dirty="0" smtClean="0"/>
              <a:t>.</a:t>
            </a:r>
            <a:endParaRPr lang="en-US" dirty="0"/>
          </a:p>
        </p:txBody>
      </p:sp>
      <p:graphicFrame>
        <p:nvGraphicFramePr>
          <p:cNvPr id="4" name="Table 3"/>
          <p:cNvGraphicFramePr>
            <a:graphicFrameLocks noGrp="1"/>
          </p:cNvGraphicFramePr>
          <p:nvPr/>
        </p:nvGraphicFramePr>
        <p:xfrm>
          <a:off x="5029200" y="4572000"/>
          <a:ext cx="3714750" cy="1515745"/>
        </p:xfrm>
        <a:graphic>
          <a:graphicData uri="http://schemas.openxmlformats.org/drawingml/2006/table">
            <a:tbl>
              <a:tblPr/>
              <a:tblGrid>
                <a:gridCol w="1357329"/>
                <a:gridCol w="1357329"/>
                <a:gridCol w="1000092"/>
              </a:tblGrid>
              <a:tr h="335915">
                <a:tc>
                  <a:txBody>
                    <a:bodyPr/>
                    <a:lstStyle/>
                    <a:p>
                      <a:pPr marL="0" marR="0" algn="ctr">
                        <a:spcBef>
                          <a:spcPts val="0"/>
                        </a:spcBef>
                        <a:spcAft>
                          <a:spcPts val="0"/>
                        </a:spcAft>
                      </a:pPr>
                      <a:r>
                        <a:rPr lang="es-ES_tradnl" sz="1100" b="1" dirty="0">
                          <a:latin typeface="Bookman Old Style"/>
                          <a:ea typeface="Times New Roman"/>
                          <a:cs typeface="Arial"/>
                        </a:rPr>
                        <a:t>Rango de Potencia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b="1">
                          <a:latin typeface="Bookman Old Style"/>
                          <a:ea typeface="Times New Roman"/>
                          <a:cs typeface="Arial"/>
                        </a:rPr>
                        <a:t>Zona de Cobertura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b="1">
                          <a:latin typeface="Bookman Old Style"/>
                          <a:ea typeface="Times New Roman"/>
                          <a:cs typeface="Arial"/>
                        </a:rPr>
                        <a:t>Nivel de señal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20">
                <a:tc>
                  <a:txBody>
                    <a:bodyPr/>
                    <a:lstStyle/>
                    <a:p>
                      <a:pPr marL="0" marR="0" algn="ctr">
                        <a:spcBef>
                          <a:spcPts val="0"/>
                        </a:spcBef>
                        <a:spcAft>
                          <a:spcPts val="0"/>
                        </a:spcAft>
                      </a:pPr>
                      <a:endParaRPr lang="es-ES_tradnl" sz="1100">
                        <a:latin typeface="Cambria Math"/>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dirty="0">
                          <a:latin typeface="Bookman Old Style"/>
                          <a:ea typeface="Times New Roman"/>
                          <a:cs typeface="Arial"/>
                        </a:rPr>
                        <a:t>Rojo</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a:latin typeface="Bookman Old Style"/>
                          <a:ea typeface="Times New Roman"/>
                          <a:cs typeface="Arial"/>
                        </a:rPr>
                        <a:t>Bueno</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05">
                <a:tc>
                  <a:txBody>
                    <a:bodyPr/>
                    <a:lstStyle/>
                    <a:p>
                      <a:pPr marL="0" marR="0" algn="ctr">
                        <a:spcBef>
                          <a:spcPts val="0"/>
                        </a:spcBef>
                        <a:spcAft>
                          <a:spcPts val="0"/>
                        </a:spcAft>
                      </a:pPr>
                      <a:endParaRPr lang="es-ES_tradnl" sz="1100" dirty="0">
                        <a:latin typeface="Cambria Math"/>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a:latin typeface="Bookman Old Style"/>
                          <a:ea typeface="Times New Roman"/>
                          <a:cs typeface="Arial"/>
                        </a:rPr>
                        <a:t>Azul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a:latin typeface="Bookman Old Style"/>
                          <a:ea typeface="Times New Roman"/>
                          <a:cs typeface="Arial"/>
                        </a:rPr>
                        <a:t>Muy Bueno</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605">
                <a:tc>
                  <a:txBody>
                    <a:bodyPr/>
                    <a:lstStyle/>
                    <a:p>
                      <a:pPr marL="0" marR="0" algn="ctr">
                        <a:spcBef>
                          <a:spcPts val="0"/>
                        </a:spcBef>
                        <a:spcAft>
                          <a:spcPts val="0"/>
                        </a:spcAft>
                      </a:pPr>
                      <a:endParaRPr lang="es-ES_tradnl" sz="1100">
                        <a:latin typeface="Cambria Math"/>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a:latin typeface="Bookman Old Style"/>
                          <a:ea typeface="Times New Roman"/>
                          <a:cs typeface="Arial"/>
                        </a:rPr>
                        <a:t>Rosada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dirty="0">
                          <a:latin typeface="Bookman Old Style"/>
                          <a:ea typeface="Times New Roman"/>
                          <a:cs typeface="Arial"/>
                        </a:rPr>
                        <a:t>Excelente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74080" y="5029201"/>
            <a:ext cx="1179087" cy="152399"/>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29200" y="5410200"/>
            <a:ext cx="1323976" cy="171126"/>
          </a:xfrm>
          <a:prstGeom prst="rect">
            <a:avLst/>
          </a:prstGeom>
          <a:noFill/>
        </p:spPr>
      </p:pic>
      <p:pic>
        <p:nvPicPr>
          <p:cNvPr id="10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7800" y="5791200"/>
            <a:ext cx="962025" cy="180975"/>
          </a:xfrm>
          <a:prstGeom prst="rect">
            <a:avLst/>
          </a:prstGeom>
          <a:noFill/>
        </p:spPr>
      </p:pic>
      <p:pic>
        <p:nvPicPr>
          <p:cNvPr id="8" name="Picture 7" descr="F:\Captura_45°.JPG"/>
          <p:cNvPicPr/>
          <p:nvPr/>
        </p:nvPicPr>
        <p:blipFill>
          <a:blip r:embed="rId5" cstate="print"/>
          <a:srcRect/>
          <a:stretch>
            <a:fillRect/>
          </a:stretch>
        </p:blipFill>
        <p:spPr bwMode="auto">
          <a:xfrm>
            <a:off x="609600" y="1752600"/>
            <a:ext cx="3505200" cy="2196662"/>
          </a:xfrm>
          <a:prstGeom prst="rect">
            <a:avLst/>
          </a:prstGeom>
          <a:ln w="0" cap="sq">
            <a:solidFill>
              <a:srgbClr val="000000"/>
            </a:solidFill>
            <a:prstDash val="solid"/>
            <a:miter lim="800000"/>
          </a:ln>
          <a:effectLst/>
        </p:spPr>
      </p:pic>
      <p:pic>
        <p:nvPicPr>
          <p:cNvPr id="9" name="Picture 8" descr="F:\Captura_135.JPG"/>
          <p:cNvPicPr/>
          <p:nvPr/>
        </p:nvPicPr>
        <p:blipFill>
          <a:blip r:embed="rId6" cstate="print"/>
          <a:srcRect/>
          <a:stretch>
            <a:fillRect/>
          </a:stretch>
        </p:blipFill>
        <p:spPr bwMode="auto">
          <a:xfrm>
            <a:off x="5257800" y="1676400"/>
            <a:ext cx="3581400" cy="2286000"/>
          </a:xfrm>
          <a:prstGeom prst="rect">
            <a:avLst/>
          </a:prstGeom>
          <a:noFill/>
          <a:ln w="0">
            <a:solidFill>
              <a:srgbClr val="000000"/>
            </a:solidFill>
            <a:miter lim="800000"/>
            <a:headEnd/>
            <a:tailEnd/>
          </a:ln>
        </p:spPr>
      </p:pic>
      <p:sp>
        <p:nvSpPr>
          <p:cNvPr id="10" name="Rectangle 9"/>
          <p:cNvSpPr/>
          <p:nvPr/>
        </p:nvSpPr>
        <p:spPr>
          <a:xfrm>
            <a:off x="381000" y="4038600"/>
            <a:ext cx="4038600" cy="307777"/>
          </a:xfrm>
          <a:prstGeom prst="rect">
            <a:avLst/>
          </a:prstGeom>
        </p:spPr>
        <p:txBody>
          <a:bodyPr wrap="square">
            <a:spAutoFit/>
          </a:bodyPr>
          <a:lstStyle/>
          <a:p>
            <a:r>
              <a:rPr lang="es-ES_tradnl" sz="1400" dirty="0" smtClean="0"/>
              <a:t>Cobertura del transmisor de ECTV, con azimut de 45°.</a:t>
            </a:r>
            <a:endParaRPr lang="en-US" sz="1400" dirty="0"/>
          </a:p>
        </p:txBody>
      </p:sp>
      <p:sp>
        <p:nvSpPr>
          <p:cNvPr id="11" name="Rectangle 10"/>
          <p:cNvSpPr/>
          <p:nvPr/>
        </p:nvSpPr>
        <p:spPr>
          <a:xfrm>
            <a:off x="4953000" y="4038600"/>
            <a:ext cx="4191000" cy="307777"/>
          </a:xfrm>
          <a:prstGeom prst="rect">
            <a:avLst/>
          </a:prstGeom>
        </p:spPr>
        <p:txBody>
          <a:bodyPr wrap="square">
            <a:spAutoFit/>
          </a:bodyPr>
          <a:lstStyle/>
          <a:p>
            <a:r>
              <a:rPr lang="es-ES_tradnl" sz="1400" dirty="0" smtClean="0"/>
              <a:t>Cobertura del transmisor de ECTV, con azimut de 135°.</a:t>
            </a:r>
            <a:endParaRPr lang="en-US" sz="1400" dirty="0"/>
          </a:p>
        </p:txBody>
      </p:sp>
      <p:sp>
        <p:nvSpPr>
          <p:cNvPr id="15" name="TextBox 14"/>
          <p:cNvSpPr txBox="1"/>
          <p:nvPr/>
        </p:nvSpPr>
        <p:spPr>
          <a:xfrm>
            <a:off x="381000" y="4800600"/>
            <a:ext cx="4191000" cy="1231106"/>
          </a:xfrm>
          <a:prstGeom prst="rect">
            <a:avLst/>
          </a:prstGeom>
          <a:noFill/>
        </p:spPr>
        <p:txBody>
          <a:bodyPr wrap="square" rtlCol="0">
            <a:spAutoFit/>
          </a:bodyPr>
          <a:lstStyle/>
          <a:p>
            <a:pPr algn="just"/>
            <a:r>
              <a:rPr lang="es-ES_tradnl" sz="1400" dirty="0" smtClean="0"/>
              <a:t>Se observo en el Distrito Metropolitano de Quito y sus Valles aledaños, que  alrededor del 90 % del área cubierta, presenta una intensidad de campo eléctrico superior ha </a:t>
            </a:r>
            <a:r>
              <a:rPr lang="es-ES_tradnl" sz="1400" dirty="0"/>
              <a:t>( 51 dB</a:t>
            </a:r>
            <a:r>
              <a:rPr lang="el-GR" sz="1400" dirty="0"/>
              <a:t>μ</a:t>
            </a:r>
            <a:r>
              <a:rPr lang="es-EC" sz="1400" dirty="0"/>
              <a:t>V/m</a:t>
            </a:r>
            <a:r>
              <a:rPr lang="es-ES_tradnl" sz="1400" dirty="0"/>
              <a:t>).</a:t>
            </a:r>
            <a:endParaRPr lang="en-US" sz="1400" dirty="0"/>
          </a:p>
          <a:p>
            <a:endParaRPr lang="en-US"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0837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s-EC" dirty="0" smtClean="0"/>
              <a:t>Perfil</a:t>
            </a:r>
            <a:r>
              <a:rPr lang="en-US" dirty="0" smtClean="0"/>
              <a:t>.</a:t>
            </a:r>
            <a:endParaRPr lang="en-US" dirty="0"/>
          </a:p>
        </p:txBody>
      </p:sp>
      <p:sp>
        <p:nvSpPr>
          <p:cNvPr id="27653" name="Rectangle 5"/>
          <p:cNvSpPr>
            <a:spLocks noChangeArrowheads="1"/>
          </p:cNvSpPr>
          <p:nvPr/>
        </p:nvSpPr>
        <p:spPr bwMode="auto">
          <a:xfrm>
            <a:off x="533400" y="4648200"/>
            <a:ext cx="4267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S_tradnl" sz="1200" dirty="0" smtClean="0"/>
              <a:t>Se identifica una zona de sombra en el sector de la Mitad del Mundo, como el gráfico lo refleja existe un obstáculo lo que impide contar con línea de vista hacia dicho sector, cuantificando un nivel de señal de  53 </a:t>
            </a:r>
            <a:r>
              <a:rPr lang="es-ES_tradnl" sz="1200" dirty="0" err="1" smtClean="0"/>
              <a:t>dBuV</a:t>
            </a:r>
            <a:r>
              <a:rPr lang="es-ES_tradnl" sz="1200" dirty="0" smtClean="0"/>
              <a:t>/m</a:t>
            </a:r>
            <a:r>
              <a:rPr lang="es-ES_tradnl" sz="1200" dirty="0" smtClean="0">
                <a:latin typeface="+mj-lt"/>
                <a:ea typeface="Times New Roman" pitchFamily="18" charset="0"/>
                <a:cs typeface="Arial" pitchFamily="34" charset="0"/>
              </a:rPr>
              <a:t>.</a:t>
            </a:r>
          </a:p>
        </p:txBody>
      </p:sp>
      <p:sp>
        <p:nvSpPr>
          <p:cNvPr id="27654" name="Rectangle 6"/>
          <p:cNvSpPr>
            <a:spLocks noChangeArrowheads="1"/>
          </p:cNvSpPr>
          <p:nvPr/>
        </p:nvSpPr>
        <p:spPr bwMode="auto">
          <a:xfrm>
            <a:off x="7657625" y="4669795"/>
            <a:ext cx="22955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a:t>
            </a: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04800" y="1143000"/>
            <a:ext cx="8382000" cy="923330"/>
          </a:xfrm>
          <a:prstGeom prst="rect">
            <a:avLst/>
          </a:prstGeom>
          <a:noFill/>
        </p:spPr>
        <p:txBody>
          <a:bodyPr wrap="square" rtlCol="0">
            <a:spAutoFit/>
          </a:bodyPr>
          <a:lstStyle/>
          <a:p>
            <a:r>
              <a:rPr lang="es-ES_tradnl" b="1" dirty="0" smtClean="0"/>
              <a:t> </a:t>
            </a:r>
            <a:endParaRPr lang="en-US" dirty="0" smtClean="0"/>
          </a:p>
          <a:p>
            <a:r>
              <a:rPr lang="es-ES_tradnl" dirty="0" smtClean="0"/>
              <a:t> </a:t>
            </a:r>
            <a:endParaRPr lang="en-US" dirty="0" smtClean="0"/>
          </a:p>
          <a:p>
            <a:endParaRPr lang="en-US" dirty="0"/>
          </a:p>
        </p:txBody>
      </p:sp>
      <p:sp>
        <p:nvSpPr>
          <p:cNvPr id="20" name="TextBox 19"/>
          <p:cNvSpPr txBox="1"/>
          <p:nvPr/>
        </p:nvSpPr>
        <p:spPr>
          <a:xfrm>
            <a:off x="5105400" y="4419600"/>
            <a:ext cx="3810000" cy="1384995"/>
          </a:xfrm>
          <a:prstGeom prst="rect">
            <a:avLst/>
          </a:prstGeom>
          <a:noFill/>
        </p:spPr>
        <p:txBody>
          <a:bodyPr wrap="square" rtlCol="0">
            <a:spAutoFit/>
          </a:bodyPr>
          <a:lstStyle/>
          <a:p>
            <a:r>
              <a:rPr lang="es-ES_tradnl" dirty="0" smtClean="0"/>
              <a:t> </a:t>
            </a:r>
            <a:endParaRPr lang="en-US" dirty="0" smtClean="0"/>
          </a:p>
          <a:p>
            <a:pPr algn="just" fontAlgn="base">
              <a:spcBef>
                <a:spcPct val="0"/>
              </a:spcBef>
              <a:spcAft>
                <a:spcPct val="0"/>
              </a:spcAft>
            </a:pPr>
            <a:r>
              <a:rPr lang="es-ES_tradnl" sz="1200" dirty="0" smtClean="0"/>
              <a:t>Se identifica una zona de sombra en el sector de Sur de Quito, como el gráfico lo reflejan existe un obstáculo lo que impide contar con línea de vista hacia dicho sector, cuantificando un nivel de señal de 52 </a:t>
            </a:r>
            <a:r>
              <a:rPr lang="es-ES_tradnl" sz="1200" dirty="0" err="1" smtClean="0"/>
              <a:t>dBuV</a:t>
            </a:r>
            <a:r>
              <a:rPr lang="es-ES_tradnl" sz="1200" dirty="0" smtClean="0"/>
              <a:t>/m.</a:t>
            </a:r>
            <a:endParaRPr lang="en-US" sz="1200" dirty="0" smtClean="0"/>
          </a:p>
          <a:p>
            <a:endParaRPr lang="en-US" dirty="0"/>
          </a:p>
        </p:txBody>
      </p:sp>
      <p:sp>
        <p:nvSpPr>
          <p:cNvPr id="22" name="TextBox 21"/>
          <p:cNvSpPr txBox="1"/>
          <p:nvPr/>
        </p:nvSpPr>
        <p:spPr>
          <a:xfrm>
            <a:off x="533400" y="1524000"/>
            <a:ext cx="8077200" cy="1877437"/>
          </a:xfrm>
          <a:prstGeom prst="rect">
            <a:avLst/>
          </a:prstGeom>
          <a:noFill/>
        </p:spPr>
        <p:txBody>
          <a:bodyPr wrap="square" rtlCol="0">
            <a:spAutoFit/>
          </a:bodyPr>
          <a:lstStyle/>
          <a:p>
            <a:pPr algn="just"/>
            <a:r>
              <a:rPr lang="es-ES_tradnl" sz="1400" dirty="0" smtClean="0"/>
              <a:t>La simulación de perfil permitió identificar huecos de cobertura, en donde la intensidad de campo eléctrico (señal recibida), es menor a (51dBuv/m ) impidiendo la recepción de la señal digital.</a:t>
            </a:r>
            <a:endParaRPr lang="en-US" sz="1400" dirty="0" smtClean="0"/>
          </a:p>
          <a:p>
            <a:pPr algn="just"/>
            <a:r>
              <a:rPr lang="es-ES_tradnl" sz="1400" dirty="0" smtClean="0"/>
              <a:t> </a:t>
            </a:r>
            <a:endParaRPr lang="en-US" sz="1400" dirty="0" smtClean="0"/>
          </a:p>
          <a:p>
            <a:pPr algn="just"/>
            <a:r>
              <a:rPr lang="es-ES_tradnl" sz="1400" dirty="0" smtClean="0"/>
              <a:t>Estableciéndose conforme a los resultados obtenidos en las pruebas de campo dos zonas de sombra, así tenemos:</a:t>
            </a:r>
            <a:endParaRPr lang="en-US" sz="1400" dirty="0" smtClean="0"/>
          </a:p>
          <a:p>
            <a:pPr algn="just"/>
            <a:r>
              <a:rPr lang="es-ES_tradnl" sz="1400" b="1" dirty="0" smtClean="0">
                <a:latin typeface="+mj-lt"/>
              </a:rPr>
              <a:t> </a:t>
            </a:r>
            <a:endParaRPr lang="en-US" sz="1400" dirty="0" smtClean="0">
              <a:latin typeface="+mj-lt"/>
            </a:endParaRPr>
          </a:p>
          <a:p>
            <a:pPr lvl="0" algn="just"/>
            <a:endParaRPr lang="en-US" sz="1400" dirty="0" smtClean="0">
              <a:latin typeface="+mj-lt"/>
            </a:endParaRPr>
          </a:p>
          <a:p>
            <a:endParaRPr lang="en-US" dirty="0"/>
          </a:p>
        </p:txBody>
      </p:sp>
      <p:sp>
        <p:nvSpPr>
          <p:cNvPr id="23" name="Rectangle 22"/>
          <p:cNvSpPr/>
          <p:nvPr/>
        </p:nvSpPr>
        <p:spPr>
          <a:xfrm>
            <a:off x="457200" y="3962400"/>
            <a:ext cx="4038600" cy="523220"/>
          </a:xfrm>
          <a:prstGeom prst="rect">
            <a:avLst/>
          </a:prstGeom>
        </p:spPr>
        <p:txBody>
          <a:bodyPr wrap="square">
            <a:spAutoFit/>
          </a:bodyPr>
          <a:lstStyle/>
          <a:p>
            <a:pPr lvl="0" algn="just"/>
            <a:r>
              <a:rPr lang="es-ES_tradnl" sz="1400" b="1" dirty="0" smtClean="0"/>
              <a:t>Sur de Quito: </a:t>
            </a:r>
            <a:r>
              <a:rPr lang="es-ES_tradnl" sz="1400" dirty="0" smtClean="0"/>
              <a:t>Av. Mariscal Sucre, hacia la cima de la Libertad.</a:t>
            </a:r>
            <a:endParaRPr lang="en-US" sz="1400" dirty="0" smtClean="0"/>
          </a:p>
        </p:txBody>
      </p:sp>
      <p:sp>
        <p:nvSpPr>
          <p:cNvPr id="24" name="Rectangle 23"/>
          <p:cNvSpPr/>
          <p:nvPr/>
        </p:nvSpPr>
        <p:spPr>
          <a:xfrm>
            <a:off x="5105400" y="3886200"/>
            <a:ext cx="3733800" cy="523220"/>
          </a:xfrm>
          <a:prstGeom prst="rect">
            <a:avLst/>
          </a:prstGeom>
        </p:spPr>
        <p:txBody>
          <a:bodyPr wrap="square">
            <a:spAutoFit/>
          </a:bodyPr>
          <a:lstStyle/>
          <a:p>
            <a:r>
              <a:rPr lang="es-ES_tradnl" sz="1400" b="1" dirty="0" smtClean="0"/>
              <a:t>Norte de Quito: </a:t>
            </a:r>
            <a:r>
              <a:rPr lang="es-ES_tradnl" sz="1400" dirty="0" smtClean="0"/>
              <a:t>Parroquia  San Antonio en la Mitad del Mundo</a:t>
            </a:r>
            <a:endParaRPr lang="en-US" sz="1400" dirty="0" smtClean="0"/>
          </a:p>
        </p:txBody>
      </p:sp>
    </p:spTree>
    <p:extLst>
      <p:ext uri="{BB962C8B-B14F-4D97-AF65-F5344CB8AC3E}">
        <p14:creationId xmlns:p14="http://schemas.microsoft.com/office/powerpoint/2010/main" val="357344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GAPFILLERS.</a:t>
            </a:r>
            <a:endParaRPr lang="en-US" dirty="0"/>
          </a:p>
        </p:txBody>
      </p:sp>
      <p:sp>
        <p:nvSpPr>
          <p:cNvPr id="4" name="TextBox 3"/>
          <p:cNvSpPr txBox="1"/>
          <p:nvPr/>
        </p:nvSpPr>
        <p:spPr>
          <a:xfrm>
            <a:off x="685800" y="1295400"/>
            <a:ext cx="7696200" cy="2585323"/>
          </a:xfrm>
          <a:prstGeom prst="rect">
            <a:avLst/>
          </a:prstGeom>
          <a:noFill/>
        </p:spPr>
        <p:txBody>
          <a:bodyPr wrap="square" rtlCol="0">
            <a:spAutoFit/>
          </a:bodyPr>
          <a:lstStyle/>
          <a:p>
            <a:pPr algn="just"/>
            <a:r>
              <a:rPr lang="es-ES_tradnl" dirty="0" smtClean="0"/>
              <a:t>Las estaciones reforzadoras o “GAP FILLER”, mejoran los niveles de señal en las zonas de sombra de la ciudad de Quito, ya que los emplazamientos de los Gap </a:t>
            </a:r>
            <a:r>
              <a:rPr lang="es-ES_tradnl" dirty="0" err="1" smtClean="0"/>
              <a:t>Fillers</a:t>
            </a:r>
            <a:r>
              <a:rPr lang="es-ES_tradnl" dirty="0" smtClean="0"/>
              <a:t> han sido ubicados frente a </a:t>
            </a:r>
            <a:r>
              <a:rPr lang="es-ES_tradnl" dirty="0"/>
              <a:t>e</a:t>
            </a:r>
            <a:r>
              <a:rPr lang="es-ES_tradnl" dirty="0" smtClean="0"/>
              <a:t>stas, consiguiendo que un nuevo patrón de radiación cubra en su totalidad aquellos huecos que el transmisor principal (Cerro Pichincha), no logra cubrir por problemas propios de la topografía de la ciudad.</a:t>
            </a:r>
            <a:endParaRPr lang="en-US" dirty="0" smtClean="0"/>
          </a:p>
          <a:p>
            <a:pPr algn="just"/>
            <a:r>
              <a:rPr lang="es-ES_tradnl" dirty="0" smtClean="0"/>
              <a:t> </a:t>
            </a:r>
            <a:endParaRPr lang="en-US" dirty="0" smtClean="0"/>
          </a:p>
          <a:p>
            <a:pPr algn="just"/>
            <a:r>
              <a:rPr lang="es-ES_tradnl" dirty="0" smtClean="0"/>
              <a:t>Obteniendo niveles de señal por encima de los 70 dB</a:t>
            </a:r>
            <a:r>
              <a:rPr lang="el-GR" dirty="0" smtClean="0"/>
              <a:t>μ</a:t>
            </a:r>
            <a:r>
              <a:rPr lang="es-EC" dirty="0" smtClean="0"/>
              <a:t>V/m.</a:t>
            </a:r>
            <a:endParaRPr lang="en-US" dirty="0" smtClean="0"/>
          </a:p>
          <a:p>
            <a:endParaRPr lang="en-US" dirty="0"/>
          </a:p>
        </p:txBody>
      </p:sp>
      <p:pic>
        <p:nvPicPr>
          <p:cNvPr id="6" name="Picture 5" descr="F:\SUR_DE_QUITO\FERROVIARIA_2.JPG"/>
          <p:cNvPicPr/>
          <p:nvPr/>
        </p:nvPicPr>
        <p:blipFill>
          <a:blip r:embed="rId2" cstate="print"/>
          <a:srcRect/>
          <a:stretch>
            <a:fillRect/>
          </a:stretch>
        </p:blipFill>
        <p:spPr bwMode="auto">
          <a:xfrm>
            <a:off x="685800" y="3717032"/>
            <a:ext cx="3733800" cy="2514600"/>
          </a:xfrm>
          <a:prstGeom prst="rect">
            <a:avLst/>
          </a:prstGeom>
          <a:noFill/>
          <a:ln w="0">
            <a:solidFill>
              <a:schemeClr val="tx1"/>
            </a:solidFill>
            <a:miter lim="800000"/>
            <a:headEnd/>
            <a:tailEnd/>
          </a:ln>
        </p:spPr>
      </p:pic>
      <p:pic>
        <p:nvPicPr>
          <p:cNvPr id="7" name="Picture 6" descr="F:\MITAD_DEL_MUNDO\MapInfo_2_Mejor_Punto.JPG"/>
          <p:cNvPicPr/>
          <p:nvPr/>
        </p:nvPicPr>
        <p:blipFill>
          <a:blip r:embed="rId3" cstate="print"/>
          <a:srcRect/>
          <a:stretch>
            <a:fillRect/>
          </a:stretch>
        </p:blipFill>
        <p:spPr bwMode="auto">
          <a:xfrm>
            <a:off x="4788024" y="3773348"/>
            <a:ext cx="3733801" cy="2458283"/>
          </a:xfrm>
          <a:prstGeom prst="rect">
            <a:avLst/>
          </a:prstGeom>
          <a:noFill/>
          <a:ln w="0">
            <a:solidFill>
              <a:schemeClr val="tx1"/>
            </a:solidFill>
            <a:miter lim="800000"/>
            <a:headEnd/>
            <a:tailEnd/>
          </a:ln>
        </p:spPr>
      </p:pic>
    </p:spTree>
    <p:extLst>
      <p:ext uri="{BB962C8B-B14F-4D97-AF65-F5344CB8AC3E}">
        <p14:creationId xmlns:p14="http://schemas.microsoft.com/office/powerpoint/2010/main" val="1345256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3008313" cy="585986"/>
          </a:xfrm>
        </p:spPr>
        <p:txBody>
          <a:bodyPr/>
          <a:lstStyle/>
          <a:p>
            <a:r>
              <a:rPr lang="es-EC" dirty="0" smtClean="0"/>
              <a:t>Compatibilidad.</a:t>
            </a:r>
            <a:endParaRPr lang="es-EC" dirty="0"/>
          </a:p>
        </p:txBody>
      </p:sp>
      <p:sp>
        <p:nvSpPr>
          <p:cNvPr id="4" name="3 Marcador de texto"/>
          <p:cNvSpPr>
            <a:spLocks noGrp="1"/>
          </p:cNvSpPr>
          <p:nvPr>
            <p:ph type="body" sz="half" idx="2"/>
          </p:nvPr>
        </p:nvSpPr>
        <p:spPr>
          <a:xfrm>
            <a:off x="457200" y="692696"/>
            <a:ext cx="3970784" cy="4691063"/>
          </a:xfrm>
        </p:spPr>
        <p:txBody>
          <a:bodyPr>
            <a:normAutofit lnSpcReduction="10000"/>
          </a:bodyPr>
          <a:lstStyle/>
          <a:p>
            <a:pPr algn="just"/>
            <a:r>
              <a:rPr lang="es-ES_tradnl" dirty="0" smtClean="0"/>
              <a:t>La simulación </a:t>
            </a:r>
            <a:r>
              <a:rPr lang="es-ES_tradnl" dirty="0"/>
              <a:t>de compatibilidad electromagnética nos </a:t>
            </a:r>
            <a:r>
              <a:rPr lang="es-ES_tradnl" dirty="0" smtClean="0"/>
              <a:t>permite </a:t>
            </a:r>
            <a:r>
              <a:rPr lang="es-ES_tradnl" dirty="0"/>
              <a:t>observar que no </a:t>
            </a:r>
            <a:r>
              <a:rPr lang="es-ES_tradnl" dirty="0" smtClean="0"/>
              <a:t>exista </a:t>
            </a:r>
            <a:r>
              <a:rPr lang="es-ES_tradnl" dirty="0"/>
              <a:t>interferencia </a:t>
            </a:r>
            <a:r>
              <a:rPr lang="es-ES_tradnl" dirty="0" smtClean="0"/>
              <a:t>de canal Adyacente </a:t>
            </a:r>
            <a:r>
              <a:rPr lang="es-ES_tradnl" dirty="0"/>
              <a:t>entre señales Análogo/Digitales, debido a la diferencia en la potencia de transmisión y la tecnología involucrada</a:t>
            </a:r>
            <a:r>
              <a:rPr lang="es-ES_tradnl" dirty="0" smtClean="0"/>
              <a:t>.</a:t>
            </a:r>
          </a:p>
          <a:p>
            <a:pPr algn="just"/>
            <a:endParaRPr lang="es-ES_tradnl" dirty="0" smtClean="0"/>
          </a:p>
          <a:p>
            <a:pPr algn="just"/>
            <a:r>
              <a:rPr lang="es-ES_tradnl" b="1" dirty="0" smtClean="0"/>
              <a:t>Escenarios:</a:t>
            </a:r>
          </a:p>
          <a:p>
            <a:pPr lvl="0"/>
            <a:r>
              <a:rPr lang="es-ES_tradnl" b="1" dirty="0"/>
              <a:t>Canal deseado analógico</a:t>
            </a:r>
            <a:endParaRPr lang="es-EC" dirty="0"/>
          </a:p>
          <a:p>
            <a:r>
              <a:rPr lang="es-ES_tradnl" dirty="0"/>
              <a:t> </a:t>
            </a:r>
            <a:endParaRPr lang="es-EC" dirty="0"/>
          </a:p>
          <a:p>
            <a:r>
              <a:rPr lang="es-ES_tradnl" b="1" dirty="0"/>
              <a:t>(1) </a:t>
            </a:r>
            <a:r>
              <a:rPr lang="es-ES_tradnl" dirty="0"/>
              <a:t>Calculo en base  a la potencia </a:t>
            </a:r>
            <a:r>
              <a:rPr lang="es-ES_tradnl" dirty="0" smtClean="0"/>
              <a:t>deseada.</a:t>
            </a:r>
            <a:endParaRPr lang="es-EC" dirty="0"/>
          </a:p>
          <a:p>
            <a:r>
              <a:rPr lang="es-ES_tradnl" b="1" dirty="0"/>
              <a:t>(2)</a:t>
            </a:r>
            <a:r>
              <a:rPr lang="es-ES_tradnl" dirty="0"/>
              <a:t> Calculo en base a la potencia </a:t>
            </a:r>
            <a:r>
              <a:rPr lang="es-ES_tradnl" dirty="0" smtClean="0"/>
              <a:t>interferente</a:t>
            </a:r>
            <a:r>
              <a:rPr lang="es-ES_tradnl" dirty="0"/>
              <a:t>.</a:t>
            </a:r>
            <a:endParaRPr lang="es-ES_tradnl" dirty="0" smtClean="0"/>
          </a:p>
          <a:p>
            <a:endParaRPr lang="es-ES_tradnl" dirty="0"/>
          </a:p>
          <a:p>
            <a:pPr lvl="0"/>
            <a:r>
              <a:rPr lang="es-ES_tradnl" b="1" dirty="0"/>
              <a:t>Canal deseado digital</a:t>
            </a:r>
            <a:endParaRPr lang="es-EC" dirty="0"/>
          </a:p>
          <a:p>
            <a:endParaRPr lang="es-EC" dirty="0"/>
          </a:p>
          <a:p>
            <a:r>
              <a:rPr lang="es-ES_tradnl" b="1" dirty="0"/>
              <a:t>(1) </a:t>
            </a:r>
            <a:r>
              <a:rPr lang="es-ES_tradnl" dirty="0"/>
              <a:t>Calculo en base  a la potencia </a:t>
            </a:r>
            <a:r>
              <a:rPr lang="es-ES_tradnl" dirty="0" smtClean="0"/>
              <a:t>deseada.</a:t>
            </a:r>
            <a:endParaRPr lang="es-EC" dirty="0"/>
          </a:p>
          <a:p>
            <a:r>
              <a:rPr lang="es-ES_tradnl" b="1" dirty="0"/>
              <a:t>(2)</a:t>
            </a:r>
            <a:r>
              <a:rPr lang="es-ES_tradnl" dirty="0"/>
              <a:t> Calculo en base a la potencia </a:t>
            </a:r>
            <a:r>
              <a:rPr lang="es-ES_tradnl" dirty="0" smtClean="0"/>
              <a:t>interferente.</a:t>
            </a:r>
            <a:endParaRPr lang="es-EC" dirty="0"/>
          </a:p>
          <a:p>
            <a:pPr algn="just"/>
            <a:endParaRPr lang="es-EC" dirty="0"/>
          </a:p>
          <a:p>
            <a:pPr algn="just"/>
            <a:r>
              <a:rPr lang="es-ES_tradnl" b="1" dirty="0" smtClean="0"/>
              <a:t>Datos:</a:t>
            </a:r>
            <a:endParaRPr lang="es-EC" b="1" dirty="0"/>
          </a:p>
          <a:p>
            <a:pPr algn="just"/>
            <a:r>
              <a:rPr lang="es-ES_tradnl" dirty="0"/>
              <a:t> </a:t>
            </a:r>
            <a:endParaRPr lang="es-EC" dirty="0"/>
          </a:p>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92696"/>
            <a:ext cx="359092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3684265042"/>
                  </p:ext>
                </p:extLst>
              </p:nvPr>
            </p:nvGraphicFramePr>
            <p:xfrm>
              <a:off x="611560" y="5157192"/>
              <a:ext cx="3456384" cy="1310187"/>
            </p:xfrm>
            <a:graphic>
              <a:graphicData uri="http://schemas.openxmlformats.org/drawingml/2006/table">
                <a:tbl>
                  <a:tblPr firstRow="1" firstCol="1" bandRow="1">
                    <a:tableStyleId>{5C22544A-7EE6-4342-B048-85BDC9FD1C3A}</a:tableStyleId>
                  </a:tblPr>
                  <a:tblGrid>
                    <a:gridCol w="1728192"/>
                    <a:gridCol w="1728192"/>
                  </a:tblGrid>
                  <a:tr h="487227">
                    <a:tc gridSpan="2">
                      <a:txBody>
                        <a:bodyPr/>
                        <a:lstStyle/>
                        <a:p>
                          <a:pPr algn="ctr">
                            <a:lnSpc>
                              <a:spcPct val="150000"/>
                            </a:lnSpc>
                            <a:spcAft>
                              <a:spcPts val="0"/>
                            </a:spcAft>
                          </a:pPr>
                          <a:r>
                            <a:rPr lang="es-ES_tradnl" sz="1200" dirty="0">
                              <a:effectLst/>
                            </a:rPr>
                            <a:t>Canal deseado analógico</a:t>
                          </a:r>
                          <a:endParaRPr lang="es-EC" sz="1200" dirty="0">
                            <a:solidFill>
                              <a:srgbClr val="76923C"/>
                            </a:solidFill>
                            <a:effectLst/>
                            <a:latin typeface="Times New Roman"/>
                            <a:ea typeface="Times New Roman"/>
                          </a:endParaRPr>
                        </a:p>
                      </a:txBody>
                      <a:tcPr marL="68580" marR="68580" marT="0" marB="0"/>
                    </a:tc>
                    <a:tc hMerge="1">
                      <a:txBody>
                        <a:bodyPr/>
                        <a:lstStyle/>
                        <a:p>
                          <a:endParaRPr lang="es-EC"/>
                        </a:p>
                      </a:txBody>
                      <a:tcPr/>
                    </a:tc>
                  </a:tr>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_tradnl" sz="1200">
                                        <a:effectLst/>
                                        <a:latin typeface="Cambria Math"/>
                                      </a:rPr>
                                      <m:t>𝑷</m:t>
                                    </m:r>
                                  </m:e>
                                  <m:sub>
                                    <m:r>
                                      <a:rPr lang="es-ES_tradnl" sz="1200">
                                        <a:effectLst/>
                                        <a:latin typeface="Cambria Math"/>
                                      </a:rPr>
                                      <m:t>𝒅</m:t>
                                    </m:r>
                                  </m:sub>
                                </m:sSub>
                                <m:r>
                                  <a:rPr lang="es-ES_tradnl" sz="1200">
                                    <a:effectLst/>
                                    <a:latin typeface="Cambria Math"/>
                                  </a:rPr>
                                  <m:t>= −</m:t>
                                </m:r>
                                <m:r>
                                  <a:rPr lang="es-ES_tradnl" sz="1200">
                                    <a:effectLst/>
                                    <a:latin typeface="Cambria Math"/>
                                  </a:rPr>
                                  <m:t>𝟏𝟖</m:t>
                                </m:r>
                                <m:r>
                                  <a:rPr lang="es-ES_tradnl" sz="1200">
                                    <a:effectLst/>
                                    <a:latin typeface="Cambria Math"/>
                                  </a:rPr>
                                  <m:t>.</m:t>
                                </m:r>
                                <m:r>
                                  <a:rPr lang="es-ES_tradnl" sz="1200">
                                    <a:effectLst/>
                                    <a:latin typeface="Cambria Math"/>
                                  </a:rPr>
                                  <m:t>𝟏𝟗𝟖</m:t>
                                </m:r>
                                <m:r>
                                  <a:rPr lang="es-ES_tradnl" sz="1200">
                                    <a:effectLst/>
                                    <a:latin typeface="Cambria Math"/>
                                  </a:rPr>
                                  <m:t> </m:t>
                                </m:r>
                                <m:r>
                                  <a:rPr lang="es-ES_tradnl" sz="1200">
                                    <a:effectLst/>
                                    <a:latin typeface="Cambria Math"/>
                                  </a:rPr>
                                  <m:t>𝒅𝑩𝒎</m:t>
                                </m:r>
                              </m:oMath>
                            </m:oMathPara>
                          </a14:m>
                          <a:endParaRPr lang="es-EC" sz="1200">
                            <a:solidFill>
                              <a:srgbClr val="76923C"/>
                            </a:solidFill>
                            <a:effectLst/>
                            <a:latin typeface="Times New Roman"/>
                            <a:ea typeface="Times New Roman"/>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_tradnl" sz="1200">
                                        <a:effectLst/>
                                        <a:latin typeface="Cambria Math"/>
                                      </a:rPr>
                                      <m:t>𝑃</m:t>
                                    </m:r>
                                  </m:e>
                                  <m:sub>
                                    <m:r>
                                      <a:rPr lang="es-ES_tradnl" sz="1200">
                                        <a:effectLst/>
                                        <a:latin typeface="Cambria Math"/>
                                      </a:rPr>
                                      <m:t>𝑖</m:t>
                                    </m:r>
                                  </m:sub>
                                </m:sSub>
                                <m:r>
                                  <a:rPr lang="es-ES_tradnl" sz="1200">
                                    <a:effectLst/>
                                    <a:latin typeface="Cambria Math"/>
                                  </a:rPr>
                                  <m:t>= −78.206 </m:t>
                                </m:r>
                                <m:r>
                                  <a:rPr lang="es-ES_tradnl" sz="1200">
                                    <a:effectLst/>
                                    <a:latin typeface="Cambria Math"/>
                                  </a:rPr>
                                  <m:t>𝑑𝐵𝑚</m:t>
                                </m:r>
                              </m:oMath>
                            </m:oMathPara>
                          </a14:m>
                          <a:endParaRPr lang="es-EC" sz="1200">
                            <a:solidFill>
                              <a:srgbClr val="76923C"/>
                            </a:solidFill>
                            <a:effectLst/>
                            <a:latin typeface="Times New Roman"/>
                            <a:ea typeface="Times New Roman"/>
                          </a:endParaRPr>
                        </a:p>
                      </a:txBody>
                      <a:tcPr marL="68580" marR="68580" marT="0" marB="0"/>
                    </a:tc>
                  </a:tr>
                  <a:tr h="0">
                    <a:tc gridSpan="2">
                      <a:txBody>
                        <a:bodyPr/>
                        <a:lstStyle/>
                        <a:p>
                          <a:pPr algn="ctr">
                            <a:lnSpc>
                              <a:spcPct val="150000"/>
                            </a:lnSpc>
                            <a:spcAft>
                              <a:spcPts val="0"/>
                            </a:spcAft>
                          </a:pPr>
                          <a:r>
                            <a:rPr lang="es-ES_tradnl" sz="1200">
                              <a:effectLst/>
                            </a:rPr>
                            <a:t>Canal deseado digital</a:t>
                          </a:r>
                          <a:endParaRPr lang="es-EC" sz="1200">
                            <a:solidFill>
                              <a:srgbClr val="76923C"/>
                            </a:solidFill>
                            <a:effectLst/>
                            <a:latin typeface="Times New Roman"/>
                            <a:ea typeface="Times New Roman"/>
                          </a:endParaRPr>
                        </a:p>
                      </a:txBody>
                      <a:tcPr marL="68580" marR="68580" marT="0" marB="0"/>
                    </a:tc>
                    <a:tc hMerge="1">
                      <a:txBody>
                        <a:bodyPr/>
                        <a:lstStyle/>
                        <a:p>
                          <a:endParaRPr lang="es-EC"/>
                        </a:p>
                      </a:txBody>
                      <a:tcPr/>
                    </a:tc>
                  </a:tr>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_tradnl" sz="1200">
                                        <a:effectLst/>
                                        <a:latin typeface="Cambria Math"/>
                                      </a:rPr>
                                      <m:t>𝑷</m:t>
                                    </m:r>
                                  </m:e>
                                  <m:sub>
                                    <m:r>
                                      <a:rPr lang="es-ES_tradnl" sz="1200">
                                        <a:effectLst/>
                                        <a:latin typeface="Cambria Math"/>
                                      </a:rPr>
                                      <m:t>𝒅</m:t>
                                    </m:r>
                                  </m:sub>
                                </m:sSub>
                                <m:r>
                                  <a:rPr lang="es-ES_tradnl" sz="1200">
                                    <a:effectLst/>
                                    <a:latin typeface="Cambria Math"/>
                                  </a:rPr>
                                  <m:t>= −</m:t>
                                </m:r>
                                <m:r>
                                  <a:rPr lang="es-ES_tradnl" sz="1200">
                                    <a:effectLst/>
                                    <a:latin typeface="Cambria Math"/>
                                  </a:rPr>
                                  <m:t>𝟐𝟎</m:t>
                                </m:r>
                                <m:r>
                                  <a:rPr lang="es-ES_tradnl" sz="1200">
                                    <a:effectLst/>
                                    <a:latin typeface="Cambria Math"/>
                                  </a:rPr>
                                  <m:t>.</m:t>
                                </m:r>
                                <m:r>
                                  <a:rPr lang="es-ES_tradnl" sz="1200">
                                    <a:effectLst/>
                                    <a:latin typeface="Cambria Math"/>
                                  </a:rPr>
                                  <m:t>𝟖𝟗𝟐</m:t>
                                </m:r>
                                <m:r>
                                  <a:rPr lang="es-ES_tradnl" sz="1200">
                                    <a:effectLst/>
                                    <a:latin typeface="Cambria Math"/>
                                  </a:rPr>
                                  <m:t> </m:t>
                                </m:r>
                                <m:r>
                                  <a:rPr lang="es-ES_tradnl" sz="1200">
                                    <a:effectLst/>
                                    <a:latin typeface="Cambria Math"/>
                                  </a:rPr>
                                  <m:t>𝒅𝑩𝒎</m:t>
                                </m:r>
                              </m:oMath>
                            </m:oMathPara>
                          </a14:m>
                          <a:endParaRPr lang="es-EC" sz="1200" dirty="0">
                            <a:solidFill>
                              <a:srgbClr val="76923C"/>
                            </a:solidFill>
                            <a:effectLst/>
                            <a:latin typeface="Times New Roman"/>
                            <a:ea typeface="Times New Roman"/>
                          </a:endParaRPr>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S_tradnl" sz="1200">
                                        <a:effectLst/>
                                        <a:latin typeface="Cambria Math"/>
                                      </a:rPr>
                                      <m:t>𝑃</m:t>
                                    </m:r>
                                  </m:e>
                                  <m:sub>
                                    <m:r>
                                      <a:rPr lang="es-ES_tradnl" sz="1200">
                                        <a:effectLst/>
                                        <a:latin typeface="Cambria Math"/>
                                      </a:rPr>
                                      <m:t>𝑖</m:t>
                                    </m:r>
                                  </m:sub>
                                </m:sSub>
                                <m:r>
                                  <a:rPr lang="es-ES_tradnl" sz="1200">
                                    <a:effectLst/>
                                    <a:latin typeface="Cambria Math"/>
                                  </a:rPr>
                                  <m:t>= −75.884 </m:t>
                                </m:r>
                                <m:r>
                                  <a:rPr lang="es-ES_tradnl" sz="1200">
                                    <a:effectLst/>
                                    <a:latin typeface="Cambria Math"/>
                                  </a:rPr>
                                  <m:t>𝑑𝐵𝑚</m:t>
                                </m:r>
                              </m:oMath>
                            </m:oMathPara>
                          </a14:m>
                          <a:endParaRPr lang="es-EC" sz="1200" dirty="0">
                            <a:solidFill>
                              <a:srgbClr val="76923C"/>
                            </a:solidFill>
                            <a:effectLst/>
                            <a:latin typeface="Times New Roman"/>
                            <a:ea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3684265042"/>
                  </p:ext>
                </p:extLst>
              </p:nvPr>
            </p:nvGraphicFramePr>
            <p:xfrm>
              <a:off x="611560" y="5157192"/>
              <a:ext cx="3456384" cy="1310187"/>
            </p:xfrm>
            <a:graphic>
              <a:graphicData uri="http://schemas.openxmlformats.org/drawingml/2006/table">
                <a:tbl>
                  <a:tblPr firstRow="1" firstCol="1" bandRow="1">
                    <a:tableStyleId>{5C22544A-7EE6-4342-B048-85BDC9FD1C3A}</a:tableStyleId>
                  </a:tblPr>
                  <a:tblGrid>
                    <a:gridCol w="1728192"/>
                    <a:gridCol w="1728192"/>
                  </a:tblGrid>
                  <a:tr h="487227">
                    <a:tc gridSpan="2">
                      <a:txBody>
                        <a:bodyPr/>
                        <a:lstStyle/>
                        <a:p>
                          <a:pPr algn="ctr">
                            <a:lnSpc>
                              <a:spcPct val="150000"/>
                            </a:lnSpc>
                            <a:spcAft>
                              <a:spcPts val="0"/>
                            </a:spcAft>
                          </a:pPr>
                          <a:r>
                            <a:rPr lang="es-ES_tradnl" sz="1200" dirty="0">
                              <a:effectLst/>
                            </a:rPr>
                            <a:t>Canal deseado analógico</a:t>
                          </a:r>
                          <a:endParaRPr lang="es-EC" sz="1200" dirty="0">
                            <a:solidFill>
                              <a:srgbClr val="76923C"/>
                            </a:solidFill>
                            <a:effectLst/>
                            <a:latin typeface="Times New Roman"/>
                            <a:ea typeface="Times New Roman"/>
                          </a:endParaRPr>
                        </a:p>
                      </a:txBody>
                      <a:tcPr marL="68580" marR="68580" marT="0" marB="0"/>
                    </a:tc>
                    <a:tc hMerge="1">
                      <a:txBody>
                        <a:bodyPr/>
                        <a:lstStyle/>
                        <a:p>
                          <a:endParaRPr lang="es-EC"/>
                        </a:p>
                      </a:txBody>
                      <a:tcPr/>
                    </a:tc>
                  </a:tr>
                  <a:tr h="274320">
                    <a:tc>
                      <a:txBody>
                        <a:bodyPr/>
                        <a:lstStyle/>
                        <a:p>
                          <a:endParaRPr lang="es-EC"/>
                        </a:p>
                      </a:txBody>
                      <a:tcPr marL="68580" marR="68580" marT="0" marB="0">
                        <a:blipFill rotWithShape="1">
                          <a:blip r:embed="rId3"/>
                          <a:stretch>
                            <a:fillRect t="-180000" r="-100000" b="-200000"/>
                          </a:stretch>
                        </a:blipFill>
                      </a:tcPr>
                    </a:tc>
                    <a:tc>
                      <a:txBody>
                        <a:bodyPr/>
                        <a:lstStyle/>
                        <a:p>
                          <a:endParaRPr lang="es-EC"/>
                        </a:p>
                      </a:txBody>
                      <a:tcPr marL="68580" marR="68580" marT="0" marB="0">
                        <a:blipFill rotWithShape="1">
                          <a:blip r:embed="rId3"/>
                          <a:stretch>
                            <a:fillRect l="-100353" t="-180000" r="-353" b="-200000"/>
                          </a:stretch>
                        </a:blipFill>
                      </a:tcPr>
                    </a:tc>
                  </a:tr>
                  <a:tr h="274320">
                    <a:tc gridSpan="2">
                      <a:txBody>
                        <a:bodyPr/>
                        <a:lstStyle/>
                        <a:p>
                          <a:pPr algn="ctr">
                            <a:lnSpc>
                              <a:spcPct val="150000"/>
                            </a:lnSpc>
                            <a:spcAft>
                              <a:spcPts val="0"/>
                            </a:spcAft>
                          </a:pPr>
                          <a:r>
                            <a:rPr lang="es-ES_tradnl" sz="1200">
                              <a:effectLst/>
                            </a:rPr>
                            <a:t>Canal deseado digital</a:t>
                          </a:r>
                          <a:endParaRPr lang="es-EC" sz="1200">
                            <a:solidFill>
                              <a:srgbClr val="76923C"/>
                            </a:solidFill>
                            <a:effectLst/>
                            <a:latin typeface="Times New Roman"/>
                            <a:ea typeface="Times New Roman"/>
                          </a:endParaRPr>
                        </a:p>
                      </a:txBody>
                      <a:tcPr marL="68580" marR="68580" marT="0" marB="0"/>
                    </a:tc>
                    <a:tc hMerge="1">
                      <a:txBody>
                        <a:bodyPr/>
                        <a:lstStyle/>
                        <a:p>
                          <a:endParaRPr lang="es-EC"/>
                        </a:p>
                      </a:txBody>
                      <a:tcPr/>
                    </a:tc>
                  </a:tr>
                  <a:tr h="274320">
                    <a:tc>
                      <a:txBody>
                        <a:bodyPr/>
                        <a:lstStyle/>
                        <a:p>
                          <a:endParaRPr lang="es-EC"/>
                        </a:p>
                      </a:txBody>
                      <a:tcPr marL="68580" marR="68580" marT="0" marB="0">
                        <a:blipFill rotWithShape="1">
                          <a:blip r:embed="rId3"/>
                          <a:stretch>
                            <a:fillRect t="-380000" r="-100000"/>
                          </a:stretch>
                        </a:blipFill>
                      </a:tcPr>
                    </a:tc>
                    <a:tc>
                      <a:txBody>
                        <a:bodyPr/>
                        <a:lstStyle/>
                        <a:p>
                          <a:endParaRPr lang="es-EC"/>
                        </a:p>
                      </a:txBody>
                      <a:tcPr marL="68580" marR="68580" marT="0" marB="0">
                        <a:blipFill rotWithShape="1">
                          <a:blip r:embed="rId3"/>
                          <a:stretch>
                            <a:fillRect l="-100353" t="-380000" r="-353"/>
                          </a:stretch>
                        </a:blipFill>
                      </a:tcPr>
                    </a:tc>
                  </a:tr>
                </a:tbl>
              </a:graphicData>
            </a:graphic>
          </p:graphicFrame>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922" y="2276872"/>
            <a:ext cx="3305175" cy="3676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5490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dirty="0"/>
              <a:t>Interpretación de la Simulación de </a:t>
            </a:r>
            <a:r>
              <a:rPr lang="es-ES_tradnl" dirty="0" smtClean="0"/>
              <a:t>Compatibilidad:</a:t>
            </a:r>
            <a:endParaRPr lang="es-EC" dirty="0"/>
          </a:p>
        </p:txBody>
      </p:sp>
      <p:sp>
        <p:nvSpPr>
          <p:cNvPr id="3" name="2 Subtítulo"/>
          <p:cNvSpPr>
            <a:spLocks noGrp="1"/>
          </p:cNvSpPr>
          <p:nvPr>
            <p:ph type="subTitle" idx="1"/>
          </p:nvPr>
        </p:nvSpPr>
        <p:spPr/>
        <p:txBody>
          <a:bodyPr>
            <a:normAutofit fontScale="92500" lnSpcReduction="10000"/>
          </a:bodyPr>
          <a:lstStyle/>
          <a:p>
            <a:r>
              <a:rPr lang="es-ES_tradnl" dirty="0"/>
              <a:t> </a:t>
            </a:r>
            <a:endParaRPr lang="es-EC" dirty="0"/>
          </a:p>
          <a:p>
            <a:pPr algn="just"/>
            <a:r>
              <a:rPr lang="es-ES_tradnl" sz="2200" dirty="0">
                <a:solidFill>
                  <a:schemeClr val="tx1"/>
                </a:solidFill>
              </a:rPr>
              <a:t>Como se observa en ambos casos la intensidad de campo eléctrico de la señal deseada es mayor que la interferente, lo cual nos permite concluir que no existe interferencia sobre receptor a nivel de canal adyacente.</a:t>
            </a:r>
            <a:endParaRPr lang="es-EC" sz="2200" dirty="0">
              <a:solidFill>
                <a:schemeClr val="tx1"/>
              </a:solidFill>
            </a:endParaRPr>
          </a:p>
        </p:txBody>
      </p:sp>
    </p:spTree>
    <p:extLst>
      <p:ext uri="{BB962C8B-B14F-4D97-AF65-F5344CB8AC3E}">
        <p14:creationId xmlns:p14="http://schemas.microsoft.com/office/powerpoint/2010/main" val="520048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4"/>
            <a:ext cx="7772400" cy="1470025"/>
          </a:xfrm>
        </p:spPr>
        <p:txBody>
          <a:bodyPr/>
          <a:lstStyle/>
          <a:p>
            <a:pPr algn="l"/>
            <a:r>
              <a:rPr lang="es-EC" dirty="0" smtClean="0"/>
              <a:t>Conclusiones.</a:t>
            </a:r>
            <a:endParaRPr lang="es-EC" dirty="0"/>
          </a:p>
        </p:txBody>
      </p:sp>
      <p:sp>
        <p:nvSpPr>
          <p:cNvPr id="3" name="2 Subtítulo"/>
          <p:cNvSpPr>
            <a:spLocks noGrp="1"/>
          </p:cNvSpPr>
          <p:nvPr>
            <p:ph type="subTitle" idx="1"/>
          </p:nvPr>
        </p:nvSpPr>
        <p:spPr>
          <a:xfrm>
            <a:off x="1371600" y="2276872"/>
            <a:ext cx="6440760" cy="3528392"/>
          </a:xfrm>
        </p:spPr>
        <p:txBody>
          <a:bodyPr>
            <a:normAutofit fontScale="25000" lnSpcReduction="20000"/>
          </a:bodyPr>
          <a:lstStyle/>
          <a:p>
            <a:pPr marL="457200" lvl="0" indent="-457200" algn="just">
              <a:buFont typeface="Arial" panose="020B0604020202020204" pitchFamily="34" charset="0"/>
              <a:buChar char="•"/>
            </a:pPr>
            <a:endParaRPr lang="es-ES_tradnl" sz="5500" dirty="0" smtClean="0"/>
          </a:p>
          <a:p>
            <a:pPr marL="457200" lvl="0" indent="-457200" algn="just">
              <a:buFont typeface="Arial" panose="020B0604020202020204" pitchFamily="34" charset="0"/>
              <a:buChar char="•"/>
            </a:pPr>
            <a:endParaRPr lang="es-ES_tradnl" sz="5500" dirty="0" smtClean="0">
              <a:solidFill>
                <a:schemeClr val="tx1"/>
              </a:solidFill>
            </a:endParaRPr>
          </a:p>
          <a:p>
            <a:pPr marL="457200" lvl="0" indent="-457200" algn="just">
              <a:buFont typeface="Arial" panose="020B0604020202020204" pitchFamily="34" charset="0"/>
              <a:buChar char="•"/>
            </a:pPr>
            <a:r>
              <a:rPr lang="es-ES_tradnl" sz="5500" dirty="0" smtClean="0">
                <a:solidFill>
                  <a:schemeClr val="tx1"/>
                </a:solidFill>
              </a:rPr>
              <a:t>La </a:t>
            </a:r>
            <a:r>
              <a:rPr lang="es-ES_tradnl" sz="5500" dirty="0">
                <a:solidFill>
                  <a:schemeClr val="tx1"/>
                </a:solidFill>
              </a:rPr>
              <a:t>información técnica proporcionada por la Televisión publica ECTV y el Ministerio de Telecomunicaciones y la Sociedad de la Información (MINTEL), permitió conocer </a:t>
            </a:r>
            <a:r>
              <a:rPr lang="es-ES_tradnl" sz="5500" dirty="0" smtClean="0">
                <a:solidFill>
                  <a:schemeClr val="tx1"/>
                </a:solidFill>
              </a:rPr>
              <a:t> </a:t>
            </a:r>
            <a:r>
              <a:rPr lang="es-ES_tradnl" sz="5500" dirty="0">
                <a:solidFill>
                  <a:schemeClr val="tx1"/>
                </a:solidFill>
              </a:rPr>
              <a:t>la arquitectura y funcionamiento del estándar de televisión digital terrestre adoptado por el país ISDB-Tb.</a:t>
            </a:r>
            <a:endParaRPr lang="es-EC" sz="5500" dirty="0">
              <a:solidFill>
                <a:schemeClr val="tx1"/>
              </a:solidFill>
            </a:endParaRPr>
          </a:p>
          <a:p>
            <a:pPr algn="just"/>
            <a:endParaRPr lang="es-EC" sz="5500" dirty="0">
              <a:solidFill>
                <a:schemeClr val="tx1"/>
              </a:solidFill>
            </a:endParaRPr>
          </a:p>
          <a:p>
            <a:pPr marL="457200" lvl="0" indent="-457200" algn="just">
              <a:buFont typeface="Arial" panose="020B0604020202020204" pitchFamily="34" charset="0"/>
              <a:buChar char="•"/>
            </a:pPr>
            <a:r>
              <a:rPr lang="es-ES_tradnl" sz="5500" dirty="0">
                <a:solidFill>
                  <a:schemeClr val="tx1"/>
                </a:solidFill>
              </a:rPr>
              <a:t>Para el estudio de la compatibilidad electromagnética de señales se utilizó como base técnica el sistema radiante de ECTV, debido ha la experiencia ganada por esta estación en sus dos años como único operador simultaneo de señales análogo/digital, tiempo en el cual ECTV </a:t>
            </a:r>
            <a:r>
              <a:rPr lang="es-ES_tradnl" sz="5500" dirty="0" smtClean="0">
                <a:solidFill>
                  <a:schemeClr val="tx1"/>
                </a:solidFill>
              </a:rPr>
              <a:t>superó </a:t>
            </a:r>
            <a:r>
              <a:rPr lang="es-ES_tradnl" sz="5500" dirty="0">
                <a:solidFill>
                  <a:schemeClr val="tx1"/>
                </a:solidFill>
              </a:rPr>
              <a:t>varias limitaciones técnicas involucradas en la transmisión digital (generación de los parámetros de transmisión), limitaciones que son hoy visibles en las operadoras que han ido paulatinamente sumando la nueva tecnología a su infraestructura; por ello ECTV fue el caso más idóneo de estudio durante el desarrollo de este proyecto de grado.</a:t>
            </a:r>
            <a:endParaRPr lang="es-EC" sz="5500" dirty="0">
              <a:solidFill>
                <a:schemeClr val="tx1"/>
              </a:solidFill>
            </a:endParaRPr>
          </a:p>
          <a:p>
            <a:endParaRPr lang="es-EC" dirty="0"/>
          </a:p>
        </p:txBody>
      </p:sp>
    </p:spTree>
    <p:extLst>
      <p:ext uri="{BB962C8B-B14F-4D97-AF65-F5344CB8AC3E}">
        <p14:creationId xmlns:p14="http://schemas.microsoft.com/office/powerpoint/2010/main" val="470702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4"/>
            <a:ext cx="7772400" cy="1470025"/>
          </a:xfrm>
        </p:spPr>
        <p:txBody>
          <a:bodyPr/>
          <a:lstStyle/>
          <a:p>
            <a:pPr algn="l"/>
            <a:r>
              <a:rPr lang="es-EC" dirty="0" smtClean="0"/>
              <a:t>Conclusiones.</a:t>
            </a:r>
            <a:endParaRPr lang="es-EC"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371600" y="2276872"/>
                <a:ext cx="6440760" cy="3528392"/>
              </a:xfrm>
            </p:spPr>
            <p:txBody>
              <a:bodyPr>
                <a:normAutofit fontScale="25000" lnSpcReduction="20000"/>
              </a:bodyPr>
              <a:lstStyle/>
              <a:p>
                <a:pPr marL="457200" lvl="0" indent="-457200" algn="just">
                  <a:buFont typeface="Arial" panose="020B0604020202020204" pitchFamily="34" charset="0"/>
                  <a:buChar char="•"/>
                </a:pPr>
                <a:endParaRPr lang="es-ES_tradnl" dirty="0" smtClean="0"/>
              </a:p>
              <a:p>
                <a:pPr marL="457200" lvl="0" indent="-457200" algn="just">
                  <a:buFont typeface="Arial" panose="020B0604020202020204" pitchFamily="34" charset="0"/>
                  <a:buChar char="•"/>
                </a:pPr>
                <a:endParaRPr lang="es-ES_tradnl" sz="4200" dirty="0" smtClean="0">
                  <a:solidFill>
                    <a:schemeClr val="tx1"/>
                  </a:solidFill>
                </a:endParaRPr>
              </a:p>
              <a:p>
                <a:pPr marL="571500" lvl="0" indent="-571500" algn="just">
                  <a:buFont typeface="Arial" panose="020B0604020202020204" pitchFamily="34" charset="0"/>
                  <a:buChar char="•"/>
                </a:pPr>
                <a:r>
                  <a:rPr lang="es-ES_tradnl" sz="5800" dirty="0">
                    <a:solidFill>
                      <a:schemeClr val="tx1"/>
                    </a:solidFill>
                  </a:rPr>
                  <a:t>La huella digital obtenida en la ciudad de Quito y sus valles aledaños, refleja condiciones </a:t>
                </a:r>
                <a:r>
                  <a:rPr lang="es-ES_tradnl" sz="5800" dirty="0" smtClean="0">
                    <a:solidFill>
                      <a:schemeClr val="tx1"/>
                    </a:solidFill>
                  </a:rPr>
                  <a:t>óptimas </a:t>
                </a:r>
                <a:r>
                  <a:rPr lang="es-ES_tradnl" sz="5800" dirty="0">
                    <a:solidFill>
                      <a:schemeClr val="tx1"/>
                    </a:solidFill>
                  </a:rPr>
                  <a:t>para la recepción de televisión digital, salvo ciertas excepciones (Zonas de Sombras), debido en gran medida a que los emplazamientos de radiodifusión sonora, se encuentran en el cerro Pichincha, facilitando la propagación de la señal con un arreglo sencillo de cuatro o seis paneles, configurados  con 1/3 de su potencia máxima de transmisión.</a:t>
                </a:r>
                <a:endParaRPr lang="es-EC" sz="5800" dirty="0">
                  <a:solidFill>
                    <a:schemeClr val="tx1"/>
                  </a:solidFill>
                </a:endParaRPr>
              </a:p>
              <a:p>
                <a:pPr marL="571500" indent="-571500" algn="just">
                  <a:buFont typeface="Arial" panose="020B0604020202020204" pitchFamily="34" charset="0"/>
                  <a:buChar char="•"/>
                </a:pPr>
                <a:endParaRPr lang="es-EC" sz="5800" dirty="0">
                  <a:solidFill>
                    <a:schemeClr val="tx1"/>
                  </a:solidFill>
                </a:endParaRPr>
              </a:p>
              <a:p>
                <a:pPr marL="571500" lvl="0" indent="-571500" algn="just">
                  <a:buFont typeface="Arial" panose="020B0604020202020204" pitchFamily="34" charset="0"/>
                  <a:buChar char="•"/>
                </a:pPr>
                <a:r>
                  <a:rPr lang="es-ES_tradnl" sz="5800" dirty="0">
                    <a:solidFill>
                      <a:schemeClr val="tx1"/>
                    </a:solidFill>
                  </a:rPr>
                  <a:t>La simulación del Perfil del Terreno y el Drive Test, permitieron discriminar ciertas zonas de la ciudad de Quito en las cuales existen huecos de cobertura, donde la intensidad de campo eléctrico (ICE) esta por debajo de los </a:t>
                </a:r>
                <a14:m>
                  <m:oMath xmlns:m="http://schemas.openxmlformats.org/officeDocument/2006/math">
                    <m:r>
                      <a:rPr lang="es-ES_tradnl" sz="5800">
                        <a:solidFill>
                          <a:schemeClr val="tx1"/>
                        </a:solidFill>
                        <a:latin typeface="Cambria Math"/>
                      </a:rPr>
                      <m:t>51 </m:t>
                    </m:r>
                    <m:r>
                      <m:rPr>
                        <m:sty m:val="p"/>
                      </m:rPr>
                      <a:rPr lang="es-ES_tradnl" sz="5800">
                        <a:solidFill>
                          <a:schemeClr val="tx1"/>
                        </a:solidFill>
                        <a:latin typeface="Cambria Math"/>
                      </a:rPr>
                      <m:t>dBμV</m:t>
                    </m:r>
                    <m:r>
                      <a:rPr lang="es-ES_tradnl" sz="5800">
                        <a:solidFill>
                          <a:schemeClr val="tx1"/>
                        </a:solidFill>
                        <a:latin typeface="Cambria Math"/>
                      </a:rPr>
                      <m:t>/</m:t>
                    </m:r>
                    <m:r>
                      <m:rPr>
                        <m:sty m:val="p"/>
                      </m:rPr>
                      <a:rPr lang="es-ES_tradnl" sz="5800">
                        <a:solidFill>
                          <a:schemeClr val="tx1"/>
                        </a:solidFill>
                        <a:latin typeface="Cambria Math"/>
                      </a:rPr>
                      <m:t>m</m:t>
                    </m:r>
                  </m:oMath>
                </a14:m>
                <a:r>
                  <a:rPr lang="es-ES_tradnl" sz="5800" dirty="0">
                    <a:solidFill>
                      <a:schemeClr val="tx1"/>
                    </a:solidFill>
                  </a:rPr>
                  <a:t> necesarios para garantizar la recepción digital, en base a esto se define como “Zonas de Sombra”,  el sur occidente la ciudad de Quito (Av. Mariscal Sucre hacia la cima de la Libertad) y La Parroquia San Antonio en la Mitad del Mundo.</a:t>
                </a:r>
                <a:endParaRPr lang="es-EC" sz="5800" dirty="0">
                  <a:solidFill>
                    <a:schemeClr val="tx1"/>
                  </a:solidFill>
                </a:endParaRPr>
              </a:p>
              <a:p>
                <a:pPr marL="457200" lvl="0" indent="-457200" algn="just">
                  <a:buFont typeface="Arial" panose="020B0604020202020204" pitchFamily="34" charset="0"/>
                  <a:buChar char="•"/>
                </a:pPr>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371600" y="2276872"/>
                <a:ext cx="6440760" cy="3528392"/>
              </a:xfrm>
              <a:blipFill rotWithShape="1">
                <a:blip r:embed="rId2"/>
                <a:stretch>
                  <a:fillRect l="-189" r="-284"/>
                </a:stretch>
              </a:blipFill>
            </p:spPr>
            <p:txBody>
              <a:bodyPr/>
              <a:lstStyle/>
              <a:p>
                <a:r>
                  <a:rPr lang="es-EC">
                    <a:noFill/>
                  </a:rPr>
                  <a:t> </a:t>
                </a:r>
              </a:p>
            </p:txBody>
          </p:sp>
        </mc:Fallback>
      </mc:AlternateContent>
    </p:spTree>
    <p:extLst>
      <p:ext uri="{BB962C8B-B14F-4D97-AF65-F5344CB8AC3E}">
        <p14:creationId xmlns:p14="http://schemas.microsoft.com/office/powerpoint/2010/main" val="377842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66800"/>
          </a:xfrm>
        </p:spPr>
        <p:txBody>
          <a:bodyPr>
            <a:normAutofit/>
          </a:bodyPr>
          <a:lstStyle/>
          <a:p>
            <a:pPr algn="l"/>
            <a:r>
              <a:rPr lang="es-EC" sz="3600" b="1" dirty="0" smtClean="0"/>
              <a:t>Introducción.</a:t>
            </a:r>
            <a:endParaRPr lang="es-EC" sz="3600" b="1" dirty="0"/>
          </a:p>
        </p:txBody>
      </p:sp>
      <p:sp>
        <p:nvSpPr>
          <p:cNvPr id="3" name="2 Marcador de contenido"/>
          <p:cNvSpPr>
            <a:spLocks noGrp="1"/>
          </p:cNvSpPr>
          <p:nvPr>
            <p:ph idx="1"/>
          </p:nvPr>
        </p:nvSpPr>
        <p:spPr>
          <a:xfrm>
            <a:off x="4918074" y="980728"/>
            <a:ext cx="3974406" cy="5616624"/>
          </a:xfrm>
        </p:spPr>
        <p:txBody>
          <a:bodyPr>
            <a:noAutofit/>
          </a:bodyPr>
          <a:lstStyle/>
          <a:p>
            <a:pPr marL="0" indent="0" algn="ctr">
              <a:buNone/>
            </a:pPr>
            <a:endParaRPr lang="es-EC" sz="1800" b="1" dirty="0" smtClean="0"/>
          </a:p>
          <a:p>
            <a:pPr marL="0" indent="0" algn="ctr">
              <a:buNone/>
            </a:pPr>
            <a:r>
              <a:rPr lang="es-EC" sz="1800" b="1" dirty="0" smtClean="0"/>
              <a:t>TELEVISIÓN </a:t>
            </a:r>
            <a:r>
              <a:rPr lang="es-EC" sz="1800" b="1" dirty="0"/>
              <a:t>DIGITAL TERRESTRE</a:t>
            </a:r>
          </a:p>
          <a:p>
            <a:pPr marL="0" indent="0" algn="ctr">
              <a:buNone/>
            </a:pPr>
            <a:endParaRPr lang="es-EC" sz="1800" dirty="0"/>
          </a:p>
          <a:p>
            <a:pPr marL="0" indent="0" algn="just">
              <a:buNone/>
            </a:pPr>
            <a:r>
              <a:rPr lang="es-EC" sz="1800" dirty="0"/>
              <a:t>La Televisión Digital se define como un conjunto de tecnologías de transmisión y recepción de imagen, sonido y datos, a través de señales digitales, cuya cualidad más representativa es la capacidad de transmitir varias señales en un mismo canal. </a:t>
            </a:r>
          </a:p>
          <a:p>
            <a:pPr algn="just"/>
            <a:endParaRPr lang="es-EC" sz="1800" dirty="0"/>
          </a:p>
          <a:p>
            <a:pPr marL="0" indent="0" algn="just">
              <a:buNone/>
            </a:pPr>
            <a:r>
              <a:rPr lang="es-EC" sz="1800" dirty="0"/>
              <a:t>La Televisión Digital Terrestre o “TDT”, es aquella en la cual las imágenes, el sonido y los contenidos se transforman en información digital. Esta información se envía mediante ondas terrestres y es recibida en los hogares a través de las antenas convencionales.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417954" y="2496914"/>
            <a:ext cx="4370070" cy="3308350"/>
          </a:xfrm>
          <a:prstGeom prst="rect">
            <a:avLst/>
          </a:prstGeom>
          <a:noFill/>
          <a:ln>
            <a:solidFill>
              <a:schemeClr val="tx1"/>
            </a:solidFill>
          </a:ln>
        </p:spPr>
      </p:pic>
    </p:spTree>
    <p:extLst>
      <p:ext uri="{BB962C8B-B14F-4D97-AF65-F5344CB8AC3E}">
        <p14:creationId xmlns:p14="http://schemas.microsoft.com/office/powerpoint/2010/main" val="173498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620688"/>
            <a:ext cx="6440760" cy="5256584"/>
          </a:xfrm>
        </p:spPr>
        <p:txBody>
          <a:bodyPr>
            <a:normAutofit fontScale="55000" lnSpcReduction="20000"/>
          </a:bodyPr>
          <a:lstStyle/>
          <a:p>
            <a:pPr marL="457200" lvl="0" indent="-457200" algn="just">
              <a:buFont typeface="Arial" panose="020B0604020202020204" pitchFamily="34" charset="0"/>
              <a:buChar char="•"/>
            </a:pPr>
            <a:endParaRPr lang="es-ES_tradnl" dirty="0" smtClean="0"/>
          </a:p>
          <a:p>
            <a:pPr marL="457200" lvl="0" indent="-457200" algn="just">
              <a:buFont typeface="Arial" panose="020B0604020202020204" pitchFamily="34" charset="0"/>
              <a:buChar char="•"/>
            </a:pPr>
            <a:endParaRPr lang="es-ES_tradnl" sz="4200" dirty="0" smtClean="0">
              <a:solidFill>
                <a:schemeClr val="tx1"/>
              </a:solidFill>
            </a:endParaRPr>
          </a:p>
          <a:p>
            <a:pPr marL="571500" lvl="0" indent="-571500" algn="just">
              <a:buFont typeface="Arial" panose="020B0604020202020204" pitchFamily="34" charset="0"/>
              <a:buChar char="•"/>
            </a:pPr>
            <a:r>
              <a:rPr lang="es-ES_tradnl" dirty="0">
                <a:solidFill>
                  <a:schemeClr val="tx1"/>
                </a:solidFill>
              </a:rPr>
              <a:t>Se demostró mediante la herramienta de simulación SIRENET, que las estaciones reforzadoras de señal o “GAPFILLER”, permiten cubrir los huecos de cobertura presentes en la ciudad de Quito.</a:t>
            </a:r>
            <a:endParaRPr lang="es-EC" dirty="0">
              <a:solidFill>
                <a:schemeClr val="tx1"/>
              </a:solidFill>
            </a:endParaRPr>
          </a:p>
          <a:p>
            <a:pPr algn="just"/>
            <a:endParaRPr lang="es-EC" dirty="0">
              <a:solidFill>
                <a:schemeClr val="tx1"/>
              </a:solidFill>
            </a:endParaRPr>
          </a:p>
          <a:p>
            <a:pPr marL="571500" lvl="0" indent="-571500" algn="just">
              <a:buFont typeface="Arial" panose="020B0604020202020204" pitchFamily="34" charset="0"/>
              <a:buChar char="•"/>
            </a:pPr>
            <a:r>
              <a:rPr lang="es-ES_tradnl" dirty="0">
                <a:solidFill>
                  <a:schemeClr val="tx1"/>
                </a:solidFill>
              </a:rPr>
              <a:t>Como resultado de la simulación de compatibilidad electromagnética, se concluyó que no existe interferencia de canal adyacente, entre canales análogo/digitales</a:t>
            </a:r>
            <a:r>
              <a:rPr lang="es-ES_tradnl" dirty="0" smtClean="0">
                <a:solidFill>
                  <a:schemeClr val="tx1"/>
                </a:solidFill>
              </a:rPr>
              <a:t>.</a:t>
            </a:r>
          </a:p>
          <a:p>
            <a:pPr lvl="0" algn="just"/>
            <a:endParaRPr lang="es-ES_tradnl" dirty="0" smtClean="0">
              <a:solidFill>
                <a:schemeClr val="tx1"/>
              </a:solidFill>
            </a:endParaRPr>
          </a:p>
          <a:p>
            <a:pPr marL="571500" indent="-571500" algn="just">
              <a:buFont typeface="Arial" panose="020B0604020202020204" pitchFamily="34" charset="0"/>
              <a:buChar char="•"/>
            </a:pPr>
            <a:r>
              <a:rPr lang="es-ES_tradnl" sz="3300" dirty="0">
                <a:solidFill>
                  <a:schemeClr val="tx1"/>
                </a:solidFill>
              </a:rPr>
              <a:t>Se observa que dentro del Distrito Metropolitano de Quito, las condiciones de transmisión para la diferentes operadoras de televisión son óptimas, debido a que la distancia de separación entre sistema radiantes es menor a dos kilómetros, ya que los emplazamientos se encuentran limitados a una misma área geografía Cerro Pichincha (separación máxima entre torres 500 m), lo cual se traduce en una ausencia de interferencia</a:t>
            </a:r>
            <a:r>
              <a:rPr lang="es-EC" sz="3300" dirty="0">
                <a:solidFill>
                  <a:schemeClr val="tx1"/>
                </a:solidFill>
              </a:rPr>
              <a:t>.  </a:t>
            </a:r>
          </a:p>
          <a:p>
            <a:pPr marL="571500" lvl="0" indent="-571500" algn="just">
              <a:buFont typeface="Arial" panose="020B0604020202020204" pitchFamily="34" charset="0"/>
              <a:buChar char="•"/>
            </a:pPr>
            <a:endParaRPr lang="es-ES_tradnl" dirty="0" smtClean="0">
              <a:solidFill>
                <a:schemeClr val="tx1"/>
              </a:solidFill>
            </a:endParaRPr>
          </a:p>
          <a:p>
            <a:pPr marL="571500" lvl="0" indent="-571500" algn="just">
              <a:buFont typeface="Arial" panose="020B0604020202020204" pitchFamily="34" charset="0"/>
              <a:buChar char="•"/>
            </a:pPr>
            <a:endParaRPr lang="es-ES_tradnl" dirty="0">
              <a:solidFill>
                <a:schemeClr val="tx1"/>
              </a:solidFill>
            </a:endParaRPr>
          </a:p>
          <a:p>
            <a:pPr marL="571500" lvl="0" indent="-571500" algn="just">
              <a:buFont typeface="Arial" panose="020B0604020202020204" pitchFamily="34" charset="0"/>
              <a:buChar char="•"/>
            </a:pPr>
            <a:endParaRPr lang="es-EC" sz="4100" dirty="0">
              <a:solidFill>
                <a:schemeClr val="tx1"/>
              </a:solidFill>
            </a:endParaRPr>
          </a:p>
          <a:p>
            <a:pPr marL="571500" lvl="0" indent="-571500" algn="just">
              <a:buFont typeface="Arial" panose="020B0604020202020204" pitchFamily="34" charset="0"/>
              <a:buChar char="•"/>
            </a:pPr>
            <a:endParaRPr lang="es-EC" dirty="0"/>
          </a:p>
        </p:txBody>
      </p:sp>
    </p:spTree>
    <p:extLst>
      <p:ext uri="{BB962C8B-B14F-4D97-AF65-F5344CB8AC3E}">
        <p14:creationId xmlns:p14="http://schemas.microsoft.com/office/powerpoint/2010/main" val="2794858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470025"/>
          </a:xfrm>
        </p:spPr>
        <p:txBody>
          <a:bodyPr/>
          <a:lstStyle/>
          <a:p>
            <a:pPr algn="l"/>
            <a:r>
              <a:rPr lang="es-EC" dirty="0" smtClean="0"/>
              <a:t>Recomendaciones.</a:t>
            </a:r>
            <a:endParaRPr lang="es-EC" dirty="0"/>
          </a:p>
        </p:txBody>
      </p:sp>
      <p:sp>
        <p:nvSpPr>
          <p:cNvPr id="3" name="2 Subtítulo"/>
          <p:cNvSpPr>
            <a:spLocks noGrp="1"/>
          </p:cNvSpPr>
          <p:nvPr>
            <p:ph type="subTitle" idx="1"/>
          </p:nvPr>
        </p:nvSpPr>
        <p:spPr>
          <a:xfrm>
            <a:off x="1331640" y="1772816"/>
            <a:ext cx="6400800" cy="3816424"/>
          </a:xfrm>
        </p:spPr>
        <p:txBody>
          <a:bodyPr>
            <a:normAutofit fontScale="32500" lnSpcReduction="20000"/>
          </a:bodyPr>
          <a:lstStyle/>
          <a:p>
            <a:pPr marL="457200" lvl="0" indent="-457200" algn="just">
              <a:buFont typeface="Arial" panose="020B0604020202020204" pitchFamily="34" charset="0"/>
              <a:buChar char="•"/>
            </a:pPr>
            <a:endParaRPr lang="es-ES_tradnl" sz="4200" dirty="0" smtClean="0">
              <a:solidFill>
                <a:schemeClr val="tx1"/>
              </a:solidFill>
            </a:endParaRPr>
          </a:p>
          <a:p>
            <a:pPr marL="571500" lvl="0" indent="-571500" algn="just">
              <a:buFont typeface="Arial" panose="020B0604020202020204" pitchFamily="34" charset="0"/>
              <a:buChar char="•"/>
            </a:pPr>
            <a:endParaRPr lang="es-ES_tradnl" sz="4200" dirty="0" smtClean="0">
              <a:solidFill>
                <a:schemeClr val="tx1"/>
              </a:solidFill>
            </a:endParaRPr>
          </a:p>
          <a:p>
            <a:pPr marL="571500" lvl="0" indent="-571500" algn="just">
              <a:buFont typeface="Arial" panose="020B0604020202020204" pitchFamily="34" charset="0"/>
              <a:buChar char="•"/>
            </a:pPr>
            <a:r>
              <a:rPr lang="es-ES_tradnl" sz="4200" dirty="0" smtClean="0">
                <a:solidFill>
                  <a:schemeClr val="tx1"/>
                </a:solidFill>
              </a:rPr>
              <a:t>Se </a:t>
            </a:r>
            <a:r>
              <a:rPr lang="es-ES_tradnl" sz="4200" dirty="0">
                <a:solidFill>
                  <a:schemeClr val="tx1"/>
                </a:solidFill>
              </a:rPr>
              <a:t>recomienda realizar el mismo  trabajo en la región costa ya que por sus características topográficas existe mayor posibilidad de presentarse interferencia </a:t>
            </a:r>
            <a:r>
              <a:rPr lang="es-ES_tradnl" sz="4200" dirty="0" smtClean="0">
                <a:solidFill>
                  <a:schemeClr val="tx1"/>
                </a:solidFill>
              </a:rPr>
              <a:t>de canal adyacente </a:t>
            </a:r>
            <a:r>
              <a:rPr lang="es-ES_tradnl" sz="4200" dirty="0">
                <a:solidFill>
                  <a:schemeClr val="tx1"/>
                </a:solidFill>
              </a:rPr>
              <a:t>al momento de desplegar el sistema digital.</a:t>
            </a:r>
            <a:endParaRPr lang="es-EC" sz="4200" dirty="0">
              <a:solidFill>
                <a:schemeClr val="tx1"/>
              </a:solidFill>
            </a:endParaRPr>
          </a:p>
          <a:p>
            <a:pPr marL="571500" indent="-571500" algn="just">
              <a:buFont typeface="Arial" panose="020B0604020202020204" pitchFamily="34" charset="0"/>
              <a:buChar char="•"/>
            </a:pPr>
            <a:endParaRPr lang="es-EC" sz="4200" dirty="0">
              <a:solidFill>
                <a:schemeClr val="tx1"/>
              </a:solidFill>
            </a:endParaRPr>
          </a:p>
          <a:p>
            <a:pPr marL="571500" lvl="0" indent="-571500" algn="just">
              <a:buFont typeface="Arial" panose="020B0604020202020204" pitchFamily="34" charset="0"/>
              <a:buChar char="•"/>
            </a:pPr>
            <a:r>
              <a:rPr lang="es-ES_tradnl" sz="4200" dirty="0">
                <a:solidFill>
                  <a:schemeClr val="tx1"/>
                </a:solidFill>
              </a:rPr>
              <a:t>Se recomienda que las operadoras de TDT consideren necesario instalar estaciones reforzadoras de señal (GAPFILLERS) a fin de garantizar un despliegue óptimo de su servicio.</a:t>
            </a:r>
            <a:endParaRPr lang="es-EC" sz="4200" dirty="0">
              <a:solidFill>
                <a:schemeClr val="tx1"/>
              </a:solidFill>
            </a:endParaRPr>
          </a:p>
          <a:p>
            <a:pPr marL="571500" indent="-571500" algn="just">
              <a:buFont typeface="Arial" panose="020B0604020202020204" pitchFamily="34" charset="0"/>
              <a:buChar char="•"/>
            </a:pPr>
            <a:endParaRPr lang="es-EC" sz="4200" dirty="0">
              <a:solidFill>
                <a:schemeClr val="tx1"/>
              </a:solidFill>
            </a:endParaRPr>
          </a:p>
          <a:p>
            <a:pPr marL="571500" lvl="0" indent="-571500" algn="just">
              <a:buFont typeface="Arial" panose="020B0604020202020204" pitchFamily="34" charset="0"/>
              <a:buChar char="•"/>
            </a:pPr>
            <a:r>
              <a:rPr lang="es-ES_tradnl" sz="4200" dirty="0">
                <a:solidFill>
                  <a:schemeClr val="tx1"/>
                </a:solidFill>
              </a:rPr>
              <a:t>Tener presente para futuros estudios utilizar equipos de Drive Test adecuados para disminuir el factor de error en las </a:t>
            </a:r>
            <a:r>
              <a:rPr lang="es-ES_tradnl" sz="4200" dirty="0" smtClean="0">
                <a:solidFill>
                  <a:schemeClr val="tx1"/>
                </a:solidFill>
              </a:rPr>
              <a:t>muestras.</a:t>
            </a:r>
          </a:p>
          <a:p>
            <a:pPr marL="571500" lvl="0" indent="-571500" algn="just">
              <a:buFont typeface="Arial" panose="020B0604020202020204" pitchFamily="34" charset="0"/>
              <a:buChar char="•"/>
            </a:pPr>
            <a:endParaRPr lang="es-ES_tradnl" sz="4200" dirty="0">
              <a:solidFill>
                <a:schemeClr val="tx1"/>
              </a:solidFill>
            </a:endParaRPr>
          </a:p>
          <a:p>
            <a:pPr marL="571500" lvl="0" indent="-571500" algn="just">
              <a:buFont typeface="Arial" panose="020B0604020202020204" pitchFamily="34" charset="0"/>
              <a:buChar char="•"/>
            </a:pPr>
            <a:r>
              <a:rPr lang="es-ES_tradnl" sz="3900" dirty="0" smtClean="0">
                <a:solidFill>
                  <a:schemeClr val="tx1"/>
                </a:solidFill>
              </a:rPr>
              <a:t>Se </a:t>
            </a:r>
            <a:r>
              <a:rPr lang="es-ES_tradnl" sz="3900" dirty="0">
                <a:solidFill>
                  <a:schemeClr val="tx1"/>
                </a:solidFill>
              </a:rPr>
              <a:t>recomienda socializar ante los usuarios de TDT la necesidad de orientan sus Atenas Rx hacia el GAPFILLER a fin de garantizar un </a:t>
            </a:r>
            <a:r>
              <a:rPr lang="es-ES_tradnl" sz="3900" dirty="0" smtClean="0">
                <a:solidFill>
                  <a:schemeClr val="tx1"/>
                </a:solidFill>
              </a:rPr>
              <a:t>óptimo </a:t>
            </a:r>
            <a:r>
              <a:rPr lang="es-ES_tradnl" sz="3900" dirty="0">
                <a:solidFill>
                  <a:schemeClr val="tx1"/>
                </a:solidFill>
              </a:rPr>
              <a:t>servicio.</a:t>
            </a:r>
            <a:endParaRPr lang="es-EC" sz="3900" dirty="0">
              <a:solidFill>
                <a:schemeClr val="tx1"/>
              </a:solidFill>
            </a:endParaRPr>
          </a:p>
          <a:p>
            <a:pPr marL="457200" indent="-457200">
              <a:buFont typeface="Arial" panose="020B0604020202020204" pitchFamily="34" charset="0"/>
              <a:buChar char="•"/>
            </a:pPr>
            <a:endParaRPr lang="es-EC" dirty="0"/>
          </a:p>
        </p:txBody>
      </p:sp>
    </p:spTree>
    <p:extLst>
      <p:ext uri="{BB962C8B-B14F-4D97-AF65-F5344CB8AC3E}">
        <p14:creationId xmlns:p14="http://schemas.microsoft.com/office/powerpoint/2010/main" val="2355719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96952"/>
            <a:ext cx="8229600" cy="1066800"/>
          </a:xfrm>
        </p:spPr>
        <p:txBody>
          <a:bodyPr>
            <a:normAutofit fontScale="90000"/>
          </a:bodyPr>
          <a:lstStyle/>
          <a:p>
            <a:r>
              <a:rPr lang="es-ES" dirty="0"/>
              <a:t>¡</a:t>
            </a:r>
            <a:r>
              <a:rPr lang="es-ES" dirty="0" smtClean="0"/>
              <a:t>MUCHAS GRACIAS POR SU ATENCIÓN!</a:t>
            </a:r>
            <a:endParaRPr lang="es-ES" dirty="0"/>
          </a:p>
        </p:txBody>
      </p:sp>
    </p:spTree>
    <p:extLst>
      <p:ext uri="{BB962C8B-B14F-4D97-AF65-F5344CB8AC3E}">
        <p14:creationId xmlns:p14="http://schemas.microsoft.com/office/powerpoint/2010/main" val="107643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74868554"/>
              </p:ext>
            </p:extLst>
          </p:nvPr>
        </p:nvGraphicFramePr>
        <p:xfrm>
          <a:off x="1475656" y="1196752"/>
          <a:ext cx="705678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26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TDT en el Ecuador.</a:t>
            </a:r>
            <a:endParaRPr lang="en-US" sz="3600" b="1" dirty="0"/>
          </a:p>
        </p:txBody>
      </p:sp>
      <p:sp>
        <p:nvSpPr>
          <p:cNvPr id="3" name="Content Placeholder 2"/>
          <p:cNvSpPr>
            <a:spLocks noGrp="1"/>
          </p:cNvSpPr>
          <p:nvPr>
            <p:ph idx="1"/>
          </p:nvPr>
        </p:nvSpPr>
        <p:spPr>
          <a:xfrm>
            <a:off x="457200" y="1295400"/>
            <a:ext cx="8229600" cy="5257800"/>
          </a:xfrm>
        </p:spPr>
        <p:txBody>
          <a:bodyPr>
            <a:normAutofit/>
          </a:bodyPr>
          <a:lstStyle/>
          <a:p>
            <a:r>
              <a:rPr lang="es-ES_tradnl" dirty="0" smtClean="0"/>
              <a:t>Estado de la televisión digital en el Ecuador</a:t>
            </a:r>
          </a:p>
          <a:p>
            <a:pPr lvl="3"/>
            <a:endParaRPr lang="en-US" dirty="0" smtClean="0"/>
          </a:p>
          <a:p>
            <a:pPr lvl="1"/>
            <a:endParaRPr lang="es-ES_tradnl" dirty="0" smtClean="0"/>
          </a:p>
          <a:p>
            <a:pPr marL="457200" lvl="1" indent="0">
              <a:buNone/>
            </a:pPr>
            <a:endParaRPr lang="es-ES_tradnl" dirty="0" smtClean="0"/>
          </a:p>
          <a:p>
            <a:pPr lvl="1"/>
            <a:endParaRPr lang="es-ES_tradnl" dirty="0" smtClean="0"/>
          </a:p>
          <a:p>
            <a:pPr lvl="1">
              <a:buNone/>
            </a:pPr>
            <a:endParaRPr lang="es-ES_tradnl" dirty="0" smtClean="0"/>
          </a:p>
          <a:p>
            <a:pPr lvl="1">
              <a:buNone/>
            </a:pPr>
            <a:endParaRPr lang="es-ES_tradnl" dirty="0" smtClean="0"/>
          </a:p>
          <a:p>
            <a:pPr lvl="1">
              <a:buNone/>
            </a:pPr>
            <a:endParaRPr lang="es-ES_tradnl" dirty="0" smtClean="0"/>
          </a:p>
          <a:p>
            <a:pPr lvl="1">
              <a:buNone/>
            </a:pPr>
            <a:endParaRPr lang="es-ES_tradnl" dirty="0" smtClean="0"/>
          </a:p>
        </p:txBody>
      </p:sp>
      <p:graphicFrame>
        <p:nvGraphicFramePr>
          <p:cNvPr id="4" name="Table 3"/>
          <p:cNvGraphicFramePr>
            <a:graphicFrameLocks noGrp="1"/>
          </p:cNvGraphicFramePr>
          <p:nvPr>
            <p:extLst>
              <p:ext uri="{D42A27DB-BD31-4B8C-83A1-F6EECF244321}">
                <p14:modId xmlns:p14="http://schemas.microsoft.com/office/powerpoint/2010/main" val="2795080355"/>
              </p:ext>
            </p:extLst>
          </p:nvPr>
        </p:nvGraphicFramePr>
        <p:xfrm>
          <a:off x="1524000" y="2141617"/>
          <a:ext cx="3517900" cy="1538097"/>
        </p:xfrm>
        <a:graphic>
          <a:graphicData uri="http://schemas.openxmlformats.org/drawingml/2006/table">
            <a:tbl>
              <a:tblPr>
                <a:tableStyleId>{125E5076-3810-47DD-B79F-674D7AD40C01}</a:tableStyleId>
              </a:tblPr>
              <a:tblGrid>
                <a:gridCol w="1054100"/>
                <a:gridCol w="1282700"/>
                <a:gridCol w="1181100"/>
              </a:tblGrid>
              <a:tr h="276225">
                <a:tc>
                  <a:txBody>
                    <a:bodyPr/>
                    <a:lstStyle/>
                    <a:p>
                      <a:pPr marL="0" marR="0" algn="ctr">
                        <a:lnSpc>
                          <a:spcPct val="115000"/>
                        </a:lnSpc>
                        <a:spcBef>
                          <a:spcPts val="0"/>
                        </a:spcBef>
                        <a:spcAft>
                          <a:spcPts val="0"/>
                        </a:spcAft>
                      </a:pPr>
                      <a:r>
                        <a:rPr lang="es-ES_tradnl" sz="1200" dirty="0"/>
                        <a:t>Código </a:t>
                      </a:r>
                      <a:endParaRPr lang="en-US" sz="1200" dirty="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Operadora</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Canal</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380">
                <a:tc>
                  <a:txBody>
                    <a:bodyPr/>
                    <a:lstStyle/>
                    <a:p>
                      <a:pPr marL="0" marR="0" algn="ctr">
                        <a:lnSpc>
                          <a:spcPct val="115000"/>
                        </a:lnSpc>
                        <a:spcBef>
                          <a:spcPts val="0"/>
                        </a:spcBef>
                        <a:spcAft>
                          <a:spcPts val="0"/>
                        </a:spcAft>
                      </a:pPr>
                      <a:r>
                        <a:rPr lang="es-ES_tradnl" sz="1200"/>
                        <a:t>ECTV</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ECTV</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26</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ctr">
                        <a:lnSpc>
                          <a:spcPct val="115000"/>
                        </a:lnSpc>
                        <a:spcBef>
                          <a:spcPts val="0"/>
                        </a:spcBef>
                        <a:spcAft>
                          <a:spcPts val="0"/>
                        </a:spcAft>
                      </a:pPr>
                      <a:r>
                        <a:rPr lang="es-ES_tradnl" sz="1200"/>
                        <a:t>T-AM</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Teleamazonas</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32</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351">
                <a:tc>
                  <a:txBody>
                    <a:bodyPr/>
                    <a:lstStyle/>
                    <a:p>
                      <a:pPr marL="0" marR="0" algn="ctr">
                        <a:lnSpc>
                          <a:spcPct val="115000"/>
                        </a:lnSpc>
                        <a:spcBef>
                          <a:spcPts val="0"/>
                        </a:spcBef>
                        <a:spcAft>
                          <a:spcPts val="0"/>
                        </a:spcAft>
                      </a:pPr>
                      <a:r>
                        <a:rPr lang="es-ES_tradnl" sz="1200"/>
                        <a:t>RTS</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RTS</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34</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s-ES_tradnl" sz="1200"/>
                        <a:t>ECUA</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Ecuavisa</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36</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algn="ctr">
                        <a:lnSpc>
                          <a:spcPct val="115000"/>
                        </a:lnSpc>
                        <a:spcBef>
                          <a:spcPts val="0"/>
                        </a:spcBef>
                        <a:spcAft>
                          <a:spcPts val="0"/>
                        </a:spcAft>
                      </a:pPr>
                      <a:r>
                        <a:rPr lang="es-ES_tradnl" sz="1200"/>
                        <a:t>TSC</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Telesucesos</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41</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s-ES_tradnl" sz="1200"/>
                        <a:t>O-TV</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a:t>Oromar</a:t>
                      </a:r>
                      <a:endParaRPr lang="en-US" sz="120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_tradnl" sz="1200" dirty="0"/>
                        <a:t>47</a:t>
                      </a:r>
                      <a:endParaRPr lang="en-US" sz="1200" dirty="0">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Imagen 61"/>
          <p:cNvPicPr/>
          <p:nvPr/>
        </p:nvPicPr>
        <p:blipFill>
          <a:blip r:embed="rId2" cstate="print">
            <a:extLst>
              <a:ext uri="{28A0092B-C50C-407E-A947-70E740481C1C}">
                <a14:useLocalDpi xmlns:a14="http://schemas.microsoft.com/office/drawing/2010/main" val="0"/>
              </a:ext>
            </a:extLst>
          </a:blip>
          <a:stretch>
            <a:fillRect/>
          </a:stretch>
        </p:blipFill>
        <p:spPr>
          <a:xfrm>
            <a:off x="1524000" y="4191000"/>
            <a:ext cx="3657600" cy="1133475"/>
          </a:xfrm>
          <a:prstGeom prst="rect">
            <a:avLst/>
          </a:prstGeom>
          <a:effectLst>
            <a:glow rad="38100">
              <a:schemeClr val="tx1"/>
            </a:glow>
          </a:effectLst>
        </p:spPr>
      </p:pic>
      <p:pic>
        <p:nvPicPr>
          <p:cNvPr id="6" name="Imagen 9"/>
          <p:cNvPicPr/>
          <p:nvPr/>
        </p:nvPicPr>
        <p:blipFill>
          <a:blip r:embed="rId3" cstate="print">
            <a:extLst>
              <a:ext uri="{28A0092B-C50C-407E-A947-70E740481C1C}">
                <a14:useLocalDpi xmlns:a14="http://schemas.microsoft.com/office/drawing/2010/main" val="0"/>
              </a:ext>
            </a:extLst>
          </a:blip>
          <a:stretch>
            <a:fillRect/>
          </a:stretch>
        </p:blipFill>
        <p:spPr>
          <a:xfrm>
            <a:off x="5638800" y="1916832"/>
            <a:ext cx="1622400" cy="3505200"/>
          </a:xfrm>
          <a:prstGeom prst="rect">
            <a:avLst/>
          </a:prstGeom>
          <a:effectLst>
            <a:glow rad="38100">
              <a:schemeClr val="tx1"/>
            </a:glow>
            <a:softEdge rad="0"/>
          </a:effectLst>
        </p:spPr>
      </p:pic>
      <p:sp>
        <p:nvSpPr>
          <p:cNvPr id="1026" name="Rectangle 2"/>
          <p:cNvSpPr>
            <a:spLocks noChangeArrowheads="1"/>
          </p:cNvSpPr>
          <p:nvPr/>
        </p:nvSpPr>
        <p:spPr bwMode="auto">
          <a:xfrm>
            <a:off x="2743200" y="5562600"/>
            <a:ext cx="4114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Distribución espectral de canales A/D.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023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s-ES_tradnl" sz="3600" b="1" dirty="0"/>
              <a:t>Frecuencias de operación , de las principales operadoras en la ciudad de Quito.</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2857994897"/>
              </p:ext>
            </p:extLst>
          </p:nvPr>
        </p:nvGraphicFramePr>
        <p:xfrm>
          <a:off x="1835697" y="1916832"/>
          <a:ext cx="5832648" cy="4064002"/>
        </p:xfrm>
        <a:graphic>
          <a:graphicData uri="http://schemas.openxmlformats.org/drawingml/2006/table">
            <a:tbl>
              <a:tblPr>
                <a:tableStyleId>{125E5076-3810-47DD-B79F-674D7AD40C01}</a:tableStyleId>
              </a:tblPr>
              <a:tblGrid>
                <a:gridCol w="1440161"/>
                <a:gridCol w="1080120"/>
                <a:gridCol w="1565273"/>
                <a:gridCol w="1747094"/>
              </a:tblGrid>
              <a:tr h="812800">
                <a:tc>
                  <a:txBody>
                    <a:bodyPr/>
                    <a:lstStyle/>
                    <a:p>
                      <a:pPr marL="0" marR="0" algn="ctr">
                        <a:lnSpc>
                          <a:spcPct val="150000"/>
                        </a:lnSpc>
                        <a:spcBef>
                          <a:spcPts val="0"/>
                        </a:spcBef>
                        <a:spcAft>
                          <a:spcPts val="0"/>
                        </a:spcAft>
                      </a:pPr>
                      <a:r>
                        <a:rPr lang="es-ES_tradnl" sz="1300" dirty="0"/>
                        <a:t>Operadora</a:t>
                      </a:r>
                      <a:endParaRPr lang="en-US" sz="1300" dirty="0">
                        <a:latin typeface="Times New Roman"/>
                        <a:ea typeface="Times New Roman"/>
                        <a:cs typeface="Times New Roman"/>
                      </a:endParaRPr>
                    </a:p>
                  </a:txBody>
                  <a:tcPr marL="43901" marR="43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300" dirty="0"/>
                        <a:t>Canal</a:t>
                      </a:r>
                      <a:endParaRPr lang="en-US" sz="1300" dirty="0">
                        <a:latin typeface="Times New Roman"/>
                        <a:ea typeface="Times New Roman"/>
                        <a:cs typeface="Times New Roman"/>
                      </a:endParaRPr>
                    </a:p>
                  </a:txBody>
                  <a:tcPr marL="43901" marR="43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300"/>
                        <a:t>Frecuencia Analógica [MHz]</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_tradnl" sz="1300" dirty="0"/>
                        <a:t>Frecuencia Digital </a:t>
                      </a:r>
                      <a:endParaRPr lang="es-ES_tradnl" sz="1300" dirty="0" smtClean="0"/>
                    </a:p>
                    <a:p>
                      <a:pPr marL="0" marR="0" algn="ctr">
                        <a:lnSpc>
                          <a:spcPct val="150000"/>
                        </a:lnSpc>
                        <a:spcBef>
                          <a:spcPts val="0"/>
                        </a:spcBef>
                        <a:spcAft>
                          <a:spcPts val="0"/>
                        </a:spcAft>
                      </a:pPr>
                      <a:r>
                        <a:rPr lang="es-ES_tradnl" sz="1300" dirty="0" smtClean="0"/>
                        <a:t>[</a:t>
                      </a:r>
                      <a:r>
                        <a:rPr lang="es-ES_tradnl" sz="1300" dirty="0"/>
                        <a:t>MHz]</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ECTV</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26</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545</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545.142857</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Teleamazonas</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32</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581</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581. 142857</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RTS</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34</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593</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593. 142857</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Ecuavisa</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36</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605</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605. 142857</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Telesucesos</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41</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635</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635. 142857</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67">
                <a:tc>
                  <a:txBody>
                    <a:bodyPr/>
                    <a:lstStyle/>
                    <a:p>
                      <a:pPr marL="360045" marR="0" algn="ctr">
                        <a:lnSpc>
                          <a:spcPct val="150000"/>
                        </a:lnSpc>
                        <a:spcBef>
                          <a:spcPts val="0"/>
                        </a:spcBef>
                        <a:spcAft>
                          <a:spcPts val="0"/>
                        </a:spcAft>
                      </a:pPr>
                      <a:r>
                        <a:rPr lang="es-ES_tradnl" sz="1300"/>
                        <a:t>Oromar</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47</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a:t>671</a:t>
                      </a:r>
                      <a:endParaRPr lang="en-US" sz="130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45" marR="0" algn="ctr">
                        <a:lnSpc>
                          <a:spcPct val="150000"/>
                        </a:lnSpc>
                        <a:spcBef>
                          <a:spcPts val="0"/>
                        </a:spcBef>
                        <a:spcAft>
                          <a:spcPts val="0"/>
                        </a:spcAft>
                      </a:pPr>
                      <a:r>
                        <a:rPr lang="es-ES_tradnl" sz="1300" dirty="0"/>
                        <a:t>671. 142857</a:t>
                      </a:r>
                      <a:endParaRPr lang="en-US" sz="1300" dirty="0">
                        <a:latin typeface="Times New Roman"/>
                        <a:ea typeface="Times New Roman"/>
                        <a:cs typeface="Times New Roman"/>
                      </a:endParaRPr>
                    </a:p>
                  </a:txBody>
                  <a:tcPr marL="43901" marR="439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3115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1200</TotalTime>
  <Words>3383</Words>
  <Application>Microsoft Office PowerPoint</Application>
  <PresentationFormat>Presentación en pantalla (4:3)</PresentationFormat>
  <Paragraphs>577</Paragraphs>
  <Slides>62</Slides>
  <Notes>2</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Tema de Office</vt:lpstr>
      <vt:lpstr>DEPARTAMENTO DE ELÉCTRICA Y ELECTRÓNICA   CARRERA DE INGENIERÍA EN ELECTRÓNICA Y TELECOMUNICACIONES  TESIS PREVIO A LA OBTENCIÓN DEL TÍTULO DE INGENIERO EN ELECTRÓNICA Y TELECOMUNICACIONES  AUTORES: FRANCISCO JAVIER PARREÑO COBA  MARCO ANTONIO GARCÍA BENALCAZAR   </vt:lpstr>
      <vt:lpstr>Agenda:</vt:lpstr>
      <vt:lpstr>Presentación de PowerPoint</vt:lpstr>
      <vt:lpstr>Objetivos.</vt:lpstr>
      <vt:lpstr>Presentación de PowerPoint</vt:lpstr>
      <vt:lpstr>Introducción.</vt:lpstr>
      <vt:lpstr>Presentación de PowerPoint</vt:lpstr>
      <vt:lpstr>TDT en el Ecuador.</vt:lpstr>
      <vt:lpstr>Frecuencias de operación , de las principales operadoras en la ciudad de Quito.</vt:lpstr>
      <vt:lpstr>Equipos transmisores para estaciones de televisión.</vt:lpstr>
      <vt:lpstr>Sistema Radiante.</vt:lpstr>
      <vt:lpstr>Equipo Transmisor. </vt:lpstr>
      <vt:lpstr>Presentación de PowerPoint</vt:lpstr>
      <vt:lpstr>Antena Transmisora </vt:lpstr>
      <vt:lpstr>Arreglo de Antenas </vt:lpstr>
      <vt:lpstr>Presentación de PowerPoint</vt:lpstr>
      <vt:lpstr>Definición de la Zona de Estudio.</vt:lpstr>
      <vt:lpstr>Parámetros para la definición de Zona de Estudio.</vt:lpstr>
      <vt:lpstr>Área de Servicio:</vt:lpstr>
      <vt:lpstr>Área Protegida:</vt:lpstr>
      <vt:lpstr>Análisis topográfico de la Zona de Estudio.</vt:lpstr>
      <vt:lpstr>Zona de Sombra.</vt:lpstr>
      <vt:lpstr>Identificación de Posibles Zonas de Sombra.</vt:lpstr>
      <vt:lpstr>Zonas de Sombra.</vt:lpstr>
      <vt:lpstr>Mediciones de Campo.</vt:lpstr>
      <vt:lpstr>Equipos.</vt:lpstr>
      <vt:lpstr>Analizador de Espectros – Módulo GPS. </vt:lpstr>
      <vt:lpstr>Software Controlador, R&amp;S Broadcast and Drive Test (3.12).</vt:lpstr>
      <vt:lpstr>Estación Reforzadora de Señal “GAPFILLER”.</vt:lpstr>
      <vt:lpstr>Rutas.</vt:lpstr>
      <vt:lpstr>Drive Test.</vt:lpstr>
      <vt:lpstr>Resultados Ruta Norte.</vt:lpstr>
      <vt:lpstr>Resultados Ruta Sur.</vt:lpstr>
      <vt:lpstr>Simulación.</vt:lpstr>
      <vt:lpstr>Simulación de Cobertura.</vt:lpstr>
      <vt:lpstr>Simulación de Perfil.</vt:lpstr>
      <vt:lpstr>Perfil Mitad del Mundo.</vt:lpstr>
      <vt:lpstr>Perfil Sur de Quito.</vt:lpstr>
      <vt:lpstr>Perfil Centro Norte de Quito.</vt:lpstr>
      <vt:lpstr> Interpretación de la Simulación de Perfiles: </vt:lpstr>
      <vt:lpstr>Simulación de Compatibilidad.</vt:lpstr>
      <vt:lpstr>Escenarios:</vt:lpstr>
      <vt:lpstr>Presentación de PowerPoint</vt:lpstr>
      <vt:lpstr>Factor de Rechazo.</vt:lpstr>
      <vt:lpstr>Resultados de la simulación de compatibilidad.</vt:lpstr>
      <vt:lpstr>(3) Dos torres de transmisión.</vt:lpstr>
      <vt:lpstr>Simulación de GAPFILLER.</vt:lpstr>
      <vt:lpstr>Zona de Sombra Sur de Quito.</vt:lpstr>
      <vt:lpstr>GAPFILLER – La Ferroviaria.</vt:lpstr>
      <vt:lpstr>Zona de Sombra Norte de Quito.</vt:lpstr>
      <vt:lpstr>GAPFILLER – Mitad del Mundo.</vt:lpstr>
      <vt:lpstr>Análisis de Resultados.</vt:lpstr>
      <vt:lpstr>Cobertura.</vt:lpstr>
      <vt:lpstr>Perfil.</vt:lpstr>
      <vt:lpstr>GAPFILLERS.</vt:lpstr>
      <vt:lpstr>Compatibilidad.</vt:lpstr>
      <vt:lpstr>Interpretación de la Simulación de Compatibilidad:</vt:lpstr>
      <vt:lpstr>Conclusiones.</vt:lpstr>
      <vt:lpstr>Conclusiones.</vt:lpstr>
      <vt:lpstr>Presentación de PowerPoint</vt:lpstr>
      <vt:lpstr>Recomendaciones.</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Definición de la Zona de Estudio</dc:title>
  <dc:creator>PaCo</dc:creator>
  <cp:lastModifiedBy>PaCo</cp:lastModifiedBy>
  <cp:revision>141</cp:revision>
  <dcterms:created xsi:type="dcterms:W3CDTF">2014-05-28T01:52:44Z</dcterms:created>
  <dcterms:modified xsi:type="dcterms:W3CDTF">2014-06-02T01:58:51Z</dcterms:modified>
</cp:coreProperties>
</file>