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71" r:id="rId2"/>
    <p:sldId id="442" r:id="rId3"/>
    <p:sldId id="472" r:id="rId4"/>
    <p:sldId id="473" r:id="rId5"/>
    <p:sldId id="474" r:id="rId6"/>
    <p:sldId id="475" r:id="rId7"/>
    <p:sldId id="477" r:id="rId8"/>
    <p:sldId id="476" r:id="rId9"/>
    <p:sldId id="478" r:id="rId10"/>
    <p:sldId id="479" r:id="rId11"/>
    <p:sldId id="481" r:id="rId12"/>
    <p:sldId id="480" r:id="rId13"/>
    <p:sldId id="482" r:id="rId14"/>
    <p:sldId id="425" r:id="rId15"/>
  </p:sldIdLst>
  <p:sldSz cx="9144000" cy="6858000" type="screen4x3"/>
  <p:notesSz cx="7010400" cy="9296400"/>
  <p:custShowLst>
    <p:custShow name="Custom Show 1" id="0">
      <p:sldLst>
        <p:sld r:id="rId12"/>
      </p:sldLst>
    </p:custShow>
  </p:custShowLst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7F"/>
    <a:srgbClr val="333399"/>
    <a:srgbClr val="000099"/>
    <a:srgbClr val="003399"/>
    <a:srgbClr val="4F9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7" autoAdjust="0"/>
    <p:restoredTop sz="87227" autoAdjust="0"/>
  </p:normalViewPr>
  <p:slideViewPr>
    <p:cSldViewPr>
      <p:cViewPr varScale="1">
        <p:scale>
          <a:sx n="96" d="100"/>
          <a:sy n="96" d="100"/>
        </p:scale>
        <p:origin x="63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3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21D0FE-0334-4DB8-B196-F240BF04E9FC}" type="doc">
      <dgm:prSet loTypeId="urn:microsoft.com/office/officeart/2005/8/layout/list1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1883684F-A122-4A45-8413-AF461CA5DFB6}">
      <dgm:prSet phldrT="[Texto]"/>
      <dgm:spPr/>
      <dgm:t>
        <a:bodyPr/>
        <a:lstStyle/>
        <a:p>
          <a:r>
            <a:rPr lang="es-EC" dirty="0" smtClean="0"/>
            <a:t>CORPORACIONA NACIONAL DE TELECOMUNICACIONES</a:t>
          </a:r>
          <a:endParaRPr lang="es-EC" dirty="0"/>
        </a:p>
      </dgm:t>
    </dgm:pt>
    <dgm:pt modelId="{56D96BCC-280D-424D-ADA2-6469623E48CC}" type="parTrans" cxnId="{99403510-A3C1-4F63-9499-41EF1F029CD8}">
      <dgm:prSet/>
      <dgm:spPr/>
      <dgm:t>
        <a:bodyPr/>
        <a:lstStyle/>
        <a:p>
          <a:endParaRPr lang="es-EC"/>
        </a:p>
      </dgm:t>
    </dgm:pt>
    <dgm:pt modelId="{A3EFA718-FB4D-4FF9-8796-9CFA17E7C6E5}" type="sibTrans" cxnId="{99403510-A3C1-4F63-9499-41EF1F029CD8}">
      <dgm:prSet/>
      <dgm:spPr/>
      <dgm:t>
        <a:bodyPr/>
        <a:lstStyle/>
        <a:p>
          <a:endParaRPr lang="es-EC"/>
        </a:p>
      </dgm:t>
    </dgm:pt>
    <dgm:pt modelId="{A1033754-752D-4BB0-B66D-E153EA074997}">
      <dgm:prSet/>
      <dgm:spPr/>
      <dgm:t>
        <a:bodyPr/>
        <a:lstStyle/>
        <a:p>
          <a:r>
            <a:rPr lang="en-US" dirty="0" smtClean="0"/>
            <a:t>OBJETIVOS</a:t>
          </a:r>
        </a:p>
      </dgm:t>
    </dgm:pt>
    <dgm:pt modelId="{D3BE782F-FEF6-44E0-8129-CBA4E63DCE49}" type="parTrans" cxnId="{3D4EF592-04D7-41BA-89C5-71B0CAA5EEE9}">
      <dgm:prSet/>
      <dgm:spPr/>
      <dgm:t>
        <a:bodyPr/>
        <a:lstStyle/>
        <a:p>
          <a:endParaRPr lang="es-EC"/>
        </a:p>
      </dgm:t>
    </dgm:pt>
    <dgm:pt modelId="{787CD20A-9EDD-4926-AD0F-357F7952A476}" type="sibTrans" cxnId="{3D4EF592-04D7-41BA-89C5-71B0CAA5EEE9}">
      <dgm:prSet/>
      <dgm:spPr/>
      <dgm:t>
        <a:bodyPr/>
        <a:lstStyle/>
        <a:p>
          <a:endParaRPr lang="es-EC"/>
        </a:p>
      </dgm:t>
    </dgm:pt>
    <dgm:pt modelId="{428289D1-420E-4F39-9ED3-BBB5CE173B50}">
      <dgm:prSet/>
      <dgm:spPr/>
      <dgm:t>
        <a:bodyPr/>
        <a:lstStyle/>
        <a:p>
          <a:r>
            <a:rPr lang="en-US" smtClean="0"/>
            <a:t>DESCRIPCION DEL PROYECTO</a:t>
          </a:r>
          <a:endParaRPr lang="en-US" dirty="0" smtClean="0"/>
        </a:p>
      </dgm:t>
    </dgm:pt>
    <dgm:pt modelId="{87135BE5-C11D-40CC-ABF4-D6AC3DF9EC53}" type="parTrans" cxnId="{D62FC3F1-81F7-4DEB-A70D-9D6D344B4C9D}">
      <dgm:prSet/>
      <dgm:spPr/>
      <dgm:t>
        <a:bodyPr/>
        <a:lstStyle/>
        <a:p>
          <a:endParaRPr lang="es-EC"/>
        </a:p>
      </dgm:t>
    </dgm:pt>
    <dgm:pt modelId="{E8BB5547-FD72-44D4-9752-F12AC301B54A}" type="sibTrans" cxnId="{D62FC3F1-81F7-4DEB-A70D-9D6D344B4C9D}">
      <dgm:prSet/>
      <dgm:spPr/>
      <dgm:t>
        <a:bodyPr/>
        <a:lstStyle/>
        <a:p>
          <a:endParaRPr lang="es-EC"/>
        </a:p>
      </dgm:t>
    </dgm:pt>
    <dgm:pt modelId="{8CB64045-3363-4132-89C4-B2B4819B3281}">
      <dgm:prSet/>
      <dgm:spPr/>
      <dgm:t>
        <a:bodyPr/>
        <a:lstStyle/>
        <a:p>
          <a:r>
            <a:rPr lang="en-US" dirty="0" smtClean="0"/>
            <a:t>ARQUITECTURA EMPRESARIAL </a:t>
          </a:r>
        </a:p>
      </dgm:t>
    </dgm:pt>
    <dgm:pt modelId="{29F0127E-29F7-4151-96AD-FCCFFB48B47F}" type="parTrans" cxnId="{E7338ADA-AC83-48AE-AB0D-95AACD9A0B83}">
      <dgm:prSet/>
      <dgm:spPr/>
      <dgm:t>
        <a:bodyPr/>
        <a:lstStyle/>
        <a:p>
          <a:endParaRPr lang="es-EC"/>
        </a:p>
      </dgm:t>
    </dgm:pt>
    <dgm:pt modelId="{3EB6149B-F715-4E27-AF9C-AA3ED7A1FCB7}" type="sibTrans" cxnId="{E7338ADA-AC83-48AE-AB0D-95AACD9A0B83}">
      <dgm:prSet/>
      <dgm:spPr/>
      <dgm:t>
        <a:bodyPr/>
        <a:lstStyle/>
        <a:p>
          <a:endParaRPr lang="es-EC"/>
        </a:p>
      </dgm:t>
    </dgm:pt>
    <dgm:pt modelId="{4AF8303B-B0A9-4078-A214-C44D0628AF52}">
      <dgm:prSet/>
      <dgm:spPr/>
      <dgm:t>
        <a:bodyPr/>
        <a:lstStyle/>
        <a:p>
          <a:r>
            <a:rPr lang="en-US" dirty="0" smtClean="0"/>
            <a:t>ANALISIS SITUACIONAL</a:t>
          </a:r>
        </a:p>
      </dgm:t>
    </dgm:pt>
    <dgm:pt modelId="{151E3EEF-55C9-46CE-9454-2DA7678BAC99}" type="parTrans" cxnId="{AA27A39B-AD30-40D6-B9E7-197BB8AB2E88}">
      <dgm:prSet/>
      <dgm:spPr/>
      <dgm:t>
        <a:bodyPr/>
        <a:lstStyle/>
        <a:p>
          <a:endParaRPr lang="es-EC"/>
        </a:p>
      </dgm:t>
    </dgm:pt>
    <dgm:pt modelId="{E01C1346-5DCE-4B1D-A7E6-736FAAC2B67C}" type="sibTrans" cxnId="{AA27A39B-AD30-40D6-B9E7-197BB8AB2E88}">
      <dgm:prSet/>
      <dgm:spPr/>
      <dgm:t>
        <a:bodyPr/>
        <a:lstStyle/>
        <a:p>
          <a:endParaRPr lang="es-EC"/>
        </a:p>
      </dgm:t>
    </dgm:pt>
    <dgm:pt modelId="{BEECCFA4-ADC5-4D6B-9465-BB0F97732BEF}" type="pres">
      <dgm:prSet presAssocID="{FF21D0FE-0334-4DB8-B196-F240BF04E9F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4B48BDB-28F5-49D7-BBB8-84933C7BD1DF}" type="pres">
      <dgm:prSet presAssocID="{1883684F-A122-4A45-8413-AF461CA5DFB6}" presName="parentLin" presStyleCnt="0"/>
      <dgm:spPr/>
    </dgm:pt>
    <dgm:pt modelId="{C41DC6B6-EBA9-402D-BA1D-2A766D3B6C3D}" type="pres">
      <dgm:prSet presAssocID="{1883684F-A122-4A45-8413-AF461CA5DFB6}" presName="parentLeftMargin" presStyleLbl="node1" presStyleIdx="0" presStyleCnt="5"/>
      <dgm:spPr/>
      <dgm:t>
        <a:bodyPr/>
        <a:lstStyle/>
        <a:p>
          <a:endParaRPr lang="es-MX"/>
        </a:p>
      </dgm:t>
    </dgm:pt>
    <dgm:pt modelId="{96D1A07E-4916-4CAE-BF61-043B3A7BB415}" type="pres">
      <dgm:prSet presAssocID="{1883684F-A122-4A45-8413-AF461CA5DF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76582C-09C5-45F1-A0B7-3045268BE58C}" type="pres">
      <dgm:prSet presAssocID="{1883684F-A122-4A45-8413-AF461CA5DFB6}" presName="negativeSpace" presStyleCnt="0"/>
      <dgm:spPr/>
    </dgm:pt>
    <dgm:pt modelId="{A5E4A094-A63B-4AB2-B7AF-D6154324B5B9}" type="pres">
      <dgm:prSet presAssocID="{1883684F-A122-4A45-8413-AF461CA5DFB6}" presName="childText" presStyleLbl="conFgAcc1" presStyleIdx="0" presStyleCnt="5">
        <dgm:presLayoutVars>
          <dgm:bulletEnabled val="1"/>
        </dgm:presLayoutVars>
      </dgm:prSet>
      <dgm:spPr/>
    </dgm:pt>
    <dgm:pt modelId="{0775DCAD-9F34-4E21-8712-B83F68708DFB}" type="pres">
      <dgm:prSet presAssocID="{A3EFA718-FB4D-4FF9-8796-9CFA17E7C6E5}" presName="spaceBetweenRectangles" presStyleCnt="0"/>
      <dgm:spPr/>
    </dgm:pt>
    <dgm:pt modelId="{B5EEEC43-531D-40AF-B0EC-0BB29E67A591}" type="pres">
      <dgm:prSet presAssocID="{A1033754-752D-4BB0-B66D-E153EA074997}" presName="parentLin" presStyleCnt="0"/>
      <dgm:spPr/>
    </dgm:pt>
    <dgm:pt modelId="{7F67067B-C681-4E31-9977-E90BD222C39E}" type="pres">
      <dgm:prSet presAssocID="{A1033754-752D-4BB0-B66D-E153EA074997}" presName="parentLeftMargin" presStyleLbl="node1" presStyleIdx="0" presStyleCnt="5"/>
      <dgm:spPr/>
      <dgm:t>
        <a:bodyPr/>
        <a:lstStyle/>
        <a:p>
          <a:endParaRPr lang="es-MX"/>
        </a:p>
      </dgm:t>
    </dgm:pt>
    <dgm:pt modelId="{E4242362-95F8-4463-B382-DA5B0B57787A}" type="pres">
      <dgm:prSet presAssocID="{A1033754-752D-4BB0-B66D-E153EA07499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8F3C62-DB02-4CD0-9E23-03D8343A7C4A}" type="pres">
      <dgm:prSet presAssocID="{A1033754-752D-4BB0-B66D-E153EA074997}" presName="negativeSpace" presStyleCnt="0"/>
      <dgm:spPr/>
    </dgm:pt>
    <dgm:pt modelId="{AB34162C-9940-4211-AF10-4474E56696F8}" type="pres">
      <dgm:prSet presAssocID="{A1033754-752D-4BB0-B66D-E153EA074997}" presName="childText" presStyleLbl="conFgAcc1" presStyleIdx="1" presStyleCnt="5">
        <dgm:presLayoutVars>
          <dgm:bulletEnabled val="1"/>
        </dgm:presLayoutVars>
      </dgm:prSet>
      <dgm:spPr/>
    </dgm:pt>
    <dgm:pt modelId="{A56E9C4E-DD83-41BE-87B9-D91F5B6A395F}" type="pres">
      <dgm:prSet presAssocID="{787CD20A-9EDD-4926-AD0F-357F7952A476}" presName="spaceBetweenRectangles" presStyleCnt="0"/>
      <dgm:spPr/>
    </dgm:pt>
    <dgm:pt modelId="{13C22071-352A-4542-A8DD-1D7228C6BAA1}" type="pres">
      <dgm:prSet presAssocID="{428289D1-420E-4F39-9ED3-BBB5CE173B50}" presName="parentLin" presStyleCnt="0"/>
      <dgm:spPr/>
    </dgm:pt>
    <dgm:pt modelId="{E307B8E8-DB71-42EE-8CE5-E6A8B4355945}" type="pres">
      <dgm:prSet presAssocID="{428289D1-420E-4F39-9ED3-BBB5CE173B50}" presName="parentLeftMargin" presStyleLbl="node1" presStyleIdx="1" presStyleCnt="5"/>
      <dgm:spPr/>
      <dgm:t>
        <a:bodyPr/>
        <a:lstStyle/>
        <a:p>
          <a:endParaRPr lang="es-MX"/>
        </a:p>
      </dgm:t>
    </dgm:pt>
    <dgm:pt modelId="{F13E3763-1EE8-4A92-A07A-8A737742334D}" type="pres">
      <dgm:prSet presAssocID="{428289D1-420E-4F39-9ED3-BBB5CE173B5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1CEF3C-BCB1-442E-8942-230F3DB2198F}" type="pres">
      <dgm:prSet presAssocID="{428289D1-420E-4F39-9ED3-BBB5CE173B50}" presName="negativeSpace" presStyleCnt="0"/>
      <dgm:spPr/>
    </dgm:pt>
    <dgm:pt modelId="{81CD59AE-0351-4E36-9EFA-4E1A949B44D5}" type="pres">
      <dgm:prSet presAssocID="{428289D1-420E-4F39-9ED3-BBB5CE173B50}" presName="childText" presStyleLbl="conFgAcc1" presStyleIdx="2" presStyleCnt="5">
        <dgm:presLayoutVars>
          <dgm:bulletEnabled val="1"/>
        </dgm:presLayoutVars>
      </dgm:prSet>
      <dgm:spPr/>
    </dgm:pt>
    <dgm:pt modelId="{87E447A1-3F93-46F4-A96F-AA4400500F6C}" type="pres">
      <dgm:prSet presAssocID="{E8BB5547-FD72-44D4-9752-F12AC301B54A}" presName="spaceBetweenRectangles" presStyleCnt="0"/>
      <dgm:spPr/>
    </dgm:pt>
    <dgm:pt modelId="{9EDA1CBD-EE34-469E-A528-E6596C300248}" type="pres">
      <dgm:prSet presAssocID="{8CB64045-3363-4132-89C4-B2B4819B3281}" presName="parentLin" presStyleCnt="0"/>
      <dgm:spPr/>
    </dgm:pt>
    <dgm:pt modelId="{F27D92AA-93B5-47AB-839A-004FA27D261F}" type="pres">
      <dgm:prSet presAssocID="{8CB64045-3363-4132-89C4-B2B4819B3281}" presName="parentLeftMargin" presStyleLbl="node1" presStyleIdx="2" presStyleCnt="5"/>
      <dgm:spPr/>
      <dgm:t>
        <a:bodyPr/>
        <a:lstStyle/>
        <a:p>
          <a:endParaRPr lang="es-MX"/>
        </a:p>
      </dgm:t>
    </dgm:pt>
    <dgm:pt modelId="{3428D1ED-502F-4196-987E-6BE776768D48}" type="pres">
      <dgm:prSet presAssocID="{8CB64045-3363-4132-89C4-B2B4819B328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3CAF87-4C40-4137-98A6-F17BBC797A60}" type="pres">
      <dgm:prSet presAssocID="{8CB64045-3363-4132-89C4-B2B4819B3281}" presName="negativeSpace" presStyleCnt="0"/>
      <dgm:spPr/>
    </dgm:pt>
    <dgm:pt modelId="{BCEF574D-41DA-44DF-86AB-286222C64B1A}" type="pres">
      <dgm:prSet presAssocID="{8CB64045-3363-4132-89C4-B2B4819B3281}" presName="childText" presStyleLbl="conFgAcc1" presStyleIdx="3" presStyleCnt="5">
        <dgm:presLayoutVars>
          <dgm:bulletEnabled val="1"/>
        </dgm:presLayoutVars>
      </dgm:prSet>
      <dgm:spPr/>
    </dgm:pt>
    <dgm:pt modelId="{DE448984-A3FC-46DE-81A9-9BC47F880772}" type="pres">
      <dgm:prSet presAssocID="{3EB6149B-F715-4E27-AF9C-AA3ED7A1FCB7}" presName="spaceBetweenRectangles" presStyleCnt="0"/>
      <dgm:spPr/>
    </dgm:pt>
    <dgm:pt modelId="{E52197AA-ED4A-44AC-9774-6A9F9A4A8175}" type="pres">
      <dgm:prSet presAssocID="{4AF8303B-B0A9-4078-A214-C44D0628AF52}" presName="parentLin" presStyleCnt="0"/>
      <dgm:spPr/>
    </dgm:pt>
    <dgm:pt modelId="{65D6A50F-CB66-4EC6-9785-DCCE72A3BB3A}" type="pres">
      <dgm:prSet presAssocID="{4AF8303B-B0A9-4078-A214-C44D0628AF52}" presName="parentLeftMargin" presStyleLbl="node1" presStyleIdx="3" presStyleCnt="5"/>
      <dgm:spPr/>
      <dgm:t>
        <a:bodyPr/>
        <a:lstStyle/>
        <a:p>
          <a:endParaRPr lang="es-MX"/>
        </a:p>
      </dgm:t>
    </dgm:pt>
    <dgm:pt modelId="{42F632AD-1E01-401B-AD24-44809E92F82C}" type="pres">
      <dgm:prSet presAssocID="{4AF8303B-B0A9-4078-A214-C44D0628AF5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E02E87-CFD4-4A7C-8005-48D7F7A2CBBA}" type="pres">
      <dgm:prSet presAssocID="{4AF8303B-B0A9-4078-A214-C44D0628AF52}" presName="negativeSpace" presStyleCnt="0"/>
      <dgm:spPr/>
    </dgm:pt>
    <dgm:pt modelId="{C7FF0853-8672-471A-B8B1-C8ED86ADBB0C}" type="pres">
      <dgm:prSet presAssocID="{4AF8303B-B0A9-4078-A214-C44D0628AF5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A27A39B-AD30-40D6-B9E7-197BB8AB2E88}" srcId="{FF21D0FE-0334-4DB8-B196-F240BF04E9FC}" destId="{4AF8303B-B0A9-4078-A214-C44D0628AF52}" srcOrd="4" destOrd="0" parTransId="{151E3EEF-55C9-46CE-9454-2DA7678BAC99}" sibTransId="{E01C1346-5DCE-4B1D-A7E6-736FAAC2B67C}"/>
    <dgm:cxn modelId="{527FB551-D08F-49A0-BAA6-5505FDB37EF8}" type="presOf" srcId="{A1033754-752D-4BB0-B66D-E153EA074997}" destId="{E4242362-95F8-4463-B382-DA5B0B57787A}" srcOrd="1" destOrd="0" presId="urn:microsoft.com/office/officeart/2005/8/layout/list1"/>
    <dgm:cxn modelId="{18B1CBEC-7AC0-4DCF-9B06-3F49598B27E4}" type="presOf" srcId="{4AF8303B-B0A9-4078-A214-C44D0628AF52}" destId="{65D6A50F-CB66-4EC6-9785-DCCE72A3BB3A}" srcOrd="0" destOrd="0" presId="urn:microsoft.com/office/officeart/2005/8/layout/list1"/>
    <dgm:cxn modelId="{D5406D78-21E1-45B0-BEBC-0BCC2E0E42E6}" type="presOf" srcId="{4AF8303B-B0A9-4078-A214-C44D0628AF52}" destId="{42F632AD-1E01-401B-AD24-44809E92F82C}" srcOrd="1" destOrd="0" presId="urn:microsoft.com/office/officeart/2005/8/layout/list1"/>
    <dgm:cxn modelId="{07DC63C2-F4C8-46C2-91E7-A1C3742D7D43}" type="presOf" srcId="{A1033754-752D-4BB0-B66D-E153EA074997}" destId="{7F67067B-C681-4E31-9977-E90BD222C39E}" srcOrd="0" destOrd="0" presId="urn:microsoft.com/office/officeart/2005/8/layout/list1"/>
    <dgm:cxn modelId="{D62FC3F1-81F7-4DEB-A70D-9D6D344B4C9D}" srcId="{FF21D0FE-0334-4DB8-B196-F240BF04E9FC}" destId="{428289D1-420E-4F39-9ED3-BBB5CE173B50}" srcOrd="2" destOrd="0" parTransId="{87135BE5-C11D-40CC-ABF4-D6AC3DF9EC53}" sibTransId="{E8BB5547-FD72-44D4-9752-F12AC301B54A}"/>
    <dgm:cxn modelId="{CA105C6F-FA3B-4F5A-A022-F01BA4C573C4}" type="presOf" srcId="{428289D1-420E-4F39-9ED3-BBB5CE173B50}" destId="{E307B8E8-DB71-42EE-8CE5-E6A8B4355945}" srcOrd="0" destOrd="0" presId="urn:microsoft.com/office/officeart/2005/8/layout/list1"/>
    <dgm:cxn modelId="{99403510-A3C1-4F63-9499-41EF1F029CD8}" srcId="{FF21D0FE-0334-4DB8-B196-F240BF04E9FC}" destId="{1883684F-A122-4A45-8413-AF461CA5DFB6}" srcOrd="0" destOrd="0" parTransId="{56D96BCC-280D-424D-ADA2-6469623E48CC}" sibTransId="{A3EFA718-FB4D-4FF9-8796-9CFA17E7C6E5}"/>
    <dgm:cxn modelId="{E7338ADA-AC83-48AE-AB0D-95AACD9A0B83}" srcId="{FF21D0FE-0334-4DB8-B196-F240BF04E9FC}" destId="{8CB64045-3363-4132-89C4-B2B4819B3281}" srcOrd="3" destOrd="0" parTransId="{29F0127E-29F7-4151-96AD-FCCFFB48B47F}" sibTransId="{3EB6149B-F715-4E27-AF9C-AA3ED7A1FCB7}"/>
    <dgm:cxn modelId="{F23A9FF0-E882-492C-88CA-42C36375718E}" type="presOf" srcId="{1883684F-A122-4A45-8413-AF461CA5DFB6}" destId="{96D1A07E-4916-4CAE-BF61-043B3A7BB415}" srcOrd="1" destOrd="0" presId="urn:microsoft.com/office/officeart/2005/8/layout/list1"/>
    <dgm:cxn modelId="{C833DB8B-F96D-4CBA-8776-4E3389AB1D39}" type="presOf" srcId="{8CB64045-3363-4132-89C4-B2B4819B3281}" destId="{F27D92AA-93B5-47AB-839A-004FA27D261F}" srcOrd="0" destOrd="0" presId="urn:microsoft.com/office/officeart/2005/8/layout/list1"/>
    <dgm:cxn modelId="{8A38F467-99EE-4DC8-AE02-9C931B78E5C7}" type="presOf" srcId="{FF21D0FE-0334-4DB8-B196-F240BF04E9FC}" destId="{BEECCFA4-ADC5-4D6B-9465-BB0F97732BEF}" srcOrd="0" destOrd="0" presId="urn:microsoft.com/office/officeart/2005/8/layout/list1"/>
    <dgm:cxn modelId="{03102364-068F-4716-874D-3F7D7C538D61}" type="presOf" srcId="{1883684F-A122-4A45-8413-AF461CA5DFB6}" destId="{C41DC6B6-EBA9-402D-BA1D-2A766D3B6C3D}" srcOrd="0" destOrd="0" presId="urn:microsoft.com/office/officeart/2005/8/layout/list1"/>
    <dgm:cxn modelId="{8C96DF5F-574F-47DB-B1CF-F181326D7223}" type="presOf" srcId="{428289D1-420E-4F39-9ED3-BBB5CE173B50}" destId="{F13E3763-1EE8-4A92-A07A-8A737742334D}" srcOrd="1" destOrd="0" presId="urn:microsoft.com/office/officeart/2005/8/layout/list1"/>
    <dgm:cxn modelId="{3D4EF592-04D7-41BA-89C5-71B0CAA5EEE9}" srcId="{FF21D0FE-0334-4DB8-B196-F240BF04E9FC}" destId="{A1033754-752D-4BB0-B66D-E153EA074997}" srcOrd="1" destOrd="0" parTransId="{D3BE782F-FEF6-44E0-8129-CBA4E63DCE49}" sibTransId="{787CD20A-9EDD-4926-AD0F-357F7952A476}"/>
    <dgm:cxn modelId="{D4425C18-CC65-4C68-ADE5-A8859783DAA6}" type="presOf" srcId="{8CB64045-3363-4132-89C4-B2B4819B3281}" destId="{3428D1ED-502F-4196-987E-6BE776768D48}" srcOrd="1" destOrd="0" presId="urn:microsoft.com/office/officeart/2005/8/layout/list1"/>
    <dgm:cxn modelId="{38717592-6E83-4252-8028-FF2E1EBD0B72}" type="presParOf" srcId="{BEECCFA4-ADC5-4D6B-9465-BB0F97732BEF}" destId="{B4B48BDB-28F5-49D7-BBB8-84933C7BD1DF}" srcOrd="0" destOrd="0" presId="urn:microsoft.com/office/officeart/2005/8/layout/list1"/>
    <dgm:cxn modelId="{C08E20E3-F414-42E7-9ED3-63B63C0EB5D6}" type="presParOf" srcId="{B4B48BDB-28F5-49D7-BBB8-84933C7BD1DF}" destId="{C41DC6B6-EBA9-402D-BA1D-2A766D3B6C3D}" srcOrd="0" destOrd="0" presId="urn:microsoft.com/office/officeart/2005/8/layout/list1"/>
    <dgm:cxn modelId="{63A49425-3235-4D14-8EC0-6AAE630016D5}" type="presParOf" srcId="{B4B48BDB-28F5-49D7-BBB8-84933C7BD1DF}" destId="{96D1A07E-4916-4CAE-BF61-043B3A7BB415}" srcOrd="1" destOrd="0" presId="urn:microsoft.com/office/officeart/2005/8/layout/list1"/>
    <dgm:cxn modelId="{3D53F0B8-90D0-4BCA-B6E6-CCBCFBDC4614}" type="presParOf" srcId="{BEECCFA4-ADC5-4D6B-9465-BB0F97732BEF}" destId="{0E76582C-09C5-45F1-A0B7-3045268BE58C}" srcOrd="1" destOrd="0" presId="urn:microsoft.com/office/officeart/2005/8/layout/list1"/>
    <dgm:cxn modelId="{BA5F8CFC-C303-4A48-9C7E-1FCC7F446910}" type="presParOf" srcId="{BEECCFA4-ADC5-4D6B-9465-BB0F97732BEF}" destId="{A5E4A094-A63B-4AB2-B7AF-D6154324B5B9}" srcOrd="2" destOrd="0" presId="urn:microsoft.com/office/officeart/2005/8/layout/list1"/>
    <dgm:cxn modelId="{C5D3E31E-D966-4C24-A6A4-B3CC228AB8AF}" type="presParOf" srcId="{BEECCFA4-ADC5-4D6B-9465-BB0F97732BEF}" destId="{0775DCAD-9F34-4E21-8712-B83F68708DFB}" srcOrd="3" destOrd="0" presId="urn:microsoft.com/office/officeart/2005/8/layout/list1"/>
    <dgm:cxn modelId="{F775B2D5-D854-4B1F-B8E8-1702D508062C}" type="presParOf" srcId="{BEECCFA4-ADC5-4D6B-9465-BB0F97732BEF}" destId="{B5EEEC43-531D-40AF-B0EC-0BB29E67A591}" srcOrd="4" destOrd="0" presId="urn:microsoft.com/office/officeart/2005/8/layout/list1"/>
    <dgm:cxn modelId="{9B9A4474-386F-4822-98DE-05657F2246DC}" type="presParOf" srcId="{B5EEEC43-531D-40AF-B0EC-0BB29E67A591}" destId="{7F67067B-C681-4E31-9977-E90BD222C39E}" srcOrd="0" destOrd="0" presId="urn:microsoft.com/office/officeart/2005/8/layout/list1"/>
    <dgm:cxn modelId="{C6B6780D-4DCC-4E7B-B5A9-D29B003BC314}" type="presParOf" srcId="{B5EEEC43-531D-40AF-B0EC-0BB29E67A591}" destId="{E4242362-95F8-4463-B382-DA5B0B57787A}" srcOrd="1" destOrd="0" presId="urn:microsoft.com/office/officeart/2005/8/layout/list1"/>
    <dgm:cxn modelId="{0E7E7111-5FC0-4B30-AEA3-BD6E40F268C7}" type="presParOf" srcId="{BEECCFA4-ADC5-4D6B-9465-BB0F97732BEF}" destId="{158F3C62-DB02-4CD0-9E23-03D8343A7C4A}" srcOrd="5" destOrd="0" presId="urn:microsoft.com/office/officeart/2005/8/layout/list1"/>
    <dgm:cxn modelId="{F6D67D5E-ACFD-4CA3-93E7-845146224704}" type="presParOf" srcId="{BEECCFA4-ADC5-4D6B-9465-BB0F97732BEF}" destId="{AB34162C-9940-4211-AF10-4474E56696F8}" srcOrd="6" destOrd="0" presId="urn:microsoft.com/office/officeart/2005/8/layout/list1"/>
    <dgm:cxn modelId="{10F94729-D804-4B38-8BC9-E5E43E575B60}" type="presParOf" srcId="{BEECCFA4-ADC5-4D6B-9465-BB0F97732BEF}" destId="{A56E9C4E-DD83-41BE-87B9-D91F5B6A395F}" srcOrd="7" destOrd="0" presId="urn:microsoft.com/office/officeart/2005/8/layout/list1"/>
    <dgm:cxn modelId="{56DC0EDA-CEF6-4D6C-A89F-B3E5FA5DDDEE}" type="presParOf" srcId="{BEECCFA4-ADC5-4D6B-9465-BB0F97732BEF}" destId="{13C22071-352A-4542-A8DD-1D7228C6BAA1}" srcOrd="8" destOrd="0" presId="urn:microsoft.com/office/officeart/2005/8/layout/list1"/>
    <dgm:cxn modelId="{D5C39100-AB55-426E-A688-BE6327159F55}" type="presParOf" srcId="{13C22071-352A-4542-A8DD-1D7228C6BAA1}" destId="{E307B8E8-DB71-42EE-8CE5-E6A8B4355945}" srcOrd="0" destOrd="0" presId="urn:microsoft.com/office/officeart/2005/8/layout/list1"/>
    <dgm:cxn modelId="{36E668C9-746B-45C1-8D7B-E0F0C911E517}" type="presParOf" srcId="{13C22071-352A-4542-A8DD-1D7228C6BAA1}" destId="{F13E3763-1EE8-4A92-A07A-8A737742334D}" srcOrd="1" destOrd="0" presId="urn:microsoft.com/office/officeart/2005/8/layout/list1"/>
    <dgm:cxn modelId="{F29E0D5B-90E8-4DA9-B21D-3FBAACF7BE67}" type="presParOf" srcId="{BEECCFA4-ADC5-4D6B-9465-BB0F97732BEF}" destId="{831CEF3C-BCB1-442E-8942-230F3DB2198F}" srcOrd="9" destOrd="0" presId="urn:microsoft.com/office/officeart/2005/8/layout/list1"/>
    <dgm:cxn modelId="{EBBC7B7F-B8B3-49E1-93D1-DE6582C5FEFF}" type="presParOf" srcId="{BEECCFA4-ADC5-4D6B-9465-BB0F97732BEF}" destId="{81CD59AE-0351-4E36-9EFA-4E1A949B44D5}" srcOrd="10" destOrd="0" presId="urn:microsoft.com/office/officeart/2005/8/layout/list1"/>
    <dgm:cxn modelId="{229CC928-C31E-487E-B5D7-274E031BA03A}" type="presParOf" srcId="{BEECCFA4-ADC5-4D6B-9465-BB0F97732BEF}" destId="{87E447A1-3F93-46F4-A96F-AA4400500F6C}" srcOrd="11" destOrd="0" presId="urn:microsoft.com/office/officeart/2005/8/layout/list1"/>
    <dgm:cxn modelId="{7B3B16C7-0FF6-4BBB-BE82-8E2B1FF885D6}" type="presParOf" srcId="{BEECCFA4-ADC5-4D6B-9465-BB0F97732BEF}" destId="{9EDA1CBD-EE34-469E-A528-E6596C300248}" srcOrd="12" destOrd="0" presId="urn:microsoft.com/office/officeart/2005/8/layout/list1"/>
    <dgm:cxn modelId="{003DE90C-07AD-406B-A34E-F5DA299E2C17}" type="presParOf" srcId="{9EDA1CBD-EE34-469E-A528-E6596C300248}" destId="{F27D92AA-93B5-47AB-839A-004FA27D261F}" srcOrd="0" destOrd="0" presId="urn:microsoft.com/office/officeart/2005/8/layout/list1"/>
    <dgm:cxn modelId="{BBFE101F-C97D-4D0F-AC37-1EB3518D62E2}" type="presParOf" srcId="{9EDA1CBD-EE34-469E-A528-E6596C300248}" destId="{3428D1ED-502F-4196-987E-6BE776768D48}" srcOrd="1" destOrd="0" presId="urn:microsoft.com/office/officeart/2005/8/layout/list1"/>
    <dgm:cxn modelId="{A5FA4980-6011-45F4-AAC4-785846674C87}" type="presParOf" srcId="{BEECCFA4-ADC5-4D6B-9465-BB0F97732BEF}" destId="{813CAF87-4C40-4137-98A6-F17BBC797A60}" srcOrd="13" destOrd="0" presId="urn:microsoft.com/office/officeart/2005/8/layout/list1"/>
    <dgm:cxn modelId="{77669D61-806A-42EC-B0F6-2F5E0FC91C70}" type="presParOf" srcId="{BEECCFA4-ADC5-4D6B-9465-BB0F97732BEF}" destId="{BCEF574D-41DA-44DF-86AB-286222C64B1A}" srcOrd="14" destOrd="0" presId="urn:microsoft.com/office/officeart/2005/8/layout/list1"/>
    <dgm:cxn modelId="{26092D58-5BF6-4756-AB4C-AB38D388B590}" type="presParOf" srcId="{BEECCFA4-ADC5-4D6B-9465-BB0F97732BEF}" destId="{DE448984-A3FC-46DE-81A9-9BC47F880772}" srcOrd="15" destOrd="0" presId="urn:microsoft.com/office/officeart/2005/8/layout/list1"/>
    <dgm:cxn modelId="{E6A6D374-8B11-4AB3-9E59-E992F6D81F0A}" type="presParOf" srcId="{BEECCFA4-ADC5-4D6B-9465-BB0F97732BEF}" destId="{E52197AA-ED4A-44AC-9774-6A9F9A4A8175}" srcOrd="16" destOrd="0" presId="urn:microsoft.com/office/officeart/2005/8/layout/list1"/>
    <dgm:cxn modelId="{3FC19E6C-1098-424C-B44D-936F38F49AAA}" type="presParOf" srcId="{E52197AA-ED4A-44AC-9774-6A9F9A4A8175}" destId="{65D6A50F-CB66-4EC6-9785-DCCE72A3BB3A}" srcOrd="0" destOrd="0" presId="urn:microsoft.com/office/officeart/2005/8/layout/list1"/>
    <dgm:cxn modelId="{FBE5657B-1D0C-4884-96F3-CE34E2BCCD0F}" type="presParOf" srcId="{E52197AA-ED4A-44AC-9774-6A9F9A4A8175}" destId="{42F632AD-1E01-401B-AD24-44809E92F82C}" srcOrd="1" destOrd="0" presId="urn:microsoft.com/office/officeart/2005/8/layout/list1"/>
    <dgm:cxn modelId="{7168DE67-E91C-4E06-8621-DFFDB37594A0}" type="presParOf" srcId="{BEECCFA4-ADC5-4D6B-9465-BB0F97732BEF}" destId="{5CE02E87-CFD4-4A7C-8005-48D7F7A2CBBA}" srcOrd="17" destOrd="0" presId="urn:microsoft.com/office/officeart/2005/8/layout/list1"/>
    <dgm:cxn modelId="{077EC68C-CF30-40FD-9539-6A1B7384E8CA}" type="presParOf" srcId="{BEECCFA4-ADC5-4D6B-9465-BB0F97732BEF}" destId="{C7FF0853-8672-471A-B8B1-C8ED86ADBB0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2F2890-7ECB-4A03-8FEA-15B74572DA8A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13414C2-6224-4E60-9729-71C3B8E5F95A}">
      <dgm:prSet phldrT="[Text]" phldr="1"/>
      <dgm:spPr/>
      <dgm:t>
        <a:bodyPr/>
        <a:lstStyle/>
        <a:p>
          <a:endParaRPr lang="es-MX" dirty="0"/>
        </a:p>
      </dgm:t>
    </dgm:pt>
    <dgm:pt modelId="{E0DC9608-46EE-453F-A00E-5AFB77A478FB}" type="parTrans" cxnId="{2D5D997A-7B4F-4F93-A7B0-8B8DA34FCA65}">
      <dgm:prSet/>
      <dgm:spPr/>
      <dgm:t>
        <a:bodyPr/>
        <a:lstStyle/>
        <a:p>
          <a:endParaRPr lang="es-MX"/>
        </a:p>
      </dgm:t>
    </dgm:pt>
    <dgm:pt modelId="{D1201B13-1E38-49B5-9E70-C0640F2D6797}" type="sibTrans" cxnId="{2D5D997A-7B4F-4F93-A7B0-8B8DA34FCA65}">
      <dgm:prSet/>
      <dgm:spPr/>
      <dgm:t>
        <a:bodyPr/>
        <a:lstStyle/>
        <a:p>
          <a:endParaRPr lang="es-MX"/>
        </a:p>
      </dgm:t>
    </dgm:pt>
    <dgm:pt modelId="{A51AC619-592D-4EBB-8FA4-9037949D3DBB}">
      <dgm:prSet phldrT="[Text]" custT="1"/>
      <dgm:spPr/>
      <dgm:t>
        <a:bodyPr/>
        <a:lstStyle/>
        <a:p>
          <a:r>
            <a:rPr lang="es-EC" sz="1500" dirty="0" smtClean="0">
              <a:latin typeface="+mn-lt"/>
            </a:rPr>
            <a:t>CNT EP es el resultado de la f</a:t>
          </a:r>
          <a:r>
            <a:rPr lang="es-EC" sz="1500" dirty="0" smtClean="0"/>
            <a:t>usión de tres empresas de telecomunicaciones: ex </a:t>
          </a:r>
          <a:r>
            <a:rPr lang="es-EC" sz="1500" dirty="0" err="1" smtClean="0"/>
            <a:t>Andinatel</a:t>
          </a:r>
          <a:r>
            <a:rPr lang="es-EC" sz="1500" dirty="0" smtClean="0"/>
            <a:t>, ex </a:t>
          </a:r>
          <a:r>
            <a:rPr lang="es-EC" sz="1500" dirty="0" err="1" smtClean="0"/>
            <a:t>Pacifictel</a:t>
          </a:r>
          <a:r>
            <a:rPr lang="es-EC" sz="1500" dirty="0" smtClean="0"/>
            <a:t>, e Internet EASY Net.</a:t>
          </a:r>
        </a:p>
        <a:p>
          <a:r>
            <a:rPr lang="es-EC" sz="1500" dirty="0" smtClean="0"/>
            <a:t> </a:t>
          </a:r>
        </a:p>
        <a:p>
          <a:r>
            <a:rPr lang="es-EC" sz="1500" dirty="0" smtClean="0"/>
            <a:t>Actualmente en Fusionada con TELECSA S.A (Alegro) brinda servicios de telefonía móvil. </a:t>
          </a:r>
        </a:p>
        <a:p>
          <a:endParaRPr lang="es-EC" sz="1500" dirty="0" smtClean="0"/>
        </a:p>
        <a:p>
          <a:r>
            <a:rPr lang="es-EC" sz="1500" dirty="0" smtClean="0"/>
            <a:t>La fusión de estas empresas ha causado cambios </a:t>
          </a:r>
          <a:r>
            <a:rPr lang="es-EC" sz="1500" dirty="0" smtClean="0"/>
            <a:t>a </a:t>
          </a:r>
          <a:r>
            <a:rPr lang="es-EC" sz="1500" dirty="0" smtClean="0"/>
            <a:t>nivel tecnológico, de procesos que ha impactado </a:t>
          </a:r>
          <a:r>
            <a:rPr lang="es-EC" sz="1500" dirty="0" smtClean="0"/>
            <a:t>en </a:t>
          </a:r>
          <a:r>
            <a:rPr lang="es-EC" sz="1500" dirty="0" smtClean="0"/>
            <a:t>los servicios brindados.</a:t>
          </a:r>
        </a:p>
        <a:p>
          <a:endParaRPr lang="es-EC" sz="1500" dirty="0" smtClean="0"/>
        </a:p>
        <a:p>
          <a:r>
            <a:rPr lang="es-EC" sz="1500" dirty="0" smtClean="0">
              <a:latin typeface="+mn-lt"/>
            </a:rPr>
            <a:t>CNT EP cuenta con una amplia gama de servicios </a:t>
          </a:r>
          <a:r>
            <a:rPr lang="es-EC" sz="1500" dirty="0" smtClean="0">
              <a:latin typeface="+mn-lt"/>
            </a:rPr>
            <a:t>entre </a:t>
          </a:r>
          <a:r>
            <a:rPr lang="es-EC" sz="1500" dirty="0" smtClean="0">
              <a:latin typeface="+mn-lt"/>
            </a:rPr>
            <a:t>los que se pueden citar: telefonía fija y </a:t>
          </a:r>
          <a:r>
            <a:rPr lang="es-EC" sz="1500" dirty="0" smtClean="0">
              <a:latin typeface="+mn-lt"/>
            </a:rPr>
            <a:t>Móvil, </a:t>
          </a:r>
          <a:r>
            <a:rPr lang="es-EC" sz="1500" dirty="0" smtClean="0">
              <a:latin typeface="+mn-lt"/>
            </a:rPr>
            <a:t>Internet residencial e Internet corporativo.</a:t>
          </a:r>
          <a:endParaRPr lang="es-MX" sz="1500" dirty="0"/>
        </a:p>
      </dgm:t>
    </dgm:pt>
    <dgm:pt modelId="{4E7F2846-3F64-47C8-9C62-BC9E648D721F}" type="parTrans" cxnId="{0AF1A34C-4703-491C-889D-0BAC57DD0BFF}">
      <dgm:prSet/>
      <dgm:spPr/>
      <dgm:t>
        <a:bodyPr/>
        <a:lstStyle/>
        <a:p>
          <a:endParaRPr lang="es-MX"/>
        </a:p>
      </dgm:t>
    </dgm:pt>
    <dgm:pt modelId="{3CE6183A-2E92-4E99-AA8E-16CBEB0B05B5}" type="sibTrans" cxnId="{0AF1A34C-4703-491C-889D-0BAC57DD0BFF}">
      <dgm:prSet/>
      <dgm:spPr/>
      <dgm:t>
        <a:bodyPr/>
        <a:lstStyle/>
        <a:p>
          <a:endParaRPr lang="es-MX"/>
        </a:p>
      </dgm:t>
    </dgm:pt>
    <dgm:pt modelId="{FBCF6A05-0CB8-43F3-BA26-41B3EE2A6859}">
      <dgm:prSet phldrT="[Text]" custT="1"/>
      <dgm:spPr/>
      <dgm:t>
        <a:bodyPr/>
        <a:lstStyle/>
        <a:p>
          <a:endParaRPr lang="es-MX" dirty="0">
            <a:latin typeface="+mn-lt"/>
          </a:endParaRPr>
        </a:p>
      </dgm:t>
    </dgm:pt>
    <dgm:pt modelId="{36655F73-2477-42FF-82CB-0B74A8881809}" type="parTrans" cxnId="{E9EBCCD9-784A-48F8-AF5F-42D442342CEB}">
      <dgm:prSet/>
      <dgm:spPr/>
      <dgm:t>
        <a:bodyPr/>
        <a:lstStyle/>
        <a:p>
          <a:endParaRPr lang="es-MX"/>
        </a:p>
      </dgm:t>
    </dgm:pt>
    <dgm:pt modelId="{99A912E8-43AE-4D09-98FE-18C190E01883}" type="sibTrans" cxnId="{E9EBCCD9-784A-48F8-AF5F-42D442342CEB}">
      <dgm:prSet/>
      <dgm:spPr/>
      <dgm:t>
        <a:bodyPr/>
        <a:lstStyle/>
        <a:p>
          <a:endParaRPr lang="es-MX"/>
        </a:p>
      </dgm:t>
    </dgm:pt>
    <dgm:pt modelId="{156FB417-30D9-44C2-8AA9-C1A9DCDA40D6}">
      <dgm:prSet phldrT="[Text]" custT="1"/>
      <dgm:spPr/>
      <dgm:t>
        <a:bodyPr/>
        <a:lstStyle/>
        <a:p>
          <a:endParaRPr lang="es-EC" sz="1500" dirty="0" smtClean="0"/>
        </a:p>
      </dgm:t>
    </dgm:pt>
    <dgm:pt modelId="{4B734D41-ABCB-41FD-AC2B-E614BB96E587}" type="parTrans" cxnId="{D484366A-774D-4530-AA3D-EBFC2A378D7F}">
      <dgm:prSet/>
      <dgm:spPr/>
      <dgm:t>
        <a:bodyPr/>
        <a:lstStyle/>
        <a:p>
          <a:endParaRPr lang="es-MX"/>
        </a:p>
      </dgm:t>
    </dgm:pt>
    <dgm:pt modelId="{0C0C6023-C416-479C-8265-16124C72E684}" type="sibTrans" cxnId="{D484366A-774D-4530-AA3D-EBFC2A378D7F}">
      <dgm:prSet/>
      <dgm:spPr/>
      <dgm:t>
        <a:bodyPr/>
        <a:lstStyle/>
        <a:p>
          <a:endParaRPr lang="es-MX"/>
        </a:p>
      </dgm:t>
    </dgm:pt>
    <dgm:pt modelId="{C5AE7C04-6CAE-4BAA-ABAB-CF1FA5B92D04}" type="pres">
      <dgm:prSet presAssocID="{DB2F2890-7ECB-4A03-8FEA-15B74572DA8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57C0279D-B7BA-4850-A312-9C3B6EC3BFCA}" type="pres">
      <dgm:prSet presAssocID="{C13414C2-6224-4E60-9729-71C3B8E5F95A}" presName="composite" presStyleCnt="0"/>
      <dgm:spPr/>
    </dgm:pt>
    <dgm:pt modelId="{50D54A2F-6AD2-49CC-8A36-041F175335E2}" type="pres">
      <dgm:prSet presAssocID="{C13414C2-6224-4E60-9729-71C3B8E5F95A}" presName="ParentAccentShape" presStyleLbl="trBgShp" presStyleIdx="0" presStyleCnt="2"/>
      <dgm:spPr/>
    </dgm:pt>
    <dgm:pt modelId="{FD7EF54B-8407-46EE-8A04-4D5D64FD3CE1}" type="pres">
      <dgm:prSet presAssocID="{C13414C2-6224-4E60-9729-71C3B8E5F95A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8F9F9D4-D62B-46C2-A2A4-01AE14F93E0B}" type="pres">
      <dgm:prSet presAssocID="{C13414C2-6224-4E60-9729-71C3B8E5F95A}" presName="ChildText" presStyleLbl="revTx" presStyleIdx="1" presStyleCnt="2" custScaleX="115661" custScaleY="130255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D6B14D78-E71A-4447-B212-E3BA4C88CAD2}" type="pres">
      <dgm:prSet presAssocID="{C13414C2-6224-4E60-9729-71C3B8E5F95A}" presName="ChildAccentShape" presStyleLbl="trBgShp" presStyleIdx="1" presStyleCnt="2"/>
      <dgm:spPr/>
    </dgm:pt>
    <dgm:pt modelId="{62370E89-225B-4030-A294-9399A40EB831}" type="pres">
      <dgm:prSet presAssocID="{C13414C2-6224-4E60-9729-71C3B8E5F95A}" presName="Image" presStyleLbl="alignImgPlace1" presStyleIdx="0" presStyleCnt="1" custScaleY="100039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18" t="2604" r="2218" b="2604"/>
          </a:stretch>
        </a:blipFill>
      </dgm:spPr>
      <dgm:t>
        <a:bodyPr/>
        <a:lstStyle/>
        <a:p>
          <a:endParaRPr lang="es-MX"/>
        </a:p>
      </dgm:t>
    </dgm:pt>
  </dgm:ptLst>
  <dgm:cxnLst>
    <dgm:cxn modelId="{2D5D997A-7B4F-4F93-A7B0-8B8DA34FCA65}" srcId="{DB2F2890-7ECB-4A03-8FEA-15B74572DA8A}" destId="{C13414C2-6224-4E60-9729-71C3B8E5F95A}" srcOrd="0" destOrd="0" parTransId="{E0DC9608-46EE-453F-A00E-5AFB77A478FB}" sibTransId="{D1201B13-1E38-49B5-9E70-C0640F2D6797}"/>
    <dgm:cxn modelId="{0AF1A34C-4703-491C-889D-0BAC57DD0BFF}" srcId="{C13414C2-6224-4E60-9729-71C3B8E5F95A}" destId="{A51AC619-592D-4EBB-8FA4-9037949D3DBB}" srcOrd="0" destOrd="0" parTransId="{4E7F2846-3F64-47C8-9C62-BC9E648D721F}" sibTransId="{3CE6183A-2E92-4E99-AA8E-16CBEB0B05B5}"/>
    <dgm:cxn modelId="{D484366A-774D-4530-AA3D-EBFC2A378D7F}" srcId="{C13414C2-6224-4E60-9729-71C3B8E5F95A}" destId="{156FB417-30D9-44C2-8AA9-C1A9DCDA40D6}" srcOrd="2" destOrd="0" parTransId="{4B734D41-ABCB-41FD-AC2B-E614BB96E587}" sibTransId="{0C0C6023-C416-479C-8265-16124C72E684}"/>
    <dgm:cxn modelId="{BF572FFF-A8EF-4D0F-84EA-24FA7A755108}" type="presOf" srcId="{C13414C2-6224-4E60-9729-71C3B8E5F95A}" destId="{FD7EF54B-8407-46EE-8A04-4D5D64FD3CE1}" srcOrd="0" destOrd="0" presId="urn:microsoft.com/office/officeart/2009/3/layout/SnapshotPictureList"/>
    <dgm:cxn modelId="{2AE92FE1-11E8-47D4-A58C-90EF81BD093E}" type="presOf" srcId="{FBCF6A05-0CB8-43F3-BA26-41B3EE2A6859}" destId="{38F9F9D4-D62B-46C2-A2A4-01AE14F93E0B}" srcOrd="0" destOrd="1" presId="urn:microsoft.com/office/officeart/2009/3/layout/SnapshotPictureList"/>
    <dgm:cxn modelId="{E9EBCCD9-784A-48F8-AF5F-42D442342CEB}" srcId="{C13414C2-6224-4E60-9729-71C3B8E5F95A}" destId="{FBCF6A05-0CB8-43F3-BA26-41B3EE2A6859}" srcOrd="1" destOrd="0" parTransId="{36655F73-2477-42FF-82CB-0B74A8881809}" sibTransId="{99A912E8-43AE-4D09-98FE-18C190E01883}"/>
    <dgm:cxn modelId="{D1219BA7-7D7E-4B35-B763-3D160AF6EF5B}" type="presOf" srcId="{156FB417-30D9-44C2-8AA9-C1A9DCDA40D6}" destId="{38F9F9D4-D62B-46C2-A2A4-01AE14F93E0B}" srcOrd="0" destOrd="2" presId="urn:microsoft.com/office/officeart/2009/3/layout/SnapshotPictureList"/>
    <dgm:cxn modelId="{BAB94CEC-AA32-478C-8C30-4842C1AB013E}" type="presOf" srcId="{DB2F2890-7ECB-4A03-8FEA-15B74572DA8A}" destId="{C5AE7C04-6CAE-4BAA-ABAB-CF1FA5B92D04}" srcOrd="0" destOrd="0" presId="urn:microsoft.com/office/officeart/2009/3/layout/SnapshotPictureList"/>
    <dgm:cxn modelId="{AFA42681-7E4F-431A-9860-2977A45F681E}" type="presOf" srcId="{A51AC619-592D-4EBB-8FA4-9037949D3DBB}" destId="{38F9F9D4-D62B-46C2-A2A4-01AE14F93E0B}" srcOrd="0" destOrd="0" presId="urn:microsoft.com/office/officeart/2009/3/layout/SnapshotPictureList"/>
    <dgm:cxn modelId="{1E3CE81F-6ECD-410B-8232-613978595DBA}" type="presParOf" srcId="{C5AE7C04-6CAE-4BAA-ABAB-CF1FA5B92D04}" destId="{57C0279D-B7BA-4850-A312-9C3B6EC3BFCA}" srcOrd="0" destOrd="0" presId="urn:microsoft.com/office/officeart/2009/3/layout/SnapshotPictureList"/>
    <dgm:cxn modelId="{E5793FC5-9504-45B6-890D-57A81D64C2F2}" type="presParOf" srcId="{57C0279D-B7BA-4850-A312-9C3B6EC3BFCA}" destId="{50D54A2F-6AD2-49CC-8A36-041F175335E2}" srcOrd="0" destOrd="0" presId="urn:microsoft.com/office/officeart/2009/3/layout/SnapshotPictureList"/>
    <dgm:cxn modelId="{3B514863-93DE-4B5E-B7DC-659B68FBF9E1}" type="presParOf" srcId="{57C0279D-B7BA-4850-A312-9C3B6EC3BFCA}" destId="{FD7EF54B-8407-46EE-8A04-4D5D64FD3CE1}" srcOrd="1" destOrd="0" presId="urn:microsoft.com/office/officeart/2009/3/layout/SnapshotPictureList"/>
    <dgm:cxn modelId="{F33C4099-9B52-4065-AF39-B7D375DAC0B6}" type="presParOf" srcId="{57C0279D-B7BA-4850-A312-9C3B6EC3BFCA}" destId="{38F9F9D4-D62B-46C2-A2A4-01AE14F93E0B}" srcOrd="2" destOrd="0" presId="urn:microsoft.com/office/officeart/2009/3/layout/SnapshotPictureList"/>
    <dgm:cxn modelId="{6C42375D-9EA2-49C2-A297-5CDAB54855F4}" type="presParOf" srcId="{57C0279D-B7BA-4850-A312-9C3B6EC3BFCA}" destId="{D6B14D78-E71A-4447-B212-E3BA4C88CAD2}" srcOrd="3" destOrd="0" presId="urn:microsoft.com/office/officeart/2009/3/layout/SnapshotPictureList"/>
    <dgm:cxn modelId="{6605724C-12F6-44DF-A3D4-70121756EF76}" type="presParOf" srcId="{57C0279D-B7BA-4850-A312-9C3B6EC3BFCA}" destId="{62370E89-225B-4030-A294-9399A40EB831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2C449E-1D84-47C6-8C3C-EDB1A37977F2}" type="doc">
      <dgm:prSet loTypeId="urn:microsoft.com/office/officeart/2011/layout/TabList#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B7256DEF-0117-4946-BA30-3D6E8E6B5FE6}">
      <dgm:prSet phldrT="[Texto]"/>
      <dgm:spPr/>
      <dgm:t>
        <a:bodyPr/>
        <a:lstStyle/>
        <a:p>
          <a:r>
            <a:rPr lang="es-ES" b="1" dirty="0" smtClean="0"/>
            <a:t>Objetivo general</a:t>
          </a:r>
          <a:endParaRPr lang="es-EC" dirty="0"/>
        </a:p>
      </dgm:t>
    </dgm:pt>
    <dgm:pt modelId="{65B3C8D5-CD96-4C78-A2BE-167ADFD6DD04}" type="parTrans" cxnId="{6AC1A3FC-BA31-48E5-BE4C-6BB067BC351F}">
      <dgm:prSet/>
      <dgm:spPr/>
      <dgm:t>
        <a:bodyPr/>
        <a:lstStyle/>
        <a:p>
          <a:endParaRPr lang="es-EC"/>
        </a:p>
      </dgm:t>
    </dgm:pt>
    <dgm:pt modelId="{9E58A888-5E39-4F95-9C2A-FBD8F502F70A}" type="sibTrans" cxnId="{6AC1A3FC-BA31-48E5-BE4C-6BB067BC351F}">
      <dgm:prSet/>
      <dgm:spPr/>
      <dgm:t>
        <a:bodyPr/>
        <a:lstStyle/>
        <a:p>
          <a:endParaRPr lang="es-EC"/>
        </a:p>
      </dgm:t>
    </dgm:pt>
    <dgm:pt modelId="{94123C35-5B4E-4A09-A618-40322AEDC8F5}">
      <dgm:prSet custT="1"/>
      <dgm:spPr/>
      <dgm:t>
        <a:bodyPr/>
        <a:lstStyle/>
        <a:p>
          <a:pPr algn="just"/>
          <a:r>
            <a:rPr lang="es-ES" sz="1800" dirty="0" smtClean="0"/>
            <a:t>Analizar el nivel de madurez de la arquitectura de procesos de negocio y de la arquitectura de aplicaciones de operación dentro de la Corporación Nacional de Telecomunicaciones EP, a través del análisis de brechas y sobre la base de mejores prácticas de la arquitectura empresarial de la industria de las telecomunicaciones, con el fin de generar un portafolio de proyectos que permita, a futuro, generar ventajas competitivas frente al mercado.</a:t>
          </a:r>
          <a:endParaRPr lang="es-EC" sz="1800" dirty="0"/>
        </a:p>
      </dgm:t>
    </dgm:pt>
    <dgm:pt modelId="{21D30C59-9031-401D-9B9C-13B1B166BBB3}" type="parTrans" cxnId="{B1FC87F2-E38B-478A-B8CB-9DB59741F3B9}">
      <dgm:prSet/>
      <dgm:spPr/>
      <dgm:t>
        <a:bodyPr/>
        <a:lstStyle/>
        <a:p>
          <a:endParaRPr lang="es-EC"/>
        </a:p>
      </dgm:t>
    </dgm:pt>
    <dgm:pt modelId="{1C355D1A-2393-436E-BBB7-240F5DEC559A}" type="sibTrans" cxnId="{B1FC87F2-E38B-478A-B8CB-9DB59741F3B9}">
      <dgm:prSet/>
      <dgm:spPr/>
      <dgm:t>
        <a:bodyPr/>
        <a:lstStyle/>
        <a:p>
          <a:endParaRPr lang="es-EC"/>
        </a:p>
      </dgm:t>
    </dgm:pt>
    <dgm:pt modelId="{238D709C-1081-4F74-BC98-2EC1217A12E1}">
      <dgm:prSet/>
      <dgm:spPr/>
      <dgm:t>
        <a:bodyPr/>
        <a:lstStyle/>
        <a:p>
          <a:r>
            <a:rPr lang="es-ES" b="1" dirty="0" smtClean="0"/>
            <a:t>Objetivos específicos </a:t>
          </a:r>
          <a:endParaRPr lang="es-EC" dirty="0"/>
        </a:p>
      </dgm:t>
    </dgm:pt>
    <dgm:pt modelId="{0D658EA9-D821-4F16-A55C-09E88A4506EA}" type="parTrans" cxnId="{A0EF1019-2A51-4233-9032-92CA96FC1129}">
      <dgm:prSet/>
      <dgm:spPr/>
      <dgm:t>
        <a:bodyPr/>
        <a:lstStyle/>
        <a:p>
          <a:endParaRPr lang="es-EC"/>
        </a:p>
      </dgm:t>
    </dgm:pt>
    <dgm:pt modelId="{4A32E154-CA59-4179-8664-0F934F443583}" type="sibTrans" cxnId="{A0EF1019-2A51-4233-9032-92CA96FC1129}">
      <dgm:prSet/>
      <dgm:spPr/>
      <dgm:t>
        <a:bodyPr/>
        <a:lstStyle/>
        <a:p>
          <a:endParaRPr lang="es-EC"/>
        </a:p>
      </dgm:t>
    </dgm:pt>
    <dgm:pt modelId="{E3D8BDCA-BF39-4120-BF25-AA8A539807A6}">
      <dgm:prSet custT="1"/>
      <dgm:spPr/>
      <dgm:t>
        <a:bodyPr/>
        <a:lstStyle/>
        <a:p>
          <a:pPr algn="just"/>
          <a:r>
            <a:rPr lang="es-ES" sz="1600" dirty="0" smtClean="0"/>
            <a:t>Evaluar el nivel de madurez de la organización para procesos de negocios y funcionalidades de aplicación a partir del marco referencial de la arquitectura empresarial de servicios de telecomunicaciones NGOSS.</a:t>
          </a:r>
          <a:endParaRPr lang="es-EC" sz="1600" dirty="0"/>
        </a:p>
      </dgm:t>
    </dgm:pt>
    <dgm:pt modelId="{F2C62E86-2161-4615-AA09-9060225594EA}" type="parTrans" cxnId="{1C9F76E3-D9C0-47A7-8BB8-9902F44E4D34}">
      <dgm:prSet/>
      <dgm:spPr/>
      <dgm:t>
        <a:bodyPr/>
        <a:lstStyle/>
        <a:p>
          <a:endParaRPr lang="es-EC"/>
        </a:p>
      </dgm:t>
    </dgm:pt>
    <dgm:pt modelId="{946DEBAE-BE9C-411E-B103-2455F238808E}" type="sibTrans" cxnId="{1C9F76E3-D9C0-47A7-8BB8-9902F44E4D34}">
      <dgm:prSet/>
      <dgm:spPr/>
      <dgm:t>
        <a:bodyPr/>
        <a:lstStyle/>
        <a:p>
          <a:endParaRPr lang="es-EC"/>
        </a:p>
      </dgm:t>
    </dgm:pt>
    <dgm:pt modelId="{2E9B2EC6-4B8B-4C53-9601-99AAD28E7A86}">
      <dgm:prSet custT="1"/>
      <dgm:spPr/>
      <dgm:t>
        <a:bodyPr/>
        <a:lstStyle/>
        <a:p>
          <a:pPr algn="just"/>
          <a:r>
            <a:rPr lang="es-ES" sz="1600" dirty="0" smtClean="0"/>
            <a:t>Definir la brecha de madurez y el alcance en próximos niveles: a corto, mediano y largo plazos, bajo el diseño de una hoja de ruta de proyectos y sobre la base de los resultados encontrados en la arquitectura de procesos de negocios y aplicaciones.</a:t>
          </a:r>
          <a:endParaRPr lang="es-EC" sz="1600" dirty="0"/>
        </a:p>
      </dgm:t>
    </dgm:pt>
    <dgm:pt modelId="{9B275B80-12E7-4C3E-94B3-A7BC2BC1C162}" type="parTrans" cxnId="{468C2E3A-6A23-4637-BF19-98B5B283CFF3}">
      <dgm:prSet/>
      <dgm:spPr/>
      <dgm:t>
        <a:bodyPr/>
        <a:lstStyle/>
        <a:p>
          <a:endParaRPr lang="es-EC"/>
        </a:p>
      </dgm:t>
    </dgm:pt>
    <dgm:pt modelId="{AD0107B2-FF34-4BA2-8F0C-6C6A0B1AD9B8}" type="sibTrans" cxnId="{468C2E3A-6A23-4637-BF19-98B5B283CFF3}">
      <dgm:prSet/>
      <dgm:spPr/>
      <dgm:t>
        <a:bodyPr/>
        <a:lstStyle/>
        <a:p>
          <a:endParaRPr lang="es-EC"/>
        </a:p>
      </dgm:t>
    </dgm:pt>
    <dgm:pt modelId="{F77A0F36-D2A8-458E-AE62-6F286F39C7EC}">
      <dgm:prSet custT="1"/>
      <dgm:spPr/>
      <dgm:t>
        <a:bodyPr/>
        <a:lstStyle/>
        <a:p>
          <a:pPr algn="just"/>
          <a:r>
            <a:rPr lang="es-ES" sz="1600" dirty="0" smtClean="0"/>
            <a:t>Promover en la CNT EP el uso de conceptos, metodologías y estándares de la industria de telecomunicaciones, que sirvan como herramienta para mejorar la gestión de la organización, en pro de mejorar la comunicación y el lenguaje entre las áreas de TI y del negocio.</a:t>
          </a:r>
          <a:endParaRPr lang="es-EC" sz="1600" dirty="0"/>
        </a:p>
      </dgm:t>
    </dgm:pt>
    <dgm:pt modelId="{287DCC41-01E6-4B8B-A59C-98C8E05CB3D7}" type="parTrans" cxnId="{7984C1AF-3A81-4AA5-B908-4C29DED6052E}">
      <dgm:prSet/>
      <dgm:spPr/>
      <dgm:t>
        <a:bodyPr/>
        <a:lstStyle/>
        <a:p>
          <a:endParaRPr lang="es-EC"/>
        </a:p>
      </dgm:t>
    </dgm:pt>
    <dgm:pt modelId="{083E199B-680A-4D47-A04E-E866C5F7D79A}" type="sibTrans" cxnId="{7984C1AF-3A81-4AA5-B908-4C29DED6052E}">
      <dgm:prSet/>
      <dgm:spPr/>
      <dgm:t>
        <a:bodyPr/>
        <a:lstStyle/>
        <a:p>
          <a:endParaRPr lang="es-EC"/>
        </a:p>
      </dgm:t>
    </dgm:pt>
    <dgm:pt modelId="{3D22B79A-00CD-466B-9A77-0D3410ECA41D}">
      <dgm:prSet/>
      <dgm:spPr/>
      <dgm:t>
        <a:bodyPr/>
        <a:lstStyle/>
        <a:p>
          <a:endParaRPr lang="es-EC" dirty="0"/>
        </a:p>
      </dgm:t>
    </dgm:pt>
    <dgm:pt modelId="{EAB03E79-3DF5-4E36-8F03-06A56BA14A82}" type="parTrans" cxnId="{4E8F78E2-6468-4BEA-BA48-1F4A02351D80}">
      <dgm:prSet/>
      <dgm:spPr/>
      <dgm:t>
        <a:bodyPr/>
        <a:lstStyle/>
        <a:p>
          <a:endParaRPr lang="es-EC"/>
        </a:p>
      </dgm:t>
    </dgm:pt>
    <dgm:pt modelId="{DCB9520B-F3C2-4F87-9778-CA66490B9005}" type="sibTrans" cxnId="{4E8F78E2-6468-4BEA-BA48-1F4A02351D80}">
      <dgm:prSet/>
      <dgm:spPr/>
      <dgm:t>
        <a:bodyPr/>
        <a:lstStyle/>
        <a:p>
          <a:endParaRPr lang="es-EC"/>
        </a:p>
      </dgm:t>
    </dgm:pt>
    <dgm:pt modelId="{F0709CB4-9B37-4833-8B10-FE382BAB42FC}">
      <dgm:prSet/>
      <dgm:spPr/>
      <dgm:t>
        <a:bodyPr/>
        <a:lstStyle/>
        <a:p>
          <a:endParaRPr lang="es-EC" dirty="0"/>
        </a:p>
      </dgm:t>
    </dgm:pt>
    <dgm:pt modelId="{1ED0982C-ACEB-4B75-8E3B-AE791E2C8076}" type="parTrans" cxnId="{ACFCA229-95D5-40E9-80AE-A562AC79C109}">
      <dgm:prSet/>
      <dgm:spPr/>
      <dgm:t>
        <a:bodyPr/>
        <a:lstStyle/>
        <a:p>
          <a:endParaRPr lang="es-EC"/>
        </a:p>
      </dgm:t>
    </dgm:pt>
    <dgm:pt modelId="{7156B854-C1C7-4DFD-9AE1-27F3A8C8904A}" type="sibTrans" cxnId="{ACFCA229-95D5-40E9-80AE-A562AC79C109}">
      <dgm:prSet/>
      <dgm:spPr/>
      <dgm:t>
        <a:bodyPr/>
        <a:lstStyle/>
        <a:p>
          <a:endParaRPr lang="es-EC"/>
        </a:p>
      </dgm:t>
    </dgm:pt>
    <dgm:pt modelId="{513E18D2-2855-49C6-B831-CD87F968FD61}" type="pres">
      <dgm:prSet presAssocID="{DE2C449E-1D84-47C6-8C3C-EDB1A37977F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F4B83535-AF03-4949-9A6E-CF6CC70742EB}" type="pres">
      <dgm:prSet presAssocID="{B7256DEF-0117-4946-BA30-3D6E8E6B5FE6}" presName="composite" presStyleCnt="0"/>
      <dgm:spPr/>
    </dgm:pt>
    <dgm:pt modelId="{DAB2B377-EA21-4385-BC9E-56B5B8080988}" type="pres">
      <dgm:prSet presAssocID="{B7256DEF-0117-4946-BA30-3D6E8E6B5FE6}" presName="FirstChild" presStyleLbl="revTx" presStyleIdx="0" presStyleCnt="4" custScaleY="699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97956C-E55D-42F2-9D42-7FEEF22B68BB}" type="pres">
      <dgm:prSet presAssocID="{B7256DEF-0117-4946-BA30-3D6E8E6B5FE6}" presName="Parent" presStyleLbl="alignNode1" presStyleIdx="0" presStyleCnt="2" custScaleY="72209" custLinFactNeighborY="976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0C066E-7BF7-47D1-B050-E056ADEE35C6}" type="pres">
      <dgm:prSet presAssocID="{B7256DEF-0117-4946-BA30-3D6E8E6B5FE6}" presName="Accent" presStyleLbl="parChTrans1D1" presStyleIdx="0" presStyleCnt="2" custScaleY="62093" custLinFactNeighborY="-37464"/>
      <dgm:spPr/>
    </dgm:pt>
    <dgm:pt modelId="{E21CA4E8-08CE-4A62-99A5-2108EE4AE671}" type="pres">
      <dgm:prSet presAssocID="{B7256DEF-0117-4946-BA30-3D6E8E6B5FE6}" presName="Child" presStyleLbl="revTx" presStyleIdx="1" presStyleCnt="4" custScaleY="1207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77896A-5510-40B5-882F-215F7CA95E85}" type="pres">
      <dgm:prSet presAssocID="{9E58A888-5E39-4F95-9C2A-FBD8F502F70A}" presName="sibTrans" presStyleCnt="0"/>
      <dgm:spPr/>
    </dgm:pt>
    <dgm:pt modelId="{E4196774-6DF6-4DB7-BF02-B33AC1BE8929}" type="pres">
      <dgm:prSet presAssocID="{238D709C-1081-4F74-BC98-2EC1217A12E1}" presName="composite" presStyleCnt="0"/>
      <dgm:spPr/>
    </dgm:pt>
    <dgm:pt modelId="{8FD66CAA-7949-461D-BA11-3406698AF50E}" type="pres">
      <dgm:prSet presAssocID="{238D709C-1081-4F74-BC98-2EC1217A12E1}" presName="FirstChild" presStyleLbl="revTx" presStyleIdx="2" presStyleCnt="4" custScaleY="73274" custLinFactNeighborX="-35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3961CB-A589-47DD-AFC0-A25AFB18911E}" type="pres">
      <dgm:prSet presAssocID="{238D709C-1081-4F74-BC98-2EC1217A12E1}" presName="Parent" presStyleLbl="alignNode1" presStyleIdx="1" presStyleCnt="2" custScaleX="138727" custScaleY="73274" custLinFactNeighborX="6896" custLinFactNeighborY="1237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75867A-B18C-463B-8752-6C39AA393096}" type="pres">
      <dgm:prSet presAssocID="{238D709C-1081-4F74-BC98-2EC1217A12E1}" presName="Accent" presStyleLbl="parChTrans1D1" presStyleIdx="1" presStyleCnt="2" custFlipVert="1" custSzY="45720" custScaleX="98583" custLinFactNeighborX="-1809" custLinFactNeighborY="-35775"/>
      <dgm:spPr/>
    </dgm:pt>
    <dgm:pt modelId="{CED45FF6-ADE7-482A-BF8A-C8F7AFCD5E28}" type="pres">
      <dgm:prSet presAssocID="{238D709C-1081-4F74-BC98-2EC1217A12E1}" presName="Child" presStyleLbl="revTx" presStyleIdx="3" presStyleCnt="4" custLinFactNeighborY="20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68C2E3A-6A23-4637-BF19-98B5B283CFF3}" srcId="{238D709C-1081-4F74-BC98-2EC1217A12E1}" destId="{2E9B2EC6-4B8B-4C53-9601-99AAD28E7A86}" srcOrd="2" destOrd="0" parTransId="{9B275B80-12E7-4C3E-94B3-A7BC2BC1C162}" sibTransId="{AD0107B2-FF34-4BA2-8F0C-6C6A0B1AD9B8}"/>
    <dgm:cxn modelId="{A0EF1019-2A51-4233-9032-92CA96FC1129}" srcId="{DE2C449E-1D84-47C6-8C3C-EDB1A37977F2}" destId="{238D709C-1081-4F74-BC98-2EC1217A12E1}" srcOrd="1" destOrd="0" parTransId="{0D658EA9-D821-4F16-A55C-09E88A4506EA}" sibTransId="{4A32E154-CA59-4179-8664-0F934F443583}"/>
    <dgm:cxn modelId="{1C9F76E3-D9C0-47A7-8BB8-9902F44E4D34}" srcId="{238D709C-1081-4F74-BC98-2EC1217A12E1}" destId="{E3D8BDCA-BF39-4120-BF25-AA8A539807A6}" srcOrd="1" destOrd="0" parTransId="{F2C62E86-2161-4615-AA09-9060225594EA}" sibTransId="{946DEBAE-BE9C-411E-B103-2455F238808E}"/>
    <dgm:cxn modelId="{4E8F78E2-6468-4BEA-BA48-1F4A02351D80}" srcId="{238D709C-1081-4F74-BC98-2EC1217A12E1}" destId="{3D22B79A-00CD-466B-9A77-0D3410ECA41D}" srcOrd="0" destOrd="0" parTransId="{EAB03E79-3DF5-4E36-8F03-06A56BA14A82}" sibTransId="{DCB9520B-F3C2-4F87-9778-CA66490B9005}"/>
    <dgm:cxn modelId="{6AC1A3FC-BA31-48E5-BE4C-6BB067BC351F}" srcId="{DE2C449E-1D84-47C6-8C3C-EDB1A37977F2}" destId="{B7256DEF-0117-4946-BA30-3D6E8E6B5FE6}" srcOrd="0" destOrd="0" parTransId="{65B3C8D5-CD96-4C78-A2BE-167ADFD6DD04}" sibTransId="{9E58A888-5E39-4F95-9C2A-FBD8F502F70A}"/>
    <dgm:cxn modelId="{890443F7-C2D0-44BE-9E2F-0355EC25B1AC}" type="presOf" srcId="{E3D8BDCA-BF39-4120-BF25-AA8A539807A6}" destId="{CED45FF6-ADE7-482A-BF8A-C8F7AFCD5E28}" srcOrd="0" destOrd="0" presId="urn:microsoft.com/office/officeart/2011/layout/TabList#1"/>
    <dgm:cxn modelId="{50E23EE4-B431-4614-AA49-757CB02D01BE}" type="presOf" srcId="{F0709CB4-9B37-4833-8B10-FE382BAB42FC}" destId="{DAB2B377-EA21-4385-BC9E-56B5B8080988}" srcOrd="0" destOrd="0" presId="urn:microsoft.com/office/officeart/2011/layout/TabList#1"/>
    <dgm:cxn modelId="{504087FC-E02E-4C1B-9930-91EE285E5D5C}" type="presOf" srcId="{F77A0F36-D2A8-458E-AE62-6F286F39C7EC}" destId="{CED45FF6-ADE7-482A-BF8A-C8F7AFCD5E28}" srcOrd="0" destOrd="2" presId="urn:microsoft.com/office/officeart/2011/layout/TabList#1"/>
    <dgm:cxn modelId="{DCA6CF23-743B-4605-8672-757EA0D2ADD9}" type="presOf" srcId="{3D22B79A-00CD-466B-9A77-0D3410ECA41D}" destId="{8FD66CAA-7949-461D-BA11-3406698AF50E}" srcOrd="0" destOrd="0" presId="urn:microsoft.com/office/officeart/2011/layout/TabList#1"/>
    <dgm:cxn modelId="{D021BA2E-C49F-4E77-AEF7-A9F97281DAE0}" type="presOf" srcId="{2E9B2EC6-4B8B-4C53-9601-99AAD28E7A86}" destId="{CED45FF6-ADE7-482A-BF8A-C8F7AFCD5E28}" srcOrd="0" destOrd="1" presId="urn:microsoft.com/office/officeart/2011/layout/TabList#1"/>
    <dgm:cxn modelId="{9B4B1DAC-6E34-46C6-A794-178AF79D3AB5}" type="presOf" srcId="{94123C35-5B4E-4A09-A618-40322AEDC8F5}" destId="{E21CA4E8-08CE-4A62-99A5-2108EE4AE671}" srcOrd="0" destOrd="0" presId="urn:microsoft.com/office/officeart/2011/layout/TabList#1"/>
    <dgm:cxn modelId="{D2FC3E3A-052C-4A9C-8355-CCB449616EAD}" type="presOf" srcId="{238D709C-1081-4F74-BC98-2EC1217A12E1}" destId="{C53961CB-A589-47DD-AFC0-A25AFB18911E}" srcOrd="0" destOrd="0" presId="urn:microsoft.com/office/officeart/2011/layout/TabList#1"/>
    <dgm:cxn modelId="{7984C1AF-3A81-4AA5-B908-4C29DED6052E}" srcId="{238D709C-1081-4F74-BC98-2EC1217A12E1}" destId="{F77A0F36-D2A8-458E-AE62-6F286F39C7EC}" srcOrd="3" destOrd="0" parTransId="{287DCC41-01E6-4B8B-A59C-98C8E05CB3D7}" sibTransId="{083E199B-680A-4D47-A04E-E866C5F7D79A}"/>
    <dgm:cxn modelId="{ACFCA229-95D5-40E9-80AE-A562AC79C109}" srcId="{B7256DEF-0117-4946-BA30-3D6E8E6B5FE6}" destId="{F0709CB4-9B37-4833-8B10-FE382BAB42FC}" srcOrd="0" destOrd="0" parTransId="{1ED0982C-ACEB-4B75-8E3B-AE791E2C8076}" sibTransId="{7156B854-C1C7-4DFD-9AE1-27F3A8C8904A}"/>
    <dgm:cxn modelId="{A21B5A9E-4FB0-4BB6-BC9F-5985A5D4A441}" type="presOf" srcId="{DE2C449E-1D84-47C6-8C3C-EDB1A37977F2}" destId="{513E18D2-2855-49C6-B831-CD87F968FD61}" srcOrd="0" destOrd="0" presId="urn:microsoft.com/office/officeart/2011/layout/TabList#1"/>
    <dgm:cxn modelId="{61C33B16-2947-44C2-877D-18620E28E3EF}" type="presOf" srcId="{B7256DEF-0117-4946-BA30-3D6E8E6B5FE6}" destId="{CF97956C-E55D-42F2-9D42-7FEEF22B68BB}" srcOrd="0" destOrd="0" presId="urn:microsoft.com/office/officeart/2011/layout/TabList#1"/>
    <dgm:cxn modelId="{B1FC87F2-E38B-478A-B8CB-9DB59741F3B9}" srcId="{B7256DEF-0117-4946-BA30-3D6E8E6B5FE6}" destId="{94123C35-5B4E-4A09-A618-40322AEDC8F5}" srcOrd="1" destOrd="0" parTransId="{21D30C59-9031-401D-9B9C-13B1B166BBB3}" sibTransId="{1C355D1A-2393-436E-BBB7-240F5DEC559A}"/>
    <dgm:cxn modelId="{AD50F56C-9BF7-4827-8D52-3F939B40E55C}" type="presParOf" srcId="{513E18D2-2855-49C6-B831-CD87F968FD61}" destId="{F4B83535-AF03-4949-9A6E-CF6CC70742EB}" srcOrd="0" destOrd="0" presId="urn:microsoft.com/office/officeart/2011/layout/TabList#1"/>
    <dgm:cxn modelId="{7BE2FB26-1658-4011-9481-2B774B55BD57}" type="presParOf" srcId="{F4B83535-AF03-4949-9A6E-CF6CC70742EB}" destId="{DAB2B377-EA21-4385-BC9E-56B5B8080988}" srcOrd="0" destOrd="0" presId="urn:microsoft.com/office/officeart/2011/layout/TabList#1"/>
    <dgm:cxn modelId="{77D0FDE6-A5CF-488D-97B8-902DEF8CCB7A}" type="presParOf" srcId="{F4B83535-AF03-4949-9A6E-CF6CC70742EB}" destId="{CF97956C-E55D-42F2-9D42-7FEEF22B68BB}" srcOrd="1" destOrd="0" presId="urn:microsoft.com/office/officeart/2011/layout/TabList#1"/>
    <dgm:cxn modelId="{04B6B0B6-0ACB-422E-8752-5AB7DD801AB2}" type="presParOf" srcId="{F4B83535-AF03-4949-9A6E-CF6CC70742EB}" destId="{350C066E-7BF7-47D1-B050-E056ADEE35C6}" srcOrd="2" destOrd="0" presId="urn:microsoft.com/office/officeart/2011/layout/TabList#1"/>
    <dgm:cxn modelId="{996447B7-A5DF-4D4D-9DA9-CBCFC605A425}" type="presParOf" srcId="{513E18D2-2855-49C6-B831-CD87F968FD61}" destId="{E21CA4E8-08CE-4A62-99A5-2108EE4AE671}" srcOrd="1" destOrd="0" presId="urn:microsoft.com/office/officeart/2011/layout/TabList#1"/>
    <dgm:cxn modelId="{F7A9DF45-A9A2-458E-8705-B5F9D7031CAF}" type="presParOf" srcId="{513E18D2-2855-49C6-B831-CD87F968FD61}" destId="{0F77896A-5510-40B5-882F-215F7CA95E85}" srcOrd="2" destOrd="0" presId="urn:microsoft.com/office/officeart/2011/layout/TabList#1"/>
    <dgm:cxn modelId="{C966AFC8-6489-406E-A6DA-D24F99D71E12}" type="presParOf" srcId="{513E18D2-2855-49C6-B831-CD87F968FD61}" destId="{E4196774-6DF6-4DB7-BF02-B33AC1BE8929}" srcOrd="3" destOrd="0" presId="urn:microsoft.com/office/officeart/2011/layout/TabList#1"/>
    <dgm:cxn modelId="{B5FB32E1-4F66-4CB9-AC0C-B2A144252495}" type="presParOf" srcId="{E4196774-6DF6-4DB7-BF02-B33AC1BE8929}" destId="{8FD66CAA-7949-461D-BA11-3406698AF50E}" srcOrd="0" destOrd="0" presId="urn:microsoft.com/office/officeart/2011/layout/TabList#1"/>
    <dgm:cxn modelId="{C62ACB65-3A96-4502-9565-04681C1F64E5}" type="presParOf" srcId="{E4196774-6DF6-4DB7-BF02-B33AC1BE8929}" destId="{C53961CB-A589-47DD-AFC0-A25AFB18911E}" srcOrd="1" destOrd="0" presId="urn:microsoft.com/office/officeart/2011/layout/TabList#1"/>
    <dgm:cxn modelId="{81ECC494-27E4-4C5F-83B9-6C0C0A57F94B}" type="presParOf" srcId="{E4196774-6DF6-4DB7-BF02-B33AC1BE8929}" destId="{4B75867A-B18C-463B-8752-6C39AA393096}" srcOrd="2" destOrd="0" presId="urn:microsoft.com/office/officeart/2011/layout/TabList#1"/>
    <dgm:cxn modelId="{FDE4CEF5-473C-4B9F-9327-32EEBD767E89}" type="presParOf" srcId="{513E18D2-2855-49C6-B831-CD87F968FD61}" destId="{CED45FF6-ADE7-482A-BF8A-C8F7AFCD5E28}" srcOrd="4" destOrd="0" presId="urn:microsoft.com/office/officeart/2011/layout/Tab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DFACE0-3449-4054-88A7-A069369A342C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4D7BE6C-47BF-4806-9BD6-0439188EF264}">
      <dgm:prSet/>
      <dgm:spPr/>
      <dgm:t>
        <a:bodyPr/>
        <a:lstStyle/>
        <a:p>
          <a:pPr algn="just"/>
          <a:r>
            <a:rPr lang="es-ES" dirty="0" smtClean="0"/>
            <a:t>El presente proyecto permitió definir el nivel de madurez de la arquitectura del negocio y de la arquitectura de aplicaciones de operación mantenida en la CNT EP</a:t>
          </a:r>
        </a:p>
        <a:p>
          <a:pPr algn="just"/>
          <a:endParaRPr lang="es-ES" dirty="0" smtClean="0"/>
        </a:p>
        <a:p>
          <a:pPr algn="just"/>
          <a:r>
            <a:rPr lang="es-ES" dirty="0" smtClean="0"/>
            <a:t>Los resultados logrados permitieron obtener brechas a nivel de procesos y funcionalidades de aplicación en la </a:t>
          </a:r>
          <a:r>
            <a:rPr lang="es-EC" dirty="0" smtClean="0"/>
            <a:t>operación</a:t>
          </a:r>
          <a:r>
            <a:rPr lang="es-ES" dirty="0" smtClean="0"/>
            <a:t> sobre:</a:t>
          </a:r>
        </a:p>
        <a:p>
          <a:pPr algn="just"/>
          <a:r>
            <a:rPr lang="es-ES" dirty="0" smtClean="0"/>
            <a:t>- La gestión de relaciones con el cliente (CRM)</a:t>
          </a:r>
        </a:p>
        <a:p>
          <a:pPr algn="just"/>
          <a:r>
            <a:rPr lang="es-ES" dirty="0" smtClean="0"/>
            <a:t>- La gestión y las operaciones de Servicios (GOS)</a:t>
          </a:r>
        </a:p>
        <a:p>
          <a:pPr algn="just"/>
          <a:r>
            <a:rPr lang="es-ES" dirty="0" smtClean="0"/>
            <a:t>- La gestión y las operaciones de Recursos (GOR)</a:t>
          </a:r>
        </a:p>
        <a:p>
          <a:pPr algn="just"/>
          <a:r>
            <a:rPr lang="es-ES" dirty="0" smtClean="0"/>
            <a:t>- La gestión de la relación con proveedores y asociados (GRPS)</a:t>
          </a:r>
        </a:p>
        <a:p>
          <a:pPr algn="just"/>
          <a:endParaRPr lang="es-ES" dirty="0" smtClean="0"/>
        </a:p>
        <a:p>
          <a:pPr algn="just"/>
          <a:r>
            <a:rPr lang="es-ES" dirty="0" smtClean="0"/>
            <a:t>Una vez analizadas las brechas se </a:t>
          </a:r>
          <a:r>
            <a:rPr lang="es-EC" dirty="0" smtClean="0"/>
            <a:t>genero </a:t>
          </a:r>
          <a:r>
            <a:rPr lang="es-ES" dirty="0" smtClean="0"/>
            <a:t>un portafolio de proyectos, el cual permite mitigarlas, a fin de mejorar la gestión de procesos y aplicaciones planteados, obteniendo ciertos beneficios y ventajas competitivas frente a la competencia.</a:t>
          </a:r>
          <a:endParaRPr lang="es-EC" dirty="0"/>
        </a:p>
      </dgm:t>
    </dgm:pt>
    <dgm:pt modelId="{09A0A7E1-458F-4740-B524-9E276D0A50CF}" type="parTrans" cxnId="{7BFA1A2A-00A1-427D-A3AE-74D4C8AA6E77}">
      <dgm:prSet/>
      <dgm:spPr/>
      <dgm:t>
        <a:bodyPr/>
        <a:lstStyle/>
        <a:p>
          <a:endParaRPr lang="es-EC"/>
        </a:p>
      </dgm:t>
    </dgm:pt>
    <dgm:pt modelId="{58944886-48F2-49A1-8C6C-F4BF9EDFACA2}" type="sibTrans" cxnId="{7BFA1A2A-00A1-427D-A3AE-74D4C8AA6E77}">
      <dgm:prSet/>
      <dgm:spPr/>
      <dgm:t>
        <a:bodyPr/>
        <a:lstStyle/>
        <a:p>
          <a:endParaRPr lang="es-EC"/>
        </a:p>
      </dgm:t>
    </dgm:pt>
    <dgm:pt modelId="{15BFAA6A-8E31-4326-82B1-70362FA9852A}">
      <dgm:prSet phldrT="[Texto]"/>
      <dgm:spPr/>
      <dgm:t>
        <a:bodyPr/>
        <a:lstStyle/>
        <a:p>
          <a:endParaRPr lang="es-EC" dirty="0"/>
        </a:p>
      </dgm:t>
    </dgm:pt>
    <dgm:pt modelId="{8DD4F470-E14B-40B2-B749-0B00360B1559}" type="sibTrans" cxnId="{C72F0EE5-92F7-492C-8372-FC5D53B40B4C}">
      <dgm:prSet/>
      <dgm:spPr/>
      <dgm:t>
        <a:bodyPr/>
        <a:lstStyle/>
        <a:p>
          <a:endParaRPr lang="es-EC"/>
        </a:p>
      </dgm:t>
    </dgm:pt>
    <dgm:pt modelId="{A9C5394D-8DB7-44BA-B48A-E2C21378DF5B}" type="parTrans" cxnId="{C72F0EE5-92F7-492C-8372-FC5D53B40B4C}">
      <dgm:prSet/>
      <dgm:spPr/>
      <dgm:t>
        <a:bodyPr/>
        <a:lstStyle/>
        <a:p>
          <a:endParaRPr lang="es-EC"/>
        </a:p>
      </dgm:t>
    </dgm:pt>
    <dgm:pt modelId="{0397F3E3-DE2E-4F16-B39B-740767D17829}" type="pres">
      <dgm:prSet presAssocID="{F7DFACE0-3449-4054-88A7-A069369A342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7A2E1AF2-10D1-431D-9B8A-1EB2D0152D7F}" type="pres">
      <dgm:prSet presAssocID="{15BFAA6A-8E31-4326-82B1-70362FA9852A}" presName="composite" presStyleCnt="0"/>
      <dgm:spPr/>
    </dgm:pt>
    <dgm:pt modelId="{F681042B-BD80-433C-8DB0-1071D1B28290}" type="pres">
      <dgm:prSet presAssocID="{15BFAA6A-8E31-4326-82B1-70362FA9852A}" presName="ParentAccentShape" presStyleLbl="trBgShp" presStyleIdx="0" presStyleCnt="2" custScaleX="63873" custScaleY="75033" custLinFactNeighborX="-17142" custLinFactNeighborY="-1924"/>
      <dgm:spPr/>
    </dgm:pt>
    <dgm:pt modelId="{1FACAC94-E07E-4A79-935A-DF8161C16BB2}" type="pres">
      <dgm:prSet presAssocID="{15BFAA6A-8E31-4326-82B1-70362FA9852A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F9D9B2-CFFA-4173-9892-410388D4BD11}" type="pres">
      <dgm:prSet presAssocID="{15BFAA6A-8E31-4326-82B1-70362FA9852A}" presName="ChildText" presStyleLbl="revTx" presStyleIdx="1" presStyleCnt="2" custScaleX="139612" custScaleY="121206" custLinFactNeighborX="-5875" custLinFactNeighborY="-1924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DAD69AD2-F336-4C42-A17C-527FF57A4395}" type="pres">
      <dgm:prSet presAssocID="{15BFAA6A-8E31-4326-82B1-70362FA9852A}" presName="ChildAccentShape" presStyleLbl="trBgShp" presStyleIdx="1" presStyleCnt="2" custLinFactX="15560" custLinFactNeighborX="100000"/>
      <dgm:spPr/>
    </dgm:pt>
    <dgm:pt modelId="{0D69CFBA-5D96-4050-8630-73E19FCEFF2F}" type="pres">
      <dgm:prSet presAssocID="{15BFAA6A-8E31-4326-82B1-70362FA9852A}" presName="Image" presStyleLbl="alignImgPlace1" presStyleIdx="0" presStyleCnt="1" custScaleX="90647" custScaleY="97134" custLinFactNeighborX="-998" custLinFactNeighborY="458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182948A0-8447-4BA9-BEB6-4DAB022A44FD}" type="presOf" srcId="{15BFAA6A-8E31-4326-82B1-70362FA9852A}" destId="{1FACAC94-E07E-4A79-935A-DF8161C16BB2}" srcOrd="0" destOrd="0" presId="urn:microsoft.com/office/officeart/2009/3/layout/SnapshotPictureList"/>
    <dgm:cxn modelId="{F1B342C4-AFB4-4A66-AAC0-16FE276D94B0}" type="presOf" srcId="{F7DFACE0-3449-4054-88A7-A069369A342C}" destId="{0397F3E3-DE2E-4F16-B39B-740767D17829}" srcOrd="0" destOrd="0" presId="urn:microsoft.com/office/officeart/2009/3/layout/SnapshotPictureList"/>
    <dgm:cxn modelId="{1564264F-2F9E-4F1A-B225-722C7AFECA7B}" type="presOf" srcId="{F4D7BE6C-47BF-4806-9BD6-0439188EF264}" destId="{71F9D9B2-CFFA-4173-9892-410388D4BD11}" srcOrd="0" destOrd="0" presId="urn:microsoft.com/office/officeart/2009/3/layout/SnapshotPictureList"/>
    <dgm:cxn modelId="{C72F0EE5-92F7-492C-8372-FC5D53B40B4C}" srcId="{F7DFACE0-3449-4054-88A7-A069369A342C}" destId="{15BFAA6A-8E31-4326-82B1-70362FA9852A}" srcOrd="0" destOrd="0" parTransId="{A9C5394D-8DB7-44BA-B48A-E2C21378DF5B}" sibTransId="{8DD4F470-E14B-40B2-B749-0B00360B1559}"/>
    <dgm:cxn modelId="{7BFA1A2A-00A1-427D-A3AE-74D4C8AA6E77}" srcId="{15BFAA6A-8E31-4326-82B1-70362FA9852A}" destId="{F4D7BE6C-47BF-4806-9BD6-0439188EF264}" srcOrd="0" destOrd="0" parTransId="{09A0A7E1-458F-4740-B524-9E276D0A50CF}" sibTransId="{58944886-48F2-49A1-8C6C-F4BF9EDFACA2}"/>
    <dgm:cxn modelId="{62A3B632-69EA-49C3-BEC1-38BB69D26B68}" type="presParOf" srcId="{0397F3E3-DE2E-4F16-B39B-740767D17829}" destId="{7A2E1AF2-10D1-431D-9B8A-1EB2D0152D7F}" srcOrd="0" destOrd="0" presId="urn:microsoft.com/office/officeart/2009/3/layout/SnapshotPictureList"/>
    <dgm:cxn modelId="{997FDD5A-56EF-4B67-8F53-E8989605367B}" type="presParOf" srcId="{7A2E1AF2-10D1-431D-9B8A-1EB2D0152D7F}" destId="{F681042B-BD80-433C-8DB0-1071D1B28290}" srcOrd="0" destOrd="0" presId="urn:microsoft.com/office/officeart/2009/3/layout/SnapshotPictureList"/>
    <dgm:cxn modelId="{74C04B47-527A-4B77-9E63-668DBD2552EF}" type="presParOf" srcId="{7A2E1AF2-10D1-431D-9B8A-1EB2D0152D7F}" destId="{1FACAC94-E07E-4A79-935A-DF8161C16BB2}" srcOrd="1" destOrd="0" presId="urn:microsoft.com/office/officeart/2009/3/layout/SnapshotPictureList"/>
    <dgm:cxn modelId="{C65A6951-3767-4DC5-9002-3F585689C3C6}" type="presParOf" srcId="{7A2E1AF2-10D1-431D-9B8A-1EB2D0152D7F}" destId="{71F9D9B2-CFFA-4173-9892-410388D4BD11}" srcOrd="2" destOrd="0" presId="urn:microsoft.com/office/officeart/2009/3/layout/SnapshotPictureList"/>
    <dgm:cxn modelId="{66CBAC32-8E92-4807-BC02-756E4705A940}" type="presParOf" srcId="{7A2E1AF2-10D1-431D-9B8A-1EB2D0152D7F}" destId="{DAD69AD2-F336-4C42-A17C-527FF57A4395}" srcOrd="3" destOrd="0" presId="urn:microsoft.com/office/officeart/2009/3/layout/SnapshotPictureList"/>
    <dgm:cxn modelId="{BE9C56A4-1D16-4FA0-99CC-A5FB110DED09}" type="presParOf" srcId="{7A2E1AF2-10D1-431D-9B8A-1EB2D0152D7F}" destId="{0D69CFBA-5D96-4050-8630-73E19FCEFF2F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94CD0D-9671-40DE-8E45-DDBF9E5E0C50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FECD9D3-B130-439A-A8F5-9911DAD5A28C}">
      <dgm:prSet phldrT="[Texto]"/>
      <dgm:spPr/>
      <dgm:t>
        <a:bodyPr/>
        <a:lstStyle/>
        <a:p>
          <a:r>
            <a:rPr lang="es-ES" i="1" dirty="0" smtClean="0">
              <a:ea typeface="ＭＳ Ｐゴシック" pitchFamily="34" charset="-128"/>
            </a:rPr>
            <a:t>[1]MIT Center </a:t>
          </a:r>
          <a:r>
            <a:rPr lang="es-ES" i="1" dirty="0" err="1" smtClean="0">
              <a:ea typeface="ＭＳ Ｐゴシック" pitchFamily="34" charset="-128"/>
            </a:rPr>
            <a:t>for</a:t>
          </a:r>
          <a:r>
            <a:rPr lang="es-ES" i="1" dirty="0" smtClean="0">
              <a:ea typeface="ＭＳ Ｐゴシック" pitchFamily="34" charset="-128"/>
            </a:rPr>
            <a:t> </a:t>
          </a:r>
          <a:r>
            <a:rPr lang="es-ES" i="1" dirty="0" err="1" smtClean="0">
              <a:ea typeface="ＭＳ Ｐゴシック" pitchFamily="34" charset="-128"/>
            </a:rPr>
            <a:t>Information</a:t>
          </a:r>
          <a:r>
            <a:rPr lang="es-ES" i="1" dirty="0" smtClean="0">
              <a:ea typeface="ＭＳ Ｐゴシック" pitchFamily="34" charset="-128"/>
            </a:rPr>
            <a:t> </a:t>
          </a:r>
          <a:r>
            <a:rPr lang="es-ES" i="1" dirty="0" err="1" smtClean="0">
              <a:ea typeface="ＭＳ Ｐゴシック" pitchFamily="34" charset="-128"/>
            </a:rPr>
            <a:t>Systems</a:t>
          </a:r>
          <a:r>
            <a:rPr lang="es-ES" i="1" dirty="0" smtClean="0">
              <a:ea typeface="ＭＳ Ｐゴシック" pitchFamily="34" charset="-128"/>
            </a:rPr>
            <a:t> </a:t>
          </a:r>
          <a:r>
            <a:rPr lang="es-ES" i="1" dirty="0" err="1" smtClean="0">
              <a:ea typeface="ＭＳ Ｐゴシック" pitchFamily="34" charset="-128"/>
            </a:rPr>
            <a:t>Research</a:t>
          </a:r>
          <a:r>
            <a:rPr lang="es-ES" i="1" dirty="0" smtClean="0">
              <a:ea typeface="ＭＳ Ｐゴシック" pitchFamily="34" charset="-128"/>
            </a:rPr>
            <a:t>, Peter </a:t>
          </a:r>
          <a:r>
            <a:rPr lang="es-ES" i="1" dirty="0" err="1" smtClean="0">
              <a:ea typeface="ＭＳ Ｐゴシック" pitchFamily="34" charset="-128"/>
            </a:rPr>
            <a:t>Weill</a:t>
          </a:r>
          <a:r>
            <a:rPr lang="es-ES" i="1" dirty="0" smtClean="0">
              <a:ea typeface="ＭＳ Ｐゴシック" pitchFamily="34" charset="-128"/>
            </a:rPr>
            <a:t>, Director, as </a:t>
          </a:r>
          <a:r>
            <a:rPr lang="es-ES" i="1" dirty="0" err="1" smtClean="0">
              <a:ea typeface="ＭＳ Ｐゴシック" pitchFamily="34" charset="-128"/>
            </a:rPr>
            <a:t>presented</a:t>
          </a:r>
          <a:r>
            <a:rPr lang="es-ES" i="1" dirty="0" smtClean="0">
              <a:ea typeface="ＭＳ Ｐゴシック" pitchFamily="34" charset="-128"/>
            </a:rPr>
            <a:t> at </a:t>
          </a:r>
          <a:r>
            <a:rPr lang="es-ES" i="1" dirty="0" err="1" smtClean="0">
              <a:ea typeface="ＭＳ Ｐゴシック" pitchFamily="34" charset="-128"/>
            </a:rPr>
            <a:t>the</a:t>
          </a:r>
          <a:r>
            <a:rPr lang="es-ES" i="1" dirty="0" smtClean="0">
              <a:ea typeface="ＭＳ Ｐゴシック" pitchFamily="34" charset="-128"/>
            </a:rPr>
            <a:t> </a:t>
          </a:r>
          <a:r>
            <a:rPr lang="es-ES" i="1" dirty="0" err="1" smtClean="0">
              <a:ea typeface="ＭＳ Ｐゴシック" pitchFamily="34" charset="-128"/>
            </a:rPr>
            <a:t>Sixth</a:t>
          </a:r>
          <a:r>
            <a:rPr lang="es-ES" i="1" dirty="0" smtClean="0">
              <a:ea typeface="ＭＳ Ｐゴシック" pitchFamily="34" charset="-128"/>
            </a:rPr>
            <a:t> e-Business </a:t>
          </a:r>
          <a:r>
            <a:rPr lang="es-ES" i="1" dirty="0" err="1" smtClean="0">
              <a:ea typeface="ＭＳ Ｐゴシック" pitchFamily="34" charset="-128"/>
            </a:rPr>
            <a:t>Conference</a:t>
          </a:r>
          <a:r>
            <a:rPr lang="es-ES" i="1" dirty="0" smtClean="0">
              <a:ea typeface="ＭＳ Ｐゴシック" pitchFamily="34" charset="-128"/>
            </a:rPr>
            <a:t>, Barcelona España, 27 </a:t>
          </a:r>
          <a:r>
            <a:rPr lang="es-ES" i="1" dirty="0" err="1" smtClean="0">
              <a:ea typeface="ＭＳ Ｐゴシック" pitchFamily="34" charset="-128"/>
            </a:rPr>
            <a:t>March</a:t>
          </a:r>
          <a:r>
            <a:rPr lang="es-ES" i="1" dirty="0" smtClean="0">
              <a:ea typeface="ＭＳ Ｐゴシック" pitchFamily="34" charset="-128"/>
            </a:rPr>
            <a:t> 2007</a:t>
          </a:r>
          <a:r>
            <a:rPr lang="es-ES" dirty="0" smtClean="0">
              <a:ea typeface="ＭＳ Ｐゴシック" pitchFamily="34" charset="-128"/>
            </a:rPr>
            <a:t> </a:t>
          </a:r>
          <a:endParaRPr lang="es-EC" dirty="0"/>
        </a:p>
      </dgm:t>
    </dgm:pt>
    <dgm:pt modelId="{C13B5FBD-AE3D-43BD-B883-569DE67AE10D}" type="parTrans" cxnId="{F87A8CF6-5D31-4474-B0C2-5B169FA8FD7A}">
      <dgm:prSet/>
      <dgm:spPr/>
      <dgm:t>
        <a:bodyPr/>
        <a:lstStyle/>
        <a:p>
          <a:endParaRPr lang="es-EC"/>
        </a:p>
      </dgm:t>
    </dgm:pt>
    <dgm:pt modelId="{9228FAEE-09D6-43AC-89A1-CD19C5F5CFB5}" type="sibTrans" cxnId="{F87A8CF6-5D31-4474-B0C2-5B169FA8FD7A}">
      <dgm:prSet/>
      <dgm:spPr/>
      <dgm:t>
        <a:bodyPr/>
        <a:lstStyle/>
        <a:p>
          <a:endParaRPr lang="es-EC"/>
        </a:p>
      </dgm:t>
    </dgm:pt>
    <dgm:pt modelId="{ADBDD399-EF88-444D-A419-01D06BCAE0EE}">
      <dgm:prSet phldrT="[Texto]" custT="1"/>
      <dgm:spPr/>
      <dgm:t>
        <a:bodyPr/>
        <a:lstStyle/>
        <a:p>
          <a:pPr algn="just"/>
          <a:r>
            <a:rPr lang="es-ES" sz="1400" dirty="0" smtClean="0">
              <a:ea typeface="ＭＳ Ｐゴシック" pitchFamily="34" charset="-128"/>
            </a:rPr>
            <a:t>Arquitectura Empresarial es la </a:t>
          </a:r>
          <a:r>
            <a:rPr lang="es-ES" sz="1400" b="1" dirty="0" smtClean="0">
              <a:ea typeface="ＭＳ Ｐゴシック" pitchFamily="34" charset="-128"/>
            </a:rPr>
            <a:t>lógica</a:t>
          </a:r>
          <a:r>
            <a:rPr lang="es-ES" sz="1400" dirty="0" smtClean="0">
              <a:ea typeface="ＭＳ Ｐゴシック" pitchFamily="34" charset="-128"/>
            </a:rPr>
            <a:t> de cómo se organizan los procesos de negocio y la tecnología para apoyar el modelo de negocio de una empresa. </a:t>
          </a:r>
        </a:p>
        <a:p>
          <a:pPr algn="just"/>
          <a:endParaRPr lang="es-ES" sz="1400" dirty="0" smtClean="0">
            <a:ea typeface="ＭＳ Ｐゴシック" pitchFamily="34" charset="-128"/>
          </a:endParaRPr>
        </a:p>
        <a:p>
          <a:pPr algn="just"/>
          <a:r>
            <a:rPr lang="es-ES" sz="1400" dirty="0" smtClean="0">
              <a:ea typeface="ＭＳ Ｐゴシック" pitchFamily="34" charset="-128"/>
            </a:rPr>
            <a:t>La Arquitectura Empresarial  refleja el nivel de integración de información y la normalización o estandarización de los procesos para un óptimo funcionamiento de la empresa. </a:t>
          </a:r>
        </a:p>
        <a:p>
          <a:pPr algn="just"/>
          <a:endParaRPr lang="es-EC" sz="1400" dirty="0"/>
        </a:p>
      </dgm:t>
    </dgm:pt>
    <dgm:pt modelId="{51E937F6-19FA-4725-97DD-433233B2F4D5}" type="parTrans" cxnId="{903B69B6-78C5-4A4D-AB3E-4CC0333B7630}">
      <dgm:prSet/>
      <dgm:spPr/>
      <dgm:t>
        <a:bodyPr/>
        <a:lstStyle/>
        <a:p>
          <a:endParaRPr lang="es-EC"/>
        </a:p>
      </dgm:t>
    </dgm:pt>
    <dgm:pt modelId="{BFF7AA1F-BF39-4729-8869-51A329A904C1}" type="sibTrans" cxnId="{903B69B6-78C5-4A4D-AB3E-4CC0333B7630}">
      <dgm:prSet/>
      <dgm:spPr/>
      <dgm:t>
        <a:bodyPr/>
        <a:lstStyle/>
        <a:p>
          <a:endParaRPr lang="es-EC"/>
        </a:p>
      </dgm:t>
    </dgm:pt>
    <dgm:pt modelId="{011CCBD5-B805-47E2-93AA-4E3C8FDC32F3}">
      <dgm:prSet custT="1"/>
      <dgm:spPr/>
      <dgm:t>
        <a:bodyPr/>
        <a:lstStyle/>
        <a:p>
          <a:pPr algn="just"/>
          <a:r>
            <a:rPr lang="es-ES" sz="1400" dirty="0" smtClean="0">
              <a:ea typeface="ＭＳ Ｐゴシック" pitchFamily="34" charset="-128"/>
            </a:rPr>
            <a:t>Arquitectura Empresarial describe las aplicaciones empresariales y sistemas con sus relaciones con los objetivos empresariales. </a:t>
          </a:r>
        </a:p>
      </dgm:t>
    </dgm:pt>
    <dgm:pt modelId="{27598531-1D90-49E3-A51D-920CE765F832}" type="parTrans" cxnId="{1DBAFF81-DA79-489C-933A-08D2539912CF}">
      <dgm:prSet/>
      <dgm:spPr/>
      <dgm:t>
        <a:bodyPr/>
        <a:lstStyle/>
        <a:p>
          <a:endParaRPr lang="es-EC"/>
        </a:p>
      </dgm:t>
    </dgm:pt>
    <dgm:pt modelId="{B9D800BA-B86D-45D9-98B7-3B267F463ED1}" type="sibTrans" cxnId="{1DBAFF81-DA79-489C-933A-08D2539912CF}">
      <dgm:prSet/>
      <dgm:spPr/>
      <dgm:t>
        <a:bodyPr/>
        <a:lstStyle/>
        <a:p>
          <a:endParaRPr lang="es-EC"/>
        </a:p>
      </dgm:t>
    </dgm:pt>
    <dgm:pt modelId="{B4D71F2F-215C-4296-A89B-6EE3E3F56805}" type="pres">
      <dgm:prSet presAssocID="{7E94CD0D-9671-40DE-8E45-DDBF9E5E0C5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A476897A-DA98-4ECB-8F0B-E37B90C781D0}" type="pres">
      <dgm:prSet presAssocID="{9FECD9D3-B130-439A-A8F5-9911DAD5A28C}" presName="composite" presStyleCnt="0"/>
      <dgm:spPr/>
    </dgm:pt>
    <dgm:pt modelId="{27030712-4483-4ED3-8ED6-0A8BFA540CBD}" type="pres">
      <dgm:prSet presAssocID="{9FECD9D3-B130-439A-A8F5-9911DAD5A28C}" presName="ParentAccentShape" presStyleLbl="trBgShp" presStyleIdx="0" presStyleCnt="2"/>
      <dgm:spPr/>
    </dgm:pt>
    <dgm:pt modelId="{23A7D9BA-05FE-4111-A7BF-DD32D814244A}" type="pres">
      <dgm:prSet presAssocID="{9FECD9D3-B130-439A-A8F5-9911DAD5A28C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224725-0566-4084-8E39-062B59FE64A2}" type="pres">
      <dgm:prSet presAssocID="{9FECD9D3-B130-439A-A8F5-9911DAD5A28C}" presName="ChildText" presStyleLbl="revTx" presStyleIdx="1" presStyleCnt="2" custScaleX="117661" custScaleY="110054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51186E52-BD0E-4A2A-91AF-0D1E5568AE25}" type="pres">
      <dgm:prSet presAssocID="{9FECD9D3-B130-439A-A8F5-9911DAD5A28C}" presName="ChildAccentShape" presStyleLbl="trBgShp" presStyleIdx="1" presStyleCnt="2"/>
      <dgm:spPr/>
    </dgm:pt>
    <dgm:pt modelId="{E0A9EFB6-7D90-4F93-81F3-8E49038BE589}" type="pres">
      <dgm:prSet presAssocID="{9FECD9D3-B130-439A-A8F5-9911DAD5A28C}" presName="Image" presStyleLbl="alignImgPlace1" presStyleIdx="0" presStyleCnt="1" custScaleX="68011" custScaleY="9517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03B69B6-78C5-4A4D-AB3E-4CC0333B7630}" srcId="{9FECD9D3-B130-439A-A8F5-9911DAD5A28C}" destId="{ADBDD399-EF88-444D-A419-01D06BCAE0EE}" srcOrd="0" destOrd="0" parTransId="{51E937F6-19FA-4725-97DD-433233B2F4D5}" sibTransId="{BFF7AA1F-BF39-4729-8869-51A329A904C1}"/>
    <dgm:cxn modelId="{F87A8CF6-5D31-4474-B0C2-5B169FA8FD7A}" srcId="{7E94CD0D-9671-40DE-8E45-DDBF9E5E0C50}" destId="{9FECD9D3-B130-439A-A8F5-9911DAD5A28C}" srcOrd="0" destOrd="0" parTransId="{C13B5FBD-AE3D-43BD-B883-569DE67AE10D}" sibTransId="{9228FAEE-09D6-43AC-89A1-CD19C5F5CFB5}"/>
    <dgm:cxn modelId="{5BEFF5CC-EC42-4437-8D65-B7174F327F12}" type="presOf" srcId="{9FECD9D3-B130-439A-A8F5-9911DAD5A28C}" destId="{23A7D9BA-05FE-4111-A7BF-DD32D814244A}" srcOrd="0" destOrd="0" presId="urn:microsoft.com/office/officeart/2009/3/layout/SnapshotPictureList"/>
    <dgm:cxn modelId="{FF14A2F6-495E-4A17-81F6-2925353A06BD}" type="presOf" srcId="{7E94CD0D-9671-40DE-8E45-DDBF9E5E0C50}" destId="{B4D71F2F-215C-4296-A89B-6EE3E3F56805}" srcOrd="0" destOrd="0" presId="urn:microsoft.com/office/officeart/2009/3/layout/SnapshotPictureList"/>
    <dgm:cxn modelId="{1DBAFF81-DA79-489C-933A-08D2539912CF}" srcId="{9FECD9D3-B130-439A-A8F5-9911DAD5A28C}" destId="{011CCBD5-B805-47E2-93AA-4E3C8FDC32F3}" srcOrd="1" destOrd="0" parTransId="{27598531-1D90-49E3-A51D-920CE765F832}" sibTransId="{B9D800BA-B86D-45D9-98B7-3B267F463ED1}"/>
    <dgm:cxn modelId="{50902881-C65D-4DFD-B2C5-63921BFBC7D0}" type="presOf" srcId="{ADBDD399-EF88-444D-A419-01D06BCAE0EE}" destId="{E5224725-0566-4084-8E39-062B59FE64A2}" srcOrd="0" destOrd="0" presId="urn:microsoft.com/office/officeart/2009/3/layout/SnapshotPictureList"/>
    <dgm:cxn modelId="{580EB393-5D48-4FE1-8DBC-E4E95EC8C07B}" type="presOf" srcId="{011CCBD5-B805-47E2-93AA-4E3C8FDC32F3}" destId="{E5224725-0566-4084-8E39-062B59FE64A2}" srcOrd="0" destOrd="1" presId="urn:microsoft.com/office/officeart/2009/3/layout/SnapshotPictureList"/>
    <dgm:cxn modelId="{C383CE75-A000-45B2-A687-90219ADBDBE5}" type="presParOf" srcId="{B4D71F2F-215C-4296-A89B-6EE3E3F56805}" destId="{A476897A-DA98-4ECB-8F0B-E37B90C781D0}" srcOrd="0" destOrd="0" presId="urn:microsoft.com/office/officeart/2009/3/layout/SnapshotPictureList"/>
    <dgm:cxn modelId="{B6C1F48D-AFE5-469B-BBC4-FBCF1FB2F5F3}" type="presParOf" srcId="{A476897A-DA98-4ECB-8F0B-E37B90C781D0}" destId="{27030712-4483-4ED3-8ED6-0A8BFA540CBD}" srcOrd="0" destOrd="0" presId="urn:microsoft.com/office/officeart/2009/3/layout/SnapshotPictureList"/>
    <dgm:cxn modelId="{AFEE7AB8-4C61-4D5F-A051-8FBC47AF40A7}" type="presParOf" srcId="{A476897A-DA98-4ECB-8F0B-E37B90C781D0}" destId="{23A7D9BA-05FE-4111-A7BF-DD32D814244A}" srcOrd="1" destOrd="0" presId="urn:microsoft.com/office/officeart/2009/3/layout/SnapshotPictureList"/>
    <dgm:cxn modelId="{10297AB5-CD81-4B77-9BCC-2BC9FE48817B}" type="presParOf" srcId="{A476897A-DA98-4ECB-8F0B-E37B90C781D0}" destId="{E5224725-0566-4084-8E39-062B59FE64A2}" srcOrd="2" destOrd="0" presId="urn:microsoft.com/office/officeart/2009/3/layout/SnapshotPictureList"/>
    <dgm:cxn modelId="{D75875CB-250B-4095-994F-1B0601639680}" type="presParOf" srcId="{A476897A-DA98-4ECB-8F0B-E37B90C781D0}" destId="{51186E52-BD0E-4A2A-91AF-0D1E5568AE25}" srcOrd="3" destOrd="0" presId="urn:microsoft.com/office/officeart/2009/3/layout/SnapshotPictureList"/>
    <dgm:cxn modelId="{843725CA-2BC2-412C-BA07-EABB577068E1}" type="presParOf" srcId="{A476897A-DA98-4ECB-8F0B-E37B90C781D0}" destId="{E0A9EFB6-7D90-4F93-81F3-8E49038BE589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7313E9-589F-406F-8040-FF13BD48E81A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7053DBD-2449-45AF-A8D5-6C024E7F77BC}">
      <dgm:prSet phldrT="[Texto]"/>
      <dgm:spPr/>
      <dgm:t>
        <a:bodyPr/>
        <a:lstStyle/>
        <a:p>
          <a:pPr algn="just"/>
          <a:r>
            <a:rPr lang="es-ES" b="1" dirty="0" err="1" smtClean="0"/>
            <a:t>Frameworx</a:t>
          </a:r>
          <a:r>
            <a:rPr lang="es-ES" b="1" dirty="0" smtClean="0"/>
            <a:t> </a:t>
          </a:r>
          <a:r>
            <a:rPr lang="es-ES" dirty="0" smtClean="0"/>
            <a:t>ofrece los estándares y herramientas para reducir los costos y los riesgos asociados </a:t>
          </a:r>
          <a:r>
            <a:rPr lang="es-EC" dirty="0" smtClean="0"/>
            <a:t>con</a:t>
          </a:r>
          <a:r>
            <a:rPr lang="es-ES" dirty="0" smtClean="0"/>
            <a:t> el negocio y diseño e implementación. </a:t>
          </a:r>
        </a:p>
        <a:p>
          <a:pPr algn="just"/>
          <a:endParaRPr lang="es-ES" dirty="0" smtClean="0"/>
        </a:p>
        <a:p>
          <a:pPr algn="just"/>
          <a:r>
            <a:rPr lang="es-ES" b="1" dirty="0" smtClean="0"/>
            <a:t>La arquitectura </a:t>
          </a:r>
          <a:r>
            <a:rPr lang="es-ES" b="1" dirty="0" err="1" smtClean="0"/>
            <a:t>Frameworks</a:t>
          </a:r>
          <a:r>
            <a:rPr lang="es-ES" b="1" dirty="0" smtClean="0"/>
            <a:t> </a:t>
          </a:r>
          <a:r>
            <a:rPr lang="es-ES" dirty="0" smtClean="0"/>
            <a:t>introduce algunos nuevos conceptos, tales como: </a:t>
          </a:r>
        </a:p>
        <a:p>
          <a:pPr algn="just"/>
          <a:r>
            <a:rPr lang="es-ES" dirty="0" smtClean="0"/>
            <a:t>- Servicios de negocios</a:t>
          </a:r>
        </a:p>
        <a:p>
          <a:pPr algn="just"/>
          <a:r>
            <a:rPr lang="es-ES" dirty="0" smtClean="0"/>
            <a:t>- Servicios compuestos de negocios y arquitectura de la plataforma (parte del marco de integración).</a:t>
          </a:r>
        </a:p>
        <a:p>
          <a:pPr algn="just"/>
          <a:endParaRPr lang="es-EC" dirty="0"/>
        </a:p>
      </dgm:t>
    </dgm:pt>
    <dgm:pt modelId="{FF338F73-D3F0-4233-A37A-7F909A765600}" type="parTrans" cxnId="{23E2AE8C-A30E-4E63-BC65-6F28BD97ED33}">
      <dgm:prSet/>
      <dgm:spPr/>
      <dgm:t>
        <a:bodyPr/>
        <a:lstStyle/>
        <a:p>
          <a:endParaRPr lang="es-EC"/>
        </a:p>
      </dgm:t>
    </dgm:pt>
    <dgm:pt modelId="{038D9204-EF04-4C8F-BB26-FF15E085EDF4}" type="sibTrans" cxnId="{23E2AE8C-A30E-4E63-BC65-6F28BD97ED33}">
      <dgm:prSet/>
      <dgm:spPr/>
      <dgm:t>
        <a:bodyPr/>
        <a:lstStyle/>
        <a:p>
          <a:endParaRPr lang="es-EC"/>
        </a:p>
      </dgm:t>
    </dgm:pt>
    <dgm:pt modelId="{AC7F640F-A898-43FE-AE83-16972E582E82}">
      <dgm:prSet/>
      <dgm:spPr/>
      <dgm:t>
        <a:bodyPr/>
        <a:lstStyle/>
        <a:p>
          <a:pPr algn="just"/>
          <a:r>
            <a:rPr lang="es-ES" dirty="0" smtClean="0"/>
            <a:t>Los marcos, como se muestra en la figura (TM </a:t>
          </a:r>
          <a:r>
            <a:rPr lang="es-ES" dirty="0" err="1" smtClean="0"/>
            <a:t>Forum</a:t>
          </a:r>
          <a:r>
            <a:rPr lang="es-ES" dirty="0" smtClean="0"/>
            <a:t> </a:t>
          </a:r>
          <a:r>
            <a:rPr lang="es-ES" dirty="0" err="1" smtClean="0"/>
            <a:t>Frameworx</a:t>
          </a:r>
          <a:r>
            <a:rPr lang="es-ES" dirty="0" smtClean="0"/>
            <a:t>), proporcionan información, comunicaciones y procesos específicos en:</a:t>
          </a:r>
        </a:p>
        <a:p>
          <a:pPr algn="just"/>
          <a:r>
            <a:rPr lang="es-ES" dirty="0" smtClean="0"/>
            <a:t>- Marco de procesos (</a:t>
          </a:r>
          <a:r>
            <a:rPr lang="es-ES" dirty="0" err="1" smtClean="0"/>
            <a:t>eTOM</a:t>
          </a:r>
          <a:r>
            <a:rPr lang="es-ES" dirty="0" smtClean="0"/>
            <a:t>) de la industria de  telecomunicaciones.</a:t>
          </a:r>
        </a:p>
        <a:p>
          <a:pPr algn="just"/>
          <a:r>
            <a:rPr lang="es-ES" dirty="0" smtClean="0"/>
            <a:t>- Marco de Información (SID) </a:t>
          </a:r>
        </a:p>
        <a:p>
          <a:pPr algn="just"/>
          <a:r>
            <a:rPr lang="es-ES" dirty="0" smtClean="0"/>
            <a:t>- Marco de aplicación (TAM), y;</a:t>
          </a:r>
        </a:p>
        <a:p>
          <a:pPr algn="just"/>
          <a:r>
            <a:rPr lang="es-ES" dirty="0" smtClean="0"/>
            <a:t>- Marco de integración que favorecen el desarrollo del servicio orientado a aplicaciones e interoperabilidad de apoyo dentro y entre participantes distribuidos en cadena de valor.</a:t>
          </a:r>
          <a:endParaRPr lang="es-EC" dirty="0"/>
        </a:p>
      </dgm:t>
    </dgm:pt>
    <dgm:pt modelId="{3D2BD462-5D08-4EBC-B0BE-9FC8866A4AC7}" type="parTrans" cxnId="{C826FD6A-D701-43FD-A9B3-F79605861FB9}">
      <dgm:prSet/>
      <dgm:spPr/>
      <dgm:t>
        <a:bodyPr/>
        <a:lstStyle/>
        <a:p>
          <a:endParaRPr lang="es-EC"/>
        </a:p>
      </dgm:t>
    </dgm:pt>
    <dgm:pt modelId="{462337C2-997F-4EA2-A717-90B27DF8A31F}" type="sibTrans" cxnId="{C826FD6A-D701-43FD-A9B3-F79605861FB9}">
      <dgm:prSet/>
      <dgm:spPr/>
      <dgm:t>
        <a:bodyPr/>
        <a:lstStyle/>
        <a:p>
          <a:endParaRPr lang="es-EC"/>
        </a:p>
      </dgm:t>
    </dgm:pt>
    <dgm:pt modelId="{4BEF728D-E461-4A13-A121-114EF91231D3}">
      <dgm:prSet phldrT="[Texto]"/>
      <dgm:spPr/>
      <dgm:t>
        <a:bodyPr/>
        <a:lstStyle/>
        <a:p>
          <a:endParaRPr lang="es-EC" dirty="0"/>
        </a:p>
      </dgm:t>
    </dgm:pt>
    <dgm:pt modelId="{6230DBB2-4F88-479B-B50E-674415D3B334}" type="sibTrans" cxnId="{A1D3F574-4310-4744-A3FB-C586E814F110}">
      <dgm:prSet/>
      <dgm:spPr/>
      <dgm:t>
        <a:bodyPr/>
        <a:lstStyle/>
        <a:p>
          <a:endParaRPr lang="es-EC"/>
        </a:p>
      </dgm:t>
    </dgm:pt>
    <dgm:pt modelId="{A9A62111-E4B9-4B07-891B-023F81C0A720}" type="parTrans" cxnId="{A1D3F574-4310-4744-A3FB-C586E814F110}">
      <dgm:prSet/>
      <dgm:spPr/>
      <dgm:t>
        <a:bodyPr/>
        <a:lstStyle/>
        <a:p>
          <a:endParaRPr lang="es-EC"/>
        </a:p>
      </dgm:t>
    </dgm:pt>
    <dgm:pt modelId="{8572CB1D-E3B4-40A2-BC1C-2215B4725B55}" type="pres">
      <dgm:prSet presAssocID="{FC7313E9-589F-406F-8040-FF13BD48E81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57B361F7-1EF4-4ADE-BBF5-69F24AEFF187}" type="pres">
      <dgm:prSet presAssocID="{4BEF728D-E461-4A13-A121-114EF91231D3}" presName="composite" presStyleCnt="0"/>
      <dgm:spPr/>
    </dgm:pt>
    <dgm:pt modelId="{57666671-B9E1-4E00-812E-A8FD4D87D308}" type="pres">
      <dgm:prSet presAssocID="{4BEF728D-E461-4A13-A121-114EF91231D3}" presName="ParentAccentShape" presStyleLbl="trBgShp" presStyleIdx="0" presStyleCnt="2" custScaleX="81604" custLinFactNeighborX="-8494"/>
      <dgm:spPr/>
    </dgm:pt>
    <dgm:pt modelId="{A58EA1DA-DEC0-4F52-A090-A09AA48F0FC8}" type="pres">
      <dgm:prSet presAssocID="{4BEF728D-E461-4A13-A121-114EF91231D3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540AA5-576A-4098-91C7-6748062BE7FD}" type="pres">
      <dgm:prSet presAssocID="{4BEF728D-E461-4A13-A121-114EF91231D3}" presName="ChildText" presStyleLbl="revTx" presStyleIdx="1" presStyleCnt="2" custScaleX="145726" custScaleY="141220" custLinFactNeighborX="-17418" custLinFactNeighborY="56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380350DF-73E4-4158-8AA3-04C98C284E3F}" type="pres">
      <dgm:prSet presAssocID="{4BEF728D-E461-4A13-A121-114EF91231D3}" presName="ChildAccentShape" presStyleLbl="trBgShp" presStyleIdx="1" presStyleCnt="2" custLinFactNeighborX="50000"/>
      <dgm:spPr/>
    </dgm:pt>
    <dgm:pt modelId="{79EDD293-4882-4AAE-A831-919B6A0694C8}" type="pres">
      <dgm:prSet presAssocID="{4BEF728D-E461-4A13-A121-114EF91231D3}" presName="Image" presStyleLbl="alignImgPlace1" presStyleIdx="0" presStyleCnt="1" custScaleX="79276" custScaleY="103990" custLinFactNeighborX="4377" custLinFactNeighborY="175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1653E17D-EC59-4497-AB9D-6ADF92F4FADD}" type="presOf" srcId="{AC7F640F-A898-43FE-AE83-16972E582E82}" destId="{89540AA5-576A-4098-91C7-6748062BE7FD}" srcOrd="0" destOrd="1" presId="urn:microsoft.com/office/officeart/2009/3/layout/SnapshotPictureList"/>
    <dgm:cxn modelId="{962255D0-04AF-4DC7-BCB7-BAB31B61AF65}" type="presOf" srcId="{FC7313E9-589F-406F-8040-FF13BD48E81A}" destId="{8572CB1D-E3B4-40A2-BC1C-2215B4725B55}" srcOrd="0" destOrd="0" presId="urn:microsoft.com/office/officeart/2009/3/layout/SnapshotPictureList"/>
    <dgm:cxn modelId="{E40EFBA3-EE0C-4A79-9C78-1DD9683BE1CF}" type="presOf" srcId="{4BEF728D-E461-4A13-A121-114EF91231D3}" destId="{A58EA1DA-DEC0-4F52-A090-A09AA48F0FC8}" srcOrd="0" destOrd="0" presId="urn:microsoft.com/office/officeart/2009/3/layout/SnapshotPictureList"/>
    <dgm:cxn modelId="{059CB77D-3E42-4901-A6C1-2F429CD3EE09}" type="presOf" srcId="{D7053DBD-2449-45AF-A8D5-6C024E7F77BC}" destId="{89540AA5-576A-4098-91C7-6748062BE7FD}" srcOrd="0" destOrd="0" presId="urn:microsoft.com/office/officeart/2009/3/layout/SnapshotPictureList"/>
    <dgm:cxn modelId="{A1D3F574-4310-4744-A3FB-C586E814F110}" srcId="{FC7313E9-589F-406F-8040-FF13BD48E81A}" destId="{4BEF728D-E461-4A13-A121-114EF91231D3}" srcOrd="0" destOrd="0" parTransId="{A9A62111-E4B9-4B07-891B-023F81C0A720}" sibTransId="{6230DBB2-4F88-479B-B50E-674415D3B334}"/>
    <dgm:cxn modelId="{C826FD6A-D701-43FD-A9B3-F79605861FB9}" srcId="{4BEF728D-E461-4A13-A121-114EF91231D3}" destId="{AC7F640F-A898-43FE-AE83-16972E582E82}" srcOrd="1" destOrd="0" parTransId="{3D2BD462-5D08-4EBC-B0BE-9FC8866A4AC7}" sibTransId="{462337C2-997F-4EA2-A717-90B27DF8A31F}"/>
    <dgm:cxn modelId="{23E2AE8C-A30E-4E63-BC65-6F28BD97ED33}" srcId="{4BEF728D-E461-4A13-A121-114EF91231D3}" destId="{D7053DBD-2449-45AF-A8D5-6C024E7F77BC}" srcOrd="0" destOrd="0" parTransId="{FF338F73-D3F0-4233-A37A-7F909A765600}" sibTransId="{038D9204-EF04-4C8F-BB26-FF15E085EDF4}"/>
    <dgm:cxn modelId="{872031F9-3C7E-4EB9-B7AC-44582EC66530}" type="presParOf" srcId="{8572CB1D-E3B4-40A2-BC1C-2215B4725B55}" destId="{57B361F7-1EF4-4ADE-BBF5-69F24AEFF187}" srcOrd="0" destOrd="0" presId="urn:microsoft.com/office/officeart/2009/3/layout/SnapshotPictureList"/>
    <dgm:cxn modelId="{51D44269-A0D3-463B-BC98-5B63E5A31037}" type="presParOf" srcId="{57B361F7-1EF4-4ADE-BBF5-69F24AEFF187}" destId="{57666671-B9E1-4E00-812E-A8FD4D87D308}" srcOrd="0" destOrd="0" presId="urn:microsoft.com/office/officeart/2009/3/layout/SnapshotPictureList"/>
    <dgm:cxn modelId="{456DF53D-9652-4D45-99D0-38F7271DA5A7}" type="presParOf" srcId="{57B361F7-1EF4-4ADE-BBF5-69F24AEFF187}" destId="{A58EA1DA-DEC0-4F52-A090-A09AA48F0FC8}" srcOrd="1" destOrd="0" presId="urn:microsoft.com/office/officeart/2009/3/layout/SnapshotPictureList"/>
    <dgm:cxn modelId="{49587B81-D33A-4D9B-A8A7-80DE381A0304}" type="presParOf" srcId="{57B361F7-1EF4-4ADE-BBF5-69F24AEFF187}" destId="{89540AA5-576A-4098-91C7-6748062BE7FD}" srcOrd="2" destOrd="0" presId="urn:microsoft.com/office/officeart/2009/3/layout/SnapshotPictureList"/>
    <dgm:cxn modelId="{1A9424FC-DF43-424E-86E3-7E2F75BDACC8}" type="presParOf" srcId="{57B361F7-1EF4-4ADE-BBF5-69F24AEFF187}" destId="{380350DF-73E4-4158-8AA3-04C98C284E3F}" srcOrd="3" destOrd="0" presId="urn:microsoft.com/office/officeart/2009/3/layout/SnapshotPictureList"/>
    <dgm:cxn modelId="{A48EAEA4-B33C-4A23-8F7A-44DDD69D30FC}" type="presParOf" srcId="{57B361F7-1EF4-4ADE-BBF5-69F24AEFF187}" destId="{79EDD293-4882-4AAE-A831-919B6A0694C8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7E19B6-69AF-4B0A-AD13-F2ABF729B03A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C0D45CD8-A52F-4F18-8B3F-A16B05022C73}">
      <dgm:prSet phldrT="[Texto]"/>
      <dgm:spPr/>
      <dgm:t>
        <a:bodyPr/>
        <a:lstStyle/>
        <a:p>
          <a:r>
            <a:rPr lang="es-ES" b="1" dirty="0" smtClean="0"/>
            <a:t>El sector de las telecomunicaciones a nivel nacional*</a:t>
          </a:r>
          <a:endParaRPr lang="es-EC" b="1" dirty="0"/>
        </a:p>
      </dgm:t>
    </dgm:pt>
    <dgm:pt modelId="{C9874D89-5AF3-46E1-AC7D-415A7DA54385}" type="parTrans" cxnId="{3047ED82-07B4-4C18-AC4F-4968064035DB}">
      <dgm:prSet/>
      <dgm:spPr/>
      <dgm:t>
        <a:bodyPr/>
        <a:lstStyle/>
        <a:p>
          <a:endParaRPr lang="es-EC"/>
        </a:p>
      </dgm:t>
    </dgm:pt>
    <dgm:pt modelId="{19E06BD6-9B77-4350-8A6D-F8D31F847B3B}" type="sibTrans" cxnId="{3047ED82-07B4-4C18-AC4F-4968064035DB}">
      <dgm:prSet/>
      <dgm:spPr/>
      <dgm:t>
        <a:bodyPr/>
        <a:lstStyle/>
        <a:p>
          <a:endParaRPr lang="es-EC"/>
        </a:p>
      </dgm:t>
    </dgm:pt>
    <dgm:pt modelId="{4420A2D5-EC5C-4EF4-A534-55244C7B7169}">
      <dgm:prSet phldrT="[Texto]"/>
      <dgm:spPr/>
      <dgm:t>
        <a:bodyPr/>
        <a:lstStyle/>
        <a:p>
          <a:r>
            <a:rPr lang="es-ES" dirty="0" smtClean="0"/>
            <a:t>La operadora de telefonía móvil </a:t>
          </a:r>
          <a:r>
            <a:rPr lang="es-ES" dirty="0" err="1" smtClean="0"/>
            <a:t>Conecel</a:t>
          </a:r>
          <a:r>
            <a:rPr lang="es-ES" dirty="0" smtClean="0"/>
            <a:t> (Porta hoy Claro) tuvo ingresos por USD 1154 millones de dólares</a:t>
          </a:r>
          <a:endParaRPr lang="es-EC" dirty="0"/>
        </a:p>
      </dgm:t>
    </dgm:pt>
    <dgm:pt modelId="{DDE89583-35B5-439D-BDDF-5DB0E58418CD}" type="parTrans" cxnId="{42B20501-DC84-4363-A7FC-E75C2C937A96}">
      <dgm:prSet/>
      <dgm:spPr/>
      <dgm:t>
        <a:bodyPr/>
        <a:lstStyle/>
        <a:p>
          <a:endParaRPr lang="es-EC"/>
        </a:p>
      </dgm:t>
    </dgm:pt>
    <dgm:pt modelId="{96618DDE-26F1-4915-B27D-F73F7D4FE4CC}" type="sibTrans" cxnId="{42B20501-DC84-4363-A7FC-E75C2C937A96}">
      <dgm:prSet/>
      <dgm:spPr/>
      <dgm:t>
        <a:bodyPr/>
        <a:lstStyle/>
        <a:p>
          <a:endParaRPr lang="es-EC"/>
        </a:p>
      </dgm:t>
    </dgm:pt>
    <dgm:pt modelId="{4A8F61F1-77D8-4401-B85D-140D398695AC}">
      <dgm:prSet phldrT="[Texto]"/>
      <dgm:spPr/>
      <dgm:t>
        <a:bodyPr/>
        <a:lstStyle/>
        <a:p>
          <a:r>
            <a:rPr lang="es-ES" dirty="0" err="1" smtClean="0"/>
            <a:t>Otecel</a:t>
          </a:r>
          <a:r>
            <a:rPr lang="es-ES" dirty="0" smtClean="0"/>
            <a:t> (Movistar o Telefónica Ecuador) llegó a USD 482 millones</a:t>
          </a:r>
          <a:endParaRPr lang="es-EC" dirty="0"/>
        </a:p>
      </dgm:t>
    </dgm:pt>
    <dgm:pt modelId="{C86EE223-78BC-4874-8F96-3C1670DDAF4C}" type="parTrans" cxnId="{6BDAA7F9-3E81-48EE-BF08-252E92827628}">
      <dgm:prSet/>
      <dgm:spPr/>
      <dgm:t>
        <a:bodyPr/>
        <a:lstStyle/>
        <a:p>
          <a:endParaRPr lang="es-EC"/>
        </a:p>
      </dgm:t>
    </dgm:pt>
    <dgm:pt modelId="{26B5DC09-9D18-4796-8302-175A85364F59}" type="sibTrans" cxnId="{6BDAA7F9-3E81-48EE-BF08-252E92827628}">
      <dgm:prSet/>
      <dgm:spPr/>
      <dgm:t>
        <a:bodyPr/>
        <a:lstStyle/>
        <a:p>
          <a:endParaRPr lang="es-EC"/>
        </a:p>
      </dgm:t>
    </dgm:pt>
    <dgm:pt modelId="{E5A89151-F74A-499D-B0D6-BD513DC50209}">
      <dgm:prSet phldrT="[Texto]"/>
      <dgm:spPr/>
      <dgm:t>
        <a:bodyPr/>
        <a:lstStyle/>
        <a:p>
          <a:r>
            <a:rPr lang="es-EC" b="1" dirty="0" smtClean="0"/>
            <a:t>Análisis PEST</a:t>
          </a:r>
          <a:endParaRPr lang="es-EC" b="1" dirty="0"/>
        </a:p>
      </dgm:t>
    </dgm:pt>
    <dgm:pt modelId="{C547B141-986C-499A-ABD2-F01CC7E07350}" type="parTrans" cxnId="{C711625A-06E2-436C-BE43-DF5FC6D186C4}">
      <dgm:prSet/>
      <dgm:spPr/>
      <dgm:t>
        <a:bodyPr/>
        <a:lstStyle/>
        <a:p>
          <a:endParaRPr lang="es-EC"/>
        </a:p>
      </dgm:t>
    </dgm:pt>
    <dgm:pt modelId="{D1E27EEC-EC81-4B04-8D6A-F4C999353538}" type="sibTrans" cxnId="{C711625A-06E2-436C-BE43-DF5FC6D186C4}">
      <dgm:prSet/>
      <dgm:spPr/>
      <dgm:t>
        <a:bodyPr/>
        <a:lstStyle/>
        <a:p>
          <a:endParaRPr lang="es-EC"/>
        </a:p>
      </dgm:t>
    </dgm:pt>
    <dgm:pt modelId="{B0C7CFA4-1464-4D8D-BFB7-BB5DF4401183}">
      <dgm:prSet phldrT="[Texto]"/>
      <dgm:spPr/>
      <dgm:t>
        <a:bodyPr/>
        <a:lstStyle/>
        <a:p>
          <a:r>
            <a:rPr lang="es-ES" dirty="0" smtClean="0"/>
            <a:t>Factor político</a:t>
          </a:r>
          <a:endParaRPr lang="es-EC" dirty="0"/>
        </a:p>
      </dgm:t>
    </dgm:pt>
    <dgm:pt modelId="{1162522F-8F1E-4053-9F48-F9F50EB1D798}" type="parTrans" cxnId="{F0504AE3-5044-46F4-91A7-E30642508DCD}">
      <dgm:prSet/>
      <dgm:spPr/>
      <dgm:t>
        <a:bodyPr/>
        <a:lstStyle/>
        <a:p>
          <a:endParaRPr lang="es-EC"/>
        </a:p>
      </dgm:t>
    </dgm:pt>
    <dgm:pt modelId="{21063DB8-9882-4C0B-B177-C2E121F70133}" type="sibTrans" cxnId="{F0504AE3-5044-46F4-91A7-E30642508DCD}">
      <dgm:prSet/>
      <dgm:spPr/>
      <dgm:t>
        <a:bodyPr/>
        <a:lstStyle/>
        <a:p>
          <a:endParaRPr lang="es-EC"/>
        </a:p>
      </dgm:t>
    </dgm:pt>
    <dgm:pt modelId="{793BF0A2-956B-46B1-B511-B04849313D9F}">
      <dgm:prSet phldrT="[Texto]"/>
      <dgm:spPr/>
      <dgm:t>
        <a:bodyPr/>
        <a:lstStyle/>
        <a:p>
          <a:r>
            <a:rPr lang="es-ES" b="1" dirty="0" smtClean="0"/>
            <a:t>Análisis de las fuerzas de </a:t>
          </a:r>
          <a:r>
            <a:rPr lang="es-ES" b="1" dirty="0" err="1" smtClean="0"/>
            <a:t>Porter</a:t>
          </a:r>
          <a:endParaRPr lang="es-EC" b="1" dirty="0"/>
        </a:p>
      </dgm:t>
    </dgm:pt>
    <dgm:pt modelId="{34A2BFEF-B090-4C1C-A817-709EA75CCD83}" type="parTrans" cxnId="{A266BA29-3EAB-4F39-AAF3-364CCD01E04F}">
      <dgm:prSet/>
      <dgm:spPr/>
      <dgm:t>
        <a:bodyPr/>
        <a:lstStyle/>
        <a:p>
          <a:endParaRPr lang="es-EC"/>
        </a:p>
      </dgm:t>
    </dgm:pt>
    <dgm:pt modelId="{2EC921D8-7CD4-44DF-B83C-5C96BD41BDA1}" type="sibTrans" cxnId="{A266BA29-3EAB-4F39-AAF3-364CCD01E04F}">
      <dgm:prSet/>
      <dgm:spPr/>
      <dgm:t>
        <a:bodyPr/>
        <a:lstStyle/>
        <a:p>
          <a:endParaRPr lang="es-EC"/>
        </a:p>
      </dgm:t>
    </dgm:pt>
    <dgm:pt modelId="{7B16FF77-2E77-4D71-BF88-AD15B42BB25B}">
      <dgm:prSet phldrT="[Texto]"/>
      <dgm:spPr/>
      <dgm:t>
        <a:bodyPr/>
        <a:lstStyle/>
        <a:p>
          <a:r>
            <a:rPr lang="es-ES" dirty="0" smtClean="0"/>
            <a:t>(F1) Poder de negociación de los clientes</a:t>
          </a:r>
          <a:endParaRPr lang="es-EC" dirty="0"/>
        </a:p>
      </dgm:t>
    </dgm:pt>
    <dgm:pt modelId="{75198306-3F18-4D08-9A71-95A02B3B12F1}" type="parTrans" cxnId="{ABF38DA0-2C6B-4689-9ABB-15D2F47F8B08}">
      <dgm:prSet/>
      <dgm:spPr/>
      <dgm:t>
        <a:bodyPr/>
        <a:lstStyle/>
        <a:p>
          <a:endParaRPr lang="es-EC"/>
        </a:p>
      </dgm:t>
    </dgm:pt>
    <dgm:pt modelId="{2E7AD4A1-E7FC-4B61-84A2-CEA48F26034B}" type="sibTrans" cxnId="{ABF38DA0-2C6B-4689-9ABB-15D2F47F8B08}">
      <dgm:prSet/>
      <dgm:spPr/>
      <dgm:t>
        <a:bodyPr/>
        <a:lstStyle/>
        <a:p>
          <a:endParaRPr lang="es-EC"/>
        </a:p>
      </dgm:t>
    </dgm:pt>
    <dgm:pt modelId="{C86223BC-FBF2-4C40-AEE4-3B4693A0FE14}">
      <dgm:prSet/>
      <dgm:spPr/>
      <dgm:t>
        <a:bodyPr/>
        <a:lstStyle/>
        <a:p>
          <a:r>
            <a:rPr lang="es-ES" dirty="0" smtClean="0"/>
            <a:t>Factor económico</a:t>
          </a:r>
          <a:endParaRPr lang="es-EC" dirty="0"/>
        </a:p>
      </dgm:t>
    </dgm:pt>
    <dgm:pt modelId="{59D87452-870E-4049-8A58-F91E3132619B}" type="parTrans" cxnId="{B5CD5B37-9ED9-48B1-A516-ABD3396EE41B}">
      <dgm:prSet/>
      <dgm:spPr/>
      <dgm:t>
        <a:bodyPr/>
        <a:lstStyle/>
        <a:p>
          <a:endParaRPr lang="es-EC"/>
        </a:p>
      </dgm:t>
    </dgm:pt>
    <dgm:pt modelId="{57201DDC-F9E4-4D1D-880C-37E1C777A522}" type="sibTrans" cxnId="{B5CD5B37-9ED9-48B1-A516-ABD3396EE41B}">
      <dgm:prSet/>
      <dgm:spPr/>
      <dgm:t>
        <a:bodyPr/>
        <a:lstStyle/>
        <a:p>
          <a:endParaRPr lang="es-EC"/>
        </a:p>
      </dgm:t>
    </dgm:pt>
    <dgm:pt modelId="{07881FD0-B380-4CA3-8238-8A7FDD3B53F5}">
      <dgm:prSet/>
      <dgm:spPr/>
      <dgm:t>
        <a:bodyPr/>
        <a:lstStyle/>
        <a:p>
          <a:r>
            <a:rPr lang="es-ES" dirty="0" smtClean="0"/>
            <a:t>Factor social</a:t>
          </a:r>
          <a:endParaRPr lang="es-EC" dirty="0"/>
        </a:p>
      </dgm:t>
    </dgm:pt>
    <dgm:pt modelId="{A78F6E76-2CAC-4A53-96C2-7E308606E3EF}" type="parTrans" cxnId="{9F084A89-5BB8-4806-9B34-EDBD5658BB94}">
      <dgm:prSet/>
      <dgm:spPr/>
      <dgm:t>
        <a:bodyPr/>
        <a:lstStyle/>
        <a:p>
          <a:endParaRPr lang="es-EC"/>
        </a:p>
      </dgm:t>
    </dgm:pt>
    <dgm:pt modelId="{5785A4A8-B472-46D5-9742-899F99622964}" type="sibTrans" cxnId="{9F084A89-5BB8-4806-9B34-EDBD5658BB94}">
      <dgm:prSet/>
      <dgm:spPr/>
      <dgm:t>
        <a:bodyPr/>
        <a:lstStyle/>
        <a:p>
          <a:endParaRPr lang="es-EC"/>
        </a:p>
      </dgm:t>
    </dgm:pt>
    <dgm:pt modelId="{44EF2057-A189-44D1-B527-E48CB84B4A7B}">
      <dgm:prSet/>
      <dgm:spPr/>
      <dgm:t>
        <a:bodyPr/>
        <a:lstStyle/>
        <a:p>
          <a:r>
            <a:rPr lang="es-ES" dirty="0" smtClean="0"/>
            <a:t>Factor tecnológico</a:t>
          </a:r>
          <a:endParaRPr lang="es-EC" dirty="0"/>
        </a:p>
      </dgm:t>
    </dgm:pt>
    <dgm:pt modelId="{411D62CB-97A7-411B-8495-23F6AAC37156}" type="parTrans" cxnId="{999A288F-BE64-42CF-A9AB-604B86F68CD1}">
      <dgm:prSet/>
      <dgm:spPr/>
      <dgm:t>
        <a:bodyPr/>
        <a:lstStyle/>
        <a:p>
          <a:endParaRPr lang="es-EC"/>
        </a:p>
      </dgm:t>
    </dgm:pt>
    <dgm:pt modelId="{2C3F3E96-7514-44A3-B7EC-BB6A5B46A19B}" type="sibTrans" cxnId="{999A288F-BE64-42CF-A9AB-604B86F68CD1}">
      <dgm:prSet/>
      <dgm:spPr/>
      <dgm:t>
        <a:bodyPr/>
        <a:lstStyle/>
        <a:p>
          <a:endParaRPr lang="es-EC"/>
        </a:p>
      </dgm:t>
    </dgm:pt>
    <dgm:pt modelId="{15291D56-E303-4A89-99F4-42572C41CDE5}">
      <dgm:prSet/>
      <dgm:spPr/>
      <dgm:t>
        <a:bodyPr/>
        <a:lstStyle/>
        <a:p>
          <a:r>
            <a:rPr lang="es-ES" dirty="0" smtClean="0"/>
            <a:t>(F2) Poder de negociación de los proveedores</a:t>
          </a:r>
          <a:endParaRPr lang="es-EC" dirty="0"/>
        </a:p>
      </dgm:t>
    </dgm:pt>
    <dgm:pt modelId="{114C4DF6-0EF5-4C44-8F26-1AF0D6115FD1}" type="parTrans" cxnId="{7A400EC1-3ED1-4E83-9395-DFA4C52AA761}">
      <dgm:prSet/>
      <dgm:spPr/>
      <dgm:t>
        <a:bodyPr/>
        <a:lstStyle/>
        <a:p>
          <a:endParaRPr lang="es-EC"/>
        </a:p>
      </dgm:t>
    </dgm:pt>
    <dgm:pt modelId="{A0411F01-D00E-4046-9CA8-B548202E5E03}" type="sibTrans" cxnId="{7A400EC1-3ED1-4E83-9395-DFA4C52AA761}">
      <dgm:prSet/>
      <dgm:spPr/>
      <dgm:t>
        <a:bodyPr/>
        <a:lstStyle/>
        <a:p>
          <a:endParaRPr lang="es-EC"/>
        </a:p>
      </dgm:t>
    </dgm:pt>
    <dgm:pt modelId="{37E3D206-19D0-4C21-815D-B402F919BE9F}">
      <dgm:prSet/>
      <dgm:spPr/>
      <dgm:t>
        <a:bodyPr/>
        <a:lstStyle/>
        <a:p>
          <a:r>
            <a:rPr lang="es-ES" dirty="0" smtClean="0"/>
            <a:t>(F3) Amenaza de nuevos competidores</a:t>
          </a:r>
          <a:endParaRPr lang="es-EC" dirty="0"/>
        </a:p>
      </dgm:t>
    </dgm:pt>
    <dgm:pt modelId="{8A850B7D-74D3-46B0-89E2-56BDF8711AB3}" type="parTrans" cxnId="{5109A411-9CD8-4443-83B5-2AB0AD3B03F6}">
      <dgm:prSet/>
      <dgm:spPr/>
      <dgm:t>
        <a:bodyPr/>
        <a:lstStyle/>
        <a:p>
          <a:endParaRPr lang="es-EC"/>
        </a:p>
      </dgm:t>
    </dgm:pt>
    <dgm:pt modelId="{8FF9F1D4-A2BA-460D-A496-8C44A6662A8D}" type="sibTrans" cxnId="{5109A411-9CD8-4443-83B5-2AB0AD3B03F6}">
      <dgm:prSet/>
      <dgm:spPr/>
      <dgm:t>
        <a:bodyPr/>
        <a:lstStyle/>
        <a:p>
          <a:endParaRPr lang="es-EC"/>
        </a:p>
      </dgm:t>
    </dgm:pt>
    <dgm:pt modelId="{DF91EF0B-FDD8-4C28-9BB6-1805E8F0E879}">
      <dgm:prSet/>
      <dgm:spPr/>
      <dgm:t>
        <a:bodyPr/>
        <a:lstStyle/>
        <a:p>
          <a:r>
            <a:rPr lang="es-ES" dirty="0" smtClean="0"/>
            <a:t>(F4) Amenaza de productos sustitutivos</a:t>
          </a:r>
          <a:endParaRPr lang="es-EC" dirty="0"/>
        </a:p>
      </dgm:t>
    </dgm:pt>
    <dgm:pt modelId="{C8BF0594-5853-4439-8B90-2C1A69403EB5}" type="parTrans" cxnId="{B80104CA-3F07-46A2-8D58-640181E61253}">
      <dgm:prSet/>
      <dgm:spPr/>
      <dgm:t>
        <a:bodyPr/>
        <a:lstStyle/>
        <a:p>
          <a:endParaRPr lang="es-EC"/>
        </a:p>
      </dgm:t>
    </dgm:pt>
    <dgm:pt modelId="{F720ABC5-DB60-4B59-8629-92B6E6D77685}" type="sibTrans" cxnId="{B80104CA-3F07-46A2-8D58-640181E61253}">
      <dgm:prSet/>
      <dgm:spPr/>
      <dgm:t>
        <a:bodyPr/>
        <a:lstStyle/>
        <a:p>
          <a:endParaRPr lang="es-EC"/>
        </a:p>
      </dgm:t>
    </dgm:pt>
    <dgm:pt modelId="{238735C3-46A2-47F7-96E2-4214164036AC}">
      <dgm:prSet/>
      <dgm:spPr/>
      <dgm:t>
        <a:bodyPr/>
        <a:lstStyle/>
        <a:p>
          <a:r>
            <a:rPr lang="es-ES" dirty="0" smtClean="0"/>
            <a:t>(F5) Rivalidad entre los competidores</a:t>
          </a:r>
          <a:endParaRPr lang="es-EC" dirty="0"/>
        </a:p>
      </dgm:t>
    </dgm:pt>
    <dgm:pt modelId="{CB2475DD-2626-447D-9986-72574FFB1F6E}" type="parTrans" cxnId="{96359A9C-B422-40C7-B3A4-448DD368F218}">
      <dgm:prSet/>
      <dgm:spPr/>
      <dgm:t>
        <a:bodyPr/>
        <a:lstStyle/>
        <a:p>
          <a:endParaRPr lang="es-EC"/>
        </a:p>
      </dgm:t>
    </dgm:pt>
    <dgm:pt modelId="{DEEE8F1D-0F14-4BE7-9806-2AB20F6DD9E2}" type="sibTrans" cxnId="{96359A9C-B422-40C7-B3A4-448DD368F218}">
      <dgm:prSet/>
      <dgm:spPr/>
      <dgm:t>
        <a:bodyPr/>
        <a:lstStyle/>
        <a:p>
          <a:endParaRPr lang="es-EC"/>
        </a:p>
      </dgm:t>
    </dgm:pt>
    <dgm:pt modelId="{37ADA6C5-E444-4F39-AC4D-8FB1E12762A0}">
      <dgm:prSet phldrT="[Texto]"/>
      <dgm:spPr/>
      <dgm:t>
        <a:bodyPr/>
        <a:lstStyle/>
        <a:p>
          <a:r>
            <a:rPr lang="es-ES" dirty="0" smtClean="0"/>
            <a:t>La Corporación Nacional de Telecomunicaciones, por su parte, tuvo ventas por USD 512 millones </a:t>
          </a:r>
          <a:endParaRPr lang="es-EC" dirty="0"/>
        </a:p>
      </dgm:t>
    </dgm:pt>
    <dgm:pt modelId="{B69BA543-C300-401C-AB69-B8E6D9FCBE78}" type="parTrans" cxnId="{600C2974-C54D-4B61-9C95-F22618CBC9E0}">
      <dgm:prSet/>
      <dgm:spPr/>
      <dgm:t>
        <a:bodyPr/>
        <a:lstStyle/>
        <a:p>
          <a:endParaRPr lang="es-EC"/>
        </a:p>
      </dgm:t>
    </dgm:pt>
    <dgm:pt modelId="{BB6B7D36-461E-4DD3-B20F-92EC5BAEBE88}" type="sibTrans" cxnId="{600C2974-C54D-4B61-9C95-F22618CBC9E0}">
      <dgm:prSet/>
      <dgm:spPr/>
      <dgm:t>
        <a:bodyPr/>
        <a:lstStyle/>
        <a:p>
          <a:endParaRPr lang="es-EC"/>
        </a:p>
      </dgm:t>
    </dgm:pt>
    <dgm:pt modelId="{DC601E37-549A-49EF-848E-EEF2B60A5CDD}">
      <dgm:prSet phldrT="[Texto]"/>
      <dgm:spPr/>
      <dgm:t>
        <a:bodyPr/>
        <a:lstStyle/>
        <a:p>
          <a:r>
            <a:rPr lang="es-ES" dirty="0" smtClean="0"/>
            <a:t>Apoyo total del Gobierno para subvencionar la inversión social e inversión en nuevas tecnologías</a:t>
          </a:r>
          <a:endParaRPr lang="es-EC" dirty="0"/>
        </a:p>
      </dgm:t>
    </dgm:pt>
    <dgm:pt modelId="{6109B8C3-4B0B-4908-A640-B64B6AEFF67B}" type="parTrans" cxnId="{8BAD401F-A0AB-4E07-A230-6FE5F2A933DB}">
      <dgm:prSet/>
      <dgm:spPr/>
      <dgm:t>
        <a:bodyPr/>
        <a:lstStyle/>
        <a:p>
          <a:endParaRPr lang="es-EC"/>
        </a:p>
      </dgm:t>
    </dgm:pt>
    <dgm:pt modelId="{5B2E21A7-C23B-4B7A-84E0-1899DEF09899}" type="sibTrans" cxnId="{8BAD401F-A0AB-4E07-A230-6FE5F2A933DB}">
      <dgm:prSet/>
      <dgm:spPr/>
      <dgm:t>
        <a:bodyPr/>
        <a:lstStyle/>
        <a:p>
          <a:endParaRPr lang="es-EC"/>
        </a:p>
      </dgm:t>
    </dgm:pt>
    <dgm:pt modelId="{1F6295BF-DF3F-45E2-AC79-9EF695CE32BD}">
      <dgm:prSet/>
      <dgm:spPr/>
      <dgm:t>
        <a:bodyPr/>
        <a:lstStyle/>
        <a:p>
          <a:r>
            <a:rPr lang="es-ES" dirty="0" smtClean="0"/>
            <a:t>Tarifas muy altas en los servicios de Internet banda ancha, en comparación con países de la región.</a:t>
          </a:r>
          <a:endParaRPr lang="es-EC" dirty="0"/>
        </a:p>
      </dgm:t>
    </dgm:pt>
    <dgm:pt modelId="{9EC5A57D-2773-4AF8-B96B-279C608B3800}" type="parTrans" cxnId="{9DAAAA85-716F-4E16-9DFB-D4959DA084F7}">
      <dgm:prSet/>
      <dgm:spPr/>
      <dgm:t>
        <a:bodyPr/>
        <a:lstStyle/>
        <a:p>
          <a:endParaRPr lang="es-EC"/>
        </a:p>
      </dgm:t>
    </dgm:pt>
    <dgm:pt modelId="{E800CFC8-6853-40F0-B711-EF11572C5BCC}" type="sibTrans" cxnId="{9DAAAA85-716F-4E16-9DFB-D4959DA084F7}">
      <dgm:prSet/>
      <dgm:spPr/>
      <dgm:t>
        <a:bodyPr/>
        <a:lstStyle/>
        <a:p>
          <a:endParaRPr lang="es-EC"/>
        </a:p>
      </dgm:t>
    </dgm:pt>
    <dgm:pt modelId="{DF3FA171-D028-46B2-9E5C-2695C1D69C54}">
      <dgm:prSet/>
      <dgm:spPr/>
      <dgm:t>
        <a:bodyPr/>
        <a:lstStyle/>
        <a:p>
          <a:r>
            <a:rPr lang="es-ES" dirty="0" smtClean="0"/>
            <a:t>Incrementar la penetración de los servicios de telecomunicaciones en los centros educativos y regiones poco accesibles, para posibilitar la inclusión social.</a:t>
          </a:r>
          <a:endParaRPr lang="es-EC" dirty="0"/>
        </a:p>
      </dgm:t>
    </dgm:pt>
    <dgm:pt modelId="{8D2F082C-2979-45B0-A50A-0CB70C552287}" type="parTrans" cxnId="{A1938D3F-9C5A-473F-969B-57848D4D1478}">
      <dgm:prSet/>
      <dgm:spPr/>
      <dgm:t>
        <a:bodyPr/>
        <a:lstStyle/>
        <a:p>
          <a:endParaRPr lang="es-EC"/>
        </a:p>
      </dgm:t>
    </dgm:pt>
    <dgm:pt modelId="{21EDF4C4-8094-4D62-8E29-D2970248F22C}" type="sibTrans" cxnId="{A1938D3F-9C5A-473F-969B-57848D4D1478}">
      <dgm:prSet/>
      <dgm:spPr/>
      <dgm:t>
        <a:bodyPr/>
        <a:lstStyle/>
        <a:p>
          <a:endParaRPr lang="es-EC"/>
        </a:p>
      </dgm:t>
    </dgm:pt>
    <dgm:pt modelId="{3067E3D2-9CEC-4985-8B64-63798DB1BDB9}">
      <dgm:prSet/>
      <dgm:spPr/>
      <dgm:t>
        <a:bodyPr/>
        <a:lstStyle/>
        <a:p>
          <a:r>
            <a:rPr lang="es-ES" dirty="0" smtClean="0"/>
            <a:t>Al menos el 50% de las redes de telecomunicaciones están obsoletas (fija, móvil).</a:t>
          </a:r>
          <a:endParaRPr lang="es-EC" dirty="0"/>
        </a:p>
      </dgm:t>
    </dgm:pt>
    <dgm:pt modelId="{57984477-D056-4FBD-879C-3D85DD7EA9F1}" type="parTrans" cxnId="{BF644CC7-1B6B-45F7-86F4-16BD8648B3B3}">
      <dgm:prSet/>
      <dgm:spPr/>
      <dgm:t>
        <a:bodyPr/>
        <a:lstStyle/>
        <a:p>
          <a:endParaRPr lang="es-EC"/>
        </a:p>
      </dgm:t>
    </dgm:pt>
    <dgm:pt modelId="{1476037F-DB69-4791-9561-DD409DEC1624}" type="sibTrans" cxnId="{BF644CC7-1B6B-45F7-86F4-16BD8648B3B3}">
      <dgm:prSet/>
      <dgm:spPr/>
      <dgm:t>
        <a:bodyPr/>
        <a:lstStyle/>
        <a:p>
          <a:endParaRPr lang="es-EC"/>
        </a:p>
      </dgm:t>
    </dgm:pt>
    <dgm:pt modelId="{F62ED681-63A5-40EA-9B5D-D83ED3C41C85}">
      <dgm:prSet phldrT="[Texto]"/>
      <dgm:spPr/>
      <dgm:t>
        <a:bodyPr/>
        <a:lstStyle/>
        <a:p>
          <a:r>
            <a:rPr lang="es-ES" dirty="0" smtClean="0"/>
            <a:t>Agrega valor a sus  vidas personales o a sus estrategias de negocio</a:t>
          </a:r>
          <a:endParaRPr lang="es-EC" dirty="0"/>
        </a:p>
      </dgm:t>
    </dgm:pt>
    <dgm:pt modelId="{CE86BC82-96F2-4D0A-BFA8-CF8BFB17E039}" type="parTrans" cxnId="{BF9BEF22-A74E-4E40-8EBD-7BFDEE41D0D2}">
      <dgm:prSet/>
      <dgm:spPr/>
      <dgm:t>
        <a:bodyPr/>
        <a:lstStyle/>
        <a:p>
          <a:endParaRPr lang="es-EC"/>
        </a:p>
      </dgm:t>
    </dgm:pt>
    <dgm:pt modelId="{EE0105F1-70BA-4AAD-82A3-9D24264F63ED}" type="sibTrans" cxnId="{BF9BEF22-A74E-4E40-8EBD-7BFDEE41D0D2}">
      <dgm:prSet/>
      <dgm:spPr/>
      <dgm:t>
        <a:bodyPr/>
        <a:lstStyle/>
        <a:p>
          <a:endParaRPr lang="es-EC"/>
        </a:p>
      </dgm:t>
    </dgm:pt>
    <dgm:pt modelId="{2FE7F2C0-FFF2-4517-A2D1-07970AD2D0E8}">
      <dgm:prSet/>
      <dgm:spPr/>
      <dgm:t>
        <a:bodyPr/>
        <a:lstStyle/>
        <a:p>
          <a:r>
            <a:rPr lang="es-ES" dirty="0" smtClean="0"/>
            <a:t>Con los aliados y los proveedores la CNT EP busca las mejores prácticas que permitan una relación que potencie los negocios, trabajan hombro a hombro con sus proveedores para construir futuro</a:t>
          </a:r>
          <a:endParaRPr lang="es-EC" dirty="0"/>
        </a:p>
      </dgm:t>
    </dgm:pt>
    <dgm:pt modelId="{7B4EDBF5-E486-4003-B51E-D0CD3AD78D45}" type="parTrans" cxnId="{1FC1CEB3-8C9D-434A-91ED-4074D7A12DB6}">
      <dgm:prSet/>
      <dgm:spPr/>
      <dgm:t>
        <a:bodyPr/>
        <a:lstStyle/>
        <a:p>
          <a:endParaRPr lang="es-EC"/>
        </a:p>
      </dgm:t>
    </dgm:pt>
    <dgm:pt modelId="{DCCA9DC6-9969-4802-A4D8-B43B2AFCA9DE}" type="sibTrans" cxnId="{1FC1CEB3-8C9D-434A-91ED-4074D7A12DB6}">
      <dgm:prSet/>
      <dgm:spPr/>
      <dgm:t>
        <a:bodyPr/>
        <a:lstStyle/>
        <a:p>
          <a:endParaRPr lang="es-EC"/>
        </a:p>
      </dgm:t>
    </dgm:pt>
    <dgm:pt modelId="{2E31A462-823A-4162-AD60-BF55418623FA}">
      <dgm:prSet/>
      <dgm:spPr/>
      <dgm:t>
        <a:bodyPr/>
        <a:lstStyle/>
        <a:p>
          <a:r>
            <a:rPr lang="es-EC" dirty="0" smtClean="0"/>
            <a:t> Controlada y de impacto bajo.</a:t>
          </a:r>
          <a:endParaRPr lang="es-EC" dirty="0"/>
        </a:p>
      </dgm:t>
    </dgm:pt>
    <dgm:pt modelId="{3FE72540-EAE7-43C2-B3B3-E6AB5B9D229D}" type="parTrans" cxnId="{DCA7AAC9-DBC6-487C-8627-E3F99CA1822D}">
      <dgm:prSet/>
      <dgm:spPr/>
      <dgm:t>
        <a:bodyPr/>
        <a:lstStyle/>
        <a:p>
          <a:endParaRPr lang="es-EC"/>
        </a:p>
      </dgm:t>
    </dgm:pt>
    <dgm:pt modelId="{4B8B092F-6924-4FA1-B3DB-CDE1C938EB5F}" type="sibTrans" cxnId="{DCA7AAC9-DBC6-487C-8627-E3F99CA1822D}">
      <dgm:prSet/>
      <dgm:spPr/>
      <dgm:t>
        <a:bodyPr/>
        <a:lstStyle/>
        <a:p>
          <a:endParaRPr lang="es-EC"/>
        </a:p>
      </dgm:t>
    </dgm:pt>
    <dgm:pt modelId="{432DC4AB-2E87-4F59-A8DE-84AAB1E6A908}">
      <dgm:prSet/>
      <dgm:spPr/>
      <dgm:t>
        <a:bodyPr/>
        <a:lstStyle/>
        <a:p>
          <a:r>
            <a:rPr lang="es-EC" dirty="0" smtClean="0"/>
            <a:t> Productos convergentes(</a:t>
          </a:r>
          <a:r>
            <a:rPr lang="es-EC" dirty="0" err="1" smtClean="0"/>
            <a:t>Telefonia</a:t>
          </a:r>
          <a:r>
            <a:rPr lang="es-EC" dirty="0" smtClean="0"/>
            <a:t>, internet, datos, TV) -	</a:t>
          </a:r>
          <a:endParaRPr lang="es-EC" dirty="0"/>
        </a:p>
      </dgm:t>
    </dgm:pt>
    <dgm:pt modelId="{9C1DBBAD-3100-46BC-A943-3945879DAC17}" type="parTrans" cxnId="{8EA120EF-DCF4-4C11-AECB-B302761C399C}">
      <dgm:prSet/>
      <dgm:spPr/>
      <dgm:t>
        <a:bodyPr/>
        <a:lstStyle/>
        <a:p>
          <a:endParaRPr lang="es-EC"/>
        </a:p>
      </dgm:t>
    </dgm:pt>
    <dgm:pt modelId="{04703A61-752B-4CAA-96A3-EA409E93AA6E}" type="sibTrans" cxnId="{8EA120EF-DCF4-4C11-AECB-B302761C399C}">
      <dgm:prSet/>
      <dgm:spPr/>
      <dgm:t>
        <a:bodyPr/>
        <a:lstStyle/>
        <a:p>
          <a:endParaRPr lang="es-EC"/>
        </a:p>
      </dgm:t>
    </dgm:pt>
    <dgm:pt modelId="{93342766-A40B-4A04-95AE-E51C1722704D}">
      <dgm:prSet/>
      <dgm:spPr/>
      <dgm:t>
        <a:bodyPr/>
        <a:lstStyle/>
        <a:p>
          <a:r>
            <a:rPr lang="es-EC" dirty="0" smtClean="0"/>
            <a:t> Guerra de servicios de telecomunicaciones.</a:t>
          </a:r>
          <a:endParaRPr lang="es-EC" dirty="0"/>
        </a:p>
      </dgm:t>
    </dgm:pt>
    <dgm:pt modelId="{61C913DE-431C-443F-B4E9-9C165BFD7E31}" type="parTrans" cxnId="{16BEABF8-9624-4934-B1E5-7AB14D5FC4A4}">
      <dgm:prSet/>
      <dgm:spPr/>
      <dgm:t>
        <a:bodyPr/>
        <a:lstStyle/>
        <a:p>
          <a:endParaRPr lang="es-EC"/>
        </a:p>
      </dgm:t>
    </dgm:pt>
    <dgm:pt modelId="{4F7FB53D-624D-47A3-9941-766DBA270C44}" type="sibTrans" cxnId="{16BEABF8-9624-4934-B1E5-7AB14D5FC4A4}">
      <dgm:prSet/>
      <dgm:spPr/>
      <dgm:t>
        <a:bodyPr/>
        <a:lstStyle/>
        <a:p>
          <a:endParaRPr lang="es-EC"/>
        </a:p>
      </dgm:t>
    </dgm:pt>
    <dgm:pt modelId="{17A4C817-4F90-4DB7-B92A-01C2B3E6BDDE}" type="pres">
      <dgm:prSet presAssocID="{ED7E19B6-69AF-4B0A-AD13-F2ABF729B0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9935237-7D4E-4DFD-8350-C2F42FA69CB9}" type="pres">
      <dgm:prSet presAssocID="{C0D45CD8-A52F-4F18-8B3F-A16B05022C73}" presName="composite" presStyleCnt="0"/>
      <dgm:spPr/>
    </dgm:pt>
    <dgm:pt modelId="{0C942EFC-0C74-4E72-9BB4-44637271B1E4}" type="pres">
      <dgm:prSet presAssocID="{C0D45CD8-A52F-4F18-8B3F-A16B05022C7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4A9123-5305-417C-B8CC-D5EB35C50F96}" type="pres">
      <dgm:prSet presAssocID="{C0D45CD8-A52F-4F18-8B3F-A16B05022C7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833547-5891-427D-A6F9-364AD8BEC347}" type="pres">
      <dgm:prSet presAssocID="{19E06BD6-9B77-4350-8A6D-F8D31F847B3B}" presName="space" presStyleCnt="0"/>
      <dgm:spPr/>
    </dgm:pt>
    <dgm:pt modelId="{B66FC07B-92A7-48E0-9250-2D388081C464}" type="pres">
      <dgm:prSet presAssocID="{E5A89151-F74A-499D-B0D6-BD513DC50209}" presName="composite" presStyleCnt="0"/>
      <dgm:spPr/>
    </dgm:pt>
    <dgm:pt modelId="{8C3F539B-57FE-4117-9041-4CF05F9CFDF1}" type="pres">
      <dgm:prSet presAssocID="{E5A89151-F74A-499D-B0D6-BD513DC5020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D1A1BE-0305-4525-9A1E-B0CAFE3C203E}" type="pres">
      <dgm:prSet presAssocID="{E5A89151-F74A-499D-B0D6-BD513DC5020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C89FF8-F769-4F6A-B452-ABB71F43D1E3}" type="pres">
      <dgm:prSet presAssocID="{D1E27EEC-EC81-4B04-8D6A-F4C999353538}" presName="space" presStyleCnt="0"/>
      <dgm:spPr/>
    </dgm:pt>
    <dgm:pt modelId="{028AF796-A9F2-4205-A010-264D5E83785E}" type="pres">
      <dgm:prSet presAssocID="{793BF0A2-956B-46B1-B511-B04849313D9F}" presName="composite" presStyleCnt="0"/>
      <dgm:spPr/>
    </dgm:pt>
    <dgm:pt modelId="{E42633A3-901B-4826-960C-B941F12F89E4}" type="pres">
      <dgm:prSet presAssocID="{793BF0A2-956B-46B1-B511-B04849313D9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F2ED72-A930-4522-8A9D-BE28CA2FD4D0}" type="pres">
      <dgm:prSet presAssocID="{793BF0A2-956B-46B1-B511-B04849313D9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1938D3F-9C5A-473F-969B-57848D4D1478}" srcId="{07881FD0-B380-4CA3-8238-8A7FDD3B53F5}" destId="{DF3FA171-D028-46B2-9E5C-2695C1D69C54}" srcOrd="0" destOrd="0" parTransId="{8D2F082C-2979-45B0-A50A-0CB70C552287}" sibTransId="{21EDF4C4-8094-4D62-8E29-D2970248F22C}"/>
    <dgm:cxn modelId="{16BEABF8-9624-4934-B1E5-7AB14D5FC4A4}" srcId="{238735C3-46A2-47F7-96E2-4214164036AC}" destId="{93342766-A40B-4A04-95AE-E51C1722704D}" srcOrd="0" destOrd="0" parTransId="{61C913DE-431C-443F-B4E9-9C165BFD7E31}" sibTransId="{4F7FB53D-624D-47A3-9941-766DBA270C44}"/>
    <dgm:cxn modelId="{8BAD401F-A0AB-4E07-A230-6FE5F2A933DB}" srcId="{B0C7CFA4-1464-4D8D-BFB7-BB5DF4401183}" destId="{DC601E37-549A-49EF-848E-EEF2B60A5CDD}" srcOrd="0" destOrd="0" parTransId="{6109B8C3-4B0B-4908-A640-B64B6AEFF67B}" sibTransId="{5B2E21A7-C23B-4B7A-84E0-1899DEF09899}"/>
    <dgm:cxn modelId="{BF644CC7-1B6B-45F7-86F4-16BD8648B3B3}" srcId="{44EF2057-A189-44D1-B527-E48CB84B4A7B}" destId="{3067E3D2-9CEC-4985-8B64-63798DB1BDB9}" srcOrd="0" destOrd="0" parTransId="{57984477-D056-4FBD-879C-3D85DD7EA9F1}" sibTransId="{1476037F-DB69-4791-9561-DD409DEC1624}"/>
    <dgm:cxn modelId="{5109A411-9CD8-4443-83B5-2AB0AD3B03F6}" srcId="{793BF0A2-956B-46B1-B511-B04849313D9F}" destId="{37E3D206-19D0-4C21-815D-B402F919BE9F}" srcOrd="2" destOrd="0" parTransId="{8A850B7D-74D3-46B0-89E2-56BDF8711AB3}" sibTransId="{8FF9F1D4-A2BA-460D-A496-8C44A6662A8D}"/>
    <dgm:cxn modelId="{426A458A-5387-4725-96C4-A95EC1474FFB}" type="presOf" srcId="{432DC4AB-2E87-4F59-A8DE-84AAB1E6A908}" destId="{16F2ED72-A930-4522-8A9D-BE28CA2FD4D0}" srcOrd="0" destOrd="7" presId="urn:microsoft.com/office/officeart/2005/8/layout/hList1"/>
    <dgm:cxn modelId="{0B0DD14A-2FA6-45F7-B92C-A0D1F0DCB211}" type="presOf" srcId="{93342766-A40B-4A04-95AE-E51C1722704D}" destId="{16F2ED72-A930-4522-8A9D-BE28CA2FD4D0}" srcOrd="0" destOrd="9" presId="urn:microsoft.com/office/officeart/2005/8/layout/hList1"/>
    <dgm:cxn modelId="{38A0FB77-7F24-4D72-96F6-BC7BBED540C5}" type="presOf" srcId="{44EF2057-A189-44D1-B527-E48CB84B4A7B}" destId="{1DD1A1BE-0305-4525-9A1E-B0CAFE3C203E}" srcOrd="0" destOrd="6" presId="urn:microsoft.com/office/officeart/2005/8/layout/hList1"/>
    <dgm:cxn modelId="{F102720F-CA10-4B40-9DD8-672E83171F10}" type="presOf" srcId="{4A8F61F1-77D8-4401-B85D-140D398695AC}" destId="{3A4A9123-5305-417C-B8CC-D5EB35C50F96}" srcOrd="0" destOrd="1" presId="urn:microsoft.com/office/officeart/2005/8/layout/hList1"/>
    <dgm:cxn modelId="{96359A9C-B422-40C7-B3A4-448DD368F218}" srcId="{793BF0A2-956B-46B1-B511-B04849313D9F}" destId="{238735C3-46A2-47F7-96E2-4214164036AC}" srcOrd="4" destOrd="0" parTransId="{CB2475DD-2626-447D-9986-72574FFB1F6E}" sibTransId="{DEEE8F1D-0F14-4BE7-9806-2AB20F6DD9E2}"/>
    <dgm:cxn modelId="{6BDAA7F9-3E81-48EE-BF08-252E92827628}" srcId="{C0D45CD8-A52F-4F18-8B3F-A16B05022C73}" destId="{4A8F61F1-77D8-4401-B85D-140D398695AC}" srcOrd="1" destOrd="0" parTransId="{C86EE223-78BC-4874-8F96-3C1670DDAF4C}" sibTransId="{26B5DC09-9D18-4796-8302-175A85364F59}"/>
    <dgm:cxn modelId="{9DAAAA85-716F-4E16-9DFB-D4959DA084F7}" srcId="{C86223BC-FBF2-4C40-AEE4-3B4693A0FE14}" destId="{1F6295BF-DF3F-45E2-AC79-9EF695CE32BD}" srcOrd="0" destOrd="0" parTransId="{9EC5A57D-2773-4AF8-B96B-279C608B3800}" sibTransId="{E800CFC8-6853-40F0-B711-EF11572C5BCC}"/>
    <dgm:cxn modelId="{4EF7B06D-2C44-4B46-B8BE-12B953C46408}" type="presOf" srcId="{ED7E19B6-69AF-4B0A-AD13-F2ABF729B03A}" destId="{17A4C817-4F90-4DB7-B92A-01C2B3E6BDDE}" srcOrd="0" destOrd="0" presId="urn:microsoft.com/office/officeart/2005/8/layout/hList1"/>
    <dgm:cxn modelId="{749ED9AD-C0FE-4FEC-A698-4798A053515B}" type="presOf" srcId="{B0C7CFA4-1464-4D8D-BFB7-BB5DF4401183}" destId="{1DD1A1BE-0305-4525-9A1E-B0CAFE3C203E}" srcOrd="0" destOrd="0" presId="urn:microsoft.com/office/officeart/2005/8/layout/hList1"/>
    <dgm:cxn modelId="{0F8D5F6F-B7BB-48CB-9139-154C31E5D0E6}" type="presOf" srcId="{C0D45CD8-A52F-4F18-8B3F-A16B05022C73}" destId="{0C942EFC-0C74-4E72-9BB4-44637271B1E4}" srcOrd="0" destOrd="0" presId="urn:microsoft.com/office/officeart/2005/8/layout/hList1"/>
    <dgm:cxn modelId="{192BC19B-969F-449D-BDB9-1D52DF9B3711}" type="presOf" srcId="{4420A2D5-EC5C-4EF4-A534-55244C7B7169}" destId="{3A4A9123-5305-417C-B8CC-D5EB35C50F96}" srcOrd="0" destOrd="0" presId="urn:microsoft.com/office/officeart/2005/8/layout/hList1"/>
    <dgm:cxn modelId="{2D0EE323-2CAA-4597-8341-BB973C1C86DF}" type="presOf" srcId="{37ADA6C5-E444-4F39-AC4D-8FB1E12762A0}" destId="{3A4A9123-5305-417C-B8CC-D5EB35C50F96}" srcOrd="0" destOrd="2" presId="urn:microsoft.com/office/officeart/2005/8/layout/hList1"/>
    <dgm:cxn modelId="{600C2974-C54D-4B61-9C95-F22618CBC9E0}" srcId="{C0D45CD8-A52F-4F18-8B3F-A16B05022C73}" destId="{37ADA6C5-E444-4F39-AC4D-8FB1E12762A0}" srcOrd="2" destOrd="0" parTransId="{B69BA543-C300-401C-AB69-B8E6D9FCBE78}" sibTransId="{BB6B7D36-461E-4DD3-B20F-92EC5BAEBE88}"/>
    <dgm:cxn modelId="{32A4108A-7634-4AC3-893C-59CB3A8769AB}" type="presOf" srcId="{3067E3D2-9CEC-4985-8B64-63798DB1BDB9}" destId="{1DD1A1BE-0305-4525-9A1E-B0CAFE3C203E}" srcOrd="0" destOrd="7" presId="urn:microsoft.com/office/officeart/2005/8/layout/hList1"/>
    <dgm:cxn modelId="{B5CD5B37-9ED9-48B1-A516-ABD3396EE41B}" srcId="{E5A89151-F74A-499D-B0D6-BD513DC50209}" destId="{C86223BC-FBF2-4C40-AEE4-3B4693A0FE14}" srcOrd="1" destOrd="0" parTransId="{59D87452-870E-4049-8A58-F91E3132619B}" sibTransId="{57201DDC-F9E4-4D1D-880C-37E1C777A522}"/>
    <dgm:cxn modelId="{BC117DF3-69D1-4765-B107-A23389EBCAE1}" type="presOf" srcId="{DF3FA171-D028-46B2-9E5C-2695C1D69C54}" destId="{1DD1A1BE-0305-4525-9A1E-B0CAFE3C203E}" srcOrd="0" destOrd="5" presId="urn:microsoft.com/office/officeart/2005/8/layout/hList1"/>
    <dgm:cxn modelId="{621F28CB-CF2A-4766-A154-DF966798B2E9}" type="presOf" srcId="{E5A89151-F74A-499D-B0D6-BD513DC50209}" destId="{8C3F539B-57FE-4117-9041-4CF05F9CFDF1}" srcOrd="0" destOrd="0" presId="urn:microsoft.com/office/officeart/2005/8/layout/hList1"/>
    <dgm:cxn modelId="{F0504AE3-5044-46F4-91A7-E30642508DCD}" srcId="{E5A89151-F74A-499D-B0D6-BD513DC50209}" destId="{B0C7CFA4-1464-4D8D-BFB7-BB5DF4401183}" srcOrd="0" destOrd="0" parTransId="{1162522F-8F1E-4053-9F48-F9F50EB1D798}" sibTransId="{21063DB8-9882-4C0B-B177-C2E121F70133}"/>
    <dgm:cxn modelId="{42B20501-DC84-4363-A7FC-E75C2C937A96}" srcId="{C0D45CD8-A52F-4F18-8B3F-A16B05022C73}" destId="{4420A2D5-EC5C-4EF4-A534-55244C7B7169}" srcOrd="0" destOrd="0" parTransId="{DDE89583-35B5-439D-BDDF-5DB0E58418CD}" sibTransId="{96618DDE-26F1-4915-B27D-F73F7D4FE4CC}"/>
    <dgm:cxn modelId="{5E39D7DA-9D50-4CB0-8575-25D9282FC94B}" type="presOf" srcId="{15291D56-E303-4A89-99F4-42572C41CDE5}" destId="{16F2ED72-A930-4522-8A9D-BE28CA2FD4D0}" srcOrd="0" destOrd="2" presId="urn:microsoft.com/office/officeart/2005/8/layout/hList1"/>
    <dgm:cxn modelId="{C87F60B8-E228-485D-BE66-E39F3F3A9B01}" type="presOf" srcId="{7B16FF77-2E77-4D71-BF88-AD15B42BB25B}" destId="{16F2ED72-A930-4522-8A9D-BE28CA2FD4D0}" srcOrd="0" destOrd="0" presId="urn:microsoft.com/office/officeart/2005/8/layout/hList1"/>
    <dgm:cxn modelId="{8EA120EF-DCF4-4C11-AECB-B302761C399C}" srcId="{DF91EF0B-FDD8-4C28-9BB6-1805E8F0E879}" destId="{432DC4AB-2E87-4F59-A8DE-84AAB1E6A908}" srcOrd="0" destOrd="0" parTransId="{9C1DBBAD-3100-46BC-A943-3945879DAC17}" sibTransId="{04703A61-752B-4CAA-96A3-EA409E93AA6E}"/>
    <dgm:cxn modelId="{7A400EC1-3ED1-4E83-9395-DFA4C52AA761}" srcId="{793BF0A2-956B-46B1-B511-B04849313D9F}" destId="{15291D56-E303-4A89-99F4-42572C41CDE5}" srcOrd="1" destOrd="0" parTransId="{114C4DF6-0EF5-4C44-8F26-1AF0D6115FD1}" sibTransId="{A0411F01-D00E-4046-9CA8-B548202E5E03}"/>
    <dgm:cxn modelId="{DCA7AAC9-DBC6-487C-8627-E3F99CA1822D}" srcId="{37E3D206-19D0-4C21-815D-B402F919BE9F}" destId="{2E31A462-823A-4162-AD60-BF55418623FA}" srcOrd="0" destOrd="0" parTransId="{3FE72540-EAE7-43C2-B3B3-E6AB5B9D229D}" sibTransId="{4B8B092F-6924-4FA1-B3DB-CDE1C938EB5F}"/>
    <dgm:cxn modelId="{3047ED82-07B4-4C18-AC4F-4968064035DB}" srcId="{ED7E19B6-69AF-4B0A-AD13-F2ABF729B03A}" destId="{C0D45CD8-A52F-4F18-8B3F-A16B05022C73}" srcOrd="0" destOrd="0" parTransId="{C9874D89-5AF3-46E1-AC7D-415A7DA54385}" sibTransId="{19E06BD6-9B77-4350-8A6D-F8D31F847B3B}"/>
    <dgm:cxn modelId="{263DDEFA-77BE-4ACA-A905-119B3E262D71}" type="presOf" srcId="{DC601E37-549A-49EF-848E-EEF2B60A5CDD}" destId="{1DD1A1BE-0305-4525-9A1E-B0CAFE3C203E}" srcOrd="0" destOrd="1" presId="urn:microsoft.com/office/officeart/2005/8/layout/hList1"/>
    <dgm:cxn modelId="{ABF38DA0-2C6B-4689-9ABB-15D2F47F8B08}" srcId="{793BF0A2-956B-46B1-B511-B04849313D9F}" destId="{7B16FF77-2E77-4D71-BF88-AD15B42BB25B}" srcOrd="0" destOrd="0" parTransId="{75198306-3F18-4D08-9A71-95A02B3B12F1}" sibTransId="{2E7AD4A1-E7FC-4B61-84A2-CEA48F26034B}"/>
    <dgm:cxn modelId="{8ACF36AD-2383-46AA-BEA7-71D205E26CB2}" type="presOf" srcId="{238735C3-46A2-47F7-96E2-4214164036AC}" destId="{16F2ED72-A930-4522-8A9D-BE28CA2FD4D0}" srcOrd="0" destOrd="8" presId="urn:microsoft.com/office/officeart/2005/8/layout/hList1"/>
    <dgm:cxn modelId="{552BE768-09E9-4898-A897-1CB922B09DB9}" type="presOf" srcId="{2FE7F2C0-FFF2-4517-A2D1-07970AD2D0E8}" destId="{16F2ED72-A930-4522-8A9D-BE28CA2FD4D0}" srcOrd="0" destOrd="3" presId="urn:microsoft.com/office/officeart/2005/8/layout/hList1"/>
    <dgm:cxn modelId="{B80104CA-3F07-46A2-8D58-640181E61253}" srcId="{793BF0A2-956B-46B1-B511-B04849313D9F}" destId="{DF91EF0B-FDD8-4C28-9BB6-1805E8F0E879}" srcOrd="3" destOrd="0" parTransId="{C8BF0594-5853-4439-8B90-2C1A69403EB5}" sibTransId="{F720ABC5-DB60-4B59-8629-92B6E6D77685}"/>
    <dgm:cxn modelId="{7CC4684E-11A6-4766-8A1F-06E338271765}" type="presOf" srcId="{37E3D206-19D0-4C21-815D-B402F919BE9F}" destId="{16F2ED72-A930-4522-8A9D-BE28CA2FD4D0}" srcOrd="0" destOrd="4" presId="urn:microsoft.com/office/officeart/2005/8/layout/hList1"/>
    <dgm:cxn modelId="{3A93DA03-B8E6-4C08-80AA-11274F105E54}" type="presOf" srcId="{793BF0A2-956B-46B1-B511-B04849313D9F}" destId="{E42633A3-901B-4826-960C-B941F12F89E4}" srcOrd="0" destOrd="0" presId="urn:microsoft.com/office/officeart/2005/8/layout/hList1"/>
    <dgm:cxn modelId="{ED5AC852-7683-4831-AA01-448C83454686}" type="presOf" srcId="{C86223BC-FBF2-4C40-AEE4-3B4693A0FE14}" destId="{1DD1A1BE-0305-4525-9A1E-B0CAFE3C203E}" srcOrd="0" destOrd="2" presId="urn:microsoft.com/office/officeart/2005/8/layout/hList1"/>
    <dgm:cxn modelId="{999A288F-BE64-42CF-A9AB-604B86F68CD1}" srcId="{E5A89151-F74A-499D-B0D6-BD513DC50209}" destId="{44EF2057-A189-44D1-B527-E48CB84B4A7B}" srcOrd="3" destOrd="0" parTransId="{411D62CB-97A7-411B-8495-23F6AAC37156}" sibTransId="{2C3F3E96-7514-44A3-B7EC-BB6A5B46A19B}"/>
    <dgm:cxn modelId="{30C17E93-D512-4477-88D6-580ADE953559}" type="presOf" srcId="{1F6295BF-DF3F-45E2-AC79-9EF695CE32BD}" destId="{1DD1A1BE-0305-4525-9A1E-B0CAFE3C203E}" srcOrd="0" destOrd="3" presId="urn:microsoft.com/office/officeart/2005/8/layout/hList1"/>
    <dgm:cxn modelId="{1FC1CEB3-8C9D-434A-91ED-4074D7A12DB6}" srcId="{15291D56-E303-4A89-99F4-42572C41CDE5}" destId="{2FE7F2C0-FFF2-4517-A2D1-07970AD2D0E8}" srcOrd="0" destOrd="0" parTransId="{7B4EDBF5-E486-4003-B51E-D0CD3AD78D45}" sibTransId="{DCCA9DC6-9969-4802-A4D8-B43B2AFCA9DE}"/>
    <dgm:cxn modelId="{9A022D75-45B9-4DD1-A5D8-FA11BD8993D7}" type="presOf" srcId="{F62ED681-63A5-40EA-9B5D-D83ED3C41C85}" destId="{16F2ED72-A930-4522-8A9D-BE28CA2FD4D0}" srcOrd="0" destOrd="1" presId="urn:microsoft.com/office/officeart/2005/8/layout/hList1"/>
    <dgm:cxn modelId="{BF9BEF22-A74E-4E40-8EBD-7BFDEE41D0D2}" srcId="{7B16FF77-2E77-4D71-BF88-AD15B42BB25B}" destId="{F62ED681-63A5-40EA-9B5D-D83ED3C41C85}" srcOrd="0" destOrd="0" parTransId="{CE86BC82-96F2-4D0A-BFA8-CF8BFB17E039}" sibTransId="{EE0105F1-70BA-4AAD-82A3-9D24264F63ED}"/>
    <dgm:cxn modelId="{ADD3C55A-3F80-4A48-8E28-389F57A2772E}" type="presOf" srcId="{DF91EF0B-FDD8-4C28-9BB6-1805E8F0E879}" destId="{16F2ED72-A930-4522-8A9D-BE28CA2FD4D0}" srcOrd="0" destOrd="6" presId="urn:microsoft.com/office/officeart/2005/8/layout/hList1"/>
    <dgm:cxn modelId="{9878C821-7980-4DEF-9560-3657459F926F}" type="presOf" srcId="{2E31A462-823A-4162-AD60-BF55418623FA}" destId="{16F2ED72-A930-4522-8A9D-BE28CA2FD4D0}" srcOrd="0" destOrd="5" presId="urn:microsoft.com/office/officeart/2005/8/layout/hList1"/>
    <dgm:cxn modelId="{A266BA29-3EAB-4F39-AAF3-364CCD01E04F}" srcId="{ED7E19B6-69AF-4B0A-AD13-F2ABF729B03A}" destId="{793BF0A2-956B-46B1-B511-B04849313D9F}" srcOrd="2" destOrd="0" parTransId="{34A2BFEF-B090-4C1C-A817-709EA75CCD83}" sibTransId="{2EC921D8-7CD4-44DF-B83C-5C96BD41BDA1}"/>
    <dgm:cxn modelId="{C711625A-06E2-436C-BE43-DF5FC6D186C4}" srcId="{ED7E19B6-69AF-4B0A-AD13-F2ABF729B03A}" destId="{E5A89151-F74A-499D-B0D6-BD513DC50209}" srcOrd="1" destOrd="0" parTransId="{C547B141-986C-499A-ABD2-F01CC7E07350}" sibTransId="{D1E27EEC-EC81-4B04-8D6A-F4C999353538}"/>
    <dgm:cxn modelId="{8F9E9B6D-611E-4B61-BEAF-0DCCC44F4534}" type="presOf" srcId="{07881FD0-B380-4CA3-8238-8A7FDD3B53F5}" destId="{1DD1A1BE-0305-4525-9A1E-B0CAFE3C203E}" srcOrd="0" destOrd="4" presId="urn:microsoft.com/office/officeart/2005/8/layout/hList1"/>
    <dgm:cxn modelId="{9F084A89-5BB8-4806-9B34-EDBD5658BB94}" srcId="{E5A89151-F74A-499D-B0D6-BD513DC50209}" destId="{07881FD0-B380-4CA3-8238-8A7FDD3B53F5}" srcOrd="2" destOrd="0" parTransId="{A78F6E76-2CAC-4A53-96C2-7E308606E3EF}" sibTransId="{5785A4A8-B472-46D5-9742-899F99622964}"/>
    <dgm:cxn modelId="{93824741-5DC6-470D-AB0A-9197D509008C}" type="presParOf" srcId="{17A4C817-4F90-4DB7-B92A-01C2B3E6BDDE}" destId="{B9935237-7D4E-4DFD-8350-C2F42FA69CB9}" srcOrd="0" destOrd="0" presId="urn:microsoft.com/office/officeart/2005/8/layout/hList1"/>
    <dgm:cxn modelId="{2EBA9EE8-F665-4890-AA88-F139E9CB55AE}" type="presParOf" srcId="{B9935237-7D4E-4DFD-8350-C2F42FA69CB9}" destId="{0C942EFC-0C74-4E72-9BB4-44637271B1E4}" srcOrd="0" destOrd="0" presId="urn:microsoft.com/office/officeart/2005/8/layout/hList1"/>
    <dgm:cxn modelId="{CAAEADA3-9C0A-4B16-B6C2-21E1ECEC55F7}" type="presParOf" srcId="{B9935237-7D4E-4DFD-8350-C2F42FA69CB9}" destId="{3A4A9123-5305-417C-B8CC-D5EB35C50F96}" srcOrd="1" destOrd="0" presId="urn:microsoft.com/office/officeart/2005/8/layout/hList1"/>
    <dgm:cxn modelId="{884E1C0C-6F10-443D-A0EE-FA338915EEC2}" type="presParOf" srcId="{17A4C817-4F90-4DB7-B92A-01C2B3E6BDDE}" destId="{DC833547-5891-427D-A6F9-364AD8BEC347}" srcOrd="1" destOrd="0" presId="urn:microsoft.com/office/officeart/2005/8/layout/hList1"/>
    <dgm:cxn modelId="{61E67F12-FC84-48F8-A9BE-5BF5EB79CC13}" type="presParOf" srcId="{17A4C817-4F90-4DB7-B92A-01C2B3E6BDDE}" destId="{B66FC07B-92A7-48E0-9250-2D388081C464}" srcOrd="2" destOrd="0" presId="urn:microsoft.com/office/officeart/2005/8/layout/hList1"/>
    <dgm:cxn modelId="{B9DC1643-1592-4451-A18B-79DFA23CE858}" type="presParOf" srcId="{B66FC07B-92A7-48E0-9250-2D388081C464}" destId="{8C3F539B-57FE-4117-9041-4CF05F9CFDF1}" srcOrd="0" destOrd="0" presId="urn:microsoft.com/office/officeart/2005/8/layout/hList1"/>
    <dgm:cxn modelId="{4F3CD6FB-E2D6-4E6F-97BB-76D02B9BC41D}" type="presParOf" srcId="{B66FC07B-92A7-48E0-9250-2D388081C464}" destId="{1DD1A1BE-0305-4525-9A1E-B0CAFE3C203E}" srcOrd="1" destOrd="0" presId="urn:microsoft.com/office/officeart/2005/8/layout/hList1"/>
    <dgm:cxn modelId="{8D0359EA-27B8-47C4-A14A-D9043C8AC1C8}" type="presParOf" srcId="{17A4C817-4F90-4DB7-B92A-01C2B3E6BDDE}" destId="{09C89FF8-F769-4F6A-B452-ABB71F43D1E3}" srcOrd="3" destOrd="0" presId="urn:microsoft.com/office/officeart/2005/8/layout/hList1"/>
    <dgm:cxn modelId="{6DFBFB23-C6AD-4721-97B1-31BEEAD30984}" type="presParOf" srcId="{17A4C817-4F90-4DB7-B92A-01C2B3E6BDDE}" destId="{028AF796-A9F2-4205-A010-264D5E83785E}" srcOrd="4" destOrd="0" presId="urn:microsoft.com/office/officeart/2005/8/layout/hList1"/>
    <dgm:cxn modelId="{6807FEBE-3CE3-4423-BA5E-471F2EFDC29A}" type="presParOf" srcId="{028AF796-A9F2-4205-A010-264D5E83785E}" destId="{E42633A3-901B-4826-960C-B941F12F89E4}" srcOrd="0" destOrd="0" presId="urn:microsoft.com/office/officeart/2005/8/layout/hList1"/>
    <dgm:cxn modelId="{2E1955C0-75E8-45A8-B319-7E6DFA527798}" type="presParOf" srcId="{028AF796-A9F2-4205-A010-264D5E83785E}" destId="{16F2ED72-A930-4522-8A9D-BE28CA2FD4D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776EFE-B314-4AF6-A021-4A26FF6BC575}" type="doc">
      <dgm:prSet loTypeId="urn:microsoft.com/office/officeart/2005/8/layout/target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16965FDD-2241-494C-A376-351945555528}">
      <dgm:prSet phldrT="[Texto]"/>
      <dgm:spPr/>
      <dgm:t>
        <a:bodyPr/>
        <a:lstStyle/>
        <a:p>
          <a:r>
            <a:rPr lang="es-ES" dirty="0" smtClean="0"/>
            <a:t>Participación del personal adecuado a ser entrevistado, o usuarios claves de cada una de las gerencias involucradas. </a:t>
          </a:r>
          <a:endParaRPr lang="es-EC" dirty="0"/>
        </a:p>
      </dgm:t>
    </dgm:pt>
    <dgm:pt modelId="{8BE183DE-5ACA-4565-8A9A-436344CCB9B6}" type="parTrans" cxnId="{E98A584B-8414-4868-B8D0-731DC3EED943}">
      <dgm:prSet/>
      <dgm:spPr/>
      <dgm:t>
        <a:bodyPr/>
        <a:lstStyle/>
        <a:p>
          <a:endParaRPr lang="es-EC"/>
        </a:p>
      </dgm:t>
    </dgm:pt>
    <dgm:pt modelId="{80B5D726-CF7B-410C-AD66-98B26697995C}" type="sibTrans" cxnId="{E98A584B-8414-4868-B8D0-731DC3EED943}">
      <dgm:prSet/>
      <dgm:spPr/>
      <dgm:t>
        <a:bodyPr/>
        <a:lstStyle/>
        <a:p>
          <a:endParaRPr lang="es-EC"/>
        </a:p>
      </dgm:t>
    </dgm:pt>
    <dgm:pt modelId="{1A08E5D7-F21A-4093-807A-EF6EB0A6B923}">
      <dgm:prSet/>
      <dgm:spPr/>
      <dgm:t>
        <a:bodyPr/>
        <a:lstStyle/>
        <a:p>
          <a:r>
            <a:rPr lang="es-ES" dirty="0" smtClean="0"/>
            <a:t>Apoyo directo de la gerencia de negocios, operaciones y de tecnologías de información.</a:t>
          </a:r>
          <a:endParaRPr lang="es-EC" dirty="0"/>
        </a:p>
      </dgm:t>
    </dgm:pt>
    <dgm:pt modelId="{3E44BF25-E654-443B-B944-51B91EC03CC4}" type="parTrans" cxnId="{E98C5A86-474F-4A6D-80D8-85E9338DA0A7}">
      <dgm:prSet/>
      <dgm:spPr/>
      <dgm:t>
        <a:bodyPr/>
        <a:lstStyle/>
        <a:p>
          <a:endParaRPr lang="es-EC"/>
        </a:p>
      </dgm:t>
    </dgm:pt>
    <dgm:pt modelId="{0A39BE91-2B78-4225-A3FB-E2DA88A28E87}" type="sibTrans" cxnId="{E98C5A86-474F-4A6D-80D8-85E9338DA0A7}">
      <dgm:prSet/>
      <dgm:spPr/>
      <dgm:t>
        <a:bodyPr/>
        <a:lstStyle/>
        <a:p>
          <a:endParaRPr lang="es-EC"/>
        </a:p>
      </dgm:t>
    </dgm:pt>
    <dgm:pt modelId="{A759D007-A743-4ED0-AD2E-A512CCC8D364}">
      <dgm:prSet/>
      <dgm:spPr/>
      <dgm:t>
        <a:bodyPr/>
        <a:lstStyle/>
        <a:p>
          <a:r>
            <a:rPr lang="es-ES" smtClean="0"/>
            <a:t>Contar con un Sponsor de alto nivel gerencial que cuente con empoderamiento para la toma de decisiones.</a:t>
          </a:r>
          <a:endParaRPr lang="es-EC" dirty="0"/>
        </a:p>
      </dgm:t>
    </dgm:pt>
    <dgm:pt modelId="{68DDB4B1-DC0C-44C7-A18C-3F420C1F2F31}" type="parTrans" cxnId="{602918E4-6567-4FF9-87E1-CECA9578CDCA}">
      <dgm:prSet/>
      <dgm:spPr/>
      <dgm:t>
        <a:bodyPr/>
        <a:lstStyle/>
        <a:p>
          <a:endParaRPr lang="es-EC"/>
        </a:p>
      </dgm:t>
    </dgm:pt>
    <dgm:pt modelId="{DAE7963C-C2C4-4F11-B891-AC562E256AE6}" type="sibTrans" cxnId="{602918E4-6567-4FF9-87E1-CECA9578CDCA}">
      <dgm:prSet/>
      <dgm:spPr/>
      <dgm:t>
        <a:bodyPr/>
        <a:lstStyle/>
        <a:p>
          <a:endParaRPr lang="es-EC"/>
        </a:p>
      </dgm:t>
    </dgm:pt>
    <dgm:pt modelId="{C745D801-F1F1-4BF1-8B83-8919530491A5}">
      <dgm:prSet/>
      <dgm:spPr/>
      <dgm:t>
        <a:bodyPr/>
        <a:lstStyle/>
        <a:p>
          <a:r>
            <a:rPr lang="es-ES" smtClean="0"/>
            <a:t>Definición de un equipo de trabajo interno multidisciplinario de la CNT EP que facilite intercambio de información.</a:t>
          </a:r>
          <a:endParaRPr lang="es-EC" dirty="0"/>
        </a:p>
      </dgm:t>
    </dgm:pt>
    <dgm:pt modelId="{D23D63BD-7912-484A-B7AE-22C4876F4AE3}" type="parTrans" cxnId="{F5159235-85A7-4B0D-88DD-D5E5B0894A17}">
      <dgm:prSet/>
      <dgm:spPr/>
      <dgm:t>
        <a:bodyPr/>
        <a:lstStyle/>
        <a:p>
          <a:endParaRPr lang="es-EC"/>
        </a:p>
      </dgm:t>
    </dgm:pt>
    <dgm:pt modelId="{B2037248-0A07-4E88-AA6C-CBB44B44EC68}" type="sibTrans" cxnId="{F5159235-85A7-4B0D-88DD-D5E5B0894A17}">
      <dgm:prSet/>
      <dgm:spPr/>
      <dgm:t>
        <a:bodyPr/>
        <a:lstStyle/>
        <a:p>
          <a:endParaRPr lang="es-EC"/>
        </a:p>
      </dgm:t>
    </dgm:pt>
    <dgm:pt modelId="{6971290F-0C89-42E2-ABCE-7AD18FD9FFA5}">
      <dgm:prSet/>
      <dgm:spPr/>
      <dgm:t>
        <a:bodyPr/>
        <a:lstStyle/>
        <a:p>
          <a:r>
            <a:rPr lang="es-ES" smtClean="0"/>
            <a:t>Difusión del trabajo que realiza la empresa a través de presentaciones, charlas, reuniones y comunicados, para que el personal entienda la labor a realizar.</a:t>
          </a:r>
          <a:endParaRPr lang="es-EC" dirty="0"/>
        </a:p>
      </dgm:t>
    </dgm:pt>
    <dgm:pt modelId="{D2A52458-EF4D-47F1-86EB-0729B1E5E7EB}" type="parTrans" cxnId="{C35E7151-1BF0-4EFA-91C1-360B4AF41E86}">
      <dgm:prSet/>
      <dgm:spPr/>
      <dgm:t>
        <a:bodyPr/>
        <a:lstStyle/>
        <a:p>
          <a:endParaRPr lang="es-EC"/>
        </a:p>
      </dgm:t>
    </dgm:pt>
    <dgm:pt modelId="{4EE6B57B-06DB-4D5D-B08D-D185107ED775}" type="sibTrans" cxnId="{C35E7151-1BF0-4EFA-91C1-360B4AF41E86}">
      <dgm:prSet/>
      <dgm:spPr/>
      <dgm:t>
        <a:bodyPr/>
        <a:lstStyle/>
        <a:p>
          <a:endParaRPr lang="es-EC"/>
        </a:p>
      </dgm:t>
    </dgm:pt>
    <dgm:pt modelId="{E1B7D841-4859-4940-A0FB-14DF411C9C6C}" type="pres">
      <dgm:prSet presAssocID="{2E776EFE-B314-4AF6-A021-4A26FF6BC5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140EC44-01D0-4832-A2DB-DF01680A00A4}" type="pres">
      <dgm:prSet presAssocID="{16965FDD-2241-494C-A376-351945555528}" presName="circle1" presStyleLbl="node1" presStyleIdx="0" presStyleCnt="5"/>
      <dgm:spPr/>
    </dgm:pt>
    <dgm:pt modelId="{5C80B402-F6C3-4B0E-8866-9F2C05DB2219}" type="pres">
      <dgm:prSet presAssocID="{16965FDD-2241-494C-A376-351945555528}" presName="space" presStyleCnt="0"/>
      <dgm:spPr/>
    </dgm:pt>
    <dgm:pt modelId="{74535183-305F-400D-8B5F-BB83FAFB3F46}" type="pres">
      <dgm:prSet presAssocID="{16965FDD-2241-494C-A376-351945555528}" presName="rect1" presStyleLbl="alignAcc1" presStyleIdx="0" presStyleCnt="5"/>
      <dgm:spPr/>
      <dgm:t>
        <a:bodyPr/>
        <a:lstStyle/>
        <a:p>
          <a:endParaRPr lang="es-EC"/>
        </a:p>
      </dgm:t>
    </dgm:pt>
    <dgm:pt modelId="{64707384-DA6C-40BA-BA16-4C80B060DD99}" type="pres">
      <dgm:prSet presAssocID="{1A08E5D7-F21A-4093-807A-EF6EB0A6B923}" presName="vertSpace2" presStyleLbl="node1" presStyleIdx="0" presStyleCnt="5"/>
      <dgm:spPr/>
    </dgm:pt>
    <dgm:pt modelId="{4300BFC3-2C50-4994-A049-B951205BFA63}" type="pres">
      <dgm:prSet presAssocID="{1A08E5D7-F21A-4093-807A-EF6EB0A6B923}" presName="circle2" presStyleLbl="node1" presStyleIdx="1" presStyleCnt="5"/>
      <dgm:spPr/>
    </dgm:pt>
    <dgm:pt modelId="{EB504CA4-ECEB-4C4D-969A-0B600FB62443}" type="pres">
      <dgm:prSet presAssocID="{1A08E5D7-F21A-4093-807A-EF6EB0A6B923}" presName="rect2" presStyleLbl="alignAcc1" presStyleIdx="1" presStyleCnt="5"/>
      <dgm:spPr/>
      <dgm:t>
        <a:bodyPr/>
        <a:lstStyle/>
        <a:p>
          <a:endParaRPr lang="es-EC"/>
        </a:p>
      </dgm:t>
    </dgm:pt>
    <dgm:pt modelId="{A2A6C8EE-DD37-403E-8B3D-DD2F28D06B05}" type="pres">
      <dgm:prSet presAssocID="{A759D007-A743-4ED0-AD2E-A512CCC8D364}" presName="vertSpace3" presStyleLbl="node1" presStyleIdx="1" presStyleCnt="5"/>
      <dgm:spPr/>
    </dgm:pt>
    <dgm:pt modelId="{4C859759-C816-49C8-8BF7-88CA64A9F553}" type="pres">
      <dgm:prSet presAssocID="{A759D007-A743-4ED0-AD2E-A512CCC8D364}" presName="circle3" presStyleLbl="node1" presStyleIdx="2" presStyleCnt="5"/>
      <dgm:spPr/>
    </dgm:pt>
    <dgm:pt modelId="{E5BA2BBD-DD10-49DA-AFDF-85F637C3765C}" type="pres">
      <dgm:prSet presAssocID="{A759D007-A743-4ED0-AD2E-A512CCC8D364}" presName="rect3" presStyleLbl="alignAcc1" presStyleIdx="2" presStyleCnt="5"/>
      <dgm:spPr/>
      <dgm:t>
        <a:bodyPr/>
        <a:lstStyle/>
        <a:p>
          <a:endParaRPr lang="es-MX"/>
        </a:p>
      </dgm:t>
    </dgm:pt>
    <dgm:pt modelId="{91016D38-380C-48C3-8763-96517F4ED246}" type="pres">
      <dgm:prSet presAssocID="{C745D801-F1F1-4BF1-8B83-8919530491A5}" presName="vertSpace4" presStyleLbl="node1" presStyleIdx="2" presStyleCnt="5"/>
      <dgm:spPr/>
    </dgm:pt>
    <dgm:pt modelId="{7C0E67C8-24B6-487C-A432-37D45B532D90}" type="pres">
      <dgm:prSet presAssocID="{C745D801-F1F1-4BF1-8B83-8919530491A5}" presName="circle4" presStyleLbl="node1" presStyleIdx="3" presStyleCnt="5"/>
      <dgm:spPr/>
    </dgm:pt>
    <dgm:pt modelId="{E315EC15-D24C-4428-B809-26B51C6E6ED9}" type="pres">
      <dgm:prSet presAssocID="{C745D801-F1F1-4BF1-8B83-8919530491A5}" presName="rect4" presStyleLbl="alignAcc1" presStyleIdx="3" presStyleCnt="5"/>
      <dgm:spPr/>
      <dgm:t>
        <a:bodyPr/>
        <a:lstStyle/>
        <a:p>
          <a:endParaRPr lang="es-MX"/>
        </a:p>
      </dgm:t>
    </dgm:pt>
    <dgm:pt modelId="{E836E692-3C80-407B-85E4-1501BCED98EA}" type="pres">
      <dgm:prSet presAssocID="{6971290F-0C89-42E2-ABCE-7AD18FD9FFA5}" presName="vertSpace5" presStyleLbl="node1" presStyleIdx="3" presStyleCnt="5"/>
      <dgm:spPr/>
    </dgm:pt>
    <dgm:pt modelId="{2528114E-5FD1-48B7-8C7D-6C94E8DF57D7}" type="pres">
      <dgm:prSet presAssocID="{6971290F-0C89-42E2-ABCE-7AD18FD9FFA5}" presName="circle5" presStyleLbl="node1" presStyleIdx="4" presStyleCnt="5"/>
      <dgm:spPr/>
    </dgm:pt>
    <dgm:pt modelId="{D7BFF3E5-51A9-43A8-927E-412CA1FE3180}" type="pres">
      <dgm:prSet presAssocID="{6971290F-0C89-42E2-ABCE-7AD18FD9FFA5}" presName="rect5" presStyleLbl="alignAcc1" presStyleIdx="4" presStyleCnt="5"/>
      <dgm:spPr/>
      <dgm:t>
        <a:bodyPr/>
        <a:lstStyle/>
        <a:p>
          <a:endParaRPr lang="es-MX"/>
        </a:p>
      </dgm:t>
    </dgm:pt>
    <dgm:pt modelId="{48F6B26D-7CE0-4ACA-A86A-D80C3F6AAAB9}" type="pres">
      <dgm:prSet presAssocID="{16965FDD-2241-494C-A376-351945555528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BFB5CC2-A995-47E2-8500-1A809610BDD5}" type="pres">
      <dgm:prSet presAssocID="{1A08E5D7-F21A-4093-807A-EF6EB0A6B923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95BB19-4594-43FE-9B80-72DC7FC34895}" type="pres">
      <dgm:prSet presAssocID="{A759D007-A743-4ED0-AD2E-A512CCC8D364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9CE84E-E4B2-43D7-AC10-6DE0E460036A}" type="pres">
      <dgm:prSet presAssocID="{C745D801-F1F1-4BF1-8B83-8919530491A5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7CA6780-3E98-40E6-B39E-F25DEDDF63EA}" type="pres">
      <dgm:prSet presAssocID="{6971290F-0C89-42E2-ABCE-7AD18FD9FFA5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E8C2FC2-96A6-4652-A12B-7717F169F38A}" type="presOf" srcId="{A759D007-A743-4ED0-AD2E-A512CCC8D364}" destId="{E5BA2BBD-DD10-49DA-AFDF-85F637C3765C}" srcOrd="0" destOrd="0" presId="urn:microsoft.com/office/officeart/2005/8/layout/target3"/>
    <dgm:cxn modelId="{03706AB3-6251-46DD-9EB0-D77E59D7CE3C}" type="presOf" srcId="{1A08E5D7-F21A-4093-807A-EF6EB0A6B923}" destId="{EB504CA4-ECEB-4C4D-969A-0B600FB62443}" srcOrd="0" destOrd="0" presId="urn:microsoft.com/office/officeart/2005/8/layout/target3"/>
    <dgm:cxn modelId="{C35E7151-1BF0-4EFA-91C1-360B4AF41E86}" srcId="{2E776EFE-B314-4AF6-A021-4A26FF6BC575}" destId="{6971290F-0C89-42E2-ABCE-7AD18FD9FFA5}" srcOrd="4" destOrd="0" parTransId="{D2A52458-EF4D-47F1-86EB-0729B1E5E7EB}" sibTransId="{4EE6B57B-06DB-4D5D-B08D-D185107ED775}"/>
    <dgm:cxn modelId="{E98A584B-8414-4868-B8D0-731DC3EED943}" srcId="{2E776EFE-B314-4AF6-A021-4A26FF6BC575}" destId="{16965FDD-2241-494C-A376-351945555528}" srcOrd="0" destOrd="0" parTransId="{8BE183DE-5ACA-4565-8A9A-436344CCB9B6}" sibTransId="{80B5D726-CF7B-410C-AD66-98B26697995C}"/>
    <dgm:cxn modelId="{602918E4-6567-4FF9-87E1-CECA9578CDCA}" srcId="{2E776EFE-B314-4AF6-A021-4A26FF6BC575}" destId="{A759D007-A743-4ED0-AD2E-A512CCC8D364}" srcOrd="2" destOrd="0" parTransId="{68DDB4B1-DC0C-44C7-A18C-3F420C1F2F31}" sibTransId="{DAE7963C-C2C4-4F11-B891-AC562E256AE6}"/>
    <dgm:cxn modelId="{ADDEA7EB-643F-4B0B-8408-A05D0C7191DB}" type="presOf" srcId="{C745D801-F1F1-4BF1-8B83-8919530491A5}" destId="{7C9CE84E-E4B2-43D7-AC10-6DE0E460036A}" srcOrd="1" destOrd="0" presId="urn:microsoft.com/office/officeart/2005/8/layout/target3"/>
    <dgm:cxn modelId="{B10CDD66-AFB0-4AE0-A077-209A24C49C72}" type="presOf" srcId="{C745D801-F1F1-4BF1-8B83-8919530491A5}" destId="{E315EC15-D24C-4428-B809-26B51C6E6ED9}" srcOrd="0" destOrd="0" presId="urn:microsoft.com/office/officeart/2005/8/layout/target3"/>
    <dgm:cxn modelId="{5B15BE31-E9DC-473C-A5D1-4C79765D4BE3}" type="presOf" srcId="{6971290F-0C89-42E2-ABCE-7AD18FD9FFA5}" destId="{B7CA6780-3E98-40E6-B39E-F25DEDDF63EA}" srcOrd="1" destOrd="0" presId="urn:microsoft.com/office/officeart/2005/8/layout/target3"/>
    <dgm:cxn modelId="{96EC5E21-3994-4382-B143-118E2213BFDA}" type="presOf" srcId="{A759D007-A743-4ED0-AD2E-A512CCC8D364}" destId="{FF95BB19-4594-43FE-9B80-72DC7FC34895}" srcOrd="1" destOrd="0" presId="urn:microsoft.com/office/officeart/2005/8/layout/target3"/>
    <dgm:cxn modelId="{E51EA4FE-FF49-4E7A-84D0-8F6713E5C1A8}" type="presOf" srcId="{6971290F-0C89-42E2-ABCE-7AD18FD9FFA5}" destId="{D7BFF3E5-51A9-43A8-927E-412CA1FE3180}" srcOrd="0" destOrd="0" presId="urn:microsoft.com/office/officeart/2005/8/layout/target3"/>
    <dgm:cxn modelId="{DA13881A-1DD6-448B-A3AE-08E70995FD8E}" type="presOf" srcId="{1A08E5D7-F21A-4093-807A-EF6EB0A6B923}" destId="{8BFB5CC2-A995-47E2-8500-1A809610BDD5}" srcOrd="1" destOrd="0" presId="urn:microsoft.com/office/officeart/2005/8/layout/target3"/>
    <dgm:cxn modelId="{153942B6-8DE3-4F3A-89DE-919765848A3E}" type="presOf" srcId="{16965FDD-2241-494C-A376-351945555528}" destId="{48F6B26D-7CE0-4ACA-A86A-D80C3F6AAAB9}" srcOrd="1" destOrd="0" presId="urn:microsoft.com/office/officeart/2005/8/layout/target3"/>
    <dgm:cxn modelId="{E98C5A86-474F-4A6D-80D8-85E9338DA0A7}" srcId="{2E776EFE-B314-4AF6-A021-4A26FF6BC575}" destId="{1A08E5D7-F21A-4093-807A-EF6EB0A6B923}" srcOrd="1" destOrd="0" parTransId="{3E44BF25-E654-443B-B944-51B91EC03CC4}" sibTransId="{0A39BE91-2B78-4225-A3FB-E2DA88A28E87}"/>
    <dgm:cxn modelId="{2986C485-9F78-41F6-99BB-0EC269766462}" type="presOf" srcId="{2E776EFE-B314-4AF6-A021-4A26FF6BC575}" destId="{E1B7D841-4859-4940-A0FB-14DF411C9C6C}" srcOrd="0" destOrd="0" presId="urn:microsoft.com/office/officeart/2005/8/layout/target3"/>
    <dgm:cxn modelId="{F5159235-85A7-4B0D-88DD-D5E5B0894A17}" srcId="{2E776EFE-B314-4AF6-A021-4A26FF6BC575}" destId="{C745D801-F1F1-4BF1-8B83-8919530491A5}" srcOrd="3" destOrd="0" parTransId="{D23D63BD-7912-484A-B7AE-22C4876F4AE3}" sibTransId="{B2037248-0A07-4E88-AA6C-CBB44B44EC68}"/>
    <dgm:cxn modelId="{43806B16-535D-4558-A9C1-CFFD1D400D5C}" type="presOf" srcId="{16965FDD-2241-494C-A376-351945555528}" destId="{74535183-305F-400D-8B5F-BB83FAFB3F46}" srcOrd="0" destOrd="0" presId="urn:microsoft.com/office/officeart/2005/8/layout/target3"/>
    <dgm:cxn modelId="{8E3DC8BB-0000-40C9-A702-8222AC7E95F2}" type="presParOf" srcId="{E1B7D841-4859-4940-A0FB-14DF411C9C6C}" destId="{D140EC44-01D0-4832-A2DB-DF01680A00A4}" srcOrd="0" destOrd="0" presId="urn:microsoft.com/office/officeart/2005/8/layout/target3"/>
    <dgm:cxn modelId="{6F4F3887-F858-4837-9C44-E4E06C01E67B}" type="presParOf" srcId="{E1B7D841-4859-4940-A0FB-14DF411C9C6C}" destId="{5C80B402-F6C3-4B0E-8866-9F2C05DB2219}" srcOrd="1" destOrd="0" presId="urn:microsoft.com/office/officeart/2005/8/layout/target3"/>
    <dgm:cxn modelId="{68C744A3-5BF1-4756-AE71-678D09F04C3D}" type="presParOf" srcId="{E1B7D841-4859-4940-A0FB-14DF411C9C6C}" destId="{74535183-305F-400D-8B5F-BB83FAFB3F46}" srcOrd="2" destOrd="0" presId="urn:microsoft.com/office/officeart/2005/8/layout/target3"/>
    <dgm:cxn modelId="{DBF4D01A-DE3B-489F-B063-9467B644CCA4}" type="presParOf" srcId="{E1B7D841-4859-4940-A0FB-14DF411C9C6C}" destId="{64707384-DA6C-40BA-BA16-4C80B060DD99}" srcOrd="3" destOrd="0" presId="urn:microsoft.com/office/officeart/2005/8/layout/target3"/>
    <dgm:cxn modelId="{929B2E5E-1FCF-4006-9A01-1B2671682C89}" type="presParOf" srcId="{E1B7D841-4859-4940-A0FB-14DF411C9C6C}" destId="{4300BFC3-2C50-4994-A049-B951205BFA63}" srcOrd="4" destOrd="0" presId="urn:microsoft.com/office/officeart/2005/8/layout/target3"/>
    <dgm:cxn modelId="{B93FD230-16B1-4A87-B2A7-36DD8A1040F2}" type="presParOf" srcId="{E1B7D841-4859-4940-A0FB-14DF411C9C6C}" destId="{EB504CA4-ECEB-4C4D-969A-0B600FB62443}" srcOrd="5" destOrd="0" presId="urn:microsoft.com/office/officeart/2005/8/layout/target3"/>
    <dgm:cxn modelId="{08FBD41C-712A-4E19-88A4-5D31ED429341}" type="presParOf" srcId="{E1B7D841-4859-4940-A0FB-14DF411C9C6C}" destId="{A2A6C8EE-DD37-403E-8B3D-DD2F28D06B05}" srcOrd="6" destOrd="0" presId="urn:microsoft.com/office/officeart/2005/8/layout/target3"/>
    <dgm:cxn modelId="{71033F4F-03FF-47A2-8C95-81BAB03F2D93}" type="presParOf" srcId="{E1B7D841-4859-4940-A0FB-14DF411C9C6C}" destId="{4C859759-C816-49C8-8BF7-88CA64A9F553}" srcOrd="7" destOrd="0" presId="urn:microsoft.com/office/officeart/2005/8/layout/target3"/>
    <dgm:cxn modelId="{3FA7796B-5C83-4453-975B-378C148BBB57}" type="presParOf" srcId="{E1B7D841-4859-4940-A0FB-14DF411C9C6C}" destId="{E5BA2BBD-DD10-49DA-AFDF-85F637C3765C}" srcOrd="8" destOrd="0" presId="urn:microsoft.com/office/officeart/2005/8/layout/target3"/>
    <dgm:cxn modelId="{5E64EBB7-4EA0-4AAE-9C1D-F31D8CDBCDC0}" type="presParOf" srcId="{E1B7D841-4859-4940-A0FB-14DF411C9C6C}" destId="{91016D38-380C-48C3-8763-96517F4ED246}" srcOrd="9" destOrd="0" presId="urn:microsoft.com/office/officeart/2005/8/layout/target3"/>
    <dgm:cxn modelId="{50001946-0E5C-4030-8B26-D83EC893EF7F}" type="presParOf" srcId="{E1B7D841-4859-4940-A0FB-14DF411C9C6C}" destId="{7C0E67C8-24B6-487C-A432-37D45B532D90}" srcOrd="10" destOrd="0" presId="urn:microsoft.com/office/officeart/2005/8/layout/target3"/>
    <dgm:cxn modelId="{EB030C21-30AD-40E4-80FA-C59450161BDB}" type="presParOf" srcId="{E1B7D841-4859-4940-A0FB-14DF411C9C6C}" destId="{E315EC15-D24C-4428-B809-26B51C6E6ED9}" srcOrd="11" destOrd="0" presId="urn:microsoft.com/office/officeart/2005/8/layout/target3"/>
    <dgm:cxn modelId="{AD7F1B58-EB41-4EA0-BFA8-754CF447461E}" type="presParOf" srcId="{E1B7D841-4859-4940-A0FB-14DF411C9C6C}" destId="{E836E692-3C80-407B-85E4-1501BCED98EA}" srcOrd="12" destOrd="0" presId="urn:microsoft.com/office/officeart/2005/8/layout/target3"/>
    <dgm:cxn modelId="{0C1EC5CA-B067-4335-BED5-49513FF73C56}" type="presParOf" srcId="{E1B7D841-4859-4940-A0FB-14DF411C9C6C}" destId="{2528114E-5FD1-48B7-8C7D-6C94E8DF57D7}" srcOrd="13" destOrd="0" presId="urn:microsoft.com/office/officeart/2005/8/layout/target3"/>
    <dgm:cxn modelId="{CE7170C9-5305-4B92-927D-B4F6408D83AC}" type="presParOf" srcId="{E1B7D841-4859-4940-A0FB-14DF411C9C6C}" destId="{D7BFF3E5-51A9-43A8-927E-412CA1FE3180}" srcOrd="14" destOrd="0" presId="urn:microsoft.com/office/officeart/2005/8/layout/target3"/>
    <dgm:cxn modelId="{A4AEEB88-E858-43F2-8C01-A5579C600D64}" type="presParOf" srcId="{E1B7D841-4859-4940-A0FB-14DF411C9C6C}" destId="{48F6B26D-7CE0-4ACA-A86A-D80C3F6AAAB9}" srcOrd="15" destOrd="0" presId="urn:microsoft.com/office/officeart/2005/8/layout/target3"/>
    <dgm:cxn modelId="{D346EA4E-C51B-4849-A1A8-8755FD1E4CE2}" type="presParOf" srcId="{E1B7D841-4859-4940-A0FB-14DF411C9C6C}" destId="{8BFB5CC2-A995-47E2-8500-1A809610BDD5}" srcOrd="16" destOrd="0" presId="urn:microsoft.com/office/officeart/2005/8/layout/target3"/>
    <dgm:cxn modelId="{B0197E40-1090-42D5-9DA4-C7803D68DDE1}" type="presParOf" srcId="{E1B7D841-4859-4940-A0FB-14DF411C9C6C}" destId="{FF95BB19-4594-43FE-9B80-72DC7FC34895}" srcOrd="17" destOrd="0" presId="urn:microsoft.com/office/officeart/2005/8/layout/target3"/>
    <dgm:cxn modelId="{B94E4160-ABDC-4E76-93C4-9C7EF0B29B87}" type="presParOf" srcId="{E1B7D841-4859-4940-A0FB-14DF411C9C6C}" destId="{7C9CE84E-E4B2-43D7-AC10-6DE0E460036A}" srcOrd="18" destOrd="0" presId="urn:microsoft.com/office/officeart/2005/8/layout/target3"/>
    <dgm:cxn modelId="{F24A1FEA-722A-45D5-B42B-FDEFE274B4C3}" type="presParOf" srcId="{E1B7D841-4859-4940-A0FB-14DF411C9C6C}" destId="{B7CA6780-3E98-40E6-B39E-F25DEDDF63EA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4A094-A63B-4AB2-B7AF-D6154324B5B9}">
      <dsp:nvSpPr>
        <dsp:cNvPr id="0" name=""/>
        <dsp:cNvSpPr/>
      </dsp:nvSpPr>
      <dsp:spPr>
        <a:xfrm>
          <a:off x="0" y="701781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D1A07E-4916-4CAE-BF61-043B3A7BB415}">
      <dsp:nvSpPr>
        <dsp:cNvPr id="0" name=""/>
        <dsp:cNvSpPr/>
      </dsp:nvSpPr>
      <dsp:spPr>
        <a:xfrm>
          <a:off x="411480" y="436101"/>
          <a:ext cx="5760720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CORPORACIONA NACIONAL DE TELECOMUNICACIONES</a:t>
          </a:r>
          <a:endParaRPr lang="es-EC" sz="1800" kern="1200" dirty="0"/>
        </a:p>
      </dsp:txBody>
      <dsp:txXfrm>
        <a:off x="437419" y="462040"/>
        <a:ext cx="5708842" cy="479482"/>
      </dsp:txXfrm>
    </dsp:sp>
    <dsp:sp modelId="{AB34162C-9940-4211-AF10-4474E56696F8}">
      <dsp:nvSpPr>
        <dsp:cNvPr id="0" name=""/>
        <dsp:cNvSpPr/>
      </dsp:nvSpPr>
      <dsp:spPr>
        <a:xfrm>
          <a:off x="0" y="1518261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242362-95F8-4463-B382-DA5B0B57787A}">
      <dsp:nvSpPr>
        <dsp:cNvPr id="0" name=""/>
        <dsp:cNvSpPr/>
      </dsp:nvSpPr>
      <dsp:spPr>
        <a:xfrm>
          <a:off x="411480" y="1252581"/>
          <a:ext cx="5760720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OBJETIVOS</a:t>
          </a:r>
        </a:p>
      </dsp:txBody>
      <dsp:txXfrm>
        <a:off x="437419" y="1278520"/>
        <a:ext cx="5708842" cy="479482"/>
      </dsp:txXfrm>
    </dsp:sp>
    <dsp:sp modelId="{81CD59AE-0351-4E36-9EFA-4E1A949B44D5}">
      <dsp:nvSpPr>
        <dsp:cNvPr id="0" name=""/>
        <dsp:cNvSpPr/>
      </dsp:nvSpPr>
      <dsp:spPr>
        <a:xfrm>
          <a:off x="0" y="2334741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3E3763-1EE8-4A92-A07A-8A737742334D}">
      <dsp:nvSpPr>
        <dsp:cNvPr id="0" name=""/>
        <dsp:cNvSpPr/>
      </dsp:nvSpPr>
      <dsp:spPr>
        <a:xfrm>
          <a:off x="411480" y="2069061"/>
          <a:ext cx="5760720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DESCRIPCION DEL PROYECTO</a:t>
          </a:r>
          <a:endParaRPr lang="en-US" sz="1800" kern="1200" dirty="0" smtClean="0"/>
        </a:p>
      </dsp:txBody>
      <dsp:txXfrm>
        <a:off x="437419" y="2095000"/>
        <a:ext cx="5708842" cy="479482"/>
      </dsp:txXfrm>
    </dsp:sp>
    <dsp:sp modelId="{BCEF574D-41DA-44DF-86AB-286222C64B1A}">
      <dsp:nvSpPr>
        <dsp:cNvPr id="0" name=""/>
        <dsp:cNvSpPr/>
      </dsp:nvSpPr>
      <dsp:spPr>
        <a:xfrm>
          <a:off x="0" y="3151221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28D1ED-502F-4196-987E-6BE776768D48}">
      <dsp:nvSpPr>
        <dsp:cNvPr id="0" name=""/>
        <dsp:cNvSpPr/>
      </dsp:nvSpPr>
      <dsp:spPr>
        <a:xfrm>
          <a:off x="411480" y="2885541"/>
          <a:ext cx="5760720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ARQUITECTURA EMPRESARIAL </a:t>
          </a:r>
        </a:p>
      </dsp:txBody>
      <dsp:txXfrm>
        <a:off x="437419" y="2911480"/>
        <a:ext cx="5708842" cy="479482"/>
      </dsp:txXfrm>
    </dsp:sp>
    <dsp:sp modelId="{C7FF0853-8672-471A-B8B1-C8ED86ADBB0C}">
      <dsp:nvSpPr>
        <dsp:cNvPr id="0" name=""/>
        <dsp:cNvSpPr/>
      </dsp:nvSpPr>
      <dsp:spPr>
        <a:xfrm>
          <a:off x="0" y="3967701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F632AD-1E01-401B-AD24-44809E92F82C}">
      <dsp:nvSpPr>
        <dsp:cNvPr id="0" name=""/>
        <dsp:cNvSpPr/>
      </dsp:nvSpPr>
      <dsp:spPr>
        <a:xfrm>
          <a:off x="411480" y="3702021"/>
          <a:ext cx="5760720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ANALISIS SITUACIONAL</a:t>
          </a:r>
        </a:p>
      </dsp:txBody>
      <dsp:txXfrm>
        <a:off x="437419" y="3727960"/>
        <a:ext cx="5708842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14D78-E71A-4447-B212-E3BA4C88CAD2}">
      <dsp:nvSpPr>
        <dsp:cNvPr id="0" name=""/>
        <dsp:cNvSpPr/>
      </dsp:nvSpPr>
      <dsp:spPr>
        <a:xfrm>
          <a:off x="8090076" y="695964"/>
          <a:ext cx="197139" cy="3648630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54A2F-6AD2-49CC-8A36-041F175335E2}">
      <dsp:nvSpPr>
        <dsp:cNvPr id="0" name=""/>
        <dsp:cNvSpPr/>
      </dsp:nvSpPr>
      <dsp:spPr>
        <a:xfrm>
          <a:off x="201187" y="695964"/>
          <a:ext cx="5127280" cy="3648630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70E89-225B-4030-A294-9399A40EB831}">
      <dsp:nvSpPr>
        <dsp:cNvPr id="0" name=""/>
        <dsp:cNvSpPr/>
      </dsp:nvSpPr>
      <dsp:spPr>
        <a:xfrm>
          <a:off x="4048" y="258109"/>
          <a:ext cx="4930141" cy="3452631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218" t="2604" r="2218" b="260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EF54B-8407-46EE-8A04-4D5D64FD3CE1}">
      <dsp:nvSpPr>
        <dsp:cNvPr id="0" name=""/>
        <dsp:cNvSpPr/>
      </dsp:nvSpPr>
      <dsp:spPr>
        <a:xfrm>
          <a:off x="401640" y="3711294"/>
          <a:ext cx="4729688" cy="433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0" tIns="76200" rIns="203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 dirty="0"/>
        </a:p>
      </dsp:txBody>
      <dsp:txXfrm>
        <a:off x="401640" y="3711294"/>
        <a:ext cx="4729688" cy="433096"/>
      </dsp:txXfrm>
    </dsp:sp>
    <dsp:sp modelId="{38F9F9D4-D62B-46C2-A2A4-01AE14F93E0B}">
      <dsp:nvSpPr>
        <dsp:cNvPr id="0" name=""/>
        <dsp:cNvSpPr/>
      </dsp:nvSpPr>
      <dsp:spPr>
        <a:xfrm>
          <a:off x="5353646" y="144018"/>
          <a:ext cx="2711251" cy="4752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+mn-lt"/>
            </a:rPr>
            <a:t>CNT EP es el resultado de la f</a:t>
          </a:r>
          <a:r>
            <a:rPr lang="es-EC" sz="1500" kern="1200" dirty="0" smtClean="0"/>
            <a:t>usión de tres empresas de telecomunicaciones: ex </a:t>
          </a:r>
          <a:r>
            <a:rPr lang="es-EC" sz="1500" kern="1200" dirty="0" err="1" smtClean="0"/>
            <a:t>Andinatel</a:t>
          </a:r>
          <a:r>
            <a:rPr lang="es-EC" sz="1500" kern="1200" dirty="0" smtClean="0"/>
            <a:t>, ex </a:t>
          </a:r>
          <a:r>
            <a:rPr lang="es-EC" sz="1500" kern="1200" dirty="0" err="1" smtClean="0"/>
            <a:t>Pacifictel</a:t>
          </a:r>
          <a:r>
            <a:rPr lang="es-EC" sz="1500" kern="1200" dirty="0" smtClean="0"/>
            <a:t>, e Internet EASY Net.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Actualmente en Fusionada con TELECSA S.A (Alegro) brinda servicios de telefonía móvil.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La fusión de estas empresas ha causado cambios </a:t>
          </a:r>
          <a:r>
            <a:rPr lang="es-EC" sz="1500" kern="1200" dirty="0" smtClean="0"/>
            <a:t>a </a:t>
          </a:r>
          <a:r>
            <a:rPr lang="es-EC" sz="1500" kern="1200" dirty="0" smtClean="0"/>
            <a:t>nivel tecnológico, de procesos que ha impactado </a:t>
          </a:r>
          <a:r>
            <a:rPr lang="es-EC" sz="1500" kern="1200" dirty="0" smtClean="0"/>
            <a:t>en </a:t>
          </a:r>
          <a:r>
            <a:rPr lang="es-EC" sz="1500" kern="1200" dirty="0" smtClean="0"/>
            <a:t>los servicios brindados.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+mn-lt"/>
            </a:rPr>
            <a:t>CNT EP cuenta con una amplia gama de servicios </a:t>
          </a:r>
          <a:r>
            <a:rPr lang="es-EC" sz="1500" kern="1200" dirty="0" smtClean="0">
              <a:latin typeface="+mn-lt"/>
            </a:rPr>
            <a:t>entre </a:t>
          </a:r>
          <a:r>
            <a:rPr lang="es-EC" sz="1500" kern="1200" dirty="0" smtClean="0">
              <a:latin typeface="+mn-lt"/>
            </a:rPr>
            <a:t>los que se pueden citar: telefonía fija y </a:t>
          </a:r>
          <a:r>
            <a:rPr lang="es-EC" sz="1500" kern="1200" dirty="0" smtClean="0">
              <a:latin typeface="+mn-lt"/>
            </a:rPr>
            <a:t>Móvil, </a:t>
          </a:r>
          <a:r>
            <a:rPr lang="es-EC" sz="1500" kern="1200" dirty="0" smtClean="0">
              <a:latin typeface="+mn-lt"/>
            </a:rPr>
            <a:t>Internet residencial e Internet corporativo.</a:t>
          </a:r>
          <a:endParaRPr lang="es-MX" sz="1500" kern="1200" dirty="0"/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 dirty="0">
            <a:latin typeface="+mn-lt"/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 dirty="0" smtClean="0"/>
        </a:p>
      </dsp:txBody>
      <dsp:txXfrm>
        <a:off x="5353646" y="144018"/>
        <a:ext cx="2711251" cy="47525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5867A-B18C-463B-8752-6C39AA393096}">
      <dsp:nvSpPr>
        <dsp:cNvPr id="0" name=""/>
        <dsp:cNvSpPr/>
      </dsp:nvSpPr>
      <dsp:spPr>
        <a:xfrm flipV="1">
          <a:off x="118340" y="3068549"/>
          <a:ext cx="8234567" cy="45720"/>
        </a:xfrm>
        <a:prstGeom prst="line">
          <a:avLst/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C066E-7BF7-47D1-B050-E056ADEE35C6}">
      <dsp:nvSpPr>
        <dsp:cNvPr id="0" name=""/>
        <dsp:cNvSpPr/>
      </dsp:nvSpPr>
      <dsp:spPr>
        <a:xfrm>
          <a:off x="0" y="624533"/>
          <a:ext cx="8352928" cy="0"/>
        </a:xfrm>
        <a:prstGeom prst="line">
          <a:avLst/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2B377-EA21-4385-BC9E-56B5B8080988}">
      <dsp:nvSpPr>
        <dsp:cNvPr id="0" name=""/>
        <dsp:cNvSpPr/>
      </dsp:nvSpPr>
      <dsp:spPr>
        <a:xfrm>
          <a:off x="2171761" y="9011"/>
          <a:ext cx="6181166" cy="517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 dirty="0"/>
        </a:p>
      </dsp:txBody>
      <dsp:txXfrm>
        <a:off x="2171761" y="9011"/>
        <a:ext cx="6181166" cy="517758"/>
      </dsp:txXfrm>
    </dsp:sp>
    <dsp:sp modelId="{CF97956C-E55D-42F2-9D42-7FEEF22B68BB}">
      <dsp:nvSpPr>
        <dsp:cNvPr id="0" name=""/>
        <dsp:cNvSpPr/>
      </dsp:nvSpPr>
      <dsp:spPr>
        <a:xfrm>
          <a:off x="0" y="72925"/>
          <a:ext cx="2171761" cy="534533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/>
            <a:t>Objetivo general</a:t>
          </a:r>
          <a:endParaRPr lang="es-EC" sz="2300" kern="1200" dirty="0"/>
        </a:p>
      </dsp:txBody>
      <dsp:txXfrm>
        <a:off x="26098" y="99023"/>
        <a:ext cx="2119565" cy="508435"/>
      </dsp:txXfrm>
    </dsp:sp>
    <dsp:sp modelId="{E21CA4E8-08CE-4A62-99A5-2108EE4AE671}">
      <dsp:nvSpPr>
        <dsp:cNvPr id="0" name=""/>
        <dsp:cNvSpPr/>
      </dsp:nvSpPr>
      <dsp:spPr>
        <a:xfrm>
          <a:off x="0" y="638020"/>
          <a:ext cx="8352928" cy="1787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Analizar el nivel de madurez de la arquitectura de procesos de negocio y de la arquitectura de aplicaciones de operación dentro de la Corporación Nacional de Telecomunicaciones EP, a través del análisis de brechas y sobre la base de mejores prácticas de la arquitectura empresarial de la industria de las telecomunicaciones, con el fin de generar un portafolio de proyectos que permita, a futuro, generar ventajas competitivas frente al mercado.</a:t>
          </a:r>
          <a:endParaRPr lang="es-EC" sz="1800" kern="1200" dirty="0"/>
        </a:p>
      </dsp:txBody>
      <dsp:txXfrm>
        <a:off x="0" y="638020"/>
        <a:ext cx="8352928" cy="1787917"/>
      </dsp:txXfrm>
    </dsp:sp>
    <dsp:sp modelId="{8FD66CAA-7949-461D-BA11-3406698AF50E}">
      <dsp:nvSpPr>
        <dsp:cNvPr id="0" name=""/>
        <dsp:cNvSpPr/>
      </dsp:nvSpPr>
      <dsp:spPr>
        <a:xfrm>
          <a:off x="2160245" y="2462951"/>
          <a:ext cx="6181166" cy="542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 dirty="0"/>
        </a:p>
      </dsp:txBody>
      <dsp:txXfrm>
        <a:off x="2160245" y="2462951"/>
        <a:ext cx="6181166" cy="542416"/>
      </dsp:txXfrm>
    </dsp:sp>
    <dsp:sp modelId="{C53961CB-A589-47DD-AFC0-A25AFB18911E}">
      <dsp:nvSpPr>
        <dsp:cNvPr id="0" name=""/>
        <dsp:cNvSpPr/>
      </dsp:nvSpPr>
      <dsp:spPr>
        <a:xfrm>
          <a:off x="-60499" y="2554565"/>
          <a:ext cx="3012819" cy="542416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/>
            <a:t>Objetivos específicos </a:t>
          </a:r>
          <a:endParaRPr lang="es-EC" sz="2300" kern="1200" dirty="0"/>
        </a:p>
      </dsp:txBody>
      <dsp:txXfrm>
        <a:off x="-34016" y="2581048"/>
        <a:ext cx="2959853" cy="515933"/>
      </dsp:txXfrm>
    </dsp:sp>
    <dsp:sp modelId="{CED45FF6-ADE7-482A-BF8A-C8F7AFCD5E28}">
      <dsp:nvSpPr>
        <dsp:cNvPr id="0" name=""/>
        <dsp:cNvSpPr/>
      </dsp:nvSpPr>
      <dsp:spPr>
        <a:xfrm>
          <a:off x="0" y="3127773"/>
          <a:ext cx="8352928" cy="1480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Evaluar el nivel de madurez de la organización para procesos de negocios y funcionalidades de aplicación a partir del marco referencial de la arquitectura empresarial de servicios de telecomunicaciones NGOSS.</a:t>
          </a:r>
          <a:endParaRPr lang="es-EC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Definir la brecha de madurez y el alcance en próximos niveles: a corto, mediano y largo plazos, bajo el diseño de una hoja de ruta de proyectos y sobre la base de los resultados encontrados en la arquitectura de procesos de negocios y aplicaciones.</a:t>
          </a:r>
          <a:endParaRPr lang="es-EC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Promover en la CNT EP el uso de conceptos, metodologías y estándares de la industria de telecomunicaciones, que sirvan como herramienta para mejorar la gestión de la organización, en pro de mejorar la comunicación y el lenguaje entre las áreas de TI y del negocio.</a:t>
          </a:r>
          <a:endParaRPr lang="es-EC" sz="1600" kern="1200" dirty="0"/>
        </a:p>
      </dsp:txBody>
      <dsp:txXfrm>
        <a:off x="0" y="3127773"/>
        <a:ext cx="8352928" cy="14807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69AD2-F336-4C42-A17C-527FF57A4395}">
      <dsp:nvSpPr>
        <dsp:cNvPr id="0" name=""/>
        <dsp:cNvSpPr/>
      </dsp:nvSpPr>
      <dsp:spPr>
        <a:xfrm>
          <a:off x="8294716" y="757335"/>
          <a:ext cx="202227" cy="3742796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1042B-BD80-433C-8DB0-1071D1B28290}">
      <dsp:nvSpPr>
        <dsp:cNvPr id="0" name=""/>
        <dsp:cNvSpPr/>
      </dsp:nvSpPr>
      <dsp:spPr>
        <a:xfrm>
          <a:off x="102484" y="1152555"/>
          <a:ext cx="3359469" cy="2808332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9CFBA-5D96-4050-8630-73E19FCEFF2F}">
      <dsp:nvSpPr>
        <dsp:cNvPr id="0" name=""/>
        <dsp:cNvSpPr/>
      </dsp:nvSpPr>
      <dsp:spPr>
        <a:xfrm>
          <a:off x="37825" y="521999"/>
          <a:ext cx="4584364" cy="343889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CAC94-E07E-4A79-935A-DF8161C16BB2}">
      <dsp:nvSpPr>
        <dsp:cNvPr id="0" name=""/>
        <dsp:cNvSpPr/>
      </dsp:nvSpPr>
      <dsp:spPr>
        <a:xfrm>
          <a:off x="259643" y="3850486"/>
          <a:ext cx="4851755" cy="444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0" tIns="76200" rIns="203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/>
        </a:p>
      </dsp:txBody>
      <dsp:txXfrm>
        <a:off x="259643" y="3850486"/>
        <a:ext cx="4851755" cy="444273"/>
      </dsp:txXfrm>
    </dsp:sp>
    <dsp:sp modelId="{71F9D9B2-CFFA-4173-9892-410388D4BD11}">
      <dsp:nvSpPr>
        <dsp:cNvPr id="0" name=""/>
        <dsp:cNvSpPr/>
      </dsp:nvSpPr>
      <dsp:spPr>
        <a:xfrm>
          <a:off x="4910214" y="288475"/>
          <a:ext cx="3357159" cy="4536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El presente proyecto permitió definir el nivel de madurez de la arquitectura del negocio y de la arquitectura de aplicaciones de operación mantenida en la CNT EP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 smtClean="0"/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Los resultados logrados permitieron obtener brechas a nivel de procesos y funcionalidades de aplicación en la </a:t>
          </a:r>
          <a:r>
            <a:rPr lang="es-EC" sz="1300" kern="1200" dirty="0" smtClean="0"/>
            <a:t>operación</a:t>
          </a:r>
          <a:r>
            <a:rPr lang="es-ES" sz="1300" kern="1200" dirty="0" smtClean="0"/>
            <a:t> sobre: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- La gestión de relaciones con el cliente (CRM)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- La gestión y las operaciones de Servicios (GOS)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- La gestión y las operaciones de Recursos (GOR)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- La gestión de la relación con proveedores y asociados (GRPS)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 smtClean="0"/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Una vez analizadas las brechas se </a:t>
          </a:r>
          <a:r>
            <a:rPr lang="es-EC" sz="1300" kern="1200" dirty="0" smtClean="0"/>
            <a:t>genero </a:t>
          </a:r>
          <a:r>
            <a:rPr lang="es-ES" sz="1300" kern="1200" dirty="0" smtClean="0"/>
            <a:t>un portafolio de proyectos, el cual permite mitigarlas, a fin de mejorar la gestión de procesos y aplicaciones planteados, obteniendo ciertos beneficios y ventajas competitivas frente a la competencia.</a:t>
          </a:r>
          <a:endParaRPr lang="es-EC" sz="1300" kern="1200" dirty="0"/>
        </a:p>
      </dsp:txBody>
      <dsp:txXfrm>
        <a:off x="4910214" y="288475"/>
        <a:ext cx="3357159" cy="45364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86E52-BD0E-4A2A-91AF-0D1E5568AE25}">
      <dsp:nvSpPr>
        <dsp:cNvPr id="0" name=""/>
        <dsp:cNvSpPr/>
      </dsp:nvSpPr>
      <dsp:spPr>
        <a:xfrm>
          <a:off x="7634513" y="758779"/>
          <a:ext cx="188332" cy="3485640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30712-4483-4ED3-8ED6-0A8BFA540CBD}">
      <dsp:nvSpPr>
        <dsp:cNvPr id="0" name=""/>
        <dsp:cNvSpPr/>
      </dsp:nvSpPr>
      <dsp:spPr>
        <a:xfrm>
          <a:off x="98034" y="758779"/>
          <a:ext cx="4898236" cy="3485640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9EFB6-7D90-4F93-81F3-8E49038BE589}">
      <dsp:nvSpPr>
        <dsp:cNvPr id="0" name=""/>
        <dsp:cNvSpPr/>
      </dsp:nvSpPr>
      <dsp:spPr>
        <a:xfrm>
          <a:off x="663026" y="420669"/>
          <a:ext cx="3203252" cy="313802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7D9BA-05FE-4111-A7BF-DD32D814244A}">
      <dsp:nvSpPr>
        <dsp:cNvPr id="0" name=""/>
        <dsp:cNvSpPr/>
      </dsp:nvSpPr>
      <dsp:spPr>
        <a:xfrm>
          <a:off x="289532" y="3639408"/>
          <a:ext cx="4518405" cy="413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38100" rIns="1016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i="1" kern="1200" dirty="0" smtClean="0">
              <a:ea typeface="ＭＳ Ｐゴシック" pitchFamily="34" charset="-128"/>
            </a:rPr>
            <a:t>[1]MIT Center </a:t>
          </a:r>
          <a:r>
            <a:rPr lang="es-ES" sz="1000" i="1" kern="1200" dirty="0" err="1" smtClean="0">
              <a:ea typeface="ＭＳ Ｐゴシック" pitchFamily="34" charset="-128"/>
            </a:rPr>
            <a:t>for</a:t>
          </a:r>
          <a:r>
            <a:rPr lang="es-ES" sz="1000" i="1" kern="1200" dirty="0" smtClean="0">
              <a:ea typeface="ＭＳ Ｐゴシック" pitchFamily="34" charset="-128"/>
            </a:rPr>
            <a:t> </a:t>
          </a:r>
          <a:r>
            <a:rPr lang="es-ES" sz="1000" i="1" kern="1200" dirty="0" err="1" smtClean="0">
              <a:ea typeface="ＭＳ Ｐゴシック" pitchFamily="34" charset="-128"/>
            </a:rPr>
            <a:t>Information</a:t>
          </a:r>
          <a:r>
            <a:rPr lang="es-ES" sz="1000" i="1" kern="1200" dirty="0" smtClean="0">
              <a:ea typeface="ＭＳ Ｐゴシック" pitchFamily="34" charset="-128"/>
            </a:rPr>
            <a:t> </a:t>
          </a:r>
          <a:r>
            <a:rPr lang="es-ES" sz="1000" i="1" kern="1200" dirty="0" err="1" smtClean="0">
              <a:ea typeface="ＭＳ Ｐゴシック" pitchFamily="34" charset="-128"/>
            </a:rPr>
            <a:t>Systems</a:t>
          </a:r>
          <a:r>
            <a:rPr lang="es-ES" sz="1000" i="1" kern="1200" dirty="0" smtClean="0">
              <a:ea typeface="ＭＳ Ｐゴシック" pitchFamily="34" charset="-128"/>
            </a:rPr>
            <a:t> </a:t>
          </a:r>
          <a:r>
            <a:rPr lang="es-ES" sz="1000" i="1" kern="1200" dirty="0" err="1" smtClean="0">
              <a:ea typeface="ＭＳ Ｐゴシック" pitchFamily="34" charset="-128"/>
            </a:rPr>
            <a:t>Research</a:t>
          </a:r>
          <a:r>
            <a:rPr lang="es-ES" sz="1000" i="1" kern="1200" dirty="0" smtClean="0">
              <a:ea typeface="ＭＳ Ｐゴシック" pitchFamily="34" charset="-128"/>
            </a:rPr>
            <a:t>, Peter </a:t>
          </a:r>
          <a:r>
            <a:rPr lang="es-ES" sz="1000" i="1" kern="1200" dirty="0" err="1" smtClean="0">
              <a:ea typeface="ＭＳ Ｐゴシック" pitchFamily="34" charset="-128"/>
            </a:rPr>
            <a:t>Weill</a:t>
          </a:r>
          <a:r>
            <a:rPr lang="es-ES" sz="1000" i="1" kern="1200" dirty="0" smtClean="0">
              <a:ea typeface="ＭＳ Ｐゴシック" pitchFamily="34" charset="-128"/>
            </a:rPr>
            <a:t>, Director, as </a:t>
          </a:r>
          <a:r>
            <a:rPr lang="es-ES" sz="1000" i="1" kern="1200" dirty="0" err="1" smtClean="0">
              <a:ea typeface="ＭＳ Ｐゴシック" pitchFamily="34" charset="-128"/>
            </a:rPr>
            <a:t>presented</a:t>
          </a:r>
          <a:r>
            <a:rPr lang="es-ES" sz="1000" i="1" kern="1200" dirty="0" smtClean="0">
              <a:ea typeface="ＭＳ Ｐゴシック" pitchFamily="34" charset="-128"/>
            </a:rPr>
            <a:t> at </a:t>
          </a:r>
          <a:r>
            <a:rPr lang="es-ES" sz="1000" i="1" kern="1200" dirty="0" err="1" smtClean="0">
              <a:ea typeface="ＭＳ Ｐゴシック" pitchFamily="34" charset="-128"/>
            </a:rPr>
            <a:t>the</a:t>
          </a:r>
          <a:r>
            <a:rPr lang="es-ES" sz="1000" i="1" kern="1200" dirty="0" smtClean="0">
              <a:ea typeface="ＭＳ Ｐゴシック" pitchFamily="34" charset="-128"/>
            </a:rPr>
            <a:t> </a:t>
          </a:r>
          <a:r>
            <a:rPr lang="es-ES" sz="1000" i="1" kern="1200" dirty="0" err="1" smtClean="0">
              <a:ea typeface="ＭＳ Ｐゴシック" pitchFamily="34" charset="-128"/>
            </a:rPr>
            <a:t>Sixth</a:t>
          </a:r>
          <a:r>
            <a:rPr lang="es-ES" sz="1000" i="1" kern="1200" dirty="0" smtClean="0">
              <a:ea typeface="ＭＳ Ｐゴシック" pitchFamily="34" charset="-128"/>
            </a:rPr>
            <a:t> e-Business </a:t>
          </a:r>
          <a:r>
            <a:rPr lang="es-ES" sz="1000" i="1" kern="1200" dirty="0" err="1" smtClean="0">
              <a:ea typeface="ＭＳ Ｐゴシック" pitchFamily="34" charset="-128"/>
            </a:rPr>
            <a:t>Conference</a:t>
          </a:r>
          <a:r>
            <a:rPr lang="es-ES" sz="1000" i="1" kern="1200" dirty="0" smtClean="0">
              <a:ea typeface="ＭＳ Ｐゴシック" pitchFamily="34" charset="-128"/>
            </a:rPr>
            <a:t>, Barcelona España, 27 </a:t>
          </a:r>
          <a:r>
            <a:rPr lang="es-ES" sz="1000" i="1" kern="1200" dirty="0" err="1" smtClean="0">
              <a:ea typeface="ＭＳ Ｐゴシック" pitchFamily="34" charset="-128"/>
            </a:rPr>
            <a:t>March</a:t>
          </a:r>
          <a:r>
            <a:rPr lang="es-ES" sz="1000" i="1" kern="1200" dirty="0" smtClean="0">
              <a:ea typeface="ＭＳ Ｐゴシック" pitchFamily="34" charset="-128"/>
            </a:rPr>
            <a:t> 2007</a:t>
          </a:r>
          <a:r>
            <a:rPr lang="es-ES" sz="1000" kern="1200" dirty="0" smtClean="0">
              <a:ea typeface="ＭＳ Ｐゴシック" pitchFamily="34" charset="-128"/>
            </a:rPr>
            <a:t> </a:t>
          </a:r>
          <a:endParaRPr lang="es-EC" sz="1000" kern="1200" dirty="0"/>
        </a:p>
      </dsp:txBody>
      <dsp:txXfrm>
        <a:off x="289532" y="3639408"/>
        <a:ext cx="4518405" cy="413748"/>
      </dsp:txXfrm>
    </dsp:sp>
    <dsp:sp modelId="{E5224725-0566-4084-8E39-062B59FE64A2}">
      <dsp:nvSpPr>
        <dsp:cNvPr id="0" name=""/>
        <dsp:cNvSpPr/>
      </dsp:nvSpPr>
      <dsp:spPr>
        <a:xfrm>
          <a:off x="4997929" y="583555"/>
          <a:ext cx="2634923" cy="3836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ea typeface="ＭＳ Ｐゴシック" pitchFamily="34" charset="-128"/>
            </a:rPr>
            <a:t>Arquitectura Empresarial es la </a:t>
          </a:r>
          <a:r>
            <a:rPr lang="es-ES" sz="1400" b="1" kern="1200" dirty="0" smtClean="0">
              <a:ea typeface="ＭＳ Ｐゴシック" pitchFamily="34" charset="-128"/>
            </a:rPr>
            <a:t>lógica</a:t>
          </a:r>
          <a:r>
            <a:rPr lang="es-ES" sz="1400" kern="1200" dirty="0" smtClean="0">
              <a:ea typeface="ＭＳ Ｐゴシック" pitchFamily="34" charset="-128"/>
            </a:rPr>
            <a:t> de cómo se organizan los procesos de negocio y la tecnología para apoyar el modelo de negocio de una empresa.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>
            <a:ea typeface="ＭＳ Ｐゴシック" pitchFamily="34" charset="-128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ea typeface="ＭＳ Ｐゴシック" pitchFamily="34" charset="-128"/>
            </a:rPr>
            <a:t>La Arquitectura Empresarial  refleja el nivel de integración de información y la normalización o estandarización de los procesos para un óptimo funcionamiento de la empresa.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ea typeface="ＭＳ Ｐゴシック" pitchFamily="34" charset="-128"/>
            </a:rPr>
            <a:t>Arquitectura Empresarial describe las aplicaciones empresariales y sistemas con sus relaciones con los objetivos empresariales. </a:t>
          </a:r>
        </a:p>
      </dsp:txBody>
      <dsp:txXfrm>
        <a:off x="4997929" y="583555"/>
        <a:ext cx="2634923" cy="38360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350DF-73E4-4158-8AA3-04C98C284E3F}">
      <dsp:nvSpPr>
        <dsp:cNvPr id="0" name=""/>
        <dsp:cNvSpPr/>
      </dsp:nvSpPr>
      <dsp:spPr>
        <a:xfrm>
          <a:off x="7858005" y="829884"/>
          <a:ext cx="195577" cy="3619718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66671-B9E1-4E00-812E-A8FD4D87D308}">
      <dsp:nvSpPr>
        <dsp:cNvPr id="0" name=""/>
        <dsp:cNvSpPr/>
      </dsp:nvSpPr>
      <dsp:spPr>
        <a:xfrm>
          <a:off x="0" y="829884"/>
          <a:ext cx="4150911" cy="3619718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DD293-4882-4AAE-A831-919B6A0694C8}">
      <dsp:nvSpPr>
        <dsp:cNvPr id="0" name=""/>
        <dsp:cNvSpPr/>
      </dsp:nvSpPr>
      <dsp:spPr>
        <a:xfrm>
          <a:off x="459157" y="387811"/>
          <a:ext cx="3877448" cy="356055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EA1DA-DEC0-4F52-A090-A09AA48F0FC8}">
      <dsp:nvSpPr>
        <dsp:cNvPr id="0" name=""/>
        <dsp:cNvSpPr/>
      </dsp:nvSpPr>
      <dsp:spPr>
        <a:xfrm>
          <a:off x="132703" y="3821320"/>
          <a:ext cx="4692210" cy="42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040" tIns="72390" rIns="19304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 dirty="0"/>
        </a:p>
      </dsp:txBody>
      <dsp:txXfrm>
        <a:off x="132703" y="3821320"/>
        <a:ext cx="4692210" cy="429664"/>
      </dsp:txXfrm>
    </dsp:sp>
    <dsp:sp modelId="{89540AA5-576A-4098-91C7-6748062BE7FD}">
      <dsp:nvSpPr>
        <dsp:cNvPr id="0" name=""/>
        <dsp:cNvSpPr/>
      </dsp:nvSpPr>
      <dsp:spPr>
        <a:xfrm>
          <a:off x="4290814" y="85887"/>
          <a:ext cx="3388947" cy="5111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err="1" smtClean="0"/>
            <a:t>Frameworx</a:t>
          </a:r>
          <a:r>
            <a:rPr lang="es-ES" sz="1300" b="1" kern="1200" dirty="0" smtClean="0"/>
            <a:t> </a:t>
          </a:r>
          <a:r>
            <a:rPr lang="es-ES" sz="1300" kern="1200" dirty="0" smtClean="0"/>
            <a:t>ofrece los estándares y herramientas para reducir los costos y los riesgos asociados </a:t>
          </a:r>
          <a:r>
            <a:rPr lang="es-EC" sz="1300" kern="1200" dirty="0" smtClean="0"/>
            <a:t>con</a:t>
          </a:r>
          <a:r>
            <a:rPr lang="es-ES" sz="1300" kern="1200" dirty="0" smtClean="0"/>
            <a:t> el negocio y diseño e implementación. 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 smtClean="0"/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La arquitectura </a:t>
          </a:r>
          <a:r>
            <a:rPr lang="es-ES" sz="1300" b="1" kern="1200" dirty="0" err="1" smtClean="0"/>
            <a:t>Frameworks</a:t>
          </a:r>
          <a:r>
            <a:rPr lang="es-ES" sz="1300" b="1" kern="1200" dirty="0" smtClean="0"/>
            <a:t> </a:t>
          </a:r>
          <a:r>
            <a:rPr lang="es-ES" sz="1300" kern="1200" dirty="0" smtClean="0"/>
            <a:t>introduce algunos nuevos conceptos, tales como: 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- Servicios de negocios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- Servicios compuestos de negocios y arquitectura de la plataforma (parte del marco de integración).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/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Los marcos, como se muestra en la figura (TM </a:t>
          </a:r>
          <a:r>
            <a:rPr lang="es-ES" sz="1300" kern="1200" dirty="0" err="1" smtClean="0"/>
            <a:t>Forum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Frameworx</a:t>
          </a:r>
          <a:r>
            <a:rPr lang="es-ES" sz="1300" kern="1200" dirty="0" smtClean="0"/>
            <a:t>), proporcionan información, comunicaciones y procesos específicos en: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- Marco de procesos (</a:t>
          </a:r>
          <a:r>
            <a:rPr lang="es-ES" sz="1300" kern="1200" dirty="0" err="1" smtClean="0"/>
            <a:t>eTOM</a:t>
          </a:r>
          <a:r>
            <a:rPr lang="es-ES" sz="1300" kern="1200" dirty="0" smtClean="0"/>
            <a:t>) de la industria de  telecomunicaciones.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- Marco de Información (SID) 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- Marco de aplicación (TAM), y;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- Marco de integración que favorecen el desarrollo del servicio orientado a aplicaciones e interoperabilidad de apoyo dentro y entre participantes distribuidos en cadena de valor.</a:t>
          </a:r>
          <a:endParaRPr lang="es-EC" sz="1300" kern="1200" dirty="0"/>
        </a:p>
      </dsp:txBody>
      <dsp:txXfrm>
        <a:off x="4290814" y="85887"/>
        <a:ext cx="3388947" cy="51117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42EFC-0C74-4E72-9BB4-44637271B1E4}">
      <dsp:nvSpPr>
        <dsp:cNvPr id="0" name=""/>
        <dsp:cNvSpPr/>
      </dsp:nvSpPr>
      <dsp:spPr>
        <a:xfrm>
          <a:off x="2385" y="269614"/>
          <a:ext cx="2325633" cy="4126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El sector de las telecomunicaciones a nivel nacional*</a:t>
          </a:r>
          <a:endParaRPr lang="es-EC" sz="1100" b="1" kern="1200" dirty="0"/>
        </a:p>
      </dsp:txBody>
      <dsp:txXfrm>
        <a:off x="2385" y="269614"/>
        <a:ext cx="2325633" cy="412652"/>
      </dsp:txXfrm>
    </dsp:sp>
    <dsp:sp modelId="{3A4A9123-5305-417C-B8CC-D5EB35C50F96}">
      <dsp:nvSpPr>
        <dsp:cNvPr id="0" name=""/>
        <dsp:cNvSpPr/>
      </dsp:nvSpPr>
      <dsp:spPr>
        <a:xfrm>
          <a:off x="2385" y="682266"/>
          <a:ext cx="2325633" cy="381642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La operadora de telefonía móvil </a:t>
          </a:r>
          <a:r>
            <a:rPr lang="es-ES" sz="1100" kern="1200" dirty="0" err="1" smtClean="0"/>
            <a:t>Conecel</a:t>
          </a:r>
          <a:r>
            <a:rPr lang="es-ES" sz="1100" kern="1200" dirty="0" smtClean="0"/>
            <a:t> (Porta hoy Claro) tuvo ingresos por USD 1154 millones de dólares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err="1" smtClean="0"/>
            <a:t>Otecel</a:t>
          </a:r>
          <a:r>
            <a:rPr lang="es-ES" sz="1100" kern="1200" dirty="0" smtClean="0"/>
            <a:t> (Movistar o Telefónica Ecuador) llegó a USD 482 millones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La Corporación Nacional de Telecomunicaciones, por su parte, tuvo ventas por USD 512 millones </a:t>
          </a:r>
          <a:endParaRPr lang="es-EC" sz="1100" kern="1200" dirty="0"/>
        </a:p>
      </dsp:txBody>
      <dsp:txXfrm>
        <a:off x="2385" y="682266"/>
        <a:ext cx="2325633" cy="3816423"/>
      </dsp:txXfrm>
    </dsp:sp>
    <dsp:sp modelId="{8C3F539B-57FE-4117-9041-4CF05F9CFDF1}">
      <dsp:nvSpPr>
        <dsp:cNvPr id="0" name=""/>
        <dsp:cNvSpPr/>
      </dsp:nvSpPr>
      <dsp:spPr>
        <a:xfrm>
          <a:off x="2653607" y="269614"/>
          <a:ext cx="2325633" cy="4126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Análisis PEST</a:t>
          </a:r>
          <a:endParaRPr lang="es-EC" sz="1100" b="1" kern="1200" dirty="0"/>
        </a:p>
      </dsp:txBody>
      <dsp:txXfrm>
        <a:off x="2653607" y="269614"/>
        <a:ext cx="2325633" cy="412652"/>
      </dsp:txXfrm>
    </dsp:sp>
    <dsp:sp modelId="{1DD1A1BE-0305-4525-9A1E-B0CAFE3C203E}">
      <dsp:nvSpPr>
        <dsp:cNvPr id="0" name=""/>
        <dsp:cNvSpPr/>
      </dsp:nvSpPr>
      <dsp:spPr>
        <a:xfrm>
          <a:off x="2653607" y="682266"/>
          <a:ext cx="2325633" cy="381642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Factor político</a:t>
          </a:r>
          <a:endParaRPr lang="es-EC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Apoyo total del Gobierno para subvencionar la inversión social e inversión en nuevas tecnologías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Factor económico</a:t>
          </a:r>
          <a:endParaRPr lang="es-EC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Tarifas muy altas en los servicios de Internet banda ancha, en comparación con países de la región.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Factor social</a:t>
          </a:r>
          <a:endParaRPr lang="es-EC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Incrementar la penetración de los servicios de telecomunicaciones en los centros educativos y regiones poco accesibles, para posibilitar la inclusión social.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Factor tecnológico</a:t>
          </a:r>
          <a:endParaRPr lang="es-EC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Al menos el 50% de las redes de telecomunicaciones están obsoletas (fija, móvil).</a:t>
          </a:r>
          <a:endParaRPr lang="es-EC" sz="1100" kern="1200" dirty="0"/>
        </a:p>
      </dsp:txBody>
      <dsp:txXfrm>
        <a:off x="2653607" y="682266"/>
        <a:ext cx="2325633" cy="3816423"/>
      </dsp:txXfrm>
    </dsp:sp>
    <dsp:sp modelId="{E42633A3-901B-4826-960C-B941F12F89E4}">
      <dsp:nvSpPr>
        <dsp:cNvPr id="0" name=""/>
        <dsp:cNvSpPr/>
      </dsp:nvSpPr>
      <dsp:spPr>
        <a:xfrm>
          <a:off x="5304829" y="269614"/>
          <a:ext cx="2325633" cy="4126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Análisis de las fuerzas de </a:t>
          </a:r>
          <a:r>
            <a:rPr lang="es-ES" sz="1100" b="1" kern="1200" dirty="0" err="1" smtClean="0"/>
            <a:t>Porter</a:t>
          </a:r>
          <a:endParaRPr lang="es-EC" sz="1100" b="1" kern="1200" dirty="0"/>
        </a:p>
      </dsp:txBody>
      <dsp:txXfrm>
        <a:off x="5304829" y="269614"/>
        <a:ext cx="2325633" cy="412652"/>
      </dsp:txXfrm>
    </dsp:sp>
    <dsp:sp modelId="{16F2ED72-A930-4522-8A9D-BE28CA2FD4D0}">
      <dsp:nvSpPr>
        <dsp:cNvPr id="0" name=""/>
        <dsp:cNvSpPr/>
      </dsp:nvSpPr>
      <dsp:spPr>
        <a:xfrm>
          <a:off x="5304829" y="682266"/>
          <a:ext cx="2325633" cy="381642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(F1) Poder de negociación de los clientes</a:t>
          </a:r>
          <a:endParaRPr lang="es-EC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Agrega valor a sus  vidas personales o a sus estrategias de negocio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(F2) Poder de negociación de los proveedores</a:t>
          </a:r>
          <a:endParaRPr lang="es-EC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Con los aliados y los proveedores la CNT EP busca las mejores prácticas que permitan una relación que potencie los negocios, trabajan hombro a hombro con sus proveedores para construir futuro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(F3) Amenaza de nuevos competidores</a:t>
          </a:r>
          <a:endParaRPr lang="es-EC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 Controlada y de impacto bajo.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(F4) Amenaza de productos sustitutivos</a:t>
          </a:r>
          <a:endParaRPr lang="es-EC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 Productos convergentes(</a:t>
          </a:r>
          <a:r>
            <a:rPr lang="es-EC" sz="1100" kern="1200" dirty="0" err="1" smtClean="0"/>
            <a:t>Telefonia</a:t>
          </a:r>
          <a:r>
            <a:rPr lang="es-EC" sz="1100" kern="1200" dirty="0" smtClean="0"/>
            <a:t>, internet, datos, TV) -	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(F5) Rivalidad entre los competidores</a:t>
          </a:r>
          <a:endParaRPr lang="es-EC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 Guerra de servicios de telecomunicaciones.</a:t>
          </a:r>
          <a:endParaRPr lang="es-EC" sz="1100" kern="1200" dirty="0"/>
        </a:p>
      </dsp:txBody>
      <dsp:txXfrm>
        <a:off x="5304829" y="682266"/>
        <a:ext cx="2325633" cy="38164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0EC44-01D0-4832-A2DB-DF01680A00A4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535183-305F-400D-8B5F-BB83FAFB3F46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Participación del personal adecuado a ser entrevistado, o usuarios claves de cada una de las gerencias involucradas. </a:t>
          </a:r>
          <a:endParaRPr lang="es-EC" sz="1400" kern="1200" dirty="0"/>
        </a:p>
      </dsp:txBody>
      <dsp:txXfrm>
        <a:off x="2262981" y="0"/>
        <a:ext cx="5966618" cy="724154"/>
      </dsp:txXfrm>
    </dsp:sp>
    <dsp:sp modelId="{4300BFC3-2C50-4994-A049-B951205BFA63}">
      <dsp:nvSpPr>
        <dsp:cNvPr id="0" name=""/>
        <dsp:cNvSpPr/>
      </dsp:nvSpPr>
      <dsp:spPr>
        <a:xfrm>
          <a:off x="475226" y="724154"/>
          <a:ext cx="3575510" cy="357551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504CA4-ECEB-4C4D-969A-0B600FB62443}">
      <dsp:nvSpPr>
        <dsp:cNvPr id="0" name=""/>
        <dsp:cNvSpPr/>
      </dsp:nvSpPr>
      <dsp:spPr>
        <a:xfrm>
          <a:off x="2262981" y="724154"/>
          <a:ext cx="5966618" cy="35755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Apoyo directo de la gerencia de negocios, operaciones y de tecnologías de información.</a:t>
          </a:r>
          <a:endParaRPr lang="es-EC" sz="1400" kern="1200" dirty="0"/>
        </a:p>
      </dsp:txBody>
      <dsp:txXfrm>
        <a:off x="2262981" y="724154"/>
        <a:ext cx="5966618" cy="724154"/>
      </dsp:txXfrm>
    </dsp:sp>
    <dsp:sp modelId="{4C859759-C816-49C8-8BF7-88CA64A9F553}">
      <dsp:nvSpPr>
        <dsp:cNvPr id="0" name=""/>
        <dsp:cNvSpPr/>
      </dsp:nvSpPr>
      <dsp:spPr>
        <a:xfrm>
          <a:off x="950452" y="1448308"/>
          <a:ext cx="2625058" cy="26250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BA2BBD-DD10-49DA-AFDF-85F637C3765C}">
      <dsp:nvSpPr>
        <dsp:cNvPr id="0" name=""/>
        <dsp:cNvSpPr/>
      </dsp:nvSpPr>
      <dsp:spPr>
        <a:xfrm>
          <a:off x="2262981" y="1448308"/>
          <a:ext cx="5966618" cy="26250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Contar con un Sponsor de alto nivel gerencial que cuente con empoderamiento para la toma de decisiones.</a:t>
          </a:r>
          <a:endParaRPr lang="es-EC" sz="1400" kern="1200" dirty="0"/>
        </a:p>
      </dsp:txBody>
      <dsp:txXfrm>
        <a:off x="2262981" y="1448308"/>
        <a:ext cx="5966618" cy="724154"/>
      </dsp:txXfrm>
    </dsp:sp>
    <dsp:sp modelId="{7C0E67C8-24B6-487C-A432-37D45B532D90}">
      <dsp:nvSpPr>
        <dsp:cNvPr id="0" name=""/>
        <dsp:cNvSpPr/>
      </dsp:nvSpPr>
      <dsp:spPr>
        <a:xfrm>
          <a:off x="1425678" y="2172462"/>
          <a:ext cx="1674606" cy="167460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15EC15-D24C-4428-B809-26B51C6E6ED9}">
      <dsp:nvSpPr>
        <dsp:cNvPr id="0" name=""/>
        <dsp:cNvSpPr/>
      </dsp:nvSpPr>
      <dsp:spPr>
        <a:xfrm>
          <a:off x="2262981" y="2172462"/>
          <a:ext cx="5966618" cy="16746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Definición de un equipo de trabajo interno multidisciplinario de la CNT EP que facilite intercambio de información.</a:t>
          </a:r>
          <a:endParaRPr lang="es-EC" sz="1400" kern="1200" dirty="0"/>
        </a:p>
      </dsp:txBody>
      <dsp:txXfrm>
        <a:off x="2262981" y="2172462"/>
        <a:ext cx="5966618" cy="724154"/>
      </dsp:txXfrm>
    </dsp:sp>
    <dsp:sp modelId="{2528114E-5FD1-48B7-8C7D-6C94E8DF57D7}">
      <dsp:nvSpPr>
        <dsp:cNvPr id="0" name=""/>
        <dsp:cNvSpPr/>
      </dsp:nvSpPr>
      <dsp:spPr>
        <a:xfrm>
          <a:off x="1900904" y="2896616"/>
          <a:ext cx="724154" cy="72415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BFF3E5-51A9-43A8-927E-412CA1FE3180}">
      <dsp:nvSpPr>
        <dsp:cNvPr id="0" name=""/>
        <dsp:cNvSpPr/>
      </dsp:nvSpPr>
      <dsp:spPr>
        <a:xfrm>
          <a:off x="2262981" y="2896616"/>
          <a:ext cx="5966618" cy="7241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Difusión del trabajo que realiza la empresa a través de presentaciones, charlas, reuniones y comunicados, para que el personal entienda la labor a realizar.</a:t>
          </a:r>
          <a:endParaRPr lang="es-EC" sz="1400" kern="1200" dirty="0"/>
        </a:p>
      </dsp:txBody>
      <dsp:txXfrm>
        <a:off x="2262981" y="2896616"/>
        <a:ext cx="5966618" cy="724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#1">
  <dgm:title val="Lista de fichas"/>
  <dgm:desc val="Se usa para mostrar bloques de información no secuencial o agrupados. Funciona bien con listas con una cantidad pequeña de texto de Nivel 1. El primer elemento de Nivel 2 se muestra junto al texto de Nivel 1. El resto de texto de Nivel 2 aparece debajo del texto de Ni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7" cy="46526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1614" y="0"/>
            <a:ext cx="3037117" cy="46526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57D33FB-8DAE-4127-A359-941D829FB51D}" type="datetime1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48"/>
            <a:ext cx="3037117" cy="46526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1614" y="8829648"/>
            <a:ext cx="3037117" cy="46526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A54D888-F8E0-4066-AC31-EC6C7E512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37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7" cy="46526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1614" y="0"/>
            <a:ext cx="3037117" cy="46526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962888E-5DF1-4C49-93C3-D14C48AF62FD}" type="datetime1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0873" y="4416311"/>
            <a:ext cx="5608654" cy="418293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48"/>
            <a:ext cx="3037117" cy="46526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1614" y="8829648"/>
            <a:ext cx="3037117" cy="46526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3E4A9B5-98DB-49E9-87E7-E187B52B4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2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Chequear colore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E4A9B5-98DB-49E9-87E7-E187B52B492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19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E8F863-706E-46DA-A88D-FBDE2A698D1D}" type="slidenum">
              <a:rPr lang="en-US"/>
              <a:pPr/>
              <a:t>2</a:t>
            </a:fld>
            <a:endParaRPr lang="en-US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6438"/>
            <a:ext cx="4646613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14" y="4414911"/>
            <a:ext cx="5607175" cy="40994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s-ES" dirty="0" smtClean="0"/>
              <a:t>Validar agenda con Director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6273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Poner grafico de fusión de empresas</a:t>
            </a:r>
            <a:r>
              <a:rPr lang="es-EC" baseline="0" dirty="0" smtClean="0"/>
              <a:t> y en formato de imagen de lamina 5</a:t>
            </a:r>
          </a:p>
          <a:p>
            <a:r>
              <a:rPr lang="es-EC" baseline="0" dirty="0" smtClean="0"/>
              <a:t>Inserta-&gt;</a:t>
            </a:r>
            <a:r>
              <a:rPr lang="es-EC" baseline="0" dirty="0" err="1" smtClean="0"/>
              <a:t>SmarArt</a:t>
            </a:r>
            <a:r>
              <a:rPr lang="es-EC" baseline="0" dirty="0" smtClean="0"/>
              <a:t>-&gt;</a:t>
            </a:r>
            <a:r>
              <a:rPr lang="es-EC" baseline="0" dirty="0" err="1" smtClean="0"/>
              <a:t>Image</a:t>
            </a:r>
            <a:r>
              <a:rPr lang="es-EC" baseline="0" dirty="0" smtClean="0"/>
              <a:t>-&gt;Lista de imágenes </a:t>
            </a:r>
            <a:r>
              <a:rPr lang="es-EC" baseline="0" dirty="0" err="1" smtClean="0"/>
              <a:t>instantaneas</a:t>
            </a:r>
            <a:r>
              <a:rPr lang="es-EC" baseline="0" dirty="0" smtClean="0"/>
              <a:t>.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E4A9B5-98DB-49E9-87E7-E187B52B492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50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Ultimo objetivo</a:t>
            </a:r>
            <a:r>
              <a:rPr lang="es-EC" baseline="0" dirty="0" smtClean="0"/>
              <a:t> específico cambiarlo por uno que mencione el resultado del portafolio proyectos a mediano y largo plazo.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E4A9B5-98DB-49E9-87E7-E187B52B492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5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Hacer tabla de </a:t>
            </a:r>
            <a:r>
              <a:rPr lang="es-EC" dirty="0" err="1" smtClean="0"/>
              <a:t>nivels</a:t>
            </a:r>
            <a:r>
              <a:rPr lang="es-EC" dirty="0" smtClean="0"/>
              <a:t> y </a:t>
            </a:r>
            <a:r>
              <a:rPr lang="es-EC" dirty="0" err="1" smtClean="0"/>
              <a:t>convesniones</a:t>
            </a:r>
            <a:r>
              <a:rPr lang="es-EC" dirty="0" smtClean="0"/>
              <a:t> y mencionar sobre</a:t>
            </a:r>
            <a:r>
              <a:rPr lang="es-EC" baseline="0" dirty="0" smtClean="0"/>
              <a:t> la escala de 1 a 5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E4A9B5-98DB-49E9-87E7-E187B52B492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11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Hacer tabla de niveles y convenciones y mencionar sobre</a:t>
            </a:r>
            <a:r>
              <a:rPr lang="es-EC" baseline="0" dirty="0" smtClean="0"/>
              <a:t> la escala de 1 a 5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E4A9B5-98DB-49E9-87E7-E187B52B492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77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Agregar cuadro con</a:t>
            </a:r>
            <a:r>
              <a:rPr lang="es-EC" baseline="0" dirty="0" smtClean="0"/>
              <a:t> tabla de resultados.</a:t>
            </a:r>
          </a:p>
          <a:p>
            <a:endParaRPr lang="es-EC" baseline="0" dirty="0" smtClean="0"/>
          </a:p>
          <a:p>
            <a:r>
              <a:rPr lang="es-EC" baseline="0" dirty="0" smtClean="0"/>
              <a:t>Validar con Director toda presentación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E4A9B5-98DB-49E9-87E7-E187B52B492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4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D71D-758F-47C0-BAE3-6D91DFBD81D2}" type="datetime1">
              <a:rPr lang="es-EC"/>
              <a:pPr>
                <a:defRPr/>
              </a:pPr>
              <a:t>22/10/2013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PROCESO DE INNOVACIÓN Y TRANSFORMACIÓN DE LA CNT EP  2010-2014</a:t>
            </a: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5953-362A-4839-A9E4-3EB8ED7E2A39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8CDFE-075E-4E89-ADC5-B47A801D77BF}" type="datetime1">
              <a:rPr lang="es-EC"/>
              <a:pPr>
                <a:defRPr/>
              </a:pPr>
              <a:t>22/10/2013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PROCESO DE INNOVACIÓN Y TRANSFORMACIÓN DE LA CNT EP  2010-2014</a:t>
            </a: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B4E65-9C31-4C44-997E-688EEBBA2B04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D2D40-2457-4429-AA53-E39B38722D9A}" type="datetime1">
              <a:rPr lang="es-EC"/>
              <a:pPr>
                <a:defRPr/>
              </a:pPr>
              <a:t>22/10/2013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PROCESO DE INNOVACIÓN Y TRANSFORMACIÓN DE LA CNT EP  2010-2014</a:t>
            </a: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DEF2C-E255-47C7-8D17-3F8E81B87990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C8F00-266D-41C5-837E-06EE9706DB91}" type="datetime1">
              <a:rPr lang="es-EC"/>
              <a:pPr>
                <a:defRPr/>
              </a:pPr>
              <a:t>22/10/2013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PROCESO DE INNOVACIÓN Y TRANSFORMACIÓN DE LA CNT EP  2010-2014</a:t>
            </a: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D393D-9B47-4444-877F-01E821F0CABA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40ED4-A357-4A56-BCAB-E3DFA89BAC36}" type="datetime1">
              <a:rPr lang="es-EC"/>
              <a:pPr>
                <a:defRPr/>
              </a:pPr>
              <a:t>22/10/2013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PROCESO DE INNOVACIÓN Y TRANSFORMACIÓN DE LA CNT EP  2010-2014</a:t>
            </a: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6E34A-E825-4DC5-A417-E46FFD8CF2D5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ACA3B-F1CA-4F5E-B9B9-B5F4F975D755}" type="datetime1">
              <a:rPr lang="es-EC"/>
              <a:pPr>
                <a:defRPr/>
              </a:pPr>
              <a:t>22/10/2013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PROCESO DE INNOVACIÓN Y TRANSFORMACIÓN DE LA CNT EP  2010-2014</a:t>
            </a: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94BCB-84B4-4221-9F4A-F3B2A38491E6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95F3-1CD8-4841-A9BD-17E5188522BA}" type="datetime1">
              <a:rPr lang="es-EC"/>
              <a:pPr>
                <a:defRPr/>
              </a:pPr>
              <a:t>22/10/2013</a:t>
            </a:fld>
            <a:endParaRPr lang="es-EC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PROCESO DE INNOVACIÓN Y TRANSFORMACIÓN DE LA CNT EP  2010-2014</a:t>
            </a:r>
            <a:endParaRPr lang="es-EC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376DE-F0E7-4F52-A0F3-DE37A979D6F3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B3EB7-DD6F-47CC-862E-6511A0817842}" type="datetime1">
              <a:rPr lang="es-EC"/>
              <a:pPr>
                <a:defRPr/>
              </a:pPr>
              <a:t>22/10/2013</a:t>
            </a:fld>
            <a:endParaRPr lang="es-EC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PROCESO DE INNOVACIÓN Y TRANSFORMACIÓN DE LA CNT EP  2010-2014</a:t>
            </a:r>
            <a:endParaRPr lang="es-EC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11FBC-6454-4848-9B30-F7929B4FC003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04532-E65E-4577-80F3-FD84E3221CD9}" type="datetime1">
              <a:rPr lang="es-EC"/>
              <a:pPr>
                <a:defRPr/>
              </a:pPr>
              <a:t>22/10/2013</a:t>
            </a:fld>
            <a:endParaRPr lang="es-EC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PROCESO DE INNOVACIÓN Y TRANSFORMACIÓN DE LA CNT EP  2010-2014</a:t>
            </a:r>
            <a:endParaRPr lang="es-EC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20849-22CE-4F5E-920F-64CEB8C9AE04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1FAAD-166C-4749-A8AD-15987F3D13C6}" type="datetime1">
              <a:rPr lang="es-EC"/>
              <a:pPr>
                <a:defRPr/>
              </a:pPr>
              <a:t>22/10/2013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PROCESO DE INNOVACIÓN Y TRANSFORMACIÓN DE LA CNT EP  2010-2014</a:t>
            </a: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E11AB-DF8C-4EFC-B596-D0278627C86E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6951A-6BB4-4113-9DEC-4A6E956812EE}" type="datetime1">
              <a:rPr lang="es-EC"/>
              <a:pPr>
                <a:defRPr/>
              </a:pPr>
              <a:t>22/10/2013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PROCESO DE INNOVACIÓN Y TRANSFORMACIÓN DE LA CNT EP  2010-2014</a:t>
            </a: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3E15-5BDD-4D8A-8BF5-2248259AC88C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C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5F426D0-897F-4D23-8DD2-C757D525794F}" type="datetime1">
              <a:rPr lang="es-EC"/>
              <a:pPr>
                <a:defRPr/>
              </a:pPr>
              <a:t>22/10/2013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s-ES"/>
              <a:t>PROCESO DE INNOVACIÓN Y TRANSFORMACIÓN DE LA CNT EP  2010-2014</a:t>
            </a: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FCB882E-B4AB-4058-9611-DE9169A8F7E7}" type="slidenum">
              <a:rPr lang="es-EC"/>
              <a:pPr>
                <a:defRPr/>
              </a:pPr>
              <a:t>‹#›</a:t>
            </a:fld>
            <a:endParaRPr lang="es-EC"/>
          </a:p>
        </p:txBody>
      </p:sp>
      <p:pic>
        <p:nvPicPr>
          <p:cNvPr id="2055" name="Picture 7" descr="planificacion estr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0 Marcador de pie de página"/>
          <p:cNvSpPr txBox="1">
            <a:spLocks/>
          </p:cNvSpPr>
          <p:nvPr userDrawn="1"/>
        </p:nvSpPr>
        <p:spPr>
          <a:xfrm>
            <a:off x="2819400" y="6421438"/>
            <a:ext cx="365760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s-ES" sz="1000">
                <a:solidFill>
                  <a:schemeClr val="bg1"/>
                </a:solidFill>
                <a:latin typeface="Calibri" pitchFamily="34" charset="0"/>
              </a:rPr>
              <a:t>PROCESO DE INNOVACIÓN Y TRANSFORMACIÓN </a:t>
            </a:r>
          </a:p>
          <a:p>
            <a:pPr>
              <a:defRPr/>
            </a:pPr>
            <a:r>
              <a:rPr lang="es-ES" sz="1000">
                <a:solidFill>
                  <a:schemeClr val="bg1"/>
                </a:solidFill>
                <a:latin typeface="Calibri" pitchFamily="34" charset="0"/>
              </a:rPr>
              <a:t>DE LA CNT EP  2010-2014</a:t>
            </a:r>
            <a:endParaRPr lang="es-EC" sz="10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0849-22CE-4F5E-920F-64CEB8C9AE04}" type="slidenum">
              <a:rPr lang="es-EC" smtClean="0"/>
              <a:pPr>
                <a:defRPr/>
              </a:pPr>
              <a:t>1</a:t>
            </a:fld>
            <a:endParaRPr lang="es-EC"/>
          </a:p>
        </p:txBody>
      </p:sp>
      <p:sp>
        <p:nvSpPr>
          <p:cNvPr id="5" name="4 Rectángulo"/>
          <p:cNvSpPr/>
          <p:nvPr/>
        </p:nvSpPr>
        <p:spPr>
          <a:xfrm>
            <a:off x="611560" y="1196752"/>
            <a:ext cx="8064896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es-MX" sz="2400" b="1" cap="none" spc="0" dirty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charset="0"/>
              </a:rPr>
              <a:t>MAESTRIA EN GERENCIA DE SISTEMAS</a:t>
            </a:r>
            <a:r>
              <a:rPr lang="es-EC" sz="2400" b="1" cap="none" spc="0" dirty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charset="0"/>
              </a:rPr>
              <a:t> </a:t>
            </a:r>
            <a:endParaRPr lang="es-EC" sz="2400" b="1" cap="none" spc="0" dirty="0" smtClean="0">
              <a:ln w="1143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Arial" charset="0"/>
            </a:endParaRPr>
          </a:p>
          <a:p>
            <a:pPr algn="ctr" eaLnBrk="1" hangingPunct="1"/>
            <a:r>
              <a:rPr lang="es-ES" sz="24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charset="0"/>
              </a:rPr>
              <a:t>PROMOCION X</a:t>
            </a:r>
            <a:endParaRPr lang="es-ES" sz="2400" b="1" cap="none" spc="0" dirty="0">
              <a:ln w="1143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Arial" charset="0"/>
            </a:endParaRPr>
          </a:p>
          <a:p>
            <a:pPr algn="ctr" eaLnBrk="1" hangingPunct="1"/>
            <a:r>
              <a:rPr lang="es-EC" b="1" cap="none" spc="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charset="0"/>
              </a:rPr>
              <a:t/>
            </a:r>
            <a:br>
              <a:rPr lang="es-EC" b="1" cap="none" spc="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charset="0"/>
              </a:rPr>
            </a:br>
            <a:r>
              <a:rPr lang="es-MX" b="1" cap="none" spc="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charset="0"/>
              </a:rPr>
              <a:t>PRIMER PROYECTO DE GRADO PARA LA OBTENCION DEL TITULO DE MAGISTER EN GERENCIA DE SISTEMAS</a:t>
            </a:r>
          </a:p>
          <a:p>
            <a:pPr algn="ctr"/>
            <a:r>
              <a:rPr lang="es-EC" b="1" cap="none" spc="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charset="0"/>
              </a:rPr>
              <a:t/>
            </a:r>
            <a:br>
              <a:rPr lang="es-EC" b="1" cap="none" spc="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charset="0"/>
              </a:rPr>
            </a:br>
            <a:r>
              <a:rPr lang="es-MX" b="1" cap="none" spc="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charset="0"/>
              </a:rPr>
              <a:t>  </a:t>
            </a:r>
            <a:r>
              <a:rPr lang="es-EC" b="1" cap="none" spc="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charset="0"/>
              </a:rPr>
              <a:t/>
            </a:r>
            <a:br>
              <a:rPr lang="es-EC" b="1" cap="none" spc="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charset="0"/>
              </a:rPr>
            </a:br>
            <a:r>
              <a:rPr lang="es-EC" sz="2400" b="1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charset="0"/>
              </a:rPr>
              <a:t>«</a:t>
            </a:r>
            <a:r>
              <a:rPr lang="es-ES" sz="24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ANÁLISIS </a:t>
            </a:r>
            <a:r>
              <a:rPr lang="es-ES" sz="2400" b="1" cap="none" spc="0" dirty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DE BRECHA DE ARQUITECTURA EMPRESARIAL, EN BASE A ESTANDARES DE LA INDUSTRIA DE TELECOMUNICACIONES EN LA CORPORACIÓN NACIONAL DE </a:t>
            </a:r>
            <a:r>
              <a:rPr lang="es-ES" sz="24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TELECOMUNICACIONES.</a:t>
            </a:r>
            <a:r>
              <a:rPr lang="es-ES" sz="2400" b="1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charset="0"/>
              </a:rPr>
              <a:t>»</a:t>
            </a:r>
          </a:p>
          <a:p>
            <a:pPr algn="ctr"/>
            <a:endParaRPr lang="es-ES" b="1" cap="none" spc="0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Arial" charset="0"/>
            </a:endParaRPr>
          </a:p>
          <a:p>
            <a:pPr algn="ctr"/>
            <a:r>
              <a:rPr lang="es-EC" b="1" cap="none" spc="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charset="0"/>
              </a:rPr>
              <a:t/>
            </a:r>
            <a:br>
              <a:rPr lang="es-EC" b="1" cap="none" spc="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charset="0"/>
              </a:rPr>
            </a:br>
            <a:r>
              <a:rPr lang="es-ES" b="1" cap="none" spc="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charset="0"/>
              </a:rPr>
              <a:t> </a:t>
            </a:r>
            <a:r>
              <a:rPr lang="es-EC" b="1" cap="none" spc="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charset="0"/>
              </a:rPr>
              <a:t/>
            </a:r>
            <a:br>
              <a:rPr lang="es-EC" b="1" cap="none" spc="0" dirty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charset="0"/>
              </a:rPr>
            </a:br>
            <a:r>
              <a:rPr lang="es-ES" b="1" cap="none" spc="0" dirty="0" smtClean="0">
                <a:ln w="1143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charset="0"/>
              </a:rPr>
              <a:t>AGUILAR SALVADOR ROBETO MAURICIO</a:t>
            </a:r>
            <a:r>
              <a:rPr lang="es-EC" b="1" cap="none" spc="0" dirty="0">
                <a:ln w="1143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charset="0"/>
              </a:rPr>
              <a:t/>
            </a:r>
            <a:br>
              <a:rPr lang="es-EC" b="1" cap="none" spc="0" dirty="0">
                <a:ln w="1143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charset="0"/>
              </a:rPr>
            </a:br>
            <a:r>
              <a:rPr lang="es-ES" b="1" cap="none" spc="0" dirty="0" smtClean="0">
                <a:ln w="1143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charset="0"/>
              </a:rPr>
              <a:t>LLUMIQUINGA LOGACHO FREDDY GONZALO</a:t>
            </a:r>
            <a:endParaRPr lang="es-EC" b="1" cap="none" spc="0" dirty="0">
              <a:ln w="1143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93" y="264051"/>
            <a:ext cx="2664295" cy="68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968552"/>
          </a:xfrm>
        </p:spPr>
        <p:txBody>
          <a:bodyPr/>
          <a:lstStyle/>
          <a:p>
            <a:pPr marL="0" indent="0">
              <a:buNone/>
            </a:pPr>
            <a:r>
              <a:rPr lang="es-EC" sz="2800" dirty="0"/>
              <a:t>M</a:t>
            </a:r>
            <a:r>
              <a:rPr lang="es-EC" sz="2800" dirty="0" smtClean="0"/>
              <a:t>etodología a usar</a:t>
            </a:r>
          </a:p>
          <a:p>
            <a:pPr lvl="0"/>
            <a:r>
              <a:rPr lang="es-ES" sz="1600" dirty="0"/>
              <a:t>Por una parte se toma procesos documentados por áreas, documentación proporcionada por el área de </a:t>
            </a:r>
            <a:r>
              <a:rPr lang="es-ES" sz="1600" i="1" dirty="0"/>
              <a:t>desarrollo organizacional</a:t>
            </a:r>
            <a:r>
              <a:rPr lang="es-ES" sz="1600" dirty="0"/>
              <a:t>  </a:t>
            </a:r>
            <a:endParaRPr lang="es-EC" sz="1600" dirty="0"/>
          </a:p>
          <a:p>
            <a:pPr lvl="0"/>
            <a:r>
              <a:rPr lang="es-ES" sz="1600" dirty="0"/>
              <a:t>Por otra se desarrolla una agenda de entrevistas con personal directivo y operativo de las áreas del negocio. </a:t>
            </a:r>
            <a:endParaRPr lang="es-EC" sz="1600" dirty="0"/>
          </a:p>
          <a:p>
            <a:pPr marL="0" indent="0">
              <a:buNone/>
            </a:pPr>
            <a:r>
              <a:rPr lang="es-ES" sz="2800" dirty="0" smtClean="0"/>
              <a:t>Los </a:t>
            </a:r>
            <a:r>
              <a:rPr lang="es-ES" sz="2800" dirty="0"/>
              <a:t>niveles y convenciones establecidas son:</a:t>
            </a:r>
            <a:endParaRPr lang="es-EC" sz="2800" dirty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D393D-9B47-4444-877F-01E821F0CABA}" type="slidenum">
              <a:rPr lang="es-EC" smtClean="0"/>
              <a:pPr>
                <a:defRPr/>
              </a:pPr>
              <a:t>10</a:t>
            </a:fld>
            <a:endParaRPr lang="es-EC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611560" y="260648"/>
            <a:ext cx="6906344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/>
            <a:r>
              <a:rPr lang="en-US" b="1" dirty="0">
                <a:solidFill>
                  <a:srgbClr val="FFFFFF"/>
                </a:solidFill>
              </a:rPr>
              <a:t>ANALISIS SITUACIONAL </a:t>
            </a:r>
            <a:r>
              <a:rPr lang="en-US" b="1" dirty="0" smtClean="0">
                <a:solidFill>
                  <a:srgbClr val="FFFFFF"/>
                </a:solidFill>
              </a:rPr>
              <a:t> - </a:t>
            </a:r>
            <a:r>
              <a:rPr lang="es-ES" b="1" dirty="0" smtClean="0">
                <a:solidFill>
                  <a:schemeClr val="bg1"/>
                </a:solidFill>
              </a:rPr>
              <a:t>Mapeo </a:t>
            </a:r>
            <a:r>
              <a:rPr lang="es-ES" b="1" dirty="0">
                <a:solidFill>
                  <a:schemeClr val="bg1"/>
                </a:solidFill>
              </a:rPr>
              <a:t>actual de procesos contra el marco referencial </a:t>
            </a:r>
            <a:r>
              <a:rPr lang="es-ES" b="1" dirty="0" err="1">
                <a:solidFill>
                  <a:schemeClr val="bg1"/>
                </a:solidFill>
              </a:rPr>
              <a:t>eTOM</a:t>
            </a:r>
            <a:r>
              <a:rPr lang="es-ES" b="1" dirty="0">
                <a:solidFill>
                  <a:schemeClr val="bg1"/>
                </a:solidFill>
              </a:rPr>
              <a:t>, en el dominio de operaciones</a:t>
            </a:r>
            <a:endParaRPr lang="es-EC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554379"/>
              </p:ext>
            </p:extLst>
          </p:nvPr>
        </p:nvGraphicFramePr>
        <p:xfrm>
          <a:off x="395536" y="3068960"/>
          <a:ext cx="8424936" cy="32664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52128"/>
                <a:gridCol w="792088"/>
                <a:gridCol w="64807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NIVEL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COLOR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DESCRIPCIÓN</a:t>
                      </a:r>
                      <a:endParaRPr lang="es-MX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Inicial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El proceso no está definido dentro de la organización, su nivel de aplicación es nula en la organización, no cuenta con un área responsable</a:t>
                      </a:r>
                      <a:endParaRPr lang="es-MX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Básico 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El proceso se realiza de manera espontánea,  sin ninguna formalidad y bajo nivel de cobertura frente a lo expuesto y mucha ayuda manual</a:t>
                      </a:r>
                      <a:endParaRPr lang="es-MX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Definido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El proceso puede estar definido, tiene un área responsable,   un nivel de implementación moderado</a:t>
                      </a:r>
                      <a:endParaRPr lang="es-MX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Gestionado 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El proceso es claramente definido, estructurado y operativo, es medido, pero aún presenta algunas deficiencias en su operación. </a:t>
                      </a:r>
                      <a:endParaRPr lang="es-MX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Completo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El proceso está claramente definido y  controlado, tiene un responsable, es medido y cubre todas las líneas de negocio, es estandarizado</a:t>
                      </a:r>
                      <a:endParaRPr lang="es-MX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1619672" y="3573016"/>
            <a:ext cx="64807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9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Oval 6"/>
          <p:cNvSpPr/>
          <p:nvPr/>
        </p:nvSpPr>
        <p:spPr>
          <a:xfrm>
            <a:off x="1619672" y="4149080"/>
            <a:ext cx="648072" cy="28803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9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Oval 7"/>
          <p:cNvSpPr/>
          <p:nvPr/>
        </p:nvSpPr>
        <p:spPr>
          <a:xfrm>
            <a:off x="1619672" y="4725144"/>
            <a:ext cx="648072" cy="28803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9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Oval 8"/>
          <p:cNvSpPr/>
          <p:nvPr/>
        </p:nvSpPr>
        <p:spPr>
          <a:xfrm>
            <a:off x="1619672" y="5301208"/>
            <a:ext cx="648072" cy="288032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9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Oval 9"/>
          <p:cNvSpPr/>
          <p:nvPr/>
        </p:nvSpPr>
        <p:spPr>
          <a:xfrm>
            <a:off x="1619672" y="5877272"/>
            <a:ext cx="648072" cy="28803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9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426286" y="6381328"/>
            <a:ext cx="23455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b="1" dirty="0" smtClean="0">
                <a:solidFill>
                  <a:schemeClr val="bg1"/>
                </a:solidFill>
              </a:rPr>
              <a:t>Nota</a:t>
            </a:r>
            <a:r>
              <a:rPr lang="es-MX" sz="900" dirty="0" smtClean="0">
                <a:solidFill>
                  <a:schemeClr val="bg1"/>
                </a:solidFill>
              </a:rPr>
              <a:t>: La escala de calificación es de 1 a 5</a:t>
            </a:r>
            <a:endParaRPr lang="es-MX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D393D-9B47-4444-877F-01E821F0CABA}" type="slidenum">
              <a:rPr lang="es-EC" smtClean="0"/>
              <a:pPr>
                <a:defRPr/>
              </a:pPr>
              <a:t>11</a:t>
            </a:fld>
            <a:endParaRPr lang="es-EC"/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611560" y="260648"/>
            <a:ext cx="6906344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/>
            <a:r>
              <a:rPr lang="en-US" b="1" dirty="0">
                <a:solidFill>
                  <a:srgbClr val="FFFFFF"/>
                </a:solidFill>
              </a:rPr>
              <a:t>ANALISIS SITUACIONAL </a:t>
            </a:r>
            <a:r>
              <a:rPr lang="en-US" b="1" dirty="0" smtClean="0">
                <a:solidFill>
                  <a:srgbClr val="FFFFFF"/>
                </a:solidFill>
              </a:rPr>
              <a:t> - </a:t>
            </a:r>
            <a:r>
              <a:rPr lang="es-ES" b="1" dirty="0" smtClean="0">
                <a:solidFill>
                  <a:schemeClr val="bg1"/>
                </a:solidFill>
              </a:rPr>
              <a:t>Mapeo </a:t>
            </a:r>
            <a:r>
              <a:rPr lang="es-ES" b="1" dirty="0">
                <a:solidFill>
                  <a:schemeClr val="bg1"/>
                </a:solidFill>
              </a:rPr>
              <a:t>actual de procesos contra el marco referencial </a:t>
            </a:r>
            <a:r>
              <a:rPr lang="es-ES" b="1" dirty="0" err="1">
                <a:solidFill>
                  <a:schemeClr val="bg1"/>
                </a:solidFill>
              </a:rPr>
              <a:t>eTOM</a:t>
            </a:r>
            <a:r>
              <a:rPr lang="es-ES" b="1" dirty="0">
                <a:solidFill>
                  <a:schemeClr val="bg1"/>
                </a:solidFill>
              </a:rPr>
              <a:t>, en el dominio de operaciones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7" y="1052736"/>
            <a:ext cx="7886053" cy="511256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688222" y="2495978"/>
            <a:ext cx="635942" cy="2206206"/>
            <a:chOff x="7688222" y="2495978"/>
            <a:chExt cx="635942" cy="2206206"/>
          </a:xfrm>
        </p:grpSpPr>
        <p:sp>
          <p:nvSpPr>
            <p:cNvPr id="4" name="Rectangle 3"/>
            <p:cNvSpPr/>
            <p:nvPr/>
          </p:nvSpPr>
          <p:spPr>
            <a:xfrm>
              <a:off x="7689859" y="3068960"/>
              <a:ext cx="63350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2,96</a:t>
              </a:r>
              <a:endParaRPr lang="en-US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688222" y="2495978"/>
              <a:ext cx="63350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2,56</a:t>
              </a:r>
              <a:endParaRPr lang="en-US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690657" y="3697154"/>
              <a:ext cx="63350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2,87</a:t>
              </a:r>
              <a:endParaRPr lang="en-US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90657" y="4332852"/>
              <a:ext cx="63350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2,70</a:t>
              </a:r>
              <a:endParaRPr lang="en-US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1560" y="1628800"/>
            <a:ext cx="7992889" cy="4566631"/>
            <a:chOff x="611560" y="1628800"/>
            <a:chExt cx="7992889" cy="4566631"/>
          </a:xfrm>
        </p:grpSpPr>
        <p:sp>
          <p:nvSpPr>
            <p:cNvPr id="12" name="Rectangle 11"/>
            <p:cNvSpPr/>
            <p:nvPr/>
          </p:nvSpPr>
          <p:spPr>
            <a:xfrm>
              <a:off x="611560" y="1628800"/>
              <a:ext cx="3312368" cy="338437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1561" y="5157192"/>
              <a:ext cx="7992888" cy="103823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87624" y="6150496"/>
            <a:ext cx="60324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dirty="0" smtClean="0"/>
              <a:t>Imagen tomada de: http</a:t>
            </a:r>
            <a:r>
              <a:rPr lang="es-MX" sz="900" dirty="0"/>
              <a:t>://www.cisco.com/en/US/technologies/collateral/tk869/tk769/white_paper_c11-541448.html</a:t>
            </a:r>
          </a:p>
        </p:txBody>
      </p:sp>
    </p:spTree>
    <p:extLst>
      <p:ext uri="{BB962C8B-B14F-4D97-AF65-F5344CB8AC3E}">
        <p14:creationId xmlns:p14="http://schemas.microsoft.com/office/powerpoint/2010/main" val="369924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D393D-9B47-4444-877F-01E821F0CABA}" type="slidenum">
              <a:rPr lang="es-EC" smtClean="0"/>
              <a:pPr>
                <a:defRPr/>
              </a:pPr>
              <a:t>12</a:t>
            </a:fld>
            <a:endParaRPr lang="es-EC" dirty="0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251520" y="260648"/>
            <a:ext cx="6906344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1" algn="just"/>
            <a:r>
              <a:rPr lang="en-US" b="1" dirty="0">
                <a:solidFill>
                  <a:srgbClr val="FFFFFF"/>
                </a:solidFill>
              </a:rPr>
              <a:t>ANALISIS SITUACIONAL </a:t>
            </a:r>
            <a:r>
              <a:rPr lang="en-US" b="1" dirty="0" smtClean="0">
                <a:solidFill>
                  <a:srgbClr val="FFFFFF"/>
                </a:solidFill>
              </a:rPr>
              <a:t>- </a:t>
            </a:r>
            <a:r>
              <a:rPr lang="es-EC" b="1" dirty="0" smtClean="0">
                <a:solidFill>
                  <a:schemeClr val="bg1"/>
                </a:solidFill>
              </a:rPr>
              <a:t>Mapeo </a:t>
            </a:r>
            <a:r>
              <a:rPr lang="es-EC" b="1" dirty="0">
                <a:solidFill>
                  <a:schemeClr val="bg1"/>
                </a:solidFill>
              </a:rPr>
              <a:t>actual de procesos en dominio de operaciones, contra marco referencial TAM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968552"/>
          </a:xfrm>
        </p:spPr>
        <p:txBody>
          <a:bodyPr/>
          <a:lstStyle/>
          <a:p>
            <a:pPr marL="0" indent="0">
              <a:buNone/>
            </a:pPr>
            <a:r>
              <a:rPr lang="es-EC" dirty="0"/>
              <a:t>M</a:t>
            </a:r>
            <a:r>
              <a:rPr lang="es-EC" dirty="0" smtClean="0"/>
              <a:t>etodología a usar</a:t>
            </a:r>
          </a:p>
          <a:p>
            <a:pPr lvl="0"/>
            <a:r>
              <a:rPr lang="es-ES" sz="1600" dirty="0"/>
              <a:t>Por una parte se </a:t>
            </a:r>
            <a:r>
              <a:rPr lang="es-ES" sz="1600" dirty="0" smtClean="0"/>
              <a:t>toman la información de la aplicaciones implementadas en la CNT EP y  </a:t>
            </a:r>
            <a:r>
              <a:rPr lang="es-ES" sz="1600" dirty="0"/>
              <a:t>documentación proporcionada por el área de </a:t>
            </a:r>
            <a:r>
              <a:rPr lang="es-ES" sz="1600" dirty="0" smtClean="0"/>
              <a:t>Tecnologías de información.</a:t>
            </a:r>
            <a:endParaRPr lang="es-EC" sz="1600" dirty="0"/>
          </a:p>
          <a:p>
            <a:pPr lvl="0"/>
            <a:r>
              <a:rPr lang="es-ES" sz="1600" dirty="0"/>
              <a:t>Por otra se desarrolla una agenda de entrevistas con personal directivo y operativo de las áreas </a:t>
            </a:r>
            <a:r>
              <a:rPr lang="es-ES" sz="1600" dirty="0" smtClean="0"/>
              <a:t>involucradas.</a:t>
            </a:r>
            <a:endParaRPr lang="es-EC" sz="1600" dirty="0"/>
          </a:p>
          <a:p>
            <a:pPr marL="0" indent="0">
              <a:buNone/>
            </a:pPr>
            <a:r>
              <a:rPr lang="es-ES" sz="2800" dirty="0" smtClean="0"/>
              <a:t>Los </a:t>
            </a:r>
            <a:r>
              <a:rPr lang="es-ES" sz="2800" dirty="0"/>
              <a:t>niveles y convenciones establecidas son</a:t>
            </a:r>
            <a:r>
              <a:rPr lang="es-ES" sz="2800" dirty="0" smtClean="0"/>
              <a:t>:</a:t>
            </a:r>
            <a:endParaRPr lang="es-EC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387291"/>
              </p:ext>
            </p:extLst>
          </p:nvPr>
        </p:nvGraphicFramePr>
        <p:xfrm>
          <a:off x="881133" y="3488784"/>
          <a:ext cx="7435283" cy="2108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16791"/>
                <a:gridCol w="873876"/>
                <a:gridCol w="55446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NIVEL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COLOR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DESCRIPCIÒN</a:t>
                      </a:r>
                      <a:endParaRPr lang="es-MX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Inicial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Funcionalidad   no  soportada  en   organización   y   de  nula aplicación</a:t>
                      </a:r>
                      <a:endParaRPr lang="es-MX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Definido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Funcionalidad   en   organización con cobertura básica   o parcial debido a aplicativo en producción</a:t>
                      </a:r>
                      <a:endParaRPr lang="es-MX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Completo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Funcionalidad   de   negocio   claramente   cubierta   y utilizada por  áreas que así lo requiere</a:t>
                      </a:r>
                      <a:endParaRPr lang="es-MX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1979712" y="4005064"/>
            <a:ext cx="648072" cy="288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9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Oval 9"/>
          <p:cNvSpPr/>
          <p:nvPr/>
        </p:nvSpPr>
        <p:spPr>
          <a:xfrm>
            <a:off x="1979712" y="5126211"/>
            <a:ext cx="648072" cy="28803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9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Oval 10"/>
          <p:cNvSpPr/>
          <p:nvPr/>
        </p:nvSpPr>
        <p:spPr>
          <a:xfrm>
            <a:off x="1979712" y="4581128"/>
            <a:ext cx="648072" cy="28803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50800" dir="5400000" algn="ctr" rotWithShape="0">
              <a:srgbClr val="000000">
                <a:alpha val="59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extBox 1"/>
          <p:cNvSpPr txBox="1"/>
          <p:nvPr/>
        </p:nvSpPr>
        <p:spPr>
          <a:xfrm>
            <a:off x="1115616" y="5877272"/>
            <a:ext cx="23455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b="1" dirty="0" smtClean="0"/>
              <a:t>Nota</a:t>
            </a:r>
            <a:r>
              <a:rPr lang="es-MX" sz="900" dirty="0" smtClean="0"/>
              <a:t>: La escala de calificación es de 1 a 3</a:t>
            </a:r>
            <a:endParaRPr lang="es-MX" sz="900" dirty="0"/>
          </a:p>
        </p:txBody>
      </p:sp>
    </p:spTree>
    <p:extLst>
      <p:ext uri="{BB962C8B-B14F-4D97-AF65-F5344CB8AC3E}">
        <p14:creationId xmlns:p14="http://schemas.microsoft.com/office/powerpoint/2010/main" val="162714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D393D-9B47-4444-877F-01E821F0CABA}" type="slidenum">
              <a:rPr lang="es-EC" smtClean="0"/>
              <a:pPr>
                <a:defRPr/>
              </a:pPr>
              <a:t>13</a:t>
            </a:fld>
            <a:endParaRPr lang="es-EC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323528" y="260648"/>
            <a:ext cx="6906344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1" algn="just"/>
            <a:r>
              <a:rPr lang="en-US" b="1" dirty="0">
                <a:solidFill>
                  <a:srgbClr val="FFFFFF"/>
                </a:solidFill>
              </a:rPr>
              <a:t>ANALISIS SITUACIONAL - </a:t>
            </a:r>
            <a:r>
              <a:rPr lang="es-EC" b="1" dirty="0">
                <a:solidFill>
                  <a:schemeClr val="bg1"/>
                </a:solidFill>
              </a:rPr>
              <a:t>Mapeo actual de procesos en dominio de operaciones, contra marco referencial TAM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27584" y="1196752"/>
            <a:ext cx="7488832" cy="50405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5400000" sx="22000" sy="22000" algn="ctr" rotWithShape="0">
              <a:srgbClr val="000000">
                <a:alpha val="6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Market</a:t>
            </a:r>
            <a:r>
              <a:rPr lang="es-MX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/ Sales </a:t>
            </a:r>
            <a:r>
              <a:rPr lang="es-MX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Domain</a:t>
            </a:r>
            <a:endParaRPr lang="es-MX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7584" y="5301208"/>
            <a:ext cx="7488832" cy="50405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5400000" sx="22000" sy="22000" algn="ctr" rotWithShape="0">
              <a:srgbClr val="000000">
                <a:alpha val="6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Supplier</a:t>
            </a:r>
            <a:r>
              <a:rPr lang="es-MX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/ </a:t>
            </a:r>
            <a:r>
              <a:rPr lang="es-MX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Partner</a:t>
            </a:r>
            <a:r>
              <a:rPr lang="es-MX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MX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Domain</a:t>
            </a:r>
            <a:endParaRPr lang="es-MX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59632" y="1844824"/>
            <a:ext cx="1440160" cy="333588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MX" sz="1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OPERATION SUPPORT /READINESS</a:t>
            </a:r>
            <a:endParaRPr lang="es-MX" sz="17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15816" y="1821310"/>
            <a:ext cx="1440160" cy="335939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MX" sz="1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FULFILLMET</a:t>
            </a:r>
            <a:endParaRPr lang="es-MX" sz="17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44008" y="1844825"/>
            <a:ext cx="1440160" cy="335939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MX" sz="17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ASSURANCE</a:t>
            </a:r>
            <a:endParaRPr lang="es-MX" sz="17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372200" y="1844825"/>
            <a:ext cx="1440160" cy="335939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MX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BILLING</a:t>
            </a:r>
            <a:endParaRPr lang="es-MX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7584" y="3140968"/>
            <a:ext cx="7488832" cy="50405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5400000" sx="22000" sy="22000" algn="ctr" rotWithShape="0">
              <a:srgbClr val="000000">
                <a:alpha val="6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Product</a:t>
            </a:r>
            <a:r>
              <a:rPr lang="es-MX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MX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es-MX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anagement </a:t>
            </a:r>
            <a:r>
              <a:rPr lang="es-MX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Domain</a:t>
            </a:r>
            <a:endParaRPr lang="es-MX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7584" y="3789040"/>
            <a:ext cx="7488832" cy="50405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5400000" sx="22000" sy="22000" algn="ctr" rotWithShape="0">
              <a:srgbClr val="000000">
                <a:alpha val="6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Service</a:t>
            </a:r>
            <a:r>
              <a:rPr lang="es-MX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Management </a:t>
            </a:r>
            <a:r>
              <a:rPr lang="es-MX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Domain</a:t>
            </a:r>
            <a:endParaRPr lang="es-MX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27584" y="4437112"/>
            <a:ext cx="7488832" cy="50405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5400000" sx="22000" sy="22000" algn="ctr" rotWithShape="0">
              <a:srgbClr val="000000">
                <a:alpha val="6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Resource</a:t>
            </a:r>
            <a:r>
              <a:rPr lang="es-MX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Management </a:t>
            </a:r>
            <a:r>
              <a:rPr lang="es-MX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Domain</a:t>
            </a:r>
            <a:endParaRPr lang="es-MX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27584" y="2492896"/>
            <a:ext cx="7488832" cy="50405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5400000" sx="22000" sy="22000" algn="ctr" rotWithShape="0">
              <a:srgbClr val="000000">
                <a:alpha val="6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MX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Custumer</a:t>
            </a:r>
            <a:r>
              <a:rPr lang="es-MX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Management </a:t>
            </a:r>
            <a:r>
              <a:rPr lang="es-MX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Domain</a:t>
            </a:r>
            <a:endParaRPr lang="es-MX" dirty="0"/>
          </a:p>
        </p:txBody>
      </p:sp>
      <p:sp>
        <p:nvSpPr>
          <p:cNvPr id="19" name="Rectangle 18"/>
          <p:cNvSpPr/>
          <p:nvPr/>
        </p:nvSpPr>
        <p:spPr>
          <a:xfrm>
            <a:off x="683568" y="1124744"/>
            <a:ext cx="7704856" cy="475252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254603"/>
              </p:ext>
            </p:extLst>
          </p:nvPr>
        </p:nvGraphicFramePr>
        <p:xfrm>
          <a:off x="1475656" y="2492896"/>
          <a:ext cx="6157664" cy="25958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429585"/>
                <a:gridCol w="1466959"/>
                <a:gridCol w="1261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ÁREA DE APLICACIÓN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CALIFICACIÓN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COBERTURA</a:t>
                      </a:r>
                      <a:endParaRPr lang="es-MX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Gestión de ventas y mercadeo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1,24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41%</a:t>
                      </a:r>
                      <a:endParaRPr lang="es-MX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Gestión de producto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1,13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37%</a:t>
                      </a:r>
                      <a:endParaRPr lang="es-MX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Gestión de clientes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1,76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37%</a:t>
                      </a:r>
                      <a:endParaRPr lang="es-MX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Gestión de servicios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1,34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44%</a:t>
                      </a:r>
                      <a:endParaRPr lang="es-MX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Gestión de recursos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1,61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53%</a:t>
                      </a:r>
                      <a:endParaRPr lang="es-MX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Gestión de proveedores y socios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1,38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46%</a:t>
                      </a:r>
                      <a:endParaRPr lang="es-MX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61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Marcador de contenido"/>
          <p:cNvSpPr>
            <a:spLocks noGrp="1"/>
          </p:cNvSpPr>
          <p:nvPr>
            <p:ph idx="1"/>
          </p:nvPr>
        </p:nvSpPr>
        <p:spPr>
          <a:xfrm>
            <a:off x="457200" y="1617663"/>
            <a:ext cx="8229600" cy="4525962"/>
          </a:xfrm>
        </p:spPr>
        <p:txBody>
          <a:bodyPr/>
          <a:lstStyle/>
          <a:p>
            <a:pPr algn="just">
              <a:buFont typeface="Arial" charset="0"/>
              <a:buNone/>
            </a:pPr>
            <a:endParaRPr lang="es-EC" sz="2000" smtClean="0">
              <a:latin typeface="Arial" charset="0"/>
              <a:cs typeface="Arial" charset="0"/>
            </a:endParaRPr>
          </a:p>
          <a:p>
            <a:pPr algn="just">
              <a:buFont typeface="Arial" charset="0"/>
              <a:buNone/>
            </a:pPr>
            <a:endParaRPr lang="es-EC" sz="2000" smtClean="0">
              <a:latin typeface="Arial" charset="0"/>
              <a:cs typeface="Arial" charset="0"/>
            </a:endParaRPr>
          </a:p>
          <a:p>
            <a:pPr algn="just">
              <a:buFont typeface="Arial" charset="0"/>
              <a:buNone/>
            </a:pPr>
            <a:endParaRPr lang="es-EC" sz="2000" smtClean="0">
              <a:latin typeface="Arial" charset="0"/>
              <a:cs typeface="Arial" charset="0"/>
            </a:endParaRPr>
          </a:p>
          <a:p>
            <a:pPr algn="just">
              <a:buFont typeface="Arial" charset="0"/>
              <a:buNone/>
            </a:pPr>
            <a:endParaRPr lang="es-EC" sz="2000" smtClean="0">
              <a:latin typeface="Arial" charset="0"/>
              <a:cs typeface="Arial" charset="0"/>
            </a:endParaRPr>
          </a:p>
          <a:p>
            <a:pPr algn="just">
              <a:buFont typeface="Arial" charset="0"/>
              <a:buNone/>
            </a:pPr>
            <a:endParaRPr lang="es-EC" sz="2000" smtClean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r>
              <a:rPr lang="es-EC" sz="2400" b="1" smtClean="0">
                <a:latin typeface="Arial" charset="0"/>
                <a:cs typeface="Arial" charset="0"/>
              </a:rPr>
              <a:t>GRACIAS</a:t>
            </a:r>
          </a:p>
          <a:p>
            <a:pPr algn="just">
              <a:buFont typeface="Arial" charset="0"/>
              <a:buNone/>
            </a:pPr>
            <a:endParaRPr lang="es-EC" sz="2000" smtClean="0">
              <a:latin typeface="Arial" charset="0"/>
              <a:cs typeface="Arial" charset="0"/>
            </a:endParaRPr>
          </a:p>
          <a:p>
            <a:pPr algn="just">
              <a:buFont typeface="Arial" charset="0"/>
              <a:buNone/>
            </a:pPr>
            <a:endParaRPr lang="en-US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762000" y="222250"/>
            <a:ext cx="70246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588" indent="-1588">
              <a:defRPr/>
            </a:pPr>
            <a:r>
              <a:rPr lang="es-EC" sz="2800" b="1" dirty="0" smtClean="0">
                <a:solidFill>
                  <a:srgbClr val="FFFFFF"/>
                </a:solidFill>
                <a:cs typeface="+mj-cs"/>
              </a:rPr>
              <a:t>AGENDA</a:t>
            </a:r>
            <a:endParaRPr lang="en-US" sz="2800" b="1" dirty="0">
              <a:solidFill>
                <a:srgbClr val="FFFFFF"/>
              </a:solidFill>
              <a:cs typeface="+mj-cs"/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856220"/>
              </p:ext>
            </p:extLst>
          </p:nvPr>
        </p:nvGraphicFramePr>
        <p:xfrm>
          <a:off x="457200" y="1268760"/>
          <a:ext cx="822960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D393D-9B47-4444-877F-01E821F0CABA}" type="slidenum">
              <a:rPr lang="es-EC" smtClean="0"/>
              <a:pPr>
                <a:defRPr/>
              </a:pPr>
              <a:t>3</a:t>
            </a:fld>
            <a:endParaRPr lang="es-EC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762000" y="260648"/>
            <a:ext cx="6906344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588" indent="-1588" algn="ctr">
              <a:defRPr/>
            </a:pPr>
            <a:r>
              <a:rPr lang="es-EC" sz="2400" b="1" dirty="0" smtClean="0">
                <a:solidFill>
                  <a:srgbClr val="FFFFFF"/>
                </a:solidFill>
                <a:cs typeface="+mj-cs"/>
              </a:rPr>
              <a:t>CORPORACION NACIONAL DE TELECOMUNICACIONES</a:t>
            </a:r>
            <a:endParaRPr lang="en-US" sz="2400" b="1" dirty="0">
              <a:solidFill>
                <a:srgbClr val="FFFFFF"/>
              </a:solidFill>
              <a:cs typeface="+mj-cs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38625313"/>
              </p:ext>
            </p:extLst>
          </p:nvPr>
        </p:nvGraphicFramePr>
        <p:xfrm>
          <a:off x="395536" y="1196752"/>
          <a:ext cx="82912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584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D393D-9B47-4444-877F-01E821F0CABA}" type="slidenum">
              <a:rPr lang="es-EC" smtClean="0"/>
              <a:pPr>
                <a:defRPr/>
              </a:pPr>
              <a:t>4</a:t>
            </a:fld>
            <a:endParaRPr lang="es-EC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762000" y="222250"/>
            <a:ext cx="638176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588" indent="-1588">
              <a:defRPr/>
            </a:pPr>
            <a:r>
              <a:rPr lang="es-EC" sz="2800" b="1" dirty="0" smtClean="0">
                <a:solidFill>
                  <a:srgbClr val="FFFFFF"/>
                </a:solidFill>
                <a:cs typeface="+mj-cs"/>
              </a:rPr>
              <a:t>OBJETIVOS</a:t>
            </a:r>
            <a:endParaRPr lang="en-US" sz="2800" b="1" dirty="0">
              <a:solidFill>
                <a:srgbClr val="FFFFFF"/>
              </a:solidFill>
              <a:cs typeface="+mj-cs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631094555"/>
              </p:ext>
            </p:extLst>
          </p:nvPr>
        </p:nvGraphicFramePr>
        <p:xfrm>
          <a:off x="467544" y="1052736"/>
          <a:ext cx="835292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50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D393D-9B47-4444-877F-01E821F0CABA}" type="slidenum">
              <a:rPr lang="es-EC" smtClean="0"/>
              <a:pPr>
                <a:defRPr/>
              </a:pPr>
              <a:t>5</a:t>
            </a:fld>
            <a:endParaRPr lang="es-EC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617984" y="260648"/>
            <a:ext cx="6906344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588" indent="-1588">
              <a:defRPr/>
            </a:pPr>
            <a:r>
              <a:rPr lang="en-US" sz="2000" b="1" dirty="0" smtClean="0">
                <a:solidFill>
                  <a:srgbClr val="FFFFFF"/>
                </a:solidFill>
                <a:cs typeface="+mj-cs"/>
              </a:rPr>
              <a:t>DESCRIPCION DEL PROYECTO</a:t>
            </a:r>
            <a:endParaRPr lang="en-US" sz="2000" b="1" dirty="0">
              <a:solidFill>
                <a:srgbClr val="FFFFFF"/>
              </a:solidFill>
              <a:cs typeface="+mj-cs"/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4012373590"/>
              </p:ext>
            </p:extLst>
          </p:nvPr>
        </p:nvGraphicFramePr>
        <p:xfrm>
          <a:off x="395536" y="1052736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20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D393D-9B47-4444-877F-01E821F0CABA}" type="slidenum">
              <a:rPr lang="es-EC" smtClean="0"/>
              <a:pPr>
                <a:defRPr/>
              </a:pPr>
              <a:t>6</a:t>
            </a:fld>
            <a:endParaRPr lang="es-EC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70786325"/>
              </p:ext>
            </p:extLst>
          </p:nvPr>
        </p:nvGraphicFramePr>
        <p:xfrm>
          <a:off x="755576" y="1196752"/>
          <a:ext cx="792088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 bwMode="auto">
          <a:xfrm>
            <a:off x="617984" y="260648"/>
            <a:ext cx="6906344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588" indent="-1588">
              <a:defRPr/>
            </a:pPr>
            <a:r>
              <a:rPr lang="en-US" sz="2000" b="1" dirty="0" smtClean="0">
                <a:solidFill>
                  <a:srgbClr val="FFFFFF"/>
                </a:solidFill>
                <a:cs typeface="+mj-cs"/>
              </a:rPr>
              <a:t>ARQUITECTURA EMPRESARIAL</a:t>
            </a:r>
            <a:endParaRPr lang="en-US" sz="2000" b="1" dirty="0">
              <a:solidFill>
                <a:srgbClr val="FFFFFF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473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D393D-9B47-4444-877F-01E821F0CABA}" type="slidenum">
              <a:rPr lang="es-EC" smtClean="0"/>
              <a:pPr>
                <a:defRPr/>
              </a:pPr>
              <a:t>7</a:t>
            </a:fld>
            <a:endParaRPr lang="es-EC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617984" y="260648"/>
            <a:ext cx="6906344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588" indent="-1588">
              <a:defRPr/>
            </a:pPr>
            <a:r>
              <a:rPr lang="en-US" sz="2000" b="1" dirty="0" smtClean="0">
                <a:solidFill>
                  <a:srgbClr val="FFFFFF"/>
                </a:solidFill>
                <a:cs typeface="+mj-cs"/>
              </a:rPr>
              <a:t>FRAMEWORX - TMFORUM</a:t>
            </a:r>
            <a:endParaRPr lang="en-US" sz="2000" b="1" dirty="0">
              <a:solidFill>
                <a:srgbClr val="FFFFFF"/>
              </a:solidFill>
              <a:cs typeface="+mj-cs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00070095"/>
              </p:ext>
            </p:extLst>
          </p:nvPr>
        </p:nvGraphicFramePr>
        <p:xfrm>
          <a:off x="530932" y="1101841"/>
          <a:ext cx="8217532" cy="5279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7" y="4429499"/>
            <a:ext cx="2232248" cy="157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6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D393D-9B47-4444-877F-01E821F0CABA}" type="slidenum">
              <a:rPr lang="es-EC" smtClean="0"/>
              <a:pPr>
                <a:defRPr/>
              </a:pPr>
              <a:t>8</a:t>
            </a:fld>
            <a:endParaRPr lang="es-EC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617984" y="302355"/>
            <a:ext cx="6906344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588" indent="-1588">
              <a:defRPr/>
            </a:pPr>
            <a:r>
              <a:rPr lang="en-US" sz="2000" b="1" dirty="0" smtClean="0">
                <a:solidFill>
                  <a:srgbClr val="FFFFFF"/>
                </a:solidFill>
                <a:cs typeface="+mj-cs"/>
              </a:rPr>
              <a:t>ANALISIS SITUACIONAL – </a:t>
            </a:r>
            <a:r>
              <a:rPr lang="en-US" sz="2000" b="1" dirty="0" err="1" smtClean="0">
                <a:solidFill>
                  <a:srgbClr val="FFFFFF"/>
                </a:solidFill>
                <a:cs typeface="+mj-cs"/>
              </a:rPr>
              <a:t>Medio</a:t>
            </a:r>
            <a:r>
              <a:rPr lang="en-US" sz="2000" b="1" dirty="0" smtClean="0">
                <a:solidFill>
                  <a:srgbClr val="FFFFFF"/>
                </a:solidFill>
                <a:cs typeface="+mj-cs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cs typeface="+mj-cs"/>
              </a:rPr>
              <a:t>Ambiente</a:t>
            </a:r>
            <a:endParaRPr lang="en-US" sz="2000" b="1" dirty="0">
              <a:solidFill>
                <a:srgbClr val="FFFFFF"/>
              </a:solidFill>
              <a:cs typeface="+mj-cs"/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894553344"/>
              </p:ext>
            </p:extLst>
          </p:nvPr>
        </p:nvGraphicFramePr>
        <p:xfrm>
          <a:off x="683568" y="1268760"/>
          <a:ext cx="763284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259632" y="6093296"/>
            <a:ext cx="468052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900" dirty="0">
                <a:latin typeface="Arial" pitchFamily="34" charset="0"/>
                <a:cs typeface="Arial" pitchFamily="34" charset="0"/>
              </a:rPr>
              <a:t>* Información de la Superintendencia de Compañías</a:t>
            </a:r>
            <a:r>
              <a:rPr lang="es-EC" sz="900" dirty="0">
                <a:latin typeface="Arial" pitchFamily="34" charset="0"/>
                <a:cs typeface="Arial" pitchFamily="34" charset="0"/>
              </a:rPr>
              <a:t> año </a:t>
            </a:r>
            <a:r>
              <a:rPr kumimoji="0" lang="es-EC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2009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69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D393D-9B47-4444-877F-01E821F0CABA}" type="slidenum">
              <a:rPr lang="es-EC" smtClean="0"/>
              <a:pPr>
                <a:defRPr/>
              </a:pPr>
              <a:t>9</a:t>
            </a:fld>
            <a:endParaRPr lang="es-EC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617984" y="302355"/>
            <a:ext cx="6906344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588" indent="-1588">
              <a:defRPr/>
            </a:pPr>
            <a:r>
              <a:rPr lang="en-US" sz="2000" b="1" dirty="0" smtClean="0">
                <a:solidFill>
                  <a:srgbClr val="FFFFFF"/>
                </a:solidFill>
                <a:cs typeface="+mj-cs"/>
              </a:rPr>
              <a:t>ANALISIS SITUACIONAL – </a:t>
            </a:r>
            <a:r>
              <a:rPr lang="en-US" sz="2000" b="1" dirty="0" err="1">
                <a:solidFill>
                  <a:srgbClr val="FFFFFF"/>
                </a:solidFill>
                <a:cs typeface="+mj-cs"/>
              </a:rPr>
              <a:t>F</a:t>
            </a:r>
            <a:r>
              <a:rPr lang="en-US" sz="2000" b="1" dirty="0" err="1" smtClean="0">
                <a:solidFill>
                  <a:srgbClr val="FFFFFF"/>
                </a:solidFill>
                <a:cs typeface="+mj-cs"/>
              </a:rPr>
              <a:t>actores</a:t>
            </a:r>
            <a:r>
              <a:rPr lang="en-US" sz="2000" b="1" dirty="0" smtClean="0">
                <a:solidFill>
                  <a:srgbClr val="FFFFFF"/>
                </a:solidFill>
                <a:cs typeface="+mj-cs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cs typeface="+mj-cs"/>
              </a:rPr>
              <a:t>críticos</a:t>
            </a:r>
            <a:r>
              <a:rPr lang="en-US" sz="2000" b="1" dirty="0" smtClean="0">
                <a:solidFill>
                  <a:srgbClr val="FFFFFF"/>
                </a:solidFill>
                <a:cs typeface="+mj-cs"/>
              </a:rPr>
              <a:t> de </a:t>
            </a:r>
            <a:r>
              <a:rPr lang="en-US" sz="2000" b="1" dirty="0" err="1">
                <a:solidFill>
                  <a:srgbClr val="FFFFFF"/>
                </a:solidFill>
                <a:cs typeface="+mj-cs"/>
              </a:rPr>
              <a:t>é</a:t>
            </a:r>
            <a:r>
              <a:rPr lang="en-US" sz="2000" b="1" dirty="0" err="1" smtClean="0">
                <a:solidFill>
                  <a:srgbClr val="FFFFFF"/>
                </a:solidFill>
                <a:cs typeface="+mj-cs"/>
              </a:rPr>
              <a:t>xito</a:t>
            </a:r>
            <a:endParaRPr lang="en-US" sz="2000" b="1" dirty="0">
              <a:solidFill>
                <a:srgbClr val="FFFFFF"/>
              </a:solidFill>
              <a:cs typeface="+mj-cs"/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840202"/>
              </p:ext>
            </p:extLst>
          </p:nvPr>
        </p:nvGraphicFramePr>
        <p:xfrm>
          <a:off x="457200" y="149532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75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13499</TotalTime>
  <Words>1610</Words>
  <Application>Microsoft Office PowerPoint</Application>
  <PresentationFormat>On-screen Show (4:3)</PresentationFormat>
  <Paragraphs>193</Paragraphs>
  <Slides>14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1</vt:i4>
      </vt:variant>
    </vt:vector>
  </HeadingPairs>
  <TitlesOfParts>
    <vt:vector size="19" baseType="lpstr">
      <vt:lpstr>ＭＳ Ｐゴシック</vt:lpstr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Estratégico CNT 2010-2014</dc:title>
  <dc:creator>EBA</dc:creator>
  <cp:lastModifiedBy>Freddy Llumiquiga</cp:lastModifiedBy>
  <cp:revision>452</cp:revision>
  <cp:lastPrinted>2013-10-23T21:14:24Z</cp:lastPrinted>
  <dcterms:created xsi:type="dcterms:W3CDTF">2010-03-26T15:32:00Z</dcterms:created>
  <dcterms:modified xsi:type="dcterms:W3CDTF">2013-10-23T21:31:59Z</dcterms:modified>
</cp:coreProperties>
</file>