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5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4" d="100"/>
          <a:sy n="44" d="100"/>
        </p:scale>
        <p:origin x="-1002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A07F9710-4E3F-474D-B678-6284D6D224F0}" type="datetimeFigureOut">
              <a:rPr lang="es-ES" smtClean="0"/>
              <a:pPr/>
              <a:t>18/08/2014</a:t>
            </a:fld>
            <a:endParaRPr lang="es-E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EAE361F-779E-43F9-820D-2A8E4DC918C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9710-4E3F-474D-B678-6284D6D224F0}" type="datetimeFigureOut">
              <a:rPr lang="es-ES" smtClean="0"/>
              <a:pPr/>
              <a:t>18/08/2014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E361F-779E-43F9-820D-2A8E4DC918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9710-4E3F-474D-B678-6284D6D224F0}" type="datetimeFigureOut">
              <a:rPr lang="es-ES" smtClean="0"/>
              <a:pPr/>
              <a:t>18/08/2014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E361F-779E-43F9-820D-2A8E4DC918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9710-4E3F-474D-B678-6284D6D224F0}" type="datetimeFigureOut">
              <a:rPr lang="es-ES" smtClean="0"/>
              <a:pPr/>
              <a:t>18/08/2014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E361F-779E-43F9-820D-2A8E4DC918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9710-4E3F-474D-B678-6284D6D224F0}" type="datetimeFigureOut">
              <a:rPr lang="es-ES" smtClean="0"/>
              <a:pPr/>
              <a:t>18/08/2014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E361F-779E-43F9-820D-2A8E4DC918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9710-4E3F-474D-B678-6284D6D224F0}" type="datetimeFigureOut">
              <a:rPr lang="es-ES" smtClean="0"/>
              <a:pPr/>
              <a:t>18/08/2014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E361F-779E-43F9-820D-2A8E4DC918C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9710-4E3F-474D-B678-6284D6D224F0}" type="datetimeFigureOut">
              <a:rPr lang="es-ES" smtClean="0"/>
              <a:pPr/>
              <a:t>18/08/2014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E361F-779E-43F9-820D-2A8E4DC918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9710-4E3F-474D-B678-6284D6D224F0}" type="datetimeFigureOut">
              <a:rPr lang="es-ES" smtClean="0"/>
              <a:pPr/>
              <a:t>18/08/2014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E361F-779E-43F9-820D-2A8E4DC918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9710-4E3F-474D-B678-6284D6D224F0}" type="datetimeFigureOut">
              <a:rPr lang="es-ES" smtClean="0"/>
              <a:pPr/>
              <a:t>18/08/2014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E361F-779E-43F9-820D-2A8E4DC918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9710-4E3F-474D-B678-6284D6D224F0}" type="datetimeFigureOut">
              <a:rPr lang="es-ES" smtClean="0"/>
              <a:pPr/>
              <a:t>18/08/2014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E361F-779E-43F9-820D-2A8E4DC918CB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F9710-4E3F-474D-B678-6284D6D224F0}" type="datetimeFigureOut">
              <a:rPr lang="es-ES" smtClean="0"/>
              <a:pPr/>
              <a:t>18/08/2014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E361F-779E-43F9-820D-2A8E4DC918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07F9710-4E3F-474D-B678-6284D6D224F0}" type="datetimeFigureOut">
              <a:rPr lang="es-ES" smtClean="0"/>
              <a:pPr/>
              <a:t>18/08/2014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EAE361F-779E-43F9-820D-2A8E4DC918C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-93154" y="1928802"/>
            <a:ext cx="452113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dirty="0" smtClean="0"/>
              <a:t>DISEÑO DE UN MODELO DE PLANIFICACIÓN PARA IMPLEMENTAR ARQUITECTURA SOA EN EMPRESAS DE TELECOMUNICACIONES, BASADOS EN LA GUÍA DE PMBOK CUARTA EDICIÓN</a:t>
            </a:r>
            <a:endParaRPr lang="es-ES" sz="2800" b="1" dirty="0"/>
          </a:p>
        </p:txBody>
      </p:sp>
      <p:sp>
        <p:nvSpPr>
          <p:cNvPr id="5" name="4 Rectángulo"/>
          <p:cNvSpPr/>
          <p:nvPr/>
        </p:nvSpPr>
        <p:spPr>
          <a:xfrm>
            <a:off x="4572000" y="314653"/>
            <a:ext cx="35901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b="1" dirty="0" smtClean="0">
                <a:ln w="1905"/>
                <a:solidFill>
                  <a:schemeClr val="bg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avid" pitchFamily="34" charset="-79"/>
                <a:cs typeface="David" pitchFamily="34" charset="-79"/>
              </a:rPr>
              <a:t>Maestría en Gesti</a:t>
            </a:r>
            <a:r>
              <a:rPr lang="es-ES" sz="2400" b="1" dirty="0" smtClean="0">
                <a:ln w="1905"/>
                <a:solidFill>
                  <a:schemeClr val="bg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avid" pitchFamily="34" charset="-79"/>
                <a:cs typeface="David" pitchFamily="34" charset="-79"/>
              </a:rPr>
              <a:t>ó</a:t>
            </a:r>
            <a:r>
              <a:rPr lang="es-ES" sz="2800" b="1" dirty="0" smtClean="0">
                <a:ln w="1905"/>
                <a:solidFill>
                  <a:schemeClr val="bg2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David" pitchFamily="34" charset="-79"/>
                <a:cs typeface="David" pitchFamily="34" charset="-79"/>
              </a:rPr>
              <a:t>n de Proyectos</a:t>
            </a:r>
            <a:endParaRPr lang="es-ES" sz="2800" b="1" dirty="0">
              <a:ln w="1905"/>
              <a:solidFill>
                <a:schemeClr val="bg2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4589114" y="3796297"/>
            <a:ext cx="35659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Autores: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Ing. Tania Ximena Sánchez Ramos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s-ES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654236" y="2542544"/>
            <a:ext cx="215001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Tutor: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Ing. Francis</a:t>
            </a:r>
            <a:r>
              <a:rPr kumimoji="0" lang="es-ES" b="0" i="0" u="none" strike="noStrike" cap="none" normalizeH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Salazar</a:t>
            </a:r>
            <a:r>
              <a:rPr kumimoji="0" lang="es-ES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s-ES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644008" y="5219908"/>
            <a:ext cx="13067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Marzo 2013</a:t>
            </a:r>
            <a:endParaRPr kumimoji="0" lang="es-ES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</a:endParaRPr>
          </a:p>
        </p:txBody>
      </p:sp>
      <p:pic>
        <p:nvPicPr>
          <p:cNvPr id="1026" name="Picture 2" descr="C:\Users\tsanchez\Desktop\espe logo.png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741" t="21454" r="7535" b="19746"/>
          <a:stretch/>
        </p:blipFill>
        <p:spPr bwMode="auto">
          <a:xfrm>
            <a:off x="51115" y="260648"/>
            <a:ext cx="4016829" cy="111981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55776" y="1237855"/>
            <a:ext cx="607223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800" dirty="0" smtClean="0">
                <a:latin typeface="David" pitchFamily="34" charset="-79"/>
                <a:cs typeface="David" pitchFamily="34" charset="-79"/>
              </a:rPr>
              <a:t>Las TELCOS desean implementar S.O.A. con el objetivo de disminuir los costos y agilizar sus unidades de negocio, sin embargo, no logran su objetivo y terminan gastando m</a:t>
            </a:r>
            <a:r>
              <a:rPr lang="es-ES" sz="2400" dirty="0" smtClean="0">
                <a:latin typeface="David" pitchFamily="34" charset="-79"/>
                <a:cs typeface="David" pitchFamily="34" charset="-79"/>
              </a:rPr>
              <a:t>á</a:t>
            </a:r>
            <a:r>
              <a:rPr lang="es-ES" sz="2800" dirty="0" smtClean="0">
                <a:latin typeface="David" pitchFamily="34" charset="-79"/>
                <a:cs typeface="David" pitchFamily="34" charset="-79"/>
              </a:rPr>
              <a:t>s de lo planificado debido a una serie de errores que se cometen por falta de una guía o experiencia en la implementaci</a:t>
            </a:r>
            <a:r>
              <a:rPr lang="es-ES" sz="2400" dirty="0" smtClean="0">
                <a:latin typeface="David" pitchFamily="34" charset="-79"/>
                <a:cs typeface="David" pitchFamily="34" charset="-79"/>
              </a:rPr>
              <a:t>ó</a:t>
            </a:r>
            <a:r>
              <a:rPr lang="es-ES" sz="2800" dirty="0" smtClean="0">
                <a:latin typeface="David" pitchFamily="34" charset="-79"/>
                <a:cs typeface="David" pitchFamily="34" charset="-79"/>
              </a:rPr>
              <a:t>n y que se pueden evitar al tener a mano un modelo de implementaci</a:t>
            </a:r>
            <a:r>
              <a:rPr lang="es-ES" sz="2400" dirty="0" smtClean="0">
                <a:latin typeface="David" pitchFamily="34" charset="-79"/>
                <a:cs typeface="David" pitchFamily="34" charset="-79"/>
              </a:rPr>
              <a:t>ó</a:t>
            </a:r>
            <a:r>
              <a:rPr lang="es-ES" sz="2800" dirty="0" smtClean="0">
                <a:latin typeface="David" pitchFamily="34" charset="-79"/>
                <a:cs typeface="David" pitchFamily="34" charset="-79"/>
              </a:rPr>
              <a:t>n que permita cumplir los objetivos planteados</a:t>
            </a:r>
            <a:endParaRPr lang="es-ES" sz="2800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644008" y="44624"/>
            <a:ext cx="37444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000" b="1" dirty="0" smtClean="0">
                <a:solidFill>
                  <a:schemeClr val="bg2"/>
                </a:solidFill>
                <a:latin typeface="David" pitchFamily="34" charset="-79"/>
                <a:cs typeface="David" pitchFamily="34" charset="-79"/>
              </a:rPr>
              <a:t>Planteamiento del problema</a:t>
            </a:r>
          </a:p>
        </p:txBody>
      </p:sp>
      <p:pic>
        <p:nvPicPr>
          <p:cNvPr id="1027" name="Picture 3" descr="C:\Users\tsanchez\Downloads\1363899615_web_desig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707" y="3653901"/>
            <a:ext cx="1561037" cy="1561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tsanchez\Downloads\SO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722" y="1988883"/>
            <a:ext cx="1845046" cy="8640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2555776" y="1052736"/>
            <a:ext cx="607223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kumimoji="0" lang="es-ES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itchFamily="34" charset="-79"/>
                <a:ea typeface="Calibri" pitchFamily="34" charset="0"/>
                <a:cs typeface="David" pitchFamily="34" charset="-79"/>
              </a:rPr>
              <a:t>Adoptar una política de "tiro de escopeta“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ES" sz="2400" dirty="0">
                <a:latin typeface="David" pitchFamily="34" charset="-79"/>
                <a:cs typeface="David" pitchFamily="34" charset="-79"/>
              </a:rPr>
              <a:t>Fallar en la inclusión de los analistas de negocio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ES" sz="2400" dirty="0">
                <a:latin typeface="David" pitchFamily="34" charset="-79"/>
                <a:cs typeface="David" pitchFamily="34" charset="-79"/>
              </a:rPr>
              <a:t>Invertir más tiempo en productos SOA que en planificación de SOA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ES" sz="2400" dirty="0">
                <a:latin typeface="David" pitchFamily="34" charset="-79"/>
                <a:cs typeface="David" pitchFamily="34" charset="-79"/>
              </a:rPr>
              <a:t>Abordar los proyectos más grandes en primer lugar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ES" sz="2400" dirty="0">
                <a:latin typeface="David" pitchFamily="34" charset="-79"/>
                <a:cs typeface="David" pitchFamily="34" charset="-79"/>
              </a:rPr>
              <a:t>Olvidarse que SOA es un tema de negocios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ES" sz="2400" dirty="0">
                <a:latin typeface="David" pitchFamily="34" charset="-79"/>
                <a:cs typeface="David" pitchFamily="34" charset="-79"/>
              </a:rPr>
              <a:t>Postergar la cuestión de las identidades 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ES" sz="2400" dirty="0">
                <a:latin typeface="David" pitchFamily="34" charset="-79"/>
                <a:cs typeface="David" pitchFamily="34" charset="-79"/>
              </a:rPr>
              <a:t>Comprar nuevos productos cuando las inversiones actuales son suficientes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s-ES" sz="2400" dirty="0">
                <a:latin typeface="David" pitchFamily="34" charset="-79"/>
                <a:cs typeface="David" pitchFamily="34" charset="-79"/>
              </a:rPr>
              <a:t>No comprender el rol los jugadores clave dentro de la </a:t>
            </a:r>
            <a:r>
              <a:rPr lang="es-ES" sz="2400" dirty="0" smtClean="0">
                <a:latin typeface="David" pitchFamily="34" charset="-79"/>
                <a:cs typeface="David" pitchFamily="34" charset="-79"/>
              </a:rPr>
              <a:t>empresa</a:t>
            </a:r>
            <a:endParaRPr lang="es-ES" sz="2400" dirty="0"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572000" y="102404"/>
            <a:ext cx="3607078" cy="4462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s-ES" sz="2300" b="1" dirty="0" smtClean="0">
                <a:solidFill>
                  <a:schemeClr val="bg2"/>
                </a:solidFill>
                <a:latin typeface="David" pitchFamily="34" charset="-79"/>
                <a:cs typeface="David" pitchFamily="34" charset="-79"/>
              </a:rPr>
              <a:t>Justificaci</a:t>
            </a:r>
            <a:r>
              <a:rPr lang="es-ES" sz="2000" b="1" dirty="0" smtClean="0">
                <a:solidFill>
                  <a:schemeClr val="bg2"/>
                </a:solidFill>
                <a:latin typeface="David" pitchFamily="34" charset="-79"/>
                <a:cs typeface="David" pitchFamily="34" charset="-79"/>
              </a:rPr>
              <a:t>ó</a:t>
            </a:r>
            <a:r>
              <a:rPr lang="es-ES" sz="2300" b="1" dirty="0" smtClean="0">
                <a:solidFill>
                  <a:schemeClr val="bg2"/>
                </a:solidFill>
                <a:latin typeface="David" pitchFamily="34" charset="-79"/>
                <a:cs typeface="David" pitchFamily="34" charset="-79"/>
              </a:rPr>
              <a:t>n e importancia</a:t>
            </a:r>
          </a:p>
        </p:txBody>
      </p:sp>
      <p:pic>
        <p:nvPicPr>
          <p:cNvPr id="6146" name="Picture 2" descr="C:\Users\tsanchez\Downloads\1363894189_folder_importan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193" y="1334393"/>
            <a:ext cx="1662559" cy="1662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tsanchez\Downloads\1363894303_project-pla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573016"/>
            <a:ext cx="1944216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61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67544" y="364724"/>
            <a:ext cx="8072462" cy="6160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1" i="0" u="none" strike="noStrike" cap="none" normalizeH="0" baseline="0" dirty="0" smtClean="0">
                <a:ln>
                  <a:noFill/>
                </a:ln>
                <a:effectLst/>
                <a:latin typeface="David" pitchFamily="34" charset="-79"/>
                <a:ea typeface="Times New Roman" pitchFamily="18" charset="0"/>
                <a:cs typeface="David" pitchFamily="34" charset="-79"/>
              </a:rPr>
              <a:t>General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800" b="1" i="0" u="none" strike="noStrike" cap="none" normalizeH="0" baseline="0" dirty="0" smtClean="0">
              <a:ln>
                <a:noFill/>
              </a:ln>
              <a:effectLst/>
              <a:latin typeface="David" pitchFamily="34" charset="-79"/>
              <a:ea typeface="Times New Roman" pitchFamily="18" charset="0"/>
              <a:cs typeface="David" pitchFamily="34" charset="-79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effectLst/>
                <a:latin typeface="David" pitchFamily="34" charset="-79"/>
                <a:ea typeface="Calibri" pitchFamily="34" charset="0"/>
                <a:cs typeface="David" pitchFamily="34" charset="-79"/>
              </a:rPr>
              <a:t>Dise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effectLst/>
                <a:latin typeface="David" pitchFamily="34" charset="-79"/>
                <a:ea typeface="Calibri" pitchFamily="34" charset="0"/>
                <a:cs typeface="David" pitchFamily="34" charset="-79"/>
              </a:rPr>
              <a:t>ñ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effectLst/>
                <a:latin typeface="David" pitchFamily="34" charset="-79"/>
                <a:ea typeface="Calibri" pitchFamily="34" charset="0"/>
                <a:cs typeface="David" pitchFamily="34" charset="-79"/>
              </a:rPr>
              <a:t>ar un modelo para guiar en la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effectLst/>
                <a:latin typeface="David" pitchFamily="34" charset="-79"/>
                <a:ea typeface="Calibri" pitchFamily="34" charset="0"/>
                <a:cs typeface="David" pitchFamily="34" charset="-79"/>
              </a:rPr>
              <a:t>implementación de arquitectura SOA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effectLst/>
                <a:latin typeface="David" pitchFamily="34" charset="-79"/>
                <a:ea typeface="Calibri" pitchFamily="34" charset="0"/>
                <a:cs typeface="David" pitchFamily="34" charset="-79"/>
              </a:rPr>
              <a:t>en TELCOS.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800" b="0" i="0" u="none" strike="noStrike" cap="none" normalizeH="0" baseline="0" dirty="0" smtClean="0">
              <a:ln>
                <a:noFill/>
              </a:ln>
              <a:effectLst/>
              <a:latin typeface="David" pitchFamily="34" charset="-79"/>
              <a:ea typeface="Calibri" pitchFamily="34" charset="0"/>
              <a:cs typeface="David" pitchFamily="34" charset="-79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1" i="0" u="none" strike="noStrike" cap="none" normalizeH="0" baseline="0" dirty="0" smtClean="0" bmk="">
                <a:ln>
                  <a:noFill/>
                </a:ln>
                <a:effectLst/>
                <a:latin typeface="David" pitchFamily="34" charset="-79"/>
                <a:ea typeface="Times New Roman" pitchFamily="18" charset="0"/>
                <a:cs typeface="David" pitchFamily="34" charset="-79"/>
              </a:rPr>
              <a:t>Específicos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800" b="1" i="0" u="none" strike="noStrike" cap="none" normalizeH="0" baseline="0" dirty="0" smtClean="0">
              <a:ln>
                <a:noFill/>
              </a:ln>
              <a:effectLst/>
              <a:latin typeface="David" pitchFamily="34" charset="-79"/>
              <a:ea typeface="Times New Roman" pitchFamily="18" charset="0"/>
              <a:cs typeface="David" pitchFamily="34" charset="-79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effectLst/>
                <a:latin typeface="David" pitchFamily="34" charset="-79"/>
                <a:ea typeface="Calibri" pitchFamily="34" charset="0"/>
                <a:cs typeface="David" pitchFamily="34" charset="-79"/>
              </a:rPr>
              <a:t>Fundamentar te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effectLst/>
                <a:latin typeface="David" pitchFamily="34" charset="-79"/>
                <a:ea typeface="Calibri" pitchFamily="34" charset="0"/>
                <a:cs typeface="David" pitchFamily="34" charset="-79"/>
              </a:rPr>
              <a:t>ó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effectLst/>
                <a:latin typeface="David" pitchFamily="34" charset="-79"/>
                <a:ea typeface="Calibri" pitchFamily="34" charset="0"/>
                <a:cs typeface="David" pitchFamily="34" charset="-79"/>
              </a:rPr>
              <a:t>ricamente los errores y posibles soluciones en la implementaci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effectLst/>
                <a:latin typeface="David" pitchFamily="34" charset="-79"/>
                <a:ea typeface="Calibri" pitchFamily="34" charset="0"/>
                <a:cs typeface="David" pitchFamily="34" charset="-79"/>
              </a:rPr>
              <a:t>ó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effectLst/>
                <a:latin typeface="David" pitchFamily="34" charset="-79"/>
                <a:ea typeface="Calibri" pitchFamily="34" charset="0"/>
                <a:cs typeface="David" pitchFamily="34" charset="-79"/>
              </a:rPr>
              <a:t>n de Arquitectura SOA.</a:t>
            </a:r>
            <a:endParaRPr kumimoji="0" lang="es-ES" sz="1600" b="0" i="0" u="none" strike="noStrike" cap="none" normalizeH="0" baseline="0" dirty="0" smtClean="0">
              <a:ln>
                <a:noFill/>
              </a:ln>
              <a:effectLst/>
              <a:latin typeface="David" pitchFamily="34" charset="-79"/>
              <a:cs typeface="David" pitchFamily="34" charset="-79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effectLst/>
                <a:latin typeface="David" pitchFamily="34" charset="-79"/>
                <a:ea typeface="Calibri" pitchFamily="34" charset="0"/>
                <a:cs typeface="David" pitchFamily="34" charset="-79"/>
              </a:rPr>
              <a:t>Establecer la situaci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effectLst/>
                <a:latin typeface="David" pitchFamily="34" charset="-79"/>
                <a:ea typeface="Calibri" pitchFamily="34" charset="0"/>
                <a:cs typeface="David" pitchFamily="34" charset="-79"/>
              </a:rPr>
              <a:t>ó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effectLst/>
                <a:latin typeface="David" pitchFamily="34" charset="-79"/>
                <a:ea typeface="Calibri" pitchFamily="34" charset="0"/>
                <a:cs typeface="David" pitchFamily="34" charset="-79"/>
              </a:rPr>
              <a:t>n actual de las empresas TELCOS que implementan arquitectura SOA.</a:t>
            </a:r>
            <a:endParaRPr kumimoji="0" lang="es-ES" sz="1600" b="0" i="0" u="none" strike="noStrike" cap="none" normalizeH="0" baseline="0" dirty="0" smtClean="0">
              <a:ln>
                <a:noFill/>
              </a:ln>
              <a:effectLst/>
              <a:latin typeface="David" pitchFamily="34" charset="-79"/>
              <a:cs typeface="David" pitchFamily="34" charset="-79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effectLst/>
                <a:latin typeface="David" pitchFamily="34" charset="-79"/>
                <a:ea typeface="Calibri" pitchFamily="34" charset="0"/>
                <a:cs typeface="David" pitchFamily="34" charset="-79"/>
              </a:rPr>
              <a:t>Elaborar una guía o modelo de implementaci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effectLst/>
                <a:latin typeface="David" pitchFamily="34" charset="-79"/>
                <a:ea typeface="Calibri" pitchFamily="34" charset="0"/>
                <a:cs typeface="David" pitchFamily="34" charset="-79"/>
              </a:rPr>
              <a:t>ó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effectLst/>
                <a:latin typeface="David" pitchFamily="34" charset="-79"/>
                <a:ea typeface="Calibri" pitchFamily="34" charset="0"/>
                <a:cs typeface="David" pitchFamily="34" charset="-79"/>
              </a:rPr>
              <a:t>n de Arquitectura SOA en las empresas TELCOS.</a:t>
            </a:r>
            <a:endParaRPr kumimoji="0" lang="es-ES" sz="4000" b="0" i="0" u="none" strike="noStrike" cap="none" normalizeH="0" baseline="0" dirty="0" smtClean="0">
              <a:ln>
                <a:noFill/>
              </a:ln>
              <a:effectLst/>
              <a:latin typeface="David" pitchFamily="34" charset="-79"/>
              <a:cs typeface="David" pitchFamily="34" charset="-79"/>
            </a:endParaRPr>
          </a:p>
        </p:txBody>
      </p:sp>
      <p:pic>
        <p:nvPicPr>
          <p:cNvPr id="5122" name="Picture 2" descr="C:\Users\tsanchez\Downloads\1363894135_targe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5017" y="1268760"/>
            <a:ext cx="1981399" cy="1981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6660232" y="45667"/>
            <a:ext cx="144016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200" b="1" dirty="0" smtClean="0">
                <a:solidFill>
                  <a:schemeClr val="bg2"/>
                </a:solidFill>
                <a:latin typeface="David" pitchFamily="34" charset="-79"/>
                <a:cs typeface="David" pitchFamily="34" charset="-79"/>
              </a:rPr>
              <a:t>Objetivos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605398" y="57556"/>
            <a:ext cx="3567002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es-ES" sz="2100" b="1" dirty="0" smtClean="0">
                <a:solidFill>
                  <a:schemeClr val="bg2"/>
                </a:solidFill>
                <a:latin typeface="David" pitchFamily="34" charset="-79"/>
                <a:cs typeface="David" pitchFamily="34" charset="-79"/>
              </a:rPr>
              <a:t>Metodología de Investigación</a:t>
            </a: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81732" y="1586989"/>
            <a:ext cx="5286412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itchFamily="34" charset="-79"/>
                <a:ea typeface="Calibri" pitchFamily="34" charset="0"/>
                <a:cs typeface="David" pitchFamily="34" charset="-79"/>
              </a:rPr>
              <a:t>Métodos de investigaci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itchFamily="34" charset="-79"/>
                <a:ea typeface="Calibri" pitchFamily="34" charset="0"/>
                <a:cs typeface="David" pitchFamily="34" charset="-79"/>
              </a:rPr>
              <a:t>ó</a:t>
            </a: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itchFamily="34" charset="-79"/>
                <a:ea typeface="Calibri" pitchFamily="34" charset="0"/>
                <a:cs typeface="David" pitchFamily="34" charset="-79"/>
              </a:rPr>
              <a:t>n: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avid" pitchFamily="34" charset="-79"/>
              <a:cs typeface="David" pitchFamily="34" charset="-79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itchFamily="34" charset="-79"/>
                <a:ea typeface="Calibri" pitchFamily="34" charset="0"/>
                <a:cs typeface="David" pitchFamily="34" charset="-79"/>
              </a:rPr>
              <a:t>Método inductivo / deductivo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avid" pitchFamily="34" charset="-79"/>
              <a:cs typeface="David" pitchFamily="34" charset="-79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avid" pitchFamily="34" charset="-79"/>
              <a:ea typeface="Calibri" pitchFamily="34" charset="0"/>
              <a:cs typeface="David" pitchFamily="34" charset="-79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itchFamily="34" charset="-79"/>
                <a:ea typeface="Calibri" pitchFamily="34" charset="0"/>
                <a:cs typeface="David" pitchFamily="34" charset="-79"/>
              </a:rPr>
              <a:t>Técnicas de investigaci</a:t>
            </a:r>
            <a:r>
              <a:rPr kumimoji="0" lang="es-E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itchFamily="34" charset="-79"/>
                <a:ea typeface="Calibri" pitchFamily="34" charset="0"/>
                <a:cs typeface="David" pitchFamily="34" charset="-79"/>
              </a:rPr>
              <a:t>ó</a:t>
            </a:r>
            <a:r>
              <a:rPr kumimoji="0" lang="es-E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itchFamily="34" charset="-79"/>
                <a:ea typeface="Calibri" pitchFamily="34" charset="0"/>
                <a:cs typeface="David" pitchFamily="34" charset="-79"/>
              </a:rPr>
              <a:t>n: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avid" pitchFamily="34" charset="-79"/>
              <a:cs typeface="David" pitchFamily="34" charset="-79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itchFamily="34" charset="-79"/>
                <a:ea typeface="Calibri" pitchFamily="34" charset="0"/>
                <a:cs typeface="David" pitchFamily="34" charset="-79"/>
              </a:rPr>
              <a:t>Observaci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itchFamily="34" charset="-79"/>
                <a:ea typeface="Calibri" pitchFamily="34" charset="0"/>
                <a:cs typeface="David" pitchFamily="34" charset="-79"/>
              </a:rPr>
              <a:t>ó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itchFamily="34" charset="-79"/>
                <a:ea typeface="Calibri" pitchFamily="34" charset="0"/>
                <a:cs typeface="David" pitchFamily="34" charset="-79"/>
              </a:rPr>
              <a:t>n.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avid" pitchFamily="34" charset="-79"/>
              <a:cs typeface="David" pitchFamily="34" charset="-79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itchFamily="34" charset="-79"/>
                <a:ea typeface="Calibri" pitchFamily="34" charset="0"/>
                <a:cs typeface="David" pitchFamily="34" charset="-79"/>
              </a:rPr>
              <a:t>Análisis y lectura de documentaci</a:t>
            </a:r>
            <a:r>
              <a:rPr kumimoji="0" lang="es-E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itchFamily="34" charset="-79"/>
                <a:ea typeface="Calibri" pitchFamily="34" charset="0"/>
                <a:cs typeface="David" pitchFamily="34" charset="-79"/>
              </a:rPr>
              <a:t>ó</a:t>
            </a: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itchFamily="34" charset="-79"/>
                <a:ea typeface="Calibri" pitchFamily="34" charset="0"/>
                <a:cs typeface="David" pitchFamily="34" charset="-79"/>
              </a:rPr>
              <a:t>n de estudio</a:t>
            </a:r>
            <a:endParaRPr kumimoji="0" lang="es-E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avid" pitchFamily="34" charset="-79"/>
              <a:cs typeface="David" pitchFamily="34" charset="-79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David" pitchFamily="34" charset="-79"/>
                <a:ea typeface="Calibri" pitchFamily="34" charset="0"/>
                <a:cs typeface="David" pitchFamily="34" charset="-79"/>
              </a:rPr>
              <a:t>Consulta a expertos.</a:t>
            </a:r>
            <a:endParaRPr kumimoji="0" lang="es-E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David" pitchFamily="34" charset="-79"/>
              <a:cs typeface="David" pitchFamily="34" charset="-79"/>
            </a:endParaRPr>
          </a:p>
        </p:txBody>
      </p:sp>
      <p:pic>
        <p:nvPicPr>
          <p:cNvPr id="17411" name="Picture 3" descr="C:\Documents and Settings\SATANIA\Escritorio\1363764760_Search Imag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8184" y="1477374"/>
            <a:ext cx="1944216" cy="1944216"/>
          </a:xfrm>
          <a:prstGeom prst="rect">
            <a:avLst/>
          </a:prstGeom>
          <a:noFill/>
        </p:spPr>
      </p:pic>
      <p:pic>
        <p:nvPicPr>
          <p:cNvPr id="5" name="Picture 2" descr="C:\Users\tsanchez\Downloads\1363893684_Search_Comput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3120" y="4010000"/>
            <a:ext cx="1939280" cy="1939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861587" y="2157824"/>
            <a:ext cx="508667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10000" b="1" dirty="0" smtClean="0">
                <a:latin typeface="David" pitchFamily="34" charset="-79"/>
                <a:cs typeface="David" pitchFamily="34" charset="-79"/>
              </a:rPr>
              <a:t>Gracias!</a:t>
            </a:r>
          </a:p>
        </p:txBody>
      </p:sp>
    </p:spTree>
    <p:extLst>
      <p:ext uri="{BB962C8B-B14F-4D97-AF65-F5344CB8AC3E}">
        <p14:creationId xmlns:p14="http://schemas.microsoft.com/office/powerpoint/2010/main" val="101936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293</TotalTime>
  <Words>264</Words>
  <Application>Microsoft Office PowerPoint</Application>
  <PresentationFormat>Presentación en pantalla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Austin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LU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Tania</dc:creator>
  <cp:lastModifiedBy>Maquina8</cp:lastModifiedBy>
  <cp:revision>32</cp:revision>
  <dcterms:created xsi:type="dcterms:W3CDTF">2013-03-20T00:54:23Z</dcterms:created>
  <dcterms:modified xsi:type="dcterms:W3CDTF">2014-08-18T21:41:13Z</dcterms:modified>
</cp:coreProperties>
</file>