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81" r:id="rId3"/>
    <p:sldId id="283" r:id="rId4"/>
    <p:sldId id="305" r:id="rId5"/>
    <p:sldId id="290" r:id="rId6"/>
    <p:sldId id="293" r:id="rId7"/>
    <p:sldId id="291" r:id="rId8"/>
    <p:sldId id="300" r:id="rId9"/>
    <p:sldId id="292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01" r:id="rId18"/>
    <p:sldId id="302" r:id="rId19"/>
    <p:sldId id="303" r:id="rId20"/>
    <p:sldId id="313" r:id="rId21"/>
    <p:sldId id="304" r:id="rId22"/>
    <p:sldId id="278" r:id="rId2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ción predeterminada" id="{01D7F8D9-EA3E-4094-B6D6-F810B8D4BB44}">
          <p14:sldIdLst>
            <p14:sldId id="281"/>
            <p14:sldId id="283"/>
            <p14:sldId id="290"/>
            <p14:sldId id="291"/>
            <p14:sldId id="300"/>
            <p14:sldId id="292"/>
            <p14:sldId id="293"/>
          </p14:sldIdLst>
        </p14:section>
        <p14:section name="Sección sin título" id="{B1A0F844-1EC4-43B1-9579-AD1F06176A19}">
          <p14:sldIdLst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54C08"/>
    <a:srgbClr val="009900"/>
    <a:srgbClr val="154E12"/>
    <a:srgbClr val="00CC66"/>
    <a:srgbClr val="3366FF"/>
    <a:srgbClr val="36777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59" autoAdjust="0"/>
    <p:restoredTop sz="94660"/>
  </p:normalViewPr>
  <p:slideViewPr>
    <p:cSldViewPr>
      <p:cViewPr>
        <p:scale>
          <a:sx n="75" d="100"/>
          <a:sy n="75" d="100"/>
        </p:scale>
        <p:origin x="-852" y="-3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769DE-CF88-4726-812C-4E151E358914}" type="datetimeFigureOut">
              <a:rPr lang="es-ES" smtClean="0"/>
              <a:pPr/>
              <a:t>07/08/2014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0B-5621-4DBE-ABB9-6A4A57FC9D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5573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8428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84280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84280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84280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84280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810B-5621-4DBE-ABB9-6A4A57FC9DE2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4248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0181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629044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p:oleObj spid="_x0000_s1086" name="CorelDRAW" r:id="rId3" imgW="9168480" imgH="5375520" progId="">
              <p:embed/>
            </p:oleObj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solidFill>
                <a:srgbClr val="000000"/>
              </a:solidFill>
            </a:endParaRPr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3528" y="44624"/>
            <a:ext cx="2736304" cy="7066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9127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9591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4928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6140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1069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8182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8407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680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601222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6221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7997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3403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4000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201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28565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96042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401552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58654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41276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43908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66340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FF0BD-D852-49ED-916F-21C5709B3C12}" type="datetimeFigureOut">
              <a:rPr lang="es-EC" smtClean="0"/>
              <a:pPr/>
              <a:t>07/08/2014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F4BC8-5C1E-45EF-8A21-110445C330B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9868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5" cstate="print">
            <a:alphaModFix amt="11000"/>
          </a:blip>
          <a:stretch>
            <a:fillRect/>
          </a:stretch>
        </p:blipFill>
        <p:spPr>
          <a:xfrm>
            <a:off x="1691680" y="2204864"/>
            <a:ext cx="5855036" cy="15121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804248" y="6237312"/>
            <a:ext cx="2016224" cy="520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8232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ANEXO%20%209.docx" TargetMode="External"/><Relationship Id="rId2" Type="http://schemas.openxmlformats.org/officeDocument/2006/relationships/hyperlink" Target="ANEXO%20%2010.docx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ANEXO%20%208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071538" y="857232"/>
            <a:ext cx="7215238" cy="71438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Universidad de las Fuerzas </a:t>
            </a:r>
            <a:r>
              <a:rPr kumimoji="0" lang="es-EC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Armadas</a:t>
            </a:r>
            <a:r>
              <a:rPr kumimoji="0" lang="es-EC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ESPE</a:t>
            </a:r>
            <a:endParaRPr kumimoji="0" lang="es-EC" sz="3600" b="1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928662" y="2357442"/>
            <a:ext cx="7854950" cy="17859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EC" altLang="es-EC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Caracterización de las técnicas pre-matemáticas fundamentadas  en la neurociencia aplicadas por los docentes en el procesos de enseñanza aprendizaje  en los niños de 3 y 4 años del Centro de Desarrollo Infantil “María </a:t>
            </a:r>
            <a:r>
              <a:rPr kumimoji="0" lang="es-EC" altLang="es-EC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Edgeworth</a:t>
            </a:r>
            <a:r>
              <a:rPr kumimoji="0" lang="es-EC" altLang="es-EC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</a:p>
        </p:txBody>
      </p:sp>
      <p:pic>
        <p:nvPicPr>
          <p:cNvPr id="4" name="Picture 6" descr="http://360.espe.edu.ec/images/Logo%20ES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659332"/>
            <a:ext cx="18002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000100" y="4929198"/>
            <a:ext cx="2451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C" altLang="es-EC" dirty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Director:</a:t>
            </a:r>
          </a:p>
          <a:p>
            <a:pPr algn="ctr"/>
            <a:r>
              <a:rPr lang="es-EC" altLang="es-EC" dirty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Dr. Jorge Barba </a:t>
            </a:r>
            <a:r>
              <a:rPr lang="es-EC" altLang="es-EC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Mariño</a:t>
            </a:r>
            <a:endParaRPr lang="es-EC" altLang="es-EC" dirty="0">
              <a:solidFill>
                <a:schemeClr val="tx1">
                  <a:lumMod val="65000"/>
                  <a:lumOff val="35000"/>
                </a:schemeClr>
              </a:solidFill>
              <a:latin typeface="Constantia" pitchFamily="18" charset="0"/>
            </a:endParaRPr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6215074" y="4929198"/>
            <a:ext cx="1658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C" altLang="es-EC" dirty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Codirector:</a:t>
            </a:r>
          </a:p>
          <a:p>
            <a:pPr algn="ctr"/>
            <a:r>
              <a:rPr lang="es-EC" altLang="es-EC" dirty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Dr. Julio Cueva</a:t>
            </a:r>
          </a:p>
        </p:txBody>
      </p:sp>
    </p:spTree>
    <p:extLst>
      <p:ext uri="{BB962C8B-B14F-4D97-AF65-F5344CB8AC3E}">
        <p14:creationId xmlns="" xmlns:p14="http://schemas.microsoft.com/office/powerpoint/2010/main" val="16087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611188" y="71414"/>
          <a:ext cx="7747001" cy="2301877"/>
        </p:xfrm>
        <a:graphic>
          <a:graphicData uri="http://schemas.openxmlformats.org/drawingml/2006/table">
            <a:tbl>
              <a:tblPr/>
              <a:tblGrid>
                <a:gridCol w="1489808"/>
                <a:gridCol w="1787769"/>
                <a:gridCol w="1489808"/>
                <a:gridCol w="1489808"/>
                <a:gridCol w="1489808"/>
              </a:tblGrid>
              <a:tr h="470471">
                <a:tc>
                  <a:txBody>
                    <a:bodyPr/>
                    <a:lstStyle/>
                    <a:p>
                      <a:pPr algn="l" fontAlgn="b"/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escolar de los directivos </a:t>
                      </a:r>
                      <a:r>
                        <a:rPr lang="es-ES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entrevistados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02770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</a:t>
                      </a:r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escolar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159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Universitario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159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Bachiller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159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159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666859" y="2485811"/>
            <a:ext cx="5929477" cy="35617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1692275" y="-24"/>
          <a:ext cx="6048672" cy="2262190"/>
        </p:xfrm>
        <a:graphic>
          <a:graphicData uri="http://schemas.openxmlformats.org/drawingml/2006/table">
            <a:tbl>
              <a:tblPr/>
              <a:tblGrid>
                <a:gridCol w="1881214"/>
                <a:gridCol w="1562796"/>
                <a:gridCol w="1302331"/>
                <a:gridCol w="1302331"/>
              </a:tblGrid>
              <a:tr h="5584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Nivel </a:t>
                      </a:r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escolar de las educadoras entrevistadas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3965"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6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escolar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6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Superior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0.67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6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6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965"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907704" y="2428868"/>
            <a:ext cx="5184576" cy="31108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6 CuadroTexto"/>
          <p:cNvSpPr txBox="1"/>
          <p:nvPr/>
        </p:nvSpPr>
        <p:spPr>
          <a:xfrm>
            <a:off x="214282" y="21429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Educadoras</a:t>
            </a:r>
            <a:endParaRPr lang="es-EC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57290" y="71414"/>
          <a:ext cx="7286676" cy="2261060"/>
        </p:xfrm>
        <a:graphic>
          <a:graphicData uri="http://schemas.openxmlformats.org/drawingml/2006/table">
            <a:tbl>
              <a:tblPr/>
              <a:tblGrid>
                <a:gridCol w="2161981"/>
                <a:gridCol w="1921761"/>
                <a:gridCol w="1601467"/>
                <a:gridCol w="1601467"/>
              </a:tblGrid>
              <a:tr h="55800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Composición </a:t>
                      </a:r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sexo de los infantes observados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3765"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6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6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6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0.56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6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65"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89065" y="2713048"/>
            <a:ext cx="5997645" cy="2990494"/>
          </a:xfrm>
          <a:prstGeom prst="round2DiagRect">
            <a:avLst>
              <a:gd name="adj1" fmla="val 16667"/>
              <a:gd name="adj2" fmla="val 2023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7" name="6 CuadroTexto"/>
          <p:cNvSpPr txBox="1"/>
          <p:nvPr/>
        </p:nvSpPr>
        <p:spPr>
          <a:xfrm>
            <a:off x="357158" y="27358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Infantes</a:t>
            </a:r>
            <a:endParaRPr lang="es-EC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642910" y="285728"/>
            <a:ext cx="8043890" cy="94615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s-CO" altLang="es-EC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Desarrollo del pensamiento en el infante en  las actividades relacionadas con la Matemática Inicial.</a:t>
            </a:r>
            <a:endParaRPr lang="es-EC" altLang="es-EC" sz="2000" dirty="0" smtClean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2" y="1322911"/>
            <a:ext cx="8461405" cy="463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357298"/>
            <a:ext cx="8640762" cy="4167187"/>
          </a:xfrm>
        </p:spPr>
      </p:pic>
      <p:sp>
        <p:nvSpPr>
          <p:cNvPr id="9" name="3 Rectángulo"/>
          <p:cNvSpPr>
            <a:spLocks noChangeArrowheads="1"/>
          </p:cNvSpPr>
          <p:nvPr/>
        </p:nvSpPr>
        <p:spPr bwMode="auto">
          <a:xfrm>
            <a:off x="900113" y="142852"/>
            <a:ext cx="6840537" cy="87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CO" altLang="es-EC">
                <a:cs typeface="Times New Roman" pitchFamily="18" charset="0"/>
              </a:rPr>
              <a:t>Desarrollo afectivo  de los  infantes objeto de estudio hacia la familia y personas allegadas</a:t>
            </a:r>
            <a:endParaRPr lang="es-EC" altLang="es-EC" sz="16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0063" y="285749"/>
            <a:ext cx="2214549" cy="571483"/>
          </a:xfrm>
        </p:spPr>
        <p:txBody>
          <a:bodyPr/>
          <a:lstStyle/>
          <a:p>
            <a:pPr algn="l" eaLnBrk="1" hangingPunct="1"/>
            <a:r>
              <a:rPr lang="es-ES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Conclusiones</a:t>
            </a:r>
            <a:endParaRPr lang="es-EC" dirty="0" smtClean="0">
              <a:solidFill>
                <a:schemeClr val="tx1"/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57188" y="1000108"/>
            <a:ext cx="8250237" cy="3714776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"/>
              <a:defRPr/>
            </a:pPr>
            <a:r>
              <a:rPr lang="es-E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es-ES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 </a:t>
            </a:r>
            <a:r>
              <a:rPr lang="es-E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enseñanza de las matemáticas en la etapa </a:t>
            </a:r>
            <a:r>
              <a:rPr lang="es-ES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pre-escolar </a:t>
            </a:r>
            <a:r>
              <a:rPr lang="es-E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posee un elevado valor formativo. Las actividades lógico-matemáticas </a:t>
            </a:r>
            <a:r>
              <a:rPr lang="es-ES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que  se  realicen en edades tempranas formaran  el pensamiento  del infante y potenciaran las características iníciales de la matemática, Se visualiza que la mayoría de los niños del Centro de Desarrollo Infantil tiene debilitada dichas características.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"/>
              <a:defRPr/>
            </a:pPr>
            <a:endParaRPr lang="es-ES" sz="1800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"/>
              <a:defRPr/>
            </a:pPr>
            <a:endParaRPr lang="es-ES" sz="1800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"/>
              <a:defRPr/>
            </a:pPr>
            <a:r>
              <a:rPr lang="es-ES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 el análisis anterior podemos visualizar que es necesario diseñar una estrategia que mejore la calidad de la enseñanza de las matemáticas  y vincule a la familia en este  proceso.</a:t>
            </a:r>
            <a:endParaRPr lang="es-EC" sz="18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C" sz="1600" dirty="0" smtClean="0"/>
              <a:t> </a:t>
            </a:r>
            <a:endParaRPr lang="es-EC" sz="16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1472" y="3571897"/>
            <a:ext cx="2714644" cy="57148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i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Arial" charset="0"/>
              </a:rPr>
              <a:t>Recomendaciones</a:t>
            </a:r>
            <a:endParaRPr kumimoji="0" lang="es-EC" sz="32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85852" y="928670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 smtClean="0"/>
              <a:t>PROPUESTA</a:t>
            </a:r>
            <a:r>
              <a:rPr lang="es-EC" dirty="0" smtClean="0"/>
              <a:t> </a:t>
            </a:r>
            <a:endParaRPr lang="es-EC" dirty="0"/>
          </a:p>
        </p:txBody>
      </p:sp>
      <p:sp>
        <p:nvSpPr>
          <p:cNvPr id="6" name="5 Rectángulo"/>
          <p:cNvSpPr/>
          <p:nvPr/>
        </p:nvSpPr>
        <p:spPr>
          <a:xfrm>
            <a:off x="857224" y="1803940"/>
            <a:ext cx="785818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s-ES" b="1" dirty="0" smtClean="0"/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s-ES" b="1" dirty="0" smtClean="0"/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s-ES" b="1" dirty="0" smtClean="0"/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s-ES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714349" y="2160339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Diseñar una estrategia que mejore la calidad de la enseñanza </a:t>
            </a:r>
          </a:p>
          <a:p>
            <a:pPr algn="ctr"/>
            <a:r>
              <a:rPr lang="es-ES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las matemáticas  en el nivel inicial y vincule a la familia en base a la neurociencia.</a:t>
            </a:r>
            <a:endParaRPr lang="es-EC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25" y="714375"/>
            <a:ext cx="7215188" cy="49859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Misión.</a:t>
            </a:r>
          </a:p>
          <a:p>
            <a:pPr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La estrategia para elevar la calidad de la Enseñanza de las Matemáticas en el pre-escolar se propone alcanzar resultados superiores en la labor formativa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los educadores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y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en la vinculación de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familia en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este proceso potenciando una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cultura matemática,  orientada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en  los métodos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novedosos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enseñanza.</a:t>
            </a:r>
            <a:endParaRPr lang="es-ES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Visión.</a:t>
            </a:r>
          </a:p>
          <a:p>
            <a:pPr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Elevar la eficiencia y  calidad de la Enseñanza de las Matemáticas en el pre-escolar, a través de: la participación activa de los padres en la institución  en el proceso de transformación de la enseñanza, de una elevada competencia profesional y  cultura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matemática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los educadores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a la luz de la aplicación de los avances de la ciencia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moderna.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14414" y="642918"/>
            <a:ext cx="7358114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s-ES" b="1" dirty="0" smtClean="0"/>
              <a:t>Objetivos estratégicos : </a:t>
            </a:r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</a:pPr>
            <a:endParaRPr lang="es-ES" dirty="0" smtClean="0"/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es-ES" dirty="0" smtClean="0"/>
              <a:t>Diseñar de forma  participativa, la planificación y organización del Sistema de Enseñanza de las Matemáticas en el pre-escolar para establecer las fortalezas, debilidades, amenazas y oportunidades,  que permitan gestionar  adecuadamente la información.</a:t>
            </a:r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</a:pPr>
            <a:endParaRPr lang="es-ES" b="1" dirty="0" smtClean="0"/>
          </a:p>
          <a:p>
            <a:pPr algn="just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es-ES" dirty="0" smtClean="0"/>
              <a:t>Elevar la competencia profesional de los directivos y educadores a través de una  serie de capacitaciones , conferencias, cursos, y talleres para aplicar diversos estímulos como: la música, vivencias personales, la dramatización, el teatro, la danza, la pintura, la tecnología entre otros, lo que permitirá crear nuevas y múltiples de conexiones neuronales, vinculadas con el aprendizaje de las matemáticas y vincular a los padres en este proceso.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85720" y="857249"/>
            <a:ext cx="2500330" cy="42862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/>
              <a:t>Cursos Especializados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5720" y="1785926"/>
            <a:ext cx="1571636" cy="42862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/>
              <a:t>Talleres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928938" y="1785953"/>
            <a:ext cx="5786437" cy="142875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dirty="0" smtClean="0">
                <a:solidFill>
                  <a:schemeClr val="tx1"/>
                </a:solidFill>
              </a:rPr>
              <a:t>Tema:        </a:t>
            </a:r>
            <a:r>
              <a:rPr lang="es-ES" dirty="0" smtClean="0">
                <a:solidFill>
                  <a:schemeClr val="tx1"/>
                </a:solidFill>
                <a:hlinkClick r:id="rId2" action="ppaction://hlinkfile"/>
              </a:rPr>
              <a:t>Formando Bases Matemáticas en el Hogar</a:t>
            </a:r>
            <a:endParaRPr lang="es-EC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s-ES" dirty="0" smtClean="0">
                <a:solidFill>
                  <a:schemeClr val="tx1"/>
                </a:solidFill>
              </a:rPr>
              <a:t>Tema:        </a:t>
            </a:r>
            <a:r>
              <a:rPr lang="es-ES" dirty="0" smtClean="0">
                <a:solidFill>
                  <a:schemeClr val="tx1"/>
                </a:solidFill>
                <a:hlinkClick r:id="rId3" action="ppaction://hlinkfile"/>
              </a:rPr>
              <a:t>Que divertido es aprender jugando.</a:t>
            </a:r>
            <a:endParaRPr lang="es-EC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s-EC" dirty="0" smtClean="0">
                <a:solidFill>
                  <a:schemeClr val="tx1"/>
                </a:solidFill>
              </a:rPr>
              <a:t>Tema:        </a:t>
            </a:r>
            <a:r>
              <a:rPr lang="es-EC" dirty="0" smtClean="0">
                <a:solidFill>
                  <a:schemeClr val="tx1"/>
                </a:solidFill>
                <a:hlinkClick r:id="rId4" action="ppaction://hlinkfile"/>
              </a:rPr>
              <a:t>Recursos Matemáticos</a:t>
            </a:r>
            <a:endParaRPr lang="es-EC" dirty="0" smtClean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143250" y="857266"/>
            <a:ext cx="3000375" cy="428625"/>
          </a:xfrm>
          <a:prstGeom prst="roundRect">
            <a:avLst/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rgbClr val="000099"/>
                </a:solidFill>
              </a:rPr>
              <a:t>Estimulación temprana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2000250" y="1928802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11" name="10 CuadroTexto"/>
          <p:cNvSpPr txBox="1"/>
          <p:nvPr/>
        </p:nvSpPr>
        <p:spPr>
          <a:xfrm>
            <a:off x="214282" y="3857628"/>
            <a:ext cx="88488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dirty="0" smtClean="0"/>
              <a:t>Si aplicamos esta estrategia para mejorar la calidad de la </a:t>
            </a:r>
            <a:endParaRPr lang="es-EC" sz="2400" dirty="0" smtClean="0"/>
          </a:p>
          <a:p>
            <a:r>
              <a:rPr lang="es-EC" sz="2400" dirty="0" smtClean="0"/>
              <a:t>e</a:t>
            </a:r>
            <a:r>
              <a:rPr lang="es-EC" sz="2400" dirty="0" smtClean="0"/>
              <a:t>nseñanza de la matemática </a:t>
            </a:r>
            <a:r>
              <a:rPr lang="es-EC" sz="2400" dirty="0" smtClean="0"/>
              <a:t>en el nivel Inicial en la </a:t>
            </a:r>
            <a:endParaRPr lang="es-EC" sz="2400" dirty="0" smtClean="0"/>
          </a:p>
          <a:p>
            <a:r>
              <a:rPr lang="es-EC" sz="2400" dirty="0" smtClean="0"/>
              <a:t>institución </a:t>
            </a:r>
            <a:r>
              <a:rPr lang="es-EC" sz="2400" dirty="0" smtClean="0"/>
              <a:t>estudiada, </a:t>
            </a:r>
            <a:r>
              <a:rPr lang="es-EC" sz="2400" dirty="0" smtClean="0"/>
              <a:t>podremos </a:t>
            </a:r>
            <a:r>
              <a:rPr lang="es-EC" sz="2400" dirty="0" smtClean="0"/>
              <a:t>elevar </a:t>
            </a:r>
            <a:r>
              <a:rPr lang="es-EC" sz="2400" dirty="0" smtClean="0"/>
              <a:t>los resultados </a:t>
            </a:r>
          </a:p>
          <a:p>
            <a:r>
              <a:rPr lang="es-EC" sz="2400" dirty="0" smtClean="0"/>
              <a:t>obtenidos </a:t>
            </a:r>
            <a:r>
              <a:rPr lang="es-EC" sz="2400" dirty="0" smtClean="0"/>
              <a:t>en las </a:t>
            </a:r>
            <a:r>
              <a:rPr lang="es-EC" sz="2400" dirty="0" smtClean="0"/>
              <a:t>actividades para </a:t>
            </a:r>
            <a:r>
              <a:rPr lang="es-EC" sz="2400" dirty="0" smtClean="0"/>
              <a:t>el desarrollo del pensamiento</a:t>
            </a:r>
            <a:r>
              <a:rPr lang="es-EC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 Marcador de contenido"/>
          <p:cNvSpPr txBox="1">
            <a:spLocks/>
          </p:cNvSpPr>
          <p:nvPr/>
        </p:nvSpPr>
        <p:spPr>
          <a:xfrm>
            <a:off x="683568" y="1124744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b="1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85984" y="2910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Planteamiento del problema</a:t>
            </a:r>
            <a:endParaRPr lang="es-EC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928662" y="1500174"/>
            <a:ext cx="7489825" cy="36718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EC" altLang="es-EC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Limitaciones de la enseñanza de las matemáticas son: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s-EC" altLang="es-EC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C" altLang="es-EC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 tener en cuenta las características fundamentales de las   etapas del desarrollo psicomotriz  en la aplicación de las estrategias de enseñanza.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s-EC" altLang="es-EC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C" altLang="es-EC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realización de actividades pre-escolares con muy bajos niveles de  motivación.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s-EC" altLang="es-EC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EC" altLang="es-EC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Los bajos niveles de capacitación de los educadores de la enseñanza pre-escolar con respecto al desarrollo de novedosos métodos de enseñanza y de los nuevos aportes de las neurociencias a la educación pre-escolar.</a:t>
            </a:r>
          </a:p>
        </p:txBody>
      </p:sp>
    </p:spTree>
    <p:extLst>
      <p:ext uri="{BB962C8B-B14F-4D97-AF65-F5344CB8AC3E}">
        <p14:creationId xmlns="" xmlns:p14="http://schemas.microsoft.com/office/powerpoint/2010/main" val="196355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75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57224" y="566678"/>
            <a:ext cx="750099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246888"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es-ES" sz="2400" spc="-15" dirty="0" smtClean="0">
                <a:ea typeface="Calibri"/>
                <a:cs typeface="Times New Roman"/>
              </a:rPr>
              <a:t>Recomendaciones:</a:t>
            </a:r>
          </a:p>
          <a:p>
            <a:pPr lvl="2" indent="-246888" algn="just">
              <a:lnSpc>
                <a:spcPct val="150000"/>
              </a:lnSpc>
              <a:spcAft>
                <a:spcPts val="600"/>
              </a:spcAft>
              <a:defRPr/>
            </a:pPr>
            <a:endParaRPr lang="es-ES" spc="-15" dirty="0" smtClean="0">
              <a:ea typeface="Calibri"/>
              <a:cs typeface="Times New Roman"/>
            </a:endParaRPr>
          </a:p>
          <a:p>
            <a:pPr lvl="2" indent="-246888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pc="-15" dirty="0" smtClean="0">
                <a:ea typeface="Calibri"/>
                <a:cs typeface="Times New Roman"/>
              </a:rPr>
              <a:t>Extender los resultados de la aplicación de la estrategia a otros centros de Educación pre-escolar  con características similares.</a:t>
            </a:r>
          </a:p>
          <a:p>
            <a:pPr lvl="2" indent="-246888" algn="just">
              <a:lnSpc>
                <a:spcPct val="150000"/>
              </a:lnSpc>
              <a:spcAft>
                <a:spcPts val="600"/>
              </a:spcAft>
              <a:defRPr/>
            </a:pPr>
            <a:endParaRPr lang="es-ES" spc="-15" dirty="0" smtClean="0">
              <a:ea typeface="Calibri"/>
              <a:cs typeface="Times New Roman"/>
            </a:endParaRPr>
          </a:p>
          <a:p>
            <a:pPr lvl="2" indent="-246888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pc="-15" dirty="0" smtClean="0">
                <a:ea typeface="Calibri"/>
                <a:cs typeface="Times New Roman"/>
              </a:rPr>
              <a:t>Aplicar la estrategia de manera paulatina en la institución e ir evaluando constantemente los resultados.</a:t>
            </a:r>
            <a:endParaRPr lang="es-EC" sz="1200" spc="-15" dirty="0" smtClean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786182" y="114298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643702" y="5786454"/>
            <a:ext cx="2286021" cy="830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C" sz="4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Gracias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14480" y="1351650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C" sz="3200" dirty="0">
                <a:latin typeface="Arial" pitchFamily="34" charset="0"/>
                <a:cs typeface="Arial" pitchFamily="34" charset="0"/>
              </a:rPr>
              <a:t>Universidad de las Fuerzas Armadas </a:t>
            </a:r>
            <a:endParaRPr lang="es-EC" sz="32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ESPE</a:t>
            </a:r>
            <a:endParaRPr lang="es-EC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33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395288" y="454046"/>
            <a:ext cx="8229600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EC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rial" panose="020B0604020202020204" pitchFamily="34" charset="0"/>
              </a:rPr>
              <a:t>Objetivo General</a:t>
            </a:r>
            <a:endParaRPr kumimoji="0" lang="es-EC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Implementar  una estrategia psicopedagógica, basada en las neurociencias, efectiva para elevar la calidad de la Enseñanza de las Matemáticas en la edad pre-escolar en el Centro de Desarrollo Infantil “María </a:t>
            </a:r>
            <a:r>
              <a:rPr kumimoji="0" lang="es-E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Edgeworth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”, de la parroquia del cantón Quito,</a:t>
            </a:r>
            <a:endParaRPr kumimoji="0" lang="es-EC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rial" panose="020B0604020202020204" pitchFamily="34" charset="0"/>
              </a:rPr>
              <a:t>Específicos</a:t>
            </a:r>
            <a:endParaRPr kumimoji="0" lang="es-EC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Determinar los fundamentos teóricos y metodológicos desde la perspectiva psicopedagógica y las neurociencias que sustentan un estudio entorno al aprendizaje de la matemática en la Enseñanza pre-escolar.</a:t>
            </a:r>
            <a:endParaRPr kumimoji="0" lang="es-EC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Caracterizar  científicamente el nivel de desarrollo alcanzado por los infantes en el aprendizaje de las matemáticas en del Centro de Desarrollo Infantil “María </a:t>
            </a:r>
            <a:r>
              <a:rPr kumimoji="0" lang="es-E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Edgeworth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”. </a:t>
            </a:r>
            <a:endParaRPr kumimoji="0" lang="es-EC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Establecer las características fundamentales  de los niños.</a:t>
            </a:r>
            <a:endParaRPr kumimoji="0" lang="es-EC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Evaluar la interacción familia, instituciones escolares y comunidad y su impacto  en la calidad de la Enseñanza de las Matemáticas pre-escolar. </a:t>
            </a:r>
            <a:endParaRPr kumimoji="0" lang="es-EC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C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Determinar los factores que intervienen en el desarrollo  de las habilidades intelectuales de los niños y niñas.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Diseñar una estrategia que eleve la calidad de la Enseñanza de las Matemáticas en el pre-escolar en el  Centro de Desarrollo Infantil “María </a:t>
            </a:r>
            <a:r>
              <a:rPr kumimoji="0" lang="es-E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Edgeworth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”.</a:t>
            </a:r>
            <a:endParaRPr kumimoji="0" lang="es-EC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EC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214842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C" sz="2400" b="1" dirty="0" smtClean="0">
              <a:cs typeface="Arial" panose="020B06040202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C" sz="2400" b="1" dirty="0" smtClean="0">
              <a:cs typeface="Arial" panose="020B06040202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C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Formulación </a:t>
            </a:r>
            <a:r>
              <a:rPr lang="es-EC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del problema</a:t>
            </a:r>
            <a:r>
              <a:rPr lang="es-EC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.</a:t>
            </a:r>
            <a:endParaRPr lang="es-EC" sz="36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diseñar una 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psicopedagógica, fundamentada en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neurociencia efectiva, 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elevar la calidad de la enseñanza de las matemáticas en la edad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pre-escolar en el 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de Desarrollo Infantil “María Edgeworth”, de la parroquia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AlangasÍ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cantón Quito, en el año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2014?</a:t>
            </a:r>
            <a:endParaRPr lang="es-ES" sz="2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C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C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C" sz="1600" dirty="0"/>
          </a:p>
        </p:txBody>
      </p:sp>
    </p:spTree>
    <p:extLst>
      <p:ext uri="{BB962C8B-B14F-4D97-AF65-F5344CB8AC3E}">
        <p14:creationId xmlns="" xmlns:p14="http://schemas.microsoft.com/office/powerpoint/2010/main" val="196676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4395" y="428604"/>
          <a:ext cx="8392447" cy="5710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8112"/>
                <a:gridCol w="2113950"/>
                <a:gridCol w="2074482"/>
                <a:gridCol w="2105903"/>
              </a:tblGrid>
              <a:tr h="334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r>
                        <a:rPr lang="es-EC" sz="1200" dirty="0" smtClean="0">
                          <a:effectLst/>
                        </a:rPr>
                        <a:t>Características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 dirty="0">
                          <a:effectLst/>
                        </a:rPr>
                        <a:t>Identificar</a:t>
                      </a:r>
                      <a:endParaRPr lang="es-EC" sz="160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 dirty="0">
                          <a:effectLst/>
                        </a:rPr>
                        <a:t>Relacionar</a:t>
                      </a:r>
                      <a:endParaRPr lang="es-EC" sz="160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 dirty="0">
                          <a:effectLst/>
                        </a:rPr>
                        <a:t>Operar</a:t>
                      </a:r>
                      <a:endParaRPr lang="es-EC" sz="160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18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Razonamiento lógico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Cualidades </a:t>
                      </a:r>
                      <a:r>
                        <a:rPr lang="es-EC" sz="1400" dirty="0">
                          <a:effectLst/>
                        </a:rPr>
                        <a:t>sensoriales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Clasificar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Ordenar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Seriar por criterios cualitativos 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Cambios </a:t>
                      </a:r>
                      <a:r>
                        <a:rPr lang="es-EC" sz="1400" dirty="0">
                          <a:effectLst/>
                        </a:rPr>
                        <a:t>de cualidades: operaciones lógicas.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</a:tr>
              <a:tr h="1018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Cuantificación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Cuantificadores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Clasificar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Seriar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Ordenar por criterios cuantitativos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Cambios </a:t>
                      </a:r>
                      <a:r>
                        <a:rPr lang="es-EC" sz="1400" dirty="0">
                          <a:effectLst/>
                        </a:rPr>
                        <a:t>de </a:t>
                      </a:r>
                      <a:r>
                        <a:rPr lang="es-EC" sz="1400" dirty="0" smtClean="0">
                          <a:effectLst/>
                        </a:rPr>
                        <a:t>cantidades</a:t>
                      </a:r>
                      <a:r>
                        <a:rPr lang="es-EC" sz="1400" baseline="0" dirty="0" smtClean="0">
                          <a:effectLst/>
                        </a:rPr>
                        <a:t> </a:t>
                      </a:r>
                      <a:r>
                        <a:rPr lang="es-EC" sz="1400" dirty="0" smtClean="0">
                          <a:effectLst/>
                        </a:rPr>
                        <a:t>operaciones aritméticas.</a:t>
                      </a:r>
                      <a:endParaRPr lang="es-EC" sz="1400" dirty="0">
                        <a:effectLst/>
                      </a:endParaRPr>
                    </a:p>
                  </a:txBody>
                  <a:tcPr marL="43565" marR="43565" marT="43565" marB="43565"/>
                </a:tc>
              </a:tr>
              <a:tr h="780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Resolución de situaciones problemáticas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Interpretar </a:t>
                      </a:r>
                      <a:r>
                        <a:rPr lang="es-EC" sz="1400" dirty="0">
                          <a:effectLst/>
                        </a:rPr>
                        <a:t>el problema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Búsqueda </a:t>
                      </a:r>
                      <a:r>
                        <a:rPr lang="es-EC" sz="1400" dirty="0">
                          <a:effectLst/>
                        </a:rPr>
                        <a:t>de soluciones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Expresión </a:t>
                      </a:r>
                      <a:r>
                        <a:rPr lang="es-EC" sz="1400" dirty="0">
                          <a:effectLst/>
                        </a:rPr>
                        <a:t>de la respuesta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</a:tr>
              <a:tr h="1257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Geometría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Espacio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Posiciones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Formas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Clasificar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Seriar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Ordenar según la posición o la forma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Cambios de posición y de forma: operaciones geométricas (los giros, las simetrías y las translaciones.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</a:tr>
              <a:tr h="1018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Medida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Magnitudes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Superficies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Peso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tiempo</a:t>
                      </a:r>
                      <a:endParaRPr lang="es-EC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Clasificar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Seriar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Ordenar según su magnitud</a:t>
                      </a:r>
                      <a:endParaRPr lang="es-EC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Cambios de unidades de magnitud.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565" marR="43565" marT="43565" marB="4356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88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3500430" y="928670"/>
            <a:ext cx="2286016" cy="1043847"/>
            <a:chOff x="3577372" y="636499"/>
            <a:chExt cx="1849220" cy="1043847"/>
          </a:xfrm>
        </p:grpSpPr>
        <p:sp>
          <p:nvSpPr>
            <p:cNvPr id="6" name="5 Rectángulo redondeado"/>
            <p:cNvSpPr/>
            <p:nvPr/>
          </p:nvSpPr>
          <p:spPr>
            <a:xfrm>
              <a:off x="3577372" y="636499"/>
              <a:ext cx="1849220" cy="1043847"/>
            </a:xfrm>
            <a:prstGeom prst="roundRect">
              <a:avLst>
                <a:gd name="adj" fmla="val 10000"/>
              </a:avLst>
            </a:prstGeom>
            <a:solidFill>
              <a:srgbClr val="92D050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3607945" y="667072"/>
              <a:ext cx="1788074" cy="982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00" kern="1200" dirty="0" smtClean="0"/>
                <a:t>Métodos  científicos de investigación cualitativos y cuantitativos</a:t>
              </a:r>
              <a:endParaRPr lang="es-EC" sz="1300" kern="1200" dirty="0"/>
            </a:p>
          </p:txBody>
        </p:sp>
      </p:grpSp>
      <p:sp>
        <p:nvSpPr>
          <p:cNvPr id="8" name="2 CuadroTexto"/>
          <p:cNvSpPr txBox="1">
            <a:spLocks noChangeArrowheads="1"/>
          </p:cNvSpPr>
          <p:nvPr/>
        </p:nvSpPr>
        <p:spPr bwMode="auto">
          <a:xfrm>
            <a:off x="714375" y="2657487"/>
            <a:ext cx="1714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dirty="0"/>
              <a:t>Confiabilidad de los observadores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2500313" y="3014674"/>
            <a:ext cx="642937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929063" y="3014674"/>
            <a:ext cx="492918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85786" y="3786190"/>
          <a:ext cx="3500462" cy="1857390"/>
        </p:xfrm>
        <a:graphic>
          <a:graphicData uri="http://schemas.openxmlformats.org/drawingml/2006/table">
            <a:tbl>
              <a:tblPr/>
              <a:tblGrid>
                <a:gridCol w="642942"/>
                <a:gridCol w="1428760"/>
                <a:gridCol w="1428760"/>
              </a:tblGrid>
              <a:tr h="425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Puntuación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ERROR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54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0,86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14%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0,94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6%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10%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C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0,88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12%</a:t>
                      </a:r>
                      <a:endParaRPr lang="es-EC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9 CuadroTexto"/>
          <p:cNvSpPr txBox="1">
            <a:spLocks noChangeArrowheads="1"/>
          </p:cNvSpPr>
          <p:nvPr/>
        </p:nvSpPr>
        <p:spPr bwMode="auto">
          <a:xfrm>
            <a:off x="4714875" y="3943362"/>
            <a:ext cx="42243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Se mueve en un Rango de 0 a 1,</a:t>
            </a:r>
          </a:p>
          <a:p>
            <a:r>
              <a:rPr lang="es-EC"/>
              <a:t>Es una probabilidad</a:t>
            </a:r>
          </a:p>
          <a:p>
            <a:r>
              <a:rPr lang="es-EC"/>
              <a:t>Entre más se aproxime a 1 mayor será </a:t>
            </a:r>
          </a:p>
          <a:p>
            <a:r>
              <a:rPr lang="es-EC"/>
              <a:t>La confiabilidad del observador.</a:t>
            </a:r>
          </a:p>
        </p:txBody>
      </p:sp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3357594" y="2714620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dirty="0"/>
              <a:t>CI= Número de Análisis Correctamente Catalogadas</a:t>
            </a:r>
          </a:p>
          <a:p>
            <a:r>
              <a:rPr lang="es-EC" dirty="0"/>
              <a:t>       Número de Unidades de Análisis</a:t>
            </a:r>
          </a:p>
          <a:p>
            <a:r>
              <a:rPr lang="es-EC" dirty="0">
                <a:solidFill>
                  <a:schemeClr val="accent1"/>
                </a:solidFill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7848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714375" y="857250"/>
            <a:ext cx="1714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/>
              <a:t>Confiabilidad de los observadores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2428875" y="1285875"/>
            <a:ext cx="35718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50" y="1857375"/>
          <a:ext cx="4500595" cy="928695"/>
        </p:xfrm>
        <a:graphic>
          <a:graphicData uri="http://schemas.openxmlformats.org/drawingml/2006/table">
            <a:tbl>
              <a:tblPr/>
              <a:tblGrid>
                <a:gridCol w="1103919"/>
                <a:gridCol w="849169"/>
                <a:gridCol w="849169"/>
                <a:gridCol w="849169"/>
                <a:gridCol w="849169"/>
              </a:tblGrid>
              <a:tr h="309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CEP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PAREJA 1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Y 3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91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0,09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9%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PAREJA 2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Y 4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95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0,05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5%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57250" y="3929063"/>
          <a:ext cx="5143536" cy="1500199"/>
        </p:xfrm>
        <a:graphic>
          <a:graphicData uri="http://schemas.openxmlformats.org/drawingml/2006/table">
            <a:tbl>
              <a:tblPr/>
              <a:tblGrid>
                <a:gridCol w="1555023"/>
                <a:gridCol w="1196171"/>
                <a:gridCol w="1196171"/>
                <a:gridCol w="1196171"/>
              </a:tblGrid>
              <a:tr h="290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Acuerdos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ERROR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90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 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0,25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25%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 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0,26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 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0,25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25%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 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0,24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24%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8 CuadroTexto"/>
          <p:cNvSpPr txBox="1">
            <a:spLocks noChangeArrowheads="1"/>
          </p:cNvSpPr>
          <p:nvPr/>
        </p:nvSpPr>
        <p:spPr bwMode="auto">
          <a:xfrm>
            <a:off x="642938" y="3000375"/>
            <a:ext cx="2500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/>
              <a:t>Numero de Acuerdos Inter Observadores</a:t>
            </a:r>
          </a:p>
        </p:txBody>
      </p:sp>
      <p:sp>
        <p:nvSpPr>
          <p:cNvPr id="8" name="7 Flecha derecha"/>
          <p:cNvSpPr/>
          <p:nvPr/>
        </p:nvSpPr>
        <p:spPr>
          <a:xfrm>
            <a:off x="3000375" y="3357563"/>
            <a:ext cx="357188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>
              <a:solidFill>
                <a:schemeClr val="tx1"/>
              </a:solidFill>
            </a:endParaRPr>
          </a:p>
        </p:txBody>
      </p:sp>
      <p:sp>
        <p:nvSpPr>
          <p:cNvPr id="9" name="10 CuadroTexto"/>
          <p:cNvSpPr txBox="1">
            <a:spLocks noChangeArrowheads="1"/>
          </p:cNvSpPr>
          <p:nvPr/>
        </p:nvSpPr>
        <p:spPr bwMode="auto">
          <a:xfrm>
            <a:off x="3500438" y="2928938"/>
            <a:ext cx="5143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/>
              <a:t>Ao= Número de Acuerdos Inter Observadores</a:t>
            </a:r>
          </a:p>
          <a:p>
            <a:r>
              <a:rPr lang="es-EC"/>
              <a:t>          Número  Total de acuerdos  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3571875" y="1143000"/>
            <a:ext cx="42862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071938" y="3286125"/>
            <a:ext cx="42148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5 CuadroTexto"/>
          <p:cNvSpPr txBox="1">
            <a:spLocks noChangeArrowheads="1"/>
          </p:cNvSpPr>
          <p:nvPr/>
        </p:nvSpPr>
        <p:spPr bwMode="auto">
          <a:xfrm>
            <a:off x="2928938" y="857250"/>
            <a:ext cx="52149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C" dirty="0"/>
              <a:t>CEP= Número total de acuerdos Entre Parejas</a:t>
            </a:r>
          </a:p>
          <a:p>
            <a:r>
              <a:rPr lang="es-EC" dirty="0"/>
              <a:t>          Número total de acuerdos observados</a:t>
            </a:r>
          </a:p>
          <a:p>
            <a:r>
              <a:rPr lang="es-EC" dirty="0">
                <a:solidFill>
                  <a:schemeClr val="accent1"/>
                </a:solidFill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7548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642938" y="1500170"/>
          <a:ext cx="3000395" cy="1400114"/>
        </p:xfrm>
        <a:graphic>
          <a:graphicData uri="http://schemas.openxmlformats.org/drawingml/2006/table">
            <a:tbl>
              <a:tblPr/>
              <a:tblGrid>
                <a:gridCol w="907097"/>
                <a:gridCol w="697766"/>
                <a:gridCol w="697766"/>
                <a:gridCol w="697766"/>
              </a:tblGrid>
              <a:tr h="41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Calificación 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Error 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6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0,08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88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0,12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93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0,07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642938" y="3000357"/>
          <a:ext cx="3000396" cy="692850"/>
        </p:xfrm>
        <a:graphic>
          <a:graphicData uri="http://schemas.openxmlformats.org/drawingml/2006/table">
            <a:tbl>
              <a:tblPr/>
              <a:tblGrid>
                <a:gridCol w="848718"/>
                <a:gridCol w="717226"/>
                <a:gridCol w="717226"/>
                <a:gridCol w="717226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CEP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y 3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Pareja 1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89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0,11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y 4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Pareja 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0,06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24 Tabla"/>
          <p:cNvGraphicFramePr>
            <a:graphicFrameLocks noGrp="1"/>
          </p:cNvGraphicFramePr>
          <p:nvPr/>
        </p:nvGraphicFramePr>
        <p:xfrm>
          <a:off x="642910" y="4143380"/>
          <a:ext cx="2928931" cy="1226820"/>
        </p:xfrm>
        <a:graphic>
          <a:graphicData uri="http://schemas.openxmlformats.org/drawingml/2006/table">
            <a:tbl>
              <a:tblPr/>
              <a:tblGrid>
                <a:gridCol w="529048"/>
                <a:gridCol w="914716"/>
                <a:gridCol w="1485167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Ao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Acuerdos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ERROR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0,27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0,26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0,24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0,23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8 CuadroTexto"/>
          <p:cNvSpPr txBox="1">
            <a:spLocks noChangeArrowheads="1"/>
          </p:cNvSpPr>
          <p:nvPr/>
        </p:nvSpPr>
        <p:spPr bwMode="auto">
          <a:xfrm>
            <a:off x="5357813" y="928670"/>
            <a:ext cx="294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Cuestionario de Directivos </a:t>
            </a:r>
          </a:p>
        </p:txBody>
      </p:sp>
      <p:sp>
        <p:nvSpPr>
          <p:cNvPr id="27" name="8 CuadroTexto"/>
          <p:cNvSpPr txBox="1">
            <a:spLocks noChangeArrowheads="1"/>
          </p:cNvSpPr>
          <p:nvPr/>
        </p:nvSpPr>
        <p:spPr bwMode="auto">
          <a:xfrm>
            <a:off x="5715000" y="1357295"/>
            <a:ext cx="19383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1600"/>
              <a:t>TEST  Y  RE-TEST</a:t>
            </a:r>
          </a:p>
        </p:txBody>
      </p:sp>
      <p:sp>
        <p:nvSpPr>
          <p:cNvPr id="28" name="10 CuadroTexto"/>
          <p:cNvSpPr txBox="1">
            <a:spLocks noChangeArrowheads="1"/>
          </p:cNvSpPr>
          <p:nvPr/>
        </p:nvSpPr>
        <p:spPr bwMode="auto">
          <a:xfrm>
            <a:off x="5143500" y="2571732"/>
            <a:ext cx="3544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Correlación Positiva de un (0.90)</a:t>
            </a:r>
          </a:p>
        </p:txBody>
      </p:sp>
      <p:sp>
        <p:nvSpPr>
          <p:cNvPr id="29" name="8 CuadroTexto"/>
          <p:cNvSpPr txBox="1">
            <a:spLocks noChangeArrowheads="1"/>
          </p:cNvSpPr>
          <p:nvPr/>
        </p:nvSpPr>
        <p:spPr bwMode="auto">
          <a:xfrm>
            <a:off x="5072063" y="3714732"/>
            <a:ext cx="349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Cuestionario de las educadoras </a:t>
            </a:r>
          </a:p>
        </p:txBody>
      </p:sp>
      <p:sp>
        <p:nvSpPr>
          <p:cNvPr id="30" name="13 CuadroTexto"/>
          <p:cNvSpPr txBox="1">
            <a:spLocks noChangeArrowheads="1"/>
          </p:cNvSpPr>
          <p:nvPr/>
        </p:nvSpPr>
        <p:spPr bwMode="auto">
          <a:xfrm>
            <a:off x="6072188" y="4071920"/>
            <a:ext cx="19954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1600"/>
              <a:t>TEST   Y  RE-TEST</a:t>
            </a:r>
          </a:p>
        </p:txBody>
      </p:sp>
      <p:graphicFrame>
        <p:nvGraphicFramePr>
          <p:cNvPr id="31" name="30 Tabla"/>
          <p:cNvGraphicFramePr>
            <a:graphicFrameLocks noGrp="1"/>
          </p:cNvGraphicFramePr>
          <p:nvPr/>
        </p:nvGraphicFramePr>
        <p:xfrm>
          <a:off x="5143504" y="4429107"/>
          <a:ext cx="3500463" cy="1000131"/>
        </p:xfrm>
        <a:graphic>
          <a:graphicData uri="http://schemas.openxmlformats.org/drawingml/2006/table">
            <a:tbl>
              <a:tblPr/>
              <a:tblGrid>
                <a:gridCol w="1599759"/>
                <a:gridCol w="950352"/>
                <a:gridCol w="950352"/>
              </a:tblGrid>
              <a:tr h="333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ERROR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P. Éxito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Primera Aplicación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0,08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0,92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Segunda Aplicación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0,05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0,95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15 CuadroTexto"/>
          <p:cNvSpPr txBox="1">
            <a:spLocks noChangeArrowheads="1"/>
          </p:cNvSpPr>
          <p:nvPr/>
        </p:nvSpPr>
        <p:spPr bwMode="auto">
          <a:xfrm>
            <a:off x="5143500" y="5572107"/>
            <a:ext cx="3544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/>
              <a:t>Correlación Positiva de un (0.93)</a:t>
            </a:r>
          </a:p>
        </p:txBody>
      </p:sp>
      <p:sp>
        <p:nvSpPr>
          <p:cNvPr id="33" name="17 CuadroTexto"/>
          <p:cNvSpPr txBox="1">
            <a:spLocks noChangeArrowheads="1"/>
          </p:cNvSpPr>
          <p:nvPr/>
        </p:nvSpPr>
        <p:spPr bwMode="auto">
          <a:xfrm>
            <a:off x="5143500" y="292892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200"/>
              <a:t>Coeficiente de productividad</a:t>
            </a:r>
          </a:p>
        </p:txBody>
      </p:sp>
      <p:sp>
        <p:nvSpPr>
          <p:cNvPr id="34" name="18 CuadroTexto"/>
          <p:cNvSpPr txBox="1">
            <a:spLocks noChangeArrowheads="1"/>
          </p:cNvSpPr>
          <p:nvPr/>
        </p:nvSpPr>
        <p:spPr bwMode="auto">
          <a:xfrm>
            <a:off x="5143500" y="5857857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200"/>
              <a:t>Coeficiente de productividad</a:t>
            </a:r>
          </a:p>
        </p:txBody>
      </p:sp>
      <p:graphicFrame>
        <p:nvGraphicFramePr>
          <p:cNvPr id="35" name="34 Tabla"/>
          <p:cNvGraphicFramePr>
            <a:graphicFrameLocks noGrp="1"/>
          </p:cNvGraphicFramePr>
          <p:nvPr/>
        </p:nvGraphicFramePr>
        <p:xfrm>
          <a:off x="5214938" y="1714482"/>
          <a:ext cx="3357586" cy="857256"/>
        </p:xfrm>
        <a:graphic>
          <a:graphicData uri="http://schemas.openxmlformats.org/drawingml/2006/table">
            <a:tbl>
              <a:tblPr/>
              <a:tblGrid>
                <a:gridCol w="1248108"/>
                <a:gridCol w="1054739"/>
                <a:gridCol w="1054739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Error 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P. Éxito</a:t>
                      </a:r>
                      <a:endParaRPr lang="es-EC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Aplicaciones 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0,09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0,91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Aplicaciones 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0,07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0,93</a:t>
                      </a:r>
                      <a:endParaRPr lang="es-EC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3 CuadroTexto"/>
          <p:cNvSpPr txBox="1">
            <a:spLocks noChangeArrowheads="1"/>
          </p:cNvSpPr>
          <p:nvPr/>
        </p:nvSpPr>
        <p:spPr bwMode="auto">
          <a:xfrm>
            <a:off x="727065" y="928670"/>
            <a:ext cx="241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dirty="0"/>
              <a:t>Guía de Observación </a:t>
            </a:r>
          </a:p>
        </p:txBody>
      </p:sp>
    </p:spTree>
    <p:extLst>
      <p:ext uri="{BB962C8B-B14F-4D97-AF65-F5344CB8AC3E}">
        <p14:creationId xmlns="" xmlns:p14="http://schemas.microsoft.com/office/powerpoint/2010/main" val="31743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152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1600" b="1" dirty="0" smtClean="0">
                <a:solidFill>
                  <a:schemeClr val="tx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Análisis </a:t>
            </a:r>
            <a:r>
              <a:rPr lang="es-ES" sz="1600" b="1" dirty="0">
                <a:solidFill>
                  <a:schemeClr val="tx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de los resultados   de la  aplicación del diagnóstico psicopedagógico</a:t>
            </a:r>
            <a:r>
              <a:rPr lang="es-ES" sz="1600" b="1" dirty="0" smtClean="0">
                <a:solidFill>
                  <a:schemeClr val="tx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.</a:t>
            </a:r>
            <a:endParaRPr lang="es-EC" sz="1600" b="1" dirty="0">
              <a:solidFill>
                <a:schemeClr val="tx1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28596" y="960115"/>
          <a:ext cx="8501064" cy="1754505"/>
        </p:xfrm>
        <a:graphic>
          <a:graphicData uri="http://schemas.openxmlformats.org/drawingml/2006/table">
            <a:tbl>
              <a:tblPr/>
              <a:tblGrid>
                <a:gridCol w="1416844"/>
                <a:gridCol w="1416844"/>
                <a:gridCol w="1416844"/>
                <a:gridCol w="1416844"/>
                <a:gridCol w="1416844"/>
                <a:gridCol w="1416844"/>
              </a:tblGrid>
              <a:tr h="24444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C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 civil de los directivos entrevistados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6529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s-EC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 </a:t>
                      </a:r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4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4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Divorciado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45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6 Imagen"/>
          <p:cNvPicPr/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47794" y="3143248"/>
            <a:ext cx="4753098" cy="2643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285720" y="92867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Directivos</a:t>
            </a:r>
            <a:endParaRPr lang="es-EC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1055</Words>
  <Application>Microsoft Office PowerPoint</Application>
  <PresentationFormat>Presentación en pantalla (4:3)</PresentationFormat>
  <Paragraphs>342</Paragraphs>
  <Slides>21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Tema de Office</vt:lpstr>
      <vt:lpstr>Diseño predeterminado</vt:lpstr>
      <vt:lpstr>CorelDRAW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Análisis de los resultados   de la  aplicación del diagnóstico psicopedagógico.</vt:lpstr>
      <vt:lpstr>Diapositiva 10</vt:lpstr>
      <vt:lpstr>Diapositiva 11</vt:lpstr>
      <vt:lpstr>Diapositiva 12</vt:lpstr>
      <vt:lpstr>Diapositiva 13</vt:lpstr>
      <vt:lpstr>Diapositiva 14</vt:lpstr>
      <vt:lpstr>Conclusiones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</dc:creator>
  <cp:lastModifiedBy>Patricio Villacis</cp:lastModifiedBy>
  <cp:revision>179</cp:revision>
  <dcterms:created xsi:type="dcterms:W3CDTF">2013-11-20T03:24:12Z</dcterms:created>
  <dcterms:modified xsi:type="dcterms:W3CDTF">2014-08-07T15:17:20Z</dcterms:modified>
</cp:coreProperties>
</file>