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3" r:id="rId3"/>
    <p:sldId id="285" r:id="rId4"/>
    <p:sldId id="262" r:id="rId5"/>
    <p:sldId id="286" r:id="rId6"/>
    <p:sldId id="270" r:id="rId7"/>
    <p:sldId id="275" r:id="rId8"/>
    <p:sldId id="295" r:id="rId9"/>
    <p:sldId id="296" r:id="rId10"/>
    <p:sldId id="297" r:id="rId11"/>
    <p:sldId id="298" r:id="rId12"/>
    <p:sldId id="299" r:id="rId13"/>
    <p:sldId id="300" r:id="rId14"/>
    <p:sldId id="302" r:id="rId15"/>
    <p:sldId id="303" r:id="rId16"/>
    <p:sldId id="307" r:id="rId17"/>
    <p:sldId id="305" r:id="rId18"/>
    <p:sldId id="312" r:id="rId19"/>
    <p:sldId id="306" r:id="rId20"/>
    <p:sldId id="314" r:id="rId21"/>
    <p:sldId id="315" r:id="rId22"/>
    <p:sldId id="308" r:id="rId23"/>
    <p:sldId id="318" r:id="rId24"/>
    <p:sldId id="309" r:id="rId25"/>
    <p:sldId id="311" r:id="rId26"/>
    <p:sldId id="321" r:id="rId27"/>
    <p:sldId id="322" r:id="rId28"/>
    <p:sldId id="324" r:id="rId29"/>
    <p:sldId id="323" r:id="rId30"/>
    <p:sldId id="268" r:id="rId3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p:normalViewPr>
  <p:slideViewPr>
    <p:cSldViewPr>
      <p:cViewPr varScale="1">
        <p:scale>
          <a:sx n="107" d="100"/>
          <a:sy n="107" d="100"/>
        </p:scale>
        <p:origin x="-24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400800" y="6355080"/>
            <a:ext cx="2286000" cy="365760"/>
          </a:xfrm>
        </p:spPr>
        <p:txBody>
          <a:bodyPr/>
          <a:lstStyle>
            <a:lvl1pPr>
              <a:defRPr sz="1400"/>
            </a:lvl1pPr>
          </a:lstStyle>
          <a:p>
            <a:fld id="{32464902-C39E-43EC-98E0-BAC8C5549BC3}" type="datetimeFigureOut">
              <a:rPr lang="es-EC" smtClean="0"/>
              <a:pPr/>
              <a:t>25/07/2014</a:t>
            </a:fld>
            <a:endParaRPr lang="es-EC"/>
          </a:p>
        </p:txBody>
      </p:sp>
      <p:sp>
        <p:nvSpPr>
          <p:cNvPr id="17" name="16 Marcador de pie de página"/>
          <p:cNvSpPr>
            <a:spLocks noGrp="1"/>
          </p:cNvSpPr>
          <p:nvPr>
            <p:ph type="ftr" sz="quarter" idx="11"/>
          </p:nvPr>
        </p:nvSpPr>
        <p:spPr>
          <a:xfrm>
            <a:off x="2898648" y="6355080"/>
            <a:ext cx="3474720" cy="365760"/>
          </a:xfrm>
        </p:spPr>
        <p:txBody>
          <a:bodyPr/>
          <a:lstStyle/>
          <a:p>
            <a:endParaRPr lang="es-EC"/>
          </a:p>
        </p:txBody>
      </p:sp>
      <p:sp>
        <p:nvSpPr>
          <p:cNvPr id="29" name="28 Marcador de número de diapositiva"/>
          <p:cNvSpPr>
            <a:spLocks noGrp="1"/>
          </p:cNvSpPr>
          <p:nvPr>
            <p:ph type="sldNum" sz="quarter" idx="12"/>
          </p:nvPr>
        </p:nvSpPr>
        <p:spPr>
          <a:xfrm>
            <a:off x="1216152" y="6355080"/>
            <a:ext cx="1219200" cy="365760"/>
          </a:xfrm>
        </p:spPr>
        <p:txBody>
          <a:bodyPr/>
          <a:lstStyle/>
          <a:p>
            <a:fld id="{F2C9300E-223D-4BA8-8DCD-4809E4F86536}" type="slidenum">
              <a:rPr lang="es-EC" smtClean="0"/>
              <a:pPr/>
              <a:t>‹Nº›</a:t>
            </a:fld>
            <a:endParaRPr lang="es-EC"/>
          </a:p>
        </p:txBody>
      </p:sp>
      <p:sp>
        <p:nvSpPr>
          <p:cNvPr id="21" name="20 Rectángulo"/>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Rectángulo"/>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Rectángulo"/>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2464902-C39E-43EC-98E0-BAC8C5549BC3}" type="datetimeFigureOut">
              <a:rPr lang="es-EC" smtClean="0"/>
              <a:pPr/>
              <a:t>25/07/2014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2C9300E-223D-4BA8-8DCD-4809E4F86536}"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2464902-C39E-43EC-98E0-BAC8C5549BC3}" type="datetimeFigureOut">
              <a:rPr lang="es-EC" smtClean="0"/>
              <a:pPr/>
              <a:t>25/07/2014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2C9300E-223D-4BA8-8DCD-4809E4F86536}" type="slidenum">
              <a:rPr lang="es-EC" smtClean="0"/>
              <a:pPr/>
              <a:t>‹Nº›</a:t>
            </a:fld>
            <a:endParaRPr lang="es-EC"/>
          </a:p>
        </p:txBody>
      </p:sp>
      <p:sp>
        <p:nvSpPr>
          <p:cNvPr id="7" name="6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32464902-C39E-43EC-98E0-BAC8C5549BC3}" type="datetimeFigureOut">
              <a:rPr lang="es-EC" smtClean="0"/>
              <a:pPr/>
              <a:t>25/07/2014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2C9300E-223D-4BA8-8DCD-4809E4F86536}" type="slidenum">
              <a:rPr lang="es-EC" smtClean="0"/>
              <a:pPr/>
              <a:t>‹Nº›</a:t>
            </a:fld>
            <a:endParaRPr lang="es-EC"/>
          </a:p>
        </p:txBody>
      </p:sp>
      <p:sp>
        <p:nvSpPr>
          <p:cNvPr id="8" name="7 Marcador de contenido"/>
          <p:cNvSpPr>
            <a:spLocks noGrp="1"/>
          </p:cNvSpPr>
          <p:nvPr>
            <p:ph sz="quarter" idx="1"/>
          </p:nvPr>
        </p:nvSpPr>
        <p:spPr>
          <a:xfrm>
            <a:off x="457200" y="1219200"/>
            <a:ext cx="8229600"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6400800" y="6355080"/>
            <a:ext cx="2286000" cy="365760"/>
          </a:xfrm>
        </p:spPr>
        <p:txBody>
          <a:bodyPr/>
          <a:lstStyle/>
          <a:p>
            <a:fld id="{32464902-C39E-43EC-98E0-BAC8C5549BC3}" type="datetimeFigureOut">
              <a:rPr lang="es-EC" smtClean="0"/>
              <a:pPr/>
              <a:t>25/07/2014</a:t>
            </a:fld>
            <a:endParaRPr lang="es-EC"/>
          </a:p>
        </p:txBody>
      </p:sp>
      <p:sp>
        <p:nvSpPr>
          <p:cNvPr id="5" name="4 Marcador de pie de página"/>
          <p:cNvSpPr>
            <a:spLocks noGrp="1"/>
          </p:cNvSpPr>
          <p:nvPr>
            <p:ph type="ftr" sz="quarter" idx="11"/>
          </p:nvPr>
        </p:nvSpPr>
        <p:spPr>
          <a:xfrm>
            <a:off x="2898648" y="6355080"/>
            <a:ext cx="3474720" cy="365760"/>
          </a:xfrm>
        </p:spPr>
        <p:txBody>
          <a:bodyPr/>
          <a:lstStyle/>
          <a:p>
            <a:endParaRPr lang="es-EC"/>
          </a:p>
        </p:txBody>
      </p:sp>
      <p:sp>
        <p:nvSpPr>
          <p:cNvPr id="6" name="5 Marcador de número de diapositiva"/>
          <p:cNvSpPr>
            <a:spLocks noGrp="1"/>
          </p:cNvSpPr>
          <p:nvPr>
            <p:ph type="sldNum" sz="quarter" idx="12"/>
          </p:nvPr>
        </p:nvSpPr>
        <p:spPr>
          <a:xfrm>
            <a:off x="1069848" y="6355080"/>
            <a:ext cx="1520952" cy="365760"/>
          </a:xfrm>
        </p:spPr>
        <p:txBody>
          <a:bodyPr/>
          <a:lstStyle/>
          <a:p>
            <a:fld id="{F2C9300E-223D-4BA8-8DCD-4809E4F86536}" type="slidenum">
              <a:rPr lang="es-EC" smtClean="0"/>
              <a:pPr/>
              <a:t>‹Nº›</a:t>
            </a:fld>
            <a:endParaRPr lang="es-EC"/>
          </a:p>
        </p:txBody>
      </p:sp>
      <p:sp>
        <p:nvSpPr>
          <p:cNvPr id="7" name="6 Rectángulo"/>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32464902-C39E-43EC-98E0-BAC8C5549BC3}" type="datetimeFigureOut">
              <a:rPr lang="es-EC" smtClean="0"/>
              <a:pPr/>
              <a:t>25/07/2014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2C9300E-223D-4BA8-8DCD-4809E4F86536}" type="slidenum">
              <a:rPr lang="es-EC" smtClean="0"/>
              <a:pPr/>
              <a:t>‹Nº›</a:t>
            </a:fld>
            <a:endParaRPr lang="es-EC"/>
          </a:p>
        </p:txBody>
      </p:sp>
      <p:sp>
        <p:nvSpPr>
          <p:cNvPr id="9" name="8 Marcador de contenido"/>
          <p:cNvSpPr>
            <a:spLocks noGrp="1"/>
          </p:cNvSpPr>
          <p:nvPr>
            <p:ph sz="quarter" idx="1"/>
          </p:nvPr>
        </p:nvSpPr>
        <p:spPr>
          <a:xfrm>
            <a:off x="457200" y="1219200"/>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632198" y="1216152"/>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32464902-C39E-43EC-98E0-BAC8C5549BC3}" type="datetimeFigureOut">
              <a:rPr lang="es-EC" smtClean="0"/>
              <a:pPr/>
              <a:t>25/07/2014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F2C9300E-223D-4BA8-8DCD-4809E4F86536}" type="slidenum">
              <a:rPr lang="es-EC" smtClean="0"/>
              <a:pPr/>
              <a:t>‹Nº›</a:t>
            </a:fld>
            <a:endParaRPr lang="es-EC"/>
          </a:p>
        </p:txBody>
      </p:sp>
      <p:sp>
        <p:nvSpPr>
          <p:cNvPr id="11" name="10 Marcador de contenido"/>
          <p:cNvSpPr>
            <a:spLocks noGrp="1"/>
          </p:cNvSpPr>
          <p:nvPr>
            <p:ph sz="quarter" idx="2"/>
          </p:nvPr>
        </p:nvSpPr>
        <p:spPr>
          <a:xfrm>
            <a:off x="457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648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32464902-C39E-43EC-98E0-BAC8C5549BC3}" type="datetimeFigureOut">
              <a:rPr lang="es-EC" smtClean="0"/>
              <a:pPr/>
              <a:t>25/07/2014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F2C9300E-223D-4BA8-8DCD-4809E4F86536}" type="slidenum">
              <a:rPr lang="es-EC" smtClean="0"/>
              <a:pPr/>
              <a:t>‹Nº›</a:t>
            </a:fld>
            <a:endParaRPr lang="es-EC"/>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2464902-C39E-43EC-98E0-BAC8C5549BC3}" type="datetimeFigureOut">
              <a:rPr lang="es-EC" smtClean="0"/>
              <a:pPr/>
              <a:t>25/07/2014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F2C9300E-223D-4BA8-8DCD-4809E4F86536}" type="slidenum">
              <a:rPr lang="es-EC" smtClean="0"/>
              <a:pPr/>
              <a:t>‹Nº›</a:t>
            </a:fld>
            <a:endParaRPr lang="es-EC"/>
          </a:p>
        </p:txBody>
      </p:sp>
      <p:sp>
        <p:nvSpPr>
          <p:cNvPr id="5" name="4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32464902-C39E-43EC-98E0-BAC8C5549BC3}" type="datetimeFigureOut">
              <a:rPr lang="es-EC" smtClean="0"/>
              <a:pPr/>
              <a:t>25/07/2014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2C9300E-223D-4BA8-8DCD-4809E4F86536}" type="slidenum">
              <a:rPr lang="es-EC" smtClean="0"/>
              <a:pPr/>
              <a:t>‹Nº›</a:t>
            </a:fld>
            <a:endParaRPr lang="es-EC"/>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Conector recto"/>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contenido"/>
          <p:cNvSpPr>
            <a:spLocks noGrp="1"/>
          </p:cNvSpPr>
          <p:nvPr>
            <p:ph sz="quarter" idx="1"/>
          </p:nvPr>
        </p:nvSpPr>
        <p:spPr>
          <a:xfrm>
            <a:off x="304800" y="304800"/>
            <a:ext cx="57150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32464902-C39E-43EC-98E0-BAC8C5549BC3}" type="datetimeFigureOut">
              <a:rPr lang="es-EC" smtClean="0"/>
              <a:pPr/>
              <a:t>25/07/2014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2C9300E-223D-4BA8-8DCD-4809E4F86536}" type="slidenum">
              <a:rPr lang="es-EC" smtClean="0"/>
              <a:pPr/>
              <a:t>‹Nº›</a:t>
            </a:fld>
            <a:endParaRPr lang="es-EC"/>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152400"/>
            <a:ext cx="8229600" cy="990600"/>
          </a:xfrm>
          <a:prstGeom prst="rect">
            <a:avLst/>
          </a:prstGeom>
        </p:spPr>
        <p:txBody>
          <a:bodyPr vert="horz"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32464902-C39E-43EC-98E0-BAC8C5549BC3}" type="datetimeFigureOut">
              <a:rPr lang="es-EC" smtClean="0"/>
              <a:pPr/>
              <a:t>25/07/2014</a:t>
            </a:fld>
            <a:endParaRPr lang="es-EC"/>
          </a:p>
        </p:txBody>
      </p:sp>
      <p:sp>
        <p:nvSpPr>
          <p:cNvPr id="3" name="2 Marcador de pie de página"/>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s-EC"/>
          </a:p>
        </p:txBody>
      </p:sp>
      <p:sp>
        <p:nvSpPr>
          <p:cNvPr id="23" name="22 Marcador de número de diapositiva"/>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2C9300E-223D-4BA8-8DCD-4809E4F86536}" type="slidenum">
              <a:rPr lang="es-EC" smtClean="0"/>
              <a:pPr/>
              <a:t>‹Nº›</a:t>
            </a:fld>
            <a:endParaRPr lang="es-EC"/>
          </a:p>
        </p:txBody>
      </p:sp>
      <p:sp>
        <p:nvSpPr>
          <p:cNvPr id="28" name="2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Conector recto"/>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14414" y="3714752"/>
            <a:ext cx="6929438" cy="1214446"/>
          </a:xfrm>
        </p:spPr>
        <p:txBody>
          <a:bodyPr>
            <a:noAutofit/>
          </a:bodyPr>
          <a:lstStyle/>
          <a:p>
            <a:r>
              <a:rPr lang="es-EC" sz="2400" dirty="0" smtClean="0"/>
              <a:t>PROPUESTA DE UN MODELO DE </a:t>
            </a:r>
            <a:r>
              <a:rPr lang="es-EC" sz="2400" dirty="0" smtClean="0"/>
              <a:t>ANÁLISIS </a:t>
            </a:r>
            <a:r>
              <a:rPr lang="es-EC" sz="2400" dirty="0" smtClean="0"/>
              <a:t>FORENSE A DISPOSITIVOS </a:t>
            </a:r>
            <a:r>
              <a:rPr lang="es-EC" sz="2400" dirty="0" smtClean="0"/>
              <a:t>MÓVILES </a:t>
            </a:r>
            <a:r>
              <a:rPr lang="es-EC" sz="2400" dirty="0" smtClean="0"/>
              <a:t>CON SISTEMA OPERATIVO ANDROID</a:t>
            </a:r>
            <a:endParaRPr lang="es-EC" sz="2400" dirty="0"/>
          </a:p>
        </p:txBody>
      </p:sp>
      <p:sp>
        <p:nvSpPr>
          <p:cNvPr id="3" name="2 Subtítulo"/>
          <p:cNvSpPr>
            <a:spLocks noGrp="1"/>
          </p:cNvSpPr>
          <p:nvPr>
            <p:ph type="subTitle" idx="1"/>
          </p:nvPr>
        </p:nvSpPr>
        <p:spPr/>
        <p:txBody>
          <a:bodyPr>
            <a:normAutofit fontScale="85000" lnSpcReduction="20000"/>
          </a:bodyPr>
          <a:lstStyle/>
          <a:p>
            <a:r>
              <a:rPr lang="es-EC" dirty="0" smtClean="0">
                <a:solidFill>
                  <a:schemeClr val="tx2">
                    <a:lumMod val="75000"/>
                  </a:schemeClr>
                </a:solidFill>
              </a:rPr>
              <a:t>EVALUACIÓN </a:t>
            </a:r>
            <a:r>
              <a:rPr lang="es-EC" dirty="0" smtClean="0">
                <a:solidFill>
                  <a:schemeClr val="tx2">
                    <a:lumMod val="75000"/>
                  </a:schemeClr>
                </a:solidFill>
              </a:rPr>
              <a:t>Y </a:t>
            </a:r>
            <a:r>
              <a:rPr lang="es-EC" dirty="0" smtClean="0">
                <a:solidFill>
                  <a:schemeClr val="tx2">
                    <a:lumMod val="75000"/>
                  </a:schemeClr>
                </a:solidFill>
              </a:rPr>
              <a:t>AUDITORÍA </a:t>
            </a:r>
            <a:r>
              <a:rPr lang="es-EC" dirty="0" smtClean="0">
                <a:solidFill>
                  <a:schemeClr val="tx2">
                    <a:lumMod val="75000"/>
                  </a:schemeClr>
                </a:solidFill>
              </a:rPr>
              <a:t>EN SISTEMAS </a:t>
            </a:r>
            <a:r>
              <a:rPr lang="es-EC" dirty="0" smtClean="0">
                <a:solidFill>
                  <a:schemeClr val="tx2">
                    <a:lumMod val="75000"/>
                  </a:schemeClr>
                </a:solidFill>
              </a:rPr>
              <a:t>TECNOLÓGICOS</a:t>
            </a:r>
            <a:r>
              <a:rPr lang="es-EC" dirty="0" smtClean="0">
                <a:solidFill>
                  <a:schemeClr val="tx2">
                    <a:lumMod val="75000"/>
                  </a:schemeClr>
                </a:solidFill>
              </a:rPr>
              <a:t>, </a:t>
            </a:r>
            <a:r>
              <a:rPr lang="es-EC" dirty="0" smtClean="0">
                <a:solidFill>
                  <a:schemeClr val="tx2">
                    <a:lumMod val="75000"/>
                  </a:schemeClr>
                </a:solidFill>
              </a:rPr>
              <a:t>PROMOCIÓN III</a:t>
            </a:r>
            <a:endParaRPr lang="es-EC" dirty="0">
              <a:solidFill>
                <a:schemeClr val="tx2">
                  <a:lumMod val="75000"/>
                </a:schemeClr>
              </a:solidFill>
            </a:endParaRPr>
          </a:p>
        </p:txBody>
      </p:sp>
      <p:sp>
        <p:nvSpPr>
          <p:cNvPr id="6" name="1 Título"/>
          <p:cNvSpPr txBox="1">
            <a:spLocks/>
          </p:cNvSpPr>
          <p:nvPr/>
        </p:nvSpPr>
        <p:spPr>
          <a:xfrm>
            <a:off x="3779912" y="6000768"/>
            <a:ext cx="4363988" cy="357190"/>
          </a:xfrm>
          <a:prstGeom prst="rect">
            <a:avLst/>
          </a:prstGeom>
        </p:spPr>
        <p:txBody>
          <a:bodyPr vert="horz" anchor="t" anchorCtr="0">
            <a:normAutofit fontScale="9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C" sz="1900" b="0" i="0" u="none" strike="noStrike" kern="1200" cap="none" spc="0" normalizeH="0" baseline="0" noProof="0" dirty="0" smtClean="0">
                <a:ln>
                  <a:noFill/>
                </a:ln>
                <a:solidFill>
                  <a:schemeClr val="tx2"/>
                </a:solidFill>
                <a:effectLst/>
                <a:uLnTx/>
                <a:uFillTx/>
                <a:latin typeface="+mj-lt"/>
                <a:ea typeface="+mj-ea"/>
                <a:cs typeface="+mj-cs"/>
              </a:rPr>
              <a:t>AUTOR:</a:t>
            </a:r>
            <a:r>
              <a:rPr lang="es-EC" sz="1900" dirty="0" smtClean="0">
                <a:solidFill>
                  <a:schemeClr val="tx2"/>
                </a:solidFill>
                <a:latin typeface="+mj-lt"/>
                <a:ea typeface="+mj-ea"/>
                <a:cs typeface="+mj-cs"/>
              </a:rPr>
              <a:t> </a:t>
            </a:r>
            <a:r>
              <a:rPr lang="es-EC" sz="1900" dirty="0" smtClean="0">
                <a:solidFill>
                  <a:schemeClr val="tx2"/>
                </a:solidFill>
                <a:latin typeface="+mj-lt"/>
                <a:ea typeface="+mj-ea"/>
                <a:cs typeface="+mj-cs"/>
              </a:rPr>
              <a:t>ING. </a:t>
            </a:r>
            <a:r>
              <a:rPr kumimoji="0" lang="es-EC" sz="1900" b="0" i="0" u="none" strike="noStrike" kern="1200" cap="none" spc="0" normalizeH="0" noProof="0" dirty="0" smtClean="0">
                <a:ln>
                  <a:noFill/>
                </a:ln>
                <a:solidFill>
                  <a:schemeClr val="tx2"/>
                </a:solidFill>
                <a:effectLst/>
                <a:uLnTx/>
                <a:uFillTx/>
                <a:latin typeface="+mj-lt"/>
                <a:ea typeface="+mj-ea"/>
                <a:cs typeface="+mj-cs"/>
              </a:rPr>
              <a:t>PATRICIO </a:t>
            </a:r>
            <a:r>
              <a:rPr kumimoji="0" lang="es-EC" sz="1900" b="0" i="0" u="none" strike="noStrike" kern="1200" cap="none" spc="0" normalizeH="0" noProof="0" dirty="0" smtClean="0">
                <a:ln>
                  <a:noFill/>
                </a:ln>
                <a:solidFill>
                  <a:schemeClr val="tx2"/>
                </a:solidFill>
                <a:effectLst/>
                <a:uLnTx/>
                <a:uFillTx/>
                <a:latin typeface="+mj-lt"/>
                <a:ea typeface="+mj-ea"/>
                <a:cs typeface="+mj-cs"/>
              </a:rPr>
              <a:t>GUAMÁN </a:t>
            </a:r>
            <a:r>
              <a:rPr kumimoji="0" lang="es-EC" sz="1900" b="0" i="0" u="none" strike="noStrike" kern="1200" cap="none" spc="0" normalizeH="0" noProof="0" dirty="0" smtClean="0">
                <a:ln>
                  <a:noFill/>
                </a:ln>
                <a:solidFill>
                  <a:schemeClr val="tx2"/>
                </a:solidFill>
                <a:effectLst/>
                <a:uLnTx/>
                <a:uFillTx/>
                <a:latin typeface="+mj-lt"/>
                <a:ea typeface="+mj-ea"/>
                <a:cs typeface="+mj-cs"/>
              </a:rPr>
              <a:t>G.</a:t>
            </a:r>
            <a:endParaRPr kumimoji="0" lang="es-EC" sz="1900" b="0" i="0" u="none" strike="noStrike" kern="1200" cap="none" spc="0" normalizeH="0" noProof="0" dirty="0" smtClean="0">
              <a:ln>
                <a:noFill/>
              </a:ln>
              <a:solidFill>
                <a:schemeClr val="tx2"/>
              </a:solidFill>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s-EC"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6 Rectángulo"/>
          <p:cNvSpPr/>
          <p:nvPr/>
        </p:nvSpPr>
        <p:spPr>
          <a:xfrm>
            <a:off x="928662" y="5857892"/>
            <a:ext cx="7286676" cy="571504"/>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928662" y="5857892"/>
            <a:ext cx="214314" cy="571504"/>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Picture 2" descr="C:\Users\patricio.guaman\Pictures\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196752"/>
            <a:ext cx="6192688" cy="15121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2. </a:t>
            </a:r>
            <a:r>
              <a:rPr lang="en-US" dirty="0" err="1" smtClean="0"/>
              <a:t>Etapa</a:t>
            </a:r>
            <a:r>
              <a:rPr lang="en-US" dirty="0" smtClean="0"/>
              <a:t> de </a:t>
            </a:r>
            <a:r>
              <a:rPr lang="en-US" dirty="0" err="1" smtClean="0"/>
              <a:t>Preservación</a:t>
            </a:r>
            <a:r>
              <a:rPr lang="en-US" dirty="0" smtClean="0"/>
              <a:t> y </a:t>
            </a:r>
            <a:r>
              <a:rPr lang="en-US" dirty="0" err="1" smtClean="0"/>
              <a:t>Adquisición</a:t>
            </a:r>
            <a:endParaRPr lang="es-EC"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700808"/>
            <a:ext cx="4978102" cy="3589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896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3. </a:t>
            </a:r>
            <a:r>
              <a:rPr lang="en-US" dirty="0" err="1" smtClean="0"/>
              <a:t>Etapa</a:t>
            </a:r>
            <a:r>
              <a:rPr lang="en-US" dirty="0" smtClean="0"/>
              <a:t> de </a:t>
            </a:r>
            <a:r>
              <a:rPr lang="en-US" dirty="0" err="1" smtClean="0"/>
              <a:t>Análisis</a:t>
            </a:r>
            <a:endParaRPr lang="es-EC"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844824"/>
            <a:ext cx="4550580" cy="2598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449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4. </a:t>
            </a:r>
            <a:r>
              <a:rPr lang="en-US" dirty="0" err="1" smtClean="0"/>
              <a:t>Etapa</a:t>
            </a:r>
            <a:r>
              <a:rPr lang="en-US" dirty="0" smtClean="0"/>
              <a:t> de </a:t>
            </a:r>
            <a:r>
              <a:rPr lang="en-US" dirty="0" err="1" smtClean="0"/>
              <a:t>Presentación</a:t>
            </a:r>
            <a:endParaRPr lang="es-EC"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511" y="1988840"/>
            <a:ext cx="4610727" cy="2449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5324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5. </a:t>
            </a:r>
            <a:r>
              <a:rPr lang="en-US" dirty="0" err="1" smtClean="0"/>
              <a:t>Etapa</a:t>
            </a:r>
            <a:r>
              <a:rPr lang="en-US" dirty="0" smtClean="0"/>
              <a:t> de </a:t>
            </a:r>
            <a:r>
              <a:rPr lang="en-US" dirty="0" err="1" smtClean="0"/>
              <a:t>Entrega</a:t>
            </a:r>
            <a:r>
              <a:rPr lang="en-US" dirty="0" smtClean="0"/>
              <a:t> de </a:t>
            </a:r>
            <a:r>
              <a:rPr lang="en-US" dirty="0" err="1" smtClean="0"/>
              <a:t>Evidencia</a:t>
            </a:r>
            <a:endParaRPr lang="es-EC"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7" y="2132856"/>
            <a:ext cx="4275475"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792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a:t>Caso</a:t>
            </a:r>
            <a:r>
              <a:rPr lang="en-US" dirty="0"/>
              <a:t> de </a:t>
            </a:r>
            <a:r>
              <a:rPr lang="en-US" dirty="0" err="1"/>
              <a:t>estudio</a:t>
            </a:r>
            <a:endParaRPr lang="es-EC" dirty="0"/>
          </a:p>
        </p:txBody>
      </p:sp>
      <p:sp>
        <p:nvSpPr>
          <p:cNvPr id="3" name="2 Marcador de contenido"/>
          <p:cNvSpPr>
            <a:spLocks noGrp="1"/>
          </p:cNvSpPr>
          <p:nvPr>
            <p:ph sz="quarter" idx="1"/>
          </p:nvPr>
        </p:nvSpPr>
        <p:spPr/>
        <p:txBody>
          <a:bodyPr/>
          <a:lstStyle/>
          <a:p>
            <a:pPr algn="just"/>
            <a:r>
              <a:rPr lang="es-EC" dirty="0"/>
              <a:t>S</a:t>
            </a:r>
            <a:r>
              <a:rPr lang="es-EC" dirty="0" smtClean="0"/>
              <a:t>e </a:t>
            </a:r>
            <a:r>
              <a:rPr lang="es-EC" dirty="0"/>
              <a:t>plantea en una situación de venta de sustancias estupefacientes en la cual el implicado es Juan Pérez Juárez, quien aparentemente es el traficante. El caso requiere el análisis del dispositivo móvil incautado para identificar archivos que incriminen a este personaje con el tráfico de drogas en establecimientos educativos.</a:t>
            </a:r>
          </a:p>
        </p:txBody>
      </p:sp>
    </p:spTree>
    <p:extLst>
      <p:ext uri="{BB962C8B-B14F-4D97-AF65-F5344CB8AC3E}">
        <p14:creationId xmlns:p14="http://schemas.microsoft.com/office/powerpoint/2010/main" val="3689802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1. </a:t>
            </a:r>
            <a:r>
              <a:rPr lang="en-US" dirty="0" err="1"/>
              <a:t>Etapa</a:t>
            </a:r>
            <a:r>
              <a:rPr lang="en-US" dirty="0"/>
              <a:t> de </a:t>
            </a:r>
            <a:r>
              <a:rPr lang="en-US" dirty="0" err="1"/>
              <a:t>Identificación</a:t>
            </a:r>
            <a:r>
              <a:rPr lang="en-US" dirty="0"/>
              <a:t> y </a:t>
            </a:r>
            <a:r>
              <a:rPr lang="en-US" dirty="0" err="1"/>
              <a:t>Preparación</a:t>
            </a: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422125" y="1834927"/>
            <a:ext cx="3639935" cy="4752528"/>
          </a:xfrm>
          <a:prstGeom prst="rect">
            <a:avLst/>
          </a:prstGeom>
          <a:noFill/>
          <a:ln>
            <a:noFill/>
          </a:ln>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4909" y="1845677"/>
            <a:ext cx="3960440" cy="2071216"/>
          </a:xfrm>
          <a:prstGeom prst="rect">
            <a:avLst/>
          </a:prstGeom>
          <a:noFill/>
          <a:ln>
            <a:noFill/>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196752"/>
            <a:ext cx="24384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1215801"/>
            <a:ext cx="238125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607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1. </a:t>
            </a:r>
            <a:r>
              <a:rPr lang="en-US" dirty="0" err="1"/>
              <a:t>Etapa</a:t>
            </a:r>
            <a:r>
              <a:rPr lang="en-US" dirty="0"/>
              <a:t> de </a:t>
            </a:r>
            <a:r>
              <a:rPr lang="en-US" dirty="0" err="1"/>
              <a:t>Identificación</a:t>
            </a:r>
            <a:r>
              <a:rPr lang="en-US" dirty="0"/>
              <a:t> y </a:t>
            </a:r>
            <a:r>
              <a:rPr lang="en-US" dirty="0" err="1"/>
              <a:t>Preparación</a:t>
            </a:r>
            <a:endParaRPr lang="es-EC"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08" y="1844824"/>
            <a:ext cx="4323524" cy="4419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9228" y="1916832"/>
            <a:ext cx="3816424" cy="299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707" y="1125116"/>
            <a:ext cx="36671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2967" y="1109095"/>
            <a:ext cx="3667125" cy="735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6196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2. </a:t>
            </a:r>
            <a:r>
              <a:rPr lang="en-US" dirty="0" err="1"/>
              <a:t>Etapa</a:t>
            </a:r>
            <a:r>
              <a:rPr lang="en-US" dirty="0"/>
              <a:t> de </a:t>
            </a:r>
            <a:r>
              <a:rPr lang="en-US" dirty="0" err="1"/>
              <a:t>Preservación</a:t>
            </a:r>
            <a:r>
              <a:rPr lang="en-US" dirty="0"/>
              <a:t> y </a:t>
            </a:r>
            <a:r>
              <a:rPr lang="en-US" dirty="0" err="1"/>
              <a:t>Adquisición</a:t>
            </a:r>
            <a:endParaRPr lang="es-EC" dirty="0"/>
          </a:p>
        </p:txBody>
      </p:sp>
      <p:pic>
        <p:nvPicPr>
          <p:cNvPr id="4" name="3 Imagen"/>
          <p:cNvPicPr/>
          <p:nvPr/>
        </p:nvPicPr>
        <p:blipFill rotWithShape="1">
          <a:blip r:embed="rId2">
            <a:extLst>
              <a:ext uri="{28A0092B-C50C-407E-A947-70E740481C1C}">
                <a14:useLocalDpi xmlns:a14="http://schemas.microsoft.com/office/drawing/2010/main" val="0"/>
              </a:ext>
            </a:extLst>
          </a:blip>
          <a:srcRect t="19946"/>
          <a:stretch/>
        </p:blipFill>
        <p:spPr bwMode="auto">
          <a:xfrm>
            <a:off x="1072817" y="2790220"/>
            <a:ext cx="7128792" cy="2160240"/>
          </a:xfrm>
          <a:prstGeom prst="rect">
            <a:avLst/>
          </a:prstGeom>
          <a:noFill/>
          <a:ln>
            <a:noFill/>
          </a:ln>
        </p:spPr>
      </p:pic>
      <p:sp>
        <p:nvSpPr>
          <p:cNvPr id="5" name="4 Rectángulo"/>
          <p:cNvSpPr/>
          <p:nvPr/>
        </p:nvSpPr>
        <p:spPr>
          <a:xfrm>
            <a:off x="4139952" y="2420888"/>
            <a:ext cx="1359731" cy="369332"/>
          </a:xfrm>
          <a:prstGeom prst="rect">
            <a:avLst/>
          </a:prstGeom>
        </p:spPr>
        <p:txBody>
          <a:bodyPr wrap="none">
            <a:spAutoFit/>
          </a:bodyPr>
          <a:lstStyle/>
          <a:p>
            <a:r>
              <a:rPr lang="es-EC" dirty="0"/>
              <a:t>Matriz </a:t>
            </a:r>
            <a:r>
              <a:rPr lang="es-ES" dirty="0"/>
              <a:t>DAR </a:t>
            </a:r>
            <a:endParaRPr lang="es-EC"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484784"/>
            <a:ext cx="315277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712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2. </a:t>
            </a:r>
            <a:r>
              <a:rPr lang="en-US" dirty="0" err="1"/>
              <a:t>Etapa</a:t>
            </a:r>
            <a:r>
              <a:rPr lang="en-US" dirty="0"/>
              <a:t> de </a:t>
            </a:r>
            <a:r>
              <a:rPr lang="en-US" dirty="0" err="1"/>
              <a:t>Preservación</a:t>
            </a:r>
            <a:r>
              <a:rPr lang="en-US" dirty="0"/>
              <a:t> y </a:t>
            </a:r>
            <a:r>
              <a:rPr lang="en-US" dirty="0" err="1"/>
              <a:t>Adquisición</a:t>
            </a:r>
            <a:endParaRPr lang="es-EC" dirty="0"/>
          </a:p>
        </p:txBody>
      </p:sp>
      <p:pic>
        <p:nvPicPr>
          <p:cNvPr id="4" name="3 Imagen"/>
          <p:cNvPicPr/>
          <p:nvPr/>
        </p:nvPicPr>
        <p:blipFill>
          <a:blip r:embed="rId2"/>
          <a:srcRect/>
          <a:stretch>
            <a:fillRect/>
          </a:stretch>
        </p:blipFill>
        <p:spPr bwMode="auto">
          <a:xfrm>
            <a:off x="931674" y="3933056"/>
            <a:ext cx="3371850" cy="2466975"/>
          </a:xfrm>
          <a:prstGeom prst="rect">
            <a:avLst/>
          </a:prstGeom>
          <a:noFill/>
          <a:ln w="9525">
            <a:noFill/>
            <a:miter lim="800000"/>
            <a:headEnd/>
            <a:tailEnd/>
          </a:ln>
        </p:spPr>
      </p:pic>
      <p:pic>
        <p:nvPicPr>
          <p:cNvPr id="5" name="4 Imagen" descr="C:\Users\Pato\Dropbox\Imagenes Rootear\Screenshot_2014-01-23-13-02-17.png"/>
          <p:cNvPicPr/>
          <p:nvPr/>
        </p:nvPicPr>
        <p:blipFill>
          <a:blip r:embed="rId3"/>
          <a:srcRect r="-130" b="64069"/>
          <a:stretch>
            <a:fillRect/>
          </a:stretch>
        </p:blipFill>
        <p:spPr bwMode="auto">
          <a:xfrm>
            <a:off x="1115616" y="2060326"/>
            <a:ext cx="2990850" cy="1685925"/>
          </a:xfrm>
          <a:prstGeom prst="rect">
            <a:avLst/>
          </a:prstGeom>
          <a:noFill/>
          <a:ln w="9525">
            <a:noFill/>
            <a:miter lim="800000"/>
            <a:headEnd/>
            <a:tailEnd/>
          </a:ln>
        </p:spPr>
      </p:pic>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4611417" y="1586011"/>
            <a:ext cx="3560983" cy="4694090"/>
          </a:xfrm>
          <a:prstGeom prst="rect">
            <a:avLst/>
          </a:prstGeom>
          <a:noFill/>
          <a:ln>
            <a:noFill/>
          </a:ln>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3703" y="1208408"/>
            <a:ext cx="31146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991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3. </a:t>
            </a:r>
            <a:r>
              <a:rPr lang="en-US" dirty="0" err="1"/>
              <a:t>Etapa</a:t>
            </a:r>
            <a:r>
              <a:rPr lang="en-US" dirty="0"/>
              <a:t> de </a:t>
            </a:r>
            <a:r>
              <a:rPr lang="en-US" dirty="0" err="1"/>
              <a:t>Análisis</a:t>
            </a:r>
            <a:endParaRPr lang="es-EC" dirty="0"/>
          </a:p>
        </p:txBody>
      </p:sp>
      <p:grpSp>
        <p:nvGrpSpPr>
          <p:cNvPr id="6" name="5 Grupo"/>
          <p:cNvGrpSpPr/>
          <p:nvPr/>
        </p:nvGrpSpPr>
        <p:grpSpPr>
          <a:xfrm>
            <a:off x="1386508" y="2210814"/>
            <a:ext cx="1905000" cy="3603055"/>
            <a:chOff x="683568" y="1268760"/>
            <a:chExt cx="1905000" cy="3095625"/>
          </a:xfrm>
        </p:grpSpPr>
        <p:pic>
          <p:nvPicPr>
            <p:cNvPr id="4" name="3 Imagen" descr="Screenshot_2013-12-08-13-43-22"/>
            <p:cNvPicPr/>
            <p:nvPr/>
          </p:nvPicPr>
          <p:blipFill>
            <a:blip r:embed="rId2" cstate="print"/>
            <a:srcRect/>
            <a:stretch>
              <a:fillRect/>
            </a:stretch>
          </p:blipFill>
          <p:spPr bwMode="auto">
            <a:xfrm>
              <a:off x="683568" y="1268760"/>
              <a:ext cx="1905000" cy="3095625"/>
            </a:xfrm>
            <a:prstGeom prst="rect">
              <a:avLst/>
            </a:prstGeom>
            <a:noFill/>
            <a:ln w="9525">
              <a:noFill/>
              <a:miter lim="800000"/>
              <a:headEnd/>
              <a:tailEnd/>
            </a:ln>
          </p:spPr>
        </p:pic>
        <p:sp>
          <p:nvSpPr>
            <p:cNvPr id="5" name="AutoShape 33"/>
            <p:cNvSpPr>
              <a:spLocks noChangeArrowheads="1"/>
            </p:cNvSpPr>
            <p:nvPr/>
          </p:nvSpPr>
          <p:spPr bwMode="auto">
            <a:xfrm>
              <a:off x="1446327" y="2694334"/>
              <a:ext cx="1116965" cy="244475"/>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grpSp>
      <p:pic>
        <p:nvPicPr>
          <p:cNvPr id="8" name="7 Imagen"/>
          <p:cNvPicPr/>
          <p:nvPr/>
        </p:nvPicPr>
        <p:blipFill>
          <a:blip r:embed="rId3"/>
          <a:srcRect/>
          <a:stretch>
            <a:fillRect/>
          </a:stretch>
        </p:blipFill>
        <p:spPr bwMode="auto">
          <a:xfrm>
            <a:off x="4355976" y="1338113"/>
            <a:ext cx="3221355" cy="2253615"/>
          </a:xfrm>
          <a:prstGeom prst="rect">
            <a:avLst/>
          </a:prstGeom>
          <a:noFill/>
          <a:ln w="9525">
            <a:noFill/>
            <a:miter lim="800000"/>
            <a:headEnd/>
            <a:tailEnd/>
          </a:ln>
        </p:spPr>
      </p:pic>
      <p:pic>
        <p:nvPicPr>
          <p:cNvPr id="9" name="8 Imagen" descr="DSC08690"/>
          <p:cNvPicPr/>
          <p:nvPr/>
        </p:nvPicPr>
        <p:blipFill>
          <a:blip r:embed="rId4" cstate="print"/>
          <a:srcRect/>
          <a:stretch>
            <a:fillRect/>
          </a:stretch>
        </p:blipFill>
        <p:spPr bwMode="auto">
          <a:xfrm>
            <a:off x="4995681" y="3727918"/>
            <a:ext cx="1941944" cy="2448272"/>
          </a:xfrm>
          <a:prstGeom prst="rect">
            <a:avLst/>
          </a:prstGeom>
          <a:noFill/>
          <a:ln w="9525">
            <a:noFill/>
            <a:miter lim="800000"/>
            <a:headEnd/>
            <a:tailEnd/>
          </a:ln>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1338113"/>
            <a:ext cx="25908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538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Antecedentes</a:t>
            </a:r>
            <a:endParaRPr lang="es-EC" dirty="0"/>
          </a:p>
        </p:txBody>
      </p:sp>
      <p:sp>
        <p:nvSpPr>
          <p:cNvPr id="3" name="2 Marcador de contenido"/>
          <p:cNvSpPr>
            <a:spLocks noGrp="1"/>
          </p:cNvSpPr>
          <p:nvPr>
            <p:ph sz="quarter" idx="1"/>
          </p:nvPr>
        </p:nvSpPr>
        <p:spPr>
          <a:xfrm>
            <a:off x="457200" y="1340768"/>
            <a:ext cx="8229600" cy="4816192"/>
          </a:xfrm>
        </p:spPr>
        <p:txBody>
          <a:bodyPr>
            <a:normAutofit fontScale="85000" lnSpcReduction="20000"/>
          </a:bodyPr>
          <a:lstStyle/>
          <a:p>
            <a:pPr algn="just"/>
            <a:r>
              <a:rPr lang="es-ES" dirty="0" smtClean="0"/>
              <a:t>Android se ha convertido en el S.O. dominante en dispositivos móviles, superando los 1.000 millones de activaciones. Si bien es utilizado en smartphones y tablets, su versatilidad y el hecho de no tener que pagar licencia para su utilización hace que nuevos dispositivos se sumen al uso de este S.O.</a:t>
            </a:r>
          </a:p>
          <a:p>
            <a:pPr algn="just"/>
            <a:r>
              <a:rPr lang="es-EC" dirty="0"/>
              <a:t>La utilización y crecimiento vertiginoso </a:t>
            </a:r>
            <a:r>
              <a:rPr lang="es-ES" dirty="0"/>
              <a:t>que </a:t>
            </a:r>
            <a:r>
              <a:rPr lang="es-ES" dirty="0" smtClean="0"/>
              <a:t>tiene el </a:t>
            </a:r>
            <a:r>
              <a:rPr lang="es-ES" dirty="0"/>
              <a:t>uso de dispositivos móviles con sistema operativo Android es </a:t>
            </a:r>
            <a:r>
              <a:rPr lang="es-ES" dirty="0" smtClean="0"/>
              <a:t>importante</a:t>
            </a:r>
            <a:r>
              <a:rPr lang="es-ES" dirty="0"/>
              <a:t>, </a:t>
            </a:r>
            <a:r>
              <a:rPr lang="es-ES" dirty="0" smtClean="0"/>
              <a:t>debido a </a:t>
            </a:r>
            <a:r>
              <a:rPr lang="es-ES" dirty="0"/>
              <a:t>la multifuncionalidad y portabilidad hace de esta una herramienta poderosa.</a:t>
            </a:r>
          </a:p>
          <a:p>
            <a:pPr lvl="2" algn="just"/>
            <a:r>
              <a:rPr lang="es-ES" dirty="0"/>
              <a:t>Negocios en línea</a:t>
            </a:r>
          </a:p>
          <a:p>
            <a:pPr lvl="2" algn="just"/>
            <a:r>
              <a:rPr lang="es-ES" dirty="0" smtClean="0"/>
              <a:t>Mejorar </a:t>
            </a:r>
            <a:r>
              <a:rPr lang="es-ES" dirty="0"/>
              <a:t>la productividad en las organizaciones</a:t>
            </a:r>
          </a:p>
          <a:p>
            <a:pPr lvl="2" algn="just"/>
            <a:r>
              <a:rPr lang="es-ES" dirty="0"/>
              <a:t>Conectividad con amigos, familiares, jefes, empleados, clientes</a:t>
            </a:r>
          </a:p>
          <a:p>
            <a:pPr lvl="2" algn="just"/>
            <a:r>
              <a:rPr lang="es-ES" dirty="0"/>
              <a:t>Actividades con el sector financiero</a:t>
            </a:r>
          </a:p>
          <a:p>
            <a:pPr lvl="2" algn="just"/>
            <a:r>
              <a:rPr lang="es-ES" dirty="0"/>
              <a:t>Actividades laborales</a:t>
            </a:r>
          </a:p>
          <a:p>
            <a:pPr lvl="2" algn="just"/>
            <a:r>
              <a:rPr lang="es-ES" dirty="0"/>
              <a:t>Actividades académicas</a:t>
            </a:r>
          </a:p>
          <a:p>
            <a:pPr lvl="2" algn="just"/>
            <a:r>
              <a:rPr lang="es-ES" dirty="0"/>
              <a:t>Entretenimiento y </a:t>
            </a:r>
            <a:r>
              <a:rPr lang="es-ES" dirty="0" smtClean="0"/>
              <a:t>diversión</a:t>
            </a:r>
            <a:endParaRPr lang="es-ES" dirty="0"/>
          </a:p>
        </p:txBody>
      </p:sp>
    </p:spTree>
    <p:extLst>
      <p:ext uri="{BB962C8B-B14F-4D97-AF65-F5344CB8AC3E}">
        <p14:creationId xmlns:p14="http://schemas.microsoft.com/office/powerpoint/2010/main" val="3868710691"/>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3. </a:t>
            </a:r>
            <a:r>
              <a:rPr lang="en-US" dirty="0" err="1"/>
              <a:t>Etapa</a:t>
            </a:r>
            <a:r>
              <a:rPr lang="en-US" dirty="0"/>
              <a:t> de </a:t>
            </a:r>
            <a:r>
              <a:rPr lang="en-US" dirty="0" err="1"/>
              <a:t>Análisis</a:t>
            </a: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267743" y="1484784"/>
            <a:ext cx="4248943" cy="4046373"/>
          </a:xfrm>
          <a:prstGeom prst="rect">
            <a:avLst/>
          </a:prstGeom>
          <a:noFill/>
          <a:ln>
            <a:noFill/>
          </a:ln>
        </p:spPr>
      </p:pic>
    </p:spTree>
    <p:extLst>
      <p:ext uri="{BB962C8B-B14F-4D97-AF65-F5344CB8AC3E}">
        <p14:creationId xmlns:p14="http://schemas.microsoft.com/office/powerpoint/2010/main" val="2516262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3. </a:t>
            </a:r>
            <a:r>
              <a:rPr lang="en-US" dirty="0" err="1"/>
              <a:t>Etapa</a:t>
            </a:r>
            <a:r>
              <a:rPr lang="en-US" dirty="0"/>
              <a:t> de </a:t>
            </a:r>
            <a:r>
              <a:rPr lang="en-US" dirty="0" err="1"/>
              <a:t>Análisis</a:t>
            </a:r>
            <a:endParaRPr lang="es-EC" dirty="0"/>
          </a:p>
        </p:txBody>
      </p:sp>
      <p:pic>
        <p:nvPicPr>
          <p:cNvPr id="5" name="4 Imagen"/>
          <p:cNvPicPr/>
          <p:nvPr/>
        </p:nvPicPr>
        <p:blipFill rotWithShape="1">
          <a:blip r:embed="rId2"/>
          <a:srcRect l="23306" t="14124" r="22666" b="13559"/>
          <a:stretch/>
        </p:blipFill>
        <p:spPr bwMode="auto">
          <a:xfrm>
            <a:off x="971599" y="1223070"/>
            <a:ext cx="3371625" cy="1949325"/>
          </a:xfrm>
          <a:prstGeom prst="rect">
            <a:avLst/>
          </a:prstGeom>
          <a:ln>
            <a:noFill/>
          </a:ln>
          <a:extLst>
            <a:ext uri="{53640926-AAD7-44D8-BBD7-CCE9431645EC}">
              <a14:shadowObscured xmlns:a14="http://schemas.microsoft.com/office/drawing/2010/main"/>
            </a:ext>
          </a:extLst>
        </p:spPr>
      </p:pic>
      <p:pic>
        <p:nvPicPr>
          <p:cNvPr id="6" name="5 Imagen"/>
          <p:cNvPicPr/>
          <p:nvPr/>
        </p:nvPicPr>
        <p:blipFill>
          <a:blip r:embed="rId3"/>
          <a:stretch>
            <a:fillRect/>
          </a:stretch>
        </p:blipFill>
        <p:spPr>
          <a:xfrm>
            <a:off x="4896036" y="1223070"/>
            <a:ext cx="3420380" cy="1910121"/>
          </a:xfrm>
          <a:prstGeom prst="rect">
            <a:avLst/>
          </a:prstGeom>
        </p:spPr>
      </p:pic>
      <p:pic>
        <p:nvPicPr>
          <p:cNvPr id="8" name="7 Imagen"/>
          <p:cNvPicPr/>
          <p:nvPr/>
        </p:nvPicPr>
        <p:blipFill rotWithShape="1">
          <a:blip r:embed="rId4" cstate="print">
            <a:extLst>
              <a:ext uri="{28A0092B-C50C-407E-A947-70E740481C1C}">
                <a14:useLocalDpi xmlns:a14="http://schemas.microsoft.com/office/drawing/2010/main" val="0"/>
              </a:ext>
            </a:extLst>
          </a:blip>
          <a:srcRect l="6504"/>
          <a:stretch/>
        </p:blipFill>
        <p:spPr bwMode="auto">
          <a:xfrm>
            <a:off x="4896036" y="3887219"/>
            <a:ext cx="3528392" cy="2355220"/>
          </a:xfrm>
          <a:prstGeom prst="rect">
            <a:avLst/>
          </a:prstGeom>
          <a:noFill/>
          <a:ln>
            <a:noFill/>
          </a:ln>
          <a:extLst>
            <a:ext uri="{53640926-AAD7-44D8-BBD7-CCE9431645EC}">
              <a14:shadowObscured xmlns:a14="http://schemas.microsoft.com/office/drawing/2010/main"/>
            </a:ext>
          </a:extLst>
        </p:spPr>
      </p:pic>
      <p:pic>
        <p:nvPicPr>
          <p:cNvPr id="1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138"/>
          <a:stretch/>
        </p:blipFill>
        <p:spPr bwMode="auto">
          <a:xfrm>
            <a:off x="1187623" y="3887219"/>
            <a:ext cx="2939576" cy="2355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8640" y="3244755"/>
            <a:ext cx="2771849" cy="581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307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4. </a:t>
            </a:r>
            <a:r>
              <a:rPr lang="en-US" dirty="0" err="1"/>
              <a:t>Etapa</a:t>
            </a:r>
            <a:r>
              <a:rPr lang="en-US" dirty="0"/>
              <a:t> de </a:t>
            </a:r>
            <a:r>
              <a:rPr lang="en-US" dirty="0" err="1"/>
              <a:t>Presentación</a:t>
            </a:r>
            <a:endParaRPr lang="es-EC" dirty="0"/>
          </a:p>
        </p:txBody>
      </p:sp>
      <p:sp>
        <p:nvSpPr>
          <p:cNvPr id="3" name="2 Marcador de contenido"/>
          <p:cNvSpPr>
            <a:spLocks noGrp="1"/>
          </p:cNvSpPr>
          <p:nvPr>
            <p:ph sz="quarter" idx="1"/>
          </p:nvPr>
        </p:nvSpPr>
        <p:spPr/>
        <p:txBody>
          <a:bodyPr>
            <a:normAutofit lnSpcReduction="10000"/>
          </a:bodyPr>
          <a:lstStyle/>
          <a:p>
            <a:pPr marL="0" indent="0" algn="just">
              <a:buNone/>
            </a:pPr>
            <a:r>
              <a:rPr lang="es-ES" dirty="0" smtClean="0"/>
              <a:t>En la fase de </a:t>
            </a:r>
            <a:r>
              <a:rPr lang="es-ES" dirty="0"/>
              <a:t>elaboración del informe, se recopila toda la información obtenida y generada en la primera, segunda y tercera etapa.</a:t>
            </a:r>
            <a:endParaRPr lang="es-EC" dirty="0"/>
          </a:p>
          <a:p>
            <a:pPr lvl="1" algn="just"/>
            <a:r>
              <a:rPr lang="es-ES" dirty="0"/>
              <a:t>Solicitud de asignación de </a:t>
            </a:r>
            <a:r>
              <a:rPr lang="es-ES" dirty="0" smtClean="0"/>
              <a:t>caso</a:t>
            </a:r>
          </a:p>
          <a:p>
            <a:pPr lvl="1" algn="just"/>
            <a:r>
              <a:rPr lang="es-ES" dirty="0" smtClean="0"/>
              <a:t>Roles </a:t>
            </a:r>
            <a:r>
              <a:rPr lang="es-ES" dirty="0"/>
              <a:t>y </a:t>
            </a:r>
            <a:r>
              <a:rPr lang="es-ES" dirty="0" smtClean="0"/>
              <a:t>funciones</a:t>
            </a:r>
          </a:p>
          <a:p>
            <a:pPr lvl="1" algn="just"/>
            <a:r>
              <a:rPr lang="es-ES" dirty="0" smtClean="0"/>
              <a:t>Información </a:t>
            </a:r>
            <a:r>
              <a:rPr lang="es-ES" dirty="0"/>
              <a:t>del </a:t>
            </a:r>
            <a:r>
              <a:rPr lang="es-ES" dirty="0" smtClean="0"/>
              <a:t>involucrado</a:t>
            </a:r>
          </a:p>
          <a:p>
            <a:pPr lvl="1" algn="just"/>
            <a:r>
              <a:rPr lang="es-ES" dirty="0" smtClean="0"/>
              <a:t>Componentes </a:t>
            </a:r>
            <a:r>
              <a:rPr lang="es-ES" dirty="0"/>
              <a:t>electrónicos </a:t>
            </a:r>
            <a:r>
              <a:rPr lang="es-ES" dirty="0" smtClean="0"/>
              <a:t>incautados</a:t>
            </a:r>
          </a:p>
          <a:p>
            <a:pPr lvl="1" algn="just"/>
            <a:r>
              <a:rPr lang="es-ES" dirty="0" smtClean="0"/>
              <a:t>Información </a:t>
            </a:r>
            <a:r>
              <a:rPr lang="es-ES" dirty="0"/>
              <a:t>del </a:t>
            </a:r>
            <a:r>
              <a:rPr lang="es-ES" dirty="0" smtClean="0"/>
              <a:t>dispositivo</a:t>
            </a:r>
          </a:p>
          <a:p>
            <a:pPr lvl="1" algn="just"/>
            <a:r>
              <a:rPr lang="es-ES" dirty="0" smtClean="0"/>
              <a:t>Software </a:t>
            </a:r>
            <a:r>
              <a:rPr lang="es-ES" dirty="0"/>
              <a:t>especializado para análisis </a:t>
            </a:r>
            <a:r>
              <a:rPr lang="es-ES" dirty="0" smtClean="0"/>
              <a:t>forense</a:t>
            </a:r>
          </a:p>
          <a:p>
            <a:pPr lvl="1" algn="just"/>
            <a:r>
              <a:rPr lang="es-ES" dirty="0" smtClean="0"/>
              <a:t>Generación </a:t>
            </a:r>
            <a:r>
              <a:rPr lang="es-ES" dirty="0"/>
              <a:t>código Hash </a:t>
            </a:r>
            <a:r>
              <a:rPr lang="es-ES" dirty="0" smtClean="0"/>
              <a:t>MD5</a:t>
            </a:r>
          </a:p>
          <a:p>
            <a:pPr lvl="1" algn="just"/>
            <a:r>
              <a:rPr lang="es-ES" dirty="0" smtClean="0"/>
              <a:t>Formulario </a:t>
            </a:r>
            <a:r>
              <a:rPr lang="es-ES" dirty="0"/>
              <a:t>de fuente de </a:t>
            </a:r>
            <a:r>
              <a:rPr lang="es-ES" dirty="0" smtClean="0"/>
              <a:t>información</a:t>
            </a:r>
          </a:p>
          <a:p>
            <a:pPr lvl="1" algn="just"/>
            <a:r>
              <a:rPr lang="es-ES" dirty="0" smtClean="0"/>
              <a:t>Reporte </a:t>
            </a:r>
            <a:r>
              <a:rPr lang="es-ES" dirty="0"/>
              <a:t>generado por </a:t>
            </a:r>
            <a:r>
              <a:rPr lang="es-ES" dirty="0" err="1"/>
              <a:t>Oxygen</a:t>
            </a:r>
            <a:r>
              <a:rPr lang="es-ES" dirty="0"/>
              <a:t> </a:t>
            </a:r>
            <a:r>
              <a:rPr lang="es-ES" dirty="0" err="1"/>
              <a:t>Forensic</a:t>
            </a:r>
            <a:r>
              <a:rPr lang="es-ES" dirty="0"/>
              <a:t> </a:t>
            </a:r>
            <a:r>
              <a:rPr lang="es-ES" dirty="0" smtClean="0"/>
              <a:t>Suite</a:t>
            </a:r>
            <a:endParaRPr lang="es-EC" dirty="0"/>
          </a:p>
        </p:txBody>
      </p:sp>
    </p:spTree>
    <p:extLst>
      <p:ext uri="{BB962C8B-B14F-4D97-AF65-F5344CB8AC3E}">
        <p14:creationId xmlns:p14="http://schemas.microsoft.com/office/powerpoint/2010/main" val="1935416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4. </a:t>
            </a:r>
            <a:r>
              <a:rPr lang="en-US" dirty="0" err="1"/>
              <a:t>Etapa</a:t>
            </a:r>
            <a:r>
              <a:rPr lang="en-US" dirty="0"/>
              <a:t> de </a:t>
            </a:r>
            <a:r>
              <a:rPr lang="en-US" dirty="0" err="1"/>
              <a:t>Presentación</a:t>
            </a: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970447" y="1844824"/>
            <a:ext cx="5328592" cy="4555827"/>
          </a:xfrm>
          <a:prstGeom prst="rect">
            <a:avLst/>
          </a:prstGeom>
          <a:noFill/>
          <a:ln>
            <a:noFill/>
          </a:ln>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78022"/>
            <a:ext cx="2304256"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71716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5. </a:t>
            </a:r>
            <a:r>
              <a:rPr lang="en-US" dirty="0" err="1"/>
              <a:t>Etapa</a:t>
            </a:r>
            <a:r>
              <a:rPr lang="en-US" dirty="0"/>
              <a:t> de </a:t>
            </a:r>
            <a:r>
              <a:rPr lang="en-US" dirty="0" err="1"/>
              <a:t>Entrega</a:t>
            </a:r>
            <a:r>
              <a:rPr lang="en-US" dirty="0"/>
              <a:t> de </a:t>
            </a:r>
            <a:r>
              <a:rPr lang="en-US" dirty="0" err="1"/>
              <a:t>Evidencia</a:t>
            </a:r>
            <a:endParaRPr lang="es-EC"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181472"/>
            <a:ext cx="416431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914" y="1340768"/>
            <a:ext cx="2359918"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18316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Inventario</a:t>
            </a:r>
            <a:r>
              <a:rPr lang="en-US" dirty="0" smtClean="0"/>
              <a:t> de </a:t>
            </a:r>
            <a:r>
              <a:rPr lang="en-US" dirty="0" err="1" smtClean="0"/>
              <a:t>indicadores</a:t>
            </a:r>
            <a:endParaRPr lang="es-EC" dirty="0"/>
          </a:p>
        </p:txBody>
      </p:sp>
      <p:sp>
        <p:nvSpPr>
          <p:cNvPr id="3" name="2 Marcador de contenido"/>
          <p:cNvSpPr>
            <a:spLocks noGrp="1"/>
          </p:cNvSpPr>
          <p:nvPr>
            <p:ph sz="quarter" idx="1"/>
          </p:nvPr>
        </p:nvSpPr>
        <p:spPr/>
        <p:txBody>
          <a:bodyPr>
            <a:normAutofit/>
          </a:bodyPr>
          <a:lstStyle/>
          <a:p>
            <a:pPr algn="just"/>
            <a:r>
              <a:rPr lang="en-US" dirty="0" err="1" smtClean="0"/>
              <a:t>Mediante</a:t>
            </a:r>
            <a:r>
              <a:rPr lang="en-US" dirty="0" smtClean="0"/>
              <a:t> un </a:t>
            </a:r>
            <a:r>
              <a:rPr lang="en-US" dirty="0" err="1" smtClean="0"/>
              <a:t>inventario</a:t>
            </a:r>
            <a:r>
              <a:rPr lang="en-US" dirty="0" smtClean="0"/>
              <a:t> de </a:t>
            </a:r>
            <a:r>
              <a:rPr lang="en-US" dirty="0" err="1" smtClean="0"/>
              <a:t>indicadores</a:t>
            </a:r>
            <a:r>
              <a:rPr lang="en-US" dirty="0" smtClean="0"/>
              <a:t> </a:t>
            </a:r>
            <a:r>
              <a:rPr lang="es-ES" dirty="0" smtClean="0"/>
              <a:t>se validará </a:t>
            </a:r>
            <a:r>
              <a:rPr lang="es-ES" dirty="0"/>
              <a:t>la efectividad de la utilización del modelo </a:t>
            </a:r>
            <a:r>
              <a:rPr lang="es-ES" dirty="0" smtClean="0"/>
              <a:t>propuesto. </a:t>
            </a:r>
            <a:r>
              <a:rPr lang="es-ES" dirty="0"/>
              <a:t>A estos indicadores se darán seguimiento mes a mes mediante un tablero RGY (Red, Green, </a:t>
            </a:r>
            <a:r>
              <a:rPr lang="es-ES" dirty="0" err="1"/>
              <a:t>Yellow</a:t>
            </a:r>
            <a:r>
              <a:rPr lang="es-ES" dirty="0"/>
              <a:t> - Sistema de Semáforos</a:t>
            </a:r>
            <a:r>
              <a:rPr lang="es-ES" dirty="0" smtClean="0"/>
              <a:t>).</a:t>
            </a:r>
          </a:p>
          <a:p>
            <a:pPr lvl="1" algn="just"/>
            <a:r>
              <a:rPr lang="es-ES" dirty="0"/>
              <a:t>% encuestas de </a:t>
            </a:r>
            <a:r>
              <a:rPr lang="es-ES" dirty="0" smtClean="0"/>
              <a:t>satisfacción</a:t>
            </a:r>
          </a:p>
          <a:p>
            <a:pPr lvl="1" algn="just"/>
            <a:r>
              <a:rPr lang="es-ES" dirty="0"/>
              <a:t># casos cerrados en el </a:t>
            </a:r>
            <a:r>
              <a:rPr lang="es-ES" dirty="0" smtClean="0"/>
              <a:t>mes</a:t>
            </a:r>
          </a:p>
          <a:p>
            <a:pPr lvl="1" algn="just"/>
            <a:r>
              <a:rPr lang="es-ES" dirty="0"/>
              <a:t># acuerdo de nivel de servicios  (SLA</a:t>
            </a:r>
            <a:r>
              <a:rPr lang="es-ES" dirty="0" smtClean="0"/>
              <a:t>)</a:t>
            </a:r>
          </a:p>
          <a:p>
            <a:pPr lvl="1" algn="just"/>
            <a:r>
              <a:rPr lang="es-ES" dirty="0"/>
              <a:t>% efectividad por </a:t>
            </a:r>
            <a:r>
              <a:rPr lang="es-ES" dirty="0" smtClean="0"/>
              <a:t>cliente</a:t>
            </a:r>
          </a:p>
          <a:p>
            <a:pPr lvl="1" algn="just"/>
            <a:r>
              <a:rPr lang="es-ES" dirty="0"/>
              <a:t># hallazgos </a:t>
            </a:r>
            <a:r>
              <a:rPr lang="es-ES" dirty="0" smtClean="0"/>
              <a:t>promedio</a:t>
            </a:r>
          </a:p>
          <a:p>
            <a:pPr lvl="1" algn="just"/>
            <a:r>
              <a:rPr lang="es-ES" dirty="0"/>
              <a:t># horas de análisis forense</a:t>
            </a:r>
            <a:endParaRPr lang="es-ES" dirty="0" smtClean="0"/>
          </a:p>
          <a:p>
            <a:pPr algn="just"/>
            <a:endParaRPr lang="es-ES" dirty="0"/>
          </a:p>
          <a:p>
            <a:pPr algn="just"/>
            <a:endParaRPr lang="es-EC" dirty="0" smtClean="0"/>
          </a:p>
          <a:p>
            <a:pPr algn="just"/>
            <a:endParaRPr lang="es-EC" dirty="0"/>
          </a:p>
        </p:txBody>
      </p:sp>
    </p:spTree>
    <p:extLst>
      <p:ext uri="{BB962C8B-B14F-4D97-AF65-F5344CB8AC3E}">
        <p14:creationId xmlns:p14="http://schemas.microsoft.com/office/powerpoint/2010/main" val="857552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Sistema</a:t>
            </a:r>
            <a:r>
              <a:rPr lang="en-US" dirty="0" smtClean="0"/>
              <a:t> de </a:t>
            </a:r>
            <a:r>
              <a:rPr lang="en-US" dirty="0" err="1" smtClean="0"/>
              <a:t>semáforos</a:t>
            </a: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938932" y="1357164"/>
            <a:ext cx="7449492" cy="4232076"/>
          </a:xfrm>
          <a:prstGeom prst="rect">
            <a:avLst/>
          </a:prstGeom>
          <a:noFill/>
          <a:ln>
            <a:noFill/>
          </a:ln>
        </p:spPr>
      </p:pic>
    </p:spTree>
    <p:extLst>
      <p:ext uri="{BB962C8B-B14F-4D97-AF65-F5344CB8AC3E}">
        <p14:creationId xmlns:p14="http://schemas.microsoft.com/office/powerpoint/2010/main" val="3093355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Conclusiones</a:t>
            </a:r>
            <a:endParaRPr lang="es-EC" dirty="0"/>
          </a:p>
        </p:txBody>
      </p:sp>
      <p:sp>
        <p:nvSpPr>
          <p:cNvPr id="3" name="2 Marcador de contenido"/>
          <p:cNvSpPr>
            <a:spLocks noGrp="1"/>
          </p:cNvSpPr>
          <p:nvPr>
            <p:ph sz="quarter" idx="1"/>
          </p:nvPr>
        </p:nvSpPr>
        <p:spPr/>
        <p:txBody>
          <a:bodyPr>
            <a:normAutofit fontScale="92500" lnSpcReduction="20000"/>
          </a:bodyPr>
          <a:lstStyle/>
          <a:p>
            <a:pPr lvl="0" algn="just"/>
            <a:r>
              <a:rPr lang="es-ES" dirty="0"/>
              <a:t>Android es un sistema operativo de código fuente abierto, en este sentido existen vulnerabilidades en cuanto a la seguridad de la información. Teniendo en cuenta también que la seguridad de la información en el País aún no alcanza un nivel de madurez que garantice y de confianza a los clientes sobre el resguardo de la información, la cual hoy en día constituye uno de los activos más importantes en las organizaciones.</a:t>
            </a:r>
            <a:endParaRPr lang="es-EC" dirty="0"/>
          </a:p>
          <a:p>
            <a:pPr lvl="0" algn="just"/>
            <a:r>
              <a:rPr lang="es-ES" dirty="0" smtClean="0"/>
              <a:t>El modelo propuesto ofrece plantillas </a:t>
            </a:r>
            <a:r>
              <a:rPr lang="es-ES" dirty="0"/>
              <a:t>genéricas en las diversas etapas del proceso, las mismas que buscan un orden durante el proceso de análisis forense a dispositivos móviles con sistema operativo </a:t>
            </a:r>
            <a:r>
              <a:rPr lang="es-ES" dirty="0" smtClean="0"/>
              <a:t>Android.</a:t>
            </a:r>
          </a:p>
          <a:p>
            <a:pPr algn="just"/>
            <a:r>
              <a:rPr lang="es-ES" dirty="0"/>
              <a:t>Se logró demostrar que el modelo de análisis forense a dispositivos móviles con sistema operativo Android propuesto cumple con lineamientos de la cadena de custodia en todo el proceso de investigación, basándose desde el punto de vista científico y técnico</a:t>
            </a:r>
            <a:r>
              <a:rPr lang="es-ES" dirty="0" smtClean="0"/>
              <a:t>.</a:t>
            </a:r>
            <a:endParaRPr lang="es-ES" dirty="0"/>
          </a:p>
        </p:txBody>
      </p:sp>
    </p:spTree>
    <p:extLst>
      <p:ext uri="{BB962C8B-B14F-4D97-AF65-F5344CB8AC3E}">
        <p14:creationId xmlns:p14="http://schemas.microsoft.com/office/powerpoint/2010/main" val="27458930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Conclusiones</a:t>
            </a:r>
            <a:endParaRPr lang="es-EC" dirty="0"/>
          </a:p>
        </p:txBody>
      </p:sp>
      <p:sp>
        <p:nvSpPr>
          <p:cNvPr id="3" name="2 Marcador de contenido"/>
          <p:cNvSpPr>
            <a:spLocks noGrp="1"/>
          </p:cNvSpPr>
          <p:nvPr>
            <p:ph sz="quarter" idx="1"/>
          </p:nvPr>
        </p:nvSpPr>
        <p:spPr/>
        <p:txBody>
          <a:bodyPr>
            <a:normAutofit/>
          </a:bodyPr>
          <a:lstStyle/>
          <a:p>
            <a:pPr algn="just"/>
            <a:r>
              <a:rPr lang="es-ES" dirty="0" smtClean="0"/>
              <a:t>Como </a:t>
            </a:r>
            <a:r>
              <a:rPr lang="es-ES" dirty="0"/>
              <a:t>conclusión del caso de estudio; se </a:t>
            </a:r>
            <a:r>
              <a:rPr lang="es-ES" dirty="0" smtClean="0"/>
              <a:t>localizo evidencias </a:t>
            </a:r>
            <a:r>
              <a:rPr lang="es-ES" dirty="0"/>
              <a:t>digitales, las cuales serán entregadas a los estamentos judiciales y servirán como una variable en el proceso judicial</a:t>
            </a:r>
            <a:r>
              <a:rPr lang="es-ES" dirty="0" smtClean="0"/>
              <a:t>.</a:t>
            </a:r>
            <a:endParaRPr lang="es-EC" dirty="0"/>
          </a:p>
        </p:txBody>
      </p:sp>
    </p:spTree>
    <p:extLst>
      <p:ext uri="{BB962C8B-B14F-4D97-AF65-F5344CB8AC3E}">
        <p14:creationId xmlns:p14="http://schemas.microsoft.com/office/powerpoint/2010/main" val="15010566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Recomendaciones</a:t>
            </a:r>
            <a:endParaRPr lang="es-EC" dirty="0"/>
          </a:p>
        </p:txBody>
      </p:sp>
      <p:sp>
        <p:nvSpPr>
          <p:cNvPr id="3" name="2 Marcador de contenido"/>
          <p:cNvSpPr>
            <a:spLocks noGrp="1"/>
          </p:cNvSpPr>
          <p:nvPr>
            <p:ph sz="quarter" idx="1"/>
          </p:nvPr>
        </p:nvSpPr>
        <p:spPr/>
        <p:txBody>
          <a:bodyPr>
            <a:normAutofit fontScale="92500" lnSpcReduction="20000"/>
          </a:bodyPr>
          <a:lstStyle/>
          <a:p>
            <a:pPr lvl="0" algn="just"/>
            <a:r>
              <a:rPr lang="es-ES" dirty="0"/>
              <a:t>El análisis de la evidencia digital se debe realizar sobre una copia de la imagen digital generada o facilitada por las partes y que no haya sido manipulada.</a:t>
            </a:r>
            <a:endParaRPr lang="es-EC" dirty="0"/>
          </a:p>
          <a:p>
            <a:pPr lvl="0" algn="just"/>
            <a:r>
              <a:rPr lang="es-ES" dirty="0"/>
              <a:t>El modelo de análisis forense está basado sobre la ejecución de sistemas operativo Android, en caso de requerir su aplicación en otra plataforma como </a:t>
            </a:r>
            <a:r>
              <a:rPr lang="es-ES" dirty="0" err="1"/>
              <a:t>iOS</a:t>
            </a:r>
            <a:r>
              <a:rPr lang="es-ES" dirty="0"/>
              <a:t>, BlackBerry, </a:t>
            </a:r>
            <a:r>
              <a:rPr lang="es-ES" dirty="0" err="1"/>
              <a:t>Symbian</a:t>
            </a:r>
            <a:r>
              <a:rPr lang="es-ES" dirty="0"/>
              <a:t>; se deberá evaluar las herramientas y software a utilizar, mediante matrices de </a:t>
            </a:r>
            <a:r>
              <a:rPr lang="es-ES" dirty="0" smtClean="0"/>
              <a:t>decisión.</a:t>
            </a:r>
            <a:endParaRPr lang="es-EC" dirty="0"/>
          </a:p>
          <a:p>
            <a:pPr lvl="0" algn="just"/>
            <a:r>
              <a:rPr lang="es-ES" dirty="0"/>
              <a:t>Involucrar a organizaciones tanto públicas como privadas para el mejoramiento de la investigación sobre el análisis forense a dispositivos móviles</a:t>
            </a:r>
            <a:r>
              <a:rPr lang="es-ES" dirty="0" smtClean="0"/>
              <a:t>.</a:t>
            </a:r>
          </a:p>
          <a:p>
            <a:pPr lvl="0" algn="just"/>
            <a:r>
              <a:rPr lang="es-ES" dirty="0" smtClean="0"/>
              <a:t>Los </a:t>
            </a:r>
            <a:r>
              <a:rPr lang="es-ES" dirty="0"/>
              <a:t>dispositivos móviles siguen aumentando sus capacidades con nuevas versiones, por tanto seguirán presentándose nuevos retos para el análisis forense. Es este sentido se requiere de aportes e investigación continua.</a:t>
            </a:r>
          </a:p>
          <a:p>
            <a:pPr lvl="0" algn="just"/>
            <a:endParaRPr lang="es-EC" dirty="0"/>
          </a:p>
          <a:p>
            <a:endParaRPr lang="es-EC" dirty="0"/>
          </a:p>
        </p:txBody>
      </p:sp>
    </p:spTree>
    <p:extLst>
      <p:ext uri="{BB962C8B-B14F-4D97-AF65-F5344CB8AC3E}">
        <p14:creationId xmlns:p14="http://schemas.microsoft.com/office/powerpoint/2010/main" val="1357331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Planteamiento del Problema</a:t>
            </a:r>
            <a:endParaRPr lang="es-EC" dirty="0"/>
          </a:p>
        </p:txBody>
      </p:sp>
      <p:sp>
        <p:nvSpPr>
          <p:cNvPr id="3" name="2 Marcador de contenido"/>
          <p:cNvSpPr>
            <a:spLocks noGrp="1"/>
          </p:cNvSpPr>
          <p:nvPr>
            <p:ph sz="quarter" idx="1"/>
          </p:nvPr>
        </p:nvSpPr>
        <p:spPr>
          <a:xfrm>
            <a:off x="457200" y="1219200"/>
            <a:ext cx="8229600" cy="5210196"/>
          </a:xfrm>
        </p:spPr>
        <p:txBody>
          <a:bodyPr>
            <a:normAutofit fontScale="92500" lnSpcReduction="20000"/>
          </a:bodyPr>
          <a:lstStyle/>
          <a:p>
            <a:pPr algn="just"/>
            <a:r>
              <a:rPr lang="es-ES" dirty="0" smtClean="0"/>
              <a:t>La </a:t>
            </a:r>
            <a:r>
              <a:rPr lang="es-EC" dirty="0" smtClean="0"/>
              <a:t>carencia de organismos locales e internacionales que regulen y controlen el uso de dispositivos móviles</a:t>
            </a:r>
          </a:p>
          <a:p>
            <a:pPr algn="just"/>
            <a:r>
              <a:rPr lang="es-EC" dirty="0" smtClean="0"/>
              <a:t>Falta de parámetros, modelos, procesos, procedimientos metodológicos</a:t>
            </a:r>
          </a:p>
          <a:p>
            <a:pPr algn="just"/>
            <a:r>
              <a:rPr lang="es-EC" dirty="0" smtClean="0"/>
              <a:t>Carencia de </a:t>
            </a:r>
            <a:r>
              <a:rPr lang="es-ES" dirty="0" smtClean="0"/>
              <a:t>difusión</a:t>
            </a:r>
            <a:r>
              <a:rPr lang="es-EC" dirty="0" smtClean="0"/>
              <a:t> de herramientas para efectuar un análisis forense</a:t>
            </a:r>
          </a:p>
          <a:p>
            <a:pPr algn="just"/>
            <a:r>
              <a:rPr lang="es-EC" dirty="0" smtClean="0"/>
              <a:t>Falta de conocimiento en cuanto a las vulnerabilidades que los aplicativos poseen</a:t>
            </a:r>
          </a:p>
          <a:p>
            <a:pPr algn="just"/>
            <a:r>
              <a:rPr lang="es-EC" dirty="0" smtClean="0"/>
              <a:t>Inyección de malware en los dispositivos</a:t>
            </a:r>
          </a:p>
          <a:p>
            <a:pPr algn="just"/>
            <a:r>
              <a:rPr lang="es-EC" dirty="0" smtClean="0"/>
              <a:t>Suplantación de </a:t>
            </a:r>
            <a:r>
              <a:rPr lang="es-EC" dirty="0"/>
              <a:t>identidad (</a:t>
            </a:r>
            <a:r>
              <a:rPr lang="es-EC" dirty="0" err="1"/>
              <a:t>phishing</a:t>
            </a:r>
            <a:r>
              <a:rPr lang="es-EC" dirty="0"/>
              <a:t>)</a:t>
            </a:r>
          </a:p>
          <a:p>
            <a:pPr algn="just"/>
            <a:r>
              <a:rPr lang="es-EC" dirty="0" smtClean="0"/>
              <a:t>Ingeniería social</a:t>
            </a:r>
          </a:p>
          <a:p>
            <a:pPr algn="just"/>
            <a:r>
              <a:rPr lang="es-EC" dirty="0" smtClean="0"/>
              <a:t>Aplicaciones no cumplen con  medidas de protección de datos como cifrado del contenido</a:t>
            </a:r>
          </a:p>
          <a:p>
            <a:pPr algn="just"/>
            <a:r>
              <a:rPr lang="es-EC" dirty="0" smtClean="0"/>
              <a:t>No controlar accesos</a:t>
            </a:r>
          </a:p>
          <a:p>
            <a:pPr algn="just"/>
            <a:r>
              <a:rPr lang="es-EC" dirty="0" smtClean="0"/>
              <a:t>Conexión a redes propensas a </a:t>
            </a:r>
            <a:r>
              <a:rPr lang="es-EC" dirty="0" err="1" smtClean="0"/>
              <a:t>MitM</a:t>
            </a:r>
            <a:endParaRPr lang="es-EC" dirty="0" smtClean="0"/>
          </a:p>
          <a:p>
            <a:endParaRPr lang="es-EC" dirty="0"/>
          </a:p>
        </p:txBody>
      </p:sp>
    </p:spTree>
    <p:extLst>
      <p:ext uri="{BB962C8B-B14F-4D97-AF65-F5344CB8AC3E}">
        <p14:creationId xmlns:p14="http://schemas.microsoft.com/office/powerpoint/2010/main" val="130312186"/>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lstStyle/>
          <a:p>
            <a:endParaRPr lang="en-US" dirty="0" smtClean="0"/>
          </a:p>
          <a:p>
            <a:endParaRPr lang="en-US" dirty="0" smtClean="0"/>
          </a:p>
          <a:p>
            <a:endParaRPr lang="en-US" dirty="0" smtClean="0"/>
          </a:p>
          <a:p>
            <a:pPr algn="ctr">
              <a:buNone/>
            </a:pPr>
            <a:r>
              <a:rPr lang="en-US" sz="4000" dirty="0" smtClean="0"/>
              <a:t>G RA C I A S</a:t>
            </a:r>
            <a:endParaRPr lang="es-EC" sz="4000" dirty="0"/>
          </a:p>
        </p:txBody>
      </p:sp>
      <p:pic>
        <p:nvPicPr>
          <p:cNvPr id="4" name="Picture 2" descr="C:\Users\Pato\Desktop\Informatica Forense\imagenes\android_xux.gif"/>
          <p:cNvPicPr>
            <a:picLocks noChangeAspect="1" noChangeArrowheads="1" noCrop="1"/>
          </p:cNvPicPr>
          <p:nvPr/>
        </p:nvPicPr>
        <p:blipFill>
          <a:blip r:embed="rId2"/>
          <a:srcRect/>
          <a:stretch>
            <a:fillRect/>
          </a:stretch>
        </p:blipFill>
        <p:spPr bwMode="auto">
          <a:xfrm>
            <a:off x="3929058" y="3571876"/>
            <a:ext cx="1214430" cy="1619240"/>
          </a:xfrm>
          <a:prstGeom prst="rect">
            <a:avLst/>
          </a:prstGeom>
          <a:noFill/>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Objetivos</a:t>
            </a:r>
            <a:endParaRPr lang="es-EC" dirty="0"/>
          </a:p>
        </p:txBody>
      </p:sp>
      <p:sp>
        <p:nvSpPr>
          <p:cNvPr id="3" name="2 Marcador de contenido"/>
          <p:cNvSpPr>
            <a:spLocks noGrp="1"/>
          </p:cNvSpPr>
          <p:nvPr>
            <p:ph sz="quarter" idx="1"/>
          </p:nvPr>
        </p:nvSpPr>
        <p:spPr/>
        <p:txBody>
          <a:bodyPr>
            <a:normAutofit/>
          </a:bodyPr>
          <a:lstStyle/>
          <a:p>
            <a:pPr marL="0" lvl="0" indent="0" algn="just">
              <a:buNone/>
            </a:pPr>
            <a:r>
              <a:rPr lang="en-US" dirty="0" err="1" smtClean="0"/>
              <a:t>Objetivo</a:t>
            </a:r>
            <a:r>
              <a:rPr lang="en-US" dirty="0" smtClean="0"/>
              <a:t> General:</a:t>
            </a:r>
            <a:endParaRPr lang="es-EC" dirty="0" smtClean="0"/>
          </a:p>
          <a:p>
            <a:pPr lvl="0" algn="just"/>
            <a:r>
              <a:rPr lang="es-EC" dirty="0" smtClean="0"/>
              <a:t>Elaborar un modelo de análisis forense a dispositivos móviles con Sistema Operativo Android.</a:t>
            </a:r>
          </a:p>
          <a:p>
            <a:pPr algn="just"/>
            <a:endParaRPr lang="en-US" dirty="0" smtClean="0"/>
          </a:p>
          <a:p>
            <a:pPr marL="0" indent="0" algn="just">
              <a:buNone/>
            </a:pPr>
            <a:r>
              <a:rPr lang="en-US" dirty="0" err="1" smtClean="0"/>
              <a:t>Objetivos</a:t>
            </a:r>
            <a:r>
              <a:rPr lang="en-US" dirty="0" smtClean="0"/>
              <a:t> </a:t>
            </a:r>
            <a:r>
              <a:rPr lang="en-US" dirty="0" err="1" smtClean="0"/>
              <a:t>Específicos</a:t>
            </a:r>
            <a:r>
              <a:rPr lang="en-US" dirty="0" smtClean="0"/>
              <a:t>:</a:t>
            </a:r>
          </a:p>
          <a:p>
            <a:pPr lvl="0" algn="just"/>
            <a:r>
              <a:rPr lang="es-EC" dirty="0"/>
              <a:t>Analizar la estructura del </a:t>
            </a:r>
            <a:r>
              <a:rPr lang="es-EC" dirty="0" smtClean="0"/>
              <a:t>Sistema Operativo </a:t>
            </a:r>
            <a:r>
              <a:rPr lang="es-EC" dirty="0"/>
              <a:t>Android.</a:t>
            </a:r>
          </a:p>
          <a:p>
            <a:pPr algn="just"/>
            <a:r>
              <a:rPr lang="es-EC" dirty="0"/>
              <a:t>Desarrollar un modelo para análisis forense a dispositivos móviles con Sistema Operativo </a:t>
            </a:r>
            <a:r>
              <a:rPr lang="es-EC" dirty="0" smtClean="0"/>
              <a:t>Android.</a:t>
            </a:r>
            <a:endParaRPr lang="es-EC" dirty="0"/>
          </a:p>
          <a:p>
            <a:pPr lvl="0" algn="just"/>
            <a:r>
              <a:rPr lang="es-EC" dirty="0"/>
              <a:t>Caso de estudio del modelo propuesto para análisis forense a dispositivos móviles con Sistema Operativo Android.</a:t>
            </a:r>
          </a:p>
          <a:p>
            <a:pPr marL="0" indent="0">
              <a:buNone/>
            </a:pPr>
            <a:endParaRPr lang="es-EC"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Justificación</a:t>
            </a:r>
            <a:endParaRPr lang="es-EC" dirty="0"/>
          </a:p>
        </p:txBody>
      </p:sp>
      <p:sp>
        <p:nvSpPr>
          <p:cNvPr id="3" name="2 Marcador de contenido"/>
          <p:cNvSpPr>
            <a:spLocks noGrp="1"/>
          </p:cNvSpPr>
          <p:nvPr>
            <p:ph sz="quarter" idx="1"/>
          </p:nvPr>
        </p:nvSpPr>
        <p:spPr/>
        <p:txBody>
          <a:bodyPr>
            <a:normAutofit/>
          </a:bodyPr>
          <a:lstStyle/>
          <a:p>
            <a:pPr algn="just"/>
            <a:r>
              <a:rPr lang="es-EC" dirty="0" smtClean="0"/>
              <a:t>La propuesta planteada es de un modelo para análisis forense a dispositivos móviles con </a:t>
            </a:r>
            <a:r>
              <a:rPr lang="es-EC" dirty="0"/>
              <a:t>s</a:t>
            </a:r>
            <a:r>
              <a:rPr lang="es-EC" dirty="0" smtClean="0"/>
              <a:t>istema operativo Android, el cual se espera apoyar al auditor con un modelo metodológico que permita detectar no conformidades, obtener evidencias, localizar vulnerabilidad, hallazgos en base de datos, textos planos, </a:t>
            </a:r>
            <a:r>
              <a:rPr lang="es-EC" dirty="0" err="1" smtClean="0"/>
              <a:t>logs</a:t>
            </a:r>
            <a:r>
              <a:rPr lang="es-EC" dirty="0" smtClean="0"/>
              <a:t> de aplicativos, reconstrucción de delitos informáticos e investigación de fraudes para que estos no queden impunes.</a:t>
            </a:r>
          </a:p>
          <a:p>
            <a:pPr algn="just"/>
            <a:r>
              <a:rPr lang="es-EC" dirty="0" smtClean="0"/>
              <a:t>Determinar con evidencias, cuáles fueron las causas de los diferentes tipos de eventos o delitos realizados desde un dispositivo móvil.</a:t>
            </a:r>
          </a:p>
          <a:p>
            <a:endParaRPr lang="es-EC" dirty="0"/>
          </a:p>
        </p:txBody>
      </p:sp>
    </p:spTree>
    <p:extLst>
      <p:ext uri="{BB962C8B-B14F-4D97-AF65-F5344CB8AC3E}">
        <p14:creationId xmlns:p14="http://schemas.microsoft.com/office/powerpoint/2010/main" val="592053049"/>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S.O. Android</a:t>
            </a:r>
            <a:endParaRPr lang="es-EC" dirty="0"/>
          </a:p>
        </p:txBody>
      </p:sp>
      <p:pic>
        <p:nvPicPr>
          <p:cNvPr id="2050" name="Imagen 2" descr="../../_images/arquitectura.jpg"/>
          <p:cNvPicPr>
            <a:picLocks noChangeAspect="1" noChangeArrowheads="1"/>
          </p:cNvPicPr>
          <p:nvPr/>
        </p:nvPicPr>
        <p:blipFill>
          <a:blip r:embed="rId2"/>
          <a:srcRect t="1060" r="1944" b="2074"/>
          <a:stretch>
            <a:fillRect/>
          </a:stretch>
        </p:blipFill>
        <p:spPr bwMode="auto">
          <a:xfrm>
            <a:off x="685375" y="1285860"/>
            <a:ext cx="7738296" cy="4786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S.O. Android - APP</a:t>
            </a:r>
            <a:endParaRPr lang="es-EC" dirty="0"/>
          </a:p>
        </p:txBody>
      </p:sp>
      <p:pic>
        <p:nvPicPr>
          <p:cNvPr id="1026" name="Picture 2" descr="Captura-de-pantalla-2013-09-20-a-las-09"/>
          <p:cNvPicPr>
            <a:picLocks noChangeAspect="1" noChangeArrowheads="1"/>
          </p:cNvPicPr>
          <p:nvPr/>
        </p:nvPicPr>
        <p:blipFill>
          <a:blip r:embed="rId2"/>
          <a:srcRect/>
          <a:stretch>
            <a:fillRect/>
          </a:stretch>
        </p:blipFill>
        <p:spPr bwMode="auto">
          <a:xfrm>
            <a:off x="1285852" y="1357298"/>
            <a:ext cx="6786610" cy="47998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Modelo</a:t>
            </a:r>
            <a:r>
              <a:rPr lang="en-US" dirty="0" smtClean="0"/>
              <a:t> </a:t>
            </a:r>
            <a:r>
              <a:rPr lang="en-US" dirty="0" err="1" smtClean="0"/>
              <a:t>propuesto</a:t>
            </a:r>
            <a:r>
              <a:rPr lang="en-US" dirty="0" smtClean="0"/>
              <a:t> para </a:t>
            </a:r>
            <a:r>
              <a:rPr lang="en-US" dirty="0" err="1"/>
              <a:t>A</a:t>
            </a:r>
            <a:r>
              <a:rPr lang="en-US" dirty="0" err="1" smtClean="0"/>
              <a:t>nálisis</a:t>
            </a:r>
            <a:r>
              <a:rPr lang="en-US" dirty="0" smtClean="0"/>
              <a:t> </a:t>
            </a:r>
            <a:r>
              <a:rPr lang="en-US" dirty="0" err="1" smtClean="0"/>
              <a:t>Forense</a:t>
            </a:r>
            <a:endParaRPr lang="es-EC" dirty="0"/>
          </a:p>
        </p:txBody>
      </p:sp>
      <p:sp>
        <p:nvSpPr>
          <p:cNvPr id="3" name="2 Marcador de contenido"/>
          <p:cNvSpPr>
            <a:spLocks noGrp="1"/>
          </p:cNvSpPr>
          <p:nvPr>
            <p:ph sz="quarter" idx="1"/>
          </p:nvPr>
        </p:nvSpPr>
        <p:spPr/>
        <p:txBody>
          <a:bodyPr/>
          <a:lstStyle/>
          <a:p>
            <a:pPr algn="just"/>
            <a:r>
              <a:rPr lang="en-US" sz="2400" dirty="0" smtClean="0"/>
              <a:t>El </a:t>
            </a:r>
            <a:r>
              <a:rPr lang="en-US" sz="2400" dirty="0" err="1" smtClean="0"/>
              <a:t>modelo</a:t>
            </a:r>
            <a:r>
              <a:rPr lang="en-US" sz="2400" dirty="0" smtClean="0"/>
              <a:t> </a:t>
            </a:r>
            <a:r>
              <a:rPr lang="en-US" sz="2400" dirty="0" err="1" smtClean="0"/>
              <a:t>propuesto</a:t>
            </a:r>
            <a:r>
              <a:rPr lang="en-US" sz="2400" dirty="0" smtClean="0"/>
              <a:t> </a:t>
            </a:r>
            <a:r>
              <a:rPr lang="en-US" sz="2400" dirty="0" err="1" smtClean="0"/>
              <a:t>para</a:t>
            </a:r>
            <a:r>
              <a:rPr lang="en-US" sz="2400" dirty="0" smtClean="0"/>
              <a:t> </a:t>
            </a:r>
            <a:r>
              <a:rPr lang="en-US" sz="2400" dirty="0" err="1" smtClean="0"/>
              <a:t>análisis</a:t>
            </a:r>
            <a:r>
              <a:rPr lang="en-US" sz="2400" dirty="0" smtClean="0"/>
              <a:t> </a:t>
            </a:r>
            <a:r>
              <a:rPr lang="en-US" sz="2400" dirty="0" err="1" smtClean="0"/>
              <a:t>forense</a:t>
            </a:r>
            <a:r>
              <a:rPr lang="en-US" sz="2400" dirty="0" smtClean="0"/>
              <a:t> a </a:t>
            </a:r>
            <a:r>
              <a:rPr lang="en-US" sz="2400" dirty="0" err="1" smtClean="0"/>
              <a:t>dispositivos</a:t>
            </a:r>
            <a:r>
              <a:rPr lang="en-US" sz="2400" dirty="0" smtClean="0"/>
              <a:t> </a:t>
            </a:r>
            <a:r>
              <a:rPr lang="en-US" sz="2400" dirty="0" err="1" smtClean="0"/>
              <a:t>móviles</a:t>
            </a:r>
            <a:r>
              <a:rPr lang="en-US" sz="2400" dirty="0" smtClean="0"/>
              <a:t> con </a:t>
            </a:r>
            <a:r>
              <a:rPr lang="en-US" sz="2400" dirty="0" err="1" smtClean="0"/>
              <a:t>sistema</a:t>
            </a:r>
            <a:r>
              <a:rPr lang="en-US" sz="2400" dirty="0" smtClean="0"/>
              <a:t> </a:t>
            </a:r>
            <a:r>
              <a:rPr lang="en-US" sz="2400" dirty="0" err="1" smtClean="0"/>
              <a:t>operativo</a:t>
            </a:r>
            <a:r>
              <a:rPr lang="en-US" sz="2400" dirty="0" smtClean="0"/>
              <a:t> Android, </a:t>
            </a:r>
            <a:r>
              <a:rPr lang="en-US" sz="2400" dirty="0" err="1" smtClean="0"/>
              <a:t>esta</a:t>
            </a:r>
            <a:r>
              <a:rPr lang="en-US" sz="2400" dirty="0" smtClean="0"/>
              <a:t> </a:t>
            </a:r>
            <a:r>
              <a:rPr lang="en-US" sz="2400" dirty="0" err="1" smtClean="0"/>
              <a:t>formado</a:t>
            </a:r>
            <a:r>
              <a:rPr lang="en-US" sz="2400" dirty="0" smtClean="0"/>
              <a:t> de </a:t>
            </a:r>
            <a:r>
              <a:rPr lang="en-US" sz="2400" dirty="0" err="1" smtClean="0"/>
              <a:t>cinco</a:t>
            </a:r>
            <a:r>
              <a:rPr lang="en-US" sz="2400" dirty="0" smtClean="0"/>
              <a:t> </a:t>
            </a:r>
            <a:r>
              <a:rPr lang="en-US" sz="2400" dirty="0" err="1" smtClean="0"/>
              <a:t>etapas</a:t>
            </a:r>
            <a:r>
              <a:rPr lang="en-US" sz="2400" dirty="0" smtClean="0"/>
              <a:t> y </a:t>
            </a:r>
            <a:r>
              <a:rPr lang="en-US" sz="2400" dirty="0" err="1" smtClean="0"/>
              <a:t>doce</a:t>
            </a:r>
            <a:r>
              <a:rPr lang="en-US" sz="2400" dirty="0" smtClean="0"/>
              <a:t> </a:t>
            </a:r>
            <a:r>
              <a:rPr lang="en-US" sz="2400" dirty="0" err="1" smtClean="0"/>
              <a:t>fases</a:t>
            </a:r>
            <a:r>
              <a:rPr lang="en-US" sz="2400" dirty="0" smtClean="0"/>
              <a:t>.</a:t>
            </a:r>
          </a:p>
          <a:p>
            <a:endParaRPr lang="es-EC"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692" y="3140968"/>
            <a:ext cx="8136904" cy="1121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702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1. </a:t>
            </a:r>
            <a:r>
              <a:rPr lang="en-US" dirty="0" err="1" smtClean="0"/>
              <a:t>Etapa</a:t>
            </a:r>
            <a:r>
              <a:rPr lang="en-US" dirty="0" smtClean="0"/>
              <a:t> de </a:t>
            </a:r>
            <a:r>
              <a:rPr lang="en-US" dirty="0" err="1" smtClean="0"/>
              <a:t>Identificación</a:t>
            </a:r>
            <a:r>
              <a:rPr lang="en-US" dirty="0" smtClean="0"/>
              <a:t> y </a:t>
            </a:r>
            <a:r>
              <a:rPr lang="en-US" dirty="0" err="1" smtClean="0"/>
              <a:t>Preparación</a:t>
            </a:r>
            <a:endParaRPr lang="es-EC"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556792"/>
            <a:ext cx="5205561" cy="406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2919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1">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961</TotalTime>
  <Words>1031</Words>
  <Application>Microsoft Office PowerPoint</Application>
  <PresentationFormat>Presentación en pantalla (4:3)</PresentationFormat>
  <Paragraphs>92</Paragraphs>
  <Slides>30</Slides>
  <Notes>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Tema1</vt:lpstr>
      <vt:lpstr>PROPUESTA DE UN MODELO DE ANÁLISIS FORENSE A DISPOSITIVOS MÓVILES CON SISTEMA OPERATIVO ANDROID</vt:lpstr>
      <vt:lpstr>Antecedentes</vt:lpstr>
      <vt:lpstr>Planteamiento del Problema</vt:lpstr>
      <vt:lpstr>Objetivos</vt:lpstr>
      <vt:lpstr>Justificación</vt:lpstr>
      <vt:lpstr>S.O. Android</vt:lpstr>
      <vt:lpstr>S.O. Android - APP</vt:lpstr>
      <vt:lpstr>Modelo propuesto para Análisis Forense</vt:lpstr>
      <vt:lpstr>1. Etapa de Identificación y Preparación</vt:lpstr>
      <vt:lpstr>2. Etapa de Preservación y Adquisición</vt:lpstr>
      <vt:lpstr>3. Etapa de Análisis</vt:lpstr>
      <vt:lpstr>4. Etapa de Presentación</vt:lpstr>
      <vt:lpstr>5. Etapa de Entrega de Evidencia</vt:lpstr>
      <vt:lpstr>Caso de estudio</vt:lpstr>
      <vt:lpstr>1. Etapa de Identificación y Preparación</vt:lpstr>
      <vt:lpstr>1. Etapa de Identificación y Preparación</vt:lpstr>
      <vt:lpstr>2. Etapa de Preservación y Adquisición</vt:lpstr>
      <vt:lpstr>2. Etapa de Preservación y Adquisición</vt:lpstr>
      <vt:lpstr>3. Etapa de Análisis</vt:lpstr>
      <vt:lpstr>3. Etapa de Análisis</vt:lpstr>
      <vt:lpstr>3. Etapa de Análisis</vt:lpstr>
      <vt:lpstr>4. Etapa de Presentación</vt:lpstr>
      <vt:lpstr>4. Etapa de Presentación</vt:lpstr>
      <vt:lpstr>5. Etapa de Entrega de Evidencia</vt:lpstr>
      <vt:lpstr>Inventario de indicadores</vt:lpstr>
      <vt:lpstr>Sistema de semáforos</vt:lpstr>
      <vt:lpstr>Conclusiones</vt:lpstr>
      <vt:lpstr>Conclusiones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DE UN MODELO DE ANALISIS FORENSE A DISPOSITIVOS MOVILES CON SISTEMA OPERATIVO ANDROID</dc:title>
  <dc:creator>Pato</dc:creator>
  <cp:lastModifiedBy>Edison Patricio Guaman Guanopatin</cp:lastModifiedBy>
  <cp:revision>54</cp:revision>
  <dcterms:created xsi:type="dcterms:W3CDTF">2014-03-18T01:02:28Z</dcterms:created>
  <dcterms:modified xsi:type="dcterms:W3CDTF">2014-07-25T22:01:54Z</dcterms:modified>
</cp:coreProperties>
</file>