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304" r:id="rId3"/>
    <p:sldId id="307" r:id="rId4"/>
    <p:sldId id="262" r:id="rId5"/>
    <p:sldId id="263" r:id="rId6"/>
    <p:sldId id="264" r:id="rId7"/>
    <p:sldId id="346" r:id="rId8"/>
    <p:sldId id="265" r:id="rId9"/>
    <p:sldId id="266" r:id="rId10"/>
    <p:sldId id="267" r:id="rId11"/>
    <p:sldId id="310" r:id="rId12"/>
    <p:sldId id="269" r:id="rId13"/>
    <p:sldId id="270" r:id="rId14"/>
    <p:sldId id="312" r:id="rId15"/>
    <p:sldId id="316" r:id="rId16"/>
    <p:sldId id="314" r:id="rId17"/>
    <p:sldId id="315" r:id="rId18"/>
    <p:sldId id="317" r:id="rId19"/>
    <p:sldId id="319" r:id="rId20"/>
    <p:sldId id="320" r:id="rId21"/>
    <p:sldId id="322" r:id="rId22"/>
    <p:sldId id="323" r:id="rId23"/>
    <p:sldId id="324" r:id="rId24"/>
    <p:sldId id="325" r:id="rId25"/>
    <p:sldId id="326" r:id="rId26"/>
    <p:sldId id="329" r:id="rId27"/>
    <p:sldId id="328" r:id="rId28"/>
    <p:sldId id="330" r:id="rId29"/>
    <p:sldId id="290" r:id="rId30"/>
    <p:sldId id="292" r:id="rId31"/>
    <p:sldId id="293"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00" r:id="rId46"/>
    <p:sldId id="345"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4" r:id="rId95"/>
    <p:sldId id="395" r:id="rId96"/>
    <p:sldId id="396" r:id="rId97"/>
    <p:sldId id="397" r:id="rId98"/>
    <p:sldId id="398" r:id="rId99"/>
    <p:sldId id="399" r:id="rId100"/>
    <p:sldId id="400" r:id="rId101"/>
    <p:sldId id="401" r:id="rId102"/>
    <p:sldId id="402" r:id="rId103"/>
    <p:sldId id="403" r:id="rId104"/>
    <p:sldId id="404" r:id="rId105"/>
    <p:sldId id="405" r:id="rId10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92" autoAdjust="0"/>
  </p:normalViewPr>
  <p:slideViewPr>
    <p:cSldViewPr>
      <p:cViewPr>
        <p:scale>
          <a:sx n="66" d="100"/>
          <a:sy n="66" d="100"/>
        </p:scale>
        <p:origin x="-1494"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44505-3742-40D0-862D-2F342930982B}" type="doc">
      <dgm:prSet loTypeId="urn:microsoft.com/office/officeart/2005/8/layout/gear1" loCatId="process" qsTypeId="urn:microsoft.com/office/officeart/2005/8/quickstyle/simple4" qsCatId="simple" csTypeId="urn:microsoft.com/office/officeart/2005/8/colors/accent1_5" csCatId="accent1" phldr="1"/>
      <dgm:spPr/>
    </dgm:pt>
    <dgm:pt modelId="{6D0BA051-4E02-4FDD-912D-E95D9BDF8390}">
      <dgm:prSet phldrT="[Texto]"/>
      <dgm:spPr/>
      <dgm:t>
        <a:bodyPr/>
        <a:lstStyle/>
        <a:p>
          <a:r>
            <a:rPr lang="es-MX" dirty="0" smtClean="0"/>
            <a:t>¿Cómo?</a:t>
          </a:r>
          <a:endParaRPr lang="es-MX" dirty="0"/>
        </a:p>
      </dgm:t>
    </dgm:pt>
    <dgm:pt modelId="{DC1F5E24-0E0E-40A0-BB63-AF08516C11C3}" type="parTrans" cxnId="{0E53CAA2-89D5-4100-99BD-D0F8CB4A06EF}">
      <dgm:prSet/>
      <dgm:spPr/>
      <dgm:t>
        <a:bodyPr/>
        <a:lstStyle/>
        <a:p>
          <a:endParaRPr lang="es-MX"/>
        </a:p>
      </dgm:t>
    </dgm:pt>
    <dgm:pt modelId="{D4DBC082-050C-4A54-9D5D-50FB1189DF1B}" type="sibTrans" cxnId="{0E53CAA2-89D5-4100-99BD-D0F8CB4A06EF}">
      <dgm:prSet/>
      <dgm:spPr/>
      <dgm:t>
        <a:bodyPr/>
        <a:lstStyle/>
        <a:p>
          <a:endParaRPr lang="es-MX"/>
        </a:p>
      </dgm:t>
    </dgm:pt>
    <dgm:pt modelId="{EF8A6F33-9F80-4811-BE4B-773C6E744660}">
      <dgm:prSet phldrT="[Texto]"/>
      <dgm:spPr/>
      <dgm:t>
        <a:bodyPr/>
        <a:lstStyle/>
        <a:p>
          <a:r>
            <a:rPr lang="es-MX" dirty="0" smtClean="0"/>
            <a:t>¿Qué?</a:t>
          </a:r>
          <a:endParaRPr lang="es-MX" dirty="0"/>
        </a:p>
      </dgm:t>
    </dgm:pt>
    <dgm:pt modelId="{758F52DA-4293-4622-9BF5-FF7E5A88D8BC}" type="parTrans" cxnId="{876F9323-1661-4644-A65F-AE6FF352F7EC}">
      <dgm:prSet/>
      <dgm:spPr/>
      <dgm:t>
        <a:bodyPr/>
        <a:lstStyle/>
        <a:p>
          <a:endParaRPr lang="es-MX"/>
        </a:p>
      </dgm:t>
    </dgm:pt>
    <dgm:pt modelId="{220A2674-995A-4A33-AF92-A89E60506A60}" type="sibTrans" cxnId="{876F9323-1661-4644-A65F-AE6FF352F7EC}">
      <dgm:prSet/>
      <dgm:spPr/>
      <dgm:t>
        <a:bodyPr/>
        <a:lstStyle/>
        <a:p>
          <a:endParaRPr lang="es-MX"/>
        </a:p>
      </dgm:t>
    </dgm:pt>
    <dgm:pt modelId="{9DEDA86F-8BDF-48B1-BAC3-0DDC3A9578D6}">
      <dgm:prSet phldrT="[Texto]"/>
      <dgm:spPr/>
      <dgm:t>
        <a:bodyPr/>
        <a:lstStyle/>
        <a:p>
          <a:r>
            <a:rPr lang="es-MX" dirty="0" smtClean="0"/>
            <a:t>¿Quién?</a:t>
          </a:r>
          <a:endParaRPr lang="es-MX" dirty="0"/>
        </a:p>
      </dgm:t>
    </dgm:pt>
    <dgm:pt modelId="{29546927-2977-4359-A2E1-A4147D0C0624}" type="parTrans" cxnId="{7571FF0F-EF4A-46E5-9A23-CE1511057C60}">
      <dgm:prSet/>
      <dgm:spPr/>
      <dgm:t>
        <a:bodyPr/>
        <a:lstStyle/>
        <a:p>
          <a:endParaRPr lang="es-MX"/>
        </a:p>
      </dgm:t>
    </dgm:pt>
    <dgm:pt modelId="{9ED1B6DE-C782-44A9-B43F-F03B09CB9D09}" type="sibTrans" cxnId="{7571FF0F-EF4A-46E5-9A23-CE1511057C60}">
      <dgm:prSet/>
      <dgm:spPr/>
      <dgm:t>
        <a:bodyPr/>
        <a:lstStyle/>
        <a:p>
          <a:endParaRPr lang="es-MX"/>
        </a:p>
      </dgm:t>
    </dgm:pt>
    <dgm:pt modelId="{31730754-E551-43AE-BA2D-09C975AEB1DD}" type="pres">
      <dgm:prSet presAssocID="{81F44505-3742-40D0-862D-2F342930982B}" presName="composite" presStyleCnt="0">
        <dgm:presLayoutVars>
          <dgm:chMax val="3"/>
          <dgm:animLvl val="lvl"/>
          <dgm:resizeHandles val="exact"/>
        </dgm:presLayoutVars>
      </dgm:prSet>
      <dgm:spPr/>
    </dgm:pt>
    <dgm:pt modelId="{24B5798A-0CD2-4999-8AC3-00BC00A073A8}" type="pres">
      <dgm:prSet presAssocID="{6D0BA051-4E02-4FDD-912D-E95D9BDF8390}" presName="gear1" presStyleLbl="node1" presStyleIdx="0" presStyleCnt="3">
        <dgm:presLayoutVars>
          <dgm:chMax val="1"/>
          <dgm:bulletEnabled val="1"/>
        </dgm:presLayoutVars>
      </dgm:prSet>
      <dgm:spPr/>
      <dgm:t>
        <a:bodyPr/>
        <a:lstStyle/>
        <a:p>
          <a:endParaRPr lang="es-MX"/>
        </a:p>
      </dgm:t>
    </dgm:pt>
    <dgm:pt modelId="{6BCFEC19-7077-48BC-AADD-7BAC616382E4}" type="pres">
      <dgm:prSet presAssocID="{6D0BA051-4E02-4FDD-912D-E95D9BDF8390}" presName="gear1srcNode" presStyleLbl="node1" presStyleIdx="0" presStyleCnt="3"/>
      <dgm:spPr/>
      <dgm:t>
        <a:bodyPr/>
        <a:lstStyle/>
        <a:p>
          <a:endParaRPr lang="es-MX"/>
        </a:p>
      </dgm:t>
    </dgm:pt>
    <dgm:pt modelId="{1EA7987E-25B9-412B-A591-74EF26720579}" type="pres">
      <dgm:prSet presAssocID="{6D0BA051-4E02-4FDD-912D-E95D9BDF8390}" presName="gear1dstNode" presStyleLbl="node1" presStyleIdx="0" presStyleCnt="3"/>
      <dgm:spPr/>
      <dgm:t>
        <a:bodyPr/>
        <a:lstStyle/>
        <a:p>
          <a:endParaRPr lang="es-MX"/>
        </a:p>
      </dgm:t>
    </dgm:pt>
    <dgm:pt modelId="{7C6C0324-EA5C-4209-822A-B4C71C805A76}" type="pres">
      <dgm:prSet presAssocID="{EF8A6F33-9F80-4811-BE4B-773C6E744660}" presName="gear2" presStyleLbl="node1" presStyleIdx="1" presStyleCnt="3">
        <dgm:presLayoutVars>
          <dgm:chMax val="1"/>
          <dgm:bulletEnabled val="1"/>
        </dgm:presLayoutVars>
      </dgm:prSet>
      <dgm:spPr/>
      <dgm:t>
        <a:bodyPr/>
        <a:lstStyle/>
        <a:p>
          <a:endParaRPr lang="es-MX"/>
        </a:p>
      </dgm:t>
    </dgm:pt>
    <dgm:pt modelId="{FE1E4992-0063-4856-86AA-976435008BC2}" type="pres">
      <dgm:prSet presAssocID="{EF8A6F33-9F80-4811-BE4B-773C6E744660}" presName="gear2srcNode" presStyleLbl="node1" presStyleIdx="1" presStyleCnt="3"/>
      <dgm:spPr/>
      <dgm:t>
        <a:bodyPr/>
        <a:lstStyle/>
        <a:p>
          <a:endParaRPr lang="es-MX"/>
        </a:p>
      </dgm:t>
    </dgm:pt>
    <dgm:pt modelId="{264D1D97-660B-4E44-90CA-74C17988FF63}" type="pres">
      <dgm:prSet presAssocID="{EF8A6F33-9F80-4811-BE4B-773C6E744660}" presName="gear2dstNode" presStyleLbl="node1" presStyleIdx="1" presStyleCnt="3"/>
      <dgm:spPr/>
      <dgm:t>
        <a:bodyPr/>
        <a:lstStyle/>
        <a:p>
          <a:endParaRPr lang="es-MX"/>
        </a:p>
      </dgm:t>
    </dgm:pt>
    <dgm:pt modelId="{07B5EBA8-8F90-4F93-AEF1-E6AF643FB104}" type="pres">
      <dgm:prSet presAssocID="{9DEDA86F-8BDF-48B1-BAC3-0DDC3A9578D6}" presName="gear3" presStyleLbl="node1" presStyleIdx="2" presStyleCnt="3"/>
      <dgm:spPr/>
      <dgm:t>
        <a:bodyPr/>
        <a:lstStyle/>
        <a:p>
          <a:endParaRPr lang="es-MX"/>
        </a:p>
      </dgm:t>
    </dgm:pt>
    <dgm:pt modelId="{14A8398F-FD14-4716-ACC5-03E3D7E5A860}" type="pres">
      <dgm:prSet presAssocID="{9DEDA86F-8BDF-48B1-BAC3-0DDC3A9578D6}" presName="gear3tx" presStyleLbl="node1" presStyleIdx="2" presStyleCnt="3">
        <dgm:presLayoutVars>
          <dgm:chMax val="1"/>
          <dgm:bulletEnabled val="1"/>
        </dgm:presLayoutVars>
      </dgm:prSet>
      <dgm:spPr/>
      <dgm:t>
        <a:bodyPr/>
        <a:lstStyle/>
        <a:p>
          <a:endParaRPr lang="es-MX"/>
        </a:p>
      </dgm:t>
    </dgm:pt>
    <dgm:pt modelId="{71E67BAB-83A1-4EDD-8289-8C5B53431100}" type="pres">
      <dgm:prSet presAssocID="{9DEDA86F-8BDF-48B1-BAC3-0DDC3A9578D6}" presName="gear3srcNode" presStyleLbl="node1" presStyleIdx="2" presStyleCnt="3"/>
      <dgm:spPr/>
      <dgm:t>
        <a:bodyPr/>
        <a:lstStyle/>
        <a:p>
          <a:endParaRPr lang="es-MX"/>
        </a:p>
      </dgm:t>
    </dgm:pt>
    <dgm:pt modelId="{D52622EF-A45C-41E3-99EC-4002B386A32A}" type="pres">
      <dgm:prSet presAssocID="{9DEDA86F-8BDF-48B1-BAC3-0DDC3A9578D6}" presName="gear3dstNode" presStyleLbl="node1" presStyleIdx="2" presStyleCnt="3"/>
      <dgm:spPr/>
      <dgm:t>
        <a:bodyPr/>
        <a:lstStyle/>
        <a:p>
          <a:endParaRPr lang="es-MX"/>
        </a:p>
      </dgm:t>
    </dgm:pt>
    <dgm:pt modelId="{866F62F1-022F-4D44-8F4D-F68E086E419B}" type="pres">
      <dgm:prSet presAssocID="{D4DBC082-050C-4A54-9D5D-50FB1189DF1B}" presName="connector1" presStyleLbl="sibTrans2D1" presStyleIdx="0" presStyleCnt="3"/>
      <dgm:spPr/>
      <dgm:t>
        <a:bodyPr/>
        <a:lstStyle/>
        <a:p>
          <a:endParaRPr lang="es-MX"/>
        </a:p>
      </dgm:t>
    </dgm:pt>
    <dgm:pt modelId="{6D18B5C8-5A24-4317-8CC6-DBEA6ECF5A9B}" type="pres">
      <dgm:prSet presAssocID="{220A2674-995A-4A33-AF92-A89E60506A60}" presName="connector2" presStyleLbl="sibTrans2D1" presStyleIdx="1" presStyleCnt="3"/>
      <dgm:spPr/>
      <dgm:t>
        <a:bodyPr/>
        <a:lstStyle/>
        <a:p>
          <a:endParaRPr lang="es-MX"/>
        </a:p>
      </dgm:t>
    </dgm:pt>
    <dgm:pt modelId="{5658E419-D286-48EA-976C-59212CBA3C93}" type="pres">
      <dgm:prSet presAssocID="{9ED1B6DE-C782-44A9-B43F-F03B09CB9D09}" presName="connector3" presStyleLbl="sibTrans2D1" presStyleIdx="2" presStyleCnt="3"/>
      <dgm:spPr/>
      <dgm:t>
        <a:bodyPr/>
        <a:lstStyle/>
        <a:p>
          <a:endParaRPr lang="es-MX"/>
        </a:p>
      </dgm:t>
    </dgm:pt>
  </dgm:ptLst>
  <dgm:cxnLst>
    <dgm:cxn modelId="{0E53CAA2-89D5-4100-99BD-D0F8CB4A06EF}" srcId="{81F44505-3742-40D0-862D-2F342930982B}" destId="{6D0BA051-4E02-4FDD-912D-E95D9BDF8390}" srcOrd="0" destOrd="0" parTransId="{DC1F5E24-0E0E-40A0-BB63-AF08516C11C3}" sibTransId="{D4DBC082-050C-4A54-9D5D-50FB1189DF1B}"/>
    <dgm:cxn modelId="{19820EF9-04E8-46C7-8EAA-6D40539E63F0}" type="presOf" srcId="{81F44505-3742-40D0-862D-2F342930982B}" destId="{31730754-E551-43AE-BA2D-09C975AEB1DD}" srcOrd="0" destOrd="0" presId="urn:microsoft.com/office/officeart/2005/8/layout/gear1"/>
    <dgm:cxn modelId="{C4A2EDFE-AE5D-4D19-8FC0-F8AF4CAF250F}" type="presOf" srcId="{9ED1B6DE-C782-44A9-B43F-F03B09CB9D09}" destId="{5658E419-D286-48EA-976C-59212CBA3C93}" srcOrd="0" destOrd="0" presId="urn:microsoft.com/office/officeart/2005/8/layout/gear1"/>
    <dgm:cxn modelId="{E654DA4E-FEF5-49F3-BF1C-78D1F4F81A09}" type="presOf" srcId="{EF8A6F33-9F80-4811-BE4B-773C6E744660}" destId="{7C6C0324-EA5C-4209-822A-B4C71C805A76}" srcOrd="0" destOrd="0" presId="urn:microsoft.com/office/officeart/2005/8/layout/gear1"/>
    <dgm:cxn modelId="{D4C9B87A-0535-4CBE-9E00-527E80D88841}" type="presOf" srcId="{9DEDA86F-8BDF-48B1-BAC3-0DDC3A9578D6}" destId="{71E67BAB-83A1-4EDD-8289-8C5B53431100}" srcOrd="2" destOrd="0" presId="urn:microsoft.com/office/officeart/2005/8/layout/gear1"/>
    <dgm:cxn modelId="{DE6983F2-391F-4646-A771-F542C324DF40}" type="presOf" srcId="{6D0BA051-4E02-4FDD-912D-E95D9BDF8390}" destId="{24B5798A-0CD2-4999-8AC3-00BC00A073A8}" srcOrd="0" destOrd="0" presId="urn:microsoft.com/office/officeart/2005/8/layout/gear1"/>
    <dgm:cxn modelId="{7571FF0F-EF4A-46E5-9A23-CE1511057C60}" srcId="{81F44505-3742-40D0-862D-2F342930982B}" destId="{9DEDA86F-8BDF-48B1-BAC3-0DDC3A9578D6}" srcOrd="2" destOrd="0" parTransId="{29546927-2977-4359-A2E1-A4147D0C0624}" sibTransId="{9ED1B6DE-C782-44A9-B43F-F03B09CB9D09}"/>
    <dgm:cxn modelId="{CF9041F5-ABB6-4EA3-91EB-2C2BB17EA620}" type="presOf" srcId="{9DEDA86F-8BDF-48B1-BAC3-0DDC3A9578D6}" destId="{14A8398F-FD14-4716-ACC5-03E3D7E5A860}" srcOrd="1" destOrd="0" presId="urn:microsoft.com/office/officeart/2005/8/layout/gear1"/>
    <dgm:cxn modelId="{B621BF5F-118E-4EF6-B09E-455B3F1B787D}" type="presOf" srcId="{6D0BA051-4E02-4FDD-912D-E95D9BDF8390}" destId="{6BCFEC19-7077-48BC-AADD-7BAC616382E4}" srcOrd="1" destOrd="0" presId="urn:microsoft.com/office/officeart/2005/8/layout/gear1"/>
    <dgm:cxn modelId="{876F9323-1661-4644-A65F-AE6FF352F7EC}" srcId="{81F44505-3742-40D0-862D-2F342930982B}" destId="{EF8A6F33-9F80-4811-BE4B-773C6E744660}" srcOrd="1" destOrd="0" parTransId="{758F52DA-4293-4622-9BF5-FF7E5A88D8BC}" sibTransId="{220A2674-995A-4A33-AF92-A89E60506A60}"/>
    <dgm:cxn modelId="{D3AE6883-03E4-4F95-AE03-4101FFB9A817}" type="presOf" srcId="{9DEDA86F-8BDF-48B1-BAC3-0DDC3A9578D6}" destId="{D52622EF-A45C-41E3-99EC-4002B386A32A}" srcOrd="3" destOrd="0" presId="urn:microsoft.com/office/officeart/2005/8/layout/gear1"/>
    <dgm:cxn modelId="{C08ABA3E-1182-4DF8-9120-73AD1778B054}" type="presOf" srcId="{6D0BA051-4E02-4FDD-912D-E95D9BDF8390}" destId="{1EA7987E-25B9-412B-A591-74EF26720579}" srcOrd="2" destOrd="0" presId="urn:microsoft.com/office/officeart/2005/8/layout/gear1"/>
    <dgm:cxn modelId="{D8CC8373-9A7C-4B80-A8D5-7E294CA57A64}" type="presOf" srcId="{D4DBC082-050C-4A54-9D5D-50FB1189DF1B}" destId="{866F62F1-022F-4D44-8F4D-F68E086E419B}" srcOrd="0" destOrd="0" presId="urn:microsoft.com/office/officeart/2005/8/layout/gear1"/>
    <dgm:cxn modelId="{BC619452-D49A-4F55-994D-82D6E1197F77}" type="presOf" srcId="{EF8A6F33-9F80-4811-BE4B-773C6E744660}" destId="{FE1E4992-0063-4856-86AA-976435008BC2}" srcOrd="1" destOrd="0" presId="urn:microsoft.com/office/officeart/2005/8/layout/gear1"/>
    <dgm:cxn modelId="{24360085-27FE-405C-B183-E48094FE12EB}" type="presOf" srcId="{9DEDA86F-8BDF-48B1-BAC3-0DDC3A9578D6}" destId="{07B5EBA8-8F90-4F93-AEF1-E6AF643FB104}" srcOrd="0" destOrd="0" presId="urn:microsoft.com/office/officeart/2005/8/layout/gear1"/>
    <dgm:cxn modelId="{F434210B-936B-4527-8325-C87A2DC29FAF}" type="presOf" srcId="{EF8A6F33-9F80-4811-BE4B-773C6E744660}" destId="{264D1D97-660B-4E44-90CA-74C17988FF63}" srcOrd="2" destOrd="0" presId="urn:microsoft.com/office/officeart/2005/8/layout/gear1"/>
    <dgm:cxn modelId="{62FCEC63-E768-4F44-85F4-1CDDBBDA7809}" type="presOf" srcId="{220A2674-995A-4A33-AF92-A89E60506A60}" destId="{6D18B5C8-5A24-4317-8CC6-DBEA6ECF5A9B}" srcOrd="0" destOrd="0" presId="urn:microsoft.com/office/officeart/2005/8/layout/gear1"/>
    <dgm:cxn modelId="{48DEF501-8ECE-418A-A756-FC6275B8B68E}" type="presParOf" srcId="{31730754-E551-43AE-BA2D-09C975AEB1DD}" destId="{24B5798A-0CD2-4999-8AC3-00BC00A073A8}" srcOrd="0" destOrd="0" presId="urn:microsoft.com/office/officeart/2005/8/layout/gear1"/>
    <dgm:cxn modelId="{71529367-EAC2-4DE6-94A8-8A4BEE2EBE6E}" type="presParOf" srcId="{31730754-E551-43AE-BA2D-09C975AEB1DD}" destId="{6BCFEC19-7077-48BC-AADD-7BAC616382E4}" srcOrd="1" destOrd="0" presId="urn:microsoft.com/office/officeart/2005/8/layout/gear1"/>
    <dgm:cxn modelId="{044722E4-A896-445D-9764-FA652343F846}" type="presParOf" srcId="{31730754-E551-43AE-BA2D-09C975AEB1DD}" destId="{1EA7987E-25B9-412B-A591-74EF26720579}" srcOrd="2" destOrd="0" presId="urn:microsoft.com/office/officeart/2005/8/layout/gear1"/>
    <dgm:cxn modelId="{D02EE9C9-10E8-43B4-B045-BAEFAFB48CCF}" type="presParOf" srcId="{31730754-E551-43AE-BA2D-09C975AEB1DD}" destId="{7C6C0324-EA5C-4209-822A-B4C71C805A76}" srcOrd="3" destOrd="0" presId="urn:microsoft.com/office/officeart/2005/8/layout/gear1"/>
    <dgm:cxn modelId="{09410123-4412-4F28-A203-8E9898E2A494}" type="presParOf" srcId="{31730754-E551-43AE-BA2D-09C975AEB1DD}" destId="{FE1E4992-0063-4856-86AA-976435008BC2}" srcOrd="4" destOrd="0" presId="urn:microsoft.com/office/officeart/2005/8/layout/gear1"/>
    <dgm:cxn modelId="{216BD81D-315C-445F-8465-4C208382923D}" type="presParOf" srcId="{31730754-E551-43AE-BA2D-09C975AEB1DD}" destId="{264D1D97-660B-4E44-90CA-74C17988FF63}" srcOrd="5" destOrd="0" presId="urn:microsoft.com/office/officeart/2005/8/layout/gear1"/>
    <dgm:cxn modelId="{DCD1595D-4B6E-4267-85BE-F7DB420FBA78}" type="presParOf" srcId="{31730754-E551-43AE-BA2D-09C975AEB1DD}" destId="{07B5EBA8-8F90-4F93-AEF1-E6AF643FB104}" srcOrd="6" destOrd="0" presId="urn:microsoft.com/office/officeart/2005/8/layout/gear1"/>
    <dgm:cxn modelId="{EBD4C140-AA6F-4C9A-83F5-8F822A609751}" type="presParOf" srcId="{31730754-E551-43AE-BA2D-09C975AEB1DD}" destId="{14A8398F-FD14-4716-ACC5-03E3D7E5A860}" srcOrd="7" destOrd="0" presId="urn:microsoft.com/office/officeart/2005/8/layout/gear1"/>
    <dgm:cxn modelId="{265693C1-75A3-41DF-BAF8-E77F0F7AA464}" type="presParOf" srcId="{31730754-E551-43AE-BA2D-09C975AEB1DD}" destId="{71E67BAB-83A1-4EDD-8289-8C5B53431100}" srcOrd="8" destOrd="0" presId="urn:microsoft.com/office/officeart/2005/8/layout/gear1"/>
    <dgm:cxn modelId="{AC241E9A-867C-4E36-8732-7838F21F9F58}" type="presParOf" srcId="{31730754-E551-43AE-BA2D-09C975AEB1DD}" destId="{D52622EF-A45C-41E3-99EC-4002B386A32A}" srcOrd="9" destOrd="0" presId="urn:microsoft.com/office/officeart/2005/8/layout/gear1"/>
    <dgm:cxn modelId="{F216FEA3-9BCB-42E1-9419-0A5FF456ECC2}" type="presParOf" srcId="{31730754-E551-43AE-BA2D-09C975AEB1DD}" destId="{866F62F1-022F-4D44-8F4D-F68E086E419B}" srcOrd="10" destOrd="0" presId="urn:microsoft.com/office/officeart/2005/8/layout/gear1"/>
    <dgm:cxn modelId="{9B1A210A-76BF-44C1-95E3-531A9B783569}" type="presParOf" srcId="{31730754-E551-43AE-BA2D-09C975AEB1DD}" destId="{6D18B5C8-5A24-4317-8CC6-DBEA6ECF5A9B}" srcOrd="11" destOrd="0" presId="urn:microsoft.com/office/officeart/2005/8/layout/gear1"/>
    <dgm:cxn modelId="{25914967-4305-4404-8C79-9AC92416BCAD}" type="presParOf" srcId="{31730754-E551-43AE-BA2D-09C975AEB1DD}" destId="{5658E419-D286-48EA-976C-59212CBA3C9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44505-3742-40D0-862D-2F342930982B}" type="doc">
      <dgm:prSet loTypeId="urn:microsoft.com/office/officeart/2005/8/layout/gear1" loCatId="process" qsTypeId="urn:microsoft.com/office/officeart/2005/8/quickstyle/simple4" qsCatId="simple" csTypeId="urn:microsoft.com/office/officeart/2005/8/colors/accent1_5" csCatId="accent1" phldr="1"/>
      <dgm:spPr/>
    </dgm:pt>
    <dgm:pt modelId="{6D0BA051-4E02-4FDD-912D-E95D9BDF8390}">
      <dgm:prSet phldrT="[Texto]"/>
      <dgm:spPr/>
      <dgm:t>
        <a:bodyPr/>
        <a:lstStyle/>
        <a:p>
          <a:r>
            <a:rPr lang="es-MX" dirty="0" smtClean="0"/>
            <a:t>Gobierno</a:t>
          </a:r>
          <a:endParaRPr lang="es-MX" dirty="0"/>
        </a:p>
      </dgm:t>
    </dgm:pt>
    <dgm:pt modelId="{DC1F5E24-0E0E-40A0-BB63-AF08516C11C3}" type="parTrans" cxnId="{0E53CAA2-89D5-4100-99BD-D0F8CB4A06EF}">
      <dgm:prSet/>
      <dgm:spPr/>
      <dgm:t>
        <a:bodyPr/>
        <a:lstStyle/>
        <a:p>
          <a:endParaRPr lang="es-MX"/>
        </a:p>
      </dgm:t>
    </dgm:pt>
    <dgm:pt modelId="{D4DBC082-050C-4A54-9D5D-50FB1189DF1B}" type="sibTrans" cxnId="{0E53CAA2-89D5-4100-99BD-D0F8CB4A06EF}">
      <dgm:prSet/>
      <dgm:spPr/>
      <dgm:t>
        <a:bodyPr/>
        <a:lstStyle/>
        <a:p>
          <a:endParaRPr lang="es-MX"/>
        </a:p>
      </dgm:t>
    </dgm:pt>
    <dgm:pt modelId="{EF8A6F33-9F80-4811-BE4B-773C6E744660}">
      <dgm:prSet phldrT="[Texto]"/>
      <dgm:spPr/>
      <dgm:t>
        <a:bodyPr/>
        <a:lstStyle/>
        <a:p>
          <a:r>
            <a:rPr lang="es-MX" dirty="0" smtClean="0"/>
            <a:t>Información</a:t>
          </a:r>
          <a:endParaRPr lang="es-MX" dirty="0"/>
        </a:p>
      </dgm:t>
    </dgm:pt>
    <dgm:pt modelId="{758F52DA-4293-4622-9BF5-FF7E5A88D8BC}" type="parTrans" cxnId="{876F9323-1661-4644-A65F-AE6FF352F7EC}">
      <dgm:prSet/>
      <dgm:spPr/>
      <dgm:t>
        <a:bodyPr/>
        <a:lstStyle/>
        <a:p>
          <a:endParaRPr lang="es-MX"/>
        </a:p>
      </dgm:t>
    </dgm:pt>
    <dgm:pt modelId="{220A2674-995A-4A33-AF92-A89E60506A60}" type="sibTrans" cxnId="{876F9323-1661-4644-A65F-AE6FF352F7EC}">
      <dgm:prSet/>
      <dgm:spPr/>
      <dgm:t>
        <a:bodyPr/>
        <a:lstStyle/>
        <a:p>
          <a:endParaRPr lang="es-MX"/>
        </a:p>
      </dgm:t>
    </dgm:pt>
    <dgm:pt modelId="{9DEDA86F-8BDF-48B1-BAC3-0DDC3A9578D6}">
      <dgm:prSet phldrT="[Texto]"/>
      <dgm:spPr/>
      <dgm:t>
        <a:bodyPr/>
        <a:lstStyle/>
        <a:p>
          <a:r>
            <a:rPr lang="es-MX" dirty="0" smtClean="0"/>
            <a:t>BICC</a:t>
          </a:r>
          <a:endParaRPr lang="es-MX" dirty="0"/>
        </a:p>
      </dgm:t>
    </dgm:pt>
    <dgm:pt modelId="{29546927-2977-4359-A2E1-A4147D0C0624}" type="parTrans" cxnId="{7571FF0F-EF4A-46E5-9A23-CE1511057C60}">
      <dgm:prSet/>
      <dgm:spPr/>
      <dgm:t>
        <a:bodyPr/>
        <a:lstStyle/>
        <a:p>
          <a:endParaRPr lang="es-MX"/>
        </a:p>
      </dgm:t>
    </dgm:pt>
    <dgm:pt modelId="{9ED1B6DE-C782-44A9-B43F-F03B09CB9D09}" type="sibTrans" cxnId="{7571FF0F-EF4A-46E5-9A23-CE1511057C60}">
      <dgm:prSet/>
      <dgm:spPr/>
      <dgm:t>
        <a:bodyPr/>
        <a:lstStyle/>
        <a:p>
          <a:endParaRPr lang="es-MX"/>
        </a:p>
      </dgm:t>
    </dgm:pt>
    <dgm:pt modelId="{31730754-E551-43AE-BA2D-09C975AEB1DD}" type="pres">
      <dgm:prSet presAssocID="{81F44505-3742-40D0-862D-2F342930982B}" presName="composite" presStyleCnt="0">
        <dgm:presLayoutVars>
          <dgm:chMax val="3"/>
          <dgm:animLvl val="lvl"/>
          <dgm:resizeHandles val="exact"/>
        </dgm:presLayoutVars>
      </dgm:prSet>
      <dgm:spPr/>
    </dgm:pt>
    <dgm:pt modelId="{24B5798A-0CD2-4999-8AC3-00BC00A073A8}" type="pres">
      <dgm:prSet presAssocID="{6D0BA051-4E02-4FDD-912D-E95D9BDF8390}" presName="gear1" presStyleLbl="node1" presStyleIdx="0" presStyleCnt="3">
        <dgm:presLayoutVars>
          <dgm:chMax val="1"/>
          <dgm:bulletEnabled val="1"/>
        </dgm:presLayoutVars>
      </dgm:prSet>
      <dgm:spPr/>
      <dgm:t>
        <a:bodyPr/>
        <a:lstStyle/>
        <a:p>
          <a:endParaRPr lang="es-MX"/>
        </a:p>
      </dgm:t>
    </dgm:pt>
    <dgm:pt modelId="{6BCFEC19-7077-48BC-AADD-7BAC616382E4}" type="pres">
      <dgm:prSet presAssocID="{6D0BA051-4E02-4FDD-912D-E95D9BDF8390}" presName="gear1srcNode" presStyleLbl="node1" presStyleIdx="0" presStyleCnt="3"/>
      <dgm:spPr/>
      <dgm:t>
        <a:bodyPr/>
        <a:lstStyle/>
        <a:p>
          <a:endParaRPr lang="es-MX"/>
        </a:p>
      </dgm:t>
    </dgm:pt>
    <dgm:pt modelId="{1EA7987E-25B9-412B-A591-74EF26720579}" type="pres">
      <dgm:prSet presAssocID="{6D0BA051-4E02-4FDD-912D-E95D9BDF8390}" presName="gear1dstNode" presStyleLbl="node1" presStyleIdx="0" presStyleCnt="3"/>
      <dgm:spPr/>
      <dgm:t>
        <a:bodyPr/>
        <a:lstStyle/>
        <a:p>
          <a:endParaRPr lang="es-MX"/>
        </a:p>
      </dgm:t>
    </dgm:pt>
    <dgm:pt modelId="{7C6C0324-EA5C-4209-822A-B4C71C805A76}" type="pres">
      <dgm:prSet presAssocID="{EF8A6F33-9F80-4811-BE4B-773C6E744660}" presName="gear2" presStyleLbl="node1" presStyleIdx="1" presStyleCnt="3">
        <dgm:presLayoutVars>
          <dgm:chMax val="1"/>
          <dgm:bulletEnabled val="1"/>
        </dgm:presLayoutVars>
      </dgm:prSet>
      <dgm:spPr/>
      <dgm:t>
        <a:bodyPr/>
        <a:lstStyle/>
        <a:p>
          <a:endParaRPr lang="es-MX"/>
        </a:p>
      </dgm:t>
    </dgm:pt>
    <dgm:pt modelId="{FE1E4992-0063-4856-86AA-976435008BC2}" type="pres">
      <dgm:prSet presAssocID="{EF8A6F33-9F80-4811-BE4B-773C6E744660}" presName="gear2srcNode" presStyleLbl="node1" presStyleIdx="1" presStyleCnt="3"/>
      <dgm:spPr/>
      <dgm:t>
        <a:bodyPr/>
        <a:lstStyle/>
        <a:p>
          <a:endParaRPr lang="es-MX"/>
        </a:p>
      </dgm:t>
    </dgm:pt>
    <dgm:pt modelId="{264D1D97-660B-4E44-90CA-74C17988FF63}" type="pres">
      <dgm:prSet presAssocID="{EF8A6F33-9F80-4811-BE4B-773C6E744660}" presName="gear2dstNode" presStyleLbl="node1" presStyleIdx="1" presStyleCnt="3"/>
      <dgm:spPr/>
      <dgm:t>
        <a:bodyPr/>
        <a:lstStyle/>
        <a:p>
          <a:endParaRPr lang="es-MX"/>
        </a:p>
      </dgm:t>
    </dgm:pt>
    <dgm:pt modelId="{07B5EBA8-8F90-4F93-AEF1-E6AF643FB104}" type="pres">
      <dgm:prSet presAssocID="{9DEDA86F-8BDF-48B1-BAC3-0DDC3A9578D6}" presName="gear3" presStyleLbl="node1" presStyleIdx="2" presStyleCnt="3"/>
      <dgm:spPr/>
      <dgm:t>
        <a:bodyPr/>
        <a:lstStyle/>
        <a:p>
          <a:endParaRPr lang="es-MX"/>
        </a:p>
      </dgm:t>
    </dgm:pt>
    <dgm:pt modelId="{14A8398F-FD14-4716-ACC5-03E3D7E5A860}" type="pres">
      <dgm:prSet presAssocID="{9DEDA86F-8BDF-48B1-BAC3-0DDC3A9578D6}" presName="gear3tx" presStyleLbl="node1" presStyleIdx="2" presStyleCnt="3">
        <dgm:presLayoutVars>
          <dgm:chMax val="1"/>
          <dgm:bulletEnabled val="1"/>
        </dgm:presLayoutVars>
      </dgm:prSet>
      <dgm:spPr/>
      <dgm:t>
        <a:bodyPr/>
        <a:lstStyle/>
        <a:p>
          <a:endParaRPr lang="es-MX"/>
        </a:p>
      </dgm:t>
    </dgm:pt>
    <dgm:pt modelId="{71E67BAB-83A1-4EDD-8289-8C5B53431100}" type="pres">
      <dgm:prSet presAssocID="{9DEDA86F-8BDF-48B1-BAC3-0DDC3A9578D6}" presName="gear3srcNode" presStyleLbl="node1" presStyleIdx="2" presStyleCnt="3"/>
      <dgm:spPr/>
      <dgm:t>
        <a:bodyPr/>
        <a:lstStyle/>
        <a:p>
          <a:endParaRPr lang="es-MX"/>
        </a:p>
      </dgm:t>
    </dgm:pt>
    <dgm:pt modelId="{D52622EF-A45C-41E3-99EC-4002B386A32A}" type="pres">
      <dgm:prSet presAssocID="{9DEDA86F-8BDF-48B1-BAC3-0DDC3A9578D6}" presName="gear3dstNode" presStyleLbl="node1" presStyleIdx="2" presStyleCnt="3"/>
      <dgm:spPr/>
      <dgm:t>
        <a:bodyPr/>
        <a:lstStyle/>
        <a:p>
          <a:endParaRPr lang="es-MX"/>
        </a:p>
      </dgm:t>
    </dgm:pt>
    <dgm:pt modelId="{866F62F1-022F-4D44-8F4D-F68E086E419B}" type="pres">
      <dgm:prSet presAssocID="{D4DBC082-050C-4A54-9D5D-50FB1189DF1B}" presName="connector1" presStyleLbl="sibTrans2D1" presStyleIdx="0" presStyleCnt="3"/>
      <dgm:spPr/>
      <dgm:t>
        <a:bodyPr/>
        <a:lstStyle/>
        <a:p>
          <a:endParaRPr lang="es-MX"/>
        </a:p>
      </dgm:t>
    </dgm:pt>
    <dgm:pt modelId="{6D18B5C8-5A24-4317-8CC6-DBEA6ECF5A9B}" type="pres">
      <dgm:prSet presAssocID="{220A2674-995A-4A33-AF92-A89E60506A60}" presName="connector2" presStyleLbl="sibTrans2D1" presStyleIdx="1" presStyleCnt="3"/>
      <dgm:spPr/>
      <dgm:t>
        <a:bodyPr/>
        <a:lstStyle/>
        <a:p>
          <a:endParaRPr lang="es-MX"/>
        </a:p>
      </dgm:t>
    </dgm:pt>
    <dgm:pt modelId="{5658E419-D286-48EA-976C-59212CBA3C93}" type="pres">
      <dgm:prSet presAssocID="{9ED1B6DE-C782-44A9-B43F-F03B09CB9D09}" presName="connector3" presStyleLbl="sibTrans2D1" presStyleIdx="2" presStyleCnt="3"/>
      <dgm:spPr/>
      <dgm:t>
        <a:bodyPr/>
        <a:lstStyle/>
        <a:p>
          <a:endParaRPr lang="es-MX"/>
        </a:p>
      </dgm:t>
    </dgm:pt>
  </dgm:ptLst>
  <dgm:cxnLst>
    <dgm:cxn modelId="{41AF03AB-889A-4066-A10B-47F39C24A16B}" type="presOf" srcId="{EF8A6F33-9F80-4811-BE4B-773C6E744660}" destId="{FE1E4992-0063-4856-86AA-976435008BC2}" srcOrd="1" destOrd="0" presId="urn:microsoft.com/office/officeart/2005/8/layout/gear1"/>
    <dgm:cxn modelId="{C2932084-3BFC-4966-8288-845B43B92E70}" type="presOf" srcId="{6D0BA051-4E02-4FDD-912D-E95D9BDF8390}" destId="{24B5798A-0CD2-4999-8AC3-00BC00A073A8}" srcOrd="0" destOrd="0" presId="urn:microsoft.com/office/officeart/2005/8/layout/gear1"/>
    <dgm:cxn modelId="{0CCE5156-133D-4C1F-8122-EF98D28F6B6B}" type="presOf" srcId="{9DEDA86F-8BDF-48B1-BAC3-0DDC3A9578D6}" destId="{07B5EBA8-8F90-4F93-AEF1-E6AF643FB104}" srcOrd="0" destOrd="0" presId="urn:microsoft.com/office/officeart/2005/8/layout/gear1"/>
    <dgm:cxn modelId="{876F9323-1661-4644-A65F-AE6FF352F7EC}" srcId="{81F44505-3742-40D0-862D-2F342930982B}" destId="{EF8A6F33-9F80-4811-BE4B-773C6E744660}" srcOrd="1" destOrd="0" parTransId="{758F52DA-4293-4622-9BF5-FF7E5A88D8BC}" sibTransId="{220A2674-995A-4A33-AF92-A89E60506A60}"/>
    <dgm:cxn modelId="{7571FF0F-EF4A-46E5-9A23-CE1511057C60}" srcId="{81F44505-3742-40D0-862D-2F342930982B}" destId="{9DEDA86F-8BDF-48B1-BAC3-0DDC3A9578D6}" srcOrd="2" destOrd="0" parTransId="{29546927-2977-4359-A2E1-A4147D0C0624}" sibTransId="{9ED1B6DE-C782-44A9-B43F-F03B09CB9D09}"/>
    <dgm:cxn modelId="{DF19E457-EFFB-471C-B09D-897FD522D4BF}" type="presOf" srcId="{9DEDA86F-8BDF-48B1-BAC3-0DDC3A9578D6}" destId="{14A8398F-FD14-4716-ACC5-03E3D7E5A860}" srcOrd="1" destOrd="0" presId="urn:microsoft.com/office/officeart/2005/8/layout/gear1"/>
    <dgm:cxn modelId="{2951BAD7-B764-4DCF-BB4B-D06D91879897}" type="presOf" srcId="{D4DBC082-050C-4A54-9D5D-50FB1189DF1B}" destId="{866F62F1-022F-4D44-8F4D-F68E086E419B}" srcOrd="0" destOrd="0" presId="urn:microsoft.com/office/officeart/2005/8/layout/gear1"/>
    <dgm:cxn modelId="{A85A6426-9B6D-4C04-90FC-7F776174A5D1}" type="presOf" srcId="{6D0BA051-4E02-4FDD-912D-E95D9BDF8390}" destId="{1EA7987E-25B9-412B-A591-74EF26720579}" srcOrd="2" destOrd="0" presId="urn:microsoft.com/office/officeart/2005/8/layout/gear1"/>
    <dgm:cxn modelId="{0E53CAA2-89D5-4100-99BD-D0F8CB4A06EF}" srcId="{81F44505-3742-40D0-862D-2F342930982B}" destId="{6D0BA051-4E02-4FDD-912D-E95D9BDF8390}" srcOrd="0" destOrd="0" parTransId="{DC1F5E24-0E0E-40A0-BB63-AF08516C11C3}" sibTransId="{D4DBC082-050C-4A54-9D5D-50FB1189DF1B}"/>
    <dgm:cxn modelId="{4D29040D-83EC-4983-A437-957A4CA6473E}" type="presOf" srcId="{220A2674-995A-4A33-AF92-A89E60506A60}" destId="{6D18B5C8-5A24-4317-8CC6-DBEA6ECF5A9B}" srcOrd="0" destOrd="0" presId="urn:microsoft.com/office/officeart/2005/8/layout/gear1"/>
    <dgm:cxn modelId="{FA5B6795-0981-42A4-9274-E2679D717DED}" type="presOf" srcId="{9DEDA86F-8BDF-48B1-BAC3-0DDC3A9578D6}" destId="{D52622EF-A45C-41E3-99EC-4002B386A32A}" srcOrd="3" destOrd="0" presId="urn:microsoft.com/office/officeart/2005/8/layout/gear1"/>
    <dgm:cxn modelId="{805F2C73-A2C5-4015-B4AC-D92BC5629DB5}" type="presOf" srcId="{9ED1B6DE-C782-44A9-B43F-F03B09CB9D09}" destId="{5658E419-D286-48EA-976C-59212CBA3C93}" srcOrd="0" destOrd="0" presId="urn:microsoft.com/office/officeart/2005/8/layout/gear1"/>
    <dgm:cxn modelId="{0241924C-3CD3-447B-B586-E5C52993CDD5}" type="presOf" srcId="{9DEDA86F-8BDF-48B1-BAC3-0DDC3A9578D6}" destId="{71E67BAB-83A1-4EDD-8289-8C5B53431100}" srcOrd="2" destOrd="0" presId="urn:microsoft.com/office/officeart/2005/8/layout/gear1"/>
    <dgm:cxn modelId="{3FA269B5-316C-409D-8B7B-44744771654D}" type="presOf" srcId="{EF8A6F33-9F80-4811-BE4B-773C6E744660}" destId="{264D1D97-660B-4E44-90CA-74C17988FF63}" srcOrd="2" destOrd="0" presId="urn:microsoft.com/office/officeart/2005/8/layout/gear1"/>
    <dgm:cxn modelId="{DF8E8737-F330-4B93-953A-48CE0DE31055}" type="presOf" srcId="{EF8A6F33-9F80-4811-BE4B-773C6E744660}" destId="{7C6C0324-EA5C-4209-822A-B4C71C805A76}" srcOrd="0" destOrd="0" presId="urn:microsoft.com/office/officeart/2005/8/layout/gear1"/>
    <dgm:cxn modelId="{95D58ADD-41DF-4CA2-BFB0-5E4037128F96}" type="presOf" srcId="{81F44505-3742-40D0-862D-2F342930982B}" destId="{31730754-E551-43AE-BA2D-09C975AEB1DD}" srcOrd="0" destOrd="0" presId="urn:microsoft.com/office/officeart/2005/8/layout/gear1"/>
    <dgm:cxn modelId="{1EAB806E-B865-4F0A-A445-F11C7B8EFF85}" type="presOf" srcId="{6D0BA051-4E02-4FDD-912D-E95D9BDF8390}" destId="{6BCFEC19-7077-48BC-AADD-7BAC616382E4}" srcOrd="1" destOrd="0" presId="urn:microsoft.com/office/officeart/2005/8/layout/gear1"/>
    <dgm:cxn modelId="{035FDC3C-D2F8-4CD7-BC1C-46BCCE04C1F4}" type="presParOf" srcId="{31730754-E551-43AE-BA2D-09C975AEB1DD}" destId="{24B5798A-0CD2-4999-8AC3-00BC00A073A8}" srcOrd="0" destOrd="0" presId="urn:microsoft.com/office/officeart/2005/8/layout/gear1"/>
    <dgm:cxn modelId="{D9CEDD4C-F989-42A0-995D-4D46ADDB44C4}" type="presParOf" srcId="{31730754-E551-43AE-BA2D-09C975AEB1DD}" destId="{6BCFEC19-7077-48BC-AADD-7BAC616382E4}" srcOrd="1" destOrd="0" presId="urn:microsoft.com/office/officeart/2005/8/layout/gear1"/>
    <dgm:cxn modelId="{F1058829-C673-4CB6-BFD5-BC6DD2E88E32}" type="presParOf" srcId="{31730754-E551-43AE-BA2D-09C975AEB1DD}" destId="{1EA7987E-25B9-412B-A591-74EF26720579}" srcOrd="2" destOrd="0" presId="urn:microsoft.com/office/officeart/2005/8/layout/gear1"/>
    <dgm:cxn modelId="{189D77A5-443E-4664-8766-344AF81A41D6}" type="presParOf" srcId="{31730754-E551-43AE-BA2D-09C975AEB1DD}" destId="{7C6C0324-EA5C-4209-822A-B4C71C805A76}" srcOrd="3" destOrd="0" presId="urn:microsoft.com/office/officeart/2005/8/layout/gear1"/>
    <dgm:cxn modelId="{16DE88F1-5A18-4687-8306-90F237A2AEF2}" type="presParOf" srcId="{31730754-E551-43AE-BA2D-09C975AEB1DD}" destId="{FE1E4992-0063-4856-86AA-976435008BC2}" srcOrd="4" destOrd="0" presId="urn:microsoft.com/office/officeart/2005/8/layout/gear1"/>
    <dgm:cxn modelId="{CD89ED7E-F74B-4A38-9911-72B0464FD2A3}" type="presParOf" srcId="{31730754-E551-43AE-BA2D-09C975AEB1DD}" destId="{264D1D97-660B-4E44-90CA-74C17988FF63}" srcOrd="5" destOrd="0" presId="urn:microsoft.com/office/officeart/2005/8/layout/gear1"/>
    <dgm:cxn modelId="{DB82608B-36FF-4422-8EA4-0719237CB26F}" type="presParOf" srcId="{31730754-E551-43AE-BA2D-09C975AEB1DD}" destId="{07B5EBA8-8F90-4F93-AEF1-E6AF643FB104}" srcOrd="6" destOrd="0" presId="urn:microsoft.com/office/officeart/2005/8/layout/gear1"/>
    <dgm:cxn modelId="{4E633389-7938-405A-8D62-7A3D226A9D97}" type="presParOf" srcId="{31730754-E551-43AE-BA2D-09C975AEB1DD}" destId="{14A8398F-FD14-4716-ACC5-03E3D7E5A860}" srcOrd="7" destOrd="0" presId="urn:microsoft.com/office/officeart/2005/8/layout/gear1"/>
    <dgm:cxn modelId="{B0E4EBFD-0F81-4C8E-A2BA-10C4E3C9FA21}" type="presParOf" srcId="{31730754-E551-43AE-BA2D-09C975AEB1DD}" destId="{71E67BAB-83A1-4EDD-8289-8C5B53431100}" srcOrd="8" destOrd="0" presId="urn:microsoft.com/office/officeart/2005/8/layout/gear1"/>
    <dgm:cxn modelId="{8C0B0A53-AEF9-448D-9AF4-0C2C1D690F28}" type="presParOf" srcId="{31730754-E551-43AE-BA2D-09C975AEB1DD}" destId="{D52622EF-A45C-41E3-99EC-4002B386A32A}" srcOrd="9" destOrd="0" presId="urn:microsoft.com/office/officeart/2005/8/layout/gear1"/>
    <dgm:cxn modelId="{A89C201B-C614-43A9-AF88-E5BB18ACF8EA}" type="presParOf" srcId="{31730754-E551-43AE-BA2D-09C975AEB1DD}" destId="{866F62F1-022F-4D44-8F4D-F68E086E419B}" srcOrd="10" destOrd="0" presId="urn:microsoft.com/office/officeart/2005/8/layout/gear1"/>
    <dgm:cxn modelId="{EDD1F547-BFCE-4C69-BBB4-26AACC767192}" type="presParOf" srcId="{31730754-E551-43AE-BA2D-09C975AEB1DD}" destId="{6D18B5C8-5A24-4317-8CC6-DBEA6ECF5A9B}" srcOrd="11" destOrd="0" presId="urn:microsoft.com/office/officeart/2005/8/layout/gear1"/>
    <dgm:cxn modelId="{FF1BA8F8-E3B4-4DDC-B1E9-9ADC2FDE63F2}" type="presParOf" srcId="{31730754-E551-43AE-BA2D-09C975AEB1DD}" destId="{5658E419-D286-48EA-976C-59212CBA3C93}" srcOrd="12" destOrd="0" presId="urn:microsoft.com/office/officeart/2005/8/layout/gear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F44505-3742-40D0-862D-2F342930982B}" type="doc">
      <dgm:prSet loTypeId="urn:microsoft.com/office/officeart/2005/8/layout/gear1" loCatId="process" qsTypeId="urn:microsoft.com/office/officeart/2005/8/quickstyle/simple4" qsCatId="simple" csTypeId="urn:microsoft.com/office/officeart/2005/8/colors/accent1_5" csCatId="accent1" phldr="1"/>
      <dgm:spPr/>
    </dgm:pt>
    <dgm:pt modelId="{6D0BA051-4E02-4FDD-912D-E95D9BDF8390}">
      <dgm:prSet phldrT="[Texto]"/>
      <dgm:spPr/>
      <dgm:t>
        <a:bodyPr/>
        <a:lstStyle/>
        <a:p>
          <a:r>
            <a:rPr lang="es-MX" dirty="0" smtClean="0"/>
            <a:t>Gobierno</a:t>
          </a:r>
          <a:endParaRPr lang="es-MX" dirty="0"/>
        </a:p>
      </dgm:t>
    </dgm:pt>
    <dgm:pt modelId="{DC1F5E24-0E0E-40A0-BB63-AF08516C11C3}" type="parTrans" cxnId="{0E53CAA2-89D5-4100-99BD-D0F8CB4A06EF}">
      <dgm:prSet/>
      <dgm:spPr/>
      <dgm:t>
        <a:bodyPr/>
        <a:lstStyle/>
        <a:p>
          <a:endParaRPr lang="es-MX"/>
        </a:p>
      </dgm:t>
    </dgm:pt>
    <dgm:pt modelId="{D4DBC082-050C-4A54-9D5D-50FB1189DF1B}" type="sibTrans" cxnId="{0E53CAA2-89D5-4100-99BD-D0F8CB4A06EF}">
      <dgm:prSet/>
      <dgm:spPr/>
      <dgm:t>
        <a:bodyPr/>
        <a:lstStyle/>
        <a:p>
          <a:endParaRPr lang="es-MX"/>
        </a:p>
      </dgm:t>
    </dgm:pt>
    <dgm:pt modelId="{EF8A6F33-9F80-4811-BE4B-773C6E744660}">
      <dgm:prSet phldrT="[Texto]"/>
      <dgm:spPr/>
      <dgm:t>
        <a:bodyPr/>
        <a:lstStyle/>
        <a:p>
          <a:r>
            <a:rPr lang="es-MX" dirty="0" smtClean="0"/>
            <a:t>Información</a:t>
          </a:r>
          <a:endParaRPr lang="es-MX" dirty="0"/>
        </a:p>
      </dgm:t>
    </dgm:pt>
    <dgm:pt modelId="{758F52DA-4293-4622-9BF5-FF7E5A88D8BC}" type="parTrans" cxnId="{876F9323-1661-4644-A65F-AE6FF352F7EC}">
      <dgm:prSet/>
      <dgm:spPr/>
      <dgm:t>
        <a:bodyPr/>
        <a:lstStyle/>
        <a:p>
          <a:endParaRPr lang="es-MX"/>
        </a:p>
      </dgm:t>
    </dgm:pt>
    <dgm:pt modelId="{220A2674-995A-4A33-AF92-A89E60506A60}" type="sibTrans" cxnId="{876F9323-1661-4644-A65F-AE6FF352F7EC}">
      <dgm:prSet/>
      <dgm:spPr/>
      <dgm:t>
        <a:bodyPr/>
        <a:lstStyle/>
        <a:p>
          <a:endParaRPr lang="es-MX"/>
        </a:p>
      </dgm:t>
    </dgm:pt>
    <dgm:pt modelId="{9DEDA86F-8BDF-48B1-BAC3-0DDC3A9578D6}">
      <dgm:prSet phldrT="[Texto]"/>
      <dgm:spPr/>
      <dgm:t>
        <a:bodyPr/>
        <a:lstStyle/>
        <a:p>
          <a:r>
            <a:rPr lang="es-MX" dirty="0" smtClean="0"/>
            <a:t>BICC</a:t>
          </a:r>
          <a:endParaRPr lang="es-MX" dirty="0"/>
        </a:p>
      </dgm:t>
    </dgm:pt>
    <dgm:pt modelId="{29546927-2977-4359-A2E1-A4147D0C0624}" type="parTrans" cxnId="{7571FF0F-EF4A-46E5-9A23-CE1511057C60}">
      <dgm:prSet/>
      <dgm:spPr/>
      <dgm:t>
        <a:bodyPr/>
        <a:lstStyle/>
        <a:p>
          <a:endParaRPr lang="es-MX"/>
        </a:p>
      </dgm:t>
    </dgm:pt>
    <dgm:pt modelId="{9ED1B6DE-C782-44A9-B43F-F03B09CB9D09}" type="sibTrans" cxnId="{7571FF0F-EF4A-46E5-9A23-CE1511057C60}">
      <dgm:prSet/>
      <dgm:spPr/>
      <dgm:t>
        <a:bodyPr/>
        <a:lstStyle/>
        <a:p>
          <a:endParaRPr lang="es-MX"/>
        </a:p>
      </dgm:t>
    </dgm:pt>
    <dgm:pt modelId="{31730754-E551-43AE-BA2D-09C975AEB1DD}" type="pres">
      <dgm:prSet presAssocID="{81F44505-3742-40D0-862D-2F342930982B}" presName="composite" presStyleCnt="0">
        <dgm:presLayoutVars>
          <dgm:chMax val="3"/>
          <dgm:animLvl val="lvl"/>
          <dgm:resizeHandles val="exact"/>
        </dgm:presLayoutVars>
      </dgm:prSet>
      <dgm:spPr/>
    </dgm:pt>
    <dgm:pt modelId="{24B5798A-0CD2-4999-8AC3-00BC00A073A8}" type="pres">
      <dgm:prSet presAssocID="{6D0BA051-4E02-4FDD-912D-E95D9BDF8390}" presName="gear1" presStyleLbl="node1" presStyleIdx="0" presStyleCnt="3">
        <dgm:presLayoutVars>
          <dgm:chMax val="1"/>
          <dgm:bulletEnabled val="1"/>
        </dgm:presLayoutVars>
      </dgm:prSet>
      <dgm:spPr/>
      <dgm:t>
        <a:bodyPr/>
        <a:lstStyle/>
        <a:p>
          <a:endParaRPr lang="es-MX"/>
        </a:p>
      </dgm:t>
    </dgm:pt>
    <dgm:pt modelId="{6BCFEC19-7077-48BC-AADD-7BAC616382E4}" type="pres">
      <dgm:prSet presAssocID="{6D0BA051-4E02-4FDD-912D-E95D9BDF8390}" presName="gear1srcNode" presStyleLbl="node1" presStyleIdx="0" presStyleCnt="3"/>
      <dgm:spPr/>
      <dgm:t>
        <a:bodyPr/>
        <a:lstStyle/>
        <a:p>
          <a:endParaRPr lang="es-MX"/>
        </a:p>
      </dgm:t>
    </dgm:pt>
    <dgm:pt modelId="{1EA7987E-25B9-412B-A591-74EF26720579}" type="pres">
      <dgm:prSet presAssocID="{6D0BA051-4E02-4FDD-912D-E95D9BDF8390}" presName="gear1dstNode" presStyleLbl="node1" presStyleIdx="0" presStyleCnt="3"/>
      <dgm:spPr/>
      <dgm:t>
        <a:bodyPr/>
        <a:lstStyle/>
        <a:p>
          <a:endParaRPr lang="es-MX"/>
        </a:p>
      </dgm:t>
    </dgm:pt>
    <dgm:pt modelId="{7C6C0324-EA5C-4209-822A-B4C71C805A76}" type="pres">
      <dgm:prSet presAssocID="{EF8A6F33-9F80-4811-BE4B-773C6E744660}" presName="gear2" presStyleLbl="node1" presStyleIdx="1" presStyleCnt="3">
        <dgm:presLayoutVars>
          <dgm:chMax val="1"/>
          <dgm:bulletEnabled val="1"/>
        </dgm:presLayoutVars>
      </dgm:prSet>
      <dgm:spPr/>
      <dgm:t>
        <a:bodyPr/>
        <a:lstStyle/>
        <a:p>
          <a:endParaRPr lang="es-MX"/>
        </a:p>
      </dgm:t>
    </dgm:pt>
    <dgm:pt modelId="{FE1E4992-0063-4856-86AA-976435008BC2}" type="pres">
      <dgm:prSet presAssocID="{EF8A6F33-9F80-4811-BE4B-773C6E744660}" presName="gear2srcNode" presStyleLbl="node1" presStyleIdx="1" presStyleCnt="3"/>
      <dgm:spPr/>
      <dgm:t>
        <a:bodyPr/>
        <a:lstStyle/>
        <a:p>
          <a:endParaRPr lang="es-MX"/>
        </a:p>
      </dgm:t>
    </dgm:pt>
    <dgm:pt modelId="{264D1D97-660B-4E44-90CA-74C17988FF63}" type="pres">
      <dgm:prSet presAssocID="{EF8A6F33-9F80-4811-BE4B-773C6E744660}" presName="gear2dstNode" presStyleLbl="node1" presStyleIdx="1" presStyleCnt="3"/>
      <dgm:spPr/>
      <dgm:t>
        <a:bodyPr/>
        <a:lstStyle/>
        <a:p>
          <a:endParaRPr lang="es-MX"/>
        </a:p>
      </dgm:t>
    </dgm:pt>
    <dgm:pt modelId="{07B5EBA8-8F90-4F93-AEF1-E6AF643FB104}" type="pres">
      <dgm:prSet presAssocID="{9DEDA86F-8BDF-48B1-BAC3-0DDC3A9578D6}" presName="gear3" presStyleLbl="node1" presStyleIdx="2" presStyleCnt="3"/>
      <dgm:spPr/>
      <dgm:t>
        <a:bodyPr/>
        <a:lstStyle/>
        <a:p>
          <a:endParaRPr lang="es-MX"/>
        </a:p>
      </dgm:t>
    </dgm:pt>
    <dgm:pt modelId="{14A8398F-FD14-4716-ACC5-03E3D7E5A860}" type="pres">
      <dgm:prSet presAssocID="{9DEDA86F-8BDF-48B1-BAC3-0DDC3A9578D6}" presName="gear3tx" presStyleLbl="node1" presStyleIdx="2" presStyleCnt="3">
        <dgm:presLayoutVars>
          <dgm:chMax val="1"/>
          <dgm:bulletEnabled val="1"/>
        </dgm:presLayoutVars>
      </dgm:prSet>
      <dgm:spPr/>
      <dgm:t>
        <a:bodyPr/>
        <a:lstStyle/>
        <a:p>
          <a:endParaRPr lang="es-MX"/>
        </a:p>
      </dgm:t>
    </dgm:pt>
    <dgm:pt modelId="{71E67BAB-83A1-4EDD-8289-8C5B53431100}" type="pres">
      <dgm:prSet presAssocID="{9DEDA86F-8BDF-48B1-BAC3-0DDC3A9578D6}" presName="gear3srcNode" presStyleLbl="node1" presStyleIdx="2" presStyleCnt="3"/>
      <dgm:spPr/>
      <dgm:t>
        <a:bodyPr/>
        <a:lstStyle/>
        <a:p>
          <a:endParaRPr lang="es-MX"/>
        </a:p>
      </dgm:t>
    </dgm:pt>
    <dgm:pt modelId="{D52622EF-A45C-41E3-99EC-4002B386A32A}" type="pres">
      <dgm:prSet presAssocID="{9DEDA86F-8BDF-48B1-BAC3-0DDC3A9578D6}" presName="gear3dstNode" presStyleLbl="node1" presStyleIdx="2" presStyleCnt="3"/>
      <dgm:spPr/>
      <dgm:t>
        <a:bodyPr/>
        <a:lstStyle/>
        <a:p>
          <a:endParaRPr lang="es-MX"/>
        </a:p>
      </dgm:t>
    </dgm:pt>
    <dgm:pt modelId="{866F62F1-022F-4D44-8F4D-F68E086E419B}" type="pres">
      <dgm:prSet presAssocID="{D4DBC082-050C-4A54-9D5D-50FB1189DF1B}" presName="connector1" presStyleLbl="sibTrans2D1" presStyleIdx="0" presStyleCnt="3"/>
      <dgm:spPr/>
      <dgm:t>
        <a:bodyPr/>
        <a:lstStyle/>
        <a:p>
          <a:endParaRPr lang="es-MX"/>
        </a:p>
      </dgm:t>
    </dgm:pt>
    <dgm:pt modelId="{6D18B5C8-5A24-4317-8CC6-DBEA6ECF5A9B}" type="pres">
      <dgm:prSet presAssocID="{220A2674-995A-4A33-AF92-A89E60506A60}" presName="connector2" presStyleLbl="sibTrans2D1" presStyleIdx="1" presStyleCnt="3"/>
      <dgm:spPr/>
      <dgm:t>
        <a:bodyPr/>
        <a:lstStyle/>
        <a:p>
          <a:endParaRPr lang="es-MX"/>
        </a:p>
      </dgm:t>
    </dgm:pt>
    <dgm:pt modelId="{5658E419-D286-48EA-976C-59212CBA3C93}" type="pres">
      <dgm:prSet presAssocID="{9ED1B6DE-C782-44A9-B43F-F03B09CB9D09}" presName="connector3" presStyleLbl="sibTrans2D1" presStyleIdx="2" presStyleCnt="3"/>
      <dgm:spPr/>
      <dgm:t>
        <a:bodyPr/>
        <a:lstStyle/>
        <a:p>
          <a:endParaRPr lang="es-MX"/>
        </a:p>
      </dgm:t>
    </dgm:pt>
  </dgm:ptLst>
  <dgm:cxnLst>
    <dgm:cxn modelId="{EC84788A-D8B5-47E9-A8AC-7DFE25A40D2F}" type="presOf" srcId="{D4DBC082-050C-4A54-9D5D-50FB1189DF1B}" destId="{866F62F1-022F-4D44-8F4D-F68E086E419B}" srcOrd="0" destOrd="0" presId="urn:microsoft.com/office/officeart/2005/8/layout/gear1"/>
    <dgm:cxn modelId="{1D00268E-2BBD-44D9-AA19-E74BE1F89B83}" type="presOf" srcId="{81F44505-3742-40D0-862D-2F342930982B}" destId="{31730754-E551-43AE-BA2D-09C975AEB1DD}" srcOrd="0" destOrd="0" presId="urn:microsoft.com/office/officeart/2005/8/layout/gear1"/>
    <dgm:cxn modelId="{876F9323-1661-4644-A65F-AE6FF352F7EC}" srcId="{81F44505-3742-40D0-862D-2F342930982B}" destId="{EF8A6F33-9F80-4811-BE4B-773C6E744660}" srcOrd="1" destOrd="0" parTransId="{758F52DA-4293-4622-9BF5-FF7E5A88D8BC}" sibTransId="{220A2674-995A-4A33-AF92-A89E60506A60}"/>
    <dgm:cxn modelId="{7571FF0F-EF4A-46E5-9A23-CE1511057C60}" srcId="{81F44505-3742-40D0-862D-2F342930982B}" destId="{9DEDA86F-8BDF-48B1-BAC3-0DDC3A9578D6}" srcOrd="2" destOrd="0" parTransId="{29546927-2977-4359-A2E1-A4147D0C0624}" sibTransId="{9ED1B6DE-C782-44A9-B43F-F03B09CB9D09}"/>
    <dgm:cxn modelId="{5001957F-8F5F-4000-BC45-42EF5E4AAAE7}" type="presOf" srcId="{6D0BA051-4E02-4FDD-912D-E95D9BDF8390}" destId="{1EA7987E-25B9-412B-A591-74EF26720579}" srcOrd="2" destOrd="0" presId="urn:microsoft.com/office/officeart/2005/8/layout/gear1"/>
    <dgm:cxn modelId="{96264047-FFB8-4EF5-B03E-B1BF3801AAB0}" type="presOf" srcId="{9DEDA86F-8BDF-48B1-BAC3-0DDC3A9578D6}" destId="{07B5EBA8-8F90-4F93-AEF1-E6AF643FB104}" srcOrd="0" destOrd="0" presId="urn:microsoft.com/office/officeart/2005/8/layout/gear1"/>
    <dgm:cxn modelId="{64432A1C-C9C8-4B26-83F7-1872C8C6767A}" type="presOf" srcId="{EF8A6F33-9F80-4811-BE4B-773C6E744660}" destId="{264D1D97-660B-4E44-90CA-74C17988FF63}" srcOrd="2" destOrd="0" presId="urn:microsoft.com/office/officeart/2005/8/layout/gear1"/>
    <dgm:cxn modelId="{C4DC6DED-D60F-41E5-8596-0D632DBFE7D6}" type="presOf" srcId="{6D0BA051-4E02-4FDD-912D-E95D9BDF8390}" destId="{24B5798A-0CD2-4999-8AC3-00BC00A073A8}" srcOrd="0" destOrd="0" presId="urn:microsoft.com/office/officeart/2005/8/layout/gear1"/>
    <dgm:cxn modelId="{7C23DE46-5754-4570-B8B0-FD8C4D81C186}" type="presOf" srcId="{6D0BA051-4E02-4FDD-912D-E95D9BDF8390}" destId="{6BCFEC19-7077-48BC-AADD-7BAC616382E4}" srcOrd="1" destOrd="0" presId="urn:microsoft.com/office/officeart/2005/8/layout/gear1"/>
    <dgm:cxn modelId="{0E53CAA2-89D5-4100-99BD-D0F8CB4A06EF}" srcId="{81F44505-3742-40D0-862D-2F342930982B}" destId="{6D0BA051-4E02-4FDD-912D-E95D9BDF8390}" srcOrd="0" destOrd="0" parTransId="{DC1F5E24-0E0E-40A0-BB63-AF08516C11C3}" sibTransId="{D4DBC082-050C-4A54-9D5D-50FB1189DF1B}"/>
    <dgm:cxn modelId="{FCA3EC5E-C2F4-4FAD-B249-29CADFAE505C}" type="presOf" srcId="{9ED1B6DE-C782-44A9-B43F-F03B09CB9D09}" destId="{5658E419-D286-48EA-976C-59212CBA3C93}" srcOrd="0" destOrd="0" presId="urn:microsoft.com/office/officeart/2005/8/layout/gear1"/>
    <dgm:cxn modelId="{2CEA1629-CFAA-4BD7-9E61-237B08122C5D}" type="presOf" srcId="{EF8A6F33-9F80-4811-BE4B-773C6E744660}" destId="{7C6C0324-EA5C-4209-822A-B4C71C805A76}" srcOrd="0" destOrd="0" presId="urn:microsoft.com/office/officeart/2005/8/layout/gear1"/>
    <dgm:cxn modelId="{2F07322A-BABD-4202-96E5-0128F94BCDEC}" type="presOf" srcId="{9DEDA86F-8BDF-48B1-BAC3-0DDC3A9578D6}" destId="{D52622EF-A45C-41E3-99EC-4002B386A32A}" srcOrd="3" destOrd="0" presId="urn:microsoft.com/office/officeart/2005/8/layout/gear1"/>
    <dgm:cxn modelId="{F0A16BB8-3592-4F69-A2EF-569A8C036E9B}" type="presOf" srcId="{EF8A6F33-9F80-4811-BE4B-773C6E744660}" destId="{FE1E4992-0063-4856-86AA-976435008BC2}" srcOrd="1" destOrd="0" presId="urn:microsoft.com/office/officeart/2005/8/layout/gear1"/>
    <dgm:cxn modelId="{7F9A9048-4729-456B-92C1-3DB23E2B8FF8}" type="presOf" srcId="{9DEDA86F-8BDF-48B1-BAC3-0DDC3A9578D6}" destId="{14A8398F-FD14-4716-ACC5-03E3D7E5A860}" srcOrd="1" destOrd="0" presId="urn:microsoft.com/office/officeart/2005/8/layout/gear1"/>
    <dgm:cxn modelId="{3992872B-D7EA-4DDB-BA1A-374D7B5AAAEF}" type="presOf" srcId="{220A2674-995A-4A33-AF92-A89E60506A60}" destId="{6D18B5C8-5A24-4317-8CC6-DBEA6ECF5A9B}" srcOrd="0" destOrd="0" presId="urn:microsoft.com/office/officeart/2005/8/layout/gear1"/>
    <dgm:cxn modelId="{E6C8A36C-5052-4BB8-8BEA-BE46B390BB39}" type="presOf" srcId="{9DEDA86F-8BDF-48B1-BAC3-0DDC3A9578D6}" destId="{71E67BAB-83A1-4EDD-8289-8C5B53431100}" srcOrd="2" destOrd="0" presId="urn:microsoft.com/office/officeart/2005/8/layout/gear1"/>
    <dgm:cxn modelId="{CE2471B5-8763-493E-8592-75E44792BE03}" type="presParOf" srcId="{31730754-E551-43AE-BA2D-09C975AEB1DD}" destId="{24B5798A-0CD2-4999-8AC3-00BC00A073A8}" srcOrd="0" destOrd="0" presId="urn:microsoft.com/office/officeart/2005/8/layout/gear1"/>
    <dgm:cxn modelId="{569DB484-C663-45CE-8FA9-CE5D2F3E95C5}" type="presParOf" srcId="{31730754-E551-43AE-BA2D-09C975AEB1DD}" destId="{6BCFEC19-7077-48BC-AADD-7BAC616382E4}" srcOrd="1" destOrd="0" presId="urn:microsoft.com/office/officeart/2005/8/layout/gear1"/>
    <dgm:cxn modelId="{3E28E916-DD21-4228-9E09-4D838AE3AEF4}" type="presParOf" srcId="{31730754-E551-43AE-BA2D-09C975AEB1DD}" destId="{1EA7987E-25B9-412B-A591-74EF26720579}" srcOrd="2" destOrd="0" presId="urn:microsoft.com/office/officeart/2005/8/layout/gear1"/>
    <dgm:cxn modelId="{34476CBE-664B-44E9-84A7-229C00F3D0AD}" type="presParOf" srcId="{31730754-E551-43AE-BA2D-09C975AEB1DD}" destId="{7C6C0324-EA5C-4209-822A-B4C71C805A76}" srcOrd="3" destOrd="0" presId="urn:microsoft.com/office/officeart/2005/8/layout/gear1"/>
    <dgm:cxn modelId="{A8859080-490F-450E-8F97-5BDA3F34395B}" type="presParOf" srcId="{31730754-E551-43AE-BA2D-09C975AEB1DD}" destId="{FE1E4992-0063-4856-86AA-976435008BC2}" srcOrd="4" destOrd="0" presId="urn:microsoft.com/office/officeart/2005/8/layout/gear1"/>
    <dgm:cxn modelId="{FB5F16B6-C8F9-4D26-805A-E116121B19E3}" type="presParOf" srcId="{31730754-E551-43AE-BA2D-09C975AEB1DD}" destId="{264D1D97-660B-4E44-90CA-74C17988FF63}" srcOrd="5" destOrd="0" presId="urn:microsoft.com/office/officeart/2005/8/layout/gear1"/>
    <dgm:cxn modelId="{CB73BD0A-743F-48A9-83BF-1B853C626B6F}" type="presParOf" srcId="{31730754-E551-43AE-BA2D-09C975AEB1DD}" destId="{07B5EBA8-8F90-4F93-AEF1-E6AF643FB104}" srcOrd="6" destOrd="0" presId="urn:microsoft.com/office/officeart/2005/8/layout/gear1"/>
    <dgm:cxn modelId="{A6638DFA-6A36-4259-83DB-9362DA06ACEB}" type="presParOf" srcId="{31730754-E551-43AE-BA2D-09C975AEB1DD}" destId="{14A8398F-FD14-4716-ACC5-03E3D7E5A860}" srcOrd="7" destOrd="0" presId="urn:microsoft.com/office/officeart/2005/8/layout/gear1"/>
    <dgm:cxn modelId="{A0C275F4-AB34-4AF9-A6CE-76F067C7D19F}" type="presParOf" srcId="{31730754-E551-43AE-BA2D-09C975AEB1DD}" destId="{71E67BAB-83A1-4EDD-8289-8C5B53431100}" srcOrd="8" destOrd="0" presId="urn:microsoft.com/office/officeart/2005/8/layout/gear1"/>
    <dgm:cxn modelId="{ACE79E96-D5CB-4A53-A5F4-FEBACBF83D22}" type="presParOf" srcId="{31730754-E551-43AE-BA2D-09C975AEB1DD}" destId="{D52622EF-A45C-41E3-99EC-4002B386A32A}" srcOrd="9" destOrd="0" presId="urn:microsoft.com/office/officeart/2005/8/layout/gear1"/>
    <dgm:cxn modelId="{AE1026EF-5492-4C9A-9F7B-9B577260E791}" type="presParOf" srcId="{31730754-E551-43AE-BA2D-09C975AEB1DD}" destId="{866F62F1-022F-4D44-8F4D-F68E086E419B}" srcOrd="10" destOrd="0" presId="urn:microsoft.com/office/officeart/2005/8/layout/gear1"/>
    <dgm:cxn modelId="{C0D4E549-2AD2-4DED-9010-9048BD34D9A1}" type="presParOf" srcId="{31730754-E551-43AE-BA2D-09C975AEB1DD}" destId="{6D18B5C8-5A24-4317-8CC6-DBEA6ECF5A9B}" srcOrd="11" destOrd="0" presId="urn:microsoft.com/office/officeart/2005/8/layout/gear1"/>
    <dgm:cxn modelId="{8F1C0467-AEF9-42AF-936F-BA927D5B3746}" type="presParOf" srcId="{31730754-E551-43AE-BA2D-09C975AEB1DD}" destId="{5658E419-D286-48EA-976C-59212CBA3C9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5798A-0CD2-4999-8AC3-00BC00A073A8}">
      <dsp:nvSpPr>
        <dsp:cNvPr id="0" name=""/>
        <dsp:cNvSpPr/>
      </dsp:nvSpPr>
      <dsp:spPr>
        <a:xfrm>
          <a:off x="2607484" y="1434919"/>
          <a:ext cx="1753790" cy="1753790"/>
        </a:xfrm>
        <a:prstGeom prst="gear9">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¿Cómo?</a:t>
          </a:r>
          <a:endParaRPr lang="es-MX" sz="1500" kern="1200" dirty="0"/>
        </a:p>
      </dsp:txBody>
      <dsp:txXfrm>
        <a:off x="2960074" y="1845736"/>
        <a:ext cx="1048610" cy="901484"/>
      </dsp:txXfrm>
    </dsp:sp>
    <dsp:sp modelId="{7C6C0324-EA5C-4209-822A-B4C71C805A76}">
      <dsp:nvSpPr>
        <dsp:cNvPr id="0" name=""/>
        <dsp:cNvSpPr/>
      </dsp:nvSpPr>
      <dsp:spPr>
        <a:xfrm>
          <a:off x="1587097" y="1020387"/>
          <a:ext cx="1275484" cy="1275484"/>
        </a:xfrm>
        <a:prstGeom prst="gear6">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¿Qué?</a:t>
          </a:r>
          <a:endParaRPr lang="es-MX" sz="1500" kern="1200" dirty="0"/>
        </a:p>
      </dsp:txBody>
      <dsp:txXfrm>
        <a:off x="1908204" y="1343435"/>
        <a:ext cx="633270" cy="629388"/>
      </dsp:txXfrm>
    </dsp:sp>
    <dsp:sp modelId="{07B5EBA8-8F90-4F93-AEF1-E6AF643FB104}">
      <dsp:nvSpPr>
        <dsp:cNvPr id="0" name=""/>
        <dsp:cNvSpPr/>
      </dsp:nvSpPr>
      <dsp:spPr>
        <a:xfrm rot="20700000">
          <a:off x="2301499" y="140433"/>
          <a:ext cx="1249713" cy="1249713"/>
        </a:xfrm>
        <a:prstGeom prst="gear6">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¿Quién?</a:t>
          </a:r>
          <a:endParaRPr lang="es-MX" sz="1500" kern="1200" dirty="0"/>
        </a:p>
      </dsp:txBody>
      <dsp:txXfrm rot="-20700000">
        <a:off x="2575597" y="414532"/>
        <a:ext cx="701516" cy="701516"/>
      </dsp:txXfrm>
    </dsp:sp>
    <dsp:sp modelId="{866F62F1-022F-4D44-8F4D-F68E086E419B}">
      <dsp:nvSpPr>
        <dsp:cNvPr id="0" name=""/>
        <dsp:cNvSpPr/>
      </dsp:nvSpPr>
      <dsp:spPr>
        <a:xfrm>
          <a:off x="2461910" y="1176317"/>
          <a:ext cx="2244851" cy="2244851"/>
        </a:xfrm>
        <a:prstGeom prst="circularArrow">
          <a:avLst>
            <a:gd name="adj1" fmla="val 4688"/>
            <a:gd name="adj2" fmla="val 299029"/>
            <a:gd name="adj3" fmla="val 2486232"/>
            <a:gd name="adj4" fmla="val 15927335"/>
            <a:gd name="adj5" fmla="val 5469"/>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18B5C8-5A24-4317-8CC6-DBEA6ECF5A9B}">
      <dsp:nvSpPr>
        <dsp:cNvPr id="0" name=""/>
        <dsp:cNvSpPr/>
      </dsp:nvSpPr>
      <dsp:spPr>
        <a:xfrm>
          <a:off x="1361212" y="742486"/>
          <a:ext cx="1631025" cy="1631025"/>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187556"/>
                <a:satOff val="-3464"/>
                <a:lumOff val="16063"/>
                <a:alphaOff val="0"/>
                <a:shade val="51000"/>
                <a:satMod val="130000"/>
              </a:schemeClr>
            </a:gs>
            <a:gs pos="80000">
              <a:schemeClr val="accent1">
                <a:shade val="90000"/>
                <a:hueOff val="187556"/>
                <a:satOff val="-3464"/>
                <a:lumOff val="16063"/>
                <a:alphaOff val="0"/>
                <a:shade val="93000"/>
                <a:satMod val="130000"/>
              </a:schemeClr>
            </a:gs>
            <a:gs pos="100000">
              <a:schemeClr val="accent1">
                <a:shade val="90000"/>
                <a:hueOff val="187556"/>
                <a:satOff val="-3464"/>
                <a:lumOff val="16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58E419-D286-48EA-976C-59212CBA3C93}">
      <dsp:nvSpPr>
        <dsp:cNvPr id="0" name=""/>
        <dsp:cNvSpPr/>
      </dsp:nvSpPr>
      <dsp:spPr>
        <a:xfrm>
          <a:off x="2012427" y="-128985"/>
          <a:ext cx="1758573" cy="1758573"/>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375112"/>
                <a:satOff val="-6927"/>
                <a:lumOff val="32127"/>
                <a:alphaOff val="0"/>
                <a:shade val="51000"/>
                <a:satMod val="130000"/>
              </a:schemeClr>
            </a:gs>
            <a:gs pos="80000">
              <a:schemeClr val="accent1">
                <a:shade val="90000"/>
                <a:hueOff val="375112"/>
                <a:satOff val="-6927"/>
                <a:lumOff val="32127"/>
                <a:alphaOff val="0"/>
                <a:shade val="93000"/>
                <a:satMod val="130000"/>
              </a:schemeClr>
            </a:gs>
            <a:gs pos="100000">
              <a:schemeClr val="accent1">
                <a:shade val="90000"/>
                <a:hueOff val="375112"/>
                <a:satOff val="-6927"/>
                <a:lumOff val="321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5798A-0CD2-4999-8AC3-00BC00A073A8}">
      <dsp:nvSpPr>
        <dsp:cNvPr id="0" name=""/>
        <dsp:cNvSpPr/>
      </dsp:nvSpPr>
      <dsp:spPr>
        <a:xfrm>
          <a:off x="2607484" y="1434919"/>
          <a:ext cx="1753790" cy="1753790"/>
        </a:xfrm>
        <a:prstGeom prst="gear9">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Gobierno</a:t>
          </a:r>
          <a:endParaRPr lang="es-MX" sz="900" kern="1200" dirty="0"/>
        </a:p>
      </dsp:txBody>
      <dsp:txXfrm>
        <a:off x="2960074" y="1845736"/>
        <a:ext cx="1048610" cy="901484"/>
      </dsp:txXfrm>
    </dsp:sp>
    <dsp:sp modelId="{7C6C0324-EA5C-4209-822A-B4C71C805A76}">
      <dsp:nvSpPr>
        <dsp:cNvPr id="0" name=""/>
        <dsp:cNvSpPr/>
      </dsp:nvSpPr>
      <dsp:spPr>
        <a:xfrm>
          <a:off x="1587097" y="1020387"/>
          <a:ext cx="1275484" cy="1275484"/>
        </a:xfrm>
        <a:prstGeom prst="gear6">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Información</a:t>
          </a:r>
          <a:endParaRPr lang="es-MX" sz="900" kern="1200" dirty="0"/>
        </a:p>
      </dsp:txBody>
      <dsp:txXfrm>
        <a:off x="1908204" y="1343435"/>
        <a:ext cx="633270" cy="629388"/>
      </dsp:txXfrm>
    </dsp:sp>
    <dsp:sp modelId="{07B5EBA8-8F90-4F93-AEF1-E6AF643FB104}">
      <dsp:nvSpPr>
        <dsp:cNvPr id="0" name=""/>
        <dsp:cNvSpPr/>
      </dsp:nvSpPr>
      <dsp:spPr>
        <a:xfrm rot="20700000">
          <a:off x="2301499" y="140433"/>
          <a:ext cx="1249713" cy="1249713"/>
        </a:xfrm>
        <a:prstGeom prst="gear6">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BICC</a:t>
          </a:r>
          <a:endParaRPr lang="es-MX" sz="900" kern="1200" dirty="0"/>
        </a:p>
      </dsp:txBody>
      <dsp:txXfrm rot="-20700000">
        <a:off x="2575597" y="414532"/>
        <a:ext cx="701516" cy="701516"/>
      </dsp:txXfrm>
    </dsp:sp>
    <dsp:sp modelId="{866F62F1-022F-4D44-8F4D-F68E086E419B}">
      <dsp:nvSpPr>
        <dsp:cNvPr id="0" name=""/>
        <dsp:cNvSpPr/>
      </dsp:nvSpPr>
      <dsp:spPr>
        <a:xfrm>
          <a:off x="2461910" y="1176317"/>
          <a:ext cx="2244851" cy="2244851"/>
        </a:xfrm>
        <a:prstGeom prst="circularArrow">
          <a:avLst>
            <a:gd name="adj1" fmla="val 4688"/>
            <a:gd name="adj2" fmla="val 299029"/>
            <a:gd name="adj3" fmla="val 2486232"/>
            <a:gd name="adj4" fmla="val 15927335"/>
            <a:gd name="adj5" fmla="val 5469"/>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18B5C8-5A24-4317-8CC6-DBEA6ECF5A9B}">
      <dsp:nvSpPr>
        <dsp:cNvPr id="0" name=""/>
        <dsp:cNvSpPr/>
      </dsp:nvSpPr>
      <dsp:spPr>
        <a:xfrm>
          <a:off x="1361212" y="742486"/>
          <a:ext cx="1631025" cy="1631025"/>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187556"/>
                <a:satOff val="-3464"/>
                <a:lumOff val="16063"/>
                <a:alphaOff val="0"/>
                <a:shade val="51000"/>
                <a:satMod val="130000"/>
              </a:schemeClr>
            </a:gs>
            <a:gs pos="80000">
              <a:schemeClr val="accent1">
                <a:shade val="90000"/>
                <a:hueOff val="187556"/>
                <a:satOff val="-3464"/>
                <a:lumOff val="16063"/>
                <a:alphaOff val="0"/>
                <a:shade val="93000"/>
                <a:satMod val="130000"/>
              </a:schemeClr>
            </a:gs>
            <a:gs pos="100000">
              <a:schemeClr val="accent1">
                <a:shade val="90000"/>
                <a:hueOff val="187556"/>
                <a:satOff val="-3464"/>
                <a:lumOff val="16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58E419-D286-48EA-976C-59212CBA3C93}">
      <dsp:nvSpPr>
        <dsp:cNvPr id="0" name=""/>
        <dsp:cNvSpPr/>
      </dsp:nvSpPr>
      <dsp:spPr>
        <a:xfrm>
          <a:off x="2012427" y="-128985"/>
          <a:ext cx="1758573" cy="1758573"/>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375112"/>
                <a:satOff val="-6927"/>
                <a:lumOff val="32127"/>
                <a:alphaOff val="0"/>
                <a:shade val="51000"/>
                <a:satMod val="130000"/>
              </a:schemeClr>
            </a:gs>
            <a:gs pos="80000">
              <a:schemeClr val="accent1">
                <a:shade val="90000"/>
                <a:hueOff val="375112"/>
                <a:satOff val="-6927"/>
                <a:lumOff val="32127"/>
                <a:alphaOff val="0"/>
                <a:shade val="93000"/>
                <a:satMod val="130000"/>
              </a:schemeClr>
            </a:gs>
            <a:gs pos="100000">
              <a:schemeClr val="accent1">
                <a:shade val="90000"/>
                <a:hueOff val="375112"/>
                <a:satOff val="-6927"/>
                <a:lumOff val="321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5798A-0CD2-4999-8AC3-00BC00A073A8}">
      <dsp:nvSpPr>
        <dsp:cNvPr id="0" name=""/>
        <dsp:cNvSpPr/>
      </dsp:nvSpPr>
      <dsp:spPr>
        <a:xfrm>
          <a:off x="2607484" y="1434919"/>
          <a:ext cx="1753790" cy="1753790"/>
        </a:xfrm>
        <a:prstGeom prst="gear9">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Gobierno</a:t>
          </a:r>
          <a:endParaRPr lang="es-MX" sz="900" kern="1200" dirty="0"/>
        </a:p>
      </dsp:txBody>
      <dsp:txXfrm>
        <a:off x="2960074" y="1845736"/>
        <a:ext cx="1048610" cy="901484"/>
      </dsp:txXfrm>
    </dsp:sp>
    <dsp:sp modelId="{7C6C0324-EA5C-4209-822A-B4C71C805A76}">
      <dsp:nvSpPr>
        <dsp:cNvPr id="0" name=""/>
        <dsp:cNvSpPr/>
      </dsp:nvSpPr>
      <dsp:spPr>
        <a:xfrm>
          <a:off x="1587097" y="1020387"/>
          <a:ext cx="1275484" cy="1275484"/>
        </a:xfrm>
        <a:prstGeom prst="gear6">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Información</a:t>
          </a:r>
          <a:endParaRPr lang="es-MX" sz="900" kern="1200" dirty="0"/>
        </a:p>
      </dsp:txBody>
      <dsp:txXfrm>
        <a:off x="1908204" y="1343435"/>
        <a:ext cx="633270" cy="629388"/>
      </dsp:txXfrm>
    </dsp:sp>
    <dsp:sp modelId="{07B5EBA8-8F90-4F93-AEF1-E6AF643FB104}">
      <dsp:nvSpPr>
        <dsp:cNvPr id="0" name=""/>
        <dsp:cNvSpPr/>
      </dsp:nvSpPr>
      <dsp:spPr>
        <a:xfrm rot="20700000">
          <a:off x="2301499" y="140433"/>
          <a:ext cx="1249713" cy="1249713"/>
        </a:xfrm>
        <a:prstGeom prst="gear6">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BICC</a:t>
          </a:r>
          <a:endParaRPr lang="es-MX" sz="900" kern="1200" dirty="0"/>
        </a:p>
      </dsp:txBody>
      <dsp:txXfrm rot="-20700000">
        <a:off x="2575597" y="414532"/>
        <a:ext cx="701516" cy="701516"/>
      </dsp:txXfrm>
    </dsp:sp>
    <dsp:sp modelId="{866F62F1-022F-4D44-8F4D-F68E086E419B}">
      <dsp:nvSpPr>
        <dsp:cNvPr id="0" name=""/>
        <dsp:cNvSpPr/>
      </dsp:nvSpPr>
      <dsp:spPr>
        <a:xfrm>
          <a:off x="2461910" y="1176317"/>
          <a:ext cx="2244851" cy="2244851"/>
        </a:xfrm>
        <a:prstGeom prst="circularArrow">
          <a:avLst>
            <a:gd name="adj1" fmla="val 4688"/>
            <a:gd name="adj2" fmla="val 299029"/>
            <a:gd name="adj3" fmla="val 2486232"/>
            <a:gd name="adj4" fmla="val 15927335"/>
            <a:gd name="adj5" fmla="val 5469"/>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18B5C8-5A24-4317-8CC6-DBEA6ECF5A9B}">
      <dsp:nvSpPr>
        <dsp:cNvPr id="0" name=""/>
        <dsp:cNvSpPr/>
      </dsp:nvSpPr>
      <dsp:spPr>
        <a:xfrm>
          <a:off x="1361212" y="742486"/>
          <a:ext cx="1631025" cy="1631025"/>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187556"/>
                <a:satOff val="-3464"/>
                <a:lumOff val="16063"/>
                <a:alphaOff val="0"/>
                <a:shade val="51000"/>
                <a:satMod val="130000"/>
              </a:schemeClr>
            </a:gs>
            <a:gs pos="80000">
              <a:schemeClr val="accent1">
                <a:shade val="90000"/>
                <a:hueOff val="187556"/>
                <a:satOff val="-3464"/>
                <a:lumOff val="16063"/>
                <a:alphaOff val="0"/>
                <a:shade val="93000"/>
                <a:satMod val="130000"/>
              </a:schemeClr>
            </a:gs>
            <a:gs pos="100000">
              <a:schemeClr val="accent1">
                <a:shade val="90000"/>
                <a:hueOff val="187556"/>
                <a:satOff val="-3464"/>
                <a:lumOff val="16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58E419-D286-48EA-976C-59212CBA3C93}">
      <dsp:nvSpPr>
        <dsp:cNvPr id="0" name=""/>
        <dsp:cNvSpPr/>
      </dsp:nvSpPr>
      <dsp:spPr>
        <a:xfrm>
          <a:off x="2012427" y="-128985"/>
          <a:ext cx="1758573" cy="1758573"/>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375112"/>
                <a:satOff val="-6927"/>
                <a:lumOff val="32127"/>
                <a:alphaOff val="0"/>
                <a:shade val="51000"/>
                <a:satMod val="130000"/>
              </a:schemeClr>
            </a:gs>
            <a:gs pos="80000">
              <a:schemeClr val="accent1">
                <a:shade val="90000"/>
                <a:hueOff val="375112"/>
                <a:satOff val="-6927"/>
                <a:lumOff val="32127"/>
                <a:alphaOff val="0"/>
                <a:shade val="93000"/>
                <a:satMod val="130000"/>
              </a:schemeClr>
            </a:gs>
            <a:gs pos="100000">
              <a:schemeClr val="accent1">
                <a:shade val="90000"/>
                <a:hueOff val="375112"/>
                <a:satOff val="-6927"/>
                <a:lumOff val="321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5C42C-0803-4187-A703-D83755A48BA7}" type="datetimeFigureOut">
              <a:rPr lang="es-EC" smtClean="0"/>
              <a:t>22/06/2014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7ADB8-BEC4-4797-BC18-8C810FCB1F64}" type="slidenum">
              <a:rPr lang="es-EC" smtClean="0"/>
              <a:t>‹Nº›</a:t>
            </a:fld>
            <a:endParaRPr lang="es-EC"/>
          </a:p>
        </p:txBody>
      </p:sp>
    </p:spTree>
    <p:extLst>
      <p:ext uri="{BB962C8B-B14F-4D97-AF65-F5344CB8AC3E}">
        <p14:creationId xmlns:p14="http://schemas.microsoft.com/office/powerpoint/2010/main" val="249227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6D0078A-704C-401B-9958-1ECAEC598215}" type="slidenum">
              <a:rPr lang="es-MX" smtClean="0"/>
              <a:t>1</a:t>
            </a:fld>
            <a:endParaRPr lang="es-MX"/>
          </a:p>
        </p:txBody>
      </p:sp>
    </p:spTree>
    <p:extLst>
      <p:ext uri="{BB962C8B-B14F-4D97-AF65-F5344CB8AC3E}">
        <p14:creationId xmlns:p14="http://schemas.microsoft.com/office/powerpoint/2010/main" val="128817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Un estudio de Global CIO </a:t>
            </a:r>
            <a:r>
              <a:rPr lang="es-EC" sz="1200" kern="1200" dirty="0" err="1" smtClean="0">
                <a:solidFill>
                  <a:schemeClr val="tx1"/>
                </a:solidFill>
                <a:effectLst/>
                <a:latin typeface="+mn-lt"/>
                <a:ea typeface="+mn-ea"/>
                <a:cs typeface="+mn-cs"/>
              </a:rPr>
              <a:t>Study</a:t>
            </a:r>
            <a:r>
              <a:rPr lang="es-EC" sz="1200" kern="1200" dirty="0" smtClean="0">
                <a:solidFill>
                  <a:schemeClr val="tx1"/>
                </a:solidFill>
                <a:effectLst/>
                <a:latin typeface="+mn-lt"/>
                <a:ea typeface="+mn-ea"/>
                <a:cs typeface="+mn-cs"/>
              </a:rPr>
              <a:t> 2009 da a conocer que el 83% de los ejecutivos de información encuestados, identificaron al Business </a:t>
            </a:r>
            <a:r>
              <a:rPr lang="es-EC" sz="1200" kern="1200" dirty="0" err="1" smtClean="0">
                <a:solidFill>
                  <a:schemeClr val="tx1"/>
                </a:solidFill>
                <a:effectLst/>
                <a:latin typeface="+mn-lt"/>
                <a:ea typeface="+mn-ea"/>
                <a:cs typeface="+mn-cs"/>
              </a:rPr>
              <a:t>Intelligence</a:t>
            </a:r>
            <a:r>
              <a:rPr lang="es-EC" sz="1200" kern="1200" dirty="0" smtClean="0">
                <a:solidFill>
                  <a:schemeClr val="tx1"/>
                </a:solidFill>
                <a:effectLst/>
                <a:latin typeface="+mn-lt"/>
                <a:ea typeface="+mn-ea"/>
                <a:cs typeface="+mn-cs"/>
              </a:rPr>
              <a:t> &amp; </a:t>
            </a:r>
            <a:r>
              <a:rPr lang="es-EC" sz="1200" kern="1200" dirty="0" err="1" smtClean="0">
                <a:solidFill>
                  <a:schemeClr val="tx1"/>
                </a:solidFill>
                <a:effectLst/>
                <a:latin typeface="+mn-lt"/>
                <a:ea typeface="+mn-ea"/>
                <a:cs typeface="+mn-cs"/>
              </a:rPr>
              <a:t>Analytics</a:t>
            </a:r>
            <a:r>
              <a:rPr lang="es-EC" sz="1200" kern="1200" dirty="0" smtClean="0">
                <a:solidFill>
                  <a:schemeClr val="tx1"/>
                </a:solidFill>
                <a:effectLst/>
                <a:latin typeface="+mn-lt"/>
                <a:ea typeface="+mn-ea"/>
                <a:cs typeface="+mn-cs"/>
              </a:rPr>
              <a:t> como el elemento para mejorar la competitividad de las organizaciones. Según un estudio anual sobre BI por parte de CETIUC al año 2008, muestra que 2 de cada 3 empresas han implementado una iniciativa de inteligencia de negocios, es decir arroja resultados con 69% que si utiliza BI y un 31% no utiliza</a:t>
            </a:r>
            <a:r>
              <a:rPr lang="es-EC" dirty="0" smtClean="0">
                <a:effectLst/>
              </a:rPr>
              <a:t> </a:t>
            </a:r>
            <a:r>
              <a:rPr lang="es-EC" sz="1200" kern="1200" dirty="0" smtClean="0">
                <a:solidFill>
                  <a:schemeClr val="tx1"/>
                </a:solidFill>
                <a:effectLst/>
                <a:latin typeface="+mn-lt"/>
                <a:ea typeface="+mn-ea"/>
                <a:cs typeface="+mn-cs"/>
              </a:rPr>
              <a:t>Estudio de IBM por parte de </a:t>
            </a:r>
            <a:r>
              <a:rPr lang="es-EC" sz="1200" kern="1200" dirty="0" err="1" smtClean="0">
                <a:solidFill>
                  <a:schemeClr val="tx1"/>
                </a:solidFill>
                <a:effectLst/>
                <a:latin typeface="+mn-lt"/>
                <a:ea typeface="+mn-ea"/>
                <a:cs typeface="+mn-cs"/>
              </a:rPr>
              <a:t>Institute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for</a:t>
            </a:r>
            <a:r>
              <a:rPr lang="es-EC" sz="1200" kern="1200" dirty="0" smtClean="0">
                <a:solidFill>
                  <a:schemeClr val="tx1"/>
                </a:solidFill>
                <a:effectLst/>
                <a:latin typeface="+mn-lt"/>
                <a:ea typeface="+mn-ea"/>
                <a:cs typeface="+mn-cs"/>
              </a:rPr>
              <a:t> Business </a:t>
            </a:r>
            <a:r>
              <a:rPr lang="es-EC" sz="1200" kern="1200" dirty="0" err="1" smtClean="0">
                <a:solidFill>
                  <a:schemeClr val="tx1"/>
                </a:solidFill>
                <a:effectLst/>
                <a:latin typeface="+mn-lt"/>
                <a:ea typeface="+mn-ea"/>
                <a:cs typeface="+mn-cs"/>
              </a:rPr>
              <a:t>Value</a:t>
            </a:r>
            <a:r>
              <a:rPr lang="es-EC" sz="1200" kern="1200" dirty="0" smtClean="0">
                <a:solidFill>
                  <a:schemeClr val="tx1"/>
                </a:solidFill>
                <a:effectLst/>
                <a:latin typeface="+mn-lt"/>
                <a:ea typeface="+mn-ea"/>
                <a:cs typeface="+mn-cs"/>
              </a:rPr>
              <a:t>, dirigido a los máximos responsables de tecnología (</a:t>
            </a:r>
            <a:r>
              <a:rPr lang="es-EC" sz="1200" kern="1200" dirty="0" err="1" smtClean="0">
                <a:solidFill>
                  <a:schemeClr val="tx1"/>
                </a:solidFill>
                <a:effectLst/>
                <a:latin typeface="+mn-lt"/>
                <a:ea typeface="+mn-ea"/>
                <a:cs typeface="+mn-cs"/>
              </a:rPr>
              <a:t>CIO’s</a:t>
            </a:r>
            <a:r>
              <a:rPr lang="es-EC" sz="1200" kern="1200" dirty="0" smtClean="0">
                <a:solidFill>
                  <a:schemeClr val="tx1"/>
                </a:solidFill>
                <a:effectLst/>
                <a:latin typeface="+mn-lt"/>
                <a:ea typeface="+mn-ea"/>
                <a:cs typeface="+mn-cs"/>
              </a:rPr>
              <a:t>) de organizaciones.</a:t>
            </a:r>
          </a:p>
          <a:p>
            <a:r>
              <a:rPr lang="es-EC" sz="1200" kern="1200" dirty="0" smtClean="0">
                <a:solidFill>
                  <a:schemeClr val="tx1"/>
                </a:solidFill>
                <a:effectLst/>
                <a:latin typeface="+mn-lt"/>
                <a:ea typeface="+mn-ea"/>
                <a:cs typeface="+mn-cs"/>
              </a:rPr>
              <a:t>Centro de Estudios de Tecnologías de Información, unidad de investigación de la Escuela de Ingeniería  de la Pontificia Universidad Católica de Chile.</a:t>
            </a:r>
          </a:p>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14</a:t>
            </a:fld>
            <a:endParaRPr lang="es-EC"/>
          </a:p>
        </p:txBody>
      </p:sp>
    </p:spTree>
    <p:extLst>
      <p:ext uri="{BB962C8B-B14F-4D97-AF65-F5344CB8AC3E}">
        <p14:creationId xmlns:p14="http://schemas.microsoft.com/office/powerpoint/2010/main" val="297240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Un estudio de Global CIO </a:t>
            </a:r>
            <a:r>
              <a:rPr lang="es-EC" sz="1200" kern="1200" dirty="0" err="1" smtClean="0">
                <a:solidFill>
                  <a:schemeClr val="tx1"/>
                </a:solidFill>
                <a:effectLst/>
                <a:latin typeface="+mn-lt"/>
                <a:ea typeface="+mn-ea"/>
                <a:cs typeface="+mn-cs"/>
              </a:rPr>
              <a:t>Study</a:t>
            </a:r>
            <a:r>
              <a:rPr lang="es-EC" sz="1200" kern="1200" dirty="0" smtClean="0">
                <a:solidFill>
                  <a:schemeClr val="tx1"/>
                </a:solidFill>
                <a:effectLst/>
                <a:latin typeface="+mn-lt"/>
                <a:ea typeface="+mn-ea"/>
                <a:cs typeface="+mn-cs"/>
              </a:rPr>
              <a:t> 2009 da a conocer que el 83% de los ejecutivos de información encuestados, identificaron al Business </a:t>
            </a:r>
            <a:r>
              <a:rPr lang="es-EC" sz="1200" kern="1200" dirty="0" err="1" smtClean="0">
                <a:solidFill>
                  <a:schemeClr val="tx1"/>
                </a:solidFill>
                <a:effectLst/>
                <a:latin typeface="+mn-lt"/>
                <a:ea typeface="+mn-ea"/>
                <a:cs typeface="+mn-cs"/>
              </a:rPr>
              <a:t>Intelligence</a:t>
            </a:r>
            <a:r>
              <a:rPr lang="es-EC" sz="1200" kern="1200" dirty="0" smtClean="0">
                <a:solidFill>
                  <a:schemeClr val="tx1"/>
                </a:solidFill>
                <a:effectLst/>
                <a:latin typeface="+mn-lt"/>
                <a:ea typeface="+mn-ea"/>
                <a:cs typeface="+mn-cs"/>
              </a:rPr>
              <a:t> &amp; </a:t>
            </a:r>
            <a:r>
              <a:rPr lang="es-EC" sz="1200" kern="1200" dirty="0" err="1" smtClean="0">
                <a:solidFill>
                  <a:schemeClr val="tx1"/>
                </a:solidFill>
                <a:effectLst/>
                <a:latin typeface="+mn-lt"/>
                <a:ea typeface="+mn-ea"/>
                <a:cs typeface="+mn-cs"/>
              </a:rPr>
              <a:t>Analytics</a:t>
            </a:r>
            <a:r>
              <a:rPr lang="es-EC" sz="1200" kern="1200" dirty="0" smtClean="0">
                <a:solidFill>
                  <a:schemeClr val="tx1"/>
                </a:solidFill>
                <a:effectLst/>
                <a:latin typeface="+mn-lt"/>
                <a:ea typeface="+mn-ea"/>
                <a:cs typeface="+mn-cs"/>
              </a:rPr>
              <a:t> como el elemento para mejorar la competitividad de las organizaciones. Según un estudio anual sobre BI por parte de CETIUC al año 2008, muestra que 2 de cada 3 empresas han implementado una iniciativa de inteligencia de negocios, es decir arroja resultados con 69% que si utiliza BI y un 31% no utiliza</a:t>
            </a:r>
            <a:r>
              <a:rPr lang="es-EC" dirty="0" smtClean="0">
                <a:effectLst/>
              </a:rPr>
              <a:t> </a:t>
            </a:r>
            <a:r>
              <a:rPr lang="es-EC" sz="1200" kern="1200" dirty="0" smtClean="0">
                <a:solidFill>
                  <a:schemeClr val="tx1"/>
                </a:solidFill>
                <a:effectLst/>
                <a:latin typeface="+mn-lt"/>
                <a:ea typeface="+mn-ea"/>
                <a:cs typeface="+mn-cs"/>
              </a:rPr>
              <a:t>Estudio de IBM por parte de </a:t>
            </a:r>
            <a:r>
              <a:rPr lang="es-EC" sz="1200" kern="1200" dirty="0" err="1" smtClean="0">
                <a:solidFill>
                  <a:schemeClr val="tx1"/>
                </a:solidFill>
                <a:effectLst/>
                <a:latin typeface="+mn-lt"/>
                <a:ea typeface="+mn-ea"/>
                <a:cs typeface="+mn-cs"/>
              </a:rPr>
              <a:t>Institute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for</a:t>
            </a:r>
            <a:r>
              <a:rPr lang="es-EC" sz="1200" kern="1200" dirty="0" smtClean="0">
                <a:solidFill>
                  <a:schemeClr val="tx1"/>
                </a:solidFill>
                <a:effectLst/>
                <a:latin typeface="+mn-lt"/>
                <a:ea typeface="+mn-ea"/>
                <a:cs typeface="+mn-cs"/>
              </a:rPr>
              <a:t> Business </a:t>
            </a:r>
            <a:r>
              <a:rPr lang="es-EC" sz="1200" kern="1200" dirty="0" err="1" smtClean="0">
                <a:solidFill>
                  <a:schemeClr val="tx1"/>
                </a:solidFill>
                <a:effectLst/>
                <a:latin typeface="+mn-lt"/>
                <a:ea typeface="+mn-ea"/>
                <a:cs typeface="+mn-cs"/>
              </a:rPr>
              <a:t>Value</a:t>
            </a:r>
            <a:r>
              <a:rPr lang="es-EC" sz="1200" kern="1200" dirty="0" smtClean="0">
                <a:solidFill>
                  <a:schemeClr val="tx1"/>
                </a:solidFill>
                <a:effectLst/>
                <a:latin typeface="+mn-lt"/>
                <a:ea typeface="+mn-ea"/>
                <a:cs typeface="+mn-cs"/>
              </a:rPr>
              <a:t>, dirigido a los máximos responsables de tecnología (</a:t>
            </a:r>
            <a:r>
              <a:rPr lang="es-EC" sz="1200" kern="1200" dirty="0" err="1" smtClean="0">
                <a:solidFill>
                  <a:schemeClr val="tx1"/>
                </a:solidFill>
                <a:effectLst/>
                <a:latin typeface="+mn-lt"/>
                <a:ea typeface="+mn-ea"/>
                <a:cs typeface="+mn-cs"/>
              </a:rPr>
              <a:t>CIO’s</a:t>
            </a:r>
            <a:r>
              <a:rPr lang="es-EC" sz="1200" kern="1200" dirty="0" smtClean="0">
                <a:solidFill>
                  <a:schemeClr val="tx1"/>
                </a:solidFill>
                <a:effectLst/>
                <a:latin typeface="+mn-lt"/>
                <a:ea typeface="+mn-ea"/>
                <a:cs typeface="+mn-cs"/>
              </a:rPr>
              <a:t>) de organizaciones.</a:t>
            </a:r>
          </a:p>
          <a:p>
            <a:r>
              <a:rPr lang="es-EC" sz="1200" kern="1200" smtClean="0">
                <a:solidFill>
                  <a:schemeClr val="tx1"/>
                </a:solidFill>
                <a:effectLst/>
                <a:latin typeface="+mn-lt"/>
                <a:ea typeface="+mn-ea"/>
                <a:cs typeface="+mn-cs"/>
              </a:rPr>
              <a:t>Centro de Estudios de Tecnologías de Información, unidad de investigación de la Escuela de Ingeniería  de la Pontificia Universidad Católica de Chile.</a:t>
            </a:r>
          </a:p>
          <a:p>
            <a:endParaRPr lang="es-EC"/>
          </a:p>
        </p:txBody>
      </p:sp>
      <p:sp>
        <p:nvSpPr>
          <p:cNvPr id="4" name="3 Marcador de número de diapositiva"/>
          <p:cNvSpPr>
            <a:spLocks noGrp="1"/>
          </p:cNvSpPr>
          <p:nvPr>
            <p:ph type="sldNum" sz="quarter" idx="10"/>
          </p:nvPr>
        </p:nvSpPr>
        <p:spPr/>
        <p:txBody>
          <a:bodyPr/>
          <a:lstStyle/>
          <a:p>
            <a:fld id="{A907ADB8-BEC4-4797-BC18-8C810FCB1F64}" type="slidenum">
              <a:rPr lang="es-EC" smtClean="0"/>
              <a:t>15</a:t>
            </a:fld>
            <a:endParaRPr lang="es-EC"/>
          </a:p>
        </p:txBody>
      </p:sp>
    </p:spTree>
    <p:extLst>
      <p:ext uri="{BB962C8B-B14F-4D97-AF65-F5344CB8AC3E}">
        <p14:creationId xmlns:p14="http://schemas.microsoft.com/office/powerpoint/2010/main" val="297240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16</a:t>
            </a:fld>
            <a:endParaRPr lang="es-EC"/>
          </a:p>
        </p:txBody>
      </p:sp>
    </p:spTree>
    <p:extLst>
      <p:ext uri="{BB962C8B-B14F-4D97-AF65-F5344CB8AC3E}">
        <p14:creationId xmlns:p14="http://schemas.microsoft.com/office/powerpoint/2010/main" val="297240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itchFamily="34" charset="0"/>
              <a:buChar char="•"/>
            </a:pPr>
            <a:r>
              <a:rPr lang="es-MX" sz="1200" dirty="0" smtClean="0"/>
              <a:t>Liderar, dirigir, Regular</a:t>
            </a:r>
          </a:p>
          <a:p>
            <a:pPr marL="171450" indent="-171450">
              <a:buFont typeface="Arial" pitchFamily="34" charset="0"/>
              <a:buChar char="•"/>
            </a:pPr>
            <a:r>
              <a:rPr lang="es-MX" sz="1200" dirty="0" smtClean="0"/>
              <a:t>Gobernar</a:t>
            </a:r>
            <a:r>
              <a:rPr lang="es-MX" sz="1200" baseline="0" dirty="0" smtClean="0"/>
              <a:t> es liderar, regular</a:t>
            </a:r>
            <a:r>
              <a:rPr lang="es-MX" sz="1200" baseline="0" smtClean="0"/>
              <a:t>; administración </a:t>
            </a:r>
            <a:r>
              <a:rPr lang="es-MX" sz="1200" baseline="0" dirty="0" smtClean="0"/>
              <a:t>es ejecutar</a:t>
            </a:r>
            <a:endParaRPr lang="es-MX" sz="1200" dirty="0" smtClean="0"/>
          </a:p>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17</a:t>
            </a:fld>
            <a:endParaRPr lang="es-EC"/>
          </a:p>
        </p:txBody>
      </p:sp>
    </p:spTree>
    <p:extLst>
      <p:ext uri="{BB962C8B-B14F-4D97-AF65-F5344CB8AC3E}">
        <p14:creationId xmlns:p14="http://schemas.microsoft.com/office/powerpoint/2010/main" val="888321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19</a:t>
            </a:fld>
            <a:endParaRPr lang="es-EC"/>
          </a:p>
        </p:txBody>
      </p:sp>
    </p:spTree>
    <p:extLst>
      <p:ext uri="{BB962C8B-B14F-4D97-AF65-F5344CB8AC3E}">
        <p14:creationId xmlns:p14="http://schemas.microsoft.com/office/powerpoint/2010/main" val="2969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Dimensiones</a:t>
            </a:r>
            <a:r>
              <a:rPr lang="es-EC" baseline="0" dirty="0" smtClean="0"/>
              <a:t> o Aristas</a:t>
            </a:r>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20</a:t>
            </a:fld>
            <a:endParaRPr lang="es-EC"/>
          </a:p>
        </p:txBody>
      </p:sp>
    </p:spTree>
    <p:extLst>
      <p:ext uri="{BB962C8B-B14F-4D97-AF65-F5344CB8AC3E}">
        <p14:creationId xmlns:p14="http://schemas.microsoft.com/office/powerpoint/2010/main" val="2969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err="1" smtClean="0">
                <a:solidFill>
                  <a:schemeClr val="tx1"/>
                </a:solidFill>
                <a:effectLst/>
                <a:latin typeface="+mn-lt"/>
                <a:ea typeface="+mn-ea"/>
                <a:cs typeface="+mn-cs"/>
              </a:rPr>
              <a:t>Gartner</a:t>
            </a:r>
            <a:r>
              <a:rPr lang="es-EC" sz="1200" kern="1200" dirty="0" smtClean="0">
                <a:solidFill>
                  <a:schemeClr val="tx1"/>
                </a:solidFill>
                <a:effectLst/>
                <a:latin typeface="+mn-lt"/>
                <a:ea typeface="+mn-ea"/>
                <a:cs typeface="+mn-cs"/>
              </a:rPr>
              <a:t> en un documento de análisis [2], establece que “El BICC es esencial para una estrategia de BI en la organización”, a través de la cual “se puede tratar con eficacia los desafíos críticos tales como la dotación de personal, planificación y adquisición de recursos”.</a:t>
            </a:r>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21</a:t>
            </a:fld>
            <a:endParaRPr lang="es-EC"/>
          </a:p>
        </p:txBody>
      </p:sp>
    </p:spTree>
    <p:extLst>
      <p:ext uri="{BB962C8B-B14F-4D97-AF65-F5344CB8AC3E}">
        <p14:creationId xmlns:p14="http://schemas.microsoft.com/office/powerpoint/2010/main" val="237041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err="1" smtClean="0">
                <a:solidFill>
                  <a:schemeClr val="tx1"/>
                </a:solidFill>
                <a:effectLst/>
                <a:latin typeface="+mn-lt"/>
                <a:ea typeface="+mn-ea"/>
                <a:cs typeface="+mn-cs"/>
              </a:rPr>
              <a:t>Gartner</a:t>
            </a:r>
            <a:r>
              <a:rPr lang="es-EC" sz="1200" kern="1200" dirty="0" smtClean="0">
                <a:solidFill>
                  <a:schemeClr val="tx1"/>
                </a:solidFill>
                <a:effectLst/>
                <a:latin typeface="+mn-lt"/>
                <a:ea typeface="+mn-ea"/>
                <a:cs typeface="+mn-cs"/>
              </a:rPr>
              <a:t> en un documento de análisis [2], establece que “El BICC es esencial para una estrategia de BI en la organización”, a través de la cual “se puede tratar con eficacia los desafíos críticos tales como la dotación de personal, planificación y adquisición de recursos”.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 saber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el BICC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multifuncional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debe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enfoncado</a:t>
            </a:r>
            <a:r>
              <a:rPr lang="en-US" sz="1200" kern="1200" baseline="0" dirty="0" smtClean="0">
                <a:solidFill>
                  <a:schemeClr val="tx1"/>
                </a:solidFill>
                <a:effectLst/>
                <a:latin typeface="+mn-lt"/>
                <a:ea typeface="+mn-ea"/>
                <a:cs typeface="+mn-cs"/>
              </a:rPr>
              <a:t> en 3 </a:t>
            </a:r>
            <a:r>
              <a:rPr lang="en-US" sz="1200" kern="1200" baseline="0" dirty="0" err="1" smtClean="0">
                <a:solidFill>
                  <a:schemeClr val="tx1"/>
                </a:solidFill>
                <a:effectLst/>
                <a:latin typeface="+mn-lt"/>
                <a:ea typeface="+mn-ea"/>
                <a:cs typeface="+mn-cs"/>
              </a:rPr>
              <a:t>ambitos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Negocio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Analitico</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Tecnologico</a:t>
            </a:r>
            <a:r>
              <a:rPr lang="en-US" sz="1200" kern="1200" baseline="0" dirty="0" smtClean="0">
                <a:solidFill>
                  <a:schemeClr val="tx1"/>
                </a:solidFill>
                <a:effectLst/>
                <a:latin typeface="+mn-lt"/>
                <a:ea typeface="+mn-ea"/>
                <a:cs typeface="+mn-cs"/>
              </a:rPr>
              <a:t>.</a:t>
            </a:r>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22</a:t>
            </a:fld>
            <a:endParaRPr lang="es-EC"/>
          </a:p>
        </p:txBody>
      </p:sp>
    </p:spTree>
    <p:extLst>
      <p:ext uri="{BB962C8B-B14F-4D97-AF65-F5344CB8AC3E}">
        <p14:creationId xmlns:p14="http://schemas.microsoft.com/office/powerpoint/2010/main" val="2370419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23</a:t>
            </a:fld>
            <a:endParaRPr lang="es-EC"/>
          </a:p>
        </p:txBody>
      </p:sp>
    </p:spTree>
    <p:extLst>
      <p:ext uri="{BB962C8B-B14F-4D97-AF65-F5344CB8AC3E}">
        <p14:creationId xmlns:p14="http://schemas.microsoft.com/office/powerpoint/2010/main" val="237041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24</a:t>
            </a:fld>
            <a:endParaRPr lang="es-EC"/>
          </a:p>
        </p:txBody>
      </p:sp>
    </p:spTree>
    <p:extLst>
      <p:ext uri="{BB962C8B-B14F-4D97-AF65-F5344CB8AC3E}">
        <p14:creationId xmlns:p14="http://schemas.microsoft.com/office/powerpoint/2010/main" val="237041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endParaRPr lang="es-EC" dirty="0"/>
          </a:p>
        </p:txBody>
      </p:sp>
      <p:sp>
        <p:nvSpPr>
          <p:cNvPr id="4" name="3 Marcador de número de diapositiva"/>
          <p:cNvSpPr>
            <a:spLocks noGrp="1"/>
          </p:cNvSpPr>
          <p:nvPr>
            <p:ph type="sldNum" sz="quarter" idx="10"/>
          </p:nvPr>
        </p:nvSpPr>
        <p:spPr/>
        <p:txBody>
          <a:bodyPr/>
          <a:lstStyle/>
          <a:p>
            <a:fld id="{36D0078A-704C-401B-9958-1ECAEC598215}" type="slidenum">
              <a:rPr lang="es-MX" smtClean="0"/>
              <a:t>4</a:t>
            </a:fld>
            <a:endParaRPr lang="es-MX"/>
          </a:p>
        </p:txBody>
      </p:sp>
    </p:spTree>
    <p:extLst>
      <p:ext uri="{BB962C8B-B14F-4D97-AF65-F5344CB8AC3E}">
        <p14:creationId xmlns:p14="http://schemas.microsoft.com/office/powerpoint/2010/main" val="1108849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b="1" kern="1200" dirty="0" smtClean="0">
                <a:solidFill>
                  <a:schemeClr val="tx1"/>
                </a:solidFill>
                <a:effectLst/>
                <a:latin typeface="+mn-lt"/>
                <a:ea typeface="+mn-ea"/>
                <a:cs typeface="+mn-cs"/>
              </a:rPr>
              <a:t>BICC Virtual</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Surgen como iniciativas individuales por cada departamento.</a:t>
            </a:r>
          </a:p>
          <a:p>
            <a:pPr lvl="0"/>
            <a:r>
              <a:rPr lang="es-EC" sz="1200" b="1" kern="1200" dirty="0" smtClean="0">
                <a:solidFill>
                  <a:schemeClr val="tx1"/>
                </a:solidFill>
                <a:effectLst/>
                <a:latin typeface="+mn-lt"/>
                <a:ea typeface="+mn-ea"/>
                <a:cs typeface="+mn-cs"/>
              </a:rPr>
              <a:t>BICC como parte de Departamento</a:t>
            </a:r>
          </a:p>
          <a:p>
            <a:r>
              <a:rPr lang="es-EC" sz="1200" kern="1200" dirty="0" smtClean="0">
                <a:solidFill>
                  <a:schemeClr val="tx1"/>
                </a:solidFill>
                <a:effectLst/>
                <a:latin typeface="+mn-lt"/>
                <a:ea typeface="+mn-ea"/>
                <a:cs typeface="+mn-cs"/>
              </a:rPr>
              <a:t>Es conformado bajo el patrocinio de un Departamento y su alcance empieza a ser más transversal a la organización.</a:t>
            </a:r>
          </a:p>
          <a:p>
            <a:pPr lvl="0"/>
            <a:r>
              <a:rPr lang="es-EC" sz="1200" b="1" kern="1200" dirty="0" smtClean="0">
                <a:solidFill>
                  <a:schemeClr val="tx1"/>
                </a:solidFill>
                <a:effectLst/>
                <a:latin typeface="+mn-lt"/>
                <a:ea typeface="+mn-ea"/>
                <a:cs typeface="+mn-cs"/>
              </a:rPr>
              <a:t>BICC Distribuido</a:t>
            </a:r>
          </a:p>
          <a:p>
            <a:r>
              <a:rPr lang="es-EC" sz="1200" kern="1200" dirty="0" smtClean="0">
                <a:solidFill>
                  <a:schemeClr val="tx1"/>
                </a:solidFill>
                <a:effectLst/>
                <a:latin typeface="+mn-lt"/>
                <a:ea typeface="+mn-ea"/>
                <a:cs typeface="+mn-cs"/>
              </a:rPr>
              <a:t>Como su nombre lo indica, se encuentra distribuido por cada departamento generador de datos, y gobernados por el BICC principal</a:t>
            </a:r>
          </a:p>
          <a:p>
            <a:pPr lvl="0"/>
            <a:r>
              <a:rPr lang="es-EC" sz="1200" b="1" kern="1200" dirty="0" smtClean="0">
                <a:solidFill>
                  <a:schemeClr val="tx1"/>
                </a:solidFill>
                <a:effectLst/>
                <a:latin typeface="+mn-lt"/>
                <a:ea typeface="+mn-ea"/>
                <a:cs typeface="+mn-cs"/>
              </a:rPr>
              <a:t>BICC Departamental</a:t>
            </a:r>
          </a:p>
          <a:p>
            <a:r>
              <a:rPr lang="es-EC" sz="1200" kern="1200" dirty="0" smtClean="0">
                <a:solidFill>
                  <a:schemeClr val="tx1"/>
                </a:solidFill>
                <a:effectLst/>
                <a:latin typeface="+mn-lt"/>
                <a:ea typeface="+mn-ea"/>
                <a:cs typeface="+mn-cs"/>
              </a:rPr>
              <a:t>Se encuentra conformado un BICC como un departamento que rinde cuentas a la gerencia general, cuenta con el patrocinio más alto de la organización.</a:t>
            </a:r>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25</a:t>
            </a:fld>
            <a:endParaRPr lang="es-EC"/>
          </a:p>
        </p:txBody>
      </p:sp>
    </p:spTree>
    <p:extLst>
      <p:ext uri="{BB962C8B-B14F-4D97-AF65-F5344CB8AC3E}">
        <p14:creationId xmlns:p14="http://schemas.microsoft.com/office/powerpoint/2010/main" val="237041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Los modelos de Madurez tienen su </a:t>
            </a:r>
            <a:r>
              <a:rPr lang="es-EC" sz="1200" b="1" kern="1200" dirty="0" smtClean="0">
                <a:solidFill>
                  <a:schemeClr val="tx1"/>
                </a:solidFill>
                <a:effectLst/>
                <a:latin typeface="+mn-lt"/>
                <a:ea typeface="+mn-ea"/>
                <a:cs typeface="+mn-cs"/>
              </a:rPr>
              <a:t>origen</a:t>
            </a:r>
            <a:r>
              <a:rPr lang="es-EC" sz="1200" kern="1200" dirty="0" smtClean="0">
                <a:solidFill>
                  <a:schemeClr val="tx1"/>
                </a:solidFill>
                <a:effectLst/>
                <a:latin typeface="+mn-lt"/>
                <a:ea typeface="+mn-ea"/>
                <a:cs typeface="+mn-cs"/>
              </a:rPr>
              <a:t> en el ya reconocido </a:t>
            </a:r>
            <a:r>
              <a:rPr lang="es-EC" sz="1200" b="1" kern="1200" dirty="0" err="1" smtClean="0">
                <a:solidFill>
                  <a:schemeClr val="tx1"/>
                </a:solidFill>
                <a:effectLst/>
                <a:latin typeface="+mn-lt"/>
                <a:ea typeface="+mn-ea"/>
                <a:cs typeface="+mn-cs"/>
              </a:rPr>
              <a:t>Capability</a:t>
            </a:r>
            <a:r>
              <a:rPr lang="es-EC" sz="1200" b="1" kern="1200" dirty="0" smtClean="0">
                <a:solidFill>
                  <a:schemeClr val="tx1"/>
                </a:solidFill>
                <a:effectLst/>
                <a:latin typeface="+mn-lt"/>
                <a:ea typeface="+mn-ea"/>
                <a:cs typeface="+mn-cs"/>
              </a:rPr>
              <a:t> </a:t>
            </a:r>
            <a:r>
              <a:rPr lang="es-EC" sz="1200" b="1" kern="1200" dirty="0" err="1" smtClean="0">
                <a:solidFill>
                  <a:schemeClr val="tx1"/>
                </a:solidFill>
                <a:effectLst/>
                <a:latin typeface="+mn-lt"/>
                <a:ea typeface="+mn-ea"/>
                <a:cs typeface="+mn-cs"/>
              </a:rPr>
              <a:t>Maturity</a:t>
            </a:r>
            <a:r>
              <a:rPr lang="es-EC" sz="1200" b="1" kern="1200" dirty="0" smtClean="0">
                <a:solidFill>
                  <a:schemeClr val="tx1"/>
                </a:solidFill>
                <a:effectLst/>
                <a:latin typeface="+mn-lt"/>
                <a:ea typeface="+mn-ea"/>
                <a:cs typeface="+mn-cs"/>
              </a:rPr>
              <a:t> </a:t>
            </a:r>
            <a:r>
              <a:rPr lang="es-EC" sz="1200" b="1" kern="1200" dirty="0" err="1" smtClean="0">
                <a:solidFill>
                  <a:schemeClr val="tx1"/>
                </a:solidFill>
                <a:effectLst/>
                <a:latin typeface="+mn-lt"/>
                <a:ea typeface="+mn-ea"/>
                <a:cs typeface="+mn-cs"/>
              </a:rPr>
              <a:t>Model</a:t>
            </a:r>
            <a:r>
              <a:rPr lang="es-EC" sz="1200" b="1" kern="1200" dirty="0" smtClean="0">
                <a:solidFill>
                  <a:schemeClr val="tx1"/>
                </a:solidFill>
                <a:effectLst/>
                <a:latin typeface="+mn-lt"/>
                <a:ea typeface="+mn-ea"/>
                <a:cs typeface="+mn-cs"/>
              </a:rPr>
              <a:t> (CMM)</a:t>
            </a:r>
            <a:r>
              <a:rPr lang="es-EC" sz="1200" kern="1200" dirty="0" smtClean="0">
                <a:solidFill>
                  <a:schemeClr val="tx1"/>
                </a:solidFill>
                <a:effectLst/>
                <a:latin typeface="+mn-lt"/>
                <a:ea typeface="+mn-ea"/>
                <a:cs typeface="+mn-cs"/>
              </a:rPr>
              <a:t>, que fue desarrollado para el proceso de desarrollo de software. </a:t>
            </a:r>
          </a:p>
          <a:p>
            <a:r>
              <a:rPr lang="es-EC" sz="1200" kern="1200" dirty="0" smtClean="0">
                <a:solidFill>
                  <a:schemeClr val="tx1"/>
                </a:solidFill>
                <a:effectLst/>
                <a:latin typeface="+mn-lt"/>
                <a:ea typeface="+mn-ea"/>
                <a:cs typeface="+mn-cs"/>
              </a:rPr>
              <a:t>Se utiliza los modelos de Madurez con el fin de determinar en qué nivel o etapa de evolución se encuentra la empresa para poder tomar acciones y seguir con el siguiente nivel.</a:t>
            </a:r>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26</a:t>
            </a:fld>
            <a:endParaRPr lang="es-EC"/>
          </a:p>
        </p:txBody>
      </p:sp>
    </p:spTree>
    <p:extLst>
      <p:ext uri="{BB962C8B-B14F-4D97-AF65-F5344CB8AC3E}">
        <p14:creationId xmlns:p14="http://schemas.microsoft.com/office/powerpoint/2010/main" val="2370419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27</a:t>
            </a:fld>
            <a:endParaRPr lang="es-EC"/>
          </a:p>
        </p:txBody>
      </p:sp>
    </p:spTree>
    <p:extLst>
      <p:ext uri="{BB962C8B-B14F-4D97-AF65-F5344CB8AC3E}">
        <p14:creationId xmlns:p14="http://schemas.microsoft.com/office/powerpoint/2010/main" val="237041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Inconsciente.</a:t>
            </a:r>
          </a:p>
          <a:p>
            <a:r>
              <a:rPr lang="es-EC" sz="1200" kern="1200" dirty="0" smtClean="0">
                <a:solidFill>
                  <a:schemeClr val="tx1"/>
                </a:solidFill>
                <a:effectLst/>
                <a:latin typeface="+mn-lt"/>
                <a:ea typeface="+mn-ea"/>
                <a:cs typeface="+mn-cs"/>
              </a:rPr>
              <a:t>Nivel inicial en el cual prevalecen los “</a:t>
            </a:r>
            <a:r>
              <a:rPr lang="es-EC" sz="1200" b="1" kern="1200" dirty="0" smtClean="0">
                <a:solidFill>
                  <a:schemeClr val="tx1"/>
                </a:solidFill>
                <a:effectLst/>
                <a:latin typeface="+mn-lt"/>
                <a:ea typeface="+mn-ea"/>
                <a:cs typeface="+mn-cs"/>
              </a:rPr>
              <a:t>cruces</a:t>
            </a:r>
            <a:r>
              <a:rPr lang="es-EC" sz="1200" kern="1200" dirty="0" smtClean="0">
                <a:solidFill>
                  <a:schemeClr val="tx1"/>
                </a:solidFill>
                <a:effectLst/>
                <a:latin typeface="+mn-lt"/>
                <a:ea typeface="+mn-ea"/>
                <a:cs typeface="+mn-cs"/>
              </a:rPr>
              <a:t>” de datos con el uso de </a:t>
            </a:r>
            <a:r>
              <a:rPr lang="es-EC" sz="1200" b="1" kern="1200" dirty="0" smtClean="0">
                <a:solidFill>
                  <a:schemeClr val="tx1"/>
                </a:solidFill>
                <a:effectLst/>
                <a:latin typeface="+mn-lt"/>
                <a:ea typeface="+mn-ea"/>
                <a:cs typeface="+mn-cs"/>
              </a:rPr>
              <a:t>hojas de cálculo </a:t>
            </a:r>
            <a:r>
              <a:rPr lang="es-EC" sz="1200" kern="1200" dirty="0" smtClean="0">
                <a:solidFill>
                  <a:schemeClr val="tx1"/>
                </a:solidFill>
                <a:effectLst/>
                <a:latin typeface="+mn-lt"/>
                <a:ea typeface="+mn-ea"/>
                <a:cs typeface="+mn-cs"/>
              </a:rPr>
              <a:t>como recurso principal para obtener información, y de esta manera dar respuesta a las necesidades de reportes solicitadas por gente directiva y de toma de decisiones. Si bien es un recurso alternativo del momento en una etapa inicial para la consolidación de información, no es el recomendable, entre otras situaciones por:</a:t>
            </a:r>
          </a:p>
          <a:p>
            <a:pPr marL="628650" lvl="1" indent="-171450">
              <a:buFont typeface="Arial" pitchFamily="34" charset="0"/>
              <a:buChar char="•"/>
            </a:pPr>
            <a:r>
              <a:rPr lang="es-EC" sz="1200" kern="1200" dirty="0" smtClean="0">
                <a:solidFill>
                  <a:schemeClr val="tx1"/>
                </a:solidFill>
                <a:effectLst/>
                <a:latin typeface="+mn-lt"/>
                <a:ea typeface="+mn-ea"/>
                <a:cs typeface="+mn-cs"/>
              </a:rPr>
              <a:t>Susceptible a fraude</a:t>
            </a:r>
          </a:p>
          <a:p>
            <a:pPr marL="628650" lvl="1" indent="-171450">
              <a:buFont typeface="Arial" pitchFamily="34" charset="0"/>
              <a:buChar char="•"/>
            </a:pPr>
            <a:r>
              <a:rPr lang="es-EC" sz="1200" kern="1200" dirty="0" smtClean="0">
                <a:solidFill>
                  <a:schemeClr val="tx1"/>
                </a:solidFill>
                <a:effectLst/>
                <a:latin typeface="+mn-lt"/>
                <a:ea typeface="+mn-ea"/>
                <a:cs typeface="+mn-cs"/>
              </a:rPr>
              <a:t>Islas de información.</a:t>
            </a:r>
          </a:p>
          <a:p>
            <a:pPr marL="628650" lvl="1" indent="-171450">
              <a:buFont typeface="Arial" pitchFamily="34" charset="0"/>
              <a:buChar char="•"/>
            </a:pPr>
            <a:r>
              <a:rPr lang="es-EC" sz="1200" kern="1200" dirty="0" smtClean="0">
                <a:solidFill>
                  <a:schemeClr val="tx1"/>
                </a:solidFill>
                <a:effectLst/>
                <a:latin typeface="+mn-lt"/>
                <a:ea typeface="+mn-ea"/>
                <a:cs typeface="+mn-cs"/>
              </a:rPr>
              <a:t>Información obtenida de manera temporal.</a:t>
            </a:r>
          </a:p>
          <a:p>
            <a:pPr marL="628650" lvl="1" indent="-171450">
              <a:buFont typeface="Arial" pitchFamily="34" charset="0"/>
              <a:buChar char="•"/>
            </a:pPr>
            <a:r>
              <a:rPr lang="es-EC" sz="1200" kern="1200" dirty="0" smtClean="0">
                <a:solidFill>
                  <a:schemeClr val="tx1"/>
                </a:solidFill>
                <a:effectLst/>
                <a:latin typeface="+mn-lt"/>
                <a:ea typeface="+mn-ea"/>
                <a:cs typeface="+mn-cs"/>
              </a:rPr>
              <a:t> Dependencia de empleados expertos en hojas de cálculo para obtener información.</a:t>
            </a:r>
          </a:p>
          <a:p>
            <a:pPr marL="628650" lvl="1" indent="-171450">
              <a:buFont typeface="Arial" pitchFamily="34" charset="0"/>
              <a:buChar char="•"/>
            </a:pPr>
            <a:r>
              <a:rPr lang="es-EC" sz="1200" kern="1200" dirty="0" smtClean="0">
                <a:solidFill>
                  <a:schemeClr val="tx1"/>
                </a:solidFill>
                <a:effectLst/>
                <a:latin typeface="+mn-lt"/>
                <a:ea typeface="+mn-ea"/>
                <a:cs typeface="+mn-cs"/>
              </a:rPr>
              <a:t>Costos altos por ser una tarea repetida cada que se solicita información.</a:t>
            </a:r>
          </a:p>
          <a:p>
            <a:pPr marL="628650" lvl="1" indent="-171450">
              <a:buFont typeface="Arial" pitchFamily="34" charset="0"/>
              <a:buChar char="•"/>
            </a:pPr>
            <a:r>
              <a:rPr lang="es-EC" sz="1200" kern="1200" dirty="0" smtClean="0">
                <a:solidFill>
                  <a:schemeClr val="tx1"/>
                </a:solidFill>
                <a:effectLst/>
                <a:latin typeface="+mn-lt"/>
                <a:ea typeface="+mn-ea"/>
                <a:cs typeface="+mn-cs"/>
              </a:rPr>
              <a:t>Riesgos en confiabilidad de información obtenida.</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Oportunista.</a:t>
            </a:r>
          </a:p>
          <a:p>
            <a:r>
              <a:rPr lang="es-EC" sz="1200" kern="1200" dirty="0" smtClean="0">
                <a:solidFill>
                  <a:schemeClr val="tx1"/>
                </a:solidFill>
                <a:effectLst/>
                <a:latin typeface="+mn-lt"/>
                <a:ea typeface="+mn-ea"/>
                <a:cs typeface="+mn-cs"/>
              </a:rPr>
              <a:t>Empieza a existir </a:t>
            </a:r>
            <a:r>
              <a:rPr lang="es-EC" sz="1200" b="1" kern="1200" dirty="0" smtClean="0">
                <a:solidFill>
                  <a:schemeClr val="tx1"/>
                </a:solidFill>
                <a:effectLst/>
                <a:latin typeface="+mn-lt"/>
                <a:ea typeface="+mn-ea"/>
                <a:cs typeface="+mn-cs"/>
              </a:rPr>
              <a:t>automatizaciones</a:t>
            </a:r>
            <a:r>
              <a:rPr lang="es-EC" sz="1200" kern="1200" dirty="0" smtClean="0">
                <a:solidFill>
                  <a:schemeClr val="tx1"/>
                </a:solidFill>
                <a:effectLst/>
                <a:latin typeface="+mn-lt"/>
                <a:ea typeface="+mn-ea"/>
                <a:cs typeface="+mn-cs"/>
              </a:rPr>
              <a:t> de </a:t>
            </a:r>
            <a:r>
              <a:rPr lang="es-EC" sz="1200" b="1" kern="1200" dirty="0" smtClean="0">
                <a:solidFill>
                  <a:schemeClr val="tx1"/>
                </a:solidFill>
                <a:effectLst/>
                <a:latin typeface="+mn-lt"/>
                <a:ea typeface="+mn-ea"/>
                <a:cs typeface="+mn-cs"/>
              </a:rPr>
              <a:t>procesos</a:t>
            </a:r>
            <a:r>
              <a:rPr lang="es-EC" sz="1200" kern="1200" dirty="0" smtClean="0">
                <a:solidFill>
                  <a:schemeClr val="tx1"/>
                </a:solidFill>
                <a:effectLst/>
                <a:latin typeface="+mn-lt"/>
                <a:ea typeface="+mn-ea"/>
                <a:cs typeface="+mn-cs"/>
              </a:rPr>
              <a:t> mediante aplicaciones tecnológicas (Herramientas de reportes, bases de datos), por cada una de las áreas y con </a:t>
            </a:r>
            <a:r>
              <a:rPr lang="es-EC" sz="1200" b="1" kern="1200" dirty="0" smtClean="0">
                <a:solidFill>
                  <a:schemeClr val="tx1"/>
                </a:solidFill>
                <a:effectLst/>
                <a:latin typeface="+mn-lt"/>
                <a:ea typeface="+mn-ea"/>
                <a:cs typeface="+mn-cs"/>
              </a:rPr>
              <a:t>ayuda</a:t>
            </a:r>
            <a:r>
              <a:rPr lang="es-EC" sz="1200" kern="1200" dirty="0" smtClean="0">
                <a:solidFill>
                  <a:schemeClr val="tx1"/>
                </a:solidFill>
                <a:effectLst/>
                <a:latin typeface="+mn-lt"/>
                <a:ea typeface="+mn-ea"/>
                <a:cs typeface="+mn-cs"/>
              </a:rPr>
              <a:t> del departamento de </a:t>
            </a:r>
            <a:r>
              <a:rPr lang="es-EC" sz="1200" b="1" kern="1200" dirty="0" smtClean="0">
                <a:solidFill>
                  <a:schemeClr val="tx1"/>
                </a:solidFill>
                <a:effectLst/>
                <a:latin typeface="+mn-lt"/>
                <a:ea typeface="+mn-ea"/>
                <a:cs typeface="+mn-cs"/>
              </a:rPr>
              <a:t>TI</a:t>
            </a:r>
            <a:r>
              <a:rPr lang="es-EC" sz="1200" kern="1200" dirty="0" smtClean="0">
                <a:solidFill>
                  <a:schemeClr val="tx1"/>
                </a:solidFill>
                <a:effectLst/>
                <a:latin typeface="+mn-lt"/>
                <a:ea typeface="+mn-ea"/>
                <a:cs typeface="+mn-cs"/>
              </a:rPr>
              <a:t>, con el fin de solventar reportes y necesidades de información, pero aun con la problemática de que cada una de las áreas cuenta con su propia información, y por ende cada quien con su verdad de la realidad.</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Normas (</a:t>
            </a:r>
            <a:r>
              <a:rPr lang="es-EC" sz="1200" kern="1200" dirty="0" err="1" smtClean="0">
                <a:solidFill>
                  <a:schemeClr val="tx1"/>
                </a:solidFill>
                <a:effectLst/>
                <a:latin typeface="+mn-lt"/>
                <a:ea typeface="+mn-ea"/>
                <a:cs typeface="+mn-cs"/>
              </a:rPr>
              <a:t>Standards</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En este punto, los 3 pilares </a:t>
            </a:r>
            <a:r>
              <a:rPr lang="es-EC" sz="1200" b="1" kern="1200" dirty="0" smtClean="0">
                <a:solidFill>
                  <a:schemeClr val="tx1"/>
                </a:solidFill>
                <a:effectLst/>
                <a:latin typeface="+mn-lt"/>
                <a:ea typeface="+mn-ea"/>
                <a:cs typeface="+mn-cs"/>
              </a:rPr>
              <a:t>(personas, procesos, tecnología)</a:t>
            </a:r>
            <a:r>
              <a:rPr lang="es-EC" sz="1200" kern="1200" dirty="0" smtClean="0">
                <a:solidFill>
                  <a:schemeClr val="tx1"/>
                </a:solidFill>
                <a:effectLst/>
                <a:latin typeface="+mn-lt"/>
                <a:ea typeface="+mn-ea"/>
                <a:cs typeface="+mn-cs"/>
              </a:rPr>
              <a:t> en la organización empiezan a ser </a:t>
            </a:r>
            <a:r>
              <a:rPr lang="es-EC" sz="1200" b="1" kern="1200" dirty="0" smtClean="0">
                <a:solidFill>
                  <a:schemeClr val="tx1"/>
                </a:solidFill>
                <a:effectLst/>
                <a:latin typeface="+mn-lt"/>
                <a:ea typeface="+mn-ea"/>
                <a:cs typeface="+mn-cs"/>
              </a:rPr>
              <a:t>coordinados</a:t>
            </a:r>
            <a:r>
              <a:rPr lang="es-EC" sz="1200" kern="1200" dirty="0" smtClean="0">
                <a:solidFill>
                  <a:schemeClr val="tx1"/>
                </a:solidFill>
                <a:effectLst/>
                <a:latin typeface="+mn-lt"/>
                <a:ea typeface="+mn-ea"/>
                <a:cs typeface="+mn-cs"/>
              </a:rPr>
              <a:t>, mediante flujos de información transversales. Empiezan iniciativas de </a:t>
            </a:r>
            <a:r>
              <a:rPr lang="es-EC" sz="1200" b="1" kern="1200" dirty="0" smtClean="0">
                <a:solidFill>
                  <a:schemeClr val="tx1"/>
                </a:solidFill>
                <a:effectLst/>
                <a:latin typeface="+mn-lt"/>
                <a:ea typeface="+mn-ea"/>
                <a:cs typeface="+mn-cs"/>
              </a:rPr>
              <a:t>creación</a:t>
            </a:r>
            <a:r>
              <a:rPr lang="es-EC" sz="1200" kern="1200" dirty="0" smtClean="0">
                <a:solidFill>
                  <a:schemeClr val="tx1"/>
                </a:solidFill>
                <a:effectLst/>
                <a:latin typeface="+mn-lt"/>
                <a:ea typeface="+mn-ea"/>
                <a:cs typeface="+mn-cs"/>
              </a:rPr>
              <a:t> de centros de competencias de BI </a:t>
            </a:r>
            <a:r>
              <a:rPr lang="es-EC" sz="1200" b="1" kern="1200" dirty="0" smtClean="0">
                <a:solidFill>
                  <a:schemeClr val="tx1"/>
                </a:solidFill>
                <a:effectLst/>
                <a:latin typeface="+mn-lt"/>
                <a:ea typeface="+mn-ea"/>
                <a:cs typeface="+mn-cs"/>
              </a:rPr>
              <a:t>(BICC)</a:t>
            </a:r>
            <a:r>
              <a:rPr lang="es-EC" sz="1200" kern="1200" dirty="0" smtClean="0">
                <a:solidFill>
                  <a:schemeClr val="tx1"/>
                </a:solidFill>
                <a:effectLst/>
                <a:latin typeface="+mn-lt"/>
                <a:ea typeface="+mn-ea"/>
                <a:cs typeface="+mn-cs"/>
              </a:rPr>
              <a:t>. El tema de Inteligencia de Negocio y su impacto en la toma de decisiones empieza a traer consecuencias positivas, al punto que </a:t>
            </a:r>
            <a:r>
              <a:rPr lang="es-EC" sz="1200" b="1" kern="1200" dirty="0" smtClean="0">
                <a:solidFill>
                  <a:schemeClr val="tx1"/>
                </a:solidFill>
                <a:effectLst/>
                <a:latin typeface="+mn-lt"/>
                <a:ea typeface="+mn-ea"/>
                <a:cs typeface="+mn-cs"/>
              </a:rPr>
              <a:t>Gerentes</a:t>
            </a:r>
            <a:r>
              <a:rPr lang="es-EC" sz="1200" kern="1200" dirty="0" smtClean="0">
                <a:solidFill>
                  <a:schemeClr val="tx1"/>
                </a:solidFill>
                <a:effectLst/>
                <a:latin typeface="+mn-lt"/>
                <a:ea typeface="+mn-ea"/>
                <a:cs typeface="+mn-cs"/>
              </a:rPr>
              <a:t> se ven muy </a:t>
            </a:r>
            <a:r>
              <a:rPr lang="es-EC" sz="1200" b="1" kern="1200" dirty="0" smtClean="0">
                <a:solidFill>
                  <a:schemeClr val="tx1"/>
                </a:solidFill>
                <a:effectLst/>
                <a:latin typeface="+mn-lt"/>
                <a:ea typeface="+mn-ea"/>
                <a:cs typeface="+mn-cs"/>
              </a:rPr>
              <a:t>interesados</a:t>
            </a:r>
            <a:r>
              <a:rPr lang="es-EC" sz="1200" kern="1200" dirty="0" smtClean="0">
                <a:solidFill>
                  <a:schemeClr val="tx1"/>
                </a:solidFill>
                <a:effectLst/>
                <a:latin typeface="+mn-lt"/>
                <a:ea typeface="+mn-ea"/>
                <a:cs typeface="+mn-cs"/>
              </a:rPr>
              <a:t>. Empieza a surgir, Data </a:t>
            </a:r>
            <a:r>
              <a:rPr lang="es-EC" sz="1200" kern="1200" dirty="0" err="1" smtClean="0">
                <a:solidFill>
                  <a:schemeClr val="tx1"/>
                </a:solidFill>
                <a:effectLst/>
                <a:latin typeface="+mn-lt"/>
                <a:ea typeface="+mn-ea"/>
                <a:cs typeface="+mn-cs"/>
              </a:rPr>
              <a:t>Warehouse</a:t>
            </a:r>
            <a:r>
              <a:rPr lang="es-EC"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estándares</a:t>
            </a:r>
            <a:r>
              <a:rPr lang="es-EC" sz="1200" kern="1200" dirty="0" smtClean="0">
                <a:solidFill>
                  <a:schemeClr val="tx1"/>
                </a:solidFill>
                <a:effectLst/>
                <a:latin typeface="+mn-lt"/>
                <a:ea typeface="+mn-ea"/>
                <a:cs typeface="+mn-cs"/>
              </a:rPr>
              <a:t>, plataformas de </a:t>
            </a:r>
            <a:r>
              <a:rPr lang="es-EC" sz="1200" b="1" kern="1200" dirty="0" smtClean="0">
                <a:solidFill>
                  <a:schemeClr val="tx1"/>
                </a:solidFill>
                <a:effectLst/>
                <a:latin typeface="+mn-lt"/>
                <a:ea typeface="+mn-ea"/>
                <a:cs typeface="+mn-cs"/>
              </a:rPr>
              <a:t>BI</a:t>
            </a:r>
            <a:r>
              <a:rPr lang="es-EC"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corporativa</a:t>
            </a:r>
            <a:r>
              <a:rPr lang="es-EC" sz="1200" kern="1200" dirty="0" smtClean="0">
                <a:solidFill>
                  <a:schemeClr val="tx1"/>
                </a:solidFill>
                <a:effectLst/>
                <a:latin typeface="+mn-lt"/>
                <a:ea typeface="+mn-ea"/>
                <a:cs typeface="+mn-cs"/>
              </a:rPr>
              <a:t>, reducción de islas de información. Pero la cultura organizacional no se encuentra preparada.</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Empresa (Enterprise).</a:t>
            </a:r>
          </a:p>
          <a:p>
            <a:r>
              <a:rPr lang="es-EC" sz="1200" kern="1200" dirty="0" smtClean="0">
                <a:solidFill>
                  <a:schemeClr val="tx1"/>
                </a:solidFill>
                <a:effectLst/>
                <a:latin typeface="+mn-lt"/>
                <a:ea typeface="+mn-ea"/>
                <a:cs typeface="+mn-cs"/>
              </a:rPr>
              <a:t>Existen ya </a:t>
            </a:r>
            <a:r>
              <a:rPr lang="es-EC" sz="1200" b="1" kern="1200" dirty="0" smtClean="0">
                <a:solidFill>
                  <a:schemeClr val="tx1"/>
                </a:solidFill>
                <a:effectLst/>
                <a:latin typeface="+mn-lt"/>
                <a:ea typeface="+mn-ea"/>
                <a:cs typeface="+mn-cs"/>
              </a:rPr>
              <a:t>patrocinadores</a:t>
            </a:r>
            <a:r>
              <a:rPr lang="es-EC" sz="1200" kern="1200" dirty="0" smtClean="0">
                <a:solidFill>
                  <a:schemeClr val="tx1"/>
                </a:solidFill>
                <a:effectLst/>
                <a:latin typeface="+mn-lt"/>
                <a:ea typeface="+mn-ea"/>
                <a:cs typeface="+mn-cs"/>
              </a:rPr>
              <a:t> de primer nivel como </a:t>
            </a:r>
            <a:r>
              <a:rPr lang="es-EC" sz="1200" b="1" kern="1200" dirty="0" smtClean="0">
                <a:solidFill>
                  <a:schemeClr val="tx1"/>
                </a:solidFill>
                <a:effectLst/>
                <a:latin typeface="+mn-lt"/>
                <a:ea typeface="+mn-ea"/>
                <a:cs typeface="+mn-cs"/>
              </a:rPr>
              <a:t>CFO</a:t>
            </a:r>
            <a:r>
              <a:rPr lang="es-EC" sz="1200" kern="1200" dirty="0" smtClean="0">
                <a:solidFill>
                  <a:schemeClr val="tx1"/>
                </a:solidFill>
                <a:effectLst/>
                <a:latin typeface="+mn-lt"/>
                <a:ea typeface="+mn-ea"/>
                <a:cs typeface="+mn-cs"/>
              </a:rPr>
              <a:t> u </a:t>
            </a:r>
            <a:r>
              <a:rPr lang="es-EC" sz="1200" b="1" kern="1200" dirty="0" smtClean="0">
                <a:solidFill>
                  <a:schemeClr val="tx1"/>
                </a:solidFill>
                <a:effectLst/>
                <a:latin typeface="+mn-lt"/>
                <a:ea typeface="+mn-ea"/>
                <a:cs typeface="+mn-cs"/>
              </a:rPr>
              <a:t>COO</a:t>
            </a:r>
            <a:r>
              <a:rPr lang="es-EC" sz="1200" kern="1200" dirty="0" smtClean="0">
                <a:solidFill>
                  <a:schemeClr val="tx1"/>
                </a:solidFill>
                <a:effectLst/>
                <a:latin typeface="+mn-lt"/>
                <a:ea typeface="+mn-ea"/>
                <a:cs typeface="+mn-cs"/>
              </a:rPr>
              <a:t> para los programas de BI mismos que son altamente gestionados, la información se encuentra ya centralizada en su gran mayoría, la </a:t>
            </a:r>
            <a:r>
              <a:rPr lang="es-EC" sz="1200" b="1" kern="1200" dirty="0" smtClean="0">
                <a:solidFill>
                  <a:schemeClr val="tx1"/>
                </a:solidFill>
                <a:effectLst/>
                <a:latin typeface="+mn-lt"/>
                <a:ea typeface="+mn-ea"/>
                <a:cs typeface="+mn-cs"/>
              </a:rPr>
              <a:t>cultura</a:t>
            </a:r>
            <a:r>
              <a:rPr lang="es-EC" sz="1200" kern="120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analítica</a:t>
            </a:r>
            <a:r>
              <a:rPr lang="es-EC" sz="1200" kern="1200" dirty="0" smtClean="0">
                <a:solidFill>
                  <a:schemeClr val="tx1"/>
                </a:solidFill>
                <a:effectLst/>
                <a:latin typeface="+mn-lt"/>
                <a:ea typeface="+mn-ea"/>
                <a:cs typeface="+mn-cs"/>
              </a:rPr>
              <a:t> en la empresa empieza a crecer, con creación de indicadores apegados a la estrategia de negocio tomadas del Data </a:t>
            </a:r>
            <a:r>
              <a:rPr lang="es-EC" sz="1200" kern="1200" dirty="0" err="1" smtClean="0">
                <a:solidFill>
                  <a:schemeClr val="tx1"/>
                </a:solidFill>
                <a:effectLst/>
                <a:latin typeface="+mn-lt"/>
                <a:ea typeface="+mn-ea"/>
                <a:cs typeface="+mn-cs"/>
              </a:rPr>
              <a:t>Warehouse</a:t>
            </a:r>
            <a:r>
              <a:rPr lang="es-EC" sz="1200" kern="1200" dirty="0" smtClean="0">
                <a:solidFill>
                  <a:schemeClr val="tx1"/>
                </a:solidFill>
                <a:effectLst/>
                <a:latin typeface="+mn-lt"/>
                <a:ea typeface="+mn-ea"/>
                <a:cs typeface="+mn-cs"/>
              </a:rPr>
              <a:t>.</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Transformador (</a:t>
            </a:r>
            <a:r>
              <a:rPr lang="es-EC" sz="1200" kern="1200" dirty="0" err="1" smtClean="0">
                <a:solidFill>
                  <a:schemeClr val="tx1"/>
                </a:solidFill>
                <a:effectLst/>
                <a:latin typeface="+mn-lt"/>
                <a:ea typeface="+mn-ea"/>
                <a:cs typeface="+mn-cs"/>
              </a:rPr>
              <a:t>Transformative</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Se encuentra una plataforma de BI ya consolidada, con </a:t>
            </a:r>
            <a:r>
              <a:rPr lang="es-EC" sz="1200" b="1" kern="1200" dirty="0" smtClean="0">
                <a:solidFill>
                  <a:schemeClr val="tx1"/>
                </a:solidFill>
                <a:effectLst/>
                <a:latin typeface="+mn-lt"/>
                <a:ea typeface="+mn-ea"/>
                <a:cs typeface="+mn-cs"/>
              </a:rPr>
              <a:t>iniciativas</a:t>
            </a:r>
            <a:r>
              <a:rPr lang="es-EC" sz="1200" kern="1200" dirty="0" smtClean="0">
                <a:solidFill>
                  <a:schemeClr val="tx1"/>
                </a:solidFill>
                <a:effectLst/>
                <a:latin typeface="+mn-lt"/>
                <a:ea typeface="+mn-ea"/>
                <a:cs typeface="+mn-cs"/>
              </a:rPr>
              <a:t> directas y </a:t>
            </a:r>
            <a:r>
              <a:rPr lang="es-EC" sz="1200" b="1" kern="1200" dirty="0" smtClean="0">
                <a:solidFill>
                  <a:schemeClr val="tx1"/>
                </a:solidFill>
                <a:effectLst/>
                <a:latin typeface="+mn-lt"/>
                <a:ea typeface="+mn-ea"/>
                <a:cs typeface="+mn-cs"/>
              </a:rPr>
              <a:t>asociadas</a:t>
            </a:r>
            <a:r>
              <a:rPr lang="es-EC" sz="1200" kern="1200" dirty="0" smtClean="0">
                <a:solidFill>
                  <a:schemeClr val="tx1"/>
                </a:solidFill>
                <a:effectLst/>
                <a:latin typeface="+mn-lt"/>
                <a:ea typeface="+mn-ea"/>
                <a:cs typeface="+mn-cs"/>
              </a:rPr>
              <a:t> a la </a:t>
            </a:r>
            <a:r>
              <a:rPr lang="es-EC" sz="1200" b="1" kern="1200" dirty="0" smtClean="0">
                <a:solidFill>
                  <a:schemeClr val="tx1"/>
                </a:solidFill>
                <a:effectLst/>
                <a:latin typeface="+mn-lt"/>
                <a:ea typeface="+mn-ea"/>
                <a:cs typeface="+mn-cs"/>
              </a:rPr>
              <a:t>estrategia</a:t>
            </a:r>
            <a:r>
              <a:rPr lang="es-EC" sz="1200" kern="1200" dirty="0" smtClean="0">
                <a:solidFill>
                  <a:schemeClr val="tx1"/>
                </a:solidFill>
                <a:effectLst/>
                <a:latin typeface="+mn-lt"/>
                <a:ea typeface="+mn-ea"/>
                <a:cs typeface="+mn-cs"/>
              </a:rPr>
              <a:t> de </a:t>
            </a:r>
            <a:r>
              <a:rPr lang="es-EC" sz="1200" b="1" kern="1200" dirty="0" smtClean="0">
                <a:solidFill>
                  <a:schemeClr val="tx1"/>
                </a:solidFill>
                <a:effectLst/>
                <a:latin typeface="+mn-lt"/>
                <a:ea typeface="+mn-ea"/>
                <a:cs typeface="+mn-cs"/>
              </a:rPr>
              <a:t>negocio</a:t>
            </a:r>
            <a:r>
              <a:rPr lang="es-EC" sz="1200" kern="1200" dirty="0" smtClean="0">
                <a:solidFill>
                  <a:schemeClr val="tx1"/>
                </a:solidFill>
                <a:effectLst/>
                <a:latin typeface="+mn-lt"/>
                <a:ea typeface="+mn-ea"/>
                <a:cs typeface="+mn-cs"/>
              </a:rPr>
              <a:t>, gobernado por altos directivos. Acceso de usuario de todo nivel y a toda la información de la empresa desde toda ubicación geográfica. La implantación de BI se encuentra impregnada a la cada de valor de la empresa, de tal manera que se puede obtener indicadores desde la parte productiva, hasta la gestión de clientes, pasando por el capital humano. Es decir en este Nivel la información de la empresa tiende a estar todo integrado y coordinado, de igual manera con las tecnologías de información.</a:t>
            </a:r>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28</a:t>
            </a:fld>
            <a:endParaRPr lang="es-EC"/>
          </a:p>
        </p:txBody>
      </p:sp>
    </p:spTree>
    <p:extLst>
      <p:ext uri="{BB962C8B-B14F-4D97-AF65-F5344CB8AC3E}">
        <p14:creationId xmlns:p14="http://schemas.microsoft.com/office/powerpoint/2010/main" val="2370419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6D0078A-704C-401B-9958-1ECAEC598215}" type="slidenum">
              <a:rPr lang="es-MX" smtClean="0"/>
              <a:t>45</a:t>
            </a:fld>
            <a:endParaRPr lang="es-MX" dirty="0"/>
          </a:p>
        </p:txBody>
      </p:sp>
    </p:spTree>
    <p:extLst>
      <p:ext uri="{BB962C8B-B14F-4D97-AF65-F5344CB8AC3E}">
        <p14:creationId xmlns:p14="http://schemas.microsoft.com/office/powerpoint/2010/main" val="2035533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6D0078A-704C-401B-9958-1ECAEC598215}" type="slidenum">
              <a:rPr lang="es-MX" smtClean="0"/>
              <a:t>46</a:t>
            </a:fld>
            <a:endParaRPr lang="es-MX" dirty="0"/>
          </a:p>
        </p:txBody>
      </p:sp>
    </p:spTree>
    <p:extLst>
      <p:ext uri="{BB962C8B-B14F-4D97-AF65-F5344CB8AC3E}">
        <p14:creationId xmlns:p14="http://schemas.microsoft.com/office/powerpoint/2010/main" val="203553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5</a:t>
            </a:fld>
            <a:endParaRPr lang="es-EC"/>
          </a:p>
        </p:txBody>
      </p:sp>
    </p:spTree>
    <p:extLst>
      <p:ext uri="{BB962C8B-B14F-4D97-AF65-F5344CB8AC3E}">
        <p14:creationId xmlns:p14="http://schemas.microsoft.com/office/powerpoint/2010/main" val="326069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6D0078A-704C-401B-9958-1ECAEC598215}" type="slidenum">
              <a:rPr lang="es-MX" smtClean="0"/>
              <a:t>6</a:t>
            </a:fld>
            <a:endParaRPr lang="es-MX"/>
          </a:p>
        </p:txBody>
      </p:sp>
    </p:spTree>
    <p:extLst>
      <p:ext uri="{BB962C8B-B14F-4D97-AF65-F5344CB8AC3E}">
        <p14:creationId xmlns:p14="http://schemas.microsoft.com/office/powerpoint/2010/main" val="286357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n-US" dirty="0" smtClean="0"/>
              <a:t>En</a:t>
            </a:r>
            <a:r>
              <a:rPr lang="en-US" baseline="0" dirty="0" smtClean="0"/>
              <a:t> </a:t>
            </a:r>
            <a:r>
              <a:rPr lang="en-US" baseline="0" dirty="0" err="1" smtClean="0"/>
              <a:t>las</a:t>
            </a:r>
            <a:r>
              <a:rPr lang="en-US" baseline="0" dirty="0" smtClean="0"/>
              <a:t> </a:t>
            </a:r>
            <a:r>
              <a:rPr lang="en-US" baseline="0" dirty="0" err="1" smtClean="0"/>
              <a:t>empresas</a:t>
            </a:r>
            <a:r>
              <a:rPr lang="en-US" baseline="0" dirty="0" smtClean="0"/>
              <a:t> </a:t>
            </a:r>
            <a:r>
              <a:rPr lang="en-US" baseline="0" dirty="0" err="1" smtClean="0"/>
              <a:t>existen</a:t>
            </a:r>
            <a:r>
              <a:rPr lang="en-US" baseline="0" dirty="0" smtClean="0"/>
              <a:t> </a:t>
            </a:r>
            <a:r>
              <a:rPr lang="en-US" baseline="0" dirty="0" err="1" smtClean="0"/>
              <a:t>problemas</a:t>
            </a:r>
            <a:r>
              <a:rPr lang="en-US" baseline="0" dirty="0" smtClean="0"/>
              <a:t> en el </a:t>
            </a:r>
            <a:r>
              <a:rPr lang="en-US" baseline="0" dirty="0" err="1" smtClean="0"/>
              <a:t>desarrollo</a:t>
            </a:r>
            <a:r>
              <a:rPr lang="en-US" baseline="0" dirty="0" smtClean="0"/>
              <a:t> de </a:t>
            </a:r>
            <a:r>
              <a:rPr lang="en-US" baseline="0" dirty="0" err="1" smtClean="0"/>
              <a:t>proyectos</a:t>
            </a:r>
            <a:r>
              <a:rPr lang="en-US" baseline="0" dirty="0" smtClean="0"/>
              <a:t> de </a:t>
            </a:r>
            <a:r>
              <a:rPr lang="en-US" baseline="0" dirty="0" err="1" smtClean="0"/>
              <a:t>cualquier</a:t>
            </a:r>
            <a:r>
              <a:rPr lang="en-US" baseline="0" dirty="0" smtClean="0"/>
              <a:t> </a:t>
            </a:r>
            <a:r>
              <a:rPr lang="en-US" baseline="0" dirty="0" err="1" smtClean="0"/>
              <a:t>tipo</a:t>
            </a:r>
            <a:r>
              <a:rPr lang="en-US" baseline="0" dirty="0" smtClean="0"/>
              <a:t>.</a:t>
            </a:r>
            <a:endParaRPr lang="es-EC" dirty="0"/>
          </a:p>
        </p:txBody>
      </p:sp>
      <p:sp>
        <p:nvSpPr>
          <p:cNvPr id="4" name="3 Marcador de número de diapositiva"/>
          <p:cNvSpPr>
            <a:spLocks noGrp="1"/>
          </p:cNvSpPr>
          <p:nvPr>
            <p:ph type="sldNum" sz="quarter" idx="10"/>
          </p:nvPr>
        </p:nvSpPr>
        <p:spPr/>
        <p:txBody>
          <a:bodyPr/>
          <a:lstStyle/>
          <a:p>
            <a:fld id="{36D0078A-704C-401B-9958-1ECAEC598215}" type="slidenum">
              <a:rPr lang="es-MX" smtClean="0"/>
              <a:t>7</a:t>
            </a:fld>
            <a:endParaRPr lang="es-MX"/>
          </a:p>
        </p:txBody>
      </p:sp>
    </p:spTree>
    <p:extLst>
      <p:ext uri="{BB962C8B-B14F-4D97-AF65-F5344CB8AC3E}">
        <p14:creationId xmlns:p14="http://schemas.microsoft.com/office/powerpoint/2010/main" val="197034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C" sz="900" kern="1200" dirty="0" smtClean="0">
                <a:solidFill>
                  <a:schemeClr val="tx1"/>
                </a:solidFill>
                <a:effectLst/>
                <a:latin typeface="+mn-lt"/>
                <a:ea typeface="+mn-ea"/>
                <a:cs typeface="+mn-cs"/>
              </a:rPr>
              <a:t>Indicadores:</a:t>
            </a:r>
          </a:p>
          <a:p>
            <a:pPr marL="228600" lvl="0" indent="-228600">
              <a:buAutoNum type="arabicParenR"/>
            </a:pPr>
            <a:r>
              <a:rPr lang="es-EC" sz="900" b="1" kern="1200" dirty="0" smtClean="0">
                <a:solidFill>
                  <a:schemeClr val="tx1"/>
                </a:solidFill>
                <a:effectLst/>
                <a:latin typeface="+mn-lt"/>
                <a:ea typeface="+mn-ea"/>
                <a:cs typeface="+mn-cs"/>
              </a:rPr>
              <a:t>Responsables Gestión de Información</a:t>
            </a:r>
            <a:r>
              <a:rPr lang="es-EC" sz="900" b="1" kern="1200" baseline="0" dirty="0" smtClean="0">
                <a:solidFill>
                  <a:schemeClr val="tx1"/>
                </a:solidFill>
                <a:effectLst/>
                <a:latin typeface="+mn-lt"/>
                <a:ea typeface="+mn-ea"/>
                <a:cs typeface="+mn-cs"/>
              </a:rPr>
              <a:t>:</a:t>
            </a:r>
            <a:r>
              <a:rPr lang="es-EC" sz="900" kern="1200" baseline="0" dirty="0" smtClean="0">
                <a:solidFill>
                  <a:schemeClr val="tx1"/>
                </a:solidFill>
                <a:effectLst/>
                <a:latin typeface="+mn-lt"/>
                <a:ea typeface="+mn-ea"/>
                <a:cs typeface="+mn-cs"/>
              </a:rPr>
              <a:t> Personas que consideran importante la necesidad de contar con una Unidad de Gestión</a:t>
            </a:r>
            <a:r>
              <a:rPr lang="es-EC" sz="900" kern="1200" dirty="0" smtClean="0">
                <a:solidFill>
                  <a:schemeClr val="tx1"/>
                </a:solidFill>
                <a:effectLst/>
                <a:latin typeface="+mn-lt"/>
                <a:ea typeface="+mn-ea"/>
                <a:cs typeface="+mn-cs"/>
              </a:rPr>
              <a:t>;</a:t>
            </a:r>
          </a:p>
          <a:p>
            <a:pPr marL="228600" lvl="0" indent="-228600">
              <a:buAutoNum type="arabicParenR"/>
            </a:pPr>
            <a:r>
              <a:rPr lang="es-EC" sz="900" b="1" kern="1200" dirty="0" smtClean="0">
                <a:solidFill>
                  <a:schemeClr val="tx1"/>
                </a:solidFill>
                <a:effectLst/>
                <a:latin typeface="+mn-lt"/>
                <a:ea typeface="+mn-ea"/>
                <a:cs typeface="+mn-cs"/>
              </a:rPr>
              <a:t>Problemas Información (Datos): </a:t>
            </a:r>
            <a:r>
              <a:rPr lang="es-EC" sz="900" b="0" kern="1200" dirty="0" smtClean="0">
                <a:solidFill>
                  <a:schemeClr val="tx1"/>
                </a:solidFill>
                <a:effectLst/>
                <a:latin typeface="+mn-lt"/>
                <a:ea typeface="+mn-ea"/>
                <a:cs typeface="+mn-cs"/>
              </a:rPr>
              <a:t>Personas que han contado con problemas</a:t>
            </a:r>
            <a:r>
              <a:rPr lang="es-EC" sz="900" b="0" kern="1200" baseline="0" dirty="0" smtClean="0">
                <a:solidFill>
                  <a:schemeClr val="tx1"/>
                </a:solidFill>
                <a:effectLst/>
                <a:latin typeface="+mn-lt"/>
                <a:ea typeface="+mn-ea"/>
                <a:cs typeface="+mn-cs"/>
              </a:rPr>
              <a:t> en la gestión de información.</a:t>
            </a:r>
          </a:p>
          <a:p>
            <a:pPr marL="228600" lvl="0" indent="-228600">
              <a:buAutoNum type="arabicParenR"/>
            </a:pPr>
            <a:r>
              <a:rPr lang="es-EC" sz="900" b="1" kern="1200" baseline="0" dirty="0" smtClean="0">
                <a:solidFill>
                  <a:schemeClr val="tx1"/>
                </a:solidFill>
                <a:effectLst/>
                <a:latin typeface="+mn-lt"/>
                <a:ea typeface="+mn-ea"/>
                <a:cs typeface="+mn-cs"/>
              </a:rPr>
              <a:t>Gobierno: </a:t>
            </a:r>
            <a:r>
              <a:rPr lang="es-EC" sz="900" b="0" kern="1200" baseline="0" dirty="0" smtClean="0">
                <a:solidFill>
                  <a:schemeClr val="tx1"/>
                </a:solidFill>
                <a:effectLst/>
                <a:latin typeface="+mn-lt"/>
                <a:ea typeface="+mn-ea"/>
                <a:cs typeface="+mn-cs"/>
              </a:rPr>
              <a:t>Personas que consideran importante  contar con un Gobierno que abarque la gestión de información.</a:t>
            </a:r>
            <a:endParaRPr lang="es-EC" sz="900" b="1" kern="1200" dirty="0" smtClean="0">
              <a:solidFill>
                <a:schemeClr val="tx1"/>
              </a:solidFill>
              <a:effectLst/>
              <a:latin typeface="+mn-lt"/>
              <a:ea typeface="+mn-ea"/>
              <a:cs typeface="+mn-cs"/>
            </a:endParaRPr>
          </a:p>
          <a:p>
            <a:pPr marL="228600" lvl="0" indent="-228600">
              <a:buAutoNum type="arabicParenR"/>
            </a:pPr>
            <a:endParaRPr lang="es-EC" sz="9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36D0078A-704C-401B-9958-1ECAEC598215}" type="slidenum">
              <a:rPr lang="es-MX" smtClean="0"/>
              <a:t>8</a:t>
            </a:fld>
            <a:endParaRPr lang="es-MX"/>
          </a:p>
        </p:txBody>
      </p:sp>
    </p:spTree>
    <p:extLst>
      <p:ext uri="{BB962C8B-B14F-4D97-AF65-F5344CB8AC3E}">
        <p14:creationId xmlns:p14="http://schemas.microsoft.com/office/powerpoint/2010/main" val="415224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A907ADB8-BEC4-4797-BC18-8C810FCB1F64}" type="slidenum">
              <a:rPr lang="es-EC" smtClean="0"/>
              <a:t>9</a:t>
            </a:fld>
            <a:endParaRPr lang="es-EC"/>
          </a:p>
        </p:txBody>
      </p:sp>
    </p:spTree>
    <p:extLst>
      <p:ext uri="{BB962C8B-B14F-4D97-AF65-F5344CB8AC3E}">
        <p14:creationId xmlns:p14="http://schemas.microsoft.com/office/powerpoint/2010/main" val="417446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¿Gobernabilidad de BI se alinea a la Planificación Estratégica?</a:t>
            </a:r>
          </a:p>
          <a:p>
            <a:pPr lvl="0"/>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empresas concluyen que la </a:t>
            </a:r>
            <a:r>
              <a:rPr lang="es-ES_tradnl" sz="1200" b="1" kern="1200" dirty="0" smtClean="0">
                <a:solidFill>
                  <a:schemeClr val="tx1"/>
                </a:solidFill>
                <a:effectLst/>
                <a:latin typeface="+mn-lt"/>
                <a:ea typeface="+mn-ea"/>
                <a:cs typeface="+mn-cs"/>
              </a:rPr>
              <a:t>información</a:t>
            </a:r>
            <a:r>
              <a:rPr lang="es-ES_tradnl" sz="1200" kern="1200" dirty="0" smtClean="0">
                <a:solidFill>
                  <a:schemeClr val="tx1"/>
                </a:solidFill>
                <a:effectLst/>
                <a:latin typeface="+mn-lt"/>
                <a:ea typeface="+mn-ea"/>
                <a:cs typeface="+mn-cs"/>
              </a:rPr>
              <a:t> debe ser </a:t>
            </a:r>
            <a:r>
              <a:rPr lang="es-ES_tradnl" sz="1200" b="1" kern="1200" dirty="0" smtClean="0">
                <a:solidFill>
                  <a:schemeClr val="tx1"/>
                </a:solidFill>
                <a:effectLst/>
                <a:latin typeface="+mn-lt"/>
                <a:ea typeface="+mn-ea"/>
                <a:cs typeface="+mn-cs"/>
              </a:rPr>
              <a:t>gestionada</a:t>
            </a:r>
            <a:r>
              <a:rPr lang="es-ES_tradnl" sz="1200" kern="1200" dirty="0" smtClean="0">
                <a:solidFill>
                  <a:schemeClr val="tx1"/>
                </a:solidFill>
                <a:effectLst/>
                <a:latin typeface="+mn-lt"/>
                <a:ea typeface="+mn-ea"/>
                <a:cs typeface="+mn-cs"/>
              </a:rPr>
              <a:t> como un activo más de la organización, ya que </a:t>
            </a:r>
            <a:r>
              <a:rPr lang="es-ES_tradnl" sz="1200" b="1" kern="1200" dirty="0" smtClean="0">
                <a:solidFill>
                  <a:schemeClr val="tx1"/>
                </a:solidFill>
                <a:effectLst/>
                <a:latin typeface="+mn-lt"/>
                <a:ea typeface="+mn-ea"/>
                <a:cs typeface="+mn-cs"/>
              </a:rPr>
              <a:t>para</a:t>
            </a:r>
            <a:r>
              <a:rPr lang="es-ES_tradnl" sz="1200" kern="1200" dirty="0" smtClean="0">
                <a:solidFill>
                  <a:schemeClr val="tx1"/>
                </a:solidFill>
                <a:effectLst/>
                <a:latin typeface="+mn-lt"/>
                <a:ea typeface="+mn-ea"/>
                <a:cs typeface="+mn-cs"/>
              </a:rPr>
              <a:t> poder </a:t>
            </a:r>
            <a:r>
              <a:rPr lang="es-ES_tradnl" sz="1200" b="1" kern="1200" dirty="0" smtClean="0">
                <a:solidFill>
                  <a:schemeClr val="tx1"/>
                </a:solidFill>
                <a:effectLst/>
                <a:latin typeface="+mn-lt"/>
                <a:ea typeface="+mn-ea"/>
                <a:cs typeface="+mn-cs"/>
              </a:rPr>
              <a:t>lograr</a:t>
            </a:r>
            <a:r>
              <a:rPr lang="es-ES_tradnl" sz="1200" kern="1200" dirty="0" smtClean="0">
                <a:solidFill>
                  <a:schemeClr val="tx1"/>
                </a:solidFill>
                <a:effectLst/>
                <a:latin typeface="+mn-lt"/>
                <a:ea typeface="+mn-ea"/>
                <a:cs typeface="+mn-cs"/>
              </a:rPr>
              <a:t> los </a:t>
            </a:r>
            <a:r>
              <a:rPr lang="es-ES_tradnl" sz="1200" b="1" kern="1200" dirty="0" smtClean="0">
                <a:solidFill>
                  <a:schemeClr val="tx1"/>
                </a:solidFill>
                <a:effectLst/>
                <a:latin typeface="+mn-lt"/>
                <a:ea typeface="+mn-ea"/>
                <a:cs typeface="+mn-cs"/>
              </a:rPr>
              <a:t>objetivos</a:t>
            </a:r>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estratégicos</a:t>
            </a:r>
            <a:r>
              <a:rPr lang="es-ES_tradnl" sz="1200" kern="1200" dirty="0" smtClean="0">
                <a:solidFill>
                  <a:schemeClr val="tx1"/>
                </a:solidFill>
                <a:effectLst/>
                <a:latin typeface="+mn-lt"/>
                <a:ea typeface="+mn-ea"/>
                <a:cs typeface="+mn-cs"/>
              </a:rPr>
              <a:t> y </a:t>
            </a:r>
            <a:r>
              <a:rPr lang="es-ES_tradnl" sz="1200" b="1" kern="1200" dirty="0" smtClean="0">
                <a:solidFill>
                  <a:schemeClr val="tx1"/>
                </a:solidFill>
                <a:effectLst/>
                <a:latin typeface="+mn-lt"/>
                <a:ea typeface="+mn-ea"/>
                <a:cs typeface="+mn-cs"/>
              </a:rPr>
              <a:t>operacionales</a:t>
            </a:r>
            <a:r>
              <a:rPr lang="es-ES_tradnl" sz="1200" kern="1200" dirty="0" smtClean="0">
                <a:solidFill>
                  <a:schemeClr val="tx1"/>
                </a:solidFill>
                <a:effectLst/>
                <a:latin typeface="+mn-lt"/>
                <a:ea typeface="+mn-ea"/>
                <a:cs typeface="+mn-cs"/>
              </a:rPr>
              <a:t>, es necesario contar con la información necesaria para la toma de decisiones.</a:t>
            </a:r>
            <a:endParaRPr lang="es-EC"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¿Un modelo de Gobierno de BI garantiza el éxito en los proyectos?</a:t>
            </a:r>
            <a:endParaRPr lang="es-EC"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Mediante </a:t>
            </a:r>
            <a:r>
              <a:rPr lang="es-ES_tradnl" sz="1200" b="1" kern="1200" dirty="0" smtClean="0">
                <a:solidFill>
                  <a:schemeClr val="tx1"/>
                </a:solidFill>
                <a:effectLst/>
                <a:latin typeface="+mn-lt"/>
                <a:ea typeface="+mn-ea"/>
                <a:cs typeface="+mn-cs"/>
              </a:rPr>
              <a:t>estrategias</a:t>
            </a:r>
            <a:r>
              <a:rPr lang="es-ES_tradnl" sz="1200" kern="1200" dirty="0" smtClean="0">
                <a:solidFill>
                  <a:schemeClr val="tx1"/>
                </a:solidFill>
                <a:effectLst/>
                <a:latin typeface="+mn-lt"/>
                <a:ea typeface="+mn-ea"/>
                <a:cs typeface="+mn-cs"/>
              </a:rPr>
              <a:t>, se pretende cubrir aspectos a tomar en cuenta dentro de las fases de desarrollo o ciclo de vida de un proyecto de BI. Reducción</a:t>
            </a:r>
            <a:r>
              <a:rPr lang="es-ES_tradnl" sz="1200" kern="1200" baseline="0" dirty="0" smtClean="0">
                <a:solidFill>
                  <a:schemeClr val="tx1"/>
                </a:solidFill>
                <a:effectLst/>
                <a:latin typeface="+mn-lt"/>
                <a:ea typeface="+mn-ea"/>
                <a:cs typeface="+mn-cs"/>
              </a:rPr>
              <a:t> de riesgo a fallas en proyectos.</a:t>
            </a:r>
            <a:endParaRPr lang="es-EC"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¿Qué medio utiliza el Gobierno de BI para ejecutar las acciones?</a:t>
            </a:r>
            <a:endParaRPr lang="es-EC"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necesario contar con </a:t>
            </a:r>
            <a:r>
              <a:rPr lang="es-ES_tradnl" sz="1200" b="1" kern="1200" dirty="0" smtClean="0">
                <a:solidFill>
                  <a:schemeClr val="tx1"/>
                </a:solidFill>
                <a:effectLst/>
                <a:latin typeface="+mn-lt"/>
                <a:ea typeface="+mn-ea"/>
                <a:cs typeface="+mn-cs"/>
              </a:rPr>
              <a:t>entidades</a:t>
            </a:r>
            <a:r>
              <a:rPr lang="es-ES_tradnl" sz="1200" kern="1200" dirty="0" smtClean="0">
                <a:solidFill>
                  <a:schemeClr val="tx1"/>
                </a:solidFill>
                <a:effectLst/>
                <a:latin typeface="+mn-lt"/>
                <a:ea typeface="+mn-ea"/>
                <a:cs typeface="+mn-cs"/>
              </a:rPr>
              <a:t> que se apoyen estos principios para que den cabida al Gobierno de BI, para ello se debe apoyar en un grupo de personas calificadas y especializas en cada uno de su perfil, a este conjunto de personas se le conoce como </a:t>
            </a:r>
            <a:r>
              <a:rPr lang="es-ES_tradnl" sz="1200" b="1" kern="1200" dirty="0" smtClean="0">
                <a:solidFill>
                  <a:schemeClr val="tx1"/>
                </a:solidFill>
                <a:effectLst/>
                <a:latin typeface="+mn-lt"/>
                <a:ea typeface="+mn-ea"/>
                <a:cs typeface="+mn-cs"/>
              </a:rPr>
              <a:t>BICC</a:t>
            </a:r>
            <a:r>
              <a:rPr lang="es-ES_tradnl" sz="1200" kern="1200" dirty="0" smtClean="0">
                <a:solidFill>
                  <a:schemeClr val="tx1"/>
                </a:solidFill>
                <a:effectLst/>
                <a:latin typeface="+mn-lt"/>
                <a:ea typeface="+mn-ea"/>
                <a:cs typeface="+mn-cs"/>
              </a:rPr>
              <a:t>, los cuales van a ser los encargados de ejecutar las acciones plantadas en el modelo de Gobierno de BI.</a:t>
            </a:r>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10</a:t>
            </a:fld>
            <a:endParaRPr lang="es-EC"/>
          </a:p>
        </p:txBody>
      </p:sp>
    </p:spTree>
    <p:extLst>
      <p:ext uri="{BB962C8B-B14F-4D97-AF65-F5344CB8AC3E}">
        <p14:creationId xmlns:p14="http://schemas.microsoft.com/office/powerpoint/2010/main" val="282863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¿Gobernabilidad de BI se alinea a la Planificación Estratégica?</a:t>
            </a:r>
          </a:p>
          <a:p>
            <a:pPr lvl="0"/>
            <a:r>
              <a:rPr lang="es-ES_tradnl" sz="1200" kern="1200" dirty="0" smtClean="0">
                <a:solidFill>
                  <a:schemeClr val="tx1"/>
                </a:solidFill>
                <a:effectLst/>
                <a:latin typeface="+mn-lt"/>
                <a:ea typeface="+mn-ea"/>
                <a:cs typeface="+mn-cs"/>
              </a:rPr>
              <a:t>Para</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poder </a:t>
            </a:r>
            <a:r>
              <a:rPr lang="es-ES_tradnl" sz="1200" b="1" kern="1200" dirty="0" smtClean="0">
                <a:solidFill>
                  <a:schemeClr val="tx1"/>
                </a:solidFill>
                <a:effectLst/>
                <a:latin typeface="+mn-lt"/>
                <a:ea typeface="+mn-ea"/>
                <a:cs typeface="+mn-cs"/>
              </a:rPr>
              <a:t>lograr</a:t>
            </a:r>
            <a:r>
              <a:rPr lang="es-ES_tradnl" sz="1200" kern="1200" dirty="0" smtClean="0">
                <a:solidFill>
                  <a:schemeClr val="tx1"/>
                </a:solidFill>
                <a:effectLst/>
                <a:latin typeface="+mn-lt"/>
                <a:ea typeface="+mn-ea"/>
                <a:cs typeface="+mn-cs"/>
              </a:rPr>
              <a:t> los </a:t>
            </a:r>
            <a:r>
              <a:rPr lang="es-ES_tradnl" sz="1200" b="1" kern="1200" dirty="0" smtClean="0">
                <a:solidFill>
                  <a:schemeClr val="tx1"/>
                </a:solidFill>
                <a:effectLst/>
                <a:latin typeface="+mn-lt"/>
                <a:ea typeface="+mn-ea"/>
                <a:cs typeface="+mn-cs"/>
              </a:rPr>
              <a:t>objetivos</a:t>
            </a:r>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estratégicos</a:t>
            </a:r>
            <a:r>
              <a:rPr lang="es-ES_tradnl" sz="1200" kern="1200" dirty="0" smtClean="0">
                <a:solidFill>
                  <a:schemeClr val="tx1"/>
                </a:solidFill>
                <a:effectLst/>
                <a:latin typeface="+mn-lt"/>
                <a:ea typeface="+mn-ea"/>
                <a:cs typeface="+mn-cs"/>
              </a:rPr>
              <a:t> y </a:t>
            </a:r>
            <a:r>
              <a:rPr lang="es-ES_tradnl" sz="1200" b="1" kern="1200" dirty="0" smtClean="0">
                <a:solidFill>
                  <a:schemeClr val="tx1"/>
                </a:solidFill>
                <a:effectLst/>
                <a:latin typeface="+mn-lt"/>
                <a:ea typeface="+mn-ea"/>
                <a:cs typeface="+mn-cs"/>
              </a:rPr>
              <a:t>operacionales</a:t>
            </a:r>
            <a:r>
              <a:rPr lang="es-ES_tradnl" sz="1200" kern="1200" dirty="0" smtClean="0">
                <a:solidFill>
                  <a:schemeClr val="tx1"/>
                </a:solidFill>
                <a:effectLst/>
                <a:latin typeface="+mn-lt"/>
                <a:ea typeface="+mn-ea"/>
                <a:cs typeface="+mn-cs"/>
              </a:rPr>
              <a:t>, es necesario contar con la información necesaria para la toma de decisiones.</a:t>
            </a:r>
            <a:endParaRPr lang="es-EC"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¿Un modelo de Gobierno de BI garantiza el éxito en los proyectos?</a:t>
            </a:r>
            <a:endParaRPr lang="es-EC"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modelo de Gobierno de BI pretende dar un marco de trabajo que sirva de referencia al desarrollar proyectos de este tipo, mediante estrategias, se pretende cubrir aspectos a tomar en cuenta dentro de las fases de desarrollo o ciclo de vida de un proyecto de BI.</a:t>
            </a:r>
            <a:endParaRPr lang="es-EC"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¿Qué medio utiliza el Gobierno de BI para ejecutar las acciones?</a:t>
            </a:r>
            <a:endParaRPr lang="es-EC"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Al contar con un marco de trabajo el cual permita dirigir y dar seguimiento a toda la logística de información, es necesario contar con entidades que se apoyen estos principios para que den cabida al Gobierno de BI, para ello se debe apoyar en un grupo de personas calificadas y especializas en cada uno de su perfil, a este conjunto de personas se le conoce como BICC, los cuales van a ser los encargados de ejecutar las acciones plantadas en el modelo de Gobierno de BI.</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A907ADB8-BEC4-4797-BC18-8C810FCB1F64}" type="slidenum">
              <a:rPr lang="es-EC" smtClean="0"/>
              <a:t>11</a:t>
            </a:fld>
            <a:endParaRPr lang="es-EC"/>
          </a:p>
        </p:txBody>
      </p:sp>
    </p:spTree>
    <p:extLst>
      <p:ext uri="{BB962C8B-B14F-4D97-AF65-F5344CB8AC3E}">
        <p14:creationId xmlns:p14="http://schemas.microsoft.com/office/powerpoint/2010/main" val="200494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132624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63651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318898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188287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383996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171945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39861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138149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380626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307395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12CF70-651C-4602-A3A7-3E06B450BE67}" type="datetimeFigureOut">
              <a:rPr lang="es-EC" smtClean="0"/>
              <a:t>22/06/2014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471E7F8-A86B-457D-A2B2-2C8080ABF6D8}" type="slidenum">
              <a:rPr lang="es-EC" smtClean="0"/>
              <a:t>‹Nº›</a:t>
            </a:fld>
            <a:endParaRPr lang="es-EC"/>
          </a:p>
        </p:txBody>
      </p:sp>
    </p:spTree>
    <p:extLst>
      <p:ext uri="{BB962C8B-B14F-4D97-AF65-F5344CB8AC3E}">
        <p14:creationId xmlns:p14="http://schemas.microsoft.com/office/powerpoint/2010/main" val="179232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2CF70-651C-4602-A3A7-3E06B450BE67}" type="datetimeFigureOut">
              <a:rPr lang="es-EC" smtClean="0"/>
              <a:t>22/06/2014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1E7F8-A86B-457D-A2B2-2C8080ABF6D8}" type="slidenum">
              <a:rPr lang="es-EC" smtClean="0"/>
              <a:t>‹Nº›</a:t>
            </a:fld>
            <a:endParaRPr lang="es-EC"/>
          </a:p>
        </p:txBody>
      </p:sp>
    </p:spTree>
    <p:extLst>
      <p:ext uri="{BB962C8B-B14F-4D97-AF65-F5344CB8AC3E}">
        <p14:creationId xmlns:p14="http://schemas.microsoft.com/office/powerpoint/2010/main" val="132930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mailto:andrewd23@gmail.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slide" Target="slide3.xml"/><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1.xml"/><Relationship Id="rId18" Type="http://schemas.openxmlformats.org/officeDocument/2006/relationships/slide" Target="slide85.xml"/><Relationship Id="rId3" Type="http://schemas.openxmlformats.org/officeDocument/2006/relationships/slide" Target="slide31.xml"/><Relationship Id="rId21" Type="http://schemas.openxmlformats.org/officeDocument/2006/relationships/slide" Target="slide100.xml"/><Relationship Id="rId7" Type="http://schemas.openxmlformats.org/officeDocument/2006/relationships/slide" Target="slide8.xml"/><Relationship Id="rId12" Type="http://schemas.openxmlformats.org/officeDocument/2006/relationships/slide" Target="slide17.xml"/><Relationship Id="rId17" Type="http://schemas.openxmlformats.org/officeDocument/2006/relationships/slide" Target="slide61.xml"/><Relationship Id="rId2" Type="http://schemas.openxmlformats.org/officeDocument/2006/relationships/image" Target="../media/image2.png"/><Relationship Id="rId16" Type="http://schemas.openxmlformats.org/officeDocument/2006/relationships/slide" Target="slide48.xml"/><Relationship Id="rId20"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12.xml"/><Relationship Id="rId15" Type="http://schemas.openxmlformats.org/officeDocument/2006/relationships/slide" Target="slide7.xml"/><Relationship Id="rId23" Type="http://schemas.openxmlformats.org/officeDocument/2006/relationships/slide" Target="slide103.xml"/><Relationship Id="rId10" Type="http://schemas.openxmlformats.org/officeDocument/2006/relationships/slide" Target="slide18.xml"/><Relationship Id="rId19" Type="http://schemas.openxmlformats.org/officeDocument/2006/relationships/slide" Target="slide47.xml"/><Relationship Id="rId4" Type="http://schemas.openxmlformats.org/officeDocument/2006/relationships/slide" Target="slide4.xml"/><Relationship Id="rId9" Type="http://schemas.openxmlformats.org/officeDocument/2006/relationships/slide" Target="slide29.xml"/><Relationship Id="rId14" Type="http://schemas.openxmlformats.org/officeDocument/2006/relationships/slide" Target="slide26.xml"/><Relationship Id="rId22" Type="http://schemas.openxmlformats.org/officeDocument/2006/relationships/slide" Target="slide10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29.xml"/><Relationship Id="rId5" Type="http://schemas.openxmlformats.org/officeDocument/2006/relationships/image" Target="../media/image2.png"/><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29.xml"/><Relationship Id="rId5" Type="http://schemas.openxmlformats.org/officeDocument/2006/relationships/image" Target="../media/image2.png"/><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slide" Target="slide29.xml"/><Relationship Id="rId5" Type="http://schemas.openxmlformats.org/officeDocument/2006/relationships/image" Target="../media/image2.png"/><Relationship Id="rId4" Type="http://schemas.openxmlformats.org/officeDocument/2006/relationships/image" Target="../media/image14.emf"/></Relationships>
</file>

<file path=ppt/slides/_rels/slide3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slide" Target="slide29.xml"/><Relationship Id="rId5" Type="http://schemas.openxmlformats.org/officeDocument/2006/relationships/image" Target="../media/image2.png"/><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slide" Target="slide29.xml"/><Relationship Id="rId5" Type="http://schemas.openxmlformats.org/officeDocument/2006/relationships/image" Target="../media/image2.png"/><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slide" Target="slide29.xml"/><Relationship Id="rId5" Type="http://schemas.openxmlformats.org/officeDocument/2006/relationships/image" Target="../media/image2.png"/><Relationship Id="rId4" Type="http://schemas.openxmlformats.org/officeDocument/2006/relationships/image" Target="../media/image17.emf"/></Relationships>
</file>

<file path=ppt/slides/_rels/slide4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slide" Target="slide29.xml"/><Relationship Id="rId5" Type="http://schemas.openxmlformats.org/officeDocument/2006/relationships/image" Target="../media/image2.png"/><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slide" Target="slide29.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5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image" Target="../media/image35.png"/></Relationships>
</file>

<file path=ppt/slides/_rels/slide8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85.xml"/><Relationship Id="rId5" Type="http://schemas.openxmlformats.org/officeDocument/2006/relationships/image" Target="../media/image3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85.xml"/><Relationship Id="rId5" Type="http://schemas.openxmlformats.org/officeDocument/2006/relationships/image" Target="../media/image42.png"/><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image" Target="../media/image43.jpeg"/></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85.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image" Target="../media/image45.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3805" y="1888942"/>
            <a:ext cx="5723468" cy="1828090"/>
          </a:xfrm>
        </p:spPr>
        <p:txBody>
          <a:bodyPr>
            <a:noAutofit/>
          </a:bodyPr>
          <a:lstStyle/>
          <a:p>
            <a:r>
              <a:rPr lang="es-MX" sz="4000" dirty="0" smtClean="0">
                <a:effectLst>
                  <a:outerShdw blurRad="38100" dist="38100" dir="2700000" algn="tl">
                    <a:srgbClr val="000000">
                      <a:alpha val="43137"/>
                    </a:srgbClr>
                  </a:outerShdw>
                </a:effectLst>
              </a:rPr>
              <a:t>Avance de Tesis de Grado</a:t>
            </a:r>
            <a:r>
              <a:rPr lang="es-MX" sz="4000" dirty="0" smtClean="0"/>
              <a:t/>
            </a:r>
            <a:br>
              <a:rPr lang="es-MX" sz="4000" dirty="0" smtClean="0"/>
            </a:br>
            <a:r>
              <a:rPr lang="es-MX" sz="3200" dirty="0" smtClean="0"/>
              <a:t>Maestría en Gerencia de Sistemas</a:t>
            </a:r>
            <a:endParaRPr lang="es-MX" sz="3200" dirty="0"/>
          </a:p>
        </p:txBody>
      </p:sp>
      <p:sp>
        <p:nvSpPr>
          <p:cNvPr id="3" name="2 Subtítulo"/>
          <p:cNvSpPr>
            <a:spLocks noGrp="1"/>
          </p:cNvSpPr>
          <p:nvPr>
            <p:ph type="subTitle" idx="1"/>
          </p:nvPr>
        </p:nvSpPr>
        <p:spPr>
          <a:xfrm>
            <a:off x="1691680" y="3833528"/>
            <a:ext cx="5712179" cy="819608"/>
          </a:xfrm>
        </p:spPr>
        <p:txBody>
          <a:bodyPr>
            <a:noAutofit/>
          </a:bodyPr>
          <a:lstStyle/>
          <a:p>
            <a:r>
              <a:rPr lang="es-EC" sz="2400" dirty="0" smtClean="0"/>
              <a:t>Modelo de Gobierno de Business </a:t>
            </a:r>
            <a:r>
              <a:rPr lang="es-EC" sz="2400" dirty="0" err="1" smtClean="0"/>
              <a:t>Intelligence</a:t>
            </a:r>
            <a:r>
              <a:rPr lang="es-EC" sz="2400" dirty="0" smtClean="0"/>
              <a:t>.</a:t>
            </a:r>
            <a:endParaRPr lang="es-MX" sz="2400" dirty="0"/>
          </a:p>
        </p:txBody>
      </p:sp>
      <p:sp>
        <p:nvSpPr>
          <p:cNvPr id="4" name="3 Marcador de pie de página"/>
          <p:cNvSpPr>
            <a:spLocks noGrp="1"/>
          </p:cNvSpPr>
          <p:nvPr>
            <p:ph type="ftr" sz="quarter" idx="11"/>
          </p:nvPr>
        </p:nvSpPr>
        <p:spPr>
          <a:xfrm>
            <a:off x="1295636" y="5354457"/>
            <a:ext cx="2808312" cy="365125"/>
          </a:xfrm>
        </p:spPr>
        <p:txBody>
          <a:bodyPr/>
          <a:lstStyle/>
          <a:p>
            <a:pPr algn="ctr"/>
            <a:r>
              <a:rPr lang="es-MX" dirty="0" smtClean="0">
                <a:latin typeface="Maiandra GD" pitchFamily="34" charset="0"/>
              </a:rPr>
              <a:t>Autor: </a:t>
            </a:r>
            <a:r>
              <a:rPr lang="es-MX" b="1" dirty="0" smtClean="0">
                <a:latin typeface="Maiandra GD" pitchFamily="34" charset="0"/>
              </a:rPr>
              <a:t>Ing. Andrés Duque G.</a:t>
            </a:r>
            <a:endParaRPr lang="es-MX" b="1" dirty="0">
              <a:latin typeface="Maiandra GD" pitchFamily="34" charset="0"/>
            </a:endParaRPr>
          </a:p>
        </p:txBody>
      </p:sp>
      <p:pic>
        <p:nvPicPr>
          <p:cNvPr id="5" name="4 Imagen"/>
          <p:cNvPicPr/>
          <p:nvPr/>
        </p:nvPicPr>
        <p:blipFill>
          <a:blip r:embed="rId3" cstate="print"/>
          <a:srcRect/>
          <a:stretch>
            <a:fillRect/>
          </a:stretch>
        </p:blipFill>
        <p:spPr bwMode="auto">
          <a:xfrm>
            <a:off x="2402897" y="513636"/>
            <a:ext cx="4473170" cy="1259180"/>
          </a:xfrm>
          <a:prstGeom prst="rect">
            <a:avLst/>
          </a:prstGeom>
          <a:noFill/>
          <a:ln w="9525">
            <a:noFill/>
            <a:miter lim="800000"/>
            <a:headEnd/>
            <a:tailEnd/>
          </a:ln>
        </p:spPr>
      </p:pic>
      <p:sp>
        <p:nvSpPr>
          <p:cNvPr id="6" name="3 Marcador de pie de página"/>
          <p:cNvSpPr txBox="1">
            <a:spLocks/>
          </p:cNvSpPr>
          <p:nvPr/>
        </p:nvSpPr>
        <p:spPr>
          <a:xfrm>
            <a:off x="4681047" y="5370868"/>
            <a:ext cx="3384376" cy="365125"/>
          </a:xfrm>
          <a:prstGeom prst="rect">
            <a:avLst/>
          </a:prstGeom>
        </p:spPr>
        <p:txBody>
          <a:bodyPr vert="horz" lIns="91440" tIns="45720" rIns="91440" bIns="45720" rtlCol="0" anchor="ctr"/>
          <a:lstStyle>
            <a:defPPr>
              <a:defRPr lang="es-EC"/>
            </a:defPPr>
            <a:lvl1pPr algn="ctr">
              <a:defRPr sz="1200">
                <a:solidFill>
                  <a:schemeClr val="tx1">
                    <a:tint val="75000"/>
                  </a:schemeClr>
                </a:solidFill>
                <a:latin typeface="Maiandra GD" pitchFamily="34" charset="0"/>
              </a:defRPr>
            </a:lvl1pPr>
          </a:lstStyle>
          <a:p>
            <a:r>
              <a:rPr lang="es-MX" dirty="0"/>
              <a:t>Tutor: Ing. Francis Salazar, MBA</a:t>
            </a:r>
          </a:p>
        </p:txBody>
      </p:sp>
      <p:sp>
        <p:nvSpPr>
          <p:cNvPr id="7" name="3 Marcador de pie de página"/>
          <p:cNvSpPr txBox="1">
            <a:spLocks/>
          </p:cNvSpPr>
          <p:nvPr/>
        </p:nvSpPr>
        <p:spPr>
          <a:xfrm>
            <a:off x="2138117" y="6021288"/>
            <a:ext cx="5034845" cy="365125"/>
          </a:xfrm>
          <a:prstGeom prst="rect">
            <a:avLst/>
          </a:prstGeom>
        </p:spPr>
        <p:txBody>
          <a:bodyPr vert="horz" lIns="91440" tIns="45720" rIns="91440" bIns="45720" rtlCol="0" anchor="ctr"/>
          <a:lstStyle>
            <a:defPPr>
              <a:defRPr lang="es-MX"/>
            </a:defPPr>
            <a:lvl1pPr marL="0" algn="l" defTabSz="914400" rtl="0" eaLnBrk="1" latinLnBrk="0" hangingPunct="1">
              <a:defRPr sz="1400" kern="1200">
                <a:solidFill>
                  <a:schemeClr val="tx2"/>
                </a:solidFill>
                <a:latin typeface="Rage Italic"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dirty="0" smtClean="0">
                <a:solidFill>
                  <a:schemeClr val="tx1"/>
                </a:solidFill>
                <a:latin typeface="Maiandra GD" pitchFamily="34" charset="0"/>
              </a:rPr>
              <a:t>Fecha: </a:t>
            </a:r>
            <a:r>
              <a:rPr lang="es-MX" dirty="0">
                <a:solidFill>
                  <a:schemeClr val="tx1"/>
                </a:solidFill>
                <a:latin typeface="Maiandra GD" pitchFamily="34" charset="0"/>
              </a:rPr>
              <a:t>3</a:t>
            </a:r>
            <a:r>
              <a:rPr lang="es-MX" dirty="0" smtClean="0">
                <a:solidFill>
                  <a:schemeClr val="tx1"/>
                </a:solidFill>
                <a:latin typeface="Maiandra GD" pitchFamily="34" charset="0"/>
              </a:rPr>
              <a:t> </a:t>
            </a:r>
            <a:r>
              <a:rPr lang="es-MX" dirty="0" smtClean="0">
                <a:solidFill>
                  <a:schemeClr val="tx1"/>
                </a:solidFill>
                <a:latin typeface="Maiandra GD" pitchFamily="34" charset="0"/>
              </a:rPr>
              <a:t>de </a:t>
            </a:r>
            <a:r>
              <a:rPr lang="es-MX" dirty="0" smtClean="0">
                <a:solidFill>
                  <a:schemeClr val="tx1"/>
                </a:solidFill>
                <a:latin typeface="Maiandra GD" pitchFamily="34" charset="0"/>
              </a:rPr>
              <a:t>Diciembre de </a:t>
            </a:r>
            <a:r>
              <a:rPr lang="es-MX" dirty="0" smtClean="0">
                <a:solidFill>
                  <a:schemeClr val="tx1"/>
                </a:solidFill>
                <a:latin typeface="Maiandra GD" pitchFamily="34" charset="0"/>
              </a:rPr>
              <a:t>2013</a:t>
            </a:r>
            <a:endParaRPr lang="es-MX" dirty="0">
              <a:solidFill>
                <a:schemeClr val="tx1"/>
              </a:solidFill>
              <a:latin typeface="Maiandra GD" pitchFamily="34" charset="0"/>
            </a:endParaRPr>
          </a:p>
        </p:txBody>
      </p:sp>
    </p:spTree>
    <p:extLst>
      <p:ext uri="{BB962C8B-B14F-4D97-AF65-F5344CB8AC3E}">
        <p14:creationId xmlns:p14="http://schemas.microsoft.com/office/powerpoint/2010/main" val="24040666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a:solidFill>
                  <a:schemeClr val="tx2">
                    <a:lumMod val="60000"/>
                    <a:lumOff val="40000"/>
                  </a:schemeClr>
                </a:solidFill>
                <a:latin typeface="Albertus MT" pitchFamily="18" charset="0"/>
              </a:rPr>
              <a:t>Preguntas de investigación</a:t>
            </a:r>
          </a:p>
        </p:txBody>
      </p:sp>
      <p:sp>
        <p:nvSpPr>
          <p:cNvPr id="3" name="2 Marcador de contenido"/>
          <p:cNvSpPr>
            <a:spLocks noGrp="1"/>
          </p:cNvSpPr>
          <p:nvPr>
            <p:ph idx="1"/>
          </p:nvPr>
        </p:nvSpPr>
        <p:spPr>
          <a:xfrm>
            <a:off x="457200" y="1600201"/>
            <a:ext cx="8229600" cy="3917032"/>
          </a:xfrm>
        </p:spPr>
        <p:txBody>
          <a:bodyPr>
            <a:normAutofit/>
          </a:bodyPr>
          <a:lstStyle/>
          <a:p>
            <a:pPr algn="just">
              <a:buClr>
                <a:schemeClr val="tx2">
                  <a:lumMod val="60000"/>
                  <a:lumOff val="40000"/>
                </a:schemeClr>
              </a:buClr>
              <a:buFont typeface="Wingdings" pitchFamily="2" charset="2"/>
              <a:buChar char="ü"/>
            </a:pPr>
            <a:r>
              <a:rPr lang="es-EC" sz="2400" dirty="0" smtClean="0"/>
              <a:t>¿Gobernabilidad de BI se alinea a la Planificación Estratégica?</a:t>
            </a:r>
          </a:p>
          <a:p>
            <a:pPr algn="just">
              <a:buClr>
                <a:schemeClr val="tx2">
                  <a:lumMod val="60000"/>
                  <a:lumOff val="40000"/>
                </a:schemeClr>
              </a:buClr>
              <a:buFont typeface="Wingdings" pitchFamily="2" charset="2"/>
              <a:buChar char="ü"/>
            </a:pPr>
            <a:r>
              <a:rPr lang="es-EC" sz="2400" dirty="0"/>
              <a:t>¿Un modelo de Gobierno de BI garantiza el éxito en los proyectos</a:t>
            </a:r>
            <a:r>
              <a:rPr lang="es-EC" sz="2400" dirty="0" smtClean="0"/>
              <a:t>?</a:t>
            </a:r>
            <a:endParaRPr lang="es-EC" sz="2400" dirty="0"/>
          </a:p>
          <a:p>
            <a:pPr algn="just">
              <a:buClr>
                <a:schemeClr val="tx2">
                  <a:lumMod val="60000"/>
                  <a:lumOff val="40000"/>
                </a:schemeClr>
              </a:buClr>
              <a:buFont typeface="Wingdings" pitchFamily="2" charset="2"/>
              <a:buChar char="ü"/>
            </a:pPr>
            <a:r>
              <a:rPr lang="es-EC" sz="2400" dirty="0"/>
              <a:t>¿Qué medio utiliza el Gobierno de BI para ejecutar las acciones?</a:t>
            </a:r>
            <a:endParaRPr lang="es-EC" sz="2400" dirty="0" smtClean="0"/>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2" name="11 Grupo"/>
          <p:cNvGrpSpPr/>
          <p:nvPr/>
        </p:nvGrpSpPr>
        <p:grpSpPr>
          <a:xfrm>
            <a:off x="6516216" y="4640313"/>
            <a:ext cx="2230624" cy="1813023"/>
            <a:chOff x="297183" y="4279715"/>
            <a:chExt cx="2230624" cy="1813023"/>
          </a:xfrm>
        </p:grpSpPr>
        <p:grpSp>
          <p:nvGrpSpPr>
            <p:cNvPr id="13" name="Gruppieren 67"/>
            <p:cNvGrpSpPr/>
            <p:nvPr/>
          </p:nvGrpSpPr>
          <p:grpSpPr>
            <a:xfrm>
              <a:off x="297183" y="4279715"/>
              <a:ext cx="2230624" cy="1666178"/>
              <a:chOff x="1379457" y="5394124"/>
              <a:chExt cx="248127" cy="185340"/>
            </a:xfrm>
          </p:grpSpPr>
          <p:pic>
            <p:nvPicPr>
              <p:cNvPr id="20"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1"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4" name="Gruppieren 72"/>
            <p:cNvGrpSpPr/>
            <p:nvPr/>
          </p:nvGrpSpPr>
          <p:grpSpPr>
            <a:xfrm>
              <a:off x="297183" y="4892794"/>
              <a:ext cx="1479446" cy="1199944"/>
              <a:chOff x="1379457" y="5378214"/>
              <a:chExt cx="248127" cy="201250"/>
            </a:xfrm>
          </p:grpSpPr>
          <p:pic>
            <p:nvPicPr>
              <p:cNvPr id="18"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9"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5" name="Gruppieren 75"/>
            <p:cNvGrpSpPr/>
            <p:nvPr/>
          </p:nvGrpSpPr>
          <p:grpSpPr>
            <a:xfrm>
              <a:off x="1337644" y="5298687"/>
              <a:ext cx="932034" cy="755951"/>
              <a:chOff x="1379457" y="5378214"/>
              <a:chExt cx="248127" cy="201250"/>
            </a:xfrm>
          </p:grpSpPr>
          <p:pic>
            <p:nvPicPr>
              <p:cNvPr id="16"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7"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2" name="Gruppieren 36"/>
          <p:cNvGrpSpPr/>
          <p:nvPr/>
        </p:nvGrpSpPr>
        <p:grpSpPr bwMode="gray">
          <a:xfrm>
            <a:off x="0" y="4595378"/>
            <a:ext cx="9144000" cy="922412"/>
            <a:chOff x="0" y="4221088"/>
            <a:chExt cx="9144000" cy="922412"/>
          </a:xfrm>
        </p:grpSpPr>
        <p:sp>
          <p:nvSpPr>
            <p:cNvPr id="23"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24"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grpSp>
        <p:nvGrpSpPr>
          <p:cNvPr id="25" name="24 Grupo"/>
          <p:cNvGrpSpPr/>
          <p:nvPr/>
        </p:nvGrpSpPr>
        <p:grpSpPr>
          <a:xfrm>
            <a:off x="107504" y="5949280"/>
            <a:ext cx="737223" cy="778569"/>
            <a:chOff x="107504" y="5949280"/>
            <a:chExt cx="737223" cy="778569"/>
          </a:xfrm>
        </p:grpSpPr>
        <p:pic>
          <p:nvPicPr>
            <p:cNvPr id="26"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147153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effectLst>
                  <a:outerShdw blurRad="38100" dist="38100" dir="2700000" algn="tl">
                    <a:srgbClr val="000000">
                      <a:alpha val="43137"/>
                    </a:srgbClr>
                  </a:outerShdw>
                </a:effectLst>
                <a:latin typeface="Albertus MT" pitchFamily="18" charset="0"/>
              </a:rPr>
              <a:t>Capítulo V</a:t>
            </a:r>
            <a:endParaRPr lang="es-MX" dirty="0">
              <a:effectLst>
                <a:outerShdw blurRad="38100" dist="38100" dir="2700000" algn="tl">
                  <a:srgbClr val="000000">
                    <a:alpha val="43137"/>
                  </a:srgbClr>
                </a:outerShdw>
              </a:effectLst>
              <a:latin typeface="Albertus MT" pitchFamily="18" charset="0"/>
            </a:endParaRPr>
          </a:p>
        </p:txBody>
      </p:sp>
      <p:sp>
        <p:nvSpPr>
          <p:cNvPr id="6" name="5 Subtítulo"/>
          <p:cNvSpPr>
            <a:spLocks noGrp="1"/>
          </p:cNvSpPr>
          <p:nvPr>
            <p:ph type="subTitle" idx="1"/>
          </p:nvPr>
        </p:nvSpPr>
        <p:spPr>
          <a:xfrm>
            <a:off x="683568" y="3886200"/>
            <a:ext cx="7704856" cy="1752600"/>
          </a:xfrm>
        </p:spPr>
        <p:txBody>
          <a:bodyPr/>
          <a:lstStyle/>
          <a:p>
            <a:r>
              <a:rPr lang="es-EC" dirty="0" smtClean="0">
                <a:solidFill>
                  <a:schemeClr val="tx2">
                    <a:lumMod val="60000"/>
                    <a:lumOff val="40000"/>
                  </a:schemeClr>
                </a:solidFill>
              </a:rPr>
              <a:t>Conclusiones y Recomendaciones</a:t>
            </a:r>
            <a:endParaRPr lang="es-MX" dirty="0">
              <a:solidFill>
                <a:schemeClr val="tx2">
                  <a:lumMod val="60000"/>
                  <a:lumOff val="40000"/>
                </a:schemeClr>
              </a:solidFill>
            </a:endParaRPr>
          </a:p>
        </p:txBody>
      </p:sp>
      <p:sp>
        <p:nvSpPr>
          <p:cNvPr id="13"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4" name="13 Grupo"/>
          <p:cNvGrpSpPr/>
          <p:nvPr/>
        </p:nvGrpSpPr>
        <p:grpSpPr>
          <a:xfrm>
            <a:off x="107504" y="5949280"/>
            <a:ext cx="737223" cy="778569"/>
            <a:chOff x="107504" y="5949280"/>
            <a:chExt cx="737223" cy="778569"/>
          </a:xfrm>
        </p:grpSpPr>
        <p:pic>
          <p:nvPicPr>
            <p:cNvPr id="15"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866305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sp>
        <p:nvSpPr>
          <p:cNvPr id="30" name="1 Título"/>
          <p:cNvSpPr>
            <a:spLocks noGrp="1"/>
          </p:cNvSpPr>
          <p:nvPr>
            <p:ph type="title"/>
          </p:nvPr>
        </p:nvSpPr>
        <p:spPr>
          <a:xfrm>
            <a:off x="457200" y="274638"/>
            <a:ext cx="8092466" cy="1143000"/>
          </a:xfrm>
        </p:spPr>
        <p:txBody>
          <a:bodyPr vert="horz" lIns="91440" tIns="45720" rIns="91440" bIns="45720" rtlCol="0" anchor="ctr">
            <a:normAutofit/>
          </a:bodyPr>
          <a:lstStyle/>
          <a:p>
            <a:r>
              <a:rPr lang="es-EC" sz="2400" b="1" dirty="0" smtClean="0">
                <a:solidFill>
                  <a:schemeClr val="tx2">
                    <a:lumMod val="60000"/>
                    <a:lumOff val="40000"/>
                  </a:schemeClr>
                </a:solidFill>
                <a:latin typeface="Albertus MT" pitchFamily="18" charset="0"/>
              </a:rPr>
              <a:t>Conclusiones</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104455"/>
          </a:xfrm>
          <a:prstGeom prst="rect">
            <a:avLst/>
          </a:prstGeom>
        </p:spPr>
        <p:txBody>
          <a:bodyPr vert="horz" lIns="0" tIns="0" rIns="0" bIns="0" rtlCol="0">
            <a:noAutofit/>
          </a:bodyPr>
          <a:lstStyle/>
          <a:p>
            <a:pPr marL="342900" lvl="0" indent="-342900" algn="just">
              <a:spcAft>
                <a:spcPts val="600"/>
              </a:spcAft>
              <a:buClr>
                <a:schemeClr val="tx2">
                  <a:lumMod val="60000"/>
                  <a:lumOff val="40000"/>
                </a:schemeClr>
              </a:buClr>
              <a:buFont typeface="Wingdings" pitchFamily="2" charset="2"/>
              <a:buChar char="ü"/>
            </a:pPr>
            <a:r>
              <a:rPr lang="es-EC" sz="1600" dirty="0" smtClean="0"/>
              <a:t>La </a:t>
            </a:r>
            <a:r>
              <a:rPr lang="es-EC" sz="1600" dirty="0"/>
              <a:t>Hipótesis de investigación planteada: “Mediante una guía de modelo de gobierno de BI se pretende dar a conocer un marco de referencia, como herramienta, que permitirá gestionar adecuadamente proyectos de Business </a:t>
            </a:r>
            <a:r>
              <a:rPr lang="es-EC" sz="1600" dirty="0" err="1"/>
              <a:t>Intelligence</a:t>
            </a:r>
            <a:r>
              <a:rPr lang="es-EC" sz="1600" dirty="0"/>
              <a:t>”, </a:t>
            </a:r>
            <a:r>
              <a:rPr lang="es-EC" sz="1600" dirty="0" smtClean="0"/>
              <a:t>fue </a:t>
            </a:r>
            <a:r>
              <a:rPr lang="es-EC" sz="1600" dirty="0"/>
              <a:t>demostrado </a:t>
            </a:r>
            <a:r>
              <a:rPr lang="es-EC" sz="1600" dirty="0" smtClean="0"/>
              <a:t>mediante </a:t>
            </a:r>
            <a:r>
              <a:rPr lang="es-EC" sz="1600" dirty="0"/>
              <a:t>la investigación dirigida a expertos; y </a:t>
            </a:r>
            <a:r>
              <a:rPr lang="es-EC" sz="1600" dirty="0" smtClean="0"/>
              <a:t>aplicabilidad con el </a:t>
            </a:r>
            <a:r>
              <a:rPr lang="es-EC" sz="1600" dirty="0"/>
              <a:t>caso </a:t>
            </a:r>
            <a:r>
              <a:rPr lang="es-EC" sz="1600" dirty="0" smtClean="0"/>
              <a:t>práctico.</a:t>
            </a:r>
          </a:p>
          <a:p>
            <a:pPr marL="342900" lvl="0" indent="-342900" algn="just">
              <a:spcAft>
                <a:spcPts val="600"/>
              </a:spcAft>
              <a:buClr>
                <a:schemeClr val="tx2">
                  <a:lumMod val="60000"/>
                  <a:lumOff val="40000"/>
                </a:schemeClr>
              </a:buClr>
              <a:buFont typeface="Wingdings" pitchFamily="2" charset="2"/>
              <a:buChar char="ü"/>
            </a:pPr>
            <a:r>
              <a:rPr lang="es-EC" sz="1600" dirty="0"/>
              <a:t>La recolección de información </a:t>
            </a:r>
            <a:r>
              <a:rPr lang="es-EC" sz="1600" dirty="0" smtClean="0"/>
              <a:t>para la tesis </a:t>
            </a:r>
            <a:r>
              <a:rPr lang="es-EC" sz="1600" dirty="0"/>
              <a:t>ayudó a sentar las bases </a:t>
            </a:r>
            <a:r>
              <a:rPr lang="es-EC" sz="1600" dirty="0" smtClean="0"/>
              <a:t>para </a:t>
            </a:r>
            <a:r>
              <a:rPr lang="es-EC" sz="1600" dirty="0"/>
              <a:t>comprender los </a:t>
            </a:r>
            <a:r>
              <a:rPr lang="es-EC" sz="1600" dirty="0" smtClean="0"/>
              <a:t>fundamentos necesarios para </a:t>
            </a:r>
            <a:r>
              <a:rPr lang="es-EC" sz="1600" dirty="0"/>
              <a:t>enmarcar todas las nuevas iniciativas de Business </a:t>
            </a:r>
            <a:r>
              <a:rPr lang="es-EC" sz="1600" dirty="0" err="1"/>
              <a:t>Intelligence</a:t>
            </a:r>
            <a:r>
              <a:rPr lang="es-EC" sz="1600" dirty="0"/>
              <a:t> a un modelo de Gobierno, principalmente por la creciente </a:t>
            </a:r>
            <a:r>
              <a:rPr lang="es-EC" sz="1600" dirty="0" smtClean="0"/>
              <a:t>demanda.</a:t>
            </a:r>
          </a:p>
          <a:p>
            <a:pPr marL="342900" lvl="0" indent="-342900" algn="just">
              <a:spcAft>
                <a:spcPts val="600"/>
              </a:spcAft>
              <a:buClr>
                <a:schemeClr val="tx2">
                  <a:lumMod val="60000"/>
                  <a:lumOff val="40000"/>
                </a:schemeClr>
              </a:buClr>
              <a:buFont typeface="Wingdings" pitchFamily="2" charset="2"/>
              <a:buChar char="ü"/>
            </a:pPr>
            <a:r>
              <a:rPr lang="es-EC" sz="1600" dirty="0" smtClean="0"/>
              <a:t>Se identificó mediante la encuesta a expertos la </a:t>
            </a:r>
            <a:r>
              <a:rPr lang="es-EC" sz="1600" dirty="0"/>
              <a:t>necesidad de contar con </a:t>
            </a:r>
            <a:r>
              <a:rPr lang="es-EC" sz="1600" b="1" dirty="0"/>
              <a:t>información confiable</a:t>
            </a:r>
            <a:r>
              <a:rPr lang="es-EC" sz="1600" dirty="0"/>
              <a:t> que respalde las decisiones en la Empresa</a:t>
            </a:r>
            <a:r>
              <a:rPr lang="es-EC" sz="1600" dirty="0" smtClean="0"/>
              <a:t>; se identificó el </a:t>
            </a:r>
            <a:r>
              <a:rPr lang="es-EC" sz="1600" dirty="0"/>
              <a:t>mayor reto </a:t>
            </a:r>
            <a:r>
              <a:rPr lang="es-EC" sz="1600" dirty="0" smtClean="0"/>
              <a:t>de las </a:t>
            </a:r>
            <a:r>
              <a:rPr lang="es-EC" sz="1600" dirty="0"/>
              <a:t>empresas </a:t>
            </a:r>
            <a:r>
              <a:rPr lang="es-EC" sz="1600" dirty="0" smtClean="0"/>
              <a:t> en cuanto a información: la </a:t>
            </a:r>
            <a:r>
              <a:rPr lang="es-EC" sz="1600" b="1" dirty="0"/>
              <a:t>gestión de la calidad en los </a:t>
            </a:r>
            <a:r>
              <a:rPr lang="es-EC" sz="1600" b="1" dirty="0" smtClean="0"/>
              <a:t>datos</a:t>
            </a:r>
            <a:r>
              <a:rPr lang="es-EC" sz="1600" dirty="0" smtClean="0"/>
              <a:t>; el </a:t>
            </a:r>
            <a:r>
              <a:rPr lang="es-EC" sz="1600" dirty="0"/>
              <a:t>principal </a:t>
            </a:r>
            <a:r>
              <a:rPr lang="es-EC" sz="1600" b="1" dirty="0"/>
              <a:t>éxito</a:t>
            </a:r>
            <a:r>
              <a:rPr lang="es-EC" sz="1600" dirty="0"/>
              <a:t> de las soluciones de BI se encuentra dado en la medida de la </a:t>
            </a:r>
            <a:r>
              <a:rPr lang="es-EC" sz="1600" b="1" dirty="0"/>
              <a:t>participación</a:t>
            </a:r>
            <a:r>
              <a:rPr lang="es-EC" sz="1600" dirty="0"/>
              <a:t> constante y coordinada de los </a:t>
            </a:r>
            <a:r>
              <a:rPr lang="es-EC" sz="1600" b="1" dirty="0"/>
              <a:t>involucrados</a:t>
            </a:r>
            <a:r>
              <a:rPr lang="es-EC" sz="1600" dirty="0"/>
              <a:t> en los proyectos de </a:t>
            </a:r>
            <a:r>
              <a:rPr lang="es-EC" sz="1600" dirty="0" smtClean="0"/>
              <a:t>BI y del </a:t>
            </a:r>
            <a:r>
              <a:rPr lang="es-EC" sz="1600" dirty="0"/>
              <a:t>compromiso y </a:t>
            </a:r>
            <a:r>
              <a:rPr lang="es-EC" sz="1600" b="1" dirty="0"/>
              <a:t>apoyo</a:t>
            </a:r>
            <a:r>
              <a:rPr lang="es-EC" sz="1600" dirty="0"/>
              <a:t> por parte de </a:t>
            </a:r>
            <a:r>
              <a:rPr lang="es-EC" sz="1600" b="1" dirty="0"/>
              <a:t>altos directivos</a:t>
            </a:r>
            <a:r>
              <a:rPr lang="es-EC" sz="1600" dirty="0" smtClean="0"/>
              <a:t>.</a:t>
            </a:r>
          </a:p>
          <a:p>
            <a:pPr marL="342900" indent="-342900" algn="just">
              <a:buClr>
                <a:schemeClr val="tx2">
                  <a:lumMod val="60000"/>
                  <a:lumOff val="40000"/>
                </a:schemeClr>
              </a:buClr>
              <a:buFont typeface="Wingdings" pitchFamily="2" charset="2"/>
              <a:buChar char="ü"/>
            </a:pPr>
            <a:r>
              <a:rPr lang="es-EC" sz="1600" dirty="0" smtClean="0"/>
              <a:t>Dentro </a:t>
            </a:r>
            <a:r>
              <a:rPr lang="es-EC" sz="1600" dirty="0"/>
              <a:t>de los beneficios que se tiene al implementar un modelo de Gobierno de BI es la de poder desplegar los proyectos o iniciativas de BI en la empresa de manera satisfactoria y lo más apegados a la realidad de cada una de ellas.</a:t>
            </a:r>
          </a:p>
          <a:p>
            <a:pPr marL="342900" lvl="0" indent="-342900" algn="just">
              <a:buClr>
                <a:schemeClr val="tx2">
                  <a:lumMod val="60000"/>
                  <a:lumOff val="40000"/>
                </a:schemeClr>
              </a:buClr>
              <a:buFont typeface="Wingdings" pitchFamily="2" charset="2"/>
              <a:buChar char="ü"/>
            </a:pPr>
            <a:endParaRPr lang="es-EC" sz="1600" dirty="0" smtClean="0"/>
          </a:p>
        </p:txBody>
      </p:sp>
      <p:grpSp>
        <p:nvGrpSpPr>
          <p:cNvPr id="32" name="31 Grupo"/>
          <p:cNvGrpSpPr/>
          <p:nvPr/>
        </p:nvGrpSpPr>
        <p:grpSpPr>
          <a:xfrm>
            <a:off x="107504" y="5949280"/>
            <a:ext cx="737223" cy="778569"/>
            <a:chOff x="107504" y="5949280"/>
            <a:chExt cx="737223" cy="778569"/>
          </a:xfrm>
        </p:grpSpPr>
        <p:pic>
          <p:nvPicPr>
            <p:cNvPr id="33"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4"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46660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1000"/>
                                        <p:tgtEl>
                                          <p:spTgt spid="16">
                                            <p:txEl>
                                              <p:pRg st="1" end="1"/>
                                            </p:txEl>
                                          </p:spTgt>
                                        </p:tgtEl>
                                      </p:cBhvr>
                                    </p:animEffect>
                                    <p:anim calcmode="lin" valueType="num">
                                      <p:cBhvr>
                                        <p:cTn id="2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1000"/>
                                        <p:tgtEl>
                                          <p:spTgt spid="16">
                                            <p:txEl>
                                              <p:pRg st="2" end="2"/>
                                            </p:txEl>
                                          </p:spTgt>
                                        </p:tgtEl>
                                      </p:cBhvr>
                                    </p:animEffect>
                                    <p:anim calcmode="lin" valueType="num">
                                      <p:cBhvr>
                                        <p:cTn id="2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092466" cy="1143000"/>
          </a:xfrm>
        </p:spPr>
        <p:txBody>
          <a:bodyPr vert="horz" lIns="91440" tIns="45720" rIns="91440" bIns="45720" rtlCol="0" anchor="ctr">
            <a:normAutofit/>
          </a:bodyPr>
          <a:lstStyle/>
          <a:p>
            <a:r>
              <a:rPr lang="es-EC" sz="2400" b="1" dirty="0" smtClean="0">
                <a:solidFill>
                  <a:schemeClr val="tx2">
                    <a:lumMod val="60000"/>
                    <a:lumOff val="40000"/>
                  </a:schemeClr>
                </a:solidFill>
                <a:latin typeface="Albertus MT" pitchFamily="18" charset="0"/>
              </a:rPr>
              <a:t>Conclusiones</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104455"/>
          </a:xfrm>
          <a:prstGeom prst="rect">
            <a:avLst/>
          </a:prstGeom>
        </p:spPr>
        <p:txBody>
          <a:bodyPr vert="horz" lIns="0" tIns="0" rIns="0" bIns="0" rtlCol="0">
            <a:noAutofit/>
          </a:bodyPr>
          <a:lstStyle/>
          <a:p>
            <a:pPr marL="342900" lvl="0" indent="-342900" algn="just">
              <a:spcAft>
                <a:spcPts val="600"/>
              </a:spcAft>
              <a:buClr>
                <a:schemeClr val="tx2">
                  <a:lumMod val="60000"/>
                  <a:lumOff val="40000"/>
                </a:schemeClr>
              </a:buClr>
              <a:buFont typeface="Wingdings" pitchFamily="2" charset="2"/>
              <a:buChar char="ü"/>
            </a:pPr>
            <a:r>
              <a:rPr lang="es-EC" sz="1600" dirty="0"/>
              <a:t>La guía propuesta es un herramienta que va a permitir sentar las bases necesarias para poder establecer el modelo de Gobierno en cualquier tipo de </a:t>
            </a:r>
            <a:r>
              <a:rPr lang="es-EC" sz="1600" dirty="0" smtClean="0"/>
              <a:t>empresa.</a:t>
            </a:r>
          </a:p>
          <a:p>
            <a:pPr marL="342900" lvl="0" indent="-342900" algn="just">
              <a:spcAft>
                <a:spcPts val="600"/>
              </a:spcAft>
              <a:buClr>
                <a:schemeClr val="tx2">
                  <a:lumMod val="60000"/>
                  <a:lumOff val="40000"/>
                </a:schemeClr>
              </a:buClr>
              <a:buFont typeface="Wingdings" pitchFamily="2" charset="2"/>
              <a:buChar char="ü"/>
            </a:pPr>
            <a:r>
              <a:rPr lang="es-EC" sz="1600" dirty="0" smtClean="0"/>
              <a:t>Con el análisis realizado a los expertos se identificó la creciente demanda en soluciones de Inteligencia de Negocios en las Empresas.</a:t>
            </a:r>
          </a:p>
          <a:p>
            <a:pPr marL="342900" lvl="0" indent="-342900" algn="just">
              <a:spcAft>
                <a:spcPts val="600"/>
              </a:spcAft>
              <a:buClr>
                <a:schemeClr val="tx2">
                  <a:lumMod val="60000"/>
                  <a:lumOff val="40000"/>
                </a:schemeClr>
              </a:buClr>
              <a:buFont typeface="Wingdings" pitchFamily="2" charset="2"/>
              <a:buChar char="ü"/>
            </a:pPr>
            <a:r>
              <a:rPr lang="es-EC" sz="1600" dirty="0" smtClean="0"/>
              <a:t>Posterior al estudio se ratificó </a:t>
            </a:r>
            <a:r>
              <a:rPr lang="es-EC" sz="1600" dirty="0"/>
              <a:t>la importancia de contar con un equipo de BI o BICC, multifacético o multifuncional con habilidades y competencia en tres verticales: Negocio, Analítica y </a:t>
            </a:r>
            <a:r>
              <a:rPr lang="es-EC" sz="1600" dirty="0" smtClean="0"/>
              <a:t>TI.</a:t>
            </a:r>
          </a:p>
          <a:p>
            <a:pPr marL="342900" indent="-342900" algn="just">
              <a:buClr>
                <a:schemeClr val="tx2">
                  <a:lumMod val="60000"/>
                  <a:lumOff val="40000"/>
                </a:schemeClr>
              </a:buClr>
              <a:buFont typeface="Wingdings" pitchFamily="2" charset="2"/>
              <a:buChar char="ü"/>
            </a:pPr>
            <a:r>
              <a:rPr lang="es-EC" sz="1600" dirty="0" smtClean="0"/>
              <a:t>Al desplegar </a:t>
            </a:r>
            <a:r>
              <a:rPr lang="es-EC" sz="1600" dirty="0"/>
              <a:t>la guía se </a:t>
            </a:r>
            <a:r>
              <a:rPr lang="es-EC" sz="1600" dirty="0" smtClean="0"/>
              <a:t>identificó </a:t>
            </a:r>
            <a:r>
              <a:rPr lang="es-EC" sz="1600" dirty="0"/>
              <a:t>la importancia de realizar un </a:t>
            </a:r>
            <a:r>
              <a:rPr lang="es-EC" sz="1600" dirty="0" smtClean="0"/>
              <a:t>análisis previo de la empresa, </a:t>
            </a:r>
            <a:r>
              <a:rPr lang="es-EC" sz="1600" dirty="0"/>
              <a:t>a fin de determinar </a:t>
            </a:r>
            <a:r>
              <a:rPr lang="es-EC" sz="1600" dirty="0" smtClean="0"/>
              <a:t>acciones adecuadas para </a:t>
            </a:r>
            <a:r>
              <a:rPr lang="es-EC" sz="1600" dirty="0"/>
              <a:t>desplegar los siguientes pasos de la guía; </a:t>
            </a:r>
            <a:r>
              <a:rPr lang="es-EC" sz="1600" dirty="0" smtClean="0"/>
              <a:t>así como también </a:t>
            </a:r>
            <a:r>
              <a:rPr lang="es-EC" sz="1600" dirty="0"/>
              <a:t>para saber el estado actual de la empresa y el camino a seguir en términos de información</a:t>
            </a:r>
            <a:r>
              <a:rPr lang="es-EC" sz="1600" dirty="0" smtClean="0"/>
              <a:t>.</a:t>
            </a:r>
          </a:p>
          <a:p>
            <a:pPr marL="342900" indent="-342900" algn="just">
              <a:buClr>
                <a:schemeClr val="tx2">
                  <a:lumMod val="60000"/>
                  <a:lumOff val="40000"/>
                </a:schemeClr>
              </a:buClr>
              <a:buFont typeface="Wingdings" pitchFamily="2" charset="2"/>
              <a:buChar char="ü"/>
            </a:pPr>
            <a:r>
              <a:rPr lang="es-EC" sz="1600" dirty="0" smtClean="0"/>
              <a:t>Posterior al despliegue de la guía, se ratificó que para  determinar los procesos de Gobierno, estos necesitan ajustarse  la realidad y políticas de la empresa; por ello se adoptaron ciertos puntos de la guía propuesta.</a:t>
            </a:r>
            <a:endParaRPr lang="es-EC" sz="1600" dirty="0"/>
          </a:p>
          <a:p>
            <a:pPr marL="342900" lvl="0" indent="-342900" algn="just">
              <a:buClr>
                <a:schemeClr val="tx2">
                  <a:lumMod val="60000"/>
                  <a:lumOff val="40000"/>
                </a:schemeClr>
              </a:buClr>
              <a:buFont typeface="Wingdings" pitchFamily="2" charset="2"/>
              <a:buChar char="ü"/>
            </a:pPr>
            <a:endParaRPr lang="es-EC" sz="1600" dirty="0" smtClean="0"/>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8" name="27 Grupo"/>
          <p:cNvGrpSpPr/>
          <p:nvPr/>
        </p:nvGrpSpPr>
        <p:grpSpPr>
          <a:xfrm>
            <a:off x="107504" y="5949280"/>
            <a:ext cx="737223" cy="778569"/>
            <a:chOff x="107504" y="5949280"/>
            <a:chExt cx="737223" cy="778569"/>
          </a:xfrm>
        </p:grpSpPr>
        <p:pic>
          <p:nvPicPr>
            <p:cNvPr id="29"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0885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1000"/>
                                        <p:tgtEl>
                                          <p:spTgt spid="16">
                                            <p:txEl>
                                              <p:pRg st="1" end="1"/>
                                            </p:txEl>
                                          </p:spTgt>
                                        </p:tgtEl>
                                      </p:cBhvr>
                                    </p:animEffect>
                                    <p:anim calcmode="lin" valueType="num">
                                      <p:cBhvr>
                                        <p:cTn id="2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1000"/>
                                        <p:tgtEl>
                                          <p:spTgt spid="16">
                                            <p:txEl>
                                              <p:pRg st="2" end="2"/>
                                            </p:txEl>
                                          </p:spTgt>
                                        </p:tgtEl>
                                      </p:cBhvr>
                                    </p:animEffect>
                                    <p:anim calcmode="lin" valueType="num">
                                      <p:cBhvr>
                                        <p:cTn id="2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fade">
                                      <p:cBhvr>
                                        <p:cTn id="37" dur="1000"/>
                                        <p:tgtEl>
                                          <p:spTgt spid="16">
                                            <p:txEl>
                                              <p:pRg st="4" end="4"/>
                                            </p:txEl>
                                          </p:spTgt>
                                        </p:tgtEl>
                                      </p:cBhvr>
                                    </p:animEffect>
                                    <p:anim calcmode="lin" valueType="num">
                                      <p:cBhvr>
                                        <p:cTn id="3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092466" cy="1143000"/>
          </a:xfrm>
        </p:spPr>
        <p:txBody>
          <a:bodyPr vert="horz" lIns="91440" tIns="45720" rIns="91440" bIns="45720" rtlCol="0" anchor="ctr">
            <a:normAutofit/>
          </a:bodyPr>
          <a:lstStyle/>
          <a:p>
            <a:r>
              <a:rPr lang="es-EC" sz="2400" b="1" dirty="0" smtClean="0">
                <a:solidFill>
                  <a:schemeClr val="tx2">
                    <a:lumMod val="60000"/>
                    <a:lumOff val="40000"/>
                  </a:schemeClr>
                </a:solidFill>
                <a:latin typeface="Albertus MT" pitchFamily="18" charset="0"/>
              </a:rPr>
              <a:t>Recomendaciones</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104455"/>
          </a:xfrm>
          <a:prstGeom prst="rect">
            <a:avLst/>
          </a:prstGeom>
        </p:spPr>
        <p:txBody>
          <a:bodyPr vert="horz" lIns="0" tIns="0" rIns="0" bIns="0" rtlCol="0">
            <a:noAutofit/>
          </a:bodyPr>
          <a:lstStyle/>
          <a:p>
            <a:pPr marL="342900" lvl="0" indent="-342900" algn="just">
              <a:spcAft>
                <a:spcPts val="600"/>
              </a:spcAft>
              <a:buClr>
                <a:schemeClr val="tx2">
                  <a:lumMod val="60000"/>
                  <a:lumOff val="40000"/>
                </a:schemeClr>
              </a:buClr>
              <a:buFont typeface="Wingdings" pitchFamily="2" charset="2"/>
              <a:buChar char="ü"/>
            </a:pPr>
            <a:r>
              <a:rPr lang="es-EC" sz="1600" dirty="0" smtClean="0"/>
              <a:t>Para tener éxito </a:t>
            </a:r>
            <a:r>
              <a:rPr lang="es-EC" sz="1600" dirty="0"/>
              <a:t>en los proyectos o iniciativas de BI, estas deben satisfacer las necesidades de negocio y alinearse a los objetivos estratégicos de la empresa.</a:t>
            </a:r>
            <a:endParaRPr lang="es-EC" sz="1600" dirty="0" smtClean="0"/>
          </a:p>
          <a:p>
            <a:pPr marL="342900" lvl="0" indent="-342900" algn="just">
              <a:spcAft>
                <a:spcPts val="600"/>
              </a:spcAft>
              <a:buClr>
                <a:schemeClr val="tx2">
                  <a:lumMod val="60000"/>
                  <a:lumOff val="40000"/>
                </a:schemeClr>
              </a:buClr>
              <a:buFont typeface="Wingdings" pitchFamily="2" charset="2"/>
              <a:buChar char="ü"/>
            </a:pPr>
            <a:r>
              <a:rPr lang="es-EC" sz="1600" dirty="0" smtClean="0"/>
              <a:t>Contar con los </a:t>
            </a:r>
            <a:r>
              <a:rPr lang="es-EC" sz="1600" dirty="0"/>
              <a:t>patrocinadores propios </a:t>
            </a:r>
            <a:r>
              <a:rPr lang="es-EC" sz="1600" dirty="0" smtClean="0"/>
              <a:t>del negocio, </a:t>
            </a:r>
            <a:r>
              <a:rPr lang="es-EC" sz="1600" dirty="0"/>
              <a:t>que den el soporte necesario hasta poder evidenciar los beneficios tangibles como intangibles que dan </a:t>
            </a:r>
            <a:r>
              <a:rPr lang="es-EC" sz="1600" dirty="0" smtClean="0"/>
              <a:t>las soluciones de BI.</a:t>
            </a:r>
          </a:p>
          <a:p>
            <a:pPr marL="342900" lvl="0" indent="-342900" algn="just">
              <a:spcAft>
                <a:spcPts val="600"/>
              </a:spcAft>
              <a:buClr>
                <a:schemeClr val="tx2">
                  <a:lumMod val="60000"/>
                  <a:lumOff val="40000"/>
                </a:schemeClr>
              </a:buClr>
              <a:buFont typeface="Wingdings" pitchFamily="2" charset="2"/>
              <a:buChar char="ü"/>
            </a:pPr>
            <a:r>
              <a:rPr lang="es-EC" sz="1600" dirty="0" smtClean="0"/>
              <a:t>Tomar </a:t>
            </a:r>
            <a:r>
              <a:rPr lang="es-EC" sz="1600" dirty="0"/>
              <a:t>en cuenta las particularidades que cada empresa tiene en su funcionamiento interno, como sus políticas, procesos, principios; y alinear cualquier tipo de </a:t>
            </a:r>
            <a:r>
              <a:rPr lang="es-EC" sz="1600" dirty="0" smtClean="0"/>
              <a:t>iniciativa a su realidad.</a:t>
            </a:r>
          </a:p>
          <a:p>
            <a:pPr marL="342900" indent="-342900" algn="just">
              <a:spcAft>
                <a:spcPts val="600"/>
              </a:spcAft>
              <a:buClr>
                <a:schemeClr val="tx2">
                  <a:lumMod val="60000"/>
                  <a:lumOff val="40000"/>
                </a:schemeClr>
              </a:buClr>
              <a:buFont typeface="Wingdings" pitchFamily="2" charset="2"/>
              <a:buChar char="ü"/>
            </a:pPr>
            <a:r>
              <a:rPr lang="es-EC" sz="1600" dirty="0" smtClean="0"/>
              <a:t>Manejar </a:t>
            </a:r>
            <a:r>
              <a:rPr lang="es-EC" sz="1600" dirty="0"/>
              <a:t>planes de comunicación constante y consiente de manera coordinada, con todos los involucrados (</a:t>
            </a:r>
            <a:r>
              <a:rPr lang="es-EC" sz="1600" dirty="0" err="1" smtClean="0"/>
              <a:t>stakeholders</a:t>
            </a:r>
            <a:r>
              <a:rPr lang="es-EC" sz="1600" dirty="0" smtClean="0"/>
              <a:t>), a </a:t>
            </a:r>
            <a:r>
              <a:rPr lang="es-EC" sz="1600" dirty="0"/>
              <a:t>fin de garantizar una calidad y satisfacción constante de las personas de negocio.</a:t>
            </a:r>
            <a:endParaRPr lang="es-EC" sz="1600" dirty="0" smtClean="0"/>
          </a:p>
          <a:p>
            <a:pPr marL="342900" lvl="0" indent="-342900" algn="just">
              <a:buClr>
                <a:schemeClr val="tx2">
                  <a:lumMod val="60000"/>
                  <a:lumOff val="40000"/>
                </a:schemeClr>
              </a:buClr>
              <a:buFont typeface="Wingdings" pitchFamily="2" charset="2"/>
              <a:buChar char="ü"/>
            </a:pPr>
            <a:r>
              <a:rPr lang="es-EC" sz="1600" dirty="0" smtClean="0"/>
              <a:t>Establecer </a:t>
            </a:r>
            <a:r>
              <a:rPr lang="es-EC" sz="1600" dirty="0"/>
              <a:t>planes de capacitación </a:t>
            </a:r>
            <a:r>
              <a:rPr lang="es-EC" sz="1600" dirty="0" smtClean="0"/>
              <a:t>internas </a:t>
            </a:r>
            <a:r>
              <a:rPr lang="es-EC" sz="1600" dirty="0"/>
              <a:t>al equipo de BI, como externas dirigidas a los usuarios de negocio; el primero con el fin de mantener al equipo con las habilidades y competencias actualizadas, y con respecto a los usuarios para que la curva de adopción de las soluciones de BI sea la más óptima</a:t>
            </a:r>
            <a:r>
              <a:rPr lang="es-EC" sz="1600" dirty="0" smtClean="0"/>
              <a:t>.</a:t>
            </a:r>
            <a:endParaRPr lang="es-EC" sz="1600" dirty="0"/>
          </a:p>
          <a:p>
            <a:pPr marL="342900" lvl="0" indent="-342900" algn="just">
              <a:buClr>
                <a:schemeClr val="tx2">
                  <a:lumMod val="60000"/>
                  <a:lumOff val="40000"/>
                </a:schemeClr>
              </a:buClr>
              <a:buFont typeface="Wingdings" pitchFamily="2" charset="2"/>
              <a:buChar char="ü"/>
            </a:pPr>
            <a:endParaRPr lang="es-EC" sz="1600" dirty="0" smtClean="0"/>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2" name="31 Grupo"/>
          <p:cNvGrpSpPr/>
          <p:nvPr/>
        </p:nvGrpSpPr>
        <p:grpSpPr>
          <a:xfrm>
            <a:off x="107504" y="5949280"/>
            <a:ext cx="737223" cy="778569"/>
            <a:chOff x="107504" y="5949280"/>
            <a:chExt cx="737223" cy="778569"/>
          </a:xfrm>
        </p:grpSpPr>
        <p:pic>
          <p:nvPicPr>
            <p:cNvPr id="33"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4"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9881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1000"/>
                                        <p:tgtEl>
                                          <p:spTgt spid="16">
                                            <p:txEl>
                                              <p:pRg st="1" end="1"/>
                                            </p:txEl>
                                          </p:spTgt>
                                        </p:tgtEl>
                                      </p:cBhvr>
                                    </p:animEffect>
                                    <p:anim calcmode="lin" valueType="num">
                                      <p:cBhvr>
                                        <p:cTn id="2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1000"/>
                                        <p:tgtEl>
                                          <p:spTgt spid="16">
                                            <p:txEl>
                                              <p:pRg st="2" end="2"/>
                                            </p:txEl>
                                          </p:spTgt>
                                        </p:tgtEl>
                                      </p:cBhvr>
                                    </p:animEffect>
                                    <p:anim calcmode="lin" valueType="num">
                                      <p:cBhvr>
                                        <p:cTn id="2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fade">
                                      <p:cBhvr>
                                        <p:cTn id="37" dur="1000"/>
                                        <p:tgtEl>
                                          <p:spTgt spid="16">
                                            <p:txEl>
                                              <p:pRg st="4" end="4"/>
                                            </p:txEl>
                                          </p:spTgt>
                                        </p:tgtEl>
                                      </p:cBhvr>
                                    </p:animEffect>
                                    <p:anim calcmode="lin" valueType="num">
                                      <p:cBhvr>
                                        <p:cTn id="3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092466" cy="1143000"/>
          </a:xfrm>
        </p:spPr>
        <p:txBody>
          <a:bodyPr vert="horz" lIns="91440" tIns="45720" rIns="91440" bIns="45720" rtlCol="0" anchor="ctr">
            <a:normAutofit/>
          </a:bodyPr>
          <a:lstStyle/>
          <a:p>
            <a:r>
              <a:rPr lang="es-EC" sz="2400" b="1" dirty="0" smtClean="0">
                <a:solidFill>
                  <a:schemeClr val="tx2">
                    <a:lumMod val="60000"/>
                    <a:lumOff val="40000"/>
                  </a:schemeClr>
                </a:solidFill>
                <a:latin typeface="Albertus MT" pitchFamily="18" charset="0"/>
              </a:rPr>
              <a:t>Recomendaciones</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2808311"/>
          </a:xfrm>
          <a:prstGeom prst="rect">
            <a:avLst/>
          </a:prstGeom>
        </p:spPr>
        <p:txBody>
          <a:bodyPr vert="horz" lIns="0" tIns="0" rIns="0" bIns="0" rtlCol="0">
            <a:noAutofit/>
          </a:bodyPr>
          <a:lstStyle/>
          <a:p>
            <a:pPr marL="342900" lvl="0" indent="-342900" algn="just">
              <a:spcAft>
                <a:spcPts val="600"/>
              </a:spcAft>
              <a:buClr>
                <a:schemeClr val="tx2">
                  <a:lumMod val="60000"/>
                  <a:lumOff val="40000"/>
                </a:schemeClr>
              </a:buClr>
              <a:buFont typeface="Wingdings" pitchFamily="2" charset="2"/>
              <a:buChar char="ü"/>
            </a:pPr>
            <a:r>
              <a:rPr lang="es-EC" sz="1600" dirty="0" smtClean="0"/>
              <a:t>Establecer </a:t>
            </a:r>
            <a:r>
              <a:rPr lang="es-EC" sz="1600" dirty="0"/>
              <a:t>el Equipo de BI o BICC, este </a:t>
            </a:r>
            <a:r>
              <a:rPr lang="es-EC" sz="1600" dirty="0" smtClean="0"/>
              <a:t>sea </a:t>
            </a:r>
            <a:r>
              <a:rPr lang="es-EC" sz="1600" dirty="0"/>
              <a:t>básicamente</a:t>
            </a:r>
            <a:r>
              <a:rPr lang="es-EC" sz="1600" dirty="0" smtClean="0"/>
              <a:t> </a:t>
            </a:r>
            <a:r>
              <a:rPr lang="es-EC" sz="1600" dirty="0"/>
              <a:t>de tipo departamental en sus </a:t>
            </a:r>
            <a:r>
              <a:rPr lang="es-EC" sz="1600" dirty="0" smtClean="0"/>
              <a:t>inicios, con el fin de centralizar </a:t>
            </a:r>
            <a:r>
              <a:rPr lang="es-EC" sz="1600" dirty="0"/>
              <a:t>los datos e información de manera transversal a la empresa y a todo nivel (operativo, táctico y estratégico).</a:t>
            </a:r>
            <a:endParaRPr lang="es-EC" sz="1600" dirty="0" smtClean="0"/>
          </a:p>
          <a:p>
            <a:pPr marL="342900" lvl="0" indent="-342900" algn="just">
              <a:spcAft>
                <a:spcPts val="600"/>
              </a:spcAft>
              <a:buClr>
                <a:schemeClr val="tx2">
                  <a:lumMod val="60000"/>
                  <a:lumOff val="40000"/>
                </a:schemeClr>
              </a:buClr>
              <a:buFont typeface="Wingdings" pitchFamily="2" charset="2"/>
              <a:buChar char="ü"/>
            </a:pPr>
            <a:r>
              <a:rPr lang="es-EC" sz="1600" dirty="0" smtClean="0"/>
              <a:t>Se </a:t>
            </a:r>
            <a:r>
              <a:rPr lang="es-EC" sz="1600" dirty="0"/>
              <a:t>diseñe e implemente procesos / proyectos de Gestión de Datos  y </a:t>
            </a:r>
            <a:r>
              <a:rPr lang="es-EC" sz="1600" dirty="0" smtClean="0"/>
              <a:t>Metadatos, </a:t>
            </a:r>
            <a:r>
              <a:rPr lang="es-EC" sz="1600" dirty="0"/>
              <a:t>en la medida de la madurez de la empresa</a:t>
            </a:r>
            <a:r>
              <a:rPr lang="es-EC" sz="1600" dirty="0" smtClean="0"/>
              <a:t>; </a:t>
            </a:r>
            <a:r>
              <a:rPr lang="es-EC" sz="1600" dirty="0"/>
              <a:t>como por ejemplo la Gestión de Datos Maestros y Referenciales o la centralización de Metadatos técnicos y de negocio.</a:t>
            </a:r>
            <a:endParaRPr lang="es-EC" sz="1600" dirty="0" smtClean="0"/>
          </a:p>
          <a:p>
            <a:pPr marL="342900" lvl="0" indent="-342900" algn="just">
              <a:spcAft>
                <a:spcPts val="600"/>
              </a:spcAft>
              <a:buClr>
                <a:schemeClr val="tx2">
                  <a:lumMod val="60000"/>
                  <a:lumOff val="40000"/>
                </a:schemeClr>
              </a:buClr>
              <a:buFont typeface="Wingdings" pitchFamily="2" charset="2"/>
              <a:buChar char="ü"/>
            </a:pPr>
            <a:r>
              <a:rPr lang="es-EC" sz="1600" dirty="0" smtClean="0"/>
              <a:t>Realizar un estudio y análisis exhaustivo </a:t>
            </a:r>
            <a:r>
              <a:rPr lang="es-EC" sz="1600" dirty="0"/>
              <a:t>para la utilización y/o adquisición de herramientas (Software - Hardware</a:t>
            </a:r>
            <a:r>
              <a:rPr lang="es-EC" sz="1600" dirty="0" smtClean="0"/>
              <a:t>) en una solución de BI.</a:t>
            </a:r>
          </a:p>
          <a:p>
            <a:pPr marL="342900" indent="-342900" algn="just">
              <a:spcAft>
                <a:spcPts val="600"/>
              </a:spcAft>
              <a:buClr>
                <a:schemeClr val="tx2">
                  <a:lumMod val="60000"/>
                  <a:lumOff val="40000"/>
                </a:schemeClr>
              </a:buClr>
              <a:buFont typeface="Wingdings" pitchFamily="2" charset="2"/>
              <a:buChar char="ü"/>
            </a:pPr>
            <a:r>
              <a:rPr lang="es-EC" sz="1600" dirty="0" smtClean="0"/>
              <a:t>Posterior a la implementación del modelo de Gobierno, que </a:t>
            </a:r>
            <a:r>
              <a:rPr lang="es-EC" sz="1600" dirty="0"/>
              <a:t>se promueva a lo largo de toda la empresa, los principios y cultura organizacional en términos de información.</a:t>
            </a:r>
            <a:endParaRPr lang="es-EC" sz="1600" dirty="0" smtClean="0"/>
          </a:p>
          <a:p>
            <a:pPr marL="342900" lvl="0" indent="-342900" algn="just">
              <a:buClr>
                <a:schemeClr val="tx2">
                  <a:lumMod val="60000"/>
                  <a:lumOff val="40000"/>
                </a:schemeClr>
              </a:buClr>
              <a:buFont typeface="Wingdings" pitchFamily="2" charset="2"/>
              <a:buChar char="ü"/>
            </a:pPr>
            <a:endParaRPr lang="es-EC" sz="1600" dirty="0"/>
          </a:p>
          <a:p>
            <a:pPr marL="342900" lvl="0" indent="-342900" algn="just">
              <a:buClr>
                <a:schemeClr val="tx2">
                  <a:lumMod val="60000"/>
                  <a:lumOff val="40000"/>
                </a:schemeClr>
              </a:buClr>
              <a:buFont typeface="Wingdings" pitchFamily="2" charset="2"/>
              <a:buChar char="ü"/>
            </a:pPr>
            <a:endParaRPr lang="es-EC" sz="1600" dirty="0" smtClean="0"/>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2" name="31 Grupo"/>
          <p:cNvGrpSpPr/>
          <p:nvPr/>
        </p:nvGrpSpPr>
        <p:grpSpPr>
          <a:xfrm>
            <a:off x="107504" y="5949280"/>
            <a:ext cx="737223" cy="778569"/>
            <a:chOff x="107504" y="5949280"/>
            <a:chExt cx="737223" cy="778569"/>
          </a:xfrm>
        </p:grpSpPr>
        <p:pic>
          <p:nvPicPr>
            <p:cNvPr id="33"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4"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932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1000"/>
                                        <p:tgtEl>
                                          <p:spTgt spid="16">
                                            <p:txEl>
                                              <p:pRg st="1" end="1"/>
                                            </p:txEl>
                                          </p:spTgt>
                                        </p:tgtEl>
                                      </p:cBhvr>
                                    </p:animEffect>
                                    <p:anim calcmode="lin" valueType="num">
                                      <p:cBhvr>
                                        <p:cTn id="2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1000"/>
                                        <p:tgtEl>
                                          <p:spTgt spid="16">
                                            <p:txEl>
                                              <p:pRg st="2" end="2"/>
                                            </p:txEl>
                                          </p:spTgt>
                                        </p:tgtEl>
                                      </p:cBhvr>
                                    </p:animEffect>
                                    <p:anim calcmode="lin" valueType="num">
                                      <p:cBhvr>
                                        <p:cTn id="2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MX" sz="5400" dirty="0" smtClean="0">
                <a:effectLst>
                  <a:outerShdw blurRad="38100" dist="38100" dir="2700000" algn="tl">
                    <a:srgbClr val="000000">
                      <a:alpha val="43137"/>
                    </a:srgbClr>
                  </a:outerShdw>
                </a:effectLst>
              </a:rPr>
              <a:t>¡Muchas gracias!</a:t>
            </a:r>
            <a:endParaRPr lang="es-MX" sz="5400" dirty="0">
              <a:effectLst>
                <a:outerShdw blurRad="38100" dist="38100" dir="2700000" algn="tl">
                  <a:srgbClr val="000000">
                    <a:alpha val="43137"/>
                  </a:srgbClr>
                </a:outerShdw>
              </a:effectLst>
            </a:endParaRPr>
          </a:p>
        </p:txBody>
      </p:sp>
      <p:sp>
        <p:nvSpPr>
          <p:cNvPr id="5" name="4 Subtítulo"/>
          <p:cNvSpPr>
            <a:spLocks noGrp="1"/>
          </p:cNvSpPr>
          <p:nvPr>
            <p:ph type="subTitle" idx="1"/>
          </p:nvPr>
        </p:nvSpPr>
        <p:spPr/>
        <p:txBody>
          <a:bodyPr vert="horz" lIns="91440" tIns="45720" rIns="91440" bIns="45720" rtlCol="0">
            <a:normAutofit fontScale="92500" lnSpcReduction="10000"/>
          </a:bodyPr>
          <a:lstStyle/>
          <a:p>
            <a:r>
              <a:rPr lang="es-MX" dirty="0">
                <a:solidFill>
                  <a:schemeClr val="tx2">
                    <a:lumMod val="60000"/>
                    <a:lumOff val="40000"/>
                  </a:schemeClr>
                </a:solidFill>
              </a:rPr>
              <a:t>Cualquier inquietud será resuelta en este </a:t>
            </a:r>
            <a:r>
              <a:rPr lang="es-MX" dirty="0" smtClean="0">
                <a:solidFill>
                  <a:schemeClr val="tx2">
                    <a:lumMod val="60000"/>
                    <a:lumOff val="40000"/>
                  </a:schemeClr>
                </a:solidFill>
              </a:rPr>
              <a:t>momento</a:t>
            </a:r>
            <a:endParaRPr lang="es-MX" dirty="0">
              <a:solidFill>
                <a:schemeClr val="tx2">
                  <a:lumMod val="60000"/>
                  <a:lumOff val="40000"/>
                </a:schemeClr>
              </a:solidFill>
            </a:endParaRPr>
          </a:p>
          <a:p>
            <a:r>
              <a:rPr lang="es-MX" sz="2600" dirty="0">
                <a:solidFill>
                  <a:schemeClr val="bg1">
                    <a:lumMod val="65000"/>
                  </a:schemeClr>
                </a:solidFill>
              </a:rPr>
              <a:t>Ing. Andrés Duque G.</a:t>
            </a:r>
          </a:p>
          <a:p>
            <a:r>
              <a:rPr lang="es-MX" sz="2600" dirty="0">
                <a:solidFill>
                  <a:schemeClr val="bg1">
                    <a:lumMod val="65000"/>
                  </a:schemeClr>
                </a:solidFill>
              </a:rPr>
              <a:t>Email: </a:t>
            </a:r>
            <a:r>
              <a:rPr lang="es-MX" sz="2600" dirty="0">
                <a:solidFill>
                  <a:schemeClr val="bg1">
                    <a:lumMod val="65000"/>
                  </a:schemeClr>
                </a:solidFill>
                <a:hlinkClick r:id="rId2"/>
              </a:rPr>
              <a:t>andrewd23@gmail.com</a:t>
            </a:r>
            <a:endParaRPr lang="es-MX" sz="2600" dirty="0">
              <a:solidFill>
                <a:schemeClr val="bg1">
                  <a:lumMod val="65000"/>
                </a:schemeClr>
              </a:solidFill>
            </a:endParaRPr>
          </a:p>
          <a:p>
            <a:endParaRPr lang="es-MX" dirty="0">
              <a:solidFill>
                <a:schemeClr val="tx2">
                  <a:lumMod val="60000"/>
                  <a:lumOff val="40000"/>
                </a:schemeClr>
              </a:solidFill>
            </a:endParaRPr>
          </a:p>
          <a:p>
            <a:endParaRPr lang="es-MX" dirty="0">
              <a:solidFill>
                <a:schemeClr val="tx2">
                  <a:lumMod val="60000"/>
                  <a:lumOff val="40000"/>
                </a:schemeClr>
              </a:solidFill>
            </a:endParaRPr>
          </a:p>
        </p:txBody>
      </p:sp>
    </p:spTree>
    <p:extLst>
      <p:ext uri="{BB962C8B-B14F-4D97-AF65-F5344CB8AC3E}">
        <p14:creationId xmlns:p14="http://schemas.microsoft.com/office/powerpoint/2010/main" val="26552773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a:solidFill>
                  <a:schemeClr val="tx2">
                    <a:lumMod val="60000"/>
                    <a:lumOff val="40000"/>
                  </a:schemeClr>
                </a:solidFill>
                <a:latin typeface="Albertus MT" pitchFamily="18" charset="0"/>
              </a:rPr>
              <a:t>En resumen</a:t>
            </a:r>
          </a:p>
        </p:txBody>
      </p:sp>
      <p:graphicFrame>
        <p:nvGraphicFramePr>
          <p:cNvPr id="8" name="5 Marcador de contenido"/>
          <p:cNvGraphicFramePr>
            <a:graphicFrameLocks/>
          </p:cNvGraphicFramePr>
          <p:nvPr>
            <p:extLst>
              <p:ext uri="{D42A27DB-BD31-4B8C-83A1-F6EECF244321}">
                <p14:modId xmlns:p14="http://schemas.microsoft.com/office/powerpoint/2010/main" val="2944092217"/>
              </p:ext>
            </p:extLst>
          </p:nvPr>
        </p:nvGraphicFramePr>
        <p:xfrm>
          <a:off x="1680757" y="1809803"/>
          <a:ext cx="5533841" cy="3188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2952735" y="1916832"/>
            <a:ext cx="3707497" cy="3052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51" name="Gruppieren 24"/>
          <p:cNvGrpSpPr/>
          <p:nvPr/>
        </p:nvGrpSpPr>
        <p:grpSpPr bwMode="gray">
          <a:xfrm>
            <a:off x="5364088" y="2492896"/>
            <a:ext cx="2808312" cy="877163"/>
            <a:chOff x="4522781" y="1311674"/>
            <a:chExt cx="4344289" cy="1153237"/>
          </a:xfrm>
        </p:grpSpPr>
        <p:cxnSp>
          <p:nvCxnSpPr>
            <p:cNvPr id="52" name="Gerade Verbindung 25"/>
            <p:cNvCxnSpPr/>
            <p:nvPr/>
          </p:nvCxnSpPr>
          <p:spPr bwMode="gray">
            <a:xfrm flipH="1">
              <a:off x="4522781" y="1888292"/>
              <a:ext cx="1868494" cy="0"/>
            </a:xfrm>
            <a:prstGeom prst="line">
              <a:avLst/>
            </a:prstGeom>
            <a:noFill/>
            <a:ln w="19050">
              <a:solidFill>
                <a:srgbClr val="969696"/>
              </a:solidFill>
              <a:prstDash val="sysDot"/>
              <a:round/>
              <a:headEnd/>
              <a:tailEnd/>
            </a:ln>
            <a:effectLst/>
          </p:spPr>
        </p:cxnSp>
        <p:sp>
          <p:nvSpPr>
            <p:cNvPr id="53" name="Rechteck 26"/>
            <p:cNvSpPr/>
            <p:nvPr/>
          </p:nvSpPr>
          <p:spPr bwMode="gray">
            <a:xfrm>
              <a:off x="6507870" y="1311674"/>
              <a:ext cx="2359200" cy="1153237"/>
            </a:xfrm>
            <a:prstGeom prst="rect">
              <a:avLst/>
            </a:prstGeom>
          </p:spPr>
          <p:txBody>
            <a:bodyPr wrap="square" lIns="0" tIns="0" bIns="0" anchor="ctr" anchorCtr="0">
              <a:spAutoFit/>
            </a:bodyPr>
            <a:lstStyle/>
            <a:p>
              <a:pPr>
                <a:lnSpc>
                  <a:spcPct val="95000"/>
                </a:lnSpc>
                <a:spcAft>
                  <a:spcPts val="400"/>
                </a:spcAft>
                <a:buClr>
                  <a:srgbClr val="808080"/>
                </a:buClr>
                <a:defRPr/>
              </a:pPr>
              <a:r>
                <a:rPr lang="en-US" b="1" noProof="1" smtClean="0">
                  <a:cs typeface="Arial" charset="0"/>
                </a:rPr>
                <a:t>Dirección</a:t>
              </a:r>
              <a:r>
                <a:rPr lang="en-US" sz="2000" b="1" noProof="1" smtClean="0">
                  <a:cs typeface="Arial" charset="0"/>
                </a:rPr>
                <a:t/>
              </a:r>
              <a:br>
                <a:rPr lang="en-US" sz="2000" b="1" noProof="1" smtClean="0">
                  <a:cs typeface="Arial" charset="0"/>
                </a:rPr>
              </a:br>
              <a:r>
                <a:rPr lang="en-US" sz="1050" noProof="1" smtClean="0"/>
                <a:t>Ejercer Gestión de Información en Empresa, Normativas, Políticas, Estándares, etc.</a:t>
              </a:r>
              <a:endParaRPr lang="en-US" sz="2000" b="1" noProof="1" smtClean="0">
                <a:cs typeface="Arial" charset="0"/>
              </a:endParaRPr>
            </a:p>
          </p:txBody>
        </p:sp>
        <p:cxnSp>
          <p:nvCxnSpPr>
            <p:cNvPr id="54" name="Gerade Verbindung 27"/>
            <p:cNvCxnSpPr/>
            <p:nvPr/>
          </p:nvCxnSpPr>
          <p:spPr bwMode="gray">
            <a:xfrm>
              <a:off x="6400095" y="1603214"/>
              <a:ext cx="0" cy="570156"/>
            </a:xfrm>
            <a:prstGeom prst="line">
              <a:avLst/>
            </a:prstGeom>
            <a:noFill/>
            <a:ln w="19050">
              <a:solidFill>
                <a:srgbClr val="969696"/>
              </a:solidFill>
              <a:prstDash val="sysDot"/>
              <a:round/>
              <a:headEnd/>
              <a:tailEnd/>
            </a:ln>
            <a:effectLst/>
          </p:spPr>
        </p:cxnSp>
      </p:grpSp>
      <p:grpSp>
        <p:nvGrpSpPr>
          <p:cNvPr id="59" name="Gruppieren 10"/>
          <p:cNvGrpSpPr/>
          <p:nvPr/>
        </p:nvGrpSpPr>
        <p:grpSpPr bwMode="gray">
          <a:xfrm>
            <a:off x="323528" y="2282780"/>
            <a:ext cx="3275767" cy="570156"/>
            <a:chOff x="3793244" y="1603214"/>
            <a:chExt cx="3275767" cy="570156"/>
          </a:xfrm>
        </p:grpSpPr>
        <p:cxnSp>
          <p:nvCxnSpPr>
            <p:cNvPr id="60" name="Gerade Verbindung 11"/>
            <p:cNvCxnSpPr/>
            <p:nvPr/>
          </p:nvCxnSpPr>
          <p:spPr bwMode="gray">
            <a:xfrm flipH="1">
              <a:off x="6169508" y="1888292"/>
              <a:ext cx="899503" cy="0"/>
            </a:xfrm>
            <a:prstGeom prst="line">
              <a:avLst/>
            </a:prstGeom>
            <a:noFill/>
            <a:ln w="19050">
              <a:solidFill>
                <a:srgbClr val="969696"/>
              </a:solidFill>
              <a:prstDash val="sysDot"/>
              <a:round/>
              <a:headEnd/>
              <a:tailEnd/>
            </a:ln>
            <a:effectLst/>
          </p:spPr>
        </p:cxnSp>
        <p:sp>
          <p:nvSpPr>
            <p:cNvPr id="61" name="Rechteck 12"/>
            <p:cNvSpPr/>
            <p:nvPr/>
          </p:nvSpPr>
          <p:spPr bwMode="gray">
            <a:xfrm>
              <a:off x="3793244" y="1679965"/>
              <a:ext cx="2359201" cy="416653"/>
            </a:xfrm>
            <a:prstGeom prst="rect">
              <a:avLst/>
            </a:prstGeom>
          </p:spPr>
          <p:txBody>
            <a:bodyPr wrap="square" lIns="0" tIns="0" bIns="0" anchor="ctr" anchorCtr="0">
              <a:spAutoFit/>
            </a:bodyPr>
            <a:lstStyle/>
            <a:p>
              <a:pPr algn="r">
                <a:lnSpc>
                  <a:spcPct val="95000"/>
                </a:lnSpc>
                <a:spcAft>
                  <a:spcPts val="400"/>
                </a:spcAft>
                <a:buClr>
                  <a:srgbClr val="808080"/>
                </a:buClr>
                <a:defRPr/>
              </a:pPr>
              <a:r>
                <a:rPr lang="en-US" b="1" noProof="1" smtClean="0">
                  <a:cs typeface="Arial" charset="0"/>
                </a:rPr>
                <a:t>Gestión</a:t>
              </a:r>
              <a:r>
                <a:rPr lang="en-US" sz="2000" b="1" noProof="1" smtClean="0">
                  <a:cs typeface="Arial" charset="0"/>
                </a:rPr>
                <a:t/>
              </a:r>
              <a:br>
                <a:rPr lang="en-US" sz="2000" b="1" noProof="1" smtClean="0">
                  <a:cs typeface="Arial" charset="0"/>
                </a:rPr>
              </a:br>
              <a:r>
                <a:rPr lang="en-US" sz="1050" noProof="1" smtClean="0"/>
                <a:t>Velar por el activo de la Empresa.</a:t>
              </a:r>
              <a:endParaRPr lang="en-US" sz="2000" b="1" noProof="1" smtClean="0">
                <a:cs typeface="Arial" charset="0"/>
              </a:endParaRPr>
            </a:p>
          </p:txBody>
        </p:sp>
        <p:cxnSp>
          <p:nvCxnSpPr>
            <p:cNvPr id="62" name="Gerade Verbindung 13"/>
            <p:cNvCxnSpPr/>
            <p:nvPr/>
          </p:nvCxnSpPr>
          <p:spPr bwMode="gray">
            <a:xfrm>
              <a:off x="6152445" y="1603214"/>
              <a:ext cx="0" cy="570156"/>
            </a:xfrm>
            <a:prstGeom prst="line">
              <a:avLst/>
            </a:prstGeom>
            <a:noFill/>
            <a:ln w="19050">
              <a:solidFill>
                <a:srgbClr val="969696"/>
              </a:solidFill>
              <a:prstDash val="sysDot"/>
              <a:round/>
              <a:headEnd/>
              <a:tailEnd/>
            </a:ln>
            <a:effectLst/>
          </p:spPr>
        </p:cxnSp>
      </p:grpSp>
      <p:grpSp>
        <p:nvGrpSpPr>
          <p:cNvPr id="75" name="74 Grupo"/>
          <p:cNvGrpSpPr/>
          <p:nvPr/>
        </p:nvGrpSpPr>
        <p:grpSpPr>
          <a:xfrm>
            <a:off x="798276" y="4077072"/>
            <a:ext cx="3269668" cy="570156"/>
            <a:chOff x="-857908" y="5091092"/>
            <a:chExt cx="3269668" cy="570156"/>
          </a:xfrm>
        </p:grpSpPr>
        <p:cxnSp>
          <p:nvCxnSpPr>
            <p:cNvPr id="65" name="Gerade Verbindung 18"/>
            <p:cNvCxnSpPr>
              <a:endCxn id="66" idx="3"/>
            </p:cNvCxnSpPr>
            <p:nvPr/>
          </p:nvCxnSpPr>
          <p:spPr bwMode="gray">
            <a:xfrm flipH="1">
              <a:off x="1501293" y="5376170"/>
              <a:ext cx="910467" cy="0"/>
            </a:xfrm>
            <a:prstGeom prst="line">
              <a:avLst/>
            </a:prstGeom>
            <a:noFill/>
            <a:ln w="19050">
              <a:solidFill>
                <a:srgbClr val="969696"/>
              </a:solidFill>
              <a:prstDash val="sysDot"/>
              <a:round/>
              <a:headEnd/>
              <a:tailEnd/>
            </a:ln>
            <a:effectLst/>
          </p:spPr>
        </p:cxnSp>
        <p:sp>
          <p:nvSpPr>
            <p:cNvPr id="66" name="Rechteck 19"/>
            <p:cNvSpPr/>
            <p:nvPr/>
          </p:nvSpPr>
          <p:spPr bwMode="gray">
            <a:xfrm>
              <a:off x="-857908" y="5091092"/>
              <a:ext cx="2359201" cy="570156"/>
            </a:xfrm>
            <a:prstGeom prst="rect">
              <a:avLst/>
            </a:prstGeom>
          </p:spPr>
          <p:txBody>
            <a:bodyPr wrap="square" lIns="0" tIns="0" bIns="0" anchor="ctr" anchorCtr="0">
              <a:spAutoFit/>
            </a:bodyPr>
            <a:lstStyle/>
            <a:p>
              <a:pPr algn="r">
                <a:lnSpc>
                  <a:spcPct val="95000"/>
                </a:lnSpc>
                <a:spcAft>
                  <a:spcPts val="400"/>
                </a:spcAft>
                <a:buClr>
                  <a:srgbClr val="808080"/>
                </a:buClr>
                <a:defRPr/>
              </a:pPr>
              <a:r>
                <a:rPr lang="en-US" b="1" noProof="1" smtClean="0">
                  <a:cs typeface="Arial" charset="0"/>
                </a:rPr>
                <a:t>Decisiones</a:t>
              </a:r>
              <a:r>
                <a:rPr lang="en-US" sz="2000" b="1" noProof="1" smtClean="0">
                  <a:cs typeface="Arial" charset="0"/>
                </a:rPr>
                <a:t/>
              </a:r>
              <a:br>
                <a:rPr lang="en-US" sz="2000" b="1" noProof="1" smtClean="0">
                  <a:cs typeface="Arial" charset="0"/>
                </a:rPr>
              </a:br>
              <a:r>
                <a:rPr lang="en-US" sz="1050" noProof="1" smtClean="0"/>
                <a:t>Decisiones alineadas a la Estrategia de Negocio.</a:t>
              </a:r>
              <a:endParaRPr lang="en-US" sz="2000" b="1" noProof="1" smtClean="0">
                <a:cs typeface="Arial" charset="0"/>
              </a:endParaRPr>
            </a:p>
          </p:txBody>
        </p:sp>
        <p:cxnSp>
          <p:nvCxnSpPr>
            <p:cNvPr id="67" name="Gerade Verbindung 20"/>
            <p:cNvCxnSpPr/>
            <p:nvPr/>
          </p:nvCxnSpPr>
          <p:spPr bwMode="gray">
            <a:xfrm>
              <a:off x="1501293" y="5091092"/>
              <a:ext cx="0" cy="570156"/>
            </a:xfrm>
            <a:prstGeom prst="line">
              <a:avLst/>
            </a:prstGeom>
            <a:noFill/>
            <a:ln w="19050">
              <a:solidFill>
                <a:srgbClr val="969696"/>
              </a:solidFill>
              <a:prstDash val="sysDot"/>
              <a:round/>
              <a:headEnd/>
              <a:tailEnd/>
            </a:ln>
            <a:effectLst/>
          </p:spPr>
        </p:cxnSp>
      </p:grpSp>
      <p:grpSp>
        <p:nvGrpSpPr>
          <p:cNvPr id="43" name="42 Grupo"/>
          <p:cNvGrpSpPr/>
          <p:nvPr/>
        </p:nvGrpSpPr>
        <p:grpSpPr>
          <a:xfrm>
            <a:off x="107504" y="5949280"/>
            <a:ext cx="737223" cy="778569"/>
            <a:chOff x="107504" y="5949280"/>
            <a:chExt cx="737223" cy="778569"/>
          </a:xfrm>
        </p:grpSpPr>
        <p:pic>
          <p:nvPicPr>
            <p:cNvPr id="44" name="Picture 103"/>
            <p:cNvPicPr>
              <a:picLocks noChangeAspect="1" noChangeArrowheads="1"/>
            </p:cNvPicPr>
            <p:nvPr/>
          </p:nvPicPr>
          <p:blipFill>
            <a:blip r:embed="rId8"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7">
              <a:hlinkClick r:id="rId9"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graphicFrame>
        <p:nvGraphicFramePr>
          <p:cNvPr id="49" name="5 Marcador de contenido"/>
          <p:cNvGraphicFramePr>
            <a:graphicFrameLocks noGrp="1"/>
          </p:cNvGraphicFramePr>
          <p:nvPr>
            <p:ph idx="1"/>
            <p:extLst>
              <p:ext uri="{D42A27DB-BD31-4B8C-83A1-F6EECF244321}">
                <p14:modId xmlns:p14="http://schemas.microsoft.com/office/powerpoint/2010/main" val="929612228"/>
              </p:ext>
            </p:extLst>
          </p:nvPr>
        </p:nvGraphicFramePr>
        <p:xfrm>
          <a:off x="1702455" y="1824466"/>
          <a:ext cx="5533841" cy="31887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22778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3" grpId="0" animBg="1"/>
      <p:bldGraphic spid="4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effectLst>
                  <a:outerShdw blurRad="38100" dist="38100" dir="2700000" algn="tl">
                    <a:srgbClr val="000000">
                      <a:alpha val="43137"/>
                    </a:srgbClr>
                  </a:outerShdw>
                </a:effectLst>
              </a:rPr>
              <a:t>Capítulo II</a:t>
            </a:r>
            <a:endParaRPr lang="es-MX" dirty="0">
              <a:effectLst>
                <a:outerShdw blurRad="38100" dist="38100" dir="2700000" algn="tl">
                  <a:srgbClr val="000000">
                    <a:alpha val="43137"/>
                  </a:srgbClr>
                </a:outerShdw>
              </a:effectLst>
            </a:endParaRPr>
          </a:p>
        </p:txBody>
      </p:sp>
      <p:sp>
        <p:nvSpPr>
          <p:cNvPr id="6" name="5 Subtítulo"/>
          <p:cNvSpPr>
            <a:spLocks noGrp="1"/>
          </p:cNvSpPr>
          <p:nvPr>
            <p:ph type="subTitle" idx="1"/>
          </p:nvPr>
        </p:nvSpPr>
        <p:spPr/>
        <p:txBody>
          <a:bodyPr vert="horz" lIns="91440" tIns="45720" rIns="91440" bIns="45720" rtlCol="0">
            <a:normAutofit/>
          </a:bodyPr>
          <a:lstStyle/>
          <a:p>
            <a:r>
              <a:rPr lang="es-MX" dirty="0">
                <a:solidFill>
                  <a:schemeClr val="tx2">
                    <a:lumMod val="60000"/>
                    <a:lumOff val="40000"/>
                  </a:schemeClr>
                </a:solidFill>
              </a:rPr>
              <a:t>Fundamentación teórica</a:t>
            </a:r>
          </a:p>
        </p:txBody>
      </p:sp>
      <p:sp>
        <p:nvSpPr>
          <p:cNvPr id="13"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4" name="13 Grupo"/>
          <p:cNvGrpSpPr/>
          <p:nvPr/>
        </p:nvGrpSpPr>
        <p:grpSpPr>
          <a:xfrm>
            <a:off x="107504" y="5949280"/>
            <a:ext cx="737223" cy="778569"/>
            <a:chOff x="107504" y="5949280"/>
            <a:chExt cx="737223" cy="778569"/>
          </a:xfrm>
        </p:grpSpPr>
        <p:pic>
          <p:nvPicPr>
            <p:cNvPr id="15"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131517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smtClean="0">
                <a:solidFill>
                  <a:schemeClr val="tx2">
                    <a:lumMod val="60000"/>
                    <a:lumOff val="40000"/>
                  </a:schemeClr>
                </a:solidFill>
                <a:latin typeface="Albertus MT" pitchFamily="18" charset="0"/>
              </a:rPr>
              <a:t>Business </a:t>
            </a:r>
            <a:r>
              <a:rPr lang="es-MX" b="1" dirty="0" err="1" smtClean="0">
                <a:solidFill>
                  <a:schemeClr val="tx2">
                    <a:lumMod val="60000"/>
                    <a:lumOff val="40000"/>
                  </a:schemeClr>
                </a:solidFill>
                <a:latin typeface="Albertus MT" pitchFamily="18" charset="0"/>
              </a:rPr>
              <a:t>Intelligence</a:t>
            </a:r>
            <a:endParaRPr lang="es-MX" b="1" dirty="0">
              <a:solidFill>
                <a:schemeClr val="tx2">
                  <a:lumMod val="60000"/>
                  <a:lumOff val="40000"/>
                </a:schemeClr>
              </a:solidFill>
              <a:latin typeface="Albertus MT" pitchFamily="18" charset="0"/>
            </a:endParaRPr>
          </a:p>
        </p:txBody>
      </p:sp>
      <p:sp>
        <p:nvSpPr>
          <p:cNvPr id="8" name="7 Marcador de contenido"/>
          <p:cNvSpPr>
            <a:spLocks noGrp="1"/>
          </p:cNvSpPr>
          <p:nvPr>
            <p:ph idx="1"/>
          </p:nvPr>
        </p:nvSpPr>
        <p:spPr>
          <a:xfrm>
            <a:off x="457200" y="1600201"/>
            <a:ext cx="8229600" cy="2476871"/>
          </a:xfrm>
        </p:spPr>
        <p:txBody>
          <a:bodyPr>
            <a:noAutofit/>
          </a:bodyPr>
          <a:lstStyle/>
          <a:p>
            <a:pPr marL="0" indent="0" algn="ctr">
              <a:buNone/>
            </a:pPr>
            <a:r>
              <a:rPr lang="es-EC" sz="2200" dirty="0" smtClean="0"/>
              <a:t>“Suele </a:t>
            </a:r>
            <a:r>
              <a:rPr lang="es-EC" sz="2200" dirty="0"/>
              <a:t>definirse como la transformación de los datos de la compañía en conocimiento, con el fin de obtener una ventaja </a:t>
            </a:r>
            <a:r>
              <a:rPr lang="es-EC" sz="2200" dirty="0" smtClean="0"/>
              <a:t>competitiva.” </a:t>
            </a:r>
            <a:r>
              <a:rPr lang="es-EC" sz="2200" dirty="0" err="1" smtClean="0"/>
              <a:t>Gartner</a:t>
            </a:r>
            <a:r>
              <a:rPr lang="es-EC" sz="2200" dirty="0" smtClean="0"/>
              <a:t>.</a:t>
            </a:r>
          </a:p>
          <a:p>
            <a:pPr marL="0" indent="0" algn="ctr">
              <a:buNone/>
            </a:pPr>
            <a:endParaRPr lang="es-EC" sz="2200" dirty="0"/>
          </a:p>
          <a:p>
            <a:pPr marL="0" indent="0" algn="ctr">
              <a:buNone/>
            </a:pPr>
            <a:r>
              <a:rPr lang="es-EC" sz="2200" dirty="0" smtClean="0"/>
              <a:t>“Es </a:t>
            </a:r>
            <a:r>
              <a:rPr lang="es-EC" sz="2200" dirty="0"/>
              <a:t>un término general que abarca ETL, almacenes de datos, informes y herramientas de análisis y aplicaciones analíticas. Los proyectos de BI permiten convertir datos en información, conocimientos y planes que impulsan las decisiones de negocio rentables</a:t>
            </a:r>
            <a:r>
              <a:rPr lang="es-EC" sz="2200" dirty="0" smtClean="0"/>
              <a:t>.” TDWI.</a:t>
            </a:r>
            <a:endParaRPr lang="es-MX" sz="2200" dirty="0"/>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7" name="6 Grupo"/>
          <p:cNvGrpSpPr/>
          <p:nvPr/>
        </p:nvGrpSpPr>
        <p:grpSpPr>
          <a:xfrm>
            <a:off x="107504" y="5949280"/>
            <a:ext cx="737223" cy="778569"/>
            <a:chOff x="107504" y="5949280"/>
            <a:chExt cx="737223" cy="778569"/>
          </a:xfrm>
        </p:grpSpPr>
        <p:pic>
          <p:nvPicPr>
            <p:cNvPr id="9"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grpSp>
        <p:nvGrpSpPr>
          <p:cNvPr id="13" name="12 Grupo"/>
          <p:cNvGrpSpPr/>
          <p:nvPr/>
        </p:nvGrpSpPr>
        <p:grpSpPr>
          <a:xfrm>
            <a:off x="6516216" y="4640313"/>
            <a:ext cx="2230624" cy="1813023"/>
            <a:chOff x="297183" y="4279715"/>
            <a:chExt cx="2230624" cy="1813023"/>
          </a:xfrm>
        </p:grpSpPr>
        <p:grpSp>
          <p:nvGrpSpPr>
            <p:cNvPr id="14" name="Gruppieren 67"/>
            <p:cNvGrpSpPr/>
            <p:nvPr/>
          </p:nvGrpSpPr>
          <p:grpSpPr>
            <a:xfrm>
              <a:off x="297183" y="4279715"/>
              <a:ext cx="2230624" cy="1666178"/>
              <a:chOff x="1379457" y="5394124"/>
              <a:chExt cx="248127" cy="185340"/>
            </a:xfrm>
          </p:grpSpPr>
          <p:pic>
            <p:nvPicPr>
              <p:cNvPr id="21"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5" name="Gruppieren 72"/>
            <p:cNvGrpSpPr/>
            <p:nvPr/>
          </p:nvGrpSpPr>
          <p:grpSpPr>
            <a:xfrm>
              <a:off x="297183" y="4892794"/>
              <a:ext cx="1479446" cy="1199944"/>
              <a:chOff x="1379457" y="5378214"/>
              <a:chExt cx="248127" cy="201250"/>
            </a:xfrm>
          </p:grpSpPr>
          <p:pic>
            <p:nvPicPr>
              <p:cNvPr id="19"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0"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6" name="Gruppieren 75"/>
            <p:cNvGrpSpPr/>
            <p:nvPr/>
          </p:nvGrpSpPr>
          <p:grpSpPr>
            <a:xfrm>
              <a:off x="1337644" y="5298687"/>
              <a:ext cx="932034" cy="755951"/>
              <a:chOff x="1379457" y="5378214"/>
              <a:chExt cx="248127" cy="201250"/>
            </a:xfrm>
          </p:grpSpPr>
          <p:pic>
            <p:nvPicPr>
              <p:cNvPr id="17"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8"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3" name="Gruppieren 36"/>
          <p:cNvGrpSpPr/>
          <p:nvPr/>
        </p:nvGrpSpPr>
        <p:grpSpPr bwMode="gray">
          <a:xfrm>
            <a:off x="0" y="4595378"/>
            <a:ext cx="9144000" cy="922412"/>
            <a:chOff x="0" y="4221088"/>
            <a:chExt cx="9144000" cy="922412"/>
          </a:xfrm>
        </p:grpSpPr>
        <p:sp>
          <p:nvSpPr>
            <p:cNvPr id="24"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25"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spTree>
    <p:extLst>
      <p:ext uri="{BB962C8B-B14F-4D97-AF65-F5344CB8AC3E}">
        <p14:creationId xmlns:p14="http://schemas.microsoft.com/office/powerpoint/2010/main" val="770355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smtClean="0">
                <a:solidFill>
                  <a:schemeClr val="tx2">
                    <a:lumMod val="60000"/>
                    <a:lumOff val="40000"/>
                  </a:schemeClr>
                </a:solidFill>
                <a:latin typeface="Albertus MT" pitchFamily="18" charset="0"/>
              </a:rPr>
              <a:t>Importancia</a:t>
            </a:r>
            <a:endParaRPr lang="es-MX" b="1" dirty="0">
              <a:solidFill>
                <a:schemeClr val="tx2">
                  <a:lumMod val="60000"/>
                  <a:lumOff val="40000"/>
                </a:schemeClr>
              </a:solidFill>
              <a:latin typeface="Albertus MT" pitchFamily="18" charset="0"/>
            </a:endParaRPr>
          </a:p>
        </p:txBody>
      </p:sp>
      <p:graphicFrame>
        <p:nvGraphicFramePr>
          <p:cNvPr id="6" name="Tabelle 11"/>
          <p:cNvGraphicFramePr>
            <a:graphicFrameLocks noGrp="1"/>
          </p:cNvGraphicFramePr>
          <p:nvPr>
            <p:extLst>
              <p:ext uri="{D42A27DB-BD31-4B8C-83A1-F6EECF244321}">
                <p14:modId xmlns:p14="http://schemas.microsoft.com/office/powerpoint/2010/main" val="1566818074"/>
              </p:ext>
            </p:extLst>
          </p:nvPr>
        </p:nvGraphicFramePr>
        <p:xfrm>
          <a:off x="467544" y="1412777"/>
          <a:ext cx="8064574" cy="432048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600078"/>
                <a:gridCol w="4464496"/>
              </a:tblGrid>
              <a:tr h="864096">
                <a:tc>
                  <a:txBody>
                    <a:bodyPr/>
                    <a:lstStyle/>
                    <a:p>
                      <a:r>
                        <a:rPr lang="de-DE" sz="2000" b="1" dirty="0" smtClean="0">
                          <a:solidFill>
                            <a:srgbClr val="262626"/>
                          </a:solidFill>
                        </a:rPr>
                        <a:t>Decisiones</a:t>
                      </a:r>
                      <a:endParaRPr lang="de-DE" sz="2000" b="1" dirty="0">
                        <a:solidFill>
                          <a:srgbClr val="262626"/>
                        </a:solidFill>
                      </a:endParaRPr>
                    </a:p>
                  </a:txBody>
                  <a:tcPr marL="162000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Mejora el análisis de Toma de Decisiones</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r>
              <a:tr h="864096">
                <a:tc>
                  <a:txBody>
                    <a:bodyPr/>
                    <a:lstStyle/>
                    <a:p>
                      <a:r>
                        <a:rPr lang="de-DE" sz="2000" b="1" dirty="0" smtClean="0">
                          <a:solidFill>
                            <a:srgbClr val="262626"/>
                          </a:solidFill>
                        </a:rPr>
                        <a:t>Procesos</a:t>
                      </a:r>
                      <a:endParaRPr lang="de-DE" sz="2000" b="1" dirty="0">
                        <a:solidFill>
                          <a:srgbClr val="262626"/>
                        </a:solidFill>
                      </a:endParaRPr>
                    </a:p>
                  </a:txBody>
                  <a:tcPr marL="162000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Mejora</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 los </a:t>
                      </a: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procesos</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Internos</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 de la </a:t>
                      </a: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empresa</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864096">
                <a:tc>
                  <a:txBody>
                    <a:bodyPr/>
                    <a:lstStyle/>
                    <a:p>
                      <a:r>
                        <a:rPr lang="de-DE" sz="2000" b="1" dirty="0" smtClean="0">
                          <a:solidFill>
                            <a:srgbClr val="262626"/>
                          </a:solidFill>
                        </a:rPr>
                        <a:t>Cultura</a:t>
                      </a:r>
                      <a:endParaRPr lang="de-DE" sz="2000" b="1" dirty="0">
                        <a:solidFill>
                          <a:srgbClr val="262626"/>
                        </a:solidFill>
                      </a:endParaRPr>
                    </a:p>
                  </a:txBody>
                  <a:tcPr marL="162000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262626"/>
                          </a:solidFill>
                          <a:effectLst/>
                          <a:uLnTx/>
                          <a:uFillTx/>
                          <a:latin typeface="+mn-lt"/>
                          <a:ea typeface="+mn-ea"/>
                          <a:cs typeface="+mn-cs"/>
                        </a:rPr>
                        <a:t>Genera </a:t>
                      </a: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una</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Cultura</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 de </a:t>
                      </a: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Información</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 a lo largo de </a:t>
                      </a: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toda</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 la </a:t>
                      </a:r>
                      <a:r>
                        <a:rPr kumimoji="0" lang="en-US" sz="1400" b="0" i="0" u="none" strike="noStrike" kern="1200" cap="none" spc="0" normalizeH="0" baseline="0" noProof="0" dirty="0" err="1" smtClean="0">
                          <a:ln>
                            <a:noFill/>
                          </a:ln>
                          <a:solidFill>
                            <a:srgbClr val="262626"/>
                          </a:solidFill>
                          <a:effectLst/>
                          <a:uLnTx/>
                          <a:uFillTx/>
                          <a:latin typeface="+mn-lt"/>
                          <a:ea typeface="+mn-ea"/>
                          <a:cs typeface="+mn-cs"/>
                        </a:rPr>
                        <a:t>Empresa</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r>
              <a:tr h="864096">
                <a:tc>
                  <a:txBody>
                    <a:bodyPr/>
                    <a:lstStyle/>
                    <a:p>
                      <a:r>
                        <a:rPr lang="de-DE" sz="2000" b="1" dirty="0" smtClean="0">
                          <a:solidFill>
                            <a:srgbClr val="262626"/>
                          </a:solidFill>
                        </a:rPr>
                        <a:t>Riesgo</a:t>
                      </a:r>
                      <a:endParaRPr lang="de-DE" sz="2000" b="1" dirty="0">
                        <a:solidFill>
                          <a:srgbClr val="262626"/>
                        </a:solidFill>
                      </a:endParaRPr>
                    </a:p>
                  </a:txBody>
                  <a:tcPr marL="162000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Minimiza el riesgo de incertidumbre a todo nivel</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864096">
                <a:tc>
                  <a:txBody>
                    <a:bodyPr/>
                    <a:lstStyle/>
                    <a:p>
                      <a:r>
                        <a:rPr lang="de-DE" sz="2000" b="1" dirty="0" smtClean="0">
                          <a:solidFill>
                            <a:srgbClr val="262626"/>
                          </a:solidFill>
                        </a:rPr>
                        <a:t>Competitividad</a:t>
                      </a:r>
                      <a:endParaRPr lang="de-DE" sz="2000" b="1" dirty="0">
                        <a:solidFill>
                          <a:srgbClr val="262626"/>
                        </a:solidFill>
                      </a:endParaRPr>
                    </a:p>
                  </a:txBody>
                  <a:tcPr marL="162000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smtClean="0">
                          <a:ln>
                            <a:noFill/>
                          </a:ln>
                          <a:solidFill>
                            <a:srgbClr val="262626"/>
                          </a:solidFill>
                          <a:effectLst/>
                          <a:uLnTx/>
                          <a:uFillTx/>
                          <a:latin typeface="+mn-lt"/>
                          <a:ea typeface="+mn-ea"/>
                          <a:cs typeface="+mn-cs"/>
                        </a:rPr>
                        <a:t>Aumenta</a:t>
                      </a:r>
                      <a:r>
                        <a:rPr kumimoji="0" lang="en-GB" sz="1400" b="0" i="0" u="none" strike="noStrike" kern="1200" cap="none" spc="0" normalizeH="0" baseline="0" noProof="0" dirty="0" smtClean="0">
                          <a:ln>
                            <a:noFill/>
                          </a:ln>
                          <a:solidFill>
                            <a:srgbClr val="262626"/>
                          </a:solidFill>
                          <a:effectLst/>
                          <a:uLnTx/>
                          <a:uFillTx/>
                          <a:latin typeface="+mn-lt"/>
                          <a:ea typeface="+mn-ea"/>
                          <a:cs typeface="+mn-cs"/>
                        </a:rPr>
                        <a:t> la </a:t>
                      </a:r>
                      <a:r>
                        <a:rPr kumimoji="0" lang="en-GB" sz="1400" b="0" i="0" u="none" strike="noStrike" kern="1200" cap="none" spc="0" normalizeH="0" baseline="0" noProof="0" dirty="0" err="1" smtClean="0">
                          <a:ln>
                            <a:noFill/>
                          </a:ln>
                          <a:solidFill>
                            <a:srgbClr val="262626"/>
                          </a:solidFill>
                          <a:effectLst/>
                          <a:uLnTx/>
                          <a:uFillTx/>
                          <a:latin typeface="+mn-lt"/>
                          <a:ea typeface="+mn-ea"/>
                          <a:cs typeface="+mn-cs"/>
                        </a:rPr>
                        <a:t>competitividad</a:t>
                      </a:r>
                      <a:r>
                        <a:rPr kumimoji="0" lang="en-GB" sz="1400" b="0" i="0" u="none" strike="noStrike" kern="1200" cap="none" spc="0" normalizeH="0" baseline="0" noProof="0" dirty="0" smtClean="0">
                          <a:ln>
                            <a:noFill/>
                          </a:ln>
                          <a:solidFill>
                            <a:srgbClr val="262626"/>
                          </a:solidFill>
                          <a:effectLst/>
                          <a:uLnTx/>
                          <a:uFillTx/>
                          <a:latin typeface="+mn-lt"/>
                          <a:ea typeface="+mn-ea"/>
                          <a:cs typeface="+mn-cs"/>
                        </a:rPr>
                        <a:t> en el giro de </a:t>
                      </a:r>
                      <a:r>
                        <a:rPr kumimoji="0" lang="en-GB" sz="1400" b="0" i="0" u="none" strike="noStrike" kern="1200" cap="none" spc="0" normalizeH="0" baseline="0" noProof="0" dirty="0" err="1" smtClean="0">
                          <a:ln>
                            <a:noFill/>
                          </a:ln>
                          <a:solidFill>
                            <a:srgbClr val="262626"/>
                          </a:solidFill>
                          <a:effectLst/>
                          <a:uLnTx/>
                          <a:uFillTx/>
                          <a:latin typeface="+mn-lt"/>
                          <a:ea typeface="+mn-ea"/>
                          <a:cs typeface="+mn-cs"/>
                        </a:rPr>
                        <a:t>negocio</a:t>
                      </a:r>
                      <a:r>
                        <a:rPr kumimoji="0" lang="en-GB" sz="1400" b="0" i="0" u="none" strike="noStrike" kern="1200" cap="none" spc="0" normalizeH="0" baseline="0" noProof="0" dirty="0" smtClean="0">
                          <a:ln>
                            <a:noFill/>
                          </a:ln>
                          <a:solidFill>
                            <a:srgbClr val="262626"/>
                          </a:solidFill>
                          <a:effectLst/>
                          <a:uLnTx/>
                          <a:uFillTx/>
                          <a:latin typeface="+mn-lt"/>
                          <a:ea typeface="+mn-ea"/>
                          <a:cs typeface="+mn-cs"/>
                        </a:rPr>
                        <a:t>.</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bl>
          </a:graphicData>
        </a:graphic>
      </p:graphicFrame>
      <p:sp>
        <p:nvSpPr>
          <p:cNvPr id="7"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3" name="Rechteck 17"/>
          <p:cNvSpPr/>
          <p:nvPr/>
        </p:nvSpPr>
        <p:spPr bwMode="gray">
          <a:xfrm>
            <a:off x="621696" y="1471739"/>
            <a:ext cx="1086725" cy="720000"/>
          </a:xfrm>
          <a:prstGeom prst="rect">
            <a:avLst/>
          </a:prstGeom>
          <a:blipFill dpi="0" rotWithShape="1">
            <a:blip r:embed="rId3" cstate="print"/>
            <a:srcRect/>
            <a:stretch>
              <a:fillRect l="-22000" t="-1000" r="-20000" b="-16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txBody>
          <a:bodyPr lIns="108000" tIns="0" rIns="0" bIns="0" anchor="ctr" anchorCtr="0"/>
          <a:lstStyle/>
          <a:p>
            <a:pPr marL="190500" indent="-190500">
              <a:lnSpc>
                <a:spcPct val="95000"/>
              </a:lnSpc>
              <a:spcAft>
                <a:spcPts val="400"/>
              </a:spcAft>
              <a:buClr>
                <a:srgbClr val="808080"/>
              </a:buClr>
              <a:defRPr/>
            </a:pPr>
            <a:endParaRPr lang="de-DE" sz="1200" b="1" noProof="1">
              <a:solidFill>
                <a:srgbClr val="000000"/>
              </a:solidFill>
              <a:cs typeface="Arial" charset="0"/>
            </a:endParaRPr>
          </a:p>
        </p:txBody>
      </p:sp>
      <p:sp>
        <p:nvSpPr>
          <p:cNvPr id="14" name="Rechteck 18"/>
          <p:cNvSpPr/>
          <p:nvPr/>
        </p:nvSpPr>
        <p:spPr bwMode="gray">
          <a:xfrm>
            <a:off x="611238" y="4941765"/>
            <a:ext cx="1080000" cy="720000"/>
          </a:xfrm>
          <a:prstGeom prst="rect">
            <a:avLst/>
          </a:prstGeom>
          <a:blipFill dpi="0" rotWithShape="1">
            <a:blip r:embed="rId4" cstate="print"/>
            <a:srcRect/>
            <a:stretch>
              <a:fillRect l="-24000" t="-1000" r="-26000" b="-7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txBody>
          <a:bodyPr lIns="108000" tIns="0" rIns="0" bIns="0" anchor="ctr" anchorCtr="0"/>
          <a:lstStyle/>
          <a:p>
            <a:pPr marL="190500" indent="-190500">
              <a:lnSpc>
                <a:spcPct val="95000"/>
              </a:lnSpc>
              <a:spcAft>
                <a:spcPts val="400"/>
              </a:spcAft>
              <a:buClr>
                <a:srgbClr val="808080"/>
              </a:buClr>
              <a:defRPr/>
            </a:pPr>
            <a:endParaRPr lang="de-DE" sz="1200" b="1" noProof="1">
              <a:solidFill>
                <a:srgbClr val="000000"/>
              </a:solidFill>
              <a:cs typeface="Arial" charset="0"/>
            </a:endParaRPr>
          </a:p>
        </p:txBody>
      </p:sp>
      <p:pic>
        <p:nvPicPr>
          <p:cNvPr id="1027" name="Picture 3" descr="E:\Documentos\Otros\DropBox\Maestria GS\Tesis\tesis\Presentación\Imagenes\riesgo2.jpg"/>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37102"/>
          <a:stretch/>
        </p:blipFill>
        <p:spPr bwMode="auto">
          <a:xfrm>
            <a:off x="621698" y="4077072"/>
            <a:ext cx="1069583" cy="720000"/>
          </a:xfrm>
          <a:prstGeom prst="rect">
            <a:avLst/>
          </a:prstGeom>
          <a:blipFill dpi="0" rotWithShape="1">
            <a:blip r:embed="rId3" cstate="print"/>
            <a:srcRect/>
            <a:stretch>
              <a:fillRect l="-22000" t="-1000" r="-20000" b="-16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extLst/>
        </p:spPr>
      </p:pic>
      <p:pic>
        <p:nvPicPr>
          <p:cNvPr id="1028" name="Picture 4" descr="E:\Documentos\Otros\DropBox\Maestria GS\Tesis\tesis\Presentación\Imagenes\cultur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38" y="3213056"/>
            <a:ext cx="1081967" cy="720000"/>
          </a:xfrm>
          <a:prstGeom prst="rect">
            <a:avLst/>
          </a:prstGeom>
          <a:blipFill dpi="0" rotWithShape="1">
            <a:blip r:embed="rId3" cstate="print"/>
            <a:srcRect/>
            <a:stretch>
              <a:fillRect l="-22000" t="-1000" r="-20000" b="-16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extLst/>
        </p:spPr>
      </p:pic>
      <p:pic>
        <p:nvPicPr>
          <p:cNvPr id="1029" name="Picture 5" descr="E:\Documentos\Otros\DropBox\Maestria GS\Tesis\tesis\Presentación\Imagenes\procesos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391" y="2346434"/>
            <a:ext cx="1081967" cy="720000"/>
          </a:xfrm>
          <a:prstGeom prst="rect">
            <a:avLst/>
          </a:prstGeom>
          <a:blipFill dpi="0" rotWithShape="1">
            <a:blip r:embed="rId3" cstate="print"/>
            <a:srcRect/>
            <a:stretch>
              <a:fillRect l="-22000" t="-1000" r="-20000" b="-16000"/>
            </a:stretch>
          </a:blipFill>
          <a:ln w="12700">
            <a:solidFill>
              <a:srgbClr val="C0C0C0"/>
            </a:solid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a:extLst/>
        </p:spPr>
      </p:pic>
      <p:grpSp>
        <p:nvGrpSpPr>
          <p:cNvPr id="15" name="14 Grupo"/>
          <p:cNvGrpSpPr/>
          <p:nvPr/>
        </p:nvGrpSpPr>
        <p:grpSpPr>
          <a:xfrm>
            <a:off x="107504" y="5949280"/>
            <a:ext cx="737223" cy="778569"/>
            <a:chOff x="107504" y="5949280"/>
            <a:chExt cx="737223" cy="778569"/>
          </a:xfrm>
        </p:grpSpPr>
        <p:pic>
          <p:nvPicPr>
            <p:cNvPr id="16" name="Picture 103"/>
            <p:cNvPicPr>
              <a:picLocks noChangeAspect="1" noChangeArrowheads="1"/>
            </p:cNvPicPr>
            <p:nvPr/>
          </p:nvPicPr>
          <p:blipFill>
            <a:blip r:embed="rId8"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hlinkClick r:id="rId9"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430106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additive="base">
                                        <p:cTn id="29" dur="500" fill="hold"/>
                                        <p:tgtEl>
                                          <p:spTgt spid="1029"/>
                                        </p:tgtEl>
                                        <p:attrNameLst>
                                          <p:attrName>ppt_x</p:attrName>
                                        </p:attrNameLst>
                                      </p:cBhvr>
                                      <p:tavLst>
                                        <p:tav tm="0">
                                          <p:val>
                                            <p:strVal val="#ppt_x"/>
                                          </p:val>
                                        </p:tav>
                                        <p:tav tm="100000">
                                          <p:val>
                                            <p:strVal val="#ppt_x"/>
                                          </p:val>
                                        </p:tav>
                                      </p:tavLst>
                                    </p:anim>
                                    <p:anim calcmode="lin" valueType="num">
                                      <p:cBhvr additive="base">
                                        <p:cTn id="30" dur="500" fill="hold"/>
                                        <p:tgtEl>
                                          <p:spTgt spid="102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smtClean="0">
                <a:solidFill>
                  <a:schemeClr val="tx2">
                    <a:lumMod val="60000"/>
                    <a:lumOff val="40000"/>
                  </a:schemeClr>
                </a:solidFill>
                <a:latin typeface="Albertus MT" pitchFamily="18" charset="0"/>
              </a:rPr>
              <a:t>Características</a:t>
            </a:r>
            <a:endParaRPr lang="es-MX" b="1" dirty="0">
              <a:solidFill>
                <a:schemeClr val="tx2">
                  <a:lumMod val="60000"/>
                  <a:lumOff val="40000"/>
                </a:schemeClr>
              </a:solidFill>
              <a:latin typeface="Albertus MT" pitchFamily="18" charset="0"/>
            </a:endParaRPr>
          </a:p>
        </p:txBody>
      </p:sp>
      <p:sp>
        <p:nvSpPr>
          <p:cNvPr id="7"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47" name="Gruppieren 11"/>
          <p:cNvGrpSpPr/>
          <p:nvPr/>
        </p:nvGrpSpPr>
        <p:grpSpPr bwMode="gray">
          <a:xfrm>
            <a:off x="0" y="4183484"/>
            <a:ext cx="9144000" cy="1278534"/>
            <a:chOff x="0" y="2579091"/>
            <a:chExt cx="9144000" cy="1278534"/>
          </a:xfrm>
        </p:grpSpPr>
        <p:sp>
          <p:nvSpPr>
            <p:cNvPr id="48" name="Rechteck 36"/>
            <p:cNvSpPr/>
            <p:nvPr/>
          </p:nvSpPr>
          <p:spPr bwMode="gray">
            <a:xfrm flipV="1">
              <a:off x="0" y="2579091"/>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noProof="1"/>
            </a:p>
          </p:txBody>
        </p:sp>
        <p:sp>
          <p:nvSpPr>
            <p:cNvPr id="49" name="Rechteck 37"/>
            <p:cNvSpPr/>
            <p:nvPr/>
          </p:nvSpPr>
          <p:spPr bwMode="gray">
            <a:xfrm>
              <a:off x="0" y="2686163"/>
              <a:ext cx="9144000" cy="1171462"/>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noProof="1"/>
            </a:p>
          </p:txBody>
        </p:sp>
      </p:grpSp>
      <p:grpSp>
        <p:nvGrpSpPr>
          <p:cNvPr id="3" name="2 Grupo"/>
          <p:cNvGrpSpPr/>
          <p:nvPr/>
        </p:nvGrpSpPr>
        <p:grpSpPr>
          <a:xfrm>
            <a:off x="899592" y="2764134"/>
            <a:ext cx="7416824" cy="2105026"/>
            <a:chOff x="1475656" y="2348880"/>
            <a:chExt cx="7416824" cy="2105026"/>
          </a:xfrm>
        </p:grpSpPr>
        <p:sp>
          <p:nvSpPr>
            <p:cNvPr id="81" name="Freeform 16"/>
            <p:cNvSpPr>
              <a:spLocks/>
            </p:cNvSpPr>
            <p:nvPr/>
          </p:nvSpPr>
          <p:spPr bwMode="gray">
            <a:xfrm>
              <a:off x="3859102" y="2348880"/>
              <a:ext cx="1408113" cy="909638"/>
            </a:xfrm>
            <a:custGeom>
              <a:avLst/>
              <a:gdLst/>
              <a:ahLst/>
              <a:cxnLst>
                <a:cxn ang="0">
                  <a:pos x="0" y="573"/>
                </a:cxn>
                <a:cxn ang="0">
                  <a:pos x="0" y="462"/>
                </a:cxn>
                <a:cxn ang="0">
                  <a:pos x="887" y="0"/>
                </a:cxn>
                <a:cxn ang="0">
                  <a:pos x="887" y="268"/>
                </a:cxn>
                <a:cxn ang="0">
                  <a:pos x="0" y="573"/>
                </a:cxn>
              </a:cxnLst>
              <a:rect l="0" t="0" r="r" b="b"/>
              <a:pathLst>
                <a:path w="887" h="573">
                  <a:moveTo>
                    <a:pt x="0" y="573"/>
                  </a:moveTo>
                  <a:lnTo>
                    <a:pt x="0" y="462"/>
                  </a:lnTo>
                  <a:lnTo>
                    <a:pt x="887" y="0"/>
                  </a:lnTo>
                  <a:lnTo>
                    <a:pt x="887" y="268"/>
                  </a:lnTo>
                  <a:lnTo>
                    <a:pt x="0" y="573"/>
                  </a:lnTo>
                  <a:close/>
                </a:path>
              </a:pathLst>
            </a:custGeom>
            <a:gradFill>
              <a:gsLst>
                <a:gs pos="24000">
                  <a:schemeClr val="accent1">
                    <a:lumMod val="60000"/>
                    <a:lumOff val="40000"/>
                  </a:schemeClr>
                </a:gs>
                <a:gs pos="100000">
                  <a:schemeClr val="accent1"/>
                </a:gs>
              </a:gsLst>
              <a:lin ang="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82" name="Freeform 17"/>
            <p:cNvSpPr>
              <a:spLocks/>
            </p:cNvSpPr>
            <p:nvPr/>
          </p:nvSpPr>
          <p:spPr bwMode="gray">
            <a:xfrm>
              <a:off x="3859102" y="2774330"/>
              <a:ext cx="1408113" cy="655638"/>
            </a:xfrm>
            <a:custGeom>
              <a:avLst/>
              <a:gdLst/>
              <a:ahLst/>
              <a:cxnLst>
                <a:cxn ang="0">
                  <a:pos x="0" y="413"/>
                </a:cxn>
                <a:cxn ang="0">
                  <a:pos x="0" y="305"/>
                </a:cxn>
                <a:cxn ang="0">
                  <a:pos x="887" y="0"/>
                </a:cxn>
                <a:cxn ang="0">
                  <a:pos x="887" y="259"/>
                </a:cxn>
                <a:cxn ang="0">
                  <a:pos x="0" y="413"/>
                </a:cxn>
              </a:cxnLst>
              <a:rect l="0" t="0" r="r" b="b"/>
              <a:pathLst>
                <a:path w="887" h="413">
                  <a:moveTo>
                    <a:pt x="0" y="413"/>
                  </a:moveTo>
                  <a:lnTo>
                    <a:pt x="0" y="305"/>
                  </a:lnTo>
                  <a:lnTo>
                    <a:pt x="887" y="0"/>
                  </a:lnTo>
                  <a:lnTo>
                    <a:pt x="887" y="259"/>
                  </a:lnTo>
                  <a:lnTo>
                    <a:pt x="0" y="413"/>
                  </a:lnTo>
                  <a:close/>
                </a:path>
              </a:pathLst>
            </a:custGeom>
            <a:gradFill flip="none" rotWithShape="1">
              <a:gsLst>
                <a:gs pos="0">
                  <a:schemeClr val="bg1">
                    <a:lumMod val="50000"/>
                  </a:schemeClr>
                </a:gs>
                <a:gs pos="100000">
                  <a:srgbClr val="D9D9D9"/>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83" name="Freeform 18"/>
            <p:cNvSpPr>
              <a:spLocks/>
            </p:cNvSpPr>
            <p:nvPr/>
          </p:nvSpPr>
          <p:spPr bwMode="gray">
            <a:xfrm>
              <a:off x="3859102" y="3185493"/>
              <a:ext cx="1408113" cy="422275"/>
            </a:xfrm>
            <a:custGeom>
              <a:avLst/>
              <a:gdLst/>
              <a:ahLst/>
              <a:cxnLst>
                <a:cxn ang="0">
                  <a:pos x="0" y="266"/>
                </a:cxn>
                <a:cxn ang="0">
                  <a:pos x="0" y="154"/>
                </a:cxn>
                <a:cxn ang="0">
                  <a:pos x="887" y="0"/>
                </a:cxn>
                <a:cxn ang="0">
                  <a:pos x="887" y="266"/>
                </a:cxn>
                <a:cxn ang="0">
                  <a:pos x="0" y="266"/>
                </a:cxn>
              </a:cxnLst>
              <a:rect l="0" t="0" r="r" b="b"/>
              <a:pathLst>
                <a:path w="887" h="266">
                  <a:moveTo>
                    <a:pt x="0" y="266"/>
                  </a:moveTo>
                  <a:lnTo>
                    <a:pt x="0" y="154"/>
                  </a:lnTo>
                  <a:lnTo>
                    <a:pt x="887" y="0"/>
                  </a:lnTo>
                  <a:lnTo>
                    <a:pt x="887" y="266"/>
                  </a:lnTo>
                  <a:lnTo>
                    <a:pt x="0" y="266"/>
                  </a:lnTo>
                  <a:close/>
                </a:path>
              </a:pathLst>
            </a:custGeom>
            <a:gradFill flip="none" rotWithShape="1">
              <a:gsLst>
                <a:gs pos="0">
                  <a:schemeClr val="accent1">
                    <a:lumMod val="60000"/>
                    <a:lumOff val="40000"/>
                  </a:schemeClr>
                </a:gs>
                <a:gs pos="100000">
                  <a:schemeClr val="accent1"/>
                </a:gs>
              </a:gsLst>
              <a:lin ang="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84" name="Freeform 19"/>
            <p:cNvSpPr>
              <a:spLocks/>
            </p:cNvSpPr>
            <p:nvPr/>
          </p:nvSpPr>
          <p:spPr bwMode="gray">
            <a:xfrm>
              <a:off x="3859102" y="3607768"/>
              <a:ext cx="1408113" cy="422275"/>
            </a:xfrm>
            <a:custGeom>
              <a:avLst/>
              <a:gdLst/>
              <a:ahLst/>
              <a:cxnLst>
                <a:cxn ang="0">
                  <a:pos x="0" y="111"/>
                </a:cxn>
                <a:cxn ang="0">
                  <a:pos x="0" y="0"/>
                </a:cxn>
                <a:cxn ang="0">
                  <a:pos x="887" y="0"/>
                </a:cxn>
                <a:cxn ang="0">
                  <a:pos x="887" y="266"/>
                </a:cxn>
                <a:cxn ang="0">
                  <a:pos x="0" y="111"/>
                </a:cxn>
              </a:cxnLst>
              <a:rect l="0" t="0" r="r" b="b"/>
              <a:pathLst>
                <a:path w="887" h="266">
                  <a:moveTo>
                    <a:pt x="0" y="111"/>
                  </a:moveTo>
                  <a:lnTo>
                    <a:pt x="0" y="0"/>
                  </a:lnTo>
                  <a:lnTo>
                    <a:pt x="887" y="0"/>
                  </a:lnTo>
                  <a:lnTo>
                    <a:pt x="887" y="266"/>
                  </a:lnTo>
                  <a:lnTo>
                    <a:pt x="0" y="111"/>
                  </a:lnTo>
                  <a:close/>
                </a:path>
              </a:pathLst>
            </a:custGeom>
            <a:gradFill flip="none" rotWithShape="1">
              <a:gsLst>
                <a:gs pos="0">
                  <a:schemeClr val="bg1">
                    <a:lumMod val="50000"/>
                  </a:schemeClr>
                </a:gs>
                <a:gs pos="100000">
                  <a:srgbClr val="D9D9D9"/>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85" name="Freeform 20"/>
            <p:cNvSpPr>
              <a:spLocks/>
            </p:cNvSpPr>
            <p:nvPr/>
          </p:nvSpPr>
          <p:spPr bwMode="gray">
            <a:xfrm>
              <a:off x="3859102" y="3783980"/>
              <a:ext cx="1408113" cy="669925"/>
            </a:xfrm>
            <a:custGeom>
              <a:avLst/>
              <a:gdLst/>
              <a:ahLst/>
              <a:cxnLst>
                <a:cxn ang="0">
                  <a:pos x="0" y="112"/>
                </a:cxn>
                <a:cxn ang="0">
                  <a:pos x="0" y="0"/>
                </a:cxn>
                <a:cxn ang="0">
                  <a:pos x="887" y="155"/>
                </a:cxn>
                <a:cxn ang="0">
                  <a:pos x="887" y="422"/>
                </a:cxn>
                <a:cxn ang="0">
                  <a:pos x="0" y="112"/>
                </a:cxn>
              </a:cxnLst>
              <a:rect l="0" t="0" r="r" b="b"/>
              <a:pathLst>
                <a:path w="887" h="422">
                  <a:moveTo>
                    <a:pt x="0" y="112"/>
                  </a:moveTo>
                  <a:lnTo>
                    <a:pt x="0" y="0"/>
                  </a:lnTo>
                  <a:lnTo>
                    <a:pt x="887" y="155"/>
                  </a:lnTo>
                  <a:lnTo>
                    <a:pt x="887" y="422"/>
                  </a:lnTo>
                  <a:lnTo>
                    <a:pt x="0" y="112"/>
                  </a:lnTo>
                  <a:close/>
                </a:path>
              </a:pathLst>
            </a:custGeom>
            <a:gradFill flip="none" rotWithShape="1">
              <a:gsLst>
                <a:gs pos="0">
                  <a:schemeClr val="accent1">
                    <a:lumMod val="60000"/>
                    <a:lumOff val="40000"/>
                  </a:schemeClr>
                </a:gs>
                <a:gs pos="100000">
                  <a:schemeClr val="accent1"/>
                </a:gs>
              </a:gsLst>
              <a:lin ang="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89" name="Rectangle 7"/>
            <p:cNvSpPr>
              <a:spLocks noChangeArrowheads="1"/>
            </p:cNvSpPr>
            <p:nvPr/>
          </p:nvSpPr>
          <p:spPr bwMode="gray">
            <a:xfrm>
              <a:off x="5267214" y="2348880"/>
              <a:ext cx="3116618" cy="425450"/>
            </a:xfrm>
            <a:prstGeom prst="rect">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a:solidFill>
                    <a:srgbClr val="FFFFFF"/>
                  </a:solidFill>
                  <a:cs typeface="Arial" charset="0"/>
                </a:rPr>
                <a:t>Facilidad y </a:t>
              </a:r>
              <a:r>
                <a:rPr lang="de-DE" sz="1400" b="1" noProof="1" smtClean="0">
                  <a:solidFill>
                    <a:srgbClr val="FFFFFF"/>
                  </a:solidFill>
                  <a:cs typeface="Arial" charset="0"/>
                </a:rPr>
                <a:t>Soporte de </a:t>
              </a:r>
              <a:r>
                <a:rPr lang="de-DE" sz="1400" b="1" noProof="1">
                  <a:solidFill>
                    <a:srgbClr val="FFFFFF"/>
                  </a:solidFill>
                  <a:cs typeface="Arial" charset="0"/>
                </a:rPr>
                <a:t>Decisiones</a:t>
              </a:r>
            </a:p>
          </p:txBody>
        </p:sp>
        <p:sp>
          <p:nvSpPr>
            <p:cNvPr id="90" name="Rectangle 8"/>
            <p:cNvSpPr>
              <a:spLocks noChangeArrowheads="1"/>
            </p:cNvSpPr>
            <p:nvPr/>
          </p:nvSpPr>
          <p:spPr bwMode="gray">
            <a:xfrm>
              <a:off x="5267213" y="2774330"/>
              <a:ext cx="3625267" cy="422275"/>
            </a:xfrm>
            <a:prstGeom prst="rect">
              <a:avLst/>
            </a:prstGeom>
            <a:gradFill>
              <a:gsLst>
                <a:gs pos="57000">
                  <a:schemeClr val="bg1">
                    <a:lumMod val="50000"/>
                  </a:schemeClr>
                </a:gs>
                <a:gs pos="0">
                  <a:srgbClr val="D9D9D9"/>
                </a:gs>
              </a:gsLst>
              <a:lin ang="1080000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a:solidFill>
                    <a:srgbClr val="FFFFFF"/>
                  </a:solidFill>
                  <a:cs typeface="Arial" charset="0"/>
                </a:rPr>
                <a:t>Variedad y Facilidad de Uso </a:t>
              </a:r>
              <a:r>
                <a:rPr lang="de-DE" sz="1400" b="1" noProof="1" smtClean="0">
                  <a:solidFill>
                    <a:srgbClr val="FFFFFF"/>
                  </a:solidFill>
                  <a:cs typeface="Arial" charset="0"/>
                </a:rPr>
                <a:t>(Visualización)</a:t>
              </a:r>
              <a:endParaRPr lang="de-DE" sz="1400" b="1" noProof="1">
                <a:solidFill>
                  <a:srgbClr val="FFFFFF"/>
                </a:solidFill>
                <a:cs typeface="Arial" charset="0"/>
              </a:endParaRPr>
            </a:p>
          </p:txBody>
        </p:sp>
        <p:sp>
          <p:nvSpPr>
            <p:cNvPr id="91" name="Rectangle 9"/>
            <p:cNvSpPr>
              <a:spLocks noChangeArrowheads="1"/>
            </p:cNvSpPr>
            <p:nvPr/>
          </p:nvSpPr>
          <p:spPr bwMode="gray">
            <a:xfrm>
              <a:off x="5267214" y="3185493"/>
              <a:ext cx="3260633" cy="422275"/>
            </a:xfrm>
            <a:prstGeom prst="rect">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a:solidFill>
                    <a:srgbClr val="FFFFFF"/>
                  </a:solidFill>
                  <a:cs typeface="Arial" charset="0"/>
                </a:rPr>
                <a:t>Rapidez  y Variedad de Análisis</a:t>
              </a:r>
            </a:p>
          </p:txBody>
        </p:sp>
        <p:sp>
          <p:nvSpPr>
            <p:cNvPr id="92" name="Rectangle 10"/>
            <p:cNvSpPr>
              <a:spLocks noChangeArrowheads="1"/>
            </p:cNvSpPr>
            <p:nvPr/>
          </p:nvSpPr>
          <p:spPr bwMode="gray">
            <a:xfrm>
              <a:off x="5267215" y="3607768"/>
              <a:ext cx="2972602" cy="422275"/>
            </a:xfrm>
            <a:prstGeom prst="rect">
              <a:avLst/>
            </a:prstGeom>
            <a:gradFill>
              <a:gsLst>
                <a:gs pos="57000">
                  <a:schemeClr val="bg1">
                    <a:lumMod val="50000"/>
                  </a:schemeClr>
                </a:gs>
                <a:gs pos="0">
                  <a:srgbClr val="D9D9D9"/>
                </a:gs>
              </a:gsLst>
              <a:lin ang="1080000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a:solidFill>
                    <a:srgbClr val="FFFFFF"/>
                  </a:solidFill>
                  <a:cs typeface="Arial" charset="0"/>
                </a:rPr>
                <a:t>Accesibilidad de Información</a:t>
              </a:r>
            </a:p>
          </p:txBody>
        </p:sp>
        <p:sp>
          <p:nvSpPr>
            <p:cNvPr id="93" name="Rectangle 11"/>
            <p:cNvSpPr>
              <a:spLocks noChangeArrowheads="1"/>
            </p:cNvSpPr>
            <p:nvPr/>
          </p:nvSpPr>
          <p:spPr bwMode="gray">
            <a:xfrm>
              <a:off x="5267214" y="4030043"/>
              <a:ext cx="3409242" cy="423863"/>
            </a:xfrm>
            <a:prstGeom prst="rect">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a:solidFill>
                    <a:srgbClr val="FFFFFF"/>
                  </a:solidFill>
                  <a:cs typeface="Arial" charset="0"/>
                </a:rPr>
                <a:t>Demanda de Equipos Tecnológicos</a:t>
              </a:r>
            </a:p>
          </p:txBody>
        </p:sp>
        <p:sp>
          <p:nvSpPr>
            <p:cNvPr id="53" name="Rectangle 7"/>
            <p:cNvSpPr>
              <a:spLocks noChangeArrowheads="1"/>
            </p:cNvSpPr>
            <p:nvPr/>
          </p:nvSpPr>
          <p:spPr bwMode="gray">
            <a:xfrm>
              <a:off x="1475656" y="2856309"/>
              <a:ext cx="2395101" cy="1404938"/>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defRPr/>
              </a:pPr>
              <a:r>
                <a:rPr lang="en-US" sz="1400" b="1" noProof="1" smtClean="0">
                  <a:solidFill>
                    <a:srgbClr val="FFFFFF"/>
                  </a:solidFill>
                  <a:cs typeface="Arial" charset="0"/>
                </a:rPr>
                <a:t>Business Intelligence</a:t>
              </a:r>
            </a:p>
            <a:p>
              <a:pPr indent="-190500" algn="ctr">
                <a:lnSpc>
                  <a:spcPct val="95000"/>
                </a:lnSpc>
                <a:spcAft>
                  <a:spcPts val="800"/>
                </a:spcAft>
                <a:buClr>
                  <a:srgbClr val="808080"/>
                </a:buClr>
                <a:defRPr/>
              </a:pPr>
              <a:r>
                <a:rPr lang="en-US" sz="1400" noProof="1" smtClean="0">
                  <a:solidFill>
                    <a:srgbClr val="FFFFFF"/>
                  </a:solidFill>
                  <a:cs typeface="Arial" charset="0"/>
                </a:rPr>
                <a:t>Diferente Perspectiva, Herramienta y Metodología</a:t>
              </a:r>
            </a:p>
          </p:txBody>
        </p:sp>
      </p:grpSp>
      <p:grpSp>
        <p:nvGrpSpPr>
          <p:cNvPr id="24" name="23 Grupo"/>
          <p:cNvGrpSpPr/>
          <p:nvPr/>
        </p:nvGrpSpPr>
        <p:grpSpPr>
          <a:xfrm>
            <a:off x="107504" y="5949280"/>
            <a:ext cx="737223" cy="778569"/>
            <a:chOff x="107504" y="5949280"/>
            <a:chExt cx="737223" cy="778569"/>
          </a:xfrm>
        </p:grpSpPr>
        <p:pic>
          <p:nvPicPr>
            <p:cNvPr id="25"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994586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smtClean="0">
                <a:solidFill>
                  <a:schemeClr val="tx2">
                    <a:lumMod val="60000"/>
                    <a:lumOff val="40000"/>
                  </a:schemeClr>
                </a:solidFill>
                <a:latin typeface="Albertus MT" pitchFamily="18" charset="0"/>
              </a:rPr>
              <a:t>Tendencias</a:t>
            </a:r>
            <a:endParaRPr lang="es-MX" b="1" dirty="0">
              <a:solidFill>
                <a:schemeClr val="tx2">
                  <a:lumMod val="60000"/>
                  <a:lumOff val="40000"/>
                </a:schemeClr>
              </a:solidFill>
              <a:latin typeface="Albertus MT" pitchFamily="18" charset="0"/>
            </a:endParaRPr>
          </a:p>
        </p:txBody>
      </p:sp>
      <p:sp>
        <p:nvSpPr>
          <p:cNvPr id="7"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1" name="Gruppieren 11"/>
          <p:cNvGrpSpPr/>
          <p:nvPr/>
        </p:nvGrpSpPr>
        <p:grpSpPr bwMode="gray">
          <a:xfrm>
            <a:off x="0" y="4226173"/>
            <a:ext cx="9144000" cy="1278534"/>
            <a:chOff x="0" y="2579091"/>
            <a:chExt cx="9144000" cy="1278534"/>
          </a:xfrm>
        </p:grpSpPr>
        <p:sp>
          <p:nvSpPr>
            <p:cNvPr id="32" name="Rechteck 14"/>
            <p:cNvSpPr/>
            <p:nvPr/>
          </p:nvSpPr>
          <p:spPr bwMode="gray">
            <a:xfrm flipV="1">
              <a:off x="0" y="2579091"/>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noProof="1"/>
            </a:p>
          </p:txBody>
        </p:sp>
        <p:sp>
          <p:nvSpPr>
            <p:cNvPr id="33" name="Rechteck 15"/>
            <p:cNvSpPr/>
            <p:nvPr/>
          </p:nvSpPr>
          <p:spPr bwMode="gray">
            <a:xfrm>
              <a:off x="0" y="2686163"/>
              <a:ext cx="9144000" cy="1171462"/>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noProof="1"/>
            </a:p>
          </p:txBody>
        </p:sp>
      </p:grpSp>
      <p:grpSp>
        <p:nvGrpSpPr>
          <p:cNvPr id="16" name="15 Grupo"/>
          <p:cNvGrpSpPr/>
          <p:nvPr/>
        </p:nvGrpSpPr>
        <p:grpSpPr>
          <a:xfrm>
            <a:off x="861912" y="2060848"/>
            <a:ext cx="7598520" cy="3371851"/>
            <a:chOff x="861912" y="1844824"/>
            <a:chExt cx="7598520" cy="3371851"/>
          </a:xfrm>
        </p:grpSpPr>
        <p:sp>
          <p:nvSpPr>
            <p:cNvPr id="35" name="Rectangle 5"/>
            <p:cNvSpPr>
              <a:spLocks noChangeArrowheads="1"/>
            </p:cNvSpPr>
            <p:nvPr/>
          </p:nvSpPr>
          <p:spPr bwMode="gray">
            <a:xfrm>
              <a:off x="861912" y="2822724"/>
              <a:ext cx="2611438" cy="1408113"/>
            </a:xfrm>
            <a:prstGeom prst="rect">
              <a:avLst/>
            </a:prstGeom>
            <a:gradFill flip="none" rotWithShape="1">
              <a:gsLst>
                <a:gs pos="0">
                  <a:schemeClr val="bg1">
                    <a:lumMod val="75000"/>
                  </a:schemeClr>
                </a:gs>
                <a:gs pos="100000">
                  <a:schemeClr val="bg1">
                    <a:lumMod val="50000"/>
                  </a:schemeClr>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defRPr/>
              </a:pPr>
              <a:r>
                <a:rPr lang="en-US" sz="1400" b="1" noProof="1" smtClean="0">
                  <a:solidFill>
                    <a:srgbClr val="FFFFFF"/>
                  </a:solidFill>
                  <a:cs typeface="Arial" charset="0"/>
                </a:rPr>
                <a:t>Business Intelligence</a:t>
              </a:r>
            </a:p>
            <a:p>
              <a:pPr indent="-190500" algn="ctr">
                <a:lnSpc>
                  <a:spcPct val="95000"/>
                </a:lnSpc>
                <a:spcAft>
                  <a:spcPts val="800"/>
                </a:spcAft>
                <a:buClr>
                  <a:srgbClr val="808080"/>
                </a:buClr>
                <a:defRPr/>
              </a:pPr>
              <a:r>
                <a:rPr lang="en-US" sz="1400" noProof="1" smtClean="0">
                  <a:solidFill>
                    <a:srgbClr val="FFFFFF"/>
                  </a:solidFill>
                  <a:cs typeface="Arial" charset="0"/>
                </a:rPr>
                <a:t>Actualidad &amp; Tendencias</a:t>
              </a:r>
            </a:p>
          </p:txBody>
        </p:sp>
        <p:sp>
          <p:nvSpPr>
            <p:cNvPr id="36" name="Freeform 15"/>
            <p:cNvSpPr>
              <a:spLocks/>
            </p:cNvSpPr>
            <p:nvPr/>
          </p:nvSpPr>
          <p:spPr bwMode="gray">
            <a:xfrm>
              <a:off x="3473350" y="1844824"/>
              <a:ext cx="1408113" cy="1155700"/>
            </a:xfrm>
            <a:custGeom>
              <a:avLst/>
              <a:gdLst/>
              <a:ahLst/>
              <a:cxnLst>
                <a:cxn ang="0">
                  <a:pos x="0" y="616"/>
                </a:cxn>
                <a:cxn ang="0">
                  <a:pos x="887" y="0"/>
                </a:cxn>
                <a:cxn ang="0">
                  <a:pos x="887" y="266"/>
                </a:cxn>
                <a:cxn ang="0">
                  <a:pos x="0" y="728"/>
                </a:cxn>
                <a:cxn ang="0">
                  <a:pos x="0" y="616"/>
                </a:cxn>
              </a:cxnLst>
              <a:rect l="0" t="0" r="r" b="b"/>
              <a:pathLst>
                <a:path w="887" h="728">
                  <a:moveTo>
                    <a:pt x="0" y="616"/>
                  </a:moveTo>
                  <a:lnTo>
                    <a:pt x="887" y="0"/>
                  </a:lnTo>
                  <a:lnTo>
                    <a:pt x="887" y="266"/>
                  </a:lnTo>
                  <a:lnTo>
                    <a:pt x="0" y="728"/>
                  </a:lnTo>
                  <a:lnTo>
                    <a:pt x="0" y="616"/>
                  </a:lnTo>
                  <a:close/>
                </a:path>
              </a:pathLst>
            </a:custGeom>
            <a:gradFill>
              <a:gsLst>
                <a:gs pos="10000">
                  <a:schemeClr val="accent1">
                    <a:lumMod val="40000"/>
                    <a:lumOff val="60000"/>
                  </a:schemeClr>
                </a:gs>
                <a:gs pos="100000">
                  <a:schemeClr val="accent1"/>
                </a:gs>
              </a:gsLst>
              <a:lin ang="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37" name="Freeform 16"/>
            <p:cNvSpPr>
              <a:spLocks/>
            </p:cNvSpPr>
            <p:nvPr/>
          </p:nvSpPr>
          <p:spPr bwMode="gray">
            <a:xfrm>
              <a:off x="3473350" y="2267099"/>
              <a:ext cx="1408113" cy="909638"/>
            </a:xfrm>
            <a:custGeom>
              <a:avLst/>
              <a:gdLst/>
              <a:ahLst/>
              <a:cxnLst>
                <a:cxn ang="0">
                  <a:pos x="0" y="573"/>
                </a:cxn>
                <a:cxn ang="0">
                  <a:pos x="0" y="462"/>
                </a:cxn>
                <a:cxn ang="0">
                  <a:pos x="887" y="0"/>
                </a:cxn>
                <a:cxn ang="0">
                  <a:pos x="887" y="268"/>
                </a:cxn>
                <a:cxn ang="0">
                  <a:pos x="0" y="573"/>
                </a:cxn>
              </a:cxnLst>
              <a:rect l="0" t="0" r="r" b="b"/>
              <a:pathLst>
                <a:path w="887" h="573">
                  <a:moveTo>
                    <a:pt x="0" y="573"/>
                  </a:moveTo>
                  <a:lnTo>
                    <a:pt x="0" y="462"/>
                  </a:lnTo>
                  <a:lnTo>
                    <a:pt x="887" y="0"/>
                  </a:lnTo>
                  <a:lnTo>
                    <a:pt x="887" y="268"/>
                  </a:lnTo>
                  <a:lnTo>
                    <a:pt x="0" y="573"/>
                  </a:lnTo>
                  <a:close/>
                </a:path>
              </a:pathLst>
            </a:custGeom>
            <a:gradFill flip="none" rotWithShape="1">
              <a:gsLst>
                <a:gs pos="0">
                  <a:schemeClr val="bg1">
                    <a:lumMod val="50000"/>
                  </a:schemeClr>
                </a:gs>
                <a:gs pos="100000">
                  <a:srgbClr val="D9D9D9"/>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38" name="Freeform 17"/>
            <p:cNvSpPr>
              <a:spLocks/>
            </p:cNvSpPr>
            <p:nvPr/>
          </p:nvSpPr>
          <p:spPr bwMode="gray">
            <a:xfrm>
              <a:off x="3473350" y="2692549"/>
              <a:ext cx="1408113" cy="655638"/>
            </a:xfrm>
            <a:custGeom>
              <a:avLst/>
              <a:gdLst/>
              <a:ahLst/>
              <a:cxnLst>
                <a:cxn ang="0">
                  <a:pos x="0" y="413"/>
                </a:cxn>
                <a:cxn ang="0">
                  <a:pos x="0" y="305"/>
                </a:cxn>
                <a:cxn ang="0">
                  <a:pos x="887" y="0"/>
                </a:cxn>
                <a:cxn ang="0">
                  <a:pos x="887" y="259"/>
                </a:cxn>
                <a:cxn ang="0">
                  <a:pos x="0" y="413"/>
                </a:cxn>
              </a:cxnLst>
              <a:rect l="0" t="0" r="r" b="b"/>
              <a:pathLst>
                <a:path w="887" h="413">
                  <a:moveTo>
                    <a:pt x="0" y="413"/>
                  </a:moveTo>
                  <a:lnTo>
                    <a:pt x="0" y="305"/>
                  </a:lnTo>
                  <a:lnTo>
                    <a:pt x="887" y="0"/>
                  </a:lnTo>
                  <a:lnTo>
                    <a:pt x="887" y="259"/>
                  </a:lnTo>
                  <a:lnTo>
                    <a:pt x="0" y="413"/>
                  </a:lnTo>
                  <a:close/>
                </a:path>
              </a:pathLst>
            </a:custGeom>
            <a:gradFill>
              <a:gsLst>
                <a:gs pos="10000">
                  <a:schemeClr val="accent1">
                    <a:lumMod val="40000"/>
                    <a:lumOff val="60000"/>
                  </a:schemeClr>
                </a:gs>
                <a:gs pos="100000">
                  <a:schemeClr val="accent1"/>
                </a:gs>
              </a:gsLst>
              <a:lin ang="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39" name="Freeform 18"/>
            <p:cNvSpPr>
              <a:spLocks/>
            </p:cNvSpPr>
            <p:nvPr/>
          </p:nvSpPr>
          <p:spPr bwMode="gray">
            <a:xfrm>
              <a:off x="3473350" y="3103712"/>
              <a:ext cx="1408113" cy="422275"/>
            </a:xfrm>
            <a:custGeom>
              <a:avLst/>
              <a:gdLst/>
              <a:ahLst/>
              <a:cxnLst>
                <a:cxn ang="0">
                  <a:pos x="0" y="266"/>
                </a:cxn>
                <a:cxn ang="0">
                  <a:pos x="0" y="154"/>
                </a:cxn>
                <a:cxn ang="0">
                  <a:pos x="887" y="0"/>
                </a:cxn>
                <a:cxn ang="0">
                  <a:pos x="887" y="266"/>
                </a:cxn>
                <a:cxn ang="0">
                  <a:pos x="0" y="266"/>
                </a:cxn>
              </a:cxnLst>
              <a:rect l="0" t="0" r="r" b="b"/>
              <a:pathLst>
                <a:path w="887" h="266">
                  <a:moveTo>
                    <a:pt x="0" y="266"/>
                  </a:moveTo>
                  <a:lnTo>
                    <a:pt x="0" y="154"/>
                  </a:lnTo>
                  <a:lnTo>
                    <a:pt x="887" y="0"/>
                  </a:lnTo>
                  <a:lnTo>
                    <a:pt x="887" y="266"/>
                  </a:lnTo>
                  <a:lnTo>
                    <a:pt x="0" y="266"/>
                  </a:lnTo>
                  <a:close/>
                </a:path>
              </a:pathLst>
            </a:custGeom>
            <a:gradFill flip="none" rotWithShape="1">
              <a:gsLst>
                <a:gs pos="0">
                  <a:schemeClr val="bg1">
                    <a:lumMod val="50000"/>
                  </a:schemeClr>
                </a:gs>
                <a:gs pos="100000">
                  <a:srgbClr val="D9D9D9"/>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40" name="Freeform 19"/>
            <p:cNvSpPr>
              <a:spLocks/>
            </p:cNvSpPr>
            <p:nvPr/>
          </p:nvSpPr>
          <p:spPr bwMode="gray">
            <a:xfrm>
              <a:off x="3473350" y="3525987"/>
              <a:ext cx="1408113" cy="422275"/>
            </a:xfrm>
            <a:custGeom>
              <a:avLst/>
              <a:gdLst/>
              <a:ahLst/>
              <a:cxnLst>
                <a:cxn ang="0">
                  <a:pos x="0" y="111"/>
                </a:cxn>
                <a:cxn ang="0">
                  <a:pos x="0" y="0"/>
                </a:cxn>
                <a:cxn ang="0">
                  <a:pos x="887" y="0"/>
                </a:cxn>
                <a:cxn ang="0">
                  <a:pos x="887" y="266"/>
                </a:cxn>
                <a:cxn ang="0">
                  <a:pos x="0" y="111"/>
                </a:cxn>
              </a:cxnLst>
              <a:rect l="0" t="0" r="r" b="b"/>
              <a:pathLst>
                <a:path w="887" h="266">
                  <a:moveTo>
                    <a:pt x="0" y="111"/>
                  </a:moveTo>
                  <a:lnTo>
                    <a:pt x="0" y="0"/>
                  </a:lnTo>
                  <a:lnTo>
                    <a:pt x="887" y="0"/>
                  </a:lnTo>
                  <a:lnTo>
                    <a:pt x="887" y="266"/>
                  </a:lnTo>
                  <a:lnTo>
                    <a:pt x="0" y="111"/>
                  </a:lnTo>
                  <a:close/>
                </a:path>
              </a:pathLst>
            </a:custGeom>
            <a:gradFill>
              <a:gsLst>
                <a:gs pos="10000">
                  <a:schemeClr val="accent1">
                    <a:lumMod val="40000"/>
                    <a:lumOff val="60000"/>
                  </a:schemeClr>
                </a:gs>
                <a:gs pos="100000">
                  <a:schemeClr val="accent1"/>
                </a:gs>
              </a:gsLst>
              <a:lin ang="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41" name="Freeform 20"/>
            <p:cNvSpPr>
              <a:spLocks/>
            </p:cNvSpPr>
            <p:nvPr/>
          </p:nvSpPr>
          <p:spPr bwMode="gray">
            <a:xfrm>
              <a:off x="3473350" y="3702199"/>
              <a:ext cx="1408113" cy="669925"/>
            </a:xfrm>
            <a:custGeom>
              <a:avLst/>
              <a:gdLst/>
              <a:ahLst/>
              <a:cxnLst>
                <a:cxn ang="0">
                  <a:pos x="0" y="112"/>
                </a:cxn>
                <a:cxn ang="0">
                  <a:pos x="0" y="0"/>
                </a:cxn>
                <a:cxn ang="0">
                  <a:pos x="887" y="155"/>
                </a:cxn>
                <a:cxn ang="0">
                  <a:pos x="887" y="422"/>
                </a:cxn>
                <a:cxn ang="0">
                  <a:pos x="0" y="112"/>
                </a:cxn>
              </a:cxnLst>
              <a:rect l="0" t="0" r="r" b="b"/>
              <a:pathLst>
                <a:path w="887" h="422">
                  <a:moveTo>
                    <a:pt x="0" y="112"/>
                  </a:moveTo>
                  <a:lnTo>
                    <a:pt x="0" y="0"/>
                  </a:lnTo>
                  <a:lnTo>
                    <a:pt x="887" y="155"/>
                  </a:lnTo>
                  <a:lnTo>
                    <a:pt x="887" y="422"/>
                  </a:lnTo>
                  <a:lnTo>
                    <a:pt x="0" y="112"/>
                  </a:lnTo>
                  <a:close/>
                </a:path>
              </a:pathLst>
            </a:custGeom>
            <a:gradFill flip="none" rotWithShape="1">
              <a:gsLst>
                <a:gs pos="0">
                  <a:schemeClr val="bg1">
                    <a:lumMod val="50000"/>
                  </a:schemeClr>
                </a:gs>
                <a:gs pos="100000">
                  <a:srgbClr val="D9D9D9"/>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42" name="Freeform 21"/>
            <p:cNvSpPr>
              <a:spLocks/>
            </p:cNvSpPr>
            <p:nvPr/>
          </p:nvSpPr>
          <p:spPr bwMode="gray">
            <a:xfrm>
              <a:off x="3473350" y="3879999"/>
              <a:ext cx="1408113" cy="914400"/>
            </a:xfrm>
            <a:custGeom>
              <a:avLst/>
              <a:gdLst/>
              <a:ahLst/>
              <a:cxnLst>
                <a:cxn ang="0">
                  <a:pos x="0" y="109"/>
                </a:cxn>
                <a:cxn ang="0">
                  <a:pos x="0" y="0"/>
                </a:cxn>
                <a:cxn ang="0">
                  <a:pos x="887" y="310"/>
                </a:cxn>
                <a:cxn ang="0">
                  <a:pos x="887" y="576"/>
                </a:cxn>
                <a:cxn ang="0">
                  <a:pos x="0" y="109"/>
                </a:cxn>
              </a:cxnLst>
              <a:rect l="0" t="0" r="r" b="b"/>
              <a:pathLst>
                <a:path w="887" h="576">
                  <a:moveTo>
                    <a:pt x="0" y="109"/>
                  </a:moveTo>
                  <a:lnTo>
                    <a:pt x="0" y="0"/>
                  </a:lnTo>
                  <a:lnTo>
                    <a:pt x="887" y="310"/>
                  </a:lnTo>
                  <a:lnTo>
                    <a:pt x="887" y="576"/>
                  </a:lnTo>
                  <a:lnTo>
                    <a:pt x="0" y="109"/>
                  </a:lnTo>
                  <a:close/>
                </a:path>
              </a:pathLst>
            </a:custGeom>
            <a:gradFill>
              <a:gsLst>
                <a:gs pos="10000">
                  <a:schemeClr val="accent1">
                    <a:lumMod val="40000"/>
                    <a:lumOff val="60000"/>
                  </a:schemeClr>
                </a:gs>
                <a:gs pos="100000">
                  <a:schemeClr val="accent1"/>
                </a:gs>
              </a:gsLst>
              <a:lin ang="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43" name="Freeform 22"/>
            <p:cNvSpPr>
              <a:spLocks/>
            </p:cNvSpPr>
            <p:nvPr/>
          </p:nvSpPr>
          <p:spPr bwMode="gray">
            <a:xfrm>
              <a:off x="3473350" y="4053037"/>
              <a:ext cx="1408113" cy="1163638"/>
            </a:xfrm>
            <a:custGeom>
              <a:avLst/>
              <a:gdLst/>
              <a:ahLst/>
              <a:cxnLst>
                <a:cxn ang="0">
                  <a:pos x="0" y="112"/>
                </a:cxn>
                <a:cxn ang="0">
                  <a:pos x="0" y="0"/>
                </a:cxn>
                <a:cxn ang="0">
                  <a:pos x="887" y="467"/>
                </a:cxn>
                <a:cxn ang="0">
                  <a:pos x="887" y="733"/>
                </a:cxn>
                <a:cxn ang="0">
                  <a:pos x="0" y="112"/>
                </a:cxn>
              </a:cxnLst>
              <a:rect l="0" t="0" r="r" b="b"/>
              <a:pathLst>
                <a:path w="887" h="733">
                  <a:moveTo>
                    <a:pt x="0" y="112"/>
                  </a:moveTo>
                  <a:lnTo>
                    <a:pt x="0" y="0"/>
                  </a:lnTo>
                  <a:lnTo>
                    <a:pt x="887" y="467"/>
                  </a:lnTo>
                  <a:lnTo>
                    <a:pt x="887" y="733"/>
                  </a:lnTo>
                  <a:lnTo>
                    <a:pt x="0" y="112"/>
                  </a:lnTo>
                  <a:close/>
                </a:path>
              </a:pathLst>
            </a:custGeom>
            <a:gradFill flip="none" rotWithShape="1">
              <a:gsLst>
                <a:gs pos="0">
                  <a:schemeClr val="bg1">
                    <a:lumMod val="50000"/>
                  </a:schemeClr>
                </a:gs>
                <a:gs pos="100000">
                  <a:srgbClr val="D9D9D9"/>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pPr>
              <a:endParaRPr lang="de-DE" b="1" noProof="1">
                <a:solidFill>
                  <a:srgbClr val="FFFFFF"/>
                </a:solidFill>
                <a:cs typeface="Arial" charset="0"/>
              </a:endParaRPr>
            </a:p>
          </p:txBody>
        </p:sp>
        <p:sp>
          <p:nvSpPr>
            <p:cNvPr id="44" name="Rectangle 6"/>
            <p:cNvSpPr>
              <a:spLocks noChangeArrowheads="1"/>
            </p:cNvSpPr>
            <p:nvPr/>
          </p:nvSpPr>
          <p:spPr bwMode="gray">
            <a:xfrm>
              <a:off x="4881462" y="1844824"/>
              <a:ext cx="2455447" cy="422275"/>
            </a:xfrm>
            <a:prstGeom prst="rect">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smtClean="0">
                  <a:solidFill>
                    <a:srgbClr val="FFFFFF"/>
                  </a:solidFill>
                  <a:cs typeface="Arial" charset="0"/>
                </a:rPr>
                <a:t>Mobile BI</a:t>
              </a:r>
              <a:endParaRPr lang="de-DE" sz="1400" b="1" noProof="1">
                <a:solidFill>
                  <a:srgbClr val="FFFFFF"/>
                </a:solidFill>
                <a:cs typeface="Arial" charset="0"/>
              </a:endParaRPr>
            </a:p>
          </p:txBody>
        </p:sp>
        <p:sp>
          <p:nvSpPr>
            <p:cNvPr id="45" name="Rectangle 7"/>
            <p:cNvSpPr>
              <a:spLocks noChangeArrowheads="1"/>
            </p:cNvSpPr>
            <p:nvPr/>
          </p:nvSpPr>
          <p:spPr bwMode="gray">
            <a:xfrm>
              <a:off x="4881461" y="2267099"/>
              <a:ext cx="2733307" cy="425450"/>
            </a:xfrm>
            <a:prstGeom prst="rect">
              <a:avLst/>
            </a:prstGeom>
            <a:gradFill>
              <a:gsLst>
                <a:gs pos="57000">
                  <a:schemeClr val="bg1">
                    <a:lumMod val="50000"/>
                  </a:schemeClr>
                </a:gs>
                <a:gs pos="0">
                  <a:srgbClr val="D9D9D9"/>
                </a:gs>
              </a:gsLst>
              <a:lin ang="1080000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smtClean="0">
                  <a:solidFill>
                    <a:srgbClr val="FFFFFF"/>
                  </a:solidFill>
                  <a:cs typeface="Arial" charset="0"/>
                </a:rPr>
                <a:t>Cloud BI</a:t>
              </a:r>
              <a:endParaRPr lang="de-DE" sz="1400" b="1" noProof="1">
                <a:solidFill>
                  <a:srgbClr val="FFFFFF"/>
                </a:solidFill>
                <a:cs typeface="Arial" charset="0"/>
              </a:endParaRPr>
            </a:p>
          </p:txBody>
        </p:sp>
        <p:sp>
          <p:nvSpPr>
            <p:cNvPr id="46" name="Rectangle 8"/>
            <p:cNvSpPr>
              <a:spLocks noChangeArrowheads="1"/>
            </p:cNvSpPr>
            <p:nvPr/>
          </p:nvSpPr>
          <p:spPr bwMode="gray">
            <a:xfrm>
              <a:off x="4881462" y="2692549"/>
              <a:ext cx="2313495" cy="422275"/>
            </a:xfrm>
            <a:prstGeom prst="rect">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smtClean="0">
                  <a:solidFill>
                    <a:srgbClr val="FFFFFF"/>
                  </a:solidFill>
                  <a:cs typeface="Arial" charset="0"/>
                </a:rPr>
                <a:t>Big Data</a:t>
              </a:r>
              <a:endParaRPr lang="de-DE" sz="1400" b="1" noProof="1">
                <a:solidFill>
                  <a:srgbClr val="FFFFFF"/>
                </a:solidFill>
                <a:cs typeface="Arial" charset="0"/>
              </a:endParaRPr>
            </a:p>
          </p:txBody>
        </p:sp>
        <p:sp>
          <p:nvSpPr>
            <p:cNvPr id="50" name="Rectangle 9"/>
            <p:cNvSpPr>
              <a:spLocks noChangeArrowheads="1"/>
            </p:cNvSpPr>
            <p:nvPr/>
          </p:nvSpPr>
          <p:spPr bwMode="gray">
            <a:xfrm>
              <a:off x="4881462" y="3103712"/>
              <a:ext cx="3029289" cy="422275"/>
            </a:xfrm>
            <a:prstGeom prst="rect">
              <a:avLst/>
            </a:prstGeom>
            <a:gradFill>
              <a:gsLst>
                <a:gs pos="57000">
                  <a:schemeClr val="bg1">
                    <a:lumMod val="50000"/>
                  </a:schemeClr>
                </a:gs>
                <a:gs pos="0">
                  <a:srgbClr val="D9D9D9"/>
                </a:gs>
              </a:gsLst>
              <a:lin ang="1080000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smtClean="0">
                  <a:solidFill>
                    <a:srgbClr val="FFFFFF"/>
                  </a:solidFill>
                  <a:cs typeface="Arial" charset="0"/>
                </a:rPr>
                <a:t>In Memory</a:t>
              </a:r>
              <a:endParaRPr lang="de-DE" sz="1400" b="1" noProof="1">
                <a:solidFill>
                  <a:srgbClr val="FFFFFF"/>
                </a:solidFill>
                <a:cs typeface="Arial" charset="0"/>
              </a:endParaRPr>
            </a:p>
          </p:txBody>
        </p:sp>
        <p:sp>
          <p:nvSpPr>
            <p:cNvPr id="54" name="Rectangle 10"/>
            <p:cNvSpPr>
              <a:spLocks noChangeArrowheads="1"/>
            </p:cNvSpPr>
            <p:nvPr/>
          </p:nvSpPr>
          <p:spPr bwMode="gray">
            <a:xfrm>
              <a:off x="4881462" y="3525987"/>
              <a:ext cx="2820893" cy="422275"/>
            </a:xfrm>
            <a:prstGeom prst="rect">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smtClean="0">
                  <a:solidFill>
                    <a:srgbClr val="FFFFFF"/>
                  </a:solidFill>
                  <a:cs typeface="Arial" charset="0"/>
                </a:rPr>
                <a:t>BI Appliance</a:t>
              </a:r>
              <a:endParaRPr lang="de-DE" sz="1400" b="1" noProof="1">
                <a:solidFill>
                  <a:srgbClr val="FFFFFF"/>
                </a:solidFill>
                <a:cs typeface="Arial" charset="0"/>
              </a:endParaRPr>
            </a:p>
          </p:txBody>
        </p:sp>
        <p:sp>
          <p:nvSpPr>
            <p:cNvPr id="55" name="Rectangle 11"/>
            <p:cNvSpPr>
              <a:spLocks noChangeArrowheads="1"/>
            </p:cNvSpPr>
            <p:nvPr/>
          </p:nvSpPr>
          <p:spPr bwMode="gray">
            <a:xfrm>
              <a:off x="4881462" y="3948262"/>
              <a:ext cx="3298089" cy="423863"/>
            </a:xfrm>
            <a:prstGeom prst="rect">
              <a:avLst/>
            </a:prstGeom>
            <a:gradFill>
              <a:gsLst>
                <a:gs pos="57000">
                  <a:schemeClr val="bg1">
                    <a:lumMod val="50000"/>
                  </a:schemeClr>
                </a:gs>
                <a:gs pos="0">
                  <a:srgbClr val="D9D9D9"/>
                </a:gs>
              </a:gsLst>
              <a:lin ang="1080000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smtClean="0">
                  <a:solidFill>
                    <a:srgbClr val="FFFFFF"/>
                  </a:solidFill>
                  <a:cs typeface="Arial" charset="0"/>
                </a:rPr>
                <a:t>Self Service BI &amp; Colaboración</a:t>
              </a:r>
              <a:endParaRPr lang="de-DE" sz="1400" b="1" noProof="1">
                <a:solidFill>
                  <a:srgbClr val="FFFFFF"/>
                </a:solidFill>
                <a:cs typeface="Arial" charset="0"/>
              </a:endParaRPr>
            </a:p>
          </p:txBody>
        </p:sp>
        <p:sp>
          <p:nvSpPr>
            <p:cNvPr id="56" name="Rectangle 12"/>
            <p:cNvSpPr>
              <a:spLocks noChangeArrowheads="1"/>
            </p:cNvSpPr>
            <p:nvPr/>
          </p:nvSpPr>
          <p:spPr bwMode="gray">
            <a:xfrm>
              <a:off x="4881461" y="4372124"/>
              <a:ext cx="2536991" cy="422275"/>
            </a:xfrm>
            <a:prstGeom prst="rect">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smtClean="0">
                  <a:solidFill>
                    <a:srgbClr val="FFFFFF"/>
                  </a:solidFill>
                  <a:cs typeface="Arial" charset="0"/>
                </a:rPr>
                <a:t>Analitycs</a:t>
              </a:r>
              <a:endParaRPr lang="de-DE" sz="1400" b="1" noProof="1">
                <a:solidFill>
                  <a:srgbClr val="FFFFFF"/>
                </a:solidFill>
                <a:cs typeface="Arial" charset="0"/>
              </a:endParaRPr>
            </a:p>
          </p:txBody>
        </p:sp>
        <p:sp>
          <p:nvSpPr>
            <p:cNvPr id="57" name="Rectangle 13"/>
            <p:cNvSpPr>
              <a:spLocks noChangeArrowheads="1"/>
            </p:cNvSpPr>
            <p:nvPr/>
          </p:nvSpPr>
          <p:spPr bwMode="gray">
            <a:xfrm>
              <a:off x="4881461" y="4794399"/>
              <a:ext cx="3578971" cy="422275"/>
            </a:xfrm>
            <a:prstGeom prst="rect">
              <a:avLst/>
            </a:prstGeom>
            <a:gradFill>
              <a:gsLst>
                <a:gs pos="57000">
                  <a:schemeClr val="bg1">
                    <a:lumMod val="50000"/>
                  </a:schemeClr>
                </a:gs>
                <a:gs pos="0">
                  <a:srgbClr val="D9D9D9"/>
                </a:gs>
              </a:gsLst>
              <a:lin ang="10800000" scaled="1"/>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108000" tIns="0" rIns="0" bIns="0" anchor="ctr" anchorCtr="0"/>
            <a:lstStyle/>
            <a:p>
              <a:pPr indent="-190500">
                <a:lnSpc>
                  <a:spcPct val="95000"/>
                </a:lnSpc>
                <a:spcAft>
                  <a:spcPts val="800"/>
                </a:spcAft>
                <a:buClr>
                  <a:srgbClr val="808080"/>
                </a:buClr>
              </a:pPr>
              <a:r>
                <a:rPr lang="de-DE" sz="1400" b="1" noProof="1" smtClean="0">
                  <a:solidFill>
                    <a:srgbClr val="FFFFFF"/>
                  </a:solidFill>
                  <a:cs typeface="Arial" charset="0"/>
                </a:rPr>
                <a:t>Real Time BI</a:t>
              </a:r>
              <a:endParaRPr lang="de-DE" sz="1400" b="1" noProof="1">
                <a:solidFill>
                  <a:srgbClr val="FFFFFF"/>
                </a:solidFill>
                <a:cs typeface="Arial" charset="0"/>
              </a:endParaRPr>
            </a:p>
          </p:txBody>
        </p:sp>
      </p:grpSp>
      <p:grpSp>
        <p:nvGrpSpPr>
          <p:cNvPr id="34" name="33 Grupo"/>
          <p:cNvGrpSpPr/>
          <p:nvPr/>
        </p:nvGrpSpPr>
        <p:grpSpPr>
          <a:xfrm>
            <a:off x="107504" y="5949280"/>
            <a:ext cx="737223" cy="778569"/>
            <a:chOff x="107504" y="5949280"/>
            <a:chExt cx="737223" cy="778569"/>
          </a:xfrm>
        </p:grpSpPr>
        <p:pic>
          <p:nvPicPr>
            <p:cNvPr id="47"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432672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smtClean="0">
                <a:solidFill>
                  <a:schemeClr val="tx2">
                    <a:lumMod val="60000"/>
                    <a:lumOff val="40000"/>
                  </a:schemeClr>
                </a:solidFill>
                <a:latin typeface="Albertus MT" pitchFamily="18" charset="0"/>
              </a:rPr>
              <a:t>Gobernabilidad</a:t>
            </a:r>
            <a:endParaRPr lang="es-MX" b="1" dirty="0">
              <a:solidFill>
                <a:schemeClr val="tx2">
                  <a:lumMod val="60000"/>
                  <a:lumOff val="40000"/>
                </a:schemeClr>
              </a:solidFill>
              <a:latin typeface="Albertus MT" pitchFamily="18" charset="0"/>
            </a:endParaRPr>
          </a:p>
        </p:txBody>
      </p:sp>
      <p:sp>
        <p:nvSpPr>
          <p:cNvPr id="8" name="7 Marcador de contenido"/>
          <p:cNvSpPr>
            <a:spLocks noGrp="1"/>
          </p:cNvSpPr>
          <p:nvPr>
            <p:ph idx="1"/>
          </p:nvPr>
        </p:nvSpPr>
        <p:spPr>
          <a:xfrm>
            <a:off x="457200" y="1600201"/>
            <a:ext cx="8229600" cy="4061048"/>
          </a:xfrm>
        </p:spPr>
        <p:txBody>
          <a:bodyPr>
            <a:noAutofit/>
          </a:bodyPr>
          <a:lstStyle/>
          <a:p>
            <a:pPr marL="0" indent="0" algn="ctr">
              <a:buNone/>
            </a:pPr>
            <a:r>
              <a:rPr lang="es-EC" sz="2200" dirty="0"/>
              <a:t>Gobernabilidad se puede entender a la situación en la que se conjuga un grupo de condiciones favorables para ejercer la </a:t>
            </a:r>
            <a:r>
              <a:rPr lang="es-EC" sz="2200" b="1" dirty="0"/>
              <a:t>acción</a:t>
            </a:r>
            <a:r>
              <a:rPr lang="es-EC" sz="2200" dirty="0"/>
              <a:t> de </a:t>
            </a:r>
            <a:r>
              <a:rPr lang="es-EC" sz="2200" b="1" dirty="0"/>
              <a:t>gobierno</a:t>
            </a:r>
            <a:r>
              <a:rPr lang="es-EC" sz="2200" dirty="0"/>
              <a:t> dentro de su entorno, en otras palabras hace referencia a la “capacidad de gobierno”</a:t>
            </a:r>
            <a:r>
              <a:rPr lang="es-EC" sz="2200" dirty="0" smtClean="0"/>
              <a:t>.</a:t>
            </a:r>
          </a:p>
          <a:p>
            <a:pPr marL="0" indent="0" algn="ctr">
              <a:buNone/>
            </a:pPr>
            <a:endParaRPr lang="es-EC" sz="2200" dirty="0"/>
          </a:p>
          <a:p>
            <a:pPr marL="0" indent="0" algn="ctr">
              <a:buNone/>
            </a:pPr>
            <a:r>
              <a:rPr lang="es-EC" sz="2200" dirty="0"/>
              <a:t>La </a:t>
            </a:r>
            <a:r>
              <a:rPr lang="es-EC" sz="2200" b="1" dirty="0"/>
              <a:t>acción</a:t>
            </a:r>
            <a:r>
              <a:rPr lang="es-EC" sz="2200" dirty="0"/>
              <a:t> de </a:t>
            </a:r>
            <a:r>
              <a:rPr lang="es-EC" sz="2200" b="1" dirty="0"/>
              <a:t>Gobernar</a:t>
            </a:r>
            <a:r>
              <a:rPr lang="es-EC" sz="2200" dirty="0"/>
              <a:t> tiene varias implicaciones, que de alguna u otra manera trata de </a:t>
            </a:r>
            <a:r>
              <a:rPr lang="es-EC" sz="2200" b="1" dirty="0"/>
              <a:t>garantizar</a:t>
            </a:r>
            <a:r>
              <a:rPr lang="es-EC" sz="2200" dirty="0"/>
              <a:t> y </a:t>
            </a:r>
            <a:r>
              <a:rPr lang="es-EC" sz="2200" b="1" dirty="0"/>
              <a:t>dirigir</a:t>
            </a:r>
            <a:r>
              <a:rPr lang="es-EC" sz="2200" dirty="0"/>
              <a:t>, mediante </a:t>
            </a:r>
            <a:r>
              <a:rPr lang="es-EC" sz="2200" b="1" dirty="0"/>
              <a:t>entidades</a:t>
            </a:r>
            <a:r>
              <a:rPr lang="es-EC" sz="2200" dirty="0"/>
              <a:t> y </a:t>
            </a:r>
            <a:r>
              <a:rPr lang="es-EC" sz="2200" b="1" dirty="0"/>
              <a:t>políticas</a:t>
            </a:r>
            <a:r>
              <a:rPr lang="es-EC" sz="2200" dirty="0"/>
              <a:t>, un correcto desempeño en la actividad que se esté </a:t>
            </a:r>
            <a:r>
              <a:rPr lang="es-EC" sz="2200" dirty="0" smtClean="0"/>
              <a:t>realizando.</a:t>
            </a:r>
          </a:p>
          <a:p>
            <a:pPr marL="0" indent="0" algn="ctr">
              <a:buNone/>
            </a:pPr>
            <a:endParaRPr lang="es-EC" sz="2200" dirty="0"/>
          </a:p>
          <a:p>
            <a:pPr marL="0" indent="0" algn="ctr">
              <a:buNone/>
            </a:pPr>
            <a:endParaRPr lang="es-MX" sz="2200" dirty="0"/>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39" name="38 Grupo"/>
          <p:cNvGrpSpPr/>
          <p:nvPr/>
        </p:nvGrpSpPr>
        <p:grpSpPr>
          <a:xfrm>
            <a:off x="6516216" y="4640313"/>
            <a:ext cx="2230624" cy="1813023"/>
            <a:chOff x="297183" y="4279715"/>
            <a:chExt cx="2230624" cy="1813023"/>
          </a:xfrm>
        </p:grpSpPr>
        <p:grpSp>
          <p:nvGrpSpPr>
            <p:cNvPr id="40" name="Gruppieren 67"/>
            <p:cNvGrpSpPr/>
            <p:nvPr/>
          </p:nvGrpSpPr>
          <p:grpSpPr>
            <a:xfrm>
              <a:off x="297183" y="4279715"/>
              <a:ext cx="2230624" cy="1666178"/>
              <a:chOff x="1379457" y="5394124"/>
              <a:chExt cx="248127" cy="185340"/>
            </a:xfrm>
          </p:grpSpPr>
          <p:pic>
            <p:nvPicPr>
              <p:cNvPr id="47"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48"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41" name="Gruppieren 72"/>
            <p:cNvGrpSpPr/>
            <p:nvPr/>
          </p:nvGrpSpPr>
          <p:grpSpPr>
            <a:xfrm>
              <a:off x="297183" y="4892794"/>
              <a:ext cx="1479446" cy="1199944"/>
              <a:chOff x="1379457" y="5378214"/>
              <a:chExt cx="248127" cy="201250"/>
            </a:xfrm>
          </p:grpSpPr>
          <p:pic>
            <p:nvPicPr>
              <p:cNvPr id="45"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46"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42" name="Gruppieren 75"/>
            <p:cNvGrpSpPr/>
            <p:nvPr/>
          </p:nvGrpSpPr>
          <p:grpSpPr>
            <a:xfrm>
              <a:off x="1337644" y="5298687"/>
              <a:ext cx="932034" cy="755951"/>
              <a:chOff x="1379457" y="5378214"/>
              <a:chExt cx="248127" cy="201250"/>
            </a:xfrm>
          </p:grpSpPr>
          <p:pic>
            <p:nvPicPr>
              <p:cNvPr id="43"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44"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49" name="Gruppieren 36"/>
          <p:cNvGrpSpPr/>
          <p:nvPr/>
        </p:nvGrpSpPr>
        <p:grpSpPr bwMode="gray">
          <a:xfrm>
            <a:off x="0" y="4595378"/>
            <a:ext cx="9144000" cy="922412"/>
            <a:chOff x="0" y="4221088"/>
            <a:chExt cx="9144000" cy="922412"/>
          </a:xfrm>
        </p:grpSpPr>
        <p:sp>
          <p:nvSpPr>
            <p:cNvPr id="50"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51"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grpSp>
        <p:nvGrpSpPr>
          <p:cNvPr id="23" name="22 Grupo"/>
          <p:cNvGrpSpPr/>
          <p:nvPr/>
        </p:nvGrpSpPr>
        <p:grpSpPr>
          <a:xfrm>
            <a:off x="107504" y="5949280"/>
            <a:ext cx="737223" cy="778569"/>
            <a:chOff x="107504" y="5949280"/>
            <a:chExt cx="737223" cy="778569"/>
          </a:xfrm>
        </p:grpSpPr>
        <p:pic>
          <p:nvPicPr>
            <p:cNvPr id="24"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814416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Gobernabilidad de Business </a:t>
            </a:r>
            <a:r>
              <a:rPr lang="es-MX" sz="3600" b="1" dirty="0" err="1" smtClean="0">
                <a:solidFill>
                  <a:schemeClr val="tx2">
                    <a:lumMod val="60000"/>
                    <a:lumOff val="40000"/>
                  </a:schemeClr>
                </a:solidFill>
                <a:latin typeface="Albertus MT" pitchFamily="18" charset="0"/>
              </a:rPr>
              <a:t>Intelligence</a:t>
            </a:r>
            <a:endParaRPr lang="es-MX" sz="3600" b="1" dirty="0">
              <a:solidFill>
                <a:schemeClr val="tx2">
                  <a:lumMod val="60000"/>
                  <a:lumOff val="40000"/>
                </a:schemeClr>
              </a:solidFill>
              <a:latin typeface="Albertus MT" pitchFamily="18" charset="0"/>
            </a:endParaRPr>
          </a:p>
        </p:txBody>
      </p:sp>
      <p:sp>
        <p:nvSpPr>
          <p:cNvPr id="8" name="7 Marcador de contenido"/>
          <p:cNvSpPr>
            <a:spLocks noGrp="1"/>
          </p:cNvSpPr>
          <p:nvPr>
            <p:ph idx="1"/>
          </p:nvPr>
        </p:nvSpPr>
        <p:spPr>
          <a:xfrm>
            <a:off x="457200" y="1600201"/>
            <a:ext cx="8229600" cy="4061048"/>
          </a:xfrm>
        </p:spPr>
        <p:txBody>
          <a:bodyPr>
            <a:noAutofit/>
          </a:bodyPr>
          <a:lstStyle/>
          <a:p>
            <a:pPr marL="0" indent="0" algn="ctr">
              <a:buNone/>
            </a:pPr>
            <a:endParaRPr lang="es-EC" sz="2400" dirty="0" smtClean="0"/>
          </a:p>
          <a:p>
            <a:pPr marL="0" indent="0" algn="ctr">
              <a:buNone/>
            </a:pPr>
            <a:endParaRPr lang="es-EC" sz="2400" dirty="0"/>
          </a:p>
          <a:p>
            <a:pPr marL="0" indent="0" algn="ctr">
              <a:buNone/>
            </a:pPr>
            <a:r>
              <a:rPr lang="es-EC" sz="2400" dirty="0" smtClean="0"/>
              <a:t>El Gobierno de BI </a:t>
            </a:r>
            <a:r>
              <a:rPr lang="es-EC" sz="2400" dirty="0" err="1" smtClean="0"/>
              <a:t>predende</a:t>
            </a:r>
            <a:r>
              <a:rPr lang="es-EC" sz="2400" dirty="0" smtClean="0"/>
              <a:t> garantizar y dirigir mediante entidades y políticas, la gestión adecuada de la información a lo largo de toda la organización.</a:t>
            </a: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3" name="2 Grupo"/>
          <p:cNvGrpSpPr/>
          <p:nvPr/>
        </p:nvGrpSpPr>
        <p:grpSpPr>
          <a:xfrm>
            <a:off x="6516216" y="4640313"/>
            <a:ext cx="2230624" cy="1813023"/>
            <a:chOff x="297183" y="4279715"/>
            <a:chExt cx="2230624" cy="1813023"/>
          </a:xfrm>
        </p:grpSpPr>
        <p:grpSp>
          <p:nvGrpSpPr>
            <p:cNvPr id="13" name="Gruppieren 67"/>
            <p:cNvGrpSpPr/>
            <p:nvPr/>
          </p:nvGrpSpPr>
          <p:grpSpPr>
            <a:xfrm>
              <a:off x="297183" y="4279715"/>
              <a:ext cx="2230624" cy="1666178"/>
              <a:chOff x="1379457" y="5394124"/>
              <a:chExt cx="248127" cy="185340"/>
            </a:xfrm>
          </p:grpSpPr>
          <p:pic>
            <p:nvPicPr>
              <p:cNvPr id="1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5"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6" name="Gruppieren 72"/>
            <p:cNvGrpSpPr/>
            <p:nvPr/>
          </p:nvGrpSpPr>
          <p:grpSpPr>
            <a:xfrm>
              <a:off x="297183" y="4892794"/>
              <a:ext cx="1479446" cy="1199944"/>
              <a:chOff x="1379457" y="5378214"/>
              <a:chExt cx="248127" cy="201250"/>
            </a:xfrm>
          </p:grpSpPr>
          <p:pic>
            <p:nvPicPr>
              <p:cNvPr id="17"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8"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9" name="Gruppieren 75"/>
            <p:cNvGrpSpPr/>
            <p:nvPr/>
          </p:nvGrpSpPr>
          <p:grpSpPr>
            <a:xfrm>
              <a:off x="1337644" y="5298687"/>
              <a:ext cx="932034" cy="755951"/>
              <a:chOff x="1379457" y="5378214"/>
              <a:chExt cx="248127" cy="201250"/>
            </a:xfrm>
          </p:grpSpPr>
          <p:pic>
            <p:nvPicPr>
              <p:cNvPr id="20"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1"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2" name="Gruppieren 36"/>
          <p:cNvGrpSpPr/>
          <p:nvPr/>
        </p:nvGrpSpPr>
        <p:grpSpPr bwMode="gray">
          <a:xfrm>
            <a:off x="0" y="4595378"/>
            <a:ext cx="9144000" cy="922412"/>
            <a:chOff x="0" y="4221088"/>
            <a:chExt cx="9144000" cy="922412"/>
          </a:xfrm>
        </p:grpSpPr>
        <p:sp>
          <p:nvSpPr>
            <p:cNvPr id="23"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24"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grpSp>
        <p:nvGrpSpPr>
          <p:cNvPr id="25" name="24 Grupo"/>
          <p:cNvGrpSpPr/>
          <p:nvPr/>
        </p:nvGrpSpPr>
        <p:grpSpPr>
          <a:xfrm>
            <a:off x="107504" y="5949280"/>
            <a:ext cx="737223" cy="778569"/>
            <a:chOff x="107504" y="5949280"/>
            <a:chExt cx="737223" cy="778569"/>
          </a:xfrm>
        </p:grpSpPr>
        <p:pic>
          <p:nvPicPr>
            <p:cNvPr id="26"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235507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pieren 36"/>
          <p:cNvGrpSpPr/>
          <p:nvPr/>
        </p:nvGrpSpPr>
        <p:grpSpPr bwMode="gray">
          <a:xfrm>
            <a:off x="0" y="4594820"/>
            <a:ext cx="9144000" cy="922412"/>
            <a:chOff x="0" y="4221088"/>
            <a:chExt cx="9144000" cy="922412"/>
          </a:xfrm>
        </p:grpSpPr>
        <p:sp>
          <p:nvSpPr>
            <p:cNvPr id="74"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75"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sp>
        <p:nvSpPr>
          <p:cNvPr id="2" name="1 Título"/>
          <p:cNvSpPr>
            <a:spLocks noGrp="1"/>
          </p:cNvSpPr>
          <p:nvPr>
            <p:ph type="title"/>
          </p:nvPr>
        </p:nvSpPr>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Gobierno de Business </a:t>
            </a:r>
            <a:r>
              <a:rPr lang="es-MX" sz="3600" b="1" dirty="0" err="1" smtClean="0">
                <a:solidFill>
                  <a:schemeClr val="tx2">
                    <a:lumMod val="60000"/>
                    <a:lumOff val="40000"/>
                  </a:schemeClr>
                </a:solidFill>
                <a:latin typeface="Albertus MT" pitchFamily="18" charset="0"/>
              </a:rPr>
              <a:t>Intelligence</a:t>
            </a:r>
            <a:endParaRPr lang="es-MX" sz="3600" b="1" dirty="0">
              <a:solidFill>
                <a:schemeClr val="tx2">
                  <a:lumMod val="60000"/>
                  <a:lumOff val="40000"/>
                </a:schemeClr>
              </a:solidFill>
              <a:latin typeface="Albertus MT" pitchFamily="18" charset="0"/>
            </a:endParaRPr>
          </a:p>
        </p:txBody>
      </p:sp>
      <p:grpSp>
        <p:nvGrpSpPr>
          <p:cNvPr id="69" name="68 Grupo"/>
          <p:cNvGrpSpPr/>
          <p:nvPr/>
        </p:nvGrpSpPr>
        <p:grpSpPr>
          <a:xfrm>
            <a:off x="3475552" y="1628800"/>
            <a:ext cx="4696848" cy="4464496"/>
            <a:chOff x="3331536" y="1556792"/>
            <a:chExt cx="4696848" cy="4464496"/>
          </a:xfrm>
        </p:grpSpPr>
        <p:sp>
          <p:nvSpPr>
            <p:cNvPr id="31" name="Freihandform 39"/>
            <p:cNvSpPr/>
            <p:nvPr/>
          </p:nvSpPr>
          <p:spPr bwMode="auto">
            <a:xfrm>
              <a:off x="6542692" y="4900278"/>
              <a:ext cx="1485692" cy="1121010"/>
            </a:xfrm>
            <a:custGeom>
              <a:avLst/>
              <a:gdLst>
                <a:gd name="connsiteX0" fmla="*/ 0 w 2598420"/>
                <a:gd name="connsiteY0" fmla="*/ 1432560 h 1539240"/>
                <a:gd name="connsiteX1" fmla="*/ 2118360 w 2598420"/>
                <a:gd name="connsiteY1" fmla="*/ 0 h 1539240"/>
                <a:gd name="connsiteX2" fmla="*/ 2598420 w 2598420"/>
                <a:gd name="connsiteY2" fmla="*/ 68580 h 1539240"/>
                <a:gd name="connsiteX3" fmla="*/ 769620 w 2598420"/>
                <a:gd name="connsiteY3" fmla="*/ 1539240 h 1539240"/>
                <a:gd name="connsiteX4" fmla="*/ 0 w 2598420"/>
                <a:gd name="connsiteY4" fmla="*/ 1432560 h 1539240"/>
                <a:gd name="connsiteX0" fmla="*/ 0 w 2610952"/>
                <a:gd name="connsiteY0" fmla="*/ 1432560 h 1539240"/>
                <a:gd name="connsiteX1" fmla="*/ 2118360 w 2610952"/>
                <a:gd name="connsiteY1" fmla="*/ 0 h 1539240"/>
                <a:gd name="connsiteX2" fmla="*/ 2610952 w 2610952"/>
                <a:gd name="connsiteY2" fmla="*/ 15240 h 1539240"/>
                <a:gd name="connsiteX3" fmla="*/ 769620 w 2610952"/>
                <a:gd name="connsiteY3" fmla="*/ 1539240 h 1539240"/>
                <a:gd name="connsiteX4" fmla="*/ 0 w 2610952"/>
                <a:gd name="connsiteY4" fmla="*/ 1432560 h 1539240"/>
                <a:gd name="connsiteX0" fmla="*/ 0 w 2610952"/>
                <a:gd name="connsiteY0" fmla="*/ 1432560 h 1539240"/>
                <a:gd name="connsiteX1" fmla="*/ 2118360 w 2610952"/>
                <a:gd name="connsiteY1" fmla="*/ 0 h 1539240"/>
                <a:gd name="connsiteX2" fmla="*/ 2610952 w 2610952"/>
                <a:gd name="connsiteY2" fmla="*/ 81275 h 1539240"/>
                <a:gd name="connsiteX3" fmla="*/ 769620 w 2610952"/>
                <a:gd name="connsiteY3" fmla="*/ 1539240 h 1539240"/>
                <a:gd name="connsiteX4" fmla="*/ 0 w 2610952"/>
                <a:gd name="connsiteY4" fmla="*/ 1432560 h 1539240"/>
                <a:gd name="connsiteX0" fmla="*/ 0 w 2671912"/>
                <a:gd name="connsiteY0" fmla="*/ 1432560 h 1539240"/>
                <a:gd name="connsiteX1" fmla="*/ 2118360 w 2671912"/>
                <a:gd name="connsiteY1" fmla="*/ 0 h 1539240"/>
                <a:gd name="connsiteX2" fmla="*/ 2671912 w 2671912"/>
                <a:gd name="connsiteY2" fmla="*/ 81275 h 1539240"/>
                <a:gd name="connsiteX3" fmla="*/ 769620 w 2671912"/>
                <a:gd name="connsiteY3" fmla="*/ 1539240 h 1539240"/>
                <a:gd name="connsiteX4" fmla="*/ 0 w 2671912"/>
                <a:gd name="connsiteY4" fmla="*/ 1432560 h 1539240"/>
                <a:gd name="connsiteX0" fmla="*/ 0 w 2671912"/>
                <a:gd name="connsiteY0" fmla="*/ 1432560 h 1539240"/>
                <a:gd name="connsiteX1" fmla="*/ 2118360 w 2671912"/>
                <a:gd name="connsiteY1" fmla="*/ 0 h 1539240"/>
                <a:gd name="connsiteX2" fmla="*/ 2671912 w 2671912"/>
                <a:gd name="connsiteY2" fmla="*/ 81275 h 1539240"/>
                <a:gd name="connsiteX3" fmla="*/ 859379 w 2671912"/>
                <a:gd name="connsiteY3" fmla="*/ 1539240 h 1539240"/>
                <a:gd name="connsiteX4" fmla="*/ 0 w 2671912"/>
                <a:gd name="connsiteY4" fmla="*/ 1432560 h 1539240"/>
                <a:gd name="connsiteX0" fmla="*/ 0 w 2671912"/>
                <a:gd name="connsiteY0" fmla="*/ 1351285 h 1457965"/>
                <a:gd name="connsiteX1" fmla="*/ 1779905 w 2671912"/>
                <a:gd name="connsiteY1" fmla="*/ 0 h 1457965"/>
                <a:gd name="connsiteX2" fmla="*/ 2671912 w 2671912"/>
                <a:gd name="connsiteY2" fmla="*/ 0 h 1457965"/>
                <a:gd name="connsiteX3" fmla="*/ 859379 w 2671912"/>
                <a:gd name="connsiteY3" fmla="*/ 1457965 h 1457965"/>
                <a:gd name="connsiteX4" fmla="*/ 0 w 2671912"/>
                <a:gd name="connsiteY4" fmla="*/ 1351285 h 1457965"/>
                <a:gd name="connsiteX0" fmla="*/ 0 w 2183765"/>
                <a:gd name="connsiteY0" fmla="*/ 1351285 h 1457965"/>
                <a:gd name="connsiteX1" fmla="*/ 1779905 w 2183765"/>
                <a:gd name="connsiteY1" fmla="*/ 0 h 1457965"/>
                <a:gd name="connsiteX2" fmla="*/ 2183765 w 2183765"/>
                <a:gd name="connsiteY2" fmla="*/ 77658 h 1457965"/>
                <a:gd name="connsiteX3" fmla="*/ 859379 w 2183765"/>
                <a:gd name="connsiteY3" fmla="*/ 1457965 h 1457965"/>
                <a:gd name="connsiteX4" fmla="*/ 0 w 2183765"/>
                <a:gd name="connsiteY4" fmla="*/ 1351285 h 1457965"/>
                <a:gd name="connsiteX0" fmla="*/ 0 w 2128576"/>
                <a:gd name="connsiteY0" fmla="*/ 1351285 h 1457965"/>
                <a:gd name="connsiteX1" fmla="*/ 1779905 w 2128576"/>
                <a:gd name="connsiteY1" fmla="*/ 0 h 1457965"/>
                <a:gd name="connsiteX2" fmla="*/ 2128576 w 2128576"/>
                <a:gd name="connsiteY2" fmla="*/ 77658 h 1457965"/>
                <a:gd name="connsiteX3" fmla="*/ 859379 w 2128576"/>
                <a:gd name="connsiteY3" fmla="*/ 1457965 h 1457965"/>
                <a:gd name="connsiteX4" fmla="*/ 0 w 2128576"/>
                <a:gd name="connsiteY4" fmla="*/ 1351285 h 1457965"/>
                <a:gd name="connsiteX0" fmla="*/ 0 w 2128576"/>
                <a:gd name="connsiteY0" fmla="*/ 1351285 h 1457965"/>
                <a:gd name="connsiteX1" fmla="*/ 1281131 w 2128576"/>
                <a:gd name="connsiteY1" fmla="*/ 0 h 1457965"/>
                <a:gd name="connsiteX2" fmla="*/ 2128576 w 2128576"/>
                <a:gd name="connsiteY2" fmla="*/ 77658 h 1457965"/>
                <a:gd name="connsiteX3" fmla="*/ 859379 w 2128576"/>
                <a:gd name="connsiteY3" fmla="*/ 1457965 h 1457965"/>
                <a:gd name="connsiteX4" fmla="*/ 0 w 2128576"/>
                <a:gd name="connsiteY4" fmla="*/ 1351285 h 1457965"/>
                <a:gd name="connsiteX0" fmla="*/ 0 w 2128576"/>
                <a:gd name="connsiteY0" fmla="*/ 1351285 h 1457965"/>
                <a:gd name="connsiteX1" fmla="*/ 1281131 w 2128576"/>
                <a:gd name="connsiteY1" fmla="*/ 0 h 1457965"/>
                <a:gd name="connsiteX2" fmla="*/ 1545841 w 2128576"/>
                <a:gd name="connsiteY2" fmla="*/ 77658 h 1457965"/>
                <a:gd name="connsiteX3" fmla="*/ 2128576 w 2128576"/>
                <a:gd name="connsiteY3" fmla="*/ 77658 h 1457965"/>
                <a:gd name="connsiteX4" fmla="*/ 859379 w 2128576"/>
                <a:gd name="connsiteY4" fmla="*/ 1457965 h 1457965"/>
                <a:gd name="connsiteX5" fmla="*/ 0 w 2128576"/>
                <a:gd name="connsiteY5" fmla="*/ 1351285 h 1457965"/>
                <a:gd name="connsiteX0" fmla="*/ 0 w 1589051"/>
                <a:gd name="connsiteY0" fmla="*/ 1351285 h 1457965"/>
                <a:gd name="connsiteX1" fmla="*/ 1281131 w 1589051"/>
                <a:gd name="connsiteY1" fmla="*/ 0 h 1457965"/>
                <a:gd name="connsiteX2" fmla="*/ 1545841 w 1589051"/>
                <a:gd name="connsiteY2" fmla="*/ 77658 h 1457965"/>
                <a:gd name="connsiteX3" fmla="*/ 1589051 w 1589051"/>
                <a:gd name="connsiteY3" fmla="*/ 97200 h 1457965"/>
                <a:gd name="connsiteX4" fmla="*/ 859379 w 1589051"/>
                <a:gd name="connsiteY4" fmla="*/ 1457965 h 1457965"/>
                <a:gd name="connsiteX5" fmla="*/ 0 w 1589051"/>
                <a:gd name="connsiteY5" fmla="*/ 1351285 h 1457965"/>
                <a:gd name="connsiteX0" fmla="*/ 0 w 1589051"/>
                <a:gd name="connsiteY0" fmla="*/ 1351285 h 1457965"/>
                <a:gd name="connsiteX1" fmla="*/ 1281131 w 1589051"/>
                <a:gd name="connsiteY1" fmla="*/ 0 h 1457965"/>
                <a:gd name="connsiteX2" fmla="*/ 1545841 w 1589051"/>
                <a:gd name="connsiteY2" fmla="*/ 77658 h 1457965"/>
                <a:gd name="connsiteX3" fmla="*/ 1589051 w 1589051"/>
                <a:gd name="connsiteY3" fmla="*/ 97200 h 1457965"/>
                <a:gd name="connsiteX4" fmla="*/ 926167 w 1589051"/>
                <a:gd name="connsiteY4" fmla="*/ 1457965 h 1457965"/>
                <a:gd name="connsiteX5" fmla="*/ 0 w 1589051"/>
                <a:gd name="connsiteY5" fmla="*/ 1351285 h 1457965"/>
                <a:gd name="connsiteX0" fmla="*/ 0 w 1636677"/>
                <a:gd name="connsiteY0" fmla="*/ 1351285 h 1457965"/>
                <a:gd name="connsiteX1" fmla="*/ 1281131 w 1636677"/>
                <a:gd name="connsiteY1" fmla="*/ 0 h 1457965"/>
                <a:gd name="connsiteX2" fmla="*/ 1545841 w 1636677"/>
                <a:gd name="connsiteY2" fmla="*/ 77658 h 1457965"/>
                <a:gd name="connsiteX3" fmla="*/ 1636677 w 1636677"/>
                <a:gd name="connsiteY3" fmla="*/ 97200 h 1457965"/>
                <a:gd name="connsiteX4" fmla="*/ 926167 w 1636677"/>
                <a:gd name="connsiteY4" fmla="*/ 1457965 h 1457965"/>
                <a:gd name="connsiteX5" fmla="*/ 0 w 1636677"/>
                <a:gd name="connsiteY5" fmla="*/ 1351285 h 145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677" h="1457965">
                  <a:moveTo>
                    <a:pt x="0" y="1351285"/>
                  </a:moveTo>
                  <a:lnTo>
                    <a:pt x="1281131" y="0"/>
                  </a:lnTo>
                  <a:lnTo>
                    <a:pt x="1545841" y="77658"/>
                  </a:lnTo>
                  <a:lnTo>
                    <a:pt x="1636677" y="97200"/>
                  </a:lnTo>
                  <a:lnTo>
                    <a:pt x="926167" y="1457965"/>
                  </a:lnTo>
                  <a:lnTo>
                    <a:pt x="0" y="1351285"/>
                  </a:lnTo>
                  <a:close/>
                </a:path>
              </a:pathLst>
            </a:custGeom>
            <a:solidFill>
              <a:srgbClr val="262626">
                <a:alpha val="53000"/>
              </a:srgbClr>
            </a:solidFill>
            <a:ln w="12700">
              <a:noFill/>
              <a:round/>
              <a:headEnd/>
              <a:tailEnd/>
            </a:ln>
            <a:effectLst>
              <a:softEdge rad="31750"/>
            </a:effectLst>
          </p:spPr>
          <p:txBody>
            <a:bodyPr rtlCol="0" anchor="ctr"/>
            <a:lstStyle/>
            <a:p>
              <a:pPr algn="ctr"/>
              <a:endParaRPr lang="de-DE" dirty="0"/>
            </a:p>
          </p:txBody>
        </p:sp>
        <p:sp>
          <p:nvSpPr>
            <p:cNvPr id="32" name="Freihandform 38"/>
            <p:cNvSpPr/>
            <p:nvPr/>
          </p:nvSpPr>
          <p:spPr bwMode="auto">
            <a:xfrm>
              <a:off x="5436096" y="4828270"/>
              <a:ext cx="1932213" cy="1121010"/>
            </a:xfrm>
            <a:custGeom>
              <a:avLst/>
              <a:gdLst>
                <a:gd name="connsiteX0" fmla="*/ 0 w 2598420"/>
                <a:gd name="connsiteY0" fmla="*/ 1432560 h 1539240"/>
                <a:gd name="connsiteX1" fmla="*/ 2118360 w 2598420"/>
                <a:gd name="connsiteY1" fmla="*/ 0 h 1539240"/>
                <a:gd name="connsiteX2" fmla="*/ 2598420 w 2598420"/>
                <a:gd name="connsiteY2" fmla="*/ 68580 h 1539240"/>
                <a:gd name="connsiteX3" fmla="*/ 769620 w 2598420"/>
                <a:gd name="connsiteY3" fmla="*/ 1539240 h 1539240"/>
                <a:gd name="connsiteX4" fmla="*/ 0 w 2598420"/>
                <a:gd name="connsiteY4" fmla="*/ 1432560 h 1539240"/>
                <a:gd name="connsiteX0" fmla="*/ 0 w 2610952"/>
                <a:gd name="connsiteY0" fmla="*/ 1432560 h 1539240"/>
                <a:gd name="connsiteX1" fmla="*/ 2118360 w 2610952"/>
                <a:gd name="connsiteY1" fmla="*/ 0 h 1539240"/>
                <a:gd name="connsiteX2" fmla="*/ 2610952 w 2610952"/>
                <a:gd name="connsiteY2" fmla="*/ 15240 h 1539240"/>
                <a:gd name="connsiteX3" fmla="*/ 769620 w 2610952"/>
                <a:gd name="connsiteY3" fmla="*/ 1539240 h 1539240"/>
                <a:gd name="connsiteX4" fmla="*/ 0 w 2610952"/>
                <a:gd name="connsiteY4" fmla="*/ 1432560 h 1539240"/>
                <a:gd name="connsiteX0" fmla="*/ 0 w 2610952"/>
                <a:gd name="connsiteY0" fmla="*/ 1432560 h 1539240"/>
                <a:gd name="connsiteX1" fmla="*/ 2118360 w 2610952"/>
                <a:gd name="connsiteY1" fmla="*/ 0 h 1539240"/>
                <a:gd name="connsiteX2" fmla="*/ 2610952 w 2610952"/>
                <a:gd name="connsiteY2" fmla="*/ 81275 h 1539240"/>
                <a:gd name="connsiteX3" fmla="*/ 769620 w 2610952"/>
                <a:gd name="connsiteY3" fmla="*/ 1539240 h 1539240"/>
                <a:gd name="connsiteX4" fmla="*/ 0 w 2610952"/>
                <a:gd name="connsiteY4" fmla="*/ 1432560 h 1539240"/>
                <a:gd name="connsiteX0" fmla="*/ 0 w 2671912"/>
                <a:gd name="connsiteY0" fmla="*/ 1432560 h 1539240"/>
                <a:gd name="connsiteX1" fmla="*/ 2118360 w 2671912"/>
                <a:gd name="connsiteY1" fmla="*/ 0 h 1539240"/>
                <a:gd name="connsiteX2" fmla="*/ 2671912 w 2671912"/>
                <a:gd name="connsiteY2" fmla="*/ 81275 h 1539240"/>
                <a:gd name="connsiteX3" fmla="*/ 769620 w 2671912"/>
                <a:gd name="connsiteY3" fmla="*/ 1539240 h 1539240"/>
                <a:gd name="connsiteX4" fmla="*/ 0 w 2671912"/>
                <a:gd name="connsiteY4" fmla="*/ 1432560 h 1539240"/>
                <a:gd name="connsiteX0" fmla="*/ 0 w 2671912"/>
                <a:gd name="connsiteY0" fmla="*/ 1432560 h 1539240"/>
                <a:gd name="connsiteX1" fmla="*/ 2118360 w 2671912"/>
                <a:gd name="connsiteY1" fmla="*/ 0 h 1539240"/>
                <a:gd name="connsiteX2" fmla="*/ 2671912 w 2671912"/>
                <a:gd name="connsiteY2" fmla="*/ 81275 h 1539240"/>
                <a:gd name="connsiteX3" fmla="*/ 859379 w 2671912"/>
                <a:gd name="connsiteY3" fmla="*/ 1539240 h 1539240"/>
                <a:gd name="connsiteX4" fmla="*/ 0 w 2671912"/>
                <a:gd name="connsiteY4" fmla="*/ 1432560 h 1539240"/>
                <a:gd name="connsiteX0" fmla="*/ 0 w 2671912"/>
                <a:gd name="connsiteY0" fmla="*/ 1351285 h 1457965"/>
                <a:gd name="connsiteX1" fmla="*/ 1779905 w 2671912"/>
                <a:gd name="connsiteY1" fmla="*/ 0 h 1457965"/>
                <a:gd name="connsiteX2" fmla="*/ 2671912 w 2671912"/>
                <a:gd name="connsiteY2" fmla="*/ 0 h 1457965"/>
                <a:gd name="connsiteX3" fmla="*/ 859379 w 2671912"/>
                <a:gd name="connsiteY3" fmla="*/ 1457965 h 1457965"/>
                <a:gd name="connsiteX4" fmla="*/ 0 w 2671912"/>
                <a:gd name="connsiteY4" fmla="*/ 1351285 h 1457965"/>
                <a:gd name="connsiteX0" fmla="*/ 0 w 2183765"/>
                <a:gd name="connsiteY0" fmla="*/ 1351285 h 1457965"/>
                <a:gd name="connsiteX1" fmla="*/ 1779905 w 2183765"/>
                <a:gd name="connsiteY1" fmla="*/ 0 h 1457965"/>
                <a:gd name="connsiteX2" fmla="*/ 2183765 w 2183765"/>
                <a:gd name="connsiteY2" fmla="*/ 77658 h 1457965"/>
                <a:gd name="connsiteX3" fmla="*/ 859379 w 2183765"/>
                <a:gd name="connsiteY3" fmla="*/ 1457965 h 1457965"/>
                <a:gd name="connsiteX4" fmla="*/ 0 w 2183765"/>
                <a:gd name="connsiteY4" fmla="*/ 1351285 h 1457965"/>
                <a:gd name="connsiteX0" fmla="*/ 0 w 2128576"/>
                <a:gd name="connsiteY0" fmla="*/ 1351285 h 1457965"/>
                <a:gd name="connsiteX1" fmla="*/ 1779905 w 2128576"/>
                <a:gd name="connsiteY1" fmla="*/ 0 h 1457965"/>
                <a:gd name="connsiteX2" fmla="*/ 2128576 w 2128576"/>
                <a:gd name="connsiteY2" fmla="*/ 77658 h 1457965"/>
                <a:gd name="connsiteX3" fmla="*/ 859379 w 2128576"/>
                <a:gd name="connsiteY3" fmla="*/ 1457965 h 1457965"/>
                <a:gd name="connsiteX4" fmla="*/ 0 w 2128576"/>
                <a:gd name="connsiteY4" fmla="*/ 1351285 h 145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76" h="1457965">
                  <a:moveTo>
                    <a:pt x="0" y="1351285"/>
                  </a:moveTo>
                  <a:lnTo>
                    <a:pt x="1779905" y="0"/>
                  </a:lnTo>
                  <a:lnTo>
                    <a:pt x="2128576" y="77658"/>
                  </a:lnTo>
                  <a:lnTo>
                    <a:pt x="859379" y="1457965"/>
                  </a:lnTo>
                  <a:lnTo>
                    <a:pt x="0" y="1351285"/>
                  </a:lnTo>
                  <a:close/>
                </a:path>
              </a:pathLst>
            </a:custGeom>
            <a:solidFill>
              <a:srgbClr val="262626">
                <a:alpha val="53000"/>
              </a:srgbClr>
            </a:solidFill>
            <a:ln w="12700">
              <a:noFill/>
              <a:round/>
              <a:headEnd/>
              <a:tailEnd/>
            </a:ln>
            <a:effectLst>
              <a:softEdge rad="31750"/>
            </a:effectLst>
          </p:spPr>
          <p:txBody>
            <a:bodyPr rtlCol="0" anchor="ctr"/>
            <a:lstStyle/>
            <a:p>
              <a:pPr algn="ctr"/>
              <a:endParaRPr lang="de-DE" dirty="0"/>
            </a:p>
          </p:txBody>
        </p:sp>
        <p:sp>
          <p:nvSpPr>
            <p:cNvPr id="33" name="Freihandform 37"/>
            <p:cNvSpPr/>
            <p:nvPr/>
          </p:nvSpPr>
          <p:spPr bwMode="auto">
            <a:xfrm>
              <a:off x="4499992" y="4653136"/>
              <a:ext cx="2425426" cy="1183501"/>
            </a:xfrm>
            <a:custGeom>
              <a:avLst/>
              <a:gdLst>
                <a:gd name="connsiteX0" fmla="*/ 0 w 2598420"/>
                <a:gd name="connsiteY0" fmla="*/ 1432560 h 1539240"/>
                <a:gd name="connsiteX1" fmla="*/ 2118360 w 2598420"/>
                <a:gd name="connsiteY1" fmla="*/ 0 h 1539240"/>
                <a:gd name="connsiteX2" fmla="*/ 2598420 w 2598420"/>
                <a:gd name="connsiteY2" fmla="*/ 68580 h 1539240"/>
                <a:gd name="connsiteX3" fmla="*/ 769620 w 2598420"/>
                <a:gd name="connsiteY3" fmla="*/ 1539240 h 1539240"/>
                <a:gd name="connsiteX4" fmla="*/ 0 w 2598420"/>
                <a:gd name="connsiteY4" fmla="*/ 1432560 h 1539240"/>
                <a:gd name="connsiteX0" fmla="*/ 0 w 2610952"/>
                <a:gd name="connsiteY0" fmla="*/ 1432560 h 1539240"/>
                <a:gd name="connsiteX1" fmla="*/ 2118360 w 2610952"/>
                <a:gd name="connsiteY1" fmla="*/ 0 h 1539240"/>
                <a:gd name="connsiteX2" fmla="*/ 2610952 w 2610952"/>
                <a:gd name="connsiteY2" fmla="*/ 15240 h 1539240"/>
                <a:gd name="connsiteX3" fmla="*/ 769620 w 2610952"/>
                <a:gd name="connsiteY3" fmla="*/ 1539240 h 1539240"/>
                <a:gd name="connsiteX4" fmla="*/ 0 w 2610952"/>
                <a:gd name="connsiteY4" fmla="*/ 1432560 h 1539240"/>
                <a:gd name="connsiteX0" fmla="*/ 0 w 2610952"/>
                <a:gd name="connsiteY0" fmla="*/ 1432560 h 1539240"/>
                <a:gd name="connsiteX1" fmla="*/ 2118360 w 2610952"/>
                <a:gd name="connsiteY1" fmla="*/ 0 h 1539240"/>
                <a:gd name="connsiteX2" fmla="*/ 2610952 w 2610952"/>
                <a:gd name="connsiteY2" fmla="*/ 81275 h 1539240"/>
                <a:gd name="connsiteX3" fmla="*/ 769620 w 2610952"/>
                <a:gd name="connsiteY3" fmla="*/ 1539240 h 1539240"/>
                <a:gd name="connsiteX4" fmla="*/ 0 w 2610952"/>
                <a:gd name="connsiteY4" fmla="*/ 1432560 h 1539240"/>
                <a:gd name="connsiteX0" fmla="*/ 0 w 2671912"/>
                <a:gd name="connsiteY0" fmla="*/ 1432560 h 1539240"/>
                <a:gd name="connsiteX1" fmla="*/ 2118360 w 2671912"/>
                <a:gd name="connsiteY1" fmla="*/ 0 h 1539240"/>
                <a:gd name="connsiteX2" fmla="*/ 2671912 w 2671912"/>
                <a:gd name="connsiteY2" fmla="*/ 81275 h 1539240"/>
                <a:gd name="connsiteX3" fmla="*/ 769620 w 2671912"/>
                <a:gd name="connsiteY3" fmla="*/ 1539240 h 1539240"/>
                <a:gd name="connsiteX4" fmla="*/ 0 w 2671912"/>
                <a:gd name="connsiteY4" fmla="*/ 1432560 h 1539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1912" h="1539240">
                  <a:moveTo>
                    <a:pt x="0" y="1432560"/>
                  </a:moveTo>
                  <a:lnTo>
                    <a:pt x="2118360" y="0"/>
                  </a:lnTo>
                  <a:lnTo>
                    <a:pt x="2671912" y="81275"/>
                  </a:lnTo>
                  <a:lnTo>
                    <a:pt x="769620" y="1539240"/>
                  </a:lnTo>
                  <a:lnTo>
                    <a:pt x="0" y="1432560"/>
                  </a:lnTo>
                  <a:close/>
                </a:path>
              </a:pathLst>
            </a:custGeom>
            <a:solidFill>
              <a:srgbClr val="262626">
                <a:alpha val="53000"/>
              </a:srgbClr>
            </a:solidFill>
            <a:ln w="12700">
              <a:noFill/>
              <a:round/>
              <a:headEnd/>
              <a:tailEnd/>
            </a:ln>
            <a:effectLst>
              <a:softEdge rad="31750"/>
            </a:effectLst>
          </p:spPr>
          <p:txBody>
            <a:bodyPr rtlCol="0" anchor="ctr"/>
            <a:lstStyle/>
            <a:p>
              <a:pPr algn="ctr"/>
              <a:endParaRPr lang="de-DE" dirty="0"/>
            </a:p>
          </p:txBody>
        </p:sp>
        <p:sp>
          <p:nvSpPr>
            <p:cNvPr id="34" name="Freihandform 36"/>
            <p:cNvSpPr/>
            <p:nvPr/>
          </p:nvSpPr>
          <p:spPr bwMode="auto">
            <a:xfrm>
              <a:off x="3331536" y="4581128"/>
              <a:ext cx="3112672" cy="1136630"/>
            </a:xfrm>
            <a:custGeom>
              <a:avLst/>
              <a:gdLst>
                <a:gd name="connsiteX0" fmla="*/ 68580 w 3429000"/>
                <a:gd name="connsiteY0" fmla="*/ 1363980 h 1478280"/>
                <a:gd name="connsiteX1" fmla="*/ 2956560 w 3429000"/>
                <a:gd name="connsiteY1" fmla="*/ 0 h 1478280"/>
                <a:gd name="connsiteX2" fmla="*/ 3429000 w 3429000"/>
                <a:gd name="connsiteY2" fmla="*/ 7620 h 1478280"/>
                <a:gd name="connsiteX3" fmla="*/ 3169920 w 3429000"/>
                <a:gd name="connsiteY3" fmla="*/ 243840 h 1478280"/>
                <a:gd name="connsiteX4" fmla="*/ 1051560 w 3429000"/>
                <a:gd name="connsiteY4" fmla="*/ 1478280 h 1478280"/>
                <a:gd name="connsiteX5" fmla="*/ 0 w 3429000"/>
                <a:gd name="connsiteY5" fmla="*/ 1463040 h 1478280"/>
                <a:gd name="connsiteX6" fmla="*/ 68580 w 3429000"/>
                <a:gd name="connsiteY6" fmla="*/ 1363980 h 14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1478280">
                  <a:moveTo>
                    <a:pt x="68580" y="1363980"/>
                  </a:moveTo>
                  <a:lnTo>
                    <a:pt x="2956560" y="0"/>
                  </a:lnTo>
                  <a:lnTo>
                    <a:pt x="3429000" y="7620"/>
                  </a:lnTo>
                  <a:lnTo>
                    <a:pt x="3169920" y="243840"/>
                  </a:lnTo>
                  <a:lnTo>
                    <a:pt x="1051560" y="1478280"/>
                  </a:lnTo>
                  <a:lnTo>
                    <a:pt x="0" y="1463040"/>
                  </a:lnTo>
                  <a:lnTo>
                    <a:pt x="68580" y="1363980"/>
                  </a:lnTo>
                  <a:close/>
                </a:path>
              </a:pathLst>
            </a:custGeom>
            <a:solidFill>
              <a:srgbClr val="262626">
                <a:alpha val="53000"/>
              </a:srgbClr>
            </a:solidFill>
            <a:ln w="12700">
              <a:noFill/>
              <a:round/>
              <a:headEnd/>
              <a:tailEnd/>
            </a:ln>
            <a:effectLst>
              <a:softEdge rad="31750"/>
            </a:effectLst>
          </p:spPr>
          <p:txBody>
            <a:bodyPr rtlCol="0" anchor="ctr"/>
            <a:lstStyle/>
            <a:p>
              <a:pPr algn="ctr"/>
              <a:endParaRPr lang="de-DE" dirty="0"/>
            </a:p>
          </p:txBody>
        </p:sp>
        <p:grpSp>
          <p:nvGrpSpPr>
            <p:cNvPr id="35" name="Gruppieren 48"/>
            <p:cNvGrpSpPr/>
            <p:nvPr/>
          </p:nvGrpSpPr>
          <p:grpSpPr>
            <a:xfrm>
              <a:off x="5941702" y="1556792"/>
              <a:ext cx="2069322" cy="3114304"/>
              <a:chOff x="5585823" y="1673155"/>
              <a:chExt cx="1534497" cy="3771252"/>
            </a:xfrm>
            <a:solidFill>
              <a:schemeClr val="accent1"/>
            </a:solidFill>
            <a:scene3d>
              <a:camera prst="perspectiveHeroicExtremeLeftFacing">
                <a:rot lat="21398273" lon="866236" rev="21569017"/>
              </a:camera>
              <a:lightRig rig="threePt" dir="t">
                <a:rot lat="0" lon="0" rev="4800000"/>
              </a:lightRig>
            </a:scene3d>
          </p:grpSpPr>
          <p:grpSp>
            <p:nvGrpSpPr>
              <p:cNvPr id="46" name="Gruppieren 30"/>
              <p:cNvGrpSpPr/>
              <p:nvPr/>
            </p:nvGrpSpPr>
            <p:grpSpPr>
              <a:xfrm>
                <a:off x="5585823" y="1673155"/>
                <a:ext cx="283117" cy="3771252"/>
                <a:chOff x="5585824" y="1673155"/>
                <a:chExt cx="283117" cy="3771252"/>
              </a:xfrm>
              <a:grpFill/>
            </p:grpSpPr>
            <p:sp>
              <p:nvSpPr>
                <p:cNvPr id="59" name="Rechteck 27"/>
                <p:cNvSpPr/>
                <p:nvPr/>
              </p:nvSpPr>
              <p:spPr bwMode="auto">
                <a:xfrm>
                  <a:off x="5585824" y="1673155"/>
                  <a:ext cx="283117" cy="3771252"/>
                </a:xfrm>
                <a:prstGeom prst="rect">
                  <a:avLst/>
                </a:prstGeom>
                <a:grpFill/>
                <a:ln w="12700">
                  <a:noFill/>
                  <a:round/>
                  <a:headEnd/>
                  <a:tailEnd/>
                </a:ln>
                <a:effectLst/>
                <a:sp3d extrusionH="101600"/>
              </p:spPr>
              <p:txBody>
                <a:bodyPr vert="vert270" rtlCol="0" anchor="ctr"/>
                <a:lstStyle/>
                <a:p>
                  <a:pPr algn="ctr"/>
                  <a:r>
                    <a:rPr lang="de-DE" dirty="0" smtClean="0">
                      <a:solidFill>
                        <a:srgbClr val="FFFFFF"/>
                      </a:solidFill>
                    </a:rPr>
                    <a:t>Road Map</a:t>
                  </a:r>
                  <a:endParaRPr lang="de-DE" dirty="0">
                    <a:solidFill>
                      <a:srgbClr val="FFFFFF"/>
                    </a:solidFill>
                  </a:endParaRPr>
                </a:p>
              </p:txBody>
            </p:sp>
            <p:sp>
              <p:nvSpPr>
                <p:cNvPr id="60" name="Rechteck 29"/>
                <p:cNvSpPr/>
                <p:nvPr/>
              </p:nvSpPr>
              <p:spPr bwMode="auto">
                <a:xfrm>
                  <a:off x="5585824" y="5372100"/>
                  <a:ext cx="283117" cy="72306"/>
                </a:xfrm>
                <a:prstGeom prst="rect">
                  <a:avLst/>
                </a:prstGeom>
                <a:grpFill/>
                <a:ln w="12700">
                  <a:noFill/>
                  <a:round/>
                  <a:headEnd/>
                  <a:tailEnd/>
                </a:ln>
                <a:sp3d z="3556000" extrusionH="3556000"/>
              </p:spPr>
              <p:txBody>
                <a:bodyPr rtlCol="0" anchor="ctr"/>
                <a:lstStyle/>
                <a:p>
                  <a:pPr algn="ctr"/>
                  <a:endParaRPr lang="de-DE" dirty="0"/>
                </a:p>
              </p:txBody>
            </p:sp>
          </p:grpSp>
          <p:grpSp>
            <p:nvGrpSpPr>
              <p:cNvPr id="47" name="Gruppieren 31"/>
              <p:cNvGrpSpPr/>
              <p:nvPr/>
            </p:nvGrpSpPr>
            <p:grpSpPr>
              <a:xfrm>
                <a:off x="6002950" y="1673155"/>
                <a:ext cx="283117" cy="3771252"/>
                <a:chOff x="5585824" y="1673155"/>
                <a:chExt cx="283117" cy="3771252"/>
              </a:xfrm>
              <a:grpFill/>
            </p:grpSpPr>
            <p:sp>
              <p:nvSpPr>
                <p:cNvPr id="57" name="Rechteck 33"/>
                <p:cNvSpPr/>
                <p:nvPr/>
              </p:nvSpPr>
              <p:spPr bwMode="auto">
                <a:xfrm>
                  <a:off x="5585824" y="1673155"/>
                  <a:ext cx="283117" cy="3771252"/>
                </a:xfrm>
                <a:prstGeom prst="rect">
                  <a:avLst/>
                </a:prstGeom>
                <a:grpFill/>
                <a:ln w="12700">
                  <a:noFill/>
                  <a:round/>
                  <a:headEnd/>
                  <a:tailEnd/>
                </a:ln>
                <a:effectLst/>
                <a:sp3d extrusionH="101600"/>
              </p:spPr>
              <p:txBody>
                <a:bodyPr vert="vert270" rtlCol="0" anchor="ctr"/>
                <a:lstStyle/>
                <a:p>
                  <a:pPr algn="ctr"/>
                  <a:r>
                    <a:rPr lang="de-DE" dirty="0" smtClean="0">
                      <a:solidFill>
                        <a:srgbClr val="FFFFFF"/>
                      </a:solidFill>
                    </a:rPr>
                    <a:t>Flujos Información</a:t>
                  </a:r>
                  <a:endParaRPr lang="de-DE" dirty="0">
                    <a:solidFill>
                      <a:srgbClr val="FFFFFF"/>
                    </a:solidFill>
                  </a:endParaRPr>
                </a:p>
              </p:txBody>
            </p:sp>
            <p:sp>
              <p:nvSpPr>
                <p:cNvPr id="58" name="Rechteck 34"/>
                <p:cNvSpPr/>
                <p:nvPr/>
              </p:nvSpPr>
              <p:spPr bwMode="auto">
                <a:xfrm>
                  <a:off x="5585824" y="5372100"/>
                  <a:ext cx="283117" cy="72306"/>
                </a:xfrm>
                <a:prstGeom prst="rect">
                  <a:avLst/>
                </a:prstGeom>
                <a:grpFill/>
                <a:ln w="12700">
                  <a:noFill/>
                  <a:round/>
                  <a:headEnd/>
                  <a:tailEnd/>
                </a:ln>
                <a:sp3d z="3556000" extrusionH="3556000"/>
              </p:spPr>
              <p:txBody>
                <a:bodyPr rtlCol="0" anchor="ctr"/>
                <a:lstStyle/>
                <a:p>
                  <a:pPr algn="ctr"/>
                  <a:endParaRPr lang="de-DE" dirty="0"/>
                </a:p>
              </p:txBody>
            </p:sp>
          </p:grpSp>
          <p:grpSp>
            <p:nvGrpSpPr>
              <p:cNvPr id="48" name="Gruppieren 35"/>
              <p:cNvGrpSpPr/>
              <p:nvPr/>
            </p:nvGrpSpPr>
            <p:grpSpPr>
              <a:xfrm>
                <a:off x="6420077" y="1673155"/>
                <a:ext cx="283117" cy="3771252"/>
                <a:chOff x="5585824" y="1673155"/>
                <a:chExt cx="283117" cy="3771252"/>
              </a:xfrm>
              <a:grpFill/>
            </p:grpSpPr>
            <p:sp>
              <p:nvSpPr>
                <p:cNvPr id="55" name="Rechteck 40"/>
                <p:cNvSpPr/>
                <p:nvPr/>
              </p:nvSpPr>
              <p:spPr bwMode="auto">
                <a:xfrm>
                  <a:off x="5585824" y="1673155"/>
                  <a:ext cx="283117" cy="3771252"/>
                </a:xfrm>
                <a:prstGeom prst="rect">
                  <a:avLst/>
                </a:prstGeom>
                <a:grpFill/>
                <a:ln w="12700">
                  <a:noFill/>
                  <a:round/>
                  <a:headEnd/>
                  <a:tailEnd/>
                </a:ln>
                <a:effectLst/>
                <a:sp3d extrusionH="101600"/>
              </p:spPr>
              <p:txBody>
                <a:bodyPr vert="vert270" rtlCol="0" anchor="ctr"/>
                <a:lstStyle/>
                <a:p>
                  <a:pPr algn="ctr"/>
                  <a:r>
                    <a:rPr lang="de-DE" dirty="0" smtClean="0">
                      <a:solidFill>
                        <a:srgbClr val="FFFFFF"/>
                      </a:solidFill>
                    </a:rPr>
                    <a:t>Seguimiento</a:t>
                  </a:r>
                  <a:endParaRPr lang="de-DE" dirty="0">
                    <a:solidFill>
                      <a:srgbClr val="FFFFFF"/>
                    </a:solidFill>
                  </a:endParaRPr>
                </a:p>
              </p:txBody>
            </p:sp>
            <p:sp>
              <p:nvSpPr>
                <p:cNvPr id="56" name="Rechteck 41"/>
                <p:cNvSpPr/>
                <p:nvPr/>
              </p:nvSpPr>
              <p:spPr bwMode="auto">
                <a:xfrm>
                  <a:off x="5585824" y="5372100"/>
                  <a:ext cx="283117" cy="72306"/>
                </a:xfrm>
                <a:prstGeom prst="rect">
                  <a:avLst/>
                </a:prstGeom>
                <a:grpFill/>
                <a:ln w="12700">
                  <a:noFill/>
                  <a:round/>
                  <a:headEnd/>
                  <a:tailEnd/>
                </a:ln>
                <a:sp3d z="3556000" extrusionH="3556000"/>
              </p:spPr>
              <p:txBody>
                <a:bodyPr rtlCol="0" anchor="ctr"/>
                <a:lstStyle/>
                <a:p>
                  <a:pPr algn="ctr"/>
                  <a:endParaRPr lang="de-DE" dirty="0"/>
                </a:p>
              </p:txBody>
            </p:sp>
          </p:grpSp>
          <p:grpSp>
            <p:nvGrpSpPr>
              <p:cNvPr id="49" name="Gruppieren 42"/>
              <p:cNvGrpSpPr/>
              <p:nvPr/>
            </p:nvGrpSpPr>
            <p:grpSpPr>
              <a:xfrm>
                <a:off x="6837203" y="1673155"/>
                <a:ext cx="283117" cy="3771252"/>
                <a:chOff x="5585824" y="1673155"/>
                <a:chExt cx="283117" cy="3771252"/>
              </a:xfrm>
              <a:grpFill/>
            </p:grpSpPr>
            <p:sp>
              <p:nvSpPr>
                <p:cNvPr id="53" name="Rechteck 43"/>
                <p:cNvSpPr/>
                <p:nvPr/>
              </p:nvSpPr>
              <p:spPr bwMode="auto">
                <a:xfrm>
                  <a:off x="5585824" y="1673155"/>
                  <a:ext cx="283117" cy="3771252"/>
                </a:xfrm>
                <a:prstGeom prst="rect">
                  <a:avLst/>
                </a:prstGeom>
                <a:grpFill/>
                <a:ln w="12700">
                  <a:noFill/>
                  <a:round/>
                  <a:headEnd/>
                  <a:tailEnd/>
                </a:ln>
                <a:effectLst/>
                <a:sp3d extrusionH="101600"/>
              </p:spPr>
              <p:txBody>
                <a:bodyPr vert="vert270" rtlCol="0" anchor="ctr"/>
                <a:lstStyle/>
                <a:p>
                  <a:pPr algn="ctr"/>
                  <a:r>
                    <a:rPr lang="de-DE" dirty="0" smtClean="0">
                      <a:solidFill>
                        <a:srgbClr val="FFFFFF"/>
                      </a:solidFill>
                    </a:rPr>
                    <a:t>Brecha TI y Negocio</a:t>
                  </a:r>
                  <a:endParaRPr lang="de-DE" dirty="0">
                    <a:solidFill>
                      <a:srgbClr val="FFFFFF"/>
                    </a:solidFill>
                  </a:endParaRPr>
                </a:p>
              </p:txBody>
            </p:sp>
            <p:sp>
              <p:nvSpPr>
                <p:cNvPr id="54" name="Rechteck 44"/>
                <p:cNvSpPr/>
                <p:nvPr/>
              </p:nvSpPr>
              <p:spPr bwMode="auto">
                <a:xfrm>
                  <a:off x="5585824" y="5372100"/>
                  <a:ext cx="283117" cy="72306"/>
                </a:xfrm>
                <a:prstGeom prst="rect">
                  <a:avLst/>
                </a:prstGeom>
                <a:grpFill/>
                <a:ln w="12700">
                  <a:noFill/>
                  <a:round/>
                  <a:headEnd/>
                  <a:tailEnd/>
                </a:ln>
                <a:sp3d z="3556000" extrusionH="3556000"/>
              </p:spPr>
              <p:txBody>
                <a:bodyPr rtlCol="0" anchor="ctr"/>
                <a:lstStyle/>
                <a:p>
                  <a:pPr algn="ctr"/>
                  <a:endParaRPr lang="de-DE" dirty="0"/>
                </a:p>
              </p:txBody>
            </p:sp>
          </p:grpSp>
        </p:grpSp>
        <p:sp>
          <p:nvSpPr>
            <p:cNvPr id="36" name="Ellipse 26"/>
            <p:cNvSpPr/>
            <p:nvPr/>
          </p:nvSpPr>
          <p:spPr bwMode="auto">
            <a:xfrm>
              <a:off x="4422888" y="5190652"/>
              <a:ext cx="719927" cy="197770"/>
            </a:xfrm>
            <a:prstGeom prst="ellipse">
              <a:avLst/>
            </a:prstGeom>
            <a:gradFill flip="none" rotWithShape="1">
              <a:gsLst>
                <a:gs pos="0">
                  <a:srgbClr val="262626">
                    <a:alpha val="83000"/>
                  </a:srgbClr>
                </a:gs>
                <a:gs pos="100000">
                  <a:srgbClr val="FFFFFF">
                    <a:alpha val="0"/>
                  </a:srgbClr>
                </a:gs>
              </a:gsLst>
              <a:path path="shape">
                <a:fillToRect l="50000" t="50000" r="50000" b="50000"/>
              </a:path>
              <a:tileRect/>
            </a:gradFill>
            <a:ln w="12700">
              <a:noFill/>
              <a:round/>
              <a:headEnd/>
              <a:tailEnd/>
            </a:ln>
          </p:spPr>
          <p:txBody>
            <a:bodyPr rtlCol="0" anchor="ctr"/>
            <a:lstStyle/>
            <a:p>
              <a:pPr algn="ctr"/>
              <a:endParaRPr lang="de-DE" dirty="0"/>
            </a:p>
          </p:txBody>
        </p:sp>
        <p:sp>
          <p:nvSpPr>
            <p:cNvPr id="37" name="Ellipse 30"/>
            <p:cNvSpPr/>
            <p:nvPr/>
          </p:nvSpPr>
          <p:spPr bwMode="auto">
            <a:xfrm>
              <a:off x="6791493" y="5677957"/>
              <a:ext cx="776915" cy="213425"/>
            </a:xfrm>
            <a:prstGeom prst="ellipse">
              <a:avLst/>
            </a:prstGeom>
            <a:gradFill flip="none" rotWithShape="1">
              <a:gsLst>
                <a:gs pos="0">
                  <a:srgbClr val="262626">
                    <a:alpha val="83000"/>
                  </a:srgbClr>
                </a:gs>
                <a:gs pos="100000">
                  <a:srgbClr val="FFFFFF">
                    <a:alpha val="0"/>
                  </a:srgbClr>
                </a:gs>
              </a:gsLst>
              <a:path path="shape">
                <a:fillToRect l="50000" t="50000" r="50000" b="50000"/>
              </a:path>
              <a:tileRect/>
            </a:gradFill>
            <a:ln w="12700">
              <a:noFill/>
              <a:round/>
              <a:headEnd/>
              <a:tailEnd/>
            </a:ln>
          </p:spPr>
          <p:txBody>
            <a:bodyPr rtlCol="0" anchor="ctr"/>
            <a:lstStyle/>
            <a:p>
              <a:pPr algn="ctr"/>
              <a:endParaRPr lang="de-DE" dirty="0"/>
            </a:p>
          </p:txBody>
        </p:sp>
        <p:sp>
          <p:nvSpPr>
            <p:cNvPr id="39" name="Ellipse 32"/>
            <p:cNvSpPr/>
            <p:nvPr/>
          </p:nvSpPr>
          <p:spPr bwMode="auto">
            <a:xfrm>
              <a:off x="6051743" y="4742045"/>
              <a:ext cx="622573" cy="171026"/>
            </a:xfrm>
            <a:prstGeom prst="ellipse">
              <a:avLst/>
            </a:prstGeom>
            <a:gradFill flip="none" rotWithShape="1">
              <a:gsLst>
                <a:gs pos="0">
                  <a:srgbClr val="262626">
                    <a:alpha val="83000"/>
                  </a:srgbClr>
                </a:gs>
                <a:gs pos="100000">
                  <a:srgbClr val="FFFFFF">
                    <a:alpha val="0"/>
                  </a:srgbClr>
                </a:gs>
              </a:gsLst>
              <a:path path="shape">
                <a:fillToRect l="50000" t="50000" r="50000" b="50000"/>
              </a:path>
              <a:tileRect/>
            </a:gradFill>
            <a:ln w="12700">
              <a:noFill/>
              <a:round/>
              <a:headEnd/>
              <a:tailEnd/>
            </a:ln>
          </p:spPr>
          <p:txBody>
            <a:bodyPr rtlCol="0" anchor="ctr"/>
            <a:lstStyle/>
            <a:p>
              <a:pPr algn="ctr"/>
              <a:endParaRPr lang="de-DE" dirty="0"/>
            </a:p>
          </p:txBody>
        </p:sp>
        <p:sp>
          <p:nvSpPr>
            <p:cNvPr id="40" name="Ellipse 35"/>
            <p:cNvSpPr/>
            <p:nvPr/>
          </p:nvSpPr>
          <p:spPr bwMode="auto">
            <a:xfrm>
              <a:off x="6489728" y="5002997"/>
              <a:ext cx="719927" cy="197770"/>
            </a:xfrm>
            <a:prstGeom prst="ellipse">
              <a:avLst/>
            </a:prstGeom>
            <a:gradFill flip="none" rotWithShape="1">
              <a:gsLst>
                <a:gs pos="0">
                  <a:srgbClr val="262626">
                    <a:alpha val="83000"/>
                  </a:srgbClr>
                </a:gs>
                <a:gs pos="100000">
                  <a:srgbClr val="FFFFFF">
                    <a:alpha val="0"/>
                  </a:srgbClr>
                </a:gs>
              </a:gsLst>
              <a:path path="shape">
                <a:fillToRect l="50000" t="50000" r="50000" b="50000"/>
              </a:path>
              <a:tileRect/>
            </a:gradFill>
            <a:ln w="12700">
              <a:noFill/>
              <a:round/>
              <a:headEnd/>
              <a:tailEnd/>
            </a:ln>
          </p:spPr>
          <p:txBody>
            <a:bodyPr rtlCol="0" anchor="ctr"/>
            <a:lstStyle/>
            <a:p>
              <a:pPr algn="ctr"/>
              <a:endParaRPr lang="de-DE" dirty="0"/>
            </a:p>
          </p:txBody>
        </p:sp>
        <p:sp>
          <p:nvSpPr>
            <p:cNvPr id="41" name="Ellipse 21"/>
            <p:cNvSpPr/>
            <p:nvPr/>
          </p:nvSpPr>
          <p:spPr bwMode="gray">
            <a:xfrm>
              <a:off x="4430509" y="4671096"/>
              <a:ext cx="600016" cy="618915"/>
            </a:xfrm>
            <a:prstGeom prst="ellipse">
              <a:avLst/>
            </a:prstGeom>
            <a:solidFill>
              <a:srgbClr val="BFBFBF"/>
            </a:solidFill>
            <a:ln w="12700">
              <a:noFill/>
              <a:miter lim="800000"/>
              <a:headEnd/>
              <a:tailEnd/>
            </a:ln>
            <a:effectLst/>
            <a:scene3d>
              <a:camera prst="orthographicFront"/>
              <a:lightRig rig="balanced" dir="t"/>
            </a:scene3d>
            <a:sp3d prstMaterial="plastic">
              <a:bevelT w="374650" h="29210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sp>
          <p:nvSpPr>
            <p:cNvPr id="42" name="Ellipse 22"/>
            <p:cNvSpPr/>
            <p:nvPr/>
          </p:nvSpPr>
          <p:spPr bwMode="gray">
            <a:xfrm>
              <a:off x="6196869" y="4353380"/>
              <a:ext cx="492499" cy="470116"/>
            </a:xfrm>
            <a:prstGeom prst="ellipse">
              <a:avLst/>
            </a:prstGeom>
            <a:solidFill>
              <a:srgbClr val="BFBFBF"/>
            </a:solidFill>
            <a:ln w="12700">
              <a:noFill/>
              <a:miter lim="800000"/>
              <a:headEnd/>
              <a:tailEnd/>
            </a:ln>
            <a:effectLst/>
            <a:scene3d>
              <a:camera prst="orthographicFront"/>
              <a:lightRig rig="balanced" dir="t"/>
            </a:scene3d>
            <a:sp3d prstMaterial="plastic">
              <a:bevelT w="279400" h="29210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sp>
          <p:nvSpPr>
            <p:cNvPr id="44" name="Ellipse 25"/>
            <p:cNvSpPr/>
            <p:nvPr/>
          </p:nvSpPr>
          <p:spPr bwMode="gray">
            <a:xfrm>
              <a:off x="6569626" y="4565840"/>
              <a:ext cx="564639" cy="542505"/>
            </a:xfrm>
            <a:prstGeom prst="ellipse">
              <a:avLst/>
            </a:prstGeom>
            <a:solidFill>
              <a:srgbClr val="BFBFBF"/>
            </a:solidFill>
            <a:ln w="12700">
              <a:noFill/>
              <a:miter lim="800000"/>
              <a:headEnd/>
              <a:tailEnd/>
            </a:ln>
            <a:effectLst/>
            <a:scene3d>
              <a:camera prst="orthographicFront"/>
              <a:lightRig rig="balanced" dir="t"/>
            </a:scene3d>
            <a:sp3d prstMaterial="plastic">
              <a:bevelT w="330200" h="29210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sp>
          <p:nvSpPr>
            <p:cNvPr id="45" name="Ellipse 20"/>
            <p:cNvSpPr/>
            <p:nvPr/>
          </p:nvSpPr>
          <p:spPr bwMode="gray">
            <a:xfrm>
              <a:off x="6776254" y="5108345"/>
              <a:ext cx="716022" cy="663422"/>
            </a:xfrm>
            <a:prstGeom prst="ellipse">
              <a:avLst/>
            </a:prstGeom>
            <a:solidFill>
              <a:srgbClr val="BFBFBF"/>
            </a:solidFill>
            <a:ln w="12700">
              <a:noFill/>
              <a:miter lim="800000"/>
              <a:headEnd/>
              <a:tailEnd/>
            </a:ln>
            <a:effectLst/>
            <a:scene3d>
              <a:camera prst="orthographicFront"/>
              <a:lightRig rig="balanced" dir="t"/>
            </a:scene3d>
            <a:sp3d prstMaterial="plastic">
              <a:bevelT w="444500" h="29210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sp>
        <p:nvSpPr>
          <p:cNvPr id="64"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65" name="_text"/>
          <p:cNvSpPr txBox="1">
            <a:spLocks/>
          </p:cNvSpPr>
          <p:nvPr/>
        </p:nvSpPr>
        <p:spPr bwMode="gray">
          <a:xfrm>
            <a:off x="323850" y="1554163"/>
            <a:ext cx="5138722" cy="2594917"/>
          </a:xfrm>
          <a:prstGeom prst="rect">
            <a:avLst/>
          </a:prstGeom>
        </p:spPr>
        <p:txBody>
          <a:bodyPr vert="horz" lIns="0" tIns="0" rIns="0" bIns="0" rtlCol="0">
            <a:noAutofit/>
          </a:bodyPr>
          <a:lstStyle/>
          <a:p>
            <a:pPr marL="342900" lvl="0" indent="-342900">
              <a:buClr>
                <a:schemeClr val="tx2">
                  <a:lumMod val="60000"/>
                  <a:lumOff val="40000"/>
                </a:schemeClr>
              </a:buClr>
              <a:buFont typeface="Wingdings" pitchFamily="2" charset="2"/>
              <a:buChar char="ü"/>
            </a:pPr>
            <a:r>
              <a:rPr lang="es-EC" sz="2000" dirty="0"/>
              <a:t>Generar planes o mapas de </a:t>
            </a:r>
            <a:r>
              <a:rPr lang="es-EC" sz="2000" dirty="0" smtClean="0"/>
              <a:t>camino (</a:t>
            </a:r>
            <a:r>
              <a:rPr lang="es-EC" sz="2000" b="1" dirty="0" smtClean="0"/>
              <a:t>Road</a:t>
            </a:r>
            <a:r>
              <a:rPr lang="es-EC" sz="2000" dirty="0" smtClean="0"/>
              <a:t> </a:t>
            </a:r>
            <a:r>
              <a:rPr lang="es-EC" sz="2000" b="1" dirty="0" err="1" smtClean="0"/>
              <a:t>Map</a:t>
            </a:r>
            <a:r>
              <a:rPr lang="es-EC" sz="2000" dirty="0" smtClean="0"/>
              <a:t>) </a:t>
            </a:r>
            <a:r>
              <a:rPr lang="es-EC" sz="2000" dirty="0"/>
              <a:t>para programas de BI y establecer prioridades.</a:t>
            </a:r>
          </a:p>
          <a:p>
            <a:pPr marL="342900" lvl="0" indent="-342900">
              <a:buClr>
                <a:schemeClr val="tx2">
                  <a:lumMod val="60000"/>
                  <a:lumOff val="40000"/>
                </a:schemeClr>
              </a:buClr>
              <a:buFont typeface="Wingdings" pitchFamily="2" charset="2"/>
              <a:buChar char="ü"/>
            </a:pPr>
            <a:r>
              <a:rPr lang="es-EC" sz="2000" dirty="0"/>
              <a:t>Asegurar el </a:t>
            </a:r>
            <a:r>
              <a:rPr lang="es-EC" sz="2000" b="1" dirty="0"/>
              <a:t>flujo</a:t>
            </a:r>
            <a:r>
              <a:rPr lang="es-EC" sz="2000" dirty="0"/>
              <a:t> de logística de </a:t>
            </a:r>
            <a:r>
              <a:rPr lang="es-EC" sz="2000" b="1" dirty="0"/>
              <a:t>información</a:t>
            </a:r>
            <a:r>
              <a:rPr lang="es-EC" sz="2000" dirty="0"/>
              <a:t>.</a:t>
            </a:r>
          </a:p>
          <a:p>
            <a:pPr marL="342900" lvl="0" indent="-342900">
              <a:buClr>
                <a:schemeClr val="tx2">
                  <a:lumMod val="60000"/>
                  <a:lumOff val="40000"/>
                </a:schemeClr>
              </a:buClr>
              <a:buFont typeface="Wingdings" pitchFamily="2" charset="2"/>
              <a:buChar char="ü"/>
            </a:pPr>
            <a:r>
              <a:rPr lang="es-EC" sz="2000" b="1" dirty="0"/>
              <a:t>Seguimiento</a:t>
            </a:r>
            <a:r>
              <a:rPr lang="es-EC" sz="2000" dirty="0"/>
              <a:t> de valor y presentación de </a:t>
            </a:r>
            <a:r>
              <a:rPr lang="es-EC" sz="2000" b="1" dirty="0"/>
              <a:t>resultados</a:t>
            </a:r>
            <a:r>
              <a:rPr lang="es-EC" sz="2000" dirty="0"/>
              <a:t> mediante informes.</a:t>
            </a:r>
          </a:p>
          <a:p>
            <a:pPr marL="342900" indent="-342900">
              <a:buClr>
                <a:schemeClr val="tx2">
                  <a:lumMod val="60000"/>
                  <a:lumOff val="40000"/>
                </a:schemeClr>
              </a:buClr>
              <a:buFont typeface="Wingdings" pitchFamily="2" charset="2"/>
              <a:buChar char="ü"/>
            </a:pPr>
            <a:r>
              <a:rPr lang="es-EC" sz="2000" dirty="0"/>
              <a:t>Gestionar y reducir la brecha que existe entre IT y </a:t>
            </a:r>
            <a:r>
              <a:rPr lang="es-EC" sz="2000" dirty="0" smtClean="0"/>
              <a:t>Negocio.</a:t>
            </a:r>
            <a:endParaRPr lang="es-EC" sz="2000" dirty="0"/>
          </a:p>
        </p:txBody>
      </p:sp>
      <p:grpSp>
        <p:nvGrpSpPr>
          <p:cNvPr id="43" name="42 Grupo"/>
          <p:cNvGrpSpPr/>
          <p:nvPr/>
        </p:nvGrpSpPr>
        <p:grpSpPr>
          <a:xfrm>
            <a:off x="107504" y="5949280"/>
            <a:ext cx="737223" cy="778569"/>
            <a:chOff x="107504" y="5949280"/>
            <a:chExt cx="737223" cy="778569"/>
          </a:xfrm>
        </p:grpSpPr>
        <p:pic>
          <p:nvPicPr>
            <p:cNvPr id="50"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5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050133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anim calcmode="lin" valueType="num">
                                      <p:cBhvr>
                                        <p:cTn id="14" dur="1000" fill="hold"/>
                                        <p:tgtEl>
                                          <p:spTgt spid="65"/>
                                        </p:tgtEl>
                                        <p:attrNameLst>
                                          <p:attrName>ppt_x</p:attrName>
                                        </p:attrNameLst>
                                      </p:cBhvr>
                                      <p:tavLst>
                                        <p:tav tm="0">
                                          <p:val>
                                            <p:strVal val="#ppt_x"/>
                                          </p:val>
                                        </p:tav>
                                        <p:tav tm="100000">
                                          <p:val>
                                            <p:strVal val="#ppt_x"/>
                                          </p:val>
                                        </p:tav>
                                      </p:tavLst>
                                    </p:anim>
                                    <p:anim calcmode="lin" valueType="num">
                                      <p:cBhvr>
                                        <p:cTn id="15" dur="1000" fill="hold"/>
                                        <p:tgtEl>
                                          <p:spTgt spid="6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1000"/>
                                        <p:tgtEl>
                                          <p:spTgt spid="69"/>
                                        </p:tgtEl>
                                      </p:cBhvr>
                                    </p:animEffect>
                                    <p:anim calcmode="lin" valueType="num">
                                      <p:cBhvr>
                                        <p:cTn id="19" dur="1000" fill="hold"/>
                                        <p:tgtEl>
                                          <p:spTgt spid="69"/>
                                        </p:tgtEl>
                                        <p:attrNameLst>
                                          <p:attrName>ppt_x</p:attrName>
                                        </p:attrNameLst>
                                      </p:cBhvr>
                                      <p:tavLst>
                                        <p:tav tm="0">
                                          <p:val>
                                            <p:strVal val="#ppt_x"/>
                                          </p:val>
                                        </p:tav>
                                        <p:tav tm="100000">
                                          <p:val>
                                            <p:strVal val="#ppt_x"/>
                                          </p:val>
                                        </p:tav>
                                      </p:tavLst>
                                    </p:anim>
                                    <p:anim calcmode="lin" valueType="num">
                                      <p:cBhvr>
                                        <p:cTn id="20"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1 Título"/>
          <p:cNvSpPr>
            <a:spLocks noGrp="1"/>
          </p:cNvSpPr>
          <p:nvPr>
            <p:ph type="title"/>
          </p:nvPr>
        </p:nvSpPr>
        <p:spPr>
          <a:xfrm>
            <a:off x="457200" y="274638"/>
            <a:ext cx="8229600" cy="1143000"/>
          </a:xfrm>
        </p:spPr>
        <p:txBody>
          <a:bodyPr vert="horz" lIns="91440" tIns="45720" rIns="91440" bIns="45720" rtlCol="0" anchor="ctr">
            <a:normAutofit/>
          </a:bodyPr>
          <a:lstStyle/>
          <a:p>
            <a:r>
              <a:rPr lang="es-MX" b="1" dirty="0">
                <a:solidFill>
                  <a:schemeClr val="tx2">
                    <a:lumMod val="60000"/>
                    <a:lumOff val="40000"/>
                  </a:schemeClr>
                </a:solidFill>
                <a:latin typeface="Albertus MT" pitchFamily="18" charset="0"/>
              </a:rPr>
              <a:t>Contenido de la </a:t>
            </a:r>
            <a:r>
              <a:rPr lang="es-MX" b="1" dirty="0" smtClean="0">
                <a:solidFill>
                  <a:schemeClr val="tx2">
                    <a:lumMod val="60000"/>
                    <a:lumOff val="40000"/>
                  </a:schemeClr>
                </a:solidFill>
                <a:latin typeface="Albertus MT" pitchFamily="18" charset="0"/>
              </a:rPr>
              <a:t>Tesis</a:t>
            </a:r>
            <a:endParaRPr lang="es-MX" b="1" dirty="0">
              <a:solidFill>
                <a:schemeClr val="tx2">
                  <a:lumMod val="60000"/>
                  <a:lumOff val="40000"/>
                </a:schemeClr>
              </a:solidFill>
              <a:latin typeface="Albertus MT" pitchFamily="18" charset="0"/>
            </a:endParaRPr>
          </a:p>
        </p:txBody>
      </p:sp>
      <p:sp>
        <p:nvSpPr>
          <p:cNvPr id="7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79" name="78 Grupo"/>
          <p:cNvGrpSpPr/>
          <p:nvPr/>
        </p:nvGrpSpPr>
        <p:grpSpPr>
          <a:xfrm>
            <a:off x="107504" y="5949280"/>
            <a:ext cx="737223" cy="778569"/>
            <a:chOff x="107504" y="5949280"/>
            <a:chExt cx="737223" cy="778569"/>
          </a:xfrm>
        </p:grpSpPr>
        <p:pic>
          <p:nvPicPr>
            <p:cNvPr id="80"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8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7"/>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grpSp>
        <p:nvGrpSpPr>
          <p:cNvPr id="29" name="28 Grupo"/>
          <p:cNvGrpSpPr/>
          <p:nvPr/>
        </p:nvGrpSpPr>
        <p:grpSpPr>
          <a:xfrm>
            <a:off x="383084" y="1555750"/>
            <a:ext cx="8446532" cy="3659658"/>
            <a:chOff x="383084" y="1555750"/>
            <a:chExt cx="8446532" cy="3659658"/>
          </a:xfrm>
        </p:grpSpPr>
        <p:sp>
          <p:nvSpPr>
            <p:cNvPr id="162" name="Ellipse 67"/>
            <p:cNvSpPr/>
            <p:nvPr/>
          </p:nvSpPr>
          <p:spPr bwMode="gray">
            <a:xfrm>
              <a:off x="3916700" y="2854466"/>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63" name="Ellipse 68">
              <a:hlinkClick r:id="rId3" action="ppaction://hlinksldjump"/>
            </p:cNvPr>
            <p:cNvSpPr/>
            <p:nvPr/>
          </p:nvSpPr>
          <p:spPr bwMode="gray">
            <a:xfrm>
              <a:off x="3979738" y="2917504"/>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cxnSp>
          <p:nvCxnSpPr>
            <p:cNvPr id="164" name="Gerade Verbindung 148"/>
            <p:cNvCxnSpPr>
              <a:endCxn id="162" idx="0"/>
            </p:cNvCxnSpPr>
            <p:nvPr/>
          </p:nvCxnSpPr>
          <p:spPr bwMode="gray">
            <a:xfrm>
              <a:off x="4051071" y="2701591"/>
              <a:ext cx="0" cy="1528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Ellipse 60"/>
            <p:cNvSpPr/>
            <p:nvPr/>
          </p:nvSpPr>
          <p:spPr bwMode="gray">
            <a:xfrm>
              <a:off x="468659" y="3899829"/>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3" name="Ellipse 61">
              <a:hlinkClick r:id="rId4" action="ppaction://hlinksldjump"/>
            </p:cNvPr>
            <p:cNvSpPr/>
            <p:nvPr/>
          </p:nvSpPr>
          <p:spPr bwMode="gray">
            <a:xfrm>
              <a:off x="531697" y="3962867"/>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6" name="Ellipse 67"/>
            <p:cNvSpPr/>
            <p:nvPr/>
          </p:nvSpPr>
          <p:spPr bwMode="gray">
            <a:xfrm>
              <a:off x="468659" y="2880837"/>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7" name="Ellipse 68">
              <a:hlinkClick r:id="rId4" action="ppaction://hlinksldjump"/>
            </p:cNvPr>
            <p:cNvSpPr/>
            <p:nvPr/>
          </p:nvSpPr>
          <p:spPr bwMode="gray">
            <a:xfrm>
              <a:off x="531697" y="2943875"/>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46" name="Ellipse 110"/>
            <p:cNvSpPr/>
            <p:nvPr/>
          </p:nvSpPr>
          <p:spPr bwMode="gray">
            <a:xfrm>
              <a:off x="2025952" y="2276872"/>
              <a:ext cx="444500" cy="444500"/>
            </a:xfrm>
            <a:prstGeom prst="ellipse">
              <a:avLst/>
            </a:prstGeom>
            <a:gradFill flip="none" rotWithShape="1">
              <a:gsLst>
                <a:gs pos="0">
                  <a:srgbClr val="C00000"/>
                </a:gs>
                <a:gs pos="100000">
                  <a:srgbClr val="7E0000"/>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72000" rIns="0" bIns="0" anchor="ctr" anchorCtr="0"/>
            <a:lstStyle/>
            <a:p>
              <a:pPr marL="190500" indent="-190500" algn="ctr">
                <a:lnSpc>
                  <a:spcPct val="95000"/>
                </a:lnSpc>
                <a:spcAft>
                  <a:spcPts val="400"/>
                </a:spcAft>
                <a:buClr>
                  <a:srgbClr val="808080"/>
                </a:buClr>
                <a:defRPr/>
              </a:pPr>
              <a:endParaRPr lang="en-US" sz="2400" b="1" noProof="1" smtClean="0">
                <a:solidFill>
                  <a:schemeClr val="bg1">
                    <a:lumMod val="85000"/>
                  </a:schemeClr>
                </a:solidFill>
                <a:cs typeface="Arial" charset="0"/>
                <a:sym typeface="Wingdings"/>
              </a:endParaRPr>
            </a:p>
          </p:txBody>
        </p:sp>
        <p:sp>
          <p:nvSpPr>
            <p:cNvPr id="47" name="Rechteck 135"/>
            <p:cNvSpPr/>
            <p:nvPr/>
          </p:nvSpPr>
          <p:spPr bwMode="gray">
            <a:xfrm>
              <a:off x="3389588" y="1555750"/>
              <a:ext cx="2407920" cy="360364"/>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indent="-190500" algn="ctr">
                <a:lnSpc>
                  <a:spcPct val="95000"/>
                </a:lnSpc>
                <a:spcAft>
                  <a:spcPts val="400"/>
                </a:spcAft>
                <a:buClr>
                  <a:srgbClr val="808080"/>
                </a:buClr>
                <a:defRPr/>
              </a:pPr>
              <a:r>
                <a:rPr lang="en-US" sz="2000" b="1" noProof="1" smtClean="0">
                  <a:solidFill>
                    <a:srgbClr val="FFFFFF"/>
                  </a:solidFill>
                  <a:cs typeface="Arial" charset="0"/>
                </a:rPr>
                <a:t>Temas</a:t>
              </a:r>
              <a:endParaRPr lang="en-US" sz="2000" b="1" noProof="1">
                <a:solidFill>
                  <a:srgbClr val="FFFFFF"/>
                </a:solidFill>
                <a:cs typeface="Arial" charset="0"/>
              </a:endParaRPr>
            </a:p>
          </p:txBody>
        </p:sp>
        <p:sp>
          <p:nvSpPr>
            <p:cNvPr id="48" name="Ellipse 138"/>
            <p:cNvSpPr/>
            <p:nvPr/>
          </p:nvSpPr>
          <p:spPr bwMode="gray">
            <a:xfrm>
              <a:off x="2176869" y="2427789"/>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49" name="Ellipse 139"/>
            <p:cNvSpPr/>
            <p:nvPr/>
          </p:nvSpPr>
          <p:spPr bwMode="gray">
            <a:xfrm>
              <a:off x="2131697" y="2382617"/>
              <a:ext cx="233010" cy="233010"/>
            </a:xfrm>
            <a:prstGeom prst="ellipse">
              <a:avLst/>
            </a:prstGeom>
            <a:noFill/>
            <a:ln w="12700">
              <a:solidFill>
                <a:schemeClr val="bg1">
                  <a:lumMod val="85000"/>
                </a:schemeClr>
              </a:solid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en-US" sz="1200" b="1" noProof="1">
                <a:solidFill>
                  <a:srgbClr val="000000"/>
                </a:solidFill>
                <a:cs typeface="Arial" charset="0"/>
              </a:endParaRPr>
            </a:p>
          </p:txBody>
        </p:sp>
        <p:cxnSp>
          <p:nvCxnSpPr>
            <p:cNvPr id="50" name="Gerade Verbindung 141"/>
            <p:cNvCxnSpPr>
              <a:stCxn id="46" idx="0"/>
              <a:endCxn id="46" idx="4"/>
            </p:cNvCxnSpPr>
            <p:nvPr/>
          </p:nvCxnSpPr>
          <p:spPr bwMode="gray">
            <a:xfrm>
              <a:off x="2248202" y="2338233"/>
              <a:ext cx="0" cy="3217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Gerade Verbindung 143">
              <a:hlinkClick r:id="rId5" action="ppaction://hlinksldjump"/>
            </p:cNvPr>
            <p:cNvCxnSpPr>
              <a:stCxn id="46" idx="2"/>
              <a:endCxn id="46" idx="6"/>
            </p:cNvCxnSpPr>
            <p:nvPr/>
          </p:nvCxnSpPr>
          <p:spPr bwMode="gray">
            <a:xfrm>
              <a:off x="2087313" y="2499122"/>
              <a:ext cx="3217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Gerade Verbindung 146"/>
            <p:cNvCxnSpPr>
              <a:stCxn id="46" idx="2"/>
              <a:endCxn id="173" idx="6"/>
            </p:cNvCxnSpPr>
            <p:nvPr/>
          </p:nvCxnSpPr>
          <p:spPr bwMode="gray">
            <a:xfrm flipH="1">
              <a:off x="827584" y="2499122"/>
              <a:ext cx="119836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Gerade Verbindung 148"/>
            <p:cNvCxnSpPr>
              <a:endCxn id="16" idx="0"/>
            </p:cNvCxnSpPr>
            <p:nvPr/>
          </p:nvCxnSpPr>
          <p:spPr bwMode="gray">
            <a:xfrm>
              <a:off x="603030" y="2727962"/>
              <a:ext cx="0" cy="15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Gerade Verbindung 150"/>
            <p:cNvCxnSpPr>
              <a:stCxn id="16" idx="4"/>
              <a:endCxn id="98" idx="0"/>
            </p:cNvCxnSpPr>
            <p:nvPr/>
          </p:nvCxnSpPr>
          <p:spPr bwMode="gray">
            <a:xfrm>
              <a:off x="603030" y="3149579"/>
              <a:ext cx="0" cy="2407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Gerade Verbindung 152"/>
            <p:cNvCxnSpPr>
              <a:stCxn id="99" idx="4"/>
              <a:endCxn id="12" idx="0"/>
            </p:cNvCxnSpPr>
            <p:nvPr/>
          </p:nvCxnSpPr>
          <p:spPr bwMode="gray">
            <a:xfrm>
              <a:off x="603030" y="3596037"/>
              <a:ext cx="0" cy="3037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Gerade Verbindung 154"/>
            <p:cNvCxnSpPr>
              <a:stCxn id="12" idx="4"/>
              <a:endCxn id="96" idx="0"/>
            </p:cNvCxnSpPr>
            <p:nvPr/>
          </p:nvCxnSpPr>
          <p:spPr bwMode="gray">
            <a:xfrm>
              <a:off x="603030" y="4168571"/>
              <a:ext cx="2304" cy="3142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Gerade Verbindung 159"/>
            <p:cNvCxnSpPr>
              <a:stCxn id="106" idx="2"/>
              <a:endCxn id="123" idx="6"/>
            </p:cNvCxnSpPr>
            <p:nvPr/>
          </p:nvCxnSpPr>
          <p:spPr bwMode="gray">
            <a:xfrm flipH="1">
              <a:off x="4283968" y="2497620"/>
              <a:ext cx="1008112" cy="15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feld 184">
              <a:hlinkClick r:id="rId4" action="ppaction://hlinksldjump"/>
            </p:cNvPr>
            <p:cNvSpPr txBox="1"/>
            <p:nvPr/>
          </p:nvSpPr>
          <p:spPr bwMode="gray">
            <a:xfrm>
              <a:off x="795112" y="2742140"/>
              <a:ext cx="1207173" cy="600164"/>
            </a:xfrm>
            <a:prstGeom prst="rect">
              <a:avLst/>
            </a:prstGeom>
            <a:noFill/>
          </p:spPr>
          <p:txBody>
            <a:bodyPr wrap="square" rtlCol="0" anchor="ctr" anchorCtr="0">
              <a:spAutoFit/>
            </a:bodyPr>
            <a:lstStyle/>
            <a:p>
              <a:r>
                <a:rPr lang="en-US" sz="1100" dirty="0" err="1" smtClean="0"/>
                <a:t>Introducción</a:t>
              </a:r>
              <a:r>
                <a:rPr lang="en-US" sz="1100" dirty="0" smtClean="0"/>
                <a:t> (</a:t>
              </a:r>
              <a:r>
                <a:rPr lang="en-US" sz="1100" dirty="0" err="1" smtClean="0"/>
                <a:t>Justificación</a:t>
              </a:r>
              <a:r>
                <a:rPr lang="en-US" sz="1100" dirty="0" smtClean="0"/>
                <a:t> e </a:t>
              </a:r>
              <a:r>
                <a:rPr lang="en-US" sz="1100" dirty="0" err="1" smtClean="0"/>
                <a:t>Importancia</a:t>
              </a:r>
              <a:r>
                <a:rPr lang="en-US" sz="1100" dirty="0" smtClean="0"/>
                <a:t>)</a:t>
              </a:r>
              <a:endParaRPr lang="en-US" sz="1100" dirty="0"/>
            </a:p>
          </p:txBody>
        </p:sp>
        <p:sp>
          <p:nvSpPr>
            <p:cNvPr id="72" name="Textfeld 185">
              <a:hlinkClick r:id="rId6" action="ppaction://hlinksldjump"/>
            </p:cNvPr>
            <p:cNvSpPr txBox="1"/>
            <p:nvPr/>
          </p:nvSpPr>
          <p:spPr bwMode="gray">
            <a:xfrm>
              <a:off x="795111" y="3423519"/>
              <a:ext cx="907460" cy="261610"/>
            </a:xfrm>
            <a:prstGeom prst="rect">
              <a:avLst/>
            </a:prstGeom>
            <a:noFill/>
          </p:spPr>
          <p:txBody>
            <a:bodyPr wrap="square" rtlCol="0" anchor="ctr" anchorCtr="0">
              <a:spAutoFit/>
            </a:bodyPr>
            <a:lstStyle/>
            <a:p>
              <a:r>
                <a:rPr lang="en-US" sz="1100" dirty="0" err="1" smtClean="0"/>
                <a:t>Objetivos</a:t>
              </a:r>
              <a:endParaRPr lang="en-US" sz="1100" dirty="0"/>
            </a:p>
          </p:txBody>
        </p:sp>
        <p:sp>
          <p:nvSpPr>
            <p:cNvPr id="73" name="Textfeld 186">
              <a:hlinkClick r:id="rId4" action="ppaction://hlinksldjump"/>
            </p:cNvPr>
            <p:cNvSpPr txBox="1"/>
            <p:nvPr/>
          </p:nvSpPr>
          <p:spPr bwMode="gray">
            <a:xfrm>
              <a:off x="795111" y="3850984"/>
              <a:ext cx="1207174" cy="430887"/>
            </a:xfrm>
            <a:prstGeom prst="rect">
              <a:avLst/>
            </a:prstGeom>
            <a:noFill/>
          </p:spPr>
          <p:txBody>
            <a:bodyPr wrap="square" rtlCol="0" anchor="ctr" anchorCtr="0">
              <a:spAutoFit/>
            </a:bodyPr>
            <a:lstStyle/>
            <a:p>
              <a:r>
                <a:rPr lang="en-US" sz="1100" dirty="0" err="1" smtClean="0"/>
                <a:t>Planteamiento</a:t>
              </a:r>
              <a:r>
                <a:rPr lang="en-US" sz="1100" dirty="0" smtClean="0"/>
                <a:t> del </a:t>
              </a:r>
              <a:r>
                <a:rPr lang="en-US" sz="1100" dirty="0" err="1" smtClean="0"/>
                <a:t>Problema</a:t>
              </a:r>
              <a:endParaRPr lang="en-US" sz="1100" dirty="0"/>
            </a:p>
          </p:txBody>
        </p:sp>
        <p:sp>
          <p:nvSpPr>
            <p:cNvPr id="74" name="Textfeld 187">
              <a:hlinkClick r:id="rId7" action="ppaction://hlinksldjump"/>
            </p:cNvPr>
            <p:cNvSpPr txBox="1"/>
            <p:nvPr/>
          </p:nvSpPr>
          <p:spPr bwMode="gray">
            <a:xfrm>
              <a:off x="769143" y="4278448"/>
              <a:ext cx="1426593" cy="600164"/>
            </a:xfrm>
            <a:prstGeom prst="rect">
              <a:avLst/>
            </a:prstGeom>
            <a:noFill/>
          </p:spPr>
          <p:txBody>
            <a:bodyPr wrap="square" rtlCol="0" anchor="ctr" anchorCtr="0">
              <a:spAutoFit/>
            </a:bodyPr>
            <a:lstStyle/>
            <a:p>
              <a:r>
                <a:rPr lang="en-US" sz="1100" dirty="0" err="1"/>
                <a:t>Hipótesis</a:t>
              </a:r>
              <a:r>
                <a:rPr lang="en-US" sz="1100" dirty="0"/>
                <a:t> y </a:t>
              </a:r>
              <a:r>
                <a:rPr lang="en-US" sz="1100" dirty="0" err="1"/>
                <a:t>Operacionalización</a:t>
              </a:r>
              <a:r>
                <a:rPr lang="en-US" sz="1100" dirty="0"/>
                <a:t> de Variables</a:t>
              </a:r>
            </a:p>
          </p:txBody>
        </p:sp>
        <p:cxnSp>
          <p:nvCxnSpPr>
            <p:cNvPr id="88" name="Gerade Verbindung 202"/>
            <p:cNvCxnSpPr>
              <a:stCxn id="47" idx="2"/>
            </p:cNvCxnSpPr>
            <p:nvPr/>
          </p:nvCxnSpPr>
          <p:spPr bwMode="gray">
            <a:xfrm>
              <a:off x="4593548" y="1916114"/>
              <a:ext cx="0" cy="17962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feld 205">
              <a:hlinkClick r:id="rId8" action="ppaction://hlinksldjump"/>
            </p:cNvPr>
            <p:cNvSpPr txBox="1"/>
            <p:nvPr/>
          </p:nvSpPr>
          <p:spPr bwMode="gray">
            <a:xfrm>
              <a:off x="795111" y="2185119"/>
              <a:ext cx="936475" cy="307777"/>
            </a:xfrm>
            <a:prstGeom prst="rect">
              <a:avLst/>
            </a:prstGeom>
            <a:noFill/>
          </p:spPr>
          <p:txBody>
            <a:bodyPr wrap="none" rtlCol="0" anchor="ctr" anchorCtr="0">
              <a:spAutoFit/>
            </a:bodyPr>
            <a:lstStyle/>
            <a:p>
              <a:r>
                <a:rPr lang="en-US" sz="1400" b="1" dirty="0" err="1" smtClean="0"/>
                <a:t>Capítulo</a:t>
              </a:r>
              <a:r>
                <a:rPr lang="en-US" sz="1400" b="1" dirty="0" smtClean="0"/>
                <a:t> I </a:t>
              </a:r>
              <a:endParaRPr lang="en-US" sz="1400" dirty="0"/>
            </a:p>
          </p:txBody>
        </p:sp>
        <p:sp>
          <p:nvSpPr>
            <p:cNvPr id="90" name="Textfeld 206">
              <a:hlinkClick r:id="rId9" action="ppaction://hlinksldjump"/>
            </p:cNvPr>
            <p:cNvSpPr txBox="1"/>
            <p:nvPr/>
          </p:nvSpPr>
          <p:spPr bwMode="gray">
            <a:xfrm>
              <a:off x="4255267" y="2174758"/>
              <a:ext cx="992579" cy="307777"/>
            </a:xfrm>
            <a:prstGeom prst="rect">
              <a:avLst/>
            </a:prstGeom>
            <a:noFill/>
          </p:spPr>
          <p:txBody>
            <a:bodyPr wrap="none" rtlCol="0" anchor="ctr" anchorCtr="0">
              <a:spAutoFit/>
            </a:bodyPr>
            <a:lstStyle/>
            <a:p>
              <a:pPr algn="r"/>
              <a:r>
                <a:rPr lang="en-US" sz="1400" b="1" dirty="0" err="1" smtClean="0"/>
                <a:t>Capítulo</a:t>
              </a:r>
              <a:r>
                <a:rPr lang="en-US" sz="1400" b="1" dirty="0" smtClean="0"/>
                <a:t> III</a:t>
              </a:r>
              <a:endParaRPr lang="en-US" sz="1400" b="1" dirty="0"/>
            </a:p>
          </p:txBody>
        </p:sp>
        <p:sp>
          <p:nvSpPr>
            <p:cNvPr id="91" name="Textfeld 207">
              <a:hlinkClick r:id="rId5" action="ppaction://hlinksldjump"/>
            </p:cNvPr>
            <p:cNvSpPr txBox="1"/>
            <p:nvPr/>
          </p:nvSpPr>
          <p:spPr bwMode="gray">
            <a:xfrm>
              <a:off x="2470452" y="2185119"/>
              <a:ext cx="984565" cy="307777"/>
            </a:xfrm>
            <a:prstGeom prst="rect">
              <a:avLst/>
            </a:prstGeom>
            <a:noFill/>
          </p:spPr>
          <p:txBody>
            <a:bodyPr wrap="none" rtlCol="0" anchor="ctr" anchorCtr="0">
              <a:spAutoFit/>
            </a:bodyPr>
            <a:lstStyle/>
            <a:p>
              <a:r>
                <a:rPr lang="en-US" sz="1400" b="1" dirty="0" err="1" smtClean="0"/>
                <a:t>Capítulo</a:t>
              </a:r>
              <a:r>
                <a:rPr lang="en-US" sz="1400" b="1" dirty="0" smtClean="0"/>
                <a:t> II </a:t>
              </a:r>
              <a:endParaRPr lang="en-US" sz="1400" dirty="0"/>
            </a:p>
          </p:txBody>
        </p:sp>
        <p:sp>
          <p:nvSpPr>
            <p:cNvPr id="95" name="Ellipse 60"/>
            <p:cNvSpPr/>
            <p:nvPr/>
          </p:nvSpPr>
          <p:spPr bwMode="gray">
            <a:xfrm>
              <a:off x="470963" y="4419735"/>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96" name="Ellipse 61">
              <a:hlinkClick r:id="rId7" action="ppaction://hlinksldjump"/>
            </p:cNvPr>
            <p:cNvSpPr/>
            <p:nvPr/>
          </p:nvSpPr>
          <p:spPr bwMode="gray">
            <a:xfrm>
              <a:off x="534001" y="4482773"/>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98" name="Ellipse 60"/>
            <p:cNvSpPr/>
            <p:nvPr/>
          </p:nvSpPr>
          <p:spPr bwMode="gray">
            <a:xfrm>
              <a:off x="468659" y="3390333"/>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99" name="Ellipse 61">
              <a:hlinkClick r:id="rId6" action="ppaction://hlinksldjump"/>
            </p:cNvPr>
            <p:cNvSpPr/>
            <p:nvPr/>
          </p:nvSpPr>
          <p:spPr bwMode="gray">
            <a:xfrm>
              <a:off x="531697" y="3453371"/>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07" name="Ellipse 60"/>
            <p:cNvSpPr/>
            <p:nvPr/>
          </p:nvSpPr>
          <p:spPr bwMode="gray">
            <a:xfrm>
              <a:off x="2120493" y="3898327"/>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08" name="Ellipse 61">
              <a:hlinkClick r:id="rId10" action="ppaction://hlinksldjump"/>
            </p:cNvPr>
            <p:cNvSpPr/>
            <p:nvPr/>
          </p:nvSpPr>
          <p:spPr bwMode="gray">
            <a:xfrm>
              <a:off x="2183531" y="3961365"/>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09" name="Ellipse 67"/>
            <p:cNvSpPr/>
            <p:nvPr/>
          </p:nvSpPr>
          <p:spPr bwMode="gray">
            <a:xfrm>
              <a:off x="2120493" y="2879335"/>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10" name="Ellipse 68">
              <a:hlinkClick r:id="rId11" action="ppaction://hlinksldjump"/>
            </p:cNvPr>
            <p:cNvSpPr/>
            <p:nvPr/>
          </p:nvSpPr>
          <p:spPr bwMode="gray">
            <a:xfrm>
              <a:off x="2183531" y="2942373"/>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cxnSp>
          <p:nvCxnSpPr>
            <p:cNvPr id="111" name="Gerade Verbindung 148"/>
            <p:cNvCxnSpPr>
              <a:endCxn id="109" idx="0"/>
            </p:cNvCxnSpPr>
            <p:nvPr/>
          </p:nvCxnSpPr>
          <p:spPr bwMode="gray">
            <a:xfrm>
              <a:off x="2254864" y="2726460"/>
              <a:ext cx="0" cy="15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Gerade Verbindung 150"/>
            <p:cNvCxnSpPr>
              <a:stCxn id="109" idx="4"/>
              <a:endCxn id="121" idx="0"/>
            </p:cNvCxnSpPr>
            <p:nvPr/>
          </p:nvCxnSpPr>
          <p:spPr bwMode="gray">
            <a:xfrm>
              <a:off x="2254864" y="3148077"/>
              <a:ext cx="0" cy="2407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Gerade Verbindung 152"/>
            <p:cNvCxnSpPr>
              <a:stCxn id="122" idx="4"/>
              <a:endCxn id="107" idx="0"/>
            </p:cNvCxnSpPr>
            <p:nvPr/>
          </p:nvCxnSpPr>
          <p:spPr bwMode="gray">
            <a:xfrm>
              <a:off x="2254864" y="3594535"/>
              <a:ext cx="0" cy="3037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Gerade Verbindung 154"/>
            <p:cNvCxnSpPr>
              <a:stCxn id="107" idx="4"/>
              <a:endCxn id="120" idx="0"/>
            </p:cNvCxnSpPr>
            <p:nvPr/>
          </p:nvCxnSpPr>
          <p:spPr bwMode="gray">
            <a:xfrm>
              <a:off x="2254864" y="4167069"/>
              <a:ext cx="2304" cy="3142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5" name="Textfeld 184">
              <a:hlinkClick r:id="rId11" action="ppaction://hlinksldjump"/>
            </p:cNvPr>
            <p:cNvSpPr txBox="1"/>
            <p:nvPr/>
          </p:nvSpPr>
          <p:spPr bwMode="gray">
            <a:xfrm>
              <a:off x="2477114" y="2902739"/>
              <a:ext cx="1369286" cy="261610"/>
            </a:xfrm>
            <a:prstGeom prst="rect">
              <a:avLst/>
            </a:prstGeom>
            <a:noFill/>
          </p:spPr>
          <p:txBody>
            <a:bodyPr wrap="none" rtlCol="0" anchor="ctr" anchorCtr="0">
              <a:spAutoFit/>
            </a:bodyPr>
            <a:lstStyle/>
            <a:p>
              <a:r>
                <a:rPr lang="en-US" sz="1100" dirty="0" smtClean="0"/>
                <a:t>Business Intelligence</a:t>
              </a:r>
              <a:endParaRPr lang="en-US" sz="1100" dirty="0"/>
            </a:p>
          </p:txBody>
        </p:sp>
        <p:sp>
          <p:nvSpPr>
            <p:cNvPr id="116" name="Textfeld 185">
              <a:hlinkClick r:id="rId12" action="ppaction://hlinksldjump"/>
            </p:cNvPr>
            <p:cNvSpPr txBox="1"/>
            <p:nvPr/>
          </p:nvSpPr>
          <p:spPr bwMode="gray">
            <a:xfrm>
              <a:off x="2477114" y="3414842"/>
              <a:ext cx="1067921" cy="261610"/>
            </a:xfrm>
            <a:prstGeom prst="rect">
              <a:avLst/>
            </a:prstGeom>
            <a:noFill/>
          </p:spPr>
          <p:txBody>
            <a:bodyPr wrap="none" rtlCol="0" anchor="ctr" anchorCtr="0">
              <a:spAutoFit/>
            </a:bodyPr>
            <a:lstStyle/>
            <a:p>
              <a:r>
                <a:rPr lang="en-US" sz="1100" dirty="0" err="1" smtClean="0"/>
                <a:t>Gobernabilidad</a:t>
              </a:r>
              <a:endParaRPr lang="en-US" sz="1100" dirty="0"/>
            </a:p>
          </p:txBody>
        </p:sp>
        <p:sp>
          <p:nvSpPr>
            <p:cNvPr id="117" name="Textfeld 186">
              <a:hlinkClick r:id="rId10" action="ppaction://hlinksldjump"/>
            </p:cNvPr>
            <p:cNvSpPr txBox="1"/>
            <p:nvPr/>
          </p:nvSpPr>
          <p:spPr bwMode="gray">
            <a:xfrm>
              <a:off x="2477114" y="3926945"/>
              <a:ext cx="1388522" cy="261610"/>
            </a:xfrm>
            <a:prstGeom prst="rect">
              <a:avLst/>
            </a:prstGeom>
            <a:noFill/>
          </p:spPr>
          <p:txBody>
            <a:bodyPr wrap="none" rtlCol="0" anchor="ctr" anchorCtr="0">
              <a:spAutoFit/>
            </a:bodyPr>
            <a:lstStyle/>
            <a:p>
              <a:r>
                <a:rPr lang="en-US" sz="1100" dirty="0" err="1" smtClean="0"/>
                <a:t>Gobernabilidad</a:t>
              </a:r>
              <a:r>
                <a:rPr lang="en-US" sz="1100" dirty="0" smtClean="0"/>
                <a:t> de BI</a:t>
              </a:r>
              <a:endParaRPr lang="en-US" sz="1100" dirty="0"/>
            </a:p>
          </p:txBody>
        </p:sp>
        <p:sp>
          <p:nvSpPr>
            <p:cNvPr id="118" name="Textfeld 187">
              <a:hlinkClick r:id="rId13" action="ppaction://hlinksldjump"/>
            </p:cNvPr>
            <p:cNvSpPr txBox="1"/>
            <p:nvPr/>
          </p:nvSpPr>
          <p:spPr bwMode="gray">
            <a:xfrm>
              <a:off x="2483768" y="4354410"/>
              <a:ext cx="1840441" cy="430887"/>
            </a:xfrm>
            <a:prstGeom prst="rect">
              <a:avLst/>
            </a:prstGeom>
            <a:noFill/>
          </p:spPr>
          <p:txBody>
            <a:bodyPr wrap="square" rtlCol="0" anchor="ctr" anchorCtr="0">
              <a:spAutoFit/>
            </a:bodyPr>
            <a:lstStyle/>
            <a:p>
              <a:r>
                <a:rPr lang="en-US" sz="1100" dirty="0" smtClean="0"/>
                <a:t>Centro de </a:t>
              </a:r>
              <a:r>
                <a:rPr lang="en-US" sz="1100" dirty="0" err="1" smtClean="0"/>
                <a:t>Competencias</a:t>
              </a:r>
              <a:r>
                <a:rPr lang="en-US" sz="1100" dirty="0" smtClean="0"/>
                <a:t> de</a:t>
              </a:r>
              <a:br>
                <a:rPr lang="en-US" sz="1100" dirty="0" smtClean="0"/>
              </a:br>
              <a:r>
                <a:rPr lang="en-US" sz="1100" dirty="0" smtClean="0"/>
                <a:t>Business Intelligence (BICC)</a:t>
              </a:r>
              <a:endParaRPr lang="en-US" sz="1100" dirty="0"/>
            </a:p>
          </p:txBody>
        </p:sp>
        <p:sp>
          <p:nvSpPr>
            <p:cNvPr id="119" name="Ellipse 60"/>
            <p:cNvSpPr/>
            <p:nvPr/>
          </p:nvSpPr>
          <p:spPr bwMode="gray">
            <a:xfrm>
              <a:off x="2122797" y="4418233"/>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20" name="Ellipse 61">
              <a:hlinkClick r:id="rId13" action="ppaction://hlinksldjump"/>
            </p:cNvPr>
            <p:cNvSpPr/>
            <p:nvPr/>
          </p:nvSpPr>
          <p:spPr bwMode="gray">
            <a:xfrm>
              <a:off x="2185835" y="4481271"/>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21" name="Ellipse 60"/>
            <p:cNvSpPr/>
            <p:nvPr/>
          </p:nvSpPr>
          <p:spPr bwMode="gray">
            <a:xfrm>
              <a:off x="2120493" y="3388831"/>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22" name="Ellipse 61">
              <a:hlinkClick r:id="rId12" action="ppaction://hlinksldjump"/>
            </p:cNvPr>
            <p:cNvSpPr/>
            <p:nvPr/>
          </p:nvSpPr>
          <p:spPr bwMode="gray">
            <a:xfrm>
              <a:off x="2183531" y="3451869"/>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23" name="Ellipse 110"/>
            <p:cNvSpPr/>
            <p:nvPr/>
          </p:nvSpPr>
          <p:spPr bwMode="gray">
            <a:xfrm>
              <a:off x="3839468" y="2276872"/>
              <a:ext cx="444500" cy="444500"/>
            </a:xfrm>
            <a:prstGeom prst="ellipse">
              <a:avLst/>
            </a:prstGeom>
            <a:gradFill flip="none" rotWithShape="1">
              <a:gsLst>
                <a:gs pos="0">
                  <a:srgbClr val="C00000"/>
                </a:gs>
                <a:gs pos="100000">
                  <a:srgbClr val="7E0000"/>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72000" rIns="0" bIns="0" anchor="ctr" anchorCtr="0"/>
            <a:lstStyle/>
            <a:p>
              <a:pPr marL="190500" indent="-190500" algn="ctr">
                <a:lnSpc>
                  <a:spcPct val="95000"/>
                </a:lnSpc>
                <a:spcAft>
                  <a:spcPts val="400"/>
                </a:spcAft>
                <a:buClr>
                  <a:srgbClr val="808080"/>
                </a:buClr>
                <a:defRPr/>
              </a:pPr>
              <a:endParaRPr lang="en-US" sz="2400" b="1" noProof="1" smtClean="0">
                <a:solidFill>
                  <a:schemeClr val="bg1">
                    <a:lumMod val="85000"/>
                  </a:schemeClr>
                </a:solidFill>
                <a:cs typeface="Arial" charset="0"/>
                <a:sym typeface="Wingdings"/>
              </a:endParaRPr>
            </a:p>
          </p:txBody>
        </p:sp>
        <p:sp>
          <p:nvSpPr>
            <p:cNvPr id="124" name="Ellipse 138"/>
            <p:cNvSpPr/>
            <p:nvPr/>
          </p:nvSpPr>
          <p:spPr bwMode="gray">
            <a:xfrm>
              <a:off x="3979738" y="2427789"/>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25" name="Ellipse 139"/>
            <p:cNvSpPr/>
            <p:nvPr/>
          </p:nvSpPr>
          <p:spPr bwMode="gray">
            <a:xfrm>
              <a:off x="3934566" y="2382617"/>
              <a:ext cx="233010" cy="233010"/>
            </a:xfrm>
            <a:prstGeom prst="ellipse">
              <a:avLst/>
            </a:prstGeom>
            <a:noFill/>
            <a:ln w="12700">
              <a:solidFill>
                <a:schemeClr val="bg1">
                  <a:lumMod val="85000"/>
                </a:schemeClr>
              </a:solid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en-US" sz="1200" b="1" noProof="1">
                <a:solidFill>
                  <a:srgbClr val="000000"/>
                </a:solidFill>
                <a:cs typeface="Arial" charset="0"/>
              </a:endParaRPr>
            </a:p>
          </p:txBody>
        </p:sp>
        <p:cxnSp>
          <p:nvCxnSpPr>
            <p:cNvPr id="126" name="Gerade Verbindung 141"/>
            <p:cNvCxnSpPr/>
            <p:nvPr/>
          </p:nvCxnSpPr>
          <p:spPr bwMode="gray">
            <a:xfrm>
              <a:off x="4051071" y="2338233"/>
              <a:ext cx="0" cy="3217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7" name="Gerade Verbindung 143">
              <a:hlinkClick r:id="rId9" action="ppaction://hlinksldjump"/>
            </p:cNvPr>
            <p:cNvCxnSpPr/>
            <p:nvPr/>
          </p:nvCxnSpPr>
          <p:spPr bwMode="gray">
            <a:xfrm>
              <a:off x="3890182" y="2499122"/>
              <a:ext cx="3217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2" name="Textfeld 184">
              <a:hlinkClick r:id="rId3" action="ppaction://hlinksldjump"/>
            </p:cNvPr>
            <p:cNvSpPr txBox="1"/>
            <p:nvPr/>
          </p:nvSpPr>
          <p:spPr bwMode="gray">
            <a:xfrm>
              <a:off x="4167726" y="2692322"/>
              <a:ext cx="1124354" cy="600164"/>
            </a:xfrm>
            <a:prstGeom prst="rect">
              <a:avLst/>
            </a:prstGeom>
            <a:noFill/>
          </p:spPr>
          <p:txBody>
            <a:bodyPr wrap="square" rtlCol="0" anchor="ctr" anchorCtr="0">
              <a:spAutoFit/>
            </a:bodyPr>
            <a:lstStyle/>
            <a:p>
              <a:r>
                <a:rPr lang="en-US" sz="1100" dirty="0" err="1" smtClean="0"/>
                <a:t>Levantamiento</a:t>
              </a:r>
              <a:r>
                <a:rPr lang="en-US" sz="1100" dirty="0" smtClean="0"/>
                <a:t> de</a:t>
              </a:r>
              <a:br>
                <a:rPr lang="en-US" sz="1100" dirty="0" smtClean="0"/>
              </a:br>
              <a:r>
                <a:rPr lang="en-US" sz="1100" dirty="0" err="1" smtClean="0"/>
                <a:t>Información</a:t>
              </a:r>
              <a:endParaRPr lang="en-US" sz="1100" dirty="0"/>
            </a:p>
          </p:txBody>
        </p:sp>
        <p:sp>
          <p:nvSpPr>
            <p:cNvPr id="173" name="Ellipse 110"/>
            <p:cNvSpPr/>
            <p:nvPr/>
          </p:nvSpPr>
          <p:spPr bwMode="gray">
            <a:xfrm>
              <a:off x="383084" y="2276872"/>
              <a:ext cx="444500" cy="444500"/>
            </a:xfrm>
            <a:prstGeom prst="ellipse">
              <a:avLst/>
            </a:prstGeom>
            <a:gradFill flip="none" rotWithShape="1">
              <a:gsLst>
                <a:gs pos="0">
                  <a:srgbClr val="C00000"/>
                </a:gs>
                <a:gs pos="100000">
                  <a:srgbClr val="7E0000"/>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72000" rIns="0" bIns="0" anchor="ctr" anchorCtr="0"/>
            <a:lstStyle/>
            <a:p>
              <a:pPr marL="190500" indent="-190500" algn="ctr">
                <a:lnSpc>
                  <a:spcPct val="95000"/>
                </a:lnSpc>
                <a:spcAft>
                  <a:spcPts val="400"/>
                </a:spcAft>
                <a:buClr>
                  <a:srgbClr val="808080"/>
                </a:buClr>
                <a:defRPr/>
              </a:pPr>
              <a:endParaRPr lang="en-US" sz="2400" b="1" noProof="1" smtClean="0">
                <a:solidFill>
                  <a:schemeClr val="bg1">
                    <a:lumMod val="85000"/>
                  </a:schemeClr>
                </a:solidFill>
                <a:cs typeface="Arial" charset="0"/>
                <a:sym typeface="Wingdings"/>
              </a:endParaRPr>
            </a:p>
          </p:txBody>
        </p:sp>
        <p:sp>
          <p:nvSpPr>
            <p:cNvPr id="174" name="Ellipse 138"/>
            <p:cNvSpPr/>
            <p:nvPr/>
          </p:nvSpPr>
          <p:spPr bwMode="gray">
            <a:xfrm>
              <a:off x="534001" y="2427789"/>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75" name="Ellipse 139"/>
            <p:cNvSpPr/>
            <p:nvPr/>
          </p:nvSpPr>
          <p:spPr bwMode="gray">
            <a:xfrm>
              <a:off x="488829" y="2382617"/>
              <a:ext cx="233010" cy="233010"/>
            </a:xfrm>
            <a:prstGeom prst="ellipse">
              <a:avLst/>
            </a:prstGeom>
            <a:noFill/>
            <a:ln w="12700">
              <a:solidFill>
                <a:schemeClr val="bg1">
                  <a:lumMod val="85000"/>
                </a:schemeClr>
              </a:solid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en-US" sz="1200" b="1" noProof="1">
                <a:solidFill>
                  <a:srgbClr val="000000"/>
                </a:solidFill>
                <a:cs typeface="Arial" charset="0"/>
              </a:endParaRPr>
            </a:p>
          </p:txBody>
        </p:sp>
        <p:cxnSp>
          <p:nvCxnSpPr>
            <p:cNvPr id="176" name="Gerade Verbindung 141"/>
            <p:cNvCxnSpPr>
              <a:stCxn id="173" idx="0"/>
              <a:endCxn id="173" idx="4"/>
            </p:cNvCxnSpPr>
            <p:nvPr/>
          </p:nvCxnSpPr>
          <p:spPr bwMode="gray">
            <a:xfrm>
              <a:off x="605334" y="2338233"/>
              <a:ext cx="0" cy="3217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7" name="Gerade Verbindung 143">
              <a:hlinkClick r:id="rId8" action="ppaction://hlinksldjump"/>
            </p:cNvPr>
            <p:cNvCxnSpPr>
              <a:stCxn id="173" idx="2"/>
              <a:endCxn id="173" idx="6"/>
            </p:cNvCxnSpPr>
            <p:nvPr/>
          </p:nvCxnSpPr>
          <p:spPr bwMode="gray">
            <a:xfrm>
              <a:off x="444445" y="2499122"/>
              <a:ext cx="3217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Gerade Verbindung 154"/>
            <p:cNvCxnSpPr/>
            <p:nvPr/>
          </p:nvCxnSpPr>
          <p:spPr bwMode="gray">
            <a:xfrm>
              <a:off x="2257168" y="4653255"/>
              <a:ext cx="2304" cy="3142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5" name="Textfeld 187">
              <a:hlinkClick r:id="rId14" action="ppaction://hlinksldjump"/>
            </p:cNvPr>
            <p:cNvSpPr txBox="1"/>
            <p:nvPr/>
          </p:nvSpPr>
          <p:spPr bwMode="gray">
            <a:xfrm>
              <a:off x="2495993" y="4953798"/>
              <a:ext cx="1669047" cy="261610"/>
            </a:xfrm>
            <a:prstGeom prst="rect">
              <a:avLst/>
            </a:prstGeom>
            <a:noFill/>
          </p:spPr>
          <p:txBody>
            <a:bodyPr wrap="none" rtlCol="0" anchor="ctr" anchorCtr="0">
              <a:spAutoFit/>
            </a:bodyPr>
            <a:lstStyle/>
            <a:p>
              <a:r>
                <a:rPr lang="en-US" sz="1100" dirty="0" err="1" smtClean="0"/>
                <a:t>Modelo</a:t>
              </a:r>
              <a:r>
                <a:rPr lang="en-US" sz="1100" dirty="0" smtClean="0"/>
                <a:t> de </a:t>
              </a:r>
              <a:r>
                <a:rPr lang="en-US" sz="1100" dirty="0" err="1" smtClean="0"/>
                <a:t>Madurez</a:t>
              </a:r>
              <a:r>
                <a:rPr lang="en-US" sz="1100" dirty="0" smtClean="0"/>
                <a:t> de BI</a:t>
              </a:r>
              <a:endParaRPr lang="en-US" sz="1100" dirty="0"/>
            </a:p>
          </p:txBody>
        </p:sp>
        <p:sp>
          <p:nvSpPr>
            <p:cNvPr id="86" name="Ellipse 60"/>
            <p:cNvSpPr/>
            <p:nvPr/>
          </p:nvSpPr>
          <p:spPr bwMode="gray">
            <a:xfrm>
              <a:off x="2141676" y="4932983"/>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87" name="Ellipse 61">
              <a:hlinkClick r:id="rId14" action="ppaction://hlinksldjump"/>
            </p:cNvPr>
            <p:cNvSpPr/>
            <p:nvPr/>
          </p:nvSpPr>
          <p:spPr bwMode="gray">
            <a:xfrm>
              <a:off x="2204714" y="4996021"/>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75" name="Ellipse 60"/>
            <p:cNvSpPr/>
            <p:nvPr/>
          </p:nvSpPr>
          <p:spPr bwMode="gray">
            <a:xfrm>
              <a:off x="5377655" y="3898327"/>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76" name="Ellipse 61">
              <a:hlinkClick r:id="rId15" action="ppaction://hlinksldjump"/>
            </p:cNvPr>
            <p:cNvSpPr/>
            <p:nvPr/>
          </p:nvSpPr>
          <p:spPr bwMode="gray">
            <a:xfrm>
              <a:off x="5440693" y="3961365"/>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77" name="Ellipse 67"/>
            <p:cNvSpPr/>
            <p:nvPr/>
          </p:nvSpPr>
          <p:spPr bwMode="gray">
            <a:xfrm>
              <a:off x="5377655" y="2879335"/>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92" name="Ellipse 68">
              <a:hlinkClick r:id="rId15" action="ppaction://hlinksldjump"/>
            </p:cNvPr>
            <p:cNvSpPr/>
            <p:nvPr/>
          </p:nvSpPr>
          <p:spPr bwMode="gray">
            <a:xfrm>
              <a:off x="5440693" y="2942373"/>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cxnSp>
          <p:nvCxnSpPr>
            <p:cNvPr id="93" name="Gerade Verbindung 148"/>
            <p:cNvCxnSpPr>
              <a:endCxn id="77" idx="0"/>
            </p:cNvCxnSpPr>
            <p:nvPr/>
          </p:nvCxnSpPr>
          <p:spPr bwMode="gray">
            <a:xfrm>
              <a:off x="5512026" y="2726460"/>
              <a:ext cx="0" cy="15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Gerade Verbindung 150"/>
            <p:cNvCxnSpPr>
              <a:stCxn id="77" idx="4"/>
              <a:endCxn id="104" idx="0"/>
            </p:cNvCxnSpPr>
            <p:nvPr/>
          </p:nvCxnSpPr>
          <p:spPr bwMode="gray">
            <a:xfrm>
              <a:off x="5512026" y="3148077"/>
              <a:ext cx="0" cy="2407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Gerade Verbindung 152"/>
            <p:cNvCxnSpPr>
              <a:stCxn id="105" idx="4"/>
              <a:endCxn id="75" idx="0"/>
            </p:cNvCxnSpPr>
            <p:nvPr/>
          </p:nvCxnSpPr>
          <p:spPr bwMode="gray">
            <a:xfrm>
              <a:off x="5512026" y="3594535"/>
              <a:ext cx="0" cy="3037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0" name="Textfeld 184">
              <a:hlinkClick r:id="rId16" action="ppaction://hlinksldjump"/>
            </p:cNvPr>
            <p:cNvSpPr txBox="1"/>
            <p:nvPr/>
          </p:nvSpPr>
          <p:spPr bwMode="gray">
            <a:xfrm>
              <a:off x="5734276" y="2809965"/>
              <a:ext cx="1141980" cy="430887"/>
            </a:xfrm>
            <a:prstGeom prst="rect">
              <a:avLst/>
            </a:prstGeom>
            <a:noFill/>
          </p:spPr>
          <p:txBody>
            <a:bodyPr wrap="square" rtlCol="0" anchor="ctr" anchorCtr="0">
              <a:spAutoFit/>
            </a:bodyPr>
            <a:lstStyle/>
            <a:p>
              <a:r>
                <a:rPr lang="en-US" sz="1100" dirty="0" err="1" smtClean="0"/>
                <a:t>Fundamentos</a:t>
              </a:r>
              <a:r>
                <a:rPr lang="en-US" sz="1100" dirty="0" smtClean="0"/>
                <a:t> de la </a:t>
              </a:r>
              <a:r>
                <a:rPr lang="en-US" sz="1100" dirty="0" err="1" smtClean="0"/>
                <a:t>Guía</a:t>
              </a:r>
              <a:endParaRPr lang="en-US" sz="1100" dirty="0"/>
            </a:p>
          </p:txBody>
        </p:sp>
        <p:sp>
          <p:nvSpPr>
            <p:cNvPr id="101" name="Textfeld 185">
              <a:hlinkClick r:id="rId17" action="ppaction://hlinksldjump"/>
            </p:cNvPr>
            <p:cNvSpPr txBox="1"/>
            <p:nvPr/>
          </p:nvSpPr>
          <p:spPr bwMode="gray">
            <a:xfrm>
              <a:off x="5734277" y="3327864"/>
              <a:ext cx="1213988" cy="430887"/>
            </a:xfrm>
            <a:prstGeom prst="rect">
              <a:avLst/>
            </a:prstGeom>
            <a:noFill/>
          </p:spPr>
          <p:txBody>
            <a:bodyPr wrap="square" rtlCol="0" anchor="ctr" anchorCtr="0">
              <a:spAutoFit/>
            </a:bodyPr>
            <a:lstStyle/>
            <a:p>
              <a:r>
                <a:rPr lang="en-US" sz="1100" dirty="0" err="1" smtClean="0"/>
                <a:t>Implementación</a:t>
              </a:r>
              <a:r>
                <a:rPr lang="en-US" sz="1100" dirty="0" smtClean="0"/>
                <a:t> de la </a:t>
              </a:r>
              <a:r>
                <a:rPr lang="en-US" sz="1100" dirty="0" err="1" smtClean="0"/>
                <a:t>Guía</a:t>
              </a:r>
              <a:endParaRPr lang="en-US" sz="1100" dirty="0"/>
            </a:p>
          </p:txBody>
        </p:sp>
        <p:sp>
          <p:nvSpPr>
            <p:cNvPr id="102" name="Textfeld 186">
              <a:hlinkClick r:id="rId18" action="ppaction://hlinksldjump"/>
            </p:cNvPr>
            <p:cNvSpPr txBox="1"/>
            <p:nvPr/>
          </p:nvSpPr>
          <p:spPr bwMode="gray">
            <a:xfrm>
              <a:off x="5734276" y="3838665"/>
              <a:ext cx="925956" cy="430887"/>
            </a:xfrm>
            <a:prstGeom prst="rect">
              <a:avLst/>
            </a:prstGeom>
            <a:noFill/>
          </p:spPr>
          <p:txBody>
            <a:bodyPr wrap="square" rtlCol="0" anchor="ctr" anchorCtr="0">
              <a:spAutoFit/>
            </a:bodyPr>
            <a:lstStyle/>
            <a:p>
              <a:r>
                <a:rPr lang="en-US" sz="1100" dirty="0" err="1" smtClean="0"/>
                <a:t>Validación</a:t>
              </a:r>
              <a:r>
                <a:rPr lang="en-US" sz="1100" dirty="0" smtClean="0"/>
                <a:t> de la </a:t>
              </a:r>
              <a:r>
                <a:rPr lang="en-US" sz="1100" dirty="0" err="1" smtClean="0"/>
                <a:t>Guía</a:t>
              </a:r>
              <a:endParaRPr lang="en-US" sz="1100" dirty="0"/>
            </a:p>
          </p:txBody>
        </p:sp>
        <p:sp>
          <p:nvSpPr>
            <p:cNvPr id="103" name="Textfeld 205">
              <a:hlinkClick r:id="rId19" action="ppaction://hlinksldjump"/>
            </p:cNvPr>
            <p:cNvSpPr txBox="1"/>
            <p:nvPr/>
          </p:nvSpPr>
          <p:spPr bwMode="gray">
            <a:xfrm>
              <a:off x="5874600" y="2196846"/>
              <a:ext cx="1073665" cy="315795"/>
            </a:xfrm>
            <a:prstGeom prst="rect">
              <a:avLst/>
            </a:prstGeom>
            <a:noFill/>
          </p:spPr>
          <p:txBody>
            <a:bodyPr wrap="square" rtlCol="0" anchor="ctr" anchorCtr="0">
              <a:spAutoFit/>
            </a:bodyPr>
            <a:lstStyle/>
            <a:p>
              <a:r>
                <a:rPr lang="en-US" sz="1400" b="1" dirty="0" err="1" smtClean="0"/>
                <a:t>Capítulo</a:t>
              </a:r>
              <a:r>
                <a:rPr lang="en-US" sz="1400" b="1" dirty="0" smtClean="0"/>
                <a:t> </a:t>
              </a:r>
              <a:r>
                <a:rPr lang="en-US" sz="1400" b="1" dirty="0" smtClean="0"/>
                <a:t>IV</a:t>
              </a:r>
              <a:endParaRPr lang="en-US" sz="1400" dirty="0"/>
            </a:p>
          </p:txBody>
        </p:sp>
        <p:sp>
          <p:nvSpPr>
            <p:cNvPr id="104" name="Ellipse 60"/>
            <p:cNvSpPr/>
            <p:nvPr/>
          </p:nvSpPr>
          <p:spPr bwMode="gray">
            <a:xfrm>
              <a:off x="5377655" y="3388831"/>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05" name="Ellipse 61">
              <a:hlinkClick r:id="rId7" action="ppaction://hlinksldjump"/>
            </p:cNvPr>
            <p:cNvSpPr/>
            <p:nvPr/>
          </p:nvSpPr>
          <p:spPr bwMode="gray">
            <a:xfrm>
              <a:off x="5440693" y="3451869"/>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06" name="Ellipse 110"/>
            <p:cNvSpPr/>
            <p:nvPr/>
          </p:nvSpPr>
          <p:spPr bwMode="gray">
            <a:xfrm>
              <a:off x="5292080" y="2275370"/>
              <a:ext cx="444500" cy="444500"/>
            </a:xfrm>
            <a:prstGeom prst="ellipse">
              <a:avLst/>
            </a:prstGeom>
            <a:gradFill flip="none" rotWithShape="1">
              <a:gsLst>
                <a:gs pos="0">
                  <a:srgbClr val="C00000"/>
                </a:gs>
                <a:gs pos="100000">
                  <a:srgbClr val="7E0000"/>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72000" rIns="0" bIns="0" anchor="ctr" anchorCtr="0"/>
            <a:lstStyle/>
            <a:p>
              <a:pPr marL="190500" indent="-190500" algn="ctr">
                <a:lnSpc>
                  <a:spcPct val="95000"/>
                </a:lnSpc>
                <a:spcAft>
                  <a:spcPts val="400"/>
                </a:spcAft>
                <a:buClr>
                  <a:srgbClr val="808080"/>
                </a:buClr>
                <a:defRPr/>
              </a:pPr>
              <a:endParaRPr lang="en-US" sz="2400" b="1" noProof="1" smtClean="0">
                <a:solidFill>
                  <a:schemeClr val="bg1">
                    <a:lumMod val="85000"/>
                  </a:schemeClr>
                </a:solidFill>
                <a:cs typeface="Arial" charset="0"/>
                <a:sym typeface="Wingdings"/>
              </a:endParaRPr>
            </a:p>
          </p:txBody>
        </p:sp>
        <p:sp>
          <p:nvSpPr>
            <p:cNvPr id="128" name="Ellipse 138"/>
            <p:cNvSpPr/>
            <p:nvPr/>
          </p:nvSpPr>
          <p:spPr bwMode="gray">
            <a:xfrm>
              <a:off x="5442997" y="2426287"/>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29" name="Ellipse 139"/>
            <p:cNvSpPr/>
            <p:nvPr/>
          </p:nvSpPr>
          <p:spPr bwMode="gray">
            <a:xfrm>
              <a:off x="5397825" y="2381115"/>
              <a:ext cx="233010" cy="233010"/>
            </a:xfrm>
            <a:prstGeom prst="ellipse">
              <a:avLst/>
            </a:prstGeom>
            <a:noFill/>
            <a:ln w="12700">
              <a:solidFill>
                <a:schemeClr val="bg1">
                  <a:lumMod val="85000"/>
                </a:schemeClr>
              </a:solid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en-US" sz="1200" b="1" noProof="1">
                <a:solidFill>
                  <a:srgbClr val="000000"/>
                </a:solidFill>
                <a:cs typeface="Arial" charset="0"/>
              </a:endParaRPr>
            </a:p>
          </p:txBody>
        </p:sp>
        <p:cxnSp>
          <p:nvCxnSpPr>
            <p:cNvPr id="130" name="Gerade Verbindung 141"/>
            <p:cNvCxnSpPr>
              <a:stCxn id="106" idx="0"/>
              <a:endCxn id="106" idx="4"/>
            </p:cNvCxnSpPr>
            <p:nvPr/>
          </p:nvCxnSpPr>
          <p:spPr bwMode="gray">
            <a:xfrm>
              <a:off x="5514330" y="2336731"/>
              <a:ext cx="0" cy="3217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1" name="Gerade Verbindung 143">
              <a:hlinkClick r:id="rId8" action="ppaction://hlinksldjump"/>
            </p:cNvPr>
            <p:cNvCxnSpPr>
              <a:stCxn id="106" idx="2"/>
              <a:endCxn id="106" idx="6"/>
            </p:cNvCxnSpPr>
            <p:nvPr/>
          </p:nvCxnSpPr>
          <p:spPr bwMode="gray">
            <a:xfrm>
              <a:off x="5353441" y="2497620"/>
              <a:ext cx="3217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2" name="Ellipse 110"/>
            <p:cNvSpPr/>
            <p:nvPr/>
          </p:nvSpPr>
          <p:spPr bwMode="gray">
            <a:xfrm>
              <a:off x="7151836" y="2276872"/>
              <a:ext cx="444500" cy="444500"/>
            </a:xfrm>
            <a:prstGeom prst="ellipse">
              <a:avLst/>
            </a:prstGeom>
            <a:gradFill flip="none" rotWithShape="1">
              <a:gsLst>
                <a:gs pos="0">
                  <a:srgbClr val="C00000"/>
                </a:gs>
                <a:gs pos="100000">
                  <a:srgbClr val="7E0000"/>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72000" rIns="0" bIns="0" anchor="ctr" anchorCtr="0"/>
            <a:lstStyle/>
            <a:p>
              <a:pPr marL="190500" indent="-190500" algn="ctr">
                <a:lnSpc>
                  <a:spcPct val="95000"/>
                </a:lnSpc>
                <a:spcAft>
                  <a:spcPts val="400"/>
                </a:spcAft>
                <a:buClr>
                  <a:srgbClr val="808080"/>
                </a:buClr>
                <a:defRPr/>
              </a:pPr>
              <a:endParaRPr lang="en-US" sz="2400" b="1" noProof="1" smtClean="0">
                <a:solidFill>
                  <a:schemeClr val="bg1">
                    <a:lumMod val="85000"/>
                  </a:schemeClr>
                </a:solidFill>
                <a:cs typeface="Arial" charset="0"/>
                <a:sym typeface="Wingdings"/>
              </a:endParaRPr>
            </a:p>
          </p:txBody>
        </p:sp>
        <p:sp>
          <p:nvSpPr>
            <p:cNvPr id="133" name="Ellipse 138"/>
            <p:cNvSpPr/>
            <p:nvPr/>
          </p:nvSpPr>
          <p:spPr bwMode="gray">
            <a:xfrm>
              <a:off x="7302753" y="2427789"/>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sp>
          <p:nvSpPr>
            <p:cNvPr id="134" name="Ellipse 139"/>
            <p:cNvSpPr/>
            <p:nvPr/>
          </p:nvSpPr>
          <p:spPr bwMode="gray">
            <a:xfrm>
              <a:off x="7257581" y="2382617"/>
              <a:ext cx="233010" cy="233010"/>
            </a:xfrm>
            <a:prstGeom prst="ellipse">
              <a:avLst/>
            </a:prstGeom>
            <a:noFill/>
            <a:ln w="12700">
              <a:solidFill>
                <a:schemeClr val="bg1">
                  <a:lumMod val="85000"/>
                </a:schemeClr>
              </a:solid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en-US" sz="1200" b="1" noProof="1">
                <a:solidFill>
                  <a:srgbClr val="000000"/>
                </a:solidFill>
                <a:cs typeface="Arial" charset="0"/>
              </a:endParaRPr>
            </a:p>
          </p:txBody>
        </p:sp>
        <p:cxnSp>
          <p:nvCxnSpPr>
            <p:cNvPr id="135" name="Gerade Verbindung 141"/>
            <p:cNvCxnSpPr>
              <a:stCxn id="132" idx="0"/>
              <a:endCxn id="132" idx="4"/>
            </p:cNvCxnSpPr>
            <p:nvPr/>
          </p:nvCxnSpPr>
          <p:spPr bwMode="gray">
            <a:xfrm>
              <a:off x="7374086" y="2338233"/>
              <a:ext cx="0" cy="3217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6" name="Gerade Verbindung 143">
              <a:hlinkClick r:id="rId20" action="ppaction://hlinksldjump"/>
            </p:cNvPr>
            <p:cNvCxnSpPr>
              <a:stCxn id="132" idx="2"/>
              <a:endCxn id="132" idx="6"/>
            </p:cNvCxnSpPr>
            <p:nvPr/>
          </p:nvCxnSpPr>
          <p:spPr bwMode="gray">
            <a:xfrm>
              <a:off x="7213197" y="2499122"/>
              <a:ext cx="3217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7" name="Gerade Verbindung 202"/>
            <p:cNvCxnSpPr>
              <a:stCxn id="106" idx="6"/>
              <a:endCxn id="132" idx="2"/>
            </p:cNvCxnSpPr>
            <p:nvPr/>
          </p:nvCxnSpPr>
          <p:spPr bwMode="gray">
            <a:xfrm>
              <a:off x="5736580" y="2497620"/>
              <a:ext cx="1415256" cy="15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Textfeld 207">
              <a:hlinkClick r:id="rId21" action="ppaction://hlinksldjump"/>
            </p:cNvPr>
            <p:cNvSpPr txBox="1"/>
            <p:nvPr/>
          </p:nvSpPr>
          <p:spPr bwMode="gray">
            <a:xfrm>
              <a:off x="7596336" y="2204864"/>
              <a:ext cx="1080120" cy="307777"/>
            </a:xfrm>
            <a:prstGeom prst="rect">
              <a:avLst/>
            </a:prstGeom>
            <a:noFill/>
          </p:spPr>
          <p:txBody>
            <a:bodyPr wrap="square" rtlCol="0" anchor="ctr" anchorCtr="0">
              <a:spAutoFit/>
            </a:bodyPr>
            <a:lstStyle/>
            <a:p>
              <a:r>
                <a:rPr lang="en-US" sz="1400" b="1" dirty="0" err="1" smtClean="0"/>
                <a:t>Capítulo</a:t>
              </a:r>
              <a:r>
                <a:rPr lang="en-US" sz="1400" b="1" dirty="0" smtClean="0"/>
                <a:t> </a:t>
              </a:r>
              <a:r>
                <a:rPr lang="en-US" sz="1400" b="1" dirty="0" smtClean="0"/>
                <a:t>V</a:t>
              </a:r>
              <a:endParaRPr lang="en-US" sz="1400" dirty="0"/>
            </a:p>
          </p:txBody>
        </p:sp>
        <p:sp>
          <p:nvSpPr>
            <p:cNvPr id="141" name="Ellipse 67"/>
            <p:cNvSpPr/>
            <p:nvPr/>
          </p:nvSpPr>
          <p:spPr bwMode="gray">
            <a:xfrm>
              <a:off x="7246377" y="2879335"/>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42" name="Ellipse 68">
              <a:hlinkClick r:id="rId10" action="ppaction://hlinksldjump"/>
            </p:cNvPr>
            <p:cNvSpPr/>
            <p:nvPr/>
          </p:nvSpPr>
          <p:spPr bwMode="gray">
            <a:xfrm>
              <a:off x="7309415" y="2942373"/>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cxnSp>
          <p:nvCxnSpPr>
            <p:cNvPr id="143" name="Gerade Verbindung 148"/>
            <p:cNvCxnSpPr>
              <a:endCxn id="141" idx="0"/>
            </p:cNvCxnSpPr>
            <p:nvPr/>
          </p:nvCxnSpPr>
          <p:spPr bwMode="gray">
            <a:xfrm>
              <a:off x="7380748" y="2726460"/>
              <a:ext cx="0" cy="15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4" name="Gerade Verbindung 150"/>
            <p:cNvCxnSpPr>
              <a:stCxn id="141" idx="4"/>
              <a:endCxn id="149" idx="0"/>
            </p:cNvCxnSpPr>
            <p:nvPr/>
          </p:nvCxnSpPr>
          <p:spPr bwMode="gray">
            <a:xfrm>
              <a:off x="7380748" y="3148077"/>
              <a:ext cx="0" cy="2407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6" name="Textfeld 184">
              <a:hlinkClick r:id="rId22" action="ppaction://hlinksldjump"/>
            </p:cNvPr>
            <p:cNvSpPr txBox="1"/>
            <p:nvPr/>
          </p:nvSpPr>
          <p:spPr bwMode="gray">
            <a:xfrm>
              <a:off x="7602998" y="2863886"/>
              <a:ext cx="931665" cy="261610"/>
            </a:xfrm>
            <a:prstGeom prst="rect">
              <a:avLst/>
            </a:prstGeom>
            <a:noFill/>
          </p:spPr>
          <p:txBody>
            <a:bodyPr wrap="none" rtlCol="0" anchor="ctr" anchorCtr="0">
              <a:spAutoFit/>
            </a:bodyPr>
            <a:lstStyle/>
            <a:p>
              <a:r>
                <a:rPr lang="en-US" sz="1100" dirty="0" err="1" smtClean="0"/>
                <a:t>Conclusiones</a:t>
              </a:r>
              <a:endParaRPr lang="en-US" sz="1100" dirty="0"/>
            </a:p>
          </p:txBody>
        </p:sp>
        <p:sp>
          <p:nvSpPr>
            <p:cNvPr id="147" name="Textfeld 185">
              <a:hlinkClick r:id="rId23" action="ppaction://hlinksldjump"/>
            </p:cNvPr>
            <p:cNvSpPr txBox="1"/>
            <p:nvPr/>
          </p:nvSpPr>
          <p:spPr bwMode="gray">
            <a:xfrm>
              <a:off x="7602998" y="3375989"/>
              <a:ext cx="1226618" cy="261610"/>
            </a:xfrm>
            <a:prstGeom prst="rect">
              <a:avLst/>
            </a:prstGeom>
            <a:noFill/>
          </p:spPr>
          <p:txBody>
            <a:bodyPr wrap="none" rtlCol="0" anchor="ctr" anchorCtr="0">
              <a:spAutoFit/>
            </a:bodyPr>
            <a:lstStyle/>
            <a:p>
              <a:r>
                <a:rPr lang="en-US" sz="1100" dirty="0" err="1" smtClean="0"/>
                <a:t>Recomendaciones</a:t>
              </a:r>
              <a:endParaRPr lang="en-US" sz="1100" dirty="0"/>
            </a:p>
          </p:txBody>
        </p:sp>
        <p:sp>
          <p:nvSpPr>
            <p:cNvPr id="149" name="Ellipse 60"/>
            <p:cNvSpPr/>
            <p:nvPr/>
          </p:nvSpPr>
          <p:spPr bwMode="gray">
            <a:xfrm>
              <a:off x="7246377" y="3388831"/>
              <a:ext cx="268742" cy="268742"/>
            </a:xfrm>
            <a:prstGeom prst="ellipse">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nchorCtr="0"/>
            <a:lstStyle/>
            <a:p>
              <a:pPr marL="190500" indent="-190500">
                <a:lnSpc>
                  <a:spcPct val="95000"/>
                </a:lnSpc>
                <a:spcAft>
                  <a:spcPts val="400"/>
                </a:spcAft>
                <a:buClr>
                  <a:srgbClr val="808080"/>
                </a:buClr>
              </a:pPr>
              <a:endParaRPr lang="en-US" sz="1200" b="1" noProof="1">
                <a:solidFill>
                  <a:srgbClr val="000000"/>
                </a:solidFill>
                <a:cs typeface="Arial" charset="0"/>
              </a:endParaRPr>
            </a:p>
          </p:txBody>
        </p:sp>
        <p:sp>
          <p:nvSpPr>
            <p:cNvPr id="150" name="Ellipse 61">
              <a:hlinkClick r:id="rId12" action="ppaction://hlinksldjump"/>
            </p:cNvPr>
            <p:cNvSpPr/>
            <p:nvPr/>
          </p:nvSpPr>
          <p:spPr bwMode="gray">
            <a:xfrm>
              <a:off x="7309415" y="3451869"/>
              <a:ext cx="142666" cy="142666"/>
            </a:xfrm>
            <a:prstGeom prst="ellipse">
              <a:avLst/>
            </a:pr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indent="-190500">
                <a:lnSpc>
                  <a:spcPct val="95000"/>
                </a:lnSpc>
                <a:spcAft>
                  <a:spcPts val="400"/>
                </a:spcAft>
                <a:buClr>
                  <a:srgbClr val="808080"/>
                </a:buClr>
                <a:defRPr/>
              </a:pPr>
              <a:endParaRPr lang="en-US" b="1" noProof="1"/>
            </a:p>
          </p:txBody>
        </p:sp>
        <p:cxnSp>
          <p:nvCxnSpPr>
            <p:cNvPr id="151" name="Gerade Verbindung 159"/>
            <p:cNvCxnSpPr>
              <a:stCxn id="123" idx="2"/>
              <a:endCxn id="46" idx="6"/>
            </p:cNvCxnSpPr>
            <p:nvPr/>
          </p:nvCxnSpPr>
          <p:spPr bwMode="gray">
            <a:xfrm flipH="1">
              <a:off x="2470452" y="2499122"/>
              <a:ext cx="136901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416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anim calcmode="lin" valueType="num">
                                      <p:cBhvr>
                                        <p:cTn id="8" dur="1000" fill="hold"/>
                                        <p:tgtEl>
                                          <p:spTgt spid="189"/>
                                        </p:tgtEl>
                                        <p:attrNameLst>
                                          <p:attrName>ppt_x</p:attrName>
                                        </p:attrNameLst>
                                      </p:cBhvr>
                                      <p:tavLst>
                                        <p:tav tm="0">
                                          <p:val>
                                            <p:strVal val="#ppt_x"/>
                                          </p:val>
                                        </p:tav>
                                        <p:tav tm="100000">
                                          <p:val>
                                            <p:strVal val="#ppt_x"/>
                                          </p:val>
                                        </p:tav>
                                      </p:tavLst>
                                    </p:anim>
                                    <p:anim calcmode="lin" valueType="num">
                                      <p:cBhvr>
                                        <p:cTn id="9"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82" t="26590" r="45605" b="19245"/>
          <a:stretch/>
        </p:blipFill>
        <p:spPr bwMode="auto">
          <a:xfrm>
            <a:off x="1843235" y="1844824"/>
            <a:ext cx="5609085" cy="347919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Gobierno de Business </a:t>
            </a:r>
            <a:r>
              <a:rPr lang="es-MX" sz="3600" b="1" dirty="0" err="1" smtClean="0">
                <a:solidFill>
                  <a:schemeClr val="tx2">
                    <a:lumMod val="60000"/>
                    <a:lumOff val="40000"/>
                  </a:schemeClr>
                </a:solidFill>
                <a:latin typeface="Albertus MT" pitchFamily="18" charset="0"/>
              </a:rPr>
              <a:t>Intelligence</a:t>
            </a:r>
            <a:endParaRPr lang="es-MX" sz="3600" b="1" dirty="0">
              <a:solidFill>
                <a:schemeClr val="tx2">
                  <a:lumMod val="60000"/>
                  <a:lumOff val="40000"/>
                </a:schemeClr>
              </a:solidFill>
              <a:latin typeface="Albertus MT" pitchFamily="18" charset="0"/>
            </a:endParaRPr>
          </a:p>
        </p:txBody>
      </p:sp>
      <p:sp>
        <p:nvSpPr>
          <p:cNvPr id="64"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3" name="12 Grupo"/>
          <p:cNvGrpSpPr/>
          <p:nvPr/>
        </p:nvGrpSpPr>
        <p:grpSpPr>
          <a:xfrm>
            <a:off x="107504" y="5949280"/>
            <a:ext cx="737223" cy="778569"/>
            <a:chOff x="107504" y="5949280"/>
            <a:chExt cx="737223" cy="778569"/>
          </a:xfrm>
        </p:grpSpPr>
        <p:pic>
          <p:nvPicPr>
            <p:cNvPr id="14"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455338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anim calcmode="lin" valueType="num">
                                      <p:cBhvr>
                                        <p:cTn id="14" dur="1000" fill="hold"/>
                                        <p:tgtEl>
                                          <p:spTgt spid="4099"/>
                                        </p:tgtEl>
                                        <p:attrNameLst>
                                          <p:attrName>ppt_x</p:attrName>
                                        </p:attrNameLst>
                                      </p:cBhvr>
                                      <p:tavLst>
                                        <p:tav tm="0">
                                          <p:val>
                                            <p:strVal val="#ppt_x"/>
                                          </p:val>
                                        </p:tav>
                                        <p:tav tm="100000">
                                          <p:val>
                                            <p:strVal val="#ppt_x"/>
                                          </p:val>
                                        </p:tav>
                                      </p:tavLst>
                                    </p:anim>
                                    <p:anim calcmode="lin" valueType="num">
                                      <p:cBhvr>
                                        <p:cTn id="15"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r>
              <a:rPr lang="es-MX" sz="3600" b="1" dirty="0">
                <a:solidFill>
                  <a:schemeClr val="tx2">
                    <a:lumMod val="60000"/>
                    <a:lumOff val="40000"/>
                  </a:schemeClr>
                </a:solidFill>
                <a:latin typeface="Albertus MT" pitchFamily="18" charset="0"/>
              </a:rPr>
              <a:t>Centro de Competencias de Business </a:t>
            </a:r>
            <a:r>
              <a:rPr lang="es-MX" sz="3600" b="1" dirty="0" err="1">
                <a:solidFill>
                  <a:schemeClr val="tx2">
                    <a:lumMod val="60000"/>
                    <a:lumOff val="40000"/>
                  </a:schemeClr>
                </a:solidFill>
                <a:latin typeface="Albertus MT" pitchFamily="18" charset="0"/>
              </a:rPr>
              <a:t>Intelligence</a:t>
            </a:r>
            <a:r>
              <a:rPr lang="es-MX" sz="3600" b="1" dirty="0">
                <a:solidFill>
                  <a:schemeClr val="tx2">
                    <a:lumMod val="60000"/>
                    <a:lumOff val="40000"/>
                  </a:schemeClr>
                </a:solidFill>
                <a:latin typeface="Albertus MT" pitchFamily="18" charset="0"/>
              </a:rPr>
              <a:t> (BICC)</a:t>
            </a:r>
          </a:p>
        </p:txBody>
      </p:sp>
      <p:sp>
        <p:nvSpPr>
          <p:cNvPr id="8" name="7 Marcador de contenido"/>
          <p:cNvSpPr>
            <a:spLocks noGrp="1"/>
          </p:cNvSpPr>
          <p:nvPr>
            <p:ph idx="1"/>
          </p:nvPr>
        </p:nvSpPr>
        <p:spPr>
          <a:xfrm>
            <a:off x="457200" y="1600201"/>
            <a:ext cx="8229600" cy="4061048"/>
          </a:xfrm>
        </p:spPr>
        <p:txBody>
          <a:bodyPr>
            <a:noAutofit/>
          </a:bodyPr>
          <a:lstStyle/>
          <a:p>
            <a:pPr marL="0" indent="0" algn="ctr">
              <a:buNone/>
            </a:pPr>
            <a:r>
              <a:rPr lang="es-EC" sz="2000" dirty="0" smtClean="0"/>
              <a:t>“</a:t>
            </a:r>
            <a:r>
              <a:rPr lang="es-EC" sz="2000" dirty="0"/>
              <a:t>Equipo de líneas funcionales con tareas, papeles, responsabilidades y procesos específicos para apoyar y promover el uso eficaz de Business </a:t>
            </a:r>
            <a:r>
              <a:rPr lang="es-EC" sz="2000" dirty="0" err="1"/>
              <a:t>Intelligence</a:t>
            </a:r>
            <a:r>
              <a:rPr lang="es-EC" sz="2000" dirty="0"/>
              <a:t>, a través de la organización”. </a:t>
            </a:r>
            <a:r>
              <a:rPr lang="es-EC" sz="2000" dirty="0" err="1" smtClean="0"/>
              <a:t>Gartner</a:t>
            </a:r>
            <a:endParaRPr lang="es-EC" sz="2000" dirty="0" smtClean="0"/>
          </a:p>
          <a:p>
            <a:pPr marL="0" indent="0" algn="ctr">
              <a:buNone/>
            </a:pPr>
            <a:endParaRPr lang="es-EC" sz="2000" dirty="0"/>
          </a:p>
          <a:p>
            <a:pPr marL="0" indent="0" algn="ctr">
              <a:buNone/>
            </a:pPr>
            <a:r>
              <a:rPr lang="es-EC" sz="2000" dirty="0"/>
              <a:t>“Grupo de tomadores de decisión enfocados en promover iniciativas de BI. Con el crecimiento de profundidad y anchura de soluciones de BI, un BICC es imperativo para ayudar a capturar y apalancar las mejores prácticas a lo largo de la organización” TDWI</a:t>
            </a:r>
            <a:endParaRPr lang="es-EC" sz="2000" dirty="0" smtClean="0"/>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3" name="2 Grupo"/>
          <p:cNvGrpSpPr/>
          <p:nvPr/>
        </p:nvGrpSpPr>
        <p:grpSpPr>
          <a:xfrm>
            <a:off x="6516216" y="4640313"/>
            <a:ext cx="2230624" cy="1813023"/>
            <a:chOff x="297183" y="4279715"/>
            <a:chExt cx="2230624" cy="1813023"/>
          </a:xfrm>
        </p:grpSpPr>
        <p:grpSp>
          <p:nvGrpSpPr>
            <p:cNvPr id="13" name="Gruppieren 67"/>
            <p:cNvGrpSpPr/>
            <p:nvPr/>
          </p:nvGrpSpPr>
          <p:grpSpPr>
            <a:xfrm>
              <a:off x="297183" y="4279715"/>
              <a:ext cx="2230624" cy="1666178"/>
              <a:chOff x="1379457" y="5394124"/>
              <a:chExt cx="248127" cy="185340"/>
            </a:xfrm>
          </p:grpSpPr>
          <p:pic>
            <p:nvPicPr>
              <p:cNvPr id="14"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5"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6" name="Gruppieren 72"/>
            <p:cNvGrpSpPr/>
            <p:nvPr/>
          </p:nvGrpSpPr>
          <p:grpSpPr>
            <a:xfrm>
              <a:off x="297183" y="4892794"/>
              <a:ext cx="1479446" cy="1199944"/>
              <a:chOff x="1379457" y="5378214"/>
              <a:chExt cx="248127" cy="201250"/>
            </a:xfrm>
          </p:grpSpPr>
          <p:pic>
            <p:nvPicPr>
              <p:cNvPr id="17"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8"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9" name="Gruppieren 75"/>
            <p:cNvGrpSpPr/>
            <p:nvPr/>
          </p:nvGrpSpPr>
          <p:grpSpPr>
            <a:xfrm>
              <a:off x="1337644" y="5298687"/>
              <a:ext cx="932034" cy="755951"/>
              <a:chOff x="1379457" y="5378214"/>
              <a:chExt cx="248127" cy="201250"/>
            </a:xfrm>
          </p:grpSpPr>
          <p:pic>
            <p:nvPicPr>
              <p:cNvPr id="20"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1"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2" name="Gruppieren 36"/>
          <p:cNvGrpSpPr/>
          <p:nvPr/>
        </p:nvGrpSpPr>
        <p:grpSpPr bwMode="gray">
          <a:xfrm>
            <a:off x="0" y="4595378"/>
            <a:ext cx="9144000" cy="922412"/>
            <a:chOff x="0" y="4221088"/>
            <a:chExt cx="9144000" cy="922412"/>
          </a:xfrm>
        </p:grpSpPr>
        <p:sp>
          <p:nvSpPr>
            <p:cNvPr id="23"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24"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grpSp>
        <p:nvGrpSpPr>
          <p:cNvPr id="25" name="24 Grupo"/>
          <p:cNvGrpSpPr/>
          <p:nvPr/>
        </p:nvGrpSpPr>
        <p:grpSpPr>
          <a:xfrm>
            <a:off x="107504" y="5949280"/>
            <a:ext cx="737223" cy="778569"/>
            <a:chOff x="107504" y="5949280"/>
            <a:chExt cx="737223" cy="778569"/>
          </a:xfrm>
        </p:grpSpPr>
        <p:pic>
          <p:nvPicPr>
            <p:cNvPr id="26"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852571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000" b="1" dirty="0">
                <a:solidFill>
                  <a:schemeClr val="tx2">
                    <a:lumMod val="60000"/>
                    <a:lumOff val="40000"/>
                  </a:schemeClr>
                </a:solidFill>
                <a:latin typeface="Albertus MT" pitchFamily="18" charset="0"/>
              </a:rPr>
              <a:t>Centro de Competencias de Business </a:t>
            </a:r>
            <a:r>
              <a:rPr lang="es-MX" sz="3000" b="1" dirty="0" err="1">
                <a:solidFill>
                  <a:schemeClr val="tx2">
                    <a:lumMod val="60000"/>
                    <a:lumOff val="40000"/>
                  </a:schemeClr>
                </a:solidFill>
                <a:latin typeface="Albertus MT" pitchFamily="18" charset="0"/>
              </a:rPr>
              <a:t>Intelligence</a:t>
            </a:r>
            <a:r>
              <a:rPr lang="es-MX" sz="3000" b="1" dirty="0">
                <a:solidFill>
                  <a:schemeClr val="tx2">
                    <a:lumMod val="60000"/>
                    <a:lumOff val="40000"/>
                  </a:schemeClr>
                </a:solidFill>
                <a:latin typeface="Albertus MT" pitchFamily="18" charset="0"/>
              </a:rPr>
              <a:t> (BICC</a:t>
            </a:r>
            <a:r>
              <a:rPr lang="es-MX" sz="3000" b="1" dirty="0" smtClean="0">
                <a:solidFill>
                  <a:schemeClr val="tx2">
                    <a:lumMod val="60000"/>
                    <a:lumOff val="40000"/>
                  </a:schemeClr>
                </a:solidFill>
                <a:latin typeface="Albertus MT" pitchFamily="18" charset="0"/>
              </a:rPr>
              <a:t>) – Competencias y Habilidades</a:t>
            </a:r>
            <a:endParaRPr lang="es-MX" sz="3000" b="1" dirty="0">
              <a:solidFill>
                <a:schemeClr val="tx2">
                  <a:lumMod val="60000"/>
                  <a:lumOff val="40000"/>
                </a:schemeClr>
              </a:solidFill>
              <a:latin typeface="Albertus MT" pitchFamily="18" charset="0"/>
            </a:endParaRP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62" name="61 Grupo"/>
          <p:cNvGrpSpPr/>
          <p:nvPr/>
        </p:nvGrpSpPr>
        <p:grpSpPr>
          <a:xfrm>
            <a:off x="467544" y="1607058"/>
            <a:ext cx="8218847" cy="3982182"/>
            <a:chOff x="611926" y="1412776"/>
            <a:chExt cx="8218847" cy="3982182"/>
          </a:xfrm>
        </p:grpSpPr>
        <p:grpSp>
          <p:nvGrpSpPr>
            <p:cNvPr id="61" name="60 Grupo"/>
            <p:cNvGrpSpPr/>
            <p:nvPr/>
          </p:nvGrpSpPr>
          <p:grpSpPr>
            <a:xfrm>
              <a:off x="611926" y="1412776"/>
              <a:ext cx="8218847" cy="3982182"/>
              <a:chOff x="611926" y="1412776"/>
              <a:chExt cx="8218847" cy="3982182"/>
            </a:xfrm>
          </p:grpSpPr>
          <p:sp>
            <p:nvSpPr>
              <p:cNvPr id="25" name="Ellipse 14"/>
              <p:cNvSpPr/>
              <p:nvPr/>
            </p:nvSpPr>
            <p:spPr bwMode="gray">
              <a:xfrm>
                <a:off x="2412000" y="3234958"/>
                <a:ext cx="2160000" cy="2160000"/>
              </a:xfrm>
              <a:prstGeom prst="ellipse">
                <a:avLst/>
              </a:prstGeom>
              <a:gradFill>
                <a:gsLst>
                  <a:gs pos="0">
                    <a:schemeClr val="accent1">
                      <a:lumMod val="60000"/>
                      <a:lumOff val="40000"/>
                    </a:schemeClr>
                  </a:gs>
                  <a:gs pos="100000">
                    <a:schemeClr val="accent1"/>
                  </a:gs>
                </a:gsLst>
                <a:lin ang="5400000" scaled="1"/>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endParaRPr lang="en-US" b="1" noProof="1">
                  <a:solidFill>
                    <a:srgbClr val="FFFFFF"/>
                  </a:solidFill>
                  <a:cs typeface="Arial" charset="0"/>
                </a:endParaRPr>
              </a:p>
            </p:txBody>
          </p:sp>
          <p:sp>
            <p:nvSpPr>
              <p:cNvPr id="27" name="Ellipse 14"/>
              <p:cNvSpPr/>
              <p:nvPr/>
            </p:nvSpPr>
            <p:spPr bwMode="gray">
              <a:xfrm>
                <a:off x="4499992" y="3234958"/>
                <a:ext cx="2160000" cy="2160000"/>
              </a:xfrm>
              <a:prstGeom prst="ellipse">
                <a:avLst/>
              </a:prstGeom>
              <a:solidFill>
                <a:schemeClr val="tx2">
                  <a:lumMod val="40000"/>
                  <a:lumOff val="60000"/>
                  <a:alpha val="67000"/>
                </a:schemeClr>
              </a:solidFill>
              <a:ln w="12700">
                <a:solidFill>
                  <a:schemeClr val="tx2">
                    <a:lumMod val="40000"/>
                    <a:lumOff val="60000"/>
                  </a:schemeClr>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endParaRPr lang="en-US" b="1" noProof="1">
                  <a:solidFill>
                    <a:srgbClr val="FFFFFF"/>
                  </a:solidFill>
                  <a:cs typeface="Arial" charset="0"/>
                </a:endParaRPr>
              </a:p>
            </p:txBody>
          </p:sp>
          <p:sp>
            <p:nvSpPr>
              <p:cNvPr id="28" name="Ellipse 14"/>
              <p:cNvSpPr/>
              <p:nvPr/>
            </p:nvSpPr>
            <p:spPr bwMode="gray">
              <a:xfrm>
                <a:off x="3491880" y="1412776"/>
                <a:ext cx="2160000" cy="2160000"/>
              </a:xfrm>
              <a:prstGeom prst="ellipse">
                <a:avLst/>
              </a:prstGeom>
              <a:solidFill>
                <a:schemeClr val="tx2">
                  <a:lumMod val="20000"/>
                  <a:lumOff val="80000"/>
                  <a:alpha val="78000"/>
                </a:schemeClr>
              </a:solidFill>
              <a:ln w="12700">
                <a:solidFill>
                  <a:schemeClr val="tx2">
                    <a:lumMod val="20000"/>
                    <a:lumOff val="80000"/>
                  </a:schemeClr>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endParaRPr lang="en-US" b="1" noProof="1">
                  <a:solidFill>
                    <a:srgbClr val="FFFFFF"/>
                  </a:solidFill>
                  <a:cs typeface="Arial" charset="0"/>
                </a:endParaRPr>
              </a:p>
            </p:txBody>
          </p:sp>
          <p:grpSp>
            <p:nvGrpSpPr>
              <p:cNvPr id="29" name="Gruppieren 27"/>
              <p:cNvGrpSpPr/>
              <p:nvPr/>
            </p:nvGrpSpPr>
            <p:grpSpPr>
              <a:xfrm>
                <a:off x="1619911" y="1700808"/>
                <a:ext cx="1943977" cy="570156"/>
                <a:chOff x="4139952" y="1603214"/>
                <a:chExt cx="1943977" cy="570156"/>
              </a:xfrm>
            </p:grpSpPr>
            <p:cxnSp>
              <p:nvCxnSpPr>
                <p:cNvPr id="30" name="Gerade Verbindung 14"/>
                <p:cNvCxnSpPr>
                  <a:endCxn id="31" idx="3"/>
                </p:cNvCxnSpPr>
                <p:nvPr/>
              </p:nvCxnSpPr>
              <p:spPr bwMode="gray">
                <a:xfrm flipH="1" flipV="1">
                  <a:off x="5485695" y="1888292"/>
                  <a:ext cx="598234" cy="796"/>
                </a:xfrm>
                <a:prstGeom prst="line">
                  <a:avLst/>
                </a:prstGeom>
                <a:noFill/>
                <a:ln w="19050">
                  <a:solidFill>
                    <a:srgbClr val="969696"/>
                  </a:solidFill>
                  <a:prstDash val="sysDot"/>
                  <a:round/>
                  <a:headEnd/>
                  <a:tailEnd/>
                </a:ln>
                <a:effectLst/>
              </p:spPr>
            </p:cxnSp>
            <p:sp>
              <p:nvSpPr>
                <p:cNvPr id="31" name="Rechteck 15"/>
                <p:cNvSpPr/>
                <p:nvPr/>
              </p:nvSpPr>
              <p:spPr bwMode="gray">
                <a:xfrm>
                  <a:off x="4139952" y="1756717"/>
                  <a:ext cx="1345743" cy="263149"/>
                </a:xfrm>
                <a:prstGeom prst="rect">
                  <a:avLst/>
                </a:prstGeom>
              </p:spPr>
              <p:txBody>
                <a:bodyPr wrap="square" lIns="0" tIns="0" bIns="0" anchor="ctr" anchorCtr="0">
                  <a:spAutoFit/>
                </a:bodyPr>
                <a:lstStyle/>
                <a:p>
                  <a:pPr algn="r">
                    <a:lnSpc>
                      <a:spcPct val="95000"/>
                    </a:lnSpc>
                    <a:spcAft>
                      <a:spcPts val="400"/>
                    </a:spcAft>
                    <a:buClr>
                      <a:srgbClr val="808080"/>
                    </a:buClr>
                    <a:defRPr/>
                  </a:pPr>
                  <a:r>
                    <a:rPr lang="en-US" b="1" noProof="1" smtClean="0">
                      <a:cs typeface="Arial" charset="0"/>
                    </a:rPr>
                    <a:t>Negocio</a:t>
                  </a:r>
                  <a:endParaRPr lang="en-US" sz="2000" b="1" noProof="1" smtClean="0">
                    <a:cs typeface="Arial" charset="0"/>
                  </a:endParaRPr>
                </a:p>
              </p:txBody>
            </p:sp>
            <p:cxnSp>
              <p:nvCxnSpPr>
                <p:cNvPr id="32" name="Gerade Verbindung 19"/>
                <p:cNvCxnSpPr/>
                <p:nvPr/>
              </p:nvCxnSpPr>
              <p:spPr>
                <a:xfrm>
                  <a:off x="5485695" y="1603214"/>
                  <a:ext cx="0" cy="570156"/>
                </a:xfrm>
                <a:prstGeom prst="line">
                  <a:avLst/>
                </a:prstGeom>
                <a:noFill/>
                <a:ln w="19050">
                  <a:solidFill>
                    <a:srgbClr val="969696"/>
                  </a:solidFill>
                  <a:prstDash val="sysDot"/>
                  <a:round/>
                  <a:headEnd/>
                  <a:tailEnd/>
                </a:ln>
                <a:effectLst/>
              </p:spPr>
            </p:cxnSp>
          </p:grpSp>
          <p:grpSp>
            <p:nvGrpSpPr>
              <p:cNvPr id="39" name="Gruppieren 24"/>
              <p:cNvGrpSpPr/>
              <p:nvPr/>
            </p:nvGrpSpPr>
            <p:grpSpPr bwMode="gray">
              <a:xfrm>
                <a:off x="6659992" y="3717032"/>
                <a:ext cx="2170781" cy="570156"/>
                <a:chOff x="5480122" y="1603214"/>
                <a:chExt cx="2170781" cy="570156"/>
              </a:xfrm>
            </p:grpSpPr>
            <p:cxnSp>
              <p:nvCxnSpPr>
                <p:cNvPr id="40" name="Gerade Verbindung 25"/>
                <p:cNvCxnSpPr/>
                <p:nvPr/>
              </p:nvCxnSpPr>
              <p:spPr bwMode="gray">
                <a:xfrm flipH="1" flipV="1">
                  <a:off x="5480122" y="1888291"/>
                  <a:ext cx="541536" cy="1"/>
                </a:xfrm>
                <a:prstGeom prst="line">
                  <a:avLst/>
                </a:prstGeom>
                <a:noFill/>
                <a:ln w="19050">
                  <a:solidFill>
                    <a:srgbClr val="969696"/>
                  </a:solidFill>
                  <a:prstDash val="sysDot"/>
                  <a:round/>
                  <a:headEnd/>
                  <a:tailEnd/>
                </a:ln>
                <a:effectLst/>
              </p:spPr>
            </p:cxnSp>
            <p:sp>
              <p:nvSpPr>
                <p:cNvPr id="41" name="Rechteck 26"/>
                <p:cNvSpPr/>
                <p:nvPr/>
              </p:nvSpPr>
              <p:spPr bwMode="gray">
                <a:xfrm>
                  <a:off x="6164200" y="1742097"/>
                  <a:ext cx="1486703" cy="292388"/>
                </a:xfrm>
                <a:prstGeom prst="rect">
                  <a:avLst/>
                </a:prstGeom>
              </p:spPr>
              <p:txBody>
                <a:bodyPr wrap="square" lIns="0" tIns="0" bIns="0" anchor="ctr" anchorCtr="0">
                  <a:spAutoFit/>
                </a:bodyPr>
                <a:lstStyle/>
                <a:p>
                  <a:pPr>
                    <a:lnSpc>
                      <a:spcPct val="95000"/>
                    </a:lnSpc>
                    <a:spcAft>
                      <a:spcPts val="400"/>
                    </a:spcAft>
                    <a:buClr>
                      <a:srgbClr val="808080"/>
                    </a:buClr>
                    <a:defRPr/>
                  </a:pPr>
                  <a:r>
                    <a:rPr lang="en-US" sz="2000" b="1" noProof="1" smtClean="0">
                      <a:cs typeface="Arial" charset="0"/>
                    </a:rPr>
                    <a:t>Tecnológico</a:t>
                  </a:r>
                </a:p>
              </p:txBody>
            </p:sp>
            <p:cxnSp>
              <p:nvCxnSpPr>
                <p:cNvPr id="42" name="Gerade Verbindung 27"/>
                <p:cNvCxnSpPr/>
                <p:nvPr/>
              </p:nvCxnSpPr>
              <p:spPr bwMode="gray">
                <a:xfrm>
                  <a:off x="6056426" y="1603214"/>
                  <a:ext cx="0" cy="570156"/>
                </a:xfrm>
                <a:prstGeom prst="line">
                  <a:avLst/>
                </a:prstGeom>
                <a:noFill/>
                <a:ln w="19050">
                  <a:solidFill>
                    <a:srgbClr val="969696"/>
                  </a:solidFill>
                  <a:prstDash val="sysDot"/>
                  <a:round/>
                  <a:headEnd/>
                  <a:tailEnd/>
                </a:ln>
                <a:effectLst/>
              </p:spPr>
            </p:cxnSp>
          </p:grpSp>
          <p:grpSp>
            <p:nvGrpSpPr>
              <p:cNvPr id="43" name="Gruppieren 27"/>
              <p:cNvGrpSpPr/>
              <p:nvPr/>
            </p:nvGrpSpPr>
            <p:grpSpPr>
              <a:xfrm>
                <a:off x="611926" y="4653136"/>
                <a:ext cx="1943977" cy="570156"/>
                <a:chOff x="4139952" y="1603214"/>
                <a:chExt cx="1943977" cy="570156"/>
              </a:xfrm>
            </p:grpSpPr>
            <p:cxnSp>
              <p:nvCxnSpPr>
                <p:cNvPr id="44" name="Gerade Verbindung 14"/>
                <p:cNvCxnSpPr>
                  <a:endCxn id="45" idx="3"/>
                </p:cNvCxnSpPr>
                <p:nvPr/>
              </p:nvCxnSpPr>
              <p:spPr bwMode="gray">
                <a:xfrm flipH="1" flipV="1">
                  <a:off x="5485695" y="1888292"/>
                  <a:ext cx="598234" cy="796"/>
                </a:xfrm>
                <a:prstGeom prst="line">
                  <a:avLst/>
                </a:prstGeom>
                <a:noFill/>
                <a:ln w="19050">
                  <a:solidFill>
                    <a:srgbClr val="969696"/>
                  </a:solidFill>
                  <a:prstDash val="sysDot"/>
                  <a:round/>
                  <a:headEnd/>
                  <a:tailEnd/>
                </a:ln>
                <a:effectLst/>
              </p:spPr>
            </p:cxnSp>
            <p:sp>
              <p:nvSpPr>
                <p:cNvPr id="45" name="Rechteck 15"/>
                <p:cNvSpPr/>
                <p:nvPr/>
              </p:nvSpPr>
              <p:spPr bwMode="gray">
                <a:xfrm>
                  <a:off x="4139952" y="1756717"/>
                  <a:ext cx="1345743" cy="263149"/>
                </a:xfrm>
                <a:prstGeom prst="rect">
                  <a:avLst/>
                </a:prstGeom>
              </p:spPr>
              <p:txBody>
                <a:bodyPr wrap="square" lIns="0" tIns="0" bIns="0" anchor="ctr" anchorCtr="0">
                  <a:spAutoFit/>
                </a:bodyPr>
                <a:lstStyle/>
                <a:p>
                  <a:pPr algn="r">
                    <a:lnSpc>
                      <a:spcPct val="95000"/>
                    </a:lnSpc>
                    <a:spcAft>
                      <a:spcPts val="400"/>
                    </a:spcAft>
                    <a:buClr>
                      <a:srgbClr val="808080"/>
                    </a:buClr>
                    <a:defRPr/>
                  </a:pPr>
                  <a:r>
                    <a:rPr lang="en-US" b="1" noProof="1" smtClean="0">
                      <a:cs typeface="Arial" charset="0"/>
                    </a:rPr>
                    <a:t>Analítico</a:t>
                  </a:r>
                  <a:endParaRPr lang="en-US" sz="2000" b="1" noProof="1" smtClean="0">
                    <a:cs typeface="Arial" charset="0"/>
                  </a:endParaRPr>
                </a:p>
              </p:txBody>
            </p:sp>
            <p:cxnSp>
              <p:nvCxnSpPr>
                <p:cNvPr id="46" name="Gerade Verbindung 19"/>
                <p:cNvCxnSpPr/>
                <p:nvPr/>
              </p:nvCxnSpPr>
              <p:spPr>
                <a:xfrm>
                  <a:off x="5485695" y="1603214"/>
                  <a:ext cx="0" cy="570156"/>
                </a:xfrm>
                <a:prstGeom prst="line">
                  <a:avLst/>
                </a:prstGeom>
                <a:noFill/>
                <a:ln w="19050">
                  <a:solidFill>
                    <a:srgbClr val="969696"/>
                  </a:solidFill>
                  <a:prstDash val="sysDot"/>
                  <a:round/>
                  <a:headEnd/>
                  <a:tailEnd/>
                </a:ln>
                <a:effectLst/>
              </p:spPr>
            </p:cxnSp>
          </p:grpSp>
          <p:sp>
            <p:nvSpPr>
              <p:cNvPr id="56" name="Rechteck 15"/>
              <p:cNvSpPr/>
              <p:nvPr/>
            </p:nvSpPr>
            <p:spPr bwMode="gray">
              <a:xfrm>
                <a:off x="5094219" y="4408649"/>
                <a:ext cx="1349989" cy="460511"/>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tx1">
                        <a:lumMod val="95000"/>
                        <a:lumOff val="5000"/>
                      </a:schemeClr>
                    </a:solidFill>
                  </a:rPr>
                  <a:t>Herramientas, Aplicaciones, Gestión de Datos</a:t>
                </a:r>
                <a:endParaRPr lang="en-US" sz="2000" b="1" noProof="1" smtClean="0">
                  <a:solidFill>
                    <a:schemeClr val="tx1">
                      <a:lumMod val="95000"/>
                      <a:lumOff val="5000"/>
                    </a:schemeClr>
                  </a:solidFill>
                  <a:cs typeface="Arial" charset="0"/>
                </a:endParaRPr>
              </a:p>
            </p:txBody>
          </p:sp>
          <p:sp>
            <p:nvSpPr>
              <p:cNvPr id="57" name="Rechteck 15"/>
              <p:cNvSpPr/>
              <p:nvPr/>
            </p:nvSpPr>
            <p:spPr bwMode="gray">
              <a:xfrm>
                <a:off x="2627784" y="4437112"/>
                <a:ext cx="1349989"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tx1">
                        <a:lumMod val="95000"/>
                        <a:lumOff val="5000"/>
                      </a:schemeClr>
                    </a:solidFill>
                  </a:rPr>
                  <a:t>Estadística y Procesamiento</a:t>
                </a:r>
                <a:endParaRPr lang="en-US" sz="2000" b="1" noProof="1" smtClean="0">
                  <a:solidFill>
                    <a:schemeClr val="tx1">
                      <a:lumMod val="95000"/>
                      <a:lumOff val="5000"/>
                    </a:schemeClr>
                  </a:solidFill>
                  <a:cs typeface="Arial" charset="0"/>
                </a:endParaRPr>
              </a:p>
            </p:txBody>
          </p:sp>
          <p:sp>
            <p:nvSpPr>
              <p:cNvPr id="58" name="Rechteck 15"/>
              <p:cNvSpPr/>
              <p:nvPr/>
            </p:nvSpPr>
            <p:spPr bwMode="gray">
              <a:xfrm>
                <a:off x="3942091" y="2113881"/>
                <a:ext cx="1349989"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tx1">
                        <a:lumMod val="95000"/>
                        <a:lumOff val="5000"/>
                      </a:schemeClr>
                    </a:solidFill>
                  </a:rPr>
                  <a:t>Organización y Procesos</a:t>
                </a:r>
                <a:endParaRPr lang="en-US" sz="2000" b="1" noProof="1" smtClean="0">
                  <a:solidFill>
                    <a:schemeClr val="tx1">
                      <a:lumMod val="95000"/>
                      <a:lumOff val="5000"/>
                    </a:schemeClr>
                  </a:solidFill>
                  <a:cs typeface="Arial" charset="0"/>
                </a:endParaRPr>
              </a:p>
            </p:txBody>
          </p:sp>
        </p:grpSp>
        <p:grpSp>
          <p:nvGrpSpPr>
            <p:cNvPr id="60" name="59 Grupo"/>
            <p:cNvGrpSpPr/>
            <p:nvPr/>
          </p:nvGrpSpPr>
          <p:grpSpPr>
            <a:xfrm>
              <a:off x="2699792" y="2708920"/>
              <a:ext cx="3702860" cy="1674989"/>
              <a:chOff x="2699792" y="2765191"/>
              <a:chExt cx="3702860" cy="1674989"/>
            </a:xfrm>
          </p:grpSpPr>
          <p:grpSp>
            <p:nvGrpSpPr>
              <p:cNvPr id="59" name="58 Grupo"/>
              <p:cNvGrpSpPr/>
              <p:nvPr/>
            </p:nvGrpSpPr>
            <p:grpSpPr>
              <a:xfrm>
                <a:off x="2699792" y="2765191"/>
                <a:ext cx="3702860" cy="1674989"/>
                <a:chOff x="2716940" y="2765191"/>
                <a:chExt cx="3702860" cy="1674989"/>
              </a:xfrm>
            </p:grpSpPr>
            <p:sp>
              <p:nvSpPr>
                <p:cNvPr id="48" name="Ellipse 16"/>
                <p:cNvSpPr/>
                <p:nvPr/>
              </p:nvSpPr>
              <p:spPr bwMode="gray">
                <a:xfrm>
                  <a:off x="2716940" y="2765191"/>
                  <a:ext cx="3655260" cy="1674989"/>
                </a:xfrm>
                <a:prstGeom prst="ellipse">
                  <a:avLst/>
                </a:prstGeom>
                <a:solidFill>
                  <a:schemeClr val="accent1">
                    <a:lumMod val="50000"/>
                    <a:alpha val="64000"/>
                  </a:schemeClr>
                </a:solidFill>
                <a:ln w="12700">
                  <a:solidFill>
                    <a:srgbClr val="C0C0C0"/>
                  </a:solidFill>
                  <a:miter lim="800000"/>
                  <a:headEnd/>
                  <a:tailEnd/>
                </a:ln>
                <a:effectLst>
                  <a:glow>
                    <a:schemeClr val="bg1">
                      <a:lumMod val="50000"/>
                    </a:schemeClr>
                  </a:glow>
                  <a:softEdge rad="0"/>
                </a:effectLst>
              </p:spPr>
              <p:txBody>
                <a:bodyPr wrap="none" lIns="0" tIns="0" rIns="0" bIns="0" anchor="ctr" anchorCtr="0"/>
                <a:lstStyle/>
                <a:p>
                  <a:pPr indent="-190500" algn="ctr">
                    <a:lnSpc>
                      <a:spcPts val="700"/>
                    </a:lnSpc>
                    <a:spcAft>
                      <a:spcPts val="400"/>
                    </a:spcAft>
                    <a:buClr>
                      <a:srgbClr val="808080"/>
                    </a:buClr>
                    <a:defRPr/>
                  </a:pPr>
                  <a:endParaRPr lang="en-US" sz="1100" b="1" noProof="1">
                    <a:solidFill>
                      <a:srgbClr val="FFFFFF"/>
                    </a:solidFill>
                    <a:cs typeface="Arial" charset="0"/>
                  </a:endParaRPr>
                </a:p>
              </p:txBody>
            </p:sp>
            <p:sp>
              <p:nvSpPr>
                <p:cNvPr id="49" name="Rechteck 15"/>
                <p:cNvSpPr/>
                <p:nvPr/>
              </p:nvSpPr>
              <p:spPr bwMode="gray">
                <a:xfrm>
                  <a:off x="3683104" y="2924944"/>
                  <a:ext cx="672872"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bg1"/>
                      </a:solidFill>
                    </a:rPr>
                    <a:t>Definición Visión BI</a:t>
                  </a:r>
                  <a:endParaRPr lang="en-US" sz="2000" b="1" noProof="1" smtClean="0">
                    <a:solidFill>
                      <a:schemeClr val="bg1"/>
                    </a:solidFill>
                    <a:cs typeface="Arial" charset="0"/>
                  </a:endParaRPr>
                </a:p>
              </p:txBody>
            </p:sp>
            <p:sp>
              <p:nvSpPr>
                <p:cNvPr id="50" name="Rechteck 15"/>
                <p:cNvSpPr/>
                <p:nvPr/>
              </p:nvSpPr>
              <p:spPr bwMode="gray">
                <a:xfrm>
                  <a:off x="2998933" y="3338017"/>
                  <a:ext cx="852987"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bg1"/>
                      </a:solidFill>
                    </a:rPr>
                    <a:t>Gestión Programas BI</a:t>
                  </a:r>
                  <a:endParaRPr lang="en-US" sz="2000" b="1" noProof="1" smtClean="0">
                    <a:solidFill>
                      <a:schemeClr val="bg1"/>
                    </a:solidFill>
                    <a:cs typeface="Arial" charset="0"/>
                  </a:endParaRPr>
                </a:p>
              </p:txBody>
            </p:sp>
            <p:sp>
              <p:nvSpPr>
                <p:cNvPr id="51" name="Rechteck 15"/>
                <p:cNvSpPr/>
                <p:nvPr/>
              </p:nvSpPr>
              <p:spPr bwMode="gray">
                <a:xfrm>
                  <a:off x="3130644" y="3842073"/>
                  <a:ext cx="1009308"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bg1"/>
                      </a:solidFill>
                    </a:rPr>
                    <a:t>Desarrollo de Capacidades</a:t>
                  </a:r>
                  <a:endParaRPr lang="en-US" sz="2000" b="1" noProof="1" smtClean="0">
                    <a:solidFill>
                      <a:schemeClr val="bg1"/>
                    </a:solidFill>
                    <a:cs typeface="Arial" charset="0"/>
                  </a:endParaRPr>
                </a:p>
              </p:txBody>
            </p:sp>
            <p:sp>
              <p:nvSpPr>
                <p:cNvPr id="52" name="Rechteck 15"/>
                <p:cNvSpPr/>
                <p:nvPr/>
              </p:nvSpPr>
              <p:spPr bwMode="gray">
                <a:xfrm>
                  <a:off x="4235564" y="4063763"/>
                  <a:ext cx="672872"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bg1"/>
                      </a:solidFill>
                    </a:rPr>
                    <a:t>Definir Gobierno</a:t>
                  </a:r>
                  <a:endParaRPr lang="en-US" sz="2000" b="1" noProof="1" smtClean="0">
                    <a:solidFill>
                      <a:schemeClr val="bg1"/>
                    </a:solidFill>
                    <a:cs typeface="Arial" charset="0"/>
                  </a:endParaRPr>
                </a:p>
              </p:txBody>
            </p:sp>
            <p:sp>
              <p:nvSpPr>
                <p:cNvPr id="53" name="Rechteck 15"/>
                <p:cNvSpPr/>
                <p:nvPr/>
              </p:nvSpPr>
              <p:spPr bwMode="gray">
                <a:xfrm>
                  <a:off x="5004048" y="3789040"/>
                  <a:ext cx="974680"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bg1"/>
                      </a:solidFill>
                    </a:rPr>
                    <a:t>Contruir Proyecto Inicial</a:t>
                  </a:r>
                  <a:endParaRPr lang="en-US" sz="2000" b="1" noProof="1" smtClean="0">
                    <a:solidFill>
                      <a:schemeClr val="bg1"/>
                    </a:solidFill>
                    <a:cs typeface="Arial" charset="0"/>
                  </a:endParaRPr>
                </a:p>
              </p:txBody>
            </p:sp>
            <p:sp>
              <p:nvSpPr>
                <p:cNvPr id="54" name="Rechteck 15"/>
                <p:cNvSpPr/>
                <p:nvPr/>
              </p:nvSpPr>
              <p:spPr bwMode="gray">
                <a:xfrm>
                  <a:off x="5069811" y="3356992"/>
                  <a:ext cx="1349989"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bg1"/>
                      </a:solidFill>
                    </a:rPr>
                    <a:t>Definir Estándares y Metodología</a:t>
                  </a:r>
                  <a:endParaRPr lang="en-US" sz="2000" b="1" noProof="1" smtClean="0">
                    <a:solidFill>
                      <a:schemeClr val="bg1"/>
                    </a:solidFill>
                    <a:cs typeface="Arial" charset="0"/>
                  </a:endParaRPr>
                </a:p>
              </p:txBody>
            </p:sp>
            <p:sp>
              <p:nvSpPr>
                <p:cNvPr id="55" name="Rechteck 15"/>
                <p:cNvSpPr/>
                <p:nvPr/>
              </p:nvSpPr>
              <p:spPr bwMode="gray">
                <a:xfrm>
                  <a:off x="4524238" y="2888474"/>
                  <a:ext cx="1055874" cy="307007"/>
                </a:xfrm>
                <a:prstGeom prst="rect">
                  <a:avLst/>
                </a:prstGeom>
              </p:spPr>
              <p:txBody>
                <a:bodyPr wrap="square" lIns="0" tIns="0" bIns="0" anchor="ctr" anchorCtr="0">
                  <a:spAutoFit/>
                </a:bodyPr>
                <a:lstStyle/>
                <a:p>
                  <a:pPr algn="ctr">
                    <a:lnSpc>
                      <a:spcPct val="95000"/>
                    </a:lnSpc>
                    <a:spcAft>
                      <a:spcPts val="400"/>
                    </a:spcAft>
                    <a:buClr>
                      <a:srgbClr val="808080"/>
                    </a:buClr>
                    <a:defRPr/>
                  </a:pPr>
                  <a:r>
                    <a:rPr lang="en-US" sz="1050" noProof="1" smtClean="0">
                      <a:solidFill>
                        <a:schemeClr val="bg1"/>
                      </a:solidFill>
                    </a:rPr>
                    <a:t>Control y Financiamiento</a:t>
                  </a:r>
                  <a:endParaRPr lang="en-US" sz="2000" b="1" noProof="1" smtClean="0">
                    <a:solidFill>
                      <a:schemeClr val="bg1"/>
                    </a:solidFill>
                    <a:cs typeface="Arial" charset="0"/>
                  </a:endParaRPr>
                </a:p>
              </p:txBody>
            </p:sp>
          </p:grpSp>
          <p:sp>
            <p:nvSpPr>
              <p:cNvPr id="47" name="Ellipse 16"/>
              <p:cNvSpPr/>
              <p:nvPr/>
            </p:nvSpPr>
            <p:spPr bwMode="gray">
              <a:xfrm>
                <a:off x="4026884" y="3360060"/>
                <a:ext cx="1007616" cy="622562"/>
              </a:xfrm>
              <a:prstGeom prst="ellipse">
                <a:avLst/>
              </a:prstGeom>
              <a:gradFill flip="none" rotWithShape="1">
                <a:gsLst>
                  <a:gs pos="0">
                    <a:schemeClr val="tx1">
                      <a:lumMod val="50000"/>
                      <a:lumOff val="50000"/>
                    </a:schemeClr>
                  </a:gs>
                  <a:gs pos="100000">
                    <a:schemeClr val="bg1">
                      <a:lumMod val="65000"/>
                    </a:schemeClr>
                  </a:gs>
                </a:gsLst>
                <a:lin ang="16200000" scaled="1"/>
                <a:tileRect/>
              </a:gradFill>
              <a:ln w="12700">
                <a:solidFill>
                  <a:srgbClr val="C0C0C0"/>
                </a:solidFill>
                <a:miter lim="800000"/>
                <a:headEnd/>
                <a:tailEnd/>
              </a:ln>
              <a:effectLst>
                <a:glow>
                  <a:schemeClr val="bg1">
                    <a:lumMod val="50000"/>
                  </a:schemeClr>
                </a:glow>
                <a:outerShdw blurRad="127000" dist="63500" dir="2700000" algn="tl" rotWithShape="0">
                  <a:prstClr val="black">
                    <a:alpha val="40000"/>
                  </a:prstClr>
                </a:outerShdw>
                <a:softEdge rad="0"/>
              </a:effectLst>
            </p:spPr>
            <p:txBody>
              <a:bodyPr wrap="none" lIns="0" tIns="0" rIns="0" bIns="0" anchor="ctr" anchorCtr="0"/>
              <a:lstStyle/>
              <a:p>
                <a:pPr indent="-190500" algn="ctr">
                  <a:lnSpc>
                    <a:spcPts val="700"/>
                  </a:lnSpc>
                  <a:spcAft>
                    <a:spcPts val="400"/>
                  </a:spcAft>
                  <a:buClr>
                    <a:srgbClr val="808080"/>
                  </a:buClr>
                  <a:defRPr/>
                </a:pPr>
                <a:r>
                  <a:rPr lang="en-US" sz="1100" b="1" noProof="1" smtClean="0">
                    <a:solidFill>
                      <a:srgbClr val="FFFFFF"/>
                    </a:solidFill>
                    <a:cs typeface="Arial" charset="0"/>
                  </a:rPr>
                  <a:t>BICC</a:t>
                </a:r>
                <a:endParaRPr lang="en-US" sz="1100" b="1" noProof="1">
                  <a:solidFill>
                    <a:srgbClr val="FFFFFF"/>
                  </a:solidFill>
                  <a:cs typeface="Arial" charset="0"/>
                </a:endParaRPr>
              </a:p>
            </p:txBody>
          </p:sp>
        </p:grpSp>
      </p:grpSp>
      <p:grpSp>
        <p:nvGrpSpPr>
          <p:cNvPr id="63" name="62 Grupo"/>
          <p:cNvGrpSpPr/>
          <p:nvPr/>
        </p:nvGrpSpPr>
        <p:grpSpPr>
          <a:xfrm>
            <a:off x="107504" y="5949280"/>
            <a:ext cx="737223" cy="778569"/>
            <a:chOff x="107504" y="5949280"/>
            <a:chExt cx="737223" cy="778569"/>
          </a:xfrm>
        </p:grpSpPr>
        <p:pic>
          <p:nvPicPr>
            <p:cNvPr id="64"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6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72406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1000"/>
                                        <p:tgtEl>
                                          <p:spTgt spid="62"/>
                                        </p:tgtEl>
                                      </p:cBhvr>
                                    </p:animEffect>
                                    <p:anim calcmode="lin" valueType="num">
                                      <p:cBhvr>
                                        <p:cTn id="14" dur="1000" fill="hold"/>
                                        <p:tgtEl>
                                          <p:spTgt spid="62"/>
                                        </p:tgtEl>
                                        <p:attrNameLst>
                                          <p:attrName>ppt_x</p:attrName>
                                        </p:attrNameLst>
                                      </p:cBhvr>
                                      <p:tavLst>
                                        <p:tav tm="0">
                                          <p:val>
                                            <p:strVal val="#ppt_x"/>
                                          </p:val>
                                        </p:tav>
                                        <p:tav tm="100000">
                                          <p:val>
                                            <p:strVal val="#ppt_x"/>
                                          </p:val>
                                        </p:tav>
                                      </p:tavLst>
                                    </p:anim>
                                    <p:anim calcmode="lin" valueType="num">
                                      <p:cBhvr>
                                        <p:cTn id="1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000" b="1" dirty="0">
                <a:solidFill>
                  <a:schemeClr val="tx2">
                    <a:lumMod val="60000"/>
                    <a:lumOff val="40000"/>
                  </a:schemeClr>
                </a:solidFill>
                <a:latin typeface="Albertus MT" pitchFamily="18" charset="0"/>
              </a:rPr>
              <a:t>Centro de Competencias de Business </a:t>
            </a:r>
            <a:r>
              <a:rPr lang="es-MX" sz="3000" b="1" dirty="0" err="1">
                <a:solidFill>
                  <a:schemeClr val="tx2">
                    <a:lumMod val="60000"/>
                    <a:lumOff val="40000"/>
                  </a:schemeClr>
                </a:solidFill>
                <a:latin typeface="Albertus MT" pitchFamily="18" charset="0"/>
              </a:rPr>
              <a:t>Intelligence</a:t>
            </a:r>
            <a:r>
              <a:rPr lang="es-MX" sz="3000" b="1" dirty="0">
                <a:solidFill>
                  <a:schemeClr val="tx2">
                    <a:lumMod val="60000"/>
                    <a:lumOff val="40000"/>
                  </a:schemeClr>
                </a:solidFill>
                <a:latin typeface="Albertus MT" pitchFamily="18" charset="0"/>
              </a:rPr>
              <a:t> (BICC</a:t>
            </a:r>
            <a:r>
              <a:rPr lang="es-MX" sz="3000" b="1" dirty="0" smtClean="0">
                <a:solidFill>
                  <a:schemeClr val="tx2">
                    <a:lumMod val="60000"/>
                    <a:lumOff val="40000"/>
                  </a:schemeClr>
                </a:solidFill>
                <a:latin typeface="Albertus MT" pitchFamily="18" charset="0"/>
              </a:rPr>
              <a:t>)</a:t>
            </a:r>
            <a:endParaRPr lang="es-MX" sz="3000" b="1" dirty="0">
              <a:solidFill>
                <a:schemeClr val="tx2">
                  <a:lumMod val="60000"/>
                  <a:lumOff val="40000"/>
                </a:schemeClr>
              </a:solidFill>
              <a:latin typeface="Albertus MT" pitchFamily="18" charset="0"/>
            </a:endParaRP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aphicFrame>
        <p:nvGraphicFramePr>
          <p:cNvPr id="63" name="Tabelle 11"/>
          <p:cNvGraphicFramePr>
            <a:graphicFrameLocks noGrp="1"/>
          </p:cNvGraphicFramePr>
          <p:nvPr>
            <p:extLst>
              <p:ext uri="{D42A27DB-BD31-4B8C-83A1-F6EECF244321}">
                <p14:modId xmlns:p14="http://schemas.microsoft.com/office/powerpoint/2010/main" val="1509549867"/>
              </p:ext>
            </p:extLst>
          </p:nvPr>
        </p:nvGraphicFramePr>
        <p:xfrm>
          <a:off x="3275856" y="1870267"/>
          <a:ext cx="5472608" cy="3771680"/>
        </p:xfrm>
        <a:graphic>
          <a:graphicData uri="http://schemas.openxmlformats.org/drawingml/2006/table">
            <a:tbl>
              <a:tblPr firstRow="1" bandRow="1">
                <a:effectLst>
                  <a:outerShdw blurRad="50800" dist="38100" dir="2700000" algn="tl" rotWithShape="0">
                    <a:prstClr val="black">
                      <a:alpha val="40000"/>
                    </a:prstClr>
                  </a:outerShdw>
                </a:effectLst>
              </a:tblPr>
              <a:tblGrid>
                <a:gridCol w="5472608"/>
              </a:tblGrid>
              <a:tr h="32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smtClean="0">
                          <a:ln>
                            <a:noFill/>
                          </a:ln>
                          <a:solidFill>
                            <a:srgbClr val="262626"/>
                          </a:solidFill>
                          <a:effectLst/>
                          <a:uLnTx/>
                          <a:uFillTx/>
                          <a:latin typeface="+mn-lt"/>
                          <a:ea typeface="+mn-ea"/>
                          <a:cs typeface="+mn-cs"/>
                        </a:rPr>
                        <a:t>Objetivos</a:t>
                      </a:r>
                      <a:endParaRPr kumimoji="0" lang="en-GB" sz="1400" b="1"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Evaluar mejoras y velar por la información en pro de la organización.</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Generar y entregar valor a lo largo de toda la organización, tanto horizontal como vertical</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Asegurar alineamiento con la estrategia de Negocio.</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Ser el ente central de información en la organización.</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Generar cultura de información y análisis.</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Vender los servicios del BICC dentro de la organización.</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Integrar y Consolidar (Islas de Información).</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Integración entre Negocio y TI.</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Visión de Business </a:t>
                      </a:r>
                      <a:r>
                        <a:rPr kumimoji="0" lang="es-EC" sz="1400" b="0" i="0" u="none" strike="noStrike" kern="1200" cap="none" spc="0" normalizeH="0" baseline="0" noProof="0" dirty="0" err="1" smtClean="0">
                          <a:ln>
                            <a:noFill/>
                          </a:ln>
                          <a:solidFill>
                            <a:srgbClr val="262626"/>
                          </a:solidFill>
                          <a:effectLst/>
                          <a:uLnTx/>
                          <a:uFillTx/>
                          <a:latin typeface="+mn-lt"/>
                          <a:ea typeface="+mn-ea"/>
                          <a:cs typeface="+mn-cs"/>
                        </a:rPr>
                        <a:t>Intelligence</a:t>
                      </a:r>
                      <a:r>
                        <a:rPr kumimoji="0" lang="es-EC" sz="1400" b="0" i="0" u="none" strike="noStrike" kern="1200" cap="none" spc="0" normalizeH="0" baseline="0" noProof="0" dirty="0" smtClean="0">
                          <a:ln>
                            <a:noFill/>
                          </a:ln>
                          <a:solidFill>
                            <a:srgbClr val="262626"/>
                          </a:solidFill>
                          <a:effectLst/>
                          <a:uLnTx/>
                          <a:uFillTx/>
                          <a:latin typeface="+mn-lt"/>
                          <a:ea typeface="+mn-ea"/>
                          <a:cs typeface="+mn-cs"/>
                        </a:rPr>
                        <a:t>.</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32535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s-EC" sz="1400" b="0" i="0" u="none" strike="noStrike" kern="1200" cap="none" spc="0" normalizeH="0" baseline="0" noProof="0" dirty="0" smtClean="0">
                          <a:ln>
                            <a:noFill/>
                          </a:ln>
                          <a:solidFill>
                            <a:srgbClr val="262626"/>
                          </a:solidFill>
                          <a:effectLst/>
                          <a:uLnTx/>
                          <a:uFillTx/>
                          <a:latin typeface="+mn-lt"/>
                          <a:ea typeface="+mn-ea"/>
                          <a:cs typeface="+mn-cs"/>
                        </a:rPr>
                        <a:t>Gestión del Cambio.</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bl>
          </a:graphicData>
        </a:graphic>
      </p:graphicFrame>
      <p:pic>
        <p:nvPicPr>
          <p:cNvPr id="1026" name="Picture 2" descr="E:\Documentos\Otros\DropBox\Maestria GS\Tesis\tesis\Presentación\Imagenes\dardo3.jpg"/>
          <p:cNvPicPr>
            <a:picLocks noChangeAspect="1" noChangeArrowheads="1"/>
          </p:cNvPicPr>
          <p:nvPr/>
        </p:nvPicPr>
        <p:blipFill rotWithShape="1">
          <a:blip r:embed="rId3">
            <a:extLst>
              <a:ext uri="{28A0092B-C50C-407E-A947-70E740481C1C}">
                <a14:useLocalDpi xmlns:a14="http://schemas.microsoft.com/office/drawing/2010/main" val="0"/>
              </a:ext>
            </a:extLst>
          </a:blip>
          <a:srcRect b="10388"/>
          <a:stretch/>
        </p:blipFill>
        <p:spPr bwMode="auto">
          <a:xfrm>
            <a:off x="791418" y="1888151"/>
            <a:ext cx="2124398" cy="242984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12 Grupo"/>
          <p:cNvGrpSpPr/>
          <p:nvPr/>
        </p:nvGrpSpPr>
        <p:grpSpPr>
          <a:xfrm>
            <a:off x="107504" y="5949280"/>
            <a:ext cx="737223" cy="778569"/>
            <a:chOff x="107504" y="5949280"/>
            <a:chExt cx="737223" cy="778569"/>
          </a:xfrm>
        </p:grpSpPr>
        <p:pic>
          <p:nvPicPr>
            <p:cNvPr id="14"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905875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000" b="1" dirty="0">
                <a:solidFill>
                  <a:schemeClr val="tx2">
                    <a:lumMod val="60000"/>
                    <a:lumOff val="40000"/>
                  </a:schemeClr>
                </a:solidFill>
                <a:latin typeface="Albertus MT" pitchFamily="18" charset="0"/>
              </a:rPr>
              <a:t>Centro de Competencias de Business </a:t>
            </a:r>
            <a:r>
              <a:rPr lang="es-MX" sz="3000" b="1" dirty="0" err="1">
                <a:solidFill>
                  <a:schemeClr val="tx2">
                    <a:lumMod val="60000"/>
                    <a:lumOff val="40000"/>
                  </a:schemeClr>
                </a:solidFill>
                <a:latin typeface="Albertus MT" pitchFamily="18" charset="0"/>
              </a:rPr>
              <a:t>Intelligence</a:t>
            </a:r>
            <a:r>
              <a:rPr lang="es-MX" sz="3000" b="1" dirty="0">
                <a:solidFill>
                  <a:schemeClr val="tx2">
                    <a:lumMod val="60000"/>
                    <a:lumOff val="40000"/>
                  </a:schemeClr>
                </a:solidFill>
                <a:latin typeface="Albertus MT" pitchFamily="18" charset="0"/>
              </a:rPr>
              <a:t> (BICC</a:t>
            </a:r>
            <a:r>
              <a:rPr lang="es-MX" sz="3000" b="1" dirty="0" smtClean="0">
                <a:solidFill>
                  <a:schemeClr val="tx2">
                    <a:lumMod val="60000"/>
                    <a:lumOff val="40000"/>
                  </a:schemeClr>
                </a:solidFill>
                <a:latin typeface="Albertus MT" pitchFamily="18" charset="0"/>
              </a:rPr>
              <a:t>)</a:t>
            </a:r>
            <a:endParaRPr lang="es-MX" sz="3000" b="1" dirty="0">
              <a:solidFill>
                <a:schemeClr val="tx2">
                  <a:lumMod val="60000"/>
                  <a:lumOff val="40000"/>
                </a:schemeClr>
              </a:solidFill>
              <a:latin typeface="Albertus MT" pitchFamily="18" charset="0"/>
            </a:endParaRP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588" t="24305" r="22471" b="8029"/>
          <a:stretch/>
        </p:blipFill>
        <p:spPr bwMode="auto">
          <a:xfrm>
            <a:off x="1619672" y="1605252"/>
            <a:ext cx="5957191" cy="4069096"/>
          </a:xfrm>
          <a:prstGeom prst="rect">
            <a:avLst/>
          </a:prstGeom>
          <a:noFill/>
          <a:ln>
            <a:noFill/>
          </a:ln>
          <a:effectLst>
            <a:reflection stA="45000" endPos="1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12 Grupo"/>
          <p:cNvGrpSpPr/>
          <p:nvPr/>
        </p:nvGrpSpPr>
        <p:grpSpPr>
          <a:xfrm>
            <a:off x="107504" y="5949280"/>
            <a:ext cx="737223" cy="778569"/>
            <a:chOff x="107504" y="5949280"/>
            <a:chExt cx="737223" cy="778569"/>
          </a:xfrm>
        </p:grpSpPr>
        <p:pic>
          <p:nvPicPr>
            <p:cNvPr id="14"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612840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000"/>
                                        <p:tgtEl>
                                          <p:spTgt spid="2053"/>
                                        </p:tgtEl>
                                      </p:cBhvr>
                                    </p:animEffect>
                                    <p:anim calcmode="lin" valueType="num">
                                      <p:cBhvr>
                                        <p:cTn id="14" dur="1000" fill="hold"/>
                                        <p:tgtEl>
                                          <p:spTgt spid="2053"/>
                                        </p:tgtEl>
                                        <p:attrNameLst>
                                          <p:attrName>ppt_x</p:attrName>
                                        </p:attrNameLst>
                                      </p:cBhvr>
                                      <p:tavLst>
                                        <p:tav tm="0">
                                          <p:val>
                                            <p:strVal val="#ppt_x"/>
                                          </p:val>
                                        </p:tav>
                                        <p:tav tm="100000">
                                          <p:val>
                                            <p:strVal val="#ppt_x"/>
                                          </p:val>
                                        </p:tav>
                                      </p:tavLst>
                                    </p:anim>
                                    <p:anim calcmode="lin" valueType="num">
                                      <p:cBhvr>
                                        <p:cTn id="15"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000" b="1" dirty="0">
                <a:solidFill>
                  <a:schemeClr val="tx2">
                    <a:lumMod val="60000"/>
                    <a:lumOff val="40000"/>
                  </a:schemeClr>
                </a:solidFill>
                <a:latin typeface="Albertus MT" pitchFamily="18" charset="0"/>
              </a:rPr>
              <a:t>Centro de Competencias de Business </a:t>
            </a:r>
            <a:r>
              <a:rPr lang="es-MX" sz="3000" b="1" dirty="0" err="1">
                <a:solidFill>
                  <a:schemeClr val="tx2">
                    <a:lumMod val="60000"/>
                    <a:lumOff val="40000"/>
                  </a:schemeClr>
                </a:solidFill>
                <a:latin typeface="Albertus MT" pitchFamily="18" charset="0"/>
              </a:rPr>
              <a:t>Intelligence</a:t>
            </a:r>
            <a:r>
              <a:rPr lang="es-MX" sz="3000" b="1" dirty="0">
                <a:solidFill>
                  <a:schemeClr val="tx2">
                    <a:lumMod val="60000"/>
                    <a:lumOff val="40000"/>
                  </a:schemeClr>
                </a:solidFill>
                <a:latin typeface="Albertus MT" pitchFamily="18" charset="0"/>
              </a:rPr>
              <a:t> (BICC</a:t>
            </a:r>
            <a:r>
              <a:rPr lang="es-MX" sz="3000" b="1" dirty="0" smtClean="0">
                <a:solidFill>
                  <a:schemeClr val="tx2">
                    <a:lumMod val="60000"/>
                    <a:lumOff val="40000"/>
                  </a:schemeClr>
                </a:solidFill>
                <a:latin typeface="Albertus MT" pitchFamily="18" charset="0"/>
              </a:rPr>
              <a:t>)</a:t>
            </a:r>
            <a:endParaRPr lang="es-MX" sz="3000" b="1" dirty="0">
              <a:solidFill>
                <a:schemeClr val="tx2">
                  <a:lumMod val="60000"/>
                  <a:lumOff val="40000"/>
                </a:schemeClr>
              </a:solidFill>
              <a:latin typeface="Albertus MT" pitchFamily="18" charset="0"/>
            </a:endParaRP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15" t="22222" r="22801" b="9462"/>
          <a:stretch/>
        </p:blipFill>
        <p:spPr bwMode="auto">
          <a:xfrm>
            <a:off x="1245420" y="1995889"/>
            <a:ext cx="6525732" cy="3665359"/>
          </a:xfrm>
          <a:prstGeom prst="rect">
            <a:avLst/>
          </a:prstGeom>
          <a:noFill/>
          <a:ln>
            <a:noFill/>
          </a:ln>
          <a:effectLst>
            <a:reflection blurRad="6350" stA="52000" endA="300" endPos="3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12 Grupo"/>
          <p:cNvGrpSpPr/>
          <p:nvPr/>
        </p:nvGrpSpPr>
        <p:grpSpPr>
          <a:xfrm>
            <a:off x="107504" y="5949280"/>
            <a:ext cx="737223" cy="778569"/>
            <a:chOff x="107504" y="5949280"/>
            <a:chExt cx="737223" cy="778569"/>
          </a:xfrm>
        </p:grpSpPr>
        <p:pic>
          <p:nvPicPr>
            <p:cNvPr id="14"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208901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uppieren 36"/>
          <p:cNvGrpSpPr/>
          <p:nvPr/>
        </p:nvGrpSpPr>
        <p:grpSpPr bwMode="gray">
          <a:xfrm>
            <a:off x="0" y="4090764"/>
            <a:ext cx="9144000" cy="922412"/>
            <a:chOff x="0" y="4221088"/>
            <a:chExt cx="9144000" cy="922412"/>
          </a:xfrm>
        </p:grpSpPr>
        <p:sp>
          <p:nvSpPr>
            <p:cNvPr id="67"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68"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sp>
        <p:nvSpPr>
          <p:cNvPr id="2" name="1 Título"/>
          <p:cNvSpPr>
            <a:spLocks noGrp="1"/>
          </p:cNvSpPr>
          <p:nvPr>
            <p:ph type="title"/>
          </p:nvPr>
        </p:nvSpPr>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Modelo de Madurez</a:t>
            </a:r>
            <a:endParaRPr lang="es-MX" sz="3600" b="1" dirty="0">
              <a:solidFill>
                <a:schemeClr val="tx2">
                  <a:lumMod val="60000"/>
                  <a:lumOff val="40000"/>
                </a:schemeClr>
              </a:solidFill>
              <a:latin typeface="Albertus MT" pitchFamily="18" charset="0"/>
            </a:endParaRP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3" name="2 Grupo"/>
          <p:cNvGrpSpPr/>
          <p:nvPr/>
        </p:nvGrpSpPr>
        <p:grpSpPr>
          <a:xfrm>
            <a:off x="1835696" y="4116039"/>
            <a:ext cx="7308304" cy="2722092"/>
            <a:chOff x="1835696" y="3861048"/>
            <a:chExt cx="7308304" cy="2977083"/>
          </a:xfrm>
        </p:grpSpPr>
        <p:grpSp>
          <p:nvGrpSpPr>
            <p:cNvPr id="28" name="Gruppieren 14"/>
            <p:cNvGrpSpPr/>
            <p:nvPr/>
          </p:nvGrpSpPr>
          <p:grpSpPr bwMode="gray">
            <a:xfrm>
              <a:off x="1835696" y="3861048"/>
              <a:ext cx="7308304" cy="2977083"/>
              <a:chOff x="0" y="3018905"/>
              <a:chExt cx="9144000" cy="2977083"/>
            </a:xfrm>
            <a:effectLst>
              <a:outerShdw blurRad="127000" dist="12700" dir="5400000" algn="t" rotWithShape="0">
                <a:prstClr val="black">
                  <a:alpha val="40000"/>
                </a:prstClr>
              </a:outerShdw>
            </a:effectLst>
          </p:grpSpPr>
          <p:sp>
            <p:nvSpPr>
              <p:cNvPr id="29" name="Freihandform 12"/>
              <p:cNvSpPr/>
              <p:nvPr/>
            </p:nvSpPr>
            <p:spPr bwMode="gray">
              <a:xfrm>
                <a:off x="0" y="3121080"/>
                <a:ext cx="9144000" cy="2874141"/>
              </a:xfrm>
              <a:custGeom>
                <a:avLst/>
                <a:gdLst>
                  <a:gd name="connsiteX0" fmla="*/ 0 w 9151620"/>
                  <a:gd name="connsiteY0" fmla="*/ 2804160 h 2819400"/>
                  <a:gd name="connsiteX1" fmla="*/ 9151620 w 9151620"/>
                  <a:gd name="connsiteY1" fmla="*/ 0 h 2819400"/>
                  <a:gd name="connsiteX2" fmla="*/ 9151620 w 9151620"/>
                  <a:gd name="connsiteY2" fmla="*/ 175260 h 2819400"/>
                  <a:gd name="connsiteX3" fmla="*/ 3398520 w 9151620"/>
                  <a:gd name="connsiteY3" fmla="*/ 2819400 h 2819400"/>
                  <a:gd name="connsiteX4" fmla="*/ 0 w 9151620"/>
                  <a:gd name="connsiteY4" fmla="*/ 2804160 h 2819400"/>
                  <a:gd name="connsiteX0" fmla="*/ 0 w 9151620"/>
                  <a:gd name="connsiteY0" fmla="*/ 2804160 h 2819400"/>
                  <a:gd name="connsiteX1" fmla="*/ 9151620 w 9151620"/>
                  <a:gd name="connsiteY1" fmla="*/ 0 h 2819400"/>
                  <a:gd name="connsiteX2" fmla="*/ 9151620 w 9151620"/>
                  <a:gd name="connsiteY2" fmla="*/ 175260 h 2819400"/>
                  <a:gd name="connsiteX3" fmla="*/ 3396139 w 9151620"/>
                  <a:gd name="connsiteY3" fmla="*/ 2819400 h 2819400"/>
                  <a:gd name="connsiteX4" fmla="*/ 0 w 9151620"/>
                  <a:gd name="connsiteY4" fmla="*/ 2804160 h 2819400"/>
                  <a:gd name="connsiteX0" fmla="*/ 0 w 9151620"/>
                  <a:gd name="connsiteY0" fmla="*/ 2804160 h 2819400"/>
                  <a:gd name="connsiteX1" fmla="*/ 9151620 w 9151620"/>
                  <a:gd name="connsiteY1" fmla="*/ 0 h 2819400"/>
                  <a:gd name="connsiteX2" fmla="*/ 9151620 w 9151620"/>
                  <a:gd name="connsiteY2" fmla="*/ 175260 h 2819400"/>
                  <a:gd name="connsiteX3" fmla="*/ 3396139 w 9151620"/>
                  <a:gd name="connsiteY3" fmla="*/ 2819400 h 2819400"/>
                  <a:gd name="connsiteX4" fmla="*/ 0 w 9151620"/>
                  <a:gd name="connsiteY4" fmla="*/ 2804160 h 2819400"/>
                  <a:gd name="connsiteX0" fmla="*/ 0 w 9151620"/>
                  <a:gd name="connsiteY0" fmla="*/ 2804160 h 2809875"/>
                  <a:gd name="connsiteX1" fmla="*/ 9151620 w 9151620"/>
                  <a:gd name="connsiteY1" fmla="*/ 0 h 2809875"/>
                  <a:gd name="connsiteX2" fmla="*/ 9151620 w 9151620"/>
                  <a:gd name="connsiteY2" fmla="*/ 175260 h 2809875"/>
                  <a:gd name="connsiteX3" fmla="*/ 3393757 w 9151620"/>
                  <a:gd name="connsiteY3" fmla="*/ 2809875 h 2809875"/>
                  <a:gd name="connsiteX4" fmla="*/ 0 w 9151620"/>
                  <a:gd name="connsiteY4" fmla="*/ 2804160 h 2809875"/>
                  <a:gd name="connsiteX0" fmla="*/ 0 w 9144000"/>
                  <a:gd name="connsiteY0" fmla="*/ 2813685 h 2813685"/>
                  <a:gd name="connsiteX1" fmla="*/ 9144000 w 9144000"/>
                  <a:gd name="connsiteY1" fmla="*/ 0 h 2813685"/>
                  <a:gd name="connsiteX2" fmla="*/ 9144000 w 9144000"/>
                  <a:gd name="connsiteY2" fmla="*/ 175260 h 2813685"/>
                  <a:gd name="connsiteX3" fmla="*/ 3386137 w 9144000"/>
                  <a:gd name="connsiteY3" fmla="*/ 2809875 h 2813685"/>
                  <a:gd name="connsiteX4" fmla="*/ 0 w 9144000"/>
                  <a:gd name="connsiteY4" fmla="*/ 2813685 h 2813685"/>
                  <a:gd name="connsiteX0" fmla="*/ 0 w 9144000"/>
                  <a:gd name="connsiteY0" fmla="*/ 2813685 h 2813685"/>
                  <a:gd name="connsiteX1" fmla="*/ 9144000 w 9144000"/>
                  <a:gd name="connsiteY1" fmla="*/ 0 h 2813685"/>
                  <a:gd name="connsiteX2" fmla="*/ 9144000 w 9144000"/>
                  <a:gd name="connsiteY2" fmla="*/ 107247 h 2813685"/>
                  <a:gd name="connsiteX3" fmla="*/ 3386137 w 9144000"/>
                  <a:gd name="connsiteY3" fmla="*/ 2809875 h 2813685"/>
                  <a:gd name="connsiteX4" fmla="*/ 0 w 9144000"/>
                  <a:gd name="connsiteY4" fmla="*/ 2813685 h 2813685"/>
                  <a:gd name="connsiteX0" fmla="*/ 0 w 9144000"/>
                  <a:gd name="connsiteY0" fmla="*/ 2874141 h 2874141"/>
                  <a:gd name="connsiteX1" fmla="*/ 9144000 w 9144000"/>
                  <a:gd name="connsiteY1" fmla="*/ 0 h 2874141"/>
                  <a:gd name="connsiteX2" fmla="*/ 9144000 w 9144000"/>
                  <a:gd name="connsiteY2" fmla="*/ 167703 h 2874141"/>
                  <a:gd name="connsiteX3" fmla="*/ 3386137 w 9144000"/>
                  <a:gd name="connsiteY3" fmla="*/ 2870331 h 2874141"/>
                  <a:gd name="connsiteX4" fmla="*/ 0 w 9144000"/>
                  <a:gd name="connsiteY4" fmla="*/ 2874141 h 2874141"/>
                  <a:gd name="connsiteX0" fmla="*/ 0 w 9144000"/>
                  <a:gd name="connsiteY0" fmla="*/ 2874141 h 2874141"/>
                  <a:gd name="connsiteX1" fmla="*/ 9144000 w 9144000"/>
                  <a:gd name="connsiteY1" fmla="*/ 0 h 2874141"/>
                  <a:gd name="connsiteX2" fmla="*/ 9144000 w 9144000"/>
                  <a:gd name="connsiteY2" fmla="*/ 107247 h 2874141"/>
                  <a:gd name="connsiteX3" fmla="*/ 3386137 w 9144000"/>
                  <a:gd name="connsiteY3" fmla="*/ 2870331 h 2874141"/>
                  <a:gd name="connsiteX4" fmla="*/ 0 w 9144000"/>
                  <a:gd name="connsiteY4" fmla="*/ 2874141 h 28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74141">
                    <a:moveTo>
                      <a:pt x="0" y="2874141"/>
                    </a:moveTo>
                    <a:lnTo>
                      <a:pt x="9144000" y="0"/>
                    </a:lnTo>
                    <a:lnTo>
                      <a:pt x="9144000" y="107247"/>
                    </a:lnTo>
                    <a:lnTo>
                      <a:pt x="3386137" y="2870331"/>
                    </a:lnTo>
                    <a:lnTo>
                      <a:pt x="0" y="2874141"/>
                    </a:lnTo>
                    <a:close/>
                  </a:path>
                </a:pathLst>
              </a:custGeom>
              <a:solidFill>
                <a:schemeClr val="accent1">
                  <a:lumMod val="40000"/>
                  <a:lumOff val="60000"/>
                </a:schemeClr>
              </a:solidFill>
              <a:ln w="12700">
                <a:noFill/>
                <a:round/>
                <a:headEnd/>
                <a:tailEnd/>
              </a:ln>
              <a:effectLst/>
              <a:scene3d>
                <a:camera prst="orthographicFront"/>
                <a:lightRig rig="threePt" dir="t">
                  <a:rot lat="0" lon="0" rev="0"/>
                </a:lightRig>
              </a:scene3d>
              <a:sp3d extrusionH="120650">
                <a:extrusionClr>
                  <a:schemeClr val="accent1">
                    <a:lumMod val="60000"/>
                    <a:lumOff val="40000"/>
                  </a:schemeClr>
                </a:extrusionClr>
              </a:sp3d>
            </p:spPr>
            <p:txBody>
              <a:bodyPr rtlCol="0" anchor="ctr"/>
              <a:lstStyle/>
              <a:p>
                <a:pPr algn="ctr"/>
                <a:endParaRPr lang="de-DE" dirty="0"/>
              </a:p>
            </p:txBody>
          </p:sp>
          <p:sp>
            <p:nvSpPr>
              <p:cNvPr id="30" name="Freihandform 11"/>
              <p:cNvSpPr/>
              <p:nvPr/>
            </p:nvSpPr>
            <p:spPr bwMode="gray">
              <a:xfrm>
                <a:off x="0" y="3018905"/>
                <a:ext cx="9144000" cy="2813685"/>
              </a:xfrm>
              <a:custGeom>
                <a:avLst/>
                <a:gdLst>
                  <a:gd name="connsiteX0" fmla="*/ 0 w 9151620"/>
                  <a:gd name="connsiteY0" fmla="*/ 2804160 h 2819400"/>
                  <a:gd name="connsiteX1" fmla="*/ 9151620 w 9151620"/>
                  <a:gd name="connsiteY1" fmla="*/ 0 h 2819400"/>
                  <a:gd name="connsiteX2" fmla="*/ 9151620 w 9151620"/>
                  <a:gd name="connsiteY2" fmla="*/ 175260 h 2819400"/>
                  <a:gd name="connsiteX3" fmla="*/ 3398520 w 9151620"/>
                  <a:gd name="connsiteY3" fmla="*/ 2819400 h 2819400"/>
                  <a:gd name="connsiteX4" fmla="*/ 0 w 9151620"/>
                  <a:gd name="connsiteY4" fmla="*/ 2804160 h 2819400"/>
                  <a:gd name="connsiteX0" fmla="*/ 0 w 9151620"/>
                  <a:gd name="connsiteY0" fmla="*/ 2804160 h 2819400"/>
                  <a:gd name="connsiteX1" fmla="*/ 9151620 w 9151620"/>
                  <a:gd name="connsiteY1" fmla="*/ 0 h 2819400"/>
                  <a:gd name="connsiteX2" fmla="*/ 9151620 w 9151620"/>
                  <a:gd name="connsiteY2" fmla="*/ 175260 h 2819400"/>
                  <a:gd name="connsiteX3" fmla="*/ 3396139 w 9151620"/>
                  <a:gd name="connsiteY3" fmla="*/ 2819400 h 2819400"/>
                  <a:gd name="connsiteX4" fmla="*/ 0 w 9151620"/>
                  <a:gd name="connsiteY4" fmla="*/ 2804160 h 2819400"/>
                  <a:gd name="connsiteX0" fmla="*/ 0 w 9151620"/>
                  <a:gd name="connsiteY0" fmla="*/ 2804160 h 2819400"/>
                  <a:gd name="connsiteX1" fmla="*/ 9151620 w 9151620"/>
                  <a:gd name="connsiteY1" fmla="*/ 0 h 2819400"/>
                  <a:gd name="connsiteX2" fmla="*/ 9151620 w 9151620"/>
                  <a:gd name="connsiteY2" fmla="*/ 175260 h 2819400"/>
                  <a:gd name="connsiteX3" fmla="*/ 3396139 w 9151620"/>
                  <a:gd name="connsiteY3" fmla="*/ 2819400 h 2819400"/>
                  <a:gd name="connsiteX4" fmla="*/ 0 w 9151620"/>
                  <a:gd name="connsiteY4" fmla="*/ 2804160 h 2819400"/>
                  <a:gd name="connsiteX0" fmla="*/ 0 w 9151620"/>
                  <a:gd name="connsiteY0" fmla="*/ 2804160 h 2809875"/>
                  <a:gd name="connsiteX1" fmla="*/ 9151620 w 9151620"/>
                  <a:gd name="connsiteY1" fmla="*/ 0 h 2809875"/>
                  <a:gd name="connsiteX2" fmla="*/ 9151620 w 9151620"/>
                  <a:gd name="connsiteY2" fmla="*/ 175260 h 2809875"/>
                  <a:gd name="connsiteX3" fmla="*/ 3393757 w 9151620"/>
                  <a:gd name="connsiteY3" fmla="*/ 2809875 h 2809875"/>
                  <a:gd name="connsiteX4" fmla="*/ 0 w 9151620"/>
                  <a:gd name="connsiteY4" fmla="*/ 2804160 h 2809875"/>
                  <a:gd name="connsiteX0" fmla="*/ 0 w 9144000"/>
                  <a:gd name="connsiteY0" fmla="*/ 2813685 h 2813685"/>
                  <a:gd name="connsiteX1" fmla="*/ 9144000 w 9144000"/>
                  <a:gd name="connsiteY1" fmla="*/ 0 h 2813685"/>
                  <a:gd name="connsiteX2" fmla="*/ 9144000 w 9144000"/>
                  <a:gd name="connsiteY2" fmla="*/ 175260 h 2813685"/>
                  <a:gd name="connsiteX3" fmla="*/ 3386137 w 9144000"/>
                  <a:gd name="connsiteY3" fmla="*/ 2809875 h 2813685"/>
                  <a:gd name="connsiteX4" fmla="*/ 0 w 9144000"/>
                  <a:gd name="connsiteY4" fmla="*/ 2813685 h 2813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13685">
                    <a:moveTo>
                      <a:pt x="0" y="2813685"/>
                    </a:moveTo>
                    <a:lnTo>
                      <a:pt x="9144000" y="0"/>
                    </a:lnTo>
                    <a:lnTo>
                      <a:pt x="9144000" y="175260"/>
                    </a:lnTo>
                    <a:lnTo>
                      <a:pt x="3386137" y="2809875"/>
                    </a:lnTo>
                    <a:lnTo>
                      <a:pt x="0" y="2813685"/>
                    </a:lnTo>
                    <a:close/>
                  </a:path>
                </a:pathLst>
              </a:custGeom>
              <a:solidFill>
                <a:schemeClr val="accent1"/>
              </a:solidFill>
              <a:ln w="12700">
                <a:noFill/>
                <a:round/>
                <a:headEnd/>
                <a:tailEnd/>
              </a:ln>
              <a:effectLst/>
              <a:scene3d>
                <a:camera prst="orthographicFront"/>
                <a:lightRig rig="threePt" dir="t">
                  <a:rot lat="0" lon="0" rev="0"/>
                </a:lightRig>
              </a:scene3d>
              <a:sp3d extrusionH="120650">
                <a:extrusionClr>
                  <a:schemeClr val="accent1">
                    <a:lumMod val="60000"/>
                    <a:lumOff val="40000"/>
                  </a:schemeClr>
                </a:extrusionClr>
              </a:sp3d>
            </p:spPr>
            <p:txBody>
              <a:bodyPr rtlCol="0" anchor="ctr"/>
              <a:lstStyle/>
              <a:p>
                <a:pPr algn="ctr"/>
                <a:endParaRPr lang="de-DE" dirty="0"/>
              </a:p>
            </p:txBody>
          </p:sp>
          <p:sp>
            <p:nvSpPr>
              <p:cNvPr id="31" name="Rechteck 13"/>
              <p:cNvSpPr/>
              <p:nvPr/>
            </p:nvSpPr>
            <p:spPr bwMode="gray">
              <a:xfrm>
                <a:off x="0" y="5834023"/>
                <a:ext cx="3383756" cy="161965"/>
              </a:xfrm>
              <a:prstGeom prst="rect">
                <a:avLst/>
              </a:prstGeom>
              <a:solidFill>
                <a:schemeClr val="accent1">
                  <a:lumMod val="60000"/>
                  <a:lumOff val="40000"/>
                </a:schemeClr>
              </a:solidFill>
              <a:ln w="12700">
                <a:noFill/>
                <a:round/>
                <a:headEnd/>
                <a:tailEnd/>
              </a:ln>
            </p:spPr>
            <p:txBody>
              <a:bodyPr rtlCol="0" anchor="ctr"/>
              <a:lstStyle/>
              <a:p>
                <a:pPr algn="ctr"/>
                <a:endParaRPr lang="de-DE" dirty="0"/>
              </a:p>
            </p:txBody>
          </p:sp>
        </p:grpSp>
        <p:grpSp>
          <p:nvGrpSpPr>
            <p:cNvPr id="34" name="Gruppieren 41"/>
            <p:cNvGrpSpPr/>
            <p:nvPr/>
          </p:nvGrpSpPr>
          <p:grpSpPr>
            <a:xfrm>
              <a:off x="3733172" y="5433973"/>
              <a:ext cx="910836" cy="1044118"/>
              <a:chOff x="2270671" y="4457307"/>
              <a:chExt cx="910836" cy="1044118"/>
            </a:xfrm>
          </p:grpSpPr>
          <p:pic>
            <p:nvPicPr>
              <p:cNvPr id="35" name="Picture 103"/>
              <p:cNvPicPr>
                <a:picLocks noChangeAspect="1" noChangeArrowheads="1"/>
              </p:cNvPicPr>
              <p:nvPr/>
            </p:nvPicPr>
            <p:blipFill>
              <a:blip r:embed="rId3" cstate="print">
                <a:lum bright="-30000"/>
              </a:blip>
              <a:srcRect/>
              <a:stretch>
                <a:fillRect/>
              </a:stretch>
            </p:blipFill>
            <p:spPr bwMode="gray">
              <a:xfrm>
                <a:off x="2286000" y="5208661"/>
                <a:ext cx="885825" cy="292764"/>
              </a:xfrm>
              <a:prstGeom prst="rect">
                <a:avLst/>
              </a:prstGeom>
              <a:noFill/>
              <a:ln w="9525">
                <a:miter lim="800000"/>
                <a:headEnd/>
                <a:tailEnd/>
              </a:ln>
              <a:effectLst/>
            </p:spPr>
          </p:pic>
          <p:sp>
            <p:nvSpPr>
              <p:cNvPr id="36" name="Ellipse 20"/>
              <p:cNvSpPr/>
              <p:nvPr/>
            </p:nvSpPr>
            <p:spPr bwMode="gray">
              <a:xfrm>
                <a:off x="2270671" y="4457307"/>
                <a:ext cx="910836" cy="910836"/>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39" name="Gruppieren 49"/>
            <p:cNvGrpSpPr/>
            <p:nvPr/>
          </p:nvGrpSpPr>
          <p:grpSpPr>
            <a:xfrm>
              <a:off x="6425530" y="4569493"/>
              <a:ext cx="666750" cy="684462"/>
              <a:chOff x="5295901" y="3725613"/>
              <a:chExt cx="666750" cy="684462"/>
            </a:xfrm>
          </p:grpSpPr>
          <p:pic>
            <p:nvPicPr>
              <p:cNvPr id="40" name="Picture 103"/>
              <p:cNvPicPr>
                <a:picLocks noChangeAspect="1" noChangeArrowheads="1"/>
              </p:cNvPicPr>
              <p:nvPr/>
            </p:nvPicPr>
            <p:blipFill>
              <a:blip r:embed="rId3" cstate="print">
                <a:lum bright="-30000"/>
              </a:blip>
              <a:srcRect/>
              <a:stretch>
                <a:fillRect/>
              </a:stretch>
            </p:blipFill>
            <p:spPr bwMode="gray">
              <a:xfrm>
                <a:off x="5295901" y="4151386"/>
                <a:ext cx="666750" cy="258689"/>
              </a:xfrm>
              <a:prstGeom prst="rect">
                <a:avLst/>
              </a:prstGeom>
              <a:noFill/>
              <a:ln w="9525">
                <a:miter lim="800000"/>
                <a:headEnd/>
                <a:tailEnd/>
              </a:ln>
              <a:effectLst/>
            </p:spPr>
          </p:pic>
          <p:sp>
            <p:nvSpPr>
              <p:cNvPr id="44" name="Ellipse 23"/>
              <p:cNvSpPr/>
              <p:nvPr/>
            </p:nvSpPr>
            <p:spPr bwMode="gray">
              <a:xfrm>
                <a:off x="5347191" y="3725613"/>
                <a:ext cx="575650" cy="575650"/>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79400" h="19050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4" name="3 Grupo"/>
            <p:cNvGrpSpPr/>
            <p:nvPr/>
          </p:nvGrpSpPr>
          <p:grpSpPr>
            <a:xfrm>
              <a:off x="7351245" y="4183628"/>
              <a:ext cx="666750" cy="553549"/>
              <a:chOff x="7109232" y="5855894"/>
              <a:chExt cx="666750" cy="553549"/>
            </a:xfrm>
          </p:grpSpPr>
          <p:pic>
            <p:nvPicPr>
              <p:cNvPr id="46" name="Picture 103"/>
              <p:cNvPicPr>
                <a:picLocks noChangeAspect="1" noChangeArrowheads="1"/>
              </p:cNvPicPr>
              <p:nvPr/>
            </p:nvPicPr>
            <p:blipFill>
              <a:blip r:embed="rId3" cstate="print">
                <a:lum bright="-30000"/>
              </a:blip>
              <a:srcRect/>
              <a:stretch>
                <a:fillRect/>
              </a:stretch>
            </p:blipFill>
            <p:spPr bwMode="gray">
              <a:xfrm>
                <a:off x="7109232" y="6150754"/>
                <a:ext cx="666750" cy="258689"/>
              </a:xfrm>
              <a:prstGeom prst="rect">
                <a:avLst/>
              </a:prstGeom>
              <a:noFill/>
              <a:ln w="9525">
                <a:miter lim="800000"/>
                <a:headEnd/>
                <a:tailEnd/>
              </a:ln>
              <a:effectLst/>
            </p:spPr>
          </p:pic>
          <p:sp>
            <p:nvSpPr>
              <p:cNvPr id="50" name="Ellipse 24"/>
              <p:cNvSpPr/>
              <p:nvPr/>
            </p:nvSpPr>
            <p:spPr bwMode="gray">
              <a:xfrm>
                <a:off x="7235080" y="5855894"/>
                <a:ext cx="449540" cy="449540"/>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79400" h="190500"/>
              </a:sp3d>
            </p:spPr>
            <p:txBody>
              <a:bodyPr vert="horz" lIns="0" tIns="108000" rIns="0" bIns="0" anchor="t" anchorCtr="0"/>
              <a:lstStyle/>
              <a:p>
                <a:pPr indent="-190500" algn="ctr">
                  <a:lnSpc>
                    <a:spcPct val="95000"/>
                  </a:lnSpc>
                  <a:spcAft>
                    <a:spcPts val="800"/>
                  </a:spcAft>
                  <a:buClr>
                    <a:srgbClr val="808080"/>
                  </a:buClr>
                </a:pPr>
                <a:endParaRPr lang="en-US" sz="1400" b="1" noProof="1">
                  <a:solidFill>
                    <a:srgbClr val="FFFFFF"/>
                  </a:solidFill>
                  <a:cs typeface="Arial" charset="0"/>
                </a:endParaRPr>
              </a:p>
            </p:txBody>
          </p:sp>
        </p:grpSp>
        <p:grpSp>
          <p:nvGrpSpPr>
            <p:cNvPr id="51" name="Gruppieren 51"/>
            <p:cNvGrpSpPr/>
            <p:nvPr/>
          </p:nvGrpSpPr>
          <p:grpSpPr>
            <a:xfrm>
              <a:off x="8196015" y="3885803"/>
              <a:ext cx="552449" cy="422250"/>
              <a:chOff x="7553326" y="3121051"/>
              <a:chExt cx="552449" cy="422250"/>
            </a:xfrm>
          </p:grpSpPr>
          <p:pic>
            <p:nvPicPr>
              <p:cNvPr id="52" name="Picture 103"/>
              <p:cNvPicPr>
                <a:picLocks noChangeAspect="1" noChangeArrowheads="1"/>
              </p:cNvPicPr>
              <p:nvPr/>
            </p:nvPicPr>
            <p:blipFill>
              <a:blip r:embed="rId3" cstate="print">
                <a:lum bright="-30000"/>
              </a:blip>
              <a:srcRect/>
              <a:stretch>
                <a:fillRect/>
              </a:stretch>
            </p:blipFill>
            <p:spPr bwMode="gray">
              <a:xfrm>
                <a:off x="7553326" y="3351287"/>
                <a:ext cx="552449" cy="192014"/>
              </a:xfrm>
              <a:prstGeom prst="rect">
                <a:avLst/>
              </a:prstGeom>
              <a:noFill/>
              <a:ln w="9525">
                <a:miter lim="800000"/>
                <a:headEnd/>
                <a:tailEnd/>
              </a:ln>
              <a:effectLst/>
            </p:spPr>
          </p:pic>
          <p:sp>
            <p:nvSpPr>
              <p:cNvPr id="56" name="Ellipse 25"/>
              <p:cNvSpPr/>
              <p:nvPr/>
            </p:nvSpPr>
            <p:spPr bwMode="gray">
              <a:xfrm>
                <a:off x="7681783" y="3121051"/>
                <a:ext cx="348940" cy="348940"/>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139700" h="698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57" name="Gruppieren 48"/>
            <p:cNvGrpSpPr/>
            <p:nvPr/>
          </p:nvGrpSpPr>
          <p:grpSpPr>
            <a:xfrm>
              <a:off x="5076056" y="4965923"/>
              <a:ext cx="885825" cy="852121"/>
              <a:chOff x="3838575" y="4068279"/>
              <a:chExt cx="885825" cy="852121"/>
            </a:xfrm>
          </p:grpSpPr>
          <p:pic>
            <p:nvPicPr>
              <p:cNvPr id="58" name="Picture 103"/>
              <p:cNvPicPr>
                <a:picLocks noChangeAspect="1" noChangeArrowheads="1"/>
              </p:cNvPicPr>
              <p:nvPr/>
            </p:nvPicPr>
            <p:blipFill>
              <a:blip r:embed="rId3" cstate="print">
                <a:lum bright="-30000"/>
              </a:blip>
              <a:srcRect/>
              <a:stretch>
                <a:fillRect/>
              </a:stretch>
            </p:blipFill>
            <p:spPr bwMode="gray">
              <a:xfrm>
                <a:off x="3838575" y="4627636"/>
                <a:ext cx="885825" cy="292764"/>
              </a:xfrm>
              <a:prstGeom prst="rect">
                <a:avLst/>
              </a:prstGeom>
              <a:noFill/>
              <a:ln w="9525">
                <a:miter lim="800000"/>
                <a:headEnd/>
                <a:tailEnd/>
              </a:ln>
              <a:effectLst/>
            </p:spPr>
          </p:pic>
          <p:sp>
            <p:nvSpPr>
              <p:cNvPr id="62" name="Ellipse 21"/>
              <p:cNvSpPr/>
              <p:nvPr/>
            </p:nvSpPr>
            <p:spPr bwMode="gray">
              <a:xfrm>
                <a:off x="3933780" y="4068279"/>
                <a:ext cx="721594" cy="721594"/>
              </a:xfrm>
              <a:prstGeom prst="ellipse">
                <a:avLst/>
              </a:prstGeom>
              <a:solidFill>
                <a:srgbClr val="BFBFBF"/>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sp>
        <p:nvSpPr>
          <p:cNvPr id="8" name="7 Marcador de contenido"/>
          <p:cNvSpPr>
            <a:spLocks noGrp="1"/>
          </p:cNvSpPr>
          <p:nvPr>
            <p:ph idx="1"/>
          </p:nvPr>
        </p:nvSpPr>
        <p:spPr>
          <a:xfrm>
            <a:off x="457200" y="1484784"/>
            <a:ext cx="8229600" cy="2332855"/>
          </a:xfrm>
        </p:spPr>
        <p:txBody>
          <a:bodyPr>
            <a:noAutofit/>
          </a:bodyPr>
          <a:lstStyle/>
          <a:p>
            <a:pPr algn="just">
              <a:buClr>
                <a:schemeClr val="tx2">
                  <a:lumMod val="60000"/>
                  <a:lumOff val="40000"/>
                </a:schemeClr>
              </a:buClr>
              <a:buFont typeface="Wingdings" pitchFamily="2" charset="2"/>
              <a:buChar char="ü"/>
            </a:pPr>
            <a:r>
              <a:rPr lang="es-EC" sz="2000" dirty="0"/>
              <a:t>E</a:t>
            </a:r>
            <a:r>
              <a:rPr lang="es-EC" sz="2000" dirty="0" smtClean="0"/>
              <a:t>s </a:t>
            </a:r>
            <a:r>
              <a:rPr lang="es-EC" sz="2000" dirty="0"/>
              <a:t>una herramienta que permite identificar, evaluar y explicar los procesos de una </a:t>
            </a:r>
            <a:r>
              <a:rPr lang="es-EC" sz="2000" dirty="0" smtClean="0"/>
              <a:t>organización.</a:t>
            </a:r>
          </a:p>
          <a:p>
            <a:pPr algn="just">
              <a:buClr>
                <a:schemeClr val="tx2">
                  <a:lumMod val="60000"/>
                  <a:lumOff val="40000"/>
                </a:schemeClr>
              </a:buClr>
              <a:buFont typeface="Wingdings" pitchFamily="2" charset="2"/>
              <a:buChar char="ü"/>
            </a:pPr>
            <a:r>
              <a:rPr lang="es-EC" sz="2000" dirty="0" smtClean="0"/>
              <a:t>Consta de </a:t>
            </a:r>
            <a:r>
              <a:rPr lang="es-EC" sz="2000" dirty="0"/>
              <a:t>niveles que son </a:t>
            </a:r>
            <a:r>
              <a:rPr lang="es-EC" sz="2000" dirty="0" smtClean="0"/>
              <a:t>organizados </a:t>
            </a:r>
            <a:r>
              <a:rPr lang="es-EC" sz="2000" dirty="0"/>
              <a:t>de acuerdo a prácticas incluidas en cada una de ellas, esto sirve para determinar el nivel que se ha </a:t>
            </a:r>
            <a:r>
              <a:rPr lang="es-EC" sz="2000" dirty="0" smtClean="0"/>
              <a:t>alcanzado.</a:t>
            </a:r>
          </a:p>
          <a:p>
            <a:pPr algn="just">
              <a:buClr>
                <a:schemeClr val="tx2">
                  <a:lumMod val="60000"/>
                  <a:lumOff val="40000"/>
                </a:schemeClr>
              </a:buClr>
              <a:buFont typeface="Wingdings" pitchFamily="2" charset="2"/>
              <a:buChar char="ü"/>
            </a:pPr>
            <a:r>
              <a:rPr lang="es-EC" sz="2000" dirty="0" smtClean="0"/>
              <a:t>Ayuda a determinar el nivel o etapa de evolución a fin de establecer el camino a seguir.</a:t>
            </a:r>
          </a:p>
          <a:p>
            <a:pPr algn="just">
              <a:buClr>
                <a:schemeClr val="tx2">
                  <a:lumMod val="60000"/>
                  <a:lumOff val="40000"/>
                </a:schemeClr>
              </a:buClr>
              <a:buFont typeface="Wingdings" pitchFamily="2" charset="2"/>
              <a:buChar char="ü"/>
            </a:pPr>
            <a:r>
              <a:rPr lang="es-EC" sz="2000" dirty="0" smtClean="0"/>
              <a:t>Origen CMM.</a:t>
            </a:r>
          </a:p>
        </p:txBody>
      </p:sp>
      <p:grpSp>
        <p:nvGrpSpPr>
          <p:cNvPr id="33" name="32 Grupo"/>
          <p:cNvGrpSpPr/>
          <p:nvPr/>
        </p:nvGrpSpPr>
        <p:grpSpPr>
          <a:xfrm>
            <a:off x="107504" y="5949280"/>
            <a:ext cx="737223" cy="778569"/>
            <a:chOff x="107504" y="5949280"/>
            <a:chExt cx="737223" cy="778569"/>
          </a:xfrm>
        </p:grpSpPr>
        <p:pic>
          <p:nvPicPr>
            <p:cNvPr id="37"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533878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0"/>
                                        <p:tgtEl>
                                          <p:spTgt spid="8">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Modelo de Madurez - TDWI</a:t>
            </a:r>
            <a:endParaRPr lang="es-MX" sz="3600" b="1" dirty="0">
              <a:solidFill>
                <a:schemeClr val="tx2">
                  <a:lumMod val="60000"/>
                  <a:lumOff val="40000"/>
                </a:schemeClr>
              </a:solidFill>
              <a:latin typeface="Albertus MT" pitchFamily="18" charset="0"/>
            </a:endParaRP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4" name="13 Grupo"/>
          <p:cNvGrpSpPr/>
          <p:nvPr/>
        </p:nvGrpSpPr>
        <p:grpSpPr>
          <a:xfrm>
            <a:off x="467544" y="1266309"/>
            <a:ext cx="8676457" cy="4825317"/>
            <a:chOff x="467544" y="1266309"/>
            <a:chExt cx="8676457" cy="4825317"/>
          </a:xfrm>
        </p:grpSpPr>
        <p:grpSp>
          <p:nvGrpSpPr>
            <p:cNvPr id="8" name="7 Grupo"/>
            <p:cNvGrpSpPr/>
            <p:nvPr/>
          </p:nvGrpSpPr>
          <p:grpSpPr>
            <a:xfrm>
              <a:off x="467544" y="1266309"/>
              <a:ext cx="8676457" cy="4825317"/>
              <a:chOff x="467544" y="1266309"/>
              <a:chExt cx="8676457" cy="4825317"/>
            </a:xfrm>
          </p:grpSpPr>
          <p:grpSp>
            <p:nvGrpSpPr>
              <p:cNvPr id="5" name="4 Grupo"/>
              <p:cNvGrpSpPr/>
              <p:nvPr/>
            </p:nvGrpSpPr>
            <p:grpSpPr>
              <a:xfrm>
                <a:off x="467544" y="4342190"/>
                <a:ext cx="1728192" cy="890785"/>
                <a:chOff x="2123729" y="4488199"/>
                <a:chExt cx="1728192" cy="890785"/>
              </a:xfrm>
            </p:grpSpPr>
            <p:cxnSp>
              <p:nvCxnSpPr>
                <p:cNvPr id="27" name="Gerade Verbindung 98"/>
                <p:cNvCxnSpPr/>
                <p:nvPr/>
              </p:nvCxnSpPr>
              <p:spPr bwMode="gray">
                <a:xfrm flipV="1">
                  <a:off x="2993261" y="4488199"/>
                  <a:ext cx="0" cy="316020"/>
                </a:xfrm>
                <a:prstGeom prst="line">
                  <a:avLst/>
                </a:prstGeom>
                <a:noFill/>
                <a:ln w="19050">
                  <a:solidFill>
                    <a:srgbClr val="969696"/>
                  </a:solidFill>
                  <a:prstDash val="sysDot"/>
                  <a:round/>
                  <a:headEnd/>
                  <a:tailEnd/>
                </a:ln>
                <a:effectLst/>
              </p:spPr>
            </p:cxnSp>
            <p:sp>
              <p:nvSpPr>
                <p:cNvPr id="28" name="Rechteck 103"/>
                <p:cNvSpPr/>
                <p:nvPr/>
              </p:nvSpPr>
              <p:spPr bwMode="gray">
                <a:xfrm>
                  <a:off x="2123729" y="4871153"/>
                  <a:ext cx="1728192" cy="507831"/>
                </a:xfrm>
                <a:prstGeom prst="rect">
                  <a:avLst/>
                </a:prstGeom>
              </p:spPr>
              <p:txBody>
                <a:bodyPr wrap="square" tIns="0" bIns="0">
                  <a:spAutoFit/>
                </a:bodyPr>
                <a:lstStyle/>
                <a:p>
                  <a:pPr lvl="0" algn="ctr">
                    <a:buClr>
                      <a:srgbClr val="808080"/>
                    </a:buClr>
                    <a:defRPr/>
                  </a:pPr>
                  <a:r>
                    <a:rPr lang="es-EC" sz="1100" dirty="0" smtClean="0"/>
                    <a:t>Percepción y realidad de Costo alto</a:t>
                  </a:r>
                </a:p>
                <a:p>
                  <a:pPr lvl="0" algn="ctr">
                    <a:buClr>
                      <a:srgbClr val="808080"/>
                    </a:buClr>
                    <a:defRPr/>
                  </a:pPr>
                  <a:r>
                    <a:rPr lang="es-EC" sz="1100" dirty="0"/>
                    <a:t>Reportes Estáticos</a:t>
                  </a:r>
                </a:p>
              </p:txBody>
            </p:sp>
          </p:grpSp>
          <p:grpSp>
            <p:nvGrpSpPr>
              <p:cNvPr id="29" name="28 Grupo"/>
              <p:cNvGrpSpPr/>
              <p:nvPr/>
            </p:nvGrpSpPr>
            <p:grpSpPr>
              <a:xfrm>
                <a:off x="1547664" y="4342190"/>
                <a:ext cx="2016224" cy="1618442"/>
                <a:chOff x="1986701" y="4488199"/>
                <a:chExt cx="2016224" cy="1618442"/>
              </a:xfrm>
            </p:grpSpPr>
            <p:cxnSp>
              <p:nvCxnSpPr>
                <p:cNvPr id="30" name="Gerade Verbindung 98"/>
                <p:cNvCxnSpPr/>
                <p:nvPr/>
              </p:nvCxnSpPr>
              <p:spPr bwMode="gray">
                <a:xfrm flipV="1">
                  <a:off x="2993261" y="4488199"/>
                  <a:ext cx="0" cy="1106229"/>
                </a:xfrm>
                <a:prstGeom prst="line">
                  <a:avLst/>
                </a:prstGeom>
                <a:noFill/>
                <a:ln w="19050">
                  <a:solidFill>
                    <a:srgbClr val="969696"/>
                  </a:solidFill>
                  <a:prstDash val="sysDot"/>
                  <a:round/>
                  <a:headEnd/>
                  <a:tailEnd/>
                </a:ln>
                <a:effectLst/>
              </p:spPr>
            </p:cxnSp>
            <p:sp>
              <p:nvSpPr>
                <p:cNvPr id="31" name="Rechteck 103"/>
                <p:cNvSpPr/>
                <p:nvPr/>
              </p:nvSpPr>
              <p:spPr bwMode="gray">
                <a:xfrm>
                  <a:off x="1986701" y="5711918"/>
                  <a:ext cx="2016224" cy="394723"/>
                </a:xfrm>
                <a:prstGeom prst="rect">
                  <a:avLst/>
                </a:prstGeom>
              </p:spPr>
              <p:txBody>
                <a:bodyPr wrap="square" tIns="0" bIns="0">
                  <a:spAutoFit/>
                </a:bodyPr>
                <a:lstStyle/>
                <a:p>
                  <a:pPr lvl="0" algn="ctr">
                    <a:lnSpc>
                      <a:spcPct val="95000"/>
                    </a:lnSpc>
                    <a:spcAft>
                      <a:spcPts val="400"/>
                    </a:spcAft>
                    <a:buClr>
                      <a:srgbClr val="808080"/>
                    </a:buClr>
                    <a:defRPr/>
                  </a:pPr>
                  <a:r>
                    <a:rPr lang="es-EC" sz="1100" dirty="0" smtClean="0"/>
                    <a:t>Hojas de Cálculo</a:t>
                  </a:r>
                  <a:r>
                    <a:rPr lang="es-EC" sz="1600" b="1" noProof="1" smtClean="0">
                      <a:cs typeface="Arial" charset="0"/>
                    </a:rPr>
                    <a:t> </a:t>
                  </a:r>
                  <a:br>
                    <a:rPr lang="es-EC" sz="1600" b="1" noProof="1" smtClean="0">
                      <a:cs typeface="Arial" charset="0"/>
                    </a:rPr>
                  </a:br>
                  <a:r>
                    <a:rPr lang="es-EC" sz="1100" noProof="1" smtClean="0"/>
                    <a:t>para Informes</a:t>
                  </a:r>
                  <a:endParaRPr lang="es-EC" sz="1100" dirty="0"/>
                </a:p>
              </p:txBody>
            </p:sp>
          </p:grpSp>
          <p:grpSp>
            <p:nvGrpSpPr>
              <p:cNvPr id="32" name="31 Grupo"/>
              <p:cNvGrpSpPr/>
              <p:nvPr/>
            </p:nvGrpSpPr>
            <p:grpSpPr>
              <a:xfrm>
                <a:off x="2771800" y="4337948"/>
                <a:ext cx="2052228" cy="725750"/>
                <a:chOff x="1979712" y="4488200"/>
                <a:chExt cx="2052228" cy="725750"/>
              </a:xfrm>
            </p:grpSpPr>
            <p:cxnSp>
              <p:nvCxnSpPr>
                <p:cNvPr id="33" name="Gerade Verbindung 98"/>
                <p:cNvCxnSpPr/>
                <p:nvPr/>
              </p:nvCxnSpPr>
              <p:spPr bwMode="gray">
                <a:xfrm flipV="1">
                  <a:off x="2993261" y="4488200"/>
                  <a:ext cx="0" cy="320262"/>
                </a:xfrm>
                <a:prstGeom prst="line">
                  <a:avLst/>
                </a:prstGeom>
                <a:noFill/>
                <a:ln w="19050">
                  <a:solidFill>
                    <a:srgbClr val="969696"/>
                  </a:solidFill>
                  <a:prstDash val="sysDot"/>
                  <a:round/>
                  <a:headEnd/>
                  <a:tailEnd/>
                </a:ln>
                <a:effectLst/>
              </p:spPr>
            </p:cxnSp>
            <p:sp>
              <p:nvSpPr>
                <p:cNvPr id="34" name="Rechteck 103"/>
                <p:cNvSpPr/>
                <p:nvPr/>
              </p:nvSpPr>
              <p:spPr bwMode="gray">
                <a:xfrm>
                  <a:off x="1979712" y="4875396"/>
                  <a:ext cx="2052228" cy="338554"/>
                </a:xfrm>
                <a:prstGeom prst="rect">
                  <a:avLst/>
                </a:prstGeom>
              </p:spPr>
              <p:txBody>
                <a:bodyPr wrap="square" tIns="0" bIns="0">
                  <a:spAutoFit/>
                </a:bodyPr>
                <a:lstStyle/>
                <a:p>
                  <a:pPr lvl="0" algn="ctr">
                    <a:buClr>
                      <a:srgbClr val="808080"/>
                    </a:buClr>
                    <a:defRPr/>
                  </a:pPr>
                  <a:r>
                    <a:rPr lang="es-EC" sz="1100" dirty="0" smtClean="0"/>
                    <a:t>Primer Sistema Analítico (OLAP)</a:t>
                  </a:r>
                </a:p>
                <a:p>
                  <a:pPr lvl="0" algn="ctr">
                    <a:buClr>
                      <a:srgbClr val="808080"/>
                    </a:buClr>
                    <a:defRPr/>
                  </a:pPr>
                  <a:r>
                    <a:rPr lang="es-EC" sz="1100" noProof="1" smtClean="0"/>
                    <a:t>Capacitación Empleados</a:t>
                  </a:r>
                  <a:endParaRPr lang="es-EC" sz="1100" noProof="1"/>
                </a:p>
              </p:txBody>
            </p:sp>
          </p:grpSp>
          <p:grpSp>
            <p:nvGrpSpPr>
              <p:cNvPr id="35" name="34 Grupo"/>
              <p:cNvGrpSpPr/>
              <p:nvPr/>
            </p:nvGrpSpPr>
            <p:grpSpPr>
              <a:xfrm>
                <a:off x="3491880" y="4337947"/>
                <a:ext cx="3024337" cy="1589847"/>
                <a:chOff x="1482645" y="4488199"/>
                <a:chExt cx="3024337" cy="1589847"/>
              </a:xfrm>
            </p:grpSpPr>
            <p:cxnSp>
              <p:nvCxnSpPr>
                <p:cNvPr id="36" name="Gerade Verbindung 98"/>
                <p:cNvCxnSpPr/>
                <p:nvPr/>
              </p:nvCxnSpPr>
              <p:spPr bwMode="gray">
                <a:xfrm flipH="1" flipV="1">
                  <a:off x="2993261" y="4488199"/>
                  <a:ext cx="1552" cy="1110472"/>
                </a:xfrm>
                <a:prstGeom prst="line">
                  <a:avLst/>
                </a:prstGeom>
                <a:noFill/>
                <a:ln w="19050">
                  <a:solidFill>
                    <a:srgbClr val="969696"/>
                  </a:solidFill>
                  <a:prstDash val="sysDot"/>
                  <a:round/>
                  <a:headEnd/>
                  <a:tailEnd/>
                </a:ln>
                <a:effectLst/>
              </p:spPr>
            </p:cxnSp>
            <p:sp>
              <p:nvSpPr>
                <p:cNvPr id="37" name="Rechteck 103"/>
                <p:cNvSpPr/>
                <p:nvPr/>
              </p:nvSpPr>
              <p:spPr bwMode="gray">
                <a:xfrm>
                  <a:off x="1482645" y="5739492"/>
                  <a:ext cx="3024337" cy="338554"/>
                </a:xfrm>
                <a:prstGeom prst="rect">
                  <a:avLst/>
                </a:prstGeom>
              </p:spPr>
              <p:txBody>
                <a:bodyPr wrap="square" tIns="0" bIns="0">
                  <a:spAutoFit/>
                </a:bodyPr>
                <a:lstStyle/>
                <a:p>
                  <a:pPr lvl="0" algn="ctr">
                    <a:buClr>
                      <a:srgbClr val="808080"/>
                    </a:buClr>
                    <a:defRPr/>
                  </a:pPr>
                  <a:r>
                    <a:rPr lang="es-EC" sz="1100" dirty="0" smtClean="0"/>
                    <a:t>Sistema de Monitoreo y Desempeño.</a:t>
                  </a:r>
                </a:p>
                <a:p>
                  <a:pPr lvl="0" algn="ctr">
                    <a:buClr>
                      <a:srgbClr val="808080"/>
                    </a:buClr>
                    <a:defRPr/>
                  </a:pPr>
                  <a:r>
                    <a:rPr lang="es-EC" sz="1100" noProof="1" smtClean="0"/>
                    <a:t>Cuandros de Mando y apoyo de Data Warehouse</a:t>
                  </a:r>
                  <a:endParaRPr lang="es-EC" sz="1100" noProof="1"/>
                </a:p>
              </p:txBody>
            </p:sp>
          </p:grpSp>
          <p:grpSp>
            <p:nvGrpSpPr>
              <p:cNvPr id="38" name="37 Grupo"/>
              <p:cNvGrpSpPr/>
              <p:nvPr/>
            </p:nvGrpSpPr>
            <p:grpSpPr>
              <a:xfrm>
                <a:off x="5292080" y="4337947"/>
                <a:ext cx="2232248" cy="971972"/>
                <a:chOff x="1914693" y="4488199"/>
                <a:chExt cx="2232248" cy="971972"/>
              </a:xfrm>
            </p:grpSpPr>
            <p:cxnSp>
              <p:nvCxnSpPr>
                <p:cNvPr id="39" name="Gerade Verbindung 98"/>
                <p:cNvCxnSpPr/>
                <p:nvPr/>
              </p:nvCxnSpPr>
              <p:spPr bwMode="gray">
                <a:xfrm flipV="1">
                  <a:off x="2993261" y="4488199"/>
                  <a:ext cx="0" cy="320263"/>
                </a:xfrm>
                <a:prstGeom prst="line">
                  <a:avLst/>
                </a:prstGeom>
                <a:noFill/>
                <a:ln w="19050">
                  <a:solidFill>
                    <a:srgbClr val="969696"/>
                  </a:solidFill>
                  <a:prstDash val="sysDot"/>
                  <a:round/>
                  <a:headEnd/>
                  <a:tailEnd/>
                </a:ln>
                <a:effectLst/>
              </p:spPr>
            </p:cxnSp>
            <p:sp>
              <p:nvSpPr>
                <p:cNvPr id="40" name="Rechteck 103"/>
                <p:cNvSpPr/>
                <p:nvPr/>
              </p:nvSpPr>
              <p:spPr bwMode="gray">
                <a:xfrm>
                  <a:off x="1914693" y="4875396"/>
                  <a:ext cx="2232248" cy="584775"/>
                </a:xfrm>
                <a:prstGeom prst="rect">
                  <a:avLst/>
                </a:prstGeom>
              </p:spPr>
              <p:txBody>
                <a:bodyPr wrap="square" tIns="0" bIns="0">
                  <a:spAutoFit/>
                </a:bodyPr>
                <a:lstStyle/>
                <a:p>
                  <a:pPr lvl="0" algn="ctr">
                    <a:buClr>
                      <a:srgbClr val="808080"/>
                    </a:buClr>
                    <a:defRPr/>
                  </a:pPr>
                  <a:r>
                    <a:rPr lang="en-US" sz="1100" noProof="1" smtClean="0"/>
                    <a:t>Aparece</a:t>
                  </a:r>
                  <a:r>
                    <a:rPr lang="en-US" sz="1600" b="1" noProof="1" smtClean="0">
                      <a:cs typeface="Arial" charset="0"/>
                    </a:rPr>
                    <a:t> </a:t>
                  </a:r>
                  <a:r>
                    <a:rPr lang="en-US" sz="1100" noProof="1" smtClean="0"/>
                    <a:t>ROI +</a:t>
                  </a:r>
                </a:p>
                <a:p>
                  <a:pPr lvl="0" algn="ctr">
                    <a:buClr>
                      <a:srgbClr val="808080"/>
                    </a:buClr>
                    <a:defRPr/>
                  </a:pPr>
                  <a:r>
                    <a:rPr lang="en-US" sz="1100" noProof="1"/>
                    <a:t>Análisis </a:t>
                  </a:r>
                  <a:r>
                    <a:rPr lang="en-US" sz="1100" noProof="1" smtClean="0"/>
                    <a:t>predictivo (What-If)</a:t>
                  </a:r>
                </a:p>
                <a:p>
                  <a:pPr lvl="0" algn="ctr">
                    <a:buClr>
                      <a:srgbClr val="808080"/>
                    </a:buClr>
                    <a:defRPr/>
                  </a:pPr>
                  <a:r>
                    <a:rPr lang="en-US" sz="1100" noProof="1" smtClean="0"/>
                    <a:t>Data Warehouse Empresarial</a:t>
                  </a:r>
                  <a:endParaRPr lang="en-US" sz="1100" noProof="1"/>
                </a:p>
              </p:txBody>
            </p:sp>
          </p:grpSp>
          <p:grpSp>
            <p:nvGrpSpPr>
              <p:cNvPr id="41" name="40 Grupo"/>
              <p:cNvGrpSpPr/>
              <p:nvPr/>
            </p:nvGrpSpPr>
            <p:grpSpPr>
              <a:xfrm>
                <a:off x="6660233" y="4342190"/>
                <a:ext cx="2483768" cy="1749436"/>
                <a:chOff x="1842686" y="4488199"/>
                <a:chExt cx="2483768" cy="1749436"/>
              </a:xfrm>
            </p:grpSpPr>
            <p:cxnSp>
              <p:nvCxnSpPr>
                <p:cNvPr id="42" name="Gerade Verbindung 98"/>
                <p:cNvCxnSpPr/>
                <p:nvPr/>
              </p:nvCxnSpPr>
              <p:spPr bwMode="gray">
                <a:xfrm flipH="1" flipV="1">
                  <a:off x="2993261" y="4488199"/>
                  <a:ext cx="1" cy="1106229"/>
                </a:xfrm>
                <a:prstGeom prst="line">
                  <a:avLst/>
                </a:prstGeom>
                <a:noFill/>
                <a:ln w="19050">
                  <a:solidFill>
                    <a:srgbClr val="969696"/>
                  </a:solidFill>
                  <a:prstDash val="sysDot"/>
                  <a:round/>
                  <a:headEnd/>
                  <a:tailEnd/>
                </a:ln>
                <a:effectLst/>
              </p:spPr>
            </p:cxnSp>
            <p:sp>
              <p:nvSpPr>
                <p:cNvPr id="43" name="Rechteck 103"/>
                <p:cNvSpPr/>
                <p:nvPr/>
              </p:nvSpPr>
              <p:spPr bwMode="gray">
                <a:xfrm>
                  <a:off x="1842686" y="5729804"/>
                  <a:ext cx="2483768" cy="507831"/>
                </a:xfrm>
                <a:prstGeom prst="rect">
                  <a:avLst/>
                </a:prstGeom>
              </p:spPr>
              <p:txBody>
                <a:bodyPr wrap="square" tIns="0" bIns="0">
                  <a:spAutoFit/>
                </a:bodyPr>
                <a:lstStyle/>
                <a:p>
                  <a:pPr lvl="0" algn="ctr">
                    <a:buClr>
                      <a:srgbClr val="808080"/>
                    </a:buClr>
                    <a:defRPr/>
                  </a:pPr>
                  <a:r>
                    <a:rPr lang="en-US" sz="1100" dirty="0" smtClean="0"/>
                    <a:t>ROI alto</a:t>
                  </a:r>
                </a:p>
                <a:p>
                  <a:pPr lvl="0" algn="ctr">
                    <a:buClr>
                      <a:srgbClr val="808080"/>
                    </a:buClr>
                    <a:defRPr/>
                  </a:pPr>
                  <a:r>
                    <a:rPr lang="en-US" sz="1100" noProof="1" smtClean="0">
                      <a:cs typeface="Arial" charset="0"/>
                    </a:rPr>
                    <a:t>Costos Bajos</a:t>
                  </a:r>
                </a:p>
                <a:p>
                  <a:pPr lvl="0" algn="ctr">
                    <a:buClr>
                      <a:srgbClr val="808080"/>
                    </a:buClr>
                    <a:defRPr/>
                  </a:pPr>
                  <a:r>
                    <a:rPr lang="en-US" sz="1100" noProof="1" smtClean="0">
                      <a:cs typeface="Arial" charset="0"/>
                    </a:rPr>
                    <a:t>Servicios Analíticos (SOA)</a:t>
                  </a:r>
                  <a:endParaRPr lang="en-US" sz="1600" noProof="1" smtClean="0">
                    <a:cs typeface="Arial" charset="0"/>
                  </a:endParaRPr>
                </a:p>
              </p:txBody>
            </p:sp>
          </p:grpSp>
          <p:sp>
            <p:nvSpPr>
              <p:cNvPr id="55" name="Runde Klammer links 47"/>
              <p:cNvSpPr/>
              <p:nvPr/>
            </p:nvSpPr>
            <p:spPr bwMode="gray">
              <a:xfrm rot="5400000">
                <a:off x="3102981" y="1455925"/>
                <a:ext cx="129726" cy="936103"/>
              </a:xfrm>
              <a:prstGeom prst="leftBracket">
                <a:avLst>
                  <a:gd name="adj" fmla="val 96587"/>
                </a:avLst>
              </a:prstGeom>
              <a:noFill/>
              <a:ln w="19050">
                <a:solidFill>
                  <a:srgbClr val="969696"/>
                </a:solidFill>
                <a:prstDash val="sysDot"/>
                <a:round/>
                <a:headEnd/>
                <a:tailEnd/>
              </a:ln>
              <a:effectLst/>
            </p:spPr>
            <p:txBody>
              <a:bodyPr rtlCol="0" anchor="ctr"/>
              <a:lstStyle/>
              <a:p>
                <a:pPr algn="ctr"/>
                <a:endParaRPr lang="en-US" dirty="0"/>
              </a:p>
            </p:txBody>
          </p:sp>
          <p:sp>
            <p:nvSpPr>
              <p:cNvPr id="56" name="Runde Klammer links 47"/>
              <p:cNvSpPr/>
              <p:nvPr/>
            </p:nvSpPr>
            <p:spPr bwMode="gray">
              <a:xfrm rot="5400000">
                <a:off x="5839285" y="1455925"/>
                <a:ext cx="129726" cy="936103"/>
              </a:xfrm>
              <a:prstGeom prst="leftBracket">
                <a:avLst>
                  <a:gd name="adj" fmla="val 96587"/>
                </a:avLst>
              </a:prstGeom>
              <a:noFill/>
              <a:ln w="19050">
                <a:solidFill>
                  <a:srgbClr val="969696"/>
                </a:solidFill>
                <a:prstDash val="sysDot"/>
                <a:round/>
                <a:headEnd/>
                <a:tailEnd/>
              </a:ln>
              <a:effectLst/>
            </p:spPr>
            <p:txBody>
              <a:bodyPr rtlCol="0" anchor="ctr"/>
              <a:lstStyle/>
              <a:p>
                <a:pPr algn="ctr"/>
                <a:endParaRPr lang="en-US" dirty="0"/>
              </a:p>
            </p:txBody>
          </p:sp>
          <p:sp>
            <p:nvSpPr>
              <p:cNvPr id="57" name="Rechteck 103"/>
              <p:cNvSpPr/>
              <p:nvPr/>
            </p:nvSpPr>
            <p:spPr bwMode="gray">
              <a:xfrm>
                <a:off x="2303748" y="1266309"/>
                <a:ext cx="1728192" cy="553998"/>
              </a:xfrm>
              <a:prstGeom prst="rect">
                <a:avLst/>
              </a:prstGeom>
            </p:spPr>
            <p:txBody>
              <a:bodyPr wrap="square" tIns="0" bIns="0">
                <a:spAutoFit/>
              </a:bodyPr>
              <a:lstStyle/>
              <a:p>
                <a:pPr lvl="0" algn="ctr">
                  <a:buClr>
                    <a:srgbClr val="808080"/>
                  </a:buClr>
                  <a:defRPr/>
                </a:pPr>
                <a:r>
                  <a:rPr lang="en-US" sz="1400" b="1" noProof="1" smtClean="0">
                    <a:cs typeface="Arial" charset="0"/>
                  </a:rPr>
                  <a:t>Golfo</a:t>
                </a:r>
                <a:r>
                  <a:rPr lang="en-US" sz="1600" b="1" noProof="1" smtClean="0">
                    <a:cs typeface="Arial" charset="0"/>
                  </a:rPr>
                  <a:t/>
                </a:r>
                <a:br>
                  <a:rPr lang="en-US" sz="1600" b="1" noProof="1" smtClean="0">
                    <a:cs typeface="Arial" charset="0"/>
                  </a:rPr>
                </a:br>
                <a:r>
                  <a:rPr lang="es-EC" sz="1100" noProof="1" smtClean="0"/>
                  <a:t>Hojas de Cálculo -&gt; Información Estadarizada</a:t>
                </a:r>
                <a:endParaRPr lang="es-EC" sz="1100" dirty="0" smtClean="0"/>
              </a:p>
            </p:txBody>
          </p:sp>
          <p:sp>
            <p:nvSpPr>
              <p:cNvPr id="58" name="Rechteck 103"/>
              <p:cNvSpPr/>
              <p:nvPr/>
            </p:nvSpPr>
            <p:spPr bwMode="gray">
              <a:xfrm>
                <a:off x="4644008" y="1266309"/>
                <a:ext cx="2412268" cy="553998"/>
              </a:xfrm>
              <a:prstGeom prst="rect">
                <a:avLst/>
              </a:prstGeom>
            </p:spPr>
            <p:txBody>
              <a:bodyPr wrap="square" tIns="0" bIns="0">
                <a:spAutoFit/>
              </a:bodyPr>
              <a:lstStyle/>
              <a:p>
                <a:pPr lvl="0" algn="ctr">
                  <a:buClr>
                    <a:srgbClr val="808080"/>
                  </a:buClr>
                  <a:defRPr/>
                </a:pPr>
                <a:r>
                  <a:rPr lang="en-US" sz="1400" b="1" noProof="1" smtClean="0">
                    <a:cs typeface="Arial" charset="0"/>
                  </a:rPr>
                  <a:t>Abismo</a:t>
                </a:r>
                <a:r>
                  <a:rPr lang="en-US" sz="1600" b="1" noProof="1" smtClean="0">
                    <a:cs typeface="Arial" charset="0"/>
                  </a:rPr>
                  <a:t/>
                </a:r>
                <a:br>
                  <a:rPr lang="en-US" sz="1600" b="1" noProof="1" smtClean="0">
                    <a:cs typeface="Arial" charset="0"/>
                  </a:rPr>
                </a:br>
                <a:r>
                  <a:rPr lang="es-EC" sz="1100" dirty="0" smtClean="0"/>
                  <a:t>Ejecutivos necesitan ver a BI parte de Estrategia Empresarial</a:t>
                </a:r>
              </a:p>
            </p:txBody>
          </p:sp>
          <p:sp>
            <p:nvSpPr>
              <p:cNvPr id="3" name="2 Forma libre"/>
              <p:cNvSpPr/>
              <p:nvPr/>
            </p:nvSpPr>
            <p:spPr>
              <a:xfrm>
                <a:off x="741680" y="2278071"/>
                <a:ext cx="7734663" cy="1512371"/>
              </a:xfrm>
              <a:custGeom>
                <a:avLst/>
                <a:gdLst>
                  <a:gd name="connsiteX0" fmla="*/ 0 w 7765143"/>
                  <a:gd name="connsiteY0" fmla="*/ 1476947 h 1510969"/>
                  <a:gd name="connsiteX1" fmla="*/ 1582057 w 7765143"/>
                  <a:gd name="connsiteY1" fmla="*/ 1476947 h 1510969"/>
                  <a:gd name="connsiteX2" fmla="*/ 2206171 w 7765143"/>
                  <a:gd name="connsiteY2" fmla="*/ 1186662 h 1510969"/>
                  <a:gd name="connsiteX3" fmla="*/ 2888343 w 7765143"/>
                  <a:gd name="connsiteY3" fmla="*/ 431919 h 1510969"/>
                  <a:gd name="connsiteX4" fmla="*/ 3439886 w 7765143"/>
                  <a:gd name="connsiteY4" fmla="*/ 54547 h 1510969"/>
                  <a:gd name="connsiteX5" fmla="*/ 4194629 w 7765143"/>
                  <a:gd name="connsiteY5" fmla="*/ 69062 h 1510969"/>
                  <a:gd name="connsiteX6" fmla="*/ 4949371 w 7765143"/>
                  <a:gd name="connsiteY6" fmla="*/ 678662 h 1510969"/>
                  <a:gd name="connsiteX7" fmla="*/ 5428343 w 7765143"/>
                  <a:gd name="connsiteY7" fmla="*/ 1201176 h 1510969"/>
                  <a:gd name="connsiteX8" fmla="*/ 6023429 w 7765143"/>
                  <a:gd name="connsiteY8" fmla="*/ 1491462 h 1510969"/>
                  <a:gd name="connsiteX9" fmla="*/ 7765143 w 7765143"/>
                  <a:gd name="connsiteY9" fmla="*/ 1491462 h 1510969"/>
                  <a:gd name="connsiteX0" fmla="*/ 0 w 7765143"/>
                  <a:gd name="connsiteY0" fmla="*/ 1476947 h 1527836"/>
                  <a:gd name="connsiteX1" fmla="*/ 1582057 w 7765143"/>
                  <a:gd name="connsiteY1" fmla="*/ 1476947 h 1527836"/>
                  <a:gd name="connsiteX2" fmla="*/ 2206171 w 7765143"/>
                  <a:gd name="connsiteY2" fmla="*/ 1186662 h 1527836"/>
                  <a:gd name="connsiteX3" fmla="*/ 2888343 w 7765143"/>
                  <a:gd name="connsiteY3" fmla="*/ 431919 h 1527836"/>
                  <a:gd name="connsiteX4" fmla="*/ 3439886 w 7765143"/>
                  <a:gd name="connsiteY4" fmla="*/ 54547 h 1527836"/>
                  <a:gd name="connsiteX5" fmla="*/ 4194629 w 7765143"/>
                  <a:gd name="connsiteY5" fmla="*/ 69062 h 1527836"/>
                  <a:gd name="connsiteX6" fmla="*/ 4949371 w 7765143"/>
                  <a:gd name="connsiteY6" fmla="*/ 678662 h 1527836"/>
                  <a:gd name="connsiteX7" fmla="*/ 5428343 w 7765143"/>
                  <a:gd name="connsiteY7" fmla="*/ 1201176 h 1527836"/>
                  <a:gd name="connsiteX8" fmla="*/ 6023429 w 7765143"/>
                  <a:gd name="connsiteY8" fmla="*/ 1491462 h 1527836"/>
                  <a:gd name="connsiteX9" fmla="*/ 7765143 w 7765143"/>
                  <a:gd name="connsiteY9" fmla="*/ 1491462 h 1527836"/>
                  <a:gd name="connsiteX0" fmla="*/ 0 w 7765143"/>
                  <a:gd name="connsiteY0" fmla="*/ 1476947 h 1510969"/>
                  <a:gd name="connsiteX1" fmla="*/ 1582057 w 7765143"/>
                  <a:gd name="connsiteY1" fmla="*/ 1476947 h 1510969"/>
                  <a:gd name="connsiteX2" fmla="*/ 2206171 w 7765143"/>
                  <a:gd name="connsiteY2" fmla="*/ 1186662 h 1510969"/>
                  <a:gd name="connsiteX3" fmla="*/ 2888343 w 7765143"/>
                  <a:gd name="connsiteY3" fmla="*/ 431919 h 1510969"/>
                  <a:gd name="connsiteX4" fmla="*/ 3439886 w 7765143"/>
                  <a:gd name="connsiteY4" fmla="*/ 54547 h 1510969"/>
                  <a:gd name="connsiteX5" fmla="*/ 4194629 w 7765143"/>
                  <a:gd name="connsiteY5" fmla="*/ 69062 h 1510969"/>
                  <a:gd name="connsiteX6" fmla="*/ 4949371 w 7765143"/>
                  <a:gd name="connsiteY6" fmla="*/ 678662 h 1510969"/>
                  <a:gd name="connsiteX7" fmla="*/ 5456918 w 7765143"/>
                  <a:gd name="connsiteY7" fmla="*/ 1201176 h 1510969"/>
                  <a:gd name="connsiteX8" fmla="*/ 6023429 w 7765143"/>
                  <a:gd name="connsiteY8" fmla="*/ 1491462 h 1510969"/>
                  <a:gd name="connsiteX9" fmla="*/ 7765143 w 7765143"/>
                  <a:gd name="connsiteY9" fmla="*/ 1491462 h 1510969"/>
                  <a:gd name="connsiteX0" fmla="*/ 0 w 7765143"/>
                  <a:gd name="connsiteY0" fmla="*/ 1476947 h 1512371"/>
                  <a:gd name="connsiteX1" fmla="*/ 1582057 w 7765143"/>
                  <a:gd name="connsiteY1" fmla="*/ 1476947 h 1512371"/>
                  <a:gd name="connsiteX2" fmla="*/ 2206171 w 7765143"/>
                  <a:gd name="connsiteY2" fmla="*/ 1186662 h 1512371"/>
                  <a:gd name="connsiteX3" fmla="*/ 2888343 w 7765143"/>
                  <a:gd name="connsiteY3" fmla="*/ 431919 h 1512371"/>
                  <a:gd name="connsiteX4" fmla="*/ 3439886 w 7765143"/>
                  <a:gd name="connsiteY4" fmla="*/ 54547 h 1512371"/>
                  <a:gd name="connsiteX5" fmla="*/ 4194629 w 7765143"/>
                  <a:gd name="connsiteY5" fmla="*/ 69062 h 1512371"/>
                  <a:gd name="connsiteX6" fmla="*/ 4949371 w 7765143"/>
                  <a:gd name="connsiteY6" fmla="*/ 678662 h 1512371"/>
                  <a:gd name="connsiteX7" fmla="*/ 5428343 w 7765143"/>
                  <a:gd name="connsiteY7" fmla="*/ 1182126 h 1512371"/>
                  <a:gd name="connsiteX8" fmla="*/ 6023429 w 7765143"/>
                  <a:gd name="connsiteY8" fmla="*/ 1491462 h 1512371"/>
                  <a:gd name="connsiteX9" fmla="*/ 7765143 w 7765143"/>
                  <a:gd name="connsiteY9" fmla="*/ 1491462 h 1512371"/>
                  <a:gd name="connsiteX0" fmla="*/ 0 w 7765143"/>
                  <a:gd name="connsiteY0" fmla="*/ 1476947 h 1512371"/>
                  <a:gd name="connsiteX1" fmla="*/ 1582057 w 7765143"/>
                  <a:gd name="connsiteY1" fmla="*/ 1476947 h 1512371"/>
                  <a:gd name="connsiteX2" fmla="*/ 2206171 w 7765143"/>
                  <a:gd name="connsiteY2" fmla="*/ 1186662 h 1512371"/>
                  <a:gd name="connsiteX3" fmla="*/ 2888343 w 7765143"/>
                  <a:gd name="connsiteY3" fmla="*/ 431919 h 1512371"/>
                  <a:gd name="connsiteX4" fmla="*/ 3439886 w 7765143"/>
                  <a:gd name="connsiteY4" fmla="*/ 54547 h 1512371"/>
                  <a:gd name="connsiteX5" fmla="*/ 4194629 w 7765143"/>
                  <a:gd name="connsiteY5" fmla="*/ 69062 h 1512371"/>
                  <a:gd name="connsiteX6" fmla="*/ 4949371 w 7765143"/>
                  <a:gd name="connsiteY6" fmla="*/ 678662 h 1512371"/>
                  <a:gd name="connsiteX7" fmla="*/ 5428343 w 7765143"/>
                  <a:gd name="connsiteY7" fmla="*/ 1182126 h 1512371"/>
                  <a:gd name="connsiteX8" fmla="*/ 6023429 w 7765143"/>
                  <a:gd name="connsiteY8" fmla="*/ 1491462 h 1512371"/>
                  <a:gd name="connsiteX9" fmla="*/ 7765143 w 7765143"/>
                  <a:gd name="connsiteY9" fmla="*/ 1491462 h 1512371"/>
                  <a:gd name="connsiteX0" fmla="*/ 0 w 7734663"/>
                  <a:gd name="connsiteY0" fmla="*/ 1492187 h 1512751"/>
                  <a:gd name="connsiteX1" fmla="*/ 1551577 w 7734663"/>
                  <a:gd name="connsiteY1" fmla="*/ 1476947 h 1512751"/>
                  <a:gd name="connsiteX2" fmla="*/ 2175691 w 7734663"/>
                  <a:gd name="connsiteY2" fmla="*/ 1186662 h 1512751"/>
                  <a:gd name="connsiteX3" fmla="*/ 2857863 w 7734663"/>
                  <a:gd name="connsiteY3" fmla="*/ 431919 h 1512751"/>
                  <a:gd name="connsiteX4" fmla="*/ 3409406 w 7734663"/>
                  <a:gd name="connsiteY4" fmla="*/ 54547 h 1512751"/>
                  <a:gd name="connsiteX5" fmla="*/ 4164149 w 7734663"/>
                  <a:gd name="connsiteY5" fmla="*/ 69062 h 1512751"/>
                  <a:gd name="connsiteX6" fmla="*/ 4918891 w 7734663"/>
                  <a:gd name="connsiteY6" fmla="*/ 678662 h 1512751"/>
                  <a:gd name="connsiteX7" fmla="*/ 5397863 w 7734663"/>
                  <a:gd name="connsiteY7" fmla="*/ 1182126 h 1512751"/>
                  <a:gd name="connsiteX8" fmla="*/ 5992949 w 7734663"/>
                  <a:gd name="connsiteY8" fmla="*/ 1491462 h 1512751"/>
                  <a:gd name="connsiteX9" fmla="*/ 7734663 w 7734663"/>
                  <a:gd name="connsiteY9" fmla="*/ 1491462 h 1512751"/>
                  <a:gd name="connsiteX0" fmla="*/ 0 w 7734663"/>
                  <a:gd name="connsiteY0" fmla="*/ 1492187 h 1512371"/>
                  <a:gd name="connsiteX1" fmla="*/ 721360 w 7734663"/>
                  <a:gd name="connsiteY1" fmla="*/ 1509069 h 1512371"/>
                  <a:gd name="connsiteX2" fmla="*/ 1551577 w 7734663"/>
                  <a:gd name="connsiteY2" fmla="*/ 1476947 h 1512371"/>
                  <a:gd name="connsiteX3" fmla="*/ 2175691 w 7734663"/>
                  <a:gd name="connsiteY3" fmla="*/ 1186662 h 1512371"/>
                  <a:gd name="connsiteX4" fmla="*/ 2857863 w 7734663"/>
                  <a:gd name="connsiteY4" fmla="*/ 431919 h 1512371"/>
                  <a:gd name="connsiteX5" fmla="*/ 3409406 w 7734663"/>
                  <a:gd name="connsiteY5" fmla="*/ 54547 h 1512371"/>
                  <a:gd name="connsiteX6" fmla="*/ 4164149 w 7734663"/>
                  <a:gd name="connsiteY6" fmla="*/ 69062 h 1512371"/>
                  <a:gd name="connsiteX7" fmla="*/ 4918891 w 7734663"/>
                  <a:gd name="connsiteY7" fmla="*/ 678662 h 1512371"/>
                  <a:gd name="connsiteX8" fmla="*/ 5397863 w 7734663"/>
                  <a:gd name="connsiteY8" fmla="*/ 1182126 h 1512371"/>
                  <a:gd name="connsiteX9" fmla="*/ 5992949 w 7734663"/>
                  <a:gd name="connsiteY9" fmla="*/ 1491462 h 1512371"/>
                  <a:gd name="connsiteX10" fmla="*/ 7734663 w 7734663"/>
                  <a:gd name="connsiteY10" fmla="*/ 1491462 h 151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4663" h="1512371">
                    <a:moveTo>
                      <a:pt x="0" y="1492187"/>
                    </a:moveTo>
                    <a:cubicBezTo>
                      <a:pt x="118957" y="1493731"/>
                      <a:pt x="462764" y="1511609"/>
                      <a:pt x="721360" y="1509069"/>
                    </a:cubicBezTo>
                    <a:cubicBezTo>
                      <a:pt x="979956" y="1506529"/>
                      <a:pt x="1309189" y="1530681"/>
                      <a:pt x="1551577" y="1476947"/>
                    </a:cubicBezTo>
                    <a:cubicBezTo>
                      <a:pt x="1793965" y="1423213"/>
                      <a:pt x="1957977" y="1360833"/>
                      <a:pt x="2175691" y="1186662"/>
                    </a:cubicBezTo>
                    <a:cubicBezTo>
                      <a:pt x="2393405" y="1012491"/>
                      <a:pt x="2652244" y="620605"/>
                      <a:pt x="2857863" y="431919"/>
                    </a:cubicBezTo>
                    <a:cubicBezTo>
                      <a:pt x="3063482" y="243233"/>
                      <a:pt x="3191692" y="115023"/>
                      <a:pt x="3409406" y="54547"/>
                    </a:cubicBezTo>
                    <a:cubicBezTo>
                      <a:pt x="3627120" y="-5929"/>
                      <a:pt x="3912568" y="-34957"/>
                      <a:pt x="4164149" y="69062"/>
                    </a:cubicBezTo>
                    <a:cubicBezTo>
                      <a:pt x="4415730" y="173081"/>
                      <a:pt x="4713272" y="493151"/>
                      <a:pt x="4918891" y="678662"/>
                    </a:cubicBezTo>
                    <a:cubicBezTo>
                      <a:pt x="5124510" y="864173"/>
                      <a:pt x="5247428" y="1056184"/>
                      <a:pt x="5397863" y="1182126"/>
                    </a:cubicBezTo>
                    <a:cubicBezTo>
                      <a:pt x="5548298" y="1308068"/>
                      <a:pt x="5603482" y="1439906"/>
                      <a:pt x="5992949" y="1491462"/>
                    </a:cubicBezTo>
                    <a:cubicBezTo>
                      <a:pt x="6382416" y="1543018"/>
                      <a:pt x="7410511" y="1481786"/>
                      <a:pt x="7734663" y="149146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9" name="Rechteck 39"/>
              <p:cNvSpPr/>
              <p:nvPr/>
            </p:nvSpPr>
            <p:spPr bwMode="gray">
              <a:xfrm>
                <a:off x="755575" y="3938270"/>
                <a:ext cx="1157047" cy="215306"/>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defRPr/>
                </a:pPr>
                <a:r>
                  <a:rPr lang="en-US" sz="1200" b="1" noProof="1" smtClean="0">
                    <a:solidFill>
                      <a:srgbClr val="FFFFFF"/>
                    </a:solidFill>
                    <a:cs typeface="Arial" charset="0"/>
                  </a:rPr>
                  <a:t>Gestión Reportes</a:t>
                </a:r>
              </a:p>
            </p:txBody>
          </p:sp>
          <p:sp>
            <p:nvSpPr>
              <p:cNvPr id="50" name="Rechteck 39"/>
              <p:cNvSpPr/>
              <p:nvPr/>
            </p:nvSpPr>
            <p:spPr bwMode="gray">
              <a:xfrm>
                <a:off x="1907704" y="3938270"/>
                <a:ext cx="1157047" cy="215306"/>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defRPr/>
                </a:pPr>
                <a:r>
                  <a:rPr lang="en-US" sz="1200" b="1" noProof="1" smtClean="0">
                    <a:solidFill>
                      <a:srgbClr val="FFFFFF"/>
                    </a:solidFill>
                    <a:cs typeface="Arial" charset="0"/>
                  </a:rPr>
                  <a:t>Hojas de Cálculo</a:t>
                </a:r>
              </a:p>
            </p:txBody>
          </p:sp>
          <p:sp>
            <p:nvSpPr>
              <p:cNvPr id="51" name="Rechteck 39"/>
              <p:cNvSpPr/>
              <p:nvPr/>
            </p:nvSpPr>
            <p:spPr bwMode="gray">
              <a:xfrm>
                <a:off x="3342945" y="3938270"/>
                <a:ext cx="1157047" cy="215306"/>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defRPr/>
                </a:pPr>
                <a:r>
                  <a:rPr lang="en-US" sz="1200" b="1" noProof="1" smtClean="0">
                    <a:solidFill>
                      <a:srgbClr val="FFFFFF"/>
                    </a:solidFill>
                    <a:cs typeface="Arial" charset="0"/>
                  </a:rPr>
                  <a:t>Data Marts</a:t>
                </a:r>
              </a:p>
            </p:txBody>
          </p:sp>
          <p:sp>
            <p:nvSpPr>
              <p:cNvPr id="52" name="Rechteck 39"/>
              <p:cNvSpPr/>
              <p:nvPr/>
            </p:nvSpPr>
            <p:spPr bwMode="gray">
              <a:xfrm>
                <a:off x="4504911" y="3938946"/>
                <a:ext cx="1219217" cy="215306"/>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defRPr/>
                </a:pPr>
                <a:r>
                  <a:rPr lang="en-US" sz="1200" b="1" noProof="1" smtClean="0">
                    <a:solidFill>
                      <a:srgbClr val="FFFFFF"/>
                    </a:solidFill>
                    <a:cs typeface="Arial" charset="0"/>
                  </a:rPr>
                  <a:t>Data Warehouse</a:t>
                </a:r>
              </a:p>
            </p:txBody>
          </p:sp>
          <p:sp>
            <p:nvSpPr>
              <p:cNvPr id="53" name="Rechteck 39"/>
              <p:cNvSpPr/>
              <p:nvPr/>
            </p:nvSpPr>
            <p:spPr bwMode="gray">
              <a:xfrm>
                <a:off x="6081709" y="3938270"/>
                <a:ext cx="1157047" cy="215306"/>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defRPr/>
                </a:pPr>
                <a:r>
                  <a:rPr lang="en-US" sz="1200" b="1" noProof="1" smtClean="0">
                    <a:solidFill>
                      <a:srgbClr val="FFFFFF"/>
                    </a:solidFill>
                    <a:cs typeface="Arial" charset="0"/>
                  </a:rPr>
                  <a:t>Enterprise DWH</a:t>
                </a:r>
              </a:p>
            </p:txBody>
          </p:sp>
          <p:sp>
            <p:nvSpPr>
              <p:cNvPr id="54" name="Rechteck 39"/>
              <p:cNvSpPr/>
              <p:nvPr/>
            </p:nvSpPr>
            <p:spPr bwMode="gray">
              <a:xfrm>
                <a:off x="7238756" y="3939622"/>
                <a:ext cx="1237587" cy="215306"/>
              </a:xfrm>
              <a:prstGeom prst="rect">
                <a:avLst/>
              </a:pr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vert="horz" lIns="0" tIns="0" rIns="0" bIns="0" anchor="ctr" anchorCtr="0"/>
              <a:lstStyle/>
              <a:p>
                <a:pPr indent="-190500" algn="ctr">
                  <a:lnSpc>
                    <a:spcPct val="95000"/>
                  </a:lnSpc>
                  <a:spcAft>
                    <a:spcPts val="800"/>
                  </a:spcAft>
                  <a:buClr>
                    <a:srgbClr val="808080"/>
                  </a:buClr>
                  <a:defRPr/>
                </a:pPr>
                <a:r>
                  <a:rPr lang="en-US" sz="1200" b="1" noProof="1" smtClean="0">
                    <a:solidFill>
                      <a:srgbClr val="FFFFFF"/>
                    </a:solidFill>
                    <a:cs typeface="Arial" charset="0"/>
                  </a:rPr>
                  <a:t>Servicios Analítica</a:t>
                </a:r>
              </a:p>
            </p:txBody>
          </p:sp>
          <p:cxnSp>
            <p:nvCxnSpPr>
              <p:cNvPr id="59" name="Gerade Verbindung 98"/>
              <p:cNvCxnSpPr>
                <a:stCxn id="50" idx="1"/>
              </p:cNvCxnSpPr>
              <p:nvPr/>
            </p:nvCxnSpPr>
            <p:spPr bwMode="gray">
              <a:xfrm flipV="1">
                <a:off x="1907704" y="2278072"/>
                <a:ext cx="4918" cy="1767851"/>
              </a:xfrm>
              <a:prstGeom prst="line">
                <a:avLst/>
              </a:prstGeom>
              <a:noFill/>
              <a:ln w="19050">
                <a:solidFill>
                  <a:srgbClr val="969696"/>
                </a:solidFill>
                <a:prstDash val="sysDot"/>
                <a:round/>
                <a:headEnd/>
                <a:tailEnd/>
              </a:ln>
              <a:effectLst/>
            </p:spPr>
          </p:cxnSp>
          <p:cxnSp>
            <p:nvCxnSpPr>
              <p:cNvPr id="60" name="Gerade Verbindung 98"/>
              <p:cNvCxnSpPr/>
              <p:nvPr/>
            </p:nvCxnSpPr>
            <p:spPr bwMode="gray">
              <a:xfrm flipV="1">
                <a:off x="3064751" y="2276872"/>
                <a:ext cx="4918" cy="1767851"/>
              </a:xfrm>
              <a:prstGeom prst="line">
                <a:avLst/>
              </a:prstGeom>
              <a:noFill/>
              <a:ln w="19050">
                <a:solidFill>
                  <a:srgbClr val="969696"/>
                </a:solidFill>
                <a:prstDash val="sysDot"/>
                <a:round/>
                <a:headEnd/>
                <a:tailEnd/>
              </a:ln>
              <a:effectLst/>
            </p:spPr>
          </p:cxnSp>
          <p:cxnSp>
            <p:nvCxnSpPr>
              <p:cNvPr id="61" name="Gerade Verbindung 98"/>
              <p:cNvCxnSpPr/>
              <p:nvPr/>
            </p:nvCxnSpPr>
            <p:spPr bwMode="gray">
              <a:xfrm flipV="1">
                <a:off x="3342946" y="2276872"/>
                <a:ext cx="4918" cy="1767851"/>
              </a:xfrm>
              <a:prstGeom prst="line">
                <a:avLst/>
              </a:prstGeom>
              <a:noFill/>
              <a:ln w="19050">
                <a:solidFill>
                  <a:srgbClr val="969696"/>
                </a:solidFill>
                <a:prstDash val="sysDot"/>
                <a:round/>
                <a:headEnd/>
                <a:tailEnd/>
              </a:ln>
              <a:effectLst/>
            </p:spPr>
          </p:cxnSp>
          <p:cxnSp>
            <p:nvCxnSpPr>
              <p:cNvPr id="62" name="Gerade Verbindung 98"/>
              <p:cNvCxnSpPr/>
              <p:nvPr/>
            </p:nvCxnSpPr>
            <p:spPr bwMode="gray">
              <a:xfrm flipV="1">
                <a:off x="4497533" y="2279424"/>
                <a:ext cx="4918" cy="1767851"/>
              </a:xfrm>
              <a:prstGeom prst="line">
                <a:avLst/>
              </a:prstGeom>
              <a:noFill/>
              <a:ln w="19050">
                <a:solidFill>
                  <a:srgbClr val="969696"/>
                </a:solidFill>
                <a:prstDash val="sysDot"/>
                <a:round/>
                <a:headEnd/>
                <a:tailEnd/>
              </a:ln>
              <a:effectLst/>
            </p:spPr>
          </p:cxnSp>
          <p:cxnSp>
            <p:nvCxnSpPr>
              <p:cNvPr id="63" name="Gerade Verbindung 98"/>
              <p:cNvCxnSpPr/>
              <p:nvPr/>
            </p:nvCxnSpPr>
            <p:spPr bwMode="gray">
              <a:xfrm flipV="1">
                <a:off x="5719210" y="2309221"/>
                <a:ext cx="4918" cy="1767851"/>
              </a:xfrm>
              <a:prstGeom prst="line">
                <a:avLst/>
              </a:prstGeom>
              <a:noFill/>
              <a:ln w="19050">
                <a:solidFill>
                  <a:srgbClr val="969696"/>
                </a:solidFill>
                <a:prstDash val="sysDot"/>
                <a:round/>
                <a:headEnd/>
                <a:tailEnd/>
              </a:ln>
              <a:effectLst/>
            </p:spPr>
          </p:cxnSp>
          <p:cxnSp>
            <p:nvCxnSpPr>
              <p:cNvPr id="64" name="Gerade Verbindung 98"/>
              <p:cNvCxnSpPr/>
              <p:nvPr/>
            </p:nvCxnSpPr>
            <p:spPr bwMode="gray">
              <a:xfrm flipV="1">
                <a:off x="6066270" y="2309220"/>
                <a:ext cx="4918" cy="1767851"/>
              </a:xfrm>
              <a:prstGeom prst="line">
                <a:avLst/>
              </a:prstGeom>
              <a:noFill/>
              <a:ln w="19050">
                <a:solidFill>
                  <a:srgbClr val="969696"/>
                </a:solidFill>
                <a:prstDash val="sysDot"/>
                <a:round/>
                <a:headEnd/>
                <a:tailEnd/>
              </a:ln>
              <a:effectLst/>
            </p:spPr>
          </p:cxnSp>
          <p:cxnSp>
            <p:nvCxnSpPr>
              <p:cNvPr id="65" name="Gerade Verbindung 98"/>
              <p:cNvCxnSpPr/>
              <p:nvPr/>
            </p:nvCxnSpPr>
            <p:spPr bwMode="gray">
              <a:xfrm flipV="1">
                <a:off x="7233838" y="2309219"/>
                <a:ext cx="4918" cy="1767851"/>
              </a:xfrm>
              <a:prstGeom prst="line">
                <a:avLst/>
              </a:prstGeom>
              <a:noFill/>
              <a:ln w="19050">
                <a:solidFill>
                  <a:srgbClr val="969696"/>
                </a:solidFill>
                <a:prstDash val="sysDot"/>
                <a:round/>
                <a:headEnd/>
                <a:tailEnd/>
              </a:ln>
              <a:effectLst/>
            </p:spPr>
          </p:cxnSp>
          <p:sp>
            <p:nvSpPr>
              <p:cNvPr id="67" name="Rechteck 103"/>
              <p:cNvSpPr/>
              <p:nvPr/>
            </p:nvSpPr>
            <p:spPr bwMode="gray">
              <a:xfrm>
                <a:off x="809089" y="2672618"/>
                <a:ext cx="1000586" cy="215444"/>
              </a:xfrm>
              <a:prstGeom prst="rect">
                <a:avLst/>
              </a:prstGeom>
            </p:spPr>
            <p:txBody>
              <a:bodyPr wrap="square" tIns="0" bIns="0">
                <a:spAutoFit/>
              </a:bodyPr>
              <a:lstStyle/>
              <a:p>
                <a:pPr lvl="0" algn="ctr">
                  <a:buClr>
                    <a:srgbClr val="808080"/>
                  </a:buClr>
                  <a:defRPr/>
                </a:pPr>
                <a:r>
                  <a:rPr lang="en-US" sz="1400" b="1" noProof="1" smtClean="0">
                    <a:cs typeface="Arial" charset="0"/>
                  </a:rPr>
                  <a:t>Prenatal</a:t>
                </a:r>
                <a:endParaRPr lang="es-EC" sz="1100" dirty="0"/>
              </a:p>
            </p:txBody>
          </p:sp>
          <p:sp>
            <p:nvSpPr>
              <p:cNvPr id="68" name="Rechteck 103"/>
              <p:cNvSpPr/>
              <p:nvPr/>
            </p:nvSpPr>
            <p:spPr bwMode="gray">
              <a:xfrm>
                <a:off x="2052950" y="2672618"/>
                <a:ext cx="866554" cy="204671"/>
              </a:xfrm>
              <a:prstGeom prst="rect">
                <a:avLst/>
              </a:prstGeom>
            </p:spPr>
            <p:txBody>
              <a:bodyPr wrap="square" tIns="0" bIns="0">
                <a:spAutoFit/>
              </a:bodyPr>
              <a:lstStyle/>
              <a:p>
                <a:pPr lvl="0" algn="ctr">
                  <a:lnSpc>
                    <a:spcPct val="95000"/>
                  </a:lnSpc>
                  <a:spcAft>
                    <a:spcPts val="400"/>
                  </a:spcAft>
                  <a:buClr>
                    <a:srgbClr val="808080"/>
                  </a:buClr>
                  <a:defRPr/>
                </a:pPr>
                <a:r>
                  <a:rPr lang="en-US" sz="1400" b="1" noProof="1" smtClean="0">
                    <a:cs typeface="Arial" charset="0"/>
                  </a:rPr>
                  <a:t>Infantil</a:t>
                </a:r>
                <a:endParaRPr lang="es-EC" sz="1100" dirty="0"/>
              </a:p>
            </p:txBody>
          </p:sp>
          <p:sp>
            <p:nvSpPr>
              <p:cNvPr id="69" name="Rechteck 103"/>
              <p:cNvSpPr/>
              <p:nvPr/>
            </p:nvSpPr>
            <p:spPr bwMode="gray">
              <a:xfrm>
                <a:off x="3563888" y="2947905"/>
                <a:ext cx="630070" cy="215444"/>
              </a:xfrm>
              <a:prstGeom prst="rect">
                <a:avLst/>
              </a:prstGeom>
            </p:spPr>
            <p:txBody>
              <a:bodyPr wrap="square" tIns="0" bIns="0">
                <a:spAutoFit/>
              </a:bodyPr>
              <a:lstStyle/>
              <a:p>
                <a:pPr lvl="0" algn="ctr">
                  <a:buClr>
                    <a:srgbClr val="808080"/>
                  </a:buClr>
                  <a:defRPr/>
                </a:pPr>
                <a:r>
                  <a:rPr lang="en-US" sz="1400" b="1" noProof="1" smtClean="0">
                    <a:cs typeface="Arial" charset="0"/>
                  </a:rPr>
                  <a:t>Niño</a:t>
                </a:r>
                <a:endParaRPr lang="es-EC" sz="1100" noProof="1"/>
              </a:p>
            </p:txBody>
          </p:sp>
          <p:sp>
            <p:nvSpPr>
              <p:cNvPr id="70" name="Rechteck 103"/>
              <p:cNvSpPr/>
              <p:nvPr/>
            </p:nvSpPr>
            <p:spPr bwMode="gray">
              <a:xfrm>
                <a:off x="4499992" y="2947905"/>
                <a:ext cx="1116124" cy="215444"/>
              </a:xfrm>
              <a:prstGeom prst="rect">
                <a:avLst/>
              </a:prstGeom>
            </p:spPr>
            <p:txBody>
              <a:bodyPr wrap="square" tIns="0" bIns="0">
                <a:spAutoFit/>
              </a:bodyPr>
              <a:lstStyle/>
              <a:p>
                <a:pPr lvl="0" algn="ctr">
                  <a:buClr>
                    <a:srgbClr val="808080"/>
                  </a:buClr>
                  <a:defRPr/>
                </a:pPr>
                <a:r>
                  <a:rPr lang="en-US" sz="1400" b="1" noProof="1" smtClean="0">
                    <a:cs typeface="Arial" charset="0"/>
                  </a:rPr>
                  <a:t>Adolescente</a:t>
                </a:r>
                <a:endParaRPr lang="es-EC" sz="1100" noProof="1"/>
              </a:p>
            </p:txBody>
          </p:sp>
          <p:sp>
            <p:nvSpPr>
              <p:cNvPr id="71" name="Rechteck 103"/>
              <p:cNvSpPr/>
              <p:nvPr/>
            </p:nvSpPr>
            <p:spPr bwMode="gray">
              <a:xfrm>
                <a:off x="6298152" y="2672618"/>
                <a:ext cx="794128" cy="215444"/>
              </a:xfrm>
              <a:prstGeom prst="rect">
                <a:avLst/>
              </a:prstGeom>
            </p:spPr>
            <p:txBody>
              <a:bodyPr wrap="square" tIns="0" bIns="0">
                <a:spAutoFit/>
              </a:bodyPr>
              <a:lstStyle/>
              <a:p>
                <a:pPr lvl="0" algn="ctr">
                  <a:buClr>
                    <a:srgbClr val="808080"/>
                  </a:buClr>
                  <a:defRPr/>
                </a:pPr>
                <a:r>
                  <a:rPr lang="en-US" sz="1400" b="1" noProof="1" smtClean="0">
                    <a:cs typeface="Arial" charset="0"/>
                  </a:rPr>
                  <a:t>Adulto</a:t>
                </a:r>
                <a:endParaRPr lang="en-US" sz="1100" noProof="1"/>
              </a:p>
            </p:txBody>
          </p:sp>
          <p:sp>
            <p:nvSpPr>
              <p:cNvPr id="72" name="Rechteck 103"/>
              <p:cNvSpPr/>
              <p:nvPr/>
            </p:nvSpPr>
            <p:spPr bwMode="gray">
              <a:xfrm>
                <a:off x="7524328" y="2661845"/>
                <a:ext cx="768796" cy="215444"/>
              </a:xfrm>
              <a:prstGeom prst="rect">
                <a:avLst/>
              </a:prstGeom>
            </p:spPr>
            <p:txBody>
              <a:bodyPr wrap="square" tIns="0" bIns="0">
                <a:spAutoFit/>
              </a:bodyPr>
              <a:lstStyle/>
              <a:p>
                <a:pPr lvl="0" algn="ctr">
                  <a:buClr>
                    <a:srgbClr val="808080"/>
                  </a:buClr>
                  <a:defRPr/>
                </a:pPr>
                <a:r>
                  <a:rPr lang="en-US" sz="1400" b="1" noProof="1" smtClean="0">
                    <a:cs typeface="Arial" charset="0"/>
                  </a:rPr>
                  <a:t>Sabio</a:t>
                </a:r>
                <a:endParaRPr lang="en-US" sz="1600" noProof="1" smtClean="0">
                  <a:cs typeface="Arial" charset="0"/>
                </a:endParaRPr>
              </a:p>
            </p:txBody>
          </p:sp>
        </p:grpSp>
        <p:grpSp>
          <p:nvGrpSpPr>
            <p:cNvPr id="13" name="12 Grupo"/>
            <p:cNvGrpSpPr/>
            <p:nvPr/>
          </p:nvGrpSpPr>
          <p:grpSpPr>
            <a:xfrm>
              <a:off x="1029734" y="3311692"/>
              <a:ext cx="7311040" cy="432392"/>
              <a:chOff x="1029734" y="3311692"/>
              <a:chExt cx="7311040" cy="432392"/>
            </a:xfrm>
          </p:grpSpPr>
          <p:sp>
            <p:nvSpPr>
              <p:cNvPr id="73" name="Rechteck 103"/>
              <p:cNvSpPr/>
              <p:nvPr/>
            </p:nvSpPr>
            <p:spPr bwMode="gray">
              <a:xfrm>
                <a:off x="2055408" y="3311694"/>
                <a:ext cx="864096" cy="430887"/>
              </a:xfrm>
              <a:prstGeom prst="rect">
                <a:avLst/>
              </a:prstGeom>
            </p:spPr>
            <p:txBody>
              <a:bodyPr wrap="square" tIns="0" bIns="0">
                <a:spAutoFit/>
              </a:bodyPr>
              <a:lstStyle/>
              <a:p>
                <a:pPr lvl="0" algn="ctr">
                  <a:buClr>
                    <a:srgbClr val="808080"/>
                  </a:buClr>
                  <a:defRPr/>
                </a:pPr>
                <a:r>
                  <a:rPr lang="es-EC" sz="2800" dirty="0">
                    <a:latin typeface="Garamond" pitchFamily="18" charset="0"/>
                  </a:rPr>
                  <a:t>2</a:t>
                </a:r>
              </a:p>
            </p:txBody>
          </p:sp>
          <p:sp>
            <p:nvSpPr>
              <p:cNvPr id="74" name="Rechteck 103"/>
              <p:cNvSpPr/>
              <p:nvPr/>
            </p:nvSpPr>
            <p:spPr bwMode="gray">
              <a:xfrm>
                <a:off x="1029734" y="3313197"/>
                <a:ext cx="864096" cy="430887"/>
              </a:xfrm>
              <a:prstGeom prst="rect">
                <a:avLst/>
              </a:prstGeom>
            </p:spPr>
            <p:txBody>
              <a:bodyPr wrap="square" tIns="0" bIns="0">
                <a:spAutoFit/>
              </a:bodyPr>
              <a:lstStyle/>
              <a:p>
                <a:pPr algn="ctr">
                  <a:buClr>
                    <a:srgbClr val="808080"/>
                  </a:buClr>
                </a:pPr>
                <a:r>
                  <a:rPr lang="es-EC" sz="2800" dirty="0">
                    <a:latin typeface="Garamond" pitchFamily="18" charset="0"/>
                  </a:rPr>
                  <a:t>1</a:t>
                </a:r>
              </a:p>
            </p:txBody>
          </p:sp>
          <p:sp>
            <p:nvSpPr>
              <p:cNvPr id="75" name="Rechteck 103"/>
              <p:cNvSpPr/>
              <p:nvPr/>
            </p:nvSpPr>
            <p:spPr bwMode="gray">
              <a:xfrm>
                <a:off x="3446875" y="3311694"/>
                <a:ext cx="864096" cy="430887"/>
              </a:xfrm>
              <a:prstGeom prst="rect">
                <a:avLst/>
              </a:prstGeom>
            </p:spPr>
            <p:txBody>
              <a:bodyPr wrap="square" tIns="0" bIns="0">
                <a:spAutoFit/>
              </a:bodyPr>
              <a:lstStyle/>
              <a:p>
                <a:pPr lvl="0" algn="ctr">
                  <a:buClr>
                    <a:srgbClr val="808080"/>
                  </a:buClr>
                  <a:defRPr/>
                </a:pPr>
                <a:r>
                  <a:rPr lang="es-EC" sz="2800" dirty="0" smtClean="0">
                    <a:latin typeface="Garamond" pitchFamily="18" charset="0"/>
                  </a:rPr>
                  <a:t>3</a:t>
                </a:r>
                <a:endParaRPr lang="es-EC" sz="2800" dirty="0">
                  <a:latin typeface="Garamond" pitchFamily="18" charset="0"/>
                </a:endParaRPr>
              </a:p>
            </p:txBody>
          </p:sp>
          <p:sp>
            <p:nvSpPr>
              <p:cNvPr id="76" name="Rechteck 103"/>
              <p:cNvSpPr/>
              <p:nvPr/>
            </p:nvSpPr>
            <p:spPr bwMode="gray">
              <a:xfrm>
                <a:off x="4663083" y="3313197"/>
                <a:ext cx="864096" cy="430887"/>
              </a:xfrm>
              <a:prstGeom prst="rect">
                <a:avLst/>
              </a:prstGeom>
            </p:spPr>
            <p:txBody>
              <a:bodyPr wrap="square" tIns="0" bIns="0">
                <a:spAutoFit/>
              </a:bodyPr>
              <a:lstStyle/>
              <a:p>
                <a:pPr lvl="0" algn="ctr">
                  <a:buClr>
                    <a:srgbClr val="808080"/>
                  </a:buClr>
                  <a:defRPr/>
                </a:pPr>
                <a:r>
                  <a:rPr lang="es-EC" sz="2800" dirty="0" smtClean="0">
                    <a:latin typeface="Garamond" pitchFamily="18" charset="0"/>
                  </a:rPr>
                  <a:t>4</a:t>
                </a:r>
                <a:endParaRPr lang="es-EC" sz="2800" dirty="0">
                  <a:latin typeface="Garamond" pitchFamily="18" charset="0"/>
                </a:endParaRPr>
              </a:p>
            </p:txBody>
          </p:sp>
          <p:sp>
            <p:nvSpPr>
              <p:cNvPr id="77" name="Rechteck 103"/>
              <p:cNvSpPr/>
              <p:nvPr/>
            </p:nvSpPr>
            <p:spPr bwMode="gray">
              <a:xfrm>
                <a:off x="6228184" y="3311693"/>
                <a:ext cx="864096" cy="430887"/>
              </a:xfrm>
              <a:prstGeom prst="rect">
                <a:avLst/>
              </a:prstGeom>
            </p:spPr>
            <p:txBody>
              <a:bodyPr wrap="square" tIns="0" bIns="0">
                <a:spAutoFit/>
              </a:bodyPr>
              <a:lstStyle/>
              <a:p>
                <a:pPr lvl="0" algn="ctr">
                  <a:buClr>
                    <a:srgbClr val="808080"/>
                  </a:buClr>
                  <a:defRPr/>
                </a:pPr>
                <a:r>
                  <a:rPr lang="es-EC" sz="2800" dirty="0" smtClean="0">
                    <a:latin typeface="Garamond" pitchFamily="18" charset="0"/>
                  </a:rPr>
                  <a:t>5</a:t>
                </a:r>
                <a:endParaRPr lang="es-EC" sz="2800" dirty="0">
                  <a:latin typeface="Garamond" pitchFamily="18" charset="0"/>
                </a:endParaRPr>
              </a:p>
            </p:txBody>
          </p:sp>
          <p:sp>
            <p:nvSpPr>
              <p:cNvPr id="78" name="Rechteck 103"/>
              <p:cNvSpPr/>
              <p:nvPr/>
            </p:nvSpPr>
            <p:spPr bwMode="gray">
              <a:xfrm>
                <a:off x="7476678" y="3311692"/>
                <a:ext cx="864096" cy="430887"/>
              </a:xfrm>
              <a:prstGeom prst="rect">
                <a:avLst/>
              </a:prstGeom>
            </p:spPr>
            <p:txBody>
              <a:bodyPr wrap="square" tIns="0" bIns="0">
                <a:spAutoFit/>
              </a:bodyPr>
              <a:lstStyle/>
              <a:p>
                <a:pPr lvl="0" algn="ctr">
                  <a:buClr>
                    <a:srgbClr val="808080"/>
                  </a:buClr>
                  <a:defRPr/>
                </a:pPr>
                <a:r>
                  <a:rPr lang="es-EC" sz="2800" dirty="0" smtClean="0">
                    <a:latin typeface="Garamond" pitchFamily="18" charset="0"/>
                  </a:rPr>
                  <a:t>6</a:t>
                </a:r>
                <a:endParaRPr lang="es-EC" sz="2800" dirty="0">
                  <a:latin typeface="Garamond" pitchFamily="18" charset="0"/>
                </a:endParaRPr>
              </a:p>
            </p:txBody>
          </p:sp>
        </p:grpSp>
      </p:grpSp>
      <p:grpSp>
        <p:nvGrpSpPr>
          <p:cNvPr id="66" name="65 Grupo"/>
          <p:cNvGrpSpPr/>
          <p:nvPr/>
        </p:nvGrpSpPr>
        <p:grpSpPr>
          <a:xfrm>
            <a:off x="107504" y="5949280"/>
            <a:ext cx="737223" cy="778569"/>
            <a:chOff x="107504" y="5949280"/>
            <a:chExt cx="737223" cy="778569"/>
          </a:xfrm>
        </p:grpSpPr>
        <p:pic>
          <p:nvPicPr>
            <p:cNvPr id="79"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8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757721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Modelo de Madurez - </a:t>
            </a:r>
            <a:r>
              <a:rPr lang="es-MX" sz="3600" b="1" dirty="0" err="1" smtClean="0">
                <a:solidFill>
                  <a:schemeClr val="tx2">
                    <a:lumMod val="60000"/>
                    <a:lumOff val="40000"/>
                  </a:schemeClr>
                </a:solidFill>
                <a:latin typeface="Albertus MT" pitchFamily="18" charset="0"/>
              </a:rPr>
              <a:t>Gartner</a:t>
            </a:r>
            <a:endParaRPr lang="es-MX" sz="3600" b="1" dirty="0">
              <a:solidFill>
                <a:schemeClr val="tx2">
                  <a:lumMod val="60000"/>
                  <a:lumOff val="40000"/>
                </a:schemeClr>
              </a:solidFill>
              <a:latin typeface="Albertus MT" pitchFamily="18" charset="0"/>
            </a:endParaRP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18" name="117 Grupo"/>
          <p:cNvGrpSpPr/>
          <p:nvPr/>
        </p:nvGrpSpPr>
        <p:grpSpPr>
          <a:xfrm>
            <a:off x="467544" y="1555749"/>
            <a:ext cx="8136904" cy="3939997"/>
            <a:chOff x="755576" y="1555749"/>
            <a:chExt cx="8136904" cy="3939997"/>
          </a:xfrm>
        </p:grpSpPr>
        <p:sp>
          <p:nvSpPr>
            <p:cNvPr id="60" name="Richtungspfeil 55"/>
            <p:cNvSpPr/>
            <p:nvPr/>
          </p:nvSpPr>
          <p:spPr bwMode="gray">
            <a:xfrm>
              <a:off x="6444208" y="1555749"/>
              <a:ext cx="2232248" cy="360365"/>
            </a:xfrm>
            <a:prstGeom prst="homePlate">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pPr indent="-190500" algn="ctr" defTabSz="801688" eaLnBrk="0" hangingPunct="0">
                <a:lnSpc>
                  <a:spcPct val="95000"/>
                </a:lnSpc>
                <a:spcAft>
                  <a:spcPts val="400"/>
                </a:spcAft>
                <a:buClr>
                  <a:srgbClr val="808080"/>
                </a:buClr>
                <a:defRPr/>
              </a:pPr>
              <a:r>
                <a:rPr lang="de-DE" sz="1600" b="1" noProof="1" smtClean="0">
                  <a:solidFill>
                    <a:srgbClr val="FFFFFF"/>
                  </a:solidFill>
                  <a:cs typeface="Arial" charset="0"/>
                </a:rPr>
                <a:t>Transformador</a:t>
              </a:r>
              <a:endParaRPr lang="de-DE" sz="1600" b="1" noProof="1">
                <a:solidFill>
                  <a:srgbClr val="FFFFFF"/>
                </a:solidFill>
                <a:cs typeface="Arial" charset="0"/>
              </a:endParaRPr>
            </a:p>
          </p:txBody>
        </p:sp>
        <p:sp>
          <p:nvSpPr>
            <p:cNvPr id="3" name="2 Forma libre"/>
            <p:cNvSpPr/>
            <p:nvPr/>
          </p:nvSpPr>
          <p:spPr>
            <a:xfrm>
              <a:off x="1403648" y="2694305"/>
              <a:ext cx="6892031" cy="2084194"/>
            </a:xfrm>
            <a:custGeom>
              <a:avLst/>
              <a:gdLst>
                <a:gd name="connsiteX0" fmla="*/ 0 w 6037943"/>
                <a:gd name="connsiteY0" fmla="*/ 1857828 h 1929240"/>
                <a:gd name="connsiteX1" fmla="*/ 928915 w 6037943"/>
                <a:gd name="connsiteY1" fmla="*/ 1872343 h 1929240"/>
                <a:gd name="connsiteX2" fmla="*/ 2423886 w 6037943"/>
                <a:gd name="connsiteY2" fmla="*/ 1233714 h 1929240"/>
                <a:gd name="connsiteX3" fmla="*/ 3512457 w 6037943"/>
                <a:gd name="connsiteY3" fmla="*/ 1074057 h 1929240"/>
                <a:gd name="connsiteX4" fmla="*/ 4673600 w 6037943"/>
                <a:gd name="connsiteY4" fmla="*/ 449943 h 1929240"/>
                <a:gd name="connsiteX5" fmla="*/ 6037943 w 6037943"/>
                <a:gd name="connsiteY5" fmla="*/ 0 h 1929240"/>
                <a:gd name="connsiteX0" fmla="*/ 0 w 6037943"/>
                <a:gd name="connsiteY0" fmla="*/ 1959428 h 1990091"/>
                <a:gd name="connsiteX1" fmla="*/ 928915 w 6037943"/>
                <a:gd name="connsiteY1" fmla="*/ 1872343 h 1990091"/>
                <a:gd name="connsiteX2" fmla="*/ 2423886 w 6037943"/>
                <a:gd name="connsiteY2" fmla="*/ 1233714 h 1990091"/>
                <a:gd name="connsiteX3" fmla="*/ 3512457 w 6037943"/>
                <a:gd name="connsiteY3" fmla="*/ 1074057 h 1990091"/>
                <a:gd name="connsiteX4" fmla="*/ 4673600 w 6037943"/>
                <a:gd name="connsiteY4" fmla="*/ 449943 h 1990091"/>
                <a:gd name="connsiteX5" fmla="*/ 6037943 w 6037943"/>
                <a:gd name="connsiteY5" fmla="*/ 0 h 1990091"/>
                <a:gd name="connsiteX0" fmla="*/ 0 w 6037943"/>
                <a:gd name="connsiteY0" fmla="*/ 1959428 h 1964327"/>
                <a:gd name="connsiteX1" fmla="*/ 928915 w 6037943"/>
                <a:gd name="connsiteY1" fmla="*/ 1872343 h 1964327"/>
                <a:gd name="connsiteX2" fmla="*/ 2423886 w 6037943"/>
                <a:gd name="connsiteY2" fmla="*/ 1233714 h 1964327"/>
                <a:gd name="connsiteX3" fmla="*/ 3512457 w 6037943"/>
                <a:gd name="connsiteY3" fmla="*/ 1074057 h 1964327"/>
                <a:gd name="connsiteX4" fmla="*/ 4673600 w 6037943"/>
                <a:gd name="connsiteY4" fmla="*/ 449943 h 1964327"/>
                <a:gd name="connsiteX5" fmla="*/ 6037943 w 6037943"/>
                <a:gd name="connsiteY5" fmla="*/ 0 h 1964327"/>
                <a:gd name="connsiteX0" fmla="*/ 0 w 6037943"/>
                <a:gd name="connsiteY0" fmla="*/ 1959428 h 1982594"/>
                <a:gd name="connsiteX1" fmla="*/ 461208 w 6037943"/>
                <a:gd name="connsiteY1" fmla="*/ 1979296 h 1982594"/>
                <a:gd name="connsiteX2" fmla="*/ 928915 w 6037943"/>
                <a:gd name="connsiteY2" fmla="*/ 1872343 h 1982594"/>
                <a:gd name="connsiteX3" fmla="*/ 2423886 w 6037943"/>
                <a:gd name="connsiteY3" fmla="*/ 1233714 h 1982594"/>
                <a:gd name="connsiteX4" fmla="*/ 3512457 w 6037943"/>
                <a:gd name="connsiteY4" fmla="*/ 1074057 h 1982594"/>
                <a:gd name="connsiteX5" fmla="*/ 4673600 w 6037943"/>
                <a:gd name="connsiteY5" fmla="*/ 449943 h 1982594"/>
                <a:gd name="connsiteX6" fmla="*/ 6037943 w 6037943"/>
                <a:gd name="connsiteY6" fmla="*/ 0 h 1982594"/>
                <a:gd name="connsiteX0" fmla="*/ 0 w 6037943"/>
                <a:gd name="connsiteY0" fmla="*/ 1959428 h 1982594"/>
                <a:gd name="connsiteX1" fmla="*/ 461208 w 6037943"/>
                <a:gd name="connsiteY1" fmla="*/ 1979296 h 1982594"/>
                <a:gd name="connsiteX2" fmla="*/ 928915 w 6037943"/>
                <a:gd name="connsiteY2" fmla="*/ 1872343 h 1982594"/>
                <a:gd name="connsiteX3" fmla="*/ 2423886 w 6037943"/>
                <a:gd name="connsiteY3" fmla="*/ 1233714 h 1982594"/>
                <a:gd name="connsiteX4" fmla="*/ 3512457 w 6037943"/>
                <a:gd name="connsiteY4" fmla="*/ 1074057 h 1982594"/>
                <a:gd name="connsiteX5" fmla="*/ 4673600 w 6037943"/>
                <a:gd name="connsiteY5" fmla="*/ 449943 h 1982594"/>
                <a:gd name="connsiteX6" fmla="*/ 6037943 w 6037943"/>
                <a:gd name="connsiteY6" fmla="*/ 0 h 1982594"/>
                <a:gd name="connsiteX0" fmla="*/ 0 w 6037943"/>
                <a:gd name="connsiteY0" fmla="*/ 1959428 h 1982594"/>
                <a:gd name="connsiteX1" fmla="*/ 461208 w 6037943"/>
                <a:gd name="connsiteY1" fmla="*/ 1979296 h 1982594"/>
                <a:gd name="connsiteX2" fmla="*/ 678533 w 6037943"/>
                <a:gd name="connsiteY2" fmla="*/ 1957070 h 1982594"/>
                <a:gd name="connsiteX3" fmla="*/ 928915 w 6037943"/>
                <a:gd name="connsiteY3" fmla="*/ 1872343 h 1982594"/>
                <a:gd name="connsiteX4" fmla="*/ 2423886 w 6037943"/>
                <a:gd name="connsiteY4" fmla="*/ 1233714 h 1982594"/>
                <a:gd name="connsiteX5" fmla="*/ 3512457 w 6037943"/>
                <a:gd name="connsiteY5" fmla="*/ 1074057 h 1982594"/>
                <a:gd name="connsiteX6" fmla="*/ 4673600 w 6037943"/>
                <a:gd name="connsiteY6" fmla="*/ 449943 h 1982594"/>
                <a:gd name="connsiteX7" fmla="*/ 6037943 w 6037943"/>
                <a:gd name="connsiteY7" fmla="*/ 0 h 1982594"/>
                <a:gd name="connsiteX0" fmla="*/ 0 w 6578226"/>
                <a:gd name="connsiteY0" fmla="*/ 2061028 h 2084194"/>
                <a:gd name="connsiteX1" fmla="*/ 461208 w 6578226"/>
                <a:gd name="connsiteY1" fmla="*/ 2080896 h 2084194"/>
                <a:gd name="connsiteX2" fmla="*/ 678533 w 6578226"/>
                <a:gd name="connsiteY2" fmla="*/ 2058670 h 2084194"/>
                <a:gd name="connsiteX3" fmla="*/ 928915 w 6578226"/>
                <a:gd name="connsiteY3" fmla="*/ 1973943 h 2084194"/>
                <a:gd name="connsiteX4" fmla="*/ 2423886 w 6578226"/>
                <a:gd name="connsiteY4" fmla="*/ 1335314 h 2084194"/>
                <a:gd name="connsiteX5" fmla="*/ 3512457 w 6578226"/>
                <a:gd name="connsiteY5" fmla="*/ 1175657 h 2084194"/>
                <a:gd name="connsiteX6" fmla="*/ 4673600 w 6578226"/>
                <a:gd name="connsiteY6" fmla="*/ 551543 h 2084194"/>
                <a:gd name="connsiteX7" fmla="*/ 6578226 w 6578226"/>
                <a:gd name="connsiteY7" fmla="*/ 0 h 20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8226" h="2084194">
                  <a:moveTo>
                    <a:pt x="0" y="2061028"/>
                  </a:moveTo>
                  <a:cubicBezTo>
                    <a:pt x="88413" y="2057082"/>
                    <a:pt x="306389" y="2095410"/>
                    <a:pt x="461208" y="2080896"/>
                  </a:cubicBezTo>
                  <a:cubicBezTo>
                    <a:pt x="569751" y="2082090"/>
                    <a:pt x="600582" y="2076495"/>
                    <a:pt x="678533" y="2058670"/>
                  </a:cubicBezTo>
                  <a:cubicBezTo>
                    <a:pt x="756484" y="2040845"/>
                    <a:pt x="638023" y="2094502"/>
                    <a:pt x="928915" y="1973943"/>
                  </a:cubicBezTo>
                  <a:cubicBezTo>
                    <a:pt x="1219807" y="1853384"/>
                    <a:pt x="1993296" y="1468362"/>
                    <a:pt x="2423886" y="1335314"/>
                  </a:cubicBezTo>
                  <a:cubicBezTo>
                    <a:pt x="2854476" y="1202266"/>
                    <a:pt x="3137505" y="1306285"/>
                    <a:pt x="3512457" y="1175657"/>
                  </a:cubicBezTo>
                  <a:cubicBezTo>
                    <a:pt x="3887409" y="1045029"/>
                    <a:pt x="4162639" y="747486"/>
                    <a:pt x="4673600" y="551543"/>
                  </a:cubicBezTo>
                  <a:cubicBezTo>
                    <a:pt x="5184561" y="355600"/>
                    <a:pt x="6365350" y="74990"/>
                    <a:pt x="657822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6" name="Gerade Verbindung 98"/>
            <p:cNvCxnSpPr/>
            <p:nvPr/>
          </p:nvCxnSpPr>
          <p:spPr bwMode="gray">
            <a:xfrm flipV="1">
              <a:off x="2627784" y="1916114"/>
              <a:ext cx="0" cy="3385096"/>
            </a:xfrm>
            <a:prstGeom prst="line">
              <a:avLst/>
            </a:prstGeom>
            <a:noFill/>
            <a:ln w="19050">
              <a:solidFill>
                <a:srgbClr val="969696"/>
              </a:solidFill>
              <a:prstDash val="sysDot"/>
              <a:round/>
              <a:headEnd/>
              <a:tailEnd/>
            </a:ln>
            <a:effectLst/>
          </p:spPr>
        </p:cxnSp>
        <p:cxnSp>
          <p:nvCxnSpPr>
            <p:cNvPr id="47" name="Gerade Verbindung 98"/>
            <p:cNvCxnSpPr/>
            <p:nvPr/>
          </p:nvCxnSpPr>
          <p:spPr bwMode="gray">
            <a:xfrm flipV="1">
              <a:off x="3995936" y="1916114"/>
              <a:ext cx="0" cy="3306436"/>
            </a:xfrm>
            <a:prstGeom prst="line">
              <a:avLst/>
            </a:prstGeom>
            <a:noFill/>
            <a:ln w="19050">
              <a:solidFill>
                <a:srgbClr val="969696"/>
              </a:solidFill>
              <a:prstDash val="sysDot"/>
              <a:round/>
              <a:headEnd/>
              <a:tailEnd/>
            </a:ln>
            <a:effectLst/>
          </p:spPr>
        </p:cxnSp>
        <p:cxnSp>
          <p:nvCxnSpPr>
            <p:cNvPr id="48" name="Gerade Verbindung 98"/>
            <p:cNvCxnSpPr/>
            <p:nvPr/>
          </p:nvCxnSpPr>
          <p:spPr bwMode="gray">
            <a:xfrm flipV="1">
              <a:off x="5220072" y="1916114"/>
              <a:ext cx="0" cy="3327902"/>
            </a:xfrm>
            <a:prstGeom prst="line">
              <a:avLst/>
            </a:prstGeom>
            <a:noFill/>
            <a:ln w="19050">
              <a:solidFill>
                <a:srgbClr val="969696"/>
              </a:solidFill>
              <a:prstDash val="sysDot"/>
              <a:round/>
              <a:headEnd/>
              <a:tailEnd/>
            </a:ln>
            <a:effectLst/>
          </p:spPr>
        </p:cxnSp>
        <p:cxnSp>
          <p:nvCxnSpPr>
            <p:cNvPr id="51" name="Gerade Verbindung 98"/>
            <p:cNvCxnSpPr/>
            <p:nvPr/>
          </p:nvCxnSpPr>
          <p:spPr bwMode="gray">
            <a:xfrm flipV="1">
              <a:off x="6660232" y="1916114"/>
              <a:ext cx="0" cy="3255894"/>
            </a:xfrm>
            <a:prstGeom prst="line">
              <a:avLst/>
            </a:prstGeom>
            <a:noFill/>
            <a:ln w="19050">
              <a:solidFill>
                <a:srgbClr val="969696"/>
              </a:solidFill>
              <a:prstDash val="sysDot"/>
              <a:round/>
              <a:headEnd/>
              <a:tailEnd/>
            </a:ln>
            <a:effectLst/>
          </p:spPr>
        </p:cxnSp>
        <p:sp>
          <p:nvSpPr>
            <p:cNvPr id="52" name="Richtungspfeil 55"/>
            <p:cNvSpPr/>
            <p:nvPr/>
          </p:nvSpPr>
          <p:spPr bwMode="gray">
            <a:xfrm>
              <a:off x="5076055" y="1555749"/>
              <a:ext cx="1588543" cy="360365"/>
            </a:xfrm>
            <a:prstGeom prst="homePlate">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pPr indent="-190500" algn="ctr" defTabSz="801688" eaLnBrk="0" hangingPunct="0">
                <a:lnSpc>
                  <a:spcPct val="95000"/>
                </a:lnSpc>
                <a:spcAft>
                  <a:spcPts val="400"/>
                </a:spcAft>
                <a:buClr>
                  <a:srgbClr val="808080"/>
                </a:buClr>
                <a:defRPr/>
              </a:pPr>
              <a:r>
                <a:rPr lang="de-DE" sz="1600" b="1" noProof="1" smtClean="0">
                  <a:solidFill>
                    <a:srgbClr val="FFFFFF"/>
                  </a:solidFill>
                  <a:cs typeface="Arial" charset="0"/>
                </a:rPr>
                <a:t>Empresa</a:t>
              </a:r>
              <a:endParaRPr lang="de-DE" sz="1600" b="1" noProof="1">
                <a:solidFill>
                  <a:srgbClr val="FFFFFF"/>
                </a:solidFill>
                <a:cs typeface="Arial" charset="0"/>
              </a:endParaRPr>
            </a:p>
          </p:txBody>
        </p:sp>
        <p:sp>
          <p:nvSpPr>
            <p:cNvPr id="53" name="Richtungspfeil 54"/>
            <p:cNvSpPr/>
            <p:nvPr/>
          </p:nvSpPr>
          <p:spPr bwMode="gray">
            <a:xfrm>
              <a:off x="3961246" y="1555749"/>
              <a:ext cx="1402842" cy="360365"/>
            </a:xfrm>
            <a:prstGeom prst="homePlate">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pPr indent="-190500" algn="ctr" defTabSz="801688" eaLnBrk="0" hangingPunct="0">
                <a:lnSpc>
                  <a:spcPct val="95000"/>
                </a:lnSpc>
                <a:spcAft>
                  <a:spcPts val="400"/>
                </a:spcAft>
                <a:buClr>
                  <a:srgbClr val="808080"/>
                </a:buClr>
                <a:defRPr/>
              </a:pPr>
              <a:r>
                <a:rPr lang="de-DE" sz="1600" b="1" noProof="1" smtClean="0">
                  <a:solidFill>
                    <a:srgbClr val="FFFFFF"/>
                  </a:solidFill>
                  <a:cs typeface="Arial" charset="0"/>
                </a:rPr>
                <a:t>Normas</a:t>
              </a:r>
              <a:endParaRPr lang="de-DE" sz="1600" b="1" noProof="1">
                <a:solidFill>
                  <a:srgbClr val="FFFFFF"/>
                </a:solidFill>
                <a:cs typeface="Arial" charset="0"/>
              </a:endParaRPr>
            </a:p>
          </p:txBody>
        </p:sp>
        <p:sp>
          <p:nvSpPr>
            <p:cNvPr id="54" name="Richtungspfeil 52"/>
            <p:cNvSpPr/>
            <p:nvPr/>
          </p:nvSpPr>
          <p:spPr bwMode="gray">
            <a:xfrm>
              <a:off x="2483769" y="1555749"/>
              <a:ext cx="1656184" cy="360365"/>
            </a:xfrm>
            <a:prstGeom prst="homePlate">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pPr indent="-190500" algn="ctr" defTabSz="801688" eaLnBrk="0" hangingPunct="0">
                <a:lnSpc>
                  <a:spcPct val="95000"/>
                </a:lnSpc>
                <a:spcAft>
                  <a:spcPts val="400"/>
                </a:spcAft>
                <a:buClr>
                  <a:srgbClr val="808080"/>
                </a:buClr>
                <a:defRPr/>
              </a:pPr>
              <a:r>
                <a:rPr lang="de-DE" sz="1600" b="1" noProof="1" smtClean="0">
                  <a:solidFill>
                    <a:srgbClr val="FFFFFF"/>
                  </a:solidFill>
                  <a:cs typeface="Arial" charset="0"/>
                </a:rPr>
                <a:t>Oportunista</a:t>
              </a:r>
              <a:endParaRPr lang="de-DE" sz="1600" b="1" noProof="1">
                <a:solidFill>
                  <a:srgbClr val="FFFFFF"/>
                </a:solidFill>
                <a:cs typeface="Arial" charset="0"/>
              </a:endParaRPr>
            </a:p>
          </p:txBody>
        </p:sp>
        <p:sp>
          <p:nvSpPr>
            <p:cNvPr id="59" name="Richtungspfeil 53"/>
            <p:cNvSpPr/>
            <p:nvPr/>
          </p:nvSpPr>
          <p:spPr bwMode="gray">
            <a:xfrm>
              <a:off x="1259632" y="1555749"/>
              <a:ext cx="1440160" cy="360365"/>
            </a:xfrm>
            <a:prstGeom prst="homePlate">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pPr indent="-190500" algn="ctr" defTabSz="801688" eaLnBrk="0" hangingPunct="0">
                <a:lnSpc>
                  <a:spcPct val="95000"/>
                </a:lnSpc>
                <a:spcAft>
                  <a:spcPts val="400"/>
                </a:spcAft>
                <a:buClr>
                  <a:srgbClr val="808080"/>
                </a:buClr>
                <a:defRPr/>
              </a:pPr>
              <a:r>
                <a:rPr lang="de-DE" sz="1600" b="1" noProof="1" smtClean="0">
                  <a:solidFill>
                    <a:srgbClr val="FFFFFF"/>
                  </a:solidFill>
                  <a:cs typeface="Arial" charset="0"/>
                </a:rPr>
                <a:t>Inconciente</a:t>
              </a:r>
              <a:endParaRPr lang="de-DE" sz="1600" b="1" noProof="1">
                <a:solidFill>
                  <a:srgbClr val="FFFFFF"/>
                </a:solidFill>
                <a:cs typeface="Arial" charset="0"/>
              </a:endParaRPr>
            </a:p>
          </p:txBody>
        </p:sp>
        <p:sp>
          <p:nvSpPr>
            <p:cNvPr id="61" name="Rechteck 103"/>
            <p:cNvSpPr/>
            <p:nvPr/>
          </p:nvSpPr>
          <p:spPr bwMode="gray">
            <a:xfrm>
              <a:off x="755576" y="3212976"/>
              <a:ext cx="1728192" cy="338554"/>
            </a:xfrm>
            <a:prstGeom prst="rect">
              <a:avLst/>
            </a:prstGeom>
          </p:spPr>
          <p:txBody>
            <a:bodyPr wrap="square" tIns="0" bIns="0">
              <a:spAutoFit/>
            </a:bodyPr>
            <a:lstStyle/>
            <a:p>
              <a:pPr lvl="0" algn="ctr">
                <a:buClr>
                  <a:srgbClr val="808080"/>
                </a:buClr>
                <a:defRPr/>
              </a:pPr>
              <a:r>
                <a:rPr lang="es-EC" sz="1100" dirty="0" smtClean="0"/>
                <a:t>Hojas de Cálculo</a:t>
              </a:r>
            </a:p>
            <a:p>
              <a:pPr lvl="0" algn="ctr">
                <a:buClr>
                  <a:srgbClr val="808080"/>
                </a:buClr>
                <a:defRPr/>
              </a:pPr>
              <a:r>
                <a:rPr lang="es-EC" sz="1100" dirty="0" smtClean="0"/>
                <a:t>Anarquía de Información</a:t>
              </a:r>
              <a:endParaRPr lang="es-EC" sz="1100" dirty="0"/>
            </a:p>
          </p:txBody>
        </p:sp>
        <p:sp>
          <p:nvSpPr>
            <p:cNvPr id="62" name="Rechteck 103"/>
            <p:cNvSpPr/>
            <p:nvPr/>
          </p:nvSpPr>
          <p:spPr bwMode="gray">
            <a:xfrm>
              <a:off x="1691680" y="3861048"/>
              <a:ext cx="864096" cy="338554"/>
            </a:xfrm>
            <a:prstGeom prst="rect">
              <a:avLst/>
            </a:prstGeom>
          </p:spPr>
          <p:txBody>
            <a:bodyPr wrap="square" tIns="0" bIns="0">
              <a:spAutoFit/>
            </a:bodyPr>
            <a:lstStyle/>
            <a:p>
              <a:pPr lvl="0" algn="ctr">
                <a:buClr>
                  <a:srgbClr val="808080"/>
                </a:buClr>
                <a:defRPr/>
              </a:pPr>
              <a:r>
                <a:rPr lang="es-EC" sz="1100" dirty="0" smtClean="0"/>
                <a:t>Solicitud de Reportes</a:t>
              </a:r>
              <a:endParaRPr lang="es-EC" sz="1100" dirty="0"/>
            </a:p>
          </p:txBody>
        </p:sp>
        <p:cxnSp>
          <p:nvCxnSpPr>
            <p:cNvPr id="63" name="Gerade Verbindung 98"/>
            <p:cNvCxnSpPr/>
            <p:nvPr/>
          </p:nvCxnSpPr>
          <p:spPr bwMode="gray">
            <a:xfrm flipV="1">
              <a:off x="1600920" y="3610692"/>
              <a:ext cx="0" cy="1167807"/>
            </a:xfrm>
            <a:prstGeom prst="line">
              <a:avLst/>
            </a:prstGeom>
            <a:noFill/>
            <a:ln w="19050">
              <a:solidFill>
                <a:srgbClr val="969696"/>
              </a:solidFill>
              <a:prstDash val="sysDot"/>
              <a:round/>
              <a:headEnd/>
              <a:tailEnd/>
            </a:ln>
            <a:effectLst/>
          </p:spPr>
        </p:cxnSp>
        <p:cxnSp>
          <p:nvCxnSpPr>
            <p:cNvPr id="64" name="Gerade Verbindung 98"/>
            <p:cNvCxnSpPr/>
            <p:nvPr/>
          </p:nvCxnSpPr>
          <p:spPr bwMode="gray">
            <a:xfrm flipV="1">
              <a:off x="2123728" y="4306570"/>
              <a:ext cx="0" cy="440434"/>
            </a:xfrm>
            <a:prstGeom prst="line">
              <a:avLst/>
            </a:prstGeom>
            <a:noFill/>
            <a:ln w="19050">
              <a:solidFill>
                <a:srgbClr val="969696"/>
              </a:solidFill>
              <a:prstDash val="sysDot"/>
              <a:round/>
              <a:headEnd/>
              <a:tailEnd/>
            </a:ln>
            <a:effectLst/>
          </p:spPr>
        </p:cxnSp>
        <p:sp>
          <p:nvSpPr>
            <p:cNvPr id="65" name="Rechteck 103"/>
            <p:cNvSpPr/>
            <p:nvPr/>
          </p:nvSpPr>
          <p:spPr bwMode="gray">
            <a:xfrm>
              <a:off x="1619672" y="5157192"/>
              <a:ext cx="1008112" cy="338554"/>
            </a:xfrm>
            <a:prstGeom prst="rect">
              <a:avLst/>
            </a:prstGeom>
          </p:spPr>
          <p:txBody>
            <a:bodyPr wrap="square" tIns="0" bIns="0">
              <a:spAutoFit/>
            </a:bodyPr>
            <a:lstStyle/>
            <a:p>
              <a:pPr lvl="0" algn="r">
                <a:buClr>
                  <a:srgbClr val="808080"/>
                </a:buClr>
                <a:defRPr/>
              </a:pPr>
              <a:r>
                <a:rPr lang="es-EC" sz="1100" dirty="0" smtClean="0"/>
                <a:t>Designar Patrocinador</a:t>
              </a:r>
              <a:endParaRPr lang="es-EC" sz="1100" dirty="0"/>
            </a:p>
          </p:txBody>
        </p:sp>
        <p:cxnSp>
          <p:nvCxnSpPr>
            <p:cNvPr id="66" name="Gerade Verbindung 98"/>
            <p:cNvCxnSpPr/>
            <p:nvPr/>
          </p:nvCxnSpPr>
          <p:spPr bwMode="gray">
            <a:xfrm flipV="1">
              <a:off x="2339752" y="4644750"/>
              <a:ext cx="0" cy="440434"/>
            </a:xfrm>
            <a:prstGeom prst="line">
              <a:avLst/>
            </a:prstGeom>
            <a:noFill/>
            <a:ln w="19050">
              <a:solidFill>
                <a:srgbClr val="969696"/>
              </a:solidFill>
              <a:prstDash val="sysDot"/>
              <a:round/>
              <a:headEnd/>
              <a:tailEnd/>
            </a:ln>
            <a:effectLst/>
          </p:spPr>
        </p:cxnSp>
        <p:sp>
          <p:nvSpPr>
            <p:cNvPr id="67" name="Rechteck 103"/>
            <p:cNvSpPr/>
            <p:nvPr/>
          </p:nvSpPr>
          <p:spPr bwMode="gray">
            <a:xfrm>
              <a:off x="2195736" y="2727573"/>
              <a:ext cx="1728192" cy="338554"/>
            </a:xfrm>
            <a:prstGeom prst="rect">
              <a:avLst/>
            </a:prstGeom>
          </p:spPr>
          <p:txBody>
            <a:bodyPr wrap="square" tIns="0" bIns="0">
              <a:spAutoFit/>
            </a:bodyPr>
            <a:lstStyle/>
            <a:p>
              <a:pPr lvl="0" algn="ctr">
                <a:buClr>
                  <a:srgbClr val="808080"/>
                </a:buClr>
                <a:defRPr/>
              </a:pPr>
              <a:r>
                <a:rPr lang="es-EC" sz="1100" dirty="0" smtClean="0"/>
                <a:t>Inconsistencia</a:t>
              </a:r>
              <a:br>
                <a:rPr lang="es-EC" sz="1100" dirty="0" smtClean="0"/>
              </a:br>
              <a:r>
                <a:rPr lang="es-EC" sz="1100" dirty="0" smtClean="0"/>
                <a:t>de Datos</a:t>
              </a:r>
              <a:endParaRPr lang="es-EC" sz="1100" dirty="0"/>
            </a:p>
          </p:txBody>
        </p:sp>
        <p:cxnSp>
          <p:nvCxnSpPr>
            <p:cNvPr id="68" name="Gerade Verbindung 98"/>
            <p:cNvCxnSpPr/>
            <p:nvPr/>
          </p:nvCxnSpPr>
          <p:spPr bwMode="gray">
            <a:xfrm flipV="1">
              <a:off x="3059832" y="3125290"/>
              <a:ext cx="0" cy="1181280"/>
            </a:xfrm>
            <a:prstGeom prst="line">
              <a:avLst/>
            </a:prstGeom>
            <a:noFill/>
            <a:ln w="19050">
              <a:solidFill>
                <a:srgbClr val="969696"/>
              </a:solidFill>
              <a:prstDash val="sysDot"/>
              <a:round/>
              <a:headEnd/>
              <a:tailEnd/>
            </a:ln>
            <a:effectLst/>
          </p:spPr>
        </p:cxnSp>
        <p:sp>
          <p:nvSpPr>
            <p:cNvPr id="69" name="Rechteck 103"/>
            <p:cNvSpPr/>
            <p:nvPr/>
          </p:nvSpPr>
          <p:spPr bwMode="gray">
            <a:xfrm>
              <a:off x="3131840" y="3272138"/>
              <a:ext cx="864096" cy="338554"/>
            </a:xfrm>
            <a:prstGeom prst="rect">
              <a:avLst/>
            </a:prstGeom>
          </p:spPr>
          <p:txBody>
            <a:bodyPr wrap="square" tIns="0" bIns="0">
              <a:spAutoFit/>
            </a:bodyPr>
            <a:lstStyle/>
            <a:p>
              <a:pPr lvl="0" algn="ctr">
                <a:buClr>
                  <a:srgbClr val="808080"/>
                </a:buClr>
                <a:defRPr/>
              </a:pPr>
              <a:r>
                <a:rPr lang="es-EC" sz="1100" dirty="0" smtClean="0"/>
                <a:t>Usuarios Limitados</a:t>
              </a:r>
              <a:endParaRPr lang="es-EC" sz="1100" dirty="0"/>
            </a:p>
          </p:txBody>
        </p:sp>
        <p:cxnSp>
          <p:nvCxnSpPr>
            <p:cNvPr id="70" name="Gerade Verbindung 98"/>
            <p:cNvCxnSpPr/>
            <p:nvPr/>
          </p:nvCxnSpPr>
          <p:spPr bwMode="gray">
            <a:xfrm flipV="1">
              <a:off x="3563888" y="3717660"/>
              <a:ext cx="0" cy="440434"/>
            </a:xfrm>
            <a:prstGeom prst="line">
              <a:avLst/>
            </a:prstGeom>
            <a:noFill/>
            <a:ln w="19050">
              <a:solidFill>
                <a:srgbClr val="969696"/>
              </a:solidFill>
              <a:prstDash val="sysDot"/>
              <a:round/>
              <a:headEnd/>
              <a:tailEnd/>
            </a:ln>
            <a:effectLst/>
          </p:spPr>
        </p:cxnSp>
        <p:sp>
          <p:nvSpPr>
            <p:cNvPr id="71" name="Rechteck 103"/>
            <p:cNvSpPr/>
            <p:nvPr/>
          </p:nvSpPr>
          <p:spPr bwMode="gray">
            <a:xfrm>
              <a:off x="2699792" y="4746630"/>
              <a:ext cx="1319646" cy="507831"/>
            </a:xfrm>
            <a:prstGeom prst="rect">
              <a:avLst/>
            </a:prstGeom>
          </p:spPr>
          <p:txBody>
            <a:bodyPr wrap="square" tIns="0" bIns="0">
              <a:spAutoFit/>
            </a:bodyPr>
            <a:lstStyle/>
            <a:p>
              <a:pPr lvl="0" algn="r">
                <a:buClr>
                  <a:srgbClr val="808080"/>
                </a:buClr>
                <a:defRPr/>
              </a:pPr>
              <a:r>
                <a:rPr lang="es-EC" sz="1100" dirty="0" smtClean="0"/>
                <a:t>Documentos ocultos (silos de Información)</a:t>
              </a:r>
              <a:endParaRPr lang="es-EC" sz="1100" dirty="0"/>
            </a:p>
          </p:txBody>
        </p:sp>
        <p:sp>
          <p:nvSpPr>
            <p:cNvPr id="72" name="Rechteck 103"/>
            <p:cNvSpPr/>
            <p:nvPr/>
          </p:nvSpPr>
          <p:spPr bwMode="gray">
            <a:xfrm>
              <a:off x="3995936" y="2473657"/>
              <a:ext cx="1069751" cy="507831"/>
            </a:xfrm>
            <a:prstGeom prst="rect">
              <a:avLst/>
            </a:prstGeom>
          </p:spPr>
          <p:txBody>
            <a:bodyPr wrap="square" tIns="0" bIns="0">
              <a:spAutoFit/>
            </a:bodyPr>
            <a:lstStyle/>
            <a:p>
              <a:pPr lvl="0" algn="ctr">
                <a:buClr>
                  <a:srgbClr val="808080"/>
                </a:buClr>
                <a:defRPr/>
              </a:pPr>
              <a:r>
                <a:rPr lang="es-EC" sz="1100" dirty="0" smtClean="0"/>
                <a:t>Ejecutivos de Negocio</a:t>
              </a:r>
              <a:br>
                <a:rPr lang="es-EC" sz="1100" dirty="0" smtClean="0"/>
              </a:br>
              <a:r>
                <a:rPr lang="es-EC" sz="1100" dirty="0" smtClean="0"/>
                <a:t>expertos en BI</a:t>
              </a:r>
              <a:endParaRPr lang="es-EC" sz="1100" dirty="0"/>
            </a:p>
          </p:txBody>
        </p:sp>
        <p:sp>
          <p:nvSpPr>
            <p:cNvPr id="73" name="Rechteck 103"/>
            <p:cNvSpPr/>
            <p:nvPr/>
          </p:nvSpPr>
          <p:spPr bwMode="gray">
            <a:xfrm>
              <a:off x="4283968" y="3162454"/>
              <a:ext cx="1000189" cy="338554"/>
            </a:xfrm>
            <a:prstGeom prst="rect">
              <a:avLst/>
            </a:prstGeom>
          </p:spPr>
          <p:txBody>
            <a:bodyPr wrap="square" tIns="0" bIns="0">
              <a:spAutoFit/>
            </a:bodyPr>
            <a:lstStyle/>
            <a:p>
              <a:pPr lvl="0" algn="ctr">
                <a:buClr>
                  <a:srgbClr val="808080"/>
                </a:buClr>
                <a:defRPr/>
              </a:pPr>
              <a:r>
                <a:rPr lang="es-EC" sz="1100" dirty="0" smtClean="0"/>
                <a:t>Estándares Tecnológicos</a:t>
              </a:r>
              <a:endParaRPr lang="es-EC" sz="1100" dirty="0"/>
            </a:p>
          </p:txBody>
        </p:sp>
        <p:sp>
          <p:nvSpPr>
            <p:cNvPr id="74" name="Rechteck 103"/>
            <p:cNvSpPr/>
            <p:nvPr/>
          </p:nvSpPr>
          <p:spPr bwMode="gray">
            <a:xfrm>
              <a:off x="3934297" y="4649361"/>
              <a:ext cx="1069751" cy="507831"/>
            </a:xfrm>
            <a:prstGeom prst="rect">
              <a:avLst/>
            </a:prstGeom>
          </p:spPr>
          <p:txBody>
            <a:bodyPr wrap="square" tIns="0" bIns="0">
              <a:spAutoFit/>
            </a:bodyPr>
            <a:lstStyle/>
            <a:p>
              <a:pPr lvl="0" algn="ctr">
                <a:buClr>
                  <a:srgbClr val="808080"/>
                </a:buClr>
                <a:defRPr/>
              </a:pPr>
              <a:r>
                <a:rPr lang="es-EC" sz="1100" dirty="0" smtClean="0"/>
                <a:t>Proyectos transversal a procesos</a:t>
              </a:r>
              <a:endParaRPr lang="es-EC" sz="1100" dirty="0"/>
            </a:p>
          </p:txBody>
        </p:sp>
        <p:sp>
          <p:nvSpPr>
            <p:cNvPr id="75" name="Rechteck 103"/>
            <p:cNvSpPr/>
            <p:nvPr/>
          </p:nvSpPr>
          <p:spPr bwMode="gray">
            <a:xfrm>
              <a:off x="4716016" y="4242574"/>
              <a:ext cx="576063" cy="338554"/>
            </a:xfrm>
            <a:prstGeom prst="rect">
              <a:avLst/>
            </a:prstGeom>
          </p:spPr>
          <p:txBody>
            <a:bodyPr wrap="square" tIns="0" bIns="0">
              <a:spAutoFit/>
            </a:bodyPr>
            <a:lstStyle/>
            <a:p>
              <a:pPr lvl="0" algn="ctr">
                <a:buClr>
                  <a:srgbClr val="808080"/>
                </a:buClr>
                <a:defRPr/>
              </a:pPr>
              <a:r>
                <a:rPr lang="es-EC" sz="1100" dirty="0" smtClean="0"/>
                <a:t>Inicio BICC</a:t>
              </a:r>
              <a:endParaRPr lang="es-EC" sz="1100" dirty="0"/>
            </a:p>
          </p:txBody>
        </p:sp>
        <p:sp>
          <p:nvSpPr>
            <p:cNvPr id="76" name="Rechteck 103"/>
            <p:cNvSpPr/>
            <p:nvPr/>
          </p:nvSpPr>
          <p:spPr bwMode="gray">
            <a:xfrm>
              <a:off x="5148064" y="2754392"/>
              <a:ext cx="853727" cy="338554"/>
            </a:xfrm>
            <a:prstGeom prst="rect">
              <a:avLst/>
            </a:prstGeom>
          </p:spPr>
          <p:txBody>
            <a:bodyPr wrap="square" tIns="0" bIns="0">
              <a:spAutoFit/>
            </a:bodyPr>
            <a:lstStyle/>
            <a:p>
              <a:pPr lvl="0" algn="ctr">
                <a:buClr>
                  <a:srgbClr val="808080"/>
                </a:buClr>
                <a:defRPr/>
              </a:pPr>
              <a:r>
                <a:rPr lang="es-EC" sz="1100" dirty="0" smtClean="0"/>
                <a:t>Gestión de Programas</a:t>
              </a:r>
              <a:endParaRPr lang="es-EC" sz="1100" dirty="0"/>
            </a:p>
          </p:txBody>
        </p:sp>
        <p:sp>
          <p:nvSpPr>
            <p:cNvPr id="77" name="Rechteck 103"/>
            <p:cNvSpPr/>
            <p:nvPr/>
          </p:nvSpPr>
          <p:spPr bwMode="gray">
            <a:xfrm>
              <a:off x="5559969" y="2135103"/>
              <a:ext cx="1100263" cy="507831"/>
            </a:xfrm>
            <a:prstGeom prst="rect">
              <a:avLst/>
            </a:prstGeom>
          </p:spPr>
          <p:txBody>
            <a:bodyPr wrap="square" tIns="0" bIns="0">
              <a:spAutoFit/>
            </a:bodyPr>
            <a:lstStyle/>
            <a:p>
              <a:pPr lvl="0" algn="r">
                <a:buClr>
                  <a:srgbClr val="808080"/>
                </a:buClr>
                <a:defRPr/>
              </a:pPr>
              <a:r>
                <a:rPr lang="es-EC" sz="1100" dirty="0" smtClean="0"/>
                <a:t>Desarrollo Métricas Empresariales</a:t>
              </a:r>
              <a:endParaRPr lang="es-EC" sz="1100" dirty="0"/>
            </a:p>
          </p:txBody>
        </p:sp>
        <p:sp>
          <p:nvSpPr>
            <p:cNvPr id="78" name="Rechteck 103"/>
            <p:cNvSpPr/>
            <p:nvPr/>
          </p:nvSpPr>
          <p:spPr bwMode="gray">
            <a:xfrm>
              <a:off x="5148064" y="4437112"/>
              <a:ext cx="1069751" cy="338554"/>
            </a:xfrm>
            <a:prstGeom prst="rect">
              <a:avLst/>
            </a:prstGeom>
          </p:spPr>
          <p:txBody>
            <a:bodyPr wrap="square" tIns="0" bIns="0">
              <a:spAutoFit/>
            </a:bodyPr>
            <a:lstStyle/>
            <a:p>
              <a:pPr lvl="0">
                <a:buClr>
                  <a:srgbClr val="808080"/>
                </a:buClr>
                <a:defRPr/>
              </a:pPr>
              <a:r>
                <a:rPr lang="es-EC" sz="1100" dirty="0" smtClean="0"/>
                <a:t>CFO &amp; COO Patrocinadores</a:t>
              </a:r>
              <a:endParaRPr lang="es-EC" sz="1100" dirty="0"/>
            </a:p>
          </p:txBody>
        </p:sp>
        <p:sp>
          <p:nvSpPr>
            <p:cNvPr id="79" name="Rechteck 103"/>
            <p:cNvSpPr/>
            <p:nvPr/>
          </p:nvSpPr>
          <p:spPr bwMode="gray">
            <a:xfrm>
              <a:off x="6568081" y="2035090"/>
              <a:ext cx="1100263" cy="507831"/>
            </a:xfrm>
            <a:prstGeom prst="rect">
              <a:avLst/>
            </a:prstGeom>
          </p:spPr>
          <p:txBody>
            <a:bodyPr wrap="square" tIns="0" bIns="0">
              <a:spAutoFit/>
            </a:bodyPr>
            <a:lstStyle/>
            <a:p>
              <a:pPr lvl="0" algn="ctr">
                <a:buClr>
                  <a:srgbClr val="808080"/>
                </a:buClr>
                <a:defRPr/>
              </a:pPr>
              <a:r>
                <a:rPr lang="es-EC" sz="1100" dirty="0" smtClean="0"/>
                <a:t>Cultura de Rendimiento Empresarial</a:t>
              </a:r>
              <a:endParaRPr lang="es-EC" sz="1100" dirty="0"/>
            </a:p>
          </p:txBody>
        </p:sp>
        <p:sp>
          <p:nvSpPr>
            <p:cNvPr id="80" name="Rechteck 103"/>
            <p:cNvSpPr/>
            <p:nvPr/>
          </p:nvSpPr>
          <p:spPr bwMode="gray">
            <a:xfrm>
              <a:off x="7452320" y="2035089"/>
              <a:ext cx="1100263" cy="338554"/>
            </a:xfrm>
            <a:prstGeom prst="rect">
              <a:avLst/>
            </a:prstGeom>
          </p:spPr>
          <p:txBody>
            <a:bodyPr wrap="square" tIns="0" bIns="0">
              <a:spAutoFit/>
            </a:bodyPr>
            <a:lstStyle/>
            <a:p>
              <a:pPr lvl="0" algn="ctr">
                <a:buClr>
                  <a:srgbClr val="808080"/>
                </a:buClr>
                <a:defRPr/>
              </a:pPr>
              <a:r>
                <a:rPr lang="es-EC" sz="1100" dirty="0" smtClean="0"/>
                <a:t>Estrategia Empresarial</a:t>
              </a:r>
              <a:endParaRPr lang="es-EC" sz="1100" dirty="0"/>
            </a:p>
          </p:txBody>
        </p:sp>
        <p:sp>
          <p:nvSpPr>
            <p:cNvPr id="81" name="Rechteck 103"/>
            <p:cNvSpPr/>
            <p:nvPr/>
          </p:nvSpPr>
          <p:spPr bwMode="gray">
            <a:xfrm>
              <a:off x="5508104" y="3569332"/>
              <a:ext cx="1152129" cy="677108"/>
            </a:xfrm>
            <a:prstGeom prst="rect">
              <a:avLst/>
            </a:prstGeom>
          </p:spPr>
          <p:txBody>
            <a:bodyPr wrap="square" tIns="0" bIns="0">
              <a:spAutoFit/>
            </a:bodyPr>
            <a:lstStyle/>
            <a:p>
              <a:pPr lvl="0" algn="r">
                <a:buClr>
                  <a:srgbClr val="808080"/>
                </a:buClr>
                <a:defRPr/>
              </a:pPr>
              <a:r>
                <a:rPr lang="es-EC" sz="1100" dirty="0" smtClean="0"/>
                <a:t>Búsqueda proactiva metodologías y tecnologías</a:t>
              </a:r>
              <a:endParaRPr lang="es-EC" sz="1100" dirty="0"/>
            </a:p>
          </p:txBody>
        </p:sp>
        <p:cxnSp>
          <p:nvCxnSpPr>
            <p:cNvPr id="82" name="Gerade Verbindung 98"/>
            <p:cNvCxnSpPr/>
            <p:nvPr/>
          </p:nvCxnSpPr>
          <p:spPr bwMode="gray">
            <a:xfrm flipH="1" flipV="1">
              <a:off x="4270400" y="2985429"/>
              <a:ext cx="6784" cy="952448"/>
            </a:xfrm>
            <a:prstGeom prst="line">
              <a:avLst/>
            </a:prstGeom>
            <a:noFill/>
            <a:ln w="19050">
              <a:solidFill>
                <a:srgbClr val="969696"/>
              </a:solidFill>
              <a:prstDash val="sysDot"/>
              <a:round/>
              <a:headEnd/>
              <a:tailEnd/>
            </a:ln>
            <a:effectLst/>
          </p:spPr>
        </p:cxnSp>
        <p:cxnSp>
          <p:nvCxnSpPr>
            <p:cNvPr id="84" name="Gerade Verbindung 98"/>
            <p:cNvCxnSpPr/>
            <p:nvPr/>
          </p:nvCxnSpPr>
          <p:spPr bwMode="gray">
            <a:xfrm flipV="1">
              <a:off x="4757794" y="3501009"/>
              <a:ext cx="0" cy="436868"/>
            </a:xfrm>
            <a:prstGeom prst="line">
              <a:avLst/>
            </a:prstGeom>
            <a:noFill/>
            <a:ln w="19050">
              <a:solidFill>
                <a:srgbClr val="969696"/>
              </a:solidFill>
              <a:prstDash val="sysDot"/>
              <a:round/>
              <a:headEnd/>
              <a:tailEnd/>
            </a:ln>
            <a:effectLst/>
          </p:spPr>
        </p:cxnSp>
        <p:cxnSp>
          <p:nvCxnSpPr>
            <p:cNvPr id="86" name="Gerade Verbindung 98"/>
            <p:cNvCxnSpPr/>
            <p:nvPr/>
          </p:nvCxnSpPr>
          <p:spPr bwMode="gray">
            <a:xfrm flipV="1">
              <a:off x="3635896" y="4153235"/>
              <a:ext cx="0" cy="583906"/>
            </a:xfrm>
            <a:prstGeom prst="line">
              <a:avLst/>
            </a:prstGeom>
            <a:noFill/>
            <a:ln w="19050">
              <a:solidFill>
                <a:srgbClr val="969696"/>
              </a:solidFill>
              <a:prstDash val="sysDot"/>
              <a:round/>
              <a:headEnd/>
              <a:tailEnd/>
            </a:ln>
            <a:effectLst/>
          </p:spPr>
        </p:cxnSp>
        <p:cxnSp>
          <p:nvCxnSpPr>
            <p:cNvPr id="89" name="Gerade Verbindung 98"/>
            <p:cNvCxnSpPr/>
            <p:nvPr/>
          </p:nvCxnSpPr>
          <p:spPr bwMode="gray">
            <a:xfrm flipV="1">
              <a:off x="4999341" y="3907886"/>
              <a:ext cx="0" cy="322968"/>
            </a:xfrm>
            <a:prstGeom prst="line">
              <a:avLst/>
            </a:prstGeom>
            <a:noFill/>
            <a:ln w="19050">
              <a:solidFill>
                <a:srgbClr val="969696"/>
              </a:solidFill>
              <a:prstDash val="sysDot"/>
              <a:round/>
              <a:headEnd/>
              <a:tailEnd/>
            </a:ln>
            <a:effectLst/>
          </p:spPr>
        </p:cxnSp>
        <p:cxnSp>
          <p:nvCxnSpPr>
            <p:cNvPr id="91" name="Gerade Verbindung 98"/>
            <p:cNvCxnSpPr/>
            <p:nvPr/>
          </p:nvCxnSpPr>
          <p:spPr bwMode="gray">
            <a:xfrm flipV="1">
              <a:off x="4466456" y="3937877"/>
              <a:ext cx="2716" cy="691582"/>
            </a:xfrm>
            <a:prstGeom prst="line">
              <a:avLst/>
            </a:prstGeom>
            <a:noFill/>
            <a:ln w="19050">
              <a:solidFill>
                <a:srgbClr val="969696"/>
              </a:solidFill>
              <a:prstDash val="sysDot"/>
              <a:round/>
              <a:headEnd/>
              <a:tailEnd/>
            </a:ln>
            <a:effectLst/>
          </p:spPr>
        </p:cxnSp>
        <p:cxnSp>
          <p:nvCxnSpPr>
            <p:cNvPr id="94" name="Gerade Verbindung 98"/>
            <p:cNvCxnSpPr/>
            <p:nvPr/>
          </p:nvCxnSpPr>
          <p:spPr bwMode="gray">
            <a:xfrm flipV="1">
              <a:off x="5503787" y="3717032"/>
              <a:ext cx="2716" cy="661423"/>
            </a:xfrm>
            <a:prstGeom prst="line">
              <a:avLst/>
            </a:prstGeom>
            <a:noFill/>
            <a:ln w="19050">
              <a:solidFill>
                <a:srgbClr val="969696"/>
              </a:solidFill>
              <a:prstDash val="sysDot"/>
              <a:round/>
              <a:headEnd/>
              <a:tailEnd/>
            </a:ln>
            <a:effectLst/>
          </p:spPr>
        </p:cxnSp>
        <p:cxnSp>
          <p:nvCxnSpPr>
            <p:cNvPr id="96" name="Gerade Verbindung 98"/>
            <p:cNvCxnSpPr/>
            <p:nvPr/>
          </p:nvCxnSpPr>
          <p:spPr bwMode="gray">
            <a:xfrm flipH="1" flipV="1">
              <a:off x="5579614" y="3107612"/>
              <a:ext cx="1228" cy="448238"/>
            </a:xfrm>
            <a:prstGeom prst="line">
              <a:avLst/>
            </a:prstGeom>
            <a:noFill/>
            <a:ln w="19050">
              <a:solidFill>
                <a:srgbClr val="969696"/>
              </a:solidFill>
              <a:prstDash val="sysDot"/>
              <a:round/>
              <a:headEnd/>
              <a:tailEnd/>
            </a:ln>
            <a:effectLst/>
          </p:spPr>
        </p:cxnSp>
        <p:cxnSp>
          <p:nvCxnSpPr>
            <p:cNvPr id="99" name="Gerade Verbindung 98"/>
            <p:cNvCxnSpPr/>
            <p:nvPr/>
          </p:nvCxnSpPr>
          <p:spPr bwMode="gray">
            <a:xfrm flipV="1">
              <a:off x="6441492" y="3212976"/>
              <a:ext cx="0" cy="312270"/>
            </a:xfrm>
            <a:prstGeom prst="line">
              <a:avLst/>
            </a:prstGeom>
            <a:noFill/>
            <a:ln w="19050">
              <a:solidFill>
                <a:srgbClr val="969696"/>
              </a:solidFill>
              <a:prstDash val="sysDot"/>
              <a:round/>
              <a:headEnd/>
              <a:tailEnd/>
            </a:ln>
            <a:effectLst/>
          </p:spPr>
        </p:cxnSp>
        <p:cxnSp>
          <p:nvCxnSpPr>
            <p:cNvPr id="102" name="Gerade Verbindung 98"/>
            <p:cNvCxnSpPr/>
            <p:nvPr/>
          </p:nvCxnSpPr>
          <p:spPr bwMode="gray">
            <a:xfrm flipV="1">
              <a:off x="6110100" y="2708920"/>
              <a:ext cx="0" cy="622811"/>
            </a:xfrm>
            <a:prstGeom prst="line">
              <a:avLst/>
            </a:prstGeom>
            <a:noFill/>
            <a:ln w="19050">
              <a:solidFill>
                <a:srgbClr val="969696"/>
              </a:solidFill>
              <a:prstDash val="sysDot"/>
              <a:round/>
              <a:headEnd/>
              <a:tailEnd/>
            </a:ln>
            <a:effectLst/>
          </p:spPr>
        </p:cxnSp>
        <p:cxnSp>
          <p:nvCxnSpPr>
            <p:cNvPr id="108" name="Gerade Verbindung 98"/>
            <p:cNvCxnSpPr/>
            <p:nvPr/>
          </p:nvCxnSpPr>
          <p:spPr bwMode="gray">
            <a:xfrm flipV="1">
              <a:off x="7092280" y="2571438"/>
              <a:ext cx="0" cy="413991"/>
            </a:xfrm>
            <a:prstGeom prst="line">
              <a:avLst/>
            </a:prstGeom>
            <a:noFill/>
            <a:ln w="19050">
              <a:solidFill>
                <a:srgbClr val="969696"/>
              </a:solidFill>
              <a:prstDash val="sysDot"/>
              <a:round/>
              <a:headEnd/>
              <a:tailEnd/>
            </a:ln>
            <a:effectLst/>
          </p:spPr>
        </p:cxnSp>
        <p:sp>
          <p:nvSpPr>
            <p:cNvPr id="110" name="Rechteck 103"/>
            <p:cNvSpPr/>
            <p:nvPr/>
          </p:nvSpPr>
          <p:spPr bwMode="gray">
            <a:xfrm>
              <a:off x="6866184" y="3450486"/>
              <a:ext cx="1100263" cy="338554"/>
            </a:xfrm>
            <a:prstGeom prst="rect">
              <a:avLst/>
            </a:prstGeom>
          </p:spPr>
          <p:txBody>
            <a:bodyPr wrap="square" tIns="0" bIns="0">
              <a:spAutoFit/>
            </a:bodyPr>
            <a:lstStyle/>
            <a:p>
              <a:pPr lvl="0" algn="ctr">
                <a:buClr>
                  <a:srgbClr val="808080"/>
                </a:buClr>
                <a:defRPr/>
              </a:pPr>
              <a:r>
                <a:rPr lang="es-EC" sz="1100" dirty="0" smtClean="0"/>
                <a:t>Acceso a todo Nivel</a:t>
              </a:r>
              <a:endParaRPr lang="es-EC" sz="1100" dirty="0"/>
            </a:p>
          </p:txBody>
        </p:sp>
        <p:cxnSp>
          <p:nvCxnSpPr>
            <p:cNvPr id="111" name="Gerade Verbindung 98"/>
            <p:cNvCxnSpPr/>
            <p:nvPr/>
          </p:nvCxnSpPr>
          <p:spPr bwMode="gray">
            <a:xfrm flipV="1">
              <a:off x="7434696" y="2923669"/>
              <a:ext cx="0" cy="517747"/>
            </a:xfrm>
            <a:prstGeom prst="line">
              <a:avLst/>
            </a:prstGeom>
            <a:noFill/>
            <a:ln w="19050">
              <a:solidFill>
                <a:srgbClr val="969696"/>
              </a:solidFill>
              <a:prstDash val="sysDot"/>
              <a:round/>
              <a:headEnd/>
              <a:tailEnd/>
            </a:ln>
            <a:effectLst/>
          </p:spPr>
        </p:cxnSp>
        <p:cxnSp>
          <p:nvCxnSpPr>
            <p:cNvPr id="113" name="Gerade Verbindung 98"/>
            <p:cNvCxnSpPr/>
            <p:nvPr/>
          </p:nvCxnSpPr>
          <p:spPr bwMode="gray">
            <a:xfrm flipV="1">
              <a:off x="7966447" y="2409450"/>
              <a:ext cx="0" cy="368983"/>
            </a:xfrm>
            <a:prstGeom prst="line">
              <a:avLst/>
            </a:prstGeom>
            <a:noFill/>
            <a:ln w="19050">
              <a:solidFill>
                <a:srgbClr val="969696"/>
              </a:solidFill>
              <a:prstDash val="sysDot"/>
              <a:round/>
              <a:headEnd/>
              <a:tailEnd/>
            </a:ln>
            <a:effectLst/>
          </p:spPr>
        </p:cxnSp>
        <p:cxnSp>
          <p:nvCxnSpPr>
            <p:cNvPr id="115" name="Gerade Verbindung 98"/>
            <p:cNvCxnSpPr/>
            <p:nvPr/>
          </p:nvCxnSpPr>
          <p:spPr bwMode="gray">
            <a:xfrm flipV="1">
              <a:off x="8122394" y="2754393"/>
              <a:ext cx="0" cy="1106655"/>
            </a:xfrm>
            <a:prstGeom prst="line">
              <a:avLst/>
            </a:prstGeom>
            <a:noFill/>
            <a:ln w="19050">
              <a:solidFill>
                <a:srgbClr val="969696"/>
              </a:solidFill>
              <a:prstDash val="sysDot"/>
              <a:round/>
              <a:headEnd/>
              <a:tailEnd/>
            </a:ln>
            <a:effectLst/>
          </p:spPr>
        </p:cxnSp>
        <p:sp>
          <p:nvSpPr>
            <p:cNvPr id="117" name="Rechteck 103"/>
            <p:cNvSpPr/>
            <p:nvPr/>
          </p:nvSpPr>
          <p:spPr bwMode="gray">
            <a:xfrm>
              <a:off x="7372153" y="3972253"/>
              <a:ext cx="1520327" cy="507831"/>
            </a:xfrm>
            <a:prstGeom prst="rect">
              <a:avLst/>
            </a:prstGeom>
          </p:spPr>
          <p:txBody>
            <a:bodyPr wrap="square" tIns="0" bIns="0">
              <a:spAutoFit/>
            </a:bodyPr>
            <a:lstStyle/>
            <a:p>
              <a:pPr lvl="0" algn="ctr">
                <a:buClr>
                  <a:srgbClr val="808080"/>
                </a:buClr>
                <a:defRPr/>
              </a:pPr>
              <a:r>
                <a:rPr lang="es-EC" sz="1100" dirty="0" smtClean="0"/>
                <a:t>Gestor de transformación empresarial e industria</a:t>
              </a:r>
              <a:endParaRPr lang="es-EC" sz="1100" dirty="0"/>
            </a:p>
          </p:txBody>
        </p:sp>
      </p:grpSp>
      <p:grpSp>
        <p:nvGrpSpPr>
          <p:cNvPr id="56" name="55 Grupo"/>
          <p:cNvGrpSpPr/>
          <p:nvPr/>
        </p:nvGrpSpPr>
        <p:grpSpPr>
          <a:xfrm>
            <a:off x="107504" y="5949280"/>
            <a:ext cx="737223" cy="778569"/>
            <a:chOff x="107504" y="5949280"/>
            <a:chExt cx="737223" cy="778569"/>
          </a:xfrm>
        </p:grpSpPr>
        <p:pic>
          <p:nvPicPr>
            <p:cNvPr id="57"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5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270604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1000"/>
                                        <p:tgtEl>
                                          <p:spTgt spid="118"/>
                                        </p:tgtEl>
                                      </p:cBhvr>
                                    </p:animEffect>
                                    <p:anim calcmode="lin" valueType="num">
                                      <p:cBhvr>
                                        <p:cTn id="14" dur="1000" fill="hold"/>
                                        <p:tgtEl>
                                          <p:spTgt spid="118"/>
                                        </p:tgtEl>
                                        <p:attrNameLst>
                                          <p:attrName>ppt_x</p:attrName>
                                        </p:attrNameLst>
                                      </p:cBhvr>
                                      <p:tavLst>
                                        <p:tav tm="0">
                                          <p:val>
                                            <p:strVal val="#ppt_x"/>
                                          </p:val>
                                        </p:tav>
                                        <p:tav tm="100000">
                                          <p:val>
                                            <p:strVal val="#ppt_x"/>
                                          </p:val>
                                        </p:tav>
                                      </p:tavLst>
                                    </p:anim>
                                    <p:anim calcmode="lin" valueType="num">
                                      <p:cBhvr>
                                        <p:cTn id="1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effectLst>
                  <a:outerShdw blurRad="38100" dist="38100" dir="2700000" algn="tl">
                    <a:srgbClr val="000000">
                      <a:alpha val="43137"/>
                    </a:srgbClr>
                  </a:outerShdw>
                </a:effectLst>
              </a:rPr>
              <a:t>Capítulo III</a:t>
            </a:r>
            <a:endParaRPr lang="es-MX" dirty="0">
              <a:effectLst>
                <a:outerShdw blurRad="38100" dist="38100" dir="2700000" algn="tl">
                  <a:srgbClr val="000000">
                    <a:alpha val="43137"/>
                  </a:srgbClr>
                </a:outerShdw>
              </a:effectLst>
            </a:endParaRPr>
          </a:p>
        </p:txBody>
      </p:sp>
      <p:sp>
        <p:nvSpPr>
          <p:cNvPr id="6" name="5 Subtítulo"/>
          <p:cNvSpPr>
            <a:spLocks noGrp="1"/>
          </p:cNvSpPr>
          <p:nvPr>
            <p:ph type="subTitle" idx="1"/>
          </p:nvPr>
        </p:nvSpPr>
        <p:spPr>
          <a:xfrm>
            <a:off x="1371600" y="3620616"/>
            <a:ext cx="6400800" cy="1752600"/>
          </a:xfrm>
        </p:spPr>
        <p:txBody>
          <a:bodyPr vert="horz" lIns="91440" tIns="45720" rIns="91440" bIns="45720" rtlCol="0">
            <a:normAutofit/>
          </a:bodyPr>
          <a:lstStyle/>
          <a:p>
            <a:r>
              <a:rPr lang="es-EC" dirty="0">
                <a:solidFill>
                  <a:schemeClr val="tx2">
                    <a:lumMod val="60000"/>
                    <a:lumOff val="40000"/>
                  </a:schemeClr>
                </a:solidFill>
              </a:rPr>
              <a:t>Diagnóstico de Gestión en BI de empresas relacionadas con este tipo de iniciativas.</a:t>
            </a:r>
            <a:endParaRPr lang="es-MX" dirty="0">
              <a:solidFill>
                <a:schemeClr val="tx2">
                  <a:lumMod val="60000"/>
                  <a:lumOff val="40000"/>
                </a:schemeClr>
              </a:solidFill>
            </a:endParaRPr>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9" name="8 Grupo"/>
          <p:cNvGrpSpPr/>
          <p:nvPr/>
        </p:nvGrpSpPr>
        <p:grpSpPr>
          <a:xfrm>
            <a:off x="107504" y="5949280"/>
            <a:ext cx="737223" cy="778569"/>
            <a:chOff x="107504" y="5949280"/>
            <a:chExt cx="737223" cy="778569"/>
          </a:xfrm>
        </p:grpSpPr>
        <p:pic>
          <p:nvPicPr>
            <p:cNvPr id="10"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859865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effectLst>
                  <a:outerShdw blurRad="38100" dist="38100" dir="2700000" algn="tl">
                    <a:srgbClr val="000000">
                      <a:alpha val="43137"/>
                    </a:srgbClr>
                  </a:outerShdw>
                </a:effectLst>
                <a:latin typeface="Albertus MT" pitchFamily="18" charset="0"/>
              </a:rPr>
              <a:t>Capítulo I</a:t>
            </a:r>
            <a:endParaRPr lang="es-MX" dirty="0">
              <a:effectLst>
                <a:outerShdw blurRad="38100" dist="38100" dir="2700000" algn="tl">
                  <a:srgbClr val="000000">
                    <a:alpha val="43137"/>
                  </a:srgbClr>
                </a:outerShdw>
              </a:effectLst>
              <a:latin typeface="Albertus MT" pitchFamily="18" charset="0"/>
            </a:endParaRPr>
          </a:p>
        </p:txBody>
      </p:sp>
      <p:sp>
        <p:nvSpPr>
          <p:cNvPr id="6" name="5 Subtítulo"/>
          <p:cNvSpPr>
            <a:spLocks noGrp="1"/>
          </p:cNvSpPr>
          <p:nvPr>
            <p:ph type="subTitle" idx="1"/>
          </p:nvPr>
        </p:nvSpPr>
        <p:spPr/>
        <p:txBody>
          <a:bodyPr/>
          <a:lstStyle/>
          <a:p>
            <a:r>
              <a:rPr lang="es-MX" dirty="0" smtClean="0">
                <a:solidFill>
                  <a:schemeClr val="tx2">
                    <a:lumMod val="60000"/>
                    <a:lumOff val="40000"/>
                  </a:schemeClr>
                </a:solidFill>
              </a:rPr>
              <a:t>Antecedentes</a:t>
            </a:r>
            <a:endParaRPr lang="es-MX" dirty="0">
              <a:solidFill>
                <a:schemeClr val="tx2">
                  <a:lumMod val="60000"/>
                  <a:lumOff val="40000"/>
                </a:schemeClr>
              </a:solidFill>
            </a:endParaRPr>
          </a:p>
        </p:txBody>
      </p:sp>
      <p:sp>
        <p:nvSpPr>
          <p:cNvPr id="13"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4" name="13 Grupo"/>
          <p:cNvGrpSpPr/>
          <p:nvPr/>
        </p:nvGrpSpPr>
        <p:grpSpPr>
          <a:xfrm>
            <a:off x="107504" y="5949280"/>
            <a:ext cx="737223" cy="778569"/>
            <a:chOff x="107504" y="5949280"/>
            <a:chExt cx="737223" cy="778569"/>
          </a:xfrm>
        </p:grpSpPr>
        <p:pic>
          <p:nvPicPr>
            <p:cNvPr id="15"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9221899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EC" sz="3600" b="1" dirty="0">
                <a:solidFill>
                  <a:schemeClr val="tx2">
                    <a:lumMod val="60000"/>
                    <a:lumOff val="40000"/>
                  </a:schemeClr>
                </a:solidFill>
                <a:latin typeface="Albertus MT" pitchFamily="18" charset="0"/>
              </a:rPr>
              <a:t>Diagnóstico</a:t>
            </a: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7" name="6 Grupo"/>
          <p:cNvGrpSpPr/>
          <p:nvPr/>
        </p:nvGrpSpPr>
        <p:grpSpPr>
          <a:xfrm>
            <a:off x="107504" y="5949280"/>
            <a:ext cx="737223" cy="778569"/>
            <a:chOff x="107504" y="5949280"/>
            <a:chExt cx="737223" cy="778569"/>
          </a:xfrm>
        </p:grpSpPr>
        <p:pic>
          <p:nvPicPr>
            <p:cNvPr id="8"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grpSp>
        <p:nvGrpSpPr>
          <p:cNvPr id="12" name="11 Grupo"/>
          <p:cNvGrpSpPr/>
          <p:nvPr/>
        </p:nvGrpSpPr>
        <p:grpSpPr>
          <a:xfrm>
            <a:off x="6516216" y="4640313"/>
            <a:ext cx="2230624" cy="1813023"/>
            <a:chOff x="297183" y="4279715"/>
            <a:chExt cx="2230624" cy="1813023"/>
          </a:xfrm>
        </p:grpSpPr>
        <p:grpSp>
          <p:nvGrpSpPr>
            <p:cNvPr id="13" name="Gruppieren 67"/>
            <p:cNvGrpSpPr/>
            <p:nvPr/>
          </p:nvGrpSpPr>
          <p:grpSpPr>
            <a:xfrm>
              <a:off x="297183" y="4279715"/>
              <a:ext cx="2230624" cy="1666178"/>
              <a:chOff x="1379457" y="5394124"/>
              <a:chExt cx="248127" cy="185340"/>
            </a:xfrm>
          </p:grpSpPr>
          <p:pic>
            <p:nvPicPr>
              <p:cNvPr id="20"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1"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4" name="Gruppieren 72"/>
            <p:cNvGrpSpPr/>
            <p:nvPr/>
          </p:nvGrpSpPr>
          <p:grpSpPr>
            <a:xfrm>
              <a:off x="297183" y="4892794"/>
              <a:ext cx="1479446" cy="1199944"/>
              <a:chOff x="1379457" y="5378214"/>
              <a:chExt cx="248127" cy="201250"/>
            </a:xfrm>
          </p:grpSpPr>
          <p:pic>
            <p:nvPicPr>
              <p:cNvPr id="18"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9"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5" name="Gruppieren 75"/>
            <p:cNvGrpSpPr/>
            <p:nvPr/>
          </p:nvGrpSpPr>
          <p:grpSpPr>
            <a:xfrm>
              <a:off x="1337644" y="5298687"/>
              <a:ext cx="932034" cy="755951"/>
              <a:chOff x="1379457" y="5378214"/>
              <a:chExt cx="248127" cy="201250"/>
            </a:xfrm>
          </p:grpSpPr>
          <p:pic>
            <p:nvPicPr>
              <p:cNvPr id="1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7"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2" name="Gruppieren 36"/>
          <p:cNvGrpSpPr/>
          <p:nvPr/>
        </p:nvGrpSpPr>
        <p:grpSpPr bwMode="gray">
          <a:xfrm>
            <a:off x="0" y="4595378"/>
            <a:ext cx="9144000" cy="922412"/>
            <a:chOff x="0" y="4221088"/>
            <a:chExt cx="9144000" cy="922412"/>
          </a:xfrm>
        </p:grpSpPr>
        <p:sp>
          <p:nvSpPr>
            <p:cNvPr id="23"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24"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sp>
        <p:nvSpPr>
          <p:cNvPr id="25" name="7 Marcador de contenido"/>
          <p:cNvSpPr txBox="1">
            <a:spLocks/>
          </p:cNvSpPr>
          <p:nvPr/>
        </p:nvSpPr>
        <p:spPr>
          <a:xfrm>
            <a:off x="457200" y="1484784"/>
            <a:ext cx="8229600" cy="23328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2">
                  <a:lumMod val="60000"/>
                  <a:lumOff val="40000"/>
                </a:schemeClr>
              </a:buClr>
              <a:buFont typeface="Wingdings" pitchFamily="2" charset="2"/>
              <a:buChar char="ü"/>
            </a:pPr>
            <a:r>
              <a:rPr lang="es-EC" sz="2400" dirty="0" smtClean="0"/>
              <a:t>Método de </a:t>
            </a:r>
            <a:r>
              <a:rPr lang="es-EC" sz="2400" b="1" u="sng" dirty="0" smtClean="0"/>
              <a:t>Criterio</a:t>
            </a:r>
            <a:r>
              <a:rPr lang="es-EC" sz="2400" dirty="0" smtClean="0"/>
              <a:t> de </a:t>
            </a:r>
            <a:r>
              <a:rPr lang="es-EC" sz="2400" b="1" u="sng" dirty="0" smtClean="0"/>
              <a:t>expertos</a:t>
            </a:r>
            <a:r>
              <a:rPr lang="es-EC" sz="2400" dirty="0" smtClean="0"/>
              <a:t> + técnica de </a:t>
            </a:r>
            <a:r>
              <a:rPr lang="es-EC" sz="2400" b="1" u="sng" dirty="0" smtClean="0"/>
              <a:t>entrevista</a:t>
            </a:r>
            <a:r>
              <a:rPr lang="es-EC" sz="2400" dirty="0" smtClean="0"/>
              <a:t> (instrumento </a:t>
            </a:r>
            <a:r>
              <a:rPr lang="es-EC" sz="2400" b="1" u="sng" dirty="0" smtClean="0"/>
              <a:t>Cuestionario</a:t>
            </a:r>
            <a:r>
              <a:rPr lang="es-EC" sz="2400" dirty="0" smtClean="0"/>
              <a:t>).</a:t>
            </a:r>
          </a:p>
          <a:p>
            <a:pPr algn="just">
              <a:buClr>
                <a:schemeClr val="tx2">
                  <a:lumMod val="60000"/>
                  <a:lumOff val="40000"/>
                </a:schemeClr>
              </a:buClr>
              <a:buFont typeface="Wingdings" pitchFamily="2" charset="2"/>
              <a:buChar char="ü"/>
            </a:pPr>
            <a:endParaRPr lang="es-EC" sz="2400" dirty="0" smtClean="0"/>
          </a:p>
          <a:p>
            <a:pPr algn="just">
              <a:buClr>
                <a:schemeClr val="tx2">
                  <a:lumMod val="60000"/>
                  <a:lumOff val="40000"/>
                </a:schemeClr>
              </a:buClr>
              <a:buFont typeface="Wingdings" pitchFamily="2" charset="2"/>
              <a:buChar char="ü"/>
            </a:pPr>
            <a:r>
              <a:rPr lang="es-EC" sz="2400" dirty="0" smtClean="0"/>
              <a:t>Método de </a:t>
            </a:r>
            <a:r>
              <a:rPr lang="es-EC" sz="2400" b="1" u="sng" dirty="0" smtClean="0"/>
              <a:t>Ishikawa</a:t>
            </a:r>
            <a:r>
              <a:rPr lang="es-EC" sz="2400" dirty="0" smtClean="0"/>
              <a:t> (Espina de Pescado).</a:t>
            </a:r>
          </a:p>
          <a:p>
            <a:pPr algn="just">
              <a:buClr>
                <a:schemeClr val="tx2">
                  <a:lumMod val="60000"/>
                  <a:lumOff val="40000"/>
                </a:schemeClr>
              </a:buClr>
              <a:buFont typeface="Wingdings" pitchFamily="2" charset="2"/>
              <a:buChar char="ü"/>
            </a:pPr>
            <a:endParaRPr lang="es-EC" sz="2400" dirty="0"/>
          </a:p>
          <a:p>
            <a:pPr algn="just">
              <a:buClr>
                <a:schemeClr val="tx2">
                  <a:lumMod val="60000"/>
                  <a:lumOff val="40000"/>
                </a:schemeClr>
              </a:buClr>
              <a:buFont typeface="Wingdings" pitchFamily="2" charset="2"/>
              <a:buChar char="ü"/>
            </a:pPr>
            <a:r>
              <a:rPr lang="es-EC" sz="2400" dirty="0" smtClean="0"/>
              <a:t>Tabla de Contingencia y Análisis </a:t>
            </a:r>
            <a:r>
              <a:rPr lang="es-EC" sz="2400" b="1" u="sng" dirty="0" err="1" smtClean="0"/>
              <a:t>Bivariado</a:t>
            </a:r>
            <a:r>
              <a:rPr lang="es-EC" sz="2400" dirty="0" smtClean="0"/>
              <a:t> (</a:t>
            </a:r>
            <a:r>
              <a:rPr lang="es-EC" sz="2400" b="1" u="sng" dirty="0" smtClean="0"/>
              <a:t>Correlación</a:t>
            </a:r>
            <a:r>
              <a:rPr lang="es-EC" sz="2400" dirty="0" smtClean="0"/>
              <a:t> de Variables).</a:t>
            </a:r>
          </a:p>
        </p:txBody>
      </p:sp>
    </p:spTree>
    <p:extLst>
      <p:ext uri="{BB962C8B-B14F-4D97-AF65-F5344CB8AC3E}">
        <p14:creationId xmlns:p14="http://schemas.microsoft.com/office/powerpoint/2010/main" val="341902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1000"/>
                                        <p:tgtEl>
                                          <p:spTgt spid="25">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1000"/>
                                        <p:tgtEl>
                                          <p:spTgt spid="25">
                                            <p:txEl>
                                              <p:pRg st="2" end="2"/>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5">
                                            <p:txEl>
                                              <p:pRg st="4" end="4"/>
                                            </p:txEl>
                                          </p:spTgt>
                                        </p:tgtEl>
                                        <p:attrNameLst>
                                          <p:attrName>style.visibility</p:attrName>
                                        </p:attrNameLst>
                                      </p:cBhvr>
                                      <p:to>
                                        <p:strVal val="visible"/>
                                      </p:to>
                                    </p:set>
                                    <p:animEffect transition="in" filter="fade">
                                      <p:cBhvr>
                                        <p:cTn id="21" dur="10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3" name="2 Marcador de contenido"/>
          <p:cNvSpPr>
            <a:spLocks noGrp="1"/>
          </p:cNvSpPr>
          <p:nvPr>
            <p:ph idx="1"/>
          </p:nvPr>
        </p:nvSpPr>
        <p:spPr>
          <a:xfrm>
            <a:off x="457200" y="1600201"/>
            <a:ext cx="8229600" cy="532655"/>
          </a:xfrm>
        </p:spPr>
        <p:txBody>
          <a:bodyPr vert="horz" lIns="91440" tIns="45720" rIns="91440" bIns="45720" rtlCol="0">
            <a:noAutofit/>
          </a:bodyPr>
          <a:lstStyle/>
          <a:p>
            <a:pPr algn="just">
              <a:buClr>
                <a:schemeClr val="tx2">
                  <a:lumMod val="60000"/>
                  <a:lumOff val="40000"/>
                </a:schemeClr>
              </a:buClr>
              <a:buFont typeface="Wingdings" pitchFamily="2" charset="2"/>
              <a:buChar char="ü"/>
            </a:pPr>
            <a:r>
              <a:rPr lang="es-EC" sz="2000" dirty="0" smtClean="0"/>
              <a:t>¿Cree que dentro </a:t>
            </a:r>
            <a:r>
              <a:rPr lang="es-EC" sz="2000" dirty="0"/>
              <a:t>de las empresas debe existir una adecuada </a:t>
            </a:r>
            <a:r>
              <a:rPr lang="es-EC" sz="2000" b="1" u="sng" dirty="0"/>
              <a:t>gestión</a:t>
            </a:r>
            <a:r>
              <a:rPr lang="es-EC" sz="2000" dirty="0"/>
              <a:t> de la </a:t>
            </a:r>
            <a:r>
              <a:rPr lang="es-EC" sz="2000" b="1" u="sng" dirty="0"/>
              <a:t>información</a:t>
            </a:r>
            <a:r>
              <a:rPr lang="es-EC" sz="2000" dirty="0"/>
              <a:t> enfocada hacia todas las </a:t>
            </a:r>
            <a:r>
              <a:rPr lang="es-EC" sz="2000" b="1" u="sng" dirty="0"/>
              <a:t>áreas</a:t>
            </a:r>
            <a:r>
              <a:rPr lang="es-EC" sz="2000" dirty="0"/>
              <a:t> y </a:t>
            </a:r>
            <a:r>
              <a:rPr lang="es-EC" sz="2000" b="1" u="sng" dirty="0" smtClean="0"/>
              <a:t>estrategia</a:t>
            </a:r>
            <a:r>
              <a:rPr lang="es-EC" sz="2000" dirty="0" smtClean="0"/>
              <a:t> </a:t>
            </a:r>
            <a:r>
              <a:rPr lang="es-EC" sz="2000" dirty="0"/>
              <a:t>de negocio</a:t>
            </a:r>
            <a:r>
              <a:rPr lang="es-EC" sz="2000" dirty="0" smtClean="0"/>
              <a:t>?</a:t>
            </a:r>
            <a:endParaRPr lang="es-MX" sz="2000" dirty="0"/>
          </a:p>
          <a:p>
            <a:pPr algn="just">
              <a:buClr>
                <a:schemeClr val="tx2">
                  <a:lumMod val="60000"/>
                  <a:lumOff val="40000"/>
                </a:schemeClr>
              </a:buClr>
              <a:buFont typeface="Wingdings" pitchFamily="2" charset="2"/>
              <a:buChar char="ü"/>
            </a:pPr>
            <a:endParaRPr lang="es-MX"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147638139"/>
              </p:ext>
            </p:extLst>
          </p:nvPr>
        </p:nvGraphicFramePr>
        <p:xfrm>
          <a:off x="2555776" y="2852936"/>
          <a:ext cx="4038600" cy="1866900"/>
        </p:xfrm>
        <a:graphic>
          <a:graphicData uri="http://schemas.openxmlformats.org/presentationml/2006/ole">
            <mc:AlternateContent xmlns:mc="http://schemas.openxmlformats.org/markup-compatibility/2006">
              <mc:Choice xmlns:v="urn:schemas-microsoft-com:vml" Requires="v">
                <p:oleObj spid="_x0000_s1087" name="Visio" r:id="rId3" imgW="4036250" imgH="1867670" progId="Visio.Drawing.11">
                  <p:embed/>
                </p:oleObj>
              </mc:Choice>
              <mc:Fallback>
                <p:oleObj name="Visio" r:id="rId3" imgW="4036250" imgH="186767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852936"/>
                        <a:ext cx="4038600" cy="186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5"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654333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3" name="2 Marcador de contenido"/>
          <p:cNvSpPr>
            <a:spLocks noGrp="1"/>
          </p:cNvSpPr>
          <p:nvPr>
            <p:ph idx="1"/>
          </p:nvPr>
        </p:nvSpPr>
        <p:spPr>
          <a:xfrm>
            <a:off x="457200" y="1600201"/>
            <a:ext cx="8229600" cy="532655"/>
          </a:xfrm>
        </p:spPr>
        <p:txBody>
          <a:bodyPr vert="horz" lIns="91440" tIns="45720" rIns="91440" bIns="45720" rtlCol="0">
            <a:noAutofit/>
          </a:bodyPr>
          <a:lstStyle/>
          <a:p>
            <a:pPr algn="just">
              <a:buClr>
                <a:schemeClr val="tx2">
                  <a:lumMod val="60000"/>
                  <a:lumOff val="40000"/>
                </a:schemeClr>
              </a:buClr>
              <a:buFont typeface="Wingdings" pitchFamily="2" charset="2"/>
              <a:buChar char="ü"/>
            </a:pPr>
            <a:r>
              <a:rPr lang="es-EC" sz="2000" smtClean="0"/>
              <a:t>¿Cree que dentro </a:t>
            </a:r>
            <a:r>
              <a:rPr lang="es-EC" sz="2000" dirty="0"/>
              <a:t>de las empresas debe existir una adecuada </a:t>
            </a:r>
            <a:r>
              <a:rPr lang="es-EC" sz="2000" b="1" u="sng" dirty="0"/>
              <a:t>gestión</a:t>
            </a:r>
            <a:r>
              <a:rPr lang="es-EC" sz="2000" dirty="0"/>
              <a:t> de la </a:t>
            </a:r>
            <a:r>
              <a:rPr lang="es-EC" sz="2000" b="1" u="sng" dirty="0"/>
              <a:t>información</a:t>
            </a:r>
            <a:r>
              <a:rPr lang="es-EC" sz="2000" dirty="0"/>
              <a:t> enfocada hacia todas las </a:t>
            </a:r>
            <a:r>
              <a:rPr lang="es-EC" sz="2000" b="1" u="sng" dirty="0"/>
              <a:t>áreas</a:t>
            </a:r>
            <a:r>
              <a:rPr lang="es-EC" sz="2000" dirty="0"/>
              <a:t> y </a:t>
            </a:r>
            <a:r>
              <a:rPr lang="es-EC" sz="2000" b="1" u="sng" dirty="0" smtClean="0"/>
              <a:t>estrategia</a:t>
            </a:r>
            <a:r>
              <a:rPr lang="es-EC" sz="2000" dirty="0" smtClean="0"/>
              <a:t> </a:t>
            </a:r>
            <a:r>
              <a:rPr lang="es-EC" sz="2000" dirty="0"/>
              <a:t>de negocio</a:t>
            </a:r>
            <a:r>
              <a:rPr lang="es-EC" sz="2000" dirty="0" smtClean="0"/>
              <a:t>?</a:t>
            </a:r>
            <a:endParaRPr lang="es-MX" sz="2000" dirty="0"/>
          </a:p>
          <a:p>
            <a:pPr algn="just">
              <a:buClr>
                <a:schemeClr val="tx2">
                  <a:lumMod val="60000"/>
                  <a:lumOff val="40000"/>
                </a:schemeClr>
              </a:buClr>
              <a:buFont typeface="Wingdings" pitchFamily="2" charset="2"/>
              <a:buChar char="ü"/>
            </a:pPr>
            <a:endParaRPr lang="es-MX"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2073032760"/>
              </p:ext>
            </p:extLst>
          </p:nvPr>
        </p:nvGraphicFramePr>
        <p:xfrm>
          <a:off x="2024980" y="2708920"/>
          <a:ext cx="5067300" cy="2628900"/>
        </p:xfrm>
        <a:graphic>
          <a:graphicData uri="http://schemas.openxmlformats.org/drawingml/2006/table">
            <a:tbl>
              <a:tblPr>
                <a:tableStyleId>{BC89EF96-8CEA-46FF-86C4-4CE0E7609802}</a:tableStyleId>
              </a:tblPr>
              <a:tblGrid>
                <a:gridCol w="1264739"/>
                <a:gridCol w="1264739"/>
                <a:gridCol w="709122"/>
                <a:gridCol w="561736"/>
                <a:gridCol w="633482"/>
                <a:gridCol w="633482"/>
              </a:tblGrid>
              <a:tr h="0">
                <a:tc gridSpan="6">
                  <a:txBody>
                    <a:bodyPr/>
                    <a:lstStyle/>
                    <a:p>
                      <a:pPr marL="38100" marR="38100" algn="ctr">
                        <a:lnSpc>
                          <a:spcPct val="115000"/>
                        </a:lnSpc>
                        <a:spcAft>
                          <a:spcPts val="0"/>
                        </a:spcAft>
                      </a:pPr>
                      <a:r>
                        <a:rPr lang="es-EC" sz="900" dirty="0">
                          <a:effectLst/>
                        </a:rPr>
                        <a:t>Correlaciones</a:t>
                      </a:r>
                      <a:endParaRPr lang="es-EC" sz="110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ctr">
                        <a:lnSpc>
                          <a:spcPct val="115000"/>
                        </a:lnSpc>
                        <a:spcAft>
                          <a:spcPts val="0"/>
                        </a:spcAft>
                      </a:pPr>
                      <a:r>
                        <a:rPr lang="es-EC" sz="900" dirty="0">
                          <a:effectLst/>
                        </a:rPr>
                        <a:t>Información</a:t>
                      </a:r>
                      <a:endParaRPr lang="es-EC" sz="1100" dirty="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Gestión</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Áreas</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Estrategia</a:t>
                      </a:r>
                      <a:endParaRPr lang="es-EC" sz="1100">
                        <a:effectLst/>
                        <a:latin typeface="Calibri"/>
                        <a:ea typeface="Calibri"/>
                        <a:cs typeface="Times New Roman"/>
                      </a:endParaRPr>
                    </a:p>
                  </a:txBody>
                  <a:tcPr marL="0" marR="0" marT="0" marB="0" anchor="b"/>
                </a:tc>
              </a:tr>
              <a:tr h="0">
                <a:tc rowSpan="3">
                  <a:txBody>
                    <a:bodyPr/>
                    <a:lstStyle/>
                    <a:p>
                      <a:pPr marL="38100" marR="38100">
                        <a:lnSpc>
                          <a:spcPct val="115000"/>
                        </a:lnSpc>
                        <a:spcAft>
                          <a:spcPts val="0"/>
                        </a:spcAft>
                      </a:pPr>
                      <a:r>
                        <a:rPr lang="es-EC" sz="900">
                          <a:effectLst/>
                        </a:rPr>
                        <a:t>Información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,875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,612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,875</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gn="r">
                        <a:lnSpc>
                          <a:spcPct val="115000"/>
                        </a:lnSpc>
                        <a:spcAft>
                          <a:spcPts val="0"/>
                        </a:spcAft>
                      </a:pPr>
                      <a:r>
                        <a:rPr lang="es-EC" sz="900">
                          <a:effectLst/>
                        </a:rPr>
                        <a:t>,052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,272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,052</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r>
              <a:tr h="0">
                <a:tc rowSpan="3">
                  <a:txBody>
                    <a:bodyPr/>
                    <a:lstStyle/>
                    <a:p>
                      <a:pPr marL="38100" marR="38100">
                        <a:lnSpc>
                          <a:spcPct val="115000"/>
                        </a:lnSpc>
                        <a:spcAft>
                          <a:spcPts val="0"/>
                        </a:spcAft>
                      </a:pPr>
                      <a:r>
                        <a:rPr lang="es-EC" sz="900">
                          <a:effectLst/>
                        </a:rPr>
                        <a:t>Gestión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,875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,408</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,688</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,052</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gn="r">
                        <a:lnSpc>
                          <a:spcPct val="115000"/>
                        </a:lnSpc>
                        <a:spcAft>
                          <a:spcPts val="0"/>
                        </a:spcAft>
                      </a:pPr>
                      <a:r>
                        <a:rPr lang="es-EC" sz="900">
                          <a:effectLst/>
                        </a:rPr>
                        <a:t>,495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,200</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r>
              <a:tr h="0">
                <a:tc rowSpan="3">
                  <a:txBody>
                    <a:bodyPr/>
                    <a:lstStyle/>
                    <a:p>
                      <a:pPr marL="38100" marR="38100">
                        <a:lnSpc>
                          <a:spcPct val="115000"/>
                        </a:lnSpc>
                        <a:spcAft>
                          <a:spcPts val="0"/>
                        </a:spcAft>
                      </a:pPr>
                      <a:r>
                        <a:rPr lang="es-EC" sz="900">
                          <a:effectLst/>
                        </a:rPr>
                        <a:t>Áreas</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,612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,408</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,919</a:t>
                      </a:r>
                      <a:r>
                        <a:rPr lang="es-EC" sz="900" baseline="30000">
                          <a:effectLst/>
                        </a:rPr>
                        <a:t>*</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,272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,495</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gn="r">
                        <a:lnSpc>
                          <a:spcPct val="115000"/>
                        </a:lnSpc>
                        <a:spcAft>
                          <a:spcPts val="0"/>
                        </a:spcAft>
                      </a:pPr>
                      <a:r>
                        <a:rPr lang="es-EC" sz="900">
                          <a:effectLst/>
                        </a:rPr>
                        <a:t>,028</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r>
              <a:tr h="0">
                <a:tc rowSpan="3">
                  <a:txBody>
                    <a:bodyPr/>
                    <a:lstStyle/>
                    <a:p>
                      <a:pPr marL="38100" marR="38100">
                        <a:lnSpc>
                          <a:spcPct val="115000"/>
                        </a:lnSpc>
                        <a:spcAft>
                          <a:spcPts val="0"/>
                        </a:spcAft>
                      </a:pPr>
                      <a:r>
                        <a:rPr lang="es-EC" sz="900">
                          <a:effectLst/>
                        </a:rPr>
                        <a:t>Estrategia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,875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,688</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,919</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,052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,200</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,028</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r>
              <a:tr h="0">
                <a:tc gridSpan="6">
                  <a:txBody>
                    <a:bodyPr/>
                    <a:lstStyle/>
                    <a:p>
                      <a:pPr marL="38100" marR="38100">
                        <a:lnSpc>
                          <a:spcPct val="115000"/>
                        </a:lnSpc>
                        <a:spcAft>
                          <a:spcPts val="0"/>
                        </a:spcAft>
                      </a:pPr>
                      <a:r>
                        <a:rPr lang="es-EC" sz="900" dirty="0">
                          <a:effectLst/>
                        </a:rPr>
                        <a:t>*. La correlación es significante al nivel 0,05 (bilateral).</a:t>
                      </a:r>
                      <a:endParaRPr lang="es-EC" sz="11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345369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3" name="2 Marcador de contenido"/>
          <p:cNvSpPr>
            <a:spLocks noGrp="1"/>
          </p:cNvSpPr>
          <p:nvPr>
            <p:ph idx="1"/>
          </p:nvPr>
        </p:nvSpPr>
        <p:spPr>
          <a:xfrm>
            <a:off x="457200" y="1600201"/>
            <a:ext cx="8229600" cy="1036711"/>
          </a:xfrm>
        </p:spPr>
        <p:txBody>
          <a:bodyPr vert="horz" lIns="91440" tIns="45720" rIns="91440" bIns="45720" rtlCol="0">
            <a:noAutofit/>
          </a:bodyPr>
          <a:lstStyle/>
          <a:p>
            <a:pPr algn="just">
              <a:buClr>
                <a:schemeClr val="tx2">
                  <a:lumMod val="60000"/>
                  <a:lumOff val="40000"/>
                </a:schemeClr>
              </a:buClr>
              <a:buFont typeface="Wingdings" pitchFamily="2" charset="2"/>
              <a:buChar char="ü"/>
            </a:pPr>
            <a:r>
              <a:rPr lang="es-EC" sz="2000" dirty="0"/>
              <a:t>¿</a:t>
            </a:r>
            <a:r>
              <a:rPr lang="es-EC" sz="2000" dirty="0" smtClean="0"/>
              <a:t>Cree que </a:t>
            </a:r>
            <a:r>
              <a:rPr lang="es-EC" sz="2000" dirty="0"/>
              <a:t>las empresas deben contar con </a:t>
            </a:r>
            <a:r>
              <a:rPr lang="es-EC" sz="2000" b="1" u="sng" dirty="0"/>
              <a:t>personal</a:t>
            </a:r>
            <a:r>
              <a:rPr lang="es-EC" sz="2000" dirty="0"/>
              <a:t> </a:t>
            </a:r>
            <a:r>
              <a:rPr lang="es-EC" sz="2000" b="1" u="sng" dirty="0"/>
              <a:t>capacitado</a:t>
            </a:r>
            <a:r>
              <a:rPr lang="es-EC" sz="2000" dirty="0"/>
              <a:t> en </a:t>
            </a:r>
            <a:r>
              <a:rPr lang="es-EC" sz="2000" dirty="0" smtClean="0"/>
              <a:t>la </a:t>
            </a:r>
            <a:r>
              <a:rPr lang="es-EC" sz="2000" b="1" u="sng" dirty="0" smtClean="0"/>
              <a:t>gestión</a:t>
            </a:r>
            <a:r>
              <a:rPr lang="es-EC" sz="2000" dirty="0" smtClean="0"/>
              <a:t> de </a:t>
            </a:r>
            <a:r>
              <a:rPr lang="es-EC" sz="2000" b="1" u="sng" dirty="0" smtClean="0"/>
              <a:t>información</a:t>
            </a:r>
            <a:r>
              <a:rPr lang="es-EC" sz="2000" dirty="0" smtClean="0"/>
              <a:t>?</a:t>
            </a:r>
            <a:endParaRPr lang="es-MX" sz="2000" dirty="0"/>
          </a:p>
          <a:p>
            <a:pPr algn="just">
              <a:buClr>
                <a:schemeClr val="tx2">
                  <a:lumMod val="60000"/>
                  <a:lumOff val="40000"/>
                </a:schemeClr>
              </a:buClr>
              <a:buFont typeface="Wingdings" pitchFamily="2" charset="2"/>
              <a:buChar char="ü"/>
            </a:pPr>
            <a:endParaRPr lang="es-MX"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 name="15 Objeto"/>
          <p:cNvGraphicFramePr>
            <a:graphicFrameLocks noChangeAspect="1"/>
          </p:cNvGraphicFramePr>
          <p:nvPr>
            <p:extLst>
              <p:ext uri="{D42A27DB-BD31-4B8C-83A1-F6EECF244321}">
                <p14:modId xmlns:p14="http://schemas.microsoft.com/office/powerpoint/2010/main" val="802161766"/>
              </p:ext>
            </p:extLst>
          </p:nvPr>
        </p:nvGraphicFramePr>
        <p:xfrm>
          <a:off x="1835696" y="2852936"/>
          <a:ext cx="5331544" cy="2307683"/>
        </p:xfrm>
        <a:graphic>
          <a:graphicData uri="http://schemas.openxmlformats.org/presentationml/2006/ole">
            <mc:AlternateContent xmlns:mc="http://schemas.openxmlformats.org/markup-compatibility/2006">
              <mc:Choice xmlns:v="urn:schemas-microsoft-com:vml" Requires="v">
                <p:oleObj spid="_x0000_s4163" name="Visio" r:id="rId3" imgW="6483747" imgH="2797862" progId="Visio.Drawing.11">
                  <p:embed/>
                </p:oleObj>
              </mc:Choice>
              <mc:Fallback>
                <p:oleObj name="Visio" r:id="rId3" imgW="6483747" imgH="2797862" progId="Visio.Drawing.11">
                  <p:embed/>
                  <p:pic>
                    <p:nvPicPr>
                      <p:cNvPr id="0" name="14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852936"/>
                        <a:ext cx="5331544" cy="2307683"/>
                      </a:xfrm>
                      <a:prstGeom prst="rect">
                        <a:avLst/>
                      </a:prstGeom>
                      <a:noFill/>
                      <a:ln>
                        <a:noFill/>
                      </a:ln>
                    </p:spPr>
                  </p:pic>
                </p:oleObj>
              </mc:Fallback>
            </mc:AlternateContent>
          </a:graphicData>
        </a:graphic>
      </p:graphicFrame>
      <p:grpSp>
        <p:nvGrpSpPr>
          <p:cNvPr id="17" name="16 Grupo"/>
          <p:cNvGrpSpPr/>
          <p:nvPr/>
        </p:nvGrpSpPr>
        <p:grpSpPr>
          <a:xfrm>
            <a:off x="107504" y="5949280"/>
            <a:ext cx="737223" cy="778569"/>
            <a:chOff x="107504" y="5949280"/>
            <a:chExt cx="737223" cy="778569"/>
          </a:xfrm>
        </p:grpSpPr>
        <p:pic>
          <p:nvPicPr>
            <p:cNvPr id="18" name="Picture 103"/>
            <p:cNvPicPr>
              <a:picLocks noChangeAspect="1" noChangeArrowheads="1"/>
            </p:cNvPicPr>
            <p:nvPr/>
          </p:nvPicPr>
          <p:blipFill>
            <a:blip r:embed="rId5"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442383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588902354"/>
              </p:ext>
            </p:extLst>
          </p:nvPr>
        </p:nvGraphicFramePr>
        <p:xfrm>
          <a:off x="2267744" y="2996952"/>
          <a:ext cx="4705350" cy="1682496"/>
        </p:xfrm>
        <a:graphic>
          <a:graphicData uri="http://schemas.openxmlformats.org/drawingml/2006/table">
            <a:tbl>
              <a:tblPr>
                <a:tableStyleId>{BC89EF96-8CEA-46FF-86C4-4CE0E7609802}</a:tableStyleId>
              </a:tblPr>
              <a:tblGrid>
                <a:gridCol w="1434835"/>
                <a:gridCol w="1434835"/>
                <a:gridCol w="918471"/>
                <a:gridCol w="917209"/>
              </a:tblGrid>
              <a:tr h="0">
                <a:tc gridSpan="4">
                  <a:txBody>
                    <a:bodyPr/>
                    <a:lstStyle/>
                    <a:p>
                      <a:pPr marL="38100" marR="38100" algn="ctr">
                        <a:lnSpc>
                          <a:spcPct val="115000"/>
                        </a:lnSpc>
                        <a:spcAft>
                          <a:spcPts val="0"/>
                        </a:spcAft>
                      </a:pPr>
                      <a:r>
                        <a:rPr lang="es-EC" sz="900" dirty="0">
                          <a:effectLst/>
                        </a:rPr>
                        <a:t>Correlaciones</a:t>
                      </a:r>
                      <a:endParaRPr lang="es-EC" sz="110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0"/>
                        </a:spcAft>
                      </a:pPr>
                      <a:r>
                        <a:rPr lang="es-EC" sz="1200" dirty="0">
                          <a:effectLst/>
                        </a:rPr>
                        <a:t> </a:t>
                      </a:r>
                      <a:endParaRPr lang="es-EC" sz="1100" dirty="0">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ctr">
                        <a:lnSpc>
                          <a:spcPct val="115000"/>
                        </a:lnSpc>
                        <a:spcAft>
                          <a:spcPts val="0"/>
                        </a:spcAft>
                      </a:pPr>
                      <a:r>
                        <a:rPr lang="es-EC" sz="900">
                          <a:effectLst/>
                        </a:rPr>
                        <a:t>Gestión de Información</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Personal Capacitado</a:t>
                      </a:r>
                      <a:endParaRPr lang="es-EC" sz="1100">
                        <a:effectLst/>
                        <a:latin typeface="Calibri"/>
                        <a:ea typeface="Calibri"/>
                        <a:cs typeface="Times New Roman"/>
                      </a:endParaRPr>
                    </a:p>
                  </a:txBody>
                  <a:tcPr marL="0" marR="0" marT="0" marB="0" anchor="b"/>
                </a:tc>
              </a:tr>
              <a:tr h="0">
                <a:tc rowSpan="3">
                  <a:txBody>
                    <a:bodyPr/>
                    <a:lstStyle/>
                    <a:p>
                      <a:pPr marL="38100" marR="38100">
                        <a:lnSpc>
                          <a:spcPct val="115000"/>
                        </a:lnSpc>
                        <a:spcAft>
                          <a:spcPts val="0"/>
                        </a:spcAft>
                      </a:pPr>
                      <a:r>
                        <a:rPr lang="es-EC" sz="900" dirty="0">
                          <a:effectLst/>
                        </a:rPr>
                        <a:t>Gestión de Información</a:t>
                      </a:r>
                      <a:endParaRPr lang="es-EC" sz="1100" dirty="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12</a:t>
                      </a:r>
                      <a:endParaRPr lang="es-EC" sz="1100">
                        <a:effectLst/>
                        <a:latin typeface="Calibri"/>
                        <a:ea typeface="Calibri"/>
                        <a:cs typeface="Times New Roman"/>
                      </a:endParaRPr>
                    </a:p>
                  </a:txBody>
                  <a:tcPr marL="0" marR="0" marT="0" marB="0"/>
                </a:tc>
              </a:tr>
              <a:tr h="0">
                <a:tc rowSpan="3">
                  <a:txBody>
                    <a:bodyPr/>
                    <a:lstStyle/>
                    <a:p>
                      <a:pPr marL="38100" marR="38100">
                        <a:lnSpc>
                          <a:spcPct val="115000"/>
                        </a:lnSpc>
                        <a:spcAft>
                          <a:spcPts val="0"/>
                        </a:spcAft>
                      </a:pPr>
                      <a:r>
                        <a:rPr lang="es-EC" sz="900">
                          <a:effectLst/>
                        </a:rPr>
                        <a:t>Personal Capacitado</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12</a:t>
                      </a:r>
                      <a:endParaRPr lang="es-EC" sz="1100">
                        <a:effectLst/>
                        <a:latin typeface="Calibri"/>
                        <a:ea typeface="Calibri"/>
                        <a:cs typeface="Times New Roman"/>
                      </a:endParaRPr>
                    </a:p>
                  </a:txBody>
                  <a:tcPr marL="0" marR="0" marT="0" marB="0"/>
                </a:tc>
              </a:tr>
              <a:tr h="0">
                <a:tc gridSpan="4">
                  <a:txBody>
                    <a:bodyPr/>
                    <a:lstStyle/>
                    <a:p>
                      <a:pPr marL="38100" marR="38100">
                        <a:lnSpc>
                          <a:spcPct val="115000"/>
                        </a:lnSpc>
                        <a:spcAft>
                          <a:spcPts val="0"/>
                        </a:spcAft>
                      </a:pPr>
                      <a:r>
                        <a:rPr lang="es-EC" sz="900" dirty="0">
                          <a:effectLst/>
                        </a:rPr>
                        <a:t>a. No se puede calcular porque al menos una variable es constante.</a:t>
                      </a:r>
                      <a:endParaRPr lang="es-EC" sz="11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15" name="2 Marcador de contenido"/>
          <p:cNvSpPr txBox="1">
            <a:spLocks/>
          </p:cNvSpPr>
          <p:nvPr/>
        </p:nvSpPr>
        <p:spPr>
          <a:xfrm>
            <a:off x="457200" y="1600201"/>
            <a:ext cx="8229600" cy="1036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2">
                  <a:lumMod val="60000"/>
                  <a:lumOff val="40000"/>
                </a:schemeClr>
              </a:buClr>
              <a:buFont typeface="Wingdings" pitchFamily="2" charset="2"/>
              <a:buChar char="ü"/>
            </a:pPr>
            <a:r>
              <a:rPr lang="es-EC" sz="2000" dirty="0" smtClean="0"/>
              <a:t>¿Cree que las empresas deben contar con </a:t>
            </a:r>
            <a:r>
              <a:rPr lang="es-EC" sz="2000" b="1" u="sng" dirty="0" smtClean="0"/>
              <a:t>personal</a:t>
            </a:r>
            <a:r>
              <a:rPr lang="es-EC" sz="2000" dirty="0" smtClean="0"/>
              <a:t> </a:t>
            </a:r>
            <a:r>
              <a:rPr lang="es-EC" sz="2000" b="1" u="sng" dirty="0" smtClean="0"/>
              <a:t>capacitado</a:t>
            </a:r>
            <a:r>
              <a:rPr lang="es-EC" sz="2000" dirty="0" smtClean="0"/>
              <a:t> en la </a:t>
            </a:r>
            <a:r>
              <a:rPr lang="es-EC" sz="2000" b="1" u="sng" dirty="0" smtClean="0"/>
              <a:t>gestión</a:t>
            </a:r>
            <a:r>
              <a:rPr lang="es-EC" sz="2000" dirty="0" smtClean="0"/>
              <a:t> de </a:t>
            </a:r>
            <a:r>
              <a:rPr lang="es-EC" sz="2000" b="1" u="sng" dirty="0" smtClean="0"/>
              <a:t>información</a:t>
            </a:r>
            <a:r>
              <a:rPr lang="es-EC" sz="2000" dirty="0" smtClean="0"/>
              <a:t>?</a:t>
            </a:r>
            <a:endParaRPr lang="es-MX" sz="2000" dirty="0" smtClean="0"/>
          </a:p>
          <a:p>
            <a:pPr algn="just">
              <a:buClr>
                <a:schemeClr val="tx2">
                  <a:lumMod val="60000"/>
                  <a:lumOff val="40000"/>
                </a:schemeClr>
              </a:buClr>
              <a:buFont typeface="Wingdings" pitchFamily="2" charset="2"/>
              <a:buChar char="ü"/>
            </a:pPr>
            <a:endParaRPr lang="es-MX" sz="2000" dirty="0"/>
          </a:p>
        </p:txBody>
      </p:sp>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07189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3" name="2 Marcador de contenido"/>
          <p:cNvSpPr>
            <a:spLocks noGrp="1"/>
          </p:cNvSpPr>
          <p:nvPr>
            <p:ph idx="1"/>
          </p:nvPr>
        </p:nvSpPr>
        <p:spPr>
          <a:xfrm>
            <a:off x="457200" y="1600201"/>
            <a:ext cx="8229600" cy="1036711"/>
          </a:xfrm>
        </p:spPr>
        <p:txBody>
          <a:bodyPr vert="horz" lIns="91440" tIns="45720" rIns="91440" bIns="45720" rtlCol="0">
            <a:noAutofit/>
          </a:bodyPr>
          <a:lstStyle/>
          <a:p>
            <a:pPr algn="just">
              <a:buClr>
                <a:schemeClr val="tx2">
                  <a:lumMod val="60000"/>
                  <a:lumOff val="40000"/>
                </a:schemeClr>
              </a:buClr>
              <a:buFont typeface="Wingdings" pitchFamily="2" charset="2"/>
              <a:buChar char="ü"/>
            </a:pPr>
            <a:r>
              <a:rPr lang="es-EC" sz="2000" dirty="0" smtClean="0"/>
              <a:t>¿</a:t>
            </a:r>
            <a:r>
              <a:rPr lang="es-EC" sz="2000" dirty="0"/>
              <a:t>Qué </a:t>
            </a:r>
            <a:r>
              <a:rPr lang="es-EC" sz="2000" b="1" u="sng" dirty="0"/>
              <a:t>problemas</a:t>
            </a:r>
            <a:r>
              <a:rPr lang="es-EC" sz="2000" dirty="0"/>
              <a:t> a menudo enfrentan las empresas con respecto a los </a:t>
            </a:r>
            <a:r>
              <a:rPr lang="es-EC" sz="2000" b="1" u="sng" dirty="0"/>
              <a:t>datos</a:t>
            </a:r>
            <a:r>
              <a:rPr lang="es-EC" sz="2000" dirty="0"/>
              <a:t> y su </a:t>
            </a:r>
            <a:r>
              <a:rPr lang="es-EC" sz="2000" b="1" u="sng" dirty="0"/>
              <a:t>gestión</a:t>
            </a:r>
            <a:r>
              <a:rPr lang="es-EC" sz="2000" dirty="0" smtClean="0"/>
              <a:t>?</a:t>
            </a:r>
            <a:endParaRPr lang="es-MX" sz="2000" dirty="0"/>
          </a:p>
          <a:p>
            <a:pPr algn="just">
              <a:buClr>
                <a:schemeClr val="tx2">
                  <a:lumMod val="60000"/>
                  <a:lumOff val="40000"/>
                </a:schemeClr>
              </a:buClr>
              <a:buFont typeface="Wingdings" pitchFamily="2" charset="2"/>
              <a:buChar char="ü"/>
            </a:pPr>
            <a:endParaRPr lang="es-MX"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14 Objeto"/>
          <p:cNvGraphicFramePr>
            <a:graphicFrameLocks noChangeAspect="1"/>
          </p:cNvGraphicFramePr>
          <p:nvPr>
            <p:extLst>
              <p:ext uri="{D42A27DB-BD31-4B8C-83A1-F6EECF244321}">
                <p14:modId xmlns:p14="http://schemas.microsoft.com/office/powerpoint/2010/main" val="35826588"/>
              </p:ext>
            </p:extLst>
          </p:nvPr>
        </p:nvGraphicFramePr>
        <p:xfrm>
          <a:off x="2771800" y="3140968"/>
          <a:ext cx="3810000" cy="1847850"/>
        </p:xfrm>
        <a:graphic>
          <a:graphicData uri="http://schemas.openxmlformats.org/presentationml/2006/ole">
            <mc:AlternateContent xmlns:mc="http://schemas.openxmlformats.org/markup-compatibility/2006">
              <mc:Choice xmlns:v="urn:schemas-microsoft-com:vml" Requires="v">
                <p:oleObj spid="_x0000_s7236" name="Visio" r:id="rId3" imgW="4347270" imgH="2092714" progId="Visio.Drawing.11">
                  <p:embed/>
                </p:oleObj>
              </mc:Choice>
              <mc:Fallback>
                <p:oleObj name="Visio" r:id="rId3" imgW="4347270" imgH="2092714"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140968"/>
                        <a:ext cx="3810000" cy="184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16 Grupo"/>
          <p:cNvGrpSpPr/>
          <p:nvPr/>
        </p:nvGrpSpPr>
        <p:grpSpPr>
          <a:xfrm>
            <a:off x="107504" y="5949280"/>
            <a:ext cx="737223" cy="778569"/>
            <a:chOff x="107504" y="5949280"/>
            <a:chExt cx="737223" cy="778569"/>
          </a:xfrm>
        </p:grpSpPr>
        <p:pic>
          <p:nvPicPr>
            <p:cNvPr id="18" name="Picture 103"/>
            <p:cNvPicPr>
              <a:picLocks noChangeAspect="1" noChangeArrowheads="1"/>
            </p:cNvPicPr>
            <p:nvPr/>
          </p:nvPicPr>
          <p:blipFill>
            <a:blip r:embed="rId5"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089131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5" name="2 Marcador de contenido"/>
          <p:cNvSpPr txBox="1">
            <a:spLocks/>
          </p:cNvSpPr>
          <p:nvPr/>
        </p:nvSpPr>
        <p:spPr>
          <a:xfrm>
            <a:off x="457200" y="1600201"/>
            <a:ext cx="8229600" cy="1036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2">
                  <a:lumMod val="60000"/>
                  <a:lumOff val="40000"/>
                </a:schemeClr>
              </a:buClr>
              <a:buFont typeface="Wingdings" pitchFamily="2" charset="2"/>
              <a:buChar char="ü"/>
            </a:pPr>
            <a:r>
              <a:rPr lang="es-EC" sz="2000" dirty="0"/>
              <a:t>¿Qué </a:t>
            </a:r>
            <a:r>
              <a:rPr lang="es-EC" sz="2000" b="1" u="sng" dirty="0"/>
              <a:t>problemas</a:t>
            </a:r>
            <a:r>
              <a:rPr lang="es-EC" sz="2000" dirty="0"/>
              <a:t> a menudo enfrentan las empresas con respecto a los </a:t>
            </a:r>
            <a:r>
              <a:rPr lang="es-EC" sz="2000" b="1" u="sng" dirty="0"/>
              <a:t>datos</a:t>
            </a:r>
            <a:r>
              <a:rPr lang="es-EC" sz="2000" dirty="0"/>
              <a:t> y su </a:t>
            </a:r>
            <a:r>
              <a:rPr lang="es-EC" sz="2000" b="1" u="sng" dirty="0"/>
              <a:t>gestión</a:t>
            </a:r>
            <a:r>
              <a:rPr lang="es-EC" sz="2000" dirty="0"/>
              <a:t>?</a:t>
            </a:r>
            <a:endParaRPr lang="es-MX" sz="2000" dirty="0" smtClean="0"/>
          </a:p>
          <a:p>
            <a:pPr algn="just">
              <a:buClr>
                <a:schemeClr val="tx2">
                  <a:lumMod val="60000"/>
                  <a:lumOff val="40000"/>
                </a:schemeClr>
              </a:buClr>
              <a:buFont typeface="Wingdings" pitchFamily="2" charset="2"/>
              <a:buChar char="ü"/>
            </a:pPr>
            <a:endParaRPr lang="es-MX" sz="2000" dirty="0"/>
          </a:p>
        </p:txBody>
      </p:sp>
      <p:graphicFrame>
        <p:nvGraphicFramePr>
          <p:cNvPr id="3" name="2 Tabla"/>
          <p:cNvGraphicFramePr>
            <a:graphicFrameLocks noGrp="1"/>
          </p:cNvGraphicFramePr>
          <p:nvPr>
            <p:extLst>
              <p:ext uri="{D42A27DB-BD31-4B8C-83A1-F6EECF244321}">
                <p14:modId xmlns:p14="http://schemas.microsoft.com/office/powerpoint/2010/main" val="782271436"/>
              </p:ext>
            </p:extLst>
          </p:nvPr>
        </p:nvGraphicFramePr>
        <p:xfrm>
          <a:off x="1738312" y="2469476"/>
          <a:ext cx="5667376" cy="3859657"/>
        </p:xfrm>
        <a:graphic>
          <a:graphicData uri="http://schemas.openxmlformats.org/drawingml/2006/table">
            <a:tbl>
              <a:tblPr>
                <a:tableStyleId>{BC89EF96-8CEA-46FF-86C4-4CE0E7609802}</a:tableStyleId>
              </a:tblPr>
              <a:tblGrid>
                <a:gridCol w="1198182"/>
                <a:gridCol w="1037645"/>
                <a:gridCol w="903557"/>
                <a:gridCol w="784846"/>
                <a:gridCol w="871573"/>
                <a:gridCol w="871573"/>
              </a:tblGrid>
              <a:tr h="42465">
                <a:tc gridSpan="6">
                  <a:txBody>
                    <a:bodyPr/>
                    <a:lstStyle/>
                    <a:p>
                      <a:pPr marL="38100" marR="38100" algn="ctr">
                        <a:lnSpc>
                          <a:spcPct val="115000"/>
                        </a:lnSpc>
                        <a:spcAft>
                          <a:spcPts val="0"/>
                        </a:spcAft>
                      </a:pPr>
                      <a:r>
                        <a:rPr lang="es-EC" sz="900" dirty="0">
                          <a:effectLst/>
                        </a:rPr>
                        <a:t>Correlaciones</a:t>
                      </a:r>
                      <a:endParaRPr lang="es-EC" sz="110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0850">
                <a:tc gridSpan="2">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ctr">
                        <a:lnSpc>
                          <a:spcPct val="115000"/>
                        </a:lnSpc>
                        <a:spcAft>
                          <a:spcPts val="0"/>
                        </a:spcAft>
                      </a:pPr>
                      <a:r>
                        <a:rPr lang="es-EC" sz="900" dirty="0">
                          <a:effectLst/>
                        </a:rPr>
                        <a:t>Gestión de </a:t>
                      </a:r>
                      <a:r>
                        <a:rPr lang="es-EC" sz="900" dirty="0" smtClean="0">
                          <a:effectLst/>
                        </a:rPr>
                        <a:t>Información</a:t>
                      </a:r>
                      <a:endParaRPr lang="es-EC" sz="1100" dirty="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Calidad de Datos</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Islas de Información</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Madurez Información</a:t>
                      </a:r>
                      <a:endParaRPr lang="es-EC" sz="1100">
                        <a:effectLst/>
                        <a:latin typeface="Calibri"/>
                        <a:ea typeface="Calibri"/>
                        <a:cs typeface="Times New Roman"/>
                      </a:endParaRPr>
                    </a:p>
                  </a:txBody>
                  <a:tcPr marL="0" marR="0" marT="0" marB="0" anchor="b"/>
                </a:tc>
              </a:tr>
              <a:tr h="413385">
                <a:tc rowSpan="3">
                  <a:txBody>
                    <a:bodyPr/>
                    <a:lstStyle/>
                    <a:p>
                      <a:pPr marL="38100" marR="38100">
                        <a:lnSpc>
                          <a:spcPct val="115000"/>
                        </a:lnSpc>
                        <a:spcAft>
                          <a:spcPts val="0"/>
                        </a:spcAft>
                      </a:pPr>
                      <a:r>
                        <a:rPr lang="es-EC" sz="900" dirty="0">
                          <a:effectLst/>
                        </a:rPr>
                        <a:t>Gestión de </a:t>
                      </a:r>
                      <a:r>
                        <a:rPr lang="es-EC" sz="900" dirty="0" smtClean="0">
                          <a:effectLst/>
                        </a:rPr>
                        <a:t>Información</a:t>
                      </a:r>
                      <a:endParaRPr lang="es-EC" sz="1100" dirty="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r>
              <a:tr h="9144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r>
              <a:tr h="9144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6</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6</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r>
              <a:tr h="402590">
                <a:tc rowSpan="3">
                  <a:txBody>
                    <a:bodyPr/>
                    <a:lstStyle/>
                    <a:p>
                      <a:pPr marL="38100" marR="38100">
                        <a:lnSpc>
                          <a:spcPct val="115000"/>
                        </a:lnSpc>
                        <a:spcAft>
                          <a:spcPts val="0"/>
                        </a:spcAft>
                      </a:pPr>
                      <a:r>
                        <a:rPr lang="es-EC" sz="900">
                          <a:effectLst/>
                        </a:rPr>
                        <a:t>Calidad de Datos</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r>
              <a:tr h="9144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r>
              <a:tr h="9144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6</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6</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r>
              <a:tr h="402590">
                <a:tc rowSpan="3">
                  <a:txBody>
                    <a:bodyPr/>
                    <a:lstStyle/>
                    <a:p>
                      <a:pPr marL="38100" marR="38100">
                        <a:lnSpc>
                          <a:spcPct val="115000"/>
                        </a:lnSpc>
                        <a:spcAft>
                          <a:spcPts val="0"/>
                        </a:spcAft>
                      </a:pPr>
                      <a:r>
                        <a:rPr lang="es-EC" sz="900">
                          <a:effectLst/>
                        </a:rPr>
                        <a:t>Islas de Información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r>
              <a:tr h="9144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r>
              <a:tr h="9144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a:t>
                      </a:r>
                      <a:endParaRPr lang="es-EC" sz="1100">
                        <a:effectLst/>
                        <a:latin typeface="Calibri"/>
                        <a:ea typeface="Calibri"/>
                        <a:cs typeface="Times New Roman"/>
                      </a:endParaRPr>
                    </a:p>
                  </a:txBody>
                  <a:tcPr marL="0" marR="0" marT="0" marB="0"/>
                </a:tc>
              </a:tr>
              <a:tr h="402590">
                <a:tc rowSpan="3">
                  <a:txBody>
                    <a:bodyPr/>
                    <a:lstStyle/>
                    <a:p>
                      <a:pPr marL="38100" marR="38100">
                        <a:lnSpc>
                          <a:spcPct val="115000"/>
                        </a:lnSpc>
                        <a:spcAft>
                          <a:spcPts val="0"/>
                        </a:spcAft>
                      </a:pPr>
                      <a:r>
                        <a:rPr lang="es-EC" sz="900">
                          <a:effectLst/>
                        </a:rPr>
                        <a:t>Madurez Información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r>
              <a:tr h="9144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r>
              <a:tr h="9144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2</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r>
              <a:tr h="53035">
                <a:tc gridSpan="6">
                  <a:txBody>
                    <a:bodyPr/>
                    <a:lstStyle/>
                    <a:p>
                      <a:pPr marL="38100" marR="38100">
                        <a:lnSpc>
                          <a:spcPct val="115000"/>
                        </a:lnSpc>
                        <a:spcAft>
                          <a:spcPts val="0"/>
                        </a:spcAft>
                      </a:pPr>
                      <a:r>
                        <a:rPr lang="es-EC" sz="900" dirty="0">
                          <a:effectLst/>
                        </a:rPr>
                        <a:t>**. La correlación es significativa al nivel 0,01 (bilateral).</a:t>
                      </a:r>
                      <a:endParaRPr lang="es-EC" sz="11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pSp>
        <p:nvGrpSpPr>
          <p:cNvPr id="14" name="13 Grupo"/>
          <p:cNvGrpSpPr/>
          <p:nvPr/>
        </p:nvGrpSpPr>
        <p:grpSpPr>
          <a:xfrm>
            <a:off x="107504" y="5949280"/>
            <a:ext cx="737223" cy="778569"/>
            <a:chOff x="107504" y="5949280"/>
            <a:chExt cx="737223" cy="778569"/>
          </a:xfrm>
        </p:grpSpPr>
        <p:pic>
          <p:nvPicPr>
            <p:cNvPr id="16"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408950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3" name="2 Marcador de contenido"/>
          <p:cNvSpPr>
            <a:spLocks noGrp="1"/>
          </p:cNvSpPr>
          <p:nvPr>
            <p:ph idx="1"/>
          </p:nvPr>
        </p:nvSpPr>
        <p:spPr>
          <a:xfrm>
            <a:off x="457200" y="1600201"/>
            <a:ext cx="8229600" cy="1036711"/>
          </a:xfrm>
        </p:spPr>
        <p:txBody>
          <a:bodyPr vert="horz" lIns="91440" tIns="45720" rIns="91440" bIns="45720" rtlCol="0">
            <a:noAutofit/>
          </a:bodyPr>
          <a:lstStyle/>
          <a:p>
            <a:pPr algn="just">
              <a:buClr>
                <a:schemeClr val="tx2">
                  <a:lumMod val="60000"/>
                  <a:lumOff val="40000"/>
                </a:schemeClr>
              </a:buClr>
              <a:buFont typeface="Wingdings" pitchFamily="2" charset="2"/>
              <a:buChar char="ü"/>
            </a:pPr>
            <a:r>
              <a:rPr lang="es-EC" sz="2000" dirty="0" smtClean="0"/>
              <a:t>¿</a:t>
            </a:r>
            <a:r>
              <a:rPr lang="es-EC" sz="2000" dirty="0"/>
              <a:t>Cree que debe existir en la empresa, personas responsables de los </a:t>
            </a:r>
            <a:r>
              <a:rPr lang="es-EC" sz="2000" b="1" u="sng" dirty="0"/>
              <a:t>datos</a:t>
            </a:r>
            <a:r>
              <a:rPr lang="es-EC" sz="2000" dirty="0"/>
              <a:t> que velen por su </a:t>
            </a:r>
            <a:r>
              <a:rPr lang="es-EC" sz="2000" b="1" u="sng" dirty="0"/>
              <a:t>veracidad</a:t>
            </a:r>
            <a:r>
              <a:rPr lang="es-EC" sz="2000" dirty="0"/>
              <a:t>?, mediante por ejemplo, ¿el trabajo conjunto de personas técnicas y de negocio</a:t>
            </a:r>
            <a:r>
              <a:rPr lang="es-EC" sz="2000" dirty="0" smtClean="0"/>
              <a:t>?</a:t>
            </a:r>
            <a:endParaRPr lang="es-MX" sz="2000" dirty="0"/>
          </a:p>
          <a:p>
            <a:pPr algn="just">
              <a:buClr>
                <a:schemeClr val="tx2">
                  <a:lumMod val="60000"/>
                  <a:lumOff val="40000"/>
                </a:schemeClr>
              </a:buClr>
              <a:buFont typeface="Wingdings" pitchFamily="2" charset="2"/>
              <a:buChar char="ü"/>
            </a:pPr>
            <a:endParaRPr lang="es-MX"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 name="15 Objeto"/>
          <p:cNvGraphicFramePr>
            <a:graphicFrameLocks noChangeAspect="1"/>
          </p:cNvGraphicFramePr>
          <p:nvPr>
            <p:extLst>
              <p:ext uri="{D42A27DB-BD31-4B8C-83A1-F6EECF244321}">
                <p14:modId xmlns:p14="http://schemas.microsoft.com/office/powerpoint/2010/main" val="1635720184"/>
              </p:ext>
            </p:extLst>
          </p:nvPr>
        </p:nvGraphicFramePr>
        <p:xfrm>
          <a:off x="2376711" y="3222625"/>
          <a:ext cx="4427537" cy="1625600"/>
        </p:xfrm>
        <a:graphic>
          <a:graphicData uri="http://schemas.openxmlformats.org/presentationml/2006/ole">
            <mc:AlternateContent xmlns:mc="http://schemas.openxmlformats.org/markup-compatibility/2006">
              <mc:Choice xmlns:v="urn:schemas-microsoft-com:vml" Requires="v">
                <p:oleObj spid="_x0000_s10307" name="Visio" r:id="rId3" imgW="5036137" imgH="1920307" progId="Visio.Drawing.11">
                  <p:embed/>
                </p:oleObj>
              </mc:Choice>
              <mc:Fallback>
                <p:oleObj name="Visio" r:id="rId3" imgW="5036137" imgH="1920307" progId="Visio.Drawing.11">
                  <p:embed/>
                  <p:pic>
                    <p:nvPicPr>
                      <p:cNvPr id="0" name="5 Objeto"/>
                      <p:cNvPicPr>
                        <a:picLocks noChangeAspect="1" noChangeArrowheads="1"/>
                      </p:cNvPicPr>
                      <p:nvPr/>
                    </p:nvPicPr>
                    <p:blipFill>
                      <a:blip r:embed="rId4"/>
                      <a:srcRect/>
                      <a:stretch>
                        <a:fillRect/>
                      </a:stretch>
                    </p:blipFill>
                    <p:spPr bwMode="auto">
                      <a:xfrm>
                        <a:off x="2376711" y="3222625"/>
                        <a:ext cx="442753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16 Grupo"/>
          <p:cNvGrpSpPr/>
          <p:nvPr/>
        </p:nvGrpSpPr>
        <p:grpSpPr>
          <a:xfrm>
            <a:off x="107504" y="5949280"/>
            <a:ext cx="737223" cy="778569"/>
            <a:chOff x="107504" y="5949280"/>
            <a:chExt cx="737223" cy="778569"/>
          </a:xfrm>
        </p:grpSpPr>
        <p:pic>
          <p:nvPicPr>
            <p:cNvPr id="18" name="Picture 103"/>
            <p:cNvPicPr>
              <a:picLocks noChangeAspect="1" noChangeArrowheads="1"/>
            </p:cNvPicPr>
            <p:nvPr/>
          </p:nvPicPr>
          <p:blipFill>
            <a:blip r:embed="rId5"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014032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5" name="2 Marcador de contenido"/>
          <p:cNvSpPr txBox="1">
            <a:spLocks/>
          </p:cNvSpPr>
          <p:nvPr/>
        </p:nvSpPr>
        <p:spPr>
          <a:xfrm>
            <a:off x="457200" y="1600201"/>
            <a:ext cx="8229600" cy="1036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2">
                  <a:lumMod val="60000"/>
                  <a:lumOff val="40000"/>
                </a:schemeClr>
              </a:buClr>
              <a:buFont typeface="Wingdings" pitchFamily="2" charset="2"/>
              <a:buChar char="ü"/>
            </a:pPr>
            <a:r>
              <a:rPr lang="es-EC" sz="2000" dirty="0"/>
              <a:t>¿Cree que debe existir en la empresa, personas responsables de los </a:t>
            </a:r>
            <a:r>
              <a:rPr lang="es-EC" sz="2000" b="1" u="sng" dirty="0"/>
              <a:t>datos</a:t>
            </a:r>
            <a:r>
              <a:rPr lang="es-EC" sz="2000" dirty="0"/>
              <a:t> que velen por su </a:t>
            </a:r>
            <a:r>
              <a:rPr lang="es-EC" sz="2000" b="1" u="sng" dirty="0"/>
              <a:t>veracidad</a:t>
            </a:r>
            <a:r>
              <a:rPr lang="es-EC" sz="2000" dirty="0"/>
              <a:t>?, mediante por ejemplo, ¿el trabajo conjunto de personas técnicas y de negocio?</a:t>
            </a:r>
            <a:endParaRPr lang="es-MX" sz="2000" dirty="0" smtClean="0"/>
          </a:p>
          <a:p>
            <a:pPr algn="just">
              <a:buClr>
                <a:schemeClr val="tx2">
                  <a:lumMod val="60000"/>
                  <a:lumOff val="40000"/>
                </a:schemeClr>
              </a:buClr>
              <a:buFont typeface="Wingdings" pitchFamily="2" charset="2"/>
              <a:buChar char="ü"/>
            </a:pPr>
            <a:endParaRPr lang="es-MX" sz="2000" dirty="0"/>
          </a:p>
        </p:txBody>
      </p:sp>
      <p:graphicFrame>
        <p:nvGraphicFramePr>
          <p:cNvPr id="5" name="4 Tabla"/>
          <p:cNvGraphicFramePr>
            <a:graphicFrameLocks noGrp="1"/>
          </p:cNvGraphicFramePr>
          <p:nvPr>
            <p:extLst>
              <p:ext uri="{D42A27DB-BD31-4B8C-83A1-F6EECF244321}">
                <p14:modId xmlns:p14="http://schemas.microsoft.com/office/powerpoint/2010/main" val="2379908142"/>
              </p:ext>
            </p:extLst>
          </p:nvPr>
        </p:nvGraphicFramePr>
        <p:xfrm>
          <a:off x="1543050" y="2844260"/>
          <a:ext cx="6057900" cy="3049524"/>
        </p:xfrm>
        <a:graphic>
          <a:graphicData uri="http://schemas.openxmlformats.org/drawingml/2006/table">
            <a:tbl>
              <a:tblPr>
                <a:tableStyleId>{BC89EF96-8CEA-46FF-86C4-4CE0E7609802}</a:tableStyleId>
              </a:tblPr>
              <a:tblGrid>
                <a:gridCol w="1396365"/>
                <a:gridCol w="1308735"/>
                <a:gridCol w="838200"/>
                <a:gridCol w="838200"/>
                <a:gridCol w="838200"/>
                <a:gridCol w="838200"/>
              </a:tblGrid>
              <a:tr h="130810">
                <a:tc gridSpan="6">
                  <a:txBody>
                    <a:bodyPr/>
                    <a:lstStyle/>
                    <a:p>
                      <a:pPr marL="38100" marR="38100" algn="ctr">
                        <a:lnSpc>
                          <a:spcPct val="115000"/>
                        </a:lnSpc>
                        <a:spcAft>
                          <a:spcPts val="0"/>
                        </a:spcAft>
                      </a:pPr>
                      <a:r>
                        <a:rPr lang="es-EC" sz="900">
                          <a:effectLst/>
                        </a:rPr>
                        <a:t>Correlaciones</a:t>
                      </a:r>
                      <a:endParaRPr lang="es-EC" sz="110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4175">
                <a:tc gridSpan="2">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ctr">
                        <a:lnSpc>
                          <a:spcPct val="115000"/>
                        </a:lnSpc>
                        <a:spcAft>
                          <a:spcPts val="0"/>
                        </a:spcAft>
                      </a:pPr>
                      <a:r>
                        <a:rPr lang="es-EC" sz="900">
                          <a:effectLst/>
                        </a:rPr>
                        <a:t>Veracidad de Datos</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Personal Responsable / BICC</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Comunicación Transversal</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Islas de Información</a:t>
                      </a:r>
                      <a:endParaRPr lang="es-EC" sz="1100">
                        <a:effectLst/>
                        <a:latin typeface="Calibri"/>
                        <a:ea typeface="Calibri"/>
                        <a:cs typeface="Times New Roman"/>
                      </a:endParaRPr>
                    </a:p>
                  </a:txBody>
                  <a:tcPr marL="0" marR="0" marT="0" marB="0" anchor="b"/>
                </a:tc>
              </a:tr>
              <a:tr h="121920">
                <a:tc rowSpan="3">
                  <a:txBody>
                    <a:bodyPr/>
                    <a:lstStyle/>
                    <a:p>
                      <a:pPr marL="38100" marR="38100">
                        <a:lnSpc>
                          <a:spcPct val="115000"/>
                        </a:lnSpc>
                        <a:spcAft>
                          <a:spcPts val="0"/>
                        </a:spcAft>
                      </a:pPr>
                      <a:r>
                        <a:rPr lang="es-EC" sz="900">
                          <a:effectLst/>
                        </a:rPr>
                        <a:t>Veracidad de Datos</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-,577</a:t>
                      </a:r>
                      <a:endParaRPr lang="es-EC" sz="1100">
                        <a:effectLst/>
                        <a:latin typeface="Calibri"/>
                        <a:ea typeface="Calibri"/>
                        <a:cs typeface="Times New Roman"/>
                      </a:endParaRPr>
                    </a:p>
                  </a:txBody>
                  <a:tcPr marL="0" marR="0" marT="0" marB="0"/>
                </a:tc>
              </a:tr>
              <a:tr h="9017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,423</a:t>
                      </a:r>
                      <a:endParaRPr lang="es-EC" sz="1100">
                        <a:effectLst/>
                        <a:latin typeface="Calibri"/>
                        <a:ea typeface="Calibri"/>
                        <a:cs typeface="Times New Roman"/>
                      </a:endParaRPr>
                    </a:p>
                  </a:txBody>
                  <a:tcPr marL="0" marR="0" marT="0" marB="0"/>
                </a:tc>
              </a:tr>
              <a:tr h="9017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r>
              <a:tr h="130810">
                <a:tc rowSpan="3">
                  <a:txBody>
                    <a:bodyPr/>
                    <a:lstStyle/>
                    <a:p>
                      <a:pPr marL="38100" marR="38100">
                        <a:lnSpc>
                          <a:spcPct val="115000"/>
                        </a:lnSpc>
                        <a:spcAft>
                          <a:spcPts val="0"/>
                        </a:spcAft>
                      </a:pPr>
                      <a:r>
                        <a:rPr lang="es-EC" sz="900">
                          <a:effectLst/>
                        </a:rPr>
                        <a:t>Personal Responsable / BICC</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-,577</a:t>
                      </a:r>
                      <a:endParaRPr lang="es-EC" sz="1100">
                        <a:effectLst/>
                        <a:latin typeface="Calibri"/>
                        <a:ea typeface="Calibri"/>
                        <a:cs typeface="Times New Roman"/>
                      </a:endParaRPr>
                    </a:p>
                  </a:txBody>
                  <a:tcPr marL="0" marR="0" marT="0" marB="0"/>
                </a:tc>
              </a:tr>
              <a:tr h="9017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,423</a:t>
                      </a:r>
                      <a:endParaRPr lang="es-EC" sz="1100">
                        <a:effectLst/>
                        <a:latin typeface="Calibri"/>
                        <a:ea typeface="Calibri"/>
                        <a:cs typeface="Times New Roman"/>
                      </a:endParaRPr>
                    </a:p>
                  </a:txBody>
                  <a:tcPr marL="0" marR="0" marT="0" marB="0"/>
                </a:tc>
              </a:tr>
              <a:tr h="9017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r>
              <a:tr h="130810">
                <a:tc rowSpan="3">
                  <a:txBody>
                    <a:bodyPr/>
                    <a:lstStyle/>
                    <a:p>
                      <a:pPr marL="38100" marR="38100">
                        <a:lnSpc>
                          <a:spcPct val="115000"/>
                        </a:lnSpc>
                        <a:spcAft>
                          <a:spcPts val="0"/>
                        </a:spcAft>
                      </a:pPr>
                      <a:r>
                        <a:rPr lang="es-EC" sz="900">
                          <a:effectLst/>
                        </a:rPr>
                        <a:t>Comunicación Transversal</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r>
              <a:tr h="9017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r>
              <a:tr h="9017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r>
              <a:tr h="130810">
                <a:tc rowSpan="3">
                  <a:txBody>
                    <a:bodyPr/>
                    <a:lstStyle/>
                    <a:p>
                      <a:pPr marL="38100" marR="38100">
                        <a:lnSpc>
                          <a:spcPct val="115000"/>
                        </a:lnSpc>
                        <a:spcAft>
                          <a:spcPts val="0"/>
                        </a:spcAft>
                      </a:pPr>
                      <a:r>
                        <a:rPr lang="es-EC" sz="900">
                          <a:effectLst/>
                        </a:rPr>
                        <a:t>Islas de Información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-,577</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-,577</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r>
              <a:tr h="9017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,423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,423</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r>
              <a:tr h="9017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r>
              <a:tr h="121920">
                <a:tc gridSpan="6">
                  <a:txBody>
                    <a:bodyPr/>
                    <a:lstStyle/>
                    <a:p>
                      <a:pPr marL="38100" marR="38100">
                        <a:lnSpc>
                          <a:spcPct val="115000"/>
                        </a:lnSpc>
                        <a:spcAft>
                          <a:spcPts val="0"/>
                        </a:spcAft>
                      </a:pPr>
                      <a:r>
                        <a:rPr lang="es-EC" sz="900">
                          <a:effectLst/>
                        </a:rPr>
                        <a:t>**. La correlación es significativa al nivel 0,01 (bilateral).</a:t>
                      </a:r>
                      <a:endParaRPr lang="es-EC" sz="110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0810">
                <a:tc gridSpan="6">
                  <a:txBody>
                    <a:bodyPr/>
                    <a:lstStyle/>
                    <a:p>
                      <a:pPr marL="38100" marR="38100">
                        <a:lnSpc>
                          <a:spcPct val="115000"/>
                        </a:lnSpc>
                        <a:spcAft>
                          <a:spcPts val="0"/>
                        </a:spcAft>
                      </a:pPr>
                      <a:r>
                        <a:rPr lang="es-EC" sz="900" dirty="0">
                          <a:effectLst/>
                        </a:rPr>
                        <a:t>a. No se puede calcular porque al menos una variable es constante.</a:t>
                      </a:r>
                      <a:endParaRPr lang="es-EC" sz="11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pSp>
        <p:nvGrpSpPr>
          <p:cNvPr id="14" name="13 Grupo"/>
          <p:cNvGrpSpPr/>
          <p:nvPr/>
        </p:nvGrpSpPr>
        <p:grpSpPr>
          <a:xfrm>
            <a:off x="107504" y="5949280"/>
            <a:ext cx="737223" cy="778569"/>
            <a:chOff x="107504" y="5949280"/>
            <a:chExt cx="737223" cy="778569"/>
          </a:xfrm>
        </p:grpSpPr>
        <p:pic>
          <p:nvPicPr>
            <p:cNvPr id="16"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95607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3" name="2 Marcador de contenido"/>
          <p:cNvSpPr>
            <a:spLocks noGrp="1"/>
          </p:cNvSpPr>
          <p:nvPr>
            <p:ph idx="1"/>
          </p:nvPr>
        </p:nvSpPr>
        <p:spPr>
          <a:xfrm>
            <a:off x="457200" y="1600201"/>
            <a:ext cx="8229600" cy="1036711"/>
          </a:xfrm>
        </p:spPr>
        <p:txBody>
          <a:bodyPr vert="horz" lIns="91440" tIns="45720" rIns="91440" bIns="45720" rtlCol="0">
            <a:noAutofit/>
          </a:bodyPr>
          <a:lstStyle/>
          <a:p>
            <a:pPr algn="just">
              <a:buClr>
                <a:schemeClr val="tx2">
                  <a:lumMod val="60000"/>
                  <a:lumOff val="40000"/>
                </a:schemeClr>
              </a:buClr>
              <a:buFont typeface="Wingdings" pitchFamily="2" charset="2"/>
              <a:buChar char="ü"/>
            </a:pPr>
            <a:r>
              <a:rPr lang="es-EC" sz="2000" dirty="0"/>
              <a:t>¿Considera que para el ciclo de </a:t>
            </a:r>
            <a:r>
              <a:rPr lang="es-EC" sz="2000" b="1" u="sng" dirty="0"/>
              <a:t>proyectos</a:t>
            </a:r>
            <a:r>
              <a:rPr lang="es-EC" sz="2000" dirty="0"/>
              <a:t> de </a:t>
            </a:r>
            <a:r>
              <a:rPr lang="es-EC" sz="2000" b="1" u="sng" dirty="0"/>
              <a:t>BI</a:t>
            </a:r>
            <a:r>
              <a:rPr lang="es-EC" sz="2000" dirty="0"/>
              <a:t>, estos necesitan contar con: </a:t>
            </a:r>
            <a:r>
              <a:rPr lang="es-EC" sz="2000" b="1" u="sng" dirty="0"/>
              <a:t>entidades</a:t>
            </a:r>
            <a:r>
              <a:rPr lang="es-EC" sz="2000" dirty="0"/>
              <a:t>, </a:t>
            </a:r>
            <a:r>
              <a:rPr lang="es-EC" sz="2000" b="1" u="sng" dirty="0"/>
              <a:t>métodos</a:t>
            </a:r>
            <a:r>
              <a:rPr lang="es-EC" sz="2000" dirty="0"/>
              <a:t> (procesos), </a:t>
            </a:r>
            <a:r>
              <a:rPr lang="es-EC" sz="2000" b="1" u="sng" dirty="0"/>
              <a:t>herramientas</a:t>
            </a:r>
            <a:r>
              <a:rPr lang="es-EC" sz="2000" dirty="0"/>
              <a:t>, </a:t>
            </a:r>
            <a:r>
              <a:rPr lang="es-EC" sz="2000" b="1" u="sng" dirty="0"/>
              <a:t>políticas</a:t>
            </a:r>
            <a:r>
              <a:rPr lang="es-EC" sz="2000" dirty="0"/>
              <a:t>, que garanticen una </a:t>
            </a:r>
            <a:r>
              <a:rPr lang="es-EC" sz="2000" b="1" u="sng" dirty="0"/>
              <a:t>información</a:t>
            </a:r>
            <a:r>
              <a:rPr lang="es-EC" sz="2000" dirty="0"/>
              <a:t> </a:t>
            </a:r>
            <a:r>
              <a:rPr lang="es-EC" sz="2000" b="1" u="sng" dirty="0"/>
              <a:t>confiable</a:t>
            </a:r>
            <a:r>
              <a:rPr lang="es-EC" sz="2000" dirty="0"/>
              <a:t> y oportuna a lo largo de la empresa</a:t>
            </a:r>
            <a:r>
              <a:rPr lang="es-EC" sz="2000" dirty="0" smtClean="0"/>
              <a:t>?</a:t>
            </a:r>
            <a:endParaRPr lang="es-MX" sz="2000" dirty="0"/>
          </a:p>
          <a:p>
            <a:pPr algn="just">
              <a:buClr>
                <a:schemeClr val="tx2">
                  <a:lumMod val="60000"/>
                  <a:lumOff val="40000"/>
                </a:schemeClr>
              </a:buClr>
              <a:buFont typeface="Wingdings" pitchFamily="2" charset="2"/>
              <a:buChar char="ü"/>
            </a:pPr>
            <a:endParaRPr lang="es-MX"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7" name="16 Objeto"/>
          <p:cNvGraphicFramePr>
            <a:graphicFrameLocks noChangeAspect="1"/>
          </p:cNvGraphicFramePr>
          <p:nvPr>
            <p:extLst>
              <p:ext uri="{D42A27DB-BD31-4B8C-83A1-F6EECF244321}">
                <p14:modId xmlns:p14="http://schemas.microsoft.com/office/powerpoint/2010/main" val="3122559419"/>
              </p:ext>
            </p:extLst>
          </p:nvPr>
        </p:nvGraphicFramePr>
        <p:xfrm>
          <a:off x="2347913" y="3011016"/>
          <a:ext cx="4448175" cy="2362200"/>
        </p:xfrm>
        <a:graphic>
          <a:graphicData uri="http://schemas.openxmlformats.org/presentationml/2006/ole">
            <mc:AlternateContent xmlns:mc="http://schemas.openxmlformats.org/markup-compatibility/2006">
              <mc:Choice xmlns:v="urn:schemas-microsoft-com:vml" Requires="v">
                <p:oleObj spid="_x0000_s12356" name="Visio" r:id="rId3" imgW="4642390" imgH="2482579" progId="Visio.Drawing.11">
                  <p:embed/>
                </p:oleObj>
              </mc:Choice>
              <mc:Fallback>
                <p:oleObj name="Visio" r:id="rId3" imgW="4642390" imgH="2482579" progId="Visio.Drawing.11">
                  <p:embed/>
                  <p:pic>
                    <p:nvPicPr>
                      <p:cNvPr id="0" name="14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913" y="3011016"/>
                        <a:ext cx="44481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17 Grupo"/>
          <p:cNvGrpSpPr/>
          <p:nvPr/>
        </p:nvGrpSpPr>
        <p:grpSpPr>
          <a:xfrm>
            <a:off x="107504" y="5949280"/>
            <a:ext cx="737223" cy="778569"/>
            <a:chOff x="107504" y="5949280"/>
            <a:chExt cx="737223" cy="778569"/>
          </a:xfrm>
        </p:grpSpPr>
        <p:pic>
          <p:nvPicPr>
            <p:cNvPr id="19" name="Picture 103"/>
            <p:cNvPicPr>
              <a:picLocks noChangeAspect="1" noChangeArrowheads="1"/>
            </p:cNvPicPr>
            <p:nvPr/>
          </p:nvPicPr>
          <p:blipFill>
            <a:blip r:embed="rId5"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570407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a:solidFill>
                  <a:schemeClr val="tx2">
                    <a:lumMod val="60000"/>
                    <a:lumOff val="40000"/>
                  </a:schemeClr>
                </a:solidFill>
                <a:latin typeface="Albertus MT" pitchFamily="18" charset="0"/>
              </a:rPr>
              <a:t>Justificación e importancia</a:t>
            </a:r>
          </a:p>
        </p:txBody>
      </p:sp>
      <p:sp>
        <p:nvSpPr>
          <p:cNvPr id="3" name="2 Marcador de contenido"/>
          <p:cNvSpPr>
            <a:spLocks noGrp="1"/>
          </p:cNvSpPr>
          <p:nvPr>
            <p:ph idx="1"/>
          </p:nvPr>
        </p:nvSpPr>
        <p:spPr/>
        <p:txBody>
          <a:bodyPr>
            <a:normAutofit fontScale="92500"/>
          </a:bodyPr>
          <a:lstStyle/>
          <a:p>
            <a:pPr algn="just">
              <a:buClr>
                <a:schemeClr val="tx2">
                  <a:lumMod val="60000"/>
                  <a:lumOff val="40000"/>
                </a:schemeClr>
              </a:buClr>
              <a:buFont typeface="Wingdings" pitchFamily="2" charset="2"/>
              <a:buChar char="ü"/>
            </a:pPr>
            <a:r>
              <a:rPr lang="es-MX" sz="2400" b="1" dirty="0" smtClean="0"/>
              <a:t>Gobernabilidad</a:t>
            </a:r>
            <a:r>
              <a:rPr lang="es-MX" sz="2400" dirty="0" smtClean="0"/>
              <a:t>, da la pauta para establecer organigramas, flujos, reglas, procedimientos que permitan organizar un sistema.</a:t>
            </a:r>
          </a:p>
          <a:p>
            <a:pPr algn="just">
              <a:buClr>
                <a:schemeClr val="tx2">
                  <a:lumMod val="60000"/>
                  <a:lumOff val="40000"/>
                </a:schemeClr>
              </a:buClr>
              <a:buFont typeface="Wingdings" pitchFamily="2" charset="2"/>
              <a:buChar char="ü"/>
            </a:pPr>
            <a:r>
              <a:rPr lang="es-MX" sz="2400" b="1" dirty="0" smtClean="0"/>
              <a:t>Entidades</a:t>
            </a:r>
            <a:r>
              <a:rPr lang="es-MX" sz="2400" dirty="0" smtClean="0"/>
              <a:t>, </a:t>
            </a:r>
            <a:r>
              <a:rPr lang="es-MX" sz="2400" b="1" dirty="0" smtClean="0"/>
              <a:t>métodos</a:t>
            </a:r>
            <a:r>
              <a:rPr lang="es-MX" sz="2400" dirty="0" smtClean="0"/>
              <a:t>, </a:t>
            </a:r>
            <a:r>
              <a:rPr lang="es-MX" sz="2400" b="1" dirty="0" smtClean="0"/>
              <a:t>herramientas</a:t>
            </a:r>
            <a:r>
              <a:rPr lang="es-MX" sz="2400" dirty="0" smtClean="0"/>
              <a:t> que garanticen la logística de información.</a:t>
            </a:r>
          </a:p>
          <a:p>
            <a:pPr algn="just">
              <a:buClr>
                <a:schemeClr val="tx2">
                  <a:lumMod val="60000"/>
                  <a:lumOff val="40000"/>
                </a:schemeClr>
              </a:buClr>
              <a:buFont typeface="Wingdings" pitchFamily="2" charset="2"/>
              <a:buChar char="ü"/>
            </a:pPr>
            <a:r>
              <a:rPr lang="es-MX" sz="2400" b="1" dirty="0" smtClean="0"/>
              <a:t>Estrategias de Gobierno</a:t>
            </a:r>
            <a:r>
              <a:rPr lang="es-MX" sz="2400" dirty="0" smtClean="0"/>
              <a:t>, como generador de valor, que respalde y alinee las iniciativas en proyectos de BI a los objetivos de la Organización.</a:t>
            </a:r>
            <a:endParaRPr lang="es-MX" sz="2400" b="1" dirty="0" smtClean="0"/>
          </a:p>
          <a:p>
            <a:pPr algn="just">
              <a:buClr>
                <a:schemeClr val="tx2">
                  <a:lumMod val="60000"/>
                  <a:lumOff val="40000"/>
                </a:schemeClr>
              </a:buClr>
              <a:buFont typeface="Wingdings" pitchFamily="2" charset="2"/>
              <a:buChar char="ü"/>
            </a:pPr>
            <a:r>
              <a:rPr lang="es-MX" sz="2400" b="1" dirty="0" smtClean="0"/>
              <a:t>Brindar</a:t>
            </a:r>
            <a:r>
              <a:rPr lang="es-MX" sz="2400" dirty="0" smtClean="0"/>
              <a:t> a la </a:t>
            </a:r>
            <a:r>
              <a:rPr lang="es-MX" sz="2400" b="1" dirty="0" smtClean="0"/>
              <a:t>comunidad </a:t>
            </a:r>
            <a:r>
              <a:rPr lang="es-MX" sz="2400" dirty="0" smtClean="0"/>
              <a:t>(Social), un modelo de Gobierno de BI como guía de trabajo, para emprendimientos en soluciones de BI.</a:t>
            </a:r>
          </a:p>
          <a:p>
            <a:pPr algn="just">
              <a:buClr>
                <a:schemeClr val="tx2">
                  <a:lumMod val="60000"/>
                  <a:lumOff val="40000"/>
                </a:schemeClr>
              </a:buClr>
              <a:buFont typeface="Wingdings" pitchFamily="2" charset="2"/>
              <a:buChar char="ü"/>
            </a:pPr>
            <a:r>
              <a:rPr lang="es-MX" sz="2400" dirty="0" smtClean="0"/>
              <a:t>Empresas cada vez más basan sus </a:t>
            </a:r>
            <a:r>
              <a:rPr lang="es-MX" sz="2400" b="1" dirty="0" smtClean="0"/>
              <a:t>decisiones</a:t>
            </a:r>
            <a:r>
              <a:rPr lang="es-MX" sz="2400" dirty="0" smtClean="0"/>
              <a:t> en su gestión de </a:t>
            </a:r>
            <a:r>
              <a:rPr lang="es-MX" sz="2400" b="1" dirty="0" smtClean="0"/>
              <a:t>información.</a:t>
            </a: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7" name="6 Grupo"/>
          <p:cNvGrpSpPr/>
          <p:nvPr/>
        </p:nvGrpSpPr>
        <p:grpSpPr>
          <a:xfrm>
            <a:off x="107504" y="5949280"/>
            <a:ext cx="737223" cy="778569"/>
            <a:chOff x="107504" y="5949280"/>
            <a:chExt cx="737223" cy="778569"/>
          </a:xfrm>
        </p:grpSpPr>
        <p:pic>
          <p:nvPicPr>
            <p:cNvPr id="8"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05292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5" name="2 Marcador de contenido"/>
          <p:cNvSpPr txBox="1">
            <a:spLocks/>
          </p:cNvSpPr>
          <p:nvPr/>
        </p:nvSpPr>
        <p:spPr>
          <a:xfrm>
            <a:off x="457200" y="1600201"/>
            <a:ext cx="8229600" cy="1036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2">
                  <a:lumMod val="60000"/>
                  <a:lumOff val="40000"/>
                </a:schemeClr>
              </a:buClr>
              <a:buFont typeface="Wingdings" pitchFamily="2" charset="2"/>
              <a:buChar char="ü"/>
            </a:pPr>
            <a:r>
              <a:rPr lang="es-EC" sz="2000" dirty="0"/>
              <a:t>¿Considera que para el ciclo de </a:t>
            </a:r>
            <a:r>
              <a:rPr lang="es-EC" sz="2000" b="1" u="sng" dirty="0"/>
              <a:t>proyectos</a:t>
            </a:r>
            <a:r>
              <a:rPr lang="es-EC" sz="2000" dirty="0"/>
              <a:t> de </a:t>
            </a:r>
            <a:r>
              <a:rPr lang="es-EC" sz="2000" b="1" u="sng" dirty="0"/>
              <a:t>BI</a:t>
            </a:r>
            <a:r>
              <a:rPr lang="es-EC" sz="2000" dirty="0"/>
              <a:t>, estos necesitan contar con: </a:t>
            </a:r>
            <a:r>
              <a:rPr lang="es-EC" sz="2000" b="1" u="sng" dirty="0"/>
              <a:t>entidades</a:t>
            </a:r>
            <a:r>
              <a:rPr lang="es-EC" sz="2000" dirty="0"/>
              <a:t>, </a:t>
            </a:r>
            <a:r>
              <a:rPr lang="es-EC" sz="2000" b="1" u="sng" dirty="0"/>
              <a:t>métodos</a:t>
            </a:r>
            <a:r>
              <a:rPr lang="es-EC" sz="2000" dirty="0"/>
              <a:t> (procesos), </a:t>
            </a:r>
            <a:r>
              <a:rPr lang="es-EC" sz="2000" b="1" u="sng" dirty="0"/>
              <a:t>herramientas</a:t>
            </a:r>
            <a:r>
              <a:rPr lang="es-EC" sz="2000" dirty="0"/>
              <a:t>, </a:t>
            </a:r>
            <a:r>
              <a:rPr lang="es-EC" sz="2000" b="1" u="sng" dirty="0"/>
              <a:t>políticas</a:t>
            </a:r>
            <a:r>
              <a:rPr lang="es-EC" sz="2000" dirty="0"/>
              <a:t>, que garanticen una </a:t>
            </a:r>
            <a:r>
              <a:rPr lang="es-EC" sz="2000" b="1" u="sng" dirty="0"/>
              <a:t>información</a:t>
            </a:r>
            <a:r>
              <a:rPr lang="es-EC" sz="2000" dirty="0"/>
              <a:t> </a:t>
            </a:r>
            <a:r>
              <a:rPr lang="es-EC" sz="2000" b="1" u="sng" dirty="0"/>
              <a:t>confiable</a:t>
            </a:r>
            <a:r>
              <a:rPr lang="es-EC" sz="2000" dirty="0"/>
              <a:t> y oportuna a lo largo de la empresa?</a:t>
            </a:r>
            <a:endParaRPr lang="es-MX" sz="2000" dirty="0" smtClean="0"/>
          </a:p>
          <a:p>
            <a:pPr algn="just">
              <a:buClr>
                <a:schemeClr val="tx2">
                  <a:lumMod val="60000"/>
                  <a:lumOff val="40000"/>
                </a:schemeClr>
              </a:buClr>
              <a:buFont typeface="Wingdings" pitchFamily="2" charset="2"/>
              <a:buChar char="ü"/>
            </a:pPr>
            <a:endParaRPr lang="es-MX" sz="2000" dirty="0"/>
          </a:p>
        </p:txBody>
      </p:sp>
      <p:graphicFrame>
        <p:nvGraphicFramePr>
          <p:cNvPr id="3" name="2 Tabla"/>
          <p:cNvGraphicFramePr>
            <a:graphicFrameLocks noGrp="1"/>
          </p:cNvGraphicFramePr>
          <p:nvPr>
            <p:extLst>
              <p:ext uri="{D42A27DB-BD31-4B8C-83A1-F6EECF244321}">
                <p14:modId xmlns:p14="http://schemas.microsoft.com/office/powerpoint/2010/main" val="3757988062"/>
              </p:ext>
            </p:extLst>
          </p:nvPr>
        </p:nvGraphicFramePr>
        <p:xfrm>
          <a:off x="1690687" y="2969868"/>
          <a:ext cx="5762625" cy="2523744"/>
        </p:xfrm>
        <a:graphic>
          <a:graphicData uri="http://schemas.openxmlformats.org/drawingml/2006/table">
            <a:tbl>
              <a:tblPr>
                <a:tableStyleId>{BC89EF96-8CEA-46FF-86C4-4CE0E7609802}</a:tableStyleId>
              </a:tblPr>
              <a:tblGrid>
                <a:gridCol w="1542245"/>
                <a:gridCol w="1445101"/>
                <a:gridCol w="925093"/>
                <a:gridCol w="925093"/>
                <a:gridCol w="925093"/>
              </a:tblGrid>
              <a:tr h="0">
                <a:tc gridSpan="5">
                  <a:txBody>
                    <a:bodyPr/>
                    <a:lstStyle/>
                    <a:p>
                      <a:pPr marL="38100" marR="38100" algn="ctr">
                        <a:lnSpc>
                          <a:spcPct val="115000"/>
                        </a:lnSpc>
                        <a:spcAft>
                          <a:spcPts val="0"/>
                        </a:spcAft>
                      </a:pPr>
                      <a:r>
                        <a:rPr lang="es-EC" sz="900">
                          <a:effectLst/>
                        </a:rPr>
                        <a:t>Correlaciones</a:t>
                      </a:r>
                      <a:endParaRPr lang="es-EC" sz="110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ctr">
                        <a:lnSpc>
                          <a:spcPct val="115000"/>
                        </a:lnSpc>
                        <a:spcAft>
                          <a:spcPts val="0"/>
                        </a:spcAft>
                      </a:pPr>
                      <a:r>
                        <a:rPr lang="es-EC" sz="900">
                          <a:effectLst/>
                        </a:rPr>
                        <a:t>Proyecto de BI</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Gobierno(Herramientas, Políticas,Entidades, Métodos)</a:t>
                      </a:r>
                      <a:endParaRPr lang="es-EC" sz="110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Información Confiable</a:t>
                      </a:r>
                      <a:endParaRPr lang="es-EC" sz="1100">
                        <a:effectLst/>
                        <a:latin typeface="Calibri"/>
                        <a:ea typeface="Calibri"/>
                        <a:cs typeface="Times New Roman"/>
                      </a:endParaRPr>
                    </a:p>
                  </a:txBody>
                  <a:tcPr marL="0" marR="0" marT="0" marB="0" anchor="b"/>
                </a:tc>
              </a:tr>
              <a:tr h="0">
                <a:tc rowSpan="3">
                  <a:txBody>
                    <a:bodyPr/>
                    <a:lstStyle/>
                    <a:p>
                      <a:pPr marL="38100" marR="38100">
                        <a:lnSpc>
                          <a:spcPct val="115000"/>
                        </a:lnSpc>
                        <a:spcAft>
                          <a:spcPts val="0"/>
                        </a:spcAft>
                      </a:pPr>
                      <a:r>
                        <a:rPr lang="es-EC" sz="900">
                          <a:effectLst/>
                        </a:rPr>
                        <a:t>Proyecto de BI</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r>
              <a:tr h="0">
                <a:tc rowSpan="3">
                  <a:txBody>
                    <a:bodyPr/>
                    <a:lstStyle/>
                    <a:p>
                      <a:pPr marL="38100" marR="38100">
                        <a:lnSpc>
                          <a:spcPct val="115000"/>
                        </a:lnSpc>
                        <a:spcAft>
                          <a:spcPts val="0"/>
                        </a:spcAft>
                      </a:pPr>
                      <a:r>
                        <a:rPr lang="es-EC" sz="900">
                          <a:effectLst/>
                        </a:rPr>
                        <a:t>Gobierno(Herramientas, Políticas,Entidades, Métodos)</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r>
              <a:tr h="0">
                <a:tc rowSpan="3">
                  <a:txBody>
                    <a:bodyPr/>
                    <a:lstStyle/>
                    <a:p>
                      <a:pPr marL="38100" marR="38100">
                        <a:lnSpc>
                          <a:spcPct val="115000"/>
                        </a:lnSpc>
                        <a:spcAft>
                          <a:spcPts val="0"/>
                        </a:spcAft>
                      </a:pPr>
                      <a:r>
                        <a:rPr lang="es-EC" sz="900">
                          <a:effectLst/>
                        </a:rPr>
                        <a:t>Información Confiable</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r>
                        <a:rPr lang="es-EC" sz="900" baseline="30000">
                          <a:effectLst/>
                        </a:rPr>
                        <a:t>a</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4</a:t>
                      </a:r>
                      <a:endParaRPr lang="es-EC" sz="1100">
                        <a:effectLst/>
                        <a:latin typeface="Calibri"/>
                        <a:ea typeface="Calibri"/>
                        <a:cs typeface="Times New Roman"/>
                      </a:endParaRPr>
                    </a:p>
                  </a:txBody>
                  <a:tcPr marL="0" marR="0" marT="0" marB="0"/>
                </a:tc>
              </a:tr>
              <a:tr h="0">
                <a:tc gridSpan="5">
                  <a:txBody>
                    <a:bodyPr/>
                    <a:lstStyle/>
                    <a:p>
                      <a:pPr marL="38100" marR="38100">
                        <a:lnSpc>
                          <a:spcPct val="115000"/>
                        </a:lnSpc>
                        <a:spcAft>
                          <a:spcPts val="0"/>
                        </a:spcAft>
                      </a:pPr>
                      <a:r>
                        <a:rPr lang="es-EC" sz="900" dirty="0">
                          <a:effectLst/>
                        </a:rPr>
                        <a:t>a. No se puede calcular porque al menos una variable es constante.</a:t>
                      </a:r>
                      <a:endParaRPr lang="es-EC" sz="11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pSp>
        <p:nvGrpSpPr>
          <p:cNvPr id="14" name="13 Grupo"/>
          <p:cNvGrpSpPr/>
          <p:nvPr/>
        </p:nvGrpSpPr>
        <p:grpSpPr>
          <a:xfrm>
            <a:off x="107504" y="5949280"/>
            <a:ext cx="737223" cy="778569"/>
            <a:chOff x="107504" y="5949280"/>
            <a:chExt cx="737223" cy="778569"/>
          </a:xfrm>
        </p:grpSpPr>
        <p:pic>
          <p:nvPicPr>
            <p:cNvPr id="16"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533789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3" name="2 Marcador de contenido"/>
          <p:cNvSpPr>
            <a:spLocks noGrp="1"/>
          </p:cNvSpPr>
          <p:nvPr>
            <p:ph idx="1"/>
          </p:nvPr>
        </p:nvSpPr>
        <p:spPr>
          <a:xfrm>
            <a:off x="457200" y="1600201"/>
            <a:ext cx="8229600" cy="1036711"/>
          </a:xfrm>
        </p:spPr>
        <p:txBody>
          <a:bodyPr vert="horz" lIns="91440" tIns="45720" rIns="91440" bIns="45720" rtlCol="0">
            <a:noAutofit/>
          </a:bodyPr>
          <a:lstStyle/>
          <a:p>
            <a:pPr algn="just">
              <a:buClr>
                <a:schemeClr val="tx2">
                  <a:lumMod val="60000"/>
                  <a:lumOff val="40000"/>
                </a:schemeClr>
              </a:buClr>
              <a:buFont typeface="Wingdings" pitchFamily="2" charset="2"/>
              <a:buChar char="ü"/>
            </a:pPr>
            <a:r>
              <a:rPr lang="es-EC" sz="2000" dirty="0"/>
              <a:t>¿Considera que el </a:t>
            </a:r>
            <a:r>
              <a:rPr lang="es-EC" sz="2000" b="1" u="sng" dirty="0"/>
              <a:t>éxito</a:t>
            </a:r>
            <a:r>
              <a:rPr lang="es-EC" sz="2000" dirty="0"/>
              <a:t> principal de los </a:t>
            </a:r>
            <a:r>
              <a:rPr lang="es-EC" sz="2000" b="1" u="sng" dirty="0"/>
              <a:t>proyectos</a:t>
            </a:r>
            <a:r>
              <a:rPr lang="es-EC" sz="2000" dirty="0"/>
              <a:t> de BI radica en la </a:t>
            </a:r>
            <a:r>
              <a:rPr lang="es-EC" sz="2000" b="1" u="sng" dirty="0"/>
              <a:t>participación</a:t>
            </a:r>
            <a:r>
              <a:rPr lang="es-EC" sz="2000" dirty="0"/>
              <a:t> constante y coordinada de todos los involucrados (</a:t>
            </a:r>
            <a:r>
              <a:rPr lang="es-EC" sz="2000" b="1" u="sng" dirty="0" err="1"/>
              <a:t>stakeholders</a:t>
            </a:r>
            <a:r>
              <a:rPr lang="es-EC" sz="2000" dirty="0"/>
              <a:t>)</a:t>
            </a:r>
            <a:r>
              <a:rPr lang="es-EC" sz="2000" dirty="0" smtClean="0"/>
              <a:t>?</a:t>
            </a:r>
            <a:endParaRPr lang="es-MX" sz="2000" dirty="0"/>
          </a:p>
          <a:p>
            <a:pPr algn="just">
              <a:buClr>
                <a:schemeClr val="tx2">
                  <a:lumMod val="60000"/>
                  <a:lumOff val="40000"/>
                </a:schemeClr>
              </a:buClr>
              <a:buFont typeface="Wingdings" pitchFamily="2" charset="2"/>
              <a:buChar char="ü"/>
            </a:pPr>
            <a:endParaRPr lang="es-MX"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 name="17 Objeto"/>
          <p:cNvGraphicFramePr>
            <a:graphicFrameLocks noChangeAspect="1"/>
          </p:cNvGraphicFramePr>
          <p:nvPr>
            <p:extLst>
              <p:ext uri="{D42A27DB-BD31-4B8C-83A1-F6EECF244321}">
                <p14:modId xmlns:p14="http://schemas.microsoft.com/office/powerpoint/2010/main" val="1929835209"/>
              </p:ext>
            </p:extLst>
          </p:nvPr>
        </p:nvGraphicFramePr>
        <p:xfrm>
          <a:off x="2501900" y="2997200"/>
          <a:ext cx="4086225" cy="2105025"/>
        </p:xfrm>
        <a:graphic>
          <a:graphicData uri="http://schemas.openxmlformats.org/presentationml/2006/ole">
            <mc:AlternateContent xmlns:mc="http://schemas.openxmlformats.org/markup-compatibility/2006">
              <mc:Choice xmlns:v="urn:schemas-microsoft-com:vml" Requires="v">
                <p:oleObj spid="_x0000_s13380" name="Visio" r:id="rId3" imgW="4319619" imgH="2205897" progId="Visio.Drawing.11">
                  <p:embed/>
                </p:oleObj>
              </mc:Choice>
              <mc:Fallback>
                <p:oleObj name="Visio" r:id="rId3" imgW="4319619" imgH="2205897" progId="Visio.Drawing.11">
                  <p:embed/>
                  <p:pic>
                    <p:nvPicPr>
                      <p:cNvPr id="0" name="15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2997200"/>
                        <a:ext cx="40862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 name="18 Grupo"/>
          <p:cNvGrpSpPr/>
          <p:nvPr/>
        </p:nvGrpSpPr>
        <p:grpSpPr>
          <a:xfrm>
            <a:off x="107504" y="5949280"/>
            <a:ext cx="737223" cy="778569"/>
            <a:chOff x="107504" y="5949280"/>
            <a:chExt cx="737223" cy="778569"/>
          </a:xfrm>
        </p:grpSpPr>
        <p:pic>
          <p:nvPicPr>
            <p:cNvPr id="20" name="Picture 103"/>
            <p:cNvPicPr>
              <a:picLocks noChangeAspect="1" noChangeArrowheads="1"/>
            </p:cNvPicPr>
            <p:nvPr/>
          </p:nvPicPr>
          <p:blipFill>
            <a:blip r:embed="rId5"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20027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5" name="2 Marcador de contenido"/>
          <p:cNvSpPr txBox="1">
            <a:spLocks/>
          </p:cNvSpPr>
          <p:nvPr/>
        </p:nvSpPr>
        <p:spPr>
          <a:xfrm>
            <a:off x="457200" y="1600201"/>
            <a:ext cx="8229600" cy="1036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2">
                  <a:lumMod val="60000"/>
                  <a:lumOff val="40000"/>
                </a:schemeClr>
              </a:buClr>
              <a:buFont typeface="Wingdings" pitchFamily="2" charset="2"/>
              <a:buChar char="ü"/>
            </a:pPr>
            <a:r>
              <a:rPr lang="es-EC" sz="2000" dirty="0"/>
              <a:t>¿Considera que el </a:t>
            </a:r>
            <a:r>
              <a:rPr lang="es-EC" sz="2000" b="1" u="sng" dirty="0"/>
              <a:t>éxito</a:t>
            </a:r>
            <a:r>
              <a:rPr lang="es-EC" sz="2000" dirty="0"/>
              <a:t> principal de los </a:t>
            </a:r>
            <a:r>
              <a:rPr lang="es-EC" sz="2000" b="1" u="sng" dirty="0"/>
              <a:t>proyectos</a:t>
            </a:r>
            <a:r>
              <a:rPr lang="es-EC" sz="2000" dirty="0"/>
              <a:t> de BI radica en la </a:t>
            </a:r>
            <a:r>
              <a:rPr lang="es-EC" sz="2000" b="1" u="sng" dirty="0"/>
              <a:t>participación</a:t>
            </a:r>
            <a:r>
              <a:rPr lang="es-EC" sz="2000" dirty="0"/>
              <a:t> constante y coordinada de todos los involucrados (</a:t>
            </a:r>
            <a:r>
              <a:rPr lang="es-EC" sz="2000" b="1" u="sng" dirty="0" err="1"/>
              <a:t>stakeholders</a:t>
            </a:r>
            <a:r>
              <a:rPr lang="es-EC" sz="2000" dirty="0"/>
              <a:t>)?</a:t>
            </a:r>
            <a:endParaRPr lang="es-MX" sz="2000" dirty="0" smtClean="0"/>
          </a:p>
          <a:p>
            <a:pPr algn="just">
              <a:buClr>
                <a:schemeClr val="tx2">
                  <a:lumMod val="60000"/>
                  <a:lumOff val="40000"/>
                </a:schemeClr>
              </a:buClr>
              <a:buFont typeface="Wingdings" pitchFamily="2" charset="2"/>
              <a:buChar char="ü"/>
            </a:pPr>
            <a:endParaRPr lang="es-MX" sz="2000" dirty="0"/>
          </a:p>
        </p:txBody>
      </p:sp>
      <p:graphicFrame>
        <p:nvGraphicFramePr>
          <p:cNvPr id="5" name="4 Tabla"/>
          <p:cNvGraphicFramePr>
            <a:graphicFrameLocks noGrp="1"/>
          </p:cNvGraphicFramePr>
          <p:nvPr>
            <p:extLst>
              <p:ext uri="{D42A27DB-BD31-4B8C-83A1-F6EECF244321}">
                <p14:modId xmlns:p14="http://schemas.microsoft.com/office/powerpoint/2010/main" val="887435257"/>
              </p:ext>
            </p:extLst>
          </p:nvPr>
        </p:nvGraphicFramePr>
        <p:xfrm>
          <a:off x="2157412" y="3046457"/>
          <a:ext cx="4829175" cy="1840230"/>
        </p:xfrm>
        <a:graphic>
          <a:graphicData uri="http://schemas.openxmlformats.org/drawingml/2006/table">
            <a:tbl>
              <a:tblPr>
                <a:tableStyleId>{BC89EF96-8CEA-46FF-86C4-4CE0E7609802}</a:tableStyleId>
              </a:tblPr>
              <a:tblGrid>
                <a:gridCol w="1539268"/>
                <a:gridCol w="1442786"/>
                <a:gridCol w="924195"/>
                <a:gridCol w="922926"/>
              </a:tblGrid>
              <a:tr h="0">
                <a:tc gridSpan="4">
                  <a:txBody>
                    <a:bodyPr/>
                    <a:lstStyle/>
                    <a:p>
                      <a:pPr marL="38100" marR="38100" algn="ctr">
                        <a:lnSpc>
                          <a:spcPct val="115000"/>
                        </a:lnSpc>
                        <a:spcAft>
                          <a:spcPts val="0"/>
                        </a:spcAft>
                      </a:pPr>
                      <a:r>
                        <a:rPr lang="es-EC" sz="900" dirty="0">
                          <a:effectLst/>
                        </a:rPr>
                        <a:t>Correlaciones</a:t>
                      </a:r>
                      <a:endParaRPr lang="es-EC" sz="1100" dirty="0">
                        <a:effectLst/>
                        <a:latin typeface="Calibri"/>
                        <a:ea typeface="Calibri"/>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hMerge="1">
                  <a:txBody>
                    <a:bodyPr/>
                    <a:lstStyle/>
                    <a:p>
                      <a:endParaRPr lang="es-EC"/>
                    </a:p>
                  </a:txBody>
                  <a:tcPr/>
                </a:tc>
                <a:tc>
                  <a:txBody>
                    <a:bodyPr/>
                    <a:lstStyle/>
                    <a:p>
                      <a:pPr marL="38100" marR="38100" algn="ctr">
                        <a:lnSpc>
                          <a:spcPct val="115000"/>
                        </a:lnSpc>
                        <a:spcAft>
                          <a:spcPts val="0"/>
                        </a:spcAft>
                      </a:pPr>
                      <a:r>
                        <a:rPr lang="es-EC" sz="900" dirty="0">
                          <a:effectLst/>
                        </a:rPr>
                        <a:t>Proyectos de BI</a:t>
                      </a:r>
                      <a:endParaRPr lang="es-EC" sz="1100" dirty="0">
                        <a:effectLst/>
                        <a:latin typeface="Calibri"/>
                        <a:ea typeface="Calibri"/>
                        <a:cs typeface="Times New Roman"/>
                      </a:endParaRPr>
                    </a:p>
                  </a:txBody>
                  <a:tcPr marL="0" marR="0" marT="0" marB="0" anchor="b"/>
                </a:tc>
                <a:tc>
                  <a:txBody>
                    <a:bodyPr/>
                    <a:lstStyle/>
                    <a:p>
                      <a:pPr marL="38100" marR="38100" algn="ctr">
                        <a:lnSpc>
                          <a:spcPct val="115000"/>
                        </a:lnSpc>
                        <a:spcAft>
                          <a:spcPts val="0"/>
                        </a:spcAft>
                      </a:pPr>
                      <a:r>
                        <a:rPr lang="es-EC" sz="900">
                          <a:effectLst/>
                        </a:rPr>
                        <a:t>Participacion de Involucrados (stakeholders)</a:t>
                      </a:r>
                      <a:endParaRPr lang="es-EC" sz="1100">
                        <a:effectLst/>
                        <a:latin typeface="Calibri"/>
                        <a:ea typeface="Calibri"/>
                        <a:cs typeface="Times New Roman"/>
                      </a:endParaRPr>
                    </a:p>
                  </a:txBody>
                  <a:tcPr marL="0" marR="0" marT="0" marB="0" anchor="b"/>
                </a:tc>
              </a:tr>
              <a:tr h="0">
                <a:tc rowSpan="3">
                  <a:txBody>
                    <a:bodyPr/>
                    <a:lstStyle/>
                    <a:p>
                      <a:pPr marL="38100" marR="38100">
                        <a:lnSpc>
                          <a:spcPct val="115000"/>
                        </a:lnSpc>
                        <a:spcAft>
                          <a:spcPts val="0"/>
                        </a:spcAft>
                      </a:pPr>
                      <a:r>
                        <a:rPr lang="es-EC" sz="900">
                          <a:effectLst/>
                        </a:rPr>
                        <a:t>Proyectos de BI</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r>
              <a:tr h="0">
                <a:tc rowSpan="3">
                  <a:txBody>
                    <a:bodyPr/>
                    <a:lstStyle/>
                    <a:p>
                      <a:pPr marL="38100" marR="38100">
                        <a:lnSpc>
                          <a:spcPct val="115000"/>
                        </a:lnSpc>
                        <a:spcAft>
                          <a:spcPts val="0"/>
                        </a:spcAft>
                      </a:pPr>
                      <a:r>
                        <a:rPr lang="es-EC" sz="900">
                          <a:effectLst/>
                        </a:rPr>
                        <a:t>Participacion de Involucrados (stakeholders)</a:t>
                      </a:r>
                      <a:endParaRPr lang="es-EC" sz="1100">
                        <a:effectLst/>
                        <a:latin typeface="Calibri"/>
                        <a:ea typeface="Calibri"/>
                        <a:cs typeface="Times New Roman"/>
                      </a:endParaRPr>
                    </a:p>
                  </a:txBody>
                  <a:tcPr marL="0" marR="0" marT="0" marB="0"/>
                </a:tc>
                <a:tc>
                  <a:txBody>
                    <a:bodyPr/>
                    <a:lstStyle/>
                    <a:p>
                      <a:pPr marL="38100" marR="38100">
                        <a:lnSpc>
                          <a:spcPct val="115000"/>
                        </a:lnSpc>
                        <a:spcAft>
                          <a:spcPts val="0"/>
                        </a:spcAft>
                      </a:pPr>
                      <a:r>
                        <a:rPr lang="es-EC" sz="900">
                          <a:effectLst/>
                        </a:rPr>
                        <a:t>Correlación de Pearson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1,000</a:t>
                      </a:r>
                      <a:r>
                        <a:rPr lang="es-EC" sz="900" baseline="30000">
                          <a:effectLst/>
                        </a:rPr>
                        <a:t>**</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1</a:t>
                      </a:r>
                      <a:endParaRPr lang="es-EC" sz="1100">
                        <a:effectLst/>
                        <a:latin typeface="Calibri"/>
                        <a:ea typeface="Calibri"/>
                        <a:cs typeface="Times New Roman"/>
                      </a:endParaRPr>
                    </a:p>
                  </a:txBody>
                  <a:tcPr marL="0" marR="0" marT="0" marB="0"/>
                </a:tc>
              </a:tr>
              <a:tr h="0">
                <a:tc vMerge="1">
                  <a:txBody>
                    <a:bodyPr/>
                    <a:lstStyle/>
                    <a:p>
                      <a:endParaRPr lang="es-EC"/>
                    </a:p>
                  </a:txBody>
                  <a:tcPr/>
                </a:tc>
                <a:tc>
                  <a:txBody>
                    <a:bodyPr/>
                    <a:lstStyle/>
                    <a:p>
                      <a:pPr marL="38100" marR="38100">
                        <a:lnSpc>
                          <a:spcPct val="115000"/>
                        </a:lnSpc>
                        <a:spcAft>
                          <a:spcPts val="0"/>
                        </a:spcAft>
                      </a:pPr>
                      <a:r>
                        <a:rPr lang="es-EC" sz="900">
                          <a:effectLst/>
                        </a:rPr>
                        <a:t>Sig. (bilateral)</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,000</a:t>
                      </a:r>
                      <a:endParaRPr lang="es-EC" sz="1100">
                        <a:effectLst/>
                        <a:latin typeface="Calibri"/>
                        <a:ea typeface="Calibri"/>
                        <a:cs typeface="Times New Roman"/>
                      </a:endParaRPr>
                    </a:p>
                  </a:txBody>
                  <a:tcPr marL="0" marR="0" marT="0" marB="0"/>
                </a:tc>
                <a:tc>
                  <a:txBody>
                    <a:bodyPr/>
                    <a:lstStyle/>
                    <a:p>
                      <a:pPr algn="ctr">
                        <a:lnSpc>
                          <a:spcPct val="115000"/>
                        </a:lnSpc>
                        <a:spcAft>
                          <a:spcPts val="0"/>
                        </a:spcAft>
                      </a:pPr>
                      <a:r>
                        <a:rPr lang="es-EC" sz="1200">
                          <a:effectLst/>
                        </a:rPr>
                        <a:t> </a:t>
                      </a:r>
                      <a:endParaRPr lang="es-EC" sz="1100">
                        <a:effectLst/>
                        <a:latin typeface="Calibri"/>
                        <a:ea typeface="Calibri"/>
                        <a:cs typeface="Times New Roman"/>
                      </a:endParaRPr>
                    </a:p>
                  </a:txBody>
                  <a:tcPr marL="0" marR="0" marT="0" marB="0" anchor="ctr"/>
                </a:tc>
              </a:tr>
              <a:tr h="0">
                <a:tc vMerge="1">
                  <a:txBody>
                    <a:bodyPr/>
                    <a:lstStyle/>
                    <a:p>
                      <a:endParaRPr lang="es-EC"/>
                    </a:p>
                  </a:txBody>
                  <a:tcPr/>
                </a:tc>
                <a:tc>
                  <a:txBody>
                    <a:bodyPr/>
                    <a:lstStyle/>
                    <a:p>
                      <a:pPr marL="38100" marR="38100">
                        <a:lnSpc>
                          <a:spcPct val="115000"/>
                        </a:lnSpc>
                        <a:spcAft>
                          <a:spcPts val="0"/>
                        </a:spcAft>
                      </a:pPr>
                      <a:r>
                        <a:rPr lang="es-EC" sz="900">
                          <a:effectLst/>
                        </a:rPr>
                        <a:t>N</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c>
                  <a:txBody>
                    <a:bodyPr/>
                    <a:lstStyle/>
                    <a:p>
                      <a:pPr marL="38100" marR="38100" algn="r">
                        <a:lnSpc>
                          <a:spcPct val="115000"/>
                        </a:lnSpc>
                        <a:spcAft>
                          <a:spcPts val="0"/>
                        </a:spcAft>
                      </a:pPr>
                      <a:r>
                        <a:rPr lang="es-EC" sz="900">
                          <a:effectLst/>
                        </a:rPr>
                        <a:t>3</a:t>
                      </a:r>
                      <a:endParaRPr lang="es-EC" sz="1100">
                        <a:effectLst/>
                        <a:latin typeface="Calibri"/>
                        <a:ea typeface="Calibri"/>
                        <a:cs typeface="Times New Roman"/>
                      </a:endParaRPr>
                    </a:p>
                  </a:txBody>
                  <a:tcPr marL="0" marR="0" marT="0" marB="0"/>
                </a:tc>
              </a:tr>
              <a:tr h="0">
                <a:tc gridSpan="4">
                  <a:txBody>
                    <a:bodyPr/>
                    <a:lstStyle/>
                    <a:p>
                      <a:pPr marL="38100" marR="38100">
                        <a:lnSpc>
                          <a:spcPct val="115000"/>
                        </a:lnSpc>
                        <a:spcAft>
                          <a:spcPts val="0"/>
                        </a:spcAft>
                      </a:pPr>
                      <a:r>
                        <a:rPr lang="es-EC" sz="900" dirty="0">
                          <a:effectLst/>
                        </a:rPr>
                        <a:t>**. La correlación es significativa al nivel 0,01 (bilateral).</a:t>
                      </a:r>
                      <a:endParaRPr lang="es-EC" sz="1100" dirty="0">
                        <a:effectLst/>
                        <a:latin typeface="Calibri"/>
                        <a:ea typeface="Calibri"/>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pSp>
        <p:nvGrpSpPr>
          <p:cNvPr id="14" name="13 Grupo"/>
          <p:cNvGrpSpPr/>
          <p:nvPr/>
        </p:nvGrpSpPr>
        <p:grpSpPr>
          <a:xfrm>
            <a:off x="107504" y="5949280"/>
            <a:ext cx="737223" cy="778569"/>
            <a:chOff x="107504" y="5949280"/>
            <a:chExt cx="737223" cy="778569"/>
          </a:xfrm>
        </p:grpSpPr>
        <p:pic>
          <p:nvPicPr>
            <p:cNvPr id="16"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27221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3" name="2 Marcador de contenido"/>
          <p:cNvSpPr>
            <a:spLocks noGrp="1"/>
          </p:cNvSpPr>
          <p:nvPr>
            <p:ph idx="1"/>
          </p:nvPr>
        </p:nvSpPr>
        <p:spPr>
          <a:xfrm>
            <a:off x="457200" y="1600201"/>
            <a:ext cx="8229600" cy="1036711"/>
          </a:xfrm>
        </p:spPr>
        <p:txBody>
          <a:bodyPr vert="horz" lIns="91440" tIns="45720" rIns="91440" bIns="45720" rtlCol="0">
            <a:noAutofit/>
          </a:bodyPr>
          <a:lstStyle/>
          <a:p>
            <a:pPr algn="just">
              <a:buClr>
                <a:schemeClr val="tx2">
                  <a:lumMod val="60000"/>
                  <a:lumOff val="40000"/>
                </a:schemeClr>
              </a:buClr>
              <a:buFont typeface="Wingdings" pitchFamily="2" charset="2"/>
              <a:buChar char="ü"/>
            </a:pPr>
            <a:r>
              <a:rPr lang="es-EC" sz="2000" dirty="0"/>
              <a:t>¿</a:t>
            </a:r>
            <a:r>
              <a:rPr lang="es-EC" sz="2000" dirty="0" smtClean="0"/>
              <a:t>Considera </a:t>
            </a:r>
            <a:r>
              <a:rPr lang="es-EC" sz="2000" dirty="0"/>
              <a:t>que durante estos últimos años las empresas están incrementando las iniciativas e </a:t>
            </a:r>
            <a:r>
              <a:rPr lang="es-EC" sz="2000" b="1" u="sng" dirty="0"/>
              <a:t>inversiones</a:t>
            </a:r>
            <a:r>
              <a:rPr lang="es-EC" sz="2000" dirty="0"/>
              <a:t> en proyectos de </a:t>
            </a:r>
            <a:r>
              <a:rPr lang="es-EC" sz="2000" b="1" u="sng" dirty="0"/>
              <a:t>BI</a:t>
            </a:r>
            <a:r>
              <a:rPr lang="es-EC" sz="2000" dirty="0"/>
              <a:t> y </a:t>
            </a:r>
            <a:r>
              <a:rPr lang="es-EC" sz="2000" b="1" u="sng" dirty="0"/>
              <a:t>analítica</a:t>
            </a:r>
            <a:r>
              <a:rPr lang="es-EC" sz="2000" dirty="0"/>
              <a:t>?</a:t>
            </a:r>
            <a:endParaRPr lang="es-MX" sz="2000" dirty="0"/>
          </a:p>
          <a:p>
            <a:pPr algn="just">
              <a:buClr>
                <a:schemeClr val="tx2">
                  <a:lumMod val="60000"/>
                  <a:lumOff val="40000"/>
                </a:schemeClr>
              </a:buClr>
              <a:buFont typeface="Wingdings" pitchFamily="2" charset="2"/>
              <a:buChar char="ü"/>
            </a:pPr>
            <a:endParaRPr lang="es-MX"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18 Objeto"/>
          <p:cNvGraphicFramePr>
            <a:graphicFrameLocks noChangeAspect="1"/>
          </p:cNvGraphicFramePr>
          <p:nvPr>
            <p:extLst>
              <p:ext uri="{D42A27DB-BD31-4B8C-83A1-F6EECF244321}">
                <p14:modId xmlns:p14="http://schemas.microsoft.com/office/powerpoint/2010/main" val="3250566530"/>
              </p:ext>
            </p:extLst>
          </p:nvPr>
        </p:nvGraphicFramePr>
        <p:xfrm>
          <a:off x="1976438" y="2852738"/>
          <a:ext cx="5191125" cy="2228850"/>
        </p:xfrm>
        <a:graphic>
          <a:graphicData uri="http://schemas.openxmlformats.org/presentationml/2006/ole">
            <mc:AlternateContent xmlns:mc="http://schemas.openxmlformats.org/markup-compatibility/2006">
              <mc:Choice xmlns:v="urn:schemas-microsoft-com:vml" Requires="v">
                <p:oleObj spid="_x0000_s16450" name="Visio" r:id="rId3" imgW="5191560" imgH="2250686" progId="Visio.Drawing.11">
                  <p:embed/>
                </p:oleObj>
              </mc:Choice>
              <mc:Fallback>
                <p:oleObj name="Visio" r:id="rId3" imgW="5191560" imgH="2250686" progId="Visio.Drawing.11">
                  <p:embed/>
                  <p:pic>
                    <p:nvPicPr>
                      <p:cNvPr id="0" name="16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2852738"/>
                        <a:ext cx="51911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 name="19 Grupo"/>
          <p:cNvGrpSpPr/>
          <p:nvPr/>
        </p:nvGrpSpPr>
        <p:grpSpPr>
          <a:xfrm>
            <a:off x="107504" y="5949280"/>
            <a:ext cx="737223" cy="778569"/>
            <a:chOff x="107504" y="5949280"/>
            <a:chExt cx="737223" cy="778569"/>
          </a:xfrm>
        </p:grpSpPr>
        <p:pic>
          <p:nvPicPr>
            <p:cNvPr id="21" name="Picture 103"/>
            <p:cNvPicPr>
              <a:picLocks noChangeAspect="1" noChangeArrowheads="1"/>
            </p:cNvPicPr>
            <p:nvPr/>
          </p:nvPicPr>
          <p:blipFill>
            <a:blip r:embed="rId5"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2"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658386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Análisis de preguntas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sp>
        <p:nvSpPr>
          <p:cNvPr id="15" name="2 Marcador de contenido"/>
          <p:cNvSpPr txBox="1">
            <a:spLocks/>
          </p:cNvSpPr>
          <p:nvPr/>
        </p:nvSpPr>
        <p:spPr>
          <a:xfrm>
            <a:off x="457200" y="1600201"/>
            <a:ext cx="8229600" cy="1036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2">
                  <a:lumMod val="60000"/>
                  <a:lumOff val="40000"/>
                </a:schemeClr>
              </a:buClr>
              <a:buFont typeface="Wingdings" pitchFamily="2" charset="2"/>
              <a:buChar char="ü"/>
            </a:pPr>
            <a:r>
              <a:rPr lang="es-EC" sz="2000" dirty="0"/>
              <a:t>¿Considera que durante estos últimos años las empresas están incrementando las </a:t>
            </a:r>
            <a:r>
              <a:rPr lang="es-EC" sz="2000" b="1" u="sng" dirty="0"/>
              <a:t>iniciativas</a:t>
            </a:r>
            <a:r>
              <a:rPr lang="es-EC" sz="2000" dirty="0"/>
              <a:t> e </a:t>
            </a:r>
            <a:r>
              <a:rPr lang="es-EC" sz="2000" b="1" u="sng" dirty="0"/>
              <a:t>inversiones</a:t>
            </a:r>
            <a:r>
              <a:rPr lang="es-EC" sz="2000" dirty="0"/>
              <a:t> en proyectos de </a:t>
            </a:r>
            <a:r>
              <a:rPr lang="es-EC" sz="2000" b="1" u="sng" dirty="0"/>
              <a:t>BI</a:t>
            </a:r>
            <a:r>
              <a:rPr lang="es-EC" sz="2000" dirty="0"/>
              <a:t> y </a:t>
            </a:r>
            <a:r>
              <a:rPr lang="es-EC" sz="2000" b="1" u="sng" dirty="0"/>
              <a:t>analítica</a:t>
            </a:r>
            <a:r>
              <a:rPr lang="es-EC" sz="2000" dirty="0"/>
              <a:t>?</a:t>
            </a:r>
            <a:endParaRPr lang="es-MX" sz="2000" dirty="0" smtClean="0"/>
          </a:p>
          <a:p>
            <a:pPr algn="just">
              <a:buClr>
                <a:schemeClr val="tx2">
                  <a:lumMod val="60000"/>
                  <a:lumOff val="40000"/>
                </a:schemeClr>
              </a:buClr>
              <a:buFont typeface="Wingdings" pitchFamily="2" charset="2"/>
              <a:buChar char="ü"/>
            </a:pPr>
            <a:endParaRPr lang="es-MX" sz="2000" dirty="0"/>
          </a:p>
        </p:txBody>
      </p:sp>
      <p:graphicFrame>
        <p:nvGraphicFramePr>
          <p:cNvPr id="3" name="2 Tabla"/>
          <p:cNvGraphicFramePr>
            <a:graphicFrameLocks noGrp="1"/>
          </p:cNvGraphicFramePr>
          <p:nvPr>
            <p:extLst>
              <p:ext uri="{D42A27DB-BD31-4B8C-83A1-F6EECF244321}">
                <p14:modId xmlns:p14="http://schemas.microsoft.com/office/powerpoint/2010/main" val="3886871986"/>
              </p:ext>
            </p:extLst>
          </p:nvPr>
        </p:nvGraphicFramePr>
        <p:xfrm>
          <a:off x="1902549" y="2924944"/>
          <a:ext cx="5693787" cy="2162556"/>
        </p:xfrm>
        <a:graphic>
          <a:graphicData uri="http://schemas.openxmlformats.org/drawingml/2006/table">
            <a:tbl>
              <a:tblPr>
                <a:tableStyleId>{BC89EF96-8CEA-46FF-86C4-4CE0E7609802}</a:tableStyleId>
              </a:tblPr>
              <a:tblGrid>
                <a:gridCol w="1430020"/>
                <a:gridCol w="1430020"/>
                <a:gridCol w="745515"/>
                <a:gridCol w="1152128"/>
                <a:gridCol w="936104"/>
              </a:tblGrid>
              <a:tr h="136756">
                <a:tc gridSpan="5">
                  <a:txBody>
                    <a:bodyPr/>
                    <a:lstStyle/>
                    <a:p>
                      <a:pPr algn="ctr">
                        <a:lnSpc>
                          <a:spcPct val="115000"/>
                        </a:lnSpc>
                        <a:spcAft>
                          <a:spcPts val="0"/>
                        </a:spcAft>
                      </a:pPr>
                      <a:r>
                        <a:rPr lang="es-EC" sz="900" kern="1200" dirty="0" smtClean="0">
                          <a:solidFill>
                            <a:schemeClr val="tx1"/>
                          </a:solidFill>
                          <a:effectLst/>
                          <a:latin typeface="+mn-lt"/>
                          <a:ea typeface="+mn-ea"/>
                          <a:cs typeface="+mn-cs"/>
                        </a:rPr>
                        <a:t>Correlaciones</a:t>
                      </a:r>
                      <a:endParaRPr lang="es-EC" sz="900" kern="1200" dirty="0">
                        <a:solidFill>
                          <a:schemeClr val="tx1"/>
                        </a:solidFill>
                        <a:effectLst/>
                        <a:latin typeface="+mn-lt"/>
                        <a:ea typeface="+mn-ea"/>
                        <a:cs typeface="+mn-cs"/>
                      </a:endParaRPr>
                    </a:p>
                  </a:txBody>
                  <a:tcPr marL="59055" marR="59055" marT="0" marB="0" anchor="b"/>
                </a:tc>
                <a:tc hMerge="1">
                  <a:txBody>
                    <a:bodyPr/>
                    <a:lstStyle/>
                    <a:p>
                      <a:pPr>
                        <a:lnSpc>
                          <a:spcPct val="115000"/>
                        </a:lnSpc>
                        <a:spcAft>
                          <a:spcPts val="0"/>
                        </a:spcAft>
                      </a:pPr>
                      <a:endParaRPr lang="es-EC" sz="1100" dirty="0">
                        <a:effectLst/>
                        <a:latin typeface="Calibri"/>
                        <a:ea typeface="Calibri"/>
                        <a:cs typeface="Times New Roman"/>
                      </a:endParaRPr>
                    </a:p>
                  </a:txBody>
                  <a:tcPr marL="59055" marR="59055" marT="0" marB="0" anchor="b"/>
                </a:tc>
                <a:tc hMerge="1">
                  <a:txBody>
                    <a:bodyPr/>
                    <a:lstStyle/>
                    <a:p>
                      <a:pPr algn="ctr">
                        <a:lnSpc>
                          <a:spcPct val="115000"/>
                        </a:lnSpc>
                        <a:spcAft>
                          <a:spcPts val="0"/>
                        </a:spcAft>
                      </a:pPr>
                      <a:endParaRPr lang="es-EC" sz="1100" dirty="0">
                        <a:effectLst/>
                        <a:latin typeface="Calibri"/>
                        <a:ea typeface="Calibri"/>
                        <a:cs typeface="Times New Roman"/>
                      </a:endParaRPr>
                    </a:p>
                  </a:txBody>
                  <a:tcPr marL="59055" marR="59055" marT="0" marB="0" anchor="b"/>
                </a:tc>
                <a:tc hMerge="1">
                  <a:txBody>
                    <a:bodyPr/>
                    <a:lstStyle/>
                    <a:p>
                      <a:pPr algn="ctr">
                        <a:lnSpc>
                          <a:spcPct val="115000"/>
                        </a:lnSpc>
                        <a:spcAft>
                          <a:spcPts val="0"/>
                        </a:spcAft>
                      </a:pPr>
                      <a:endParaRPr lang="es-EC" sz="1100" dirty="0">
                        <a:effectLst/>
                        <a:latin typeface="Calibri"/>
                        <a:ea typeface="Calibri"/>
                        <a:cs typeface="Times New Roman"/>
                      </a:endParaRPr>
                    </a:p>
                  </a:txBody>
                  <a:tcPr marL="59055" marR="59055" marT="0" marB="0" anchor="b"/>
                </a:tc>
                <a:tc hMerge="1">
                  <a:txBody>
                    <a:bodyPr/>
                    <a:lstStyle/>
                    <a:p>
                      <a:pPr algn="ctr">
                        <a:lnSpc>
                          <a:spcPct val="115000"/>
                        </a:lnSpc>
                        <a:spcAft>
                          <a:spcPts val="0"/>
                        </a:spcAft>
                      </a:pPr>
                      <a:endParaRPr lang="es-EC" sz="1100" dirty="0">
                        <a:effectLst/>
                        <a:latin typeface="Calibri"/>
                        <a:ea typeface="Calibri"/>
                        <a:cs typeface="Times New Roman"/>
                      </a:endParaRPr>
                    </a:p>
                  </a:txBody>
                  <a:tcPr marL="59055" marR="59055" marT="0" marB="0" anchor="b"/>
                </a:tc>
              </a:tr>
              <a:tr h="483235">
                <a:tc>
                  <a:txBody>
                    <a:bodyPr/>
                    <a:lstStyle/>
                    <a:p>
                      <a:pPr>
                        <a:lnSpc>
                          <a:spcPct val="115000"/>
                        </a:lnSpc>
                        <a:spcAft>
                          <a:spcPts val="0"/>
                        </a:spcAft>
                      </a:pPr>
                      <a:r>
                        <a:rPr lang="es-EC" sz="900" dirty="0">
                          <a:effectLst/>
                        </a:rPr>
                        <a:t> </a:t>
                      </a:r>
                      <a:endParaRPr lang="es-EC" sz="1100" dirty="0">
                        <a:effectLst/>
                        <a:latin typeface="Calibri"/>
                        <a:ea typeface="Calibri"/>
                        <a:cs typeface="Times New Roman"/>
                      </a:endParaRPr>
                    </a:p>
                  </a:txBody>
                  <a:tcPr marL="59055" marR="59055" marT="0" marB="0" anchor="b"/>
                </a:tc>
                <a:tc>
                  <a:txBody>
                    <a:bodyPr/>
                    <a:lstStyle/>
                    <a:p>
                      <a:pPr>
                        <a:lnSpc>
                          <a:spcPct val="115000"/>
                        </a:lnSpc>
                        <a:spcAft>
                          <a:spcPts val="0"/>
                        </a:spcAft>
                      </a:pPr>
                      <a:r>
                        <a:rPr lang="es-ES" sz="900" dirty="0">
                          <a:effectLst/>
                        </a:rPr>
                        <a:t> </a:t>
                      </a:r>
                      <a:endParaRPr lang="es-EC" sz="1100" dirty="0">
                        <a:effectLst/>
                        <a:latin typeface="Calibri"/>
                        <a:ea typeface="Calibri"/>
                        <a:cs typeface="Times New Roman"/>
                      </a:endParaRPr>
                    </a:p>
                  </a:txBody>
                  <a:tcPr marL="59055" marR="59055" marT="0" marB="0" anchor="b"/>
                </a:tc>
                <a:tc>
                  <a:txBody>
                    <a:bodyPr/>
                    <a:lstStyle/>
                    <a:p>
                      <a:pPr algn="ctr">
                        <a:lnSpc>
                          <a:spcPct val="115000"/>
                        </a:lnSpc>
                        <a:spcAft>
                          <a:spcPts val="0"/>
                        </a:spcAft>
                      </a:pPr>
                      <a:r>
                        <a:rPr lang="es-ES" sz="900" dirty="0">
                          <a:effectLst/>
                        </a:rPr>
                        <a:t>Iniciativas e Inversiones de BI</a:t>
                      </a:r>
                      <a:endParaRPr lang="es-EC" sz="1100" dirty="0">
                        <a:effectLst/>
                        <a:latin typeface="Calibri"/>
                        <a:ea typeface="Calibri"/>
                        <a:cs typeface="Times New Roman"/>
                      </a:endParaRPr>
                    </a:p>
                  </a:txBody>
                  <a:tcPr marL="59055" marR="59055" marT="0" marB="0" anchor="b"/>
                </a:tc>
                <a:tc>
                  <a:txBody>
                    <a:bodyPr/>
                    <a:lstStyle/>
                    <a:p>
                      <a:pPr algn="ctr">
                        <a:lnSpc>
                          <a:spcPct val="115000"/>
                        </a:lnSpc>
                        <a:spcAft>
                          <a:spcPts val="0"/>
                        </a:spcAft>
                      </a:pPr>
                      <a:r>
                        <a:rPr lang="es-ES" sz="900" dirty="0">
                          <a:effectLst/>
                        </a:rPr>
                        <a:t>Implementaciones </a:t>
                      </a:r>
                      <a:r>
                        <a:rPr lang="es-ES" sz="900" dirty="0" smtClean="0">
                          <a:effectLst/>
                        </a:rPr>
                        <a:t>Pasadas (Satisfactorias) </a:t>
                      </a:r>
                      <a:r>
                        <a:rPr lang="es-ES" sz="900" dirty="0">
                          <a:effectLst/>
                        </a:rPr>
                        <a:t>de BI</a:t>
                      </a:r>
                      <a:endParaRPr lang="es-EC" sz="1100" dirty="0">
                        <a:effectLst/>
                        <a:latin typeface="Calibri"/>
                        <a:ea typeface="Calibri"/>
                        <a:cs typeface="Times New Roman"/>
                      </a:endParaRPr>
                    </a:p>
                  </a:txBody>
                  <a:tcPr marL="59055" marR="59055" marT="0" marB="0" anchor="b"/>
                </a:tc>
                <a:tc>
                  <a:txBody>
                    <a:bodyPr/>
                    <a:lstStyle/>
                    <a:p>
                      <a:pPr algn="ctr">
                        <a:lnSpc>
                          <a:spcPct val="115000"/>
                        </a:lnSpc>
                        <a:spcAft>
                          <a:spcPts val="0"/>
                        </a:spcAft>
                      </a:pPr>
                      <a:r>
                        <a:rPr lang="es-ES" sz="900" dirty="0">
                          <a:effectLst/>
                        </a:rPr>
                        <a:t>Madurez (Evolución y Analítica)</a:t>
                      </a:r>
                      <a:endParaRPr lang="es-EC" sz="1100" dirty="0">
                        <a:effectLst/>
                        <a:latin typeface="Calibri"/>
                        <a:ea typeface="Calibri"/>
                        <a:cs typeface="Times New Roman"/>
                      </a:endParaRPr>
                    </a:p>
                  </a:txBody>
                  <a:tcPr marL="59055" marR="59055" marT="0" marB="0" anchor="b"/>
                </a:tc>
              </a:tr>
              <a:tr h="137160">
                <a:tc rowSpan="3">
                  <a:txBody>
                    <a:bodyPr/>
                    <a:lstStyle/>
                    <a:p>
                      <a:pPr>
                        <a:lnSpc>
                          <a:spcPct val="115000"/>
                        </a:lnSpc>
                        <a:spcAft>
                          <a:spcPts val="0"/>
                        </a:spcAft>
                      </a:pPr>
                      <a:r>
                        <a:rPr lang="es-ES" sz="900" dirty="0">
                          <a:effectLst/>
                        </a:rPr>
                        <a:t>Iniciativas e Inversiones de BI</a:t>
                      </a:r>
                      <a:endParaRPr lang="es-EC" sz="1100" dirty="0">
                        <a:effectLst/>
                        <a:latin typeface="Calibri"/>
                        <a:ea typeface="Calibri"/>
                        <a:cs typeface="Times New Roman"/>
                      </a:endParaRPr>
                    </a:p>
                  </a:txBody>
                  <a:tcPr marL="59055" marR="59055" marT="0" marB="0"/>
                </a:tc>
                <a:tc>
                  <a:txBody>
                    <a:bodyPr/>
                    <a:lstStyle/>
                    <a:p>
                      <a:pPr>
                        <a:lnSpc>
                          <a:spcPct val="115000"/>
                        </a:lnSpc>
                        <a:spcAft>
                          <a:spcPts val="0"/>
                        </a:spcAft>
                      </a:pPr>
                      <a:r>
                        <a:rPr lang="es-ES" sz="900">
                          <a:effectLst/>
                        </a:rPr>
                        <a:t>Correlación de Pearson</a:t>
                      </a:r>
                      <a:endParaRPr lang="es-EC" sz="1100">
                        <a:effectLst/>
                        <a:latin typeface="Calibri"/>
                        <a:ea typeface="Calibri"/>
                        <a:cs typeface="Times New Roman"/>
                      </a:endParaRPr>
                    </a:p>
                  </a:txBody>
                  <a:tcPr marL="59055" marR="59055" marT="0" marB="0"/>
                </a:tc>
                <a:tc>
                  <a:txBody>
                    <a:bodyPr/>
                    <a:lstStyle/>
                    <a:p>
                      <a:pPr algn="r">
                        <a:lnSpc>
                          <a:spcPct val="115000"/>
                        </a:lnSpc>
                        <a:spcAft>
                          <a:spcPts val="0"/>
                        </a:spcAft>
                      </a:pPr>
                      <a:r>
                        <a:rPr lang="es-ES" sz="900">
                          <a:effectLst/>
                        </a:rPr>
                        <a:t>1</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1,000(**)</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1,000(**)</a:t>
                      </a:r>
                      <a:endParaRPr lang="es-EC" sz="1100">
                        <a:effectLst/>
                        <a:latin typeface="Calibri"/>
                        <a:ea typeface="Calibri"/>
                        <a:cs typeface="Times New Roman"/>
                      </a:endParaRPr>
                    </a:p>
                  </a:txBody>
                  <a:tcPr marL="59055" marR="59055" marT="0" marB="0" anchor="ctr"/>
                </a:tc>
              </a:tr>
              <a:tr h="137160">
                <a:tc vMerge="1">
                  <a:txBody>
                    <a:bodyPr/>
                    <a:lstStyle/>
                    <a:p>
                      <a:endParaRPr lang="es-EC"/>
                    </a:p>
                  </a:txBody>
                  <a:tcPr/>
                </a:tc>
                <a:tc>
                  <a:txBody>
                    <a:bodyPr/>
                    <a:lstStyle/>
                    <a:p>
                      <a:pPr>
                        <a:lnSpc>
                          <a:spcPct val="115000"/>
                        </a:lnSpc>
                      </a:pPr>
                      <a:r>
                        <a:rPr lang="es-ES" sz="900">
                          <a:effectLst/>
                        </a:rPr>
                        <a:t>Sig. (bilateral)</a:t>
                      </a:r>
                      <a:endParaRPr lang="es-EC" sz="1100">
                        <a:effectLst/>
                        <a:latin typeface="Calibri"/>
                        <a:cs typeface="Times New Roman"/>
                      </a:endParaRPr>
                    </a:p>
                  </a:txBody>
                  <a:tcPr marL="59055" marR="59055" marT="0" marB="0"/>
                </a:tc>
                <a:tc>
                  <a:txBody>
                    <a:bodyPr/>
                    <a:lstStyle/>
                    <a:p>
                      <a:pPr algn="r">
                        <a:lnSpc>
                          <a:spcPct val="115000"/>
                        </a:lnSpc>
                        <a:spcAft>
                          <a:spcPts val="0"/>
                        </a:spcAft>
                      </a:pPr>
                      <a:r>
                        <a:rPr lang="es-ES" sz="900">
                          <a:effectLst/>
                        </a:rPr>
                        <a:t> </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59055" marR="59055" marT="0" marB="0" anchor="ctr"/>
                </a:tc>
              </a:tr>
              <a:tr h="137160">
                <a:tc vMerge="1">
                  <a:txBody>
                    <a:bodyPr/>
                    <a:lstStyle/>
                    <a:p>
                      <a:endParaRPr lang="es-EC"/>
                    </a:p>
                  </a:txBody>
                  <a:tcPr/>
                </a:tc>
                <a:tc>
                  <a:txBody>
                    <a:bodyPr/>
                    <a:lstStyle/>
                    <a:p>
                      <a:pPr>
                        <a:lnSpc>
                          <a:spcPct val="115000"/>
                        </a:lnSpc>
                      </a:pPr>
                      <a:r>
                        <a:rPr lang="es-ES" sz="900">
                          <a:effectLst/>
                        </a:rPr>
                        <a:t>N</a:t>
                      </a:r>
                      <a:endParaRPr lang="es-EC" sz="1100">
                        <a:effectLst/>
                        <a:latin typeface="Calibri"/>
                        <a:cs typeface="Times New Roman"/>
                      </a:endParaRPr>
                    </a:p>
                  </a:txBody>
                  <a:tcPr marL="59055" marR="59055" marT="0" marB="0"/>
                </a:tc>
                <a:tc>
                  <a:txBody>
                    <a:bodyPr/>
                    <a:lstStyle/>
                    <a:p>
                      <a:pPr algn="r">
                        <a:lnSpc>
                          <a:spcPct val="115000"/>
                        </a:lnSpc>
                        <a:spcAft>
                          <a:spcPts val="0"/>
                        </a:spcAft>
                      </a:pPr>
                      <a:r>
                        <a:rPr lang="es-ES" sz="900">
                          <a:effectLst/>
                        </a:rPr>
                        <a:t>6</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4</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5</a:t>
                      </a:r>
                      <a:endParaRPr lang="es-EC" sz="1100">
                        <a:effectLst/>
                        <a:latin typeface="Calibri"/>
                        <a:ea typeface="Calibri"/>
                        <a:cs typeface="Times New Roman"/>
                      </a:endParaRPr>
                    </a:p>
                  </a:txBody>
                  <a:tcPr marL="59055" marR="59055" marT="0" marB="0" anchor="ctr"/>
                </a:tc>
              </a:tr>
              <a:tr h="137160">
                <a:tc rowSpan="3">
                  <a:txBody>
                    <a:bodyPr/>
                    <a:lstStyle/>
                    <a:p>
                      <a:pPr>
                        <a:lnSpc>
                          <a:spcPct val="115000"/>
                        </a:lnSpc>
                        <a:spcAft>
                          <a:spcPts val="0"/>
                        </a:spcAft>
                      </a:pPr>
                      <a:r>
                        <a:rPr lang="es-ES" sz="900" dirty="0">
                          <a:effectLst/>
                        </a:rPr>
                        <a:t>Implementaciones </a:t>
                      </a:r>
                      <a:r>
                        <a:rPr lang="es-ES" sz="900" dirty="0" smtClean="0">
                          <a:effectLst/>
                        </a:rPr>
                        <a:t>Pasadas (Satisfactorias) </a:t>
                      </a:r>
                      <a:r>
                        <a:rPr lang="es-ES" sz="900" dirty="0">
                          <a:effectLst/>
                        </a:rPr>
                        <a:t>de BI</a:t>
                      </a:r>
                      <a:endParaRPr lang="es-EC" sz="1100" dirty="0">
                        <a:effectLst/>
                        <a:latin typeface="Calibri"/>
                        <a:ea typeface="Calibri"/>
                        <a:cs typeface="Times New Roman"/>
                      </a:endParaRPr>
                    </a:p>
                  </a:txBody>
                  <a:tcPr marL="59055" marR="59055" marT="0" marB="0"/>
                </a:tc>
                <a:tc>
                  <a:txBody>
                    <a:bodyPr/>
                    <a:lstStyle/>
                    <a:p>
                      <a:pPr>
                        <a:lnSpc>
                          <a:spcPct val="115000"/>
                        </a:lnSpc>
                        <a:spcAft>
                          <a:spcPts val="0"/>
                        </a:spcAft>
                      </a:pPr>
                      <a:r>
                        <a:rPr lang="es-ES" sz="900">
                          <a:effectLst/>
                        </a:rPr>
                        <a:t>Correlación de Pearson</a:t>
                      </a:r>
                      <a:endParaRPr lang="es-EC" sz="1100">
                        <a:effectLst/>
                        <a:latin typeface="Calibri"/>
                        <a:ea typeface="Calibri"/>
                        <a:cs typeface="Times New Roman"/>
                      </a:endParaRPr>
                    </a:p>
                  </a:txBody>
                  <a:tcPr marL="59055" marR="59055" marT="0" marB="0"/>
                </a:tc>
                <a:tc>
                  <a:txBody>
                    <a:bodyPr/>
                    <a:lstStyle/>
                    <a:p>
                      <a:pPr algn="r">
                        <a:lnSpc>
                          <a:spcPct val="115000"/>
                        </a:lnSpc>
                        <a:spcAft>
                          <a:spcPts val="0"/>
                        </a:spcAft>
                      </a:pPr>
                      <a:r>
                        <a:rPr lang="es-ES" sz="900">
                          <a:effectLst/>
                        </a:rPr>
                        <a:t>1,000(**)</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1,000(**)</a:t>
                      </a:r>
                      <a:endParaRPr lang="es-EC" sz="1100">
                        <a:effectLst/>
                        <a:latin typeface="Calibri"/>
                        <a:ea typeface="Calibri"/>
                        <a:cs typeface="Times New Roman"/>
                      </a:endParaRPr>
                    </a:p>
                  </a:txBody>
                  <a:tcPr marL="59055" marR="59055" marT="0" marB="0" anchor="ctr"/>
                </a:tc>
              </a:tr>
              <a:tr h="137160">
                <a:tc vMerge="1">
                  <a:txBody>
                    <a:bodyPr/>
                    <a:lstStyle/>
                    <a:p>
                      <a:endParaRPr lang="es-EC"/>
                    </a:p>
                  </a:txBody>
                  <a:tcPr/>
                </a:tc>
                <a:tc>
                  <a:txBody>
                    <a:bodyPr/>
                    <a:lstStyle/>
                    <a:p>
                      <a:pPr>
                        <a:lnSpc>
                          <a:spcPct val="115000"/>
                        </a:lnSpc>
                      </a:pPr>
                      <a:r>
                        <a:rPr lang="es-ES" sz="900">
                          <a:effectLst/>
                        </a:rPr>
                        <a:t>Sig. (bilateral)</a:t>
                      </a:r>
                      <a:endParaRPr lang="es-EC" sz="1100">
                        <a:effectLst/>
                        <a:latin typeface="Calibri"/>
                        <a:cs typeface="Times New Roman"/>
                      </a:endParaRPr>
                    </a:p>
                  </a:txBody>
                  <a:tcPr marL="59055" marR="59055" marT="0" marB="0"/>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 </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59055" marR="59055" marT="0" marB="0" anchor="ctr"/>
                </a:tc>
              </a:tr>
              <a:tr h="137160">
                <a:tc vMerge="1">
                  <a:txBody>
                    <a:bodyPr/>
                    <a:lstStyle/>
                    <a:p>
                      <a:endParaRPr lang="es-EC"/>
                    </a:p>
                  </a:txBody>
                  <a:tcPr/>
                </a:tc>
                <a:tc>
                  <a:txBody>
                    <a:bodyPr/>
                    <a:lstStyle/>
                    <a:p>
                      <a:pPr>
                        <a:lnSpc>
                          <a:spcPct val="115000"/>
                        </a:lnSpc>
                      </a:pPr>
                      <a:r>
                        <a:rPr lang="es-ES" sz="900">
                          <a:effectLst/>
                        </a:rPr>
                        <a:t>N</a:t>
                      </a:r>
                      <a:endParaRPr lang="es-EC" sz="1100">
                        <a:effectLst/>
                        <a:latin typeface="Calibri"/>
                        <a:cs typeface="Times New Roman"/>
                      </a:endParaRPr>
                    </a:p>
                  </a:txBody>
                  <a:tcPr marL="59055" marR="59055" marT="0" marB="0"/>
                </a:tc>
                <a:tc>
                  <a:txBody>
                    <a:bodyPr/>
                    <a:lstStyle/>
                    <a:p>
                      <a:pPr algn="r">
                        <a:lnSpc>
                          <a:spcPct val="115000"/>
                        </a:lnSpc>
                        <a:spcAft>
                          <a:spcPts val="0"/>
                        </a:spcAft>
                      </a:pPr>
                      <a:r>
                        <a:rPr lang="es-ES" sz="900">
                          <a:effectLst/>
                        </a:rPr>
                        <a:t>4</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4</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3</a:t>
                      </a:r>
                      <a:endParaRPr lang="es-EC" sz="1100">
                        <a:effectLst/>
                        <a:latin typeface="Calibri"/>
                        <a:ea typeface="Calibri"/>
                        <a:cs typeface="Times New Roman"/>
                      </a:endParaRPr>
                    </a:p>
                  </a:txBody>
                  <a:tcPr marL="59055" marR="59055" marT="0" marB="0" anchor="ctr"/>
                </a:tc>
              </a:tr>
              <a:tr h="137160">
                <a:tc rowSpan="3">
                  <a:txBody>
                    <a:bodyPr/>
                    <a:lstStyle/>
                    <a:p>
                      <a:pPr>
                        <a:lnSpc>
                          <a:spcPct val="115000"/>
                        </a:lnSpc>
                        <a:spcAft>
                          <a:spcPts val="0"/>
                        </a:spcAft>
                      </a:pPr>
                      <a:r>
                        <a:rPr lang="es-ES" sz="900">
                          <a:effectLst/>
                        </a:rPr>
                        <a:t>Madurez (Evolución y Analítica)</a:t>
                      </a:r>
                      <a:endParaRPr lang="es-EC" sz="1100">
                        <a:effectLst/>
                        <a:latin typeface="Calibri"/>
                        <a:ea typeface="Calibri"/>
                        <a:cs typeface="Times New Roman"/>
                      </a:endParaRPr>
                    </a:p>
                  </a:txBody>
                  <a:tcPr marL="59055" marR="59055" marT="0" marB="0"/>
                </a:tc>
                <a:tc>
                  <a:txBody>
                    <a:bodyPr/>
                    <a:lstStyle/>
                    <a:p>
                      <a:pPr>
                        <a:lnSpc>
                          <a:spcPct val="115000"/>
                        </a:lnSpc>
                        <a:spcAft>
                          <a:spcPts val="0"/>
                        </a:spcAft>
                      </a:pPr>
                      <a:r>
                        <a:rPr lang="es-ES" sz="900">
                          <a:effectLst/>
                        </a:rPr>
                        <a:t>Correlación de Pearson</a:t>
                      </a:r>
                      <a:endParaRPr lang="es-EC" sz="1100">
                        <a:effectLst/>
                        <a:latin typeface="Calibri"/>
                        <a:ea typeface="Calibri"/>
                        <a:cs typeface="Times New Roman"/>
                      </a:endParaRPr>
                    </a:p>
                  </a:txBody>
                  <a:tcPr marL="59055" marR="59055" marT="0" marB="0"/>
                </a:tc>
                <a:tc>
                  <a:txBody>
                    <a:bodyPr/>
                    <a:lstStyle/>
                    <a:p>
                      <a:pPr algn="r">
                        <a:lnSpc>
                          <a:spcPct val="115000"/>
                        </a:lnSpc>
                        <a:spcAft>
                          <a:spcPts val="0"/>
                        </a:spcAft>
                      </a:pPr>
                      <a:r>
                        <a:rPr lang="es-ES" sz="900">
                          <a:effectLst/>
                        </a:rPr>
                        <a:t>1,000(**)</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1,000(**)</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a:t>
                      </a:r>
                      <a:endParaRPr lang="es-EC" sz="1100">
                        <a:effectLst/>
                        <a:latin typeface="Calibri"/>
                        <a:ea typeface="Calibri"/>
                        <a:cs typeface="Times New Roman"/>
                      </a:endParaRPr>
                    </a:p>
                  </a:txBody>
                  <a:tcPr marL="59055" marR="59055" marT="0" marB="0" anchor="ctr"/>
                </a:tc>
              </a:tr>
              <a:tr h="137160">
                <a:tc vMerge="1">
                  <a:txBody>
                    <a:bodyPr/>
                    <a:lstStyle/>
                    <a:p>
                      <a:endParaRPr lang="es-EC"/>
                    </a:p>
                  </a:txBody>
                  <a:tcPr/>
                </a:tc>
                <a:tc>
                  <a:txBody>
                    <a:bodyPr/>
                    <a:lstStyle/>
                    <a:p>
                      <a:pPr>
                        <a:lnSpc>
                          <a:spcPct val="115000"/>
                        </a:lnSpc>
                      </a:pPr>
                      <a:r>
                        <a:rPr lang="es-ES" sz="900">
                          <a:effectLst/>
                        </a:rPr>
                        <a:t>Sig. (bilateral)</a:t>
                      </a:r>
                      <a:endParaRPr lang="es-EC" sz="1100">
                        <a:effectLst/>
                        <a:latin typeface="Calibri"/>
                        <a:cs typeface="Times New Roman"/>
                      </a:endParaRPr>
                    </a:p>
                  </a:txBody>
                  <a:tcPr marL="59055" marR="59055" marT="0" marB="0"/>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,000</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 </a:t>
                      </a:r>
                      <a:endParaRPr lang="es-EC" sz="1100">
                        <a:effectLst/>
                        <a:latin typeface="Calibri"/>
                        <a:ea typeface="Calibri"/>
                        <a:cs typeface="Times New Roman"/>
                      </a:endParaRPr>
                    </a:p>
                  </a:txBody>
                  <a:tcPr marL="59055" marR="59055" marT="0" marB="0" anchor="ctr"/>
                </a:tc>
              </a:tr>
              <a:tr h="259715">
                <a:tc vMerge="1">
                  <a:txBody>
                    <a:bodyPr/>
                    <a:lstStyle/>
                    <a:p>
                      <a:endParaRPr lang="es-EC"/>
                    </a:p>
                  </a:txBody>
                  <a:tcPr/>
                </a:tc>
                <a:tc>
                  <a:txBody>
                    <a:bodyPr/>
                    <a:lstStyle/>
                    <a:p>
                      <a:pPr>
                        <a:lnSpc>
                          <a:spcPct val="115000"/>
                        </a:lnSpc>
                      </a:pPr>
                      <a:r>
                        <a:rPr lang="es-ES" sz="900">
                          <a:effectLst/>
                        </a:rPr>
                        <a:t>N</a:t>
                      </a:r>
                      <a:endParaRPr lang="es-EC" sz="1100">
                        <a:effectLst/>
                        <a:latin typeface="Calibri"/>
                        <a:cs typeface="Times New Roman"/>
                      </a:endParaRPr>
                    </a:p>
                  </a:txBody>
                  <a:tcPr marL="59055" marR="59055" marT="0" marB="0"/>
                </a:tc>
                <a:tc>
                  <a:txBody>
                    <a:bodyPr/>
                    <a:lstStyle/>
                    <a:p>
                      <a:pPr algn="r">
                        <a:lnSpc>
                          <a:spcPct val="115000"/>
                        </a:lnSpc>
                        <a:spcAft>
                          <a:spcPts val="0"/>
                        </a:spcAft>
                      </a:pPr>
                      <a:r>
                        <a:rPr lang="es-ES" sz="900">
                          <a:effectLst/>
                        </a:rPr>
                        <a:t>5</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3</a:t>
                      </a:r>
                      <a:endParaRPr lang="es-EC"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dirty="0">
                          <a:effectLst/>
                        </a:rPr>
                        <a:t>5</a:t>
                      </a:r>
                      <a:endParaRPr lang="es-EC" sz="1100" dirty="0">
                        <a:effectLst/>
                        <a:latin typeface="Calibri"/>
                        <a:ea typeface="Calibri"/>
                        <a:cs typeface="Times New Roman"/>
                      </a:endParaRPr>
                    </a:p>
                  </a:txBody>
                  <a:tcPr marL="59055" marR="59055" marT="0" marB="0" anchor="ctr"/>
                </a:tc>
              </a:tr>
            </a:tbl>
          </a:graphicData>
        </a:graphic>
      </p:graphicFrame>
      <p:grpSp>
        <p:nvGrpSpPr>
          <p:cNvPr id="14" name="13 Grupo"/>
          <p:cNvGrpSpPr/>
          <p:nvPr/>
        </p:nvGrpSpPr>
        <p:grpSpPr>
          <a:xfrm>
            <a:off x="107504" y="5949280"/>
            <a:ext cx="737223" cy="778569"/>
            <a:chOff x="107504" y="5949280"/>
            <a:chExt cx="737223" cy="778569"/>
          </a:xfrm>
        </p:grpSpPr>
        <p:pic>
          <p:nvPicPr>
            <p:cNvPr id="16"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309268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Hallazgos</a:t>
            </a: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aphicFrame>
        <p:nvGraphicFramePr>
          <p:cNvPr id="12" name="Tabelle 11"/>
          <p:cNvGraphicFramePr>
            <a:graphicFrameLocks noGrp="1"/>
          </p:cNvGraphicFramePr>
          <p:nvPr>
            <p:extLst>
              <p:ext uri="{D42A27DB-BD31-4B8C-83A1-F6EECF244321}">
                <p14:modId xmlns:p14="http://schemas.microsoft.com/office/powerpoint/2010/main" val="2430520508"/>
              </p:ext>
            </p:extLst>
          </p:nvPr>
        </p:nvGraphicFramePr>
        <p:xfrm>
          <a:off x="478126" y="1412776"/>
          <a:ext cx="8342346" cy="4276879"/>
        </p:xfrm>
        <a:graphic>
          <a:graphicData uri="http://schemas.openxmlformats.org/drawingml/2006/table">
            <a:tbl>
              <a:tblPr firstRow="1" bandRow="1">
                <a:effectLst>
                  <a:outerShdw blurRad="50800" dist="38100" dir="2700000" algn="tl" rotWithShape="0">
                    <a:prstClr val="black">
                      <a:alpha val="40000"/>
                    </a:prstClr>
                  </a:outerShdw>
                </a:effectLst>
              </a:tblPr>
              <a:tblGrid>
                <a:gridCol w="2509698"/>
                <a:gridCol w="5832648"/>
              </a:tblGrid>
              <a:tr h="310408">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600" b="1" kern="1200" dirty="0" smtClean="0">
                          <a:solidFill>
                            <a:srgbClr val="262626"/>
                          </a:solidFill>
                          <a:latin typeface="+mn-lt"/>
                          <a:ea typeface="+mn-ea"/>
                          <a:cs typeface="+mn-cs"/>
                        </a:rPr>
                        <a:t>Multiindustria</a:t>
                      </a:r>
                      <a:endParaRPr lang="en-GB" sz="1600" b="1" kern="1200" noProof="0" dirty="0" smtClean="0">
                        <a:solidFill>
                          <a:srgbClr val="262626"/>
                        </a:solidFill>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El alcance de </a:t>
                      </a:r>
                      <a:r>
                        <a:rPr kumimoji="0" lang="es-EC" sz="1400" b="1" i="0" u="none" strike="noStrike" kern="1200" cap="none" spc="0" normalizeH="0" baseline="0" dirty="0" smtClean="0">
                          <a:ln>
                            <a:noFill/>
                          </a:ln>
                          <a:solidFill>
                            <a:srgbClr val="262626"/>
                          </a:solidFill>
                          <a:effectLst/>
                          <a:uLnTx/>
                          <a:uFillTx/>
                          <a:latin typeface="+mn-lt"/>
                          <a:ea typeface="+mn-ea"/>
                          <a:cs typeface="+mn-cs"/>
                        </a:rPr>
                        <a:t>BI</a:t>
                      </a:r>
                      <a:r>
                        <a:rPr kumimoji="0" lang="es-EC" sz="1400" b="0" i="0" u="none" strike="noStrike" kern="1200" cap="none" spc="0" normalizeH="0" baseline="0" dirty="0" smtClean="0">
                          <a:ln>
                            <a:noFill/>
                          </a:ln>
                          <a:solidFill>
                            <a:srgbClr val="262626"/>
                          </a:solidFill>
                          <a:effectLst/>
                          <a:uLnTx/>
                          <a:uFillTx/>
                          <a:latin typeface="+mn-lt"/>
                          <a:ea typeface="+mn-ea"/>
                          <a:cs typeface="+mn-cs"/>
                        </a:rPr>
                        <a:t> es a cualquier tipo de </a:t>
                      </a:r>
                      <a:r>
                        <a:rPr kumimoji="0" lang="es-EC" sz="1400" b="1" i="0" u="none" strike="noStrike" kern="1200" cap="none" spc="0" normalizeH="0" baseline="0" dirty="0" smtClean="0">
                          <a:ln>
                            <a:noFill/>
                          </a:ln>
                          <a:solidFill>
                            <a:srgbClr val="262626"/>
                          </a:solidFill>
                          <a:effectLst/>
                          <a:uLnTx/>
                          <a:uFillTx/>
                          <a:latin typeface="+mn-lt"/>
                          <a:ea typeface="+mn-ea"/>
                          <a:cs typeface="+mn-cs"/>
                        </a:rPr>
                        <a:t>industria</a:t>
                      </a:r>
                      <a:r>
                        <a:rPr kumimoji="0" lang="en-US" sz="1400" b="0" i="0" u="none" strike="noStrike" kern="1200" cap="none" spc="0" normalizeH="0" baseline="0" noProof="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r>
              <a:tr h="310408">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b="1" kern="1200" noProof="0" dirty="0" smtClean="0">
                          <a:solidFill>
                            <a:srgbClr val="262626"/>
                          </a:solidFill>
                          <a:latin typeface="+mn-lt"/>
                          <a:ea typeface="+mn-ea"/>
                          <a:cs typeface="+mn-cs"/>
                        </a:rPr>
                        <a:t>Gestión de </a:t>
                      </a:r>
                      <a:r>
                        <a:rPr lang="en-GB" sz="1600" b="1" kern="1200" noProof="0" dirty="0" err="1" smtClean="0">
                          <a:solidFill>
                            <a:srgbClr val="262626"/>
                          </a:solidFill>
                          <a:latin typeface="+mn-lt"/>
                          <a:ea typeface="+mn-ea"/>
                          <a:cs typeface="+mn-cs"/>
                        </a:rPr>
                        <a:t>Información</a:t>
                      </a:r>
                      <a:endParaRPr lang="en-GB" sz="1600" b="1" kern="1200" noProof="0" dirty="0" smtClean="0">
                        <a:solidFill>
                          <a:srgbClr val="262626"/>
                        </a:solidFill>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La información necesita de un alta gestión, </a:t>
                      </a:r>
                      <a:r>
                        <a:rPr kumimoji="0" lang="es-EC" sz="1400" b="1" i="0" u="none" strike="noStrike" kern="1200" cap="none" spc="0" normalizeH="0" baseline="0" dirty="0" smtClean="0">
                          <a:ln>
                            <a:noFill/>
                          </a:ln>
                          <a:solidFill>
                            <a:srgbClr val="262626"/>
                          </a:solidFill>
                          <a:effectLst/>
                          <a:uLnTx/>
                          <a:uFillTx/>
                          <a:latin typeface="+mn-lt"/>
                          <a:ea typeface="+mn-ea"/>
                          <a:cs typeface="+mn-cs"/>
                        </a:rPr>
                        <a:t>trasversal</a:t>
                      </a:r>
                      <a:r>
                        <a:rPr kumimoji="0" lang="es-EC" sz="1400" b="0" i="0" u="none" strike="noStrike" kern="1200" cap="none" spc="0" normalizeH="0" baseline="0" dirty="0" smtClean="0">
                          <a:ln>
                            <a:noFill/>
                          </a:ln>
                          <a:solidFill>
                            <a:srgbClr val="262626"/>
                          </a:solidFill>
                          <a:effectLst/>
                          <a:uLnTx/>
                          <a:uFillTx/>
                          <a:latin typeface="+mn-lt"/>
                          <a:ea typeface="+mn-ea"/>
                          <a:cs typeface="+mn-cs"/>
                        </a:rPr>
                        <a:t> a toda la </a:t>
                      </a:r>
                      <a:r>
                        <a:rPr kumimoji="0" lang="es-EC" sz="1400" b="1" i="0" u="none" strike="noStrike" kern="1200" cap="none" spc="0" normalizeH="0" baseline="0" dirty="0" smtClean="0">
                          <a:ln>
                            <a:noFill/>
                          </a:ln>
                          <a:solidFill>
                            <a:srgbClr val="262626"/>
                          </a:solidFill>
                          <a:effectLst/>
                          <a:uLnTx/>
                          <a:uFillTx/>
                          <a:latin typeface="+mn-lt"/>
                          <a:ea typeface="+mn-ea"/>
                          <a:cs typeface="+mn-cs"/>
                        </a:rPr>
                        <a:t>empresa</a:t>
                      </a:r>
                      <a:r>
                        <a:rPr kumimoji="0" lang="es-EC" sz="1400" b="0" i="0" u="none" strike="noStrike" kern="1200" cap="none" spc="0" normalizeH="0" baseline="0" dirty="0" smtClean="0">
                          <a:ln>
                            <a:noFill/>
                          </a:ln>
                          <a:solidFill>
                            <a:srgbClr val="262626"/>
                          </a:solidFill>
                          <a:effectLst/>
                          <a:uLnTx/>
                          <a:uFillTx/>
                          <a:latin typeface="+mn-lt"/>
                          <a:ea typeface="+mn-ea"/>
                          <a:cs typeface="+mn-cs"/>
                        </a:rPr>
                        <a:t> y </a:t>
                      </a:r>
                      <a:r>
                        <a:rPr kumimoji="0" lang="es-EC" sz="1400" b="1" i="0" u="none" strike="noStrike" kern="1200" cap="none" spc="0" normalizeH="0" baseline="0" dirty="0" smtClean="0">
                          <a:ln>
                            <a:noFill/>
                          </a:ln>
                          <a:solidFill>
                            <a:srgbClr val="262626"/>
                          </a:solidFill>
                          <a:effectLst/>
                          <a:uLnTx/>
                          <a:uFillTx/>
                          <a:latin typeface="+mn-lt"/>
                          <a:ea typeface="+mn-ea"/>
                          <a:cs typeface="+mn-cs"/>
                        </a:rPr>
                        <a:t>nivel</a:t>
                      </a:r>
                      <a:r>
                        <a:rPr kumimoji="0" lang="es-EC" sz="1400" b="0" i="0" u="none" strike="noStrike" kern="1200" cap="none" spc="0" normalizeH="0" baseline="0" dirty="0" smtClean="0">
                          <a:ln>
                            <a:noFill/>
                          </a:ln>
                          <a:solidFill>
                            <a:srgbClr val="262626"/>
                          </a:solidFill>
                          <a:effectLst/>
                          <a:uLnTx/>
                          <a:uFillTx/>
                          <a:latin typeface="+mn-lt"/>
                          <a:ea typeface="+mn-ea"/>
                          <a:cs typeface="+mn-cs"/>
                        </a:rPr>
                        <a:t> </a:t>
                      </a:r>
                      <a:r>
                        <a:rPr kumimoji="0" lang="es-EC" sz="1400" b="1" i="0" u="none" strike="noStrike" kern="1200" cap="none" spc="0" normalizeH="0" baseline="0" dirty="0" smtClean="0">
                          <a:ln>
                            <a:noFill/>
                          </a:ln>
                          <a:solidFill>
                            <a:srgbClr val="262626"/>
                          </a:solidFill>
                          <a:effectLst/>
                          <a:uLnTx/>
                          <a:uFillTx/>
                          <a:latin typeface="+mn-lt"/>
                          <a:ea typeface="+mn-ea"/>
                          <a:cs typeface="+mn-cs"/>
                        </a:rPr>
                        <a:t>estratégico</a:t>
                      </a:r>
                      <a:r>
                        <a:rPr kumimoji="0" lang="es-EC" sz="1400" b="0" i="0" u="none" strike="noStrike" kern="1200" cap="none" spc="0" normalizeH="0" baseline="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FFFFF"/>
                    </a:solidFill>
                  </a:tcPr>
                </a:tc>
              </a:tr>
              <a:tr h="40591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b="1" kern="1200" noProof="0" dirty="0" err="1" smtClean="0">
                          <a:solidFill>
                            <a:srgbClr val="262626"/>
                          </a:solidFill>
                          <a:latin typeface="+mn-lt"/>
                          <a:ea typeface="+mn-ea"/>
                          <a:cs typeface="+mn-cs"/>
                        </a:rPr>
                        <a:t>Calidad</a:t>
                      </a:r>
                      <a:r>
                        <a:rPr lang="en-GB" sz="1600" b="1" kern="1200" noProof="0" dirty="0" smtClean="0">
                          <a:solidFill>
                            <a:srgbClr val="262626"/>
                          </a:solidFill>
                          <a:latin typeface="+mn-lt"/>
                          <a:ea typeface="+mn-ea"/>
                          <a:cs typeface="+mn-cs"/>
                        </a:rPr>
                        <a:t> de </a:t>
                      </a:r>
                      <a:r>
                        <a:rPr lang="en-GB" sz="1600" b="1" kern="1200" noProof="0" dirty="0" err="1" smtClean="0">
                          <a:solidFill>
                            <a:srgbClr val="262626"/>
                          </a:solidFill>
                          <a:latin typeface="+mn-lt"/>
                          <a:ea typeface="+mn-ea"/>
                          <a:cs typeface="+mn-cs"/>
                        </a:rPr>
                        <a:t>Datos</a:t>
                      </a:r>
                      <a:endParaRPr lang="en-GB" sz="1600" b="1" kern="1200" noProof="0" dirty="0" smtClean="0">
                        <a:solidFill>
                          <a:srgbClr val="262626"/>
                        </a:solidFill>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Las </a:t>
                      </a:r>
                      <a:r>
                        <a:rPr kumimoji="0" lang="es-EC" sz="1400" b="1" i="0" u="none" strike="noStrike" kern="1200" cap="none" spc="0" normalizeH="0" baseline="0" dirty="0" smtClean="0">
                          <a:ln>
                            <a:noFill/>
                          </a:ln>
                          <a:solidFill>
                            <a:srgbClr val="262626"/>
                          </a:solidFill>
                          <a:effectLst/>
                          <a:uLnTx/>
                          <a:uFillTx/>
                          <a:latin typeface="+mn-lt"/>
                          <a:ea typeface="+mn-ea"/>
                          <a:cs typeface="+mn-cs"/>
                        </a:rPr>
                        <a:t>empresas</a:t>
                      </a:r>
                      <a:r>
                        <a:rPr kumimoji="0" lang="es-EC" sz="1400" b="0" i="0" u="none" strike="noStrike" kern="1200" cap="none" spc="0" normalizeH="0" baseline="0" dirty="0" smtClean="0">
                          <a:ln>
                            <a:noFill/>
                          </a:ln>
                          <a:solidFill>
                            <a:srgbClr val="262626"/>
                          </a:solidFill>
                          <a:effectLst/>
                          <a:uLnTx/>
                          <a:uFillTx/>
                          <a:latin typeface="+mn-lt"/>
                          <a:ea typeface="+mn-ea"/>
                          <a:cs typeface="+mn-cs"/>
                        </a:rPr>
                        <a:t> se enfrentan a menudo con </a:t>
                      </a:r>
                      <a:r>
                        <a:rPr kumimoji="0" lang="es-EC" sz="1400" b="1" i="0" u="none" strike="noStrike" kern="1200" cap="none" spc="0" normalizeH="0" baseline="0" dirty="0" smtClean="0">
                          <a:ln>
                            <a:noFill/>
                          </a:ln>
                          <a:solidFill>
                            <a:srgbClr val="262626"/>
                          </a:solidFill>
                          <a:effectLst/>
                          <a:uLnTx/>
                          <a:uFillTx/>
                          <a:latin typeface="+mn-lt"/>
                          <a:ea typeface="+mn-ea"/>
                          <a:cs typeface="+mn-cs"/>
                        </a:rPr>
                        <a:t>problemas</a:t>
                      </a:r>
                      <a:r>
                        <a:rPr kumimoji="0" lang="es-EC" sz="1400" b="0" i="0" u="none" strike="noStrike" kern="1200" cap="none" spc="0" normalizeH="0" baseline="0" dirty="0" smtClean="0">
                          <a:ln>
                            <a:noFill/>
                          </a:ln>
                          <a:solidFill>
                            <a:srgbClr val="262626"/>
                          </a:solidFill>
                          <a:effectLst/>
                          <a:uLnTx/>
                          <a:uFillTx/>
                          <a:latin typeface="+mn-lt"/>
                          <a:ea typeface="+mn-ea"/>
                          <a:cs typeface="+mn-cs"/>
                        </a:rPr>
                        <a:t> de </a:t>
                      </a:r>
                      <a:r>
                        <a:rPr kumimoji="0" lang="es-EC" sz="1400" b="1" i="0" u="none" strike="noStrike" kern="1200" cap="none" spc="0" normalizeH="0" baseline="0" dirty="0" smtClean="0">
                          <a:ln>
                            <a:noFill/>
                          </a:ln>
                          <a:solidFill>
                            <a:srgbClr val="262626"/>
                          </a:solidFill>
                          <a:effectLst/>
                          <a:uLnTx/>
                          <a:uFillTx/>
                          <a:latin typeface="+mn-lt"/>
                          <a:ea typeface="+mn-ea"/>
                          <a:cs typeface="+mn-cs"/>
                        </a:rPr>
                        <a:t>gestión de datos</a:t>
                      </a:r>
                      <a:r>
                        <a:rPr kumimoji="0" lang="es-EC" sz="1400" b="0" i="0" u="none" strike="noStrike" kern="1200" cap="none" spc="0" normalizeH="0" baseline="0" dirty="0" smtClean="0">
                          <a:ln>
                            <a:noFill/>
                          </a:ln>
                          <a:solidFill>
                            <a:srgbClr val="262626"/>
                          </a:solidFill>
                          <a:effectLst/>
                          <a:uLnTx/>
                          <a:uFillTx/>
                          <a:latin typeface="+mn-lt"/>
                          <a:ea typeface="+mn-ea"/>
                          <a:cs typeface="+mn-cs"/>
                        </a:rPr>
                        <a:t>, relacionas principalmente a su </a:t>
                      </a:r>
                      <a:r>
                        <a:rPr kumimoji="0" lang="es-EC" sz="1400" b="1" i="0" u="none" strike="noStrike" kern="1200" cap="none" spc="0" normalizeH="0" baseline="0" dirty="0" smtClean="0">
                          <a:ln>
                            <a:noFill/>
                          </a:ln>
                          <a:solidFill>
                            <a:srgbClr val="262626"/>
                          </a:solidFill>
                          <a:effectLst/>
                          <a:uLnTx/>
                          <a:uFillTx/>
                          <a:latin typeface="+mn-lt"/>
                          <a:ea typeface="+mn-ea"/>
                          <a:cs typeface="+mn-cs"/>
                        </a:rPr>
                        <a:t>calidad</a:t>
                      </a:r>
                      <a:r>
                        <a:rPr kumimoji="0" lang="es-EC" sz="1400" b="0" i="0" u="none" strike="noStrike" kern="1200" cap="none" spc="0" normalizeH="0" baseline="0" dirty="0" smtClean="0">
                          <a:ln>
                            <a:noFill/>
                          </a:ln>
                          <a:solidFill>
                            <a:srgbClr val="262626"/>
                          </a:solidFill>
                          <a:effectLst/>
                          <a:uLnTx/>
                          <a:uFillTx/>
                          <a:latin typeface="+mn-lt"/>
                          <a:ea typeface="+mn-ea"/>
                          <a:cs typeface="+mn-cs"/>
                        </a:rPr>
                        <a:t> y una baja </a:t>
                      </a:r>
                      <a:r>
                        <a:rPr kumimoji="0" lang="es-EC" sz="1400" b="1" i="0" u="none" strike="noStrike" kern="1200" cap="none" spc="0" normalizeH="0" baseline="0" dirty="0" smtClean="0">
                          <a:ln>
                            <a:noFill/>
                          </a:ln>
                          <a:solidFill>
                            <a:srgbClr val="262626"/>
                          </a:solidFill>
                          <a:effectLst/>
                          <a:uLnTx/>
                          <a:uFillTx/>
                          <a:latin typeface="+mn-lt"/>
                          <a:ea typeface="+mn-ea"/>
                          <a:cs typeface="+mn-cs"/>
                        </a:rPr>
                        <a:t>madurez</a:t>
                      </a:r>
                      <a:r>
                        <a:rPr kumimoji="0" lang="es-EC" sz="1400" b="0" i="0" u="none" strike="noStrike" kern="1200" cap="none" spc="0" normalizeH="0" baseline="0" dirty="0" smtClean="0">
                          <a:ln>
                            <a:noFill/>
                          </a:ln>
                          <a:solidFill>
                            <a:srgbClr val="262626"/>
                          </a:solidFill>
                          <a:effectLst/>
                          <a:uLnTx/>
                          <a:uFillTx/>
                          <a:latin typeface="+mn-lt"/>
                          <a:ea typeface="+mn-ea"/>
                          <a:cs typeface="+mn-cs"/>
                        </a:rPr>
                        <a:t> en información.</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r>
              <a:tr h="405919">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b="1" kern="1200" noProof="0" dirty="0">
                          <a:solidFill>
                            <a:srgbClr val="262626"/>
                          </a:solidFill>
                          <a:latin typeface="+mn-lt"/>
                          <a:ea typeface="+mn-ea"/>
                          <a:cs typeface="+mn-cs"/>
                        </a:rPr>
                        <a:t> </a:t>
                      </a:r>
                      <a:r>
                        <a:rPr lang="en-GB" sz="1600" b="1" kern="1200" noProof="0" dirty="0" smtClean="0">
                          <a:solidFill>
                            <a:srgbClr val="262626"/>
                          </a:solidFill>
                          <a:latin typeface="+mn-lt"/>
                          <a:ea typeface="+mn-ea"/>
                          <a:cs typeface="+mn-cs"/>
                        </a:rPr>
                        <a:t> BICC</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La </a:t>
                      </a:r>
                      <a:r>
                        <a:rPr kumimoji="0" lang="es-EC" sz="1400" b="1" i="0" u="none" strike="noStrike" kern="1200" cap="none" spc="0" normalizeH="0" baseline="0" dirty="0" smtClean="0">
                          <a:ln>
                            <a:noFill/>
                          </a:ln>
                          <a:solidFill>
                            <a:srgbClr val="262626"/>
                          </a:solidFill>
                          <a:effectLst/>
                          <a:uLnTx/>
                          <a:uFillTx/>
                          <a:latin typeface="+mn-lt"/>
                          <a:ea typeface="+mn-ea"/>
                          <a:cs typeface="+mn-cs"/>
                        </a:rPr>
                        <a:t>información</a:t>
                      </a:r>
                      <a:r>
                        <a:rPr kumimoji="0" lang="es-EC" sz="1400" b="0" i="0" u="none" strike="noStrike" kern="1200" cap="none" spc="0" normalizeH="0" baseline="0" dirty="0" smtClean="0">
                          <a:ln>
                            <a:noFill/>
                          </a:ln>
                          <a:solidFill>
                            <a:srgbClr val="262626"/>
                          </a:solidFill>
                          <a:effectLst/>
                          <a:uLnTx/>
                          <a:uFillTx/>
                          <a:latin typeface="+mn-lt"/>
                          <a:ea typeface="+mn-ea"/>
                          <a:cs typeface="+mn-cs"/>
                        </a:rPr>
                        <a:t> </a:t>
                      </a:r>
                      <a:r>
                        <a:rPr kumimoji="0" lang="es-EC" sz="1400" b="1" i="0" u="none" strike="noStrike" kern="1200" cap="none" spc="0" normalizeH="0" baseline="0" dirty="0" smtClean="0">
                          <a:ln>
                            <a:noFill/>
                          </a:ln>
                          <a:solidFill>
                            <a:srgbClr val="262626"/>
                          </a:solidFill>
                          <a:effectLst/>
                          <a:uLnTx/>
                          <a:uFillTx/>
                          <a:latin typeface="+mn-lt"/>
                          <a:ea typeface="+mn-ea"/>
                          <a:cs typeface="+mn-cs"/>
                        </a:rPr>
                        <a:t>veraz</a:t>
                      </a:r>
                      <a:r>
                        <a:rPr kumimoji="0" lang="es-EC" sz="1400" b="0" i="0" u="none" strike="noStrike" kern="1200" cap="none" spc="0" normalizeH="0" baseline="0" dirty="0" smtClean="0">
                          <a:ln>
                            <a:noFill/>
                          </a:ln>
                          <a:solidFill>
                            <a:srgbClr val="262626"/>
                          </a:solidFill>
                          <a:effectLst/>
                          <a:uLnTx/>
                          <a:uFillTx/>
                          <a:latin typeface="+mn-lt"/>
                          <a:ea typeface="+mn-ea"/>
                          <a:cs typeface="+mn-cs"/>
                        </a:rPr>
                        <a:t> depende en gran medida del </a:t>
                      </a:r>
                      <a:r>
                        <a:rPr kumimoji="0" lang="es-EC" sz="1400" b="1" i="0" u="none" strike="noStrike" kern="1200" cap="none" spc="0" normalizeH="0" baseline="0" dirty="0" smtClean="0">
                          <a:ln>
                            <a:noFill/>
                          </a:ln>
                          <a:solidFill>
                            <a:srgbClr val="262626"/>
                          </a:solidFill>
                          <a:effectLst/>
                          <a:uLnTx/>
                          <a:uFillTx/>
                          <a:latin typeface="+mn-lt"/>
                          <a:ea typeface="+mn-ea"/>
                          <a:cs typeface="+mn-cs"/>
                        </a:rPr>
                        <a:t>BICC</a:t>
                      </a:r>
                      <a:r>
                        <a:rPr kumimoji="0" lang="es-EC" sz="1400" b="0" i="0" u="none" strike="noStrike" kern="1200" cap="none" spc="0" normalizeH="0" baseline="0" dirty="0" smtClean="0">
                          <a:ln>
                            <a:noFill/>
                          </a:ln>
                          <a:solidFill>
                            <a:srgbClr val="262626"/>
                          </a:solidFill>
                          <a:effectLst/>
                          <a:uLnTx/>
                          <a:uFillTx/>
                          <a:latin typeface="+mn-lt"/>
                          <a:ea typeface="+mn-ea"/>
                          <a:cs typeface="+mn-cs"/>
                        </a:rPr>
                        <a:t>, encargado de su gestión mediante una </a:t>
                      </a:r>
                      <a:r>
                        <a:rPr kumimoji="0" lang="es-EC" sz="1400" b="1" i="0" u="none" strike="noStrike" kern="1200" cap="none" spc="0" normalizeH="0" baseline="0" dirty="0" smtClean="0">
                          <a:ln>
                            <a:noFill/>
                          </a:ln>
                          <a:solidFill>
                            <a:srgbClr val="262626"/>
                          </a:solidFill>
                          <a:effectLst/>
                          <a:uLnTx/>
                          <a:uFillTx/>
                          <a:latin typeface="+mn-lt"/>
                          <a:ea typeface="+mn-ea"/>
                          <a:cs typeface="+mn-cs"/>
                        </a:rPr>
                        <a:t>comunicación</a:t>
                      </a:r>
                      <a:r>
                        <a:rPr kumimoji="0" lang="es-EC" sz="1400" b="0" i="0" u="none" strike="noStrike" kern="1200" cap="none" spc="0" normalizeH="0" baseline="0" dirty="0" smtClean="0">
                          <a:ln>
                            <a:noFill/>
                          </a:ln>
                          <a:solidFill>
                            <a:srgbClr val="262626"/>
                          </a:solidFill>
                          <a:effectLst/>
                          <a:uLnTx/>
                          <a:uFillTx/>
                          <a:latin typeface="+mn-lt"/>
                          <a:ea typeface="+mn-ea"/>
                          <a:cs typeface="+mn-cs"/>
                        </a:rPr>
                        <a:t> organizacional.</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chemeClr val="bg1"/>
                    </a:solidFill>
                  </a:tcPr>
                </a:tc>
              </a:tr>
              <a:tr h="40591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b="1" kern="1200" noProof="0" dirty="0" smtClean="0">
                          <a:solidFill>
                            <a:srgbClr val="262626"/>
                          </a:solidFill>
                          <a:latin typeface="+mn-lt"/>
                          <a:ea typeface="+mn-ea"/>
                          <a:cs typeface="+mn-cs"/>
                        </a:rPr>
                        <a:t>  Islas de </a:t>
                      </a:r>
                      <a:r>
                        <a:rPr lang="en-GB" sz="1600" b="1" kern="1200" noProof="0" dirty="0" err="1" smtClean="0">
                          <a:solidFill>
                            <a:srgbClr val="262626"/>
                          </a:solidFill>
                          <a:latin typeface="+mn-lt"/>
                          <a:ea typeface="+mn-ea"/>
                          <a:cs typeface="+mn-cs"/>
                        </a:rPr>
                        <a:t>Información</a:t>
                      </a:r>
                      <a:endParaRPr lang="en-GB" sz="1600" b="1" kern="1200" noProof="0" dirty="0" smtClean="0">
                        <a:solidFill>
                          <a:srgbClr val="262626"/>
                        </a:solidFill>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Una gestión adecuada del </a:t>
                      </a:r>
                      <a:r>
                        <a:rPr kumimoji="0" lang="es-EC" sz="1400" b="1" i="0" u="none" strike="noStrike" kern="1200" cap="none" spc="0" normalizeH="0" baseline="0" dirty="0" smtClean="0">
                          <a:ln>
                            <a:noFill/>
                          </a:ln>
                          <a:solidFill>
                            <a:srgbClr val="262626"/>
                          </a:solidFill>
                          <a:effectLst/>
                          <a:uLnTx/>
                          <a:uFillTx/>
                          <a:latin typeface="+mn-lt"/>
                          <a:ea typeface="+mn-ea"/>
                          <a:cs typeface="+mn-cs"/>
                        </a:rPr>
                        <a:t>BICC</a:t>
                      </a:r>
                      <a:r>
                        <a:rPr kumimoji="0" lang="es-EC" sz="1400" b="0" i="0" u="none" strike="noStrike" kern="1200" cap="none" spc="0" normalizeH="0" baseline="0" dirty="0" smtClean="0">
                          <a:ln>
                            <a:noFill/>
                          </a:ln>
                          <a:solidFill>
                            <a:srgbClr val="262626"/>
                          </a:solidFill>
                          <a:effectLst/>
                          <a:uLnTx/>
                          <a:uFillTx/>
                          <a:latin typeface="+mn-lt"/>
                          <a:ea typeface="+mn-ea"/>
                          <a:cs typeface="+mn-cs"/>
                        </a:rPr>
                        <a:t>, </a:t>
                      </a:r>
                      <a:r>
                        <a:rPr kumimoji="0" lang="es-EC" sz="1400" b="1" i="0" u="none" strike="noStrike" kern="1200" cap="none" spc="0" normalizeH="0" baseline="0" dirty="0" smtClean="0">
                          <a:ln>
                            <a:noFill/>
                          </a:ln>
                          <a:solidFill>
                            <a:srgbClr val="262626"/>
                          </a:solidFill>
                          <a:effectLst/>
                          <a:uLnTx/>
                          <a:uFillTx/>
                          <a:latin typeface="+mn-lt"/>
                          <a:ea typeface="+mn-ea"/>
                          <a:cs typeface="+mn-cs"/>
                        </a:rPr>
                        <a:t>reduce</a:t>
                      </a:r>
                      <a:r>
                        <a:rPr kumimoji="0" lang="es-EC" sz="1400" b="0" i="0" u="none" strike="noStrike" kern="1200" cap="none" spc="0" normalizeH="0" baseline="0" dirty="0" smtClean="0">
                          <a:ln>
                            <a:noFill/>
                          </a:ln>
                          <a:solidFill>
                            <a:srgbClr val="262626"/>
                          </a:solidFill>
                          <a:effectLst/>
                          <a:uLnTx/>
                          <a:uFillTx/>
                          <a:latin typeface="+mn-lt"/>
                          <a:ea typeface="+mn-ea"/>
                          <a:cs typeface="+mn-cs"/>
                        </a:rPr>
                        <a:t> los problemas de islas de información.</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r>
              <a:tr h="40591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b="1" kern="1200" noProof="0" dirty="0" smtClean="0">
                          <a:solidFill>
                            <a:srgbClr val="262626"/>
                          </a:solidFill>
                          <a:latin typeface="+mn-lt"/>
                          <a:ea typeface="+mn-ea"/>
                          <a:cs typeface="+mn-cs"/>
                        </a:rPr>
                        <a:t>  </a:t>
                      </a:r>
                      <a:r>
                        <a:rPr lang="en-GB" sz="1600" b="1" kern="1200" noProof="0" dirty="0" err="1" smtClean="0">
                          <a:solidFill>
                            <a:srgbClr val="262626"/>
                          </a:solidFill>
                          <a:latin typeface="+mn-lt"/>
                          <a:ea typeface="+mn-ea"/>
                          <a:cs typeface="+mn-cs"/>
                        </a:rPr>
                        <a:t>Gobierno</a:t>
                      </a:r>
                      <a:endParaRPr kumimoji="0" lang="en-GB" sz="16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La </a:t>
                      </a:r>
                      <a:r>
                        <a:rPr kumimoji="0" lang="es-EC" sz="1400" b="1" i="0" u="none" strike="noStrike" kern="1200" cap="none" spc="0" normalizeH="0" baseline="0" dirty="0" smtClean="0">
                          <a:ln>
                            <a:noFill/>
                          </a:ln>
                          <a:solidFill>
                            <a:srgbClr val="262626"/>
                          </a:solidFill>
                          <a:effectLst/>
                          <a:uLnTx/>
                          <a:uFillTx/>
                          <a:latin typeface="+mn-lt"/>
                          <a:ea typeface="+mn-ea"/>
                          <a:cs typeface="+mn-cs"/>
                        </a:rPr>
                        <a:t>gestión</a:t>
                      </a:r>
                      <a:r>
                        <a:rPr kumimoji="0" lang="es-EC" sz="1400" b="0" i="0" u="none" strike="noStrike" kern="1200" cap="none" spc="0" normalizeH="0" baseline="0" dirty="0" smtClean="0">
                          <a:ln>
                            <a:noFill/>
                          </a:ln>
                          <a:solidFill>
                            <a:srgbClr val="262626"/>
                          </a:solidFill>
                          <a:effectLst/>
                          <a:uLnTx/>
                          <a:uFillTx/>
                          <a:latin typeface="+mn-lt"/>
                          <a:ea typeface="+mn-ea"/>
                          <a:cs typeface="+mn-cs"/>
                        </a:rPr>
                        <a:t> de </a:t>
                      </a:r>
                      <a:r>
                        <a:rPr kumimoji="0" lang="es-EC" sz="1400" b="1" i="0" u="none" strike="noStrike" kern="1200" cap="none" spc="0" normalizeH="0" baseline="0" dirty="0" smtClean="0">
                          <a:ln>
                            <a:noFill/>
                          </a:ln>
                          <a:solidFill>
                            <a:srgbClr val="262626"/>
                          </a:solidFill>
                          <a:effectLst/>
                          <a:uLnTx/>
                          <a:uFillTx/>
                          <a:latin typeface="+mn-lt"/>
                          <a:ea typeface="+mn-ea"/>
                          <a:cs typeface="+mn-cs"/>
                        </a:rPr>
                        <a:t>Información</a:t>
                      </a:r>
                      <a:r>
                        <a:rPr kumimoji="0" lang="es-EC" sz="1400" b="0" i="0" u="none" strike="noStrike" kern="1200" cap="none" spc="0" normalizeH="0" baseline="0" dirty="0" smtClean="0">
                          <a:ln>
                            <a:noFill/>
                          </a:ln>
                          <a:solidFill>
                            <a:srgbClr val="262626"/>
                          </a:solidFill>
                          <a:effectLst/>
                          <a:uLnTx/>
                          <a:uFillTx/>
                          <a:latin typeface="+mn-lt"/>
                          <a:ea typeface="+mn-ea"/>
                          <a:cs typeface="+mn-cs"/>
                        </a:rPr>
                        <a:t> debe aplicar conceptos de </a:t>
                      </a:r>
                      <a:r>
                        <a:rPr kumimoji="0" lang="es-EC" sz="1400" b="1" i="0" u="none" strike="noStrike" kern="1200" cap="none" spc="0" normalizeH="0" baseline="0" dirty="0" smtClean="0">
                          <a:ln>
                            <a:noFill/>
                          </a:ln>
                          <a:solidFill>
                            <a:srgbClr val="262626"/>
                          </a:solidFill>
                          <a:effectLst/>
                          <a:uLnTx/>
                          <a:uFillTx/>
                          <a:latin typeface="+mn-lt"/>
                          <a:ea typeface="+mn-ea"/>
                          <a:cs typeface="+mn-cs"/>
                        </a:rPr>
                        <a:t>Gobierno</a:t>
                      </a:r>
                      <a:r>
                        <a:rPr kumimoji="0" lang="es-EC" sz="1400" b="0" i="0" u="none" strike="noStrike" kern="1200" cap="none" spc="0" normalizeH="0" baseline="0" dirty="0" smtClean="0">
                          <a:ln>
                            <a:noFill/>
                          </a:ln>
                          <a:solidFill>
                            <a:srgbClr val="262626"/>
                          </a:solidFill>
                          <a:effectLst/>
                          <a:uLnTx/>
                          <a:uFillTx/>
                          <a:latin typeface="+mn-lt"/>
                          <a:ea typeface="+mn-ea"/>
                          <a:cs typeface="+mn-cs"/>
                        </a:rPr>
                        <a:t> que sirva de </a:t>
                      </a:r>
                      <a:r>
                        <a:rPr kumimoji="0" lang="es-EC" sz="1400" b="1" i="0" u="none" strike="noStrike" kern="1200" cap="none" spc="0" normalizeH="0" baseline="0" dirty="0" smtClean="0">
                          <a:ln>
                            <a:noFill/>
                          </a:ln>
                          <a:solidFill>
                            <a:srgbClr val="262626"/>
                          </a:solidFill>
                          <a:effectLst/>
                          <a:uLnTx/>
                          <a:uFillTx/>
                          <a:latin typeface="+mn-lt"/>
                          <a:ea typeface="+mn-ea"/>
                          <a:cs typeface="+mn-cs"/>
                        </a:rPr>
                        <a:t>paraguas</a:t>
                      </a:r>
                      <a:r>
                        <a:rPr kumimoji="0" lang="es-EC" sz="1400" b="0" i="0" u="none" strike="noStrike" kern="1200" cap="none" spc="0" normalizeH="0" baseline="0" dirty="0" smtClean="0">
                          <a:ln>
                            <a:noFill/>
                          </a:ln>
                          <a:solidFill>
                            <a:srgbClr val="262626"/>
                          </a:solidFill>
                          <a:effectLst/>
                          <a:uLnTx/>
                          <a:uFillTx/>
                          <a:latin typeface="+mn-lt"/>
                          <a:ea typeface="+mn-ea"/>
                          <a:cs typeface="+mn-cs"/>
                        </a:rPr>
                        <a:t> a toda la </a:t>
                      </a:r>
                      <a:r>
                        <a:rPr kumimoji="0" lang="es-EC" sz="1400" b="1" i="0" u="none" strike="noStrike" kern="1200" cap="none" spc="0" normalizeH="0" baseline="0" dirty="0" smtClean="0">
                          <a:ln>
                            <a:noFill/>
                          </a:ln>
                          <a:solidFill>
                            <a:srgbClr val="262626"/>
                          </a:solidFill>
                          <a:effectLst/>
                          <a:uLnTx/>
                          <a:uFillTx/>
                          <a:latin typeface="+mn-lt"/>
                          <a:ea typeface="+mn-ea"/>
                          <a:cs typeface="+mn-cs"/>
                        </a:rPr>
                        <a:t>organización</a:t>
                      </a:r>
                      <a:r>
                        <a:rPr kumimoji="0" lang="es-EC" sz="1400" b="0" i="0" u="none" strike="noStrike" kern="1200" cap="none" spc="0" normalizeH="0" baseline="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chemeClr val="bg1"/>
                    </a:solidFill>
                  </a:tcPr>
                </a:tc>
              </a:tr>
              <a:tr h="40591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b="1" kern="1200" noProof="0" dirty="0" smtClean="0">
                          <a:solidFill>
                            <a:srgbClr val="262626"/>
                          </a:solidFill>
                          <a:latin typeface="+mn-lt"/>
                          <a:ea typeface="+mn-ea"/>
                          <a:cs typeface="+mn-cs"/>
                        </a:rPr>
                        <a:t>  Stakeholders</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El principal </a:t>
                      </a:r>
                      <a:r>
                        <a:rPr kumimoji="0" lang="es-EC" sz="1400" b="1" i="0" u="none" strike="noStrike" kern="1200" cap="none" spc="0" normalizeH="0" baseline="0" dirty="0" smtClean="0">
                          <a:ln>
                            <a:noFill/>
                          </a:ln>
                          <a:solidFill>
                            <a:srgbClr val="262626"/>
                          </a:solidFill>
                          <a:effectLst/>
                          <a:uLnTx/>
                          <a:uFillTx/>
                          <a:latin typeface="+mn-lt"/>
                          <a:ea typeface="+mn-ea"/>
                          <a:cs typeface="+mn-cs"/>
                        </a:rPr>
                        <a:t>éxito</a:t>
                      </a:r>
                      <a:r>
                        <a:rPr kumimoji="0" lang="es-EC" sz="1400" b="0" i="0" u="none" strike="noStrike" kern="1200" cap="none" spc="0" normalizeH="0" baseline="0" dirty="0" smtClean="0">
                          <a:ln>
                            <a:noFill/>
                          </a:ln>
                          <a:solidFill>
                            <a:srgbClr val="262626"/>
                          </a:solidFill>
                          <a:effectLst/>
                          <a:uLnTx/>
                          <a:uFillTx/>
                          <a:latin typeface="+mn-lt"/>
                          <a:ea typeface="+mn-ea"/>
                          <a:cs typeface="+mn-cs"/>
                        </a:rPr>
                        <a:t> de </a:t>
                      </a:r>
                      <a:r>
                        <a:rPr kumimoji="0" lang="es-EC" sz="1400" b="1" i="0" u="none" strike="noStrike" kern="1200" cap="none" spc="0" normalizeH="0" baseline="0" dirty="0" smtClean="0">
                          <a:ln>
                            <a:noFill/>
                          </a:ln>
                          <a:solidFill>
                            <a:srgbClr val="262626"/>
                          </a:solidFill>
                          <a:effectLst/>
                          <a:uLnTx/>
                          <a:uFillTx/>
                          <a:latin typeface="+mn-lt"/>
                          <a:ea typeface="+mn-ea"/>
                          <a:cs typeface="+mn-cs"/>
                        </a:rPr>
                        <a:t>BI</a:t>
                      </a:r>
                      <a:r>
                        <a:rPr kumimoji="0" lang="es-EC" sz="1400" b="0" i="0" u="none" strike="noStrike" kern="1200" cap="none" spc="0" normalizeH="0" baseline="0" dirty="0" smtClean="0">
                          <a:ln>
                            <a:noFill/>
                          </a:ln>
                          <a:solidFill>
                            <a:srgbClr val="262626"/>
                          </a:solidFill>
                          <a:effectLst/>
                          <a:uLnTx/>
                          <a:uFillTx/>
                          <a:latin typeface="+mn-lt"/>
                          <a:ea typeface="+mn-ea"/>
                          <a:cs typeface="+mn-cs"/>
                        </a:rPr>
                        <a:t> esta dado en la medida de </a:t>
                      </a:r>
                      <a:r>
                        <a:rPr kumimoji="0" lang="es-EC" sz="1400" b="1" i="0" u="none" strike="noStrike" kern="1200" cap="none" spc="0" normalizeH="0" baseline="0" dirty="0" smtClean="0">
                          <a:ln>
                            <a:noFill/>
                          </a:ln>
                          <a:solidFill>
                            <a:srgbClr val="262626"/>
                          </a:solidFill>
                          <a:effectLst/>
                          <a:uLnTx/>
                          <a:uFillTx/>
                          <a:latin typeface="+mn-lt"/>
                          <a:ea typeface="+mn-ea"/>
                          <a:cs typeface="+mn-cs"/>
                        </a:rPr>
                        <a:t>participación</a:t>
                      </a:r>
                      <a:r>
                        <a:rPr kumimoji="0" lang="es-EC" sz="1400" b="0" i="0" u="none" strike="noStrike" kern="1200" cap="none" spc="0" normalizeH="0" baseline="0" dirty="0" smtClean="0">
                          <a:ln>
                            <a:noFill/>
                          </a:ln>
                          <a:solidFill>
                            <a:srgbClr val="262626"/>
                          </a:solidFill>
                          <a:effectLst/>
                          <a:uLnTx/>
                          <a:uFillTx/>
                          <a:latin typeface="+mn-lt"/>
                          <a:ea typeface="+mn-ea"/>
                          <a:cs typeface="+mn-cs"/>
                        </a:rPr>
                        <a:t> </a:t>
                      </a:r>
                      <a:r>
                        <a:rPr kumimoji="0" lang="es-EC" sz="1400" b="1" i="0" u="none" strike="noStrike" kern="1200" cap="none" spc="0" normalizeH="0" baseline="0" dirty="0" smtClean="0">
                          <a:ln>
                            <a:noFill/>
                          </a:ln>
                          <a:solidFill>
                            <a:srgbClr val="262626"/>
                          </a:solidFill>
                          <a:effectLst/>
                          <a:uLnTx/>
                          <a:uFillTx/>
                          <a:latin typeface="+mn-lt"/>
                          <a:ea typeface="+mn-ea"/>
                          <a:cs typeface="+mn-cs"/>
                        </a:rPr>
                        <a:t>constante</a:t>
                      </a:r>
                      <a:r>
                        <a:rPr kumimoji="0" lang="es-EC" sz="1400" b="0" i="0" u="none" strike="noStrike" kern="1200" cap="none" spc="0" normalizeH="0" baseline="0" dirty="0" smtClean="0">
                          <a:ln>
                            <a:noFill/>
                          </a:ln>
                          <a:solidFill>
                            <a:srgbClr val="262626"/>
                          </a:solidFill>
                          <a:effectLst/>
                          <a:uLnTx/>
                          <a:uFillTx/>
                          <a:latin typeface="+mn-lt"/>
                          <a:ea typeface="+mn-ea"/>
                          <a:cs typeface="+mn-cs"/>
                        </a:rPr>
                        <a:t> y </a:t>
                      </a:r>
                      <a:r>
                        <a:rPr kumimoji="0" lang="es-EC" sz="1400" b="1" i="0" u="none" strike="noStrike" kern="1200" cap="none" spc="0" normalizeH="0" baseline="0" dirty="0" smtClean="0">
                          <a:ln>
                            <a:noFill/>
                          </a:ln>
                          <a:solidFill>
                            <a:srgbClr val="262626"/>
                          </a:solidFill>
                          <a:effectLst/>
                          <a:uLnTx/>
                          <a:uFillTx/>
                          <a:latin typeface="+mn-lt"/>
                          <a:ea typeface="+mn-ea"/>
                          <a:cs typeface="+mn-cs"/>
                        </a:rPr>
                        <a:t>coordinada</a:t>
                      </a:r>
                      <a:r>
                        <a:rPr kumimoji="0" lang="es-EC" sz="1400" b="0" i="0" u="none" strike="noStrike" kern="1200" cap="none" spc="0" normalizeH="0" baseline="0" dirty="0" smtClean="0">
                          <a:ln>
                            <a:noFill/>
                          </a:ln>
                          <a:solidFill>
                            <a:srgbClr val="262626"/>
                          </a:solidFill>
                          <a:effectLst/>
                          <a:uLnTx/>
                          <a:uFillTx/>
                          <a:latin typeface="+mn-lt"/>
                          <a:ea typeface="+mn-ea"/>
                          <a:cs typeface="+mn-cs"/>
                        </a:rPr>
                        <a:t> de los </a:t>
                      </a:r>
                      <a:r>
                        <a:rPr kumimoji="0" lang="es-EC" sz="1400" b="1" i="0" u="none" strike="noStrike" kern="1200" cap="none" spc="0" normalizeH="0" baseline="0" dirty="0" smtClean="0">
                          <a:ln>
                            <a:noFill/>
                          </a:ln>
                          <a:solidFill>
                            <a:srgbClr val="262626"/>
                          </a:solidFill>
                          <a:effectLst/>
                          <a:uLnTx/>
                          <a:uFillTx/>
                          <a:latin typeface="+mn-lt"/>
                          <a:ea typeface="+mn-ea"/>
                          <a:cs typeface="+mn-cs"/>
                        </a:rPr>
                        <a:t>involucrados</a:t>
                      </a:r>
                      <a:r>
                        <a:rPr kumimoji="0" lang="es-EC" sz="1400" b="0" i="0" u="none" strike="noStrike" kern="1200" cap="none" spc="0" normalizeH="0" baseline="0" dirty="0" smtClean="0">
                          <a:ln>
                            <a:noFill/>
                          </a:ln>
                          <a:solidFill>
                            <a:srgbClr val="262626"/>
                          </a:solidFill>
                          <a:effectLst/>
                          <a:uLnTx/>
                          <a:uFillTx/>
                          <a:latin typeface="+mn-lt"/>
                          <a:ea typeface="+mn-ea"/>
                          <a:cs typeface="+mn-cs"/>
                        </a:rPr>
                        <a:t> en el proyecto, así como el compromiso de apoyo por parte de los directivos</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rgbClr val="F2F2F2"/>
                    </a:solidFill>
                  </a:tcPr>
                </a:tc>
              </a:tr>
              <a:tr h="40591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600" b="1" kern="1200" noProof="0" dirty="0" smtClean="0">
                          <a:solidFill>
                            <a:srgbClr val="262626"/>
                          </a:solidFill>
                          <a:latin typeface="+mn-lt"/>
                          <a:ea typeface="+mn-ea"/>
                          <a:cs typeface="+mn-cs"/>
                        </a:rPr>
                        <a:t>  </a:t>
                      </a:r>
                      <a:r>
                        <a:rPr lang="en-GB" sz="1600" b="1" kern="1200" noProof="0" dirty="0" err="1" smtClean="0">
                          <a:solidFill>
                            <a:srgbClr val="262626"/>
                          </a:solidFill>
                          <a:latin typeface="+mn-lt"/>
                          <a:ea typeface="+mn-ea"/>
                          <a:cs typeface="+mn-cs"/>
                        </a:rPr>
                        <a:t>Inversiones</a:t>
                      </a:r>
                      <a:endParaRPr lang="en-GB" sz="1600" b="1" kern="1200" noProof="0" dirty="0" smtClean="0">
                        <a:solidFill>
                          <a:srgbClr val="262626"/>
                        </a:solidFill>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dirty="0" smtClean="0">
                          <a:ln>
                            <a:noFill/>
                          </a:ln>
                          <a:solidFill>
                            <a:srgbClr val="262626"/>
                          </a:solidFill>
                          <a:effectLst/>
                          <a:uLnTx/>
                          <a:uFillTx/>
                          <a:latin typeface="+mn-lt"/>
                          <a:ea typeface="+mn-ea"/>
                          <a:cs typeface="+mn-cs"/>
                        </a:rPr>
                        <a:t>Las inversiones de BI y analítica dependen en gran medida de </a:t>
                      </a:r>
                      <a:r>
                        <a:rPr kumimoji="0" lang="es-EC" sz="1400" b="1" i="0" u="none" strike="noStrike" kern="1200" cap="none" spc="0" normalizeH="0" baseline="0" dirty="0" smtClean="0">
                          <a:ln>
                            <a:noFill/>
                          </a:ln>
                          <a:solidFill>
                            <a:srgbClr val="262626"/>
                          </a:solidFill>
                          <a:effectLst/>
                          <a:uLnTx/>
                          <a:uFillTx/>
                          <a:latin typeface="+mn-lt"/>
                          <a:ea typeface="+mn-ea"/>
                          <a:cs typeface="+mn-cs"/>
                        </a:rPr>
                        <a:t>implementaciones</a:t>
                      </a:r>
                      <a:r>
                        <a:rPr kumimoji="0" lang="es-EC" sz="1400" b="0" i="0" u="none" strike="noStrike" kern="1200" cap="none" spc="0" normalizeH="0" baseline="0" dirty="0" smtClean="0">
                          <a:ln>
                            <a:noFill/>
                          </a:ln>
                          <a:solidFill>
                            <a:srgbClr val="262626"/>
                          </a:solidFill>
                          <a:effectLst/>
                          <a:uLnTx/>
                          <a:uFillTx/>
                          <a:latin typeface="+mn-lt"/>
                          <a:ea typeface="+mn-ea"/>
                          <a:cs typeface="+mn-cs"/>
                        </a:rPr>
                        <a:t> anteriores </a:t>
                      </a:r>
                      <a:r>
                        <a:rPr kumimoji="0" lang="es-EC" sz="1400" b="1" i="0" u="none" strike="noStrike" kern="1200" cap="none" spc="0" normalizeH="0" baseline="0" dirty="0" smtClean="0">
                          <a:ln>
                            <a:noFill/>
                          </a:ln>
                          <a:solidFill>
                            <a:srgbClr val="262626"/>
                          </a:solidFill>
                          <a:effectLst/>
                          <a:uLnTx/>
                          <a:uFillTx/>
                          <a:latin typeface="+mn-lt"/>
                          <a:ea typeface="+mn-ea"/>
                          <a:cs typeface="+mn-cs"/>
                        </a:rPr>
                        <a:t>exitosas</a:t>
                      </a:r>
                      <a:r>
                        <a:rPr kumimoji="0" lang="es-EC" sz="1400" b="0" i="0" u="none" strike="noStrike" kern="1200" cap="none" spc="0" normalizeH="0" baseline="0" dirty="0" smtClean="0">
                          <a:ln>
                            <a:noFill/>
                          </a:ln>
                          <a:solidFill>
                            <a:srgbClr val="262626"/>
                          </a:solidFill>
                          <a:effectLst/>
                          <a:uLnTx/>
                          <a:uFillTx/>
                          <a:latin typeface="+mn-lt"/>
                          <a:ea typeface="+mn-ea"/>
                          <a:cs typeface="+mn-cs"/>
                        </a:rPr>
                        <a:t> o que no hayan fallado; así como  de </a:t>
                      </a:r>
                      <a:r>
                        <a:rPr kumimoji="0" lang="es-EC" sz="1400" b="1" i="0" u="none" strike="noStrike" kern="1200" cap="none" spc="0" normalizeH="0" baseline="0" dirty="0" smtClean="0">
                          <a:ln>
                            <a:noFill/>
                          </a:ln>
                          <a:solidFill>
                            <a:srgbClr val="262626"/>
                          </a:solidFill>
                          <a:effectLst/>
                          <a:uLnTx/>
                          <a:uFillTx/>
                          <a:latin typeface="+mn-lt"/>
                          <a:ea typeface="+mn-ea"/>
                          <a:cs typeface="+mn-cs"/>
                        </a:rPr>
                        <a:t>empresas</a:t>
                      </a:r>
                      <a:r>
                        <a:rPr kumimoji="0" lang="es-EC" sz="1400" b="0" i="0" u="none" strike="noStrike" kern="1200" cap="none" spc="0" normalizeH="0" baseline="0" dirty="0" smtClean="0">
                          <a:ln>
                            <a:noFill/>
                          </a:ln>
                          <a:solidFill>
                            <a:srgbClr val="262626"/>
                          </a:solidFill>
                          <a:effectLst/>
                          <a:uLnTx/>
                          <a:uFillTx/>
                          <a:latin typeface="+mn-lt"/>
                          <a:ea typeface="+mn-ea"/>
                          <a:cs typeface="+mn-cs"/>
                        </a:rPr>
                        <a:t> con elevada </a:t>
                      </a:r>
                      <a:r>
                        <a:rPr kumimoji="0" lang="es-EC" sz="1400" b="1" i="0" u="none" strike="noStrike" kern="1200" cap="none" spc="0" normalizeH="0" baseline="0" dirty="0" smtClean="0">
                          <a:ln>
                            <a:noFill/>
                          </a:ln>
                          <a:solidFill>
                            <a:srgbClr val="262626"/>
                          </a:solidFill>
                          <a:effectLst/>
                          <a:uLnTx/>
                          <a:uFillTx/>
                          <a:latin typeface="+mn-lt"/>
                          <a:ea typeface="+mn-ea"/>
                          <a:cs typeface="+mn-cs"/>
                        </a:rPr>
                        <a:t>madurez</a:t>
                      </a:r>
                      <a:r>
                        <a:rPr kumimoji="0" lang="es-EC" sz="1400" b="0" i="0" u="none" strike="noStrike" kern="1200" cap="none" spc="0" normalizeH="0" baseline="0" dirty="0" smtClean="0">
                          <a:ln>
                            <a:noFill/>
                          </a:ln>
                          <a:solidFill>
                            <a:srgbClr val="262626"/>
                          </a:solidFill>
                          <a:effectLst/>
                          <a:uLnTx/>
                          <a:uFillTx/>
                          <a:latin typeface="+mn-lt"/>
                          <a:ea typeface="+mn-ea"/>
                          <a:cs typeface="+mn-cs"/>
                        </a:rPr>
                        <a:t>.</a:t>
                      </a:r>
                      <a:endParaRPr kumimoji="0" lang="en-GB" sz="1400" b="0" i="0" u="none" strike="noStrike" kern="1200" cap="none" spc="0" normalizeH="0" baseline="0" noProof="0" dirty="0" smtClean="0">
                        <a:ln>
                          <a:noFill/>
                        </a:ln>
                        <a:solidFill>
                          <a:srgbClr val="262626"/>
                        </a:solidFill>
                        <a:effectLst/>
                        <a:uLnTx/>
                        <a:uFillTx/>
                        <a:latin typeface="+mn-lt"/>
                        <a:ea typeface="+mn-ea"/>
                        <a:cs typeface="+mn-cs"/>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rgbClr val="A6A6A6"/>
                      </a:solidFill>
                      <a:prstDash val="sysDot"/>
                      <a:round/>
                      <a:headEnd type="none" w="med" len="med"/>
                      <a:tailEnd type="none" w="med" len="med"/>
                    </a:lnT>
                    <a:lnB w="12700" cap="flat" cmpd="sng" algn="ctr">
                      <a:solidFill>
                        <a:srgbClr val="A6A6A6"/>
                      </a:solidFill>
                      <a:prstDash val="sysDot"/>
                      <a:round/>
                      <a:headEnd type="none" w="med" len="med"/>
                      <a:tailEnd type="none" w="med" len="med"/>
                    </a:lnB>
                    <a:solidFill>
                      <a:schemeClr val="bg1"/>
                    </a:solidFill>
                  </a:tcPr>
                </a:tc>
              </a:tr>
            </a:tbl>
          </a:graphicData>
        </a:graphic>
      </p:graphicFrame>
      <p:grpSp>
        <p:nvGrpSpPr>
          <p:cNvPr id="13" name="12 Grupo"/>
          <p:cNvGrpSpPr/>
          <p:nvPr/>
        </p:nvGrpSpPr>
        <p:grpSpPr>
          <a:xfrm>
            <a:off x="107504" y="5949280"/>
            <a:ext cx="737223" cy="778569"/>
            <a:chOff x="107504" y="5949280"/>
            <a:chExt cx="737223" cy="778569"/>
          </a:xfrm>
        </p:grpSpPr>
        <p:pic>
          <p:nvPicPr>
            <p:cNvPr id="14"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247595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sz="3600" b="1" dirty="0">
                <a:solidFill>
                  <a:schemeClr val="tx2">
                    <a:lumMod val="60000"/>
                    <a:lumOff val="40000"/>
                  </a:schemeClr>
                </a:solidFill>
                <a:latin typeface="Albertus MT" pitchFamily="18" charset="0"/>
              </a:rPr>
              <a:t>Hallazgos</a:t>
            </a: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aphicFrame>
        <p:nvGraphicFramePr>
          <p:cNvPr id="15" name="5 Marcador de contenido"/>
          <p:cNvGraphicFramePr>
            <a:graphicFrameLocks noGrp="1"/>
          </p:cNvGraphicFramePr>
          <p:nvPr>
            <p:ph idx="1"/>
            <p:extLst>
              <p:ext uri="{D42A27DB-BD31-4B8C-83A1-F6EECF244321}">
                <p14:modId xmlns:p14="http://schemas.microsoft.com/office/powerpoint/2010/main" val="3339937412"/>
              </p:ext>
            </p:extLst>
          </p:nvPr>
        </p:nvGraphicFramePr>
        <p:xfrm>
          <a:off x="1763688" y="1896474"/>
          <a:ext cx="5533841" cy="3188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4 Grupo"/>
          <p:cNvGrpSpPr/>
          <p:nvPr/>
        </p:nvGrpSpPr>
        <p:grpSpPr>
          <a:xfrm>
            <a:off x="5436096" y="2492896"/>
            <a:ext cx="2808312" cy="877163"/>
            <a:chOff x="5436096" y="2492896"/>
            <a:chExt cx="2808312" cy="877163"/>
          </a:xfrm>
        </p:grpSpPr>
        <p:cxnSp>
          <p:nvCxnSpPr>
            <p:cNvPr id="17" name="Gerade Verbindung 25"/>
            <p:cNvCxnSpPr/>
            <p:nvPr/>
          </p:nvCxnSpPr>
          <p:spPr bwMode="gray">
            <a:xfrm flipH="1">
              <a:off x="5436096" y="2931477"/>
              <a:ext cx="1207865" cy="0"/>
            </a:xfrm>
            <a:prstGeom prst="line">
              <a:avLst/>
            </a:prstGeom>
            <a:noFill/>
            <a:ln w="19050">
              <a:solidFill>
                <a:srgbClr val="969696"/>
              </a:solidFill>
              <a:prstDash val="sysDot"/>
              <a:round/>
              <a:headEnd/>
              <a:tailEnd/>
            </a:ln>
            <a:effectLst/>
          </p:spPr>
        </p:cxnSp>
        <p:sp>
          <p:nvSpPr>
            <p:cNvPr id="18" name="Rechteck 26"/>
            <p:cNvSpPr/>
            <p:nvPr/>
          </p:nvSpPr>
          <p:spPr bwMode="gray">
            <a:xfrm>
              <a:off x="6719332" y="2492896"/>
              <a:ext cx="1525076" cy="877163"/>
            </a:xfrm>
            <a:prstGeom prst="rect">
              <a:avLst/>
            </a:prstGeom>
          </p:spPr>
          <p:txBody>
            <a:bodyPr wrap="square" lIns="0" tIns="0" bIns="0" anchor="ctr" anchorCtr="0">
              <a:spAutoFit/>
            </a:bodyPr>
            <a:lstStyle/>
            <a:p>
              <a:pPr>
                <a:lnSpc>
                  <a:spcPct val="95000"/>
                </a:lnSpc>
                <a:spcAft>
                  <a:spcPts val="400"/>
                </a:spcAft>
                <a:buClr>
                  <a:srgbClr val="808080"/>
                </a:buClr>
                <a:defRPr/>
              </a:pPr>
              <a:r>
                <a:rPr lang="en-US" b="1" noProof="1" smtClean="0">
                  <a:cs typeface="Arial" charset="0"/>
                </a:rPr>
                <a:t>Dirección</a:t>
              </a:r>
              <a:r>
                <a:rPr lang="en-US" sz="2000" b="1" noProof="1" smtClean="0">
                  <a:cs typeface="Arial" charset="0"/>
                </a:rPr>
                <a:t/>
              </a:r>
              <a:br>
                <a:rPr lang="en-US" sz="2000" b="1" noProof="1" smtClean="0">
                  <a:cs typeface="Arial" charset="0"/>
                </a:rPr>
              </a:br>
              <a:r>
                <a:rPr lang="en-US" sz="1050" noProof="1" smtClean="0"/>
                <a:t>Ejercer Gestión de Información en Empresa, Normativas, Políticas, Estándares, etc.</a:t>
              </a:r>
              <a:endParaRPr lang="en-US" sz="2000" b="1" noProof="1" smtClean="0">
                <a:cs typeface="Arial" charset="0"/>
              </a:endParaRPr>
            </a:p>
          </p:txBody>
        </p:sp>
        <p:cxnSp>
          <p:nvCxnSpPr>
            <p:cNvPr id="19" name="Gerade Verbindung 27"/>
            <p:cNvCxnSpPr/>
            <p:nvPr/>
          </p:nvCxnSpPr>
          <p:spPr bwMode="gray">
            <a:xfrm>
              <a:off x="6649662" y="2714644"/>
              <a:ext cx="0" cy="433666"/>
            </a:xfrm>
            <a:prstGeom prst="line">
              <a:avLst/>
            </a:prstGeom>
            <a:noFill/>
            <a:ln w="19050">
              <a:solidFill>
                <a:srgbClr val="969696"/>
              </a:solidFill>
              <a:prstDash val="sysDot"/>
              <a:round/>
              <a:headEnd/>
              <a:tailEnd/>
            </a:ln>
            <a:effectLst/>
          </p:spPr>
        </p:cxnSp>
      </p:grpSp>
      <p:grpSp>
        <p:nvGrpSpPr>
          <p:cNvPr id="4" name="3 Grupo"/>
          <p:cNvGrpSpPr/>
          <p:nvPr/>
        </p:nvGrpSpPr>
        <p:grpSpPr>
          <a:xfrm>
            <a:off x="395536" y="2257132"/>
            <a:ext cx="3275767" cy="621452"/>
            <a:chOff x="395536" y="2257132"/>
            <a:chExt cx="3275767" cy="621452"/>
          </a:xfrm>
        </p:grpSpPr>
        <p:cxnSp>
          <p:nvCxnSpPr>
            <p:cNvPr id="21" name="Gerade Verbindung 11"/>
            <p:cNvCxnSpPr/>
            <p:nvPr/>
          </p:nvCxnSpPr>
          <p:spPr bwMode="gray">
            <a:xfrm flipH="1">
              <a:off x="2771800" y="2567858"/>
              <a:ext cx="899503" cy="0"/>
            </a:xfrm>
            <a:prstGeom prst="line">
              <a:avLst/>
            </a:prstGeom>
            <a:noFill/>
            <a:ln w="19050">
              <a:solidFill>
                <a:srgbClr val="969696"/>
              </a:solidFill>
              <a:prstDash val="sysDot"/>
              <a:round/>
              <a:headEnd/>
              <a:tailEnd/>
            </a:ln>
            <a:effectLst/>
          </p:spPr>
        </p:cxnSp>
        <p:sp>
          <p:nvSpPr>
            <p:cNvPr id="22" name="Rechteck 12"/>
            <p:cNvSpPr/>
            <p:nvPr/>
          </p:nvSpPr>
          <p:spPr bwMode="gray">
            <a:xfrm>
              <a:off x="395536" y="2257132"/>
              <a:ext cx="2359201" cy="621452"/>
            </a:xfrm>
            <a:prstGeom prst="rect">
              <a:avLst/>
            </a:prstGeom>
          </p:spPr>
          <p:txBody>
            <a:bodyPr wrap="square" lIns="0" tIns="0" bIns="0" anchor="ctr" anchorCtr="0">
              <a:spAutoFit/>
            </a:bodyPr>
            <a:lstStyle/>
            <a:p>
              <a:pPr algn="r">
                <a:lnSpc>
                  <a:spcPct val="95000"/>
                </a:lnSpc>
                <a:spcAft>
                  <a:spcPts val="400"/>
                </a:spcAft>
                <a:buClr>
                  <a:srgbClr val="808080"/>
                </a:buClr>
                <a:defRPr/>
              </a:pPr>
              <a:r>
                <a:rPr lang="en-US" b="1" noProof="1" smtClean="0">
                  <a:cs typeface="Arial" charset="0"/>
                </a:rPr>
                <a:t>Gestión</a:t>
              </a:r>
              <a:r>
                <a:rPr lang="en-US" sz="2000" b="1" noProof="1" smtClean="0">
                  <a:cs typeface="Arial" charset="0"/>
                </a:rPr>
                <a:t/>
              </a:r>
              <a:br>
                <a:rPr lang="en-US" sz="2000" b="1" noProof="1" smtClean="0">
                  <a:cs typeface="Arial" charset="0"/>
                </a:rPr>
              </a:br>
              <a:r>
                <a:rPr lang="en-US" sz="1050" noProof="1" smtClean="0"/>
                <a:t>Velar por el activo de la Empresa.</a:t>
              </a:r>
            </a:p>
            <a:p>
              <a:pPr algn="r">
                <a:lnSpc>
                  <a:spcPct val="95000"/>
                </a:lnSpc>
                <a:spcAft>
                  <a:spcPts val="400"/>
                </a:spcAft>
                <a:buClr>
                  <a:srgbClr val="808080"/>
                </a:buClr>
                <a:defRPr/>
              </a:pPr>
              <a:r>
                <a:rPr lang="en-US" sz="1050" noProof="1"/>
                <a:t>Calidad</a:t>
              </a:r>
              <a:r>
                <a:rPr lang="en-US" sz="1050" noProof="1" smtClean="0">
                  <a:cs typeface="Arial" charset="0"/>
                </a:rPr>
                <a:t> de </a:t>
              </a:r>
              <a:r>
                <a:rPr lang="en-US" sz="1050" noProof="1"/>
                <a:t>Datos</a:t>
              </a:r>
            </a:p>
          </p:txBody>
        </p:sp>
        <p:cxnSp>
          <p:nvCxnSpPr>
            <p:cNvPr id="23" name="Gerade Verbindung 13"/>
            <p:cNvCxnSpPr/>
            <p:nvPr/>
          </p:nvCxnSpPr>
          <p:spPr bwMode="gray">
            <a:xfrm>
              <a:off x="2754737" y="2282780"/>
              <a:ext cx="0" cy="570156"/>
            </a:xfrm>
            <a:prstGeom prst="line">
              <a:avLst/>
            </a:prstGeom>
            <a:noFill/>
            <a:ln w="19050">
              <a:solidFill>
                <a:srgbClr val="969696"/>
              </a:solidFill>
              <a:prstDash val="sysDot"/>
              <a:round/>
              <a:headEnd/>
              <a:tailEnd/>
            </a:ln>
            <a:effectLst/>
          </p:spPr>
        </p:cxnSp>
      </p:grpSp>
      <p:grpSp>
        <p:nvGrpSpPr>
          <p:cNvPr id="3" name="2 Grupo"/>
          <p:cNvGrpSpPr/>
          <p:nvPr/>
        </p:nvGrpSpPr>
        <p:grpSpPr>
          <a:xfrm>
            <a:off x="870284" y="4077072"/>
            <a:ext cx="3269668" cy="570156"/>
            <a:chOff x="870284" y="4077072"/>
            <a:chExt cx="3269668" cy="570156"/>
          </a:xfrm>
        </p:grpSpPr>
        <p:cxnSp>
          <p:nvCxnSpPr>
            <p:cNvPr id="25" name="Gerade Verbindung 18"/>
            <p:cNvCxnSpPr>
              <a:endCxn id="26" idx="3"/>
            </p:cNvCxnSpPr>
            <p:nvPr/>
          </p:nvCxnSpPr>
          <p:spPr bwMode="gray">
            <a:xfrm flipH="1">
              <a:off x="3229485" y="4362150"/>
              <a:ext cx="910467" cy="0"/>
            </a:xfrm>
            <a:prstGeom prst="line">
              <a:avLst/>
            </a:prstGeom>
            <a:noFill/>
            <a:ln w="19050">
              <a:solidFill>
                <a:srgbClr val="969696"/>
              </a:solidFill>
              <a:prstDash val="sysDot"/>
              <a:round/>
              <a:headEnd/>
              <a:tailEnd/>
            </a:ln>
            <a:effectLst/>
          </p:spPr>
        </p:cxnSp>
        <p:sp>
          <p:nvSpPr>
            <p:cNvPr id="26" name="Rechteck 19"/>
            <p:cNvSpPr/>
            <p:nvPr/>
          </p:nvSpPr>
          <p:spPr bwMode="gray">
            <a:xfrm>
              <a:off x="870284" y="4077072"/>
              <a:ext cx="2359201" cy="570156"/>
            </a:xfrm>
            <a:prstGeom prst="rect">
              <a:avLst/>
            </a:prstGeom>
          </p:spPr>
          <p:txBody>
            <a:bodyPr wrap="square" lIns="0" tIns="0" bIns="0" anchor="ctr" anchorCtr="0">
              <a:spAutoFit/>
            </a:bodyPr>
            <a:lstStyle/>
            <a:p>
              <a:pPr algn="r">
                <a:lnSpc>
                  <a:spcPct val="95000"/>
                </a:lnSpc>
                <a:spcAft>
                  <a:spcPts val="400"/>
                </a:spcAft>
                <a:buClr>
                  <a:srgbClr val="808080"/>
                </a:buClr>
                <a:defRPr/>
              </a:pPr>
              <a:r>
                <a:rPr lang="en-US" b="1" noProof="1" smtClean="0">
                  <a:cs typeface="Arial" charset="0"/>
                </a:rPr>
                <a:t>Decisiones</a:t>
              </a:r>
              <a:r>
                <a:rPr lang="en-US" sz="2000" b="1" noProof="1" smtClean="0">
                  <a:cs typeface="Arial" charset="0"/>
                </a:rPr>
                <a:t/>
              </a:r>
              <a:br>
                <a:rPr lang="en-US" sz="2000" b="1" noProof="1" smtClean="0">
                  <a:cs typeface="Arial" charset="0"/>
                </a:rPr>
              </a:br>
              <a:r>
                <a:rPr lang="en-US" sz="1050" noProof="1" smtClean="0"/>
                <a:t>Decisiones alineadas a la Estrategia de Negocio.</a:t>
              </a:r>
              <a:endParaRPr lang="en-US" sz="2000" b="1" noProof="1" smtClean="0">
                <a:cs typeface="Arial" charset="0"/>
              </a:endParaRPr>
            </a:p>
          </p:txBody>
        </p:sp>
        <p:cxnSp>
          <p:nvCxnSpPr>
            <p:cNvPr id="27" name="Gerade Verbindung 20"/>
            <p:cNvCxnSpPr/>
            <p:nvPr/>
          </p:nvCxnSpPr>
          <p:spPr bwMode="gray">
            <a:xfrm>
              <a:off x="3229485" y="4077072"/>
              <a:ext cx="0" cy="570156"/>
            </a:xfrm>
            <a:prstGeom prst="line">
              <a:avLst/>
            </a:prstGeom>
            <a:noFill/>
            <a:ln w="19050">
              <a:solidFill>
                <a:srgbClr val="969696"/>
              </a:solidFill>
              <a:prstDash val="sysDot"/>
              <a:round/>
              <a:headEnd/>
              <a:tailEnd/>
            </a:ln>
            <a:effectLst/>
          </p:spPr>
        </p:cxnSp>
      </p:grpSp>
      <p:grpSp>
        <p:nvGrpSpPr>
          <p:cNvPr id="28" name="27 Grupo"/>
          <p:cNvGrpSpPr/>
          <p:nvPr/>
        </p:nvGrpSpPr>
        <p:grpSpPr>
          <a:xfrm>
            <a:off x="107504" y="5949280"/>
            <a:ext cx="737223" cy="778569"/>
            <a:chOff x="107504" y="5949280"/>
            <a:chExt cx="737223" cy="778569"/>
          </a:xfrm>
        </p:grpSpPr>
        <p:pic>
          <p:nvPicPr>
            <p:cNvPr id="29" name="Picture 103"/>
            <p:cNvPicPr>
              <a:picLocks noChangeAspect="1" noChangeArrowheads="1"/>
            </p:cNvPicPr>
            <p:nvPr/>
          </p:nvPicPr>
          <p:blipFill>
            <a:blip r:embed="rId8"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7">
              <a:hlinkClick r:id="rId9"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903794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effectLst>
                  <a:outerShdw blurRad="38100" dist="38100" dir="2700000" algn="tl">
                    <a:srgbClr val="000000">
                      <a:alpha val="43137"/>
                    </a:srgbClr>
                  </a:outerShdw>
                </a:effectLst>
                <a:latin typeface="Albertus MT" pitchFamily="18" charset="0"/>
              </a:rPr>
              <a:t>Capítulo IV</a:t>
            </a:r>
            <a:endParaRPr lang="es-MX" dirty="0">
              <a:effectLst>
                <a:outerShdw blurRad="38100" dist="38100" dir="2700000" algn="tl">
                  <a:srgbClr val="000000">
                    <a:alpha val="43137"/>
                  </a:srgbClr>
                </a:outerShdw>
              </a:effectLst>
              <a:latin typeface="Albertus MT" pitchFamily="18" charset="0"/>
            </a:endParaRPr>
          </a:p>
        </p:txBody>
      </p:sp>
      <p:sp>
        <p:nvSpPr>
          <p:cNvPr id="6" name="5 Subtítulo"/>
          <p:cNvSpPr>
            <a:spLocks noGrp="1"/>
          </p:cNvSpPr>
          <p:nvPr>
            <p:ph type="subTitle" idx="1"/>
          </p:nvPr>
        </p:nvSpPr>
        <p:spPr>
          <a:xfrm>
            <a:off x="683568" y="3886200"/>
            <a:ext cx="7704856" cy="1752600"/>
          </a:xfrm>
        </p:spPr>
        <p:txBody>
          <a:bodyPr/>
          <a:lstStyle/>
          <a:p>
            <a:r>
              <a:rPr lang="es-EC" dirty="0" smtClean="0">
                <a:solidFill>
                  <a:schemeClr val="tx2">
                    <a:lumMod val="60000"/>
                    <a:lumOff val="40000"/>
                  </a:schemeClr>
                </a:solidFill>
              </a:rPr>
              <a:t>Elaboración </a:t>
            </a:r>
            <a:r>
              <a:rPr lang="es-EC" dirty="0">
                <a:solidFill>
                  <a:schemeClr val="tx2">
                    <a:lumMod val="60000"/>
                    <a:lumOff val="40000"/>
                  </a:schemeClr>
                </a:solidFill>
              </a:rPr>
              <a:t>de la </a:t>
            </a:r>
            <a:r>
              <a:rPr lang="es-EC" dirty="0" smtClean="0">
                <a:solidFill>
                  <a:schemeClr val="tx2">
                    <a:lumMod val="60000"/>
                    <a:lumOff val="40000"/>
                  </a:schemeClr>
                </a:solidFill>
              </a:rPr>
              <a:t>Guía </a:t>
            </a:r>
            <a:r>
              <a:rPr lang="es-EC" dirty="0">
                <a:solidFill>
                  <a:schemeClr val="tx2">
                    <a:lumMod val="60000"/>
                    <a:lumOff val="40000"/>
                  </a:schemeClr>
                </a:solidFill>
              </a:rPr>
              <a:t>de Modelo de Gobierno de Business </a:t>
            </a:r>
            <a:r>
              <a:rPr lang="es-EC" dirty="0" err="1">
                <a:solidFill>
                  <a:schemeClr val="tx2">
                    <a:lumMod val="60000"/>
                    <a:lumOff val="40000"/>
                  </a:schemeClr>
                </a:solidFill>
              </a:rPr>
              <a:t>Intelligence</a:t>
            </a:r>
            <a:endParaRPr lang="es-MX" dirty="0">
              <a:solidFill>
                <a:schemeClr val="tx2">
                  <a:lumMod val="60000"/>
                  <a:lumOff val="40000"/>
                </a:schemeClr>
              </a:solidFill>
            </a:endParaRPr>
          </a:p>
        </p:txBody>
      </p:sp>
      <p:sp>
        <p:nvSpPr>
          <p:cNvPr id="13"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4" name="13 Grupo"/>
          <p:cNvGrpSpPr/>
          <p:nvPr/>
        </p:nvGrpSpPr>
        <p:grpSpPr>
          <a:xfrm>
            <a:off x="107504" y="5949280"/>
            <a:ext cx="737223" cy="778569"/>
            <a:chOff x="107504" y="5949280"/>
            <a:chExt cx="737223" cy="778569"/>
          </a:xfrm>
        </p:grpSpPr>
        <p:pic>
          <p:nvPicPr>
            <p:cNvPr id="15"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866581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effectLst>
                  <a:outerShdw blurRad="38100" dist="38100" dir="2700000" algn="tl">
                    <a:srgbClr val="000000">
                      <a:alpha val="43137"/>
                    </a:srgbClr>
                  </a:outerShdw>
                </a:effectLst>
              </a:rPr>
              <a:t>Fundamentos</a:t>
            </a:r>
            <a:endParaRPr lang="es-MX" dirty="0">
              <a:effectLst>
                <a:outerShdw blurRad="38100" dist="38100" dir="2700000" algn="tl">
                  <a:srgbClr val="000000">
                    <a:alpha val="43137"/>
                  </a:srgbClr>
                </a:outerShdw>
              </a:effectLst>
            </a:endParaRPr>
          </a:p>
        </p:txBody>
      </p:sp>
      <p:sp>
        <p:nvSpPr>
          <p:cNvPr id="6" name="5 Subtítulo"/>
          <p:cNvSpPr>
            <a:spLocks noGrp="1"/>
          </p:cNvSpPr>
          <p:nvPr>
            <p:ph type="subTitle" idx="1"/>
          </p:nvPr>
        </p:nvSpPr>
        <p:spPr/>
        <p:txBody>
          <a:bodyPr vert="horz" lIns="91440" tIns="45720" rIns="91440" bIns="45720" rtlCol="0">
            <a:normAutofit/>
          </a:bodyPr>
          <a:lstStyle/>
          <a:p>
            <a:r>
              <a:rPr lang="es-MX" dirty="0" smtClean="0">
                <a:solidFill>
                  <a:schemeClr val="tx2">
                    <a:lumMod val="60000"/>
                    <a:lumOff val="40000"/>
                  </a:schemeClr>
                </a:solidFill>
              </a:rPr>
              <a:t>Fundamentos para implementar el Gobierno de BI</a:t>
            </a:r>
            <a:endParaRPr lang="es-MX" dirty="0">
              <a:solidFill>
                <a:schemeClr val="tx2">
                  <a:lumMod val="60000"/>
                  <a:lumOff val="40000"/>
                </a:schemeClr>
              </a:solidFill>
            </a:endParaRPr>
          </a:p>
        </p:txBody>
      </p:sp>
      <p:sp>
        <p:nvSpPr>
          <p:cNvPr id="13"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4" name="13 Grupo"/>
          <p:cNvGrpSpPr/>
          <p:nvPr/>
        </p:nvGrpSpPr>
        <p:grpSpPr>
          <a:xfrm>
            <a:off x="107504" y="5949280"/>
            <a:ext cx="737223" cy="778569"/>
            <a:chOff x="107504" y="5949280"/>
            <a:chExt cx="737223" cy="778569"/>
          </a:xfrm>
        </p:grpSpPr>
        <p:pic>
          <p:nvPicPr>
            <p:cNvPr id="15"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82352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6733864" y="4869160"/>
            <a:ext cx="2230624" cy="1813023"/>
            <a:chOff x="297183" y="4279715"/>
            <a:chExt cx="2230624" cy="1813023"/>
          </a:xfrm>
        </p:grpSpPr>
        <p:grpSp>
          <p:nvGrpSpPr>
            <p:cNvPr id="18" name="Gruppieren 67"/>
            <p:cNvGrpSpPr/>
            <p:nvPr/>
          </p:nvGrpSpPr>
          <p:grpSpPr>
            <a:xfrm>
              <a:off x="297183" y="4279715"/>
              <a:ext cx="2230624" cy="1666178"/>
              <a:chOff x="1379457" y="5394124"/>
              <a:chExt cx="248127" cy="185340"/>
            </a:xfrm>
          </p:grpSpPr>
          <p:pic>
            <p:nvPicPr>
              <p:cNvPr id="25"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6"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9" name="Gruppieren 72"/>
            <p:cNvGrpSpPr/>
            <p:nvPr/>
          </p:nvGrpSpPr>
          <p:grpSpPr>
            <a:xfrm>
              <a:off x="297183" y="4892794"/>
              <a:ext cx="1479446" cy="1199944"/>
              <a:chOff x="1379457" y="5378214"/>
              <a:chExt cx="248127" cy="201250"/>
            </a:xfrm>
          </p:grpSpPr>
          <p:pic>
            <p:nvPicPr>
              <p:cNvPr id="23"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4"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5"/>
            <p:cNvGrpSpPr/>
            <p:nvPr/>
          </p:nvGrpSpPr>
          <p:grpSpPr>
            <a:xfrm>
              <a:off x="1337644" y="5298687"/>
              <a:ext cx="932034" cy="755951"/>
              <a:chOff x="1379457" y="5378214"/>
              <a:chExt cx="248127" cy="201250"/>
            </a:xfrm>
          </p:grpSpPr>
          <p:pic>
            <p:nvPicPr>
              <p:cNvPr id="21"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Introducción y Descripción</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14" name="_text"/>
          <p:cNvSpPr txBox="1">
            <a:spLocks/>
          </p:cNvSpPr>
          <p:nvPr/>
        </p:nvSpPr>
        <p:spPr bwMode="gray">
          <a:xfrm>
            <a:off x="476249" y="1412776"/>
            <a:ext cx="8230109" cy="3456383"/>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400" dirty="0" smtClean="0"/>
              <a:t>Guía </a:t>
            </a:r>
            <a:r>
              <a:rPr lang="es-EC" sz="2400" dirty="0"/>
              <a:t>tiene el fin de </a:t>
            </a:r>
            <a:r>
              <a:rPr lang="es-EC" sz="2400" b="1" dirty="0"/>
              <a:t>presentar</a:t>
            </a:r>
            <a:r>
              <a:rPr lang="es-EC" sz="2400" dirty="0"/>
              <a:t> a los </a:t>
            </a:r>
            <a:r>
              <a:rPr lang="es-EC" sz="2400" b="1" dirty="0"/>
              <a:t>gerentes</a:t>
            </a:r>
            <a:r>
              <a:rPr lang="es-EC" sz="2400" dirty="0"/>
              <a:t> o </a:t>
            </a:r>
            <a:r>
              <a:rPr lang="es-EC" sz="2400" b="1" dirty="0"/>
              <a:t>directivos</a:t>
            </a:r>
            <a:r>
              <a:rPr lang="es-EC" sz="2400" dirty="0"/>
              <a:t> de </a:t>
            </a:r>
            <a:r>
              <a:rPr lang="es-EC" sz="2400" b="1" dirty="0"/>
              <a:t>información</a:t>
            </a:r>
            <a:r>
              <a:rPr lang="es-EC" sz="2400" dirty="0"/>
              <a:t>, un camino y/o marco de referencia que permita contar con una </a:t>
            </a:r>
            <a:r>
              <a:rPr lang="es-EC" sz="2400" b="1" dirty="0"/>
              <a:t>visión</a:t>
            </a:r>
            <a:r>
              <a:rPr lang="es-EC" sz="2400" dirty="0"/>
              <a:t> </a:t>
            </a:r>
            <a:r>
              <a:rPr lang="es-EC" sz="2400" b="1" dirty="0"/>
              <a:t>global</a:t>
            </a:r>
            <a:r>
              <a:rPr lang="es-EC" sz="2400" dirty="0"/>
              <a:t> de la </a:t>
            </a:r>
            <a:r>
              <a:rPr lang="es-EC" sz="2400" b="1" dirty="0"/>
              <a:t>gestión</a:t>
            </a:r>
            <a:r>
              <a:rPr lang="es-EC" sz="2400" dirty="0"/>
              <a:t> de </a:t>
            </a:r>
            <a:r>
              <a:rPr lang="es-EC" sz="2400" b="1" dirty="0"/>
              <a:t>información</a:t>
            </a:r>
            <a:r>
              <a:rPr lang="es-EC" sz="2400" dirty="0"/>
              <a:t> y del reto </a:t>
            </a:r>
            <a:r>
              <a:rPr lang="es-EC" sz="2400" dirty="0" smtClean="0"/>
              <a:t>que esto </a:t>
            </a:r>
            <a:r>
              <a:rPr lang="es-EC" sz="2400" dirty="0"/>
              <a:t>implica</a:t>
            </a:r>
            <a:r>
              <a:rPr lang="es-EC" sz="2400" dirty="0" smtClean="0"/>
              <a:t>.</a:t>
            </a:r>
          </a:p>
          <a:p>
            <a:pPr marL="342900" lvl="0" indent="-342900" algn="just">
              <a:buClr>
                <a:schemeClr val="tx2">
                  <a:lumMod val="60000"/>
                  <a:lumOff val="40000"/>
                </a:schemeClr>
              </a:buClr>
              <a:buFont typeface="Wingdings" pitchFamily="2" charset="2"/>
              <a:buChar char="ü"/>
            </a:pPr>
            <a:r>
              <a:rPr lang="es-EC" sz="2400" dirty="0" smtClean="0"/>
              <a:t>Guía </a:t>
            </a:r>
            <a:r>
              <a:rPr lang="es-EC" sz="2400" b="1" dirty="0" smtClean="0"/>
              <a:t>estructurada</a:t>
            </a:r>
            <a:r>
              <a:rPr lang="es-EC" sz="2400" dirty="0" smtClean="0"/>
              <a:t> de fácil </a:t>
            </a:r>
            <a:r>
              <a:rPr lang="es-EC" sz="2400" b="1" dirty="0" smtClean="0"/>
              <a:t>comprensión</a:t>
            </a:r>
            <a:r>
              <a:rPr lang="es-EC" sz="2400" dirty="0" smtClean="0"/>
              <a:t> y </a:t>
            </a:r>
            <a:r>
              <a:rPr lang="es-EC" sz="2400" b="1" dirty="0" smtClean="0"/>
              <a:t>transmisión</a:t>
            </a:r>
            <a:r>
              <a:rPr lang="es-EC" sz="2400" dirty="0" smtClean="0"/>
              <a:t>.</a:t>
            </a:r>
          </a:p>
          <a:p>
            <a:pPr marL="342900" lvl="0" indent="-342900" algn="just">
              <a:buClr>
                <a:schemeClr val="tx2">
                  <a:lumMod val="60000"/>
                  <a:lumOff val="40000"/>
                </a:schemeClr>
              </a:buClr>
              <a:buFont typeface="Wingdings" pitchFamily="2" charset="2"/>
              <a:buChar char="ü"/>
            </a:pPr>
            <a:r>
              <a:rPr lang="es-EC" sz="2400" dirty="0" smtClean="0"/>
              <a:t>Podrá ser utilizada por cualquier empresa que emprenda iniciativas de información.</a:t>
            </a:r>
            <a:endParaRPr lang="es-EC" sz="2400" dirty="0"/>
          </a:p>
        </p:txBody>
      </p:sp>
      <p:grpSp>
        <p:nvGrpSpPr>
          <p:cNvPr id="32" name="31 Grupo"/>
          <p:cNvGrpSpPr/>
          <p:nvPr/>
        </p:nvGrpSpPr>
        <p:grpSpPr>
          <a:xfrm>
            <a:off x="107504" y="5949280"/>
            <a:ext cx="737223" cy="778569"/>
            <a:chOff x="107504" y="5949280"/>
            <a:chExt cx="737223" cy="778569"/>
          </a:xfrm>
        </p:grpSpPr>
        <p:pic>
          <p:nvPicPr>
            <p:cNvPr id="33"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4"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2819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1000"/>
                                        <p:tgtEl>
                                          <p:spTgt spid="14">
                                            <p:txEl>
                                              <p:pRg st="1" end="1"/>
                                            </p:txEl>
                                          </p:spTgt>
                                        </p:tgtEl>
                                      </p:cBhvr>
                                    </p:animEffect>
                                    <p:anim calcmode="lin" valueType="num">
                                      <p:cBhvr>
                                        <p:cTn id="2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EC" b="1" dirty="0">
                <a:solidFill>
                  <a:schemeClr val="tx2">
                    <a:lumMod val="60000"/>
                    <a:lumOff val="40000"/>
                  </a:schemeClr>
                </a:solidFill>
                <a:latin typeface="Albertus MT" pitchFamily="18" charset="0"/>
              </a:rPr>
              <a:t>Objetivo General</a:t>
            </a:r>
          </a:p>
        </p:txBody>
      </p:sp>
      <p:sp>
        <p:nvSpPr>
          <p:cNvPr id="3" name="2 Marcador de contenido"/>
          <p:cNvSpPr>
            <a:spLocks noGrp="1"/>
          </p:cNvSpPr>
          <p:nvPr>
            <p:ph idx="1"/>
          </p:nvPr>
        </p:nvSpPr>
        <p:spPr>
          <a:xfrm>
            <a:off x="457200" y="1600201"/>
            <a:ext cx="8229600" cy="2332856"/>
          </a:xfrm>
        </p:spPr>
        <p:txBody>
          <a:bodyPr>
            <a:normAutofit/>
          </a:bodyPr>
          <a:lstStyle/>
          <a:p>
            <a:pPr algn="just">
              <a:buFont typeface="Wingdings" pitchFamily="2" charset="2"/>
              <a:buChar char="ü"/>
            </a:pPr>
            <a:r>
              <a:rPr lang="es-EC" sz="2800" dirty="0" smtClean="0"/>
              <a:t>Diseñar una </a:t>
            </a:r>
            <a:r>
              <a:rPr lang="es-EC" sz="2800" b="1" u="sng" dirty="0"/>
              <a:t>guía</a:t>
            </a:r>
            <a:r>
              <a:rPr lang="es-EC" sz="2800" dirty="0"/>
              <a:t> </a:t>
            </a:r>
            <a:r>
              <a:rPr lang="es-EC" sz="2800" dirty="0" smtClean="0"/>
              <a:t>de </a:t>
            </a:r>
            <a:r>
              <a:rPr lang="es-EC" sz="2800" b="1" u="sng" dirty="0" smtClean="0"/>
              <a:t>Gobierno de  Business </a:t>
            </a:r>
            <a:r>
              <a:rPr lang="es-EC" sz="2800" b="1" u="sng" dirty="0" err="1" smtClean="0"/>
              <a:t>Intelligence</a:t>
            </a:r>
            <a:r>
              <a:rPr lang="es-EC" sz="2800" dirty="0" smtClean="0"/>
              <a:t>, como </a:t>
            </a:r>
            <a:r>
              <a:rPr lang="es-EC" sz="2800" b="1" u="sng" dirty="0" smtClean="0"/>
              <a:t>marco de referencia</a:t>
            </a:r>
            <a:r>
              <a:rPr lang="es-EC" sz="2800" dirty="0" smtClean="0"/>
              <a:t>, que conduzca a la implementación </a:t>
            </a:r>
            <a:r>
              <a:rPr lang="es-EC" sz="2800" b="1" u="sng" dirty="0" smtClean="0"/>
              <a:t>adecuada</a:t>
            </a:r>
            <a:r>
              <a:rPr lang="es-EC" sz="2800" dirty="0" smtClean="0"/>
              <a:t> de </a:t>
            </a:r>
            <a:r>
              <a:rPr lang="es-EC" sz="2800" b="1" u="sng" dirty="0" smtClean="0"/>
              <a:t>proyectos de BI</a:t>
            </a:r>
            <a:r>
              <a:rPr lang="es-EC" sz="2800" dirty="0" smtClean="0"/>
              <a:t> en la </a:t>
            </a:r>
            <a:r>
              <a:rPr lang="es-EC" sz="2800" b="1" u="sng" dirty="0" smtClean="0"/>
              <a:t>Empresa</a:t>
            </a:r>
            <a:r>
              <a:rPr lang="es-EC" sz="2800" dirty="0" smtClean="0"/>
              <a:t>.</a:t>
            </a: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2" name="11 Grupo"/>
          <p:cNvGrpSpPr/>
          <p:nvPr/>
        </p:nvGrpSpPr>
        <p:grpSpPr>
          <a:xfrm>
            <a:off x="107504" y="5949280"/>
            <a:ext cx="737223" cy="778569"/>
            <a:chOff x="107504" y="5949280"/>
            <a:chExt cx="737223" cy="778569"/>
          </a:xfrm>
        </p:grpSpPr>
        <p:pic>
          <p:nvPicPr>
            <p:cNvPr id="13"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4"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grpSp>
        <p:nvGrpSpPr>
          <p:cNvPr id="10" name="9 Grupo"/>
          <p:cNvGrpSpPr/>
          <p:nvPr/>
        </p:nvGrpSpPr>
        <p:grpSpPr>
          <a:xfrm>
            <a:off x="6516216" y="4640313"/>
            <a:ext cx="2230624" cy="1813023"/>
            <a:chOff x="297183" y="4279715"/>
            <a:chExt cx="2230624" cy="1813023"/>
          </a:xfrm>
        </p:grpSpPr>
        <p:grpSp>
          <p:nvGrpSpPr>
            <p:cNvPr id="11" name="Gruppieren 67"/>
            <p:cNvGrpSpPr/>
            <p:nvPr/>
          </p:nvGrpSpPr>
          <p:grpSpPr>
            <a:xfrm>
              <a:off x="297183" y="4279715"/>
              <a:ext cx="2230624" cy="1666178"/>
              <a:chOff x="1379457" y="5394124"/>
              <a:chExt cx="248127" cy="185340"/>
            </a:xfrm>
          </p:grpSpPr>
          <p:pic>
            <p:nvPicPr>
              <p:cNvPr id="23"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4"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7" name="Gruppieren 72"/>
            <p:cNvGrpSpPr/>
            <p:nvPr/>
          </p:nvGrpSpPr>
          <p:grpSpPr>
            <a:xfrm>
              <a:off x="297183" y="4892794"/>
              <a:ext cx="1479446" cy="1199944"/>
              <a:chOff x="1379457" y="5378214"/>
              <a:chExt cx="248127" cy="201250"/>
            </a:xfrm>
          </p:grpSpPr>
          <p:pic>
            <p:nvPicPr>
              <p:cNvPr id="21"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8" name="Gruppieren 75"/>
            <p:cNvGrpSpPr/>
            <p:nvPr/>
          </p:nvGrpSpPr>
          <p:grpSpPr>
            <a:xfrm>
              <a:off x="1337644" y="5298687"/>
              <a:ext cx="932034" cy="755951"/>
              <a:chOff x="1379457" y="5378214"/>
              <a:chExt cx="248127" cy="201250"/>
            </a:xfrm>
          </p:grpSpPr>
          <p:pic>
            <p:nvPicPr>
              <p:cNvPr id="19"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0"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5" name="Gruppieren 36"/>
          <p:cNvGrpSpPr/>
          <p:nvPr/>
        </p:nvGrpSpPr>
        <p:grpSpPr bwMode="gray">
          <a:xfrm>
            <a:off x="0" y="4595378"/>
            <a:ext cx="9144000" cy="922412"/>
            <a:chOff x="0" y="4221088"/>
            <a:chExt cx="9144000" cy="922412"/>
          </a:xfrm>
        </p:grpSpPr>
        <p:sp>
          <p:nvSpPr>
            <p:cNvPr id="26"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27"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spTree>
    <p:extLst>
      <p:ext uri="{BB962C8B-B14F-4D97-AF65-F5344CB8AC3E}">
        <p14:creationId xmlns:p14="http://schemas.microsoft.com/office/powerpoint/2010/main" val="814111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6733864" y="4869160"/>
            <a:ext cx="2230624" cy="1813023"/>
            <a:chOff x="297183" y="4279715"/>
            <a:chExt cx="2230624" cy="1813023"/>
          </a:xfrm>
        </p:grpSpPr>
        <p:grpSp>
          <p:nvGrpSpPr>
            <p:cNvPr id="18" name="Gruppieren 67"/>
            <p:cNvGrpSpPr/>
            <p:nvPr/>
          </p:nvGrpSpPr>
          <p:grpSpPr>
            <a:xfrm>
              <a:off x="297183" y="4279715"/>
              <a:ext cx="2230624" cy="1666178"/>
              <a:chOff x="1379457" y="5394124"/>
              <a:chExt cx="248127" cy="185340"/>
            </a:xfrm>
          </p:grpSpPr>
          <p:pic>
            <p:nvPicPr>
              <p:cNvPr id="25"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6"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9" name="Gruppieren 72"/>
            <p:cNvGrpSpPr/>
            <p:nvPr/>
          </p:nvGrpSpPr>
          <p:grpSpPr>
            <a:xfrm>
              <a:off x="297183" y="4892794"/>
              <a:ext cx="1479446" cy="1199944"/>
              <a:chOff x="1379457" y="5378214"/>
              <a:chExt cx="248127" cy="201250"/>
            </a:xfrm>
          </p:grpSpPr>
          <p:pic>
            <p:nvPicPr>
              <p:cNvPr id="23"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4"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5"/>
            <p:cNvGrpSpPr/>
            <p:nvPr/>
          </p:nvGrpSpPr>
          <p:grpSpPr>
            <a:xfrm>
              <a:off x="1337644" y="5298687"/>
              <a:ext cx="932034" cy="755951"/>
              <a:chOff x="1379457" y="5378214"/>
              <a:chExt cx="248127" cy="201250"/>
            </a:xfrm>
          </p:grpSpPr>
          <p:pic>
            <p:nvPicPr>
              <p:cNvPr id="21"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Características</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14" name="_text"/>
          <p:cNvSpPr txBox="1">
            <a:spLocks/>
          </p:cNvSpPr>
          <p:nvPr/>
        </p:nvSpPr>
        <p:spPr bwMode="gray">
          <a:xfrm>
            <a:off x="476249" y="1412777"/>
            <a:ext cx="8230109" cy="2520280"/>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400" dirty="0" smtClean="0"/>
              <a:t>Facilidad </a:t>
            </a:r>
            <a:r>
              <a:rPr lang="es-EC" sz="2400" dirty="0"/>
              <a:t>de </a:t>
            </a:r>
            <a:r>
              <a:rPr lang="es-EC" sz="2400" dirty="0" smtClean="0"/>
              <a:t>Uso.</a:t>
            </a:r>
          </a:p>
          <a:p>
            <a:pPr marL="342900" lvl="0" indent="-342900" algn="just">
              <a:buClr>
                <a:schemeClr val="tx2">
                  <a:lumMod val="60000"/>
                  <a:lumOff val="40000"/>
                </a:schemeClr>
              </a:buClr>
              <a:buFont typeface="Wingdings" pitchFamily="2" charset="2"/>
              <a:buChar char="ü"/>
            </a:pPr>
            <a:r>
              <a:rPr lang="es-EC" sz="2400" dirty="0" smtClean="0"/>
              <a:t>Fácil </a:t>
            </a:r>
            <a:r>
              <a:rPr lang="es-EC" sz="2400" dirty="0"/>
              <a:t>interpretación de </a:t>
            </a:r>
            <a:r>
              <a:rPr lang="es-EC" sz="2400" dirty="0" smtClean="0"/>
              <a:t>términos.</a:t>
            </a:r>
          </a:p>
          <a:p>
            <a:pPr marL="342900" lvl="0" indent="-342900" algn="just">
              <a:buClr>
                <a:schemeClr val="tx2">
                  <a:lumMod val="60000"/>
                  <a:lumOff val="40000"/>
                </a:schemeClr>
              </a:buClr>
              <a:buFont typeface="Wingdings" pitchFamily="2" charset="2"/>
              <a:buChar char="ü"/>
            </a:pPr>
            <a:r>
              <a:rPr lang="es-EC" sz="2400" dirty="0" smtClean="0"/>
              <a:t>Facilidad </a:t>
            </a:r>
            <a:r>
              <a:rPr lang="es-EC" sz="2400" dirty="0"/>
              <a:t>en la comprensión de </a:t>
            </a:r>
            <a:r>
              <a:rPr lang="es-EC" sz="2400" dirty="0" smtClean="0"/>
              <a:t>procedimientos.</a:t>
            </a:r>
          </a:p>
          <a:p>
            <a:pPr marL="342900" lvl="0" indent="-342900" algn="just">
              <a:buClr>
                <a:schemeClr val="tx2">
                  <a:lumMod val="60000"/>
                  <a:lumOff val="40000"/>
                </a:schemeClr>
              </a:buClr>
              <a:buFont typeface="Wingdings" pitchFamily="2" charset="2"/>
              <a:buChar char="ü"/>
            </a:pPr>
            <a:r>
              <a:rPr lang="es-EC" sz="2400" dirty="0" smtClean="0"/>
              <a:t>Flexibilidad.</a:t>
            </a:r>
          </a:p>
          <a:p>
            <a:pPr marL="342900" lvl="0" indent="-342900" algn="just">
              <a:buClr>
                <a:schemeClr val="tx2">
                  <a:lumMod val="60000"/>
                  <a:lumOff val="40000"/>
                </a:schemeClr>
              </a:buClr>
              <a:buFont typeface="Wingdings" pitchFamily="2" charset="2"/>
              <a:buChar char="ü"/>
            </a:pPr>
            <a:r>
              <a:rPr lang="es-EC" sz="2400" dirty="0" smtClean="0"/>
              <a:t>Escalable.</a:t>
            </a:r>
          </a:p>
        </p:txBody>
      </p:sp>
      <p:grpSp>
        <p:nvGrpSpPr>
          <p:cNvPr id="37" name="36 Grupo"/>
          <p:cNvGrpSpPr/>
          <p:nvPr/>
        </p:nvGrpSpPr>
        <p:grpSpPr>
          <a:xfrm>
            <a:off x="107504" y="5949280"/>
            <a:ext cx="737223" cy="778569"/>
            <a:chOff x="107504" y="5949280"/>
            <a:chExt cx="737223" cy="778569"/>
          </a:xfrm>
        </p:grpSpPr>
        <p:pic>
          <p:nvPicPr>
            <p:cNvPr id="38"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93905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1000"/>
                                        <p:tgtEl>
                                          <p:spTgt spid="14">
                                            <p:txEl>
                                              <p:pRg st="1" end="1"/>
                                            </p:txEl>
                                          </p:spTgt>
                                        </p:tgtEl>
                                      </p:cBhvr>
                                    </p:animEffect>
                                    <p:anim calcmode="lin" valueType="num">
                                      <p:cBhvr>
                                        <p:cTn id="2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fade">
                                      <p:cBhvr>
                                        <p:cTn id="31" dur="1000"/>
                                        <p:tgtEl>
                                          <p:spTgt spid="14">
                                            <p:txEl>
                                              <p:pRg st="3" end="3"/>
                                            </p:txEl>
                                          </p:spTgt>
                                        </p:tgtEl>
                                      </p:cBhvr>
                                    </p:animEffect>
                                    <p:anim calcmode="lin" valueType="num">
                                      <p:cBhvr>
                                        <p:cTn id="3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fade">
                                      <p:cBhvr>
                                        <p:cTn id="37" dur="1000"/>
                                        <p:tgtEl>
                                          <p:spTgt spid="14">
                                            <p:txEl>
                                              <p:pRg st="4" end="4"/>
                                            </p:txEl>
                                          </p:spTgt>
                                        </p:tgtEl>
                                      </p:cBhvr>
                                    </p:animEffect>
                                    <p:anim calcmode="lin" valueType="num">
                                      <p:cBhvr>
                                        <p:cTn id="3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6733864" y="4869160"/>
            <a:ext cx="2230624" cy="1813023"/>
            <a:chOff x="297183" y="4279715"/>
            <a:chExt cx="2230624" cy="1813023"/>
          </a:xfrm>
        </p:grpSpPr>
        <p:grpSp>
          <p:nvGrpSpPr>
            <p:cNvPr id="18" name="Gruppieren 67"/>
            <p:cNvGrpSpPr/>
            <p:nvPr/>
          </p:nvGrpSpPr>
          <p:grpSpPr>
            <a:xfrm>
              <a:off x="297183" y="4279715"/>
              <a:ext cx="2230624" cy="1666178"/>
              <a:chOff x="1379457" y="5394124"/>
              <a:chExt cx="248127" cy="185340"/>
            </a:xfrm>
          </p:grpSpPr>
          <p:pic>
            <p:nvPicPr>
              <p:cNvPr id="25"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6"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9" name="Gruppieren 72"/>
            <p:cNvGrpSpPr/>
            <p:nvPr/>
          </p:nvGrpSpPr>
          <p:grpSpPr>
            <a:xfrm>
              <a:off x="297183" y="4892794"/>
              <a:ext cx="1479446" cy="1199944"/>
              <a:chOff x="1379457" y="5378214"/>
              <a:chExt cx="248127" cy="201250"/>
            </a:xfrm>
          </p:grpSpPr>
          <p:pic>
            <p:nvPicPr>
              <p:cNvPr id="23"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4"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5"/>
            <p:cNvGrpSpPr/>
            <p:nvPr/>
          </p:nvGrpSpPr>
          <p:grpSpPr>
            <a:xfrm>
              <a:off x="1337644" y="5298687"/>
              <a:ext cx="932034" cy="755951"/>
              <a:chOff x="1379457" y="5378214"/>
              <a:chExt cx="248127" cy="201250"/>
            </a:xfrm>
          </p:grpSpPr>
          <p:pic>
            <p:nvPicPr>
              <p:cNvPr id="21"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Alcance</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14" name="_text"/>
          <p:cNvSpPr txBox="1">
            <a:spLocks/>
          </p:cNvSpPr>
          <p:nvPr/>
        </p:nvSpPr>
        <p:spPr bwMode="gray">
          <a:xfrm>
            <a:off x="476249" y="1412777"/>
            <a:ext cx="8230109" cy="2520280"/>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400" dirty="0" smtClean="0"/>
              <a:t>No </a:t>
            </a:r>
            <a:r>
              <a:rPr lang="es-EC" sz="2400" dirty="0"/>
              <a:t>cubrirá a detalle cada aspecto, como </a:t>
            </a:r>
            <a:r>
              <a:rPr lang="es-EC" sz="2400" dirty="0" smtClean="0"/>
              <a:t>si lo realiza por ejemplo </a:t>
            </a:r>
            <a:r>
              <a:rPr lang="es-EC" sz="2400" dirty="0" err="1" smtClean="0"/>
              <a:t>Cobit</a:t>
            </a:r>
            <a:r>
              <a:rPr lang="es-EC" sz="2400" dirty="0" smtClean="0"/>
              <a:t> </a:t>
            </a:r>
            <a:r>
              <a:rPr lang="es-EC" sz="2400" dirty="0"/>
              <a:t>o ITIL</a:t>
            </a:r>
            <a:r>
              <a:rPr lang="es-EC" sz="2400" dirty="0" smtClean="0"/>
              <a:t>.</a:t>
            </a:r>
          </a:p>
          <a:p>
            <a:pPr marL="342900" lvl="0" indent="-342900" algn="just">
              <a:buClr>
                <a:schemeClr val="tx2">
                  <a:lumMod val="60000"/>
                  <a:lumOff val="40000"/>
                </a:schemeClr>
              </a:buClr>
              <a:buFont typeface="Wingdings" pitchFamily="2" charset="2"/>
              <a:buChar char="ü"/>
            </a:pPr>
            <a:endParaRPr lang="es-EC" sz="2400" dirty="0" smtClean="0"/>
          </a:p>
          <a:p>
            <a:pPr marL="342900" lvl="0" indent="-342900" algn="just">
              <a:buClr>
                <a:schemeClr val="tx2">
                  <a:lumMod val="60000"/>
                  <a:lumOff val="40000"/>
                </a:schemeClr>
              </a:buClr>
              <a:buFont typeface="Wingdings" pitchFamily="2" charset="2"/>
              <a:buChar char="ü"/>
            </a:pPr>
            <a:r>
              <a:rPr lang="es-EC" sz="2400" dirty="0" smtClean="0"/>
              <a:t>Dar </a:t>
            </a:r>
            <a:r>
              <a:rPr lang="es-EC" sz="2400" dirty="0"/>
              <a:t>a conocer los medios o puntos clave, que sirven para establecer y contar con un modelo de Gobierno de Business </a:t>
            </a:r>
            <a:r>
              <a:rPr lang="es-EC" sz="2400" dirty="0" err="1"/>
              <a:t>Intelligence</a:t>
            </a:r>
            <a:r>
              <a:rPr lang="es-EC" sz="2400" dirty="0"/>
              <a:t> en la </a:t>
            </a:r>
            <a:r>
              <a:rPr lang="es-EC" sz="2400" dirty="0" smtClean="0"/>
              <a:t>empresa.</a:t>
            </a:r>
          </a:p>
        </p:txBody>
      </p:sp>
      <p:grpSp>
        <p:nvGrpSpPr>
          <p:cNvPr id="37" name="36 Grupo"/>
          <p:cNvGrpSpPr/>
          <p:nvPr/>
        </p:nvGrpSpPr>
        <p:grpSpPr>
          <a:xfrm>
            <a:off x="107504" y="5949280"/>
            <a:ext cx="737223" cy="778569"/>
            <a:chOff x="107504" y="5949280"/>
            <a:chExt cx="737223" cy="778569"/>
          </a:xfrm>
        </p:grpSpPr>
        <p:pic>
          <p:nvPicPr>
            <p:cNvPr id="38"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33645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6733864" y="4869160"/>
            <a:ext cx="2230624" cy="1813023"/>
            <a:chOff x="297183" y="4279715"/>
            <a:chExt cx="2230624" cy="1813023"/>
          </a:xfrm>
        </p:grpSpPr>
        <p:grpSp>
          <p:nvGrpSpPr>
            <p:cNvPr id="18" name="Gruppieren 67"/>
            <p:cNvGrpSpPr/>
            <p:nvPr/>
          </p:nvGrpSpPr>
          <p:grpSpPr>
            <a:xfrm>
              <a:off x="297183" y="4279715"/>
              <a:ext cx="2230624" cy="1666178"/>
              <a:chOff x="1379457" y="5394124"/>
              <a:chExt cx="248127" cy="185340"/>
            </a:xfrm>
          </p:grpSpPr>
          <p:pic>
            <p:nvPicPr>
              <p:cNvPr id="25"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6"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9" name="Gruppieren 72"/>
            <p:cNvGrpSpPr/>
            <p:nvPr/>
          </p:nvGrpSpPr>
          <p:grpSpPr>
            <a:xfrm>
              <a:off x="297183" y="4892794"/>
              <a:ext cx="1479446" cy="1199944"/>
              <a:chOff x="1379457" y="5378214"/>
              <a:chExt cx="248127" cy="201250"/>
            </a:xfrm>
          </p:grpSpPr>
          <p:pic>
            <p:nvPicPr>
              <p:cNvPr id="23"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4"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5"/>
            <p:cNvGrpSpPr/>
            <p:nvPr/>
          </p:nvGrpSpPr>
          <p:grpSpPr>
            <a:xfrm>
              <a:off x="1337644" y="5298687"/>
              <a:ext cx="932034" cy="755951"/>
              <a:chOff x="1379457" y="5378214"/>
              <a:chExt cx="248127" cy="201250"/>
            </a:xfrm>
          </p:grpSpPr>
          <p:pic>
            <p:nvPicPr>
              <p:cNvPr id="21"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sp>
        <p:nvSpPr>
          <p:cNvPr id="30" name="1 Título"/>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s-MX" sz="3600" b="1" dirty="0" smtClean="0">
                <a:solidFill>
                  <a:schemeClr val="tx2">
                    <a:lumMod val="60000"/>
                    <a:lumOff val="40000"/>
                  </a:schemeClr>
                </a:solidFill>
                <a:latin typeface="Albertus MT" pitchFamily="18" charset="0"/>
              </a:rPr>
              <a:t>Aspectos claves para Gobierno de BI - Pilares</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5" y="1622425"/>
            <a:ext cx="5022850" cy="36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38 Grupo"/>
          <p:cNvGrpSpPr/>
          <p:nvPr/>
        </p:nvGrpSpPr>
        <p:grpSpPr>
          <a:xfrm>
            <a:off x="107504" y="5949280"/>
            <a:ext cx="737223" cy="778569"/>
            <a:chOff x="107504" y="5949280"/>
            <a:chExt cx="737223" cy="778569"/>
          </a:xfrm>
        </p:grpSpPr>
        <p:pic>
          <p:nvPicPr>
            <p:cNvPr id="40"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7748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6733864" y="4869160"/>
            <a:ext cx="2230624" cy="1813023"/>
            <a:chOff x="297183" y="4279715"/>
            <a:chExt cx="2230624" cy="1813023"/>
          </a:xfrm>
        </p:grpSpPr>
        <p:grpSp>
          <p:nvGrpSpPr>
            <p:cNvPr id="18" name="Gruppieren 67"/>
            <p:cNvGrpSpPr/>
            <p:nvPr/>
          </p:nvGrpSpPr>
          <p:grpSpPr>
            <a:xfrm>
              <a:off x="297183" y="4279715"/>
              <a:ext cx="2230624" cy="1666178"/>
              <a:chOff x="1379457" y="5394124"/>
              <a:chExt cx="248127" cy="185340"/>
            </a:xfrm>
          </p:grpSpPr>
          <p:pic>
            <p:nvPicPr>
              <p:cNvPr id="25"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6"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9" name="Gruppieren 72"/>
            <p:cNvGrpSpPr/>
            <p:nvPr/>
          </p:nvGrpSpPr>
          <p:grpSpPr>
            <a:xfrm>
              <a:off x="297183" y="4892794"/>
              <a:ext cx="1479446" cy="1199944"/>
              <a:chOff x="1379457" y="5378214"/>
              <a:chExt cx="248127" cy="201250"/>
            </a:xfrm>
          </p:grpSpPr>
          <p:pic>
            <p:nvPicPr>
              <p:cNvPr id="23"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4"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5"/>
            <p:cNvGrpSpPr/>
            <p:nvPr/>
          </p:nvGrpSpPr>
          <p:grpSpPr>
            <a:xfrm>
              <a:off x="1337644" y="5298687"/>
              <a:ext cx="932034" cy="755951"/>
              <a:chOff x="1379457" y="5378214"/>
              <a:chExt cx="248127" cy="201250"/>
            </a:xfrm>
          </p:grpSpPr>
          <p:pic>
            <p:nvPicPr>
              <p:cNvPr id="21"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r>
              <a:rPr lang="es-MX" sz="3000" b="1" dirty="0" smtClean="0">
                <a:solidFill>
                  <a:schemeClr val="tx2">
                    <a:lumMod val="60000"/>
                    <a:lumOff val="40000"/>
                  </a:schemeClr>
                </a:solidFill>
                <a:latin typeface="Albertus MT" pitchFamily="18" charset="0"/>
              </a:rPr>
              <a:t>Aspectos claves para Gobierno de BI - Elementos</a:t>
            </a:r>
            <a:endParaRPr lang="es-MX" sz="30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1374775"/>
            <a:ext cx="41211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37 Grupo"/>
          <p:cNvGrpSpPr/>
          <p:nvPr/>
        </p:nvGrpSpPr>
        <p:grpSpPr>
          <a:xfrm>
            <a:off x="107504" y="5949280"/>
            <a:ext cx="737223" cy="778569"/>
            <a:chOff x="107504" y="5949280"/>
            <a:chExt cx="737223" cy="778569"/>
          </a:xfrm>
        </p:grpSpPr>
        <p:pic>
          <p:nvPicPr>
            <p:cNvPr id="39"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22166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s-MX" sz="3600" b="1" dirty="0" smtClean="0">
                <a:solidFill>
                  <a:schemeClr val="tx2">
                    <a:lumMod val="60000"/>
                    <a:lumOff val="40000"/>
                  </a:schemeClr>
                </a:solidFill>
                <a:latin typeface="Albertus MT" pitchFamily="18" charset="0"/>
              </a:rPr>
              <a:t>Aspectos claves de empresa para BI – Organización y Alineamiento</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1260140"/>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dirty="0" smtClean="0"/>
              <a:t>Análisis de acuerdo  modelos de gestión estratégicas Top-Down – </a:t>
            </a:r>
            <a:r>
              <a:rPr lang="es-EC" dirty="0" err="1" smtClean="0"/>
              <a:t>Bottom</a:t>
            </a:r>
            <a:r>
              <a:rPr lang="es-EC" dirty="0" smtClean="0"/>
              <a:t>-Up</a:t>
            </a:r>
          </a:p>
          <a:p>
            <a:pPr marL="342900" lvl="0" indent="-342900" algn="just">
              <a:buClr>
                <a:schemeClr val="tx2">
                  <a:lumMod val="60000"/>
                  <a:lumOff val="40000"/>
                </a:schemeClr>
              </a:buClr>
              <a:buFont typeface="Wingdings" pitchFamily="2" charset="2"/>
              <a:buChar char="ü"/>
            </a:pPr>
            <a:r>
              <a:rPr lang="es-EC" dirty="0" smtClean="0"/>
              <a:t>Mapa estratégico Corporativo.</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06" t="25782" r="30797" b="14142"/>
          <a:stretch/>
        </p:blipFill>
        <p:spPr bwMode="auto">
          <a:xfrm>
            <a:off x="1331640" y="2132856"/>
            <a:ext cx="5417726" cy="447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11 Grupo"/>
          <p:cNvGrpSpPr/>
          <p:nvPr/>
        </p:nvGrpSpPr>
        <p:grpSpPr>
          <a:xfrm>
            <a:off x="6733864" y="4869160"/>
            <a:ext cx="2230624" cy="1813023"/>
            <a:chOff x="297183" y="4279715"/>
            <a:chExt cx="2230624" cy="1813023"/>
          </a:xfrm>
        </p:grpSpPr>
        <p:grpSp>
          <p:nvGrpSpPr>
            <p:cNvPr id="13" name="Gruppieren 67"/>
            <p:cNvGrpSpPr/>
            <p:nvPr/>
          </p:nvGrpSpPr>
          <p:grpSpPr>
            <a:xfrm>
              <a:off x="297183" y="4279715"/>
              <a:ext cx="2230624" cy="1666178"/>
              <a:chOff x="1379457" y="5394124"/>
              <a:chExt cx="248127" cy="185340"/>
            </a:xfrm>
          </p:grpSpPr>
          <p:pic>
            <p:nvPicPr>
              <p:cNvPr id="21"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4" name="Gruppieren 72"/>
            <p:cNvGrpSpPr/>
            <p:nvPr/>
          </p:nvGrpSpPr>
          <p:grpSpPr>
            <a:xfrm>
              <a:off x="297183" y="4892794"/>
              <a:ext cx="1479446" cy="1199944"/>
              <a:chOff x="1379457" y="5378214"/>
              <a:chExt cx="248127" cy="201250"/>
            </a:xfrm>
          </p:grpSpPr>
          <p:pic>
            <p:nvPicPr>
              <p:cNvPr id="19"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0"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5" name="Gruppieren 75"/>
            <p:cNvGrpSpPr/>
            <p:nvPr/>
          </p:nvGrpSpPr>
          <p:grpSpPr>
            <a:xfrm>
              <a:off x="1337644" y="5298687"/>
              <a:ext cx="932034" cy="755951"/>
              <a:chOff x="1379457" y="5378214"/>
              <a:chExt cx="248127" cy="201250"/>
            </a:xfrm>
          </p:grpSpPr>
          <p:pic>
            <p:nvPicPr>
              <p:cNvPr id="17"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8"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8" name="27 Grupo"/>
          <p:cNvGrpSpPr/>
          <p:nvPr/>
        </p:nvGrpSpPr>
        <p:grpSpPr>
          <a:xfrm>
            <a:off x="107504" y="5949280"/>
            <a:ext cx="737223" cy="778569"/>
            <a:chOff x="107504" y="5949280"/>
            <a:chExt cx="737223" cy="778569"/>
          </a:xfrm>
        </p:grpSpPr>
        <p:pic>
          <p:nvPicPr>
            <p:cNvPr id="29"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2"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6224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1000"/>
                                        <p:tgtEl>
                                          <p:spTgt spid="16">
                                            <p:txEl>
                                              <p:pRg st="1" end="1"/>
                                            </p:txEl>
                                          </p:spTgt>
                                        </p:tgtEl>
                                      </p:cBhvr>
                                    </p:animEffect>
                                    <p:anim calcmode="lin" valueType="num">
                                      <p:cBhvr>
                                        <p:cTn id="2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19458"/>
                                        </p:tgtEl>
                                        <p:attrNameLst>
                                          <p:attrName>style.visibility</p:attrName>
                                        </p:attrNameLst>
                                      </p:cBhvr>
                                      <p:to>
                                        <p:strVal val="visible"/>
                                      </p:to>
                                    </p:set>
                                    <p:animEffect transition="in" filter="barn(inVertical)">
                                      <p:cBhvr>
                                        <p:cTn id="25"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s-MX" sz="3600" b="1" dirty="0" smtClean="0">
                <a:solidFill>
                  <a:schemeClr val="tx2">
                    <a:lumMod val="60000"/>
                    <a:lumOff val="40000"/>
                  </a:schemeClr>
                </a:solidFill>
                <a:latin typeface="Albertus MT" pitchFamily="18" charset="0"/>
              </a:rPr>
              <a:t>Aspectos claves de empresa para BI </a:t>
            </a:r>
            <a:r>
              <a:rPr lang="es-MX" sz="3600" b="1" dirty="0">
                <a:solidFill>
                  <a:schemeClr val="tx2">
                    <a:lumMod val="60000"/>
                    <a:lumOff val="40000"/>
                  </a:schemeClr>
                </a:solidFill>
                <a:latin typeface="Albertus MT" pitchFamily="18" charset="0"/>
              </a:rPr>
              <a:t>– Organización y Alineamiento</a:t>
            </a: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288031"/>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dirty="0" smtClean="0"/>
              <a:t>Mapeo estratégico.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96" y="1844824"/>
            <a:ext cx="7235204" cy="300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12 Grupo"/>
          <p:cNvGrpSpPr/>
          <p:nvPr/>
        </p:nvGrpSpPr>
        <p:grpSpPr>
          <a:xfrm>
            <a:off x="6733864" y="4869160"/>
            <a:ext cx="2230624" cy="1813023"/>
            <a:chOff x="297183" y="4279715"/>
            <a:chExt cx="2230624" cy="1813023"/>
          </a:xfrm>
        </p:grpSpPr>
        <p:grpSp>
          <p:nvGrpSpPr>
            <p:cNvPr id="14" name="Gruppieren 67"/>
            <p:cNvGrpSpPr/>
            <p:nvPr/>
          </p:nvGrpSpPr>
          <p:grpSpPr>
            <a:xfrm>
              <a:off x="297183" y="4279715"/>
              <a:ext cx="2230624" cy="1666178"/>
              <a:chOff x="1379457" y="5394124"/>
              <a:chExt cx="248127" cy="185340"/>
            </a:xfrm>
          </p:grpSpPr>
          <p:pic>
            <p:nvPicPr>
              <p:cNvPr id="22"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5" name="Gruppieren 72"/>
            <p:cNvGrpSpPr/>
            <p:nvPr/>
          </p:nvGrpSpPr>
          <p:grpSpPr>
            <a:xfrm>
              <a:off x="297183" y="4892794"/>
              <a:ext cx="1479446" cy="1199944"/>
              <a:chOff x="1379457" y="5378214"/>
              <a:chExt cx="248127" cy="201250"/>
            </a:xfrm>
          </p:grpSpPr>
          <p:pic>
            <p:nvPicPr>
              <p:cNvPr id="20"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1"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7" name="Gruppieren 75"/>
            <p:cNvGrpSpPr/>
            <p:nvPr/>
          </p:nvGrpSpPr>
          <p:grpSpPr>
            <a:xfrm>
              <a:off x="1337644" y="5298687"/>
              <a:ext cx="932034" cy="755951"/>
              <a:chOff x="1379457" y="5378214"/>
              <a:chExt cx="248127" cy="201250"/>
            </a:xfrm>
          </p:grpSpPr>
          <p:pic>
            <p:nvPicPr>
              <p:cNvPr id="18"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9"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9" name="28 Grupo"/>
          <p:cNvGrpSpPr/>
          <p:nvPr/>
        </p:nvGrpSpPr>
        <p:grpSpPr>
          <a:xfrm>
            <a:off x="107504" y="5949280"/>
            <a:ext cx="737223" cy="778569"/>
            <a:chOff x="107504" y="5949280"/>
            <a:chExt cx="737223" cy="778569"/>
          </a:xfrm>
        </p:grpSpPr>
        <p:pic>
          <p:nvPicPr>
            <p:cNvPr id="32"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3"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61481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s-MX" sz="3600" b="1" dirty="0" smtClean="0">
                <a:solidFill>
                  <a:schemeClr val="tx2">
                    <a:lumMod val="60000"/>
                    <a:lumOff val="40000"/>
                  </a:schemeClr>
                </a:solidFill>
                <a:latin typeface="Albertus MT" pitchFamily="18" charset="0"/>
              </a:rPr>
              <a:t>Aspectos claves de empresa para BI </a:t>
            </a:r>
            <a:r>
              <a:rPr lang="es-MX" sz="3600" b="1" dirty="0">
                <a:solidFill>
                  <a:schemeClr val="tx2">
                    <a:lumMod val="60000"/>
                    <a:lumOff val="40000"/>
                  </a:schemeClr>
                </a:solidFill>
                <a:latin typeface="Albertus MT" pitchFamily="18" charset="0"/>
              </a:rPr>
              <a:t>– Organización y Alineamiento</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288031"/>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dirty="0" smtClean="0"/>
              <a:t>BSC.</a:t>
            </a:r>
          </a:p>
        </p:txBody>
      </p:sp>
      <p:grpSp>
        <p:nvGrpSpPr>
          <p:cNvPr id="4" name="3 Grupo"/>
          <p:cNvGrpSpPr/>
          <p:nvPr/>
        </p:nvGrpSpPr>
        <p:grpSpPr>
          <a:xfrm>
            <a:off x="1547664" y="1669171"/>
            <a:ext cx="6552728" cy="4773132"/>
            <a:chOff x="1403648" y="1669171"/>
            <a:chExt cx="6552728" cy="4773132"/>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592" y="1669171"/>
              <a:ext cx="6515784" cy="456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403648" y="6165304"/>
              <a:ext cx="4499560" cy="276999"/>
            </a:xfrm>
            <a:prstGeom prst="rect">
              <a:avLst/>
            </a:prstGeom>
            <a:noFill/>
          </p:spPr>
          <p:txBody>
            <a:bodyPr wrap="square" rtlCol="0">
              <a:spAutoFit/>
            </a:bodyPr>
            <a:lstStyle/>
            <a:p>
              <a:r>
                <a:rPr lang="en-US" sz="1200" b="1" dirty="0" err="1" smtClean="0"/>
                <a:t>Fuente</a:t>
              </a:r>
              <a:r>
                <a:rPr lang="en-US" sz="1200" dirty="0" smtClean="0"/>
                <a:t>: Demo </a:t>
              </a:r>
              <a:r>
                <a:rPr lang="en-US" sz="1200" dirty="0" err="1" smtClean="0"/>
                <a:t>eVisualReport</a:t>
              </a:r>
              <a:endParaRPr lang="es-EC" sz="1200" dirty="0"/>
            </a:p>
          </p:txBody>
        </p:sp>
      </p:grpSp>
      <p:grpSp>
        <p:nvGrpSpPr>
          <p:cNvPr id="19" name="18 Grupo"/>
          <p:cNvGrpSpPr/>
          <p:nvPr/>
        </p:nvGrpSpPr>
        <p:grpSpPr>
          <a:xfrm>
            <a:off x="107504" y="5949280"/>
            <a:ext cx="737223" cy="778569"/>
            <a:chOff x="107504" y="5949280"/>
            <a:chExt cx="737223" cy="778569"/>
          </a:xfrm>
        </p:grpSpPr>
        <p:pic>
          <p:nvPicPr>
            <p:cNvPr id="20"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7526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s-MX" sz="3600" b="1" dirty="0" smtClean="0">
                <a:solidFill>
                  <a:schemeClr val="tx2">
                    <a:lumMod val="60000"/>
                    <a:lumOff val="40000"/>
                  </a:schemeClr>
                </a:solidFill>
                <a:latin typeface="Albertus MT" pitchFamily="18" charset="0"/>
              </a:rPr>
              <a:t>Aspectos claves de empresa para BI </a:t>
            </a:r>
            <a:r>
              <a:rPr lang="es-MX" sz="3600" b="1" dirty="0">
                <a:solidFill>
                  <a:schemeClr val="tx2">
                    <a:lumMod val="60000"/>
                    <a:lumOff val="40000"/>
                  </a:schemeClr>
                </a:solidFill>
                <a:latin typeface="Albertus MT" pitchFamily="18" charset="0"/>
              </a:rPr>
              <a:t>– Organización y Alineamiento</a:t>
            </a: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508032"/>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400" dirty="0" smtClean="0"/>
              <a:t>Se debe determinar estrategias.</a:t>
            </a:r>
          </a:p>
          <a:p>
            <a:pPr marL="342900" lvl="0" indent="-342900" algn="just">
              <a:buClr>
                <a:schemeClr val="tx2">
                  <a:lumMod val="60000"/>
                  <a:lumOff val="40000"/>
                </a:schemeClr>
              </a:buClr>
              <a:buFont typeface="Wingdings" pitchFamily="2" charset="2"/>
              <a:buChar char="ü"/>
            </a:pPr>
            <a:r>
              <a:rPr lang="es-EC" sz="2400" dirty="0" smtClean="0"/>
              <a:t>Conocer </a:t>
            </a:r>
            <a:r>
              <a:rPr lang="es-EC" sz="2400" dirty="0"/>
              <a:t>a la organización, estructura y </a:t>
            </a:r>
            <a:r>
              <a:rPr lang="es-EC" sz="2400" dirty="0" smtClean="0"/>
              <a:t>funcionamiento.</a:t>
            </a:r>
          </a:p>
          <a:p>
            <a:pPr marL="342900" lvl="0" indent="-342900" algn="just">
              <a:buClr>
                <a:schemeClr val="tx2">
                  <a:lumMod val="60000"/>
                  <a:lumOff val="40000"/>
                </a:schemeClr>
              </a:buClr>
              <a:buFont typeface="Wingdings" pitchFamily="2" charset="2"/>
              <a:buChar char="ü"/>
            </a:pPr>
            <a:r>
              <a:rPr lang="es-EC" sz="2400" dirty="0" smtClean="0"/>
              <a:t>Contar </a:t>
            </a:r>
            <a:r>
              <a:rPr lang="es-EC" sz="2400" dirty="0"/>
              <a:t>con </a:t>
            </a:r>
            <a:r>
              <a:rPr lang="es-EC" sz="2400" dirty="0" smtClean="0"/>
              <a:t>apoyo directivo </a:t>
            </a:r>
            <a:r>
              <a:rPr lang="es-EC" sz="2400" dirty="0"/>
              <a:t>dentro de la </a:t>
            </a:r>
            <a:r>
              <a:rPr lang="es-EC" sz="2400" dirty="0" smtClean="0"/>
              <a:t>empresa.</a:t>
            </a:r>
          </a:p>
          <a:p>
            <a:pPr marL="342900" lvl="0" indent="-342900" algn="just">
              <a:buClr>
                <a:schemeClr val="tx2">
                  <a:lumMod val="60000"/>
                  <a:lumOff val="40000"/>
                </a:schemeClr>
              </a:buClr>
              <a:buFont typeface="Wingdings" pitchFamily="2" charset="2"/>
              <a:buChar char="ü"/>
            </a:pPr>
            <a:r>
              <a:rPr lang="es-EC" sz="2400" dirty="0" smtClean="0"/>
              <a:t>Estimular </a:t>
            </a:r>
            <a:r>
              <a:rPr lang="es-EC" sz="2400" dirty="0"/>
              <a:t>la comunicación organizacional. </a:t>
            </a:r>
            <a:endParaRPr lang="es-EC" sz="2400" dirty="0" smtClean="0"/>
          </a:p>
          <a:p>
            <a:pPr marL="342900" lvl="0" indent="-342900" algn="just">
              <a:buClr>
                <a:schemeClr val="tx2">
                  <a:lumMod val="60000"/>
                  <a:lumOff val="40000"/>
                </a:schemeClr>
              </a:buClr>
              <a:buFont typeface="Wingdings" pitchFamily="2" charset="2"/>
              <a:buChar char="ü"/>
            </a:pPr>
            <a:r>
              <a:rPr lang="es-EC" sz="2400" dirty="0" smtClean="0"/>
              <a:t>Determinar </a:t>
            </a:r>
            <a:r>
              <a:rPr lang="es-EC" sz="2400" dirty="0"/>
              <a:t>y establecer las formas y medios de recolección de </a:t>
            </a:r>
            <a:r>
              <a:rPr lang="es-EC" sz="2400" dirty="0" smtClean="0"/>
              <a:t>requerimientos</a:t>
            </a:r>
          </a:p>
          <a:p>
            <a:pPr marL="342900" lvl="0" indent="-342900" algn="just">
              <a:buClr>
                <a:schemeClr val="tx2">
                  <a:lumMod val="60000"/>
                  <a:lumOff val="40000"/>
                </a:schemeClr>
              </a:buClr>
              <a:buFont typeface="Wingdings" pitchFamily="2" charset="2"/>
              <a:buChar char="ü"/>
            </a:pPr>
            <a:r>
              <a:rPr lang="es-EC" sz="2400" dirty="0" smtClean="0"/>
              <a:t>Gestionar </a:t>
            </a:r>
            <a:r>
              <a:rPr lang="es-EC" sz="2400" dirty="0"/>
              <a:t>el </a:t>
            </a:r>
            <a:r>
              <a:rPr lang="es-EC" sz="2400" dirty="0" smtClean="0"/>
              <a:t>Cambio</a:t>
            </a:r>
          </a:p>
        </p:txBody>
      </p:sp>
      <p:grpSp>
        <p:nvGrpSpPr>
          <p:cNvPr id="18" name="17 Grupo"/>
          <p:cNvGrpSpPr/>
          <p:nvPr/>
        </p:nvGrpSpPr>
        <p:grpSpPr>
          <a:xfrm>
            <a:off x="6733864" y="4869160"/>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9" name="38 Grupo"/>
          <p:cNvGrpSpPr/>
          <p:nvPr/>
        </p:nvGrpSpPr>
        <p:grpSpPr>
          <a:xfrm>
            <a:off x="107504" y="5949280"/>
            <a:ext cx="737223" cy="778569"/>
            <a:chOff x="107504" y="5949280"/>
            <a:chExt cx="737223" cy="778569"/>
          </a:xfrm>
        </p:grpSpPr>
        <p:pic>
          <p:nvPicPr>
            <p:cNvPr id="40"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91059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1000"/>
                                        <p:tgtEl>
                                          <p:spTgt spid="16">
                                            <p:txEl>
                                              <p:pRg st="1" end="1"/>
                                            </p:txEl>
                                          </p:spTgt>
                                        </p:tgtEl>
                                      </p:cBhvr>
                                    </p:animEffect>
                                    <p:anim calcmode="lin" valueType="num">
                                      <p:cBhvr>
                                        <p:cTn id="2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1000"/>
                                        <p:tgtEl>
                                          <p:spTgt spid="16">
                                            <p:txEl>
                                              <p:pRg st="2" end="2"/>
                                            </p:txEl>
                                          </p:spTgt>
                                        </p:tgtEl>
                                      </p:cBhvr>
                                    </p:animEffect>
                                    <p:anim calcmode="lin" valueType="num">
                                      <p:cBhvr>
                                        <p:cTn id="2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fade">
                                      <p:cBhvr>
                                        <p:cTn id="37" dur="1000"/>
                                        <p:tgtEl>
                                          <p:spTgt spid="16">
                                            <p:txEl>
                                              <p:pRg st="4" end="4"/>
                                            </p:txEl>
                                          </p:spTgt>
                                        </p:tgtEl>
                                      </p:cBhvr>
                                    </p:animEffect>
                                    <p:anim calcmode="lin" valueType="num">
                                      <p:cBhvr>
                                        <p:cTn id="3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Effect transition="in" filter="fade">
                                      <p:cBhvr>
                                        <p:cTn id="43" dur="1000"/>
                                        <p:tgtEl>
                                          <p:spTgt spid="16">
                                            <p:txEl>
                                              <p:pRg st="5" end="5"/>
                                            </p:txEl>
                                          </p:spTgt>
                                        </p:tgtEl>
                                      </p:cBhvr>
                                    </p:animEffect>
                                    <p:anim calcmode="lin" valueType="num">
                                      <p:cBhvr>
                                        <p:cTn id="44"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s-MX" sz="3600" b="1" dirty="0" smtClean="0">
                <a:solidFill>
                  <a:schemeClr val="tx2">
                    <a:lumMod val="60000"/>
                    <a:lumOff val="40000"/>
                  </a:schemeClr>
                </a:solidFill>
                <a:latin typeface="Albertus MT" pitchFamily="18" charset="0"/>
              </a:rPr>
              <a:t>Aspectos claves de empresa para BI </a:t>
            </a:r>
            <a:r>
              <a:rPr lang="es-MX" sz="3600" b="1" dirty="0">
                <a:solidFill>
                  <a:schemeClr val="tx2">
                    <a:lumMod val="60000"/>
                    <a:lumOff val="40000"/>
                  </a:schemeClr>
                </a:solidFill>
                <a:latin typeface="Albertus MT" pitchFamily="18" charset="0"/>
              </a:rPr>
              <a:t>– </a:t>
            </a:r>
            <a:r>
              <a:rPr lang="es-MX" sz="3600" b="1" dirty="0" smtClean="0">
                <a:solidFill>
                  <a:schemeClr val="tx2">
                    <a:lumMod val="60000"/>
                    <a:lumOff val="40000"/>
                  </a:schemeClr>
                </a:solidFill>
                <a:latin typeface="Albertus MT" pitchFamily="18" charset="0"/>
              </a:rPr>
              <a:t>Tecnología</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508032"/>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400" dirty="0" smtClean="0"/>
              <a:t>Estandarizar, </a:t>
            </a:r>
            <a:r>
              <a:rPr lang="es-EC" sz="2400" dirty="0" err="1" smtClean="0"/>
              <a:t>ejm</a:t>
            </a:r>
            <a:r>
              <a:rPr lang="es-EC" sz="2400" dirty="0" smtClean="0"/>
              <a:t>:</a:t>
            </a:r>
          </a:p>
          <a:p>
            <a:pPr marL="800100" lvl="1" indent="-342900" algn="just">
              <a:buClr>
                <a:schemeClr val="tx2">
                  <a:lumMod val="60000"/>
                  <a:lumOff val="40000"/>
                </a:schemeClr>
              </a:buClr>
              <a:buFont typeface="Wingdings" pitchFamily="2" charset="2"/>
              <a:buChar char="ü"/>
            </a:pPr>
            <a:r>
              <a:rPr lang="es-EC" sz="2400" dirty="0" smtClean="0"/>
              <a:t>Data </a:t>
            </a:r>
            <a:r>
              <a:rPr lang="es-EC" sz="2400" dirty="0" err="1" smtClean="0"/>
              <a:t>Quality</a:t>
            </a:r>
            <a:r>
              <a:rPr lang="es-EC" sz="2400" dirty="0" smtClean="0"/>
              <a:t>.</a:t>
            </a:r>
          </a:p>
          <a:p>
            <a:pPr marL="800100" lvl="1" indent="-342900" algn="just">
              <a:buClr>
                <a:schemeClr val="tx2">
                  <a:lumMod val="60000"/>
                  <a:lumOff val="40000"/>
                </a:schemeClr>
              </a:buClr>
              <a:buFont typeface="Wingdings" pitchFamily="2" charset="2"/>
              <a:buChar char="ü"/>
            </a:pPr>
            <a:r>
              <a:rPr lang="es-EC" sz="2400" dirty="0" smtClean="0"/>
              <a:t>Data </a:t>
            </a:r>
            <a:r>
              <a:rPr lang="es-EC" sz="2400" dirty="0" err="1" smtClean="0"/>
              <a:t>Profiling</a:t>
            </a:r>
            <a:r>
              <a:rPr lang="es-EC" sz="2400" dirty="0" smtClean="0"/>
              <a:t>.</a:t>
            </a:r>
          </a:p>
          <a:p>
            <a:pPr marL="800100" lvl="1" indent="-342900" algn="just">
              <a:buClr>
                <a:schemeClr val="tx2">
                  <a:lumMod val="60000"/>
                  <a:lumOff val="40000"/>
                </a:schemeClr>
              </a:buClr>
              <a:buFont typeface="Wingdings" pitchFamily="2" charset="2"/>
              <a:buChar char="ü"/>
            </a:pPr>
            <a:r>
              <a:rPr lang="es-EC" sz="2400" dirty="0" smtClean="0"/>
              <a:t>Data </a:t>
            </a:r>
            <a:r>
              <a:rPr lang="es-EC" sz="2400" dirty="0" err="1" smtClean="0"/>
              <a:t>Warehousing</a:t>
            </a:r>
            <a:r>
              <a:rPr lang="es-EC" sz="2400" dirty="0" smtClean="0"/>
              <a:t>.</a:t>
            </a:r>
          </a:p>
          <a:p>
            <a:pPr marL="342900" lvl="0" indent="-342900" algn="just">
              <a:buClr>
                <a:schemeClr val="tx2">
                  <a:lumMod val="60000"/>
                  <a:lumOff val="40000"/>
                </a:schemeClr>
              </a:buClr>
              <a:buFont typeface="Wingdings" pitchFamily="2" charset="2"/>
              <a:buChar char="ü"/>
            </a:pPr>
            <a:r>
              <a:rPr lang="es-EC" sz="2400" dirty="0" smtClean="0"/>
              <a:t>Centralizar, </a:t>
            </a:r>
            <a:r>
              <a:rPr lang="es-EC" sz="2400" dirty="0" err="1" smtClean="0"/>
              <a:t>ejm</a:t>
            </a:r>
            <a:r>
              <a:rPr lang="es-EC" sz="2400" dirty="0" smtClean="0"/>
              <a:t>:</a:t>
            </a:r>
          </a:p>
          <a:p>
            <a:pPr marL="800100" lvl="1" indent="-342900" algn="just">
              <a:buClr>
                <a:schemeClr val="tx2">
                  <a:lumMod val="60000"/>
                  <a:lumOff val="40000"/>
                </a:schemeClr>
              </a:buClr>
              <a:buFont typeface="Wingdings" pitchFamily="2" charset="2"/>
              <a:buChar char="ü"/>
            </a:pPr>
            <a:r>
              <a:rPr lang="es-EC" sz="2400" dirty="0" smtClean="0"/>
              <a:t>Master Data Management</a:t>
            </a:r>
          </a:p>
          <a:p>
            <a:pPr marL="800100" lvl="1" indent="-342900" algn="just">
              <a:buClr>
                <a:schemeClr val="tx2">
                  <a:lumMod val="60000"/>
                  <a:lumOff val="40000"/>
                </a:schemeClr>
              </a:buClr>
              <a:buFont typeface="Wingdings" pitchFamily="2" charset="2"/>
              <a:buChar char="ü"/>
            </a:pPr>
            <a:r>
              <a:rPr lang="es-EC" sz="2400" dirty="0" smtClean="0"/>
              <a:t>Meta Data Management.</a:t>
            </a:r>
          </a:p>
          <a:p>
            <a:pPr marL="800100" lvl="1" indent="-342900" algn="just">
              <a:buClr>
                <a:schemeClr val="tx2">
                  <a:lumMod val="60000"/>
                  <a:lumOff val="40000"/>
                </a:schemeClr>
              </a:buClr>
              <a:buFont typeface="Wingdings" pitchFamily="2" charset="2"/>
              <a:buChar char="ü"/>
            </a:pPr>
            <a:r>
              <a:rPr lang="es-EC" sz="2400" dirty="0" smtClean="0"/>
              <a:t>Requerimientos.</a:t>
            </a:r>
          </a:p>
          <a:p>
            <a:pPr marL="342900" lvl="0" indent="-342900" algn="just">
              <a:buClr>
                <a:schemeClr val="tx2">
                  <a:lumMod val="60000"/>
                  <a:lumOff val="40000"/>
                </a:schemeClr>
              </a:buClr>
              <a:buFont typeface="Wingdings" pitchFamily="2" charset="2"/>
              <a:buChar char="ü"/>
            </a:pPr>
            <a:r>
              <a:rPr lang="es-EC" sz="2400" dirty="0" smtClean="0"/>
              <a:t>Conformar Plataforma de BI.</a:t>
            </a:r>
          </a:p>
        </p:txBody>
      </p:sp>
      <p:grpSp>
        <p:nvGrpSpPr>
          <p:cNvPr id="18" name="17 Grupo"/>
          <p:cNvGrpSpPr/>
          <p:nvPr/>
        </p:nvGrpSpPr>
        <p:grpSpPr>
          <a:xfrm>
            <a:off x="6733864" y="4869160"/>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9" name="38 Grupo"/>
          <p:cNvGrpSpPr/>
          <p:nvPr/>
        </p:nvGrpSpPr>
        <p:grpSpPr>
          <a:xfrm>
            <a:off x="107504" y="5949280"/>
            <a:ext cx="737223" cy="778569"/>
            <a:chOff x="107504" y="5949280"/>
            <a:chExt cx="737223" cy="778569"/>
          </a:xfrm>
        </p:grpSpPr>
        <p:pic>
          <p:nvPicPr>
            <p:cNvPr id="40"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28325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1000"/>
                                        <p:tgtEl>
                                          <p:spTgt spid="16">
                                            <p:txEl>
                                              <p:pRg st="1" end="1"/>
                                            </p:txEl>
                                          </p:spTgt>
                                        </p:tgtEl>
                                      </p:cBhvr>
                                    </p:animEffect>
                                    <p:anim calcmode="lin" valueType="num">
                                      <p:cBhvr>
                                        <p:cTn id="1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1000"/>
                                        <p:tgtEl>
                                          <p:spTgt spid="16">
                                            <p:txEl>
                                              <p:pRg st="2" end="2"/>
                                            </p:txEl>
                                          </p:spTgt>
                                        </p:tgtEl>
                                      </p:cBhvr>
                                    </p:animEffect>
                                    <p:anim calcmode="lin" valueType="num">
                                      <p:cBhvr>
                                        <p:cTn id="2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6">
                                            <p:txEl>
                                              <p:pRg st="4" end="4"/>
                                            </p:txEl>
                                          </p:spTgt>
                                        </p:tgtEl>
                                        <p:attrNameLst>
                                          <p:attrName>style.visibility</p:attrName>
                                        </p:attrNameLst>
                                      </p:cBhvr>
                                      <p:to>
                                        <p:strVal val="visible"/>
                                      </p:to>
                                    </p:set>
                                    <p:animEffect transition="in" filter="fade">
                                      <p:cBhvr>
                                        <p:cTn id="34" dur="1000"/>
                                        <p:tgtEl>
                                          <p:spTgt spid="16">
                                            <p:txEl>
                                              <p:pRg st="4" end="4"/>
                                            </p:txEl>
                                          </p:spTgt>
                                        </p:tgtEl>
                                      </p:cBhvr>
                                    </p:animEffect>
                                    <p:anim calcmode="lin" valueType="num">
                                      <p:cBhvr>
                                        <p:cTn id="3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fade">
                                      <p:cBhvr>
                                        <p:cTn id="39" dur="1000"/>
                                        <p:tgtEl>
                                          <p:spTgt spid="16">
                                            <p:txEl>
                                              <p:pRg st="5" end="5"/>
                                            </p:txEl>
                                          </p:spTgt>
                                        </p:tgtEl>
                                      </p:cBhvr>
                                    </p:animEffect>
                                    <p:anim calcmode="lin" valueType="num">
                                      <p:cBhvr>
                                        <p:cTn id="40"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xEl>
                                              <p:pRg st="6" end="6"/>
                                            </p:txEl>
                                          </p:spTgt>
                                        </p:tgtEl>
                                        <p:attrNameLst>
                                          <p:attrName>style.visibility</p:attrName>
                                        </p:attrNameLst>
                                      </p:cBhvr>
                                      <p:to>
                                        <p:strVal val="visible"/>
                                      </p:to>
                                    </p:set>
                                    <p:animEffect transition="in" filter="fade">
                                      <p:cBhvr>
                                        <p:cTn id="44" dur="1000"/>
                                        <p:tgtEl>
                                          <p:spTgt spid="16">
                                            <p:txEl>
                                              <p:pRg st="6" end="6"/>
                                            </p:txEl>
                                          </p:spTgt>
                                        </p:tgtEl>
                                      </p:cBhvr>
                                    </p:animEffect>
                                    <p:anim calcmode="lin" valueType="num">
                                      <p:cBhvr>
                                        <p:cTn id="45"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16">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6">
                                            <p:txEl>
                                              <p:pRg st="7" end="7"/>
                                            </p:txEl>
                                          </p:spTgt>
                                        </p:tgtEl>
                                        <p:attrNameLst>
                                          <p:attrName>style.visibility</p:attrName>
                                        </p:attrNameLst>
                                      </p:cBhvr>
                                      <p:to>
                                        <p:strVal val="visible"/>
                                      </p:to>
                                    </p:set>
                                    <p:animEffect transition="in" filter="fade">
                                      <p:cBhvr>
                                        <p:cTn id="49" dur="1000"/>
                                        <p:tgtEl>
                                          <p:spTgt spid="16">
                                            <p:txEl>
                                              <p:pRg st="7" end="7"/>
                                            </p:txEl>
                                          </p:spTgt>
                                        </p:tgtEl>
                                      </p:cBhvr>
                                    </p:animEffect>
                                    <p:anim calcmode="lin" valueType="num">
                                      <p:cBhvr>
                                        <p:cTn id="50"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nodeType="afterEffect">
                                  <p:stCondLst>
                                    <p:cond delay="0"/>
                                  </p:stCondLst>
                                  <p:childTnLst>
                                    <p:set>
                                      <p:cBhvr>
                                        <p:cTn id="54" dur="1" fill="hold">
                                          <p:stCondLst>
                                            <p:cond delay="0"/>
                                          </p:stCondLst>
                                        </p:cTn>
                                        <p:tgtEl>
                                          <p:spTgt spid="16">
                                            <p:txEl>
                                              <p:pRg st="8" end="8"/>
                                            </p:txEl>
                                          </p:spTgt>
                                        </p:tgtEl>
                                        <p:attrNameLst>
                                          <p:attrName>style.visibility</p:attrName>
                                        </p:attrNameLst>
                                      </p:cBhvr>
                                      <p:to>
                                        <p:strVal val="visible"/>
                                      </p:to>
                                    </p:set>
                                    <p:animEffect transition="in" filter="fade">
                                      <p:cBhvr>
                                        <p:cTn id="55" dur="1000"/>
                                        <p:tgtEl>
                                          <p:spTgt spid="16">
                                            <p:txEl>
                                              <p:pRg st="8" end="8"/>
                                            </p:txEl>
                                          </p:spTgt>
                                        </p:tgtEl>
                                      </p:cBhvr>
                                    </p:animEffect>
                                    <p:anim calcmode="lin" valueType="num">
                                      <p:cBhvr>
                                        <p:cTn id="56"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s-MX" sz="3600" b="1" dirty="0" smtClean="0">
                <a:solidFill>
                  <a:schemeClr val="tx2">
                    <a:lumMod val="60000"/>
                    <a:lumOff val="40000"/>
                  </a:schemeClr>
                </a:solidFill>
                <a:latin typeface="Albertus MT" pitchFamily="18" charset="0"/>
              </a:rPr>
              <a:t>Aspectos claves de empresa para BI </a:t>
            </a:r>
            <a:r>
              <a:rPr lang="es-MX" sz="3600" b="1" dirty="0">
                <a:solidFill>
                  <a:schemeClr val="tx2">
                    <a:lumMod val="60000"/>
                    <a:lumOff val="40000"/>
                  </a:schemeClr>
                </a:solidFill>
                <a:latin typeface="Albertus MT" pitchFamily="18" charset="0"/>
              </a:rPr>
              <a:t>– </a:t>
            </a:r>
            <a:r>
              <a:rPr lang="es-MX" sz="3600" b="1" dirty="0" err="1" smtClean="0">
                <a:solidFill>
                  <a:schemeClr val="tx2">
                    <a:lumMod val="60000"/>
                    <a:lumOff val="40000"/>
                  </a:schemeClr>
                </a:solidFill>
                <a:latin typeface="Albertus MT" pitchFamily="18" charset="0"/>
              </a:rPr>
              <a:t>Roadmap</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35" t="17708" r="14559" b="4427"/>
          <a:stretch/>
        </p:blipFill>
        <p:spPr bwMode="auto">
          <a:xfrm>
            <a:off x="1107660" y="1646812"/>
            <a:ext cx="7105650" cy="448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55183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barn(inVertical)">
                                      <p:cBhvr>
                                        <p:cTn id="1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EC" b="1" dirty="0">
                <a:solidFill>
                  <a:schemeClr val="tx2">
                    <a:lumMod val="60000"/>
                    <a:lumOff val="40000"/>
                  </a:schemeClr>
                </a:solidFill>
                <a:latin typeface="Albertus MT" pitchFamily="18" charset="0"/>
              </a:rPr>
              <a:t>Objetivos Específicos</a:t>
            </a:r>
          </a:p>
        </p:txBody>
      </p:sp>
      <p:sp>
        <p:nvSpPr>
          <p:cNvPr id="7" name="2 Marcador de contenido"/>
          <p:cNvSpPr>
            <a:spLocks noGrp="1"/>
          </p:cNvSpPr>
          <p:nvPr>
            <p:ph idx="1"/>
          </p:nvPr>
        </p:nvSpPr>
        <p:spPr>
          <a:xfrm>
            <a:off x="457200" y="1600200"/>
            <a:ext cx="8229600" cy="4525963"/>
          </a:xfrm>
        </p:spPr>
        <p:txBody>
          <a:bodyPr>
            <a:normAutofit fontScale="92500"/>
          </a:bodyPr>
          <a:lstStyle/>
          <a:p>
            <a:pPr algn="just">
              <a:buClr>
                <a:schemeClr val="tx2">
                  <a:lumMod val="60000"/>
                  <a:lumOff val="40000"/>
                </a:schemeClr>
              </a:buClr>
              <a:buFont typeface="Wingdings" pitchFamily="2" charset="2"/>
              <a:buChar char="ü"/>
            </a:pPr>
            <a:r>
              <a:rPr lang="es-MX" sz="2200" b="1" dirty="0" smtClean="0"/>
              <a:t>Identificar y analizar</a:t>
            </a:r>
            <a:r>
              <a:rPr lang="es-MX" sz="2200" dirty="0" smtClean="0"/>
              <a:t> Modelos de </a:t>
            </a:r>
            <a:r>
              <a:rPr lang="es-MX" sz="2200" b="1" dirty="0" smtClean="0"/>
              <a:t>Madurez de BI</a:t>
            </a:r>
            <a:r>
              <a:rPr lang="es-MX" sz="2200" dirty="0" smtClean="0"/>
              <a:t>, que ayude a determinar una evolución alcanzable entre etapas.</a:t>
            </a:r>
          </a:p>
          <a:p>
            <a:pPr algn="just">
              <a:buClr>
                <a:schemeClr val="tx2">
                  <a:lumMod val="60000"/>
                  <a:lumOff val="40000"/>
                </a:schemeClr>
              </a:buClr>
              <a:buFont typeface="Wingdings" pitchFamily="2" charset="2"/>
              <a:buChar char="ü"/>
            </a:pPr>
            <a:r>
              <a:rPr lang="es-MX" sz="2200" b="1" dirty="0" smtClean="0"/>
              <a:t>Identificar </a:t>
            </a:r>
            <a:r>
              <a:rPr lang="es-MX" sz="2200" dirty="0" smtClean="0"/>
              <a:t>los </a:t>
            </a:r>
            <a:r>
              <a:rPr lang="es-MX" sz="2200" b="1" dirty="0" smtClean="0"/>
              <a:t>actores</a:t>
            </a:r>
            <a:r>
              <a:rPr lang="es-MX" sz="2200" dirty="0" smtClean="0"/>
              <a:t> en un Gobierno de BI, con el fin de determinar que tipo de involucrados (</a:t>
            </a:r>
            <a:r>
              <a:rPr lang="es-MX" sz="2200" dirty="0" err="1" smtClean="0"/>
              <a:t>Stakeholders</a:t>
            </a:r>
            <a:r>
              <a:rPr lang="es-MX" sz="2200" dirty="0" smtClean="0"/>
              <a:t>) participan alrededor de programas de este tipo.</a:t>
            </a:r>
          </a:p>
          <a:p>
            <a:pPr algn="just">
              <a:buClr>
                <a:schemeClr val="tx2">
                  <a:lumMod val="60000"/>
                  <a:lumOff val="40000"/>
                </a:schemeClr>
              </a:buClr>
              <a:buFont typeface="Wingdings" pitchFamily="2" charset="2"/>
              <a:buChar char="ü"/>
            </a:pPr>
            <a:r>
              <a:rPr lang="es-MX" sz="2200" b="1" dirty="0" smtClean="0"/>
              <a:t>Identificar y analizar</a:t>
            </a:r>
            <a:r>
              <a:rPr lang="es-MX" sz="2200" dirty="0" smtClean="0"/>
              <a:t> el </a:t>
            </a:r>
            <a:r>
              <a:rPr lang="es-MX" sz="2200" b="1" dirty="0" smtClean="0"/>
              <a:t>Centro de Competencias de BI</a:t>
            </a:r>
            <a:r>
              <a:rPr lang="es-MX" sz="2200" dirty="0" smtClean="0"/>
              <a:t> (BICC) como unidad o comité encargado de dirigir los proyectos de BI.</a:t>
            </a:r>
            <a:endParaRPr lang="es-MX" sz="2200" b="1" dirty="0" smtClean="0"/>
          </a:p>
          <a:p>
            <a:pPr algn="just">
              <a:buClr>
                <a:schemeClr val="tx2">
                  <a:lumMod val="60000"/>
                  <a:lumOff val="40000"/>
                </a:schemeClr>
              </a:buClr>
              <a:buFont typeface="Wingdings" pitchFamily="2" charset="2"/>
              <a:buChar char="ü"/>
            </a:pPr>
            <a:r>
              <a:rPr lang="es-MX" sz="2200" b="1" dirty="0" smtClean="0"/>
              <a:t>Validar</a:t>
            </a:r>
            <a:r>
              <a:rPr lang="es-MX" sz="2200" dirty="0" smtClean="0"/>
              <a:t> el </a:t>
            </a:r>
            <a:r>
              <a:rPr lang="es-MX" sz="2200" b="1" dirty="0" smtClean="0"/>
              <a:t>concepto</a:t>
            </a:r>
            <a:r>
              <a:rPr lang="es-MX" sz="2200" dirty="0" smtClean="0"/>
              <a:t> y </a:t>
            </a:r>
            <a:r>
              <a:rPr lang="es-MX" sz="2200" b="1" dirty="0" smtClean="0"/>
              <a:t>necesidad</a:t>
            </a:r>
            <a:r>
              <a:rPr lang="es-MX" sz="2200" dirty="0" smtClean="0"/>
              <a:t> de </a:t>
            </a:r>
            <a:r>
              <a:rPr lang="es-MX" sz="2200" b="1" dirty="0" smtClean="0"/>
              <a:t>Gobierno</a:t>
            </a:r>
            <a:r>
              <a:rPr lang="es-MX" sz="2200" dirty="0" smtClean="0"/>
              <a:t> aplicado a BI, como herramienta que permita alinear programas de BI a la estrategia de negocio en la Empresa; como resultado del estudio realizado a expertos en BI.</a:t>
            </a:r>
          </a:p>
          <a:p>
            <a:pPr algn="just">
              <a:buClr>
                <a:schemeClr val="tx2">
                  <a:lumMod val="60000"/>
                  <a:lumOff val="40000"/>
                </a:schemeClr>
              </a:buClr>
              <a:buFont typeface="Wingdings" pitchFamily="2" charset="2"/>
              <a:buChar char="ü"/>
            </a:pPr>
            <a:r>
              <a:rPr lang="es-MX" sz="2200" b="1" dirty="0" smtClean="0"/>
              <a:t>Elaborar</a:t>
            </a:r>
            <a:r>
              <a:rPr lang="es-MX" sz="2200" dirty="0" smtClean="0"/>
              <a:t> una </a:t>
            </a:r>
            <a:r>
              <a:rPr lang="es-MX" sz="2200" b="1" dirty="0" smtClean="0"/>
              <a:t>guía</a:t>
            </a:r>
            <a:r>
              <a:rPr lang="es-MX" sz="2200" dirty="0" smtClean="0"/>
              <a:t> de </a:t>
            </a:r>
            <a:r>
              <a:rPr lang="es-MX" sz="2200" b="1" dirty="0" smtClean="0"/>
              <a:t>Gobierno de BI</a:t>
            </a:r>
            <a:r>
              <a:rPr lang="es-MX" sz="2200" dirty="0" smtClean="0"/>
              <a:t> como herramienta de uso, que permita garantizar la dirección y gestión de la información en la Empresa.</a:t>
            </a:r>
          </a:p>
        </p:txBody>
      </p:sp>
      <p:sp>
        <p:nvSpPr>
          <p:cNvPr id="8"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9" name="8 Grupo"/>
          <p:cNvGrpSpPr/>
          <p:nvPr/>
        </p:nvGrpSpPr>
        <p:grpSpPr>
          <a:xfrm>
            <a:off x="107504" y="5949280"/>
            <a:ext cx="737223" cy="778569"/>
            <a:chOff x="107504" y="5949280"/>
            <a:chExt cx="737223" cy="778569"/>
          </a:xfrm>
        </p:grpSpPr>
        <p:pic>
          <p:nvPicPr>
            <p:cNvPr id="10"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112159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fontScale="90000"/>
          </a:bodyPr>
          <a:lstStyle/>
          <a:p>
            <a:r>
              <a:rPr lang="es-MX" sz="3600" b="1" dirty="0" smtClean="0">
                <a:solidFill>
                  <a:schemeClr val="tx2">
                    <a:lumMod val="60000"/>
                    <a:lumOff val="40000"/>
                  </a:schemeClr>
                </a:solidFill>
                <a:latin typeface="Albertus MT" pitchFamily="18" charset="0"/>
              </a:rPr>
              <a:t>Aspectos claves de empresa para BI </a:t>
            </a:r>
            <a:r>
              <a:rPr lang="es-MX" sz="3600" b="1" dirty="0">
                <a:solidFill>
                  <a:schemeClr val="tx2">
                    <a:lumMod val="60000"/>
                    <a:lumOff val="40000"/>
                  </a:schemeClr>
                </a:solidFill>
                <a:latin typeface="Albertus MT" pitchFamily="18" charset="0"/>
              </a:rPr>
              <a:t>– </a:t>
            </a:r>
            <a:r>
              <a:rPr lang="es-MX" sz="3600" b="1" dirty="0" err="1" smtClean="0">
                <a:solidFill>
                  <a:schemeClr val="tx2">
                    <a:lumMod val="60000"/>
                    <a:lumOff val="40000"/>
                  </a:schemeClr>
                </a:solidFill>
                <a:latin typeface="Albertus MT" pitchFamily="18" charset="0"/>
              </a:rPr>
              <a:t>Roadmap</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508032"/>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800" dirty="0" smtClean="0"/>
              <a:t>Metodología, </a:t>
            </a:r>
            <a:r>
              <a:rPr lang="es-EC" sz="2800" dirty="0" err="1" smtClean="0"/>
              <a:t>ejm</a:t>
            </a:r>
            <a:r>
              <a:rPr lang="es-EC" sz="2800" dirty="0" smtClean="0"/>
              <a:t>:</a:t>
            </a:r>
          </a:p>
          <a:p>
            <a:pPr marL="800100" lvl="1" indent="-342900" algn="just">
              <a:buClr>
                <a:schemeClr val="tx2">
                  <a:lumMod val="60000"/>
                  <a:lumOff val="40000"/>
                </a:schemeClr>
              </a:buClr>
              <a:buFont typeface="Wingdings" pitchFamily="2" charset="2"/>
              <a:buChar char="ü"/>
            </a:pPr>
            <a:r>
              <a:rPr lang="es-EC" sz="2800" dirty="0" smtClean="0"/>
              <a:t>Justificación de Proyecto</a:t>
            </a:r>
          </a:p>
          <a:p>
            <a:pPr marL="800100" lvl="1" indent="-342900" algn="just">
              <a:buClr>
                <a:schemeClr val="tx2">
                  <a:lumMod val="60000"/>
                  <a:lumOff val="40000"/>
                </a:schemeClr>
              </a:buClr>
              <a:buFont typeface="Wingdings" pitchFamily="2" charset="2"/>
              <a:buChar char="ü"/>
            </a:pPr>
            <a:r>
              <a:rPr lang="es-EC" sz="2800" dirty="0" smtClean="0"/>
              <a:t>Planeación</a:t>
            </a:r>
          </a:p>
          <a:p>
            <a:pPr marL="800100" lvl="1" indent="-342900" algn="just">
              <a:buClr>
                <a:schemeClr val="tx2">
                  <a:lumMod val="60000"/>
                  <a:lumOff val="40000"/>
                </a:schemeClr>
              </a:buClr>
              <a:buFont typeface="Wingdings" pitchFamily="2" charset="2"/>
              <a:buChar char="ü"/>
            </a:pPr>
            <a:r>
              <a:rPr lang="es-EC" sz="2800" dirty="0" smtClean="0"/>
              <a:t>Análisis de Negocio.</a:t>
            </a:r>
          </a:p>
          <a:p>
            <a:pPr marL="800100" lvl="1" indent="-342900" algn="just">
              <a:buClr>
                <a:schemeClr val="tx2">
                  <a:lumMod val="60000"/>
                  <a:lumOff val="40000"/>
                </a:schemeClr>
              </a:buClr>
              <a:buFont typeface="Wingdings" pitchFamily="2" charset="2"/>
              <a:buChar char="ü"/>
            </a:pPr>
            <a:r>
              <a:rPr lang="es-EC" sz="2800" dirty="0" smtClean="0"/>
              <a:t>Diseño de Solución.</a:t>
            </a:r>
          </a:p>
          <a:p>
            <a:pPr marL="800100" lvl="1" indent="-342900" algn="just">
              <a:buClr>
                <a:schemeClr val="tx2">
                  <a:lumMod val="60000"/>
                  <a:lumOff val="40000"/>
                </a:schemeClr>
              </a:buClr>
              <a:buFont typeface="Wingdings" pitchFamily="2" charset="2"/>
              <a:buChar char="ü"/>
            </a:pPr>
            <a:r>
              <a:rPr lang="es-EC" sz="2800" dirty="0" smtClean="0"/>
              <a:t>Desarrollo de Solución.</a:t>
            </a:r>
          </a:p>
          <a:p>
            <a:pPr marL="800100" lvl="1" indent="-342900" algn="just">
              <a:buClr>
                <a:schemeClr val="tx2">
                  <a:lumMod val="60000"/>
                  <a:lumOff val="40000"/>
                </a:schemeClr>
              </a:buClr>
              <a:buFont typeface="Wingdings" pitchFamily="2" charset="2"/>
              <a:buChar char="ü"/>
            </a:pPr>
            <a:r>
              <a:rPr lang="es-EC" sz="2800" dirty="0" smtClean="0"/>
              <a:t>Pruebas.</a:t>
            </a:r>
          </a:p>
          <a:p>
            <a:pPr marL="800100" lvl="1" indent="-342900" algn="just">
              <a:buClr>
                <a:schemeClr val="tx2">
                  <a:lumMod val="60000"/>
                  <a:lumOff val="40000"/>
                </a:schemeClr>
              </a:buClr>
              <a:buFont typeface="Wingdings" pitchFamily="2" charset="2"/>
              <a:buChar char="ü"/>
            </a:pPr>
            <a:r>
              <a:rPr lang="es-EC" sz="2800" dirty="0" smtClean="0"/>
              <a:t>Despliegue y mantenimiento.</a:t>
            </a:r>
          </a:p>
        </p:txBody>
      </p:sp>
      <p:grpSp>
        <p:nvGrpSpPr>
          <p:cNvPr id="18" name="17 Grupo"/>
          <p:cNvGrpSpPr/>
          <p:nvPr/>
        </p:nvGrpSpPr>
        <p:grpSpPr>
          <a:xfrm>
            <a:off x="6733864" y="4869160"/>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9" name="38 Grupo"/>
          <p:cNvGrpSpPr/>
          <p:nvPr/>
        </p:nvGrpSpPr>
        <p:grpSpPr>
          <a:xfrm>
            <a:off x="107504" y="5949280"/>
            <a:ext cx="737223" cy="778569"/>
            <a:chOff x="107504" y="5949280"/>
            <a:chExt cx="737223" cy="778569"/>
          </a:xfrm>
        </p:grpSpPr>
        <p:pic>
          <p:nvPicPr>
            <p:cNvPr id="40"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1"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19005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1000"/>
                                        <p:tgtEl>
                                          <p:spTgt spid="16">
                                            <p:txEl>
                                              <p:pRg st="1" end="1"/>
                                            </p:txEl>
                                          </p:spTgt>
                                        </p:tgtEl>
                                      </p:cBhvr>
                                    </p:animEffect>
                                    <p:anim calcmode="lin" valueType="num">
                                      <p:cBhvr>
                                        <p:cTn id="1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1000"/>
                                        <p:tgtEl>
                                          <p:spTgt spid="16">
                                            <p:txEl>
                                              <p:pRg st="2" end="2"/>
                                            </p:txEl>
                                          </p:spTgt>
                                        </p:tgtEl>
                                      </p:cBhvr>
                                    </p:animEffect>
                                    <p:anim calcmode="lin" valueType="num">
                                      <p:cBhvr>
                                        <p:cTn id="2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fade">
                                      <p:cBhvr>
                                        <p:cTn id="33" dur="1000"/>
                                        <p:tgtEl>
                                          <p:spTgt spid="16">
                                            <p:txEl>
                                              <p:pRg st="4" end="4"/>
                                            </p:txEl>
                                          </p:spTgt>
                                        </p:tgtEl>
                                      </p:cBhvr>
                                    </p:animEffect>
                                    <p:anim calcmode="lin" valueType="num">
                                      <p:cBhvr>
                                        <p:cTn id="3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
                                            <p:txEl>
                                              <p:pRg st="5" end="5"/>
                                            </p:txEl>
                                          </p:spTgt>
                                        </p:tgtEl>
                                        <p:attrNameLst>
                                          <p:attrName>style.visibility</p:attrName>
                                        </p:attrNameLst>
                                      </p:cBhvr>
                                      <p:to>
                                        <p:strVal val="visible"/>
                                      </p:to>
                                    </p:set>
                                    <p:animEffect transition="in" filter="fade">
                                      <p:cBhvr>
                                        <p:cTn id="38" dur="1000"/>
                                        <p:tgtEl>
                                          <p:spTgt spid="16">
                                            <p:txEl>
                                              <p:pRg st="5" end="5"/>
                                            </p:txEl>
                                          </p:spTgt>
                                        </p:tgtEl>
                                      </p:cBhvr>
                                    </p:animEffect>
                                    <p:anim calcmode="lin" valueType="num">
                                      <p:cBhvr>
                                        <p:cTn id="39"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animEffect transition="in" filter="fade">
                                      <p:cBhvr>
                                        <p:cTn id="43" dur="1000"/>
                                        <p:tgtEl>
                                          <p:spTgt spid="16">
                                            <p:txEl>
                                              <p:pRg st="6" end="6"/>
                                            </p:txEl>
                                          </p:spTgt>
                                        </p:tgtEl>
                                      </p:cBhvr>
                                    </p:animEffect>
                                    <p:anim calcmode="lin" valueType="num">
                                      <p:cBhvr>
                                        <p:cTn id="44"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xEl>
                                              <p:pRg st="7" end="7"/>
                                            </p:txEl>
                                          </p:spTgt>
                                        </p:tgtEl>
                                        <p:attrNameLst>
                                          <p:attrName>style.visibility</p:attrName>
                                        </p:attrNameLst>
                                      </p:cBhvr>
                                      <p:to>
                                        <p:strVal val="visible"/>
                                      </p:to>
                                    </p:set>
                                    <p:animEffect transition="in" filter="fade">
                                      <p:cBhvr>
                                        <p:cTn id="48" dur="1000"/>
                                        <p:tgtEl>
                                          <p:spTgt spid="16">
                                            <p:txEl>
                                              <p:pRg st="7" end="7"/>
                                            </p:txEl>
                                          </p:spTgt>
                                        </p:tgtEl>
                                      </p:cBhvr>
                                    </p:animEffect>
                                    <p:anim calcmode="lin" valueType="num">
                                      <p:cBhvr>
                                        <p:cTn id="49"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effectLst>
                  <a:outerShdw blurRad="38100" dist="38100" dir="2700000" algn="tl">
                    <a:srgbClr val="000000">
                      <a:alpha val="43137"/>
                    </a:srgbClr>
                  </a:outerShdw>
                </a:effectLst>
              </a:rPr>
              <a:t>Implementación</a:t>
            </a:r>
            <a:endParaRPr lang="es-MX" dirty="0">
              <a:effectLst>
                <a:outerShdw blurRad="38100" dist="38100" dir="2700000" algn="tl">
                  <a:srgbClr val="000000">
                    <a:alpha val="43137"/>
                  </a:srgbClr>
                </a:outerShdw>
              </a:effectLst>
            </a:endParaRPr>
          </a:p>
        </p:txBody>
      </p:sp>
      <p:sp>
        <p:nvSpPr>
          <p:cNvPr id="6" name="5 Subtítulo"/>
          <p:cNvSpPr>
            <a:spLocks noGrp="1"/>
          </p:cNvSpPr>
          <p:nvPr>
            <p:ph type="subTitle" idx="1"/>
          </p:nvPr>
        </p:nvSpPr>
        <p:spPr/>
        <p:txBody>
          <a:bodyPr vert="horz" lIns="91440" tIns="45720" rIns="91440" bIns="45720" rtlCol="0">
            <a:normAutofit/>
          </a:bodyPr>
          <a:lstStyle/>
          <a:p>
            <a:r>
              <a:rPr lang="es-MX" dirty="0" smtClean="0">
                <a:solidFill>
                  <a:schemeClr val="tx2">
                    <a:lumMod val="60000"/>
                    <a:lumOff val="40000"/>
                  </a:schemeClr>
                </a:solidFill>
              </a:rPr>
              <a:t>Propuesta para implementar el Gobierno de BI</a:t>
            </a:r>
            <a:endParaRPr lang="es-MX" dirty="0">
              <a:solidFill>
                <a:schemeClr val="tx2">
                  <a:lumMod val="60000"/>
                  <a:lumOff val="40000"/>
                </a:schemeClr>
              </a:solidFill>
            </a:endParaRPr>
          </a:p>
        </p:txBody>
      </p:sp>
      <p:sp>
        <p:nvSpPr>
          <p:cNvPr id="13"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21" name="20 Grupo"/>
          <p:cNvGrpSpPr/>
          <p:nvPr/>
        </p:nvGrpSpPr>
        <p:grpSpPr>
          <a:xfrm>
            <a:off x="107504" y="5949280"/>
            <a:ext cx="737223" cy="778569"/>
            <a:chOff x="107504" y="5949280"/>
            <a:chExt cx="737223" cy="778569"/>
          </a:xfrm>
        </p:grpSpPr>
        <p:pic>
          <p:nvPicPr>
            <p:cNvPr id="22"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3"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278640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Pasos de Implementación</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6" name="5 Grupo"/>
          <p:cNvGrpSpPr/>
          <p:nvPr/>
        </p:nvGrpSpPr>
        <p:grpSpPr>
          <a:xfrm>
            <a:off x="107504" y="5949280"/>
            <a:ext cx="737223" cy="778569"/>
            <a:chOff x="107504" y="5949280"/>
            <a:chExt cx="737223" cy="778569"/>
          </a:xfrm>
        </p:grpSpPr>
        <p:pic>
          <p:nvPicPr>
            <p:cNvPr id="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213" y="1571526"/>
            <a:ext cx="4981575"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3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barn(inVertical)">
                                      <p:cBhvr>
                                        <p:cTn id="13"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1: Análisis General - Involucrados</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aphicFrame>
        <p:nvGraphicFramePr>
          <p:cNvPr id="17" name="16 Tabla"/>
          <p:cNvGraphicFramePr>
            <a:graphicFrameLocks noGrp="1"/>
          </p:cNvGraphicFramePr>
          <p:nvPr>
            <p:extLst>
              <p:ext uri="{D42A27DB-BD31-4B8C-83A1-F6EECF244321}">
                <p14:modId xmlns:p14="http://schemas.microsoft.com/office/powerpoint/2010/main" val="2994273464"/>
              </p:ext>
            </p:extLst>
          </p:nvPr>
        </p:nvGraphicFramePr>
        <p:xfrm>
          <a:off x="683568" y="2255891"/>
          <a:ext cx="7821323" cy="2208276"/>
        </p:xfrm>
        <a:graphic>
          <a:graphicData uri="http://schemas.openxmlformats.org/drawingml/2006/table">
            <a:tbl>
              <a:tblPr firstRow="1" firstCol="1" bandRow="1">
                <a:tableStyleId>{5C22544A-7EE6-4342-B048-85BDC9FD1C3A}</a:tableStyleId>
              </a:tblPr>
              <a:tblGrid>
                <a:gridCol w="2924779"/>
                <a:gridCol w="4896544"/>
              </a:tblGrid>
              <a:tr h="155231">
                <a:tc>
                  <a:txBody>
                    <a:bodyPr/>
                    <a:lstStyle/>
                    <a:p>
                      <a:pPr algn="ctr">
                        <a:lnSpc>
                          <a:spcPct val="115000"/>
                        </a:lnSpc>
                        <a:spcAft>
                          <a:spcPts val="0"/>
                        </a:spcAft>
                      </a:pPr>
                      <a:r>
                        <a:rPr lang="es-EC" sz="1400" dirty="0" smtClean="0">
                          <a:effectLst/>
                        </a:rPr>
                        <a:t>Involucrados</a:t>
                      </a:r>
                      <a:endParaRPr lang="es-EC" sz="1400" dirty="0">
                        <a:effectLst/>
                        <a:latin typeface="Calibri"/>
                        <a:ea typeface="Calibri"/>
                        <a:cs typeface="Times New Roman"/>
                      </a:endParaRPr>
                    </a:p>
                  </a:txBody>
                  <a:tcPr marL="57751" marR="57751" marT="0" marB="0" anchor="ctr"/>
                </a:tc>
                <a:tc>
                  <a:txBody>
                    <a:bodyPr/>
                    <a:lstStyle/>
                    <a:p>
                      <a:pPr algn="ctr">
                        <a:lnSpc>
                          <a:spcPct val="115000"/>
                        </a:lnSpc>
                        <a:spcAft>
                          <a:spcPts val="0"/>
                        </a:spcAft>
                      </a:pPr>
                      <a:r>
                        <a:rPr lang="es-EC" sz="1400" dirty="0" smtClean="0">
                          <a:effectLst/>
                        </a:rPr>
                        <a:t>Motivo</a:t>
                      </a:r>
                      <a:endParaRPr lang="es-EC" sz="1400" dirty="0">
                        <a:effectLst/>
                        <a:latin typeface="Calibri"/>
                        <a:ea typeface="Calibri"/>
                        <a:cs typeface="Times New Roman"/>
                      </a:endParaRPr>
                    </a:p>
                  </a:txBody>
                  <a:tcPr marL="57751" marR="57751" marT="0" marB="0" anchor="ctr"/>
                </a:tc>
              </a:tr>
              <a:tr h="270783">
                <a:tc>
                  <a:txBody>
                    <a:bodyPr/>
                    <a:lstStyle/>
                    <a:p>
                      <a:pPr algn="just">
                        <a:lnSpc>
                          <a:spcPct val="115000"/>
                        </a:lnSpc>
                        <a:spcAft>
                          <a:spcPts val="0"/>
                        </a:spcAft>
                      </a:pPr>
                      <a:r>
                        <a:rPr lang="es-EC" sz="1400" dirty="0" smtClean="0">
                          <a:effectLst/>
                        </a:rPr>
                        <a:t>Directores y Ejecutivos (</a:t>
                      </a:r>
                      <a:r>
                        <a:rPr lang="es-EC" sz="1400" dirty="0" err="1" smtClean="0">
                          <a:effectLst/>
                        </a:rPr>
                        <a:t>Execute</a:t>
                      </a:r>
                      <a:r>
                        <a:rPr lang="es-EC" sz="1400" dirty="0" smtClean="0">
                          <a:effectLst/>
                        </a:rPr>
                        <a:t> Data </a:t>
                      </a:r>
                      <a:r>
                        <a:rPr lang="es-EC" sz="1400" dirty="0" err="1" smtClean="0">
                          <a:effectLst/>
                        </a:rPr>
                        <a:t>Stewards</a:t>
                      </a:r>
                      <a:r>
                        <a:rPr lang="es-EC" sz="1400" dirty="0" smtClean="0">
                          <a:effectLst/>
                        </a:rPr>
                        <a:t>)</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dirty="0" smtClean="0"/>
                        <a:t>Establezcan prioridades apegadas a la estrategia de negocios</a:t>
                      </a:r>
                      <a:endParaRPr lang="es-EC" sz="1400" dirty="0">
                        <a:effectLst/>
                        <a:latin typeface="Calibri"/>
                        <a:ea typeface="Calibri"/>
                        <a:cs typeface="Times New Roman"/>
                      </a:endParaRPr>
                    </a:p>
                  </a:txBody>
                  <a:tcPr marL="57751" marR="57751" marT="0" marB="0" anchor="ctr"/>
                </a:tc>
              </a:tr>
              <a:tr h="276485">
                <a:tc>
                  <a:txBody>
                    <a:bodyPr/>
                    <a:lstStyle/>
                    <a:p>
                      <a:pPr algn="just">
                        <a:lnSpc>
                          <a:spcPct val="115000"/>
                        </a:lnSpc>
                        <a:spcAft>
                          <a:spcPts val="0"/>
                        </a:spcAft>
                      </a:pPr>
                      <a:r>
                        <a:rPr lang="es-EC" sz="1400" dirty="0" smtClean="0">
                          <a:effectLst/>
                          <a:latin typeface="Calibri"/>
                          <a:ea typeface="Calibri"/>
                          <a:cs typeface="Times New Roman"/>
                        </a:rPr>
                        <a:t>Expertos de Negocio (Business Data </a:t>
                      </a:r>
                      <a:r>
                        <a:rPr lang="es-EC" sz="1400" dirty="0" err="1" smtClean="0">
                          <a:effectLst/>
                          <a:latin typeface="Calibri"/>
                          <a:ea typeface="Calibri"/>
                          <a:cs typeface="Times New Roman"/>
                        </a:rPr>
                        <a:t>Stewards</a:t>
                      </a:r>
                      <a:r>
                        <a:rPr lang="es-EC" sz="1400" dirty="0" smtClean="0">
                          <a:effectLst/>
                          <a:latin typeface="Calibri"/>
                          <a:ea typeface="Calibri"/>
                          <a:cs typeface="Times New Roman"/>
                        </a:rPr>
                        <a:t>)</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dirty="0" smtClean="0"/>
                        <a:t>Definan procesos y métricas. Mapa de expertos por áreas, a fin de contar con un listado de responsables por dominio de negocio.</a:t>
                      </a:r>
                      <a:endParaRPr lang="es-EC" sz="1400" dirty="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400" dirty="0" smtClean="0">
                          <a:effectLst/>
                        </a:rPr>
                        <a:t>Expertos Gestión de Información</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dirty="0" smtClean="0"/>
                        <a:t>Definan el sistema de información y datos (en coordinación con los expertos de negocio)</a:t>
                      </a:r>
                      <a:endParaRPr lang="es-EC" sz="1400" dirty="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400" dirty="0" smtClean="0">
                          <a:effectLst/>
                        </a:rPr>
                        <a:t>Gente de TI</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dirty="0" smtClean="0"/>
                        <a:t>Garantice la integración de los sistemas que soportan al negocio y estrategia</a:t>
                      </a:r>
                      <a:endParaRPr lang="es-EC" sz="1400" dirty="0">
                        <a:effectLst/>
                        <a:latin typeface="Calibri"/>
                        <a:ea typeface="Calibri"/>
                        <a:cs typeface="Times New Roman"/>
                      </a:endParaRPr>
                    </a:p>
                  </a:txBody>
                  <a:tcPr marL="57751" marR="57751" marT="0" marB="0" anchor="ctr"/>
                </a:tc>
              </a:tr>
            </a:tbl>
          </a:graphicData>
        </a:graphic>
      </p:graphicFrame>
      <p:grpSp>
        <p:nvGrpSpPr>
          <p:cNvPr id="34" name="33 Grupo"/>
          <p:cNvGrpSpPr/>
          <p:nvPr/>
        </p:nvGrpSpPr>
        <p:grpSpPr>
          <a:xfrm>
            <a:off x="107504" y="5949280"/>
            <a:ext cx="737223" cy="778569"/>
            <a:chOff x="107504" y="5949280"/>
            <a:chExt cx="737223" cy="778569"/>
          </a:xfrm>
        </p:grpSpPr>
        <p:pic>
          <p:nvPicPr>
            <p:cNvPr id="35"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3081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1: Análisis General - Madurez</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374775"/>
            <a:ext cx="72612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10 Grupo"/>
          <p:cNvGrpSpPr/>
          <p:nvPr/>
        </p:nvGrpSpPr>
        <p:grpSpPr>
          <a:xfrm>
            <a:off x="107504" y="5949280"/>
            <a:ext cx="737223" cy="778569"/>
            <a:chOff x="107504" y="5949280"/>
            <a:chExt cx="737223" cy="778569"/>
          </a:xfrm>
        </p:grpSpPr>
        <p:pic>
          <p:nvPicPr>
            <p:cNvPr id="12"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3"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9279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barn(inVertical)">
                                      <p:cBhvr>
                                        <p:cTn id="13"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69776"/>
            <a:ext cx="8229600"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2</a:t>
            </a:r>
            <a:r>
              <a:rPr lang="es-MX" sz="2400" b="1" dirty="0">
                <a:solidFill>
                  <a:schemeClr val="tx2">
                    <a:lumMod val="60000"/>
                    <a:lumOff val="40000"/>
                  </a:schemeClr>
                </a:solidFill>
                <a:latin typeface="Albertus MT" pitchFamily="18" charset="0"/>
              </a:rPr>
              <a:t>: </a:t>
            </a:r>
            <a:r>
              <a:rPr lang="es-EC" sz="2400" b="1" dirty="0">
                <a:solidFill>
                  <a:schemeClr val="tx2">
                    <a:lumMod val="60000"/>
                    <a:lumOff val="40000"/>
                  </a:schemeClr>
                </a:solidFill>
                <a:latin typeface="Albertus MT" pitchFamily="18" charset="0"/>
              </a:rPr>
              <a:t>Diseñar F</a:t>
            </a:r>
            <a:r>
              <a:rPr lang="es-EC" sz="2400" b="1" dirty="0" smtClean="0">
                <a:solidFill>
                  <a:schemeClr val="tx2">
                    <a:lumMod val="60000"/>
                    <a:lumOff val="40000"/>
                  </a:schemeClr>
                </a:solidFill>
                <a:latin typeface="Albertus MT" pitchFamily="18" charset="0"/>
              </a:rPr>
              <a:t>ramework </a:t>
            </a:r>
            <a:r>
              <a:rPr lang="es-EC" sz="2400" b="1" dirty="0">
                <a:solidFill>
                  <a:schemeClr val="tx2">
                    <a:lumMod val="60000"/>
                    <a:lumOff val="40000"/>
                  </a:schemeClr>
                </a:solidFill>
                <a:latin typeface="Albertus MT" pitchFamily="18" charset="0"/>
              </a:rPr>
              <a:t>para Gobierno de BI</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752600"/>
            <a:ext cx="4456113"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32 Grupo"/>
          <p:cNvGrpSpPr/>
          <p:nvPr/>
        </p:nvGrpSpPr>
        <p:grpSpPr>
          <a:xfrm>
            <a:off x="107504" y="5949280"/>
            <a:ext cx="737223" cy="778569"/>
            <a:chOff x="107504" y="5949280"/>
            <a:chExt cx="737223" cy="778569"/>
          </a:xfrm>
        </p:grpSpPr>
        <p:pic>
          <p:nvPicPr>
            <p:cNvPr id="34"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2355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barn(inVertical)">
                                      <p:cBhvr>
                                        <p:cTn id="13"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770984"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3: </a:t>
            </a:r>
            <a:r>
              <a:rPr lang="es-EC" sz="2400" b="1" dirty="0" smtClean="0">
                <a:solidFill>
                  <a:schemeClr val="tx2">
                    <a:lumMod val="60000"/>
                    <a:lumOff val="40000"/>
                  </a:schemeClr>
                </a:solidFill>
                <a:latin typeface="Albertus MT" pitchFamily="18" charset="0"/>
              </a:rPr>
              <a:t>Determinar principios rectores de Información</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aphicFrame>
        <p:nvGraphicFramePr>
          <p:cNvPr id="3" name="2 Tabla"/>
          <p:cNvGraphicFramePr>
            <a:graphicFrameLocks noGrp="1"/>
          </p:cNvGraphicFramePr>
          <p:nvPr>
            <p:extLst>
              <p:ext uri="{D42A27DB-BD31-4B8C-83A1-F6EECF244321}">
                <p14:modId xmlns:p14="http://schemas.microsoft.com/office/powerpoint/2010/main" val="105809041"/>
              </p:ext>
            </p:extLst>
          </p:nvPr>
        </p:nvGraphicFramePr>
        <p:xfrm>
          <a:off x="971600" y="1584326"/>
          <a:ext cx="7384829" cy="3304862"/>
        </p:xfrm>
        <a:graphic>
          <a:graphicData uri="http://schemas.openxmlformats.org/drawingml/2006/table">
            <a:tbl>
              <a:tblPr firstRow="1" firstCol="1" bandRow="1">
                <a:tableStyleId>{5C22544A-7EE6-4342-B048-85BDC9FD1C3A}</a:tableStyleId>
              </a:tblPr>
              <a:tblGrid>
                <a:gridCol w="1666295"/>
                <a:gridCol w="5718534"/>
              </a:tblGrid>
              <a:tr h="155231">
                <a:tc>
                  <a:txBody>
                    <a:bodyPr/>
                    <a:lstStyle/>
                    <a:p>
                      <a:pPr algn="ctr">
                        <a:lnSpc>
                          <a:spcPct val="115000"/>
                        </a:lnSpc>
                        <a:spcAft>
                          <a:spcPts val="0"/>
                        </a:spcAft>
                      </a:pPr>
                      <a:r>
                        <a:rPr lang="es-EC" sz="1000" dirty="0">
                          <a:effectLst/>
                        </a:rPr>
                        <a:t>Principio</a:t>
                      </a:r>
                      <a:endParaRPr lang="es-EC" sz="900" dirty="0">
                        <a:effectLst/>
                        <a:latin typeface="Calibri"/>
                        <a:ea typeface="Calibri"/>
                        <a:cs typeface="Times New Roman"/>
                      </a:endParaRPr>
                    </a:p>
                  </a:txBody>
                  <a:tcPr marL="57751" marR="57751" marT="0" marB="0" anchor="ctr"/>
                </a:tc>
                <a:tc>
                  <a:txBody>
                    <a:bodyPr/>
                    <a:lstStyle/>
                    <a:p>
                      <a:pPr algn="ctr">
                        <a:lnSpc>
                          <a:spcPct val="115000"/>
                        </a:lnSpc>
                        <a:spcAft>
                          <a:spcPts val="0"/>
                        </a:spcAft>
                      </a:pPr>
                      <a:r>
                        <a:rPr lang="es-EC" sz="1000">
                          <a:effectLst/>
                        </a:rPr>
                        <a:t>Descripción</a:t>
                      </a:r>
                      <a:endParaRPr lang="es-EC" sz="900">
                        <a:effectLst/>
                        <a:latin typeface="Calibri"/>
                        <a:ea typeface="Calibri"/>
                        <a:cs typeface="Times New Roman"/>
                      </a:endParaRPr>
                    </a:p>
                  </a:txBody>
                  <a:tcPr marL="57751" marR="57751" marT="0" marB="0" anchor="ctr"/>
                </a:tc>
              </a:tr>
              <a:tr h="270783">
                <a:tc>
                  <a:txBody>
                    <a:bodyPr/>
                    <a:lstStyle/>
                    <a:p>
                      <a:pPr algn="just">
                        <a:lnSpc>
                          <a:spcPct val="115000"/>
                        </a:lnSpc>
                        <a:spcAft>
                          <a:spcPts val="0"/>
                        </a:spcAft>
                      </a:pPr>
                      <a:r>
                        <a:rPr lang="es-EC" sz="1000">
                          <a:effectLst/>
                        </a:rPr>
                        <a:t>Información como Activo</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dirty="0">
                          <a:effectLst/>
                        </a:rPr>
                        <a:t>Dentro de la empresa se deberá gestionar todos los datos  y contenidos como un activo empresarial.</a:t>
                      </a:r>
                      <a:endParaRPr lang="es-EC" sz="900" dirty="0">
                        <a:effectLst/>
                        <a:latin typeface="Calibri"/>
                        <a:ea typeface="Calibri"/>
                        <a:cs typeface="Times New Roman"/>
                      </a:endParaRPr>
                    </a:p>
                  </a:txBody>
                  <a:tcPr marL="57751" marR="57751" marT="0" marB="0" anchor="ctr"/>
                </a:tc>
              </a:tr>
              <a:tr h="276485">
                <a:tc>
                  <a:txBody>
                    <a:bodyPr/>
                    <a:lstStyle/>
                    <a:p>
                      <a:pPr algn="just">
                        <a:lnSpc>
                          <a:spcPct val="115000"/>
                        </a:lnSpc>
                        <a:spcAft>
                          <a:spcPts val="0"/>
                        </a:spcAft>
                      </a:pPr>
                      <a:r>
                        <a:rPr lang="es-EC" sz="1000">
                          <a:effectLst/>
                        </a:rPr>
                        <a:t>Cultura de Información.</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dirty="0">
                          <a:effectLst/>
                        </a:rPr>
                        <a:t>Dentro de la Empresa se incentivará una cultura de Información.</a:t>
                      </a:r>
                      <a:endParaRPr lang="es-EC" sz="900" dirty="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Estandarización de Datos</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a:effectLst/>
                        </a:rPr>
                        <a:t>Especificará los estándares empresariales para todas las estructuras de datos a lo largo de toda la empresa.</a:t>
                      </a:r>
                      <a:endParaRPr lang="es-EC" sz="90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Alineamiento al Negocio</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a:effectLst/>
                        </a:rPr>
                        <a:t>Las soluciones de BI deberán solventar las necesidades de negocio y generar valor agregado.</a:t>
                      </a:r>
                      <a:endParaRPr lang="es-EC" sz="90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Eficiencia de Información</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a:effectLst/>
                        </a:rPr>
                        <a:t>Se maximizara la disponibilidad de los activos de información, por el medio y formato correcto.</a:t>
                      </a:r>
                      <a:endParaRPr lang="es-EC" sz="90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Calidad de Información</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a:effectLst/>
                        </a:rPr>
                        <a:t>Todos los datos serán sujetos a una gestión de calidad.</a:t>
                      </a:r>
                      <a:endParaRPr lang="es-EC" sz="90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Veracidad de Información</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a:effectLst/>
                        </a:rPr>
                        <a:t>Centralizar y asegurar la información como la única verdad a lo largo de la empresa.</a:t>
                      </a:r>
                      <a:endParaRPr lang="es-EC" sz="90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Ética y Responsabilidad</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a:effectLst/>
                        </a:rPr>
                        <a:t>Gestión de los datos con ética y responsabilidad en su uso y gestión.</a:t>
                      </a:r>
                      <a:endParaRPr lang="es-EC" sz="90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Gestión de Riesgo</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a:effectLst/>
                        </a:rPr>
                        <a:t>Apegarse a las leyes, políticas y regulaciones establecidas por la empresa.</a:t>
                      </a:r>
                      <a:endParaRPr lang="es-EC" sz="90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Auditoría</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a:effectLst/>
                        </a:rPr>
                        <a:t>La precisión de los datos serán auditados periódicamente por entidades competentes.</a:t>
                      </a:r>
                      <a:endParaRPr lang="es-EC" sz="900">
                        <a:effectLst/>
                        <a:latin typeface="Calibri"/>
                        <a:ea typeface="Calibri"/>
                        <a:cs typeface="Times New Roman"/>
                      </a:endParaRPr>
                    </a:p>
                  </a:txBody>
                  <a:tcPr marL="57751" marR="57751" marT="0" marB="0" anchor="ctr"/>
                </a:tc>
              </a:tr>
              <a:tr h="286926">
                <a:tc>
                  <a:txBody>
                    <a:bodyPr/>
                    <a:lstStyle/>
                    <a:p>
                      <a:pPr algn="just">
                        <a:lnSpc>
                          <a:spcPct val="115000"/>
                        </a:lnSpc>
                        <a:spcAft>
                          <a:spcPts val="0"/>
                        </a:spcAft>
                      </a:pPr>
                      <a:r>
                        <a:rPr lang="es-EC" sz="1000">
                          <a:effectLst/>
                        </a:rPr>
                        <a:t>Colaboración</a:t>
                      </a:r>
                      <a:endParaRPr lang="es-EC" sz="90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000" dirty="0">
                          <a:effectLst/>
                        </a:rPr>
                        <a:t>Todos los datos empresariales serán un recurso compartido a lo largo de la empresa.</a:t>
                      </a:r>
                      <a:endParaRPr lang="es-EC" sz="900" dirty="0">
                        <a:effectLst/>
                        <a:latin typeface="Calibri"/>
                        <a:ea typeface="Calibri"/>
                        <a:cs typeface="Times New Roman"/>
                      </a:endParaRPr>
                    </a:p>
                  </a:txBody>
                  <a:tcPr marL="57751" marR="57751" marT="0" marB="0" anchor="ctr"/>
                </a:tc>
              </a:tr>
            </a:tbl>
          </a:graphicData>
        </a:graphic>
      </p:graphicFrame>
      <p:grpSp>
        <p:nvGrpSpPr>
          <p:cNvPr id="5" name="4 Grupo"/>
          <p:cNvGrpSpPr/>
          <p:nvPr/>
        </p:nvGrpSpPr>
        <p:grpSpPr>
          <a:xfrm>
            <a:off x="6487937" y="15060"/>
            <a:ext cx="1972495" cy="1539103"/>
            <a:chOff x="6487937" y="15060"/>
            <a:chExt cx="1972495" cy="1539103"/>
          </a:xfrm>
        </p:grpSpPr>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6487937" y="476672"/>
              <a:ext cx="1972495" cy="18499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5" name="34 Grupo"/>
          <p:cNvGrpSpPr/>
          <p:nvPr/>
        </p:nvGrpSpPr>
        <p:grpSpPr>
          <a:xfrm>
            <a:off x="107504" y="5949280"/>
            <a:ext cx="737223" cy="778569"/>
            <a:chOff x="107504" y="5949280"/>
            <a:chExt cx="737223" cy="778569"/>
          </a:xfrm>
        </p:grpSpPr>
        <p:pic>
          <p:nvPicPr>
            <p:cNvPr id="36"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0331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9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4546848"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4: </a:t>
            </a:r>
            <a:r>
              <a:rPr lang="es-EC" sz="2400" b="1" dirty="0" smtClean="0">
                <a:solidFill>
                  <a:schemeClr val="tx2">
                    <a:lumMod val="60000"/>
                    <a:lumOff val="40000"/>
                  </a:schemeClr>
                </a:solidFill>
                <a:latin typeface="Albertus MT" pitchFamily="18" charset="0"/>
              </a:rPr>
              <a:t>Determinar Políticas</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508032"/>
          </a:xfrm>
          <a:prstGeom prst="rect">
            <a:avLst/>
          </a:prstGeom>
        </p:spPr>
        <p:txBody>
          <a:bodyPr vert="horz" lIns="0" tIns="0" rIns="0" bIns="0" rtlCol="0">
            <a:noAutofit/>
          </a:bodyPr>
          <a:lstStyle/>
          <a:p>
            <a:pPr lvl="0" algn="just">
              <a:buClr>
                <a:schemeClr val="tx2">
                  <a:lumMod val="60000"/>
                  <a:lumOff val="40000"/>
                </a:schemeClr>
              </a:buClr>
            </a:pPr>
            <a:r>
              <a:rPr lang="es-EC" sz="2000" dirty="0" smtClean="0"/>
              <a:t>Aspectos a tomar en cuenta:</a:t>
            </a:r>
          </a:p>
          <a:p>
            <a:pPr marL="342900" lvl="0" indent="-342900" algn="just">
              <a:buClr>
                <a:schemeClr val="tx2">
                  <a:lumMod val="60000"/>
                  <a:lumOff val="40000"/>
                </a:schemeClr>
              </a:buClr>
              <a:buFont typeface="Wingdings" pitchFamily="2" charset="2"/>
              <a:buChar char="ü"/>
            </a:pPr>
            <a:r>
              <a:rPr lang="es-EC" sz="2000" dirty="0" smtClean="0"/>
              <a:t>Determinar </a:t>
            </a:r>
            <a:r>
              <a:rPr lang="es-EC" sz="2000" dirty="0"/>
              <a:t>y desarrollar un mapa de información </a:t>
            </a:r>
            <a:r>
              <a:rPr lang="es-EC" sz="2000" dirty="0" smtClean="0"/>
              <a:t>empresarial</a:t>
            </a:r>
          </a:p>
          <a:p>
            <a:pPr marL="342900" lvl="0" indent="-342900" algn="just">
              <a:buClr>
                <a:schemeClr val="tx2">
                  <a:lumMod val="60000"/>
                  <a:lumOff val="40000"/>
                </a:schemeClr>
              </a:buClr>
              <a:buFont typeface="Wingdings" pitchFamily="2" charset="2"/>
              <a:buChar char="ü"/>
            </a:pPr>
            <a:r>
              <a:rPr lang="es-EC" sz="2000" dirty="0"/>
              <a:t>Establecer una visión de sistema (Global) para los datos </a:t>
            </a:r>
            <a:r>
              <a:rPr lang="es-EC" sz="2000" dirty="0" smtClean="0"/>
              <a:t>empresariales.</a:t>
            </a:r>
          </a:p>
          <a:p>
            <a:pPr marL="342900" lvl="0" indent="-342900" algn="just">
              <a:buClr>
                <a:schemeClr val="tx2">
                  <a:lumMod val="60000"/>
                  <a:lumOff val="40000"/>
                </a:schemeClr>
              </a:buClr>
              <a:buFont typeface="Wingdings" pitchFamily="2" charset="2"/>
              <a:buChar char="ü"/>
            </a:pPr>
            <a:r>
              <a:rPr lang="es-EC" sz="2000" dirty="0"/>
              <a:t>Identificar el equipo multifuncional, los involucrados y tomadores de </a:t>
            </a:r>
            <a:r>
              <a:rPr lang="es-EC" sz="2000" dirty="0" smtClean="0"/>
              <a:t>decisión.</a:t>
            </a:r>
          </a:p>
          <a:p>
            <a:pPr marL="342900" lvl="0" indent="-342900" algn="just">
              <a:buClr>
                <a:schemeClr val="tx2">
                  <a:lumMod val="60000"/>
                  <a:lumOff val="40000"/>
                </a:schemeClr>
              </a:buClr>
              <a:buFont typeface="Wingdings" pitchFamily="2" charset="2"/>
              <a:buChar char="ü"/>
            </a:pPr>
            <a:r>
              <a:rPr lang="es-EC" sz="2000" dirty="0"/>
              <a:t>Reconocer problemas de negocio y su causa relacionada a los </a:t>
            </a:r>
            <a:r>
              <a:rPr lang="es-EC" sz="2000" dirty="0" smtClean="0"/>
              <a:t>datos.</a:t>
            </a:r>
          </a:p>
          <a:p>
            <a:pPr marL="342900" lvl="0" indent="-342900" algn="just">
              <a:buClr>
                <a:schemeClr val="tx2">
                  <a:lumMod val="60000"/>
                  <a:lumOff val="40000"/>
                </a:schemeClr>
              </a:buClr>
              <a:buFont typeface="Wingdings" pitchFamily="2" charset="2"/>
              <a:buChar char="ü"/>
            </a:pPr>
            <a:r>
              <a:rPr lang="es-EC" sz="2000" dirty="0"/>
              <a:t>Analizar, determinar y comunicar el impacto y beneficio del Gobierno de </a:t>
            </a:r>
            <a:r>
              <a:rPr lang="es-EC" sz="2000" dirty="0" smtClean="0"/>
              <a:t>BI.</a:t>
            </a:r>
          </a:p>
          <a:p>
            <a:pPr marL="342900" lvl="0" indent="-342900" algn="just">
              <a:buClr>
                <a:schemeClr val="tx2">
                  <a:lumMod val="60000"/>
                  <a:lumOff val="40000"/>
                </a:schemeClr>
              </a:buClr>
              <a:buFont typeface="Wingdings" pitchFamily="2" charset="2"/>
              <a:buChar char="ü"/>
            </a:pPr>
            <a:r>
              <a:rPr lang="es-EC" sz="2000" dirty="0"/>
              <a:t>Definir cómo medir los resultados de </a:t>
            </a:r>
            <a:r>
              <a:rPr lang="es-EC" sz="2000" dirty="0" smtClean="0"/>
              <a:t>Gobierno.</a:t>
            </a:r>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 name="2 Grupo"/>
          <p:cNvGrpSpPr/>
          <p:nvPr/>
        </p:nvGrpSpPr>
        <p:grpSpPr>
          <a:xfrm>
            <a:off x="6487937" y="15060"/>
            <a:ext cx="1972495" cy="1539103"/>
            <a:chOff x="6487937" y="15060"/>
            <a:chExt cx="1972495" cy="1539103"/>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487937" y="1124744"/>
              <a:ext cx="1972495" cy="18499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6" name="35 Grupo"/>
          <p:cNvGrpSpPr/>
          <p:nvPr/>
        </p:nvGrpSpPr>
        <p:grpSpPr>
          <a:xfrm>
            <a:off x="107504" y="5949280"/>
            <a:ext cx="737223" cy="778569"/>
            <a:chOff x="107504" y="5949280"/>
            <a:chExt cx="737223" cy="778569"/>
          </a:xfrm>
        </p:grpSpPr>
        <p:pic>
          <p:nvPicPr>
            <p:cNvPr id="3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66666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1000"/>
                                        <p:tgtEl>
                                          <p:spTgt spid="16">
                                            <p:txEl>
                                              <p:pRg st="0" end="0"/>
                                            </p:txEl>
                                          </p:spTgt>
                                        </p:tgtEl>
                                      </p:cBhvr>
                                    </p:animEffect>
                                    <p:anim calcmode="lin" valueType="num">
                                      <p:cBhvr>
                                        <p:cTn id="1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1000"/>
                                        <p:tgtEl>
                                          <p:spTgt spid="16">
                                            <p:txEl>
                                              <p:pRg st="2" end="2"/>
                                            </p:txEl>
                                          </p:spTgt>
                                        </p:tgtEl>
                                      </p:cBhvr>
                                    </p:animEffect>
                                    <p:anim calcmode="lin" valueType="num">
                                      <p:cBhvr>
                                        <p:cTn id="2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fade">
                                      <p:cBhvr>
                                        <p:cTn id="36" dur="1000"/>
                                        <p:tgtEl>
                                          <p:spTgt spid="16">
                                            <p:txEl>
                                              <p:pRg st="4" end="4"/>
                                            </p:txEl>
                                          </p:spTgt>
                                        </p:tgtEl>
                                      </p:cBhvr>
                                    </p:animEffect>
                                    <p:anim calcmode="lin" valueType="num">
                                      <p:cBhvr>
                                        <p:cTn id="37"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xEl>
                                              <p:pRg st="6" end="6"/>
                                            </p:txEl>
                                          </p:spTgt>
                                        </p:tgtEl>
                                        <p:attrNameLst>
                                          <p:attrName>style.visibility</p:attrName>
                                        </p:attrNameLst>
                                      </p:cBhvr>
                                      <p:to>
                                        <p:strVal val="visible"/>
                                      </p:to>
                                    </p:set>
                                    <p:animEffect transition="in" filter="fade">
                                      <p:cBhvr>
                                        <p:cTn id="46" dur="1000"/>
                                        <p:tgtEl>
                                          <p:spTgt spid="16">
                                            <p:txEl>
                                              <p:pRg st="6" end="6"/>
                                            </p:txEl>
                                          </p:spTgt>
                                        </p:tgtEl>
                                      </p:cBhvr>
                                    </p:animEffect>
                                    <p:anim calcmode="lin" valueType="num">
                                      <p:cBhvr>
                                        <p:cTn id="47"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199" y="274638"/>
            <a:ext cx="5266929"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5: </a:t>
            </a:r>
            <a:r>
              <a:rPr lang="es-EC" sz="2400" b="1" dirty="0" smtClean="0">
                <a:solidFill>
                  <a:schemeClr val="tx2">
                    <a:lumMod val="60000"/>
                    <a:lumOff val="40000"/>
                  </a:schemeClr>
                </a:solidFill>
                <a:latin typeface="Albertus MT" pitchFamily="18" charset="0"/>
              </a:rPr>
              <a:t>Determinar Procesos – Cadena de Valor</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487937" y="15060"/>
            <a:ext cx="1972495" cy="1539103"/>
            <a:chOff x="6487937" y="15060"/>
            <a:chExt cx="1972495" cy="1539103"/>
          </a:xfrm>
        </p:grpSpPr>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487937" y="1124744"/>
              <a:ext cx="1972495" cy="18499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614" t="22768" r="12853" b="37203"/>
          <a:stretch/>
        </p:blipFill>
        <p:spPr bwMode="auto">
          <a:xfrm>
            <a:off x="971600" y="2274866"/>
            <a:ext cx="7545040" cy="216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6733864" y="5072361"/>
            <a:ext cx="2230624" cy="1813023"/>
            <a:chOff x="297183" y="4279715"/>
            <a:chExt cx="2230624" cy="1813023"/>
          </a:xfrm>
        </p:grpSpPr>
        <p:grpSp>
          <p:nvGrpSpPr>
            <p:cNvPr id="9" name="Gruppieren 67"/>
            <p:cNvGrpSpPr/>
            <p:nvPr/>
          </p:nvGrpSpPr>
          <p:grpSpPr>
            <a:xfrm>
              <a:off x="297183" y="4279715"/>
              <a:ext cx="2230624" cy="1666178"/>
              <a:chOff x="1379457" y="5394124"/>
              <a:chExt cx="248127" cy="185340"/>
            </a:xfrm>
          </p:grpSpPr>
          <p:pic>
            <p:nvPicPr>
              <p:cNvPr id="16"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8"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0" name="Gruppieren 72"/>
            <p:cNvGrpSpPr/>
            <p:nvPr/>
          </p:nvGrpSpPr>
          <p:grpSpPr>
            <a:xfrm>
              <a:off x="297183" y="4892794"/>
              <a:ext cx="1479446" cy="1199944"/>
              <a:chOff x="1379457" y="5378214"/>
              <a:chExt cx="248127" cy="201250"/>
            </a:xfrm>
          </p:grpSpPr>
          <p:pic>
            <p:nvPicPr>
              <p:cNvPr id="14"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1" name="Gruppieren 75"/>
            <p:cNvGrpSpPr/>
            <p:nvPr/>
          </p:nvGrpSpPr>
          <p:grpSpPr>
            <a:xfrm>
              <a:off x="1337644" y="5298687"/>
              <a:ext cx="932034" cy="755951"/>
              <a:chOff x="1379457" y="5378214"/>
              <a:chExt cx="248127" cy="201250"/>
            </a:xfrm>
          </p:grpSpPr>
          <p:pic>
            <p:nvPicPr>
              <p:cNvPr id="12"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4" name="23 Grupo"/>
          <p:cNvGrpSpPr/>
          <p:nvPr/>
        </p:nvGrpSpPr>
        <p:grpSpPr>
          <a:xfrm>
            <a:off x="107504" y="5949280"/>
            <a:ext cx="737223" cy="778569"/>
            <a:chOff x="107504" y="5949280"/>
            <a:chExt cx="737223" cy="778569"/>
          </a:xfrm>
        </p:grpSpPr>
        <p:pic>
          <p:nvPicPr>
            <p:cNvPr id="25"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8663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199" y="274638"/>
            <a:ext cx="5266929"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5: </a:t>
            </a:r>
            <a:r>
              <a:rPr lang="es-EC" sz="2400" b="1" dirty="0" smtClean="0">
                <a:solidFill>
                  <a:schemeClr val="tx2">
                    <a:lumMod val="60000"/>
                    <a:lumOff val="40000"/>
                  </a:schemeClr>
                </a:solidFill>
                <a:latin typeface="Albertus MT" pitchFamily="18" charset="0"/>
              </a:rPr>
              <a:t>Determinar Procesos – Cadena de Valor</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156176" y="139168"/>
            <a:ext cx="2692168" cy="1416268"/>
            <a:chOff x="6156176" y="139168"/>
            <a:chExt cx="2692168" cy="1416268"/>
          </a:xfrm>
        </p:grpSpPr>
        <p:pic>
          <p:nvPicPr>
            <p:cNvPr id="2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4" t="24911" r="12853" b="38545"/>
            <a:stretch/>
          </p:blipFill>
          <p:spPr bwMode="auto">
            <a:xfrm>
              <a:off x="6651625" y="980728"/>
              <a:ext cx="2196719" cy="57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6156176" y="139168"/>
              <a:ext cx="931127" cy="769552"/>
              <a:chOff x="6516216" y="15060"/>
              <a:chExt cx="1862254" cy="1539103"/>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redondeado"/>
              <p:cNvSpPr/>
              <p:nvPr/>
            </p:nvSpPr>
            <p:spPr>
              <a:xfrm>
                <a:off x="6516216" y="978099"/>
                <a:ext cx="1862254" cy="2880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1" name="10 Rectángulo redondeado"/>
            <p:cNvSpPr/>
            <p:nvPr/>
          </p:nvSpPr>
          <p:spPr>
            <a:xfrm>
              <a:off x="6746114" y="980728"/>
              <a:ext cx="1944216" cy="14401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aphicFrame>
        <p:nvGraphicFramePr>
          <p:cNvPr id="12" name="11 Tabla"/>
          <p:cNvGraphicFramePr>
            <a:graphicFrameLocks noGrp="1"/>
          </p:cNvGraphicFramePr>
          <p:nvPr>
            <p:extLst>
              <p:ext uri="{D42A27DB-BD31-4B8C-83A1-F6EECF244321}">
                <p14:modId xmlns:p14="http://schemas.microsoft.com/office/powerpoint/2010/main" val="2839114612"/>
              </p:ext>
            </p:extLst>
          </p:nvPr>
        </p:nvGraphicFramePr>
        <p:xfrm>
          <a:off x="683568" y="1916832"/>
          <a:ext cx="7821323" cy="3661892"/>
        </p:xfrm>
        <a:graphic>
          <a:graphicData uri="http://schemas.openxmlformats.org/drawingml/2006/table">
            <a:tbl>
              <a:tblPr firstRow="1" firstCol="1" bandRow="1">
                <a:tableStyleId>{5C22544A-7EE6-4342-B048-85BDC9FD1C3A}</a:tableStyleId>
              </a:tblPr>
              <a:tblGrid>
                <a:gridCol w="2376264"/>
                <a:gridCol w="5445059"/>
              </a:tblGrid>
              <a:tr h="155231">
                <a:tc>
                  <a:txBody>
                    <a:bodyPr/>
                    <a:lstStyle/>
                    <a:p>
                      <a:pPr algn="ctr">
                        <a:lnSpc>
                          <a:spcPct val="115000"/>
                        </a:lnSpc>
                        <a:spcAft>
                          <a:spcPts val="0"/>
                        </a:spcAft>
                      </a:pPr>
                      <a:r>
                        <a:rPr lang="es-EC" sz="1400" dirty="0" smtClean="0">
                          <a:effectLst/>
                        </a:rPr>
                        <a:t>Proceso Macro</a:t>
                      </a:r>
                      <a:endParaRPr lang="es-EC" sz="1400" dirty="0">
                        <a:effectLst/>
                        <a:latin typeface="Calibri"/>
                        <a:ea typeface="Calibri"/>
                        <a:cs typeface="Times New Roman"/>
                      </a:endParaRPr>
                    </a:p>
                  </a:txBody>
                  <a:tcPr marL="57751" marR="57751" marT="0" marB="0" anchor="ctr"/>
                </a:tc>
                <a:tc>
                  <a:txBody>
                    <a:bodyPr/>
                    <a:lstStyle/>
                    <a:p>
                      <a:pPr algn="ctr">
                        <a:lnSpc>
                          <a:spcPct val="115000"/>
                        </a:lnSpc>
                        <a:spcAft>
                          <a:spcPts val="0"/>
                        </a:spcAft>
                      </a:pPr>
                      <a:r>
                        <a:rPr lang="es-EC" sz="1400" dirty="0" smtClean="0">
                          <a:effectLst/>
                        </a:rPr>
                        <a:t>Subproceso</a:t>
                      </a:r>
                      <a:endParaRPr lang="es-EC" sz="1400" dirty="0">
                        <a:effectLst/>
                        <a:latin typeface="Calibri"/>
                        <a:ea typeface="Calibri"/>
                        <a:cs typeface="Times New Roman"/>
                      </a:endParaRPr>
                    </a:p>
                  </a:txBody>
                  <a:tcPr marL="57751" marR="57751" marT="0" marB="0" anchor="ctr"/>
                </a:tc>
              </a:tr>
              <a:tr h="270783">
                <a:tc rowSpan="12">
                  <a:txBody>
                    <a:bodyPr/>
                    <a:lstStyle/>
                    <a:p>
                      <a:pPr algn="l">
                        <a:lnSpc>
                          <a:spcPct val="115000"/>
                        </a:lnSpc>
                        <a:spcAft>
                          <a:spcPts val="0"/>
                        </a:spcAft>
                      </a:pPr>
                      <a:r>
                        <a:rPr lang="es-EC" sz="1400" dirty="0" smtClean="0">
                          <a:effectLst/>
                        </a:rPr>
                        <a:t>Gobernabilidad</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Establecer objetivos que mejores iniciativas.</a:t>
                      </a:r>
                      <a:endParaRPr lang="es-EC" sz="1400" dirty="0">
                        <a:effectLst/>
                        <a:latin typeface="Calibri"/>
                        <a:ea typeface="Calibri"/>
                        <a:cs typeface="Times New Roman"/>
                      </a:endParaRPr>
                    </a:p>
                  </a:txBody>
                  <a:tcPr marL="57751" marR="57751" marT="0" marB="0" anchor="ctr"/>
                </a:tc>
              </a:tr>
              <a:tr h="276485">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Definir y establecer la organización del Gobierno de BI.</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Coordinar Comités de Gobierno.</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Establecer Plan de Gestión de Requerimientos.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Compartir conocimiento a lo largo de la organización.</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Gestionar incidencias.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Definir y aprobar políticas, estándares y procedimientos globales.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Priorizar y planear iniciativa de BI.</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Gestionar portafolio de proyectos.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Identificar oportunidades y mejoras.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Monitorear indicadores de rendimiento.</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Establecer y mantener el conocimiento corporativo base.</a:t>
                      </a:r>
                      <a:endParaRPr lang="es-EC" sz="1400" dirty="0">
                        <a:effectLst/>
                        <a:latin typeface="Calibri"/>
                        <a:ea typeface="Calibri"/>
                        <a:cs typeface="Times New Roman"/>
                      </a:endParaRPr>
                    </a:p>
                  </a:txBody>
                  <a:tcPr marL="57751" marR="57751" marT="0" marB="0" anchor="ctr"/>
                </a:tc>
              </a:tr>
            </a:tbl>
          </a:graphicData>
        </a:graphic>
      </p:graphicFrame>
      <p:grpSp>
        <p:nvGrpSpPr>
          <p:cNvPr id="18" name="17 Grupo"/>
          <p:cNvGrpSpPr/>
          <p:nvPr/>
        </p:nvGrpSpPr>
        <p:grpSpPr>
          <a:xfrm>
            <a:off x="107504" y="5949280"/>
            <a:ext cx="737223" cy="778569"/>
            <a:chOff x="107504" y="5949280"/>
            <a:chExt cx="737223" cy="778569"/>
          </a:xfrm>
        </p:grpSpPr>
        <p:pic>
          <p:nvPicPr>
            <p:cNvPr id="19"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0096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a:solidFill>
                  <a:schemeClr val="tx2">
                    <a:lumMod val="60000"/>
                    <a:lumOff val="40000"/>
                  </a:schemeClr>
                </a:solidFill>
                <a:latin typeface="Albertus MT" pitchFamily="18" charset="0"/>
              </a:rPr>
              <a:t>Planteamiento del Problema</a:t>
            </a:r>
          </a:p>
        </p:txBody>
      </p:sp>
      <p:sp>
        <p:nvSpPr>
          <p:cNvPr id="3" name="2 Marcador de contenido"/>
          <p:cNvSpPr>
            <a:spLocks noGrp="1"/>
          </p:cNvSpPr>
          <p:nvPr>
            <p:ph idx="1"/>
          </p:nvPr>
        </p:nvSpPr>
        <p:spPr>
          <a:xfrm>
            <a:off x="563177" y="1628800"/>
            <a:ext cx="8041271" cy="2389863"/>
          </a:xfrm>
        </p:spPr>
        <p:txBody>
          <a:bodyPr>
            <a:normAutofit/>
          </a:bodyPr>
          <a:lstStyle/>
          <a:p>
            <a:pPr marL="0" indent="0" algn="just">
              <a:buNone/>
            </a:pPr>
            <a:r>
              <a:rPr lang="es-EC" sz="2400" dirty="0"/>
              <a:t>Las </a:t>
            </a:r>
            <a:r>
              <a:rPr lang="es-EC" sz="2400" i="1" u="sng" dirty="0" smtClean="0"/>
              <a:t>Empresas</a:t>
            </a:r>
            <a:r>
              <a:rPr lang="es-EC" sz="2400" dirty="0" smtClean="0"/>
              <a:t> pueden llegar a tener </a:t>
            </a:r>
            <a:r>
              <a:rPr lang="es-EC" sz="2400" i="1" u="sng" dirty="0" smtClean="0"/>
              <a:t>dificultades</a:t>
            </a:r>
            <a:r>
              <a:rPr lang="es-EC" sz="2400" dirty="0" smtClean="0"/>
              <a:t> en el desarrollo e implementación de soluciones de </a:t>
            </a:r>
            <a:r>
              <a:rPr lang="es-EC" sz="2400" i="1" u="sng" dirty="0" smtClean="0"/>
              <a:t>Business </a:t>
            </a:r>
            <a:r>
              <a:rPr lang="es-EC" sz="2400" i="1" u="sng" dirty="0" err="1" smtClean="0"/>
              <a:t>Intelligence</a:t>
            </a:r>
            <a:r>
              <a:rPr lang="es-EC" sz="2400" dirty="0" smtClean="0"/>
              <a:t>, debido a la </a:t>
            </a:r>
            <a:r>
              <a:rPr lang="es-EC" sz="2400" i="1" u="sng" dirty="0" smtClean="0"/>
              <a:t>ausencia de una planificación</a:t>
            </a:r>
            <a:r>
              <a:rPr lang="es-EC" sz="2400" dirty="0" smtClean="0"/>
              <a:t>, así como de </a:t>
            </a:r>
            <a:r>
              <a:rPr lang="es-EC" sz="2400" i="1" u="sng" dirty="0" smtClean="0"/>
              <a:t>reglas</a:t>
            </a:r>
            <a:r>
              <a:rPr lang="es-EC" sz="2400" dirty="0" smtClean="0"/>
              <a:t>, </a:t>
            </a:r>
            <a:r>
              <a:rPr lang="es-EC" sz="2400" i="1" u="sng" dirty="0" smtClean="0"/>
              <a:t>herramientas</a:t>
            </a:r>
            <a:r>
              <a:rPr lang="es-EC" sz="2400" dirty="0" smtClean="0"/>
              <a:t>, </a:t>
            </a:r>
            <a:r>
              <a:rPr lang="es-EC" sz="2400" i="1" u="sng" dirty="0" smtClean="0"/>
              <a:t>políticas</a:t>
            </a:r>
            <a:r>
              <a:rPr lang="es-EC" sz="2400" dirty="0" smtClean="0"/>
              <a:t> y </a:t>
            </a:r>
            <a:r>
              <a:rPr lang="es-EC" sz="2400" i="1" u="sng" dirty="0" smtClean="0"/>
              <a:t>entidades</a:t>
            </a:r>
            <a:r>
              <a:rPr lang="es-EC" sz="2400" dirty="0" smtClean="0"/>
              <a:t> que </a:t>
            </a:r>
            <a:r>
              <a:rPr lang="es-EC" sz="2400" i="1" u="sng" dirty="0" smtClean="0"/>
              <a:t>controlen y garanticen</a:t>
            </a:r>
            <a:r>
              <a:rPr lang="es-EC" sz="2400" dirty="0" smtClean="0"/>
              <a:t> toda una logística de </a:t>
            </a:r>
            <a:r>
              <a:rPr lang="es-EC" sz="2400" i="1" u="sng" dirty="0" smtClean="0"/>
              <a:t>información</a:t>
            </a:r>
            <a:r>
              <a:rPr lang="es-EC" sz="2400" dirty="0" smtClean="0"/>
              <a:t> desde su extracción hasta la generación de conocimiento en el usuario y la organización.</a:t>
            </a:r>
          </a:p>
        </p:txBody>
      </p:sp>
      <p:sp>
        <p:nvSpPr>
          <p:cNvPr id="6"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7" name="6 Grupo"/>
          <p:cNvGrpSpPr/>
          <p:nvPr/>
        </p:nvGrpSpPr>
        <p:grpSpPr>
          <a:xfrm>
            <a:off x="107504" y="5949280"/>
            <a:ext cx="737223" cy="778569"/>
            <a:chOff x="107504" y="5949280"/>
            <a:chExt cx="737223" cy="778569"/>
          </a:xfrm>
        </p:grpSpPr>
        <p:pic>
          <p:nvPicPr>
            <p:cNvPr id="8"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grpSp>
        <p:nvGrpSpPr>
          <p:cNvPr id="12" name="11 Grupo"/>
          <p:cNvGrpSpPr/>
          <p:nvPr/>
        </p:nvGrpSpPr>
        <p:grpSpPr>
          <a:xfrm>
            <a:off x="6516216" y="4640313"/>
            <a:ext cx="2230624" cy="1813023"/>
            <a:chOff x="297183" y="4279715"/>
            <a:chExt cx="2230624" cy="1813023"/>
          </a:xfrm>
        </p:grpSpPr>
        <p:grpSp>
          <p:nvGrpSpPr>
            <p:cNvPr id="13" name="Gruppieren 67"/>
            <p:cNvGrpSpPr/>
            <p:nvPr/>
          </p:nvGrpSpPr>
          <p:grpSpPr>
            <a:xfrm>
              <a:off x="297183" y="4279715"/>
              <a:ext cx="2230624" cy="1666178"/>
              <a:chOff x="1379457" y="5394124"/>
              <a:chExt cx="248127" cy="185340"/>
            </a:xfrm>
          </p:grpSpPr>
          <p:pic>
            <p:nvPicPr>
              <p:cNvPr id="20"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1"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4" name="Gruppieren 72"/>
            <p:cNvGrpSpPr/>
            <p:nvPr/>
          </p:nvGrpSpPr>
          <p:grpSpPr>
            <a:xfrm>
              <a:off x="297183" y="4892794"/>
              <a:ext cx="1479446" cy="1199944"/>
              <a:chOff x="1379457" y="5378214"/>
              <a:chExt cx="248127" cy="201250"/>
            </a:xfrm>
          </p:grpSpPr>
          <p:pic>
            <p:nvPicPr>
              <p:cNvPr id="18"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9"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5" name="Gruppieren 75"/>
            <p:cNvGrpSpPr/>
            <p:nvPr/>
          </p:nvGrpSpPr>
          <p:grpSpPr>
            <a:xfrm>
              <a:off x="1337644" y="5298687"/>
              <a:ext cx="932034" cy="755951"/>
              <a:chOff x="1379457" y="5378214"/>
              <a:chExt cx="248127" cy="201250"/>
            </a:xfrm>
          </p:grpSpPr>
          <p:pic>
            <p:nvPicPr>
              <p:cNvPr id="16"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7"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2" name="Gruppieren 36"/>
          <p:cNvGrpSpPr/>
          <p:nvPr/>
        </p:nvGrpSpPr>
        <p:grpSpPr bwMode="gray">
          <a:xfrm>
            <a:off x="0" y="4595378"/>
            <a:ext cx="9144000" cy="922412"/>
            <a:chOff x="0" y="4221088"/>
            <a:chExt cx="9144000" cy="922412"/>
          </a:xfrm>
        </p:grpSpPr>
        <p:sp>
          <p:nvSpPr>
            <p:cNvPr id="23" name="Rechteck 37"/>
            <p:cNvSpPr/>
            <p:nvPr/>
          </p:nvSpPr>
          <p:spPr bwMode="gray">
            <a:xfrm flipV="1">
              <a:off x="0" y="4221088"/>
              <a:ext cx="9144000" cy="10707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sp>
          <p:nvSpPr>
            <p:cNvPr id="24" name="Rechteck 40"/>
            <p:cNvSpPr/>
            <p:nvPr/>
          </p:nvSpPr>
          <p:spPr bwMode="gray">
            <a:xfrm>
              <a:off x="0" y="4328160"/>
              <a:ext cx="9144000" cy="815340"/>
            </a:xfrm>
            <a:prstGeom prst="rect">
              <a:avLst/>
            </a:prstGeom>
            <a:gradFill flip="none" rotWithShape="1">
              <a:gsLst>
                <a:gs pos="0">
                  <a:srgbClr val="262626">
                    <a:alpha val="20000"/>
                  </a:srgbClr>
                </a:gs>
                <a:gs pos="100000">
                  <a:srgbClr val="C00000">
                    <a:alpha val="0"/>
                  </a:srgbClr>
                </a:gs>
              </a:gsLst>
              <a:lin ang="5400000" scaled="1"/>
              <a:tileRect/>
            </a:gradFill>
            <a:ln w="12700">
              <a:noFill/>
              <a:round/>
              <a:headEnd/>
              <a:tailEnd/>
            </a:ln>
          </p:spPr>
          <p:txBody>
            <a:bodyPr rtlCol="0" anchor="ctr"/>
            <a:lstStyle/>
            <a:p>
              <a:pPr algn="ctr"/>
              <a:endParaRPr lang="de-DE" dirty="0"/>
            </a:p>
          </p:txBody>
        </p:sp>
      </p:grpSp>
    </p:spTree>
    <p:extLst>
      <p:ext uri="{BB962C8B-B14F-4D97-AF65-F5344CB8AC3E}">
        <p14:creationId xmlns:p14="http://schemas.microsoft.com/office/powerpoint/2010/main" val="2003059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199" y="274638"/>
            <a:ext cx="5266929"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5: </a:t>
            </a:r>
            <a:r>
              <a:rPr lang="es-EC" sz="2400" b="1" dirty="0" smtClean="0">
                <a:solidFill>
                  <a:schemeClr val="tx2">
                    <a:lumMod val="60000"/>
                    <a:lumOff val="40000"/>
                  </a:schemeClr>
                </a:solidFill>
                <a:latin typeface="Albertus MT" pitchFamily="18" charset="0"/>
              </a:rPr>
              <a:t>Determinar Procesos – Cadena de Valor</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142302" y="139168"/>
            <a:ext cx="2692168" cy="1416268"/>
            <a:chOff x="6142302" y="139168"/>
            <a:chExt cx="2692168" cy="1416268"/>
          </a:xfrm>
        </p:grpSpPr>
        <p:pic>
          <p:nvPicPr>
            <p:cNvPr id="2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4" t="24911" r="12853" b="38545"/>
            <a:stretch/>
          </p:blipFill>
          <p:spPr bwMode="auto">
            <a:xfrm>
              <a:off x="6637751" y="980728"/>
              <a:ext cx="2196719" cy="57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6142302" y="139168"/>
              <a:ext cx="931127" cy="769552"/>
              <a:chOff x="6516216" y="15060"/>
              <a:chExt cx="1862254" cy="1539103"/>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redondeado"/>
              <p:cNvSpPr/>
              <p:nvPr/>
            </p:nvSpPr>
            <p:spPr>
              <a:xfrm>
                <a:off x="6516216" y="978099"/>
                <a:ext cx="1862254" cy="2880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1" name="10 Rectángulo redondeado"/>
            <p:cNvSpPr/>
            <p:nvPr/>
          </p:nvSpPr>
          <p:spPr>
            <a:xfrm>
              <a:off x="6732240" y="1052736"/>
              <a:ext cx="1944216" cy="36004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aphicFrame>
        <p:nvGraphicFramePr>
          <p:cNvPr id="12" name="11 Tabla"/>
          <p:cNvGraphicFramePr>
            <a:graphicFrameLocks noGrp="1"/>
          </p:cNvGraphicFramePr>
          <p:nvPr>
            <p:extLst>
              <p:ext uri="{D42A27DB-BD31-4B8C-83A1-F6EECF244321}">
                <p14:modId xmlns:p14="http://schemas.microsoft.com/office/powerpoint/2010/main" val="203790504"/>
              </p:ext>
            </p:extLst>
          </p:nvPr>
        </p:nvGraphicFramePr>
        <p:xfrm>
          <a:off x="683568" y="1916832"/>
          <a:ext cx="7821323" cy="2634866"/>
        </p:xfrm>
        <a:graphic>
          <a:graphicData uri="http://schemas.openxmlformats.org/drawingml/2006/table">
            <a:tbl>
              <a:tblPr firstRow="1" firstCol="1" bandRow="1">
                <a:tableStyleId>{5C22544A-7EE6-4342-B048-85BDC9FD1C3A}</a:tableStyleId>
              </a:tblPr>
              <a:tblGrid>
                <a:gridCol w="2376264"/>
                <a:gridCol w="5445059"/>
              </a:tblGrid>
              <a:tr h="155231">
                <a:tc>
                  <a:txBody>
                    <a:bodyPr/>
                    <a:lstStyle/>
                    <a:p>
                      <a:pPr algn="ctr">
                        <a:lnSpc>
                          <a:spcPct val="115000"/>
                        </a:lnSpc>
                        <a:spcAft>
                          <a:spcPts val="0"/>
                        </a:spcAft>
                      </a:pPr>
                      <a:r>
                        <a:rPr lang="es-EC" sz="1400" dirty="0" smtClean="0">
                          <a:effectLst/>
                        </a:rPr>
                        <a:t>Proceso Macro</a:t>
                      </a:r>
                      <a:endParaRPr lang="es-EC" sz="1400" dirty="0">
                        <a:effectLst/>
                        <a:latin typeface="Calibri"/>
                        <a:ea typeface="Calibri"/>
                        <a:cs typeface="Times New Roman"/>
                      </a:endParaRPr>
                    </a:p>
                  </a:txBody>
                  <a:tcPr marL="57751" marR="57751" marT="0" marB="0" anchor="ctr"/>
                </a:tc>
                <a:tc>
                  <a:txBody>
                    <a:bodyPr/>
                    <a:lstStyle/>
                    <a:p>
                      <a:pPr algn="ctr">
                        <a:lnSpc>
                          <a:spcPct val="115000"/>
                        </a:lnSpc>
                        <a:spcAft>
                          <a:spcPts val="0"/>
                        </a:spcAft>
                      </a:pPr>
                      <a:r>
                        <a:rPr lang="es-EC" sz="1400" dirty="0" smtClean="0">
                          <a:effectLst/>
                        </a:rPr>
                        <a:t>Subproceso</a:t>
                      </a:r>
                      <a:endParaRPr lang="es-EC" sz="1400" dirty="0">
                        <a:effectLst/>
                        <a:latin typeface="Calibri"/>
                        <a:ea typeface="Calibri"/>
                        <a:cs typeface="Times New Roman"/>
                      </a:endParaRPr>
                    </a:p>
                  </a:txBody>
                  <a:tcPr marL="57751" marR="57751" marT="0" marB="0" anchor="ctr"/>
                </a:tc>
              </a:tr>
              <a:tr h="270783">
                <a:tc rowSpan="7">
                  <a:txBody>
                    <a:bodyPr/>
                    <a:lstStyle/>
                    <a:p>
                      <a:pPr algn="l">
                        <a:lnSpc>
                          <a:spcPct val="115000"/>
                        </a:lnSpc>
                        <a:spcAft>
                          <a:spcPts val="0"/>
                        </a:spcAft>
                      </a:pPr>
                      <a:r>
                        <a:rPr lang="es-EC" sz="1400" dirty="0" smtClean="0">
                          <a:effectLst/>
                        </a:rPr>
                        <a:t>Entrega de Información</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Solventar requerimientos operativos.</a:t>
                      </a:r>
                      <a:endParaRPr lang="es-EC" sz="1400" dirty="0">
                        <a:effectLst/>
                        <a:latin typeface="Calibri"/>
                        <a:ea typeface="Calibri"/>
                        <a:cs typeface="Times New Roman"/>
                      </a:endParaRPr>
                    </a:p>
                  </a:txBody>
                  <a:tcPr marL="57751" marR="57751" marT="0" marB="0" anchor="ctr"/>
                </a:tc>
              </a:tr>
              <a:tr h="276485">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Implementar soluciones de BI e Integración de Datos.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Desarrollar plan de pruebas.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Distribuir soluciones de BI.</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Definir Plan de Capacitación y Comunicación a usuarios de negocio en uso y análisis.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Disponer de servicios de apoyo a usuario para potenciar uso de soluciones.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Gestionar mantenimiento de soluciones.</a:t>
                      </a:r>
                      <a:endParaRPr lang="es-EC" sz="1400" dirty="0">
                        <a:effectLst/>
                        <a:latin typeface="Calibri"/>
                        <a:ea typeface="Calibri"/>
                        <a:cs typeface="Times New Roman"/>
                      </a:endParaRPr>
                    </a:p>
                  </a:txBody>
                  <a:tcPr marL="57751" marR="57751" marT="0" marB="0" anchor="ctr"/>
                </a:tc>
              </a:tr>
            </a:tbl>
          </a:graphicData>
        </a:graphic>
      </p:graphicFrame>
      <p:grpSp>
        <p:nvGrpSpPr>
          <p:cNvPr id="18" name="17 Grupo"/>
          <p:cNvGrpSpPr/>
          <p:nvPr/>
        </p:nvGrpSpPr>
        <p:grpSpPr>
          <a:xfrm>
            <a:off x="107504" y="5949280"/>
            <a:ext cx="737223" cy="778569"/>
            <a:chOff x="107504" y="5949280"/>
            <a:chExt cx="737223" cy="778569"/>
          </a:xfrm>
        </p:grpSpPr>
        <p:pic>
          <p:nvPicPr>
            <p:cNvPr id="19"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10892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199" y="274638"/>
            <a:ext cx="5266929"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5: </a:t>
            </a:r>
            <a:r>
              <a:rPr lang="es-EC" sz="2400" b="1" dirty="0" smtClean="0">
                <a:solidFill>
                  <a:schemeClr val="tx2">
                    <a:lumMod val="60000"/>
                    <a:lumOff val="40000"/>
                  </a:schemeClr>
                </a:solidFill>
                <a:latin typeface="Albertus MT" pitchFamily="18" charset="0"/>
              </a:rPr>
              <a:t>Determinar Procesos – Cadena de Valor</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142302" y="139168"/>
            <a:ext cx="2692168" cy="1489632"/>
            <a:chOff x="6142302" y="139168"/>
            <a:chExt cx="2692168" cy="1489632"/>
          </a:xfrm>
        </p:grpSpPr>
        <p:pic>
          <p:nvPicPr>
            <p:cNvPr id="2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4" t="24911" r="12853" b="38545"/>
            <a:stretch/>
          </p:blipFill>
          <p:spPr bwMode="auto">
            <a:xfrm>
              <a:off x="6637751" y="980728"/>
              <a:ext cx="2196719" cy="57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6142302" y="139168"/>
              <a:ext cx="931127" cy="769552"/>
              <a:chOff x="6516216" y="15060"/>
              <a:chExt cx="1862254" cy="1539103"/>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redondeado"/>
              <p:cNvSpPr/>
              <p:nvPr/>
            </p:nvSpPr>
            <p:spPr>
              <a:xfrm>
                <a:off x="6516216" y="978099"/>
                <a:ext cx="1862254" cy="2880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1" name="10 Rectángulo redondeado"/>
            <p:cNvSpPr/>
            <p:nvPr/>
          </p:nvSpPr>
          <p:spPr>
            <a:xfrm>
              <a:off x="6732240" y="1268760"/>
              <a:ext cx="1872208" cy="36004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graphicFrame>
        <p:nvGraphicFramePr>
          <p:cNvPr id="12" name="11 Tabla"/>
          <p:cNvGraphicFramePr>
            <a:graphicFrameLocks noGrp="1"/>
          </p:cNvGraphicFramePr>
          <p:nvPr>
            <p:extLst>
              <p:ext uri="{D42A27DB-BD31-4B8C-83A1-F6EECF244321}">
                <p14:modId xmlns:p14="http://schemas.microsoft.com/office/powerpoint/2010/main" val="2029834503"/>
              </p:ext>
            </p:extLst>
          </p:nvPr>
        </p:nvGraphicFramePr>
        <p:xfrm>
          <a:off x="683568" y="1916832"/>
          <a:ext cx="7821323" cy="3594911"/>
        </p:xfrm>
        <a:graphic>
          <a:graphicData uri="http://schemas.openxmlformats.org/drawingml/2006/table">
            <a:tbl>
              <a:tblPr firstRow="1" firstCol="1" bandRow="1">
                <a:tableStyleId>{5C22544A-7EE6-4342-B048-85BDC9FD1C3A}</a:tableStyleId>
              </a:tblPr>
              <a:tblGrid>
                <a:gridCol w="2376264"/>
                <a:gridCol w="5445059"/>
              </a:tblGrid>
              <a:tr h="155231">
                <a:tc>
                  <a:txBody>
                    <a:bodyPr/>
                    <a:lstStyle/>
                    <a:p>
                      <a:pPr algn="ctr">
                        <a:lnSpc>
                          <a:spcPct val="115000"/>
                        </a:lnSpc>
                        <a:spcAft>
                          <a:spcPts val="0"/>
                        </a:spcAft>
                      </a:pPr>
                      <a:r>
                        <a:rPr lang="es-EC" sz="1400" dirty="0" smtClean="0">
                          <a:effectLst/>
                        </a:rPr>
                        <a:t>Proceso Macro</a:t>
                      </a:r>
                      <a:endParaRPr lang="es-EC" sz="1400" dirty="0">
                        <a:effectLst/>
                        <a:latin typeface="Calibri"/>
                        <a:ea typeface="Calibri"/>
                        <a:cs typeface="Times New Roman"/>
                      </a:endParaRPr>
                    </a:p>
                  </a:txBody>
                  <a:tcPr marL="57751" marR="57751" marT="0" marB="0" anchor="ctr"/>
                </a:tc>
                <a:tc>
                  <a:txBody>
                    <a:bodyPr/>
                    <a:lstStyle/>
                    <a:p>
                      <a:pPr algn="ctr">
                        <a:lnSpc>
                          <a:spcPct val="115000"/>
                        </a:lnSpc>
                        <a:spcAft>
                          <a:spcPts val="0"/>
                        </a:spcAft>
                      </a:pPr>
                      <a:r>
                        <a:rPr lang="es-EC" sz="1400" dirty="0" smtClean="0">
                          <a:effectLst/>
                        </a:rPr>
                        <a:t>Subproceso</a:t>
                      </a:r>
                      <a:endParaRPr lang="es-EC" sz="1400" dirty="0">
                        <a:effectLst/>
                        <a:latin typeface="Calibri"/>
                        <a:ea typeface="Calibri"/>
                        <a:cs typeface="Times New Roman"/>
                      </a:endParaRPr>
                    </a:p>
                  </a:txBody>
                  <a:tcPr marL="57751" marR="57751" marT="0" marB="0" anchor="ctr"/>
                </a:tc>
              </a:tr>
              <a:tr h="270783">
                <a:tc rowSpan="4">
                  <a:txBody>
                    <a:bodyPr/>
                    <a:lstStyle/>
                    <a:p>
                      <a:pPr algn="l">
                        <a:lnSpc>
                          <a:spcPct val="115000"/>
                        </a:lnSpc>
                        <a:spcAft>
                          <a:spcPts val="0"/>
                        </a:spcAft>
                      </a:pPr>
                      <a:r>
                        <a:rPr lang="es-EC" sz="1400" dirty="0" smtClean="0">
                          <a:effectLst/>
                        </a:rPr>
                        <a:t>Gestión de Datos</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Implementar y mantener la gestión de datos maestros (MDM) de la empresa y su modelo empresarial (EDM).</a:t>
                      </a:r>
                      <a:endParaRPr lang="es-EC" sz="1400" dirty="0">
                        <a:effectLst/>
                        <a:latin typeface="Calibri"/>
                        <a:ea typeface="Calibri"/>
                        <a:cs typeface="Times New Roman"/>
                      </a:endParaRPr>
                    </a:p>
                  </a:txBody>
                  <a:tcPr marL="57751" marR="57751" marT="0" marB="0" anchor="ctr"/>
                </a:tc>
              </a:tr>
              <a:tr h="276485">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Definir y gestionar arquitectura de metadatos.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Asegurar disponibilidad e integridad de Datos.</a:t>
                      </a:r>
                      <a:endParaRPr lang="es-EC" sz="1400" dirty="0">
                        <a:effectLst/>
                        <a:latin typeface="Calibri"/>
                        <a:ea typeface="Calibri"/>
                        <a:cs typeface="Times New Roman"/>
                      </a:endParaRPr>
                    </a:p>
                  </a:txBody>
                  <a:tcPr marL="57751" marR="57751" marT="0" marB="0" anchor="ctr"/>
                </a:tc>
              </a:tr>
              <a:tr h="286926">
                <a:tc vMerge="1">
                  <a:txBody>
                    <a:bodyPr/>
                    <a:lstStyle/>
                    <a:p>
                      <a:pPr algn="just">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Generar plan de análisis de datos, investigación y minería.</a:t>
                      </a:r>
                      <a:endParaRPr lang="es-EC" sz="1400" dirty="0">
                        <a:effectLst/>
                        <a:latin typeface="Calibri"/>
                        <a:ea typeface="Calibri"/>
                        <a:cs typeface="Times New Roman"/>
                      </a:endParaRPr>
                    </a:p>
                  </a:txBody>
                  <a:tcPr marL="57751" marR="57751" marT="0" marB="0" anchor="ctr"/>
                </a:tc>
              </a:tr>
              <a:tr h="286926">
                <a:tc rowSpan="2">
                  <a:txBody>
                    <a:bodyPr/>
                    <a:lstStyle/>
                    <a:p>
                      <a:pPr algn="l">
                        <a:lnSpc>
                          <a:spcPct val="115000"/>
                        </a:lnSpc>
                        <a:spcAft>
                          <a:spcPts val="0"/>
                        </a:spcAft>
                      </a:pPr>
                      <a:r>
                        <a:rPr lang="es-EC" sz="1400" dirty="0" smtClean="0">
                          <a:effectLst/>
                        </a:rPr>
                        <a:t>Arquitectura</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Diseñar y definir Arquitectura o plataforma técnica de BI.</a:t>
                      </a:r>
                      <a:endParaRPr lang="es-EC" sz="1400" dirty="0">
                        <a:effectLst/>
                        <a:latin typeface="Calibri"/>
                        <a:ea typeface="Calibri"/>
                        <a:cs typeface="Times New Roman"/>
                      </a:endParaRPr>
                    </a:p>
                  </a:txBody>
                  <a:tcPr marL="57751" marR="57751" marT="0" marB="0" anchor="ctr"/>
                </a:tc>
              </a:tr>
              <a:tr h="286926">
                <a:tc vMerge="1">
                  <a:txBody>
                    <a:bodyPr/>
                    <a:lstStyle/>
                    <a:p>
                      <a:pPr algn="l">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Gestionar y administrar el cambio en la arquitectura.</a:t>
                      </a:r>
                      <a:endParaRPr lang="es-EC" sz="1400" dirty="0">
                        <a:effectLst/>
                        <a:latin typeface="Calibri"/>
                        <a:ea typeface="Calibri"/>
                        <a:cs typeface="Times New Roman"/>
                      </a:endParaRPr>
                    </a:p>
                  </a:txBody>
                  <a:tcPr marL="57751" marR="57751" marT="0" marB="0" anchor="ctr"/>
                </a:tc>
              </a:tr>
              <a:tr h="286926">
                <a:tc rowSpan="2">
                  <a:txBody>
                    <a:bodyPr/>
                    <a:lstStyle/>
                    <a:p>
                      <a:pPr algn="l">
                        <a:lnSpc>
                          <a:spcPct val="115000"/>
                        </a:lnSpc>
                        <a:spcAft>
                          <a:spcPts val="0"/>
                        </a:spcAft>
                      </a:pPr>
                      <a:r>
                        <a:rPr lang="es-EC" sz="1400" dirty="0" smtClean="0">
                          <a:effectLst/>
                        </a:rPr>
                        <a:t>Soporte</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Gestión de Soporte de las</a:t>
                      </a:r>
                      <a:r>
                        <a:rPr lang="es-EC" sz="1400" kern="1200" baseline="0" dirty="0" smtClean="0">
                          <a:solidFill>
                            <a:schemeClr val="dk1"/>
                          </a:solidFill>
                          <a:effectLst/>
                          <a:latin typeface="+mn-lt"/>
                          <a:ea typeface="+mn-ea"/>
                          <a:cs typeface="+mn-cs"/>
                        </a:rPr>
                        <a:t> plataforma y soluciones de BI.</a:t>
                      </a:r>
                      <a:endParaRPr lang="es-EC" sz="1400" dirty="0">
                        <a:effectLst/>
                        <a:latin typeface="Calibri"/>
                        <a:ea typeface="Calibri"/>
                        <a:cs typeface="Times New Roman"/>
                      </a:endParaRPr>
                    </a:p>
                  </a:txBody>
                  <a:tcPr marL="57751" marR="57751" marT="0" marB="0" anchor="ctr"/>
                </a:tc>
              </a:tr>
              <a:tr h="286926">
                <a:tc vMerge="1">
                  <a:txBody>
                    <a:bodyPr/>
                    <a:lstStyle/>
                    <a:p>
                      <a:pPr algn="l">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Administración de Usuarios</a:t>
                      </a:r>
                      <a:endParaRPr lang="es-EC" sz="1400" dirty="0">
                        <a:effectLst/>
                        <a:latin typeface="Calibri"/>
                        <a:ea typeface="Calibri"/>
                        <a:cs typeface="Times New Roman"/>
                      </a:endParaRPr>
                    </a:p>
                  </a:txBody>
                  <a:tcPr marL="57751" marR="57751" marT="0" marB="0" anchor="ctr"/>
                </a:tc>
              </a:tr>
              <a:tr h="286926">
                <a:tc rowSpan="3">
                  <a:txBody>
                    <a:bodyPr/>
                    <a:lstStyle/>
                    <a:p>
                      <a:pPr algn="l">
                        <a:lnSpc>
                          <a:spcPct val="115000"/>
                        </a:lnSpc>
                        <a:spcAft>
                          <a:spcPts val="0"/>
                        </a:spcAft>
                      </a:pPr>
                      <a:r>
                        <a:rPr lang="es-EC" sz="1400" dirty="0" smtClean="0">
                          <a:effectLst/>
                        </a:rPr>
                        <a:t>Gestión de Calidad</a:t>
                      </a: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Definir Plan de Aseguramiento de calidad Q&amp;A.</a:t>
                      </a:r>
                      <a:endParaRPr lang="es-EC" sz="1400" dirty="0">
                        <a:effectLst/>
                        <a:latin typeface="Calibri"/>
                        <a:ea typeface="Calibri"/>
                        <a:cs typeface="Times New Roman"/>
                      </a:endParaRPr>
                    </a:p>
                  </a:txBody>
                  <a:tcPr marL="57751" marR="57751" marT="0" marB="0" anchor="ctr"/>
                </a:tc>
              </a:tr>
              <a:tr h="286926">
                <a:tc vMerge="1">
                  <a:txBody>
                    <a:bodyPr/>
                    <a:lstStyle/>
                    <a:p>
                      <a:pPr algn="l">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Gestionar acuerdos de niveles de servicio (</a:t>
                      </a:r>
                      <a:r>
                        <a:rPr lang="es-EC" sz="1400" kern="1200" dirty="0" err="1" smtClean="0">
                          <a:solidFill>
                            <a:schemeClr val="dk1"/>
                          </a:solidFill>
                          <a:effectLst/>
                          <a:latin typeface="+mn-lt"/>
                          <a:ea typeface="+mn-ea"/>
                          <a:cs typeface="+mn-cs"/>
                        </a:rPr>
                        <a:t>SLA’s</a:t>
                      </a:r>
                      <a:r>
                        <a:rPr lang="es-EC" sz="1400" kern="1200" dirty="0" smtClean="0">
                          <a:solidFill>
                            <a:schemeClr val="dk1"/>
                          </a:solidFill>
                          <a:effectLst/>
                          <a:latin typeface="+mn-lt"/>
                          <a:ea typeface="+mn-ea"/>
                          <a:cs typeface="+mn-cs"/>
                        </a:rPr>
                        <a:t>).</a:t>
                      </a:r>
                      <a:endParaRPr lang="es-EC" sz="1400" dirty="0">
                        <a:effectLst/>
                        <a:latin typeface="Calibri"/>
                        <a:ea typeface="Calibri"/>
                        <a:cs typeface="Times New Roman"/>
                      </a:endParaRPr>
                    </a:p>
                  </a:txBody>
                  <a:tcPr marL="57751" marR="57751" marT="0" marB="0" anchor="ctr"/>
                </a:tc>
              </a:tr>
              <a:tr h="286926">
                <a:tc vMerge="1">
                  <a:txBody>
                    <a:bodyPr/>
                    <a:lstStyle/>
                    <a:p>
                      <a:pPr algn="l">
                        <a:lnSpc>
                          <a:spcPct val="115000"/>
                        </a:lnSpc>
                        <a:spcAft>
                          <a:spcPts val="0"/>
                        </a:spcAft>
                      </a:pPr>
                      <a:endParaRPr lang="es-EC" sz="1400" dirty="0">
                        <a:effectLst/>
                        <a:latin typeface="Calibri"/>
                        <a:ea typeface="Calibri"/>
                        <a:cs typeface="Times New Roman"/>
                      </a:endParaRPr>
                    </a:p>
                  </a:txBody>
                  <a:tcPr marL="57751" marR="57751" marT="0" marB="0" anchor="ctr"/>
                </a:tc>
                <a:tc>
                  <a:txBody>
                    <a:bodyPr/>
                    <a:lstStyle/>
                    <a:p>
                      <a:pPr algn="just">
                        <a:lnSpc>
                          <a:spcPct val="115000"/>
                        </a:lnSpc>
                        <a:spcAft>
                          <a:spcPts val="0"/>
                        </a:spcAft>
                      </a:pPr>
                      <a:r>
                        <a:rPr lang="es-EC" sz="1400" kern="1200" dirty="0" smtClean="0">
                          <a:solidFill>
                            <a:schemeClr val="dk1"/>
                          </a:solidFill>
                          <a:effectLst/>
                          <a:latin typeface="+mn-lt"/>
                          <a:ea typeface="+mn-ea"/>
                          <a:cs typeface="+mn-cs"/>
                        </a:rPr>
                        <a:t>Determinar  la forma de Medición y Seguimiento.</a:t>
                      </a:r>
                      <a:endParaRPr lang="es-EC" sz="1400" dirty="0">
                        <a:effectLst/>
                        <a:latin typeface="Calibri"/>
                        <a:ea typeface="Calibri"/>
                        <a:cs typeface="Times New Roman"/>
                      </a:endParaRPr>
                    </a:p>
                  </a:txBody>
                  <a:tcPr marL="57751" marR="57751" marT="0" marB="0" anchor="ctr"/>
                </a:tc>
              </a:tr>
            </a:tbl>
          </a:graphicData>
        </a:graphic>
      </p:graphicFrame>
      <p:grpSp>
        <p:nvGrpSpPr>
          <p:cNvPr id="18" name="17 Grupo"/>
          <p:cNvGrpSpPr/>
          <p:nvPr/>
        </p:nvGrpSpPr>
        <p:grpSpPr>
          <a:xfrm>
            <a:off x="107504" y="5949280"/>
            <a:ext cx="737223" cy="778569"/>
            <a:chOff x="107504" y="5949280"/>
            <a:chExt cx="737223" cy="778569"/>
          </a:xfrm>
        </p:grpSpPr>
        <p:pic>
          <p:nvPicPr>
            <p:cNvPr id="19"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97843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554960"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Definir Entidades de Gobierno, roles y funciones – Dirección &amp; Gobierno</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661883626"/>
              </p:ext>
            </p:extLst>
          </p:nvPr>
        </p:nvGraphicFramePr>
        <p:xfrm>
          <a:off x="1259632" y="1652141"/>
          <a:ext cx="7056784" cy="4480560"/>
        </p:xfrm>
        <a:graphic>
          <a:graphicData uri="http://schemas.openxmlformats.org/drawingml/2006/table">
            <a:tbl>
              <a:tblPr firstRow="1" bandRow="1">
                <a:tableStyleId>{5C22544A-7EE6-4342-B048-85BDC9FD1C3A}</a:tableStyleId>
              </a:tblPr>
              <a:tblGrid>
                <a:gridCol w="792087"/>
                <a:gridCol w="1080120"/>
                <a:gridCol w="5184577"/>
              </a:tblGrid>
              <a:tr h="165199">
                <a:tc>
                  <a:txBody>
                    <a:bodyPr/>
                    <a:lstStyle/>
                    <a:p>
                      <a:r>
                        <a:rPr lang="es-EC" sz="1100" dirty="0" smtClean="0"/>
                        <a:t>Entidad</a:t>
                      </a:r>
                      <a:endParaRPr lang="es-EC" sz="1100" dirty="0"/>
                    </a:p>
                  </a:txBody>
                  <a:tcPr/>
                </a:tc>
                <a:tc>
                  <a:txBody>
                    <a:bodyPr/>
                    <a:lstStyle/>
                    <a:p>
                      <a:r>
                        <a:rPr lang="es-EC" sz="1100" dirty="0" smtClean="0"/>
                        <a:t>Rol</a:t>
                      </a:r>
                      <a:endParaRPr lang="es-EC" sz="1100" dirty="0"/>
                    </a:p>
                  </a:txBody>
                  <a:tcPr/>
                </a:tc>
                <a:tc>
                  <a:txBody>
                    <a:bodyPr/>
                    <a:lstStyle/>
                    <a:p>
                      <a:r>
                        <a:rPr lang="es-EC" sz="1100" dirty="0" smtClean="0"/>
                        <a:t>Función</a:t>
                      </a:r>
                      <a:endParaRPr lang="es-EC" sz="1100" dirty="0"/>
                    </a:p>
                  </a:txBody>
                  <a:tcPr/>
                </a:tc>
              </a:tr>
              <a:tr h="165199">
                <a:tc rowSpan="6">
                  <a:txBody>
                    <a:bodyPr/>
                    <a:lstStyle/>
                    <a:p>
                      <a:pPr algn="ctr"/>
                      <a:r>
                        <a:rPr lang="es-EC" sz="1100" dirty="0" smtClean="0"/>
                        <a:t>Consejo de Gobierno</a:t>
                      </a:r>
                      <a:endParaRPr lang="es-EC" sz="1100" dirty="0"/>
                    </a:p>
                  </a:txBody>
                  <a:tcPr anchor="ctr"/>
                </a:tc>
                <a:tc rowSpan="6">
                  <a:txBody>
                    <a:bodyPr/>
                    <a:lstStyle/>
                    <a:p>
                      <a:pPr algn="ctr"/>
                      <a:r>
                        <a:rPr lang="es-EC" sz="1100" dirty="0" err="1" smtClean="0"/>
                        <a:t>Executive</a:t>
                      </a:r>
                      <a:r>
                        <a:rPr lang="es-EC" sz="1100" baseline="0" dirty="0" smtClean="0"/>
                        <a:t> Data </a:t>
                      </a:r>
                      <a:r>
                        <a:rPr lang="es-EC" sz="1100" baseline="0" dirty="0" err="1" smtClean="0"/>
                        <a:t>Stewards</a:t>
                      </a:r>
                      <a:r>
                        <a:rPr lang="es-EC" sz="1100" baseline="0" dirty="0" smtClean="0"/>
                        <a:t> (Directivos - Gerentes)</a:t>
                      </a:r>
                      <a:endParaRPr lang="es-EC" sz="1100" dirty="0"/>
                    </a:p>
                  </a:txBody>
                  <a:tcPr anchor="ctr"/>
                </a:tc>
                <a:tc>
                  <a:txBody>
                    <a:bodyPr/>
                    <a:lstStyle/>
                    <a:p>
                      <a:r>
                        <a:rPr lang="es-EC" sz="1100" kern="1200" dirty="0" smtClean="0">
                          <a:solidFill>
                            <a:schemeClr val="dk1"/>
                          </a:solidFill>
                          <a:effectLst/>
                          <a:latin typeface="+mn-lt"/>
                          <a:ea typeface="+mn-ea"/>
                          <a:cs typeface="+mn-cs"/>
                        </a:rPr>
                        <a:t>Designar los Data </a:t>
                      </a:r>
                      <a:r>
                        <a:rPr lang="es-EC" sz="1100" kern="1200" dirty="0" err="1" smtClean="0">
                          <a:solidFill>
                            <a:schemeClr val="dk1"/>
                          </a:solidFill>
                          <a:effectLst/>
                          <a:latin typeface="+mn-lt"/>
                          <a:ea typeface="+mn-ea"/>
                          <a:cs typeface="+mn-cs"/>
                        </a:rPr>
                        <a:t>Stewards</a:t>
                      </a:r>
                      <a:r>
                        <a:rPr lang="es-EC" sz="1100" kern="1200" dirty="0" smtClean="0">
                          <a:solidFill>
                            <a:schemeClr val="dk1"/>
                          </a:solidFill>
                          <a:effectLst/>
                          <a:latin typeface="+mn-lt"/>
                          <a:ea typeface="+mn-ea"/>
                          <a:cs typeface="+mn-cs"/>
                        </a:rPr>
                        <a:t> de las distintas áreas de negocio.</a:t>
                      </a:r>
                      <a:endParaRPr lang="es-EC" sz="1100" dirty="0"/>
                    </a:p>
                  </a:txBody>
                  <a:tcPr/>
                </a:tc>
              </a:tr>
              <a:tr h="165199">
                <a:tc vMerge="1">
                  <a:txBody>
                    <a:bodyPr/>
                    <a:lstStyle/>
                    <a:p>
                      <a:endParaRPr lang="es-EC" sz="1400" dirty="0"/>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Revisar y aprobar políticas, estándares, métricas y procedimientos de gestión de datos.</a:t>
                      </a:r>
                      <a:endParaRPr lang="es-EC" sz="1100" dirty="0"/>
                    </a:p>
                  </a:txBody>
                  <a:tcPr/>
                </a:tc>
              </a:tr>
              <a:tr h="272093">
                <a:tc vMerge="1">
                  <a:txBody>
                    <a:bodyPr/>
                    <a:lstStyle/>
                    <a:p>
                      <a:endParaRPr lang="es-EC" sz="1400" dirty="0"/>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Revisar y aprobar arquitecturas, modelos (EDM) y especificaciones de datos de alto nivel.</a:t>
                      </a:r>
                      <a:endParaRPr lang="es-EC" sz="1100" dirty="0"/>
                    </a:p>
                  </a:txBody>
                  <a:tcPr/>
                </a:tc>
              </a:tr>
              <a:tr h="165199">
                <a:tc vMerge="1">
                  <a:txBody>
                    <a:bodyPr/>
                    <a:lstStyle/>
                    <a:p>
                      <a:endParaRPr lang="es-EC" sz="1400" dirty="0"/>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Resolver problemas de información y datos.</a:t>
                      </a:r>
                      <a:endParaRPr lang="es-EC" sz="1100" dirty="0"/>
                    </a:p>
                  </a:txBody>
                  <a:tcPr/>
                </a:tc>
              </a:tr>
              <a:tr h="165199">
                <a:tc vMerge="1">
                  <a:txBody>
                    <a:bodyPr/>
                    <a:lstStyle/>
                    <a:p>
                      <a:endParaRPr lang="es-EC" sz="1400" dirty="0"/>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Patrocinar y solicitar proyectos de BI.</a:t>
                      </a:r>
                      <a:endParaRPr lang="es-EC" sz="1100" dirty="0"/>
                    </a:p>
                  </a:txBody>
                  <a:tcPr/>
                </a:tc>
              </a:tr>
              <a:tr h="165199">
                <a:tc vMerge="1">
                  <a:txBody>
                    <a:bodyPr/>
                    <a:lstStyle/>
                    <a:p>
                      <a:endParaRPr lang="es-EC" sz="1400" dirty="0"/>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Comunicar y promover el valor y cultura de la información.</a:t>
                      </a:r>
                      <a:endParaRPr lang="es-EC" sz="1100" dirty="0"/>
                    </a:p>
                  </a:txBody>
                  <a:tcPr/>
                </a:tc>
              </a:tr>
              <a:tr h="165199">
                <a:tc rowSpan="9">
                  <a:txBody>
                    <a:bodyPr/>
                    <a:lstStyle/>
                    <a:p>
                      <a:pPr algn="ctr"/>
                      <a:r>
                        <a:rPr lang="es-EC" sz="1100" dirty="0" smtClean="0"/>
                        <a:t>Comité de Dirección</a:t>
                      </a:r>
                      <a:endParaRPr lang="es-EC" sz="1100" dirty="0"/>
                    </a:p>
                  </a:txBody>
                  <a:tcPr anchor="ctr"/>
                </a:tc>
                <a:tc rowSpan="9">
                  <a:txBody>
                    <a:bodyPr/>
                    <a:lstStyle/>
                    <a:p>
                      <a:pPr algn="ctr"/>
                      <a:r>
                        <a:rPr lang="es-EC" sz="1100" dirty="0" smtClean="0"/>
                        <a:t>Business Data </a:t>
                      </a:r>
                      <a:r>
                        <a:rPr lang="es-EC" sz="1100" dirty="0" err="1" smtClean="0"/>
                        <a:t>Stewards</a:t>
                      </a:r>
                      <a:r>
                        <a:rPr lang="es-EC" sz="1100" dirty="0" smtClean="0"/>
                        <a:t> (Expertos de Negocio)</a:t>
                      </a:r>
                      <a:endParaRPr lang="es-EC" sz="1100" dirty="0"/>
                    </a:p>
                  </a:txBody>
                  <a:tcPr anchor="ctr"/>
                </a:tc>
                <a:tc>
                  <a:txBody>
                    <a:bodyPr/>
                    <a:lstStyle/>
                    <a:p>
                      <a:r>
                        <a:rPr lang="es-EC" sz="1100" kern="1200" dirty="0" smtClean="0">
                          <a:solidFill>
                            <a:schemeClr val="dk1"/>
                          </a:solidFill>
                          <a:effectLst/>
                          <a:latin typeface="+mn-lt"/>
                          <a:ea typeface="+mn-ea"/>
                          <a:cs typeface="+mn-cs"/>
                        </a:rPr>
                        <a:t>Definir metadatos y reglas de negocio.</a:t>
                      </a:r>
                      <a:endParaRPr lang="es-EC" sz="1100" dirty="0"/>
                    </a:p>
                  </a:txBody>
                  <a:tcPr/>
                </a:tc>
              </a:tr>
              <a:tr h="165199">
                <a:tc vMerge="1">
                  <a:txBody>
                    <a:bodyPr/>
                    <a:lstStyle/>
                    <a:p>
                      <a:pPr algn="ctr"/>
                      <a:endParaRPr lang="es-EC" sz="1200" dirty="0"/>
                    </a:p>
                  </a:txBody>
                  <a:tcPr anchor="ct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Promover la calidad de datos.</a:t>
                      </a:r>
                      <a:endParaRPr lang="es-EC" sz="1100" dirty="0"/>
                    </a:p>
                  </a:txBody>
                  <a:tcPr/>
                </a:tc>
              </a:tr>
              <a:tr h="165199">
                <a:tc vMerge="1">
                  <a:txBody>
                    <a:bodyPr/>
                    <a:lstStyle/>
                    <a:p>
                      <a:pPr algn="ctr"/>
                      <a:endParaRPr lang="es-EC" sz="1200" dirty="0"/>
                    </a:p>
                  </a:txBody>
                  <a:tcPr anchor="ct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Definir necesidades específicas de información. </a:t>
                      </a:r>
                      <a:endParaRPr lang="es-EC" sz="1100" dirty="0"/>
                    </a:p>
                  </a:txBody>
                  <a:tcPr/>
                </a:tc>
              </a:tr>
              <a:tr h="165199">
                <a:tc vMerge="1">
                  <a:txBody>
                    <a:bodyPr/>
                    <a:lstStyle/>
                    <a:p>
                      <a:pPr algn="ctr"/>
                      <a:endParaRPr lang="es-EC" sz="1200" dirty="0"/>
                    </a:p>
                  </a:txBody>
                  <a:tcPr anchor="ct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Asegurar los modelos de datos del negocio.</a:t>
                      </a:r>
                      <a:endParaRPr lang="es-EC" sz="1100" dirty="0"/>
                    </a:p>
                  </a:txBody>
                  <a:tcPr/>
                </a:tc>
              </a:tr>
              <a:tr h="165199">
                <a:tc vMerge="1">
                  <a:txBody>
                    <a:bodyPr/>
                    <a:lstStyle/>
                    <a:p>
                      <a:pPr algn="ctr"/>
                      <a:endParaRPr lang="es-EC" sz="1200" dirty="0"/>
                    </a:p>
                  </a:txBody>
                  <a:tcPr anchor="ct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Definir y mantener requerimientos de calidad de datos y reglas de negocio.</a:t>
                      </a:r>
                      <a:endParaRPr lang="es-EC" sz="1100" dirty="0"/>
                    </a:p>
                  </a:txBody>
                  <a:tcPr/>
                </a:tc>
              </a:tr>
              <a:tr h="272093">
                <a:tc vMerge="1">
                  <a:txBody>
                    <a:bodyPr/>
                    <a:lstStyle/>
                    <a:p>
                      <a:pPr algn="ctr"/>
                      <a:endParaRPr lang="es-EC" sz="1200" dirty="0"/>
                    </a:p>
                  </a:txBody>
                  <a:tcPr anchor="ct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Apoyar en la planificación y diseño de pruebas de calidad, creación de datos de prueba y requerimientos de verificación y certificación de datos.</a:t>
                      </a:r>
                      <a:endParaRPr lang="es-EC" sz="1100" dirty="0"/>
                    </a:p>
                  </a:txBody>
                  <a:tcPr/>
                </a:tc>
              </a:tr>
              <a:tr h="165199">
                <a:tc vMerge="1">
                  <a:txBody>
                    <a:bodyPr/>
                    <a:lstStyle/>
                    <a:p>
                      <a:pPr algn="ctr"/>
                      <a:endParaRPr lang="es-EC" sz="1200" dirty="0"/>
                    </a:p>
                  </a:txBody>
                  <a:tcPr anchor="ct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Identificar y resolver problemas de datos.</a:t>
                      </a:r>
                      <a:endParaRPr lang="es-EC" sz="1100" dirty="0"/>
                    </a:p>
                  </a:txBody>
                  <a:tcPr/>
                </a:tc>
              </a:tr>
              <a:tr h="165199">
                <a:tc vMerge="1">
                  <a:txBody>
                    <a:bodyPr/>
                    <a:lstStyle/>
                    <a:p>
                      <a:pPr algn="ctr"/>
                      <a:endParaRPr lang="es-EC" sz="1200" dirty="0"/>
                    </a:p>
                  </a:txBody>
                  <a:tcPr anchor="ct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Asistir en el análisis y mejoramiento de calidad de datos.</a:t>
                      </a:r>
                      <a:endParaRPr lang="es-EC" sz="1100" dirty="0"/>
                    </a:p>
                  </a:txBody>
                  <a:tcPr/>
                </a:tc>
              </a:tr>
              <a:tr h="165199">
                <a:tc vMerge="1">
                  <a:txBody>
                    <a:bodyPr/>
                    <a:lstStyle/>
                    <a:p>
                      <a:pPr algn="ctr"/>
                      <a:endParaRPr lang="es-EC" sz="1200" dirty="0"/>
                    </a:p>
                  </a:txBody>
                  <a:tcPr anchor="ct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Definir políticas de información y datos, estándares y procedimientos</a:t>
                      </a:r>
                      <a:r>
                        <a:rPr lang="es-VE" sz="1100" kern="1200" dirty="0" smtClean="0">
                          <a:solidFill>
                            <a:schemeClr val="dk1"/>
                          </a:solidFill>
                          <a:effectLst/>
                          <a:latin typeface="+mn-lt"/>
                          <a:ea typeface="+mn-ea"/>
                          <a:cs typeface="+mn-cs"/>
                        </a:rPr>
                        <a:t>.</a:t>
                      </a:r>
                      <a:endParaRPr lang="es-EC" sz="1100" dirty="0"/>
                    </a:p>
                  </a:txBody>
                  <a:tcPr/>
                </a:tc>
              </a:tr>
            </a:tbl>
          </a:graphicData>
        </a:graphic>
      </p:graphicFrame>
      <p:grpSp>
        <p:nvGrpSpPr>
          <p:cNvPr id="4" name="3 Grupo"/>
          <p:cNvGrpSpPr/>
          <p:nvPr/>
        </p:nvGrpSpPr>
        <p:grpSpPr>
          <a:xfrm>
            <a:off x="6487938" y="15060"/>
            <a:ext cx="1890532" cy="1539103"/>
            <a:chOff x="6487938" y="15060"/>
            <a:chExt cx="1890532" cy="1539103"/>
          </a:xfrm>
        </p:grpSpPr>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redondeado"/>
            <p:cNvSpPr/>
            <p:nvPr/>
          </p:nvSpPr>
          <p:spPr>
            <a:xfrm>
              <a:off x="6487938" y="620688"/>
              <a:ext cx="95940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3" name="12 Grupo"/>
          <p:cNvGrpSpPr/>
          <p:nvPr/>
        </p:nvGrpSpPr>
        <p:grpSpPr>
          <a:xfrm>
            <a:off x="107504" y="5949280"/>
            <a:ext cx="737223" cy="778569"/>
            <a:chOff x="107504" y="5949280"/>
            <a:chExt cx="737223" cy="778569"/>
          </a:xfrm>
        </p:grpSpPr>
        <p:pic>
          <p:nvPicPr>
            <p:cNvPr id="14"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79966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554960" cy="1143000"/>
          </a:xfrm>
        </p:spPr>
        <p:txBody>
          <a:bodyPr vert="horz" lIns="91440" tIns="45720" rIns="91440" bIns="45720" rtlCol="0" anchor="ctr">
            <a:no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Definir Entidades de Gobierno, roles y funciones – Gestión &amp; Operación</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516216" y="15060"/>
            <a:ext cx="1862254" cy="1539103"/>
            <a:chOff x="6516216" y="15060"/>
            <a:chExt cx="1862254" cy="1539103"/>
          </a:xfrm>
        </p:grpSpPr>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redondeado"/>
            <p:cNvSpPr/>
            <p:nvPr/>
          </p:nvSpPr>
          <p:spPr>
            <a:xfrm>
              <a:off x="7573034" y="620688"/>
              <a:ext cx="80543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02" t="23016" r="20352" b="27884"/>
          <a:stretch/>
        </p:blipFill>
        <p:spPr bwMode="auto">
          <a:xfrm>
            <a:off x="939724" y="2066032"/>
            <a:ext cx="7264552" cy="337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17 Grupo"/>
          <p:cNvGrpSpPr/>
          <p:nvPr/>
        </p:nvGrpSpPr>
        <p:grpSpPr>
          <a:xfrm>
            <a:off x="107504" y="5949280"/>
            <a:ext cx="737223" cy="778569"/>
            <a:chOff x="107504" y="5949280"/>
            <a:chExt cx="737223" cy="778569"/>
          </a:xfrm>
        </p:grpSpPr>
        <p:pic>
          <p:nvPicPr>
            <p:cNvPr id="19"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6514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554960" cy="1143000"/>
          </a:xfrm>
        </p:spPr>
        <p:txBody>
          <a:bodyPr vert="horz" lIns="91440" tIns="45720" rIns="91440" bIns="45720" rtlCol="0" anchor="ctr">
            <a:no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Definir Entidades de Gobierno, roles y funciones – Gestión &amp; Operación</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1115837548"/>
              </p:ext>
            </p:extLst>
          </p:nvPr>
        </p:nvGraphicFramePr>
        <p:xfrm>
          <a:off x="827584" y="2101944"/>
          <a:ext cx="8136904" cy="3703320"/>
        </p:xfrm>
        <a:graphic>
          <a:graphicData uri="http://schemas.openxmlformats.org/drawingml/2006/table">
            <a:tbl>
              <a:tblPr firstRow="1" bandRow="1">
                <a:tableStyleId>{5C22544A-7EE6-4342-B048-85BDC9FD1C3A}</a:tableStyleId>
              </a:tblPr>
              <a:tblGrid>
                <a:gridCol w="792088"/>
                <a:gridCol w="720080"/>
                <a:gridCol w="792088"/>
                <a:gridCol w="5832648"/>
              </a:tblGrid>
              <a:tr h="176307">
                <a:tc>
                  <a:txBody>
                    <a:bodyPr/>
                    <a:lstStyle/>
                    <a:p>
                      <a:r>
                        <a:rPr lang="es-EC" sz="1100" dirty="0" smtClean="0"/>
                        <a:t>Entidad</a:t>
                      </a:r>
                      <a:endParaRPr lang="es-EC" sz="1100" dirty="0"/>
                    </a:p>
                  </a:txBody>
                  <a:tcPr/>
                </a:tc>
                <a:tc>
                  <a:txBody>
                    <a:bodyPr/>
                    <a:lstStyle/>
                    <a:p>
                      <a:r>
                        <a:rPr lang="es-EC" sz="1100" dirty="0" smtClean="0"/>
                        <a:t>Área</a:t>
                      </a:r>
                      <a:endParaRPr lang="es-EC" sz="1100" dirty="0"/>
                    </a:p>
                  </a:txBody>
                  <a:tcPr/>
                </a:tc>
                <a:tc>
                  <a:txBody>
                    <a:bodyPr/>
                    <a:lstStyle/>
                    <a:p>
                      <a:r>
                        <a:rPr lang="es-EC" sz="1100" dirty="0" smtClean="0"/>
                        <a:t>Rol</a:t>
                      </a:r>
                      <a:endParaRPr lang="es-EC" sz="1100" dirty="0"/>
                    </a:p>
                  </a:txBody>
                  <a:tcPr/>
                </a:tc>
                <a:tc>
                  <a:txBody>
                    <a:bodyPr/>
                    <a:lstStyle/>
                    <a:p>
                      <a:r>
                        <a:rPr lang="es-EC" sz="1100" dirty="0" smtClean="0"/>
                        <a:t>Función</a:t>
                      </a:r>
                      <a:endParaRPr lang="es-EC" sz="1100" dirty="0"/>
                    </a:p>
                  </a:txBody>
                  <a:tcPr/>
                </a:tc>
              </a:tr>
              <a:tr h="176307">
                <a:tc rowSpan="12">
                  <a:txBody>
                    <a:bodyPr/>
                    <a:lstStyle/>
                    <a:p>
                      <a:pPr algn="ctr"/>
                      <a:r>
                        <a:rPr lang="es-EC" sz="1100" dirty="0" smtClean="0"/>
                        <a:t>Equipo de BI -</a:t>
                      </a:r>
                      <a:r>
                        <a:rPr lang="es-EC" sz="1100" baseline="0" dirty="0" smtClean="0"/>
                        <a:t> BICC</a:t>
                      </a:r>
                      <a:endParaRPr lang="es-EC" sz="1100" dirty="0"/>
                    </a:p>
                  </a:txBody>
                  <a:tcPr anchor="ctr"/>
                </a:tc>
                <a:tc rowSpan="12">
                  <a:txBody>
                    <a:bodyPr/>
                    <a:lstStyle/>
                    <a:p>
                      <a:pPr algn="ctr"/>
                      <a:r>
                        <a:rPr lang="es-EC" sz="1100" dirty="0" smtClean="0"/>
                        <a:t>Dirección de BI</a:t>
                      </a:r>
                      <a:endParaRPr lang="es-EC" sz="1100" dirty="0"/>
                    </a:p>
                  </a:txBody>
                  <a:tcPr anchor="ctr"/>
                </a:tc>
                <a:tc rowSpan="12">
                  <a:txBody>
                    <a:bodyPr/>
                    <a:lstStyle/>
                    <a:p>
                      <a:pPr algn="ctr"/>
                      <a:r>
                        <a:rPr lang="es-EC" sz="1100" dirty="0" smtClean="0"/>
                        <a:t>Director o Manager de BI</a:t>
                      </a:r>
                      <a:endParaRPr lang="es-EC" sz="1100" dirty="0"/>
                    </a:p>
                  </a:txBody>
                  <a:tcPr anchor="ctr"/>
                </a:tc>
                <a:tc>
                  <a:txBody>
                    <a:bodyPr/>
                    <a:lstStyle/>
                    <a:p>
                      <a:r>
                        <a:rPr lang="es-EC" sz="1100" kern="1200" dirty="0" smtClean="0">
                          <a:solidFill>
                            <a:schemeClr val="dk1"/>
                          </a:solidFill>
                          <a:effectLst/>
                          <a:latin typeface="+mn-lt"/>
                          <a:ea typeface="+mn-ea"/>
                          <a:cs typeface="+mn-cs"/>
                        </a:rPr>
                        <a:t>Definir equipos y funciones del BICC.</a:t>
                      </a:r>
                      <a:endParaRPr lang="es-EC" sz="1100" dirty="0"/>
                    </a:p>
                  </a:txBody>
                  <a:tcPr/>
                </a:tc>
              </a:tr>
              <a:tr h="290388">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Definir la misión, visión y valores que tendrá el equipo o departamento de BI, así como los objetivos; todos ellos sustentados en los principios de BI.</a:t>
                      </a:r>
                      <a:endParaRPr lang="es-EC" sz="1100" dirty="0"/>
                    </a:p>
                  </a:txBody>
                  <a:tcPr/>
                </a:tc>
              </a:tr>
              <a:tr h="176307">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Asegurar alineamiento de las soluciones de BI a las necesidades y estrategia de negocio.</a:t>
                      </a:r>
                      <a:endParaRPr lang="es-EC" sz="1100" dirty="0"/>
                    </a:p>
                  </a:txBody>
                  <a:tcPr/>
                </a:tc>
              </a:tr>
              <a:tr h="176307">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Gestionar la implantación de nuevas iniciativas de información.</a:t>
                      </a:r>
                      <a:endParaRPr lang="es-EC" sz="1100" dirty="0"/>
                    </a:p>
                  </a:txBody>
                  <a:tcPr/>
                </a:tc>
              </a:tr>
              <a:tr h="176307">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Incentivar y coordinar las reuniones de consejo y comité de manera periódica.</a:t>
                      </a:r>
                      <a:endParaRPr lang="es-EC" sz="1100" dirty="0"/>
                    </a:p>
                  </a:txBody>
                  <a:tcPr/>
                </a:tc>
              </a:tr>
              <a:tr h="1763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kern="1200" dirty="0" smtClean="0">
                          <a:solidFill>
                            <a:schemeClr val="dk1"/>
                          </a:solidFill>
                          <a:effectLst/>
                          <a:latin typeface="+mn-lt"/>
                          <a:ea typeface="+mn-ea"/>
                          <a:cs typeface="+mn-cs"/>
                        </a:rPr>
                        <a:t>Proponer soluciones que satisfagan las necesidades estratégicas.</a:t>
                      </a:r>
                      <a:endParaRPr lang="es-EC" sz="1100" dirty="0" smtClean="0"/>
                    </a:p>
                  </a:txBody>
                  <a:tcPr/>
                </a:tc>
              </a:tr>
              <a:tr h="1763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Gestionar la entrega de información. </a:t>
                      </a:r>
                      <a:endParaRPr lang="es-EC" sz="1100" dirty="0"/>
                    </a:p>
                  </a:txBody>
                  <a:tcPr/>
                </a:tc>
              </a:tr>
              <a:tr h="1763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Diseñar </a:t>
                      </a:r>
                      <a:r>
                        <a:rPr lang="es-EC" sz="1100" kern="1200" dirty="0" err="1" smtClean="0">
                          <a:solidFill>
                            <a:schemeClr val="dk1"/>
                          </a:solidFill>
                          <a:effectLst/>
                          <a:latin typeface="+mn-lt"/>
                          <a:ea typeface="+mn-ea"/>
                          <a:cs typeface="+mn-cs"/>
                        </a:rPr>
                        <a:t>Roadmaps</a:t>
                      </a:r>
                      <a:r>
                        <a:rPr lang="es-EC" sz="1100" kern="1200" dirty="0" smtClean="0">
                          <a:solidFill>
                            <a:schemeClr val="dk1"/>
                          </a:solidFill>
                          <a:effectLst/>
                          <a:latin typeface="+mn-lt"/>
                          <a:ea typeface="+mn-ea"/>
                          <a:cs typeface="+mn-cs"/>
                        </a:rPr>
                        <a:t> de implementación para los nuevos modelos o iniciativas de información.</a:t>
                      </a:r>
                      <a:endParaRPr lang="es-EC" sz="1100" dirty="0"/>
                    </a:p>
                  </a:txBody>
                  <a:tcPr/>
                </a:tc>
              </a:tr>
              <a:tr h="1763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Promover estándares de información y datos a lo largo de la organización.</a:t>
                      </a:r>
                      <a:endParaRPr lang="es-EC" sz="1100" dirty="0"/>
                    </a:p>
                  </a:txBody>
                  <a:tcPr/>
                </a:tc>
              </a:tr>
              <a:tr h="1763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Participar en todas las soluciones de Información.</a:t>
                      </a:r>
                      <a:endParaRPr lang="es-EC" sz="1100" dirty="0"/>
                    </a:p>
                  </a:txBody>
                  <a:tcPr/>
                </a:tc>
              </a:tr>
              <a:tr h="1763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Promover la gestión de datos maestros a lo largo de la organización.</a:t>
                      </a:r>
                      <a:endParaRPr lang="es-EC" sz="1100" dirty="0"/>
                    </a:p>
                  </a:txBody>
                  <a:tcPr/>
                </a:tc>
              </a:tr>
              <a:tr h="290388">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Promover los principios de BI en el equipo y la organización, así como la misión, visión y valores del departamento.</a:t>
                      </a:r>
                      <a:endParaRPr lang="es-EC" sz="1100" dirty="0"/>
                    </a:p>
                  </a:txBody>
                  <a:tcPr/>
                </a:tc>
              </a:tr>
            </a:tbl>
          </a:graphicData>
        </a:graphic>
      </p:graphicFrame>
      <p:grpSp>
        <p:nvGrpSpPr>
          <p:cNvPr id="5" name="4 Grupo"/>
          <p:cNvGrpSpPr/>
          <p:nvPr/>
        </p:nvGrpSpPr>
        <p:grpSpPr>
          <a:xfrm>
            <a:off x="6142302" y="139168"/>
            <a:ext cx="2860916" cy="1505592"/>
            <a:chOff x="6142302" y="139168"/>
            <a:chExt cx="2860916" cy="1505592"/>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02" t="23016" r="20352" b="26741"/>
            <a:stretch/>
          </p:blipFill>
          <p:spPr bwMode="auto">
            <a:xfrm>
              <a:off x="6872070" y="630372"/>
              <a:ext cx="2131148" cy="10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6142302" y="139168"/>
              <a:ext cx="931127" cy="769552"/>
              <a:chOff x="6516216" y="15060"/>
              <a:chExt cx="1862254" cy="1539103"/>
            </a:xfrm>
          </p:grpSpPr>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redondeado"/>
              <p:cNvSpPr/>
              <p:nvPr/>
            </p:nvSpPr>
            <p:spPr>
              <a:xfrm>
                <a:off x="7573034" y="620688"/>
                <a:ext cx="80543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 name="8 Rectángulo redondeado"/>
            <p:cNvSpPr/>
            <p:nvPr/>
          </p:nvSpPr>
          <p:spPr>
            <a:xfrm>
              <a:off x="7592150" y="523944"/>
              <a:ext cx="796274" cy="45678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62734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554960" cy="1143000"/>
          </a:xfrm>
        </p:spPr>
        <p:txBody>
          <a:bodyPr vert="horz" lIns="91440" tIns="45720" rIns="91440" bIns="45720" rtlCol="0" anchor="ctr">
            <a:no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Definir Entidades de Gobierno, roles y funciones – Gestión &amp; Operación</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142302" y="139168"/>
            <a:ext cx="2860916" cy="1505592"/>
            <a:chOff x="6142302" y="139168"/>
            <a:chExt cx="2860916" cy="1505592"/>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02" t="23016" r="20352" b="26741"/>
            <a:stretch/>
          </p:blipFill>
          <p:spPr bwMode="auto">
            <a:xfrm>
              <a:off x="6872070" y="630372"/>
              <a:ext cx="2131148" cy="10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6142302" y="139168"/>
              <a:ext cx="931127" cy="769552"/>
              <a:chOff x="6516216" y="15060"/>
              <a:chExt cx="1862254" cy="1539103"/>
            </a:xfrm>
          </p:grpSpPr>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redondeado"/>
              <p:cNvSpPr/>
              <p:nvPr/>
            </p:nvSpPr>
            <p:spPr>
              <a:xfrm>
                <a:off x="7573034" y="620688"/>
                <a:ext cx="80543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 name="8 Rectángulo redondeado"/>
            <p:cNvSpPr/>
            <p:nvPr/>
          </p:nvSpPr>
          <p:spPr>
            <a:xfrm>
              <a:off x="6804248" y="883984"/>
              <a:ext cx="504056" cy="7607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10" name="9 Tabla"/>
          <p:cNvGraphicFramePr>
            <a:graphicFrameLocks noGrp="1"/>
          </p:cNvGraphicFramePr>
          <p:nvPr>
            <p:extLst>
              <p:ext uri="{D42A27DB-BD31-4B8C-83A1-F6EECF244321}">
                <p14:modId xmlns:p14="http://schemas.microsoft.com/office/powerpoint/2010/main" val="316735585"/>
              </p:ext>
            </p:extLst>
          </p:nvPr>
        </p:nvGraphicFramePr>
        <p:xfrm>
          <a:off x="827584" y="2145000"/>
          <a:ext cx="7632847" cy="3444240"/>
        </p:xfrm>
        <a:graphic>
          <a:graphicData uri="http://schemas.openxmlformats.org/drawingml/2006/table">
            <a:tbl>
              <a:tblPr firstRow="1" bandRow="1">
                <a:tableStyleId>{5C22544A-7EE6-4342-B048-85BDC9FD1C3A}</a:tableStyleId>
              </a:tblPr>
              <a:tblGrid>
                <a:gridCol w="884967"/>
                <a:gridCol w="929398"/>
                <a:gridCol w="777923"/>
                <a:gridCol w="5040559"/>
              </a:tblGrid>
              <a:tr h="176020">
                <a:tc>
                  <a:txBody>
                    <a:bodyPr/>
                    <a:lstStyle/>
                    <a:p>
                      <a:r>
                        <a:rPr lang="es-EC" sz="1100" dirty="0" smtClean="0"/>
                        <a:t>Entidad</a:t>
                      </a:r>
                      <a:endParaRPr lang="es-EC" sz="1100" dirty="0"/>
                    </a:p>
                  </a:txBody>
                  <a:tcPr/>
                </a:tc>
                <a:tc>
                  <a:txBody>
                    <a:bodyPr/>
                    <a:lstStyle/>
                    <a:p>
                      <a:r>
                        <a:rPr lang="es-EC" sz="1100" dirty="0" smtClean="0"/>
                        <a:t>Área</a:t>
                      </a:r>
                      <a:endParaRPr lang="es-EC" sz="1100" dirty="0"/>
                    </a:p>
                  </a:txBody>
                  <a:tcPr/>
                </a:tc>
                <a:tc>
                  <a:txBody>
                    <a:bodyPr/>
                    <a:lstStyle/>
                    <a:p>
                      <a:r>
                        <a:rPr lang="es-EC" sz="1100" dirty="0" smtClean="0"/>
                        <a:t>Rol</a:t>
                      </a:r>
                      <a:endParaRPr lang="es-EC" sz="1100" dirty="0"/>
                    </a:p>
                  </a:txBody>
                  <a:tcPr/>
                </a:tc>
                <a:tc>
                  <a:txBody>
                    <a:bodyPr/>
                    <a:lstStyle/>
                    <a:p>
                      <a:r>
                        <a:rPr lang="es-EC" sz="1100" dirty="0" smtClean="0"/>
                        <a:t>Función</a:t>
                      </a:r>
                      <a:endParaRPr lang="es-EC" sz="1100" dirty="0"/>
                    </a:p>
                  </a:txBody>
                  <a:tcPr/>
                </a:tc>
              </a:tr>
              <a:tr h="176020">
                <a:tc rowSpan="11">
                  <a:txBody>
                    <a:bodyPr/>
                    <a:lstStyle/>
                    <a:p>
                      <a:pPr algn="ctr"/>
                      <a:r>
                        <a:rPr lang="es-EC" sz="1100" dirty="0" smtClean="0"/>
                        <a:t>Equipo de BI - BICC</a:t>
                      </a:r>
                      <a:endParaRPr lang="es-EC" sz="1100" dirty="0"/>
                    </a:p>
                  </a:txBody>
                  <a:tcPr anchor="ctr"/>
                </a:tc>
                <a:tc rowSpan="11">
                  <a:txBody>
                    <a:bodyPr/>
                    <a:lstStyle/>
                    <a:p>
                      <a:pPr algn="ctr"/>
                      <a:r>
                        <a:rPr lang="es-EC" sz="1100" dirty="0" smtClean="0"/>
                        <a:t>Desarrollo Programa /</a:t>
                      </a:r>
                      <a:r>
                        <a:rPr lang="es-EC" sz="1100" baseline="0" dirty="0" smtClean="0"/>
                        <a:t> Proyecto de BI</a:t>
                      </a:r>
                      <a:endParaRPr lang="es-EC" sz="1100" dirty="0"/>
                    </a:p>
                  </a:txBody>
                  <a:tcPr anchor="ctr"/>
                </a:tc>
                <a:tc rowSpan="5">
                  <a:txBody>
                    <a:bodyPr/>
                    <a:lstStyle/>
                    <a:p>
                      <a:pPr algn="ctr"/>
                      <a:r>
                        <a:rPr lang="es-EC" sz="1100" dirty="0" smtClean="0"/>
                        <a:t>Jefe de Desarrollo</a:t>
                      </a:r>
                      <a:endParaRPr lang="es-EC" sz="1100" dirty="0"/>
                    </a:p>
                  </a:txBody>
                  <a:tcPr anchor="ctr"/>
                </a:tc>
                <a:tc>
                  <a:txBody>
                    <a:bodyPr/>
                    <a:lstStyle/>
                    <a:p>
                      <a:r>
                        <a:rPr lang="es-EC" sz="1100" kern="1200" dirty="0" smtClean="0">
                          <a:solidFill>
                            <a:schemeClr val="dk1"/>
                          </a:solidFill>
                          <a:effectLst/>
                          <a:latin typeface="+mn-lt"/>
                          <a:ea typeface="+mn-ea"/>
                          <a:cs typeface="+mn-cs"/>
                        </a:rPr>
                        <a:t>Dirigir, gestionar y dar seguimiento a los proyectos de información.</a:t>
                      </a:r>
                      <a:endParaRPr lang="es-EC" sz="1100" dirty="0"/>
                    </a:p>
                  </a:txBody>
                  <a:tcPr/>
                </a:tc>
              </a:tr>
              <a:tr h="176020">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Asignar actividades al área de trabajo dentro del equipo de BI.</a:t>
                      </a:r>
                      <a:endParaRPr lang="es-EC" sz="1100" dirty="0"/>
                    </a:p>
                  </a:txBody>
                  <a:tcPr/>
                </a:tc>
              </a:tr>
              <a:tr h="176020">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Coordinar entrega de soluciones e información a las unidades de negocio.</a:t>
                      </a:r>
                      <a:endParaRPr lang="es-EC" sz="1100" dirty="0"/>
                    </a:p>
                  </a:txBody>
                  <a:tcPr/>
                </a:tc>
              </a:tr>
              <a:tr h="289915">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Mantener comunicado a la dirección de BI y entidades de Gobierno los estados de proyecto.</a:t>
                      </a:r>
                      <a:endParaRPr lang="es-EC" sz="1100" dirty="0"/>
                    </a:p>
                  </a:txBody>
                  <a:tcPr/>
                </a:tc>
              </a:tr>
              <a:tr h="289915">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Dar seguimiento de la implementación de la metodología de desarrollo y la elaboración de documentos.</a:t>
                      </a:r>
                      <a:endParaRPr lang="es-EC" sz="1100" dirty="0"/>
                    </a:p>
                  </a:txBody>
                  <a:tcPr/>
                </a:tc>
              </a:tr>
              <a:tr h="176020">
                <a:tc vMerge="1">
                  <a:txBody>
                    <a:bodyPr/>
                    <a:lstStyle/>
                    <a:p>
                      <a:pPr algn="ctr"/>
                      <a:endParaRPr lang="es-EC" sz="1100" dirty="0"/>
                    </a:p>
                  </a:txBody>
                  <a:tcPr anchor="ctr"/>
                </a:tc>
                <a:tc vMerge="1">
                  <a:txBody>
                    <a:bodyPr/>
                    <a:lstStyle/>
                    <a:p>
                      <a:pPr algn="ctr"/>
                      <a:endParaRPr lang="es-EC" sz="1100" dirty="0"/>
                    </a:p>
                  </a:txBody>
                  <a:tcPr anchor="ctr"/>
                </a:tc>
                <a:tc rowSpan="6">
                  <a:txBody>
                    <a:bodyPr/>
                    <a:lstStyle/>
                    <a:p>
                      <a:pPr algn="ctr"/>
                      <a:r>
                        <a:rPr lang="es-EC" sz="1100" dirty="0" smtClean="0"/>
                        <a:t>Desarrollador de BI</a:t>
                      </a:r>
                      <a:endParaRPr lang="es-EC" sz="1100" dirty="0"/>
                    </a:p>
                  </a:txBody>
                  <a:tcPr anchor="ctr"/>
                </a:tc>
                <a:tc>
                  <a:txBody>
                    <a:bodyPr/>
                    <a:lstStyle/>
                    <a:p>
                      <a:r>
                        <a:rPr lang="es-EC" sz="1100" kern="1200" dirty="0" smtClean="0">
                          <a:solidFill>
                            <a:schemeClr val="dk1"/>
                          </a:solidFill>
                          <a:effectLst/>
                          <a:latin typeface="+mn-lt"/>
                          <a:ea typeface="+mn-ea"/>
                          <a:cs typeface="+mn-cs"/>
                        </a:rPr>
                        <a:t>Recolección y Análisis de requerimientos a detalle.</a:t>
                      </a:r>
                      <a:endParaRPr lang="es-EC" sz="1100" dirty="0"/>
                    </a:p>
                  </a:txBody>
                  <a:tcPr/>
                </a:tc>
              </a:tr>
              <a:tr h="176020">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Analizar, diseñar y desarrollar nuevas soluciones de BI.</a:t>
                      </a:r>
                      <a:endParaRPr lang="es-EC" sz="1100" dirty="0"/>
                    </a:p>
                  </a:txBody>
                  <a:tcPr/>
                </a:tc>
              </a:tr>
              <a:tr h="176020">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Elaboración de documentos conforme a la metodología y procesos definidos.</a:t>
                      </a:r>
                      <a:endParaRPr lang="es-EC" sz="1100" dirty="0"/>
                    </a:p>
                  </a:txBody>
                  <a:tcPr/>
                </a:tc>
              </a:tr>
              <a:tr h="176020">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Desarrollar procesos de Integración de datos.</a:t>
                      </a:r>
                      <a:endParaRPr lang="es-EC" sz="1100" dirty="0"/>
                    </a:p>
                  </a:txBody>
                  <a:tcPr/>
                </a:tc>
              </a:tr>
              <a:tr h="176020">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Comunicar a Jefe de Equipo el estado de los proyectos en desarrollo.</a:t>
                      </a:r>
                      <a:endParaRPr lang="es-EC" sz="1100" dirty="0"/>
                    </a:p>
                  </a:txBody>
                  <a:tcPr/>
                </a:tc>
              </a:tr>
              <a:tr h="176020">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Proponer mejoras en las soluciones de BI.</a:t>
                      </a:r>
                      <a:endParaRPr lang="es-EC" sz="1100" dirty="0"/>
                    </a:p>
                  </a:txBody>
                  <a:tcPr/>
                </a:tc>
              </a:tr>
            </a:tbl>
          </a:graphicData>
        </a:graphic>
      </p:graphicFrame>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8931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554960" cy="1143000"/>
          </a:xfrm>
        </p:spPr>
        <p:txBody>
          <a:bodyPr vert="horz" lIns="91440" tIns="45720" rIns="91440" bIns="45720" rtlCol="0" anchor="ctr">
            <a:no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Definir Entidades de Gobierno, roles y funciones – Gestión &amp; Operación</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142302" y="139168"/>
            <a:ext cx="2860916" cy="1505592"/>
            <a:chOff x="6142302" y="139168"/>
            <a:chExt cx="2860916" cy="1505592"/>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02" t="23016" r="20352" b="26741"/>
            <a:stretch/>
          </p:blipFill>
          <p:spPr bwMode="auto">
            <a:xfrm>
              <a:off x="6872070" y="630372"/>
              <a:ext cx="2131148" cy="10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6142302" y="139168"/>
              <a:ext cx="931127" cy="769552"/>
              <a:chOff x="6516216" y="15060"/>
              <a:chExt cx="1862254" cy="1539103"/>
            </a:xfrm>
          </p:grpSpPr>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redondeado"/>
              <p:cNvSpPr/>
              <p:nvPr/>
            </p:nvSpPr>
            <p:spPr>
              <a:xfrm>
                <a:off x="7573034" y="620688"/>
                <a:ext cx="80543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 name="8 Rectángulo redondeado"/>
            <p:cNvSpPr/>
            <p:nvPr/>
          </p:nvSpPr>
          <p:spPr>
            <a:xfrm>
              <a:off x="7236296" y="883984"/>
              <a:ext cx="504056" cy="7607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10" name="9 Tabla"/>
          <p:cNvGraphicFramePr>
            <a:graphicFrameLocks noGrp="1"/>
          </p:cNvGraphicFramePr>
          <p:nvPr>
            <p:extLst>
              <p:ext uri="{D42A27DB-BD31-4B8C-83A1-F6EECF244321}">
                <p14:modId xmlns:p14="http://schemas.microsoft.com/office/powerpoint/2010/main" val="1090100702"/>
              </p:ext>
            </p:extLst>
          </p:nvPr>
        </p:nvGraphicFramePr>
        <p:xfrm>
          <a:off x="827583" y="2169760"/>
          <a:ext cx="7776865" cy="3779520"/>
        </p:xfrm>
        <a:graphic>
          <a:graphicData uri="http://schemas.openxmlformats.org/drawingml/2006/table">
            <a:tbl>
              <a:tblPr firstRow="1" bandRow="1">
                <a:tableStyleId>{5C22544A-7EE6-4342-B048-85BDC9FD1C3A}</a:tableStyleId>
              </a:tblPr>
              <a:tblGrid>
                <a:gridCol w="720080"/>
                <a:gridCol w="792088"/>
                <a:gridCol w="792088"/>
                <a:gridCol w="5472609"/>
              </a:tblGrid>
              <a:tr h="143552">
                <a:tc>
                  <a:txBody>
                    <a:bodyPr/>
                    <a:lstStyle/>
                    <a:p>
                      <a:r>
                        <a:rPr lang="es-EC" sz="1100" dirty="0" smtClean="0"/>
                        <a:t>Entidad</a:t>
                      </a:r>
                      <a:endParaRPr lang="es-EC" sz="1100" dirty="0"/>
                    </a:p>
                  </a:txBody>
                  <a:tcPr/>
                </a:tc>
                <a:tc>
                  <a:txBody>
                    <a:bodyPr/>
                    <a:lstStyle/>
                    <a:p>
                      <a:r>
                        <a:rPr lang="es-EC" sz="1100" dirty="0" smtClean="0"/>
                        <a:t>Área</a:t>
                      </a:r>
                      <a:endParaRPr lang="es-EC" sz="1100" dirty="0"/>
                    </a:p>
                  </a:txBody>
                  <a:tcPr/>
                </a:tc>
                <a:tc>
                  <a:txBody>
                    <a:bodyPr/>
                    <a:lstStyle/>
                    <a:p>
                      <a:r>
                        <a:rPr lang="es-EC" sz="1100" dirty="0" smtClean="0"/>
                        <a:t>Rol</a:t>
                      </a:r>
                      <a:endParaRPr lang="es-EC" sz="1100" dirty="0"/>
                    </a:p>
                  </a:txBody>
                  <a:tcPr/>
                </a:tc>
                <a:tc>
                  <a:txBody>
                    <a:bodyPr/>
                    <a:lstStyle/>
                    <a:p>
                      <a:r>
                        <a:rPr lang="es-EC" sz="1100" dirty="0" smtClean="0"/>
                        <a:t>Función</a:t>
                      </a:r>
                      <a:endParaRPr lang="es-EC" sz="1100" dirty="0"/>
                    </a:p>
                  </a:txBody>
                  <a:tcPr/>
                </a:tc>
              </a:tr>
              <a:tr h="236439">
                <a:tc rowSpan="11">
                  <a:txBody>
                    <a:bodyPr/>
                    <a:lstStyle/>
                    <a:p>
                      <a:pPr algn="ctr"/>
                      <a:r>
                        <a:rPr lang="es-EC" sz="1100" dirty="0" smtClean="0"/>
                        <a:t>Equipo de BI - BICC</a:t>
                      </a:r>
                      <a:endParaRPr lang="es-EC" sz="1100" dirty="0"/>
                    </a:p>
                  </a:txBody>
                  <a:tcPr anchor="ctr"/>
                </a:tc>
                <a:tc rowSpan="11">
                  <a:txBody>
                    <a:bodyPr/>
                    <a:lstStyle/>
                    <a:p>
                      <a:pPr algn="ctr"/>
                      <a:r>
                        <a:rPr lang="es-EC" sz="1100" dirty="0" smtClean="0"/>
                        <a:t>Operación</a:t>
                      </a:r>
                      <a:r>
                        <a:rPr lang="es-EC" sz="1100" baseline="0" dirty="0" smtClean="0"/>
                        <a:t> y Soporte de BI</a:t>
                      </a:r>
                      <a:endParaRPr lang="es-EC" sz="1100" dirty="0"/>
                    </a:p>
                  </a:txBody>
                  <a:tcPr anchor="ctr"/>
                </a:tc>
                <a:tc rowSpan="7">
                  <a:txBody>
                    <a:bodyPr/>
                    <a:lstStyle/>
                    <a:p>
                      <a:pPr algn="ctr"/>
                      <a:r>
                        <a:rPr lang="es-EC" sz="1100" dirty="0" smtClean="0"/>
                        <a:t>Jefe de Operación y Soporte de BI</a:t>
                      </a:r>
                      <a:endParaRPr lang="es-EC" sz="1100" dirty="0"/>
                    </a:p>
                  </a:txBody>
                  <a:tcPr anchor="ctr"/>
                </a:tc>
                <a:tc>
                  <a:txBody>
                    <a:bodyPr/>
                    <a:lstStyle/>
                    <a:p>
                      <a:r>
                        <a:rPr lang="es-EC" sz="1100" kern="1200" dirty="0" smtClean="0">
                          <a:solidFill>
                            <a:schemeClr val="dk1"/>
                          </a:solidFill>
                          <a:effectLst/>
                          <a:latin typeface="+mn-lt"/>
                          <a:ea typeface="+mn-ea"/>
                          <a:cs typeface="+mn-cs"/>
                        </a:rPr>
                        <a:t>Planificar y coordinar la ejecución de procesos automáticos de integración y verificación de la carga de datos.</a:t>
                      </a:r>
                      <a:endParaRPr lang="es-EC" sz="1100" dirty="0"/>
                    </a:p>
                  </a:txBody>
                  <a:tcPr/>
                </a:tc>
              </a:tr>
              <a:tr h="143552">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Designar las actividades al equipo de operación de BI.</a:t>
                      </a:r>
                      <a:endParaRPr lang="es-EC" sz="1100" dirty="0"/>
                    </a:p>
                  </a:txBody>
                  <a:tcPr/>
                </a:tc>
              </a:tr>
              <a:tr h="143552">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Gestionar el modelo de datos empresarial.</a:t>
                      </a:r>
                      <a:endParaRPr lang="es-EC" sz="1100" dirty="0"/>
                    </a:p>
                  </a:txBody>
                  <a:tcPr/>
                </a:tc>
              </a:tr>
              <a:tr h="329326">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Desarrollar en conjunto con el Jefe de Aseguramiento de la calidad, planes de Gestión de Datos Maestros (MDM) y Meta Datos para la plataforma de BI y negocio.</a:t>
                      </a:r>
                      <a:endParaRPr lang="es-EC" sz="1100" dirty="0"/>
                    </a:p>
                  </a:txBody>
                  <a:tcPr/>
                </a:tc>
              </a:tr>
              <a:tr h="143552">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Evaluar los nuevos requerimientos (puntuales) y definir cambios.</a:t>
                      </a:r>
                      <a:endParaRPr lang="es-EC" sz="1100" dirty="0"/>
                    </a:p>
                  </a:txBody>
                  <a:tcPr/>
                </a:tc>
              </a:tr>
              <a:tr h="23643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Monitorear la operatividad de la plataforma de BI y los procesos asociados, y gestionar soluciones a posibles fallos.</a:t>
                      </a:r>
                      <a:endParaRPr lang="es-EC" sz="1100" dirty="0"/>
                    </a:p>
                  </a:txBody>
                  <a:tcPr/>
                </a:tc>
              </a:tr>
              <a:tr h="143552">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Proponer y gestionar mejoras continuas de la plataforma de BI.</a:t>
                      </a:r>
                      <a:endParaRPr lang="es-EC" sz="1100" dirty="0"/>
                    </a:p>
                  </a:txBody>
                  <a:tcPr/>
                </a:tc>
              </a:tr>
              <a:tr h="236439">
                <a:tc vMerge="1">
                  <a:txBody>
                    <a:bodyPr/>
                    <a:lstStyle/>
                    <a:p>
                      <a:pPr algn="ctr"/>
                      <a:endParaRPr lang="es-EC" sz="1200" dirty="0"/>
                    </a:p>
                  </a:txBody>
                  <a:tcPr anchor="ctr"/>
                </a:tc>
                <a:tc vMerge="1">
                  <a:txBody>
                    <a:bodyPr/>
                    <a:lstStyle/>
                    <a:p>
                      <a:pPr algn="ctr"/>
                      <a:endParaRPr lang="es-EC" sz="1200" dirty="0"/>
                    </a:p>
                  </a:txBody>
                  <a:tcPr anchor="ctr"/>
                </a:tc>
                <a:tc rowSpan="4">
                  <a:txBody>
                    <a:bodyPr/>
                    <a:lstStyle/>
                    <a:p>
                      <a:pPr algn="ctr"/>
                      <a:r>
                        <a:rPr lang="es-EC" sz="1100" dirty="0" smtClean="0"/>
                        <a:t>Operador de BI</a:t>
                      </a:r>
                      <a:endParaRPr lang="es-EC" sz="1100" dirty="0"/>
                    </a:p>
                  </a:txBody>
                  <a:tcPr anchor="ctr"/>
                </a:tc>
                <a:tc>
                  <a:txBody>
                    <a:bodyPr/>
                    <a:lstStyle/>
                    <a:p>
                      <a:r>
                        <a:rPr lang="es-EC" sz="1100" kern="1200" dirty="0" smtClean="0">
                          <a:solidFill>
                            <a:schemeClr val="dk1"/>
                          </a:solidFill>
                          <a:effectLst/>
                          <a:latin typeface="+mn-lt"/>
                          <a:ea typeface="+mn-ea"/>
                          <a:cs typeface="+mn-cs"/>
                        </a:rPr>
                        <a:t>Ejecutar y asegurar la ejecución correcta de los procesos de integración y visualización de datos.</a:t>
                      </a:r>
                      <a:endParaRPr lang="es-EC" sz="1100" dirty="0"/>
                    </a:p>
                  </a:txBody>
                  <a:tcPr/>
                </a:tc>
              </a:tr>
              <a:tr h="143552">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Validar la carga de datos satisfactoria.</a:t>
                      </a:r>
                      <a:endParaRPr lang="es-EC" sz="1100" dirty="0"/>
                    </a:p>
                  </a:txBody>
                  <a:tcPr/>
                </a:tc>
              </a:tr>
              <a:tr h="143552">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Monitorear la operatividad de la plataforma de BI y solventar posibles fallos.</a:t>
                      </a:r>
                      <a:endParaRPr lang="es-EC" sz="1100" dirty="0"/>
                    </a:p>
                  </a:txBody>
                  <a:tcPr/>
                </a:tc>
              </a:tr>
              <a:tr h="236439">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Desarrollar e implementar cambios de manera puntual en las soluciones de BI existentes.</a:t>
                      </a:r>
                      <a:endParaRPr lang="es-EC" sz="1100" dirty="0"/>
                    </a:p>
                  </a:txBody>
                  <a:tcPr/>
                </a:tc>
              </a:tr>
            </a:tbl>
          </a:graphicData>
        </a:graphic>
      </p:graphicFrame>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7677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554960" cy="1143000"/>
          </a:xfrm>
        </p:spPr>
        <p:txBody>
          <a:bodyPr vert="horz" lIns="91440" tIns="45720" rIns="91440" bIns="45720" rtlCol="0" anchor="ctr">
            <a:no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Definir Entidades de Gobierno, roles y funciones – Gestión &amp; Operación</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142302" y="139168"/>
            <a:ext cx="2860916" cy="1505592"/>
            <a:chOff x="6142302" y="139168"/>
            <a:chExt cx="2860916" cy="1505592"/>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02" t="23016" r="20352" b="26741"/>
            <a:stretch/>
          </p:blipFill>
          <p:spPr bwMode="auto">
            <a:xfrm>
              <a:off x="6872070" y="630372"/>
              <a:ext cx="2131148" cy="10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6142302" y="139168"/>
              <a:ext cx="931127" cy="769552"/>
              <a:chOff x="6516216" y="15060"/>
              <a:chExt cx="1862254" cy="1539103"/>
            </a:xfrm>
          </p:grpSpPr>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redondeado"/>
              <p:cNvSpPr/>
              <p:nvPr/>
            </p:nvSpPr>
            <p:spPr>
              <a:xfrm>
                <a:off x="7573034" y="620688"/>
                <a:ext cx="80543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 name="8 Rectángulo redondeado"/>
            <p:cNvSpPr/>
            <p:nvPr/>
          </p:nvSpPr>
          <p:spPr>
            <a:xfrm>
              <a:off x="7668344" y="883984"/>
              <a:ext cx="504056" cy="7607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10" name="9 Tabla"/>
          <p:cNvGraphicFramePr>
            <a:graphicFrameLocks noGrp="1"/>
          </p:cNvGraphicFramePr>
          <p:nvPr>
            <p:extLst>
              <p:ext uri="{D42A27DB-BD31-4B8C-83A1-F6EECF244321}">
                <p14:modId xmlns:p14="http://schemas.microsoft.com/office/powerpoint/2010/main" val="1767531322"/>
              </p:ext>
            </p:extLst>
          </p:nvPr>
        </p:nvGraphicFramePr>
        <p:xfrm>
          <a:off x="827584" y="2190668"/>
          <a:ext cx="7488833" cy="2766843"/>
        </p:xfrm>
        <a:graphic>
          <a:graphicData uri="http://schemas.openxmlformats.org/drawingml/2006/table">
            <a:tbl>
              <a:tblPr firstRow="1" bandRow="1">
                <a:tableStyleId>{5C22544A-7EE6-4342-B048-85BDC9FD1C3A}</a:tableStyleId>
              </a:tblPr>
              <a:tblGrid>
                <a:gridCol w="868270"/>
                <a:gridCol w="911863"/>
                <a:gridCol w="982142"/>
                <a:gridCol w="4726558"/>
              </a:tblGrid>
              <a:tr h="313974">
                <a:tc>
                  <a:txBody>
                    <a:bodyPr/>
                    <a:lstStyle/>
                    <a:p>
                      <a:r>
                        <a:rPr lang="es-EC" sz="1100" dirty="0" smtClean="0"/>
                        <a:t>Entidad</a:t>
                      </a:r>
                      <a:endParaRPr lang="es-EC" sz="1100" dirty="0"/>
                    </a:p>
                  </a:txBody>
                  <a:tcPr/>
                </a:tc>
                <a:tc>
                  <a:txBody>
                    <a:bodyPr/>
                    <a:lstStyle/>
                    <a:p>
                      <a:r>
                        <a:rPr lang="es-EC" sz="1100" dirty="0" smtClean="0"/>
                        <a:t>Área</a:t>
                      </a:r>
                      <a:endParaRPr lang="es-EC" sz="1100" dirty="0"/>
                    </a:p>
                  </a:txBody>
                  <a:tcPr/>
                </a:tc>
                <a:tc>
                  <a:txBody>
                    <a:bodyPr/>
                    <a:lstStyle/>
                    <a:p>
                      <a:r>
                        <a:rPr lang="es-EC" sz="1100" dirty="0" smtClean="0"/>
                        <a:t>Rol</a:t>
                      </a:r>
                      <a:endParaRPr lang="es-EC" sz="1100" dirty="0"/>
                    </a:p>
                  </a:txBody>
                  <a:tcPr/>
                </a:tc>
                <a:tc>
                  <a:txBody>
                    <a:bodyPr/>
                    <a:lstStyle/>
                    <a:p>
                      <a:r>
                        <a:rPr lang="es-EC" sz="1100" dirty="0" smtClean="0"/>
                        <a:t>Función</a:t>
                      </a:r>
                      <a:endParaRPr lang="es-EC" sz="1100" dirty="0"/>
                    </a:p>
                  </a:txBody>
                  <a:tcPr/>
                </a:tc>
              </a:tr>
              <a:tr h="445603">
                <a:tc rowSpan="7">
                  <a:txBody>
                    <a:bodyPr/>
                    <a:lstStyle/>
                    <a:p>
                      <a:pPr algn="ctr"/>
                      <a:r>
                        <a:rPr lang="es-EC" sz="1100" dirty="0" smtClean="0"/>
                        <a:t>Equipo de BI - BICC</a:t>
                      </a:r>
                      <a:endParaRPr lang="es-EC" sz="1100" dirty="0"/>
                    </a:p>
                  </a:txBody>
                  <a:tcPr anchor="ctr"/>
                </a:tc>
                <a:tc rowSpan="7">
                  <a:txBody>
                    <a:bodyPr/>
                    <a:lstStyle/>
                    <a:p>
                      <a:pPr algn="ctr"/>
                      <a:r>
                        <a:rPr lang="es-EC" sz="1100" dirty="0" smtClean="0"/>
                        <a:t>Analítica</a:t>
                      </a:r>
                      <a:endParaRPr lang="es-EC" sz="1100" dirty="0"/>
                    </a:p>
                  </a:txBody>
                  <a:tcPr anchor="ctr"/>
                </a:tc>
                <a:tc rowSpan="4">
                  <a:txBody>
                    <a:bodyPr/>
                    <a:lstStyle/>
                    <a:p>
                      <a:pPr algn="ctr"/>
                      <a:r>
                        <a:rPr lang="es-EC" sz="1100" dirty="0" smtClean="0"/>
                        <a:t>Jefe de Analítica</a:t>
                      </a:r>
                      <a:endParaRPr lang="es-EC" sz="1100" dirty="0"/>
                    </a:p>
                  </a:txBody>
                  <a:tcPr anchor="ctr"/>
                </a:tc>
                <a:tc>
                  <a:txBody>
                    <a:bodyPr/>
                    <a:lstStyle/>
                    <a:p>
                      <a:r>
                        <a:rPr lang="es-EC" sz="1100" kern="1200" dirty="0" smtClean="0">
                          <a:solidFill>
                            <a:schemeClr val="dk1"/>
                          </a:solidFill>
                          <a:effectLst/>
                          <a:latin typeface="+mn-lt"/>
                          <a:ea typeface="+mn-ea"/>
                          <a:cs typeface="+mn-cs"/>
                        </a:rPr>
                        <a:t>Gestionar equipo de analítica y asignar participación en nuevos proyectos de BI de ser necesario.</a:t>
                      </a:r>
                      <a:endParaRPr lang="es-EC" sz="1100" dirty="0"/>
                    </a:p>
                  </a:txBody>
                  <a:tcPr/>
                </a:tc>
              </a:tr>
              <a:tr h="267362">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Definir alcance de análisis.</a:t>
                      </a:r>
                      <a:endParaRPr lang="es-EC" sz="1100" dirty="0"/>
                    </a:p>
                  </a:txBody>
                  <a:tcPr/>
                </a:tc>
              </a:tr>
              <a:tr h="26736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kern="1200" dirty="0" smtClean="0">
                          <a:solidFill>
                            <a:schemeClr val="dk1"/>
                          </a:solidFill>
                          <a:effectLst/>
                          <a:latin typeface="+mn-lt"/>
                          <a:ea typeface="+mn-ea"/>
                          <a:cs typeface="+mn-cs"/>
                        </a:rPr>
                        <a:t>Estimar esfuerzos para tareas complejas.</a:t>
                      </a:r>
                      <a:endParaRPr lang="es-EC" sz="1100" dirty="0"/>
                    </a:p>
                  </a:txBody>
                  <a:tcPr anchor="ctr"/>
                </a:tc>
              </a:tr>
              <a:tr h="445603">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Coordinar en conjunto con el área de desarrollo y operación la implementación de modelos generados.</a:t>
                      </a:r>
                      <a:endParaRPr lang="es-EC" sz="1100" dirty="0"/>
                    </a:p>
                  </a:txBody>
                  <a:tcPr/>
                </a:tc>
              </a:tr>
              <a:tr h="267362">
                <a:tc vMerge="1">
                  <a:txBody>
                    <a:bodyPr/>
                    <a:lstStyle/>
                    <a:p>
                      <a:pPr algn="ctr"/>
                      <a:endParaRPr lang="es-EC" sz="1200" dirty="0"/>
                    </a:p>
                  </a:txBody>
                  <a:tcPr anchor="ctr"/>
                </a:tc>
                <a:tc vMerge="1">
                  <a:txBody>
                    <a:bodyPr/>
                    <a:lstStyle/>
                    <a:p>
                      <a:pPr algn="ctr"/>
                      <a:endParaRPr lang="es-EC" sz="1200" dirty="0"/>
                    </a:p>
                  </a:txBody>
                  <a:tcPr anchor="ctr"/>
                </a:tc>
                <a:tc rowSpan="3">
                  <a:txBody>
                    <a:bodyPr/>
                    <a:lstStyle/>
                    <a:p>
                      <a:pPr algn="ctr"/>
                      <a:r>
                        <a:rPr lang="es-EC" sz="1100" dirty="0" smtClean="0"/>
                        <a:t>Especialista matemático</a:t>
                      </a:r>
                      <a:endParaRPr lang="es-EC" sz="1100" dirty="0"/>
                    </a:p>
                  </a:txBody>
                  <a:tcPr anchor="ctr"/>
                </a:tc>
                <a:tc>
                  <a:txBody>
                    <a:bodyPr/>
                    <a:lstStyle/>
                    <a:p>
                      <a:r>
                        <a:rPr lang="es-EC" sz="1100" kern="1200" dirty="0" smtClean="0">
                          <a:solidFill>
                            <a:schemeClr val="dk1"/>
                          </a:solidFill>
                          <a:effectLst/>
                          <a:latin typeface="+mn-lt"/>
                          <a:ea typeface="+mn-ea"/>
                          <a:cs typeface="+mn-cs"/>
                        </a:rPr>
                        <a:t>Analizar datos para desarrollar modelos matemáticos.</a:t>
                      </a:r>
                      <a:endParaRPr lang="es-EC" sz="1100" dirty="0"/>
                    </a:p>
                  </a:txBody>
                  <a:tcPr/>
                </a:tc>
              </a:tr>
              <a:tr h="445603">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Seleccionar, explorar y modelar datos para descubrir patrones previamente desconocidos.</a:t>
                      </a:r>
                      <a:endParaRPr lang="es-EC" sz="1100" dirty="0"/>
                    </a:p>
                  </a:txBody>
                  <a:tcPr/>
                </a:tc>
              </a:tr>
              <a:tr h="313974">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C" sz="1100" kern="1200" dirty="0" smtClean="0">
                          <a:solidFill>
                            <a:schemeClr val="dk1"/>
                          </a:solidFill>
                          <a:effectLst/>
                          <a:latin typeface="+mn-lt"/>
                          <a:ea typeface="+mn-ea"/>
                          <a:cs typeface="+mn-cs"/>
                        </a:rPr>
                        <a:t>Investigación y Minería de Datos.</a:t>
                      </a:r>
                      <a:endParaRPr lang="es-EC" sz="1100" dirty="0"/>
                    </a:p>
                  </a:txBody>
                  <a:tcPr/>
                </a:tc>
              </a:tr>
            </a:tbl>
          </a:graphicData>
        </a:graphic>
      </p:graphicFrame>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9140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554960" cy="1143000"/>
          </a:xfrm>
        </p:spPr>
        <p:txBody>
          <a:bodyPr vert="horz" lIns="91440" tIns="45720" rIns="91440" bIns="45720" rtlCol="0" anchor="ctr">
            <a:no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Definir Entidades de Gobierno, roles y funciones – Gestión &amp; Operación</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142302" y="139168"/>
            <a:ext cx="2860916" cy="1505592"/>
            <a:chOff x="6142302" y="139168"/>
            <a:chExt cx="2860916" cy="1505592"/>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02" t="23016" r="20352" b="26741"/>
            <a:stretch/>
          </p:blipFill>
          <p:spPr bwMode="auto">
            <a:xfrm>
              <a:off x="6872070" y="630372"/>
              <a:ext cx="2131148" cy="10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6142302" y="139168"/>
              <a:ext cx="931127" cy="769552"/>
              <a:chOff x="6516216" y="15060"/>
              <a:chExt cx="1862254" cy="1539103"/>
            </a:xfrm>
          </p:grpSpPr>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redondeado"/>
              <p:cNvSpPr/>
              <p:nvPr/>
            </p:nvSpPr>
            <p:spPr>
              <a:xfrm>
                <a:off x="7573034" y="620688"/>
                <a:ext cx="80543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 name="8 Rectángulo redondeado"/>
            <p:cNvSpPr/>
            <p:nvPr/>
          </p:nvSpPr>
          <p:spPr>
            <a:xfrm>
              <a:off x="8100392" y="883984"/>
              <a:ext cx="504056" cy="7607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10" name="9 Tabla"/>
          <p:cNvGraphicFramePr>
            <a:graphicFrameLocks noGrp="1"/>
          </p:cNvGraphicFramePr>
          <p:nvPr>
            <p:extLst>
              <p:ext uri="{D42A27DB-BD31-4B8C-83A1-F6EECF244321}">
                <p14:modId xmlns:p14="http://schemas.microsoft.com/office/powerpoint/2010/main" val="1630678324"/>
              </p:ext>
            </p:extLst>
          </p:nvPr>
        </p:nvGraphicFramePr>
        <p:xfrm>
          <a:off x="827584" y="1844824"/>
          <a:ext cx="7776865" cy="4297680"/>
        </p:xfrm>
        <a:graphic>
          <a:graphicData uri="http://schemas.openxmlformats.org/drawingml/2006/table">
            <a:tbl>
              <a:tblPr firstRow="1" bandRow="1">
                <a:tableStyleId>{5C22544A-7EE6-4342-B048-85BDC9FD1C3A}</a:tableStyleId>
              </a:tblPr>
              <a:tblGrid>
                <a:gridCol w="792089"/>
                <a:gridCol w="1080120"/>
                <a:gridCol w="648072"/>
                <a:gridCol w="5256584"/>
              </a:tblGrid>
              <a:tr h="151587">
                <a:tc>
                  <a:txBody>
                    <a:bodyPr/>
                    <a:lstStyle/>
                    <a:p>
                      <a:r>
                        <a:rPr lang="es-EC" sz="1100" dirty="0" smtClean="0"/>
                        <a:t>Entidad</a:t>
                      </a:r>
                      <a:endParaRPr lang="es-EC" sz="1100" dirty="0"/>
                    </a:p>
                  </a:txBody>
                  <a:tcPr/>
                </a:tc>
                <a:tc>
                  <a:txBody>
                    <a:bodyPr/>
                    <a:lstStyle/>
                    <a:p>
                      <a:r>
                        <a:rPr lang="es-EC" sz="1100" dirty="0" smtClean="0"/>
                        <a:t>Área</a:t>
                      </a:r>
                      <a:endParaRPr lang="es-EC" sz="1100" dirty="0"/>
                    </a:p>
                  </a:txBody>
                  <a:tcPr/>
                </a:tc>
                <a:tc>
                  <a:txBody>
                    <a:bodyPr/>
                    <a:lstStyle/>
                    <a:p>
                      <a:r>
                        <a:rPr lang="es-EC" sz="1100" dirty="0" smtClean="0"/>
                        <a:t>Rol</a:t>
                      </a:r>
                      <a:endParaRPr lang="es-EC" sz="1100" dirty="0"/>
                    </a:p>
                  </a:txBody>
                  <a:tcPr/>
                </a:tc>
                <a:tc>
                  <a:txBody>
                    <a:bodyPr/>
                    <a:lstStyle/>
                    <a:p>
                      <a:r>
                        <a:rPr lang="es-EC" sz="1100" dirty="0" smtClean="0"/>
                        <a:t>Función</a:t>
                      </a:r>
                      <a:endParaRPr lang="es-EC" sz="1100" dirty="0"/>
                    </a:p>
                  </a:txBody>
                  <a:tcPr/>
                </a:tc>
              </a:tr>
              <a:tr h="151587">
                <a:tc rowSpan="13">
                  <a:txBody>
                    <a:bodyPr/>
                    <a:lstStyle/>
                    <a:p>
                      <a:pPr algn="ctr"/>
                      <a:r>
                        <a:rPr lang="es-EC" sz="1100" dirty="0" smtClean="0"/>
                        <a:t>Equipo de BI - BICC</a:t>
                      </a:r>
                      <a:endParaRPr lang="es-EC" sz="1100" dirty="0"/>
                    </a:p>
                  </a:txBody>
                  <a:tcPr anchor="ctr"/>
                </a:tc>
                <a:tc rowSpan="13">
                  <a:txBody>
                    <a:bodyPr/>
                    <a:lstStyle/>
                    <a:p>
                      <a:pPr algn="ctr"/>
                      <a:r>
                        <a:rPr lang="es-EC" sz="1100" dirty="0" smtClean="0"/>
                        <a:t>Aseguramiento</a:t>
                      </a:r>
                      <a:r>
                        <a:rPr lang="es-EC" sz="1100" baseline="0" dirty="0" smtClean="0"/>
                        <a:t> de la calidad Q&amp;A</a:t>
                      </a:r>
                      <a:endParaRPr lang="es-EC" sz="1100" dirty="0"/>
                    </a:p>
                  </a:txBody>
                  <a:tcPr anchor="ctr"/>
                </a:tc>
                <a:tc rowSpan="8">
                  <a:txBody>
                    <a:bodyPr/>
                    <a:lstStyle/>
                    <a:p>
                      <a:pPr algn="ctr"/>
                      <a:r>
                        <a:rPr lang="es-EC" sz="1100" dirty="0" smtClean="0"/>
                        <a:t>Jefe de Q&amp;A</a:t>
                      </a:r>
                      <a:endParaRPr lang="es-EC" sz="1100" dirty="0"/>
                    </a:p>
                  </a:txBody>
                  <a:tcPr anchor="ctr"/>
                </a:tc>
                <a:tc>
                  <a:txBody>
                    <a:bodyPr/>
                    <a:lstStyle/>
                    <a:p>
                      <a:r>
                        <a:rPr lang="es-EC" sz="1100" kern="1200" dirty="0" smtClean="0">
                          <a:solidFill>
                            <a:schemeClr val="dk1"/>
                          </a:solidFill>
                          <a:effectLst/>
                          <a:latin typeface="+mn-lt"/>
                          <a:ea typeface="+mn-ea"/>
                          <a:cs typeface="+mn-cs"/>
                        </a:rPr>
                        <a:t>Garantizar que los procesos y servicios de información cumplan las políticas de calidad.</a:t>
                      </a:r>
                      <a:endParaRPr lang="es-EC" sz="1100" dirty="0"/>
                    </a:p>
                  </a:txBody>
                  <a:tcPr/>
                </a:tc>
              </a:tr>
              <a:tr h="151587">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Desarrollar plan de calidad de datos con un enfoque a la organización.</a:t>
                      </a:r>
                      <a:endParaRPr lang="es-EC" sz="1100" dirty="0"/>
                    </a:p>
                  </a:txBody>
                  <a:tcPr/>
                </a:tc>
              </a:tr>
              <a:tr h="24967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kern="1200" dirty="0" smtClean="0">
                          <a:solidFill>
                            <a:schemeClr val="dk1"/>
                          </a:solidFill>
                          <a:effectLst/>
                          <a:latin typeface="+mn-lt"/>
                          <a:ea typeface="+mn-ea"/>
                          <a:cs typeface="+mn-cs"/>
                        </a:rPr>
                        <a:t>Desarrollar en conjunto con el Jefe de Operación, planes de Gestión de Datos Maestros (MDM) y Meta Datos para la plataforma de BI y negocio.</a:t>
                      </a:r>
                      <a:endParaRPr lang="es-EC" sz="1100" dirty="0"/>
                    </a:p>
                  </a:txBody>
                  <a:tcPr anchor="ctr"/>
                </a:tc>
              </a:tr>
              <a:tr h="24967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Gestionar y garantizar la participación constante del área de aseguramiento de la calidad en todos los proyectos de BI.</a:t>
                      </a:r>
                      <a:endParaRPr lang="es-EC" sz="1100" dirty="0"/>
                    </a:p>
                  </a:txBody>
                  <a:tcPr/>
                </a:tc>
              </a:tr>
              <a:tr h="15158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Garantizar las reuniones de comité y consejo de BI.</a:t>
                      </a:r>
                      <a:endParaRPr lang="es-EC" sz="1100" dirty="0"/>
                    </a:p>
                  </a:txBody>
                  <a:tcPr/>
                </a:tc>
              </a:tr>
              <a:tr h="24967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S" sz="1100" kern="1200" dirty="0" smtClean="0">
                          <a:solidFill>
                            <a:schemeClr val="dk1"/>
                          </a:solidFill>
                          <a:effectLst/>
                          <a:latin typeface="+mn-lt"/>
                          <a:ea typeface="+mn-ea"/>
                          <a:cs typeface="+mn-cs"/>
                        </a:rPr>
                        <a:t>Monitorear la aplicabilidad de las políticas de calidad en toda solución de BI tanto nueva como existente.</a:t>
                      </a:r>
                      <a:endParaRPr lang="es-EC" sz="1100" dirty="0"/>
                    </a:p>
                  </a:txBody>
                  <a:tcPr/>
                </a:tc>
              </a:tr>
              <a:tr h="15158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Gestionar Acuerdos de Niveles de Servicios (</a:t>
                      </a:r>
                      <a:r>
                        <a:rPr lang="es-EC" sz="1100" kern="1200" dirty="0" err="1" smtClean="0">
                          <a:solidFill>
                            <a:schemeClr val="dk1"/>
                          </a:solidFill>
                          <a:effectLst/>
                          <a:latin typeface="+mn-lt"/>
                          <a:ea typeface="+mn-ea"/>
                          <a:cs typeface="+mn-cs"/>
                        </a:rPr>
                        <a:t>SLA´s</a:t>
                      </a:r>
                      <a:r>
                        <a:rPr lang="es-EC" sz="1100" kern="1200" dirty="0" smtClean="0">
                          <a:solidFill>
                            <a:schemeClr val="dk1"/>
                          </a:solidFill>
                          <a:effectLst/>
                          <a:latin typeface="+mn-lt"/>
                          <a:ea typeface="+mn-ea"/>
                          <a:cs typeface="+mn-cs"/>
                        </a:rPr>
                        <a:t>).</a:t>
                      </a:r>
                      <a:endParaRPr lang="es-EC" sz="1100" dirty="0"/>
                    </a:p>
                  </a:txBody>
                  <a:tcPr/>
                </a:tc>
              </a:tr>
              <a:tr h="151587">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Dar seguimiento y proponer mejoras en los procesos del equipo de BI.</a:t>
                      </a:r>
                      <a:endParaRPr lang="es-EC" sz="1100" dirty="0"/>
                    </a:p>
                  </a:txBody>
                  <a:tcPr/>
                </a:tc>
              </a:tr>
              <a:tr h="151587">
                <a:tc vMerge="1">
                  <a:txBody>
                    <a:bodyPr/>
                    <a:lstStyle/>
                    <a:p>
                      <a:pPr algn="ctr"/>
                      <a:endParaRPr lang="es-EC" sz="1200" dirty="0"/>
                    </a:p>
                  </a:txBody>
                  <a:tcPr anchor="ctr"/>
                </a:tc>
                <a:tc vMerge="1">
                  <a:txBody>
                    <a:bodyPr/>
                    <a:lstStyle/>
                    <a:p>
                      <a:pPr algn="ctr"/>
                      <a:endParaRPr lang="es-EC" sz="1200" dirty="0"/>
                    </a:p>
                  </a:txBody>
                  <a:tcPr anchor="ctr"/>
                </a:tc>
                <a:tc rowSpan="5">
                  <a:txBody>
                    <a:bodyPr/>
                    <a:lstStyle/>
                    <a:p>
                      <a:pPr algn="ctr"/>
                      <a:r>
                        <a:rPr lang="es-EC" sz="1100" dirty="0" smtClean="0"/>
                        <a:t>Analista de Q&amp;A</a:t>
                      </a:r>
                      <a:endParaRPr lang="es-EC" sz="1100" dirty="0"/>
                    </a:p>
                  </a:txBody>
                  <a:tcPr anchor="ctr"/>
                </a:tc>
                <a:tc>
                  <a:txBody>
                    <a:bodyPr/>
                    <a:lstStyle/>
                    <a:p>
                      <a:r>
                        <a:rPr lang="es-ES" sz="1100" kern="1200" dirty="0" smtClean="0">
                          <a:solidFill>
                            <a:schemeClr val="dk1"/>
                          </a:solidFill>
                          <a:effectLst/>
                          <a:latin typeface="+mn-lt"/>
                          <a:ea typeface="+mn-ea"/>
                          <a:cs typeface="+mn-cs"/>
                        </a:rPr>
                        <a:t>Identificar y documentar los requerimientos de calidad.</a:t>
                      </a:r>
                      <a:endParaRPr lang="es-EC" sz="1100" dirty="0"/>
                    </a:p>
                  </a:txBody>
                  <a:tcPr/>
                </a:tc>
              </a:tr>
              <a:tr h="151587">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S" sz="1100" kern="1200" dirty="0" smtClean="0">
                          <a:solidFill>
                            <a:schemeClr val="dk1"/>
                          </a:solidFill>
                          <a:effectLst/>
                          <a:latin typeface="+mn-lt"/>
                          <a:ea typeface="+mn-ea"/>
                          <a:cs typeface="+mn-cs"/>
                        </a:rPr>
                        <a:t>Administrar el registro de incidentes para las soluciones de BI y la calidad de datos.</a:t>
                      </a:r>
                      <a:endParaRPr lang="es-EC" sz="1100" dirty="0"/>
                    </a:p>
                  </a:txBody>
                  <a:tcPr/>
                </a:tc>
              </a:tr>
              <a:tr h="15158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S" sz="1100" kern="1200" dirty="0" smtClean="0">
                          <a:solidFill>
                            <a:schemeClr val="dk1"/>
                          </a:solidFill>
                          <a:effectLst/>
                          <a:latin typeface="+mn-lt"/>
                          <a:ea typeface="+mn-ea"/>
                          <a:cs typeface="+mn-cs"/>
                        </a:rPr>
                        <a:t>Verificar y asegurar la calidad de datos en las soluciones de BI.</a:t>
                      </a:r>
                      <a:endParaRPr lang="es-EC" sz="1100" dirty="0"/>
                    </a:p>
                  </a:txBody>
                  <a:tcPr/>
                </a:tc>
              </a:tr>
              <a:tr h="15158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S" sz="1100" kern="1200" dirty="0" smtClean="0">
                          <a:solidFill>
                            <a:schemeClr val="dk1"/>
                          </a:solidFill>
                          <a:effectLst/>
                          <a:latin typeface="+mn-lt"/>
                          <a:ea typeface="+mn-ea"/>
                          <a:cs typeface="+mn-cs"/>
                        </a:rPr>
                        <a:t>Identificar en conjunto con usuarios problemas existentes en datos.</a:t>
                      </a:r>
                      <a:endParaRPr lang="es-EC" sz="1100" dirty="0"/>
                    </a:p>
                  </a:txBody>
                  <a:tcPr/>
                </a:tc>
              </a:tr>
              <a:tr h="249673">
                <a:tc vMerge="1">
                  <a:txBody>
                    <a:bodyPr/>
                    <a:lstStyle/>
                    <a:p>
                      <a:pPr algn="ctr"/>
                      <a:endParaRPr lang="es-EC" sz="1200" dirty="0"/>
                    </a:p>
                  </a:txBody>
                  <a:tcPr anchor="ctr"/>
                </a:tc>
                <a:tc vMerge="1">
                  <a:txBody>
                    <a:bodyPr/>
                    <a:lstStyle/>
                    <a:p>
                      <a:endParaRPr lang="es-EC"/>
                    </a:p>
                  </a:txBody>
                  <a:tcPr/>
                </a:tc>
                <a:tc vMerge="1">
                  <a:txBody>
                    <a:bodyPr/>
                    <a:lstStyle/>
                    <a:p>
                      <a:pPr algn="ctr"/>
                      <a:endParaRPr lang="es-EC" sz="1200" dirty="0"/>
                    </a:p>
                  </a:txBody>
                  <a:tcPr anchor="ctr"/>
                </a:tc>
                <a:tc>
                  <a:txBody>
                    <a:bodyPr/>
                    <a:lstStyle/>
                    <a:p>
                      <a:r>
                        <a:rPr lang="es-ES" sz="1100" kern="1200" dirty="0" smtClean="0">
                          <a:solidFill>
                            <a:schemeClr val="dk1"/>
                          </a:solidFill>
                          <a:effectLst/>
                          <a:latin typeface="+mn-lt"/>
                          <a:ea typeface="+mn-ea"/>
                          <a:cs typeface="+mn-cs"/>
                        </a:rPr>
                        <a:t>Recomendar y establecer procesos o políticas que ayuden a mejorar la calidad de los datos.</a:t>
                      </a:r>
                      <a:endParaRPr lang="es-EC" sz="1100" dirty="0"/>
                    </a:p>
                  </a:txBody>
                  <a:tcPr/>
                </a:tc>
              </a:tr>
            </a:tbl>
          </a:graphicData>
        </a:graphic>
      </p:graphicFrame>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6141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554960" cy="1143000"/>
          </a:xfrm>
        </p:spPr>
        <p:txBody>
          <a:bodyPr vert="horz" lIns="91440" tIns="45720" rIns="91440" bIns="45720" rtlCol="0" anchor="ctr">
            <a:no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Definir Entidades de Gobierno, roles y funciones – Gestión &amp; Operación</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142302" y="139168"/>
            <a:ext cx="2894194" cy="1505592"/>
            <a:chOff x="6142302" y="139168"/>
            <a:chExt cx="2894194" cy="1505592"/>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02" t="23016" r="20352" b="26741"/>
            <a:stretch/>
          </p:blipFill>
          <p:spPr bwMode="auto">
            <a:xfrm>
              <a:off x="6872070" y="630372"/>
              <a:ext cx="2131148" cy="10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6142302" y="139168"/>
              <a:ext cx="931127" cy="769552"/>
              <a:chOff x="6516216" y="15060"/>
              <a:chExt cx="1862254" cy="1539103"/>
            </a:xfrm>
          </p:grpSpPr>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redondeado"/>
              <p:cNvSpPr/>
              <p:nvPr/>
            </p:nvSpPr>
            <p:spPr>
              <a:xfrm>
                <a:off x="7573034" y="620688"/>
                <a:ext cx="80543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 name="8 Rectángulo redondeado"/>
            <p:cNvSpPr/>
            <p:nvPr/>
          </p:nvSpPr>
          <p:spPr>
            <a:xfrm>
              <a:off x="8532440" y="883984"/>
              <a:ext cx="504056" cy="7607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11" name="10 Tabla"/>
          <p:cNvGraphicFramePr>
            <a:graphicFrameLocks noGrp="1"/>
          </p:cNvGraphicFramePr>
          <p:nvPr>
            <p:extLst>
              <p:ext uri="{D42A27DB-BD31-4B8C-83A1-F6EECF244321}">
                <p14:modId xmlns:p14="http://schemas.microsoft.com/office/powerpoint/2010/main" val="4137455891"/>
              </p:ext>
            </p:extLst>
          </p:nvPr>
        </p:nvGraphicFramePr>
        <p:xfrm>
          <a:off x="827584" y="2204864"/>
          <a:ext cx="7704856" cy="3065345"/>
        </p:xfrm>
        <a:graphic>
          <a:graphicData uri="http://schemas.openxmlformats.org/drawingml/2006/table">
            <a:tbl>
              <a:tblPr firstRow="1" bandRow="1">
                <a:tableStyleId>{5C22544A-7EE6-4342-B048-85BDC9FD1C3A}</a:tableStyleId>
              </a:tblPr>
              <a:tblGrid>
                <a:gridCol w="750030"/>
                <a:gridCol w="954584"/>
                <a:gridCol w="750030"/>
                <a:gridCol w="5250212"/>
              </a:tblGrid>
              <a:tr h="322145">
                <a:tc>
                  <a:txBody>
                    <a:bodyPr/>
                    <a:lstStyle/>
                    <a:p>
                      <a:r>
                        <a:rPr lang="es-EC" sz="1100" dirty="0" smtClean="0"/>
                        <a:t>Entidad</a:t>
                      </a:r>
                      <a:endParaRPr lang="es-EC" sz="1100" dirty="0"/>
                    </a:p>
                  </a:txBody>
                  <a:tcPr/>
                </a:tc>
                <a:tc>
                  <a:txBody>
                    <a:bodyPr/>
                    <a:lstStyle/>
                    <a:p>
                      <a:r>
                        <a:rPr lang="es-EC" sz="1100" dirty="0" smtClean="0"/>
                        <a:t>Área</a:t>
                      </a:r>
                      <a:endParaRPr lang="es-EC" sz="1100" dirty="0"/>
                    </a:p>
                  </a:txBody>
                  <a:tcPr/>
                </a:tc>
                <a:tc>
                  <a:txBody>
                    <a:bodyPr/>
                    <a:lstStyle/>
                    <a:p>
                      <a:r>
                        <a:rPr lang="es-EC" sz="1100" dirty="0" smtClean="0"/>
                        <a:t>Rol</a:t>
                      </a:r>
                      <a:endParaRPr lang="es-EC" sz="1100" dirty="0"/>
                    </a:p>
                  </a:txBody>
                  <a:tcPr/>
                </a:tc>
                <a:tc>
                  <a:txBody>
                    <a:bodyPr/>
                    <a:lstStyle/>
                    <a:p>
                      <a:r>
                        <a:rPr lang="es-EC" sz="1100" dirty="0" smtClean="0"/>
                        <a:t>Función</a:t>
                      </a:r>
                      <a:endParaRPr lang="es-EC" sz="1100" dirty="0"/>
                    </a:p>
                  </a:txBody>
                  <a:tcPr/>
                </a:tc>
              </a:tr>
              <a:tr h="199706">
                <a:tc rowSpan="8">
                  <a:txBody>
                    <a:bodyPr/>
                    <a:lstStyle/>
                    <a:p>
                      <a:pPr algn="ctr"/>
                      <a:r>
                        <a:rPr lang="es-EC" sz="1100" dirty="0" smtClean="0"/>
                        <a:t>Equipo de BI -</a:t>
                      </a:r>
                      <a:r>
                        <a:rPr lang="es-EC" sz="1100" baseline="0" dirty="0" smtClean="0"/>
                        <a:t> BICC</a:t>
                      </a:r>
                      <a:endParaRPr lang="es-EC" sz="1100" dirty="0"/>
                    </a:p>
                  </a:txBody>
                  <a:tcPr anchor="ctr"/>
                </a:tc>
                <a:tc rowSpan="8">
                  <a:txBody>
                    <a:bodyPr/>
                    <a:lstStyle/>
                    <a:p>
                      <a:pPr algn="ctr"/>
                      <a:r>
                        <a:rPr lang="es-EC" sz="1100" dirty="0" smtClean="0"/>
                        <a:t>Educación y Comunicación</a:t>
                      </a:r>
                      <a:endParaRPr lang="es-EC" sz="1100" dirty="0"/>
                    </a:p>
                  </a:txBody>
                  <a:tcPr anchor="ctr"/>
                </a:tc>
                <a:tc rowSpan="8">
                  <a:txBody>
                    <a:bodyPr/>
                    <a:lstStyle/>
                    <a:p>
                      <a:pPr algn="ctr"/>
                      <a:r>
                        <a:rPr lang="es-EC" sz="1100" dirty="0" smtClean="0"/>
                        <a:t>Consultor</a:t>
                      </a:r>
                      <a:r>
                        <a:rPr lang="es-EC" sz="1100" baseline="0" dirty="0" smtClean="0"/>
                        <a:t> de BI</a:t>
                      </a:r>
                      <a:endParaRPr lang="es-EC" sz="1100" dirty="0"/>
                    </a:p>
                  </a:txBody>
                  <a:tcPr anchor="ctr"/>
                </a:tc>
                <a:tc>
                  <a:txBody>
                    <a:bodyPr/>
                    <a:lstStyle/>
                    <a:p>
                      <a:r>
                        <a:rPr lang="es-EC" sz="1100" kern="1200" dirty="0" smtClean="0">
                          <a:solidFill>
                            <a:schemeClr val="dk1"/>
                          </a:solidFill>
                          <a:effectLst/>
                          <a:latin typeface="+mn-lt"/>
                          <a:ea typeface="+mn-ea"/>
                          <a:cs typeface="+mn-cs"/>
                        </a:rPr>
                        <a:t>Buscar nuevas alternativas y/o tecnologías de BI.</a:t>
                      </a:r>
                      <a:endParaRPr lang="es-EC" sz="1100" dirty="0"/>
                    </a:p>
                  </a:txBody>
                  <a:tcPr/>
                </a:tc>
              </a:tr>
              <a:tr h="218044">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Gestionar la transferencia de conocimiento entre las distintas áreas del equipo de BI.</a:t>
                      </a:r>
                      <a:endParaRPr lang="es-EC" sz="1100" dirty="0"/>
                    </a:p>
                  </a:txBody>
                  <a:tcPr/>
                </a:tc>
              </a:tr>
              <a:tr h="288032">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Identificar y determinar nuevas necesidades tecnológicas y metodológicas dentro del Equipo de BI.</a:t>
                      </a:r>
                      <a:endParaRPr lang="es-EC" sz="1100" dirty="0"/>
                    </a:p>
                  </a:txBody>
                  <a:tcPr/>
                </a:tc>
              </a:tr>
              <a:tr h="21602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kern="1200" dirty="0" smtClean="0">
                          <a:solidFill>
                            <a:schemeClr val="dk1"/>
                          </a:solidFill>
                          <a:effectLst/>
                          <a:latin typeface="+mn-lt"/>
                          <a:ea typeface="+mn-ea"/>
                          <a:cs typeface="+mn-cs"/>
                        </a:rPr>
                        <a:t>Definir planes de capacitación internas al equipo de acuerdo a nuevos temas de vanguardia; definiendo instructores (internos o externos a la empresa), creación de material, entre otros.</a:t>
                      </a:r>
                      <a:endParaRPr lang="es-EC" sz="1100" dirty="0" smtClean="0"/>
                    </a:p>
                  </a:txBody>
                  <a:tcPr/>
                </a:tc>
              </a:tr>
              <a:tr h="21602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Participar de manera visual en todos los proyectos de BI, a fin de realizar capacitaciones a Data </a:t>
                      </a:r>
                      <a:r>
                        <a:rPr lang="es-EC" sz="1100" kern="1200" dirty="0" err="1" smtClean="0">
                          <a:solidFill>
                            <a:schemeClr val="dk1"/>
                          </a:solidFill>
                          <a:effectLst/>
                          <a:latin typeface="+mn-lt"/>
                          <a:ea typeface="+mn-ea"/>
                          <a:cs typeface="+mn-cs"/>
                        </a:rPr>
                        <a:t>Stewards</a:t>
                      </a:r>
                      <a:r>
                        <a:rPr lang="es-EC" sz="1100" kern="1200" dirty="0" smtClean="0">
                          <a:solidFill>
                            <a:schemeClr val="dk1"/>
                          </a:solidFill>
                          <a:effectLst/>
                          <a:latin typeface="+mn-lt"/>
                          <a:ea typeface="+mn-ea"/>
                          <a:cs typeface="+mn-cs"/>
                        </a:rPr>
                        <a:t> y/o usuarios finales.</a:t>
                      </a:r>
                      <a:endParaRPr lang="es-EC" sz="1100" dirty="0"/>
                    </a:p>
                  </a:txBody>
                  <a:tcPr/>
                </a:tc>
              </a:tr>
              <a:tr h="21602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Marketing y vender soluciones de BI a los largo de la empresa.</a:t>
                      </a:r>
                      <a:endParaRPr lang="es-EC" sz="1100" dirty="0"/>
                    </a:p>
                  </a:txBody>
                  <a:tcPr/>
                </a:tc>
              </a:tr>
              <a:tr h="21602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r>
                        <a:rPr lang="es-EC" sz="1100" kern="1200" dirty="0" smtClean="0">
                          <a:solidFill>
                            <a:schemeClr val="dk1"/>
                          </a:solidFill>
                          <a:effectLst/>
                          <a:latin typeface="+mn-lt"/>
                          <a:ea typeface="+mn-ea"/>
                          <a:cs typeface="+mn-cs"/>
                        </a:rPr>
                        <a:t>Evaluación de productos y gestión con proveedores.</a:t>
                      </a:r>
                      <a:endParaRPr lang="es-EC" sz="1100" dirty="0"/>
                    </a:p>
                  </a:txBody>
                  <a:tcPr/>
                </a:tc>
              </a:tr>
              <a:tr h="216024">
                <a:tc vMerge="1">
                  <a:txBody>
                    <a:bodyPr/>
                    <a:lstStyle/>
                    <a:p>
                      <a:endParaRPr lang="es-EC" sz="1400" dirty="0"/>
                    </a:p>
                  </a:txBody>
                  <a:tcPr/>
                </a:tc>
                <a:tc vMerge="1">
                  <a:txBody>
                    <a:bodyPr/>
                    <a:lstStyle/>
                    <a:p>
                      <a:endParaRPr lang="es-EC"/>
                    </a:p>
                  </a:txBody>
                  <a:tcPr/>
                </a:tc>
                <a:tc vMerge="1">
                  <a:txBody>
                    <a:bodyPr/>
                    <a:lstStyle/>
                    <a:p>
                      <a:endParaRPr lang="es-EC" sz="1400" dirty="0"/>
                    </a:p>
                  </a:txBody>
                  <a:tcPr/>
                </a:tc>
                <a:tc>
                  <a:txBody>
                    <a:bodyPr/>
                    <a:lstStyle/>
                    <a:p>
                      <a:r>
                        <a:rPr lang="es-EC" sz="1100" kern="1200" dirty="0" smtClean="0">
                          <a:solidFill>
                            <a:schemeClr val="dk1"/>
                          </a:solidFill>
                          <a:effectLst/>
                          <a:latin typeface="+mn-lt"/>
                          <a:ea typeface="+mn-ea"/>
                          <a:cs typeface="+mn-cs"/>
                        </a:rPr>
                        <a:t>Gestionar contratos con proveedores.</a:t>
                      </a:r>
                      <a:endParaRPr lang="es-EC" sz="1100" dirty="0"/>
                    </a:p>
                  </a:txBody>
                  <a:tcPr/>
                </a:tc>
              </a:tr>
            </a:tbl>
          </a:graphicData>
        </a:graphic>
      </p:graphicFrame>
      <p:grpSp>
        <p:nvGrpSpPr>
          <p:cNvPr id="16" name="15 Grupo"/>
          <p:cNvGrpSpPr/>
          <p:nvPr/>
        </p:nvGrpSpPr>
        <p:grpSpPr>
          <a:xfrm>
            <a:off x="107504" y="5949280"/>
            <a:ext cx="737223" cy="778569"/>
            <a:chOff x="107504" y="5949280"/>
            <a:chExt cx="737223" cy="778569"/>
          </a:xfrm>
        </p:grpSpPr>
        <p:pic>
          <p:nvPicPr>
            <p:cNvPr id="17"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1529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EC" b="1" dirty="0">
                <a:solidFill>
                  <a:schemeClr val="tx2">
                    <a:lumMod val="60000"/>
                    <a:lumOff val="40000"/>
                  </a:schemeClr>
                </a:solidFill>
                <a:latin typeface="Albertus MT" pitchFamily="18" charset="0"/>
              </a:rPr>
              <a:t>Hipótesis y variables</a:t>
            </a:r>
          </a:p>
        </p:txBody>
      </p:sp>
      <p:sp>
        <p:nvSpPr>
          <p:cNvPr id="11" name="Freeform 9"/>
          <p:cNvSpPr>
            <a:spLocks/>
          </p:cNvSpPr>
          <p:nvPr/>
        </p:nvSpPr>
        <p:spPr bwMode="gray">
          <a:xfrm>
            <a:off x="2899690" y="3133733"/>
            <a:ext cx="1630797" cy="2167475"/>
          </a:xfrm>
          <a:custGeom>
            <a:avLst/>
            <a:gdLst/>
            <a:ahLst/>
            <a:cxnLst>
              <a:cxn ang="0">
                <a:pos x="15" y="691"/>
              </a:cxn>
              <a:cxn ang="0">
                <a:pos x="0" y="565"/>
              </a:cxn>
              <a:cxn ang="0">
                <a:pos x="15" y="475"/>
              </a:cxn>
              <a:cxn ang="0">
                <a:pos x="180" y="236"/>
              </a:cxn>
              <a:cxn ang="0">
                <a:pos x="406" y="71"/>
              </a:cxn>
              <a:cxn ang="0">
                <a:pos x="261" y="47"/>
              </a:cxn>
              <a:cxn ang="0">
                <a:pos x="553" y="0"/>
              </a:cxn>
              <a:cxn ang="0">
                <a:pos x="650" y="108"/>
              </a:cxn>
              <a:cxn ang="0">
                <a:pos x="502" y="87"/>
              </a:cxn>
              <a:cxn ang="0">
                <a:pos x="261" y="299"/>
              </a:cxn>
              <a:cxn ang="0">
                <a:pos x="207" y="486"/>
              </a:cxn>
              <a:cxn ang="0">
                <a:pos x="285" y="691"/>
              </a:cxn>
              <a:cxn ang="0">
                <a:pos x="15" y="691"/>
              </a:cxn>
            </a:cxnLst>
            <a:rect l="0" t="0" r="r" b="b"/>
            <a:pathLst>
              <a:path w="650" h="691">
                <a:moveTo>
                  <a:pt x="15" y="691"/>
                </a:moveTo>
                <a:cubicBezTo>
                  <a:pt x="15" y="691"/>
                  <a:pt x="0" y="625"/>
                  <a:pt x="0" y="565"/>
                </a:cubicBezTo>
                <a:cubicBezTo>
                  <a:pt x="0" y="505"/>
                  <a:pt x="15" y="475"/>
                  <a:pt x="15" y="475"/>
                </a:cubicBezTo>
                <a:cubicBezTo>
                  <a:pt x="15" y="475"/>
                  <a:pt x="62" y="338"/>
                  <a:pt x="180" y="236"/>
                </a:cubicBezTo>
                <a:cubicBezTo>
                  <a:pt x="299" y="134"/>
                  <a:pt x="392" y="78"/>
                  <a:pt x="406" y="71"/>
                </a:cubicBezTo>
                <a:cubicBezTo>
                  <a:pt x="261" y="47"/>
                  <a:pt x="261" y="47"/>
                  <a:pt x="261" y="47"/>
                </a:cubicBezTo>
                <a:cubicBezTo>
                  <a:pt x="553" y="0"/>
                  <a:pt x="553" y="0"/>
                  <a:pt x="553" y="0"/>
                </a:cubicBezTo>
                <a:cubicBezTo>
                  <a:pt x="650" y="108"/>
                  <a:pt x="650" y="108"/>
                  <a:pt x="650" y="108"/>
                </a:cubicBezTo>
                <a:cubicBezTo>
                  <a:pt x="502" y="87"/>
                  <a:pt x="502" y="87"/>
                  <a:pt x="502" y="87"/>
                </a:cubicBezTo>
                <a:cubicBezTo>
                  <a:pt x="502" y="87"/>
                  <a:pt x="324" y="198"/>
                  <a:pt x="261" y="299"/>
                </a:cubicBezTo>
                <a:cubicBezTo>
                  <a:pt x="198" y="399"/>
                  <a:pt x="207" y="486"/>
                  <a:pt x="207" y="486"/>
                </a:cubicBezTo>
                <a:cubicBezTo>
                  <a:pt x="207" y="486"/>
                  <a:pt x="221" y="601"/>
                  <a:pt x="285" y="691"/>
                </a:cubicBezTo>
                <a:lnTo>
                  <a:pt x="15" y="691"/>
                </a:lnTo>
                <a:close/>
              </a:path>
            </a:pathLst>
          </a:custGeom>
          <a:gradFill flip="none" rotWithShape="1">
            <a:gsLst>
              <a:gs pos="0">
                <a:srgbClr val="D9D9D9">
                  <a:alpha val="38824"/>
                </a:srgbClr>
              </a:gs>
              <a:gs pos="70000">
                <a:srgbClr val="D9D9D9"/>
              </a:gs>
              <a:gs pos="100000">
                <a:srgbClr val="FFFFFF">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gray">
          <a:xfrm>
            <a:off x="5919213" y="3133733"/>
            <a:ext cx="1630797" cy="2167475"/>
          </a:xfrm>
          <a:custGeom>
            <a:avLst/>
            <a:gdLst/>
            <a:ahLst/>
            <a:cxnLst>
              <a:cxn ang="0">
                <a:pos x="634" y="691"/>
              </a:cxn>
              <a:cxn ang="0">
                <a:pos x="650" y="565"/>
              </a:cxn>
              <a:cxn ang="0">
                <a:pos x="634" y="475"/>
              </a:cxn>
              <a:cxn ang="0">
                <a:pos x="469" y="236"/>
              </a:cxn>
              <a:cxn ang="0">
                <a:pos x="243" y="71"/>
              </a:cxn>
              <a:cxn ang="0">
                <a:pos x="388" y="47"/>
              </a:cxn>
              <a:cxn ang="0">
                <a:pos x="96" y="0"/>
              </a:cxn>
              <a:cxn ang="0">
                <a:pos x="0" y="108"/>
              </a:cxn>
              <a:cxn ang="0">
                <a:pos x="147" y="87"/>
              </a:cxn>
              <a:cxn ang="0">
                <a:pos x="388" y="299"/>
              </a:cxn>
              <a:cxn ang="0">
                <a:pos x="442" y="486"/>
              </a:cxn>
              <a:cxn ang="0">
                <a:pos x="365" y="691"/>
              </a:cxn>
              <a:cxn ang="0">
                <a:pos x="634" y="691"/>
              </a:cxn>
            </a:cxnLst>
            <a:rect l="0" t="0" r="r" b="b"/>
            <a:pathLst>
              <a:path w="650" h="691">
                <a:moveTo>
                  <a:pt x="634" y="691"/>
                </a:moveTo>
                <a:cubicBezTo>
                  <a:pt x="634" y="691"/>
                  <a:pt x="650" y="625"/>
                  <a:pt x="650" y="565"/>
                </a:cubicBezTo>
                <a:cubicBezTo>
                  <a:pt x="650" y="505"/>
                  <a:pt x="634" y="475"/>
                  <a:pt x="634" y="475"/>
                </a:cubicBezTo>
                <a:cubicBezTo>
                  <a:pt x="634" y="475"/>
                  <a:pt x="587" y="338"/>
                  <a:pt x="469" y="236"/>
                </a:cubicBezTo>
                <a:cubicBezTo>
                  <a:pt x="350" y="134"/>
                  <a:pt x="257" y="78"/>
                  <a:pt x="243" y="71"/>
                </a:cubicBezTo>
                <a:cubicBezTo>
                  <a:pt x="388" y="47"/>
                  <a:pt x="388" y="47"/>
                  <a:pt x="388" y="47"/>
                </a:cubicBezTo>
                <a:cubicBezTo>
                  <a:pt x="96" y="0"/>
                  <a:pt x="96" y="0"/>
                  <a:pt x="96" y="0"/>
                </a:cubicBezTo>
                <a:cubicBezTo>
                  <a:pt x="0" y="108"/>
                  <a:pt x="0" y="108"/>
                  <a:pt x="0" y="108"/>
                </a:cubicBezTo>
                <a:cubicBezTo>
                  <a:pt x="147" y="87"/>
                  <a:pt x="147" y="87"/>
                  <a:pt x="147" y="87"/>
                </a:cubicBezTo>
                <a:cubicBezTo>
                  <a:pt x="147" y="87"/>
                  <a:pt x="325" y="198"/>
                  <a:pt x="388" y="299"/>
                </a:cubicBezTo>
                <a:cubicBezTo>
                  <a:pt x="451" y="399"/>
                  <a:pt x="442" y="486"/>
                  <a:pt x="442" y="486"/>
                </a:cubicBezTo>
                <a:cubicBezTo>
                  <a:pt x="442" y="486"/>
                  <a:pt x="428" y="601"/>
                  <a:pt x="365" y="691"/>
                </a:cubicBezTo>
                <a:lnTo>
                  <a:pt x="634" y="691"/>
                </a:lnTo>
                <a:close/>
              </a:path>
            </a:pathLst>
          </a:custGeom>
          <a:gradFill flip="none" rotWithShape="1">
            <a:gsLst>
              <a:gs pos="0">
                <a:srgbClr val="D9D9D9">
                  <a:alpha val="38824"/>
                </a:srgbClr>
              </a:gs>
              <a:gs pos="70000">
                <a:srgbClr val="D9D9D9"/>
              </a:gs>
              <a:gs pos="100000">
                <a:srgbClr val="FFFFFF">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gray">
          <a:xfrm>
            <a:off x="4733275" y="3180217"/>
            <a:ext cx="970409" cy="2120991"/>
          </a:xfrm>
          <a:custGeom>
            <a:avLst/>
            <a:gdLst/>
            <a:ahLst/>
            <a:cxnLst>
              <a:cxn ang="0">
                <a:pos x="51" y="676"/>
              </a:cxn>
              <a:cxn ang="0">
                <a:pos x="151" y="94"/>
              </a:cxn>
              <a:cxn ang="0">
                <a:pos x="0" y="94"/>
              </a:cxn>
              <a:cxn ang="0">
                <a:pos x="189" y="0"/>
              </a:cxn>
              <a:cxn ang="0">
                <a:pos x="387" y="96"/>
              </a:cxn>
              <a:cxn ang="0">
                <a:pos x="229" y="93"/>
              </a:cxn>
              <a:cxn ang="0">
                <a:pos x="341" y="676"/>
              </a:cxn>
              <a:cxn ang="0">
                <a:pos x="51" y="676"/>
              </a:cxn>
            </a:cxnLst>
            <a:rect l="0" t="0" r="r" b="b"/>
            <a:pathLst>
              <a:path w="387" h="676">
                <a:moveTo>
                  <a:pt x="51" y="676"/>
                </a:moveTo>
                <a:cubicBezTo>
                  <a:pt x="51" y="676"/>
                  <a:pt x="151" y="402"/>
                  <a:pt x="151" y="94"/>
                </a:cubicBezTo>
                <a:cubicBezTo>
                  <a:pt x="0" y="94"/>
                  <a:pt x="0" y="94"/>
                  <a:pt x="0" y="94"/>
                </a:cubicBezTo>
                <a:cubicBezTo>
                  <a:pt x="189" y="0"/>
                  <a:pt x="189" y="0"/>
                  <a:pt x="189" y="0"/>
                </a:cubicBezTo>
                <a:cubicBezTo>
                  <a:pt x="387" y="96"/>
                  <a:pt x="387" y="96"/>
                  <a:pt x="387" y="96"/>
                </a:cubicBezTo>
                <a:cubicBezTo>
                  <a:pt x="229" y="93"/>
                  <a:pt x="229" y="93"/>
                  <a:pt x="229" y="93"/>
                </a:cubicBezTo>
                <a:cubicBezTo>
                  <a:pt x="229" y="93"/>
                  <a:pt x="258" y="553"/>
                  <a:pt x="341" y="676"/>
                </a:cubicBezTo>
                <a:lnTo>
                  <a:pt x="51" y="676"/>
                </a:lnTo>
                <a:close/>
              </a:path>
            </a:pathLst>
          </a:custGeom>
          <a:gradFill flip="none" rotWithShape="1">
            <a:gsLst>
              <a:gs pos="0">
                <a:srgbClr val="D9D9D9">
                  <a:alpha val="38824"/>
                </a:srgbClr>
              </a:gs>
              <a:gs pos="70000">
                <a:srgbClr val="D9D9D9"/>
              </a:gs>
              <a:gs pos="100000">
                <a:srgbClr val="FFFFFF">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Textfeld 27"/>
          <p:cNvSpPr txBox="1"/>
          <p:nvPr/>
        </p:nvSpPr>
        <p:spPr bwMode="gray">
          <a:xfrm>
            <a:off x="1954286" y="1857598"/>
            <a:ext cx="6434138" cy="923330"/>
          </a:xfrm>
          <a:prstGeom prst="rect">
            <a:avLst/>
          </a:prstGeom>
          <a:solidFill>
            <a:schemeClr val="tx2">
              <a:lumMod val="40000"/>
              <a:lumOff val="60000"/>
            </a:schemeClr>
          </a:solidFill>
          <a:ln w="12700">
            <a:solidFill>
              <a:srgbClr val="C0C0C0"/>
            </a:solidFill>
          </a:ln>
        </p:spPr>
        <p:txBody>
          <a:bodyPr wrap="square" rtlCol="0">
            <a:spAutoFit/>
          </a:bodyPr>
          <a:lstStyle/>
          <a:p>
            <a:pPr algn="ctr"/>
            <a:r>
              <a:rPr lang="es-ES" dirty="0">
                <a:solidFill>
                  <a:schemeClr val="bg1"/>
                </a:solidFill>
              </a:rPr>
              <a:t>Mediante la </a:t>
            </a:r>
            <a:r>
              <a:rPr lang="es-ES" u="sng" dirty="0">
                <a:solidFill>
                  <a:schemeClr val="bg1"/>
                </a:solidFill>
              </a:rPr>
              <a:t>guía</a:t>
            </a:r>
            <a:r>
              <a:rPr lang="es-ES" dirty="0">
                <a:solidFill>
                  <a:schemeClr val="bg1"/>
                </a:solidFill>
              </a:rPr>
              <a:t> de </a:t>
            </a:r>
            <a:r>
              <a:rPr lang="es-ES" u="sng" dirty="0">
                <a:solidFill>
                  <a:schemeClr val="bg1"/>
                </a:solidFill>
              </a:rPr>
              <a:t>Modelo de Gobierno de BI</a:t>
            </a:r>
            <a:r>
              <a:rPr lang="es-ES" dirty="0">
                <a:solidFill>
                  <a:schemeClr val="bg1"/>
                </a:solidFill>
              </a:rPr>
              <a:t> se pretende dar a conocer un marco de referencia, como herramienta, que permita </a:t>
            </a:r>
            <a:r>
              <a:rPr lang="es-ES" u="sng" dirty="0">
                <a:solidFill>
                  <a:schemeClr val="bg1"/>
                </a:solidFill>
              </a:rPr>
              <a:t>gestionar</a:t>
            </a:r>
            <a:r>
              <a:rPr lang="es-ES" dirty="0">
                <a:solidFill>
                  <a:schemeClr val="bg1"/>
                </a:solidFill>
              </a:rPr>
              <a:t> adecuadamente </a:t>
            </a:r>
            <a:r>
              <a:rPr lang="es-ES" u="sng" dirty="0">
                <a:solidFill>
                  <a:schemeClr val="bg1"/>
                </a:solidFill>
              </a:rPr>
              <a:t>proyectos de Business </a:t>
            </a:r>
            <a:r>
              <a:rPr lang="es-ES" u="sng" dirty="0" err="1">
                <a:solidFill>
                  <a:schemeClr val="bg1"/>
                </a:solidFill>
              </a:rPr>
              <a:t>Intelligence</a:t>
            </a:r>
            <a:endParaRPr lang="en-US" b="1" u="sng" dirty="0">
              <a:solidFill>
                <a:schemeClr val="bg1"/>
              </a:solidFill>
            </a:endParaRPr>
          </a:p>
        </p:txBody>
      </p:sp>
      <p:sp>
        <p:nvSpPr>
          <p:cNvPr id="18" name="Rechteck 23"/>
          <p:cNvSpPr/>
          <p:nvPr/>
        </p:nvSpPr>
        <p:spPr bwMode="gray">
          <a:xfrm>
            <a:off x="2339752" y="4393342"/>
            <a:ext cx="1728192" cy="403809"/>
          </a:xfrm>
          <a:prstGeom prst="rect">
            <a:avLst/>
          </a:prstGeom>
          <a:gradFill flip="none" rotWithShape="1">
            <a:gsLst>
              <a:gs pos="0">
                <a:srgbClr val="DDDDDD"/>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marL="190500" indent="-190500" algn="ctr">
              <a:lnSpc>
                <a:spcPct val="95000"/>
              </a:lnSpc>
              <a:spcAft>
                <a:spcPts val="400"/>
              </a:spcAft>
              <a:buClr>
                <a:srgbClr val="808080"/>
              </a:buClr>
              <a:defRPr/>
            </a:pPr>
            <a:r>
              <a:rPr lang="en-US" sz="1200" b="1" noProof="1" smtClean="0">
                <a:solidFill>
                  <a:srgbClr val="000000"/>
                </a:solidFill>
                <a:cs typeface="Arial" charset="0"/>
              </a:rPr>
              <a:t>Responsables de Gestión de Información</a:t>
            </a:r>
          </a:p>
        </p:txBody>
      </p:sp>
      <p:grpSp>
        <p:nvGrpSpPr>
          <p:cNvPr id="24" name="Gruppieren 33"/>
          <p:cNvGrpSpPr/>
          <p:nvPr/>
        </p:nvGrpSpPr>
        <p:grpSpPr bwMode="gray">
          <a:xfrm rot="16200000">
            <a:off x="175736" y="3965439"/>
            <a:ext cx="2167476" cy="360048"/>
            <a:chOff x="1100819" y="3361054"/>
            <a:chExt cx="4340918" cy="776776"/>
          </a:xfrm>
        </p:grpSpPr>
        <p:sp>
          <p:nvSpPr>
            <p:cNvPr id="25" name="Richtungspfeil 34"/>
            <p:cNvSpPr/>
            <p:nvPr/>
          </p:nvSpPr>
          <p:spPr bwMode="gray">
            <a:xfrm>
              <a:off x="1100819" y="3361054"/>
              <a:ext cx="4340918" cy="776776"/>
            </a:xfrm>
            <a:prstGeom prst="homePlate">
              <a:avLst>
                <a:gd name="adj" fmla="val 47284"/>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en-US" sz="1000" noProof="1">
                <a:solidFill>
                  <a:srgbClr val="000000"/>
                </a:solidFill>
                <a:cs typeface="Arial" charset="0"/>
              </a:endParaRPr>
            </a:p>
          </p:txBody>
        </p:sp>
        <p:sp>
          <p:nvSpPr>
            <p:cNvPr id="27" name="Abgerundetes Rechteck 36"/>
            <p:cNvSpPr/>
            <p:nvPr/>
          </p:nvSpPr>
          <p:spPr bwMode="gray">
            <a:xfrm>
              <a:off x="1821891" y="3491230"/>
              <a:ext cx="2310942" cy="646589"/>
            </a:xfrm>
            <a:prstGeom prst="roundRect">
              <a:avLst>
                <a:gd name="adj" fmla="val 6505"/>
              </a:avLst>
            </a:prstGeom>
            <a:noFill/>
            <a:ln w="12700">
              <a:noFill/>
              <a:miter lim="800000"/>
              <a:headEnd/>
              <a:tailEnd/>
            </a:ln>
            <a:effectLst/>
            <a:scene3d>
              <a:camera prst="orthographicFront"/>
              <a:lightRig rig="balanced" dir="t"/>
            </a:scene3d>
            <a:sp3d/>
          </p:spPr>
          <p:txBody>
            <a:bodyPr lIns="0" tIns="0" rIns="0" bIns="0" anchor="ctr" anchorCtr="0"/>
            <a:lstStyle/>
            <a:p>
              <a:pPr marL="190500" indent="-190500" algn="ctr">
                <a:lnSpc>
                  <a:spcPct val="95000"/>
                </a:lnSpc>
                <a:spcAft>
                  <a:spcPts val="400"/>
                </a:spcAft>
                <a:buClr>
                  <a:srgbClr val="808080"/>
                </a:buClr>
                <a:defRPr/>
              </a:pPr>
              <a:r>
                <a:rPr lang="en-US" sz="1600" noProof="1" smtClean="0">
                  <a:solidFill>
                    <a:srgbClr val="FFFFFF"/>
                  </a:solidFill>
                  <a:cs typeface="Arial" charset="0"/>
                </a:rPr>
                <a:t>Variables</a:t>
              </a:r>
            </a:p>
          </p:txBody>
        </p:sp>
      </p:grpSp>
      <p:sp>
        <p:nvSpPr>
          <p:cNvPr id="31" name="Rechteck 23"/>
          <p:cNvSpPr/>
          <p:nvPr/>
        </p:nvSpPr>
        <p:spPr bwMode="gray">
          <a:xfrm>
            <a:off x="4474490" y="4377348"/>
            <a:ext cx="1487978" cy="403809"/>
          </a:xfrm>
          <a:prstGeom prst="rect">
            <a:avLst/>
          </a:prstGeom>
          <a:gradFill flip="none" rotWithShape="1">
            <a:gsLst>
              <a:gs pos="0">
                <a:srgbClr val="DDDDDD"/>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marL="190500" indent="-190500" algn="ctr">
              <a:lnSpc>
                <a:spcPct val="95000"/>
              </a:lnSpc>
              <a:spcAft>
                <a:spcPts val="400"/>
              </a:spcAft>
              <a:buClr>
                <a:srgbClr val="808080"/>
              </a:buClr>
              <a:defRPr/>
            </a:pPr>
            <a:r>
              <a:rPr lang="en-US" sz="1200" b="1" noProof="1" smtClean="0">
                <a:solidFill>
                  <a:srgbClr val="000000"/>
                </a:solidFill>
                <a:cs typeface="Arial" charset="0"/>
              </a:rPr>
              <a:t>Problemas de Información (Datos)</a:t>
            </a:r>
          </a:p>
        </p:txBody>
      </p:sp>
      <p:sp>
        <p:nvSpPr>
          <p:cNvPr id="32" name="Rechteck 23"/>
          <p:cNvSpPr/>
          <p:nvPr/>
        </p:nvSpPr>
        <p:spPr bwMode="gray">
          <a:xfrm>
            <a:off x="6516216" y="4377348"/>
            <a:ext cx="1487978" cy="403809"/>
          </a:xfrm>
          <a:prstGeom prst="rect">
            <a:avLst/>
          </a:prstGeom>
          <a:gradFill flip="none" rotWithShape="1">
            <a:gsLst>
              <a:gs pos="0">
                <a:srgbClr val="DDDDDD"/>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marL="190500" indent="-190500" algn="ctr">
              <a:lnSpc>
                <a:spcPct val="95000"/>
              </a:lnSpc>
              <a:spcAft>
                <a:spcPts val="400"/>
              </a:spcAft>
              <a:buClr>
                <a:srgbClr val="808080"/>
              </a:buClr>
              <a:defRPr/>
            </a:pPr>
            <a:r>
              <a:rPr lang="en-US" sz="1200" b="1" noProof="1" smtClean="0">
                <a:solidFill>
                  <a:srgbClr val="000000"/>
                </a:solidFill>
                <a:cs typeface="Arial" charset="0"/>
              </a:rPr>
              <a:t>Gobierno</a:t>
            </a:r>
          </a:p>
        </p:txBody>
      </p:sp>
      <p:sp>
        <p:nvSpPr>
          <p:cNvPr id="33"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39" name="Gruppieren 33"/>
          <p:cNvGrpSpPr/>
          <p:nvPr/>
        </p:nvGrpSpPr>
        <p:grpSpPr bwMode="gray">
          <a:xfrm rot="16200000">
            <a:off x="531679" y="2017136"/>
            <a:ext cx="1475305" cy="340312"/>
            <a:chOff x="323855" y="3361054"/>
            <a:chExt cx="2954671" cy="734195"/>
          </a:xfrm>
        </p:grpSpPr>
        <p:sp>
          <p:nvSpPr>
            <p:cNvPr id="40" name="Richtungspfeil 34"/>
            <p:cNvSpPr/>
            <p:nvPr/>
          </p:nvSpPr>
          <p:spPr bwMode="gray">
            <a:xfrm>
              <a:off x="323855" y="3361054"/>
              <a:ext cx="2954671" cy="734195"/>
            </a:xfrm>
            <a:prstGeom prst="homePlate">
              <a:avLst>
                <a:gd name="adj" fmla="val 47284"/>
              </a:avLst>
            </a:prstGeom>
            <a:gradFill flip="none" rotWithShape="1">
              <a:gsLst>
                <a:gs pos="0">
                  <a:schemeClr val="accent1">
                    <a:lumMod val="60000"/>
                    <a:lumOff val="40000"/>
                  </a:schemeClr>
                </a:gs>
                <a:gs pos="100000">
                  <a:schemeClr val="accent1"/>
                </a:gs>
              </a:gsLst>
              <a:lin ang="10800000" scaled="1"/>
              <a:tileRect/>
            </a:gradFill>
            <a:ln w="12700">
              <a:solidFill>
                <a:srgbClr val="C0C0C0"/>
              </a:solidFill>
              <a:miter lim="800000"/>
              <a:headEnd/>
              <a:tailEnd/>
            </a:ln>
            <a:effectLst/>
          </p:spPr>
          <p:txBody>
            <a:bodyPr lIns="108000" tIns="0" rIns="0" bIns="0" anchor="ctr" anchorCtr="0"/>
            <a:lstStyle/>
            <a:p>
              <a:pPr marL="190500" indent="-190500">
                <a:lnSpc>
                  <a:spcPct val="95000"/>
                </a:lnSpc>
                <a:spcAft>
                  <a:spcPts val="400"/>
                </a:spcAft>
                <a:buClr>
                  <a:srgbClr val="808080"/>
                </a:buClr>
                <a:defRPr/>
              </a:pPr>
              <a:endParaRPr lang="en-US" sz="1000" noProof="1">
                <a:solidFill>
                  <a:srgbClr val="000000"/>
                </a:solidFill>
                <a:cs typeface="Arial" charset="0"/>
              </a:endParaRPr>
            </a:p>
          </p:txBody>
        </p:sp>
        <p:sp>
          <p:nvSpPr>
            <p:cNvPr id="41" name="Abgerundetes Rechteck 36"/>
            <p:cNvSpPr/>
            <p:nvPr/>
          </p:nvSpPr>
          <p:spPr bwMode="gray">
            <a:xfrm>
              <a:off x="679153" y="3448645"/>
              <a:ext cx="2310942" cy="646582"/>
            </a:xfrm>
            <a:prstGeom prst="roundRect">
              <a:avLst>
                <a:gd name="adj" fmla="val 6505"/>
              </a:avLst>
            </a:prstGeom>
            <a:noFill/>
            <a:ln w="12700">
              <a:noFill/>
              <a:miter lim="800000"/>
              <a:headEnd/>
              <a:tailEnd/>
            </a:ln>
            <a:effectLst/>
            <a:scene3d>
              <a:camera prst="orthographicFront"/>
              <a:lightRig rig="balanced" dir="t"/>
            </a:scene3d>
            <a:sp3d/>
          </p:spPr>
          <p:txBody>
            <a:bodyPr lIns="0" tIns="0" rIns="0" bIns="0" anchor="ctr" anchorCtr="0"/>
            <a:lstStyle/>
            <a:p>
              <a:pPr marL="190500" indent="-190500" algn="ctr">
                <a:lnSpc>
                  <a:spcPct val="95000"/>
                </a:lnSpc>
                <a:spcAft>
                  <a:spcPts val="400"/>
                </a:spcAft>
                <a:buClr>
                  <a:srgbClr val="808080"/>
                </a:buClr>
                <a:defRPr/>
              </a:pPr>
              <a:r>
                <a:rPr lang="en-US" sz="1600" noProof="1" smtClean="0">
                  <a:solidFill>
                    <a:srgbClr val="FFFFFF"/>
                  </a:solidFill>
                  <a:cs typeface="Arial" charset="0"/>
                </a:rPr>
                <a:t>Hipótesis</a:t>
              </a:r>
            </a:p>
          </p:txBody>
        </p:sp>
      </p:grpSp>
      <p:grpSp>
        <p:nvGrpSpPr>
          <p:cNvPr id="22" name="21 Grupo"/>
          <p:cNvGrpSpPr/>
          <p:nvPr/>
        </p:nvGrpSpPr>
        <p:grpSpPr>
          <a:xfrm>
            <a:off x="107504" y="5949280"/>
            <a:ext cx="737223" cy="778569"/>
            <a:chOff x="107504" y="5949280"/>
            <a:chExt cx="737223" cy="778569"/>
          </a:xfrm>
        </p:grpSpPr>
        <p:pic>
          <p:nvPicPr>
            <p:cNvPr id="23"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967338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8" grpId="0" animBg="1"/>
      <p:bldP spid="31" grpId="0" animBg="1"/>
      <p:bldP spid="3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770984"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7: </a:t>
            </a:r>
            <a:r>
              <a:rPr lang="es-EC" sz="2400" b="1" dirty="0" smtClean="0">
                <a:solidFill>
                  <a:schemeClr val="tx2">
                    <a:lumMod val="60000"/>
                    <a:lumOff val="40000"/>
                  </a:schemeClr>
                </a:solidFill>
                <a:latin typeface="Albertus MT" pitchFamily="18" charset="0"/>
              </a:rPr>
              <a:t>Identificar Áreas de Decisión</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508032"/>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000" dirty="0"/>
              <a:t>Gobierno &amp; Dirección</a:t>
            </a:r>
            <a:endParaRPr lang="es-EC" sz="2000" dirty="0" smtClean="0"/>
          </a:p>
          <a:p>
            <a:pPr marL="800100" lvl="1" indent="-342900" algn="just">
              <a:buClr>
                <a:schemeClr val="tx2">
                  <a:lumMod val="60000"/>
                  <a:lumOff val="40000"/>
                </a:schemeClr>
              </a:buClr>
              <a:buFont typeface="Wingdings" pitchFamily="2" charset="2"/>
              <a:buChar char="ü"/>
            </a:pPr>
            <a:r>
              <a:rPr lang="es-EC" sz="2000" dirty="0"/>
              <a:t>Portafolio de programas de </a:t>
            </a:r>
            <a:r>
              <a:rPr lang="es-EC" sz="2000" dirty="0" smtClean="0"/>
              <a:t>BI.</a:t>
            </a:r>
          </a:p>
          <a:p>
            <a:pPr marL="800100" lvl="1" indent="-342900" algn="just">
              <a:buClr>
                <a:schemeClr val="tx2">
                  <a:lumMod val="60000"/>
                  <a:lumOff val="40000"/>
                </a:schemeClr>
              </a:buClr>
              <a:buFont typeface="Wingdings" pitchFamily="2" charset="2"/>
              <a:buChar char="ü"/>
            </a:pPr>
            <a:r>
              <a:rPr lang="es-EC" sz="2000" dirty="0"/>
              <a:t>Inversiones de BI</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Requerimientos</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Uso y Adopción</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Políticas y Estrategia.</a:t>
            </a:r>
            <a:endParaRPr lang="es-EC" sz="2000" dirty="0" smtClean="0"/>
          </a:p>
          <a:p>
            <a:pPr marL="342900" lvl="0" indent="-342900" algn="just">
              <a:buClr>
                <a:schemeClr val="tx2">
                  <a:lumMod val="60000"/>
                  <a:lumOff val="40000"/>
                </a:schemeClr>
              </a:buClr>
              <a:buFont typeface="Wingdings" pitchFamily="2" charset="2"/>
              <a:buChar char="ü"/>
            </a:pPr>
            <a:r>
              <a:rPr lang="es-EC" sz="2000" dirty="0"/>
              <a:t>Gestión &amp; </a:t>
            </a:r>
            <a:r>
              <a:rPr lang="es-EC" sz="2000" dirty="0" smtClean="0"/>
              <a:t>Operación</a:t>
            </a:r>
          </a:p>
          <a:p>
            <a:pPr marL="800100" lvl="1" indent="-342900" algn="just">
              <a:buClr>
                <a:schemeClr val="tx2">
                  <a:lumMod val="60000"/>
                  <a:lumOff val="40000"/>
                </a:schemeClr>
              </a:buClr>
              <a:buFont typeface="Wingdings" pitchFamily="2" charset="2"/>
              <a:buChar char="ü"/>
            </a:pPr>
            <a:r>
              <a:rPr lang="es-EC" sz="2000" dirty="0"/>
              <a:t>Gestión de Datos Maestros</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Arquitectura y Diseño</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Integración de Datos</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Entrega de Datos</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Calidad de Datos</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Seguridad y privacidad</a:t>
            </a:r>
            <a:r>
              <a:rPr lang="es-EC" sz="2000" dirty="0" smtClean="0"/>
              <a:t>.</a:t>
            </a:r>
          </a:p>
          <a:p>
            <a:pPr marL="800100" lvl="1" indent="-342900" algn="just">
              <a:buClr>
                <a:schemeClr val="tx2">
                  <a:lumMod val="60000"/>
                  <a:lumOff val="40000"/>
                </a:schemeClr>
              </a:buClr>
              <a:buFont typeface="Wingdings" pitchFamily="2" charset="2"/>
              <a:buChar char="ü"/>
            </a:pPr>
            <a:r>
              <a:rPr lang="es-EC" sz="2000" dirty="0"/>
              <a:t>Gestión de Soporte</a:t>
            </a:r>
            <a:r>
              <a:rPr lang="es-EC" sz="2000" dirty="0" smtClean="0"/>
              <a:t>.</a:t>
            </a:r>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 name="2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052736"/>
              <a:ext cx="1862254" cy="2880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6" name="35 Grupo"/>
          <p:cNvGrpSpPr/>
          <p:nvPr/>
        </p:nvGrpSpPr>
        <p:grpSpPr>
          <a:xfrm>
            <a:off x="107504" y="5949280"/>
            <a:ext cx="737223" cy="778569"/>
            <a:chOff x="107504" y="5949280"/>
            <a:chExt cx="737223" cy="778569"/>
          </a:xfrm>
        </p:grpSpPr>
        <p:pic>
          <p:nvPicPr>
            <p:cNvPr id="3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08661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1000"/>
                                        <p:tgtEl>
                                          <p:spTgt spid="16">
                                            <p:txEl>
                                              <p:pRg st="0" end="0"/>
                                            </p:txEl>
                                          </p:spTgt>
                                        </p:tgtEl>
                                      </p:cBhvr>
                                    </p:animEffect>
                                    <p:anim calcmode="lin" valueType="num">
                                      <p:cBhvr>
                                        <p:cTn id="1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1000"/>
                                        <p:tgtEl>
                                          <p:spTgt spid="16">
                                            <p:txEl>
                                              <p:pRg st="2" end="2"/>
                                            </p:txEl>
                                          </p:spTgt>
                                        </p:tgtEl>
                                      </p:cBhvr>
                                    </p:animEffect>
                                    <p:anim calcmode="lin" valueType="num">
                                      <p:cBhvr>
                                        <p:cTn id="2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fade">
                                      <p:cBhvr>
                                        <p:cTn id="36" dur="1000"/>
                                        <p:tgtEl>
                                          <p:spTgt spid="16">
                                            <p:txEl>
                                              <p:pRg st="4" end="4"/>
                                            </p:txEl>
                                          </p:spTgt>
                                        </p:tgtEl>
                                      </p:cBhvr>
                                    </p:animEffect>
                                    <p:anim calcmode="lin" valueType="num">
                                      <p:cBhvr>
                                        <p:cTn id="37"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animEffect transition="in" filter="fade">
                                      <p:cBhvr>
                                        <p:cTn id="47" dur="1000"/>
                                        <p:tgtEl>
                                          <p:spTgt spid="16">
                                            <p:txEl>
                                              <p:pRg st="6" end="6"/>
                                            </p:txEl>
                                          </p:spTgt>
                                        </p:tgtEl>
                                      </p:cBhvr>
                                    </p:animEffect>
                                    <p:anim calcmode="lin" valueType="num">
                                      <p:cBhvr>
                                        <p:cTn id="48"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xEl>
                                              <p:pRg st="7" end="7"/>
                                            </p:txEl>
                                          </p:spTgt>
                                        </p:tgtEl>
                                        <p:attrNameLst>
                                          <p:attrName>style.visibility</p:attrName>
                                        </p:attrNameLst>
                                      </p:cBhvr>
                                      <p:to>
                                        <p:strVal val="visible"/>
                                      </p:to>
                                    </p:set>
                                    <p:animEffect transition="in" filter="fade">
                                      <p:cBhvr>
                                        <p:cTn id="52" dur="1000"/>
                                        <p:tgtEl>
                                          <p:spTgt spid="16">
                                            <p:txEl>
                                              <p:pRg st="7" end="7"/>
                                            </p:txEl>
                                          </p:spTgt>
                                        </p:tgtEl>
                                      </p:cBhvr>
                                    </p:animEffect>
                                    <p:anim calcmode="lin" valueType="num">
                                      <p:cBhvr>
                                        <p:cTn id="53"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6">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xEl>
                                              <p:pRg st="8" end="8"/>
                                            </p:txEl>
                                          </p:spTgt>
                                        </p:tgtEl>
                                        <p:attrNameLst>
                                          <p:attrName>style.visibility</p:attrName>
                                        </p:attrNameLst>
                                      </p:cBhvr>
                                      <p:to>
                                        <p:strVal val="visible"/>
                                      </p:to>
                                    </p:set>
                                    <p:animEffect transition="in" filter="fade">
                                      <p:cBhvr>
                                        <p:cTn id="57" dur="1000"/>
                                        <p:tgtEl>
                                          <p:spTgt spid="16">
                                            <p:txEl>
                                              <p:pRg st="8" end="8"/>
                                            </p:txEl>
                                          </p:spTgt>
                                        </p:tgtEl>
                                      </p:cBhvr>
                                    </p:animEffect>
                                    <p:anim calcmode="lin" valueType="num">
                                      <p:cBhvr>
                                        <p:cTn id="58"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16">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6">
                                            <p:txEl>
                                              <p:pRg st="9" end="9"/>
                                            </p:txEl>
                                          </p:spTgt>
                                        </p:tgtEl>
                                        <p:attrNameLst>
                                          <p:attrName>style.visibility</p:attrName>
                                        </p:attrNameLst>
                                      </p:cBhvr>
                                      <p:to>
                                        <p:strVal val="visible"/>
                                      </p:to>
                                    </p:set>
                                    <p:animEffect transition="in" filter="fade">
                                      <p:cBhvr>
                                        <p:cTn id="62" dur="1000"/>
                                        <p:tgtEl>
                                          <p:spTgt spid="16">
                                            <p:txEl>
                                              <p:pRg st="9" end="9"/>
                                            </p:txEl>
                                          </p:spTgt>
                                        </p:tgtEl>
                                      </p:cBhvr>
                                    </p:animEffect>
                                    <p:anim calcmode="lin" valueType="num">
                                      <p:cBhvr>
                                        <p:cTn id="63" dur="1000" fill="hold"/>
                                        <p:tgtEl>
                                          <p:spTgt spid="16">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16">
                                            <p:txEl>
                                              <p:pRg st="9" end="9"/>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6">
                                            <p:txEl>
                                              <p:pRg st="10" end="10"/>
                                            </p:txEl>
                                          </p:spTgt>
                                        </p:tgtEl>
                                        <p:attrNameLst>
                                          <p:attrName>style.visibility</p:attrName>
                                        </p:attrNameLst>
                                      </p:cBhvr>
                                      <p:to>
                                        <p:strVal val="visible"/>
                                      </p:to>
                                    </p:set>
                                    <p:animEffect transition="in" filter="fade">
                                      <p:cBhvr>
                                        <p:cTn id="67" dur="1000"/>
                                        <p:tgtEl>
                                          <p:spTgt spid="16">
                                            <p:txEl>
                                              <p:pRg st="10" end="10"/>
                                            </p:txEl>
                                          </p:spTgt>
                                        </p:tgtEl>
                                      </p:cBhvr>
                                    </p:animEffect>
                                    <p:anim calcmode="lin" valueType="num">
                                      <p:cBhvr>
                                        <p:cTn id="68" dur="1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16">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6">
                                            <p:txEl>
                                              <p:pRg st="11" end="11"/>
                                            </p:txEl>
                                          </p:spTgt>
                                        </p:tgtEl>
                                        <p:attrNameLst>
                                          <p:attrName>style.visibility</p:attrName>
                                        </p:attrNameLst>
                                      </p:cBhvr>
                                      <p:to>
                                        <p:strVal val="visible"/>
                                      </p:to>
                                    </p:set>
                                    <p:animEffect transition="in" filter="fade">
                                      <p:cBhvr>
                                        <p:cTn id="72" dur="1000"/>
                                        <p:tgtEl>
                                          <p:spTgt spid="16">
                                            <p:txEl>
                                              <p:pRg st="11" end="11"/>
                                            </p:txEl>
                                          </p:spTgt>
                                        </p:tgtEl>
                                      </p:cBhvr>
                                    </p:animEffect>
                                    <p:anim calcmode="lin" valueType="num">
                                      <p:cBhvr>
                                        <p:cTn id="73" dur="1000" fill="hold"/>
                                        <p:tgtEl>
                                          <p:spTgt spid="16">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16">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xEl>
                                              <p:pRg st="12" end="12"/>
                                            </p:txEl>
                                          </p:spTgt>
                                        </p:tgtEl>
                                        <p:attrNameLst>
                                          <p:attrName>style.visibility</p:attrName>
                                        </p:attrNameLst>
                                      </p:cBhvr>
                                      <p:to>
                                        <p:strVal val="visible"/>
                                      </p:to>
                                    </p:set>
                                    <p:animEffect transition="in" filter="fade">
                                      <p:cBhvr>
                                        <p:cTn id="77" dur="1000"/>
                                        <p:tgtEl>
                                          <p:spTgt spid="16">
                                            <p:txEl>
                                              <p:pRg st="12" end="12"/>
                                            </p:txEl>
                                          </p:spTgt>
                                        </p:tgtEl>
                                      </p:cBhvr>
                                    </p:animEffect>
                                    <p:anim calcmode="lin" valueType="num">
                                      <p:cBhvr>
                                        <p:cTn id="78" dur="10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16">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6">
                                            <p:txEl>
                                              <p:pRg st="13" end="13"/>
                                            </p:txEl>
                                          </p:spTgt>
                                        </p:tgtEl>
                                        <p:attrNameLst>
                                          <p:attrName>style.visibility</p:attrName>
                                        </p:attrNameLst>
                                      </p:cBhvr>
                                      <p:to>
                                        <p:strVal val="visible"/>
                                      </p:to>
                                    </p:set>
                                    <p:animEffect transition="in" filter="fade">
                                      <p:cBhvr>
                                        <p:cTn id="82" dur="1000"/>
                                        <p:tgtEl>
                                          <p:spTgt spid="16">
                                            <p:txEl>
                                              <p:pRg st="13" end="13"/>
                                            </p:txEl>
                                          </p:spTgt>
                                        </p:tgtEl>
                                      </p:cBhvr>
                                    </p:animEffect>
                                    <p:anim calcmode="lin" valueType="num">
                                      <p:cBhvr>
                                        <p:cTn id="83" dur="1000" fill="hold"/>
                                        <p:tgtEl>
                                          <p:spTgt spid="16">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1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194920"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7: </a:t>
            </a:r>
            <a:r>
              <a:rPr lang="es-EC" sz="2400" b="1" dirty="0" smtClean="0">
                <a:solidFill>
                  <a:schemeClr val="tx2">
                    <a:lumMod val="60000"/>
                    <a:lumOff val="40000"/>
                  </a:schemeClr>
                </a:solidFill>
                <a:latin typeface="Albertus MT" pitchFamily="18" charset="0"/>
              </a:rPr>
              <a:t>Identificar Áreas de Decisión</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516216" y="15060"/>
            <a:ext cx="1862254" cy="1539103"/>
            <a:chOff x="6516216" y="15060"/>
            <a:chExt cx="1862254" cy="1539103"/>
          </a:xfrm>
        </p:grpSpPr>
        <p:pic>
          <p:nvPicPr>
            <p:cNvPr id="2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Rectángulo redondeado"/>
            <p:cNvSpPr/>
            <p:nvPr/>
          </p:nvSpPr>
          <p:spPr>
            <a:xfrm>
              <a:off x="6516216" y="1052736"/>
              <a:ext cx="1862254" cy="2880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1974502"/>
            <a:ext cx="7388225"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13 Grupo"/>
          <p:cNvGrpSpPr/>
          <p:nvPr/>
        </p:nvGrpSpPr>
        <p:grpSpPr>
          <a:xfrm>
            <a:off x="107504" y="5949280"/>
            <a:ext cx="737223" cy="778569"/>
            <a:chOff x="107504" y="5949280"/>
            <a:chExt cx="737223" cy="778569"/>
          </a:xfrm>
        </p:grpSpPr>
        <p:pic>
          <p:nvPicPr>
            <p:cNvPr id="15"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99941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barn(inVertical)">
                                      <p:cBhvr>
                                        <p:cTn id="16"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698976"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8</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Estrategia de BI</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508032"/>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000" dirty="0" smtClean="0"/>
              <a:t>Alineación con el Negocio.</a:t>
            </a:r>
          </a:p>
          <a:p>
            <a:pPr marL="800100" lvl="1" indent="-342900" algn="just">
              <a:buClr>
                <a:schemeClr val="tx2">
                  <a:lumMod val="60000"/>
                  <a:lumOff val="40000"/>
                </a:schemeClr>
              </a:buClr>
              <a:buFont typeface="Wingdings" pitchFamily="2" charset="2"/>
              <a:buChar char="ü"/>
            </a:pPr>
            <a:r>
              <a:rPr lang="es-EC" sz="2000" dirty="0" smtClean="0"/>
              <a:t>Identificar Objetivos Corporativos.</a:t>
            </a:r>
          </a:p>
          <a:p>
            <a:pPr marL="800100" lvl="1" indent="-342900" algn="just">
              <a:buClr>
                <a:schemeClr val="tx2">
                  <a:lumMod val="60000"/>
                  <a:lumOff val="40000"/>
                </a:schemeClr>
              </a:buClr>
              <a:buFont typeface="Wingdings" pitchFamily="2" charset="2"/>
              <a:buChar char="ü"/>
            </a:pPr>
            <a:r>
              <a:rPr lang="es-EC" sz="2000" dirty="0" smtClean="0"/>
              <a:t>Identificar métricas, </a:t>
            </a:r>
            <a:r>
              <a:rPr lang="es-EC" sz="2000" dirty="0" err="1" smtClean="0"/>
              <a:t>KPI’s</a:t>
            </a:r>
            <a:r>
              <a:rPr lang="es-EC" sz="2000" dirty="0" smtClean="0"/>
              <a:t> que satisfagan los objetivos estratégicos.</a:t>
            </a:r>
          </a:p>
          <a:p>
            <a:pPr marL="342900" lvl="0" indent="-342900" algn="just">
              <a:buClr>
                <a:schemeClr val="tx2">
                  <a:lumMod val="60000"/>
                  <a:lumOff val="40000"/>
                </a:schemeClr>
              </a:buClr>
              <a:buFont typeface="Wingdings" pitchFamily="2" charset="2"/>
              <a:buChar char="ü"/>
            </a:pPr>
            <a:endParaRPr lang="es-EC" sz="2000" dirty="0" smtClean="0"/>
          </a:p>
          <a:p>
            <a:pPr marL="342900" lvl="0" indent="-342900" algn="just">
              <a:buClr>
                <a:schemeClr val="tx2">
                  <a:lumMod val="60000"/>
                  <a:lumOff val="40000"/>
                </a:schemeClr>
              </a:buClr>
              <a:buFont typeface="Wingdings" pitchFamily="2" charset="2"/>
              <a:buChar char="ü"/>
            </a:pPr>
            <a:r>
              <a:rPr lang="es-EC" sz="2000" dirty="0" smtClean="0"/>
              <a:t>Cultura Organizacional</a:t>
            </a:r>
          </a:p>
          <a:p>
            <a:pPr marL="800100" lvl="1" indent="-342900" algn="just">
              <a:buClr>
                <a:schemeClr val="tx2">
                  <a:lumMod val="60000"/>
                  <a:lumOff val="40000"/>
                </a:schemeClr>
              </a:buClr>
              <a:buFont typeface="Wingdings" pitchFamily="2" charset="2"/>
              <a:buChar char="ü"/>
            </a:pPr>
            <a:r>
              <a:rPr lang="es-EC" sz="2000" dirty="0" smtClean="0"/>
              <a:t>Identificar cultura y procesos.</a:t>
            </a:r>
          </a:p>
          <a:p>
            <a:pPr marL="800100" lvl="1" indent="-342900" algn="just">
              <a:buClr>
                <a:schemeClr val="tx2">
                  <a:lumMod val="60000"/>
                  <a:lumOff val="40000"/>
                </a:schemeClr>
              </a:buClr>
              <a:buFont typeface="Wingdings" pitchFamily="2" charset="2"/>
              <a:buChar char="ü"/>
            </a:pPr>
            <a:r>
              <a:rPr lang="es-EC" sz="2000" dirty="0" smtClean="0"/>
              <a:t>Identificar unidades de negocio.</a:t>
            </a:r>
          </a:p>
          <a:p>
            <a:pPr marL="800100" lvl="1" indent="-342900" algn="just">
              <a:buClr>
                <a:schemeClr val="tx2">
                  <a:lumMod val="60000"/>
                  <a:lumOff val="40000"/>
                </a:schemeClr>
              </a:buClr>
              <a:buFont typeface="Wingdings" pitchFamily="2" charset="2"/>
              <a:buChar char="ü"/>
            </a:pPr>
            <a:r>
              <a:rPr lang="es-EC" sz="2000" dirty="0" smtClean="0"/>
              <a:t>Establecer procesos de comunicación y capacitación constante	y consiente de las soluciones de BI.</a:t>
            </a:r>
          </a:p>
          <a:p>
            <a:pPr marL="800100" lvl="1" indent="-342900" algn="just">
              <a:buClr>
                <a:schemeClr val="tx2">
                  <a:lumMod val="60000"/>
                  <a:lumOff val="40000"/>
                </a:schemeClr>
              </a:buClr>
              <a:buFont typeface="Wingdings" pitchFamily="2" charset="2"/>
              <a:buChar char="ü"/>
            </a:pPr>
            <a:r>
              <a:rPr lang="es-EC" sz="2000" dirty="0" smtClean="0"/>
              <a:t>Determinar y establecer las formas y medios de recolección de requerimientos.</a:t>
            </a:r>
          </a:p>
          <a:p>
            <a:pPr marL="800100" lvl="1" indent="-342900" algn="just">
              <a:buClr>
                <a:schemeClr val="tx2">
                  <a:lumMod val="60000"/>
                  <a:lumOff val="40000"/>
                </a:schemeClr>
              </a:buClr>
              <a:buFont typeface="Wingdings" pitchFamily="2" charset="2"/>
              <a:buChar char="ü"/>
            </a:pPr>
            <a:r>
              <a:rPr lang="es-EC" sz="2000" dirty="0" smtClean="0"/>
              <a:t>Gestionar el cambio.</a:t>
            </a:r>
            <a:endParaRPr lang="es-EC" sz="2000" dirty="0"/>
          </a:p>
          <a:p>
            <a:pPr marL="800100" lvl="1" indent="-342900" algn="just">
              <a:buClr>
                <a:schemeClr val="tx2">
                  <a:lumMod val="60000"/>
                  <a:lumOff val="40000"/>
                </a:schemeClr>
              </a:buClr>
              <a:buFont typeface="Wingdings" pitchFamily="2" charset="2"/>
              <a:buChar char="ü"/>
            </a:pPr>
            <a:endParaRPr lang="es-EC" sz="2000" dirty="0"/>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 name="2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16632"/>
              <a:ext cx="1862254" cy="432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9" name="28 Grupo"/>
          <p:cNvGrpSpPr/>
          <p:nvPr/>
        </p:nvGrpSpPr>
        <p:grpSpPr>
          <a:xfrm>
            <a:off x="107504" y="5949280"/>
            <a:ext cx="737223" cy="778569"/>
            <a:chOff x="107504" y="5949280"/>
            <a:chExt cx="737223" cy="778569"/>
          </a:xfrm>
        </p:grpSpPr>
        <p:pic>
          <p:nvPicPr>
            <p:cNvPr id="3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5177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1000"/>
                                        <p:tgtEl>
                                          <p:spTgt spid="16">
                                            <p:txEl>
                                              <p:pRg st="0" end="0"/>
                                            </p:txEl>
                                          </p:spTgt>
                                        </p:tgtEl>
                                      </p:cBhvr>
                                    </p:animEffect>
                                    <p:anim calcmode="lin" valueType="num">
                                      <p:cBhvr>
                                        <p:cTn id="1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1000"/>
                                        <p:tgtEl>
                                          <p:spTgt spid="16">
                                            <p:txEl>
                                              <p:pRg st="2" end="2"/>
                                            </p:txEl>
                                          </p:spTgt>
                                        </p:tgtEl>
                                      </p:cBhvr>
                                    </p:animEffect>
                                    <p:anim calcmode="lin" valueType="num">
                                      <p:cBhvr>
                                        <p:cTn id="2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1000"/>
                                        <p:tgtEl>
                                          <p:spTgt spid="16">
                                            <p:txEl>
                                              <p:pRg st="4" end="4"/>
                                            </p:txEl>
                                          </p:spTgt>
                                        </p:tgtEl>
                                      </p:cBhvr>
                                    </p:animEffect>
                                    <p:anim calcmode="lin" valueType="num">
                                      <p:cBhvr>
                                        <p:cTn id="33"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fade">
                                      <p:cBhvr>
                                        <p:cTn id="37" dur="1000"/>
                                        <p:tgtEl>
                                          <p:spTgt spid="16">
                                            <p:txEl>
                                              <p:pRg st="5" end="5"/>
                                            </p:txEl>
                                          </p:spTgt>
                                        </p:tgtEl>
                                      </p:cBhvr>
                                    </p:animEffect>
                                    <p:anim calcmode="lin" valueType="num">
                                      <p:cBhvr>
                                        <p:cTn id="38"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fade">
                                      <p:cBhvr>
                                        <p:cTn id="42" dur="1000"/>
                                        <p:tgtEl>
                                          <p:spTgt spid="16">
                                            <p:txEl>
                                              <p:pRg st="6" end="6"/>
                                            </p:txEl>
                                          </p:spTgt>
                                        </p:tgtEl>
                                      </p:cBhvr>
                                    </p:animEffect>
                                    <p:anim calcmode="lin" valueType="num">
                                      <p:cBhvr>
                                        <p:cTn id="43"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xEl>
                                              <p:pRg st="8" end="8"/>
                                            </p:txEl>
                                          </p:spTgt>
                                        </p:tgtEl>
                                        <p:attrNameLst>
                                          <p:attrName>style.visibility</p:attrName>
                                        </p:attrNameLst>
                                      </p:cBhvr>
                                      <p:to>
                                        <p:strVal val="visible"/>
                                      </p:to>
                                    </p:set>
                                    <p:animEffect transition="in" filter="fade">
                                      <p:cBhvr>
                                        <p:cTn id="52" dur="1000"/>
                                        <p:tgtEl>
                                          <p:spTgt spid="16">
                                            <p:txEl>
                                              <p:pRg st="8" end="8"/>
                                            </p:txEl>
                                          </p:spTgt>
                                        </p:tgtEl>
                                      </p:cBhvr>
                                    </p:animEffect>
                                    <p:anim calcmode="lin" valueType="num">
                                      <p:cBhvr>
                                        <p:cTn id="53"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16">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xEl>
                                              <p:pRg st="9" end="9"/>
                                            </p:txEl>
                                          </p:spTgt>
                                        </p:tgtEl>
                                        <p:attrNameLst>
                                          <p:attrName>style.visibility</p:attrName>
                                        </p:attrNameLst>
                                      </p:cBhvr>
                                      <p:to>
                                        <p:strVal val="visible"/>
                                      </p:to>
                                    </p:set>
                                    <p:animEffect transition="in" filter="fade">
                                      <p:cBhvr>
                                        <p:cTn id="57" dur="1000"/>
                                        <p:tgtEl>
                                          <p:spTgt spid="16">
                                            <p:txEl>
                                              <p:pRg st="9" end="9"/>
                                            </p:txEl>
                                          </p:spTgt>
                                        </p:tgtEl>
                                      </p:cBhvr>
                                    </p:animEffect>
                                    <p:anim calcmode="lin" valueType="num">
                                      <p:cBhvr>
                                        <p:cTn id="58" dur="1000" fill="hold"/>
                                        <p:tgtEl>
                                          <p:spTgt spid="16">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1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698976"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8</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Estrategia de BI</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508032"/>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000" dirty="0" smtClean="0"/>
              <a:t>Tecnología.</a:t>
            </a:r>
          </a:p>
          <a:p>
            <a:pPr marL="800100" lvl="1" indent="-342900" algn="just">
              <a:buClr>
                <a:schemeClr val="tx2">
                  <a:lumMod val="60000"/>
                  <a:lumOff val="40000"/>
                </a:schemeClr>
              </a:buClr>
              <a:buFont typeface="Wingdings" pitchFamily="2" charset="2"/>
              <a:buChar char="ü"/>
            </a:pPr>
            <a:r>
              <a:rPr lang="es-EC" sz="2000" dirty="0" smtClean="0"/>
              <a:t>Definir plataforma de BI.</a:t>
            </a:r>
          </a:p>
          <a:p>
            <a:pPr marL="800100" lvl="1" indent="-342900" algn="just">
              <a:buClr>
                <a:schemeClr val="tx2">
                  <a:lumMod val="60000"/>
                  <a:lumOff val="40000"/>
                </a:schemeClr>
              </a:buClr>
              <a:buFont typeface="Wingdings" pitchFamily="2" charset="2"/>
              <a:buChar char="ü"/>
            </a:pPr>
            <a:r>
              <a:rPr lang="es-EC" sz="2000" dirty="0" smtClean="0"/>
              <a:t>Estandarizar plataforma tecnológica (empresa).</a:t>
            </a:r>
          </a:p>
          <a:p>
            <a:pPr marL="800100" lvl="1" indent="-342900" algn="just">
              <a:buClr>
                <a:schemeClr val="tx2">
                  <a:lumMod val="60000"/>
                  <a:lumOff val="40000"/>
                </a:schemeClr>
              </a:buClr>
              <a:buFont typeface="Wingdings" pitchFamily="2" charset="2"/>
              <a:buChar char="ü"/>
            </a:pPr>
            <a:r>
              <a:rPr lang="es-EC" sz="2000" dirty="0" smtClean="0"/>
              <a:t>Centralizar datos de la empresa.</a:t>
            </a:r>
          </a:p>
          <a:p>
            <a:pPr marL="342900" lvl="0" indent="-342900" algn="just">
              <a:buClr>
                <a:schemeClr val="tx2">
                  <a:lumMod val="60000"/>
                  <a:lumOff val="40000"/>
                </a:schemeClr>
              </a:buClr>
              <a:buFont typeface="Wingdings" pitchFamily="2" charset="2"/>
              <a:buChar char="ü"/>
            </a:pPr>
            <a:endParaRPr lang="es-EC" sz="2000" dirty="0" smtClean="0"/>
          </a:p>
          <a:p>
            <a:pPr marL="342900" lvl="0" indent="-342900" algn="just">
              <a:buClr>
                <a:schemeClr val="tx2">
                  <a:lumMod val="60000"/>
                  <a:lumOff val="40000"/>
                </a:schemeClr>
              </a:buClr>
              <a:buFont typeface="Wingdings" pitchFamily="2" charset="2"/>
              <a:buChar char="ü"/>
            </a:pPr>
            <a:r>
              <a:rPr lang="es-EC" sz="2000" dirty="0" err="1" smtClean="0"/>
              <a:t>Roadmap</a:t>
            </a:r>
            <a:endParaRPr lang="es-EC" sz="2000" dirty="0" smtClean="0"/>
          </a:p>
          <a:p>
            <a:pPr marL="800100" lvl="1" indent="-342900" algn="just">
              <a:buClr>
                <a:schemeClr val="tx2">
                  <a:lumMod val="60000"/>
                  <a:lumOff val="40000"/>
                </a:schemeClr>
              </a:buClr>
              <a:buFont typeface="Wingdings" pitchFamily="2" charset="2"/>
              <a:buChar char="ü"/>
            </a:pPr>
            <a:r>
              <a:rPr lang="es-EC" sz="2000" dirty="0"/>
              <a:t>Definir mapa de ruta.</a:t>
            </a:r>
          </a:p>
          <a:p>
            <a:pPr marL="800100" lvl="1" indent="-342900" algn="just">
              <a:buClr>
                <a:schemeClr val="tx2">
                  <a:lumMod val="60000"/>
                  <a:lumOff val="40000"/>
                </a:schemeClr>
              </a:buClr>
              <a:buFont typeface="Wingdings" pitchFamily="2" charset="2"/>
              <a:buChar char="ü"/>
            </a:pPr>
            <a:r>
              <a:rPr lang="es-EC" sz="2000" dirty="0"/>
              <a:t>Definir metodología de desarrollo para soluciones de BI</a:t>
            </a:r>
            <a:r>
              <a:rPr lang="es-EC" sz="2000" dirty="0" smtClean="0"/>
              <a:t>.</a:t>
            </a:r>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 name="2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16632"/>
              <a:ext cx="1862254" cy="432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6" name="35 Grupo"/>
          <p:cNvGrpSpPr/>
          <p:nvPr/>
        </p:nvGrpSpPr>
        <p:grpSpPr>
          <a:xfrm>
            <a:off x="107504" y="5949280"/>
            <a:ext cx="737223" cy="778569"/>
            <a:chOff x="107504" y="5949280"/>
            <a:chExt cx="737223" cy="778569"/>
          </a:xfrm>
        </p:grpSpPr>
        <p:pic>
          <p:nvPicPr>
            <p:cNvPr id="3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46488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1000"/>
                                        <p:tgtEl>
                                          <p:spTgt spid="16">
                                            <p:txEl>
                                              <p:pRg st="0" end="0"/>
                                            </p:txEl>
                                          </p:spTgt>
                                        </p:tgtEl>
                                      </p:cBhvr>
                                    </p:animEffect>
                                    <p:anim calcmode="lin" valueType="num">
                                      <p:cBhvr>
                                        <p:cTn id="1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1000"/>
                                        <p:tgtEl>
                                          <p:spTgt spid="16">
                                            <p:txEl>
                                              <p:pRg st="2" end="2"/>
                                            </p:txEl>
                                          </p:spTgt>
                                        </p:tgtEl>
                                      </p:cBhvr>
                                    </p:animEffect>
                                    <p:anim calcmode="lin" valueType="num">
                                      <p:cBhvr>
                                        <p:cTn id="2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fade">
                                      <p:cBhvr>
                                        <p:cTn id="37" dur="1000"/>
                                        <p:tgtEl>
                                          <p:spTgt spid="16">
                                            <p:txEl>
                                              <p:pRg st="5" end="5"/>
                                            </p:txEl>
                                          </p:spTgt>
                                        </p:tgtEl>
                                      </p:cBhvr>
                                    </p:animEffect>
                                    <p:anim calcmode="lin" valueType="num">
                                      <p:cBhvr>
                                        <p:cTn id="38"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fade">
                                      <p:cBhvr>
                                        <p:cTn id="42" dur="1000"/>
                                        <p:tgtEl>
                                          <p:spTgt spid="16">
                                            <p:txEl>
                                              <p:pRg st="6" end="6"/>
                                            </p:txEl>
                                          </p:spTgt>
                                        </p:tgtEl>
                                      </p:cBhvr>
                                    </p:animEffect>
                                    <p:anim calcmode="lin" valueType="num">
                                      <p:cBhvr>
                                        <p:cTn id="43"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698976"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8</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Estrategia de BI</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288031"/>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000" dirty="0" smtClean="0"/>
              <a:t>Gestión de rendimiento Equipo de BI.</a:t>
            </a:r>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 name="2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16632"/>
              <a:ext cx="1862254" cy="432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2048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287" t="26191" r="15109" b="35030"/>
          <a:stretch/>
        </p:blipFill>
        <p:spPr bwMode="auto">
          <a:xfrm>
            <a:off x="1331640" y="2334167"/>
            <a:ext cx="6095156" cy="267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35 Grupo"/>
          <p:cNvGrpSpPr/>
          <p:nvPr/>
        </p:nvGrpSpPr>
        <p:grpSpPr>
          <a:xfrm>
            <a:off x="107504" y="5949280"/>
            <a:ext cx="737223" cy="778569"/>
            <a:chOff x="107504" y="5949280"/>
            <a:chExt cx="737223" cy="778569"/>
          </a:xfrm>
        </p:grpSpPr>
        <p:pic>
          <p:nvPicPr>
            <p:cNvPr id="3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20396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20482"/>
                                        </p:tgtEl>
                                        <p:attrNameLst>
                                          <p:attrName>style.visibility</p:attrName>
                                        </p:attrNameLst>
                                      </p:cBhvr>
                                      <p:to>
                                        <p:strVal val="visible"/>
                                      </p:to>
                                    </p:set>
                                    <p:animEffect transition="in" filter="barn(inVertical)">
                                      <p:cBhvr>
                                        <p:cTn id="2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EC" dirty="0" smtClean="0">
                <a:effectLst>
                  <a:outerShdw blurRad="38100" dist="38100" dir="2700000" algn="tl">
                    <a:srgbClr val="000000">
                      <a:alpha val="43137"/>
                    </a:srgbClr>
                  </a:outerShdw>
                </a:effectLst>
              </a:rPr>
              <a:t>Validación</a:t>
            </a:r>
            <a:endParaRPr lang="es-MX" dirty="0">
              <a:effectLst>
                <a:outerShdw blurRad="38100" dist="38100" dir="2700000" algn="tl">
                  <a:srgbClr val="000000">
                    <a:alpha val="43137"/>
                  </a:srgbClr>
                </a:outerShdw>
              </a:effectLst>
            </a:endParaRPr>
          </a:p>
        </p:txBody>
      </p:sp>
      <p:sp>
        <p:nvSpPr>
          <p:cNvPr id="6" name="5 Subtítulo"/>
          <p:cNvSpPr>
            <a:spLocks noGrp="1"/>
          </p:cNvSpPr>
          <p:nvPr>
            <p:ph type="subTitle" idx="1"/>
          </p:nvPr>
        </p:nvSpPr>
        <p:spPr/>
        <p:txBody>
          <a:bodyPr vert="horz" lIns="91440" tIns="45720" rIns="91440" bIns="45720" rtlCol="0">
            <a:normAutofit/>
          </a:bodyPr>
          <a:lstStyle/>
          <a:p>
            <a:r>
              <a:rPr lang="es-MX" dirty="0" smtClean="0">
                <a:solidFill>
                  <a:schemeClr val="tx2">
                    <a:lumMod val="60000"/>
                    <a:lumOff val="40000"/>
                  </a:schemeClr>
                </a:solidFill>
              </a:rPr>
              <a:t>Validación de la Guía del Gobierno de BI</a:t>
            </a:r>
            <a:endParaRPr lang="es-MX" dirty="0">
              <a:solidFill>
                <a:schemeClr val="tx2">
                  <a:lumMod val="60000"/>
                  <a:lumOff val="40000"/>
                </a:schemeClr>
              </a:solidFill>
            </a:endParaRPr>
          </a:p>
        </p:txBody>
      </p:sp>
      <p:sp>
        <p:nvSpPr>
          <p:cNvPr id="13"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4" name="13 Grupo"/>
          <p:cNvGrpSpPr/>
          <p:nvPr/>
        </p:nvGrpSpPr>
        <p:grpSpPr>
          <a:xfrm>
            <a:off x="107504" y="5949280"/>
            <a:ext cx="737223" cy="778569"/>
            <a:chOff x="107504" y="5949280"/>
            <a:chExt cx="737223" cy="778569"/>
          </a:xfrm>
        </p:grpSpPr>
        <p:pic>
          <p:nvPicPr>
            <p:cNvPr id="15"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2502941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r>
              <a:rPr lang="es-MX" sz="3600" b="1" dirty="0" smtClean="0">
                <a:solidFill>
                  <a:schemeClr val="tx2">
                    <a:lumMod val="60000"/>
                    <a:lumOff val="40000"/>
                  </a:schemeClr>
                </a:solidFill>
                <a:latin typeface="Albertus MT" pitchFamily="18" charset="0"/>
              </a:rPr>
              <a:t>Antecedentes</a:t>
            </a:r>
            <a:endParaRPr lang="es-MX" sz="36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4508032"/>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2400" dirty="0" smtClean="0"/>
              <a:t>Mediante </a:t>
            </a:r>
            <a:r>
              <a:rPr lang="es-EC" sz="2400" b="1" dirty="0" smtClean="0"/>
              <a:t>Caso Práctico</a:t>
            </a:r>
            <a:r>
              <a:rPr lang="es-EC" sz="2400" dirty="0" smtClean="0"/>
              <a:t> en </a:t>
            </a:r>
            <a:r>
              <a:rPr lang="es-EC" sz="2400" b="1" dirty="0" err="1" smtClean="0"/>
              <a:t>Diners</a:t>
            </a:r>
            <a:r>
              <a:rPr lang="es-EC" sz="2400" b="1" dirty="0" smtClean="0"/>
              <a:t> Club del Ecuador S.A</a:t>
            </a:r>
            <a:r>
              <a:rPr lang="es-EC" sz="2400" dirty="0" smtClean="0"/>
              <a:t>.</a:t>
            </a:r>
          </a:p>
          <a:p>
            <a:pPr marL="342900" lvl="0" indent="-342900" algn="just">
              <a:buClr>
                <a:schemeClr val="tx2">
                  <a:lumMod val="60000"/>
                  <a:lumOff val="40000"/>
                </a:schemeClr>
              </a:buClr>
              <a:buFont typeface="Wingdings" pitchFamily="2" charset="2"/>
              <a:buChar char="ü"/>
            </a:pPr>
            <a:r>
              <a:rPr lang="es-EC" sz="2400" dirty="0" smtClean="0"/>
              <a:t>Despliegue en Unidad de Gestión de Información.</a:t>
            </a:r>
          </a:p>
          <a:p>
            <a:pPr marL="342900" lvl="0" indent="-342900" algn="just">
              <a:buClr>
                <a:schemeClr val="tx2">
                  <a:lumMod val="60000"/>
                  <a:lumOff val="40000"/>
                </a:schemeClr>
              </a:buClr>
              <a:buFont typeface="Wingdings" pitchFamily="2" charset="2"/>
              <a:buChar char="ü"/>
            </a:pPr>
            <a:r>
              <a:rPr lang="es-EC" sz="2400" dirty="0" smtClean="0"/>
              <a:t>Unidad bajo dirección de Gerencia Nacional de Planeación y Finanzas.</a:t>
            </a:r>
          </a:p>
          <a:p>
            <a:pPr marL="342900" lvl="0" indent="-342900" algn="just">
              <a:buClr>
                <a:schemeClr val="tx2">
                  <a:lumMod val="60000"/>
                  <a:lumOff val="40000"/>
                </a:schemeClr>
              </a:buClr>
              <a:buFont typeface="Wingdings" pitchFamily="2" charset="2"/>
              <a:buChar char="ü"/>
            </a:pPr>
            <a:r>
              <a:rPr lang="es-EC" sz="2400" dirty="0" smtClean="0"/>
              <a:t>Unidad con 2 años de creación.</a:t>
            </a:r>
          </a:p>
          <a:p>
            <a:pPr marL="342900" lvl="0" indent="-342900" algn="just">
              <a:buClr>
                <a:schemeClr val="tx2">
                  <a:lumMod val="60000"/>
                  <a:lumOff val="40000"/>
                </a:schemeClr>
              </a:buClr>
              <a:buFont typeface="Wingdings" pitchFamily="2" charset="2"/>
              <a:buChar char="ü"/>
            </a:pPr>
            <a:r>
              <a:rPr lang="es-EC" sz="2400" dirty="0" smtClean="0"/>
              <a:t>Conformada por 15 personas.</a:t>
            </a:r>
          </a:p>
          <a:p>
            <a:pPr marL="342900" lvl="0" indent="-342900" algn="just">
              <a:buClr>
                <a:schemeClr val="tx2">
                  <a:lumMod val="60000"/>
                  <a:lumOff val="40000"/>
                </a:schemeClr>
              </a:buClr>
              <a:buFont typeface="Wingdings" pitchFamily="2" charset="2"/>
              <a:buChar char="ü"/>
            </a:pPr>
            <a:r>
              <a:rPr lang="es-EC" sz="2400" dirty="0" smtClean="0"/>
              <a:t>Se desplegó la guía y se realizó un contraste con respecto al estado actual de la unidad; se descartaron y se adoptaron puntos de la guía.</a:t>
            </a:r>
          </a:p>
        </p:txBody>
      </p:sp>
      <p:grpSp>
        <p:nvGrpSpPr>
          <p:cNvPr id="18" name="17 Grupo"/>
          <p:cNvGrpSpPr/>
          <p:nvPr/>
        </p:nvGrpSpPr>
        <p:grpSpPr>
          <a:xfrm>
            <a:off x="6733864" y="4869160"/>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17" name="16 Grupo"/>
          <p:cNvGrpSpPr/>
          <p:nvPr/>
        </p:nvGrpSpPr>
        <p:grpSpPr>
          <a:xfrm>
            <a:off x="107504" y="5949280"/>
            <a:ext cx="737223" cy="778569"/>
            <a:chOff x="107504" y="5949280"/>
            <a:chExt cx="737223" cy="778569"/>
          </a:xfrm>
        </p:grpSpPr>
        <p:pic>
          <p:nvPicPr>
            <p:cNvPr id="28"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4771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1000"/>
                                        <p:tgtEl>
                                          <p:spTgt spid="16">
                                            <p:txEl>
                                              <p:pRg st="1" end="1"/>
                                            </p:txEl>
                                          </p:spTgt>
                                        </p:tgtEl>
                                      </p:cBhvr>
                                    </p:animEffect>
                                    <p:anim calcmode="lin" valueType="num">
                                      <p:cBhvr>
                                        <p:cTn id="2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1000"/>
                                        <p:tgtEl>
                                          <p:spTgt spid="16">
                                            <p:txEl>
                                              <p:pRg st="2" end="2"/>
                                            </p:txEl>
                                          </p:spTgt>
                                        </p:tgtEl>
                                      </p:cBhvr>
                                    </p:animEffect>
                                    <p:anim calcmode="lin" valueType="num">
                                      <p:cBhvr>
                                        <p:cTn id="2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1000"/>
                                        <p:tgtEl>
                                          <p:spTgt spid="16">
                                            <p:txEl>
                                              <p:pRg st="3" end="3"/>
                                            </p:txEl>
                                          </p:spTgt>
                                        </p:tgtEl>
                                      </p:cBhvr>
                                    </p:animEffect>
                                    <p:anim calcmode="lin" valueType="num">
                                      <p:cBhvr>
                                        <p:cTn id="3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fade">
                                      <p:cBhvr>
                                        <p:cTn id="37" dur="1000"/>
                                        <p:tgtEl>
                                          <p:spTgt spid="16">
                                            <p:txEl>
                                              <p:pRg st="4" end="4"/>
                                            </p:txEl>
                                          </p:spTgt>
                                        </p:tgtEl>
                                      </p:cBhvr>
                                    </p:animEffect>
                                    <p:anim calcmode="lin" valueType="num">
                                      <p:cBhvr>
                                        <p:cTn id="3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Effect transition="in" filter="fade">
                                      <p:cBhvr>
                                        <p:cTn id="43" dur="1000"/>
                                        <p:tgtEl>
                                          <p:spTgt spid="16">
                                            <p:txEl>
                                              <p:pRg st="5" end="5"/>
                                            </p:txEl>
                                          </p:spTgt>
                                        </p:tgtEl>
                                      </p:cBhvr>
                                    </p:animEffect>
                                    <p:anim calcmode="lin" valueType="num">
                                      <p:cBhvr>
                                        <p:cTn id="44"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1: Análisis General - Involucrados</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aphicFrame>
        <p:nvGraphicFramePr>
          <p:cNvPr id="3" name="2 Tabla"/>
          <p:cNvGraphicFramePr>
            <a:graphicFrameLocks noGrp="1"/>
          </p:cNvGraphicFramePr>
          <p:nvPr>
            <p:extLst>
              <p:ext uri="{D42A27DB-BD31-4B8C-83A1-F6EECF244321}">
                <p14:modId xmlns:p14="http://schemas.microsoft.com/office/powerpoint/2010/main" val="1519830672"/>
              </p:ext>
            </p:extLst>
          </p:nvPr>
        </p:nvGraphicFramePr>
        <p:xfrm>
          <a:off x="899592" y="1916832"/>
          <a:ext cx="7470016" cy="2743200"/>
        </p:xfrm>
        <a:graphic>
          <a:graphicData uri="http://schemas.openxmlformats.org/drawingml/2006/table">
            <a:tbl>
              <a:tblPr firstRow="1" firstCol="1" bandRow="1">
                <a:tableStyleId>{5C22544A-7EE6-4342-B048-85BDC9FD1C3A}</a:tableStyleId>
              </a:tblPr>
              <a:tblGrid>
                <a:gridCol w="2266514"/>
                <a:gridCol w="2731222"/>
                <a:gridCol w="2472280"/>
              </a:tblGrid>
              <a:tr h="0">
                <a:tc>
                  <a:txBody>
                    <a:bodyPr/>
                    <a:lstStyle/>
                    <a:p>
                      <a:pPr marL="0" marR="0" indent="0" algn="ctr">
                        <a:lnSpc>
                          <a:spcPct val="150000"/>
                        </a:lnSpc>
                        <a:spcBef>
                          <a:spcPts val="600"/>
                        </a:spcBef>
                        <a:spcAft>
                          <a:spcPts val="600"/>
                        </a:spcAft>
                      </a:pPr>
                      <a:r>
                        <a:rPr lang="es-EC" sz="1200" b="1" dirty="0">
                          <a:effectLst/>
                        </a:rPr>
                        <a:t>Guía</a:t>
                      </a:r>
                      <a:endParaRPr lang="es-EC" sz="1200" b="1" dirty="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b="1" dirty="0">
                          <a:effectLst/>
                        </a:rPr>
                        <a:t>Previa Conformación Unidad</a:t>
                      </a:r>
                      <a:endParaRPr lang="es-EC" sz="1200" b="1" dirty="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b="1" dirty="0">
                          <a:effectLst/>
                        </a:rPr>
                        <a:t>Actualidad</a:t>
                      </a:r>
                      <a:endParaRPr lang="es-EC" sz="1200" b="1" dirty="0">
                        <a:effectLst/>
                        <a:latin typeface="Arial"/>
                        <a:ea typeface="Times New Roman"/>
                      </a:endParaRPr>
                    </a:p>
                  </a:txBody>
                  <a:tcPr marL="68580" marR="68580" marT="0" marB="0" anchor="ctr"/>
                </a:tc>
              </a:tr>
              <a:tr h="0">
                <a:tc>
                  <a:txBody>
                    <a:bodyPr/>
                    <a:lstStyle/>
                    <a:p>
                      <a:pPr marL="0" marR="0" indent="0" algn="ctr">
                        <a:lnSpc>
                          <a:spcPct val="150000"/>
                        </a:lnSpc>
                        <a:spcBef>
                          <a:spcPts val="600"/>
                        </a:spcBef>
                        <a:spcAft>
                          <a:spcPts val="600"/>
                        </a:spcAft>
                      </a:pPr>
                      <a:r>
                        <a:rPr lang="es-EC" sz="1200">
                          <a:effectLst/>
                        </a:rPr>
                        <a:t>Directores y Ejecutivos</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Gerencias Nacionales</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Gerencias Nacionales</a:t>
                      </a:r>
                      <a:endParaRPr lang="es-EC" sz="1200">
                        <a:effectLst/>
                        <a:latin typeface="Arial"/>
                        <a:ea typeface="Times New Roman"/>
                      </a:endParaRPr>
                    </a:p>
                  </a:txBody>
                  <a:tcPr marL="68580" marR="68580" marT="0" marB="0" anchor="ctr"/>
                </a:tc>
              </a:tr>
              <a:tr h="0">
                <a:tc>
                  <a:txBody>
                    <a:bodyPr/>
                    <a:lstStyle/>
                    <a:p>
                      <a:pPr marL="0" marR="0" indent="0" algn="ctr">
                        <a:lnSpc>
                          <a:spcPct val="150000"/>
                        </a:lnSpc>
                        <a:spcBef>
                          <a:spcPts val="600"/>
                        </a:spcBef>
                        <a:spcAft>
                          <a:spcPts val="600"/>
                        </a:spcAft>
                      </a:pPr>
                      <a:r>
                        <a:rPr lang="es-EC" sz="1200" dirty="0">
                          <a:effectLst/>
                        </a:rPr>
                        <a:t>Sponsor principal</a:t>
                      </a:r>
                      <a:endParaRPr lang="es-EC" sz="1200" dirty="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Gerencia Nacional de Planeación y Finanzas</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Entidades de Gobierno de Datos</a:t>
                      </a:r>
                      <a:endParaRPr lang="es-EC" sz="1200">
                        <a:effectLst/>
                        <a:latin typeface="Arial"/>
                        <a:ea typeface="Times New Roman"/>
                      </a:endParaRPr>
                    </a:p>
                  </a:txBody>
                  <a:tcPr marL="68580" marR="68580" marT="0" marB="0" anchor="ctr"/>
                </a:tc>
              </a:tr>
              <a:tr h="0">
                <a:tc>
                  <a:txBody>
                    <a:bodyPr/>
                    <a:lstStyle/>
                    <a:p>
                      <a:pPr marL="0" marR="0" indent="0" algn="ctr">
                        <a:lnSpc>
                          <a:spcPct val="150000"/>
                        </a:lnSpc>
                        <a:spcBef>
                          <a:spcPts val="600"/>
                        </a:spcBef>
                        <a:spcAft>
                          <a:spcPts val="600"/>
                        </a:spcAft>
                      </a:pPr>
                      <a:r>
                        <a:rPr lang="es-EC" sz="1200">
                          <a:effectLst/>
                        </a:rPr>
                        <a:t>Expertos de Negocios</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Gerente CRM Analítico</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Data Stewards</a:t>
                      </a:r>
                      <a:endParaRPr lang="es-EC" sz="1200">
                        <a:effectLst/>
                        <a:latin typeface="Arial"/>
                        <a:ea typeface="Times New Roman"/>
                      </a:endParaRPr>
                    </a:p>
                  </a:txBody>
                  <a:tcPr marL="68580" marR="68580" marT="0" marB="0" anchor="ctr"/>
                </a:tc>
              </a:tr>
              <a:tr h="0">
                <a:tc>
                  <a:txBody>
                    <a:bodyPr/>
                    <a:lstStyle/>
                    <a:p>
                      <a:pPr marL="0" marR="0" indent="0" algn="ctr">
                        <a:lnSpc>
                          <a:spcPct val="150000"/>
                        </a:lnSpc>
                        <a:spcBef>
                          <a:spcPts val="600"/>
                        </a:spcBef>
                        <a:spcAft>
                          <a:spcPts val="600"/>
                        </a:spcAft>
                      </a:pPr>
                      <a:r>
                        <a:rPr lang="es-EC" sz="1200">
                          <a:effectLst/>
                        </a:rPr>
                        <a:t>Expertos en Gestión de Información</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Gente de CRM Analítico</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Equipo de BI</a:t>
                      </a:r>
                      <a:endParaRPr lang="es-EC" sz="1200">
                        <a:effectLst/>
                        <a:latin typeface="Arial"/>
                        <a:ea typeface="Times New Roman"/>
                      </a:endParaRPr>
                    </a:p>
                  </a:txBody>
                  <a:tcPr marL="68580" marR="68580" marT="0" marB="0" anchor="ctr"/>
                </a:tc>
              </a:tr>
              <a:tr h="0">
                <a:tc>
                  <a:txBody>
                    <a:bodyPr/>
                    <a:lstStyle/>
                    <a:p>
                      <a:pPr marL="0" marR="0" indent="0" algn="ctr">
                        <a:lnSpc>
                          <a:spcPct val="150000"/>
                        </a:lnSpc>
                        <a:spcBef>
                          <a:spcPts val="600"/>
                        </a:spcBef>
                        <a:spcAft>
                          <a:spcPts val="600"/>
                        </a:spcAft>
                      </a:pPr>
                      <a:r>
                        <a:rPr lang="es-EC" sz="1200">
                          <a:effectLst/>
                        </a:rPr>
                        <a:t>Gente de TI</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Gerente y Subgerente de MIS (Management Information System)</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Equipo de BI</a:t>
                      </a:r>
                      <a:endParaRPr lang="es-EC" sz="1200">
                        <a:effectLst/>
                        <a:latin typeface="Arial"/>
                        <a:ea typeface="Times New Roman"/>
                      </a:endParaRPr>
                    </a:p>
                  </a:txBody>
                  <a:tcPr marL="68580" marR="68580" marT="0" marB="0" anchor="ctr"/>
                </a:tc>
              </a:tr>
              <a:tr h="0">
                <a:tc>
                  <a:txBody>
                    <a:bodyPr/>
                    <a:lstStyle/>
                    <a:p>
                      <a:pPr marL="0" marR="0" indent="0" algn="ctr">
                        <a:lnSpc>
                          <a:spcPct val="150000"/>
                        </a:lnSpc>
                        <a:spcBef>
                          <a:spcPts val="600"/>
                        </a:spcBef>
                        <a:spcAft>
                          <a:spcPts val="600"/>
                        </a:spcAft>
                      </a:pPr>
                      <a:r>
                        <a:rPr lang="es-EC" sz="1200">
                          <a:effectLst/>
                        </a:rPr>
                        <a:t> </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a:effectLst/>
                        </a:rPr>
                        <a:t>Consultoría Externa</a:t>
                      </a:r>
                      <a:endParaRPr lang="es-EC" sz="120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200" dirty="0">
                          <a:effectLst/>
                        </a:rPr>
                        <a:t> </a:t>
                      </a:r>
                      <a:endParaRPr lang="es-EC" sz="1200" dirty="0">
                        <a:effectLst/>
                        <a:latin typeface="Arial"/>
                        <a:ea typeface="Times New Roman"/>
                      </a:endParaRPr>
                    </a:p>
                  </a:txBody>
                  <a:tcPr marL="68580" marR="68580" marT="0" marB="0" anchor="ctr"/>
                </a:tc>
              </a:tr>
            </a:tbl>
          </a:graphicData>
        </a:graphic>
      </p:graphicFrame>
      <p:grpSp>
        <p:nvGrpSpPr>
          <p:cNvPr id="34" name="33 Grupo"/>
          <p:cNvGrpSpPr/>
          <p:nvPr/>
        </p:nvGrpSpPr>
        <p:grpSpPr>
          <a:xfrm>
            <a:off x="107504" y="5949280"/>
            <a:ext cx="737223" cy="778569"/>
            <a:chOff x="107504" y="5949280"/>
            <a:chExt cx="737223" cy="778569"/>
          </a:xfrm>
        </p:grpSpPr>
        <p:pic>
          <p:nvPicPr>
            <p:cNvPr id="35"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7">
              <a:hlinkClick r:id="rId3"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58755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8229600"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1: Análisis General – Madurez en Información - </a:t>
            </a:r>
            <a:r>
              <a:rPr lang="es-MX" sz="2400" b="1" dirty="0" err="1" smtClean="0">
                <a:solidFill>
                  <a:schemeClr val="tx2">
                    <a:lumMod val="60000"/>
                    <a:lumOff val="40000"/>
                  </a:schemeClr>
                </a:solidFill>
                <a:latin typeface="Albertus MT" pitchFamily="18" charset="0"/>
              </a:rPr>
              <a:t>Diners</a:t>
            </a:r>
            <a:r>
              <a:rPr lang="es-MX" sz="2400" b="1" dirty="0" smtClean="0">
                <a:solidFill>
                  <a:schemeClr val="tx2">
                    <a:lumMod val="60000"/>
                    <a:lumOff val="40000"/>
                  </a:schemeClr>
                </a:solidFill>
                <a:latin typeface="Albertus MT" pitchFamily="18" charset="0"/>
              </a:rPr>
              <a:t> Club del Ecuador S.A.</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pic>
        <p:nvPicPr>
          <p:cNvPr id="34" name="33 Imagen"/>
          <p:cNvPicPr/>
          <p:nvPr/>
        </p:nvPicPr>
        <p:blipFill rotWithShape="1">
          <a:blip r:embed="rId3"/>
          <a:srcRect l="7283" t="19522" r="8268" b="12157"/>
          <a:stretch/>
        </p:blipFill>
        <p:spPr bwMode="auto">
          <a:xfrm>
            <a:off x="967080" y="1588453"/>
            <a:ext cx="7421344" cy="3280708"/>
          </a:xfrm>
          <a:prstGeom prst="rect">
            <a:avLst/>
          </a:prstGeom>
          <a:ln>
            <a:noFill/>
          </a:ln>
          <a:extLst>
            <a:ext uri="{53640926-AAD7-44D8-BBD7-CCE9431645EC}">
              <a14:shadowObscured xmlns:a14="http://schemas.microsoft.com/office/drawing/2010/main"/>
            </a:ext>
          </a:extLst>
        </p:spPr>
      </p:pic>
      <p:grpSp>
        <p:nvGrpSpPr>
          <p:cNvPr id="35" name="34 Grupo"/>
          <p:cNvGrpSpPr/>
          <p:nvPr/>
        </p:nvGrpSpPr>
        <p:grpSpPr>
          <a:xfrm>
            <a:off x="107504" y="5949280"/>
            <a:ext cx="737223" cy="778569"/>
            <a:chOff x="107504" y="5949280"/>
            <a:chExt cx="737223" cy="778569"/>
          </a:xfrm>
        </p:grpSpPr>
        <p:pic>
          <p:nvPicPr>
            <p:cNvPr id="36"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7"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56544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69776"/>
            <a:ext cx="8229600"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2</a:t>
            </a:r>
            <a:r>
              <a:rPr lang="es-MX" sz="2400" b="1" dirty="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Framework de Gobierno de BI</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786124" y="1642566"/>
            <a:ext cx="3372824" cy="1872208"/>
            <a:chOff x="844752" y="4653136"/>
            <a:chExt cx="3372824" cy="1872208"/>
          </a:xfrm>
        </p:grpSpPr>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3398" y="4653136"/>
              <a:ext cx="273807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1 Título"/>
            <p:cNvSpPr txBox="1">
              <a:spLocks/>
            </p:cNvSpPr>
            <p:nvPr/>
          </p:nvSpPr>
          <p:spPr>
            <a:xfrm>
              <a:off x="844752" y="6062357"/>
              <a:ext cx="3372824"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tx2">
                      <a:lumMod val="60000"/>
                      <a:lumOff val="40000"/>
                    </a:schemeClr>
                  </a:solidFill>
                  <a:latin typeface="Albertus MT" pitchFamily="18" charset="0"/>
                </a:rPr>
                <a:t>Actualidad</a:t>
              </a:r>
              <a:endParaRPr lang="es-MX" sz="2400" b="1" dirty="0">
                <a:solidFill>
                  <a:schemeClr val="tx2">
                    <a:lumMod val="60000"/>
                    <a:lumOff val="40000"/>
                  </a:schemeClr>
                </a:solidFill>
                <a:latin typeface="Albertus MT" pitchFamily="18" charset="0"/>
              </a:endParaRPr>
            </a:p>
          </p:txBody>
        </p:sp>
      </p:grpSp>
      <p:grpSp>
        <p:nvGrpSpPr>
          <p:cNvPr id="4" name="3 Grupo"/>
          <p:cNvGrpSpPr/>
          <p:nvPr/>
        </p:nvGrpSpPr>
        <p:grpSpPr>
          <a:xfrm>
            <a:off x="1141707" y="4077305"/>
            <a:ext cx="2704196" cy="2087999"/>
            <a:chOff x="5153680" y="4437345"/>
            <a:chExt cx="2704196" cy="2087999"/>
          </a:xfrm>
        </p:grpSpPr>
        <p:pic>
          <p:nvPicPr>
            <p:cNvPr id="3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3" r="3053"/>
            <a:stretch/>
          </p:blipFill>
          <p:spPr bwMode="auto">
            <a:xfrm>
              <a:off x="5457826" y="4437345"/>
              <a:ext cx="2076450" cy="167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1 Título"/>
            <p:cNvSpPr txBox="1">
              <a:spLocks/>
            </p:cNvSpPr>
            <p:nvPr/>
          </p:nvSpPr>
          <p:spPr>
            <a:xfrm>
              <a:off x="5153680" y="6062357"/>
              <a:ext cx="2704196"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tx2">
                      <a:lumMod val="60000"/>
                      <a:lumOff val="40000"/>
                    </a:schemeClr>
                  </a:solidFill>
                  <a:latin typeface="Albertus MT" pitchFamily="18" charset="0"/>
                </a:rPr>
                <a:t>Guía</a:t>
              </a:r>
              <a:endParaRPr lang="es-MX" sz="2400" b="1" dirty="0">
                <a:solidFill>
                  <a:schemeClr val="tx2">
                    <a:lumMod val="60000"/>
                    <a:lumOff val="40000"/>
                  </a:schemeClr>
                </a:solidFill>
                <a:latin typeface="Albertus MT" pitchFamily="18" charset="0"/>
              </a:endParaRPr>
            </a:p>
          </p:txBody>
        </p:sp>
      </p:grpSp>
      <p:sp>
        <p:nvSpPr>
          <p:cNvPr id="5" name="4 Más"/>
          <p:cNvSpPr/>
          <p:nvPr/>
        </p:nvSpPr>
        <p:spPr>
          <a:xfrm>
            <a:off x="2148500" y="3474922"/>
            <a:ext cx="648072" cy="593237"/>
          </a:xfrm>
          <a:prstGeom prst="mathPlus">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pPr>
            <a:endParaRPr lang="es-EC" sz="1600" b="1">
              <a:solidFill>
                <a:srgbClr val="000000"/>
              </a:solidFill>
              <a:cs typeface="Arial" charset="0"/>
            </a:endParaRPr>
          </a:p>
        </p:txBody>
      </p:sp>
      <p:grpSp>
        <p:nvGrpSpPr>
          <p:cNvPr id="42" name="41 Grupo"/>
          <p:cNvGrpSpPr/>
          <p:nvPr/>
        </p:nvGrpSpPr>
        <p:grpSpPr>
          <a:xfrm>
            <a:off x="6733864" y="5072361"/>
            <a:ext cx="2230624" cy="1813023"/>
            <a:chOff x="297183" y="4279715"/>
            <a:chExt cx="2230624" cy="1813023"/>
          </a:xfrm>
        </p:grpSpPr>
        <p:grpSp>
          <p:nvGrpSpPr>
            <p:cNvPr id="43" name="Gruppieren 67"/>
            <p:cNvGrpSpPr/>
            <p:nvPr/>
          </p:nvGrpSpPr>
          <p:grpSpPr>
            <a:xfrm>
              <a:off x="297183" y="4279715"/>
              <a:ext cx="2230624" cy="1666178"/>
              <a:chOff x="1379457" y="5394124"/>
              <a:chExt cx="248127" cy="185340"/>
            </a:xfrm>
          </p:grpSpPr>
          <p:pic>
            <p:nvPicPr>
              <p:cNvPr id="50"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51"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44" name="Gruppieren 72"/>
            <p:cNvGrpSpPr/>
            <p:nvPr/>
          </p:nvGrpSpPr>
          <p:grpSpPr>
            <a:xfrm>
              <a:off x="297183" y="4892794"/>
              <a:ext cx="1479446" cy="1199944"/>
              <a:chOff x="1379457" y="5378214"/>
              <a:chExt cx="248127" cy="201250"/>
            </a:xfrm>
          </p:grpSpPr>
          <p:pic>
            <p:nvPicPr>
              <p:cNvPr id="48"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49"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45" name="Gruppieren 75"/>
            <p:cNvGrpSpPr/>
            <p:nvPr/>
          </p:nvGrpSpPr>
          <p:grpSpPr>
            <a:xfrm>
              <a:off x="1337644" y="5298687"/>
              <a:ext cx="932034" cy="755951"/>
              <a:chOff x="1379457" y="5378214"/>
              <a:chExt cx="248127" cy="201250"/>
            </a:xfrm>
          </p:grpSpPr>
          <p:pic>
            <p:nvPicPr>
              <p:cNvPr id="46"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47"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6" name="5 Grupo"/>
          <p:cNvGrpSpPr/>
          <p:nvPr/>
        </p:nvGrpSpPr>
        <p:grpSpPr>
          <a:xfrm>
            <a:off x="4186662" y="3051787"/>
            <a:ext cx="385338" cy="1385325"/>
            <a:chOff x="4186662" y="3051787"/>
            <a:chExt cx="385338" cy="1385325"/>
          </a:xfrm>
        </p:grpSpPr>
        <p:sp>
          <p:nvSpPr>
            <p:cNvPr id="52" name="Gleichschenkliges Dreieck 84"/>
            <p:cNvSpPr/>
            <p:nvPr/>
          </p:nvSpPr>
          <p:spPr bwMode="gray">
            <a:xfrm rot="5400000">
              <a:off x="4126782" y="3111667"/>
              <a:ext cx="505098" cy="385338"/>
            </a:xfrm>
            <a:prstGeom prst="triangle">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defRPr/>
              </a:pPr>
              <a:endParaRPr lang="en-US" sz="1600" b="1" noProof="1">
                <a:solidFill>
                  <a:srgbClr val="000000"/>
                </a:solidFill>
                <a:cs typeface="Arial" charset="0"/>
              </a:endParaRPr>
            </a:p>
          </p:txBody>
        </p:sp>
        <p:sp>
          <p:nvSpPr>
            <p:cNvPr id="53" name="Gleichschenkliges Dreieck 84"/>
            <p:cNvSpPr/>
            <p:nvPr/>
          </p:nvSpPr>
          <p:spPr bwMode="gray">
            <a:xfrm rot="5400000">
              <a:off x="4126782" y="3991894"/>
              <a:ext cx="505098" cy="385338"/>
            </a:xfrm>
            <a:prstGeom prst="triangle">
              <a:avLst/>
            </a:prstGeom>
            <a:gradFill flip="none" rotWithShape="1">
              <a:gsLst>
                <a:gs pos="0">
                  <a:srgbClr val="DDDDDD"/>
                </a:gs>
                <a:gs pos="100000">
                  <a:srgbClr val="FFFFFF"/>
                </a:gs>
              </a:gsLst>
              <a:lin ang="10800000" scaled="1"/>
              <a:tileRect/>
            </a:gradFill>
            <a:ln w="12700">
              <a:solidFill>
                <a:srgbClr val="C0C0C0"/>
              </a:solidFill>
              <a:miter lim="800000"/>
              <a:headEnd/>
              <a:tailEnd/>
            </a:ln>
            <a:effectLst/>
          </p:spPr>
          <p:txBody>
            <a:bodyPr lIns="0" tIns="180000" rIns="0" bIns="72000"/>
            <a:lstStyle/>
            <a:p>
              <a:pPr algn="ctr">
                <a:lnSpc>
                  <a:spcPct val="95000"/>
                </a:lnSpc>
                <a:spcAft>
                  <a:spcPts val="800"/>
                </a:spcAft>
                <a:buClr>
                  <a:srgbClr val="808080"/>
                </a:buClr>
                <a:defRPr/>
              </a:pPr>
              <a:endParaRPr lang="en-US" sz="1600" b="1" noProof="1">
                <a:solidFill>
                  <a:srgbClr val="000000"/>
                </a:solidFill>
                <a:cs typeface="Arial" charset="0"/>
              </a:endParaRPr>
            </a:p>
          </p:txBody>
        </p:sp>
      </p:grpSp>
      <p:grpSp>
        <p:nvGrpSpPr>
          <p:cNvPr id="11" name="10 Grupo"/>
          <p:cNvGrpSpPr/>
          <p:nvPr/>
        </p:nvGrpSpPr>
        <p:grpSpPr>
          <a:xfrm>
            <a:off x="4740174" y="1784049"/>
            <a:ext cx="4368330" cy="4309247"/>
            <a:chOff x="4740174" y="1784049"/>
            <a:chExt cx="4368330" cy="4309247"/>
          </a:xfrm>
        </p:grpSpPr>
        <p:grpSp>
          <p:nvGrpSpPr>
            <p:cNvPr id="9" name="8 Grupo"/>
            <p:cNvGrpSpPr/>
            <p:nvPr/>
          </p:nvGrpSpPr>
          <p:grpSpPr>
            <a:xfrm>
              <a:off x="5004048" y="1784049"/>
              <a:ext cx="4104456" cy="3373143"/>
              <a:chOff x="5004048" y="1784049"/>
              <a:chExt cx="4104456" cy="3373143"/>
            </a:xfrm>
          </p:grpSpPr>
          <p:pic>
            <p:nvPicPr>
              <p:cNvPr id="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784049"/>
                <a:ext cx="3817940" cy="322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1 Título"/>
              <p:cNvSpPr txBox="1">
                <a:spLocks/>
              </p:cNvSpPr>
              <p:nvPr/>
            </p:nvSpPr>
            <p:spPr>
              <a:xfrm>
                <a:off x="8676456" y="2564904"/>
                <a:ext cx="383732"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tx2">
                        <a:lumMod val="60000"/>
                        <a:lumOff val="40000"/>
                      </a:schemeClr>
                    </a:solidFill>
                    <a:latin typeface="Albertus MT" pitchFamily="18" charset="0"/>
                  </a:rPr>
                  <a:t>*</a:t>
                </a:r>
                <a:endParaRPr lang="es-MX" sz="2400" b="1" dirty="0">
                  <a:solidFill>
                    <a:schemeClr val="tx2">
                      <a:lumMod val="60000"/>
                      <a:lumOff val="40000"/>
                    </a:schemeClr>
                  </a:solidFill>
                  <a:latin typeface="Albertus MT" pitchFamily="18" charset="0"/>
                </a:endParaRPr>
              </a:p>
            </p:txBody>
          </p:sp>
          <p:sp>
            <p:nvSpPr>
              <p:cNvPr id="37" name="1 Título"/>
              <p:cNvSpPr txBox="1">
                <a:spLocks/>
              </p:cNvSpPr>
              <p:nvPr/>
            </p:nvSpPr>
            <p:spPr>
              <a:xfrm>
                <a:off x="8676456" y="2173925"/>
                <a:ext cx="383732"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tx2">
                        <a:lumMod val="60000"/>
                        <a:lumOff val="40000"/>
                      </a:schemeClr>
                    </a:solidFill>
                    <a:latin typeface="Albertus MT" pitchFamily="18" charset="0"/>
                  </a:rPr>
                  <a:t>*</a:t>
                </a:r>
                <a:endParaRPr lang="es-MX" sz="2400" b="1" dirty="0">
                  <a:solidFill>
                    <a:schemeClr val="tx2">
                      <a:lumMod val="60000"/>
                      <a:lumOff val="40000"/>
                    </a:schemeClr>
                  </a:solidFill>
                  <a:latin typeface="Albertus MT" pitchFamily="18" charset="0"/>
                </a:endParaRPr>
              </a:p>
            </p:txBody>
          </p:sp>
          <p:sp>
            <p:nvSpPr>
              <p:cNvPr id="39" name="1 Título"/>
              <p:cNvSpPr txBox="1">
                <a:spLocks/>
              </p:cNvSpPr>
              <p:nvPr/>
            </p:nvSpPr>
            <p:spPr>
              <a:xfrm>
                <a:off x="8676456" y="4694205"/>
                <a:ext cx="432048"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tx2">
                        <a:lumMod val="60000"/>
                        <a:lumOff val="40000"/>
                      </a:schemeClr>
                    </a:solidFill>
                    <a:latin typeface="Albertus MT" pitchFamily="18" charset="0"/>
                  </a:rPr>
                  <a:t>*</a:t>
                </a:r>
                <a:endParaRPr lang="es-MX" sz="2400" b="1" dirty="0">
                  <a:solidFill>
                    <a:schemeClr val="tx2">
                      <a:lumMod val="60000"/>
                      <a:lumOff val="40000"/>
                    </a:schemeClr>
                  </a:solidFill>
                  <a:latin typeface="Albertus MT" pitchFamily="18" charset="0"/>
                </a:endParaRPr>
              </a:p>
            </p:txBody>
          </p:sp>
          <p:sp>
            <p:nvSpPr>
              <p:cNvPr id="40" name="1 Título"/>
              <p:cNvSpPr txBox="1">
                <a:spLocks/>
              </p:cNvSpPr>
              <p:nvPr/>
            </p:nvSpPr>
            <p:spPr>
              <a:xfrm>
                <a:off x="8700614" y="3182037"/>
                <a:ext cx="383732"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rgbClr val="FFC000"/>
                    </a:solidFill>
                    <a:latin typeface="Albertus MT" pitchFamily="18" charset="0"/>
                  </a:rPr>
                  <a:t>*</a:t>
                </a:r>
                <a:endParaRPr lang="es-MX" sz="2400" b="1" dirty="0">
                  <a:solidFill>
                    <a:srgbClr val="FFC000"/>
                  </a:solidFill>
                  <a:latin typeface="Albertus MT" pitchFamily="18" charset="0"/>
                </a:endParaRPr>
              </a:p>
            </p:txBody>
          </p:sp>
          <p:sp>
            <p:nvSpPr>
              <p:cNvPr id="56" name="1 Título"/>
              <p:cNvSpPr txBox="1">
                <a:spLocks/>
              </p:cNvSpPr>
              <p:nvPr/>
            </p:nvSpPr>
            <p:spPr>
              <a:xfrm>
                <a:off x="8700614" y="4462711"/>
                <a:ext cx="383732"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rgbClr val="FF0000"/>
                    </a:solidFill>
                    <a:latin typeface="Albertus MT" pitchFamily="18" charset="0"/>
                  </a:rPr>
                  <a:t>*</a:t>
                </a:r>
                <a:endParaRPr lang="es-MX" sz="2400" b="1" dirty="0">
                  <a:solidFill>
                    <a:srgbClr val="FF0000"/>
                  </a:solidFill>
                  <a:latin typeface="Albertus MT" pitchFamily="18" charset="0"/>
                </a:endParaRPr>
              </a:p>
            </p:txBody>
          </p:sp>
        </p:grpSp>
        <p:grpSp>
          <p:nvGrpSpPr>
            <p:cNvPr id="10" name="9 Grupo"/>
            <p:cNvGrpSpPr/>
            <p:nvPr/>
          </p:nvGrpSpPr>
          <p:grpSpPr>
            <a:xfrm>
              <a:off x="4740174" y="5085184"/>
              <a:ext cx="1993690" cy="1008112"/>
              <a:chOff x="4740174" y="5085184"/>
              <a:chExt cx="1993690" cy="1008112"/>
            </a:xfrm>
          </p:grpSpPr>
          <p:sp>
            <p:nvSpPr>
              <p:cNvPr id="41" name="1 Título"/>
              <p:cNvSpPr txBox="1">
                <a:spLocks/>
              </p:cNvSpPr>
              <p:nvPr/>
            </p:nvSpPr>
            <p:spPr>
              <a:xfrm>
                <a:off x="4740174" y="5085184"/>
                <a:ext cx="383732"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solidFill>
                      <a:schemeClr val="tx2">
                        <a:lumMod val="60000"/>
                        <a:lumOff val="40000"/>
                      </a:schemeClr>
                    </a:solidFill>
                    <a:latin typeface="Albertus MT" pitchFamily="18" charset="0"/>
                  </a:rPr>
                  <a:t>*</a:t>
                </a:r>
                <a:endParaRPr lang="es-MX" sz="2000" b="1" dirty="0">
                  <a:solidFill>
                    <a:schemeClr val="tx2">
                      <a:lumMod val="60000"/>
                      <a:lumOff val="40000"/>
                    </a:schemeClr>
                  </a:solidFill>
                  <a:latin typeface="Albertus MT" pitchFamily="18" charset="0"/>
                </a:endParaRPr>
              </a:p>
            </p:txBody>
          </p:sp>
          <p:sp>
            <p:nvSpPr>
              <p:cNvPr id="55" name="1 Título"/>
              <p:cNvSpPr txBox="1">
                <a:spLocks/>
              </p:cNvSpPr>
              <p:nvPr/>
            </p:nvSpPr>
            <p:spPr>
              <a:xfrm>
                <a:off x="4740174" y="5373216"/>
                <a:ext cx="383732"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solidFill>
                      <a:srgbClr val="FFC000"/>
                    </a:solidFill>
                    <a:latin typeface="Albertus MT" pitchFamily="18" charset="0"/>
                  </a:rPr>
                  <a:t>*</a:t>
                </a:r>
                <a:endParaRPr lang="es-MX" sz="2000" b="1" dirty="0">
                  <a:solidFill>
                    <a:srgbClr val="FFC000"/>
                  </a:solidFill>
                  <a:latin typeface="Albertus MT" pitchFamily="18" charset="0"/>
                </a:endParaRPr>
              </a:p>
            </p:txBody>
          </p:sp>
          <p:sp>
            <p:nvSpPr>
              <p:cNvPr id="8" name="7 CuadroTexto"/>
              <p:cNvSpPr txBox="1"/>
              <p:nvPr/>
            </p:nvSpPr>
            <p:spPr>
              <a:xfrm>
                <a:off x="5076056" y="5157192"/>
                <a:ext cx="1657808" cy="261610"/>
              </a:xfrm>
              <a:prstGeom prst="rect">
                <a:avLst/>
              </a:prstGeom>
              <a:noFill/>
            </p:spPr>
            <p:txBody>
              <a:bodyPr wrap="square" rtlCol="0">
                <a:spAutoFit/>
              </a:bodyPr>
              <a:lstStyle/>
              <a:p>
                <a:r>
                  <a:rPr lang="es-EC" sz="1100" dirty="0" smtClean="0"/>
                  <a:t>Adopción Formal</a:t>
                </a:r>
                <a:endParaRPr lang="es-EC" sz="1100" dirty="0"/>
              </a:p>
            </p:txBody>
          </p:sp>
          <p:sp>
            <p:nvSpPr>
              <p:cNvPr id="57" name="56 CuadroTexto"/>
              <p:cNvSpPr txBox="1"/>
              <p:nvPr/>
            </p:nvSpPr>
            <p:spPr>
              <a:xfrm>
                <a:off x="5076056" y="5404832"/>
                <a:ext cx="1657808" cy="261610"/>
              </a:xfrm>
              <a:prstGeom prst="rect">
                <a:avLst/>
              </a:prstGeom>
              <a:noFill/>
            </p:spPr>
            <p:txBody>
              <a:bodyPr wrap="square" rtlCol="0">
                <a:spAutoFit/>
              </a:bodyPr>
              <a:lstStyle/>
              <a:p>
                <a:r>
                  <a:rPr lang="es-EC" sz="1100" dirty="0" smtClean="0"/>
                  <a:t>Adopción Parcial</a:t>
                </a:r>
                <a:endParaRPr lang="es-EC" sz="1100" dirty="0"/>
              </a:p>
            </p:txBody>
          </p:sp>
          <p:sp>
            <p:nvSpPr>
              <p:cNvPr id="58" name="1 Título"/>
              <p:cNvSpPr txBox="1">
                <a:spLocks/>
              </p:cNvSpPr>
              <p:nvPr/>
            </p:nvSpPr>
            <p:spPr>
              <a:xfrm>
                <a:off x="4740174" y="5630309"/>
                <a:ext cx="383732" cy="462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solidFill>
                      <a:srgbClr val="FF0000"/>
                    </a:solidFill>
                    <a:latin typeface="Albertus MT" pitchFamily="18" charset="0"/>
                  </a:rPr>
                  <a:t>*</a:t>
                </a:r>
                <a:endParaRPr lang="es-MX" sz="2000" b="1" dirty="0">
                  <a:solidFill>
                    <a:srgbClr val="FF0000"/>
                  </a:solidFill>
                  <a:latin typeface="Albertus MT" pitchFamily="18" charset="0"/>
                </a:endParaRPr>
              </a:p>
            </p:txBody>
          </p:sp>
          <p:sp>
            <p:nvSpPr>
              <p:cNvPr id="59" name="58 CuadroTexto"/>
              <p:cNvSpPr txBox="1"/>
              <p:nvPr/>
            </p:nvSpPr>
            <p:spPr>
              <a:xfrm>
                <a:off x="5076056" y="5661248"/>
                <a:ext cx="1657808" cy="261610"/>
              </a:xfrm>
              <a:prstGeom prst="rect">
                <a:avLst/>
              </a:prstGeom>
              <a:noFill/>
            </p:spPr>
            <p:txBody>
              <a:bodyPr wrap="square" rtlCol="0">
                <a:spAutoFit/>
              </a:bodyPr>
              <a:lstStyle/>
              <a:p>
                <a:r>
                  <a:rPr lang="es-EC" sz="1100" dirty="0" smtClean="0"/>
                  <a:t>Adopción Limitada</a:t>
                </a:r>
                <a:endParaRPr lang="es-EC" sz="1100" dirty="0"/>
              </a:p>
            </p:txBody>
          </p:sp>
        </p:grpSp>
      </p:grpSp>
      <p:grpSp>
        <p:nvGrpSpPr>
          <p:cNvPr id="60" name="59 Grupo"/>
          <p:cNvGrpSpPr/>
          <p:nvPr/>
        </p:nvGrpSpPr>
        <p:grpSpPr>
          <a:xfrm>
            <a:off x="107504" y="5949280"/>
            <a:ext cx="737223" cy="778569"/>
            <a:chOff x="107504" y="5949280"/>
            <a:chExt cx="737223" cy="778569"/>
          </a:xfrm>
        </p:grpSpPr>
        <p:pic>
          <p:nvPicPr>
            <p:cNvPr id="61"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62"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6221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2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par>
                          <p:cTn id="30" fill="hold">
                            <p:stCondLst>
                              <p:cond delay="4000"/>
                            </p:stCondLst>
                            <p:childTnLst>
                              <p:par>
                                <p:cTn id="31" presetID="16" presetClass="entr" presetSubtype="2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MX" b="1" dirty="0">
                <a:solidFill>
                  <a:schemeClr val="tx2">
                    <a:lumMod val="60000"/>
                    <a:lumOff val="40000"/>
                  </a:schemeClr>
                </a:solidFill>
                <a:latin typeface="Albertus MT" pitchFamily="18" charset="0"/>
              </a:rPr>
              <a:t>Metodología de investigación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35978682"/>
              </p:ext>
            </p:extLst>
          </p:nvPr>
        </p:nvGraphicFramePr>
        <p:xfrm>
          <a:off x="899592" y="1556792"/>
          <a:ext cx="7344816" cy="3520440"/>
        </p:xfrm>
        <a:graphic>
          <a:graphicData uri="http://schemas.openxmlformats.org/drawingml/2006/table">
            <a:tbl>
              <a:tblPr firstRow="1" firstCol="1" bandRow="1">
                <a:effectLst>
                  <a:outerShdw blurRad="50800" dist="63500" dir="2700000" algn="tl" rotWithShape="0">
                    <a:prstClr val="black">
                      <a:alpha val="40000"/>
                    </a:prstClr>
                  </a:outerShdw>
                </a:effectLst>
                <a:tableStyleId>{5C22544A-7EE6-4342-B048-85BDC9FD1C3A}</a:tableStyleId>
              </a:tblPr>
              <a:tblGrid>
                <a:gridCol w="1762924"/>
                <a:gridCol w="2029932"/>
                <a:gridCol w="1753659"/>
                <a:gridCol w="1798301"/>
              </a:tblGrid>
              <a:tr h="189664">
                <a:tc>
                  <a:txBody>
                    <a:bodyPr/>
                    <a:lstStyle/>
                    <a:p>
                      <a:pPr algn="ctr">
                        <a:lnSpc>
                          <a:spcPct val="150000"/>
                        </a:lnSpc>
                        <a:spcAft>
                          <a:spcPts val="0"/>
                        </a:spcAft>
                      </a:pPr>
                      <a:r>
                        <a:rPr lang="es-EC" sz="1100" dirty="0">
                          <a:effectLst/>
                        </a:rPr>
                        <a:t>ETAPAS</a:t>
                      </a:r>
                      <a:endParaRPr lang="es-MX" sz="1100" dirty="0">
                        <a:effectLst/>
                        <a:latin typeface="Calibri"/>
                        <a:ea typeface="Times New Roman"/>
                        <a:cs typeface="Times New Roman"/>
                      </a:endParaRPr>
                    </a:p>
                  </a:txBody>
                  <a:tcPr marL="51727" marR="51727" marT="0" marB="0"/>
                </a:tc>
                <a:tc>
                  <a:txBody>
                    <a:bodyPr/>
                    <a:lstStyle/>
                    <a:p>
                      <a:pPr algn="ctr">
                        <a:lnSpc>
                          <a:spcPct val="150000"/>
                        </a:lnSpc>
                        <a:spcAft>
                          <a:spcPts val="0"/>
                        </a:spcAft>
                      </a:pPr>
                      <a:r>
                        <a:rPr lang="es-EC" sz="1100" dirty="0">
                          <a:effectLst/>
                        </a:rPr>
                        <a:t>MÉTODOS</a:t>
                      </a:r>
                      <a:endParaRPr lang="es-MX" sz="1100" dirty="0">
                        <a:effectLst/>
                        <a:latin typeface="Calibri"/>
                        <a:ea typeface="Times New Roman"/>
                        <a:cs typeface="Times New Roman"/>
                      </a:endParaRPr>
                    </a:p>
                  </a:txBody>
                  <a:tcPr marL="51727" marR="51727" marT="0" marB="0"/>
                </a:tc>
                <a:tc>
                  <a:txBody>
                    <a:bodyPr/>
                    <a:lstStyle/>
                    <a:p>
                      <a:pPr algn="ctr">
                        <a:lnSpc>
                          <a:spcPct val="150000"/>
                        </a:lnSpc>
                        <a:spcAft>
                          <a:spcPts val="0"/>
                        </a:spcAft>
                      </a:pPr>
                      <a:r>
                        <a:rPr lang="es-EC" sz="1100" dirty="0">
                          <a:effectLst/>
                        </a:rPr>
                        <a:t>TÉCNICAS</a:t>
                      </a:r>
                      <a:endParaRPr lang="es-MX" sz="1100" dirty="0">
                        <a:effectLst/>
                        <a:latin typeface="Calibri"/>
                        <a:ea typeface="Times New Roman"/>
                        <a:cs typeface="Times New Roman"/>
                      </a:endParaRPr>
                    </a:p>
                  </a:txBody>
                  <a:tcPr marL="51727" marR="51727" marT="0" marB="0"/>
                </a:tc>
                <a:tc>
                  <a:txBody>
                    <a:bodyPr/>
                    <a:lstStyle/>
                    <a:p>
                      <a:pPr algn="ctr">
                        <a:lnSpc>
                          <a:spcPct val="150000"/>
                        </a:lnSpc>
                        <a:spcAft>
                          <a:spcPts val="0"/>
                        </a:spcAft>
                      </a:pPr>
                      <a:r>
                        <a:rPr lang="es-EC" sz="1100" dirty="0">
                          <a:effectLst/>
                        </a:rPr>
                        <a:t>RESULTADOS</a:t>
                      </a:r>
                      <a:endParaRPr lang="es-MX" sz="1100" dirty="0">
                        <a:effectLst/>
                        <a:latin typeface="Calibri"/>
                        <a:ea typeface="Times New Roman"/>
                        <a:cs typeface="Times New Roman"/>
                      </a:endParaRPr>
                    </a:p>
                  </a:txBody>
                  <a:tcPr marL="51727" marR="51727" marT="0" marB="0"/>
                </a:tc>
              </a:tr>
              <a:tr h="948322">
                <a:tc>
                  <a:txBody>
                    <a:bodyPr/>
                    <a:lstStyle/>
                    <a:p>
                      <a:pPr algn="just">
                        <a:lnSpc>
                          <a:spcPct val="150000"/>
                        </a:lnSpc>
                        <a:spcAft>
                          <a:spcPts val="0"/>
                        </a:spcAft>
                      </a:pPr>
                      <a:r>
                        <a:rPr lang="es-EC" sz="1100" dirty="0">
                          <a:effectLst/>
                        </a:rPr>
                        <a:t>FUNDAMENTACION TEÓRICA</a:t>
                      </a:r>
                      <a:endParaRPr lang="es-MX" sz="1100" dirty="0">
                        <a:effectLst/>
                        <a:latin typeface="Calibri"/>
                        <a:ea typeface="Times New Roman"/>
                        <a:cs typeface="Times New Roman"/>
                      </a:endParaRPr>
                    </a:p>
                  </a:txBody>
                  <a:tcPr marL="51727" marR="51727" marT="0" marB="0" anchor="ctr"/>
                </a:tc>
                <a:tc>
                  <a:txBody>
                    <a:bodyPr/>
                    <a:lstStyle/>
                    <a:p>
                      <a:pPr marL="342900" lvl="0" indent="-342900" algn="just">
                        <a:lnSpc>
                          <a:spcPct val="150000"/>
                        </a:lnSpc>
                        <a:spcAft>
                          <a:spcPts val="0"/>
                        </a:spcAft>
                        <a:buFont typeface="Symbol"/>
                        <a:buChar char=""/>
                      </a:pPr>
                      <a:r>
                        <a:rPr lang="es-EC" sz="1100" dirty="0">
                          <a:effectLst/>
                        </a:rPr>
                        <a:t>Analítico-sintético</a:t>
                      </a:r>
                      <a:endParaRPr lang="es-MX" sz="1100" dirty="0">
                        <a:effectLst/>
                      </a:endParaRPr>
                    </a:p>
                    <a:p>
                      <a:pPr marL="342900" lvl="0" indent="-342900" algn="just">
                        <a:lnSpc>
                          <a:spcPct val="150000"/>
                        </a:lnSpc>
                        <a:spcAft>
                          <a:spcPts val="0"/>
                        </a:spcAft>
                        <a:buFont typeface="Symbol"/>
                        <a:buChar char=""/>
                      </a:pPr>
                      <a:r>
                        <a:rPr lang="es-EC" sz="1100" dirty="0">
                          <a:effectLst/>
                        </a:rPr>
                        <a:t>Inductivo-deductivo</a:t>
                      </a:r>
                      <a:endParaRPr lang="es-MX" sz="1100" dirty="0">
                        <a:effectLst/>
                      </a:endParaRPr>
                    </a:p>
                    <a:p>
                      <a:pPr marL="342900" lvl="0" indent="-342900" algn="just">
                        <a:lnSpc>
                          <a:spcPct val="150000"/>
                        </a:lnSpc>
                        <a:spcAft>
                          <a:spcPts val="0"/>
                        </a:spcAft>
                        <a:buFont typeface="Symbol"/>
                        <a:buChar char=""/>
                      </a:pPr>
                      <a:r>
                        <a:rPr lang="es-EC" sz="1100" dirty="0">
                          <a:effectLst/>
                        </a:rPr>
                        <a:t>Sistémico</a:t>
                      </a:r>
                      <a:endParaRPr lang="es-MX" sz="1100" dirty="0">
                        <a:effectLst/>
                        <a:latin typeface="Calibri"/>
                        <a:ea typeface="Times New Roman"/>
                        <a:cs typeface="Times New Roman"/>
                      </a:endParaRPr>
                    </a:p>
                  </a:txBody>
                  <a:tcPr marL="51727" marR="51727" marT="0" marB="0" anchor="ctr"/>
                </a:tc>
                <a:tc>
                  <a:txBody>
                    <a:bodyPr/>
                    <a:lstStyle/>
                    <a:p>
                      <a:pPr marL="342900" lvl="0" indent="-342900" algn="just">
                        <a:lnSpc>
                          <a:spcPct val="150000"/>
                        </a:lnSpc>
                        <a:spcAft>
                          <a:spcPts val="0"/>
                        </a:spcAft>
                        <a:buFont typeface="Symbol"/>
                        <a:buChar char=""/>
                      </a:pPr>
                      <a:r>
                        <a:rPr lang="es-EC" sz="1100">
                          <a:effectLst/>
                        </a:rPr>
                        <a:t>Revisión bibliográfica</a:t>
                      </a:r>
                      <a:endParaRPr lang="es-MX" sz="1100">
                        <a:effectLst/>
                      </a:endParaRPr>
                    </a:p>
                    <a:p>
                      <a:pPr marL="342900" lvl="0" indent="-342900" algn="just">
                        <a:lnSpc>
                          <a:spcPct val="150000"/>
                        </a:lnSpc>
                        <a:spcAft>
                          <a:spcPts val="0"/>
                        </a:spcAft>
                        <a:buFont typeface="Symbol"/>
                        <a:buChar char=""/>
                      </a:pPr>
                      <a:r>
                        <a:rPr lang="es-EC" sz="1100">
                          <a:effectLst/>
                        </a:rPr>
                        <a:t>Internet</a:t>
                      </a:r>
                      <a:endParaRPr lang="es-MX" sz="1100">
                        <a:effectLst/>
                        <a:latin typeface="Calibri"/>
                        <a:ea typeface="Times New Roman"/>
                        <a:cs typeface="Times New Roman"/>
                      </a:endParaRPr>
                    </a:p>
                  </a:txBody>
                  <a:tcPr marL="51727" marR="51727" marT="0" marB="0" anchor="ctr"/>
                </a:tc>
                <a:tc>
                  <a:txBody>
                    <a:bodyPr/>
                    <a:lstStyle/>
                    <a:p>
                      <a:pPr algn="just">
                        <a:lnSpc>
                          <a:spcPct val="150000"/>
                        </a:lnSpc>
                        <a:spcAft>
                          <a:spcPts val="0"/>
                        </a:spcAft>
                      </a:pPr>
                      <a:r>
                        <a:rPr lang="es-EC" sz="1100" dirty="0">
                          <a:effectLst/>
                        </a:rPr>
                        <a:t>Bases teóricas para conocer el ámbito </a:t>
                      </a:r>
                      <a:r>
                        <a:rPr lang="es-EC" sz="1100" dirty="0" smtClean="0">
                          <a:effectLst/>
                        </a:rPr>
                        <a:t>de</a:t>
                      </a:r>
                      <a:r>
                        <a:rPr lang="es-EC" sz="1100" baseline="0" dirty="0" smtClean="0">
                          <a:effectLst/>
                        </a:rPr>
                        <a:t> Business </a:t>
                      </a:r>
                      <a:r>
                        <a:rPr lang="es-EC" sz="1100" baseline="0" dirty="0" err="1" smtClean="0">
                          <a:effectLst/>
                        </a:rPr>
                        <a:t>Intelligence</a:t>
                      </a:r>
                      <a:r>
                        <a:rPr lang="es-EC" sz="1100" baseline="0" dirty="0" smtClean="0">
                          <a:effectLst/>
                        </a:rPr>
                        <a:t>, Gobernabilidad, Madurez, BICC</a:t>
                      </a:r>
                      <a:r>
                        <a:rPr lang="es-EC" sz="1100" dirty="0" smtClean="0">
                          <a:effectLst/>
                        </a:rPr>
                        <a:t>.</a:t>
                      </a:r>
                      <a:endParaRPr lang="es-MX" sz="1100" dirty="0">
                        <a:effectLst/>
                        <a:latin typeface="Calibri"/>
                        <a:ea typeface="Times New Roman"/>
                        <a:cs typeface="Times New Roman"/>
                      </a:endParaRPr>
                    </a:p>
                  </a:txBody>
                  <a:tcPr marL="51727" marR="51727" marT="0" marB="0" anchor="ctr"/>
                </a:tc>
              </a:tr>
              <a:tr h="948322">
                <a:tc>
                  <a:txBody>
                    <a:bodyPr/>
                    <a:lstStyle/>
                    <a:p>
                      <a:pPr algn="just">
                        <a:lnSpc>
                          <a:spcPct val="150000"/>
                        </a:lnSpc>
                        <a:spcAft>
                          <a:spcPts val="0"/>
                        </a:spcAft>
                      </a:pPr>
                      <a:r>
                        <a:rPr lang="es-EC" sz="1100" dirty="0">
                          <a:effectLst/>
                        </a:rPr>
                        <a:t>DIAGNÓSTICO</a:t>
                      </a:r>
                      <a:endParaRPr lang="es-MX" sz="1100" dirty="0">
                        <a:effectLst/>
                        <a:latin typeface="Calibri"/>
                        <a:ea typeface="Times New Roman"/>
                        <a:cs typeface="Times New Roman"/>
                      </a:endParaRPr>
                    </a:p>
                  </a:txBody>
                  <a:tcPr marL="51727" marR="51727" marT="0" marB="0" anchor="ctr"/>
                </a:tc>
                <a:tc>
                  <a:txBody>
                    <a:bodyPr/>
                    <a:lstStyle/>
                    <a:p>
                      <a:pPr marL="342900" lvl="0" indent="-342900" algn="just">
                        <a:lnSpc>
                          <a:spcPct val="150000"/>
                        </a:lnSpc>
                        <a:spcAft>
                          <a:spcPts val="0"/>
                        </a:spcAft>
                        <a:buFont typeface="Symbol"/>
                        <a:buChar char=""/>
                      </a:pPr>
                      <a:r>
                        <a:rPr lang="es-EC" sz="1100" dirty="0">
                          <a:effectLst/>
                        </a:rPr>
                        <a:t>Recolección de la Información</a:t>
                      </a:r>
                      <a:endParaRPr lang="es-MX" sz="1100" dirty="0">
                        <a:effectLst/>
                      </a:endParaRPr>
                    </a:p>
                    <a:p>
                      <a:pPr marL="342900" lvl="0" indent="-342900" algn="just">
                        <a:lnSpc>
                          <a:spcPct val="150000"/>
                        </a:lnSpc>
                        <a:spcAft>
                          <a:spcPts val="0"/>
                        </a:spcAft>
                        <a:buFont typeface="Symbol"/>
                        <a:buChar char=""/>
                      </a:pPr>
                      <a:r>
                        <a:rPr lang="es-EC" sz="1100" dirty="0" smtClean="0">
                          <a:effectLst/>
                        </a:rPr>
                        <a:t>Diagrama</a:t>
                      </a:r>
                      <a:r>
                        <a:rPr lang="es-EC" sz="1100" baseline="0" dirty="0" smtClean="0">
                          <a:effectLst/>
                        </a:rPr>
                        <a:t> de Ishikawa</a:t>
                      </a:r>
                      <a:r>
                        <a:rPr lang="es-EC" sz="1100" dirty="0" smtClean="0">
                          <a:effectLst/>
                        </a:rPr>
                        <a:t>.</a:t>
                      </a:r>
                      <a:endParaRPr lang="es-MX" sz="1100" dirty="0">
                        <a:effectLst/>
                      </a:endParaRPr>
                    </a:p>
                    <a:p>
                      <a:pPr marL="342900" lvl="0" indent="-342900" algn="just">
                        <a:lnSpc>
                          <a:spcPct val="150000"/>
                        </a:lnSpc>
                        <a:spcAft>
                          <a:spcPts val="0"/>
                        </a:spcAft>
                        <a:buFont typeface="Symbol"/>
                        <a:buChar char=""/>
                      </a:pPr>
                      <a:r>
                        <a:rPr lang="es-EC" sz="1100" dirty="0" smtClean="0">
                          <a:effectLst/>
                          <a:latin typeface="+mn-lt"/>
                          <a:ea typeface="+mn-ea"/>
                          <a:cs typeface="+mn-cs"/>
                        </a:rPr>
                        <a:t>Análisis</a:t>
                      </a:r>
                      <a:r>
                        <a:rPr lang="es-EC" sz="1100" baseline="0" dirty="0" smtClean="0">
                          <a:effectLst/>
                          <a:latin typeface="+mn-lt"/>
                          <a:ea typeface="+mn-ea"/>
                          <a:cs typeface="+mn-cs"/>
                        </a:rPr>
                        <a:t> de Correlación.</a:t>
                      </a:r>
                      <a:endParaRPr lang="es-MX" sz="1100" dirty="0">
                        <a:effectLst/>
                        <a:latin typeface="Calibri"/>
                        <a:ea typeface="Times New Roman"/>
                        <a:cs typeface="Times New Roman"/>
                      </a:endParaRPr>
                    </a:p>
                  </a:txBody>
                  <a:tcPr marL="51727" marR="51727" marT="0" marB="0" anchor="ctr"/>
                </a:tc>
                <a:tc>
                  <a:txBody>
                    <a:bodyPr/>
                    <a:lstStyle/>
                    <a:p>
                      <a:pPr marL="342900" lvl="0" indent="-342900" algn="just">
                        <a:lnSpc>
                          <a:spcPct val="150000"/>
                        </a:lnSpc>
                        <a:spcAft>
                          <a:spcPts val="0"/>
                        </a:spcAft>
                        <a:buFont typeface="Symbol"/>
                        <a:buChar char=""/>
                      </a:pPr>
                      <a:r>
                        <a:rPr lang="es-EC" sz="1100" dirty="0">
                          <a:effectLst/>
                        </a:rPr>
                        <a:t>Entrevistas</a:t>
                      </a:r>
                      <a:endParaRPr lang="es-MX" sz="1100" dirty="0">
                        <a:effectLst/>
                      </a:endParaRPr>
                    </a:p>
                    <a:p>
                      <a:pPr marL="342900" lvl="0" indent="-342900" algn="just">
                        <a:lnSpc>
                          <a:spcPct val="150000"/>
                        </a:lnSpc>
                        <a:spcAft>
                          <a:spcPts val="0"/>
                        </a:spcAft>
                        <a:buFont typeface="Symbol"/>
                        <a:buChar char=""/>
                      </a:pPr>
                      <a:r>
                        <a:rPr lang="es-EC" sz="1100" dirty="0" smtClean="0">
                          <a:effectLst/>
                        </a:rPr>
                        <a:t>Cuestionarios</a:t>
                      </a:r>
                      <a:endParaRPr lang="es-MX" sz="1100" dirty="0">
                        <a:effectLst/>
                        <a:latin typeface="Calibri"/>
                        <a:ea typeface="Times New Roman"/>
                        <a:cs typeface="Times New Roman"/>
                      </a:endParaRPr>
                    </a:p>
                  </a:txBody>
                  <a:tcPr marL="51727" marR="51727" marT="0" marB="0" anchor="ctr"/>
                </a:tc>
                <a:tc>
                  <a:txBody>
                    <a:bodyPr/>
                    <a:lstStyle/>
                    <a:p>
                      <a:pPr algn="just">
                        <a:lnSpc>
                          <a:spcPct val="150000"/>
                        </a:lnSpc>
                        <a:spcAft>
                          <a:spcPts val="0"/>
                        </a:spcAft>
                      </a:pPr>
                      <a:r>
                        <a:rPr lang="es-EC" sz="1100" dirty="0">
                          <a:effectLst/>
                        </a:rPr>
                        <a:t>Informe </a:t>
                      </a:r>
                      <a:r>
                        <a:rPr lang="es-EC" sz="1100" dirty="0" smtClean="0">
                          <a:effectLst/>
                        </a:rPr>
                        <a:t>acerca de la gestión de información.</a:t>
                      </a:r>
                      <a:endParaRPr lang="es-MX" sz="1100" dirty="0">
                        <a:effectLst/>
                        <a:latin typeface="Calibri"/>
                        <a:ea typeface="Times New Roman"/>
                        <a:cs typeface="Times New Roman"/>
                      </a:endParaRPr>
                    </a:p>
                  </a:txBody>
                  <a:tcPr marL="51727" marR="51727" marT="0" marB="0" anchor="ctr"/>
                </a:tc>
              </a:tr>
              <a:tr h="1137987">
                <a:tc>
                  <a:txBody>
                    <a:bodyPr/>
                    <a:lstStyle/>
                    <a:p>
                      <a:pPr algn="just">
                        <a:lnSpc>
                          <a:spcPct val="150000"/>
                        </a:lnSpc>
                        <a:spcAft>
                          <a:spcPts val="0"/>
                        </a:spcAft>
                      </a:pPr>
                      <a:r>
                        <a:rPr lang="es-EC" sz="1100" dirty="0">
                          <a:effectLst/>
                        </a:rPr>
                        <a:t>PROPUESTA</a:t>
                      </a:r>
                      <a:endParaRPr lang="es-MX" sz="1100" dirty="0">
                        <a:effectLst/>
                        <a:latin typeface="Calibri"/>
                        <a:ea typeface="Times New Roman"/>
                        <a:cs typeface="Times New Roman"/>
                      </a:endParaRPr>
                    </a:p>
                  </a:txBody>
                  <a:tcPr marL="51727" marR="51727" marT="0" marB="0" anchor="ctr"/>
                </a:tc>
                <a:tc>
                  <a:txBody>
                    <a:bodyPr/>
                    <a:lstStyle/>
                    <a:p>
                      <a:pPr marL="342900" lvl="0" indent="-342900" algn="just">
                        <a:lnSpc>
                          <a:spcPct val="150000"/>
                        </a:lnSpc>
                        <a:spcAft>
                          <a:spcPts val="0"/>
                        </a:spcAft>
                        <a:buFont typeface="Symbol"/>
                        <a:buChar char=""/>
                      </a:pPr>
                      <a:r>
                        <a:rPr lang="es-EC" sz="1100">
                          <a:effectLst/>
                        </a:rPr>
                        <a:t>Analítico-sintético</a:t>
                      </a:r>
                      <a:endParaRPr lang="es-MX" sz="1100">
                        <a:effectLst/>
                      </a:endParaRPr>
                    </a:p>
                    <a:p>
                      <a:pPr marL="342900" lvl="0" indent="-342900" algn="just">
                        <a:lnSpc>
                          <a:spcPct val="150000"/>
                        </a:lnSpc>
                        <a:spcAft>
                          <a:spcPts val="0"/>
                        </a:spcAft>
                        <a:buFont typeface="Symbol"/>
                        <a:buChar char=""/>
                      </a:pPr>
                      <a:r>
                        <a:rPr lang="es-EC" sz="1100">
                          <a:effectLst/>
                        </a:rPr>
                        <a:t>Inductivo-Deductivo</a:t>
                      </a:r>
                      <a:endParaRPr lang="es-MX" sz="1100">
                        <a:effectLst/>
                      </a:endParaRPr>
                    </a:p>
                    <a:p>
                      <a:pPr marL="342900" lvl="0" indent="-342900" algn="just">
                        <a:lnSpc>
                          <a:spcPct val="150000"/>
                        </a:lnSpc>
                        <a:spcAft>
                          <a:spcPts val="0"/>
                        </a:spcAft>
                        <a:buFont typeface="Symbol"/>
                        <a:buChar char=""/>
                      </a:pPr>
                      <a:r>
                        <a:rPr lang="es-EC" sz="1100">
                          <a:effectLst/>
                        </a:rPr>
                        <a:t>Modelación</a:t>
                      </a:r>
                      <a:endParaRPr lang="es-MX" sz="1100">
                        <a:effectLst/>
                        <a:latin typeface="Calibri"/>
                        <a:ea typeface="Times New Roman"/>
                        <a:cs typeface="Times New Roman"/>
                      </a:endParaRPr>
                    </a:p>
                  </a:txBody>
                  <a:tcPr marL="51727" marR="51727" marT="0" marB="0" anchor="ctr"/>
                </a:tc>
                <a:tc>
                  <a:txBody>
                    <a:bodyPr/>
                    <a:lstStyle/>
                    <a:p>
                      <a:pPr marL="342900" lvl="0" indent="-342900" algn="just">
                        <a:lnSpc>
                          <a:spcPct val="150000"/>
                        </a:lnSpc>
                        <a:spcAft>
                          <a:spcPts val="0"/>
                        </a:spcAft>
                        <a:buFont typeface="Symbol"/>
                        <a:buChar char=""/>
                      </a:pPr>
                      <a:r>
                        <a:rPr lang="es-EC" sz="1100" dirty="0">
                          <a:effectLst/>
                        </a:rPr>
                        <a:t>Ficha de </a:t>
                      </a:r>
                      <a:r>
                        <a:rPr lang="es-EC" sz="1100" dirty="0" smtClean="0">
                          <a:effectLst/>
                        </a:rPr>
                        <a:t>Resumen y estructuración.</a:t>
                      </a:r>
                      <a:endParaRPr lang="es-MX" sz="1100" dirty="0">
                        <a:effectLst/>
                        <a:latin typeface="Calibri"/>
                        <a:ea typeface="Times New Roman"/>
                        <a:cs typeface="Times New Roman"/>
                      </a:endParaRPr>
                    </a:p>
                  </a:txBody>
                  <a:tcPr marL="51727" marR="51727" marT="0" marB="0" anchor="ctr"/>
                </a:tc>
                <a:tc>
                  <a:txBody>
                    <a:bodyPr/>
                    <a:lstStyle/>
                    <a:p>
                      <a:pPr algn="just">
                        <a:lnSpc>
                          <a:spcPct val="150000"/>
                        </a:lnSpc>
                        <a:spcAft>
                          <a:spcPts val="0"/>
                        </a:spcAft>
                      </a:pPr>
                      <a:r>
                        <a:rPr lang="es-EC" sz="1100" dirty="0">
                          <a:effectLst/>
                        </a:rPr>
                        <a:t>Presentación </a:t>
                      </a:r>
                      <a:r>
                        <a:rPr lang="es-EC" sz="1100" dirty="0" smtClean="0">
                          <a:effectLst/>
                        </a:rPr>
                        <a:t> de la guía de modelo de Gobierno de BI como marco de referencia</a:t>
                      </a:r>
                      <a:r>
                        <a:rPr lang="es-EC" sz="1100" baseline="0" dirty="0" smtClean="0">
                          <a:effectLst/>
                        </a:rPr>
                        <a:t> para el monitoreo y gestión de programas de BI</a:t>
                      </a:r>
                      <a:r>
                        <a:rPr lang="es-EC" sz="1100" dirty="0" smtClean="0">
                          <a:effectLst/>
                        </a:rPr>
                        <a:t>.</a:t>
                      </a:r>
                      <a:endParaRPr lang="es-MX" sz="1100" dirty="0">
                        <a:effectLst/>
                        <a:latin typeface="Calibri"/>
                        <a:ea typeface="Times New Roman"/>
                        <a:cs typeface="Times New Roman"/>
                      </a:endParaRPr>
                    </a:p>
                  </a:txBody>
                  <a:tcPr marL="51727" marR="51727" marT="0" marB="0" anchor="ctr"/>
                </a:tc>
              </a:tr>
            </a:tbl>
          </a:graphicData>
        </a:graphic>
      </p:graphicFrame>
      <p:sp>
        <p:nvSpPr>
          <p:cNvPr id="5" name="3 Marcador de pie de página"/>
          <p:cNvSpPr>
            <a:spLocks noGrp="1"/>
          </p:cNvSpPr>
          <p:nvPr>
            <p:ph type="ftr" sz="quarter" idx="11"/>
          </p:nvPr>
        </p:nvSpPr>
        <p:spPr>
          <a:xfrm>
            <a:off x="6444208" y="6525344"/>
            <a:ext cx="2699792" cy="332656"/>
          </a:xfrm>
        </p:spPr>
        <p:txBody>
          <a:bodyPr/>
          <a:lstStyle/>
          <a:p>
            <a:pPr algn="ctr"/>
            <a:r>
              <a:rPr lang="es-MX" dirty="0" smtClean="0">
                <a:latin typeface="Maiandra GD" pitchFamily="34" charset="0"/>
              </a:rPr>
              <a:t>Elaborado por: Ing. Andrés Duque G.</a:t>
            </a:r>
            <a:endParaRPr lang="es-MX" dirty="0">
              <a:latin typeface="Maiandra GD" pitchFamily="34" charset="0"/>
            </a:endParaRPr>
          </a:p>
        </p:txBody>
      </p:sp>
      <p:grpSp>
        <p:nvGrpSpPr>
          <p:cNvPr id="12" name="11 Grupo"/>
          <p:cNvGrpSpPr/>
          <p:nvPr/>
        </p:nvGrpSpPr>
        <p:grpSpPr>
          <a:xfrm>
            <a:off x="107504" y="5949280"/>
            <a:ext cx="737223" cy="778569"/>
            <a:chOff x="107504" y="5949280"/>
            <a:chExt cx="737223" cy="778569"/>
          </a:xfrm>
        </p:grpSpPr>
        <p:pic>
          <p:nvPicPr>
            <p:cNvPr id="13"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4"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3252710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626968"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3: </a:t>
            </a:r>
            <a:r>
              <a:rPr lang="es-EC" sz="2400" b="1" dirty="0" smtClean="0">
                <a:solidFill>
                  <a:schemeClr val="tx2">
                    <a:lumMod val="60000"/>
                    <a:lumOff val="40000"/>
                  </a:schemeClr>
                </a:solidFill>
                <a:latin typeface="Albertus MT" pitchFamily="18" charset="0"/>
              </a:rPr>
              <a:t>Principios rectores de Información</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3" name="2 Grupo"/>
          <p:cNvGrpSpPr/>
          <p:nvPr/>
        </p:nvGrpSpPr>
        <p:grpSpPr>
          <a:xfrm>
            <a:off x="6487937" y="127866"/>
            <a:ext cx="1972495" cy="1430482"/>
            <a:chOff x="6487937" y="127866"/>
            <a:chExt cx="1972495" cy="1430482"/>
          </a:xfrm>
        </p:grpSpPr>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094" y="127866"/>
              <a:ext cx="1691322" cy="14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6487937" y="476672"/>
              <a:ext cx="1972495" cy="184997"/>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5" name="4 Tabla"/>
          <p:cNvGraphicFramePr>
            <a:graphicFrameLocks noGrp="1"/>
          </p:cNvGraphicFramePr>
          <p:nvPr>
            <p:extLst>
              <p:ext uri="{D42A27DB-BD31-4B8C-83A1-F6EECF244321}">
                <p14:modId xmlns:p14="http://schemas.microsoft.com/office/powerpoint/2010/main" val="2277160029"/>
              </p:ext>
            </p:extLst>
          </p:nvPr>
        </p:nvGraphicFramePr>
        <p:xfrm>
          <a:off x="1619672" y="1870205"/>
          <a:ext cx="5544616" cy="4358640"/>
        </p:xfrm>
        <a:graphic>
          <a:graphicData uri="http://schemas.openxmlformats.org/drawingml/2006/table">
            <a:tbl>
              <a:tblPr firstRow="1" firstCol="1" bandRow="1">
                <a:tableStyleId>{5C22544A-7EE6-4342-B048-85BDC9FD1C3A}</a:tableStyleId>
              </a:tblPr>
              <a:tblGrid>
                <a:gridCol w="1645920"/>
                <a:gridCol w="874360"/>
                <a:gridCol w="1080120"/>
                <a:gridCol w="1008112"/>
                <a:gridCol w="936104"/>
              </a:tblGrid>
              <a:tr h="114368">
                <a:tc rowSpan="2">
                  <a:txBody>
                    <a:bodyPr/>
                    <a:lstStyle/>
                    <a:p>
                      <a:pPr marL="0" marR="0" indent="0" algn="ctr">
                        <a:lnSpc>
                          <a:spcPct val="200000"/>
                        </a:lnSpc>
                        <a:spcBef>
                          <a:spcPts val="0"/>
                        </a:spcBef>
                        <a:spcAft>
                          <a:spcPts val="600"/>
                        </a:spcAft>
                      </a:pPr>
                      <a:r>
                        <a:rPr lang="es-EC" sz="1100" dirty="0">
                          <a:effectLst/>
                        </a:rPr>
                        <a:t>Principios de BI</a:t>
                      </a:r>
                      <a:endParaRPr lang="es-EC" sz="1100" dirty="0">
                        <a:effectLst/>
                        <a:latin typeface="Arial"/>
                        <a:ea typeface="Times New Roman"/>
                      </a:endParaRPr>
                    </a:p>
                  </a:txBody>
                  <a:tcPr marL="46288" marR="46288" marT="0" marB="0" anchor="ctr"/>
                </a:tc>
                <a:tc gridSpan="2">
                  <a:txBody>
                    <a:bodyPr/>
                    <a:lstStyle/>
                    <a:p>
                      <a:pPr marL="0" marR="0" indent="0" algn="ctr">
                        <a:lnSpc>
                          <a:spcPct val="200000"/>
                        </a:lnSpc>
                        <a:spcBef>
                          <a:spcPts val="0"/>
                        </a:spcBef>
                        <a:spcAft>
                          <a:spcPts val="600"/>
                        </a:spcAft>
                      </a:pPr>
                      <a:r>
                        <a:rPr lang="es-EC" sz="1100" dirty="0">
                          <a:effectLst/>
                        </a:rPr>
                        <a:t>Actualidad</a:t>
                      </a:r>
                      <a:endParaRPr lang="es-EC" sz="1100" dirty="0">
                        <a:effectLst/>
                        <a:latin typeface="Arial"/>
                        <a:ea typeface="Times New Roman"/>
                      </a:endParaRPr>
                    </a:p>
                  </a:txBody>
                  <a:tcPr marL="46288" marR="46288" marT="0" marB="0" anchor="ctr"/>
                </a:tc>
                <a:tc hMerge="1">
                  <a:txBody>
                    <a:bodyPr/>
                    <a:lstStyle/>
                    <a:p>
                      <a:endParaRPr lang="es-EC"/>
                    </a:p>
                  </a:txBody>
                  <a:tcPr/>
                </a:tc>
                <a:tc gridSpan="2">
                  <a:txBody>
                    <a:bodyPr/>
                    <a:lstStyle/>
                    <a:p>
                      <a:pPr marL="0" marR="0" indent="0" algn="ctr">
                        <a:lnSpc>
                          <a:spcPct val="200000"/>
                        </a:lnSpc>
                        <a:spcBef>
                          <a:spcPts val="0"/>
                        </a:spcBef>
                        <a:spcAft>
                          <a:spcPts val="600"/>
                        </a:spcAft>
                      </a:pPr>
                      <a:r>
                        <a:rPr lang="es-EC" sz="1100">
                          <a:effectLst/>
                        </a:rPr>
                        <a:t>Adopción Guía</a:t>
                      </a:r>
                      <a:endParaRPr lang="es-EC" sz="1100">
                        <a:effectLst/>
                        <a:latin typeface="Arial"/>
                        <a:ea typeface="Times New Roman"/>
                      </a:endParaRPr>
                    </a:p>
                  </a:txBody>
                  <a:tcPr marL="46288" marR="46288" marT="0" marB="0" anchor="ctr"/>
                </a:tc>
                <a:tc hMerge="1">
                  <a:txBody>
                    <a:bodyPr/>
                    <a:lstStyle/>
                    <a:p>
                      <a:endParaRPr lang="es-EC"/>
                    </a:p>
                  </a:txBody>
                  <a:tcPr/>
                </a:tc>
              </a:tr>
              <a:tr h="114368">
                <a:tc vMerge="1">
                  <a:txBody>
                    <a:bodyPr/>
                    <a:lstStyle/>
                    <a:p>
                      <a:endParaRPr lang="es-EC"/>
                    </a:p>
                  </a:txBody>
                  <a:tcPr/>
                </a:tc>
                <a:tc>
                  <a:txBody>
                    <a:bodyPr/>
                    <a:lstStyle/>
                    <a:p>
                      <a:pPr marL="0" marR="0" indent="0" algn="ctr">
                        <a:lnSpc>
                          <a:spcPct val="200000"/>
                        </a:lnSpc>
                        <a:spcBef>
                          <a:spcPts val="0"/>
                        </a:spcBef>
                        <a:spcAft>
                          <a:spcPts val="600"/>
                        </a:spcAft>
                      </a:pPr>
                      <a:r>
                        <a:rPr lang="es-EC" sz="1100">
                          <a:effectLst/>
                        </a:rPr>
                        <a:t>(Si / No)</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Observación</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 / No)</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Observación</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dirty="0">
                          <a:effectLst/>
                        </a:rPr>
                        <a:t>Información como Activo</a:t>
                      </a:r>
                      <a:endParaRPr lang="es-EC" sz="1100" dirty="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a:effectLst/>
                        </a:rPr>
                        <a:t>No</a:t>
                      </a:r>
                      <a:endParaRPr lang="es-EC" sz="110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dirty="0">
                          <a:effectLst/>
                        </a:rPr>
                        <a:t>Cultura de Información</a:t>
                      </a:r>
                      <a:endParaRPr lang="es-EC" sz="1100" dirty="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a:effectLst/>
                        </a:rPr>
                        <a:t>No</a:t>
                      </a:r>
                      <a:endParaRPr lang="es-EC" sz="110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Estandarización de Datos</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dirty="0">
                          <a:effectLst/>
                        </a:rPr>
                        <a:t>No</a:t>
                      </a:r>
                      <a:endParaRPr lang="es-EC" sz="1100" dirty="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Alineación con el Negocio</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dirty="0">
                          <a:effectLst/>
                        </a:rPr>
                        <a:t>Si</a:t>
                      </a:r>
                      <a:endParaRPr lang="es-EC" sz="1100" dirty="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Misión (UGI)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Formal</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Eficiencia de Información</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dirty="0">
                          <a:effectLst/>
                        </a:rPr>
                        <a:t>Si</a:t>
                      </a:r>
                      <a:endParaRPr lang="es-EC" sz="1100" dirty="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Misión (UGI)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Formal</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Calidad de Información</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dirty="0">
                          <a:effectLst/>
                        </a:rPr>
                        <a:t>Si</a:t>
                      </a:r>
                      <a:endParaRPr lang="es-EC" sz="1100" dirty="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Misión (UGI)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Formal</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Veracidad de Información</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dirty="0">
                          <a:effectLst/>
                        </a:rPr>
                        <a:t>Si</a:t>
                      </a:r>
                      <a:endParaRPr lang="es-EC" sz="1100" dirty="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Misión (UGI)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Formal</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Ética y Responsabilidad</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a:effectLst/>
                        </a:rPr>
                        <a:t>Si</a:t>
                      </a:r>
                      <a:endParaRPr lang="es-EC" sz="110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dirty="0">
                          <a:effectLst/>
                        </a:rPr>
                        <a:t>Misión (UGI)</a:t>
                      </a:r>
                      <a:endParaRPr lang="es-EC" sz="1100" dirty="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Si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Formal</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Gestión de Riesgo</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a:effectLst/>
                        </a:rPr>
                        <a:t>No</a:t>
                      </a:r>
                      <a:endParaRPr lang="es-EC" sz="110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dirty="0">
                          <a:effectLst/>
                        </a:rPr>
                        <a:t> </a:t>
                      </a:r>
                      <a:endParaRPr lang="es-EC" sz="1100" dirty="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dirty="0">
                          <a:effectLst/>
                        </a:rPr>
                        <a:t>Si</a:t>
                      </a:r>
                      <a:endParaRPr lang="es-EC" sz="1100" dirty="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Auditoría</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a:effectLst/>
                        </a:rPr>
                        <a:t>No</a:t>
                      </a:r>
                      <a:endParaRPr lang="es-EC" sz="110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dirty="0">
                          <a:effectLst/>
                        </a:rPr>
                        <a:t>Si</a:t>
                      </a:r>
                      <a:endParaRPr lang="es-EC" sz="1100" dirty="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 </a:t>
                      </a:r>
                      <a:endParaRPr lang="es-EC" sz="1100">
                        <a:effectLst/>
                        <a:latin typeface="Arial"/>
                        <a:ea typeface="Times New Roman"/>
                      </a:endParaRPr>
                    </a:p>
                  </a:txBody>
                  <a:tcPr marL="46288" marR="46288" marT="0" marB="0" anchor="ctr"/>
                </a:tc>
              </a:tr>
              <a:tr h="114368">
                <a:tc>
                  <a:txBody>
                    <a:bodyPr/>
                    <a:lstStyle/>
                    <a:p>
                      <a:pPr marL="0" marR="0" indent="0" algn="ctr">
                        <a:lnSpc>
                          <a:spcPct val="200000"/>
                        </a:lnSpc>
                        <a:spcBef>
                          <a:spcPts val="0"/>
                        </a:spcBef>
                        <a:spcAft>
                          <a:spcPts val="600"/>
                        </a:spcAft>
                      </a:pPr>
                      <a:r>
                        <a:rPr lang="es-EC" sz="1100">
                          <a:effectLst/>
                        </a:rPr>
                        <a:t>Colaboración</a:t>
                      </a:r>
                      <a:endParaRPr lang="es-EC" sz="1100">
                        <a:effectLst/>
                        <a:latin typeface="Arial"/>
                        <a:ea typeface="Times New Roman"/>
                      </a:endParaRPr>
                    </a:p>
                  </a:txBody>
                  <a:tcPr marL="46288" marR="46288" marT="0" marB="0" anchor="ctr"/>
                </a:tc>
                <a:tc>
                  <a:txBody>
                    <a:bodyPr/>
                    <a:lstStyle/>
                    <a:p>
                      <a:pPr marL="0" marR="0" algn="ctr">
                        <a:spcBef>
                          <a:spcPts val="0"/>
                        </a:spcBef>
                        <a:spcAft>
                          <a:spcPts val="600"/>
                        </a:spcAft>
                      </a:pPr>
                      <a:r>
                        <a:rPr lang="es-EC" sz="1100">
                          <a:effectLst/>
                        </a:rPr>
                        <a:t>Si</a:t>
                      </a:r>
                      <a:endParaRPr lang="es-EC" sz="1100">
                        <a:effectLst/>
                        <a:latin typeface="Times New Roman"/>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a:effectLst/>
                        </a:rPr>
                        <a:t>Objetivos (UGI)</a:t>
                      </a:r>
                      <a:endParaRPr lang="es-EC" sz="110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dirty="0">
                          <a:effectLst/>
                        </a:rPr>
                        <a:t>Si</a:t>
                      </a:r>
                      <a:endParaRPr lang="es-EC" sz="1100" dirty="0">
                        <a:effectLst/>
                        <a:latin typeface="Arial"/>
                        <a:ea typeface="Times New Roman"/>
                      </a:endParaRPr>
                    </a:p>
                  </a:txBody>
                  <a:tcPr marL="46288" marR="46288" marT="0" marB="0" anchor="ctr"/>
                </a:tc>
                <a:tc>
                  <a:txBody>
                    <a:bodyPr/>
                    <a:lstStyle/>
                    <a:p>
                      <a:pPr marL="0" marR="0" indent="0" algn="ctr">
                        <a:lnSpc>
                          <a:spcPct val="200000"/>
                        </a:lnSpc>
                        <a:spcBef>
                          <a:spcPts val="0"/>
                        </a:spcBef>
                        <a:spcAft>
                          <a:spcPts val="600"/>
                        </a:spcAft>
                      </a:pPr>
                      <a:r>
                        <a:rPr lang="es-EC" sz="1100" dirty="0">
                          <a:effectLst/>
                        </a:rPr>
                        <a:t>Formal</a:t>
                      </a:r>
                      <a:endParaRPr lang="es-EC" sz="1100" dirty="0">
                        <a:effectLst/>
                        <a:latin typeface="Arial"/>
                        <a:ea typeface="Times New Roman"/>
                      </a:endParaRPr>
                    </a:p>
                  </a:txBody>
                  <a:tcPr marL="46288" marR="46288" marT="0" marB="0" anchor="ctr"/>
                </a:tc>
              </a:tr>
            </a:tbl>
          </a:graphicData>
        </a:graphic>
      </p:graphicFrame>
      <p:grpSp>
        <p:nvGrpSpPr>
          <p:cNvPr id="13" name="12 Grupo"/>
          <p:cNvGrpSpPr/>
          <p:nvPr/>
        </p:nvGrpSpPr>
        <p:grpSpPr>
          <a:xfrm>
            <a:off x="6733864" y="5072361"/>
            <a:ext cx="2230624" cy="1813023"/>
            <a:chOff x="297183" y="4279715"/>
            <a:chExt cx="2230624" cy="1813023"/>
          </a:xfrm>
        </p:grpSpPr>
        <p:grpSp>
          <p:nvGrpSpPr>
            <p:cNvPr id="14" name="Gruppieren 67"/>
            <p:cNvGrpSpPr/>
            <p:nvPr/>
          </p:nvGrpSpPr>
          <p:grpSpPr>
            <a:xfrm>
              <a:off x="297183" y="4279715"/>
              <a:ext cx="2230624" cy="1666178"/>
              <a:chOff x="1379457" y="5394124"/>
              <a:chExt cx="248127" cy="185340"/>
            </a:xfrm>
          </p:grpSpPr>
          <p:pic>
            <p:nvPicPr>
              <p:cNvPr id="21"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2"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5" name="Gruppieren 72"/>
            <p:cNvGrpSpPr/>
            <p:nvPr/>
          </p:nvGrpSpPr>
          <p:grpSpPr>
            <a:xfrm>
              <a:off x="297183" y="4892794"/>
              <a:ext cx="1479446" cy="1199944"/>
              <a:chOff x="1379457" y="5378214"/>
              <a:chExt cx="248127" cy="201250"/>
            </a:xfrm>
          </p:grpSpPr>
          <p:pic>
            <p:nvPicPr>
              <p:cNvPr id="19"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0"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16" name="Gruppieren 75"/>
            <p:cNvGrpSpPr/>
            <p:nvPr/>
          </p:nvGrpSpPr>
          <p:grpSpPr>
            <a:xfrm>
              <a:off x="1337644" y="5298687"/>
              <a:ext cx="932034" cy="755951"/>
              <a:chOff x="1379457" y="5378214"/>
              <a:chExt cx="248127" cy="201250"/>
            </a:xfrm>
          </p:grpSpPr>
          <p:pic>
            <p:nvPicPr>
              <p:cNvPr id="17"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18"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24" name="23 Grupo"/>
          <p:cNvGrpSpPr/>
          <p:nvPr/>
        </p:nvGrpSpPr>
        <p:grpSpPr>
          <a:xfrm>
            <a:off x="107504" y="5949280"/>
            <a:ext cx="737223" cy="778569"/>
            <a:chOff x="107504" y="5949280"/>
            <a:chExt cx="737223" cy="778569"/>
          </a:xfrm>
        </p:grpSpPr>
        <p:pic>
          <p:nvPicPr>
            <p:cNvPr id="25"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2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74424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4546848"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4: </a:t>
            </a:r>
            <a:r>
              <a:rPr lang="es-EC" sz="2400" b="1" dirty="0" smtClean="0">
                <a:solidFill>
                  <a:schemeClr val="tx2">
                    <a:lumMod val="60000"/>
                    <a:lumOff val="40000"/>
                  </a:schemeClr>
                </a:solidFill>
                <a:latin typeface="Albertus MT" pitchFamily="18" charset="0"/>
              </a:rPr>
              <a:t>Políticas</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 name="2 Grupo"/>
          <p:cNvGrpSpPr/>
          <p:nvPr/>
        </p:nvGrpSpPr>
        <p:grpSpPr>
          <a:xfrm>
            <a:off x="6487937" y="127866"/>
            <a:ext cx="1972495" cy="1430482"/>
            <a:chOff x="6487937" y="127866"/>
            <a:chExt cx="1972495" cy="1430482"/>
          </a:xfrm>
        </p:grpSpPr>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094" y="127866"/>
              <a:ext cx="1691322" cy="14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487937" y="1299787"/>
              <a:ext cx="1972495" cy="184997"/>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37" name="36 Tabla"/>
          <p:cNvGraphicFramePr>
            <a:graphicFrameLocks noGrp="1"/>
          </p:cNvGraphicFramePr>
          <p:nvPr>
            <p:extLst>
              <p:ext uri="{D42A27DB-BD31-4B8C-83A1-F6EECF244321}">
                <p14:modId xmlns:p14="http://schemas.microsoft.com/office/powerpoint/2010/main" val="2630391109"/>
              </p:ext>
            </p:extLst>
          </p:nvPr>
        </p:nvGraphicFramePr>
        <p:xfrm>
          <a:off x="1043608" y="2332856"/>
          <a:ext cx="7509015" cy="2057400"/>
        </p:xfrm>
        <a:graphic>
          <a:graphicData uri="http://schemas.openxmlformats.org/drawingml/2006/table">
            <a:tbl>
              <a:tblPr firstRow="1" firstCol="1" bandRow="1">
                <a:tableStyleId>{B301B821-A1FF-4177-AEE7-76D212191A09}</a:tableStyleId>
              </a:tblPr>
              <a:tblGrid>
                <a:gridCol w="3941343"/>
                <a:gridCol w="3567672"/>
              </a:tblGrid>
              <a:tr h="0">
                <a:tc>
                  <a:txBody>
                    <a:bodyPr/>
                    <a:lstStyle/>
                    <a:p>
                      <a:pPr marL="0" marR="0" indent="0" algn="ctr">
                        <a:lnSpc>
                          <a:spcPct val="150000"/>
                        </a:lnSpc>
                        <a:spcBef>
                          <a:spcPts val="600"/>
                        </a:spcBef>
                        <a:spcAft>
                          <a:spcPts val="600"/>
                        </a:spcAft>
                      </a:pPr>
                      <a:r>
                        <a:rPr lang="es-EC" sz="1400" dirty="0" smtClean="0">
                          <a:effectLst/>
                        </a:rPr>
                        <a:t>Políticas</a:t>
                      </a:r>
                      <a:r>
                        <a:rPr lang="es-EC" sz="1400" baseline="0" dirty="0" smtClean="0">
                          <a:effectLst/>
                        </a:rPr>
                        <a:t> </a:t>
                      </a:r>
                      <a:r>
                        <a:rPr lang="es-EC" sz="1400" baseline="0" dirty="0" err="1" smtClean="0">
                          <a:effectLst/>
                        </a:rPr>
                        <a:t>Diners</a:t>
                      </a:r>
                      <a:r>
                        <a:rPr lang="es-EC" sz="1400" baseline="0" dirty="0" smtClean="0">
                          <a:effectLst/>
                        </a:rPr>
                        <a:t> (Información)</a:t>
                      </a:r>
                      <a:endParaRPr lang="es-EC" sz="1400" b="1" dirty="0">
                        <a:effectLst/>
                        <a:latin typeface="Arial"/>
                        <a:ea typeface="Times New Roman"/>
                      </a:endParaRPr>
                    </a:p>
                  </a:txBody>
                  <a:tcPr marL="68580" marR="68580" marT="0" marB="0" anchor="ctr"/>
                </a:tc>
                <a:tc>
                  <a:txBody>
                    <a:bodyPr/>
                    <a:lstStyle/>
                    <a:p>
                      <a:pPr marL="0" marR="0" indent="0" algn="ctr">
                        <a:lnSpc>
                          <a:spcPct val="150000"/>
                        </a:lnSpc>
                        <a:spcBef>
                          <a:spcPts val="600"/>
                        </a:spcBef>
                        <a:spcAft>
                          <a:spcPts val="600"/>
                        </a:spcAft>
                      </a:pPr>
                      <a:r>
                        <a:rPr lang="es-EC" sz="1400" dirty="0" smtClean="0">
                          <a:effectLst/>
                        </a:rPr>
                        <a:t>Enfoque de Guía</a:t>
                      </a:r>
                      <a:endParaRPr lang="es-EC" sz="1400" b="1" dirty="0">
                        <a:effectLst/>
                        <a:latin typeface="Arial"/>
                        <a:ea typeface="Times New Roman"/>
                      </a:endParaRPr>
                    </a:p>
                  </a:txBody>
                  <a:tcPr marL="68580" marR="68580" marT="0" marB="0" anchor="ctr"/>
                </a:tc>
              </a:tr>
              <a:tr h="0">
                <a:tc>
                  <a:txBody>
                    <a:bodyPr/>
                    <a:lstStyle/>
                    <a:p>
                      <a:pPr marL="342900" lvl="0" indent="-342900" algn="just">
                        <a:spcBef>
                          <a:spcPts val="600"/>
                        </a:spcBef>
                        <a:spcAft>
                          <a:spcPts val="600"/>
                        </a:spcAft>
                        <a:buClr>
                          <a:schemeClr val="tx2">
                            <a:lumMod val="60000"/>
                            <a:lumOff val="40000"/>
                          </a:schemeClr>
                        </a:buClr>
                        <a:buFont typeface="Wingdings" pitchFamily="2" charset="2"/>
                        <a:buChar char="ü"/>
                      </a:pPr>
                      <a:r>
                        <a:rPr lang="es-EC" sz="1400" b="0" dirty="0" smtClean="0"/>
                        <a:t>PCI (</a:t>
                      </a:r>
                      <a:r>
                        <a:rPr lang="es-EC" sz="1400" b="0" dirty="0" err="1" smtClean="0"/>
                        <a:t>Payment</a:t>
                      </a:r>
                      <a:r>
                        <a:rPr lang="es-EC" sz="1400" b="0" dirty="0" smtClean="0"/>
                        <a:t> </a:t>
                      </a:r>
                      <a:r>
                        <a:rPr lang="es-EC" sz="1400" b="0" dirty="0" err="1" smtClean="0"/>
                        <a:t>Card</a:t>
                      </a:r>
                      <a:r>
                        <a:rPr lang="es-EC" sz="1400" b="0" dirty="0" smtClean="0"/>
                        <a:t> </a:t>
                      </a:r>
                      <a:r>
                        <a:rPr lang="es-EC" sz="1400" b="0" dirty="0" err="1" smtClean="0"/>
                        <a:t>Insustry</a:t>
                      </a:r>
                      <a:r>
                        <a:rPr lang="es-EC" sz="1400" b="0" dirty="0" smtClean="0"/>
                        <a:t>).</a:t>
                      </a:r>
                    </a:p>
                    <a:p>
                      <a:pPr marL="342900" lvl="0" indent="-342900" algn="just">
                        <a:spcBef>
                          <a:spcPts val="600"/>
                        </a:spcBef>
                        <a:spcAft>
                          <a:spcPts val="600"/>
                        </a:spcAft>
                        <a:buClr>
                          <a:schemeClr val="tx2">
                            <a:lumMod val="60000"/>
                            <a:lumOff val="40000"/>
                          </a:schemeClr>
                        </a:buClr>
                        <a:buFont typeface="Wingdings" pitchFamily="2" charset="2"/>
                        <a:buChar char="ü"/>
                      </a:pPr>
                      <a:r>
                        <a:rPr lang="es-EC" sz="1400" b="0" dirty="0" smtClean="0"/>
                        <a:t>Manejo de Información en cuanto al Sigilo bancario.</a:t>
                      </a:r>
                    </a:p>
                    <a:p>
                      <a:pPr marL="342900" lvl="0" indent="-342900" algn="just">
                        <a:spcBef>
                          <a:spcPts val="600"/>
                        </a:spcBef>
                        <a:spcAft>
                          <a:spcPts val="600"/>
                        </a:spcAft>
                        <a:buClr>
                          <a:schemeClr val="tx2">
                            <a:lumMod val="60000"/>
                            <a:lumOff val="40000"/>
                          </a:schemeClr>
                        </a:buClr>
                        <a:buFont typeface="Wingdings" pitchFamily="2" charset="2"/>
                        <a:buChar char="ü"/>
                      </a:pPr>
                      <a:r>
                        <a:rPr lang="es-EC" sz="1400" b="0" dirty="0" smtClean="0"/>
                        <a:t>Políticas de Seguridad de Información como: Claves y gestión de accesos.</a:t>
                      </a:r>
                    </a:p>
                    <a:p>
                      <a:pPr marL="342900" lvl="0" indent="-342900" algn="just">
                        <a:spcBef>
                          <a:spcPts val="600"/>
                        </a:spcBef>
                        <a:spcAft>
                          <a:spcPts val="600"/>
                        </a:spcAft>
                        <a:buClr>
                          <a:schemeClr val="tx2">
                            <a:lumMod val="60000"/>
                            <a:lumOff val="40000"/>
                          </a:schemeClr>
                        </a:buClr>
                        <a:buFont typeface="Wingdings" pitchFamily="2" charset="2"/>
                        <a:buChar char="ü"/>
                      </a:pPr>
                      <a:r>
                        <a:rPr lang="es-EC" sz="1400" b="0" dirty="0" smtClean="0"/>
                        <a:t>Responsabilidad Social.</a:t>
                      </a:r>
                      <a:endParaRPr lang="es-EC" sz="1400" b="0" dirty="0">
                        <a:effectLst/>
                        <a:latin typeface="Arial"/>
                        <a:ea typeface="Times New Roman"/>
                      </a:endParaRPr>
                    </a:p>
                  </a:txBody>
                  <a:tcPr marL="68580" marR="68580" marT="0" marB="0" anchor="ctr"/>
                </a:tc>
                <a:tc>
                  <a:txBody>
                    <a:bodyPr/>
                    <a:lstStyle/>
                    <a:p>
                      <a:pPr marL="342900" lvl="0" indent="-342900" algn="just" defTabSz="914400" rtl="0" eaLnBrk="1" latinLnBrk="0" hangingPunct="1">
                        <a:spcBef>
                          <a:spcPts val="600"/>
                        </a:spcBef>
                        <a:spcAft>
                          <a:spcPts val="600"/>
                        </a:spcAft>
                        <a:buClr>
                          <a:schemeClr val="tx2">
                            <a:lumMod val="60000"/>
                            <a:lumOff val="40000"/>
                          </a:schemeClr>
                        </a:buClr>
                        <a:buFont typeface="Wingdings" pitchFamily="2" charset="2"/>
                        <a:buChar char="ü"/>
                      </a:pPr>
                      <a:r>
                        <a:rPr lang="es-EC" sz="1400" b="0" kern="1200" dirty="0" smtClean="0">
                          <a:solidFill>
                            <a:schemeClr val="dk1"/>
                          </a:solidFill>
                          <a:latin typeface="+mn-lt"/>
                          <a:ea typeface="+mn-ea"/>
                          <a:cs typeface="+mn-cs"/>
                        </a:rPr>
                        <a:t>Responsabilidad y propiedad de Información.</a:t>
                      </a:r>
                    </a:p>
                    <a:p>
                      <a:pPr marL="342900" lvl="0" indent="-342900" algn="just" defTabSz="914400" rtl="0" eaLnBrk="1" latinLnBrk="0" hangingPunct="1">
                        <a:spcBef>
                          <a:spcPts val="600"/>
                        </a:spcBef>
                        <a:spcAft>
                          <a:spcPts val="600"/>
                        </a:spcAft>
                        <a:buClr>
                          <a:schemeClr val="tx2">
                            <a:lumMod val="60000"/>
                            <a:lumOff val="40000"/>
                          </a:schemeClr>
                        </a:buClr>
                        <a:buFont typeface="Wingdings" pitchFamily="2" charset="2"/>
                        <a:buChar char="ü"/>
                      </a:pPr>
                      <a:r>
                        <a:rPr lang="es-EC" sz="1400" b="0" kern="1200" dirty="0" smtClean="0">
                          <a:solidFill>
                            <a:schemeClr val="dk1"/>
                          </a:solidFill>
                          <a:latin typeface="+mn-lt"/>
                          <a:ea typeface="+mn-ea"/>
                          <a:cs typeface="+mn-cs"/>
                        </a:rPr>
                        <a:t>Funciones y responsabilidades organizacionales.</a:t>
                      </a:r>
                    </a:p>
                    <a:p>
                      <a:pPr marL="342900" lvl="0" indent="-342900" algn="just" defTabSz="914400" rtl="0" eaLnBrk="1" latinLnBrk="0" hangingPunct="1">
                        <a:spcBef>
                          <a:spcPts val="600"/>
                        </a:spcBef>
                        <a:spcAft>
                          <a:spcPts val="600"/>
                        </a:spcAft>
                        <a:buClr>
                          <a:schemeClr val="tx2">
                            <a:lumMod val="60000"/>
                            <a:lumOff val="40000"/>
                          </a:schemeClr>
                        </a:buClr>
                        <a:buFont typeface="Wingdings" pitchFamily="2" charset="2"/>
                        <a:buChar char="ü"/>
                      </a:pPr>
                      <a:r>
                        <a:rPr lang="es-EC" sz="1400" b="0" kern="1200" dirty="0" smtClean="0">
                          <a:solidFill>
                            <a:schemeClr val="dk1"/>
                          </a:solidFill>
                          <a:latin typeface="+mn-lt"/>
                          <a:ea typeface="+mn-ea"/>
                          <a:cs typeface="+mn-cs"/>
                        </a:rPr>
                        <a:t>Normas de captura y validación de datos.</a:t>
                      </a:r>
                    </a:p>
                    <a:p>
                      <a:pPr marL="342900" lvl="0" indent="-342900" algn="just" defTabSz="914400" rtl="0" eaLnBrk="1" latinLnBrk="0" hangingPunct="1">
                        <a:spcBef>
                          <a:spcPts val="600"/>
                        </a:spcBef>
                        <a:spcAft>
                          <a:spcPts val="600"/>
                        </a:spcAft>
                        <a:buClr>
                          <a:schemeClr val="tx2">
                            <a:lumMod val="60000"/>
                            <a:lumOff val="40000"/>
                          </a:schemeClr>
                        </a:buClr>
                        <a:buFont typeface="Wingdings" pitchFamily="2" charset="2"/>
                        <a:buChar char="ü"/>
                      </a:pPr>
                      <a:r>
                        <a:rPr lang="es-EC" sz="1400" b="0" kern="1200" dirty="0" smtClean="0">
                          <a:solidFill>
                            <a:schemeClr val="dk1"/>
                          </a:solidFill>
                          <a:latin typeface="+mn-lt"/>
                          <a:ea typeface="+mn-ea"/>
                          <a:cs typeface="+mn-cs"/>
                        </a:rPr>
                        <a:t>Acceso y uso de información.</a:t>
                      </a:r>
                      <a:r>
                        <a:rPr lang="es-EC" sz="1400" b="0" kern="1200" dirty="0">
                          <a:solidFill>
                            <a:schemeClr val="dk1"/>
                          </a:solidFill>
                          <a:latin typeface="+mn-lt"/>
                          <a:ea typeface="+mn-ea"/>
                          <a:cs typeface="+mn-cs"/>
                        </a:rPr>
                        <a:t> </a:t>
                      </a:r>
                    </a:p>
                  </a:txBody>
                  <a:tcPr marL="68580" marR="68580" marT="0" marB="0" anchor="ctr"/>
                </a:tc>
              </a:tr>
            </a:tbl>
          </a:graphicData>
        </a:graphic>
      </p:graphicFrame>
      <p:grpSp>
        <p:nvGrpSpPr>
          <p:cNvPr id="38" name="37 Grupo"/>
          <p:cNvGrpSpPr/>
          <p:nvPr/>
        </p:nvGrpSpPr>
        <p:grpSpPr>
          <a:xfrm>
            <a:off x="107504" y="5949280"/>
            <a:ext cx="737223" cy="778569"/>
            <a:chOff x="107504" y="5949280"/>
            <a:chExt cx="737223" cy="778569"/>
          </a:xfrm>
        </p:grpSpPr>
        <p:pic>
          <p:nvPicPr>
            <p:cNvPr id="39"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0"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5078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4546848"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5: </a:t>
            </a:r>
            <a:r>
              <a:rPr lang="es-EC" sz="2400" b="1" dirty="0" smtClean="0">
                <a:solidFill>
                  <a:schemeClr val="tx2">
                    <a:lumMod val="60000"/>
                    <a:lumOff val="40000"/>
                  </a:schemeClr>
                </a:solidFill>
                <a:latin typeface="Albertus MT" pitchFamily="18" charset="0"/>
              </a:rPr>
              <a:t>Procesos</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4" name="3 Grupo"/>
          <p:cNvGrpSpPr/>
          <p:nvPr/>
        </p:nvGrpSpPr>
        <p:grpSpPr>
          <a:xfrm>
            <a:off x="6487937" y="127866"/>
            <a:ext cx="1972495" cy="1430482"/>
            <a:chOff x="6487937" y="127866"/>
            <a:chExt cx="1972495" cy="1430482"/>
          </a:xfrm>
        </p:grpSpPr>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094" y="127866"/>
              <a:ext cx="1691322" cy="14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487937" y="1299787"/>
              <a:ext cx="1972495" cy="184997"/>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3" name="2 Tabla"/>
          <p:cNvGraphicFramePr>
            <a:graphicFrameLocks noGrp="1"/>
          </p:cNvGraphicFramePr>
          <p:nvPr>
            <p:extLst>
              <p:ext uri="{D42A27DB-BD31-4B8C-83A1-F6EECF244321}">
                <p14:modId xmlns:p14="http://schemas.microsoft.com/office/powerpoint/2010/main" val="1909441291"/>
              </p:ext>
            </p:extLst>
          </p:nvPr>
        </p:nvGraphicFramePr>
        <p:xfrm>
          <a:off x="374028" y="1750863"/>
          <a:ext cx="8518452" cy="3291840"/>
        </p:xfrm>
        <a:graphic>
          <a:graphicData uri="http://schemas.openxmlformats.org/drawingml/2006/table">
            <a:tbl>
              <a:tblPr firstRow="1" firstCol="1" bandRow="1">
                <a:tableStyleId>{5C22544A-7EE6-4342-B048-85BDC9FD1C3A}</a:tableStyleId>
              </a:tblPr>
              <a:tblGrid>
                <a:gridCol w="1187625"/>
                <a:gridCol w="3802435"/>
                <a:gridCol w="864096"/>
                <a:gridCol w="2664296"/>
              </a:tblGrid>
              <a:tr h="110304">
                <a:tc rowSpan="2">
                  <a:txBody>
                    <a:bodyPr/>
                    <a:lstStyle/>
                    <a:p>
                      <a:pPr marL="0" marR="0" indent="0" algn="ctr">
                        <a:lnSpc>
                          <a:spcPct val="150000"/>
                        </a:lnSpc>
                        <a:spcBef>
                          <a:spcPts val="0"/>
                        </a:spcBef>
                        <a:spcAft>
                          <a:spcPts val="0"/>
                        </a:spcAft>
                      </a:pPr>
                      <a:r>
                        <a:rPr lang="es-EC" sz="1200" dirty="0">
                          <a:effectLst/>
                        </a:rPr>
                        <a:t>Proceso Macro</a:t>
                      </a:r>
                      <a:endParaRPr lang="es-EC" sz="1200" dirty="0">
                        <a:effectLst/>
                        <a:latin typeface="Arial"/>
                        <a:ea typeface="Times New Roman"/>
                      </a:endParaRPr>
                    </a:p>
                  </a:txBody>
                  <a:tcPr marL="11705" marR="11705" marT="0" marB="0" anchor="ctr"/>
                </a:tc>
                <a:tc rowSpan="2">
                  <a:txBody>
                    <a:bodyPr/>
                    <a:lstStyle/>
                    <a:p>
                      <a:pPr marL="0" marR="0" indent="450215" algn="ctr">
                        <a:lnSpc>
                          <a:spcPct val="150000"/>
                        </a:lnSpc>
                        <a:spcBef>
                          <a:spcPts val="0"/>
                        </a:spcBef>
                        <a:spcAft>
                          <a:spcPts val="0"/>
                        </a:spcAft>
                      </a:pPr>
                      <a:r>
                        <a:rPr lang="es-EC" sz="1200" dirty="0">
                          <a:effectLst/>
                        </a:rPr>
                        <a:t>Subproceso</a:t>
                      </a:r>
                      <a:endParaRPr lang="es-EC" sz="1200" dirty="0">
                        <a:effectLst/>
                        <a:latin typeface="Arial"/>
                        <a:ea typeface="Times New Roman"/>
                      </a:endParaRPr>
                    </a:p>
                  </a:txBody>
                  <a:tcPr marL="11705" marR="11705" marT="0" marB="0" anchor="ctr"/>
                </a:tc>
                <a:tc gridSpan="2">
                  <a:txBody>
                    <a:bodyPr/>
                    <a:lstStyle/>
                    <a:p>
                      <a:pPr marL="0" marR="0" indent="0" algn="ctr">
                        <a:lnSpc>
                          <a:spcPct val="150000"/>
                        </a:lnSpc>
                        <a:spcBef>
                          <a:spcPts val="0"/>
                        </a:spcBef>
                        <a:spcAft>
                          <a:spcPts val="0"/>
                        </a:spcAft>
                      </a:pPr>
                      <a:r>
                        <a:rPr lang="es-EC" sz="1200">
                          <a:effectLst/>
                        </a:rPr>
                        <a:t>Adopción Guía</a:t>
                      </a:r>
                      <a:endParaRPr lang="es-EC" sz="1200">
                        <a:effectLst/>
                        <a:latin typeface="Arial"/>
                        <a:ea typeface="Times New Roman"/>
                      </a:endParaRPr>
                    </a:p>
                  </a:txBody>
                  <a:tcPr marL="11705" marR="11705" marT="0" marB="0" anchor="ctr"/>
                </a:tc>
                <a:tc hMerge="1">
                  <a:txBody>
                    <a:bodyPr/>
                    <a:lstStyle/>
                    <a:p>
                      <a:endParaRPr lang="es-EC"/>
                    </a:p>
                  </a:txBody>
                  <a:tcPr/>
                </a:tc>
              </a:tr>
              <a:tr h="110304">
                <a:tc vMerge="1">
                  <a:txBody>
                    <a:bodyPr/>
                    <a:lstStyle/>
                    <a:p>
                      <a:endParaRPr lang="es-EC"/>
                    </a:p>
                  </a:txBody>
                  <a:tcPr/>
                </a:tc>
                <a:tc vMerge="1">
                  <a:txBody>
                    <a:bodyPr/>
                    <a:lstStyle/>
                    <a:p>
                      <a:endParaRPr lang="es-EC"/>
                    </a:p>
                  </a:txBody>
                  <a:tcPr/>
                </a:tc>
                <a:tc>
                  <a:txBody>
                    <a:bodyPr/>
                    <a:lstStyle/>
                    <a:p>
                      <a:pPr marL="0" marR="0" indent="0" algn="ctr">
                        <a:lnSpc>
                          <a:spcPct val="150000"/>
                        </a:lnSpc>
                        <a:spcBef>
                          <a:spcPts val="0"/>
                        </a:spcBef>
                        <a:spcAft>
                          <a:spcPts val="0"/>
                        </a:spcAft>
                      </a:pPr>
                      <a:r>
                        <a:rPr lang="es-EC" sz="1200">
                          <a:effectLst/>
                        </a:rPr>
                        <a:t>(Si / No)</a:t>
                      </a:r>
                      <a:endParaRPr lang="es-EC" sz="1200">
                        <a:effectLst/>
                        <a:latin typeface="Arial"/>
                        <a:ea typeface="Times New Roman"/>
                      </a:endParaRPr>
                    </a:p>
                  </a:txBody>
                  <a:tcPr marL="11705" marR="11705" marT="0" marB="0" anchor="b"/>
                </a:tc>
                <a:tc>
                  <a:txBody>
                    <a:bodyPr/>
                    <a:lstStyle/>
                    <a:p>
                      <a:pPr marL="0" marR="0" indent="0" algn="ctr">
                        <a:lnSpc>
                          <a:spcPct val="150000"/>
                        </a:lnSpc>
                        <a:spcBef>
                          <a:spcPts val="0"/>
                        </a:spcBef>
                        <a:spcAft>
                          <a:spcPts val="0"/>
                        </a:spcAft>
                      </a:pPr>
                      <a:r>
                        <a:rPr lang="es-EC" sz="1200">
                          <a:effectLst/>
                        </a:rPr>
                        <a:t>Observación</a:t>
                      </a:r>
                      <a:endParaRPr lang="es-EC" sz="1200">
                        <a:effectLst/>
                        <a:latin typeface="Arial"/>
                        <a:ea typeface="Times New Roman"/>
                      </a:endParaRPr>
                    </a:p>
                  </a:txBody>
                  <a:tcPr marL="11705" marR="11705" marT="0" marB="0" anchor="b"/>
                </a:tc>
              </a:tr>
              <a:tr h="110304">
                <a:tc rowSpan="4">
                  <a:txBody>
                    <a:bodyPr/>
                    <a:lstStyle/>
                    <a:p>
                      <a:pPr marL="0" marR="0" indent="0" algn="l">
                        <a:lnSpc>
                          <a:spcPct val="150000"/>
                        </a:lnSpc>
                        <a:spcBef>
                          <a:spcPts val="0"/>
                        </a:spcBef>
                        <a:spcAft>
                          <a:spcPts val="0"/>
                        </a:spcAft>
                      </a:pPr>
                      <a:r>
                        <a:rPr lang="es-EC" sz="1200" dirty="0">
                          <a:effectLst/>
                        </a:rPr>
                        <a:t>Gobernabilidad</a:t>
                      </a:r>
                      <a:endParaRPr lang="es-EC" sz="1200" dirty="0">
                        <a:effectLst/>
                        <a:latin typeface="Arial"/>
                        <a:ea typeface="Times New Roman"/>
                      </a:endParaRPr>
                    </a:p>
                  </a:txBody>
                  <a:tcPr marL="11705" marR="11705" marT="0" marB="0" anchor="ctr"/>
                </a:tc>
                <a:tc>
                  <a:txBody>
                    <a:bodyPr/>
                    <a:lstStyle/>
                    <a:p>
                      <a:pPr marL="0" marR="0" indent="0" algn="just">
                        <a:lnSpc>
                          <a:spcPct val="150000"/>
                        </a:lnSpc>
                        <a:spcBef>
                          <a:spcPts val="0"/>
                        </a:spcBef>
                        <a:spcAft>
                          <a:spcPts val="0"/>
                        </a:spcAft>
                      </a:pPr>
                      <a:r>
                        <a:rPr lang="es-EC" sz="1200">
                          <a:effectLst/>
                        </a:rPr>
                        <a:t>Establecer Plan de Gestión de Requerimientos.</a:t>
                      </a:r>
                      <a:endParaRPr lang="es-EC" sz="120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a:effectLst/>
                        </a:rPr>
                        <a:t>Se adoptó de la guía.</a:t>
                      </a:r>
                      <a:endParaRPr lang="es-EC" sz="1200">
                        <a:effectLst/>
                        <a:latin typeface="Arial"/>
                        <a:ea typeface="Times New Roman"/>
                      </a:endParaRPr>
                    </a:p>
                  </a:txBody>
                  <a:tcPr marL="11705" marR="11705" marT="0" marB="0"/>
                </a:tc>
              </a:tr>
              <a:tr h="110304">
                <a:tc vMerge="1">
                  <a:txBody>
                    <a:bodyPr/>
                    <a:lstStyle/>
                    <a:p>
                      <a:endParaRPr lang="es-EC"/>
                    </a:p>
                  </a:txBody>
                  <a:tcPr/>
                </a:tc>
                <a:tc>
                  <a:txBody>
                    <a:bodyPr/>
                    <a:lstStyle/>
                    <a:p>
                      <a:pPr marL="0" marR="0" indent="0" algn="just">
                        <a:lnSpc>
                          <a:spcPct val="150000"/>
                        </a:lnSpc>
                        <a:spcBef>
                          <a:spcPts val="0"/>
                        </a:spcBef>
                        <a:spcAft>
                          <a:spcPts val="0"/>
                        </a:spcAft>
                      </a:pPr>
                      <a:r>
                        <a:rPr lang="es-EC" sz="1200" dirty="0">
                          <a:effectLst/>
                        </a:rPr>
                        <a:t>Compartir conocimiento a lo largo de la organización.</a:t>
                      </a:r>
                      <a:endParaRPr lang="es-EC" sz="1200" dirty="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dirty="0">
                          <a:effectLst/>
                        </a:rPr>
                        <a:t>Se adoptó de la guía.</a:t>
                      </a:r>
                      <a:endParaRPr lang="es-EC" sz="1200" dirty="0">
                        <a:effectLst/>
                        <a:latin typeface="Arial"/>
                        <a:ea typeface="Times New Roman"/>
                      </a:endParaRPr>
                    </a:p>
                  </a:txBody>
                  <a:tcPr marL="11705" marR="11705" marT="0" marB="0"/>
                </a:tc>
              </a:tr>
              <a:tr h="233914">
                <a:tc vMerge="1">
                  <a:txBody>
                    <a:bodyPr/>
                    <a:lstStyle/>
                    <a:p>
                      <a:endParaRPr lang="es-EC"/>
                    </a:p>
                  </a:txBody>
                  <a:tcPr/>
                </a:tc>
                <a:tc>
                  <a:txBody>
                    <a:bodyPr/>
                    <a:lstStyle/>
                    <a:p>
                      <a:pPr marL="0" marR="0" indent="0" algn="just">
                        <a:lnSpc>
                          <a:spcPct val="150000"/>
                        </a:lnSpc>
                        <a:spcBef>
                          <a:spcPts val="0"/>
                        </a:spcBef>
                        <a:spcAft>
                          <a:spcPts val="0"/>
                        </a:spcAft>
                      </a:pPr>
                      <a:r>
                        <a:rPr lang="es-EC" sz="1200" dirty="0">
                          <a:effectLst/>
                        </a:rPr>
                        <a:t>Identificar oportunidades y mejoras.</a:t>
                      </a:r>
                      <a:endParaRPr lang="es-EC" sz="1200" dirty="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a:effectLst/>
                        </a:rPr>
                        <a:t>Se adoptó de la guía, de manera formal.</a:t>
                      </a:r>
                      <a:endParaRPr lang="es-EC" sz="1200">
                        <a:effectLst/>
                        <a:latin typeface="Arial"/>
                        <a:ea typeface="Times New Roman"/>
                      </a:endParaRPr>
                    </a:p>
                  </a:txBody>
                  <a:tcPr marL="11705" marR="11705" marT="0" marB="0"/>
                </a:tc>
              </a:tr>
              <a:tr h="110304">
                <a:tc vMerge="1">
                  <a:txBody>
                    <a:bodyPr/>
                    <a:lstStyle/>
                    <a:p>
                      <a:endParaRPr lang="es-EC"/>
                    </a:p>
                  </a:txBody>
                  <a:tcPr/>
                </a:tc>
                <a:tc>
                  <a:txBody>
                    <a:bodyPr/>
                    <a:lstStyle/>
                    <a:p>
                      <a:pPr marL="0" marR="0" indent="0" algn="just">
                        <a:lnSpc>
                          <a:spcPct val="150000"/>
                        </a:lnSpc>
                        <a:spcBef>
                          <a:spcPts val="0"/>
                        </a:spcBef>
                        <a:spcAft>
                          <a:spcPts val="0"/>
                        </a:spcAft>
                      </a:pPr>
                      <a:r>
                        <a:rPr lang="es-EC" sz="1200" dirty="0">
                          <a:effectLst/>
                        </a:rPr>
                        <a:t>Establecer y mantener el conocimiento corporativo base.</a:t>
                      </a:r>
                      <a:endParaRPr lang="es-EC" sz="1200" dirty="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a:effectLst/>
                        </a:rPr>
                        <a:t>Se adoptó de la guía.</a:t>
                      </a:r>
                      <a:endParaRPr lang="es-EC" sz="1200">
                        <a:effectLst/>
                        <a:latin typeface="Arial"/>
                        <a:ea typeface="Times New Roman"/>
                      </a:endParaRPr>
                    </a:p>
                  </a:txBody>
                  <a:tcPr marL="11705" marR="11705" marT="0" marB="0"/>
                </a:tc>
              </a:tr>
              <a:tr h="110304">
                <a:tc rowSpan="2">
                  <a:txBody>
                    <a:bodyPr/>
                    <a:lstStyle/>
                    <a:p>
                      <a:pPr marL="0" marR="0" indent="0" algn="l">
                        <a:lnSpc>
                          <a:spcPct val="150000"/>
                        </a:lnSpc>
                        <a:spcBef>
                          <a:spcPts val="0"/>
                        </a:spcBef>
                        <a:spcAft>
                          <a:spcPts val="0"/>
                        </a:spcAft>
                      </a:pPr>
                      <a:r>
                        <a:rPr lang="es-EC" sz="1200" dirty="0">
                          <a:effectLst/>
                        </a:rPr>
                        <a:t>Entrega de Información</a:t>
                      </a:r>
                      <a:endParaRPr lang="es-EC" sz="1200" dirty="0">
                        <a:effectLst/>
                        <a:latin typeface="Arial"/>
                        <a:ea typeface="Times New Roman"/>
                      </a:endParaRPr>
                    </a:p>
                  </a:txBody>
                  <a:tcPr marL="11705" marR="11705" marT="0" marB="0" anchor="ctr"/>
                </a:tc>
                <a:tc>
                  <a:txBody>
                    <a:bodyPr/>
                    <a:lstStyle/>
                    <a:p>
                      <a:pPr marL="0" marR="0" indent="0" algn="just">
                        <a:lnSpc>
                          <a:spcPct val="150000"/>
                        </a:lnSpc>
                        <a:spcBef>
                          <a:spcPts val="0"/>
                        </a:spcBef>
                        <a:spcAft>
                          <a:spcPts val="0"/>
                        </a:spcAft>
                      </a:pPr>
                      <a:r>
                        <a:rPr lang="es-EC" sz="1200" dirty="0">
                          <a:effectLst/>
                        </a:rPr>
                        <a:t>Desarrollar plan de pruebas.</a:t>
                      </a:r>
                      <a:endParaRPr lang="es-EC" sz="1200" dirty="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dirty="0">
                          <a:effectLst/>
                        </a:rPr>
                        <a:t>Se adoptó de la guía.</a:t>
                      </a:r>
                      <a:endParaRPr lang="es-EC" sz="1200" dirty="0">
                        <a:effectLst/>
                        <a:latin typeface="Arial"/>
                        <a:ea typeface="Times New Roman"/>
                      </a:endParaRPr>
                    </a:p>
                  </a:txBody>
                  <a:tcPr marL="11705" marR="11705" marT="0" marB="0"/>
                </a:tc>
              </a:tr>
              <a:tr h="233914">
                <a:tc vMerge="1">
                  <a:txBody>
                    <a:bodyPr/>
                    <a:lstStyle/>
                    <a:p>
                      <a:endParaRPr lang="es-EC"/>
                    </a:p>
                  </a:txBody>
                  <a:tcPr/>
                </a:tc>
                <a:tc>
                  <a:txBody>
                    <a:bodyPr/>
                    <a:lstStyle/>
                    <a:p>
                      <a:pPr marL="0" marR="0" indent="0" algn="just">
                        <a:lnSpc>
                          <a:spcPct val="150000"/>
                        </a:lnSpc>
                        <a:spcBef>
                          <a:spcPts val="0"/>
                        </a:spcBef>
                        <a:spcAft>
                          <a:spcPts val="0"/>
                        </a:spcAft>
                      </a:pPr>
                      <a:r>
                        <a:rPr lang="es-EC" sz="1200" dirty="0">
                          <a:effectLst/>
                        </a:rPr>
                        <a:t>Definir Plan de Capacitación y Comunicación a usuarios de negocio en uso y análisis.</a:t>
                      </a:r>
                      <a:endParaRPr lang="es-EC" sz="1200" dirty="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a:effectLst/>
                        </a:rPr>
                        <a:t>Se adoptó de la guía.</a:t>
                      </a:r>
                      <a:endParaRPr lang="es-EC" sz="1200">
                        <a:effectLst/>
                        <a:latin typeface="Arial"/>
                        <a:ea typeface="Times New Roman"/>
                      </a:endParaRPr>
                    </a:p>
                  </a:txBody>
                  <a:tcPr marL="11705" marR="11705" marT="0" marB="0"/>
                </a:tc>
              </a:tr>
              <a:tr h="110304">
                <a:tc rowSpan="2">
                  <a:txBody>
                    <a:bodyPr/>
                    <a:lstStyle/>
                    <a:p>
                      <a:pPr marL="0" marR="0" indent="0" algn="l">
                        <a:lnSpc>
                          <a:spcPct val="150000"/>
                        </a:lnSpc>
                        <a:spcBef>
                          <a:spcPts val="0"/>
                        </a:spcBef>
                        <a:spcAft>
                          <a:spcPts val="0"/>
                        </a:spcAft>
                      </a:pPr>
                      <a:r>
                        <a:rPr lang="es-EC" sz="1200" dirty="0">
                          <a:effectLst/>
                        </a:rPr>
                        <a:t>Gestión de Datos</a:t>
                      </a:r>
                      <a:endParaRPr lang="es-EC" sz="1200" dirty="0">
                        <a:effectLst/>
                        <a:latin typeface="Arial"/>
                        <a:ea typeface="Times New Roman"/>
                      </a:endParaRPr>
                    </a:p>
                  </a:txBody>
                  <a:tcPr marL="11705" marR="11705" marT="0" marB="0" anchor="ctr"/>
                </a:tc>
                <a:tc>
                  <a:txBody>
                    <a:bodyPr/>
                    <a:lstStyle/>
                    <a:p>
                      <a:pPr marL="0" marR="0" indent="0" algn="just">
                        <a:lnSpc>
                          <a:spcPct val="150000"/>
                        </a:lnSpc>
                        <a:spcBef>
                          <a:spcPts val="0"/>
                        </a:spcBef>
                        <a:spcAft>
                          <a:spcPts val="0"/>
                        </a:spcAft>
                      </a:pPr>
                      <a:r>
                        <a:rPr lang="es-EC" sz="1200">
                          <a:effectLst/>
                        </a:rPr>
                        <a:t>Definir y gestionar arquitectura de metadatos.</a:t>
                      </a:r>
                      <a:endParaRPr lang="es-EC" sz="120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a:effectLst/>
                        </a:rPr>
                        <a:t>Se adoptó de la guía.</a:t>
                      </a:r>
                      <a:endParaRPr lang="es-EC" sz="1200">
                        <a:effectLst/>
                        <a:latin typeface="Arial"/>
                        <a:ea typeface="Times New Roman"/>
                      </a:endParaRPr>
                    </a:p>
                  </a:txBody>
                  <a:tcPr marL="11705" marR="11705" marT="0" marB="0"/>
                </a:tc>
              </a:tr>
              <a:tr h="110304">
                <a:tc vMerge="1">
                  <a:txBody>
                    <a:bodyPr/>
                    <a:lstStyle/>
                    <a:p>
                      <a:endParaRPr lang="es-EC"/>
                    </a:p>
                  </a:txBody>
                  <a:tcPr/>
                </a:tc>
                <a:tc>
                  <a:txBody>
                    <a:bodyPr/>
                    <a:lstStyle/>
                    <a:p>
                      <a:pPr marL="0" marR="0" indent="0" algn="just">
                        <a:lnSpc>
                          <a:spcPct val="150000"/>
                        </a:lnSpc>
                        <a:spcBef>
                          <a:spcPts val="0"/>
                        </a:spcBef>
                        <a:spcAft>
                          <a:spcPts val="0"/>
                        </a:spcAft>
                      </a:pPr>
                      <a:r>
                        <a:rPr lang="es-EC" sz="1200">
                          <a:effectLst/>
                        </a:rPr>
                        <a:t>Generar plan de análisis de datos, investigación y minería.</a:t>
                      </a:r>
                      <a:endParaRPr lang="es-EC" sz="120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a:effectLst/>
                        </a:rPr>
                        <a:t>Se adoptó de la guía.</a:t>
                      </a:r>
                      <a:endParaRPr lang="es-EC" sz="1200">
                        <a:effectLst/>
                        <a:latin typeface="Arial"/>
                        <a:ea typeface="Times New Roman"/>
                      </a:endParaRPr>
                    </a:p>
                  </a:txBody>
                  <a:tcPr marL="11705" marR="11705" marT="0" marB="0"/>
                </a:tc>
              </a:tr>
              <a:tr h="233914">
                <a:tc>
                  <a:txBody>
                    <a:bodyPr/>
                    <a:lstStyle/>
                    <a:p>
                      <a:pPr marL="0" marR="0" indent="0" algn="l">
                        <a:lnSpc>
                          <a:spcPct val="150000"/>
                        </a:lnSpc>
                        <a:spcBef>
                          <a:spcPts val="0"/>
                        </a:spcBef>
                        <a:spcAft>
                          <a:spcPts val="0"/>
                        </a:spcAft>
                      </a:pPr>
                      <a:r>
                        <a:rPr lang="es-EC" sz="1200" dirty="0">
                          <a:effectLst/>
                        </a:rPr>
                        <a:t>Soporte</a:t>
                      </a:r>
                      <a:endParaRPr lang="es-EC" sz="1200" dirty="0">
                        <a:effectLst/>
                        <a:latin typeface="Arial"/>
                        <a:ea typeface="Times New Roman"/>
                      </a:endParaRPr>
                    </a:p>
                  </a:txBody>
                  <a:tcPr marL="11705" marR="11705" marT="0" marB="0" anchor="ctr"/>
                </a:tc>
                <a:tc>
                  <a:txBody>
                    <a:bodyPr/>
                    <a:lstStyle/>
                    <a:p>
                      <a:pPr marL="0" marR="0" indent="0" algn="just">
                        <a:lnSpc>
                          <a:spcPct val="150000"/>
                        </a:lnSpc>
                        <a:spcBef>
                          <a:spcPts val="0"/>
                        </a:spcBef>
                        <a:spcAft>
                          <a:spcPts val="0"/>
                        </a:spcAft>
                      </a:pPr>
                      <a:r>
                        <a:rPr lang="es-EC" sz="1200">
                          <a:effectLst/>
                        </a:rPr>
                        <a:t>Gestión de Soporte de la plataforma y soluciones de BI.</a:t>
                      </a:r>
                      <a:endParaRPr lang="es-EC" sz="1200">
                        <a:effectLst/>
                        <a:latin typeface="Arial"/>
                        <a:ea typeface="Times New Roman"/>
                      </a:endParaRPr>
                    </a:p>
                  </a:txBody>
                  <a:tcPr marL="11705" marR="11705" marT="0" marB="0"/>
                </a:tc>
                <a:tc>
                  <a:txBody>
                    <a:bodyPr/>
                    <a:lstStyle/>
                    <a:p>
                      <a:pPr marL="0" marR="0" indent="0" algn="ctr">
                        <a:lnSpc>
                          <a:spcPct val="150000"/>
                        </a:lnSpc>
                        <a:spcBef>
                          <a:spcPts val="0"/>
                        </a:spcBef>
                        <a:spcAft>
                          <a:spcPts val="0"/>
                        </a:spcAft>
                      </a:pPr>
                      <a:r>
                        <a:rPr lang="es-EC" sz="1200" dirty="0">
                          <a:effectLst/>
                        </a:rPr>
                        <a:t>Si</a:t>
                      </a:r>
                      <a:endParaRPr lang="es-EC" sz="1200" dirty="0">
                        <a:effectLst/>
                        <a:latin typeface="Arial"/>
                        <a:ea typeface="Times New Roman"/>
                      </a:endParaRPr>
                    </a:p>
                  </a:txBody>
                  <a:tcPr marL="11705" marR="11705" marT="0" marB="0" anchor="ctr"/>
                </a:tc>
                <a:tc>
                  <a:txBody>
                    <a:bodyPr/>
                    <a:lstStyle/>
                    <a:p>
                      <a:pPr marL="0" marR="0" indent="0" algn="l">
                        <a:lnSpc>
                          <a:spcPct val="150000"/>
                        </a:lnSpc>
                        <a:spcBef>
                          <a:spcPts val="0"/>
                        </a:spcBef>
                        <a:spcAft>
                          <a:spcPts val="0"/>
                        </a:spcAft>
                      </a:pPr>
                      <a:r>
                        <a:rPr lang="es-EC" sz="1200" dirty="0">
                          <a:effectLst/>
                        </a:rPr>
                        <a:t>Se adoptó de la guía de manera formal.</a:t>
                      </a:r>
                      <a:endParaRPr lang="es-EC" sz="1200" dirty="0">
                        <a:effectLst/>
                        <a:latin typeface="Arial"/>
                        <a:ea typeface="Times New Roman"/>
                      </a:endParaRPr>
                    </a:p>
                  </a:txBody>
                  <a:tcPr marL="11705" marR="11705" marT="0" marB="0"/>
                </a:tc>
              </a:tr>
            </a:tbl>
          </a:graphicData>
        </a:graphic>
      </p:graphicFrame>
      <p:grpSp>
        <p:nvGrpSpPr>
          <p:cNvPr id="37" name="36 Grupo"/>
          <p:cNvGrpSpPr/>
          <p:nvPr/>
        </p:nvGrpSpPr>
        <p:grpSpPr>
          <a:xfrm>
            <a:off x="107504" y="5949280"/>
            <a:ext cx="737223" cy="778569"/>
            <a:chOff x="107504" y="5949280"/>
            <a:chExt cx="737223" cy="778569"/>
          </a:xfrm>
        </p:grpSpPr>
        <p:pic>
          <p:nvPicPr>
            <p:cNvPr id="38"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42791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842992"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a:solidFill>
                  <a:schemeClr val="tx2">
                    <a:lumMod val="60000"/>
                    <a:lumOff val="40000"/>
                  </a:schemeClr>
                </a:solidFill>
                <a:latin typeface="Albertus MT" pitchFamily="18" charset="0"/>
              </a:rPr>
              <a:t>Entidades de Gobierno, roles y </a:t>
            </a:r>
            <a:r>
              <a:rPr lang="es-EC" sz="2400" b="1" dirty="0" smtClean="0">
                <a:solidFill>
                  <a:schemeClr val="tx2">
                    <a:lumMod val="60000"/>
                    <a:lumOff val="40000"/>
                  </a:schemeClr>
                </a:solidFill>
                <a:latin typeface="Albertus MT" pitchFamily="18" charset="0"/>
              </a:rPr>
              <a:t>funciones</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6" name="5 Grupo"/>
          <p:cNvGrpSpPr/>
          <p:nvPr/>
        </p:nvGrpSpPr>
        <p:grpSpPr>
          <a:xfrm>
            <a:off x="6516216" y="127866"/>
            <a:ext cx="1872208" cy="1430482"/>
            <a:chOff x="6516216" y="127866"/>
            <a:chExt cx="1872208" cy="1430482"/>
          </a:xfrm>
        </p:grpSpPr>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094" y="127866"/>
              <a:ext cx="1691322" cy="14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620688"/>
              <a:ext cx="1872208" cy="720080"/>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5" name="4 Grupo"/>
          <p:cNvGrpSpPr/>
          <p:nvPr/>
        </p:nvGrpSpPr>
        <p:grpSpPr>
          <a:xfrm>
            <a:off x="508670" y="1844824"/>
            <a:ext cx="8167786" cy="3631902"/>
            <a:chOff x="508670" y="1844824"/>
            <a:chExt cx="8167786" cy="3631902"/>
          </a:xfrm>
        </p:grpSpPr>
        <p:grpSp>
          <p:nvGrpSpPr>
            <p:cNvPr id="4" name="3 Grupo"/>
            <p:cNvGrpSpPr/>
            <p:nvPr/>
          </p:nvGrpSpPr>
          <p:grpSpPr>
            <a:xfrm>
              <a:off x="508670" y="1844824"/>
              <a:ext cx="8167786" cy="3631902"/>
              <a:chOff x="508670" y="1844824"/>
              <a:chExt cx="8167786" cy="3631902"/>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93" y="1844824"/>
                <a:ext cx="8120063"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70" y="5013176"/>
                <a:ext cx="15430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1 Título"/>
            <p:cNvSpPr txBox="1">
              <a:spLocks/>
            </p:cNvSpPr>
            <p:nvPr/>
          </p:nvSpPr>
          <p:spPr>
            <a:xfrm>
              <a:off x="1763688" y="5229200"/>
              <a:ext cx="191866" cy="23149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400" b="1" dirty="0" smtClean="0">
                  <a:latin typeface="Albertus MT" pitchFamily="18" charset="0"/>
                </a:rPr>
                <a:t>*</a:t>
              </a:r>
              <a:endParaRPr lang="es-MX" sz="1400" b="1" dirty="0">
                <a:latin typeface="Albertus MT" pitchFamily="18" charset="0"/>
              </a:endParaRPr>
            </a:p>
          </p:txBody>
        </p:sp>
      </p:grpSp>
      <p:grpSp>
        <p:nvGrpSpPr>
          <p:cNvPr id="31" name="30 Grupo"/>
          <p:cNvGrpSpPr/>
          <p:nvPr/>
        </p:nvGrpSpPr>
        <p:grpSpPr>
          <a:xfrm>
            <a:off x="107504" y="5949280"/>
            <a:ext cx="737223" cy="778569"/>
            <a:chOff x="107504" y="5949280"/>
            <a:chExt cx="737223" cy="778569"/>
          </a:xfrm>
        </p:grpSpPr>
        <p:pic>
          <p:nvPicPr>
            <p:cNvPr id="37"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7">
              <a:hlinkClick r:id="rId6"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82353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842992"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6</a:t>
            </a:r>
            <a:r>
              <a:rPr lang="es-MX" sz="2400" b="1" dirty="0" smtClean="0">
                <a:solidFill>
                  <a:schemeClr val="tx2">
                    <a:lumMod val="60000"/>
                    <a:lumOff val="40000"/>
                  </a:schemeClr>
                </a:solidFill>
                <a:latin typeface="Albertus MT" pitchFamily="18" charset="0"/>
              </a:rPr>
              <a:t>: </a:t>
            </a:r>
            <a:r>
              <a:rPr lang="es-EC" sz="2400" b="1" dirty="0">
                <a:solidFill>
                  <a:schemeClr val="tx2">
                    <a:lumMod val="60000"/>
                    <a:lumOff val="40000"/>
                  </a:schemeClr>
                </a:solidFill>
                <a:latin typeface="Albertus MT" pitchFamily="18" charset="0"/>
              </a:rPr>
              <a:t>Entidades de Gobierno, roles y </a:t>
            </a:r>
            <a:r>
              <a:rPr lang="es-EC" sz="2400" b="1" dirty="0" smtClean="0">
                <a:solidFill>
                  <a:schemeClr val="tx2">
                    <a:lumMod val="60000"/>
                    <a:lumOff val="40000"/>
                  </a:schemeClr>
                </a:solidFill>
                <a:latin typeface="Albertus MT" pitchFamily="18" charset="0"/>
              </a:rPr>
              <a:t>funciones</a:t>
            </a:r>
            <a:endParaRPr lang="es-MX" sz="2400" b="1" dirty="0">
              <a:solidFill>
                <a:schemeClr val="tx2">
                  <a:lumMod val="60000"/>
                  <a:lumOff val="40000"/>
                </a:schemeClr>
              </a:solidFill>
              <a:latin typeface="Albertus MT"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 name="2 Grupo"/>
          <p:cNvGrpSpPr/>
          <p:nvPr/>
        </p:nvGrpSpPr>
        <p:grpSpPr>
          <a:xfrm>
            <a:off x="6625094" y="127866"/>
            <a:ext cx="1691322" cy="1430482"/>
            <a:chOff x="6625094" y="127866"/>
            <a:chExt cx="1691322" cy="1430482"/>
          </a:xfrm>
        </p:grpSpPr>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094" y="127866"/>
              <a:ext cx="1691322" cy="14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7333598" y="620688"/>
              <a:ext cx="982818" cy="720080"/>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31" name="_text"/>
          <p:cNvSpPr txBox="1">
            <a:spLocks/>
          </p:cNvSpPr>
          <p:nvPr/>
        </p:nvSpPr>
        <p:spPr bwMode="gray">
          <a:xfrm>
            <a:off x="476249" y="1412777"/>
            <a:ext cx="8230109" cy="4508032"/>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dirty="0" smtClean="0"/>
              <a:t>Entidades de Gobierno &amp; Dirección alineadas a la Guía.</a:t>
            </a:r>
          </a:p>
          <a:p>
            <a:pPr marL="342900" lvl="0" indent="-342900" algn="just">
              <a:buClr>
                <a:schemeClr val="tx2">
                  <a:lumMod val="60000"/>
                  <a:lumOff val="40000"/>
                </a:schemeClr>
              </a:buClr>
              <a:buFont typeface="Wingdings" pitchFamily="2" charset="2"/>
              <a:buChar char="ü"/>
            </a:pPr>
            <a:r>
              <a:rPr lang="es-EC" dirty="0" smtClean="0"/>
              <a:t>Se </a:t>
            </a:r>
            <a:r>
              <a:rPr lang="es-EC" dirty="0"/>
              <a:t>adoptó nuevos roles y </a:t>
            </a:r>
            <a:r>
              <a:rPr lang="es-EC" dirty="0" smtClean="0"/>
              <a:t>funciones:</a:t>
            </a:r>
          </a:p>
          <a:p>
            <a:pPr marL="800100" lvl="1" indent="-342900" algn="just">
              <a:buClr>
                <a:schemeClr val="tx2">
                  <a:lumMod val="60000"/>
                  <a:lumOff val="40000"/>
                </a:schemeClr>
              </a:buClr>
              <a:buFont typeface="Wingdings" pitchFamily="2" charset="2"/>
              <a:buChar char="ü"/>
            </a:pPr>
            <a:r>
              <a:rPr lang="es-EC" dirty="0" smtClean="0"/>
              <a:t>Jefe de Analítica.</a:t>
            </a:r>
          </a:p>
          <a:p>
            <a:pPr marL="800100" lvl="1" indent="-342900" algn="just">
              <a:buClr>
                <a:schemeClr val="tx2">
                  <a:lumMod val="60000"/>
                  <a:lumOff val="40000"/>
                </a:schemeClr>
              </a:buClr>
              <a:buFont typeface="Wingdings" pitchFamily="2" charset="2"/>
              <a:buChar char="ü"/>
            </a:pPr>
            <a:r>
              <a:rPr lang="es-EC" dirty="0" smtClean="0"/>
              <a:t>Especialista matemático.</a:t>
            </a:r>
          </a:p>
          <a:p>
            <a:pPr marL="800100" lvl="1" indent="-342900" algn="just">
              <a:buClr>
                <a:schemeClr val="tx2">
                  <a:lumMod val="60000"/>
                  <a:lumOff val="40000"/>
                </a:schemeClr>
              </a:buClr>
              <a:buFont typeface="Wingdings" pitchFamily="2" charset="2"/>
              <a:buChar char="ü"/>
            </a:pPr>
            <a:r>
              <a:rPr lang="es-EC" dirty="0" smtClean="0"/>
              <a:t>Consultor </a:t>
            </a:r>
            <a:r>
              <a:rPr lang="es-EC" dirty="0"/>
              <a:t>de </a:t>
            </a:r>
            <a:r>
              <a:rPr lang="es-EC" dirty="0" smtClean="0"/>
              <a:t>BI.</a:t>
            </a:r>
          </a:p>
          <a:p>
            <a:pPr marL="342900" indent="-342900" algn="just">
              <a:buClr>
                <a:schemeClr val="tx2">
                  <a:lumMod val="60000"/>
                  <a:lumOff val="40000"/>
                </a:schemeClr>
              </a:buClr>
              <a:buFont typeface="Wingdings" pitchFamily="2" charset="2"/>
              <a:buChar char="ü"/>
            </a:pPr>
            <a:r>
              <a:rPr lang="es-EC" dirty="0" smtClean="0"/>
              <a:t>Eliminación </a:t>
            </a:r>
            <a:r>
              <a:rPr lang="es-EC" dirty="0"/>
              <a:t>de Jefe de Q&amp;A, </a:t>
            </a:r>
            <a:r>
              <a:rPr lang="es-EC" dirty="0" smtClean="0"/>
              <a:t>por existencia de </a:t>
            </a:r>
            <a:r>
              <a:rPr lang="es-EC" dirty="0"/>
              <a:t>Analista de Q&amp;A encargado de garantizar la calidad de las soluciones de BI; </a:t>
            </a:r>
            <a:r>
              <a:rPr lang="es-EC" dirty="0" smtClean="0"/>
              <a:t>reporta a </a:t>
            </a:r>
            <a:r>
              <a:rPr lang="es-EC" dirty="0"/>
              <a:t>la dirección de la </a:t>
            </a:r>
            <a:r>
              <a:rPr lang="es-EC" dirty="0" smtClean="0"/>
              <a:t>unidad.</a:t>
            </a:r>
          </a:p>
          <a:p>
            <a:pPr marL="342900" indent="-342900" algn="just">
              <a:buClr>
                <a:schemeClr val="tx2">
                  <a:lumMod val="60000"/>
                  <a:lumOff val="40000"/>
                </a:schemeClr>
              </a:buClr>
              <a:buFont typeface="Wingdings" pitchFamily="2" charset="2"/>
              <a:buChar char="ü"/>
            </a:pPr>
            <a:r>
              <a:rPr lang="es-EC" dirty="0" smtClean="0"/>
              <a:t>Se mantuvo el rol </a:t>
            </a:r>
            <a:r>
              <a:rPr lang="es-EC" dirty="0"/>
              <a:t>encargado exclusivamente de la administración del Modelo de Datos Empresarial, </a:t>
            </a:r>
            <a:r>
              <a:rPr lang="es-EC" dirty="0" smtClean="0"/>
              <a:t>por la dificultad de las funciones; </a:t>
            </a:r>
            <a:r>
              <a:rPr lang="es-EC" dirty="0"/>
              <a:t>con </a:t>
            </a:r>
            <a:r>
              <a:rPr lang="es-EC" dirty="0" smtClean="0"/>
              <a:t>ello propuesto </a:t>
            </a:r>
            <a:r>
              <a:rPr lang="es-EC" dirty="0"/>
              <a:t>en la guía para el Jefe de Operación </a:t>
            </a:r>
            <a:r>
              <a:rPr lang="es-EC" dirty="0" smtClean="0"/>
              <a:t>con respecto a la </a:t>
            </a:r>
            <a:r>
              <a:rPr lang="es-EC" dirty="0"/>
              <a:t>gestión del EDM fue </a:t>
            </a:r>
            <a:r>
              <a:rPr lang="es-EC" dirty="0" smtClean="0"/>
              <a:t>descartado.</a:t>
            </a:r>
          </a:p>
          <a:p>
            <a:pPr marL="342900" indent="-342900" algn="just">
              <a:buClr>
                <a:schemeClr val="tx2">
                  <a:lumMod val="60000"/>
                  <a:lumOff val="40000"/>
                </a:schemeClr>
              </a:buClr>
              <a:buFont typeface="Wingdings" pitchFamily="2" charset="2"/>
              <a:buChar char="ü"/>
            </a:pPr>
            <a:r>
              <a:rPr lang="es-EC" dirty="0" smtClean="0"/>
              <a:t>Para los roles </a:t>
            </a:r>
            <a:r>
              <a:rPr lang="es-EC" dirty="0"/>
              <a:t>de Desarrollo y Operación </a:t>
            </a:r>
            <a:r>
              <a:rPr lang="es-EC" dirty="0" smtClean="0"/>
              <a:t>existe </a:t>
            </a:r>
            <a:r>
              <a:rPr lang="es-EC" dirty="0"/>
              <a:t>alineación </a:t>
            </a:r>
            <a:r>
              <a:rPr lang="es-EC" dirty="0" smtClean="0"/>
              <a:t>entre </a:t>
            </a:r>
            <a:r>
              <a:rPr lang="es-EC" dirty="0"/>
              <a:t>lo actual </a:t>
            </a:r>
            <a:r>
              <a:rPr lang="es-EC" dirty="0" smtClean="0"/>
              <a:t>y </a:t>
            </a:r>
            <a:r>
              <a:rPr lang="es-EC" dirty="0"/>
              <a:t>lo propuesto por la </a:t>
            </a:r>
            <a:r>
              <a:rPr lang="es-EC" dirty="0" smtClean="0"/>
              <a:t>guía.</a:t>
            </a:r>
          </a:p>
          <a:p>
            <a:pPr marL="342900" indent="-342900" algn="just">
              <a:buClr>
                <a:schemeClr val="tx2">
                  <a:lumMod val="60000"/>
                  <a:lumOff val="40000"/>
                </a:schemeClr>
              </a:buClr>
              <a:buFont typeface="Wingdings" pitchFamily="2" charset="2"/>
              <a:buChar char="ü"/>
            </a:pPr>
            <a:r>
              <a:rPr lang="es-EC" dirty="0" smtClean="0"/>
              <a:t>Adicional </a:t>
            </a:r>
            <a:r>
              <a:rPr lang="es-EC" dirty="0"/>
              <a:t>se adoptó la siguiente función para Analista de </a:t>
            </a:r>
            <a:r>
              <a:rPr lang="es-EC" dirty="0" smtClean="0"/>
              <a:t>Q&amp;A:</a:t>
            </a:r>
          </a:p>
          <a:p>
            <a:pPr marL="800100" lvl="1" indent="-342900" algn="just">
              <a:buClr>
                <a:schemeClr val="tx2">
                  <a:lumMod val="60000"/>
                  <a:lumOff val="40000"/>
                </a:schemeClr>
              </a:buClr>
              <a:buFont typeface="Wingdings" pitchFamily="2" charset="2"/>
              <a:buChar char="ü"/>
            </a:pPr>
            <a:r>
              <a:rPr lang="es-EC" dirty="0" smtClean="0"/>
              <a:t>Gestionar </a:t>
            </a:r>
            <a:r>
              <a:rPr lang="es-EC" dirty="0"/>
              <a:t>Acuerdos de Niveles de Servicios (</a:t>
            </a:r>
            <a:r>
              <a:rPr lang="es-EC" dirty="0" err="1"/>
              <a:t>SLA´s</a:t>
            </a:r>
            <a:r>
              <a:rPr lang="es-EC" dirty="0"/>
              <a:t>).</a:t>
            </a:r>
            <a:endParaRPr lang="es-EC" dirty="0" smtClean="0"/>
          </a:p>
        </p:txBody>
      </p:sp>
    </p:spTree>
    <p:extLst>
      <p:ext uri="{BB962C8B-B14F-4D97-AF65-F5344CB8AC3E}">
        <p14:creationId xmlns:p14="http://schemas.microsoft.com/office/powerpoint/2010/main" val="138867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1000"/>
                                        <p:tgtEl>
                                          <p:spTgt spid="31">
                                            <p:txEl>
                                              <p:pRg st="0" end="0"/>
                                            </p:txEl>
                                          </p:spTgt>
                                        </p:tgtEl>
                                      </p:cBhvr>
                                    </p:animEffect>
                                    <p:anim calcmode="lin" valueType="num">
                                      <p:cBhvr>
                                        <p:cTn id="17"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1">
                                            <p:txEl>
                                              <p:pRg st="1" end="1"/>
                                            </p:txEl>
                                          </p:spTgt>
                                        </p:tgtEl>
                                        <p:attrNameLst>
                                          <p:attrName>style.visibility</p:attrName>
                                        </p:attrNameLst>
                                      </p:cBhvr>
                                      <p:to>
                                        <p:strVal val="visible"/>
                                      </p:to>
                                    </p:set>
                                    <p:animEffect transition="in" filter="fade">
                                      <p:cBhvr>
                                        <p:cTn id="22" dur="1000"/>
                                        <p:tgtEl>
                                          <p:spTgt spid="31">
                                            <p:txEl>
                                              <p:pRg st="1" end="1"/>
                                            </p:txEl>
                                          </p:spTgt>
                                        </p:tgtEl>
                                      </p:cBhvr>
                                    </p:animEffect>
                                    <p:anim calcmode="lin" valueType="num">
                                      <p:cBhvr>
                                        <p:cTn id="23"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1">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animEffect transition="in" filter="fade">
                                      <p:cBhvr>
                                        <p:cTn id="27" dur="1000"/>
                                        <p:tgtEl>
                                          <p:spTgt spid="31">
                                            <p:txEl>
                                              <p:pRg st="2" end="2"/>
                                            </p:txEl>
                                          </p:spTgt>
                                        </p:tgtEl>
                                      </p:cBhvr>
                                    </p:animEffect>
                                    <p:anim calcmode="lin" valueType="num">
                                      <p:cBhvr>
                                        <p:cTn id="28"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1">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
                                            <p:txEl>
                                              <p:pRg st="3" end="3"/>
                                            </p:txEl>
                                          </p:spTgt>
                                        </p:tgtEl>
                                        <p:attrNameLst>
                                          <p:attrName>style.visibility</p:attrName>
                                        </p:attrNameLst>
                                      </p:cBhvr>
                                      <p:to>
                                        <p:strVal val="visible"/>
                                      </p:to>
                                    </p:set>
                                    <p:animEffect transition="in" filter="fade">
                                      <p:cBhvr>
                                        <p:cTn id="32" dur="1000"/>
                                        <p:tgtEl>
                                          <p:spTgt spid="31">
                                            <p:txEl>
                                              <p:pRg st="3" end="3"/>
                                            </p:txEl>
                                          </p:spTgt>
                                        </p:tgtEl>
                                      </p:cBhvr>
                                    </p:animEffect>
                                    <p:anim calcmode="lin" valueType="num">
                                      <p:cBhvr>
                                        <p:cTn id="33"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1">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
                                            <p:txEl>
                                              <p:pRg st="4" end="4"/>
                                            </p:txEl>
                                          </p:spTgt>
                                        </p:tgtEl>
                                        <p:attrNameLst>
                                          <p:attrName>style.visibility</p:attrName>
                                        </p:attrNameLst>
                                      </p:cBhvr>
                                      <p:to>
                                        <p:strVal val="visible"/>
                                      </p:to>
                                    </p:set>
                                    <p:animEffect transition="in" filter="fade">
                                      <p:cBhvr>
                                        <p:cTn id="37" dur="1000"/>
                                        <p:tgtEl>
                                          <p:spTgt spid="31">
                                            <p:txEl>
                                              <p:pRg st="4" end="4"/>
                                            </p:txEl>
                                          </p:spTgt>
                                        </p:tgtEl>
                                      </p:cBhvr>
                                    </p:animEffect>
                                    <p:anim calcmode="lin" valueType="num">
                                      <p:cBhvr>
                                        <p:cTn id="38"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1">
                                            <p:txEl>
                                              <p:pRg st="5" end="5"/>
                                            </p:txEl>
                                          </p:spTgt>
                                        </p:tgtEl>
                                        <p:attrNameLst>
                                          <p:attrName>style.visibility</p:attrName>
                                        </p:attrNameLst>
                                      </p:cBhvr>
                                      <p:to>
                                        <p:strVal val="visible"/>
                                      </p:to>
                                    </p:set>
                                    <p:animEffect transition="in" filter="fade">
                                      <p:cBhvr>
                                        <p:cTn id="43" dur="1000"/>
                                        <p:tgtEl>
                                          <p:spTgt spid="31">
                                            <p:txEl>
                                              <p:pRg st="5" end="5"/>
                                            </p:txEl>
                                          </p:spTgt>
                                        </p:tgtEl>
                                      </p:cBhvr>
                                    </p:animEffect>
                                    <p:anim calcmode="lin" valueType="num">
                                      <p:cBhvr>
                                        <p:cTn id="44" dur="1000" fill="hold"/>
                                        <p:tgtEl>
                                          <p:spTgt spid="31">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1">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31">
                                            <p:txEl>
                                              <p:pRg st="6" end="6"/>
                                            </p:txEl>
                                          </p:spTgt>
                                        </p:tgtEl>
                                        <p:attrNameLst>
                                          <p:attrName>style.visibility</p:attrName>
                                        </p:attrNameLst>
                                      </p:cBhvr>
                                      <p:to>
                                        <p:strVal val="visible"/>
                                      </p:to>
                                    </p:set>
                                    <p:animEffect transition="in" filter="fade">
                                      <p:cBhvr>
                                        <p:cTn id="49" dur="1000"/>
                                        <p:tgtEl>
                                          <p:spTgt spid="31">
                                            <p:txEl>
                                              <p:pRg st="6" end="6"/>
                                            </p:txEl>
                                          </p:spTgt>
                                        </p:tgtEl>
                                      </p:cBhvr>
                                    </p:animEffect>
                                    <p:anim calcmode="lin" valueType="num">
                                      <p:cBhvr>
                                        <p:cTn id="50" dur="10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31">
                                            <p:txEl>
                                              <p:pRg st="7" end="7"/>
                                            </p:txEl>
                                          </p:spTgt>
                                        </p:tgtEl>
                                        <p:attrNameLst>
                                          <p:attrName>style.visibility</p:attrName>
                                        </p:attrNameLst>
                                      </p:cBhvr>
                                      <p:to>
                                        <p:strVal val="visible"/>
                                      </p:to>
                                    </p:set>
                                    <p:animEffect transition="in" filter="fade">
                                      <p:cBhvr>
                                        <p:cTn id="55" dur="1000"/>
                                        <p:tgtEl>
                                          <p:spTgt spid="31">
                                            <p:txEl>
                                              <p:pRg st="7" end="7"/>
                                            </p:txEl>
                                          </p:spTgt>
                                        </p:tgtEl>
                                      </p:cBhvr>
                                    </p:animEffect>
                                    <p:anim calcmode="lin" valueType="num">
                                      <p:cBhvr>
                                        <p:cTn id="56" dur="1000" fill="hold"/>
                                        <p:tgtEl>
                                          <p:spTgt spid="31">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1">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nodeType="afterEffect">
                                  <p:stCondLst>
                                    <p:cond delay="0"/>
                                  </p:stCondLst>
                                  <p:childTnLst>
                                    <p:set>
                                      <p:cBhvr>
                                        <p:cTn id="60" dur="1" fill="hold">
                                          <p:stCondLst>
                                            <p:cond delay="0"/>
                                          </p:stCondLst>
                                        </p:cTn>
                                        <p:tgtEl>
                                          <p:spTgt spid="31">
                                            <p:txEl>
                                              <p:pRg st="8" end="8"/>
                                            </p:txEl>
                                          </p:spTgt>
                                        </p:tgtEl>
                                        <p:attrNameLst>
                                          <p:attrName>style.visibility</p:attrName>
                                        </p:attrNameLst>
                                      </p:cBhvr>
                                      <p:to>
                                        <p:strVal val="visible"/>
                                      </p:to>
                                    </p:set>
                                    <p:animEffect transition="in" filter="fade">
                                      <p:cBhvr>
                                        <p:cTn id="61" dur="1000"/>
                                        <p:tgtEl>
                                          <p:spTgt spid="31">
                                            <p:txEl>
                                              <p:pRg st="8" end="8"/>
                                            </p:txEl>
                                          </p:spTgt>
                                        </p:tgtEl>
                                      </p:cBhvr>
                                    </p:animEffect>
                                    <p:anim calcmode="lin" valueType="num">
                                      <p:cBhvr>
                                        <p:cTn id="62" dur="1000" fill="hold"/>
                                        <p:tgtEl>
                                          <p:spTgt spid="31">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1">
                                            <p:txEl>
                                              <p:pRg st="8" end="8"/>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1">
                                            <p:txEl>
                                              <p:pRg st="9" end="9"/>
                                            </p:txEl>
                                          </p:spTgt>
                                        </p:tgtEl>
                                        <p:attrNameLst>
                                          <p:attrName>style.visibility</p:attrName>
                                        </p:attrNameLst>
                                      </p:cBhvr>
                                      <p:to>
                                        <p:strVal val="visible"/>
                                      </p:to>
                                    </p:set>
                                    <p:animEffect transition="in" filter="fade">
                                      <p:cBhvr>
                                        <p:cTn id="66" dur="1000"/>
                                        <p:tgtEl>
                                          <p:spTgt spid="31">
                                            <p:txEl>
                                              <p:pRg st="9" end="9"/>
                                            </p:txEl>
                                          </p:spTgt>
                                        </p:tgtEl>
                                      </p:cBhvr>
                                    </p:animEffect>
                                    <p:anim calcmode="lin" valueType="num">
                                      <p:cBhvr>
                                        <p:cTn id="67" dur="1000" fill="hold"/>
                                        <p:tgtEl>
                                          <p:spTgt spid="31">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770984"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7: </a:t>
            </a:r>
            <a:r>
              <a:rPr lang="es-EC" sz="2400" b="1" dirty="0" smtClean="0">
                <a:solidFill>
                  <a:schemeClr val="tx2">
                    <a:lumMod val="60000"/>
                    <a:lumOff val="40000"/>
                  </a:schemeClr>
                </a:solidFill>
                <a:latin typeface="Albertus MT" pitchFamily="18" charset="0"/>
              </a:rPr>
              <a:t>Identificar Áreas de Decisión</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2"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7" name="6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052736"/>
              <a:ext cx="1862254" cy="2880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4" name="3 Grupo"/>
          <p:cNvGrpSpPr/>
          <p:nvPr/>
        </p:nvGrpSpPr>
        <p:grpSpPr>
          <a:xfrm>
            <a:off x="6516216" y="1988840"/>
            <a:ext cx="2627784" cy="1291952"/>
            <a:chOff x="6516216" y="2204864"/>
            <a:chExt cx="2627784" cy="1291952"/>
          </a:xfrm>
        </p:grpSpPr>
        <p:sp>
          <p:nvSpPr>
            <p:cNvPr id="3" name="2 CuadroTexto"/>
            <p:cNvSpPr txBox="1"/>
            <p:nvPr/>
          </p:nvSpPr>
          <p:spPr>
            <a:xfrm>
              <a:off x="6516216" y="2204864"/>
              <a:ext cx="2627784" cy="261610"/>
            </a:xfrm>
            <a:prstGeom prst="rect">
              <a:avLst/>
            </a:prstGeom>
            <a:noFill/>
          </p:spPr>
          <p:txBody>
            <a:bodyPr wrap="square" rtlCol="0">
              <a:spAutoFit/>
            </a:bodyPr>
            <a:lstStyle/>
            <a:p>
              <a:r>
                <a:rPr lang="es-EC" sz="1100" b="1" dirty="0" smtClean="0"/>
                <a:t>CDG:</a:t>
              </a:r>
              <a:r>
                <a:rPr lang="es-EC" sz="1100" dirty="0" smtClean="0"/>
                <a:t> Comité de Gobierno de Datos</a:t>
              </a:r>
              <a:endParaRPr lang="es-EC" sz="1100" dirty="0"/>
            </a:p>
          </p:txBody>
        </p:sp>
        <p:sp>
          <p:nvSpPr>
            <p:cNvPr id="37" name="36 CuadroTexto"/>
            <p:cNvSpPr txBox="1"/>
            <p:nvPr/>
          </p:nvSpPr>
          <p:spPr>
            <a:xfrm>
              <a:off x="6516216" y="2478626"/>
              <a:ext cx="2627784" cy="430887"/>
            </a:xfrm>
            <a:prstGeom prst="rect">
              <a:avLst/>
            </a:prstGeom>
            <a:noFill/>
          </p:spPr>
          <p:txBody>
            <a:bodyPr wrap="square" rtlCol="0">
              <a:spAutoFit/>
            </a:bodyPr>
            <a:lstStyle/>
            <a:p>
              <a:r>
                <a:rPr lang="es-EC" sz="1100" b="1" dirty="0" smtClean="0"/>
                <a:t>CDAD:</a:t>
              </a:r>
              <a:r>
                <a:rPr lang="es-EC" sz="1100" dirty="0" smtClean="0"/>
                <a:t> Comité de Dirección y Administración de Datos</a:t>
              </a:r>
              <a:endParaRPr lang="es-EC" sz="1100" dirty="0"/>
            </a:p>
          </p:txBody>
        </p:sp>
        <p:sp>
          <p:nvSpPr>
            <p:cNvPr id="38" name="37 CuadroTexto"/>
            <p:cNvSpPr txBox="1"/>
            <p:nvPr/>
          </p:nvSpPr>
          <p:spPr>
            <a:xfrm>
              <a:off x="6516216" y="2952001"/>
              <a:ext cx="2627784" cy="261610"/>
            </a:xfrm>
            <a:prstGeom prst="rect">
              <a:avLst/>
            </a:prstGeom>
            <a:noFill/>
          </p:spPr>
          <p:txBody>
            <a:bodyPr wrap="square" rtlCol="0">
              <a:spAutoFit/>
            </a:bodyPr>
            <a:lstStyle/>
            <a:p>
              <a:r>
                <a:rPr lang="es-EC" sz="1100" b="1" dirty="0" smtClean="0"/>
                <a:t>EDS:</a:t>
              </a:r>
              <a:r>
                <a:rPr lang="es-EC" sz="1100" dirty="0" smtClean="0"/>
                <a:t> Expertos de Negocio</a:t>
              </a:r>
              <a:endParaRPr lang="es-EC" sz="1100" dirty="0"/>
            </a:p>
          </p:txBody>
        </p:sp>
        <p:sp>
          <p:nvSpPr>
            <p:cNvPr id="39" name="38 CuadroTexto"/>
            <p:cNvSpPr txBox="1"/>
            <p:nvPr/>
          </p:nvSpPr>
          <p:spPr>
            <a:xfrm>
              <a:off x="6516216" y="3235206"/>
              <a:ext cx="2627784" cy="261610"/>
            </a:xfrm>
            <a:prstGeom prst="rect">
              <a:avLst/>
            </a:prstGeom>
            <a:noFill/>
          </p:spPr>
          <p:txBody>
            <a:bodyPr wrap="square" rtlCol="0">
              <a:spAutoFit/>
            </a:bodyPr>
            <a:lstStyle/>
            <a:p>
              <a:r>
                <a:rPr lang="es-EC" sz="1100" b="1" dirty="0" smtClean="0"/>
                <a:t>UGI:</a:t>
              </a:r>
              <a:r>
                <a:rPr lang="es-EC" sz="1100" dirty="0" smtClean="0"/>
                <a:t> Unidad Gestión de Información</a:t>
              </a:r>
              <a:endParaRPr lang="es-EC" sz="1100" dirty="0"/>
            </a:p>
          </p:txBody>
        </p:sp>
      </p:grpSp>
      <p:grpSp>
        <p:nvGrpSpPr>
          <p:cNvPr id="6" name="5 Grupo"/>
          <p:cNvGrpSpPr/>
          <p:nvPr/>
        </p:nvGrpSpPr>
        <p:grpSpPr>
          <a:xfrm>
            <a:off x="539552" y="1439198"/>
            <a:ext cx="6192688" cy="3934018"/>
            <a:chOff x="539552" y="1439198"/>
            <a:chExt cx="6192688" cy="3934018"/>
          </a:xfrm>
        </p:grpSpPr>
        <p:pic>
          <p:nvPicPr>
            <p:cNvPr id="36" name="35 Imagen"/>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01663"/>
              <a:ext cx="5832648" cy="3371553"/>
            </a:xfrm>
            <a:prstGeom prst="rect">
              <a:avLst/>
            </a:prstGeom>
            <a:noFill/>
          </p:spPr>
        </p:pic>
        <p:sp>
          <p:nvSpPr>
            <p:cNvPr id="5" name="4 Abrir llave"/>
            <p:cNvSpPr/>
            <p:nvPr/>
          </p:nvSpPr>
          <p:spPr>
            <a:xfrm rot="5400000">
              <a:off x="4468938" y="862307"/>
              <a:ext cx="283081" cy="19392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0" name="39 Abrir llave"/>
            <p:cNvSpPr/>
            <p:nvPr/>
          </p:nvSpPr>
          <p:spPr>
            <a:xfrm rot="5400000">
              <a:off x="5798611" y="1543910"/>
              <a:ext cx="283081" cy="576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1" name="40 CuadroTexto"/>
            <p:cNvSpPr txBox="1"/>
            <p:nvPr/>
          </p:nvSpPr>
          <p:spPr>
            <a:xfrm>
              <a:off x="3851920" y="1439198"/>
              <a:ext cx="1482564" cy="261610"/>
            </a:xfrm>
            <a:prstGeom prst="rect">
              <a:avLst/>
            </a:prstGeom>
            <a:noFill/>
          </p:spPr>
          <p:txBody>
            <a:bodyPr wrap="square" rtlCol="0">
              <a:spAutoFit/>
            </a:bodyPr>
            <a:lstStyle/>
            <a:p>
              <a:r>
                <a:rPr lang="es-EC" sz="1100" b="1" dirty="0" smtClean="0"/>
                <a:t>Gobierno &amp; Dirección </a:t>
              </a:r>
              <a:endParaRPr lang="es-EC" sz="1100" dirty="0"/>
            </a:p>
          </p:txBody>
        </p:sp>
        <p:sp>
          <p:nvSpPr>
            <p:cNvPr id="42" name="41 CuadroTexto"/>
            <p:cNvSpPr txBox="1"/>
            <p:nvPr/>
          </p:nvSpPr>
          <p:spPr>
            <a:xfrm>
              <a:off x="5249676" y="1439198"/>
              <a:ext cx="1482564" cy="261610"/>
            </a:xfrm>
            <a:prstGeom prst="rect">
              <a:avLst/>
            </a:prstGeom>
            <a:noFill/>
          </p:spPr>
          <p:txBody>
            <a:bodyPr wrap="square" rtlCol="0">
              <a:spAutoFit/>
            </a:bodyPr>
            <a:lstStyle/>
            <a:p>
              <a:r>
                <a:rPr lang="es-EC" sz="1100" b="1" dirty="0" smtClean="0"/>
                <a:t>Gestión &amp; Operación</a:t>
              </a:r>
              <a:endParaRPr lang="es-EC" sz="1100" dirty="0"/>
            </a:p>
          </p:txBody>
        </p:sp>
      </p:grpSp>
      <p:grpSp>
        <p:nvGrpSpPr>
          <p:cNvPr id="43" name="42 Grupo"/>
          <p:cNvGrpSpPr/>
          <p:nvPr/>
        </p:nvGrpSpPr>
        <p:grpSpPr>
          <a:xfrm>
            <a:off x="107504" y="5949280"/>
            <a:ext cx="737223" cy="778569"/>
            <a:chOff x="107504" y="5949280"/>
            <a:chExt cx="737223" cy="778569"/>
          </a:xfrm>
        </p:grpSpPr>
        <p:pic>
          <p:nvPicPr>
            <p:cNvPr id="44" name="Picture 103"/>
            <p:cNvPicPr>
              <a:picLocks noChangeAspect="1" noChangeArrowheads="1"/>
            </p:cNvPicPr>
            <p:nvPr/>
          </p:nvPicPr>
          <p:blipFill>
            <a:blip r:embed="rId2"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45"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4166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698976"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8</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Estrategia de BI</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2088231"/>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1600" dirty="0" smtClean="0"/>
              <a:t>Alineación con el Negocio.</a:t>
            </a:r>
          </a:p>
          <a:p>
            <a:pPr marL="800100" lvl="1" indent="-342900" algn="just">
              <a:buClr>
                <a:schemeClr val="tx2">
                  <a:lumMod val="60000"/>
                  <a:lumOff val="40000"/>
                </a:schemeClr>
              </a:buClr>
              <a:buFont typeface="Wingdings" pitchFamily="2" charset="2"/>
              <a:buChar char="ü"/>
            </a:pPr>
            <a:r>
              <a:rPr lang="es-EC" sz="1600" dirty="0" smtClean="0"/>
              <a:t>Se </a:t>
            </a:r>
            <a:r>
              <a:rPr lang="es-EC" sz="1600" dirty="0"/>
              <a:t>determinó los objetivos estratégicos de la </a:t>
            </a:r>
            <a:r>
              <a:rPr lang="es-EC" sz="1600" dirty="0" smtClean="0"/>
              <a:t>empresa:</a:t>
            </a:r>
          </a:p>
          <a:p>
            <a:pPr marL="1257300" lvl="2" indent="-342900" algn="just">
              <a:buClr>
                <a:schemeClr val="tx2">
                  <a:lumMod val="60000"/>
                  <a:lumOff val="40000"/>
                </a:schemeClr>
              </a:buClr>
              <a:buFont typeface="Wingdings" pitchFamily="2" charset="2"/>
              <a:buChar char="ü"/>
            </a:pPr>
            <a:r>
              <a:rPr lang="es-EC" sz="1600" dirty="0" err="1" smtClean="0"/>
              <a:t>Diners</a:t>
            </a:r>
            <a:r>
              <a:rPr lang="es-EC" sz="1600" dirty="0" smtClean="0"/>
              <a:t> </a:t>
            </a:r>
            <a:r>
              <a:rPr lang="es-EC" sz="1600" dirty="0"/>
              <a:t>Club </a:t>
            </a:r>
            <a:r>
              <a:rPr lang="es-EC" sz="1600" dirty="0" smtClean="0"/>
              <a:t>excepcional.</a:t>
            </a:r>
          </a:p>
          <a:p>
            <a:pPr marL="1257300" lvl="2" indent="-342900" algn="just">
              <a:buClr>
                <a:schemeClr val="tx2">
                  <a:lumMod val="60000"/>
                  <a:lumOff val="40000"/>
                </a:schemeClr>
              </a:buClr>
              <a:buFont typeface="Wingdings" pitchFamily="2" charset="2"/>
              <a:buChar char="ü"/>
            </a:pPr>
            <a:r>
              <a:rPr lang="es-EC" sz="1600" dirty="0" smtClean="0"/>
              <a:t>Capturar mercado.</a:t>
            </a:r>
          </a:p>
          <a:p>
            <a:pPr marL="1257300" lvl="2" indent="-342900" algn="just">
              <a:buClr>
                <a:schemeClr val="tx2">
                  <a:lumMod val="60000"/>
                  <a:lumOff val="40000"/>
                </a:schemeClr>
              </a:buClr>
              <a:buFont typeface="Wingdings" pitchFamily="2" charset="2"/>
              <a:buChar char="ü"/>
            </a:pPr>
            <a:r>
              <a:rPr lang="es-EC" sz="1600" dirty="0" smtClean="0"/>
              <a:t>Distribuidor multicanal.</a:t>
            </a:r>
          </a:p>
          <a:p>
            <a:pPr marL="1257300" lvl="2" indent="-342900" algn="just">
              <a:buClr>
                <a:schemeClr val="tx2">
                  <a:lumMod val="60000"/>
                  <a:lumOff val="40000"/>
                </a:schemeClr>
              </a:buClr>
              <a:buFont typeface="Wingdings" pitchFamily="2" charset="2"/>
              <a:buChar char="ü"/>
            </a:pPr>
            <a:r>
              <a:rPr lang="es-EC" sz="1600" dirty="0" smtClean="0"/>
              <a:t>Aseguramiento </a:t>
            </a:r>
            <a:r>
              <a:rPr lang="es-EC" sz="1600" dirty="0"/>
              <a:t>de </a:t>
            </a:r>
            <a:r>
              <a:rPr lang="es-EC" sz="1600" dirty="0" smtClean="0"/>
              <a:t>ingresos.</a:t>
            </a:r>
          </a:p>
          <a:p>
            <a:pPr marL="1257300" lvl="2" indent="-342900" algn="just">
              <a:buClr>
                <a:schemeClr val="tx2">
                  <a:lumMod val="60000"/>
                  <a:lumOff val="40000"/>
                </a:schemeClr>
              </a:buClr>
              <a:buFont typeface="Wingdings" pitchFamily="2" charset="2"/>
              <a:buChar char="ü"/>
            </a:pPr>
            <a:r>
              <a:rPr lang="es-EC" sz="1600" dirty="0" smtClean="0"/>
              <a:t>Fortalecer </a:t>
            </a:r>
            <a:r>
              <a:rPr lang="es-EC" sz="1600" dirty="0"/>
              <a:t>las capacidades</a:t>
            </a:r>
            <a:r>
              <a:rPr lang="es-EC" sz="1600" dirty="0" smtClean="0"/>
              <a:t>.</a:t>
            </a:r>
          </a:p>
          <a:p>
            <a:pPr marL="800100" lvl="1" indent="-342900" algn="just">
              <a:buClr>
                <a:schemeClr val="tx2">
                  <a:lumMod val="60000"/>
                  <a:lumOff val="40000"/>
                </a:schemeClr>
              </a:buClr>
              <a:buFont typeface="Wingdings" pitchFamily="2" charset="2"/>
              <a:buChar char="ü"/>
            </a:pPr>
            <a:r>
              <a:rPr lang="es-EC" sz="1600" dirty="0" smtClean="0"/>
              <a:t>Mapa Estratégico</a:t>
            </a:r>
            <a:endParaRPr lang="es-EC" sz="1600" dirty="0"/>
          </a:p>
          <a:p>
            <a:pPr marL="342900" lvl="0" indent="-342900" algn="just">
              <a:buClr>
                <a:schemeClr val="tx2">
                  <a:lumMod val="60000"/>
                  <a:lumOff val="40000"/>
                </a:schemeClr>
              </a:buClr>
              <a:buFont typeface="Wingdings" pitchFamily="2" charset="2"/>
              <a:buChar char="ü"/>
            </a:pPr>
            <a:endParaRPr lang="es-EC" sz="1600" dirty="0" smtClean="0"/>
          </a:p>
        </p:txBody>
      </p:sp>
      <p:grpSp>
        <p:nvGrpSpPr>
          <p:cNvPr id="3" name="2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16632"/>
              <a:ext cx="1862254" cy="432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29" name="28 Imagen"/>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501008"/>
            <a:ext cx="6373520" cy="2088232"/>
          </a:xfrm>
          <a:prstGeom prst="rect">
            <a:avLst/>
          </a:prstGeom>
          <a:noFill/>
        </p:spPr>
      </p:pic>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4"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pSp>
        <p:nvGrpSpPr>
          <p:cNvPr id="37" name="36 Grupo"/>
          <p:cNvGrpSpPr/>
          <p:nvPr/>
        </p:nvGrpSpPr>
        <p:grpSpPr>
          <a:xfrm>
            <a:off x="107504" y="5949280"/>
            <a:ext cx="737223" cy="778569"/>
            <a:chOff x="107504" y="5949280"/>
            <a:chExt cx="737223" cy="778569"/>
          </a:xfrm>
        </p:grpSpPr>
        <p:pic>
          <p:nvPicPr>
            <p:cNvPr id="38" name="Picture 103"/>
            <p:cNvPicPr>
              <a:picLocks noChangeAspect="1" noChangeArrowheads="1"/>
            </p:cNvPicPr>
            <p:nvPr/>
          </p:nvPicPr>
          <p:blipFill>
            <a:blip r:embed="rId4"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86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1000"/>
                                        <p:tgtEl>
                                          <p:spTgt spid="16">
                                            <p:txEl>
                                              <p:pRg st="0" end="0"/>
                                            </p:txEl>
                                          </p:spTgt>
                                        </p:tgtEl>
                                      </p:cBhvr>
                                    </p:animEffect>
                                    <p:anim calcmode="lin" valueType="num">
                                      <p:cBhvr>
                                        <p:cTn id="1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1000"/>
                                        <p:tgtEl>
                                          <p:spTgt spid="16">
                                            <p:txEl>
                                              <p:pRg st="1" end="1"/>
                                            </p:txEl>
                                          </p:spTgt>
                                        </p:tgtEl>
                                      </p:cBhvr>
                                    </p:animEffect>
                                    <p:anim calcmode="lin" valueType="num">
                                      <p:cBhvr>
                                        <p:cTn id="2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fade">
                                      <p:cBhvr>
                                        <p:cTn id="27" dur="1000"/>
                                        <p:tgtEl>
                                          <p:spTgt spid="16">
                                            <p:txEl>
                                              <p:pRg st="2" end="2"/>
                                            </p:txEl>
                                          </p:spTgt>
                                        </p:tgtEl>
                                      </p:cBhvr>
                                    </p:animEffect>
                                    <p:anim calcmode="lin" valueType="num">
                                      <p:cBhvr>
                                        <p:cTn id="2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fade">
                                      <p:cBhvr>
                                        <p:cTn id="32" dur="1000"/>
                                        <p:tgtEl>
                                          <p:spTgt spid="16">
                                            <p:txEl>
                                              <p:pRg st="3" end="3"/>
                                            </p:txEl>
                                          </p:spTgt>
                                        </p:tgtEl>
                                      </p:cBhvr>
                                    </p:animEffect>
                                    <p:anim calcmode="lin" valueType="num">
                                      <p:cBhvr>
                                        <p:cTn id="3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fade">
                                      <p:cBhvr>
                                        <p:cTn id="37" dur="1000"/>
                                        <p:tgtEl>
                                          <p:spTgt spid="16">
                                            <p:txEl>
                                              <p:pRg st="4" end="4"/>
                                            </p:txEl>
                                          </p:spTgt>
                                        </p:tgtEl>
                                      </p:cBhvr>
                                    </p:animEffect>
                                    <p:anim calcmode="lin" valueType="num">
                                      <p:cBhvr>
                                        <p:cTn id="3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fade">
                                      <p:cBhvr>
                                        <p:cTn id="42" dur="1000"/>
                                        <p:tgtEl>
                                          <p:spTgt spid="16">
                                            <p:txEl>
                                              <p:pRg st="5" end="5"/>
                                            </p:txEl>
                                          </p:spTgt>
                                        </p:tgtEl>
                                      </p:cBhvr>
                                    </p:animEffect>
                                    <p:anim calcmode="lin" valueType="num">
                                      <p:cBhvr>
                                        <p:cTn id="43"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xEl>
                                              <p:pRg st="6" end="6"/>
                                            </p:txEl>
                                          </p:spTgt>
                                        </p:tgtEl>
                                        <p:attrNameLst>
                                          <p:attrName>style.visibility</p:attrName>
                                        </p:attrNameLst>
                                      </p:cBhvr>
                                      <p:to>
                                        <p:strVal val="visible"/>
                                      </p:to>
                                    </p:set>
                                    <p:animEffect transition="in" filter="fade">
                                      <p:cBhvr>
                                        <p:cTn id="47" dur="1000"/>
                                        <p:tgtEl>
                                          <p:spTgt spid="16">
                                            <p:txEl>
                                              <p:pRg st="6" end="6"/>
                                            </p:txEl>
                                          </p:spTgt>
                                        </p:tgtEl>
                                      </p:cBhvr>
                                    </p:animEffect>
                                    <p:anim calcmode="lin" valueType="num">
                                      <p:cBhvr>
                                        <p:cTn id="48"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16">
                                            <p:txEl>
                                              <p:pRg st="7" end="7"/>
                                            </p:txEl>
                                          </p:spTgt>
                                        </p:tgtEl>
                                        <p:attrNameLst>
                                          <p:attrName>style.visibility</p:attrName>
                                        </p:attrNameLst>
                                      </p:cBhvr>
                                      <p:to>
                                        <p:strVal val="visible"/>
                                      </p:to>
                                    </p:set>
                                    <p:animEffect transition="in" filter="fade">
                                      <p:cBhvr>
                                        <p:cTn id="53" dur="1000"/>
                                        <p:tgtEl>
                                          <p:spTgt spid="16">
                                            <p:txEl>
                                              <p:pRg st="7" end="7"/>
                                            </p:txEl>
                                          </p:spTgt>
                                        </p:tgtEl>
                                      </p:cBhvr>
                                    </p:animEffect>
                                    <p:anim calcmode="lin" valueType="num">
                                      <p:cBhvr>
                                        <p:cTn id="54"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6" presetClass="entr" presetSubtype="21"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698976"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8</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Estrategia de BI</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4" name="3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16632"/>
              <a:ext cx="1862254" cy="432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aphicFrame>
        <p:nvGraphicFramePr>
          <p:cNvPr id="3" name="2 Tabla"/>
          <p:cNvGraphicFramePr>
            <a:graphicFrameLocks noGrp="1"/>
          </p:cNvGraphicFramePr>
          <p:nvPr>
            <p:extLst>
              <p:ext uri="{D42A27DB-BD31-4B8C-83A1-F6EECF244321}">
                <p14:modId xmlns:p14="http://schemas.microsoft.com/office/powerpoint/2010/main" val="1163450042"/>
              </p:ext>
            </p:extLst>
          </p:nvPr>
        </p:nvGraphicFramePr>
        <p:xfrm>
          <a:off x="606070" y="1700808"/>
          <a:ext cx="8214403" cy="4000500"/>
        </p:xfrm>
        <a:graphic>
          <a:graphicData uri="http://schemas.openxmlformats.org/drawingml/2006/table">
            <a:tbl>
              <a:tblPr firstRow="1" firstCol="1" bandRow="1">
                <a:tableStyleId>{5C22544A-7EE6-4342-B048-85BDC9FD1C3A}</a:tableStyleId>
              </a:tblPr>
              <a:tblGrid>
                <a:gridCol w="1157618"/>
                <a:gridCol w="3034126"/>
                <a:gridCol w="429084"/>
                <a:gridCol w="1361326"/>
                <a:gridCol w="576064"/>
                <a:gridCol w="1656185"/>
              </a:tblGrid>
              <a:tr h="113551">
                <a:tc rowSpan="2">
                  <a:txBody>
                    <a:bodyPr/>
                    <a:lstStyle/>
                    <a:p>
                      <a:pPr marL="0" marR="0" indent="0" algn="ctr" defTabSz="914400" rtl="0" eaLnBrk="1" latinLnBrk="0" hangingPunct="1">
                        <a:lnSpc>
                          <a:spcPct val="100000"/>
                        </a:lnSpc>
                        <a:spcBef>
                          <a:spcPts val="0"/>
                        </a:spcBef>
                        <a:spcAft>
                          <a:spcPts val="0"/>
                        </a:spcAft>
                      </a:pPr>
                      <a:r>
                        <a:rPr lang="es-EC" sz="1050" b="1" kern="1200" dirty="0" smtClean="0">
                          <a:solidFill>
                            <a:schemeClr val="lt1"/>
                          </a:solidFill>
                          <a:effectLst/>
                          <a:latin typeface="+mn-lt"/>
                          <a:ea typeface="+mn-ea"/>
                          <a:cs typeface="+mn-cs"/>
                        </a:rPr>
                        <a:t>Tipo Estrategia</a:t>
                      </a:r>
                      <a:endParaRPr lang="es-EC" sz="1050" b="1" kern="1200" dirty="0">
                        <a:solidFill>
                          <a:schemeClr val="lt1"/>
                        </a:solidFill>
                        <a:effectLst/>
                        <a:latin typeface="+mn-lt"/>
                        <a:ea typeface="+mn-ea"/>
                        <a:cs typeface="+mn-cs"/>
                      </a:endParaRPr>
                    </a:p>
                  </a:txBody>
                  <a:tcPr marL="40734" marR="40734" marT="0" marB="0" anchor="ctr"/>
                </a:tc>
                <a:tc rowSpan="2">
                  <a:txBody>
                    <a:bodyPr/>
                    <a:lstStyle/>
                    <a:p>
                      <a:pPr marL="0" marR="0" indent="0" algn="ctr" defTabSz="914400" rtl="0" eaLnBrk="1" latinLnBrk="0" hangingPunct="1">
                        <a:lnSpc>
                          <a:spcPct val="100000"/>
                        </a:lnSpc>
                        <a:spcBef>
                          <a:spcPts val="0"/>
                        </a:spcBef>
                        <a:spcAft>
                          <a:spcPts val="0"/>
                        </a:spcAft>
                      </a:pPr>
                      <a:r>
                        <a:rPr lang="es-EC" sz="1050" b="1" kern="1200" dirty="0">
                          <a:solidFill>
                            <a:schemeClr val="lt1"/>
                          </a:solidFill>
                          <a:effectLst/>
                          <a:latin typeface="+mn-lt"/>
                          <a:ea typeface="+mn-ea"/>
                          <a:cs typeface="+mn-cs"/>
                        </a:rPr>
                        <a:t>Estrategias</a:t>
                      </a:r>
                    </a:p>
                  </a:txBody>
                  <a:tcPr marL="40734" marR="40734" marT="0" marB="0" anchor="ctr"/>
                </a:tc>
                <a:tc gridSpan="2">
                  <a:txBody>
                    <a:bodyPr/>
                    <a:lstStyle/>
                    <a:p>
                      <a:pPr marL="0" marR="0" indent="0" algn="ctr">
                        <a:lnSpc>
                          <a:spcPct val="100000"/>
                        </a:lnSpc>
                        <a:spcBef>
                          <a:spcPts val="0"/>
                        </a:spcBef>
                        <a:spcAft>
                          <a:spcPts val="0"/>
                        </a:spcAft>
                      </a:pPr>
                      <a:r>
                        <a:rPr lang="es-EC" sz="1050" dirty="0">
                          <a:effectLst/>
                        </a:rPr>
                        <a:t>Actualidad</a:t>
                      </a:r>
                      <a:endParaRPr lang="es-EC" sz="1050" dirty="0">
                        <a:effectLst/>
                        <a:latin typeface="Arial"/>
                        <a:ea typeface="Times New Roman"/>
                      </a:endParaRPr>
                    </a:p>
                  </a:txBody>
                  <a:tcPr marL="40734" marR="40734" marT="0" marB="0" anchor="ctr"/>
                </a:tc>
                <a:tc hMerge="1">
                  <a:txBody>
                    <a:bodyPr/>
                    <a:lstStyle/>
                    <a:p>
                      <a:endParaRPr lang="es-EC"/>
                    </a:p>
                  </a:txBody>
                  <a:tcPr/>
                </a:tc>
                <a:tc gridSpan="2">
                  <a:txBody>
                    <a:bodyPr/>
                    <a:lstStyle/>
                    <a:p>
                      <a:pPr marL="0" marR="0" indent="0" algn="ctr">
                        <a:lnSpc>
                          <a:spcPct val="100000"/>
                        </a:lnSpc>
                        <a:spcBef>
                          <a:spcPts val="0"/>
                        </a:spcBef>
                        <a:spcAft>
                          <a:spcPts val="0"/>
                        </a:spcAft>
                      </a:pPr>
                      <a:r>
                        <a:rPr lang="es-EC" sz="1050" dirty="0">
                          <a:effectLst/>
                        </a:rPr>
                        <a:t>Adopción Guía</a:t>
                      </a:r>
                      <a:endParaRPr lang="es-EC" sz="1050" dirty="0">
                        <a:effectLst/>
                        <a:latin typeface="Arial"/>
                        <a:ea typeface="Times New Roman"/>
                      </a:endParaRPr>
                    </a:p>
                  </a:txBody>
                  <a:tcPr marL="40734" marR="40734" marT="0" marB="0" anchor="ctr"/>
                </a:tc>
                <a:tc hMerge="1">
                  <a:txBody>
                    <a:bodyPr/>
                    <a:lstStyle/>
                    <a:p>
                      <a:endParaRPr lang="es-EC"/>
                    </a:p>
                  </a:txBody>
                  <a:tcPr/>
                </a:tc>
              </a:tr>
              <a:tr h="227102">
                <a:tc vMerge="1">
                  <a:txBody>
                    <a:bodyPr/>
                    <a:lstStyle/>
                    <a:p>
                      <a:endParaRPr lang="es-EC"/>
                    </a:p>
                  </a:txBody>
                  <a:tcPr/>
                </a:tc>
                <a:tc vMerge="1">
                  <a:txBody>
                    <a:bodyPr/>
                    <a:lstStyle/>
                    <a:p>
                      <a:endParaRPr lang="es-EC"/>
                    </a:p>
                  </a:txBody>
                  <a:tcPr/>
                </a:tc>
                <a:tc>
                  <a:txBody>
                    <a:bodyPr/>
                    <a:lstStyle/>
                    <a:p>
                      <a:pPr marL="0" marR="0" indent="0" algn="ctr">
                        <a:lnSpc>
                          <a:spcPct val="100000"/>
                        </a:lnSpc>
                        <a:spcBef>
                          <a:spcPts val="0"/>
                        </a:spcBef>
                        <a:spcAft>
                          <a:spcPts val="0"/>
                        </a:spcAft>
                      </a:pPr>
                      <a:r>
                        <a:rPr lang="es-EC" sz="1050">
                          <a:effectLst/>
                        </a:rPr>
                        <a:t>(Si / No)</a:t>
                      </a:r>
                      <a:endParaRPr lang="es-EC" sz="1050">
                        <a:effectLst/>
                        <a:latin typeface="Arial"/>
                        <a:ea typeface="Times New Roman"/>
                      </a:endParaRPr>
                    </a:p>
                  </a:txBody>
                  <a:tcPr marL="40734" marR="40734" marT="0" marB="0" anchor="b"/>
                </a:tc>
                <a:tc>
                  <a:txBody>
                    <a:bodyPr/>
                    <a:lstStyle/>
                    <a:p>
                      <a:pPr marL="0" marR="0" indent="0" algn="ctr">
                        <a:lnSpc>
                          <a:spcPct val="100000"/>
                        </a:lnSpc>
                        <a:spcBef>
                          <a:spcPts val="0"/>
                        </a:spcBef>
                        <a:spcAft>
                          <a:spcPts val="0"/>
                        </a:spcAft>
                      </a:pPr>
                      <a:r>
                        <a:rPr lang="es-EC" sz="1050" dirty="0">
                          <a:effectLst/>
                        </a:rPr>
                        <a:t>Observación</a:t>
                      </a:r>
                      <a:endParaRPr lang="es-EC" sz="1050" dirty="0">
                        <a:effectLst/>
                        <a:latin typeface="Arial"/>
                        <a:ea typeface="Times New Roman"/>
                      </a:endParaRPr>
                    </a:p>
                  </a:txBody>
                  <a:tcPr marL="40734" marR="40734" marT="0" marB="0" anchor="b"/>
                </a:tc>
                <a:tc>
                  <a:txBody>
                    <a:bodyPr/>
                    <a:lstStyle/>
                    <a:p>
                      <a:pPr marL="0" marR="0" indent="0" algn="ctr">
                        <a:lnSpc>
                          <a:spcPct val="100000"/>
                        </a:lnSpc>
                        <a:spcBef>
                          <a:spcPts val="0"/>
                        </a:spcBef>
                        <a:spcAft>
                          <a:spcPts val="0"/>
                        </a:spcAft>
                      </a:pPr>
                      <a:r>
                        <a:rPr lang="es-EC" sz="1050" dirty="0">
                          <a:effectLst/>
                        </a:rPr>
                        <a:t>(Si / No)</a:t>
                      </a:r>
                      <a:endParaRPr lang="es-EC" sz="1050" dirty="0">
                        <a:effectLst/>
                        <a:latin typeface="Arial"/>
                        <a:ea typeface="Times New Roman"/>
                      </a:endParaRPr>
                    </a:p>
                  </a:txBody>
                  <a:tcPr marL="40734" marR="40734" marT="0" marB="0" anchor="b"/>
                </a:tc>
                <a:tc>
                  <a:txBody>
                    <a:bodyPr/>
                    <a:lstStyle/>
                    <a:p>
                      <a:pPr marL="0" marR="0" indent="0" algn="ctr">
                        <a:lnSpc>
                          <a:spcPct val="100000"/>
                        </a:lnSpc>
                        <a:spcBef>
                          <a:spcPts val="0"/>
                        </a:spcBef>
                        <a:spcAft>
                          <a:spcPts val="0"/>
                        </a:spcAft>
                      </a:pPr>
                      <a:r>
                        <a:rPr lang="es-EC" sz="1050" dirty="0">
                          <a:effectLst/>
                        </a:rPr>
                        <a:t>Observación</a:t>
                      </a:r>
                      <a:endParaRPr lang="es-EC" sz="1050" dirty="0">
                        <a:effectLst/>
                        <a:latin typeface="Arial"/>
                        <a:ea typeface="Times New Roman"/>
                      </a:endParaRPr>
                    </a:p>
                  </a:txBody>
                  <a:tcPr marL="40734" marR="40734" marT="0" marB="0" anchor="b"/>
                </a:tc>
              </a:tr>
              <a:tr h="113551">
                <a:tc rowSpan="6">
                  <a:txBody>
                    <a:bodyPr/>
                    <a:lstStyle/>
                    <a:p>
                      <a:pPr marL="0" marR="0" indent="0" algn="l">
                        <a:lnSpc>
                          <a:spcPct val="100000"/>
                        </a:lnSpc>
                        <a:spcBef>
                          <a:spcPts val="0"/>
                        </a:spcBef>
                        <a:spcAft>
                          <a:spcPts val="0"/>
                        </a:spcAft>
                      </a:pPr>
                      <a:r>
                        <a:rPr lang="es-EC" sz="1050" dirty="0" smtClean="0">
                          <a:effectLst/>
                          <a:latin typeface="Arial"/>
                          <a:ea typeface="Times New Roman"/>
                        </a:rPr>
                        <a:t>Cultura Organizacional</a:t>
                      </a:r>
                      <a:endParaRPr lang="es-EC" sz="1050" dirty="0">
                        <a:effectLst/>
                        <a:latin typeface="Arial"/>
                        <a:ea typeface="Times New Roman"/>
                      </a:endParaRPr>
                    </a:p>
                  </a:txBody>
                  <a:tcPr marL="40734" marR="40734" marT="0" marB="0" anchor="ctr"/>
                </a:tc>
                <a:tc>
                  <a:txBody>
                    <a:bodyPr/>
                    <a:lstStyle/>
                    <a:p>
                      <a:pPr marL="0" marR="0" indent="0" algn="l">
                        <a:lnSpc>
                          <a:spcPct val="100000"/>
                        </a:lnSpc>
                        <a:spcBef>
                          <a:spcPts val="0"/>
                        </a:spcBef>
                        <a:spcAft>
                          <a:spcPts val="0"/>
                        </a:spcAft>
                      </a:pPr>
                      <a:r>
                        <a:rPr lang="es-EC" sz="1050" dirty="0">
                          <a:effectLst/>
                        </a:rPr>
                        <a:t>Identificar cultura y procesos de la Organización</a:t>
                      </a:r>
                      <a:endParaRPr lang="es-EC" sz="1050" dirty="0">
                        <a:effectLst/>
                        <a:latin typeface="Arial"/>
                        <a:ea typeface="Times New Roman"/>
                      </a:endParaRPr>
                    </a:p>
                  </a:txBody>
                  <a:tcPr marL="40734" marR="40734" marT="0" marB="0" anchor="ctr"/>
                </a:tc>
                <a:tc>
                  <a:txBody>
                    <a:bodyPr/>
                    <a:lstStyle/>
                    <a:p>
                      <a:pPr marL="0" marR="0" algn="ctr">
                        <a:lnSpc>
                          <a:spcPct val="100000"/>
                        </a:lnSpc>
                        <a:spcBef>
                          <a:spcPts val="0"/>
                        </a:spcBef>
                        <a:spcAft>
                          <a:spcPts val="0"/>
                        </a:spcAft>
                      </a:pPr>
                      <a:r>
                        <a:rPr lang="es-EC" sz="1050" dirty="0">
                          <a:effectLst/>
                        </a:rPr>
                        <a:t>Si</a:t>
                      </a:r>
                      <a:endParaRPr lang="es-EC" sz="1050" dirty="0">
                        <a:effectLst/>
                        <a:latin typeface="Times New Roman"/>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 </a:t>
                      </a:r>
                      <a:endParaRPr lang="es-EC" sz="105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No</a:t>
                      </a:r>
                      <a:endParaRPr lang="es-EC" sz="105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 </a:t>
                      </a:r>
                      <a:endParaRPr lang="es-EC" sz="1050">
                        <a:effectLst/>
                        <a:latin typeface="Arial"/>
                        <a:ea typeface="Times New Roman"/>
                      </a:endParaRPr>
                    </a:p>
                  </a:txBody>
                  <a:tcPr marL="40734" marR="40734" marT="0" marB="0" anchor="ctr"/>
                </a:tc>
              </a:tr>
              <a:tr h="340653">
                <a:tc vMerge="1">
                  <a:txBody>
                    <a:bodyPr/>
                    <a:lstStyle/>
                    <a:p>
                      <a:pPr marL="0" marR="0" indent="0" algn="l">
                        <a:lnSpc>
                          <a:spcPct val="100000"/>
                        </a:lnSpc>
                        <a:spcBef>
                          <a:spcPts val="0"/>
                        </a:spcBef>
                        <a:spcAft>
                          <a:spcPts val="0"/>
                        </a:spcAft>
                      </a:pPr>
                      <a:endParaRPr lang="es-EC" sz="1050" dirty="0">
                        <a:effectLst/>
                        <a:latin typeface="Arial"/>
                        <a:ea typeface="Times New Roman"/>
                      </a:endParaRPr>
                    </a:p>
                  </a:txBody>
                  <a:tcPr marL="40734" marR="40734" marT="0" marB="0" anchor="ctr"/>
                </a:tc>
                <a:tc>
                  <a:txBody>
                    <a:bodyPr/>
                    <a:lstStyle/>
                    <a:p>
                      <a:pPr marL="0" marR="0" indent="0" algn="l">
                        <a:lnSpc>
                          <a:spcPct val="100000"/>
                        </a:lnSpc>
                        <a:spcBef>
                          <a:spcPts val="0"/>
                        </a:spcBef>
                        <a:spcAft>
                          <a:spcPts val="0"/>
                        </a:spcAft>
                      </a:pPr>
                      <a:r>
                        <a:rPr lang="es-EC" sz="1050" dirty="0">
                          <a:effectLst/>
                        </a:rPr>
                        <a:t>Identificar las Unidades de Negocio de la Empresa</a:t>
                      </a:r>
                      <a:endParaRPr lang="es-EC" sz="1050" dirty="0">
                        <a:effectLst/>
                        <a:latin typeface="Arial"/>
                        <a:ea typeface="Times New Roman"/>
                      </a:endParaRPr>
                    </a:p>
                  </a:txBody>
                  <a:tcPr marL="40734" marR="40734" marT="0" marB="0" anchor="ctr"/>
                </a:tc>
                <a:tc>
                  <a:txBody>
                    <a:bodyPr/>
                    <a:lstStyle/>
                    <a:p>
                      <a:pPr marL="0" marR="0" algn="ctr">
                        <a:lnSpc>
                          <a:spcPct val="100000"/>
                        </a:lnSpc>
                        <a:spcBef>
                          <a:spcPts val="0"/>
                        </a:spcBef>
                        <a:spcAft>
                          <a:spcPts val="0"/>
                        </a:spcAft>
                      </a:pPr>
                      <a:r>
                        <a:rPr lang="es-EC" sz="1050">
                          <a:effectLst/>
                        </a:rPr>
                        <a:t>Si</a:t>
                      </a:r>
                      <a:endParaRPr lang="es-EC" sz="1050">
                        <a:effectLst/>
                        <a:latin typeface="Times New Roman"/>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dirty="0">
                          <a:effectLst/>
                        </a:rPr>
                        <a:t>Todas las Gerencias Nacionales y Unidades de Negocio</a:t>
                      </a:r>
                      <a:endParaRPr lang="es-EC" sz="1050" dirty="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No</a:t>
                      </a:r>
                      <a:endParaRPr lang="es-EC" sz="105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 </a:t>
                      </a:r>
                      <a:endParaRPr lang="es-EC" sz="1050">
                        <a:effectLst/>
                        <a:latin typeface="Arial"/>
                        <a:ea typeface="Times New Roman"/>
                      </a:endParaRPr>
                    </a:p>
                  </a:txBody>
                  <a:tcPr marL="40734" marR="40734" marT="0" marB="0" anchor="ctr"/>
                </a:tc>
              </a:tr>
              <a:tr h="227102">
                <a:tc vMerge="1">
                  <a:txBody>
                    <a:bodyPr/>
                    <a:lstStyle/>
                    <a:p>
                      <a:pPr marL="0" marR="0" indent="0" algn="l">
                        <a:lnSpc>
                          <a:spcPct val="100000"/>
                        </a:lnSpc>
                        <a:spcBef>
                          <a:spcPts val="0"/>
                        </a:spcBef>
                        <a:spcAft>
                          <a:spcPts val="0"/>
                        </a:spcAft>
                      </a:pPr>
                      <a:endParaRPr lang="es-EC" sz="1050" dirty="0">
                        <a:effectLst/>
                        <a:latin typeface="Arial"/>
                        <a:ea typeface="Times New Roman"/>
                      </a:endParaRPr>
                    </a:p>
                  </a:txBody>
                  <a:tcPr marL="40734" marR="40734" marT="0" marB="0" anchor="ctr"/>
                </a:tc>
                <a:tc>
                  <a:txBody>
                    <a:bodyPr/>
                    <a:lstStyle/>
                    <a:p>
                      <a:pPr marL="0" marR="0" indent="0" algn="l">
                        <a:lnSpc>
                          <a:spcPct val="100000"/>
                        </a:lnSpc>
                        <a:spcBef>
                          <a:spcPts val="0"/>
                        </a:spcBef>
                        <a:spcAft>
                          <a:spcPts val="0"/>
                        </a:spcAft>
                      </a:pPr>
                      <a:r>
                        <a:rPr lang="es-EC" sz="1050" dirty="0">
                          <a:effectLst/>
                        </a:rPr>
                        <a:t>Obtener auspicio de Gerencia</a:t>
                      </a:r>
                      <a:endParaRPr lang="es-EC" sz="1050" dirty="0">
                        <a:effectLst/>
                        <a:latin typeface="Arial"/>
                        <a:ea typeface="Times New Roman"/>
                      </a:endParaRPr>
                    </a:p>
                  </a:txBody>
                  <a:tcPr marL="40734" marR="40734" marT="0" marB="0" anchor="ctr"/>
                </a:tc>
                <a:tc>
                  <a:txBody>
                    <a:bodyPr/>
                    <a:lstStyle/>
                    <a:p>
                      <a:pPr marL="0" marR="0" algn="ctr">
                        <a:lnSpc>
                          <a:spcPct val="100000"/>
                        </a:lnSpc>
                        <a:spcBef>
                          <a:spcPts val="0"/>
                        </a:spcBef>
                        <a:spcAft>
                          <a:spcPts val="0"/>
                        </a:spcAft>
                      </a:pPr>
                      <a:r>
                        <a:rPr lang="es-EC" sz="1050">
                          <a:effectLst/>
                        </a:rPr>
                        <a:t>Si</a:t>
                      </a:r>
                      <a:endParaRPr lang="es-EC" sz="1050">
                        <a:effectLst/>
                        <a:latin typeface="Times New Roman"/>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dirty="0">
                          <a:effectLst/>
                        </a:rPr>
                        <a:t>Gerencia Nacional de Planeación y Finanzas</a:t>
                      </a:r>
                      <a:endParaRPr lang="es-EC" sz="1050" dirty="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No</a:t>
                      </a:r>
                      <a:endParaRPr lang="es-EC" sz="105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 </a:t>
                      </a:r>
                      <a:endParaRPr lang="es-EC" sz="1050">
                        <a:effectLst/>
                        <a:latin typeface="Arial"/>
                        <a:ea typeface="Times New Roman"/>
                      </a:endParaRPr>
                    </a:p>
                  </a:txBody>
                  <a:tcPr marL="40734" marR="40734" marT="0" marB="0" anchor="ctr"/>
                </a:tc>
              </a:tr>
              <a:tr h="454204">
                <a:tc vMerge="1">
                  <a:txBody>
                    <a:bodyPr/>
                    <a:lstStyle/>
                    <a:p>
                      <a:pPr marL="0" marR="0" indent="0" algn="l">
                        <a:lnSpc>
                          <a:spcPct val="100000"/>
                        </a:lnSpc>
                        <a:spcBef>
                          <a:spcPts val="0"/>
                        </a:spcBef>
                        <a:spcAft>
                          <a:spcPts val="0"/>
                        </a:spcAft>
                      </a:pPr>
                      <a:endParaRPr lang="es-EC" sz="1050" dirty="0">
                        <a:effectLst/>
                        <a:latin typeface="Arial"/>
                        <a:ea typeface="Times New Roman"/>
                      </a:endParaRPr>
                    </a:p>
                  </a:txBody>
                  <a:tcPr marL="40734" marR="40734" marT="0" marB="0" anchor="ctr"/>
                </a:tc>
                <a:tc>
                  <a:txBody>
                    <a:bodyPr/>
                    <a:lstStyle/>
                    <a:p>
                      <a:pPr marL="0" marR="0" indent="0" algn="l">
                        <a:lnSpc>
                          <a:spcPct val="100000"/>
                        </a:lnSpc>
                        <a:spcBef>
                          <a:spcPts val="0"/>
                        </a:spcBef>
                        <a:spcAft>
                          <a:spcPts val="0"/>
                        </a:spcAft>
                      </a:pPr>
                      <a:r>
                        <a:rPr lang="es-EC" sz="1050" dirty="0">
                          <a:effectLst/>
                        </a:rPr>
                        <a:t>Establecer formas de Comunicación y Capacitación constante y consiente de soluciones de BI</a:t>
                      </a:r>
                      <a:endParaRPr lang="es-EC" sz="1050" dirty="0">
                        <a:effectLst/>
                        <a:latin typeface="Arial"/>
                        <a:ea typeface="Times New Roman"/>
                      </a:endParaRPr>
                    </a:p>
                  </a:txBody>
                  <a:tcPr marL="40734" marR="40734" marT="0" marB="0" anchor="ctr"/>
                </a:tc>
                <a:tc>
                  <a:txBody>
                    <a:bodyPr/>
                    <a:lstStyle/>
                    <a:p>
                      <a:pPr marL="0" marR="0" algn="ctr">
                        <a:lnSpc>
                          <a:spcPct val="100000"/>
                        </a:lnSpc>
                        <a:spcBef>
                          <a:spcPts val="0"/>
                        </a:spcBef>
                        <a:spcAft>
                          <a:spcPts val="0"/>
                        </a:spcAft>
                      </a:pPr>
                      <a:r>
                        <a:rPr lang="es-EC" sz="1050">
                          <a:effectLst/>
                        </a:rPr>
                        <a:t>Si</a:t>
                      </a:r>
                      <a:endParaRPr lang="es-EC" sz="1050">
                        <a:effectLst/>
                        <a:latin typeface="Times New Roman"/>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Canales de Capacitación</a:t>
                      </a:r>
                      <a:endParaRPr lang="es-EC" sz="105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dirty="0">
                          <a:effectLst/>
                        </a:rPr>
                        <a:t>Si</a:t>
                      </a:r>
                      <a:endParaRPr lang="es-EC" sz="1050" dirty="0">
                        <a:effectLst/>
                        <a:latin typeface="Arial"/>
                        <a:ea typeface="Times New Roman"/>
                      </a:endParaRPr>
                    </a:p>
                  </a:txBody>
                  <a:tcPr marL="40734" marR="40734" marT="0" marB="0" anchor="ctr"/>
                </a:tc>
                <a:tc>
                  <a:txBody>
                    <a:bodyPr/>
                    <a:lstStyle/>
                    <a:p>
                      <a:pPr marL="0" marR="0" indent="0" algn="l">
                        <a:lnSpc>
                          <a:spcPct val="100000"/>
                        </a:lnSpc>
                        <a:spcBef>
                          <a:spcPts val="0"/>
                        </a:spcBef>
                        <a:spcAft>
                          <a:spcPts val="0"/>
                        </a:spcAft>
                      </a:pPr>
                      <a:r>
                        <a:rPr lang="es-EC" sz="1050" dirty="0">
                          <a:effectLst/>
                        </a:rPr>
                        <a:t>Demostrar y dar a conocer el aporte y valor agregado satisfactorio en la organización</a:t>
                      </a:r>
                      <a:endParaRPr lang="es-EC" sz="1050" dirty="0">
                        <a:effectLst/>
                        <a:latin typeface="Arial"/>
                        <a:ea typeface="Times New Roman"/>
                      </a:endParaRPr>
                    </a:p>
                  </a:txBody>
                  <a:tcPr marL="40734" marR="40734" marT="0" marB="0" anchor="ctr"/>
                </a:tc>
              </a:tr>
              <a:tr h="227102">
                <a:tc vMerge="1">
                  <a:txBody>
                    <a:bodyPr/>
                    <a:lstStyle/>
                    <a:p>
                      <a:pPr marL="0" marR="0" indent="0" algn="l">
                        <a:lnSpc>
                          <a:spcPct val="100000"/>
                        </a:lnSpc>
                        <a:spcBef>
                          <a:spcPts val="0"/>
                        </a:spcBef>
                        <a:spcAft>
                          <a:spcPts val="0"/>
                        </a:spcAft>
                      </a:pPr>
                      <a:endParaRPr lang="es-EC" sz="1050" dirty="0">
                        <a:effectLst/>
                        <a:latin typeface="Arial"/>
                        <a:ea typeface="Times New Roman"/>
                      </a:endParaRPr>
                    </a:p>
                  </a:txBody>
                  <a:tcPr marL="40734" marR="40734" marT="0" marB="0" anchor="ctr"/>
                </a:tc>
                <a:tc>
                  <a:txBody>
                    <a:bodyPr/>
                    <a:lstStyle/>
                    <a:p>
                      <a:pPr marL="0" marR="0" indent="0" algn="l">
                        <a:lnSpc>
                          <a:spcPct val="100000"/>
                        </a:lnSpc>
                        <a:spcBef>
                          <a:spcPts val="0"/>
                        </a:spcBef>
                        <a:spcAft>
                          <a:spcPts val="0"/>
                        </a:spcAft>
                      </a:pPr>
                      <a:r>
                        <a:rPr lang="es-EC" sz="1050" dirty="0">
                          <a:effectLst/>
                        </a:rPr>
                        <a:t>Determinar y establecer las formas y medios de recolección de requerimientos</a:t>
                      </a:r>
                      <a:endParaRPr lang="es-EC" sz="1050" dirty="0">
                        <a:effectLst/>
                        <a:latin typeface="Arial"/>
                        <a:ea typeface="Times New Roman"/>
                      </a:endParaRPr>
                    </a:p>
                  </a:txBody>
                  <a:tcPr marL="40734" marR="40734" marT="0" marB="0" anchor="ctr"/>
                </a:tc>
                <a:tc>
                  <a:txBody>
                    <a:bodyPr/>
                    <a:lstStyle/>
                    <a:p>
                      <a:pPr marL="0" marR="0" algn="ctr">
                        <a:lnSpc>
                          <a:spcPct val="100000"/>
                        </a:lnSpc>
                        <a:spcBef>
                          <a:spcPts val="0"/>
                        </a:spcBef>
                        <a:spcAft>
                          <a:spcPts val="0"/>
                        </a:spcAft>
                      </a:pPr>
                      <a:r>
                        <a:rPr lang="es-EC" sz="1050" dirty="0">
                          <a:effectLst/>
                        </a:rPr>
                        <a:t>Si</a:t>
                      </a:r>
                      <a:endParaRPr lang="es-EC" sz="1050" dirty="0">
                        <a:effectLst/>
                        <a:latin typeface="Times New Roman"/>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dirty="0">
                          <a:effectLst/>
                        </a:rPr>
                        <a:t>Microsoft </a:t>
                      </a:r>
                      <a:r>
                        <a:rPr lang="es-EC" sz="1050" dirty="0" err="1">
                          <a:effectLst/>
                        </a:rPr>
                        <a:t>Sharepoint</a:t>
                      </a:r>
                      <a:endParaRPr lang="es-EC" sz="1050" dirty="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dirty="0">
                          <a:effectLst/>
                        </a:rPr>
                        <a:t>No</a:t>
                      </a:r>
                      <a:endParaRPr lang="es-EC" sz="1050" dirty="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kern="1200" dirty="0">
                          <a:solidFill>
                            <a:schemeClr val="dk1"/>
                          </a:solidFill>
                          <a:effectLst/>
                          <a:latin typeface="+mn-lt"/>
                          <a:ea typeface="+mn-ea"/>
                          <a:cs typeface="+mn-cs"/>
                        </a:rPr>
                        <a:t> </a:t>
                      </a:r>
                    </a:p>
                  </a:txBody>
                  <a:tcPr marL="40734" marR="40734" marT="0" marB="0" anchor="ctr"/>
                </a:tc>
              </a:tr>
              <a:tr h="113551">
                <a:tc vMerge="1">
                  <a:txBody>
                    <a:bodyPr/>
                    <a:lstStyle/>
                    <a:p>
                      <a:pPr marL="0" marR="0" indent="0" algn="just">
                        <a:lnSpc>
                          <a:spcPct val="100000"/>
                        </a:lnSpc>
                        <a:spcBef>
                          <a:spcPts val="0"/>
                        </a:spcBef>
                        <a:spcAft>
                          <a:spcPts val="0"/>
                        </a:spcAft>
                      </a:pPr>
                      <a:endParaRPr lang="es-EC" sz="1050" dirty="0">
                        <a:effectLst/>
                        <a:latin typeface="Arial"/>
                        <a:ea typeface="Times New Roman"/>
                      </a:endParaRPr>
                    </a:p>
                  </a:txBody>
                  <a:tcPr marL="40734" marR="40734" marT="0" marB="0" anchor="ctr"/>
                </a:tc>
                <a:tc>
                  <a:txBody>
                    <a:bodyPr/>
                    <a:lstStyle/>
                    <a:p>
                      <a:pPr marL="0" marR="0" indent="0" algn="just">
                        <a:lnSpc>
                          <a:spcPct val="100000"/>
                        </a:lnSpc>
                        <a:spcBef>
                          <a:spcPts val="0"/>
                        </a:spcBef>
                        <a:spcAft>
                          <a:spcPts val="0"/>
                        </a:spcAft>
                      </a:pPr>
                      <a:r>
                        <a:rPr lang="es-EC" sz="1050" dirty="0">
                          <a:effectLst/>
                        </a:rPr>
                        <a:t>Gestionar el cambio</a:t>
                      </a:r>
                      <a:endParaRPr lang="es-EC" sz="1050" dirty="0">
                        <a:effectLst/>
                        <a:latin typeface="Arial"/>
                        <a:ea typeface="Times New Roman"/>
                      </a:endParaRPr>
                    </a:p>
                  </a:txBody>
                  <a:tcPr marL="40734" marR="40734" marT="0" marB="0" anchor="ctr"/>
                </a:tc>
                <a:tc>
                  <a:txBody>
                    <a:bodyPr/>
                    <a:lstStyle/>
                    <a:p>
                      <a:pPr marL="0" marR="0" algn="ctr">
                        <a:lnSpc>
                          <a:spcPct val="100000"/>
                        </a:lnSpc>
                        <a:spcBef>
                          <a:spcPts val="0"/>
                        </a:spcBef>
                        <a:spcAft>
                          <a:spcPts val="0"/>
                        </a:spcAft>
                      </a:pPr>
                      <a:r>
                        <a:rPr lang="es-EC" sz="1050">
                          <a:effectLst/>
                        </a:rPr>
                        <a:t>Si</a:t>
                      </a:r>
                      <a:endParaRPr lang="es-EC" sz="1050">
                        <a:effectLst/>
                        <a:latin typeface="Times New Roman"/>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dirty="0">
                          <a:effectLst/>
                        </a:rPr>
                        <a:t> </a:t>
                      </a:r>
                      <a:endParaRPr lang="es-EC" sz="1050" dirty="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a:effectLst/>
                        </a:rPr>
                        <a:t>No</a:t>
                      </a:r>
                      <a:endParaRPr lang="es-EC" sz="1050">
                        <a:effectLst/>
                        <a:latin typeface="Arial"/>
                        <a:ea typeface="Times New Roman"/>
                      </a:endParaRPr>
                    </a:p>
                  </a:txBody>
                  <a:tcPr marL="40734" marR="40734" marT="0" marB="0" anchor="ctr"/>
                </a:tc>
                <a:tc>
                  <a:txBody>
                    <a:bodyPr/>
                    <a:lstStyle/>
                    <a:p>
                      <a:pPr marL="0" marR="0" indent="0" algn="ctr">
                        <a:lnSpc>
                          <a:spcPct val="100000"/>
                        </a:lnSpc>
                        <a:spcBef>
                          <a:spcPts val="0"/>
                        </a:spcBef>
                        <a:spcAft>
                          <a:spcPts val="0"/>
                        </a:spcAft>
                      </a:pPr>
                      <a:r>
                        <a:rPr lang="es-EC" sz="1050" kern="1200" dirty="0">
                          <a:solidFill>
                            <a:schemeClr val="dk1"/>
                          </a:solidFill>
                          <a:effectLst/>
                          <a:latin typeface="+mn-lt"/>
                          <a:ea typeface="+mn-ea"/>
                          <a:cs typeface="+mn-cs"/>
                        </a:rPr>
                        <a:t> </a:t>
                      </a:r>
                    </a:p>
                  </a:txBody>
                  <a:tcPr marL="40734" marR="40734" marT="0" marB="0" anchor="ctr"/>
                </a:tc>
              </a:tr>
              <a:tr h="227102">
                <a:tc rowSpan="3">
                  <a:txBody>
                    <a:bodyPr/>
                    <a:lstStyle/>
                    <a:p>
                      <a:pPr marL="0" marR="0" indent="0" algn="l" defTabSz="914400" rtl="0" eaLnBrk="1" latinLnBrk="0" hangingPunct="1">
                        <a:lnSpc>
                          <a:spcPct val="100000"/>
                        </a:lnSpc>
                        <a:spcBef>
                          <a:spcPts val="0"/>
                        </a:spcBef>
                        <a:spcAft>
                          <a:spcPts val="0"/>
                        </a:spcAft>
                      </a:pPr>
                      <a:r>
                        <a:rPr lang="es-EC" sz="1050" b="1" kern="1200" dirty="0" smtClean="0">
                          <a:solidFill>
                            <a:schemeClr val="lt1"/>
                          </a:solidFill>
                          <a:effectLst/>
                          <a:latin typeface="Arial"/>
                          <a:ea typeface="Times New Roman"/>
                          <a:cs typeface="+mn-cs"/>
                        </a:rPr>
                        <a:t>Tecnología</a:t>
                      </a:r>
                      <a:endParaRPr lang="es-EC" sz="1050" b="1" kern="1200" dirty="0">
                        <a:solidFill>
                          <a:schemeClr val="lt1"/>
                        </a:solidFill>
                        <a:effectLst/>
                        <a:latin typeface="Arial"/>
                        <a:ea typeface="Times New Roman"/>
                        <a:cs typeface="+mn-cs"/>
                      </a:endParaRPr>
                    </a:p>
                  </a:txBody>
                  <a:tcPr marL="40734" marR="40734" marT="0" marB="0" anchor="ctr"/>
                </a:tc>
                <a:tc>
                  <a:txBody>
                    <a:bodyPr/>
                    <a:lstStyle/>
                    <a:p>
                      <a:pPr marL="0" marR="0" indent="0" algn="l"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Definir Plataforma de BI</a:t>
                      </a:r>
                    </a:p>
                  </a:txBody>
                  <a:tcPr marL="68580" marR="68580" marT="0" marB="0" anchor="ctr"/>
                </a:tc>
                <a:tc>
                  <a:txBody>
                    <a:bodyPr/>
                    <a:lstStyle/>
                    <a:p>
                      <a:pPr marL="0" marR="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Si</a:t>
                      </a:r>
                    </a:p>
                  </a:txBody>
                  <a:tcPr marL="68580" marR="68580" marT="0" marB="0" anchor="ctr"/>
                </a:tc>
                <a:tc>
                  <a:txBody>
                    <a:bodyPr/>
                    <a:lstStyle/>
                    <a:p>
                      <a:pPr marL="0" marR="0" indent="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Herramientas Microsoft y </a:t>
                      </a:r>
                      <a:r>
                        <a:rPr lang="es-EC" sz="1050" kern="1200" dirty="0" err="1">
                          <a:solidFill>
                            <a:schemeClr val="dk1"/>
                          </a:solidFill>
                          <a:effectLst/>
                          <a:latin typeface="+mn-lt"/>
                          <a:ea typeface="+mn-ea"/>
                          <a:cs typeface="+mn-cs"/>
                        </a:rPr>
                        <a:t>Qlikview</a:t>
                      </a:r>
                      <a:endParaRPr lang="es-EC" sz="1050" kern="1200" dirty="0">
                        <a:solidFill>
                          <a:schemeClr val="dk1"/>
                        </a:solidFill>
                        <a:effectLst/>
                        <a:latin typeface="+mn-lt"/>
                        <a:ea typeface="+mn-ea"/>
                        <a:cs typeface="+mn-cs"/>
                      </a:endParaRPr>
                    </a:p>
                  </a:txBody>
                  <a:tcPr marL="68580" marR="68580" marT="0" marB="0" anchor="ctr"/>
                </a:tc>
                <a:tc>
                  <a:txBody>
                    <a:bodyPr/>
                    <a:lstStyle/>
                    <a:p>
                      <a:pPr marL="0" marR="0" indent="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No</a:t>
                      </a:r>
                    </a:p>
                  </a:txBody>
                  <a:tcPr marL="68580" marR="68580" marT="0" marB="0" anchor="ctr"/>
                </a:tc>
                <a:tc>
                  <a:txBody>
                    <a:bodyPr/>
                    <a:lstStyle/>
                    <a:p>
                      <a:pPr marL="0" marR="0" indent="0" algn="ctr">
                        <a:lnSpc>
                          <a:spcPct val="200000"/>
                        </a:lnSpc>
                        <a:spcBef>
                          <a:spcPts val="600"/>
                        </a:spcBef>
                        <a:spcAft>
                          <a:spcPts val="600"/>
                        </a:spcAft>
                      </a:pPr>
                      <a:r>
                        <a:rPr lang="es-EC" sz="1050" kern="1200" dirty="0">
                          <a:solidFill>
                            <a:schemeClr val="dk1"/>
                          </a:solidFill>
                          <a:effectLst/>
                          <a:latin typeface="+mn-lt"/>
                          <a:ea typeface="+mn-ea"/>
                          <a:cs typeface="+mn-cs"/>
                        </a:rPr>
                        <a:t> </a:t>
                      </a:r>
                    </a:p>
                  </a:txBody>
                  <a:tcPr marL="68580" marR="68580" marT="0" marB="0" anchor="ctr"/>
                </a:tc>
              </a:tr>
              <a:tr h="454204">
                <a:tc vMerge="1">
                  <a:txBody>
                    <a:bodyPr/>
                    <a:lstStyle/>
                    <a:p>
                      <a:pPr marL="0" marR="0" indent="0" algn="just">
                        <a:lnSpc>
                          <a:spcPct val="100000"/>
                        </a:lnSpc>
                        <a:spcBef>
                          <a:spcPts val="0"/>
                        </a:spcBef>
                        <a:spcAft>
                          <a:spcPts val="0"/>
                        </a:spcAft>
                      </a:pPr>
                      <a:endParaRPr lang="es-EC" sz="1050" dirty="0">
                        <a:solidFill>
                          <a:schemeClr val="tx1"/>
                        </a:solidFill>
                        <a:effectLst/>
                        <a:latin typeface="+mj-lt"/>
                        <a:ea typeface="Times New Roman"/>
                      </a:endParaRPr>
                    </a:p>
                  </a:txBody>
                  <a:tcPr marL="40734" marR="40734" marT="0" marB="0" anchor="ctr"/>
                </a:tc>
                <a:tc>
                  <a:txBody>
                    <a:bodyPr/>
                    <a:lstStyle/>
                    <a:p>
                      <a:pPr marL="0" marR="0" indent="0" algn="l"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Estandarizar Plataforma Tecnológica</a:t>
                      </a:r>
                    </a:p>
                  </a:txBody>
                  <a:tcPr marL="68580" marR="68580" marT="0" marB="0" anchor="ctr"/>
                </a:tc>
                <a:tc>
                  <a:txBody>
                    <a:bodyPr/>
                    <a:lstStyle/>
                    <a:p>
                      <a:pPr marL="0" marR="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Si</a:t>
                      </a:r>
                    </a:p>
                  </a:txBody>
                  <a:tcPr marL="68580" marR="68580" marT="0" marB="0" anchor="ctr"/>
                </a:tc>
                <a:tc>
                  <a:txBody>
                    <a:bodyPr/>
                    <a:lstStyle/>
                    <a:p>
                      <a:pPr marL="0" marR="0" indent="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Poca estandarización</a:t>
                      </a:r>
                    </a:p>
                  </a:txBody>
                  <a:tcPr marL="68580" marR="68580" marT="0" marB="0" anchor="ctr"/>
                </a:tc>
                <a:tc>
                  <a:txBody>
                    <a:bodyPr/>
                    <a:lstStyle/>
                    <a:p>
                      <a:pPr marL="0" marR="0" indent="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Si</a:t>
                      </a:r>
                    </a:p>
                  </a:txBody>
                  <a:tcPr marL="68580" marR="68580" marT="0" marB="0" anchor="ctr"/>
                </a:tc>
                <a:tc>
                  <a:txBody>
                    <a:bodyPr/>
                    <a:lstStyle/>
                    <a:p>
                      <a:pPr marL="0" marR="0" indent="0" algn="ctr">
                        <a:lnSpc>
                          <a:spcPct val="100000"/>
                        </a:lnSpc>
                        <a:spcBef>
                          <a:spcPts val="0"/>
                        </a:spcBef>
                        <a:spcAft>
                          <a:spcPts val="0"/>
                        </a:spcAft>
                      </a:pPr>
                      <a:r>
                        <a:rPr lang="es-EC" sz="1050" kern="1200" dirty="0">
                          <a:solidFill>
                            <a:schemeClr val="dk1"/>
                          </a:solidFill>
                          <a:effectLst/>
                          <a:latin typeface="+mn-lt"/>
                          <a:ea typeface="+mn-ea"/>
                          <a:cs typeface="+mn-cs"/>
                        </a:rPr>
                        <a:t>Estrategias para aumentar estandarización en conjunto con TI</a:t>
                      </a:r>
                    </a:p>
                  </a:txBody>
                  <a:tcPr marL="68580" marR="68580" marT="0" marB="0" anchor="ctr"/>
                </a:tc>
              </a:tr>
              <a:tr h="454204">
                <a:tc vMerge="1">
                  <a:txBody>
                    <a:bodyPr/>
                    <a:lstStyle/>
                    <a:p>
                      <a:pPr marL="0" marR="0" indent="0" algn="just">
                        <a:lnSpc>
                          <a:spcPct val="100000"/>
                        </a:lnSpc>
                        <a:spcBef>
                          <a:spcPts val="0"/>
                        </a:spcBef>
                        <a:spcAft>
                          <a:spcPts val="0"/>
                        </a:spcAft>
                      </a:pPr>
                      <a:endParaRPr lang="es-EC" sz="1050" dirty="0">
                        <a:solidFill>
                          <a:schemeClr val="tx1"/>
                        </a:solidFill>
                        <a:effectLst/>
                        <a:latin typeface="+mj-lt"/>
                        <a:ea typeface="Times New Roman"/>
                      </a:endParaRPr>
                    </a:p>
                  </a:txBody>
                  <a:tcPr marL="40734" marR="40734" marT="0" marB="0" anchor="ctr"/>
                </a:tc>
                <a:tc>
                  <a:txBody>
                    <a:bodyPr/>
                    <a:lstStyle/>
                    <a:p>
                      <a:pPr marL="0" marR="0" indent="0" algn="l"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Centralizar Datos de la Empresa</a:t>
                      </a:r>
                    </a:p>
                  </a:txBody>
                  <a:tcPr marL="68580" marR="68580" marT="0" marB="0" anchor="ctr"/>
                </a:tc>
                <a:tc>
                  <a:txBody>
                    <a:bodyPr/>
                    <a:lstStyle/>
                    <a:p>
                      <a:pPr marL="0" marR="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Si</a:t>
                      </a:r>
                    </a:p>
                  </a:txBody>
                  <a:tcPr marL="68580" marR="68580" marT="0" marB="0" anchor="ctr"/>
                </a:tc>
                <a:tc>
                  <a:txBody>
                    <a:bodyPr/>
                    <a:lstStyle/>
                    <a:p>
                      <a:pPr marL="0" marR="0" indent="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Inicio paulatino de Centralización</a:t>
                      </a:r>
                    </a:p>
                  </a:txBody>
                  <a:tcPr marL="68580" marR="68580" marT="0" marB="0" anchor="ctr"/>
                </a:tc>
                <a:tc>
                  <a:txBody>
                    <a:bodyPr/>
                    <a:lstStyle/>
                    <a:p>
                      <a:pPr marL="0" marR="0" indent="0" algn="ctr" defTabSz="914400" rtl="0" eaLnBrk="1" latinLnBrk="0" hangingPunct="1">
                        <a:lnSpc>
                          <a:spcPct val="100000"/>
                        </a:lnSpc>
                        <a:spcBef>
                          <a:spcPts val="0"/>
                        </a:spcBef>
                        <a:spcAft>
                          <a:spcPts val="0"/>
                        </a:spcAft>
                      </a:pPr>
                      <a:r>
                        <a:rPr lang="es-EC" sz="1050" kern="1200" dirty="0">
                          <a:solidFill>
                            <a:schemeClr val="dk1"/>
                          </a:solidFill>
                          <a:effectLst/>
                          <a:latin typeface="+mn-lt"/>
                          <a:ea typeface="+mn-ea"/>
                          <a:cs typeface="+mn-cs"/>
                        </a:rPr>
                        <a:t>Si</a:t>
                      </a:r>
                    </a:p>
                  </a:txBody>
                  <a:tcPr marL="68580" marR="68580" marT="0" marB="0" anchor="ctr"/>
                </a:tc>
                <a:tc>
                  <a:txBody>
                    <a:bodyPr/>
                    <a:lstStyle/>
                    <a:p>
                      <a:pPr marL="0" marR="0" indent="0" algn="ctr">
                        <a:lnSpc>
                          <a:spcPct val="100000"/>
                        </a:lnSpc>
                        <a:spcBef>
                          <a:spcPts val="0"/>
                        </a:spcBef>
                        <a:spcAft>
                          <a:spcPts val="0"/>
                        </a:spcAft>
                      </a:pPr>
                      <a:r>
                        <a:rPr lang="es-EC" sz="1050" kern="1200" dirty="0">
                          <a:solidFill>
                            <a:schemeClr val="dk1"/>
                          </a:solidFill>
                          <a:effectLst/>
                          <a:latin typeface="+mn-lt"/>
                          <a:ea typeface="+mn-ea"/>
                          <a:cs typeface="+mn-cs"/>
                        </a:rPr>
                        <a:t>Aumento de estrategias para centralizar más cantidad de datos de la Empresa (MDM)</a:t>
                      </a:r>
                    </a:p>
                  </a:txBody>
                  <a:tcPr marL="68580" marR="68580" marT="0" marB="0" anchor="ctr"/>
                </a:tc>
              </a:tr>
            </a:tbl>
          </a:graphicData>
        </a:graphic>
      </p:graphicFrame>
      <p:grpSp>
        <p:nvGrpSpPr>
          <p:cNvPr id="14" name="13 Grupo"/>
          <p:cNvGrpSpPr/>
          <p:nvPr/>
        </p:nvGrpSpPr>
        <p:grpSpPr>
          <a:xfrm>
            <a:off x="107504" y="5949280"/>
            <a:ext cx="737223" cy="778569"/>
            <a:chOff x="107504" y="5949280"/>
            <a:chExt cx="737223" cy="778569"/>
          </a:xfrm>
        </p:grpSpPr>
        <p:pic>
          <p:nvPicPr>
            <p:cNvPr id="15"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16"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43461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698976"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8</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Estrategia de BI</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864095"/>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1600" dirty="0" err="1" smtClean="0"/>
              <a:t>Roadmaps</a:t>
            </a:r>
            <a:endParaRPr lang="es-EC" sz="1600" dirty="0" smtClean="0"/>
          </a:p>
          <a:p>
            <a:pPr marL="800100" lvl="1" indent="-342900" algn="just">
              <a:buClr>
                <a:schemeClr val="tx2">
                  <a:lumMod val="60000"/>
                  <a:lumOff val="40000"/>
                </a:schemeClr>
              </a:buClr>
              <a:buFont typeface="Wingdings" pitchFamily="2" charset="2"/>
              <a:buChar char="ü"/>
            </a:pPr>
            <a:r>
              <a:rPr lang="es-EC" sz="1600" dirty="0" smtClean="0"/>
              <a:t>La Unidad cuenta ya con </a:t>
            </a:r>
            <a:r>
              <a:rPr lang="es-EC" sz="1600" dirty="0" err="1" smtClean="0"/>
              <a:t>Roadmaps</a:t>
            </a:r>
            <a:r>
              <a:rPr lang="es-EC" sz="1600" dirty="0" smtClean="0"/>
              <a:t> establecidos.</a:t>
            </a:r>
          </a:p>
          <a:p>
            <a:pPr marL="800100" lvl="1" indent="-342900" algn="just">
              <a:buClr>
                <a:schemeClr val="tx2">
                  <a:lumMod val="60000"/>
                  <a:lumOff val="40000"/>
                </a:schemeClr>
              </a:buClr>
              <a:buFont typeface="Wingdings" pitchFamily="2" charset="2"/>
              <a:buChar char="ü"/>
            </a:pPr>
            <a:r>
              <a:rPr lang="es-EC" sz="1600" dirty="0" smtClean="0"/>
              <a:t>Mantiene la siguiente metodología de desarrollo:</a:t>
            </a:r>
          </a:p>
          <a:p>
            <a:pPr marL="800100" lvl="1" indent="-342900" algn="just">
              <a:buClr>
                <a:schemeClr val="tx2">
                  <a:lumMod val="60000"/>
                  <a:lumOff val="40000"/>
                </a:schemeClr>
              </a:buClr>
              <a:buFont typeface="Wingdings" pitchFamily="2" charset="2"/>
              <a:buChar char="ü"/>
            </a:pPr>
            <a:endParaRPr lang="es-EC" sz="1600" dirty="0" smtClean="0"/>
          </a:p>
        </p:txBody>
      </p:sp>
      <p:grpSp>
        <p:nvGrpSpPr>
          <p:cNvPr id="3" name="2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16632"/>
              <a:ext cx="1862254" cy="432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pic>
        <p:nvPicPr>
          <p:cNvPr id="37" name="36 Imagen"/>
          <p:cNvPicPr/>
          <p:nvPr/>
        </p:nvPicPr>
        <p:blipFill rotWithShape="1">
          <a:blip r:embed="rId4"/>
          <a:srcRect l="10237" t="13246" r="49016" b="64445"/>
          <a:stretch/>
        </p:blipFill>
        <p:spPr bwMode="auto">
          <a:xfrm>
            <a:off x="1691680" y="2544914"/>
            <a:ext cx="5929366" cy="2108222"/>
          </a:xfrm>
          <a:prstGeom prst="rect">
            <a:avLst/>
          </a:prstGeom>
          <a:ln>
            <a:noFill/>
          </a:ln>
          <a:extLst>
            <a:ext uri="{53640926-AAD7-44D8-BBD7-CCE9431645EC}">
              <a14:shadowObscured xmlns:a14="http://schemas.microsoft.com/office/drawing/2010/main"/>
            </a:ext>
          </a:extLst>
        </p:spPr>
      </p:pic>
      <p:grpSp>
        <p:nvGrpSpPr>
          <p:cNvPr id="29" name="28 Grupo"/>
          <p:cNvGrpSpPr/>
          <p:nvPr/>
        </p:nvGrpSpPr>
        <p:grpSpPr>
          <a:xfrm>
            <a:off x="107504" y="5949280"/>
            <a:ext cx="737223" cy="778569"/>
            <a:chOff x="107504" y="5949280"/>
            <a:chExt cx="737223" cy="778569"/>
          </a:xfrm>
        </p:grpSpPr>
        <p:pic>
          <p:nvPicPr>
            <p:cNvPr id="38"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9"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7">
              <a:hlinkClick r:id="rId5"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194347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1000"/>
                                        <p:tgtEl>
                                          <p:spTgt spid="16">
                                            <p:txEl>
                                              <p:pRg st="0" end="0"/>
                                            </p:txEl>
                                          </p:spTgt>
                                        </p:tgtEl>
                                      </p:cBhvr>
                                    </p:animEffect>
                                    <p:anim calcmode="lin" valueType="num">
                                      <p:cBhvr>
                                        <p:cTn id="1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1000"/>
                                        <p:tgtEl>
                                          <p:spTgt spid="16">
                                            <p:txEl>
                                              <p:pRg st="2" end="2"/>
                                            </p:txEl>
                                          </p:spTgt>
                                        </p:tgtEl>
                                      </p:cBhvr>
                                    </p:animEffect>
                                    <p:anim calcmode="lin" valueType="num">
                                      <p:cBhvr>
                                        <p:cTn id="2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a:spLocks noGrp="1"/>
          </p:cNvSpPr>
          <p:nvPr>
            <p:ph type="title"/>
          </p:nvPr>
        </p:nvSpPr>
        <p:spPr>
          <a:xfrm>
            <a:off x="457200" y="274638"/>
            <a:ext cx="5698976" cy="1143000"/>
          </a:xfrm>
        </p:spPr>
        <p:txBody>
          <a:bodyPr vert="horz" lIns="91440" tIns="45720" rIns="91440" bIns="45720" rtlCol="0" anchor="ctr">
            <a:normAutofit/>
          </a:bodyPr>
          <a:lstStyle/>
          <a:p>
            <a:pPr algn="l"/>
            <a:r>
              <a:rPr lang="es-MX" sz="2400" b="1" dirty="0" smtClean="0">
                <a:solidFill>
                  <a:schemeClr val="tx2">
                    <a:lumMod val="60000"/>
                    <a:lumOff val="40000"/>
                  </a:schemeClr>
                </a:solidFill>
                <a:latin typeface="Albertus MT" pitchFamily="18" charset="0"/>
              </a:rPr>
              <a:t>Paso </a:t>
            </a:r>
            <a:r>
              <a:rPr lang="es-MX" sz="2400" b="1" dirty="0">
                <a:solidFill>
                  <a:schemeClr val="tx2">
                    <a:lumMod val="60000"/>
                    <a:lumOff val="40000"/>
                  </a:schemeClr>
                </a:solidFill>
                <a:latin typeface="Albertus MT" pitchFamily="18" charset="0"/>
              </a:rPr>
              <a:t>8</a:t>
            </a:r>
            <a:r>
              <a:rPr lang="es-MX" sz="2400" b="1" dirty="0" smtClean="0">
                <a:solidFill>
                  <a:schemeClr val="tx2">
                    <a:lumMod val="60000"/>
                    <a:lumOff val="40000"/>
                  </a:schemeClr>
                </a:solidFill>
                <a:latin typeface="Albertus MT" pitchFamily="18" charset="0"/>
              </a:rPr>
              <a:t>: </a:t>
            </a:r>
            <a:r>
              <a:rPr lang="es-EC" sz="2400" b="1" dirty="0" smtClean="0">
                <a:solidFill>
                  <a:schemeClr val="tx2">
                    <a:lumMod val="60000"/>
                    <a:lumOff val="40000"/>
                  </a:schemeClr>
                </a:solidFill>
                <a:latin typeface="Albertus MT" pitchFamily="18" charset="0"/>
              </a:rPr>
              <a:t>Estrategia de BI</a:t>
            </a:r>
            <a:endParaRPr lang="es-MX" sz="2400" b="1" dirty="0">
              <a:solidFill>
                <a:schemeClr val="tx2">
                  <a:lumMod val="60000"/>
                  <a:lumOff val="40000"/>
                </a:schemeClr>
              </a:solidFill>
              <a:latin typeface="Albertus MT" pitchFamily="18" charset="0"/>
            </a:endParaRPr>
          </a:p>
        </p:txBody>
      </p:sp>
      <p:sp>
        <p:nvSpPr>
          <p:cNvPr id="31" name="_text"/>
          <p:cNvSpPr txBox="1">
            <a:spLocks/>
          </p:cNvSpPr>
          <p:nvPr/>
        </p:nvSpPr>
        <p:spPr bwMode="gray">
          <a:xfrm>
            <a:off x="323850" y="1554163"/>
            <a:ext cx="6633992" cy="4366646"/>
          </a:xfrm>
          <a:prstGeom prst="rect">
            <a:avLst/>
          </a:prstGeom>
        </p:spPr>
        <p:txBody>
          <a:bodyPr vert="horz" lIns="0" tIns="0" rIns="0" bIns="0" rtlCol="0">
            <a:noAutofit/>
          </a:bodyPr>
          <a:lstStyle/>
          <a:p>
            <a:pPr marL="800100" lvl="1" indent="-342900">
              <a:buClr>
                <a:schemeClr val="tx2">
                  <a:lumMod val="60000"/>
                  <a:lumOff val="40000"/>
                </a:schemeClr>
              </a:buClr>
              <a:buFont typeface="Wingdings" pitchFamily="2" charset="2"/>
              <a:buChar char="ü"/>
            </a:pPr>
            <a:endParaRPr lang="es-EC" sz="1600" dirty="0" smtClean="0"/>
          </a:p>
          <a:p>
            <a:pPr marL="800100" lvl="1" indent="-342900">
              <a:buClr>
                <a:schemeClr val="tx2">
                  <a:lumMod val="60000"/>
                  <a:lumOff val="40000"/>
                </a:schemeClr>
              </a:buClr>
              <a:buFont typeface="Wingdings" pitchFamily="2" charset="2"/>
              <a:buChar char="ü"/>
            </a:pPr>
            <a:endParaRPr lang="es-EC"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_text"/>
          <p:cNvSpPr txBox="1">
            <a:spLocks/>
          </p:cNvSpPr>
          <p:nvPr/>
        </p:nvSpPr>
        <p:spPr bwMode="gray">
          <a:xfrm>
            <a:off x="476249" y="1412777"/>
            <a:ext cx="8230109" cy="288031"/>
          </a:xfrm>
          <a:prstGeom prst="rect">
            <a:avLst/>
          </a:prstGeom>
        </p:spPr>
        <p:txBody>
          <a:bodyPr vert="horz" lIns="0" tIns="0" rIns="0" bIns="0" rtlCol="0">
            <a:noAutofit/>
          </a:bodyPr>
          <a:lstStyle/>
          <a:p>
            <a:pPr marL="342900" lvl="0" indent="-342900" algn="just">
              <a:buClr>
                <a:schemeClr val="tx2">
                  <a:lumMod val="60000"/>
                  <a:lumOff val="40000"/>
                </a:schemeClr>
              </a:buClr>
              <a:buFont typeface="Wingdings" pitchFamily="2" charset="2"/>
              <a:buChar char="ü"/>
            </a:pPr>
            <a:r>
              <a:rPr lang="es-EC" sz="1600" dirty="0" smtClean="0"/>
              <a:t>Gestión del Rendimiento</a:t>
            </a:r>
          </a:p>
        </p:txBody>
      </p:sp>
      <p:grpSp>
        <p:nvGrpSpPr>
          <p:cNvPr id="4" name="3 Grupo"/>
          <p:cNvGrpSpPr/>
          <p:nvPr/>
        </p:nvGrpSpPr>
        <p:grpSpPr>
          <a:xfrm>
            <a:off x="6516216" y="15060"/>
            <a:ext cx="1862254" cy="1539103"/>
            <a:chOff x="6516216" y="15060"/>
            <a:chExt cx="1862254" cy="1539103"/>
          </a:xfrm>
        </p:grpSpPr>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03" t="21246" r="30608" b="19059"/>
            <a:stretch/>
          </p:blipFill>
          <p:spPr bwMode="auto">
            <a:xfrm>
              <a:off x="6516216" y="15060"/>
              <a:ext cx="1862254" cy="153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redondeado"/>
            <p:cNvSpPr/>
            <p:nvPr/>
          </p:nvSpPr>
          <p:spPr>
            <a:xfrm>
              <a:off x="6516216" y="116632"/>
              <a:ext cx="1862254" cy="432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8" name="17 Grupo"/>
          <p:cNvGrpSpPr/>
          <p:nvPr/>
        </p:nvGrpSpPr>
        <p:grpSpPr>
          <a:xfrm>
            <a:off x="6733864" y="5072361"/>
            <a:ext cx="2230624" cy="1813023"/>
            <a:chOff x="297183" y="4279715"/>
            <a:chExt cx="2230624" cy="1813023"/>
          </a:xfrm>
        </p:grpSpPr>
        <p:grpSp>
          <p:nvGrpSpPr>
            <p:cNvPr id="19" name="Gruppieren 67"/>
            <p:cNvGrpSpPr/>
            <p:nvPr/>
          </p:nvGrpSpPr>
          <p:grpSpPr>
            <a:xfrm>
              <a:off x="297183" y="4279715"/>
              <a:ext cx="2230624" cy="1666178"/>
              <a:chOff x="1379457" y="5394124"/>
              <a:chExt cx="248127" cy="185340"/>
            </a:xfrm>
          </p:grpSpPr>
          <p:pic>
            <p:nvPicPr>
              <p:cNvPr id="26"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7" name="Ellipse 69"/>
              <p:cNvSpPr/>
              <p:nvPr/>
            </p:nvSpPr>
            <p:spPr bwMode="gray">
              <a:xfrm>
                <a:off x="1428582" y="5394124"/>
                <a:ext cx="142438" cy="142438"/>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5397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0" name="Gruppieren 72"/>
            <p:cNvGrpSpPr/>
            <p:nvPr/>
          </p:nvGrpSpPr>
          <p:grpSpPr>
            <a:xfrm>
              <a:off x="297183" y="4892794"/>
              <a:ext cx="1479446" cy="1199944"/>
              <a:chOff x="1379457" y="5378214"/>
              <a:chExt cx="248127" cy="201250"/>
            </a:xfrm>
          </p:grpSpPr>
          <p:pic>
            <p:nvPicPr>
              <p:cNvPr id="24"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5" name="Ellipse 74"/>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42545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nvGrpSpPr>
            <p:cNvPr id="21" name="Gruppieren 75"/>
            <p:cNvGrpSpPr/>
            <p:nvPr/>
          </p:nvGrpSpPr>
          <p:grpSpPr>
            <a:xfrm>
              <a:off x="1337644" y="5298687"/>
              <a:ext cx="932034" cy="755951"/>
              <a:chOff x="1379457" y="5378214"/>
              <a:chExt cx="248127" cy="201250"/>
            </a:xfrm>
          </p:grpSpPr>
          <p:pic>
            <p:nvPicPr>
              <p:cNvPr id="22" name="Picture 103"/>
              <p:cNvPicPr>
                <a:picLocks noChangeAspect="1" noChangeArrowheads="1"/>
              </p:cNvPicPr>
              <p:nvPr/>
            </p:nvPicPr>
            <p:blipFill>
              <a:blip r:embed="rId3" cstate="print">
                <a:lum bright="-30000"/>
              </a:blip>
              <a:srcRect/>
              <a:stretch>
                <a:fillRect/>
              </a:stretch>
            </p:blipFill>
            <p:spPr bwMode="gray">
              <a:xfrm>
                <a:off x="1379457" y="5474607"/>
                <a:ext cx="248127" cy="104857"/>
              </a:xfrm>
              <a:prstGeom prst="rect">
                <a:avLst/>
              </a:prstGeom>
              <a:noFill/>
              <a:ln w="9525">
                <a:miter lim="800000"/>
                <a:headEnd/>
                <a:tailEnd/>
              </a:ln>
              <a:effectLst/>
            </p:spPr>
          </p:pic>
          <p:sp>
            <p:nvSpPr>
              <p:cNvPr id="23" name="Ellipse 77"/>
              <p:cNvSpPr/>
              <p:nvPr/>
            </p:nvSpPr>
            <p:spPr bwMode="gray">
              <a:xfrm>
                <a:off x="1427522" y="5378214"/>
                <a:ext cx="158347" cy="158347"/>
              </a:xfrm>
              <a:prstGeom prst="ellipse">
                <a:avLst/>
              </a:prstGeom>
              <a:solidFill>
                <a:schemeClr val="bg1">
                  <a:lumMod val="85000"/>
                </a:schemeClr>
              </a:solidFill>
              <a:ln w="12700">
                <a:noFill/>
                <a:miter lim="800000"/>
                <a:headEnd/>
                <a:tailEnd/>
              </a:ln>
              <a:effectLst/>
              <a:scene3d>
                <a:camera prst="orthographicFront"/>
                <a:lightRig rig="balanced" dir="t"/>
              </a:scene3d>
              <a:sp3d prstMaterial="plastic">
                <a:bevelT w="292100" h="374650"/>
                <a:bevelB w="342900" h="6350"/>
              </a:sp3d>
            </p:spPr>
            <p:txBody>
              <a:bodyPr vert="horz" lIns="0" tIns="108000" rIns="0" bIns="0" anchor="t" anchorCtr="0"/>
              <a:lstStyle/>
              <a:p>
                <a:pPr indent="-190500" algn="ctr">
                  <a:lnSpc>
                    <a:spcPct val="95000"/>
                  </a:lnSpc>
                  <a:spcAft>
                    <a:spcPts val="800"/>
                  </a:spcAft>
                  <a:buClr>
                    <a:srgbClr val="808080"/>
                  </a:buClr>
                  <a:defRPr/>
                </a:pPr>
                <a:endParaRPr lang="en-US" sz="1400" b="1" noProof="1">
                  <a:solidFill>
                    <a:srgbClr val="FFFFFF"/>
                  </a:solidFill>
                  <a:cs typeface="Arial" charset="0"/>
                </a:endParaRPr>
              </a:p>
            </p:txBody>
          </p:sp>
        </p:grpSp>
      </p:grpSp>
      <p:graphicFrame>
        <p:nvGraphicFramePr>
          <p:cNvPr id="3" name="2 Tabla"/>
          <p:cNvGraphicFramePr>
            <a:graphicFrameLocks noGrp="1"/>
          </p:cNvGraphicFramePr>
          <p:nvPr>
            <p:extLst>
              <p:ext uri="{D42A27DB-BD31-4B8C-83A1-F6EECF244321}">
                <p14:modId xmlns:p14="http://schemas.microsoft.com/office/powerpoint/2010/main" val="2863130120"/>
              </p:ext>
            </p:extLst>
          </p:nvPr>
        </p:nvGraphicFramePr>
        <p:xfrm>
          <a:off x="578407" y="1916832"/>
          <a:ext cx="7724755" cy="2438400"/>
        </p:xfrm>
        <a:graphic>
          <a:graphicData uri="http://schemas.openxmlformats.org/drawingml/2006/table">
            <a:tbl>
              <a:tblPr firstRow="1" firstCol="1" bandRow="1">
                <a:tableStyleId>{5C22544A-7EE6-4342-B048-85BDC9FD1C3A}</a:tableStyleId>
              </a:tblPr>
              <a:tblGrid>
                <a:gridCol w="2193393"/>
                <a:gridCol w="648072"/>
                <a:gridCol w="1793388"/>
                <a:gridCol w="726892"/>
                <a:gridCol w="2363010"/>
              </a:tblGrid>
              <a:tr h="97535">
                <a:tc rowSpan="2">
                  <a:txBody>
                    <a:bodyPr/>
                    <a:lstStyle/>
                    <a:p>
                      <a:pPr marL="0" marR="0" indent="0" algn="ctr">
                        <a:lnSpc>
                          <a:spcPct val="100000"/>
                        </a:lnSpc>
                        <a:spcBef>
                          <a:spcPts val="0"/>
                        </a:spcBef>
                        <a:spcAft>
                          <a:spcPts val="0"/>
                        </a:spcAft>
                      </a:pPr>
                      <a:r>
                        <a:rPr lang="es-EC" sz="1000" dirty="0">
                          <a:effectLst/>
                        </a:rPr>
                        <a:t>Métricas de Rendimiento</a:t>
                      </a:r>
                      <a:endParaRPr lang="es-EC" sz="1000" dirty="0">
                        <a:effectLst/>
                        <a:latin typeface="Arial"/>
                        <a:ea typeface="Times New Roman"/>
                      </a:endParaRPr>
                    </a:p>
                  </a:txBody>
                  <a:tcPr marL="29095" marR="29095" marT="0" marB="0" anchor="ctr"/>
                </a:tc>
                <a:tc gridSpan="2">
                  <a:txBody>
                    <a:bodyPr/>
                    <a:lstStyle/>
                    <a:p>
                      <a:pPr marL="0" marR="0" indent="0" algn="ctr">
                        <a:lnSpc>
                          <a:spcPct val="100000"/>
                        </a:lnSpc>
                        <a:spcBef>
                          <a:spcPts val="0"/>
                        </a:spcBef>
                        <a:spcAft>
                          <a:spcPts val="0"/>
                        </a:spcAft>
                      </a:pPr>
                      <a:r>
                        <a:rPr lang="es-EC" sz="1000" dirty="0">
                          <a:effectLst/>
                        </a:rPr>
                        <a:t>Actualidad</a:t>
                      </a:r>
                      <a:endParaRPr lang="es-EC" sz="1000" dirty="0">
                        <a:effectLst/>
                        <a:latin typeface="Arial"/>
                        <a:ea typeface="Times New Roman"/>
                      </a:endParaRPr>
                    </a:p>
                  </a:txBody>
                  <a:tcPr marL="29095" marR="29095" marT="0" marB="0" anchor="ctr"/>
                </a:tc>
                <a:tc hMerge="1">
                  <a:txBody>
                    <a:bodyPr/>
                    <a:lstStyle/>
                    <a:p>
                      <a:endParaRPr lang="es-EC"/>
                    </a:p>
                  </a:txBody>
                  <a:tcPr/>
                </a:tc>
                <a:tc gridSpan="2">
                  <a:txBody>
                    <a:bodyPr/>
                    <a:lstStyle/>
                    <a:p>
                      <a:pPr marL="0" marR="0" indent="0" algn="ctr">
                        <a:lnSpc>
                          <a:spcPct val="100000"/>
                        </a:lnSpc>
                        <a:spcBef>
                          <a:spcPts val="0"/>
                        </a:spcBef>
                        <a:spcAft>
                          <a:spcPts val="0"/>
                        </a:spcAft>
                      </a:pPr>
                      <a:r>
                        <a:rPr lang="es-EC" sz="1000">
                          <a:effectLst/>
                        </a:rPr>
                        <a:t>Adopción Guía</a:t>
                      </a:r>
                      <a:endParaRPr lang="es-EC" sz="1000">
                        <a:effectLst/>
                        <a:latin typeface="Arial"/>
                        <a:ea typeface="Times New Roman"/>
                      </a:endParaRPr>
                    </a:p>
                  </a:txBody>
                  <a:tcPr marL="29095" marR="29095" marT="0" marB="0" anchor="ctr"/>
                </a:tc>
                <a:tc hMerge="1">
                  <a:txBody>
                    <a:bodyPr/>
                    <a:lstStyle/>
                    <a:p>
                      <a:endParaRPr lang="es-EC"/>
                    </a:p>
                  </a:txBody>
                  <a:tcPr/>
                </a:tc>
              </a:tr>
              <a:tr h="97535">
                <a:tc vMerge="1">
                  <a:txBody>
                    <a:bodyPr/>
                    <a:lstStyle/>
                    <a:p>
                      <a:endParaRPr lang="es-EC"/>
                    </a:p>
                  </a:txBody>
                  <a:tcPr/>
                </a:tc>
                <a:tc>
                  <a:txBody>
                    <a:bodyPr/>
                    <a:lstStyle/>
                    <a:p>
                      <a:pPr marL="0" marR="0" indent="0" algn="ctr">
                        <a:lnSpc>
                          <a:spcPct val="100000"/>
                        </a:lnSpc>
                        <a:spcBef>
                          <a:spcPts val="0"/>
                        </a:spcBef>
                        <a:spcAft>
                          <a:spcPts val="0"/>
                        </a:spcAft>
                      </a:pPr>
                      <a:r>
                        <a:rPr lang="es-EC" sz="1000">
                          <a:effectLst/>
                        </a:rPr>
                        <a:t>(Si / No)</a:t>
                      </a:r>
                      <a:endParaRPr lang="es-EC" sz="1000">
                        <a:effectLst/>
                        <a:latin typeface="Arial"/>
                        <a:ea typeface="Times New Roman"/>
                      </a:endParaRPr>
                    </a:p>
                  </a:txBody>
                  <a:tcPr marL="29095" marR="29095" marT="0" marB="0" anchor="b"/>
                </a:tc>
                <a:tc>
                  <a:txBody>
                    <a:bodyPr/>
                    <a:lstStyle/>
                    <a:p>
                      <a:pPr marL="0" marR="0" indent="0" algn="ctr">
                        <a:lnSpc>
                          <a:spcPct val="100000"/>
                        </a:lnSpc>
                        <a:spcBef>
                          <a:spcPts val="0"/>
                        </a:spcBef>
                        <a:spcAft>
                          <a:spcPts val="0"/>
                        </a:spcAft>
                      </a:pPr>
                      <a:r>
                        <a:rPr lang="es-EC" sz="1000">
                          <a:effectLst/>
                        </a:rPr>
                        <a:t>Observación</a:t>
                      </a:r>
                      <a:endParaRPr lang="es-EC" sz="1000">
                        <a:effectLst/>
                        <a:latin typeface="Arial"/>
                        <a:ea typeface="Times New Roman"/>
                      </a:endParaRPr>
                    </a:p>
                  </a:txBody>
                  <a:tcPr marL="29095" marR="29095" marT="0" marB="0" anchor="b"/>
                </a:tc>
                <a:tc>
                  <a:txBody>
                    <a:bodyPr/>
                    <a:lstStyle/>
                    <a:p>
                      <a:pPr marL="0" marR="0" indent="0" algn="ctr">
                        <a:lnSpc>
                          <a:spcPct val="100000"/>
                        </a:lnSpc>
                        <a:spcBef>
                          <a:spcPts val="0"/>
                        </a:spcBef>
                        <a:spcAft>
                          <a:spcPts val="0"/>
                        </a:spcAft>
                      </a:pPr>
                      <a:r>
                        <a:rPr lang="es-EC" sz="1000">
                          <a:effectLst/>
                        </a:rPr>
                        <a:t>(Si / No)</a:t>
                      </a:r>
                      <a:endParaRPr lang="es-EC" sz="1000">
                        <a:effectLst/>
                        <a:latin typeface="Arial"/>
                        <a:ea typeface="Times New Roman"/>
                      </a:endParaRPr>
                    </a:p>
                  </a:txBody>
                  <a:tcPr marL="29095" marR="29095" marT="0" marB="0" anchor="b"/>
                </a:tc>
                <a:tc>
                  <a:txBody>
                    <a:bodyPr/>
                    <a:lstStyle/>
                    <a:p>
                      <a:pPr marL="0" marR="0" indent="0" algn="ctr">
                        <a:lnSpc>
                          <a:spcPct val="100000"/>
                        </a:lnSpc>
                        <a:spcBef>
                          <a:spcPts val="0"/>
                        </a:spcBef>
                        <a:spcAft>
                          <a:spcPts val="0"/>
                        </a:spcAft>
                      </a:pPr>
                      <a:r>
                        <a:rPr lang="es-EC" sz="1000">
                          <a:effectLst/>
                        </a:rPr>
                        <a:t>Observación</a:t>
                      </a:r>
                      <a:endParaRPr lang="es-EC" sz="1000">
                        <a:effectLst/>
                        <a:latin typeface="Arial"/>
                        <a:ea typeface="Times New Roman"/>
                      </a:endParaRPr>
                    </a:p>
                  </a:txBody>
                  <a:tcPr marL="29095" marR="29095" marT="0" marB="0" anchor="b"/>
                </a:tc>
              </a:tr>
              <a:tr h="121919">
                <a:tc>
                  <a:txBody>
                    <a:bodyPr/>
                    <a:lstStyle/>
                    <a:p>
                      <a:pPr marL="0" marR="0" indent="0" algn="l">
                        <a:lnSpc>
                          <a:spcPct val="100000"/>
                        </a:lnSpc>
                        <a:spcBef>
                          <a:spcPts val="0"/>
                        </a:spcBef>
                        <a:spcAft>
                          <a:spcPts val="0"/>
                        </a:spcAft>
                      </a:pPr>
                      <a:r>
                        <a:rPr lang="es-EC" sz="1000">
                          <a:effectLst/>
                        </a:rPr>
                        <a:t>Tiempo de resolución de requerimientos</a:t>
                      </a:r>
                      <a:endParaRPr lang="es-EC" sz="1000">
                        <a:effectLst/>
                        <a:latin typeface="Arial"/>
                        <a:ea typeface="Times New Roman"/>
                      </a:endParaRPr>
                    </a:p>
                  </a:txBody>
                  <a:tcPr marL="29095" marR="29095" marT="0" marB="0" anchor="ctr"/>
                </a:tc>
                <a:tc>
                  <a:txBody>
                    <a:bodyPr/>
                    <a:lstStyle/>
                    <a:p>
                      <a:pPr marL="0" marR="0" algn="ctr">
                        <a:lnSpc>
                          <a:spcPct val="100000"/>
                        </a:lnSpc>
                        <a:spcBef>
                          <a:spcPts val="0"/>
                        </a:spcBef>
                        <a:spcAft>
                          <a:spcPts val="0"/>
                        </a:spcAft>
                      </a:pPr>
                      <a:r>
                        <a:rPr lang="es-EC" sz="1000">
                          <a:effectLst/>
                        </a:rPr>
                        <a:t>Si</a:t>
                      </a:r>
                      <a:endParaRPr lang="es-EC" sz="1000">
                        <a:effectLst/>
                        <a:latin typeface="Times New Roman"/>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a:effectLst/>
                        </a:rPr>
                        <a:t>A través de Microsoft Sharepoint</a:t>
                      </a:r>
                      <a:endParaRPr lang="es-EC" sz="1000">
                        <a:effectLst/>
                        <a:latin typeface="Arial"/>
                        <a:ea typeface="Times New Roman"/>
                      </a:endParaRPr>
                    </a:p>
                  </a:txBody>
                  <a:tcPr marL="29095" marR="29095" marT="0" marB="0" anchor="ctr"/>
                </a:tc>
                <a:tc>
                  <a:txBody>
                    <a:bodyPr/>
                    <a:lstStyle/>
                    <a:p>
                      <a:pPr marL="0" marR="0" indent="0" algn="ctr">
                        <a:lnSpc>
                          <a:spcPct val="100000"/>
                        </a:lnSpc>
                        <a:spcBef>
                          <a:spcPts val="0"/>
                        </a:spcBef>
                        <a:spcAft>
                          <a:spcPts val="0"/>
                        </a:spcAft>
                      </a:pPr>
                      <a:r>
                        <a:rPr lang="es-EC" sz="1000">
                          <a:effectLst/>
                        </a:rPr>
                        <a:t>No</a:t>
                      </a:r>
                      <a:endParaRPr lang="es-EC" sz="1000">
                        <a:effectLst/>
                        <a:latin typeface="Arial"/>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 </a:t>
                      </a:r>
                      <a:endParaRPr lang="es-EC" sz="1000" dirty="0">
                        <a:effectLst/>
                        <a:latin typeface="Arial"/>
                        <a:ea typeface="Times New Roman"/>
                      </a:endParaRPr>
                    </a:p>
                  </a:txBody>
                  <a:tcPr marL="29095" marR="29095" marT="0" marB="0" anchor="ctr"/>
                </a:tc>
              </a:tr>
              <a:tr h="121919">
                <a:tc>
                  <a:txBody>
                    <a:bodyPr/>
                    <a:lstStyle/>
                    <a:p>
                      <a:pPr marL="0" marR="0" indent="0" algn="l">
                        <a:lnSpc>
                          <a:spcPct val="100000"/>
                        </a:lnSpc>
                        <a:spcBef>
                          <a:spcPts val="0"/>
                        </a:spcBef>
                        <a:spcAft>
                          <a:spcPts val="0"/>
                        </a:spcAft>
                      </a:pPr>
                      <a:r>
                        <a:rPr lang="es-EC" sz="1000">
                          <a:effectLst/>
                        </a:rPr>
                        <a:t>Número de requerimientos atendidos</a:t>
                      </a:r>
                      <a:endParaRPr lang="es-EC" sz="1000">
                        <a:effectLst/>
                        <a:latin typeface="Arial"/>
                        <a:ea typeface="Times New Roman"/>
                      </a:endParaRPr>
                    </a:p>
                  </a:txBody>
                  <a:tcPr marL="29095" marR="29095" marT="0" marB="0" anchor="ctr"/>
                </a:tc>
                <a:tc>
                  <a:txBody>
                    <a:bodyPr/>
                    <a:lstStyle/>
                    <a:p>
                      <a:pPr marL="0" marR="0" algn="ctr">
                        <a:lnSpc>
                          <a:spcPct val="100000"/>
                        </a:lnSpc>
                        <a:spcBef>
                          <a:spcPts val="0"/>
                        </a:spcBef>
                        <a:spcAft>
                          <a:spcPts val="0"/>
                        </a:spcAft>
                      </a:pPr>
                      <a:r>
                        <a:rPr lang="es-EC" sz="1000">
                          <a:effectLst/>
                        </a:rPr>
                        <a:t>Si</a:t>
                      </a:r>
                      <a:endParaRPr lang="es-EC" sz="1000">
                        <a:effectLst/>
                        <a:latin typeface="Times New Roman"/>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a:effectLst/>
                        </a:rPr>
                        <a:t>A través de Microsoft Sharepoint</a:t>
                      </a:r>
                      <a:endParaRPr lang="es-EC" sz="1000">
                        <a:effectLst/>
                        <a:latin typeface="Arial"/>
                        <a:ea typeface="Times New Roman"/>
                      </a:endParaRPr>
                    </a:p>
                  </a:txBody>
                  <a:tcPr marL="29095" marR="29095" marT="0" marB="0" anchor="ctr"/>
                </a:tc>
                <a:tc>
                  <a:txBody>
                    <a:bodyPr/>
                    <a:lstStyle/>
                    <a:p>
                      <a:pPr marL="0" marR="0" indent="0" algn="ctr">
                        <a:lnSpc>
                          <a:spcPct val="100000"/>
                        </a:lnSpc>
                        <a:spcBef>
                          <a:spcPts val="0"/>
                        </a:spcBef>
                        <a:spcAft>
                          <a:spcPts val="0"/>
                        </a:spcAft>
                      </a:pPr>
                      <a:r>
                        <a:rPr lang="es-EC" sz="1000">
                          <a:effectLst/>
                        </a:rPr>
                        <a:t>No</a:t>
                      </a:r>
                      <a:endParaRPr lang="es-EC" sz="1000">
                        <a:effectLst/>
                        <a:latin typeface="Arial"/>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 </a:t>
                      </a:r>
                      <a:endParaRPr lang="es-EC" sz="1000" dirty="0">
                        <a:effectLst/>
                        <a:latin typeface="Arial"/>
                        <a:ea typeface="Times New Roman"/>
                      </a:endParaRPr>
                    </a:p>
                  </a:txBody>
                  <a:tcPr marL="29095" marR="29095" marT="0" marB="0" anchor="ctr"/>
                </a:tc>
              </a:tr>
              <a:tr h="195071">
                <a:tc>
                  <a:txBody>
                    <a:bodyPr/>
                    <a:lstStyle/>
                    <a:p>
                      <a:pPr marL="0" marR="0" indent="0" algn="l">
                        <a:lnSpc>
                          <a:spcPct val="100000"/>
                        </a:lnSpc>
                        <a:spcBef>
                          <a:spcPts val="0"/>
                        </a:spcBef>
                        <a:spcAft>
                          <a:spcPts val="0"/>
                        </a:spcAft>
                      </a:pPr>
                      <a:r>
                        <a:rPr lang="es-EC" sz="1000">
                          <a:effectLst/>
                        </a:rPr>
                        <a:t>Cantidad de proyectos aprobados</a:t>
                      </a:r>
                      <a:endParaRPr lang="es-EC" sz="1000">
                        <a:effectLst/>
                        <a:latin typeface="Arial"/>
                        <a:ea typeface="Times New Roman"/>
                      </a:endParaRPr>
                    </a:p>
                  </a:txBody>
                  <a:tcPr marL="29095" marR="29095" marT="0" marB="0" anchor="ctr"/>
                </a:tc>
                <a:tc>
                  <a:txBody>
                    <a:bodyPr/>
                    <a:lstStyle/>
                    <a:p>
                      <a:pPr marL="0" marR="0" algn="ctr">
                        <a:lnSpc>
                          <a:spcPct val="100000"/>
                        </a:lnSpc>
                        <a:spcBef>
                          <a:spcPts val="0"/>
                        </a:spcBef>
                        <a:spcAft>
                          <a:spcPts val="0"/>
                        </a:spcAft>
                      </a:pPr>
                      <a:r>
                        <a:rPr lang="es-EC" sz="1000">
                          <a:effectLst/>
                        </a:rPr>
                        <a:t>Si</a:t>
                      </a:r>
                      <a:endParaRPr lang="es-EC" sz="1000">
                        <a:effectLst/>
                        <a:latin typeface="Times New Roman"/>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a:effectLst/>
                        </a:rPr>
                        <a:t>De manera manual</a:t>
                      </a:r>
                      <a:endParaRPr lang="es-EC" sz="1000">
                        <a:effectLst/>
                        <a:latin typeface="Arial"/>
                        <a:ea typeface="Times New Roman"/>
                      </a:endParaRPr>
                    </a:p>
                  </a:txBody>
                  <a:tcPr marL="29095" marR="29095" marT="0" marB="0" anchor="ctr"/>
                </a:tc>
                <a:tc>
                  <a:txBody>
                    <a:bodyPr/>
                    <a:lstStyle/>
                    <a:p>
                      <a:pPr marL="0" marR="0" indent="0" algn="ctr">
                        <a:lnSpc>
                          <a:spcPct val="100000"/>
                        </a:lnSpc>
                        <a:spcBef>
                          <a:spcPts val="0"/>
                        </a:spcBef>
                        <a:spcAft>
                          <a:spcPts val="0"/>
                        </a:spcAft>
                      </a:pPr>
                      <a:r>
                        <a:rPr lang="es-EC" sz="1000">
                          <a:effectLst/>
                        </a:rPr>
                        <a:t>Si</a:t>
                      </a:r>
                      <a:endParaRPr lang="es-EC" sz="1000">
                        <a:effectLst/>
                        <a:latin typeface="Arial"/>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Adopción formal y automatización a través de </a:t>
                      </a:r>
                      <a:r>
                        <a:rPr lang="es-EC" sz="1000" dirty="0" err="1">
                          <a:effectLst/>
                        </a:rPr>
                        <a:t>Sharepoint</a:t>
                      </a:r>
                      <a:endParaRPr lang="es-EC" sz="1000" dirty="0">
                        <a:effectLst/>
                        <a:latin typeface="Arial"/>
                        <a:ea typeface="Times New Roman"/>
                      </a:endParaRPr>
                    </a:p>
                  </a:txBody>
                  <a:tcPr marL="29095" marR="29095" marT="0" marB="0" anchor="ctr"/>
                </a:tc>
              </a:tr>
              <a:tr h="195071">
                <a:tc>
                  <a:txBody>
                    <a:bodyPr/>
                    <a:lstStyle/>
                    <a:p>
                      <a:pPr marL="0" marR="0" indent="0" algn="l">
                        <a:lnSpc>
                          <a:spcPct val="100000"/>
                        </a:lnSpc>
                        <a:spcBef>
                          <a:spcPts val="0"/>
                        </a:spcBef>
                        <a:spcAft>
                          <a:spcPts val="0"/>
                        </a:spcAft>
                      </a:pPr>
                      <a:r>
                        <a:rPr lang="es-EC" sz="1000">
                          <a:effectLst/>
                        </a:rPr>
                        <a:t>Número de Capacitaciones</a:t>
                      </a:r>
                      <a:endParaRPr lang="es-EC" sz="1000">
                        <a:effectLst/>
                        <a:latin typeface="Arial"/>
                        <a:ea typeface="Times New Roman"/>
                      </a:endParaRPr>
                    </a:p>
                  </a:txBody>
                  <a:tcPr marL="29095" marR="29095" marT="0" marB="0" anchor="ctr"/>
                </a:tc>
                <a:tc>
                  <a:txBody>
                    <a:bodyPr/>
                    <a:lstStyle/>
                    <a:p>
                      <a:pPr marL="0" marR="0" algn="ctr">
                        <a:lnSpc>
                          <a:spcPct val="100000"/>
                        </a:lnSpc>
                        <a:spcBef>
                          <a:spcPts val="0"/>
                        </a:spcBef>
                        <a:spcAft>
                          <a:spcPts val="0"/>
                        </a:spcAft>
                      </a:pPr>
                      <a:r>
                        <a:rPr lang="es-EC" sz="1000">
                          <a:effectLst/>
                        </a:rPr>
                        <a:t>Si</a:t>
                      </a:r>
                      <a:endParaRPr lang="es-EC" sz="1000">
                        <a:effectLst/>
                        <a:latin typeface="Times New Roman"/>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a:effectLst/>
                        </a:rPr>
                        <a:t>Autoservicios Sharepoint</a:t>
                      </a:r>
                      <a:endParaRPr lang="es-EC" sz="1000">
                        <a:effectLst/>
                        <a:latin typeface="Arial"/>
                        <a:ea typeface="Times New Roman"/>
                      </a:endParaRPr>
                    </a:p>
                  </a:txBody>
                  <a:tcPr marL="29095" marR="29095" marT="0" marB="0" anchor="ctr"/>
                </a:tc>
                <a:tc>
                  <a:txBody>
                    <a:bodyPr/>
                    <a:lstStyle/>
                    <a:p>
                      <a:pPr marL="0" marR="0" indent="0" algn="ctr">
                        <a:lnSpc>
                          <a:spcPct val="100000"/>
                        </a:lnSpc>
                        <a:spcBef>
                          <a:spcPts val="0"/>
                        </a:spcBef>
                        <a:spcAft>
                          <a:spcPts val="0"/>
                        </a:spcAft>
                      </a:pPr>
                      <a:r>
                        <a:rPr lang="es-EC" sz="1000">
                          <a:effectLst/>
                        </a:rPr>
                        <a:t>Si</a:t>
                      </a:r>
                      <a:endParaRPr lang="es-EC" sz="1000">
                        <a:effectLst/>
                        <a:latin typeface="Arial"/>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Adopción formal para capacitaciones presenciales.</a:t>
                      </a:r>
                      <a:endParaRPr lang="es-EC" sz="1000" dirty="0">
                        <a:effectLst/>
                        <a:latin typeface="Arial"/>
                        <a:ea typeface="Times New Roman"/>
                      </a:endParaRPr>
                    </a:p>
                  </a:txBody>
                  <a:tcPr marL="29095" marR="29095" marT="0" marB="0" anchor="ctr"/>
                </a:tc>
              </a:tr>
              <a:tr h="195071">
                <a:tc>
                  <a:txBody>
                    <a:bodyPr/>
                    <a:lstStyle/>
                    <a:p>
                      <a:pPr marL="0" marR="0" indent="0" algn="l">
                        <a:lnSpc>
                          <a:spcPct val="100000"/>
                        </a:lnSpc>
                        <a:spcBef>
                          <a:spcPts val="0"/>
                        </a:spcBef>
                        <a:spcAft>
                          <a:spcPts val="0"/>
                        </a:spcAft>
                      </a:pPr>
                      <a:r>
                        <a:rPr lang="es-EC" sz="1000">
                          <a:effectLst/>
                        </a:rPr>
                        <a:t>Número de usuarios activos</a:t>
                      </a:r>
                      <a:endParaRPr lang="es-EC" sz="1000">
                        <a:effectLst/>
                        <a:latin typeface="Arial"/>
                        <a:ea typeface="Times New Roman"/>
                      </a:endParaRPr>
                    </a:p>
                  </a:txBody>
                  <a:tcPr marL="29095" marR="29095" marT="0" marB="0" anchor="ctr"/>
                </a:tc>
                <a:tc>
                  <a:txBody>
                    <a:bodyPr/>
                    <a:lstStyle/>
                    <a:p>
                      <a:pPr marL="0" marR="0" algn="ctr">
                        <a:lnSpc>
                          <a:spcPct val="100000"/>
                        </a:lnSpc>
                        <a:spcBef>
                          <a:spcPts val="0"/>
                        </a:spcBef>
                        <a:spcAft>
                          <a:spcPts val="0"/>
                        </a:spcAft>
                      </a:pPr>
                      <a:r>
                        <a:rPr lang="es-EC" sz="1000">
                          <a:effectLst/>
                        </a:rPr>
                        <a:t>Si</a:t>
                      </a:r>
                      <a:endParaRPr lang="es-EC" sz="1000">
                        <a:effectLst/>
                        <a:latin typeface="Times New Roman"/>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a:effectLst/>
                        </a:rPr>
                        <a:t>Parcialmente a través de Sharepoint</a:t>
                      </a:r>
                      <a:endParaRPr lang="es-EC" sz="1000">
                        <a:effectLst/>
                        <a:latin typeface="Arial"/>
                        <a:ea typeface="Times New Roman"/>
                      </a:endParaRPr>
                    </a:p>
                  </a:txBody>
                  <a:tcPr marL="29095" marR="29095" marT="0" marB="0" anchor="ctr"/>
                </a:tc>
                <a:tc>
                  <a:txBody>
                    <a:bodyPr/>
                    <a:lstStyle/>
                    <a:p>
                      <a:pPr marL="0" marR="0" indent="0" algn="ctr">
                        <a:lnSpc>
                          <a:spcPct val="100000"/>
                        </a:lnSpc>
                        <a:spcBef>
                          <a:spcPts val="0"/>
                        </a:spcBef>
                        <a:spcAft>
                          <a:spcPts val="0"/>
                        </a:spcAft>
                      </a:pPr>
                      <a:r>
                        <a:rPr lang="es-EC" sz="1000">
                          <a:effectLst/>
                        </a:rPr>
                        <a:t>Si</a:t>
                      </a:r>
                      <a:endParaRPr lang="es-EC" sz="1000">
                        <a:effectLst/>
                        <a:latin typeface="Arial"/>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Adopción de manera formal para las demás herramientas</a:t>
                      </a:r>
                      <a:endParaRPr lang="es-EC" sz="1000" dirty="0">
                        <a:effectLst/>
                        <a:latin typeface="Arial"/>
                        <a:ea typeface="Times New Roman"/>
                      </a:endParaRPr>
                    </a:p>
                  </a:txBody>
                  <a:tcPr marL="29095" marR="29095" marT="0" marB="0" anchor="ctr"/>
                </a:tc>
              </a:tr>
              <a:tr h="195071">
                <a:tc>
                  <a:txBody>
                    <a:bodyPr/>
                    <a:lstStyle/>
                    <a:p>
                      <a:pPr marL="0" marR="0" indent="0" algn="l">
                        <a:lnSpc>
                          <a:spcPct val="100000"/>
                        </a:lnSpc>
                        <a:spcBef>
                          <a:spcPts val="0"/>
                        </a:spcBef>
                        <a:spcAft>
                          <a:spcPts val="0"/>
                        </a:spcAft>
                      </a:pPr>
                      <a:r>
                        <a:rPr lang="es-EC" sz="1000">
                          <a:effectLst/>
                        </a:rPr>
                        <a:t>Cantidad de cortes de Sistema (ETL’s)</a:t>
                      </a:r>
                      <a:endParaRPr lang="es-EC" sz="1000">
                        <a:effectLst/>
                        <a:latin typeface="Arial"/>
                        <a:ea typeface="Times New Roman"/>
                      </a:endParaRPr>
                    </a:p>
                  </a:txBody>
                  <a:tcPr marL="29095" marR="29095" marT="0" marB="0" anchor="ctr"/>
                </a:tc>
                <a:tc>
                  <a:txBody>
                    <a:bodyPr/>
                    <a:lstStyle/>
                    <a:p>
                      <a:pPr marL="0" marR="0" algn="ctr">
                        <a:lnSpc>
                          <a:spcPct val="100000"/>
                        </a:lnSpc>
                        <a:spcBef>
                          <a:spcPts val="0"/>
                        </a:spcBef>
                        <a:spcAft>
                          <a:spcPts val="0"/>
                        </a:spcAft>
                      </a:pPr>
                      <a:r>
                        <a:rPr lang="es-EC" sz="1000">
                          <a:effectLst/>
                        </a:rPr>
                        <a:t>No</a:t>
                      </a:r>
                      <a:endParaRPr lang="es-EC" sz="1000">
                        <a:effectLst/>
                        <a:latin typeface="Times New Roman"/>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a:effectLst/>
                        </a:rPr>
                        <a:t> </a:t>
                      </a:r>
                      <a:endParaRPr lang="es-EC" sz="1000">
                        <a:effectLst/>
                        <a:latin typeface="Arial"/>
                        <a:ea typeface="Times New Roman"/>
                      </a:endParaRPr>
                    </a:p>
                  </a:txBody>
                  <a:tcPr marL="29095" marR="29095" marT="0" marB="0" anchor="ctr"/>
                </a:tc>
                <a:tc>
                  <a:txBody>
                    <a:bodyPr/>
                    <a:lstStyle/>
                    <a:p>
                      <a:pPr marL="0" marR="0" indent="0" algn="ctr">
                        <a:lnSpc>
                          <a:spcPct val="100000"/>
                        </a:lnSpc>
                        <a:spcBef>
                          <a:spcPts val="0"/>
                        </a:spcBef>
                        <a:spcAft>
                          <a:spcPts val="0"/>
                        </a:spcAft>
                      </a:pPr>
                      <a:r>
                        <a:rPr lang="es-EC" sz="1000">
                          <a:effectLst/>
                        </a:rPr>
                        <a:t>Si</a:t>
                      </a:r>
                      <a:endParaRPr lang="es-EC" sz="1000">
                        <a:effectLst/>
                        <a:latin typeface="Arial"/>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Implementación de reportes sobre incidencias de integración de datos</a:t>
                      </a:r>
                      <a:endParaRPr lang="es-EC" sz="1000" dirty="0">
                        <a:effectLst/>
                        <a:latin typeface="Arial"/>
                        <a:ea typeface="Times New Roman"/>
                      </a:endParaRPr>
                    </a:p>
                  </a:txBody>
                  <a:tcPr marL="29095" marR="29095" marT="0" marB="0" anchor="ctr"/>
                </a:tc>
              </a:tr>
              <a:tr h="121919">
                <a:tc>
                  <a:txBody>
                    <a:bodyPr/>
                    <a:lstStyle/>
                    <a:p>
                      <a:pPr marL="0" marR="0" indent="0" algn="l">
                        <a:lnSpc>
                          <a:spcPct val="100000"/>
                        </a:lnSpc>
                        <a:spcBef>
                          <a:spcPts val="0"/>
                        </a:spcBef>
                        <a:spcAft>
                          <a:spcPts val="0"/>
                        </a:spcAft>
                      </a:pPr>
                      <a:r>
                        <a:rPr lang="es-EC" sz="1000">
                          <a:effectLst/>
                        </a:rPr>
                        <a:t>Número de Inversiones y ROI</a:t>
                      </a:r>
                      <a:endParaRPr lang="es-EC" sz="1000">
                        <a:effectLst/>
                        <a:latin typeface="Arial"/>
                        <a:ea typeface="Times New Roman"/>
                      </a:endParaRPr>
                    </a:p>
                  </a:txBody>
                  <a:tcPr marL="29095" marR="29095" marT="0" marB="0" anchor="ctr"/>
                </a:tc>
                <a:tc>
                  <a:txBody>
                    <a:bodyPr/>
                    <a:lstStyle/>
                    <a:p>
                      <a:pPr marL="0" marR="0" algn="ctr">
                        <a:lnSpc>
                          <a:spcPct val="100000"/>
                        </a:lnSpc>
                        <a:spcBef>
                          <a:spcPts val="0"/>
                        </a:spcBef>
                        <a:spcAft>
                          <a:spcPts val="0"/>
                        </a:spcAft>
                      </a:pPr>
                      <a:r>
                        <a:rPr lang="es-EC" sz="1000">
                          <a:effectLst/>
                        </a:rPr>
                        <a:t>No</a:t>
                      </a:r>
                      <a:endParaRPr lang="es-EC" sz="1000">
                        <a:effectLst/>
                        <a:latin typeface="Times New Roman"/>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a:effectLst/>
                        </a:rPr>
                        <a:t> </a:t>
                      </a:r>
                      <a:endParaRPr lang="es-EC" sz="1000">
                        <a:effectLst/>
                        <a:latin typeface="Arial"/>
                        <a:ea typeface="Times New Roman"/>
                      </a:endParaRPr>
                    </a:p>
                  </a:txBody>
                  <a:tcPr marL="29095" marR="29095" marT="0" marB="0" anchor="ctr"/>
                </a:tc>
                <a:tc>
                  <a:txBody>
                    <a:bodyPr/>
                    <a:lstStyle/>
                    <a:p>
                      <a:pPr marL="0" marR="0" indent="0" algn="ctr">
                        <a:lnSpc>
                          <a:spcPct val="100000"/>
                        </a:lnSpc>
                        <a:spcBef>
                          <a:spcPts val="0"/>
                        </a:spcBef>
                        <a:spcAft>
                          <a:spcPts val="0"/>
                        </a:spcAft>
                      </a:pPr>
                      <a:r>
                        <a:rPr lang="es-EC" sz="1000">
                          <a:effectLst/>
                        </a:rPr>
                        <a:t>Si</a:t>
                      </a:r>
                      <a:endParaRPr lang="es-EC" sz="1000">
                        <a:effectLst/>
                        <a:latin typeface="Arial"/>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Adopción formal mediante reportes</a:t>
                      </a:r>
                      <a:endParaRPr lang="es-EC" sz="1000" dirty="0">
                        <a:effectLst/>
                        <a:latin typeface="Arial"/>
                        <a:ea typeface="Times New Roman"/>
                      </a:endParaRPr>
                    </a:p>
                  </a:txBody>
                  <a:tcPr marL="29095" marR="29095" marT="0" marB="0" anchor="ctr"/>
                </a:tc>
              </a:tr>
              <a:tr h="195071">
                <a:tc>
                  <a:txBody>
                    <a:bodyPr/>
                    <a:lstStyle/>
                    <a:p>
                      <a:pPr marL="0" marR="0" indent="0" algn="l">
                        <a:lnSpc>
                          <a:spcPct val="100000"/>
                        </a:lnSpc>
                        <a:spcBef>
                          <a:spcPts val="0"/>
                        </a:spcBef>
                        <a:spcAft>
                          <a:spcPts val="0"/>
                        </a:spcAft>
                      </a:pPr>
                      <a:r>
                        <a:rPr lang="es-EC" sz="1000">
                          <a:effectLst/>
                        </a:rPr>
                        <a:t>Número de Incidencias  en la plataforma de BI</a:t>
                      </a:r>
                      <a:endParaRPr lang="es-EC" sz="1000">
                        <a:effectLst/>
                        <a:latin typeface="Arial"/>
                        <a:ea typeface="Times New Roman"/>
                      </a:endParaRPr>
                    </a:p>
                  </a:txBody>
                  <a:tcPr marL="29095" marR="29095" marT="0" marB="0" anchor="ctr"/>
                </a:tc>
                <a:tc>
                  <a:txBody>
                    <a:bodyPr/>
                    <a:lstStyle/>
                    <a:p>
                      <a:pPr marL="0" marR="0" algn="ctr">
                        <a:lnSpc>
                          <a:spcPct val="100000"/>
                        </a:lnSpc>
                        <a:spcBef>
                          <a:spcPts val="0"/>
                        </a:spcBef>
                        <a:spcAft>
                          <a:spcPts val="0"/>
                        </a:spcAft>
                      </a:pPr>
                      <a:r>
                        <a:rPr lang="es-EC" sz="1000" dirty="0">
                          <a:effectLst/>
                        </a:rPr>
                        <a:t> </a:t>
                      </a:r>
                      <a:r>
                        <a:rPr lang="es-EC" sz="1000" dirty="0" smtClean="0">
                          <a:effectLst/>
                        </a:rPr>
                        <a:t>No</a:t>
                      </a:r>
                      <a:endParaRPr lang="es-EC" sz="1000" dirty="0">
                        <a:effectLst/>
                        <a:latin typeface="Times New Roman"/>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 </a:t>
                      </a:r>
                      <a:endParaRPr lang="es-EC" sz="1000" dirty="0">
                        <a:effectLst/>
                        <a:latin typeface="Arial"/>
                        <a:ea typeface="Times New Roman"/>
                      </a:endParaRPr>
                    </a:p>
                  </a:txBody>
                  <a:tcPr marL="29095" marR="29095" marT="0" marB="0" anchor="ctr"/>
                </a:tc>
                <a:tc>
                  <a:txBody>
                    <a:bodyPr/>
                    <a:lstStyle/>
                    <a:p>
                      <a:pPr marL="0" marR="0" indent="0" algn="ctr">
                        <a:lnSpc>
                          <a:spcPct val="100000"/>
                        </a:lnSpc>
                        <a:spcBef>
                          <a:spcPts val="0"/>
                        </a:spcBef>
                        <a:spcAft>
                          <a:spcPts val="0"/>
                        </a:spcAft>
                      </a:pPr>
                      <a:r>
                        <a:rPr lang="es-EC" sz="1000" dirty="0" smtClean="0">
                          <a:effectLst/>
                        </a:rPr>
                        <a:t>Si</a:t>
                      </a:r>
                      <a:r>
                        <a:rPr lang="es-EC" sz="1000" dirty="0">
                          <a:effectLst/>
                        </a:rPr>
                        <a:t> </a:t>
                      </a:r>
                      <a:endParaRPr lang="es-EC" sz="1000" dirty="0">
                        <a:effectLst/>
                        <a:latin typeface="Arial"/>
                        <a:ea typeface="Times New Roman"/>
                      </a:endParaRPr>
                    </a:p>
                  </a:txBody>
                  <a:tcPr marL="29095" marR="29095" marT="0" marB="0" anchor="ctr"/>
                </a:tc>
                <a:tc>
                  <a:txBody>
                    <a:bodyPr/>
                    <a:lstStyle/>
                    <a:p>
                      <a:pPr marL="0" marR="0" indent="0" algn="l">
                        <a:lnSpc>
                          <a:spcPct val="100000"/>
                        </a:lnSpc>
                        <a:spcBef>
                          <a:spcPts val="0"/>
                        </a:spcBef>
                        <a:spcAft>
                          <a:spcPts val="0"/>
                        </a:spcAft>
                      </a:pPr>
                      <a:r>
                        <a:rPr lang="es-EC" sz="1000" dirty="0">
                          <a:effectLst/>
                        </a:rPr>
                        <a:t>Implementación de reporte de incidencias de plataforma de BI</a:t>
                      </a:r>
                      <a:endParaRPr lang="es-EC" sz="1000" dirty="0">
                        <a:effectLst/>
                        <a:latin typeface="Arial"/>
                        <a:ea typeface="Times New Roman"/>
                      </a:endParaRPr>
                    </a:p>
                  </a:txBody>
                  <a:tcPr marL="29095" marR="29095" marT="0" marB="0" anchor="ctr"/>
                </a:tc>
              </a:tr>
            </a:tbl>
          </a:graphicData>
        </a:graphic>
      </p:graphicFrame>
      <p:grpSp>
        <p:nvGrpSpPr>
          <p:cNvPr id="29" name="28 Grupo"/>
          <p:cNvGrpSpPr/>
          <p:nvPr/>
        </p:nvGrpSpPr>
        <p:grpSpPr>
          <a:xfrm>
            <a:off x="107504" y="5949280"/>
            <a:ext cx="737223" cy="778569"/>
            <a:chOff x="107504" y="5949280"/>
            <a:chExt cx="737223" cy="778569"/>
          </a:xfrm>
        </p:grpSpPr>
        <p:pic>
          <p:nvPicPr>
            <p:cNvPr id="37" name="Picture 103"/>
            <p:cNvPicPr>
              <a:picLocks noChangeAspect="1" noChangeArrowheads="1"/>
            </p:cNvPicPr>
            <p:nvPr/>
          </p:nvPicPr>
          <p:blipFill>
            <a:blip r:embed="rId3" cstate="print">
              <a:lum bright="-30000"/>
            </a:blip>
            <a:srcRect/>
            <a:stretch>
              <a:fillRect/>
            </a:stretch>
          </p:blipFill>
          <p:spPr bwMode="gray">
            <a:xfrm>
              <a:off x="107504" y="6622992"/>
              <a:ext cx="737223" cy="104857"/>
            </a:xfrm>
            <a:prstGeom prst="rect">
              <a:avLst/>
            </a:prstGeom>
            <a:noFill/>
            <a:ln w="9525">
              <a:miter lim="800000"/>
              <a:headEnd/>
              <a:tailEnd/>
            </a:ln>
            <a:effectLst/>
          </p:spPr>
        </p:pic>
        <p:sp>
          <p:nvSpPr>
            <p:cNvPr id="38" name="Zylinder 216"/>
            <p:cNvSpPr/>
            <p:nvPr/>
          </p:nvSpPr>
          <p:spPr bwMode="gray">
            <a:xfrm>
              <a:off x="388010" y="6605190"/>
              <a:ext cx="175167" cy="82931"/>
            </a:xfrm>
            <a:prstGeom prst="can">
              <a:avLst>
                <a:gd name="adj" fmla="val 50000"/>
              </a:avLst>
            </a:prstGeom>
            <a:gradFill flip="none" rotWithShape="1">
              <a:gsLst>
                <a:gs pos="0">
                  <a:srgbClr val="A6A6A6"/>
                </a:gs>
                <a:gs pos="50000">
                  <a:srgbClr val="D9D9D9"/>
                </a:gs>
                <a:gs pos="100000">
                  <a:srgbClr val="A6A6A6"/>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gray">
            <a:xfrm>
              <a:off x="431378" y="5949280"/>
              <a:ext cx="93249" cy="682178"/>
            </a:xfrm>
            <a:custGeom>
              <a:avLst/>
              <a:gdLst/>
              <a:ahLst/>
              <a:cxnLst>
                <a:cxn ang="0">
                  <a:pos x="141" y="753"/>
                </a:cxn>
                <a:cxn ang="0">
                  <a:pos x="141" y="71"/>
                </a:cxn>
                <a:cxn ang="0">
                  <a:pos x="71" y="0"/>
                </a:cxn>
                <a:cxn ang="0">
                  <a:pos x="0" y="71"/>
                </a:cxn>
                <a:cxn ang="0">
                  <a:pos x="0" y="753"/>
                </a:cxn>
                <a:cxn ang="0">
                  <a:pos x="141" y="753"/>
                </a:cxn>
              </a:cxnLst>
              <a:rect l="0" t="0" r="r" b="b"/>
              <a:pathLst>
                <a:path w="141" h="753">
                  <a:moveTo>
                    <a:pt x="141" y="753"/>
                  </a:moveTo>
                  <a:cubicBezTo>
                    <a:pt x="141" y="71"/>
                    <a:pt x="141" y="71"/>
                    <a:pt x="141" y="71"/>
                  </a:cubicBezTo>
                  <a:cubicBezTo>
                    <a:pt x="141" y="32"/>
                    <a:pt x="110" y="0"/>
                    <a:pt x="71" y="0"/>
                  </a:cubicBezTo>
                  <a:cubicBezTo>
                    <a:pt x="32" y="0"/>
                    <a:pt x="0" y="32"/>
                    <a:pt x="0" y="71"/>
                  </a:cubicBezTo>
                  <a:cubicBezTo>
                    <a:pt x="0" y="753"/>
                    <a:pt x="0" y="753"/>
                    <a:pt x="0" y="753"/>
                  </a:cubicBezTo>
                  <a:lnTo>
                    <a:pt x="141" y="753"/>
                  </a:lnTo>
                  <a:close/>
                </a:path>
              </a:pathLst>
            </a:custGeom>
            <a:gradFill>
              <a:gsLst>
                <a:gs pos="0">
                  <a:srgbClr val="A6A6A6"/>
                </a:gs>
                <a:gs pos="50000">
                  <a:srgbClr val="D9D9D9"/>
                </a:gs>
                <a:gs pos="100000">
                  <a:srgbClr val="A6A6A6"/>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a:hlinkClick r:id="rId4" action="ppaction://hlinksldjump"/>
            </p:cNvPr>
            <p:cNvSpPr>
              <a:spLocks/>
            </p:cNvSpPr>
            <p:nvPr/>
          </p:nvSpPr>
          <p:spPr bwMode="gray">
            <a:xfrm>
              <a:off x="158004" y="6006416"/>
              <a:ext cx="639997" cy="402251"/>
            </a:xfrm>
            <a:custGeom>
              <a:avLst/>
              <a:gdLst/>
              <a:ahLst/>
              <a:cxnLst>
                <a:cxn ang="0">
                  <a:pos x="707" y="368"/>
                </a:cxn>
                <a:cxn ang="0">
                  <a:pos x="631" y="444"/>
                </a:cxn>
                <a:cxn ang="0">
                  <a:pos x="76" y="444"/>
                </a:cxn>
                <a:cxn ang="0">
                  <a:pos x="0" y="368"/>
                </a:cxn>
                <a:cxn ang="0">
                  <a:pos x="0" y="76"/>
                </a:cxn>
                <a:cxn ang="0">
                  <a:pos x="76" y="0"/>
                </a:cxn>
                <a:cxn ang="0">
                  <a:pos x="631" y="0"/>
                </a:cxn>
                <a:cxn ang="0">
                  <a:pos x="707" y="76"/>
                </a:cxn>
                <a:cxn ang="0">
                  <a:pos x="707" y="368"/>
                </a:cxn>
              </a:cxnLst>
              <a:rect l="0" t="0" r="r" b="b"/>
              <a:pathLst>
                <a:path w="707" h="444">
                  <a:moveTo>
                    <a:pt x="707" y="368"/>
                  </a:moveTo>
                  <a:cubicBezTo>
                    <a:pt x="707" y="410"/>
                    <a:pt x="673" y="444"/>
                    <a:pt x="631" y="444"/>
                  </a:cubicBezTo>
                  <a:cubicBezTo>
                    <a:pt x="76" y="444"/>
                    <a:pt x="76" y="444"/>
                    <a:pt x="76" y="444"/>
                  </a:cubicBezTo>
                  <a:cubicBezTo>
                    <a:pt x="34" y="444"/>
                    <a:pt x="0" y="410"/>
                    <a:pt x="0" y="368"/>
                  </a:cubicBezTo>
                  <a:cubicBezTo>
                    <a:pt x="0" y="76"/>
                    <a:pt x="0" y="76"/>
                    <a:pt x="0" y="76"/>
                  </a:cubicBezTo>
                  <a:cubicBezTo>
                    <a:pt x="0" y="34"/>
                    <a:pt x="34" y="0"/>
                    <a:pt x="76" y="0"/>
                  </a:cubicBezTo>
                  <a:cubicBezTo>
                    <a:pt x="631" y="0"/>
                    <a:pt x="631" y="0"/>
                    <a:pt x="631" y="0"/>
                  </a:cubicBezTo>
                  <a:cubicBezTo>
                    <a:pt x="673" y="0"/>
                    <a:pt x="707" y="34"/>
                    <a:pt x="707" y="76"/>
                  </a:cubicBezTo>
                  <a:lnTo>
                    <a:pt x="707" y="368"/>
                  </a:lnTo>
                  <a:close/>
                </a:path>
              </a:pathLst>
            </a:custGeom>
            <a:gradFill flip="none" rotWithShape="1">
              <a:gsLst>
                <a:gs pos="0">
                  <a:schemeClr val="accent1">
                    <a:lumMod val="60000"/>
                    <a:lumOff val="40000"/>
                  </a:schemeClr>
                </a:gs>
                <a:gs pos="100000">
                  <a:schemeClr val="accent1"/>
                </a:gs>
              </a:gsLst>
              <a:lin ang="5400000" scaled="1"/>
              <a:tileRect/>
            </a:gradFill>
            <a:ln w="12700">
              <a:solidFill>
                <a:srgbClr val="C0C0C0"/>
              </a:solidFill>
              <a:miter lim="800000"/>
              <a:headEnd/>
              <a:tailEnd/>
            </a:ln>
            <a:effectLst/>
          </p:spPr>
          <p:txBody>
            <a:bodyPr vert="horz" lIns="0" tIns="0" rIns="0" bIns="0" anchor="ctr" anchorCtr="0"/>
            <a:lstStyle/>
            <a:p>
              <a:pPr indent="-190500" algn="ctr">
                <a:lnSpc>
                  <a:spcPct val="95000"/>
                </a:lnSpc>
                <a:spcAft>
                  <a:spcPts val="800"/>
                </a:spcAft>
                <a:buClr>
                  <a:srgbClr val="808080"/>
                </a:buClr>
                <a:defRPr/>
              </a:pPr>
              <a:r>
                <a:rPr lang="en-US" sz="1600" b="1" noProof="1" smtClean="0">
                  <a:solidFill>
                    <a:srgbClr val="FFFFFF"/>
                  </a:solidFill>
                  <a:cs typeface="Arial" charset="0"/>
                </a:rPr>
                <a:t>Inicio</a:t>
              </a:r>
              <a:endParaRPr lang="en-US" b="1" noProof="1" smtClean="0">
                <a:solidFill>
                  <a:srgbClr val="FFFFFF"/>
                </a:solidFill>
                <a:cs typeface="Arial" charset="0"/>
              </a:endParaRPr>
            </a:p>
          </p:txBody>
        </p:sp>
      </p:grpSp>
    </p:spTree>
    <p:extLst>
      <p:ext uri="{BB962C8B-B14F-4D97-AF65-F5344CB8AC3E}">
        <p14:creationId xmlns:p14="http://schemas.microsoft.com/office/powerpoint/2010/main" val="75602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1000"/>
                                        <p:tgtEl>
                                          <p:spTgt spid="16">
                                            <p:txEl>
                                              <p:pRg st="0" end="0"/>
                                            </p:txEl>
                                          </p:spTgt>
                                        </p:tgtEl>
                                      </p:cBhvr>
                                    </p:animEffect>
                                    <p:anim calcmode="lin" valueType="num">
                                      <p:cBhvr>
                                        <p:cTn id="1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11282</TotalTime>
  <Words>9151</Words>
  <Application>Microsoft Office PowerPoint</Application>
  <PresentationFormat>Presentación en pantalla (4:3)</PresentationFormat>
  <Paragraphs>1541</Paragraphs>
  <Slides>105</Slides>
  <Notes>25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105</vt:i4>
      </vt:variant>
    </vt:vector>
  </HeadingPairs>
  <TitlesOfParts>
    <vt:vector size="107" baseType="lpstr">
      <vt:lpstr>Tema de Office</vt:lpstr>
      <vt:lpstr>Visio</vt:lpstr>
      <vt:lpstr>Avance de Tesis de Grado Maestría en Gerencia de Sistemas</vt:lpstr>
      <vt:lpstr>Contenido de la Tesis</vt:lpstr>
      <vt:lpstr>Capítulo I</vt:lpstr>
      <vt:lpstr>Justificación e importancia</vt:lpstr>
      <vt:lpstr>Objetivo General</vt:lpstr>
      <vt:lpstr>Objetivos Específicos</vt:lpstr>
      <vt:lpstr>Planteamiento del Problema</vt:lpstr>
      <vt:lpstr>Hipótesis y variables</vt:lpstr>
      <vt:lpstr>Metodología de investigación</vt:lpstr>
      <vt:lpstr>Preguntas de investigación</vt:lpstr>
      <vt:lpstr>En resumen</vt:lpstr>
      <vt:lpstr>Capítulo II</vt:lpstr>
      <vt:lpstr>Business Intelligence</vt:lpstr>
      <vt:lpstr>Importancia</vt:lpstr>
      <vt:lpstr>Características</vt:lpstr>
      <vt:lpstr>Tendencias</vt:lpstr>
      <vt:lpstr>Gobernabilidad</vt:lpstr>
      <vt:lpstr>Gobernabilidad de Business Intelligence</vt:lpstr>
      <vt:lpstr>Gobierno de Business Intelligence</vt:lpstr>
      <vt:lpstr>Gobierno de Business Intelligence</vt:lpstr>
      <vt:lpstr>Centro de Competencias de Business Intelligence (BICC)</vt:lpstr>
      <vt:lpstr>Centro de Competencias de Business Intelligence (BICC) – Competencias y Habilidades</vt:lpstr>
      <vt:lpstr>Centro de Competencias de Business Intelligence (BICC)</vt:lpstr>
      <vt:lpstr>Centro de Competencias de Business Intelligence (BICC)</vt:lpstr>
      <vt:lpstr>Centro de Competencias de Business Intelligence (BICC)</vt:lpstr>
      <vt:lpstr>Modelo de Madurez</vt:lpstr>
      <vt:lpstr>Modelo de Madurez - TDWI</vt:lpstr>
      <vt:lpstr>Modelo de Madurez - Gartner</vt:lpstr>
      <vt:lpstr>Capítulo III</vt:lpstr>
      <vt:lpstr>Diagnóstico</vt:lpstr>
      <vt:lpstr>Análisis de preguntas</vt:lpstr>
      <vt:lpstr>Análisis de preguntas</vt:lpstr>
      <vt:lpstr>Análisis de preguntas</vt:lpstr>
      <vt:lpstr>Análisis de preguntas</vt:lpstr>
      <vt:lpstr>Análisis de preguntas</vt:lpstr>
      <vt:lpstr>Análisis de preguntas</vt:lpstr>
      <vt:lpstr>Análisis de preguntas</vt:lpstr>
      <vt:lpstr>Análisis de preguntas</vt:lpstr>
      <vt:lpstr>Análisis de preguntas</vt:lpstr>
      <vt:lpstr>Análisis de preguntas</vt:lpstr>
      <vt:lpstr>Análisis de preguntas</vt:lpstr>
      <vt:lpstr>Análisis de preguntas</vt:lpstr>
      <vt:lpstr>Análisis de preguntas</vt:lpstr>
      <vt:lpstr>Análisis de preguntas</vt:lpstr>
      <vt:lpstr>Hallazgos</vt:lpstr>
      <vt:lpstr>Hallazgos</vt:lpstr>
      <vt:lpstr>Capítulo IV</vt:lpstr>
      <vt:lpstr>Fundamentos</vt:lpstr>
      <vt:lpstr>Introducción y Descripción</vt:lpstr>
      <vt:lpstr>Características</vt:lpstr>
      <vt:lpstr>Alcance</vt:lpstr>
      <vt:lpstr>Aspectos claves para Gobierno de BI - Pilares</vt:lpstr>
      <vt:lpstr>Aspectos claves para Gobierno de BI - Elementos</vt:lpstr>
      <vt:lpstr>Aspectos claves de empresa para BI – Organización y Alineamiento</vt:lpstr>
      <vt:lpstr>Aspectos claves de empresa para BI – Organización y Alineamiento</vt:lpstr>
      <vt:lpstr>Aspectos claves de empresa para BI – Organización y Alineamiento</vt:lpstr>
      <vt:lpstr>Aspectos claves de empresa para BI – Organización y Alineamiento</vt:lpstr>
      <vt:lpstr>Aspectos claves de empresa para BI – Tecnología</vt:lpstr>
      <vt:lpstr>Aspectos claves de empresa para BI – Roadmap</vt:lpstr>
      <vt:lpstr>Aspectos claves de empresa para BI – Roadmap</vt:lpstr>
      <vt:lpstr>Implementación</vt:lpstr>
      <vt:lpstr>Pasos de Implementación</vt:lpstr>
      <vt:lpstr>Paso 1: Análisis General - Involucrados</vt:lpstr>
      <vt:lpstr>Paso 1: Análisis General - Madurez</vt:lpstr>
      <vt:lpstr>Paso 2: Diseñar Framework para Gobierno de BI</vt:lpstr>
      <vt:lpstr>Paso 3: Determinar principios rectores de Información</vt:lpstr>
      <vt:lpstr>Paso 4: Determinar Políticas</vt:lpstr>
      <vt:lpstr>Paso 5: Determinar Procesos – Cadena de Valor</vt:lpstr>
      <vt:lpstr>Paso 5: Determinar Procesos – Cadena de Valor</vt:lpstr>
      <vt:lpstr>Paso 5: Determinar Procesos – Cadena de Valor</vt:lpstr>
      <vt:lpstr>Paso 5: Determinar Procesos – Cadena de Valor</vt:lpstr>
      <vt:lpstr>Paso 6: Definir Entidades de Gobierno, roles y funciones – Dirección &amp; Gobierno</vt:lpstr>
      <vt:lpstr>Paso 6: Definir Entidades de Gobierno, roles y funciones – Gestión &amp; Operación</vt:lpstr>
      <vt:lpstr>Paso 6: Definir Entidades de Gobierno, roles y funciones – Gestión &amp; Operación</vt:lpstr>
      <vt:lpstr>Paso 6: Definir Entidades de Gobierno, roles y funciones – Gestión &amp; Operación</vt:lpstr>
      <vt:lpstr>Paso 6: Definir Entidades de Gobierno, roles y funciones – Gestión &amp; Operación</vt:lpstr>
      <vt:lpstr>Paso 6: Definir Entidades de Gobierno, roles y funciones – Gestión &amp; Operación</vt:lpstr>
      <vt:lpstr>Paso 6: Definir Entidades de Gobierno, roles y funciones – Gestión &amp; Operación</vt:lpstr>
      <vt:lpstr>Paso 6: Definir Entidades de Gobierno, roles y funciones – Gestión &amp; Operación</vt:lpstr>
      <vt:lpstr>Paso 7: Identificar Áreas de Decisión</vt:lpstr>
      <vt:lpstr>Paso 7: Identificar Áreas de Decisión</vt:lpstr>
      <vt:lpstr>Paso 8: Estrategia de BI</vt:lpstr>
      <vt:lpstr>Paso 8: Estrategia de BI</vt:lpstr>
      <vt:lpstr>Paso 8: Estrategia de BI</vt:lpstr>
      <vt:lpstr>Validación</vt:lpstr>
      <vt:lpstr>Antecedentes</vt:lpstr>
      <vt:lpstr>Paso 1: Análisis General - Involucrados</vt:lpstr>
      <vt:lpstr>Paso 1: Análisis General – Madurez en Información - Diners Club del Ecuador S.A.</vt:lpstr>
      <vt:lpstr>Paso 2: Framework de Gobierno de BI</vt:lpstr>
      <vt:lpstr>Paso 3: Principios rectores de Información</vt:lpstr>
      <vt:lpstr>Paso 4: Políticas</vt:lpstr>
      <vt:lpstr>Paso 5: Procesos</vt:lpstr>
      <vt:lpstr>Paso 6: Entidades de Gobierno, roles y funciones</vt:lpstr>
      <vt:lpstr>Paso 6: Entidades de Gobierno, roles y funciones</vt:lpstr>
      <vt:lpstr>Paso 7: Identificar Áreas de Decisión</vt:lpstr>
      <vt:lpstr>Paso 8: Estrategia de BI</vt:lpstr>
      <vt:lpstr>Paso 8: Estrategia de BI</vt:lpstr>
      <vt:lpstr>Paso 8: Estrategia de BI</vt:lpstr>
      <vt:lpstr>Paso 8: Estrategia de BI</vt:lpstr>
      <vt:lpstr>Capítulo V</vt:lpstr>
      <vt:lpstr>Conclusiones</vt:lpstr>
      <vt:lpstr>Conclusiones</vt:lpstr>
      <vt:lpstr>Recomendaciones</vt:lpstr>
      <vt:lpstr>Recomendaciones</vt:lpstr>
      <vt:lpstr>¡Muchas gracias!</vt:lpstr>
    </vt:vector>
  </TitlesOfParts>
  <Company>Interdin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dc:creator>
  <cp:lastModifiedBy>Andres</cp:lastModifiedBy>
  <cp:revision>159</cp:revision>
  <dcterms:created xsi:type="dcterms:W3CDTF">2013-08-05T14:06:22Z</dcterms:created>
  <dcterms:modified xsi:type="dcterms:W3CDTF">2014-06-22T23:27:20Z</dcterms:modified>
</cp:coreProperties>
</file>