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2">
  <p:sldMasterIdLst>
    <p:sldMasterId id="2147483709" r:id="rId1"/>
  </p:sldMasterIdLst>
  <p:notesMasterIdLst>
    <p:notesMasterId r:id="rId40"/>
  </p:notesMasterIdLst>
  <p:sldIdLst>
    <p:sldId id="310" r:id="rId2"/>
    <p:sldId id="257" r:id="rId3"/>
    <p:sldId id="299" r:id="rId4"/>
    <p:sldId id="265" r:id="rId5"/>
    <p:sldId id="300" r:id="rId6"/>
    <p:sldId id="303" r:id="rId7"/>
    <p:sldId id="302" r:id="rId8"/>
    <p:sldId id="304" r:id="rId9"/>
    <p:sldId id="266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306" r:id="rId18"/>
    <p:sldId id="280" r:id="rId19"/>
    <p:sldId id="308" r:id="rId20"/>
    <p:sldId id="281" r:id="rId21"/>
    <p:sldId id="307" r:id="rId22"/>
    <p:sldId id="282" r:id="rId23"/>
    <p:sldId id="283" r:id="rId24"/>
    <p:sldId id="284" r:id="rId25"/>
    <p:sldId id="285" r:id="rId26"/>
    <p:sldId id="290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309" r:id="rId38"/>
    <p:sldId id="297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CB14DE"/>
    <a:srgbClr val="9A264F"/>
    <a:srgbClr val="80DF3F"/>
    <a:srgbClr val="48EAAC"/>
    <a:srgbClr val="FFCC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2" autoAdjust="0"/>
    <p:restoredTop sz="93428" autoAdjust="0"/>
  </p:normalViewPr>
  <p:slideViewPr>
    <p:cSldViewPr>
      <p:cViewPr>
        <p:scale>
          <a:sx n="70" d="100"/>
          <a:sy n="70" d="100"/>
        </p:scale>
        <p:origin x="-148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AppData\Local\Temp\Rar$DI07.408\Base%20de%20datos%20TESIS%20Fase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FASE%20234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FASE%20234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FASE%20234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FASE%20234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ISA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FASE%2023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na\Desktop\Base%20de%20datos%20TESIS%20Fase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se%20de%20datos%20TESIS%20Fase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se%20de%20datos%20TESIS%20Fase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me\Desktop\tesis\Base%20de%20datos%20TESIS%20Fase1%20(Autoguardado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chivos%20TESIS\Base%20de%20datos%20FASE%2023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Hoja1!$G$2</c:f>
              <c:strCache>
                <c:ptCount val="1"/>
                <c:pt idx="0">
                  <c:v>10 min</c:v>
                </c:pt>
              </c:strCache>
            </c:strRef>
          </c:tx>
          <c:marker>
            <c:symbol val="circle"/>
            <c:size val="5"/>
          </c:marker>
          <c:cat>
            <c:strRef>
              <c:f>Hoja1!$F$3:$F$4</c:f>
              <c:strCache>
                <c:ptCount val="2"/>
                <c:pt idx="0">
                  <c:v>1%</c:v>
                </c:pt>
                <c:pt idx="1">
                  <c:v>1.5%</c:v>
                </c:pt>
              </c:strCache>
            </c:strRef>
          </c:cat>
          <c:val>
            <c:numRef>
              <c:f>Hoja1!$G$3:$G$4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Hoja1!$H$2</c:f>
              <c:strCache>
                <c:ptCount val="1"/>
                <c:pt idx="0">
                  <c:v>15 min</c:v>
                </c:pt>
              </c:strCache>
            </c:strRef>
          </c:tx>
          <c:marker>
            <c:symbol val="none"/>
          </c:marker>
          <c:dPt>
            <c:idx val="0"/>
            <c:marker>
              <c:symbol val="circle"/>
              <c:size val="5"/>
            </c:marker>
            <c:bubble3D val="0"/>
          </c:dPt>
          <c:dPt>
            <c:idx val="1"/>
            <c:marker>
              <c:symbol val="circle"/>
              <c:size val="5"/>
            </c:marker>
            <c:bubble3D val="0"/>
          </c:dPt>
          <c:cat>
            <c:strRef>
              <c:f>Hoja1!$F$3:$F$4</c:f>
              <c:strCache>
                <c:ptCount val="2"/>
                <c:pt idx="0">
                  <c:v>1%</c:v>
                </c:pt>
                <c:pt idx="1">
                  <c:v>1.5%</c:v>
                </c:pt>
              </c:strCache>
            </c:strRef>
          </c:cat>
          <c:val>
            <c:numRef>
              <c:f>Hoja1!$H$3:$H$4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988992"/>
        <c:axId val="83502592"/>
      </c:lineChart>
      <c:catAx>
        <c:axId val="81988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Concentración</a:t>
                </a:r>
                <a:r>
                  <a:rPr lang="es-ES" baseline="0"/>
                  <a:t> de hipoclorito de sodio</a:t>
                </a:r>
                <a:endParaRPr lang="es-ES"/>
              </a:p>
            </c:rich>
          </c:tx>
          <c:layout/>
          <c:overlay val="0"/>
        </c:title>
        <c:majorTickMark val="out"/>
        <c:minorTickMark val="none"/>
        <c:tickLblPos val="nextTo"/>
        <c:crossAx val="83502592"/>
        <c:crosses val="autoZero"/>
        <c:auto val="1"/>
        <c:lblAlgn val="ctr"/>
        <c:lblOffset val="100"/>
        <c:noMultiLvlLbl val="0"/>
      </c:catAx>
      <c:valAx>
        <c:axId val="83502592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baseline="0"/>
                  <a:t># de explantes no contaminados</a:t>
                </a:r>
                <a:endParaRPr lang="es-E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988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EC" sz="1050" b="0">
                <a:latin typeface="+mn-lt"/>
                <a:cs typeface="Times New Roman" pitchFamily="18" charset="0"/>
              </a:rPr>
              <a:t>Concentración</a:t>
            </a:r>
            <a:r>
              <a:rPr lang="es-EC" sz="1050" b="0" baseline="0">
                <a:latin typeface="+mn-lt"/>
                <a:cs typeface="Times New Roman" pitchFamily="18" charset="0"/>
              </a:rPr>
              <a:t> de BAP (mgL</a:t>
            </a:r>
            <a:r>
              <a:rPr lang="es-EC" sz="1050" b="0" baseline="30000">
                <a:latin typeface="+mn-lt"/>
                <a:cs typeface="Times New Roman" pitchFamily="18" charset="0"/>
              </a:rPr>
              <a:t>-1</a:t>
            </a:r>
            <a:r>
              <a:rPr lang="es-EC" sz="1050" b="0" baseline="0">
                <a:latin typeface="+mn-lt"/>
                <a:cs typeface="Times New Roman" pitchFamily="18" charset="0"/>
              </a:rPr>
              <a:t>)</a:t>
            </a:r>
            <a:endParaRPr lang="es-EC" sz="1050" b="0">
              <a:latin typeface="+mn-lt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6215288713910762"/>
          <c:y val="0.8818538093697192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753899791059958"/>
          <c:y val="9.1738184685945523E-2"/>
          <c:w val="0.59285074048106101"/>
          <c:h val="0.69327386430440741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Multiplicación!$U$6</c:f>
              <c:strCache>
                <c:ptCount val="1"/>
                <c:pt idx="0">
                  <c:v>S1-0.5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Multiplicación!$V$5:$Y$5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Multiplicación!$V$6:$Y$6</c:f>
              <c:numCache>
                <c:formatCode>General</c:formatCode>
                <c:ptCount val="4"/>
                <c:pt idx="0">
                  <c:v>10.7</c:v>
                </c:pt>
                <c:pt idx="1">
                  <c:v>9.8000000000000007</c:v>
                </c:pt>
                <c:pt idx="2">
                  <c:v>8.1</c:v>
                </c:pt>
                <c:pt idx="3">
                  <c:v>8.4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Multiplicación!$U$7</c:f>
              <c:strCache>
                <c:ptCount val="1"/>
                <c:pt idx="0">
                  <c:v>S1-1.0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Multiplicación!$V$5:$Y$5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Multiplicación!$V$7:$Y$7</c:f>
              <c:numCache>
                <c:formatCode>General</c:formatCode>
                <c:ptCount val="4"/>
                <c:pt idx="0">
                  <c:v>10.6</c:v>
                </c:pt>
                <c:pt idx="1">
                  <c:v>9.5</c:v>
                </c:pt>
                <c:pt idx="2">
                  <c:v>7.9</c:v>
                </c:pt>
                <c:pt idx="3">
                  <c:v>8.8000000000000007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Multiplicación!$U$8</c:f>
              <c:strCache>
                <c:ptCount val="1"/>
                <c:pt idx="0">
                  <c:v>S2-0.5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Multiplicación!$V$5:$Y$5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Multiplicación!$V$8:$Y$8</c:f>
              <c:numCache>
                <c:formatCode>General</c:formatCode>
                <c:ptCount val="4"/>
                <c:pt idx="0">
                  <c:v>10.5</c:v>
                </c:pt>
                <c:pt idx="1">
                  <c:v>9.8000000000000007</c:v>
                </c:pt>
                <c:pt idx="2">
                  <c:v>7.8</c:v>
                </c:pt>
                <c:pt idx="3">
                  <c:v>8.1999999999999993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Multiplicación!$U$9</c:f>
              <c:strCache>
                <c:ptCount val="1"/>
                <c:pt idx="0">
                  <c:v>S2-1.0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Multiplicación!$V$5:$Y$5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Multiplicación!$V$9:$Y$9</c:f>
              <c:numCache>
                <c:formatCode>General</c:formatCode>
                <c:ptCount val="4"/>
                <c:pt idx="0">
                  <c:v>10.3</c:v>
                </c:pt>
                <c:pt idx="1">
                  <c:v>9.1999999999999993</c:v>
                </c:pt>
                <c:pt idx="2">
                  <c:v>7.6</c:v>
                </c:pt>
                <c:pt idx="3">
                  <c:v>8.6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347584"/>
        <c:axId val="89349504"/>
      </c:lineChart>
      <c:catAx>
        <c:axId val="8934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349504"/>
        <c:crosses val="autoZero"/>
        <c:auto val="1"/>
        <c:lblAlgn val="ctr"/>
        <c:lblOffset val="100"/>
        <c:noMultiLvlLbl val="0"/>
      </c:catAx>
      <c:valAx>
        <c:axId val="89349504"/>
        <c:scaling>
          <c:orientation val="minMax"/>
          <c:max val="12"/>
          <c:min val="7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sz="1050" b="0"/>
                  <a:t>Tiempo</a:t>
                </a:r>
                <a:r>
                  <a:rPr lang="es-EC" sz="1050" b="0" baseline="0"/>
                  <a:t> a la brotación (días)</a:t>
                </a:r>
                <a:endParaRPr lang="es-EC" sz="1050" b="0"/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89347584"/>
        <c:crosses val="autoZero"/>
        <c:crossBetween val="between"/>
        <c:majorUnit val="1"/>
        <c:minorUnit val="1"/>
      </c:valAx>
    </c:plotArea>
    <c:legend>
      <c:legendPos val="r"/>
      <c:layout>
        <c:manualLayout>
          <c:xMode val="edge"/>
          <c:yMode val="edge"/>
          <c:x val="0.71718022747156618"/>
          <c:y val="0.38924280012943585"/>
          <c:w val="0.20781977252843395"/>
          <c:h val="0.330281523028799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EC" sz="1050" b="0"/>
              <a:t>Concentración</a:t>
            </a:r>
            <a:r>
              <a:rPr lang="es-EC" sz="1050" b="0" baseline="0"/>
              <a:t> de  GA</a:t>
            </a:r>
            <a:r>
              <a:rPr lang="es-EC" sz="1050" b="0" baseline="-25000"/>
              <a:t>3</a:t>
            </a:r>
            <a:r>
              <a:rPr lang="es-EC" sz="1050" b="0" baseline="0"/>
              <a:t> (mgL</a:t>
            </a:r>
            <a:r>
              <a:rPr lang="es-EC" sz="1050" b="0" baseline="30000"/>
              <a:t>-1</a:t>
            </a:r>
            <a:r>
              <a:rPr lang="es-EC" sz="1050" b="0" baseline="0"/>
              <a:t>)</a:t>
            </a:r>
            <a:endParaRPr lang="es-EC" sz="1050" b="0"/>
          </a:p>
        </c:rich>
      </c:tx>
      <c:layout>
        <c:manualLayout>
          <c:xMode val="edge"/>
          <c:yMode val="edge"/>
          <c:x val="0.26215288850897817"/>
          <c:y val="0.8818538093697192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753899791059958"/>
          <c:y val="9.1738184685945523E-2"/>
          <c:w val="0.59285074048106101"/>
          <c:h val="0.69327386430440741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Multiplicación!$V$5</c:f>
              <c:strCache>
                <c:ptCount val="1"/>
                <c:pt idx="0">
                  <c:v>0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Multiplicación!$U$6:$U$9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Multiplicación!$V$6:$V$9</c:f>
              <c:numCache>
                <c:formatCode>General</c:formatCode>
                <c:ptCount val="4"/>
                <c:pt idx="0">
                  <c:v>10.7</c:v>
                </c:pt>
                <c:pt idx="1">
                  <c:v>10.6</c:v>
                </c:pt>
                <c:pt idx="2">
                  <c:v>10.5</c:v>
                </c:pt>
                <c:pt idx="3">
                  <c:v>10.3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Multiplicación!$W$5</c:f>
              <c:strCache>
                <c:ptCount val="1"/>
                <c:pt idx="0">
                  <c:v>0,5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Multiplicación!$U$6:$U$9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Multiplicación!$W$6:$W$9</c:f>
              <c:numCache>
                <c:formatCode>General</c:formatCode>
                <c:ptCount val="4"/>
                <c:pt idx="0">
                  <c:v>9.8000000000000007</c:v>
                </c:pt>
                <c:pt idx="1">
                  <c:v>9.5</c:v>
                </c:pt>
                <c:pt idx="2">
                  <c:v>9.8000000000000007</c:v>
                </c:pt>
                <c:pt idx="3">
                  <c:v>9.1999999999999993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Multiplicación!$X$5</c:f>
              <c:strCache>
                <c:ptCount val="1"/>
                <c:pt idx="0">
                  <c:v>1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Multiplicación!$U$6:$U$9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Multiplicación!$X$6:$X$9</c:f>
              <c:numCache>
                <c:formatCode>General</c:formatCode>
                <c:ptCount val="4"/>
                <c:pt idx="0">
                  <c:v>8.1</c:v>
                </c:pt>
                <c:pt idx="1">
                  <c:v>7.9</c:v>
                </c:pt>
                <c:pt idx="2">
                  <c:v>7.8</c:v>
                </c:pt>
                <c:pt idx="3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Multiplicación!$Y$5</c:f>
              <c:strCache>
                <c:ptCount val="1"/>
                <c:pt idx="0">
                  <c:v>1,5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Multiplicación!$U$6:$U$9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Multiplicación!$Y$6:$Y$9</c:f>
              <c:numCache>
                <c:formatCode>General</c:formatCode>
                <c:ptCount val="4"/>
                <c:pt idx="0">
                  <c:v>8.4</c:v>
                </c:pt>
                <c:pt idx="1">
                  <c:v>8.8000000000000007</c:v>
                </c:pt>
                <c:pt idx="2">
                  <c:v>8.1999999999999993</c:v>
                </c:pt>
                <c:pt idx="3">
                  <c:v>8.6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01216"/>
        <c:axId val="89407488"/>
      </c:lineChart>
      <c:catAx>
        <c:axId val="8940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407488"/>
        <c:crosses val="autoZero"/>
        <c:auto val="1"/>
        <c:lblAlgn val="ctr"/>
        <c:lblOffset val="100"/>
        <c:noMultiLvlLbl val="0"/>
      </c:catAx>
      <c:valAx>
        <c:axId val="89407488"/>
        <c:scaling>
          <c:orientation val="minMax"/>
          <c:max val="12"/>
          <c:min val="7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Tiempo</a:t>
                </a:r>
                <a:r>
                  <a:rPr lang="es-EC" b="0" baseline="0"/>
                  <a:t> a la brotación (días)</a:t>
                </a:r>
                <a:endParaRPr lang="es-EC" b="0"/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89401216"/>
        <c:crosses val="autoZero"/>
        <c:crossBetween val="between"/>
        <c:majorUnit val="1"/>
        <c:minorUnit val="1"/>
      </c:valAx>
    </c:plotArea>
    <c:legend>
      <c:legendPos val="r"/>
      <c:layout>
        <c:manualLayout>
          <c:xMode val="edge"/>
          <c:yMode val="edge"/>
          <c:x val="0.75327755220576553"/>
          <c:y val="0.39203794332753422"/>
          <c:w val="0.1186779105638935"/>
          <c:h val="0.32194631634579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050"/>
              <a:t>Concentracion</a:t>
            </a:r>
            <a:r>
              <a:rPr lang="es-EC" sz="1050" baseline="0"/>
              <a:t> de BAP (mgL</a:t>
            </a:r>
            <a:r>
              <a:rPr lang="es-EC" sz="1000" baseline="0"/>
              <a:t>)</a:t>
            </a:r>
            <a:endParaRPr lang="es-EC" sz="1000"/>
          </a:p>
        </c:rich>
      </c:tx>
      <c:layout>
        <c:manualLayout>
          <c:xMode val="edge"/>
          <c:yMode val="edge"/>
          <c:x val="0.31782633420822398"/>
          <c:y val="0.8842593102435621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15529308836395"/>
          <c:y val="0.10221092155147274"/>
          <c:w val="0.69652515310586172"/>
          <c:h val="0.68921660834062404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Multiplicación!$U$19</c:f>
              <c:strCache>
                <c:ptCount val="1"/>
                <c:pt idx="0">
                  <c:v>S1-0.5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Multiplicación!$V$18:$Y$18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Multiplicación!$V$19:$Y$19</c:f>
              <c:numCache>
                <c:formatCode>General</c:formatCode>
                <c:ptCount val="4"/>
                <c:pt idx="0">
                  <c:v>1.6</c:v>
                </c:pt>
                <c:pt idx="1">
                  <c:v>1.8</c:v>
                </c:pt>
                <c:pt idx="2">
                  <c:v>2.7</c:v>
                </c:pt>
                <c:pt idx="3">
                  <c:v>2.4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Multiplicación!$U$20</c:f>
              <c:strCache>
                <c:ptCount val="1"/>
                <c:pt idx="0">
                  <c:v>S1-1.0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Multiplicación!$V$18:$Y$18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Multiplicación!$V$20:$Y$20</c:f>
              <c:numCache>
                <c:formatCode>General</c:formatCode>
                <c:ptCount val="4"/>
                <c:pt idx="0">
                  <c:v>2.1</c:v>
                </c:pt>
                <c:pt idx="1">
                  <c:v>2.8</c:v>
                </c:pt>
                <c:pt idx="2">
                  <c:v>4.2</c:v>
                </c:pt>
                <c:pt idx="3">
                  <c:v>3.5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Multiplicación!$U$21</c:f>
              <c:strCache>
                <c:ptCount val="1"/>
                <c:pt idx="0">
                  <c:v>S2-0.5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Multiplicación!$V$18:$Y$18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Multiplicación!$V$21:$Y$21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2.9</c:v>
                </c:pt>
                <c:pt idx="3">
                  <c:v>2.5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Multiplicación!$U$22</c:f>
              <c:strCache>
                <c:ptCount val="1"/>
                <c:pt idx="0">
                  <c:v>S2-1.0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Multiplicación!$V$18:$Y$18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Multiplicación!$V$22:$Y$22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2.7</c:v>
                </c:pt>
                <c:pt idx="2">
                  <c:v>4.7</c:v>
                </c:pt>
                <c:pt idx="3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41408"/>
        <c:axId val="89443328"/>
      </c:lineChart>
      <c:catAx>
        <c:axId val="8944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443328"/>
        <c:crosses val="autoZero"/>
        <c:auto val="1"/>
        <c:lblAlgn val="ctr"/>
        <c:lblOffset val="100"/>
        <c:noMultiLvlLbl val="0"/>
      </c:catAx>
      <c:valAx>
        <c:axId val="89443328"/>
        <c:scaling>
          <c:orientation val="minMax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Nmúmero</a:t>
                </a:r>
                <a:r>
                  <a:rPr lang="es-EC" baseline="0"/>
                  <a:t> de brotes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9441408"/>
        <c:crosses val="autoZero"/>
        <c:crossBetween val="between"/>
        <c:majorUnit val="1"/>
        <c:minorUnit val="1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050"/>
              <a:t>Concentracion</a:t>
            </a:r>
            <a:r>
              <a:rPr lang="es-EC" sz="1050" baseline="0"/>
              <a:t> de GA3 (mgL</a:t>
            </a:r>
            <a:r>
              <a:rPr lang="es-EC" sz="1000" baseline="0"/>
              <a:t>)</a:t>
            </a:r>
            <a:endParaRPr lang="es-EC" sz="1000"/>
          </a:p>
        </c:rich>
      </c:tx>
      <c:layout>
        <c:manualLayout>
          <c:xMode val="edge"/>
          <c:yMode val="edge"/>
          <c:x val="0.32338188976377952"/>
          <c:y val="0.9027777471871959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15529308836395"/>
          <c:y val="7.4433143773694962E-2"/>
          <c:w val="0.69652515310586172"/>
          <c:h val="0.68921660834062404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Multiplicación!$V$18</c:f>
              <c:strCache>
                <c:ptCount val="1"/>
                <c:pt idx="0">
                  <c:v>0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Multiplicación!$U$19:$U$22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Multiplicación!$V$19:$V$22</c:f>
              <c:numCache>
                <c:formatCode>General</c:formatCode>
                <c:ptCount val="4"/>
                <c:pt idx="0">
                  <c:v>1.6</c:v>
                </c:pt>
                <c:pt idx="1">
                  <c:v>2.1</c:v>
                </c:pt>
                <c:pt idx="2">
                  <c:v>1.5</c:v>
                </c:pt>
                <c:pt idx="3">
                  <c:v>2.2999999999999998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Multiplicación!$W$18</c:f>
              <c:strCache>
                <c:ptCount val="1"/>
                <c:pt idx="0">
                  <c:v>0,5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Multiplicación!$U$19:$U$22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Multiplicación!$W$19:$W$22</c:f>
              <c:numCache>
                <c:formatCode>General</c:formatCode>
                <c:ptCount val="4"/>
                <c:pt idx="0">
                  <c:v>1.8</c:v>
                </c:pt>
                <c:pt idx="1">
                  <c:v>2.8</c:v>
                </c:pt>
                <c:pt idx="2">
                  <c:v>2</c:v>
                </c:pt>
                <c:pt idx="3">
                  <c:v>2.7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Multiplicación!$X$18</c:f>
              <c:strCache>
                <c:ptCount val="1"/>
                <c:pt idx="0">
                  <c:v>1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Multiplicación!$U$19:$U$22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Multiplicación!$X$19:$X$22</c:f>
              <c:numCache>
                <c:formatCode>General</c:formatCode>
                <c:ptCount val="4"/>
                <c:pt idx="0">
                  <c:v>2.7</c:v>
                </c:pt>
                <c:pt idx="1">
                  <c:v>4.2</c:v>
                </c:pt>
                <c:pt idx="2">
                  <c:v>2.9</c:v>
                </c:pt>
                <c:pt idx="3">
                  <c:v>4.7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Multiplicación!$Y$18</c:f>
              <c:strCache>
                <c:ptCount val="1"/>
                <c:pt idx="0">
                  <c:v>1,5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Multiplicación!$U$19:$U$22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Multiplicación!$Y$19:$Y$22</c:f>
              <c:numCache>
                <c:formatCode>General</c:formatCode>
                <c:ptCount val="4"/>
                <c:pt idx="0">
                  <c:v>2.4</c:v>
                </c:pt>
                <c:pt idx="1">
                  <c:v>3.5</c:v>
                </c:pt>
                <c:pt idx="2">
                  <c:v>2.5</c:v>
                </c:pt>
                <c:pt idx="3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74560"/>
        <c:axId val="89476480"/>
      </c:lineChart>
      <c:catAx>
        <c:axId val="8947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476480"/>
        <c:crosses val="autoZero"/>
        <c:auto val="1"/>
        <c:lblAlgn val="ctr"/>
        <c:lblOffset val="100"/>
        <c:noMultiLvlLbl val="0"/>
      </c:catAx>
      <c:valAx>
        <c:axId val="89476480"/>
        <c:scaling>
          <c:orientation val="minMax"/>
          <c:max val="5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Numero de brotes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9474560"/>
        <c:crosses val="autoZero"/>
        <c:crossBetween val="between"/>
        <c:majorUnit val="1"/>
        <c:minorUnit val="1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000" b="0"/>
              <a:t>Concentración de BAP (mgL</a:t>
            </a:r>
            <a:r>
              <a:rPr lang="es-EC" sz="1000" b="0" baseline="30000"/>
              <a:t>-1</a:t>
            </a:r>
            <a:r>
              <a:rPr lang="es-EC" sz="1000" b="0"/>
              <a:t>)</a:t>
            </a:r>
          </a:p>
        </c:rich>
      </c:tx>
      <c:layout>
        <c:manualLayout>
          <c:xMode val="edge"/>
          <c:yMode val="edge"/>
          <c:x val="0.2539374453193351"/>
          <c:y val="0.8564814661325229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782195975503062"/>
          <c:y val="7.9062773403324571E-2"/>
          <c:w val="0.60713604549431321"/>
          <c:h val="0.68921660834062404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Multiplicación!$U$37</c:f>
              <c:strCache>
                <c:ptCount val="1"/>
                <c:pt idx="0">
                  <c:v>S1-0.5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Multiplicación!$V$36:$Y$36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Multiplicación!$V$37:$Y$37</c:f>
              <c:numCache>
                <c:formatCode>General</c:formatCode>
                <c:ptCount val="4"/>
                <c:pt idx="0">
                  <c:v>2.0499999999999998</c:v>
                </c:pt>
                <c:pt idx="1">
                  <c:v>2.4500000000000002</c:v>
                </c:pt>
                <c:pt idx="2">
                  <c:v>2.88</c:v>
                </c:pt>
                <c:pt idx="3">
                  <c:v>2.6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Multiplicación!$U$38</c:f>
              <c:strCache>
                <c:ptCount val="1"/>
                <c:pt idx="0">
                  <c:v>S1-1.0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Multiplicación!$V$36:$Y$36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Multiplicación!$V$38:$Y$38</c:f>
              <c:numCache>
                <c:formatCode>General</c:formatCode>
                <c:ptCount val="4"/>
                <c:pt idx="0">
                  <c:v>2.58</c:v>
                </c:pt>
                <c:pt idx="1">
                  <c:v>2.93</c:v>
                </c:pt>
                <c:pt idx="2">
                  <c:v>3.93</c:v>
                </c:pt>
                <c:pt idx="3">
                  <c:v>3.43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Multiplicación!$U$39</c:f>
              <c:strCache>
                <c:ptCount val="1"/>
                <c:pt idx="0">
                  <c:v>S2-0.5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Multiplicación!$V$36:$Y$36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Multiplicación!$V$39:$Y$39</c:f>
              <c:numCache>
                <c:formatCode>General</c:formatCode>
                <c:ptCount val="4"/>
                <c:pt idx="0">
                  <c:v>2.5099999999999998</c:v>
                </c:pt>
                <c:pt idx="1">
                  <c:v>2.5299999999999998</c:v>
                </c:pt>
                <c:pt idx="2">
                  <c:v>3.07</c:v>
                </c:pt>
                <c:pt idx="3">
                  <c:v>3.02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Multiplicación!$U$40</c:f>
              <c:strCache>
                <c:ptCount val="1"/>
                <c:pt idx="0">
                  <c:v>S2-1.0 GA3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Multiplicación!$V$36:$Y$36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Multiplicación!$V$40:$Y$40</c:f>
              <c:numCache>
                <c:formatCode>General</c:formatCode>
                <c:ptCount val="4"/>
                <c:pt idx="0">
                  <c:v>3.25</c:v>
                </c:pt>
                <c:pt idx="1">
                  <c:v>3.25</c:v>
                </c:pt>
                <c:pt idx="2">
                  <c:v>4.07</c:v>
                </c:pt>
                <c:pt idx="3">
                  <c:v>3.97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31520"/>
        <c:axId val="89533440"/>
      </c:lineChart>
      <c:catAx>
        <c:axId val="8953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533440"/>
        <c:crosses val="autoZero"/>
        <c:auto val="1"/>
        <c:lblAlgn val="ctr"/>
        <c:lblOffset val="100"/>
        <c:noMultiLvlLbl val="0"/>
      </c:catAx>
      <c:valAx>
        <c:axId val="89533440"/>
        <c:scaling>
          <c:orientation val="minMax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Altura de brotes  (cm)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89531520"/>
        <c:crosses val="autoZero"/>
        <c:crossBetween val="between"/>
        <c:majorUnit val="1"/>
        <c:minorUnit val="1"/>
      </c:valAx>
    </c:plotArea>
    <c:legend>
      <c:legendPos val="r"/>
      <c:layout>
        <c:manualLayout>
          <c:xMode val="edge"/>
          <c:yMode val="edge"/>
          <c:x val="0.706069116360455"/>
          <c:y val="0.39558858358808807"/>
          <c:w val="0.20781977252843395"/>
          <c:h val="0.3347138063086861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000" b="0"/>
              <a:t>Concentración de GA</a:t>
            </a:r>
            <a:r>
              <a:rPr lang="es-EC" sz="1000" b="0" baseline="-25000"/>
              <a:t>3</a:t>
            </a:r>
            <a:r>
              <a:rPr lang="es-EC" sz="1000" b="0"/>
              <a:t> (mgL</a:t>
            </a:r>
            <a:r>
              <a:rPr lang="es-EC" sz="1000" b="0" baseline="30000"/>
              <a:t>-1</a:t>
            </a:r>
            <a:r>
              <a:rPr lang="es-EC" sz="1000" baseline="0"/>
              <a:t>)</a:t>
            </a:r>
          </a:p>
        </c:rich>
      </c:tx>
      <c:layout>
        <c:manualLayout>
          <c:xMode val="edge"/>
          <c:yMode val="edge"/>
          <c:x val="0.2539374453193351"/>
          <c:y val="0.8564814661325229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782195975503062"/>
          <c:y val="7.9062773403324571E-2"/>
          <c:w val="0.60713604549431321"/>
          <c:h val="0.68921660834062404"/>
        </c:manualLayout>
      </c:layout>
      <c:lineChart>
        <c:grouping val="standard"/>
        <c:varyColors val="0"/>
        <c:ser>
          <c:idx val="0"/>
          <c:order val="0"/>
          <c:tx>
            <c:strRef>
              <c:f>Multiplicación!$V$36</c:f>
              <c:strCache>
                <c:ptCount val="1"/>
                <c:pt idx="0">
                  <c:v>0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Multiplicación!$U$37:$U$40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Multiplicación!$V$37:$V$40</c:f>
              <c:numCache>
                <c:formatCode>General</c:formatCode>
                <c:ptCount val="4"/>
                <c:pt idx="0">
                  <c:v>2.0499999999999998</c:v>
                </c:pt>
                <c:pt idx="1">
                  <c:v>2.58</c:v>
                </c:pt>
                <c:pt idx="2">
                  <c:v>2.5099999999999998</c:v>
                </c:pt>
                <c:pt idx="3">
                  <c:v>3.25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Multiplicación!$W$36</c:f>
              <c:strCache>
                <c:ptCount val="1"/>
                <c:pt idx="0">
                  <c:v>0,5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Multiplicación!$U$37:$U$40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Multiplicación!$W$37:$W$40</c:f>
              <c:numCache>
                <c:formatCode>General</c:formatCode>
                <c:ptCount val="4"/>
                <c:pt idx="0">
                  <c:v>2.4500000000000002</c:v>
                </c:pt>
                <c:pt idx="1">
                  <c:v>2.93</c:v>
                </c:pt>
                <c:pt idx="2">
                  <c:v>2.5299999999999998</c:v>
                </c:pt>
                <c:pt idx="3">
                  <c:v>3.25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Multiplicación!$X$36</c:f>
              <c:strCache>
                <c:ptCount val="1"/>
                <c:pt idx="0">
                  <c:v>1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Multiplicación!$U$37:$U$40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Multiplicación!$X$37:$X$40</c:f>
              <c:numCache>
                <c:formatCode>General</c:formatCode>
                <c:ptCount val="4"/>
                <c:pt idx="0">
                  <c:v>2.88</c:v>
                </c:pt>
                <c:pt idx="1">
                  <c:v>3.93</c:v>
                </c:pt>
                <c:pt idx="2">
                  <c:v>3.07</c:v>
                </c:pt>
                <c:pt idx="3">
                  <c:v>4.07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Multiplicación!$Y$36</c:f>
              <c:strCache>
                <c:ptCount val="1"/>
                <c:pt idx="0">
                  <c:v>1,5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Multiplicación!$U$37:$U$40</c:f>
              <c:strCache>
                <c:ptCount val="4"/>
                <c:pt idx="0">
                  <c:v>S1-0.5 GA3</c:v>
                </c:pt>
                <c:pt idx="1">
                  <c:v>S1-1.0 GA3</c:v>
                </c:pt>
                <c:pt idx="2">
                  <c:v>S2-0.5 GA3</c:v>
                </c:pt>
                <c:pt idx="3">
                  <c:v>S2-1.0 GA3</c:v>
                </c:pt>
              </c:strCache>
            </c:strRef>
          </c:cat>
          <c:val>
            <c:numRef>
              <c:f>Multiplicación!$Y$37:$Y$40</c:f>
              <c:numCache>
                <c:formatCode>General</c:formatCode>
                <c:ptCount val="4"/>
                <c:pt idx="0">
                  <c:v>2.6</c:v>
                </c:pt>
                <c:pt idx="1">
                  <c:v>3.43</c:v>
                </c:pt>
                <c:pt idx="2">
                  <c:v>3.02</c:v>
                </c:pt>
                <c:pt idx="3">
                  <c:v>3.97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76960"/>
        <c:axId val="89578880"/>
      </c:lineChart>
      <c:catAx>
        <c:axId val="8957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578880"/>
        <c:crosses val="autoZero"/>
        <c:auto val="1"/>
        <c:lblAlgn val="ctr"/>
        <c:lblOffset val="100"/>
        <c:noMultiLvlLbl val="0"/>
      </c:catAx>
      <c:valAx>
        <c:axId val="89578880"/>
        <c:scaling>
          <c:orientation val="minMax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Altura de brotes  (cm)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89576960"/>
        <c:crosses val="autoZero"/>
        <c:crossBetween val="between"/>
        <c:majorUnit val="1"/>
        <c:minorUnit val="1"/>
      </c:valAx>
    </c:plotArea>
    <c:legend>
      <c:legendPos val="r"/>
      <c:layout>
        <c:manualLayout>
          <c:xMode val="edge"/>
          <c:yMode val="edge"/>
          <c:x val="0.73712489063867015"/>
          <c:y val="0.36782365994162808"/>
          <c:w val="0.11843066491688539"/>
          <c:h val="0.3347138063086861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458333333333333"/>
          <c:y val="4.8611111111111112E-2"/>
          <c:w val="0.63958333333333328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ENRAIZAMIENTO!$J$6</c:f>
              <c:strCache>
                <c:ptCount val="1"/>
              </c:strCache>
            </c:strRef>
          </c:tx>
          <c:spPr>
            <a:ln w="12700" cap="flat">
              <a:bevel/>
            </a:ln>
          </c:spPr>
          <c:marker>
            <c:symbol val="circle"/>
            <c:size val="5"/>
            <c:spPr>
              <a:solidFill>
                <a:srgbClr val="FF0000"/>
              </a:solidFill>
              <a:ln w="12700"/>
            </c:spPr>
          </c:marker>
          <c:dPt>
            <c:idx val="1"/>
            <c:marker>
              <c:spPr>
                <a:solidFill>
                  <a:srgbClr val="FF0000"/>
                </a:solidFill>
                <a:ln w="15875">
                  <a:miter lim="800000"/>
                </a:ln>
              </c:spPr>
            </c:marker>
            <c:bubble3D val="0"/>
            <c:spPr>
              <a:ln w="25400" cap="flat">
                <a:bevel/>
              </a:ln>
            </c:spPr>
          </c:dPt>
          <c:dPt>
            <c:idx val="2"/>
            <c:marker>
              <c:spPr>
                <a:solidFill>
                  <a:srgbClr val="FF0000"/>
                </a:solidFill>
                <a:ln w="15875"/>
              </c:spPr>
            </c:marker>
            <c:bubble3D val="0"/>
            <c:spPr>
              <a:ln w="25400" cap="flat">
                <a:bevel/>
              </a:ln>
            </c:spPr>
          </c:dPt>
          <c:dPt>
            <c:idx val="3"/>
            <c:bubble3D val="0"/>
            <c:spPr>
              <a:ln w="25400" cap="flat">
                <a:bevel/>
              </a:ln>
            </c:spPr>
          </c:dPt>
          <c:cat>
            <c:numRef>
              <c:f>ENRAIZAMIENTO!$K$5:$N$5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ENRAIZAMIENTO!$K$6:$N$6</c:f>
              <c:numCache>
                <c:formatCode>0.00</c:formatCode>
                <c:ptCount val="4"/>
                <c:pt idx="0">
                  <c:v>40.700000000000003</c:v>
                </c:pt>
                <c:pt idx="1">
                  <c:v>24.1</c:v>
                </c:pt>
                <c:pt idx="2">
                  <c:v>20.100000000000001</c:v>
                </c:pt>
                <c:pt idx="3">
                  <c:v>22.5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638016"/>
        <c:axId val="89639936"/>
      </c:lineChart>
      <c:catAx>
        <c:axId val="89638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IBA (mgL</a:t>
                </a:r>
                <a:r>
                  <a:rPr lang="es-EC" b="0" baseline="30000"/>
                  <a:t>-1</a:t>
                </a:r>
                <a:r>
                  <a:rPr lang="es-EC" b="0" baseline="0"/>
                  <a:t>)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639936"/>
        <c:crosses val="autoZero"/>
        <c:auto val="1"/>
        <c:lblAlgn val="ctr"/>
        <c:lblOffset val="100"/>
        <c:noMultiLvlLbl val="0"/>
      </c:catAx>
      <c:valAx>
        <c:axId val="89639936"/>
        <c:scaling>
          <c:orientation val="minMax"/>
          <c:min val="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Tiempo</a:t>
                </a:r>
                <a:r>
                  <a:rPr lang="es-EC" b="0" baseline="0"/>
                  <a:t> al enraizamiento (días)</a:t>
                </a:r>
                <a:endParaRPr lang="es-EC" b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89638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"/>
          <c:y val="4.8611111111111112E-2"/>
          <c:w val="0.65416666666666667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ENRAIZAMIENTO!$Q$6</c:f>
              <c:strCache>
                <c:ptCount val="1"/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ENRAIZAMIENTO!$R$5:$U$5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ENRAIZAMIENTO!$R$6:$U$6</c:f>
              <c:numCache>
                <c:formatCode>0.00</c:formatCode>
                <c:ptCount val="4"/>
                <c:pt idx="0">
                  <c:v>3.218</c:v>
                </c:pt>
                <c:pt idx="1">
                  <c:v>3.754</c:v>
                </c:pt>
                <c:pt idx="2">
                  <c:v>4.3929999999999998</c:v>
                </c:pt>
                <c:pt idx="3">
                  <c:v>4.3289999999999997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ENRAIZAMIENTO!$Q$7</c:f>
              <c:strCache>
                <c:ptCount val="1"/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ENRAIZAMIENTO!$R$5:$U$5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ENRAIZAMIENTO!$R$7:$U$7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722880"/>
        <c:axId val="89725184"/>
      </c:lineChart>
      <c:catAx>
        <c:axId val="89722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IBA (mgL</a:t>
                </a:r>
                <a:r>
                  <a:rPr lang="es-EC" b="0" baseline="30000"/>
                  <a:t>-1</a:t>
                </a:r>
                <a:r>
                  <a:rPr lang="es-EC" b="0" baseline="0"/>
                  <a:t>)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725184"/>
        <c:crosses val="autoZero"/>
        <c:auto val="1"/>
        <c:lblAlgn val="ctr"/>
        <c:lblOffset val="100"/>
        <c:noMultiLvlLbl val="0"/>
      </c:catAx>
      <c:valAx>
        <c:axId val="89725184"/>
        <c:scaling>
          <c:orientation val="minMax"/>
          <c:min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Longitud</a:t>
                </a:r>
                <a:r>
                  <a:rPr lang="es-EC" b="0" baseline="0"/>
                  <a:t> de la plántula (cm)</a:t>
                </a:r>
                <a:endParaRPr lang="es-EC" b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9722880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58333333333333"/>
          <c:y val="4.8611111111111112E-2"/>
          <c:w val="0.63958333333333328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'[Base de datos ISA.xls]ENRAIZAMIENTO'!$K$6</c:f>
              <c:strCache>
                <c:ptCount val="1"/>
                <c:pt idx="0">
                  <c:v>Chu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'[Base de datos ISA.xls]ENRAIZAMIENTO'!$L$5:$O$5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'[Base de datos ISA.xls]ENRAIZAMIENTO'!$L$6:$O$6</c:f>
              <c:numCache>
                <c:formatCode>0.00</c:formatCode>
                <c:ptCount val="4"/>
                <c:pt idx="0">
                  <c:v>1.35</c:v>
                </c:pt>
                <c:pt idx="1">
                  <c:v>3.02</c:v>
                </c:pt>
                <c:pt idx="2">
                  <c:v>5.1100000000000003</c:v>
                </c:pt>
                <c:pt idx="3">
                  <c:v>4.05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'[Base de datos ISA.xls]ENRAIZAMIENTO'!$K$7</c:f>
              <c:strCache>
                <c:ptCount val="1"/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'[Base de datos ISA.xls]ENRAIZAMIENTO'!$L$5:$O$5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'[Base de datos ISA.xls]ENRAIZAMIENTO'!$L$7:$O$7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11584"/>
        <c:axId val="89826432"/>
      </c:lineChart>
      <c:catAx>
        <c:axId val="89811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IBA (mgL</a:t>
                </a:r>
                <a:r>
                  <a:rPr lang="es-EC" b="0" baseline="30000"/>
                  <a:t>-1</a:t>
                </a:r>
                <a:r>
                  <a:rPr lang="es-EC" b="0" baseline="0"/>
                  <a:t>)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826432"/>
        <c:crosses val="autoZero"/>
        <c:auto val="1"/>
        <c:lblAlgn val="ctr"/>
        <c:lblOffset val="100"/>
        <c:noMultiLvlLbl val="0"/>
      </c:catAx>
      <c:valAx>
        <c:axId val="89826432"/>
        <c:scaling>
          <c:orientation val="minMax"/>
          <c:max val="6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Longitud</a:t>
                </a:r>
                <a:r>
                  <a:rPr lang="es-EC" b="0" baseline="0"/>
                  <a:t> de las raíces (cm</a:t>
                </a:r>
                <a:r>
                  <a:rPr lang="es-EC" b="0"/>
                  <a:t>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9811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458333333333333"/>
          <c:y val="4.8611111111111112E-2"/>
          <c:w val="0.63958333333333328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ENRAIZAMIENTO!$X$6</c:f>
              <c:strCache>
                <c:ptCount val="1"/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ENRAIZAMIENTO!$Y$5:$AB$5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ENRAIZAMIENTO!$Y$6:$AB$6</c:f>
              <c:numCache>
                <c:formatCode>0.00</c:formatCode>
                <c:ptCount val="4"/>
                <c:pt idx="0">
                  <c:v>1.3</c:v>
                </c:pt>
                <c:pt idx="1">
                  <c:v>2.1</c:v>
                </c:pt>
                <c:pt idx="2">
                  <c:v>4.3</c:v>
                </c:pt>
                <c:pt idx="3">
                  <c:v>4.2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981312"/>
        <c:axId val="89983616"/>
      </c:lineChart>
      <c:catAx>
        <c:axId val="89981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IBA (mgL</a:t>
                </a:r>
                <a:r>
                  <a:rPr lang="es-EC" b="0" baseline="30000"/>
                  <a:t>-1</a:t>
                </a:r>
                <a:r>
                  <a:rPr lang="es-EC" b="0" baseline="0"/>
                  <a:t>)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983616"/>
        <c:crosses val="autoZero"/>
        <c:auto val="1"/>
        <c:lblAlgn val="ctr"/>
        <c:lblOffset val="100"/>
        <c:noMultiLvlLbl val="0"/>
      </c:catAx>
      <c:valAx>
        <c:axId val="89983616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Número</a:t>
                </a:r>
                <a:r>
                  <a:rPr lang="es-EC" b="0" baseline="0"/>
                  <a:t> de raíces (cm)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89981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Hoja1!$F$3</c:f>
              <c:strCache>
                <c:ptCount val="1"/>
                <c:pt idx="0">
                  <c:v>1%</c:v>
                </c:pt>
              </c:strCache>
            </c:strRef>
          </c:tx>
          <c:marker>
            <c:symbol val="none"/>
          </c:marker>
          <c:dPt>
            <c:idx val="0"/>
            <c:marker>
              <c:symbol val="circle"/>
              <c:size val="5"/>
            </c:marker>
            <c:bubble3D val="0"/>
          </c:dPt>
          <c:dPt>
            <c:idx val="1"/>
            <c:marker>
              <c:symbol val="circle"/>
              <c:size val="5"/>
            </c:marker>
            <c:bubble3D val="0"/>
          </c:dPt>
          <c:cat>
            <c:strRef>
              <c:f>Hoja1!$G$2:$H$2</c:f>
              <c:strCache>
                <c:ptCount val="2"/>
                <c:pt idx="0">
                  <c:v>10 min</c:v>
                </c:pt>
                <c:pt idx="1">
                  <c:v>15 min</c:v>
                </c:pt>
              </c:strCache>
            </c:strRef>
          </c:cat>
          <c:val>
            <c:numRef>
              <c:f>Hoja1!$G$3:$H$3</c:f>
              <c:numCache>
                <c:formatCode>General</c:formatCode>
                <c:ptCount val="2"/>
                <c:pt idx="0">
                  <c:v>2</c:v>
                </c:pt>
                <c:pt idx="1">
                  <c:v>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Hoja1!$F$4</c:f>
              <c:strCache>
                <c:ptCount val="1"/>
                <c:pt idx="0">
                  <c:v>1.5%</c:v>
                </c:pt>
              </c:strCache>
            </c:strRef>
          </c:tx>
          <c:marker>
            <c:symbol val="none"/>
          </c:marker>
          <c:dPt>
            <c:idx val="0"/>
            <c:marker>
              <c:symbol val="circle"/>
              <c:size val="5"/>
            </c:marker>
            <c:bubble3D val="0"/>
          </c:dPt>
          <c:dPt>
            <c:idx val="1"/>
            <c:marker>
              <c:symbol val="circle"/>
              <c:size val="5"/>
            </c:marker>
            <c:bubble3D val="0"/>
          </c:dPt>
          <c:cat>
            <c:strRef>
              <c:f>Hoja1!$G$2:$H$2</c:f>
              <c:strCache>
                <c:ptCount val="2"/>
                <c:pt idx="0">
                  <c:v>10 min</c:v>
                </c:pt>
                <c:pt idx="1">
                  <c:v>15 min</c:v>
                </c:pt>
              </c:strCache>
            </c:strRef>
          </c:cat>
          <c:val>
            <c:numRef>
              <c:f>Hoja1!$G$4:$H$4</c:f>
              <c:numCache>
                <c:formatCode>General</c:formatCode>
                <c:ptCount val="2"/>
                <c:pt idx="0">
                  <c:v>8</c:v>
                </c:pt>
                <c:pt idx="1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532032"/>
        <c:axId val="83534208"/>
      </c:lineChart>
      <c:catAx>
        <c:axId val="83532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Tiempo</a:t>
                </a:r>
                <a:r>
                  <a:rPr lang="es-ES" baseline="0"/>
                  <a:t> de inmersión</a:t>
                </a:r>
                <a:endParaRPr lang="es-ES"/>
              </a:p>
            </c:rich>
          </c:tx>
          <c:layout/>
          <c:overlay val="0"/>
        </c:title>
        <c:majorTickMark val="out"/>
        <c:minorTickMark val="none"/>
        <c:tickLblPos val="nextTo"/>
        <c:crossAx val="83534208"/>
        <c:crosses val="autoZero"/>
        <c:auto val="1"/>
        <c:lblAlgn val="ctr"/>
        <c:lblOffset val="100"/>
        <c:noMultiLvlLbl val="0"/>
      </c:catAx>
      <c:valAx>
        <c:axId val="83534208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baseline="0"/>
                  <a:t># de explantes no contaminados</a:t>
                </a:r>
                <a:endParaRPr lang="es-E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532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51377952755902"/>
          <c:y val="0.41628280839895015"/>
          <c:w val="0.13837510936132982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Viabilidad!$H$3</c:f>
              <c:strCache>
                <c:ptCount val="1"/>
                <c:pt idx="0">
                  <c:v>10 min</c:v>
                </c:pt>
              </c:strCache>
            </c:strRef>
          </c:tx>
          <c:marker>
            <c:symbol val="none"/>
          </c:marker>
          <c:dPt>
            <c:idx val="0"/>
            <c:marker>
              <c:symbol val="circle"/>
              <c:size val="5"/>
            </c:marker>
            <c:bubble3D val="0"/>
          </c:dPt>
          <c:dPt>
            <c:idx val="1"/>
            <c:marker>
              <c:symbol val="circle"/>
              <c:size val="5"/>
            </c:marker>
            <c:bubble3D val="0"/>
          </c:dPt>
          <c:cat>
            <c:strRef>
              <c:f>Viabilidad!$G$4:$G$5</c:f>
              <c:strCache>
                <c:ptCount val="2"/>
                <c:pt idx="0">
                  <c:v>1%</c:v>
                </c:pt>
                <c:pt idx="1">
                  <c:v>1.5%</c:v>
                </c:pt>
              </c:strCache>
            </c:strRef>
          </c:cat>
          <c:val>
            <c:numRef>
              <c:f>Viabilidad!$H$4:$H$5</c:f>
              <c:numCache>
                <c:formatCode>General</c:formatCode>
                <c:ptCount val="2"/>
                <c:pt idx="0">
                  <c:v>10</c:v>
                </c:pt>
                <c:pt idx="1">
                  <c:v>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Viabilidad!$I$3</c:f>
              <c:strCache>
                <c:ptCount val="1"/>
                <c:pt idx="0">
                  <c:v>15 min</c:v>
                </c:pt>
              </c:strCache>
            </c:strRef>
          </c:tx>
          <c:marker>
            <c:symbol val="circle"/>
            <c:size val="5"/>
          </c:marker>
          <c:cat>
            <c:strRef>
              <c:f>Viabilidad!$G$4:$G$5</c:f>
              <c:strCache>
                <c:ptCount val="2"/>
                <c:pt idx="0">
                  <c:v>1%</c:v>
                </c:pt>
                <c:pt idx="1">
                  <c:v>1.5%</c:v>
                </c:pt>
              </c:strCache>
            </c:strRef>
          </c:cat>
          <c:val>
            <c:numRef>
              <c:f>Viabilidad!$I$4:$I$5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598336"/>
        <c:axId val="83608704"/>
      </c:lineChart>
      <c:catAx>
        <c:axId val="83598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Concentración de hipoclorito de sodio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83608704"/>
        <c:crosses val="autoZero"/>
        <c:auto val="1"/>
        <c:lblAlgn val="ctr"/>
        <c:lblOffset val="100"/>
        <c:noMultiLvlLbl val="0"/>
      </c:catAx>
      <c:valAx>
        <c:axId val="83608704"/>
        <c:scaling>
          <c:orientation val="minMax"/>
          <c:max val="11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# de explantes viables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83598336"/>
        <c:crosses val="autoZero"/>
        <c:crossBetween val="between"/>
        <c:majorUnit val="1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Viabilidad!$G$4</c:f>
              <c:strCache>
                <c:ptCount val="1"/>
                <c:pt idx="0">
                  <c:v>1%</c:v>
                </c:pt>
              </c:strCache>
            </c:strRef>
          </c:tx>
          <c:marker>
            <c:symbol val="circle"/>
            <c:size val="5"/>
          </c:marker>
          <c:cat>
            <c:strRef>
              <c:f>Viabilidad!$H$3:$I$3</c:f>
              <c:strCache>
                <c:ptCount val="2"/>
                <c:pt idx="0">
                  <c:v>10 min</c:v>
                </c:pt>
                <c:pt idx="1">
                  <c:v>15 min</c:v>
                </c:pt>
              </c:strCache>
            </c:strRef>
          </c:cat>
          <c:val>
            <c:numRef>
              <c:f>Viabilidad!$H$4:$I$4</c:f>
              <c:numCache>
                <c:formatCode>General</c:formatCode>
                <c:ptCount val="2"/>
                <c:pt idx="0">
                  <c:v>10</c:v>
                </c:pt>
                <c:pt idx="1">
                  <c:v>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Viabilidad!$G$5</c:f>
              <c:strCache>
                <c:ptCount val="1"/>
                <c:pt idx="0">
                  <c:v>1.5%</c:v>
                </c:pt>
              </c:strCache>
            </c:strRef>
          </c:tx>
          <c:marker>
            <c:symbol val="none"/>
          </c:marker>
          <c:dPt>
            <c:idx val="0"/>
            <c:marker>
              <c:symbol val="circle"/>
              <c:size val="5"/>
            </c:marker>
            <c:bubble3D val="0"/>
          </c:dPt>
          <c:dPt>
            <c:idx val="1"/>
            <c:marker>
              <c:symbol val="circle"/>
              <c:size val="5"/>
            </c:marker>
            <c:bubble3D val="0"/>
          </c:dPt>
          <c:cat>
            <c:strRef>
              <c:f>Viabilidad!$H$3:$I$3</c:f>
              <c:strCache>
                <c:ptCount val="2"/>
                <c:pt idx="0">
                  <c:v>10 min</c:v>
                </c:pt>
                <c:pt idx="1">
                  <c:v>15 min</c:v>
                </c:pt>
              </c:strCache>
            </c:strRef>
          </c:cat>
          <c:val>
            <c:numRef>
              <c:f>Viabilidad!$H$5:$I$5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96704"/>
        <c:axId val="88702976"/>
      </c:lineChart>
      <c:catAx>
        <c:axId val="88696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 de inmersión 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88702976"/>
        <c:crosses val="autoZero"/>
        <c:auto val="1"/>
        <c:lblAlgn val="ctr"/>
        <c:lblOffset val="100"/>
        <c:noMultiLvlLbl val="0"/>
      </c:catAx>
      <c:valAx>
        <c:axId val="88702976"/>
        <c:scaling>
          <c:orientation val="minMax"/>
          <c:max val="11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# de explantes viables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88696704"/>
        <c:crosses val="autoZero"/>
        <c:crossBetween val="between"/>
        <c:majorUnit val="1"/>
        <c:minorUnit val="0.1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Viabilidad!$N$2</c:f>
              <c:strCache>
                <c:ptCount val="1"/>
                <c:pt idx="0">
                  <c:v>Viabilidad</c:v>
                </c:pt>
              </c:strCache>
            </c:strRef>
          </c:tx>
          <c:spPr>
            <a:solidFill>
              <a:srgbClr val="95B850"/>
            </a:solidFill>
          </c:spPr>
          <c:invertIfNegative val="0"/>
          <c:cat>
            <c:strRef>
              <c:f>Viabilidad!$M$3:$M$6</c:f>
              <c:strCache>
                <c:ptCount val="4"/>
                <c:pt idx="0">
                  <c:v>1(1%-10min)</c:v>
                </c:pt>
                <c:pt idx="1">
                  <c:v>2(1%-15min)</c:v>
                </c:pt>
                <c:pt idx="2">
                  <c:v>3(1.5%-10min)</c:v>
                </c:pt>
                <c:pt idx="3">
                  <c:v>4(1.5%-15min)</c:v>
                </c:pt>
              </c:strCache>
            </c:strRef>
          </c:cat>
          <c:val>
            <c:numRef>
              <c:f>Viabilidad!$N$3:$N$6</c:f>
              <c:numCache>
                <c:formatCode>0%</c:formatCode>
                <c:ptCount val="4"/>
                <c:pt idx="0">
                  <c:v>1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</c:numCache>
            </c:numRef>
          </c:val>
        </c:ser>
        <c:ser>
          <c:idx val="1"/>
          <c:order val="1"/>
          <c:tx>
            <c:strRef>
              <c:f>Viabilidad!$O$2</c:f>
              <c:strCache>
                <c:ptCount val="1"/>
                <c:pt idx="0">
                  <c:v>Necrosis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Viabilidad!$M$3:$M$6</c:f>
              <c:strCache>
                <c:ptCount val="4"/>
                <c:pt idx="0">
                  <c:v>1(1%-10min)</c:v>
                </c:pt>
                <c:pt idx="1">
                  <c:v>2(1%-15min)</c:v>
                </c:pt>
                <c:pt idx="2">
                  <c:v>3(1.5%-10min)</c:v>
                </c:pt>
                <c:pt idx="3">
                  <c:v>4(1.5%-15min)</c:v>
                </c:pt>
              </c:strCache>
            </c:strRef>
          </c:cat>
          <c:val>
            <c:numRef>
              <c:f>Viabilidad!$O$3:$O$6</c:f>
              <c:numCache>
                <c:formatCode>0%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88732416"/>
        <c:axId val="88734336"/>
      </c:barChart>
      <c:catAx>
        <c:axId val="88732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Tratamientos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s-EC"/>
          </a:p>
        </c:txPr>
        <c:crossAx val="88734336"/>
        <c:crosses val="autoZero"/>
        <c:auto val="1"/>
        <c:lblAlgn val="ctr"/>
        <c:lblOffset val="100"/>
        <c:noMultiLvlLbl val="0"/>
      </c:catAx>
      <c:valAx>
        <c:axId val="88734336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b="0" i="0"/>
                  <a:t>Explantes totales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8873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02462342809555"/>
          <c:y val="0.41628280839895015"/>
          <c:w val="0.15310522931621498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87105414037528"/>
          <c:y val="7.5430959061151839E-2"/>
          <c:w val="0.69374999999999998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'Inducción de brotes'!$H$5</c:f>
              <c:strCache>
                <c:ptCount val="1"/>
                <c:pt idx="0">
                  <c:v>MS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'Inducción de brotes'!$I$4:$L$4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'Inducción de brotes'!$I$5:$L$5</c:f>
              <c:numCache>
                <c:formatCode>0.00</c:formatCode>
                <c:ptCount val="4"/>
                <c:pt idx="0">
                  <c:v>12.2</c:v>
                </c:pt>
                <c:pt idx="1">
                  <c:v>9.3000000000000007</c:v>
                </c:pt>
                <c:pt idx="2">
                  <c:v>6.9</c:v>
                </c:pt>
                <c:pt idx="3">
                  <c:v>10.199999999999999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'Inducción de brotes'!$H$6</c:f>
              <c:strCache>
                <c:ptCount val="1"/>
                <c:pt idx="0">
                  <c:v>MS/2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'Inducción de brotes'!$I$4:$L$4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'Inducción de brotes'!$I$6:$L$6</c:f>
              <c:numCache>
                <c:formatCode>0.00</c:formatCode>
                <c:ptCount val="4"/>
                <c:pt idx="0">
                  <c:v>13.7</c:v>
                </c:pt>
                <c:pt idx="1">
                  <c:v>12.5</c:v>
                </c:pt>
                <c:pt idx="2">
                  <c:v>9.1</c:v>
                </c:pt>
                <c:pt idx="3">
                  <c:v>13.1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777472"/>
        <c:axId val="88779776"/>
      </c:lineChart>
      <c:catAx>
        <c:axId val="8877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BAP (mgL</a:t>
                </a:r>
                <a:r>
                  <a:rPr lang="es-EC" b="0" baseline="30000"/>
                  <a:t>-1</a:t>
                </a:r>
                <a:r>
                  <a:rPr lang="es-EC" b="0" baseline="0"/>
                  <a:t>)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8779776"/>
        <c:crosses val="autoZero"/>
        <c:auto val="1"/>
        <c:lblAlgn val="ctr"/>
        <c:lblOffset val="100"/>
        <c:noMultiLvlLbl val="0"/>
      </c:catAx>
      <c:valAx>
        <c:axId val="88779776"/>
        <c:scaling>
          <c:orientation val="minMax"/>
          <c:max val="15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Tiempo</a:t>
                </a:r>
                <a:r>
                  <a:rPr lang="es-EC" b="0" baseline="0"/>
                  <a:t> a la brotación (días)</a:t>
                </a:r>
                <a:endParaRPr lang="es-EC" b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88777472"/>
        <c:crosses val="autoZero"/>
        <c:crossBetween val="between"/>
        <c:majorUnit val="1"/>
        <c:minorUnit val="0.4"/>
      </c:valAx>
    </c:plotArea>
    <c:legend>
      <c:legendPos val="r"/>
      <c:layout>
        <c:manualLayout>
          <c:xMode val="edge"/>
          <c:yMode val="edge"/>
          <c:x val="0.78368919560112194"/>
          <c:y val="0.5359270210079502"/>
          <c:w val="0.13240538868568202"/>
          <c:h val="0.1457124366303527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16666666666668"/>
          <c:y val="4.8611111111111112E-2"/>
          <c:w val="0.70208333333333328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v>0 BAP mg/L</c:v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'Inducción de brotes'!$H$5:$H$6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brotes'!$I$5:$I$6</c:f>
              <c:numCache>
                <c:formatCode>0.00</c:formatCode>
                <c:ptCount val="2"/>
                <c:pt idx="0">
                  <c:v>12.2</c:v>
                </c:pt>
                <c:pt idx="1">
                  <c:v>13.7</c:v>
                </c:pt>
              </c:numCache>
            </c:numRef>
          </c:val>
          <c:smooth val="0"/>
        </c:ser>
        <c:ser>
          <c:idx val="1"/>
          <c:order val="1"/>
          <c:tx>
            <c:v>1 BAP mg/L</c:v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'Inducción de brotes'!$H$5:$H$6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brotes'!$J$5:$J$6</c:f>
              <c:numCache>
                <c:formatCode>0.00</c:formatCode>
                <c:ptCount val="2"/>
                <c:pt idx="0">
                  <c:v>9.3000000000000007</c:v>
                </c:pt>
                <c:pt idx="1">
                  <c:v>12.5</c:v>
                </c:pt>
              </c:numCache>
            </c:numRef>
          </c:val>
          <c:smooth val="0"/>
        </c:ser>
        <c:ser>
          <c:idx val="2"/>
          <c:order val="2"/>
          <c:tx>
            <c:v>2 BAP mg/L</c:v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'Inducción de brotes'!$H$5:$H$6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brotes'!$K$5:$K$6</c:f>
              <c:numCache>
                <c:formatCode>0.00</c:formatCode>
                <c:ptCount val="2"/>
                <c:pt idx="0">
                  <c:v>6.9</c:v>
                </c:pt>
                <c:pt idx="1">
                  <c:v>9.1</c:v>
                </c:pt>
              </c:numCache>
            </c:numRef>
          </c:val>
          <c:smooth val="0"/>
        </c:ser>
        <c:ser>
          <c:idx val="3"/>
          <c:order val="3"/>
          <c:tx>
            <c:v>3 BAP mg/L</c:v>
          </c:tx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'Inducción de brotes'!$H$5:$H$6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brotes'!$L$5:$L$6</c:f>
              <c:numCache>
                <c:formatCode>0.00</c:formatCode>
                <c:ptCount val="2"/>
                <c:pt idx="0">
                  <c:v>10.199999999999999</c:v>
                </c:pt>
                <c:pt idx="1">
                  <c:v>13.1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949888"/>
        <c:axId val="88952192"/>
      </c:lineChart>
      <c:catAx>
        <c:axId val="88949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Medio</a:t>
                </a:r>
                <a:r>
                  <a:rPr lang="es-EC" b="0" baseline="0"/>
                  <a:t> de cultivo</a:t>
                </a:r>
                <a:endParaRPr lang="es-EC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8952192"/>
        <c:crosses val="autoZero"/>
        <c:auto val="1"/>
        <c:lblAlgn val="ctr"/>
        <c:lblOffset val="100"/>
        <c:noMultiLvlLbl val="0"/>
      </c:catAx>
      <c:valAx>
        <c:axId val="88952192"/>
        <c:scaling>
          <c:orientation val="minMax"/>
          <c:max val="15"/>
          <c:min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Tiempo</a:t>
                </a:r>
                <a:r>
                  <a:rPr lang="es-EC" b="0" baseline="0"/>
                  <a:t> a la brotación (días</a:t>
                </a:r>
                <a:r>
                  <a:rPr lang="es-EC" baseline="0"/>
                  <a:t>)</a:t>
                </a:r>
                <a:endParaRPr lang="es-EC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88949888"/>
        <c:crosses val="autoZero"/>
        <c:crossBetween val="between"/>
        <c:majorUnit val="1"/>
        <c:minorUnit val="0.4"/>
      </c:valAx>
    </c:plotArea>
    <c:legend>
      <c:legendPos val="r"/>
      <c:layout>
        <c:manualLayout>
          <c:xMode val="edge"/>
          <c:yMode val="edge"/>
          <c:x val="0.66760504295937362"/>
          <c:y val="0.47123761000463177"/>
          <c:w val="0.21025062809536738"/>
          <c:h val="0.2771327721965788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08367498730934"/>
          <c:y val="0.12050666460810046"/>
          <c:w val="0.67291666666666672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v>0 BAP mg/L</c:v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'Inducción de brotes'!$H$29:$H$30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brotes'!$I$29:$I$30</c:f>
              <c:numCache>
                <c:formatCode>0.00</c:formatCode>
                <c:ptCount val="2"/>
                <c:pt idx="0">
                  <c:v>1.8</c:v>
                </c:pt>
                <c:pt idx="1">
                  <c:v>1.7</c:v>
                </c:pt>
              </c:numCache>
            </c:numRef>
          </c:val>
          <c:smooth val="0"/>
        </c:ser>
        <c:ser>
          <c:idx val="1"/>
          <c:order val="1"/>
          <c:tx>
            <c:v>1 BAP mg/L</c:v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'Inducción de brotes'!$H$29:$H$30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brotes'!$J$29:$J$30</c:f>
              <c:numCache>
                <c:formatCode>0.00</c:formatCode>
                <c:ptCount val="2"/>
                <c:pt idx="0">
                  <c:v>3.6</c:v>
                </c:pt>
                <c:pt idx="1">
                  <c:v>2.9</c:v>
                </c:pt>
              </c:numCache>
            </c:numRef>
          </c:val>
          <c:smooth val="0"/>
        </c:ser>
        <c:ser>
          <c:idx val="2"/>
          <c:order val="2"/>
          <c:tx>
            <c:v>2 BAP mg/L</c:v>
          </c:tx>
          <c:marker>
            <c:symbol val="circle"/>
            <c:size val="5"/>
          </c:marker>
          <c:cat>
            <c:strRef>
              <c:f>'Inducción de brotes'!$H$29:$H$30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brotes'!$K$29:$K$30</c:f>
              <c:numCache>
                <c:formatCode>0.00</c:formatCode>
                <c:ptCount val="2"/>
                <c:pt idx="0">
                  <c:v>4.7</c:v>
                </c:pt>
                <c:pt idx="1">
                  <c:v>3.6</c:v>
                </c:pt>
              </c:numCache>
            </c:numRef>
          </c:val>
          <c:smooth val="0"/>
        </c:ser>
        <c:ser>
          <c:idx val="3"/>
          <c:order val="3"/>
          <c:tx>
            <c:v>3 BAP mg/L</c:v>
          </c:tx>
          <c:marker>
            <c:symbol val="circle"/>
            <c:size val="5"/>
          </c:marker>
          <c:cat>
            <c:strRef>
              <c:f>'Inducción de brotes'!$H$29:$H$30</c:f>
              <c:strCache>
                <c:ptCount val="2"/>
                <c:pt idx="0">
                  <c:v>MS</c:v>
                </c:pt>
                <c:pt idx="1">
                  <c:v>MS/2</c:v>
                </c:pt>
              </c:strCache>
            </c:strRef>
          </c:cat>
          <c:val>
            <c:numRef>
              <c:f>'Inducción de brotes'!$L$29:$L$30</c:f>
              <c:numCache>
                <c:formatCode>0.00</c:formatCode>
                <c:ptCount val="2"/>
                <c:pt idx="0">
                  <c:v>3.3</c:v>
                </c:pt>
                <c:pt idx="1">
                  <c:v>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68608"/>
        <c:axId val="89270528"/>
      </c:lineChart>
      <c:catAx>
        <c:axId val="89268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Medio de cultivo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270528"/>
        <c:crosses val="autoZero"/>
        <c:auto val="1"/>
        <c:lblAlgn val="ctr"/>
        <c:lblOffset val="100"/>
        <c:noMultiLvlLbl val="0"/>
      </c:catAx>
      <c:valAx>
        <c:axId val="89270528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Número</a:t>
                </a:r>
                <a:r>
                  <a:rPr lang="es-EC" baseline="0"/>
                  <a:t> de brotes</a:t>
                </a:r>
                <a:endParaRPr lang="es-EC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926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52587017873936"/>
          <c:y val="0.57199240694442277"/>
          <c:w val="0.19604891815616179"/>
          <c:h val="0.247248373069468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08367498730934"/>
          <c:y val="0.12050666460810046"/>
          <c:w val="0.67291666666666672"/>
          <c:h val="0.73263888888888884"/>
        </c:manualLayout>
      </c:layout>
      <c:lineChart>
        <c:grouping val="standard"/>
        <c:varyColors val="0"/>
        <c:ser>
          <c:idx val="0"/>
          <c:order val="0"/>
          <c:tx>
            <c:strRef>
              <c:f>'Inducción de brotes'!$H$29</c:f>
              <c:strCache>
                <c:ptCount val="1"/>
                <c:pt idx="0">
                  <c:v>MS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'Inducción de brotes'!$I$28:$L$28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'Inducción de brotes'!$I$29:$L$29</c:f>
              <c:numCache>
                <c:formatCode>0.00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4.7</c:v>
                </c:pt>
                <c:pt idx="3">
                  <c:v>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'Inducción de brotes'!$H$30</c:f>
              <c:strCache>
                <c:ptCount val="1"/>
                <c:pt idx="0">
                  <c:v>MS/2</c:v>
                </c:pt>
              </c:strCache>
            </c:strRef>
          </c:tx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numRef>
              <c:f>'Inducción de brotes'!$I$28:$L$28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'Inducción de brotes'!$I$30:$L$30</c:f>
              <c:numCache>
                <c:formatCode>0.00</c:formatCode>
                <c:ptCount val="4"/>
                <c:pt idx="0">
                  <c:v>1.7</c:v>
                </c:pt>
                <c:pt idx="1">
                  <c:v>2.9</c:v>
                </c:pt>
                <c:pt idx="2">
                  <c:v>3.6</c:v>
                </c:pt>
                <c:pt idx="3">
                  <c:v>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95488"/>
        <c:axId val="89298048"/>
      </c:lineChart>
      <c:catAx>
        <c:axId val="89295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b="0"/>
                  <a:t>Dosis</a:t>
                </a:r>
                <a:r>
                  <a:rPr lang="es-EC" b="0" baseline="0"/>
                  <a:t> de BAP (mgL</a:t>
                </a:r>
                <a:r>
                  <a:rPr lang="es-EC" b="0" baseline="30000"/>
                  <a:t>-1 </a:t>
                </a:r>
                <a:r>
                  <a:rPr lang="es-EC" baseline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298048"/>
        <c:crosses val="autoZero"/>
        <c:auto val="1"/>
        <c:lblAlgn val="ctr"/>
        <c:lblOffset val="100"/>
        <c:noMultiLvlLbl val="0"/>
      </c:catAx>
      <c:valAx>
        <c:axId val="89298048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b="0"/>
                  <a:t>Número</a:t>
                </a:r>
                <a:r>
                  <a:rPr lang="es-EC" b="0" baseline="0"/>
                  <a:t> de brotes</a:t>
                </a:r>
                <a:endParaRPr lang="es-EC" b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92954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E62321-845B-4F06-9379-3EEC958AE4A8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1F080E7-EE89-4457-8899-98AF963D3B65}">
      <dgm:prSet phldrT="[Texto]" custT="1"/>
      <dgm:spPr/>
      <dgm:t>
        <a:bodyPr/>
        <a:lstStyle/>
        <a:p>
          <a:r>
            <a:rPr lang="es-EC" sz="1600" b="1" dirty="0" smtClean="0"/>
            <a:t>Medicinal</a:t>
          </a:r>
        </a:p>
        <a:p>
          <a:r>
            <a:rPr lang="es-ES" sz="14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antidiarreico, </a:t>
          </a:r>
          <a:r>
            <a:rPr lang="es-ES" sz="140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antireumático</a:t>
          </a:r>
          <a:r>
            <a:rPr lang="es-ES" sz="14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, antiinflamatorio, antiséptico </a:t>
          </a:r>
          <a:endParaRPr lang="es-EC" sz="1400" b="1" dirty="0" smtClean="0"/>
        </a:p>
        <a:p>
          <a:endParaRPr lang="es-ES" sz="2000" b="1" dirty="0"/>
        </a:p>
      </dgm:t>
    </dgm:pt>
    <dgm:pt modelId="{840E8D11-0C89-4C75-A0B6-9EFEDDF82BCB}" type="parTrans" cxnId="{C5819819-7CF7-41CE-80FD-F26825BCDACD}">
      <dgm:prSet/>
      <dgm:spPr/>
      <dgm:t>
        <a:bodyPr/>
        <a:lstStyle/>
        <a:p>
          <a:endParaRPr lang="es-ES"/>
        </a:p>
      </dgm:t>
    </dgm:pt>
    <dgm:pt modelId="{A9CB1B35-4DAF-4467-B243-E786BDF5434C}" type="sibTrans" cxnId="{C5819819-7CF7-41CE-80FD-F26825BCDACD}">
      <dgm:prSet/>
      <dgm:spPr/>
      <dgm:t>
        <a:bodyPr/>
        <a:lstStyle/>
        <a:p>
          <a:endParaRPr lang="es-ES"/>
        </a:p>
      </dgm:t>
    </dgm:pt>
    <dgm:pt modelId="{67342E2A-5A89-45A1-A7AF-8CC41CDDB0A8}">
      <dgm:prSet phldrT="[Texto]" custT="1"/>
      <dgm:spPr/>
      <dgm:t>
        <a:bodyPr/>
        <a:lstStyle/>
        <a:p>
          <a:r>
            <a:rPr lang="es-ES_tradnl" sz="1600" b="1" smtClean="0"/>
            <a:t>Maderero</a:t>
          </a:r>
        </a:p>
        <a:p>
          <a:r>
            <a:rPr lang="es-ES_tradnl" sz="1600" b="0" smtClean="0"/>
            <a:t>muebles</a:t>
          </a:r>
          <a:endParaRPr lang="es-ES" sz="1600" b="0" dirty="0"/>
        </a:p>
      </dgm:t>
    </dgm:pt>
    <dgm:pt modelId="{47A3EE29-B26B-4F38-9C35-19938184A93B}" type="parTrans" cxnId="{F048D8CE-40B8-43E1-881D-658CDA3B05EC}">
      <dgm:prSet/>
      <dgm:spPr/>
      <dgm:t>
        <a:bodyPr/>
        <a:lstStyle/>
        <a:p>
          <a:endParaRPr lang="es-ES"/>
        </a:p>
      </dgm:t>
    </dgm:pt>
    <dgm:pt modelId="{8E2A109B-F9B3-4CB7-ABC7-1D0B9D66BC76}" type="sibTrans" cxnId="{F048D8CE-40B8-43E1-881D-658CDA3B05EC}">
      <dgm:prSet/>
      <dgm:spPr/>
      <dgm:t>
        <a:bodyPr/>
        <a:lstStyle/>
        <a:p>
          <a:endParaRPr lang="es-ES"/>
        </a:p>
      </dgm:t>
    </dgm:pt>
    <dgm:pt modelId="{1ED6C027-C0A4-4A84-BB5E-7DBEBAFF80F3}">
      <dgm:prSet phldrT="[Texto]"/>
      <dgm:spPr/>
      <dgm:t>
        <a:bodyPr/>
        <a:lstStyle/>
        <a:p>
          <a:r>
            <a:rPr lang="es-ES_tradnl" b="1" dirty="0" smtClean="0"/>
            <a:t>Alimenticio</a:t>
          </a:r>
          <a:endParaRPr lang="es-ES" b="1" dirty="0"/>
        </a:p>
      </dgm:t>
    </dgm:pt>
    <dgm:pt modelId="{60638859-BD85-4FE9-B4BC-C4230709D917}" type="parTrans" cxnId="{F649A166-7ACE-4209-B216-8C7C56590E9B}">
      <dgm:prSet/>
      <dgm:spPr/>
      <dgm:t>
        <a:bodyPr/>
        <a:lstStyle/>
        <a:p>
          <a:endParaRPr lang="es-ES"/>
        </a:p>
      </dgm:t>
    </dgm:pt>
    <dgm:pt modelId="{C56147E5-FF90-460E-B15C-206C9A2BA78D}" type="sibTrans" cxnId="{F649A166-7ACE-4209-B216-8C7C56590E9B}">
      <dgm:prSet/>
      <dgm:spPr/>
      <dgm:t>
        <a:bodyPr/>
        <a:lstStyle/>
        <a:p>
          <a:endParaRPr lang="es-ES"/>
        </a:p>
      </dgm:t>
    </dgm:pt>
    <dgm:pt modelId="{C50960F2-D90A-4A17-9674-AB6B11A272BD}">
      <dgm:prSet phldrT="[Texto]" custT="1"/>
      <dgm:spPr/>
      <dgm:t>
        <a:bodyPr/>
        <a:lstStyle/>
        <a:p>
          <a:endParaRPr lang="es-ES"/>
        </a:p>
      </dgm:t>
    </dgm:pt>
    <dgm:pt modelId="{027E0A4F-B43F-45A3-9653-CCB53BD3263F}" type="parTrans" cxnId="{8510FB9C-049D-42D3-943F-5CC803339FA3}">
      <dgm:prSet/>
      <dgm:spPr/>
      <dgm:t>
        <a:bodyPr/>
        <a:lstStyle/>
        <a:p>
          <a:endParaRPr lang="es-ES"/>
        </a:p>
      </dgm:t>
    </dgm:pt>
    <dgm:pt modelId="{857D18A8-CC0E-44E1-95A9-67AB76A8EDDB}" type="sibTrans" cxnId="{8510FB9C-049D-42D3-943F-5CC803339FA3}">
      <dgm:prSet/>
      <dgm:spPr/>
      <dgm:t>
        <a:bodyPr/>
        <a:lstStyle/>
        <a:p>
          <a:endParaRPr lang="es-ES"/>
        </a:p>
      </dgm:t>
    </dgm:pt>
    <dgm:pt modelId="{63903501-BA0B-44F9-A01E-CA36B0914B00}">
      <dgm:prSet phldrT="[Texto]" custT="1"/>
      <dgm:spPr/>
      <dgm:t>
        <a:bodyPr/>
        <a:lstStyle/>
        <a:p>
          <a:r>
            <a:rPr lang="es-ES_tradnl" sz="1900" b="1" dirty="0" smtClean="0"/>
            <a:t>Ambiental</a:t>
          </a:r>
        </a:p>
        <a:p>
          <a:r>
            <a:rPr lang="es-ES_tradnl" sz="1600" b="0" dirty="0" smtClean="0"/>
            <a:t>Recuperación de tierras degradadas</a:t>
          </a:r>
        </a:p>
        <a:p>
          <a:r>
            <a:rPr lang="es-ES_tradnl" sz="1600" b="0" dirty="0" smtClean="0"/>
            <a:t>Sombra cafetera</a:t>
          </a:r>
          <a:endParaRPr lang="es-ES" sz="1600" b="0" dirty="0"/>
        </a:p>
      </dgm:t>
    </dgm:pt>
    <dgm:pt modelId="{9B664751-BF8A-4B85-B99B-F831964E2578}" type="parTrans" cxnId="{7B9856D3-D1A3-4D12-A690-967277671FBF}">
      <dgm:prSet/>
      <dgm:spPr/>
      <dgm:t>
        <a:bodyPr/>
        <a:lstStyle/>
        <a:p>
          <a:endParaRPr lang="es-ES"/>
        </a:p>
      </dgm:t>
    </dgm:pt>
    <dgm:pt modelId="{3D06B0A2-0B21-48A0-B0FF-5C5597FD7BE7}" type="sibTrans" cxnId="{7B9856D3-D1A3-4D12-A690-967277671FBF}">
      <dgm:prSet/>
      <dgm:spPr/>
      <dgm:t>
        <a:bodyPr/>
        <a:lstStyle/>
        <a:p>
          <a:endParaRPr lang="es-ES"/>
        </a:p>
      </dgm:t>
    </dgm:pt>
    <dgm:pt modelId="{16DB9A31-8A26-4CFC-B876-23C641019657}">
      <dgm:prSet phldrT="[Texto]" custT="1"/>
      <dgm:spPr/>
      <dgm:t>
        <a:bodyPr/>
        <a:lstStyle/>
        <a:p>
          <a:r>
            <a:rPr lang="es-ES_tradnl" sz="1600" b="1" dirty="0" smtClean="0"/>
            <a:t>Interacciones biológicas</a:t>
          </a:r>
          <a:endParaRPr lang="es-ES" sz="1600" b="1" dirty="0"/>
        </a:p>
      </dgm:t>
    </dgm:pt>
    <dgm:pt modelId="{D3D6E4D4-ACA8-4205-9622-BED7BED3224B}" type="parTrans" cxnId="{6A340861-DD72-40A6-9537-0A8764A3A10F}">
      <dgm:prSet/>
      <dgm:spPr/>
      <dgm:t>
        <a:bodyPr/>
        <a:lstStyle/>
        <a:p>
          <a:endParaRPr lang="es-ES"/>
        </a:p>
      </dgm:t>
    </dgm:pt>
    <dgm:pt modelId="{07729A48-2B65-4719-8777-9673EE1D916D}" type="sibTrans" cxnId="{6A340861-DD72-40A6-9537-0A8764A3A10F}">
      <dgm:prSet/>
      <dgm:spPr/>
      <dgm:t>
        <a:bodyPr/>
        <a:lstStyle/>
        <a:p>
          <a:endParaRPr lang="es-ES"/>
        </a:p>
      </dgm:t>
    </dgm:pt>
    <dgm:pt modelId="{B88473E6-C4B4-4EEC-B529-536D0235565B}" type="pres">
      <dgm:prSet presAssocID="{C8E62321-845B-4F06-9379-3EEC958AE4A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505060-E527-407C-8A95-6DBFA0A328B4}" type="pres">
      <dgm:prSet presAssocID="{C8E62321-845B-4F06-9379-3EEC958AE4A8}" presName="arrow" presStyleLbl="bgShp" presStyleIdx="0" presStyleCnt="1"/>
      <dgm:spPr/>
      <dgm:t>
        <a:bodyPr/>
        <a:lstStyle/>
        <a:p>
          <a:endParaRPr lang="es-ES"/>
        </a:p>
      </dgm:t>
    </dgm:pt>
    <dgm:pt modelId="{A638F918-44D2-4F12-9804-2973263AD035}" type="pres">
      <dgm:prSet presAssocID="{C8E62321-845B-4F06-9379-3EEC958AE4A8}" presName="arrowDiagram5" presStyleCnt="0"/>
      <dgm:spPr/>
      <dgm:t>
        <a:bodyPr/>
        <a:lstStyle/>
        <a:p>
          <a:endParaRPr lang="es-ES"/>
        </a:p>
      </dgm:t>
    </dgm:pt>
    <dgm:pt modelId="{93003495-3983-4468-956E-227C114A4FB4}" type="pres">
      <dgm:prSet presAssocID="{16DB9A31-8A26-4CFC-B876-23C641019657}" presName="bullet5a" presStyleLbl="node1" presStyleIdx="0" presStyleCnt="5"/>
      <dgm:spPr/>
      <dgm:t>
        <a:bodyPr/>
        <a:lstStyle/>
        <a:p>
          <a:endParaRPr lang="es-ES"/>
        </a:p>
      </dgm:t>
    </dgm:pt>
    <dgm:pt modelId="{A034940E-62EC-4205-81EE-16EB7434BA70}" type="pres">
      <dgm:prSet presAssocID="{16DB9A31-8A26-4CFC-B876-23C641019657}" presName="textBox5a" presStyleLbl="revTx" presStyleIdx="0" presStyleCnt="5" custScaleX="1227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701E56-56CC-477B-9A97-162154E4A206}" type="pres">
      <dgm:prSet presAssocID="{51F080E7-EE89-4457-8899-98AF963D3B65}" presName="bullet5b" presStyleLbl="node1" presStyleIdx="1" presStyleCnt="5"/>
      <dgm:spPr/>
      <dgm:t>
        <a:bodyPr/>
        <a:lstStyle/>
        <a:p>
          <a:endParaRPr lang="es-ES"/>
        </a:p>
      </dgm:t>
    </dgm:pt>
    <dgm:pt modelId="{72D19539-8E6C-4996-8119-FB701DAE8F8F}" type="pres">
      <dgm:prSet presAssocID="{51F080E7-EE89-4457-8899-98AF963D3B65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3C1A33-E8E5-49A3-8C08-35EC1EF06CC7}" type="pres">
      <dgm:prSet presAssocID="{63903501-BA0B-44F9-A01E-CA36B0914B00}" presName="bullet5c" presStyleLbl="node1" presStyleIdx="2" presStyleCnt="5"/>
      <dgm:spPr/>
      <dgm:t>
        <a:bodyPr/>
        <a:lstStyle/>
        <a:p>
          <a:endParaRPr lang="es-ES"/>
        </a:p>
      </dgm:t>
    </dgm:pt>
    <dgm:pt modelId="{C33E98E2-A8AF-4AEB-86F7-C33A493F18E8}" type="pres">
      <dgm:prSet presAssocID="{63903501-BA0B-44F9-A01E-CA36B0914B0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1FB0F9-75A5-41AE-9544-3AF07A1FD37A}" type="pres">
      <dgm:prSet presAssocID="{67342E2A-5A89-45A1-A7AF-8CC41CDDB0A8}" presName="bullet5d" presStyleLbl="node1" presStyleIdx="3" presStyleCnt="5"/>
      <dgm:spPr/>
      <dgm:t>
        <a:bodyPr/>
        <a:lstStyle/>
        <a:p>
          <a:endParaRPr lang="es-ES"/>
        </a:p>
      </dgm:t>
    </dgm:pt>
    <dgm:pt modelId="{912DEE6A-B2BF-4F6D-8BFA-D1319BDA743B}" type="pres">
      <dgm:prSet presAssocID="{67342E2A-5A89-45A1-A7AF-8CC41CDDB0A8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A1E0B9-7D34-4CFE-93D3-0DE389E005C7}" type="pres">
      <dgm:prSet presAssocID="{1ED6C027-C0A4-4A84-BB5E-7DBEBAFF80F3}" presName="bullet5e" presStyleLbl="node1" presStyleIdx="4" presStyleCnt="5"/>
      <dgm:spPr/>
      <dgm:t>
        <a:bodyPr/>
        <a:lstStyle/>
        <a:p>
          <a:endParaRPr lang="es-ES"/>
        </a:p>
      </dgm:t>
    </dgm:pt>
    <dgm:pt modelId="{35C47990-F6A5-4F55-9B5D-D07E6871FD7E}" type="pres">
      <dgm:prSet presAssocID="{1ED6C027-C0A4-4A84-BB5E-7DBEBAFF80F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D23DED-9C42-490F-8216-4E40A638FCCB}" type="presOf" srcId="{C8E62321-845B-4F06-9379-3EEC958AE4A8}" destId="{B88473E6-C4B4-4EEC-B529-536D0235565B}" srcOrd="0" destOrd="0" presId="urn:microsoft.com/office/officeart/2005/8/layout/arrow2"/>
    <dgm:cxn modelId="{6A340861-DD72-40A6-9537-0A8764A3A10F}" srcId="{C8E62321-845B-4F06-9379-3EEC958AE4A8}" destId="{16DB9A31-8A26-4CFC-B876-23C641019657}" srcOrd="0" destOrd="0" parTransId="{D3D6E4D4-ACA8-4205-9622-BED7BED3224B}" sibTransId="{07729A48-2B65-4719-8777-9673EE1D916D}"/>
    <dgm:cxn modelId="{59201747-688C-400F-B33B-2B716BC630DC}" type="presOf" srcId="{67342E2A-5A89-45A1-A7AF-8CC41CDDB0A8}" destId="{912DEE6A-B2BF-4F6D-8BFA-D1319BDA743B}" srcOrd="0" destOrd="0" presId="urn:microsoft.com/office/officeart/2005/8/layout/arrow2"/>
    <dgm:cxn modelId="{7B9856D3-D1A3-4D12-A690-967277671FBF}" srcId="{C8E62321-845B-4F06-9379-3EEC958AE4A8}" destId="{63903501-BA0B-44F9-A01E-CA36B0914B00}" srcOrd="2" destOrd="0" parTransId="{9B664751-BF8A-4B85-B99B-F831964E2578}" sibTransId="{3D06B0A2-0B21-48A0-B0FF-5C5597FD7BE7}"/>
    <dgm:cxn modelId="{FA0D88CF-248B-4957-9A77-465E54B4C0B9}" type="presOf" srcId="{16DB9A31-8A26-4CFC-B876-23C641019657}" destId="{A034940E-62EC-4205-81EE-16EB7434BA70}" srcOrd="0" destOrd="0" presId="urn:microsoft.com/office/officeart/2005/8/layout/arrow2"/>
    <dgm:cxn modelId="{0125A0FC-E126-40AA-8B52-80AB70089EDF}" type="presOf" srcId="{63903501-BA0B-44F9-A01E-CA36B0914B00}" destId="{C33E98E2-A8AF-4AEB-86F7-C33A493F18E8}" srcOrd="0" destOrd="0" presId="urn:microsoft.com/office/officeart/2005/8/layout/arrow2"/>
    <dgm:cxn modelId="{8510FB9C-049D-42D3-943F-5CC803339FA3}" srcId="{C8E62321-845B-4F06-9379-3EEC958AE4A8}" destId="{C50960F2-D90A-4A17-9674-AB6B11A272BD}" srcOrd="5" destOrd="0" parTransId="{027E0A4F-B43F-45A3-9653-CCB53BD3263F}" sibTransId="{857D18A8-CC0E-44E1-95A9-67AB76A8EDDB}"/>
    <dgm:cxn modelId="{F048D8CE-40B8-43E1-881D-658CDA3B05EC}" srcId="{C8E62321-845B-4F06-9379-3EEC958AE4A8}" destId="{67342E2A-5A89-45A1-A7AF-8CC41CDDB0A8}" srcOrd="3" destOrd="0" parTransId="{47A3EE29-B26B-4F38-9C35-19938184A93B}" sibTransId="{8E2A109B-F9B3-4CB7-ABC7-1D0B9D66BC76}"/>
    <dgm:cxn modelId="{C5819819-7CF7-41CE-80FD-F26825BCDACD}" srcId="{C8E62321-845B-4F06-9379-3EEC958AE4A8}" destId="{51F080E7-EE89-4457-8899-98AF963D3B65}" srcOrd="1" destOrd="0" parTransId="{840E8D11-0C89-4C75-A0B6-9EFEDDF82BCB}" sibTransId="{A9CB1B35-4DAF-4467-B243-E786BDF5434C}"/>
    <dgm:cxn modelId="{654A052D-FF15-44F4-A840-408E679C5D34}" type="presOf" srcId="{1ED6C027-C0A4-4A84-BB5E-7DBEBAFF80F3}" destId="{35C47990-F6A5-4F55-9B5D-D07E6871FD7E}" srcOrd="0" destOrd="0" presId="urn:microsoft.com/office/officeart/2005/8/layout/arrow2"/>
    <dgm:cxn modelId="{39BD294F-E7D8-4D55-BA1C-82266D98421A}" type="presOf" srcId="{51F080E7-EE89-4457-8899-98AF963D3B65}" destId="{72D19539-8E6C-4996-8119-FB701DAE8F8F}" srcOrd="0" destOrd="0" presId="urn:microsoft.com/office/officeart/2005/8/layout/arrow2"/>
    <dgm:cxn modelId="{F649A166-7ACE-4209-B216-8C7C56590E9B}" srcId="{C8E62321-845B-4F06-9379-3EEC958AE4A8}" destId="{1ED6C027-C0A4-4A84-BB5E-7DBEBAFF80F3}" srcOrd="4" destOrd="0" parTransId="{60638859-BD85-4FE9-B4BC-C4230709D917}" sibTransId="{C56147E5-FF90-460E-B15C-206C9A2BA78D}"/>
    <dgm:cxn modelId="{BF33E497-F37C-4A36-9C87-9F4A0D5F5ED9}" type="presParOf" srcId="{B88473E6-C4B4-4EEC-B529-536D0235565B}" destId="{5D505060-E527-407C-8A95-6DBFA0A328B4}" srcOrd="0" destOrd="0" presId="urn:microsoft.com/office/officeart/2005/8/layout/arrow2"/>
    <dgm:cxn modelId="{1E81002F-5A19-4546-AB30-B64344AB50E8}" type="presParOf" srcId="{B88473E6-C4B4-4EEC-B529-536D0235565B}" destId="{A638F918-44D2-4F12-9804-2973263AD035}" srcOrd="1" destOrd="0" presId="urn:microsoft.com/office/officeart/2005/8/layout/arrow2"/>
    <dgm:cxn modelId="{07B6E194-1625-436F-B0C5-81DED428AD4E}" type="presParOf" srcId="{A638F918-44D2-4F12-9804-2973263AD035}" destId="{93003495-3983-4468-956E-227C114A4FB4}" srcOrd="0" destOrd="0" presId="urn:microsoft.com/office/officeart/2005/8/layout/arrow2"/>
    <dgm:cxn modelId="{14EAD431-9FE8-445F-B0B1-DE0789C934EA}" type="presParOf" srcId="{A638F918-44D2-4F12-9804-2973263AD035}" destId="{A034940E-62EC-4205-81EE-16EB7434BA70}" srcOrd="1" destOrd="0" presId="urn:microsoft.com/office/officeart/2005/8/layout/arrow2"/>
    <dgm:cxn modelId="{A1341981-2CF4-4B88-A1E1-C50F877F123C}" type="presParOf" srcId="{A638F918-44D2-4F12-9804-2973263AD035}" destId="{07701E56-56CC-477B-9A97-162154E4A206}" srcOrd="2" destOrd="0" presId="urn:microsoft.com/office/officeart/2005/8/layout/arrow2"/>
    <dgm:cxn modelId="{3039B49B-DAF7-433E-95F1-CED89C07EB87}" type="presParOf" srcId="{A638F918-44D2-4F12-9804-2973263AD035}" destId="{72D19539-8E6C-4996-8119-FB701DAE8F8F}" srcOrd="3" destOrd="0" presId="urn:microsoft.com/office/officeart/2005/8/layout/arrow2"/>
    <dgm:cxn modelId="{87A64000-1B67-4B28-ADAF-06C141BACBFF}" type="presParOf" srcId="{A638F918-44D2-4F12-9804-2973263AD035}" destId="{853C1A33-E8E5-49A3-8C08-35EC1EF06CC7}" srcOrd="4" destOrd="0" presId="urn:microsoft.com/office/officeart/2005/8/layout/arrow2"/>
    <dgm:cxn modelId="{1CCECF2A-FBD0-4E1D-B5A8-13EF7E66F1E0}" type="presParOf" srcId="{A638F918-44D2-4F12-9804-2973263AD035}" destId="{C33E98E2-A8AF-4AEB-86F7-C33A493F18E8}" srcOrd="5" destOrd="0" presId="urn:microsoft.com/office/officeart/2005/8/layout/arrow2"/>
    <dgm:cxn modelId="{EAB35D73-7019-4406-B0FE-DDA38393B0DC}" type="presParOf" srcId="{A638F918-44D2-4F12-9804-2973263AD035}" destId="{801FB0F9-75A5-41AE-9544-3AF07A1FD37A}" srcOrd="6" destOrd="0" presId="urn:microsoft.com/office/officeart/2005/8/layout/arrow2"/>
    <dgm:cxn modelId="{E49C3A60-38FD-451A-AF6A-6947CB4EB7EF}" type="presParOf" srcId="{A638F918-44D2-4F12-9804-2973263AD035}" destId="{912DEE6A-B2BF-4F6D-8BFA-D1319BDA743B}" srcOrd="7" destOrd="0" presId="urn:microsoft.com/office/officeart/2005/8/layout/arrow2"/>
    <dgm:cxn modelId="{6965B301-1AA1-4109-91D1-C7793CDC26E6}" type="presParOf" srcId="{A638F918-44D2-4F12-9804-2973263AD035}" destId="{C8A1E0B9-7D34-4CFE-93D3-0DE389E005C7}" srcOrd="8" destOrd="0" presId="urn:microsoft.com/office/officeart/2005/8/layout/arrow2"/>
    <dgm:cxn modelId="{E0C70543-5D3C-4C49-B841-971C4B60DC24}" type="presParOf" srcId="{A638F918-44D2-4F12-9804-2973263AD035}" destId="{35C47990-F6A5-4F55-9B5D-D07E6871FD7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C9EAF-0EDB-4380-8A5D-4AF8BAFBC1E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CF2031C-2C9D-4F01-AD17-1019B5920435}">
      <dgm:prSet phldrT="[Texto]" custT="1"/>
      <dgm:spPr/>
      <dgm:t>
        <a:bodyPr/>
        <a:lstStyle/>
        <a:p>
          <a:r>
            <a:rPr lang="es-ES" sz="1800" dirty="0" smtClean="0"/>
            <a:t>Conjunto de técnicas de cultivo sobre un medio nutritivo, realizadas bajo condiciones de esterilidad, a partir de una planta madre (explante)</a:t>
          </a:r>
          <a:endParaRPr lang="es-ES" sz="1800" dirty="0"/>
        </a:p>
      </dgm:t>
    </dgm:pt>
    <dgm:pt modelId="{9D48ACCF-F0E8-4A89-9933-EC71E18D7E48}" type="parTrans" cxnId="{302CF501-200F-4B4F-9481-1A25A915F823}">
      <dgm:prSet/>
      <dgm:spPr/>
      <dgm:t>
        <a:bodyPr/>
        <a:lstStyle/>
        <a:p>
          <a:endParaRPr lang="es-ES"/>
        </a:p>
      </dgm:t>
    </dgm:pt>
    <dgm:pt modelId="{5F87D976-C68C-4FC7-8D5E-DB5F67FD6191}" type="sibTrans" cxnId="{302CF501-200F-4B4F-9481-1A25A915F823}">
      <dgm:prSet/>
      <dgm:spPr/>
      <dgm:t>
        <a:bodyPr/>
        <a:lstStyle/>
        <a:p>
          <a:endParaRPr lang="es-ES"/>
        </a:p>
      </dgm:t>
    </dgm:pt>
    <dgm:pt modelId="{ACCA481D-64A5-4246-8F1B-2D0E987B7825}" type="asst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700" dirty="0" err="1" smtClean="0"/>
            <a:t>microescala</a:t>
          </a:r>
          <a:r>
            <a:rPr lang="es-ES" sz="1700" dirty="0" smtClean="0"/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700" dirty="0" smtClean="0"/>
            <a:t>condiciones ambientales (físicas, nutricionales y hormonales)</a:t>
          </a:r>
        </a:p>
      </dgm:t>
    </dgm:pt>
    <dgm:pt modelId="{64D90B85-3343-48D9-9595-C1BEFA39EB38}" type="parTrans" cxnId="{90452379-0C1A-4144-B9CA-FBF9BD91375A}">
      <dgm:prSet/>
      <dgm:spPr/>
      <dgm:t>
        <a:bodyPr/>
        <a:lstStyle/>
        <a:p>
          <a:endParaRPr lang="es-ES"/>
        </a:p>
      </dgm:t>
    </dgm:pt>
    <dgm:pt modelId="{F6A31444-C98D-4240-A570-EE0AAD5FCF9A}" type="sibTrans" cxnId="{90452379-0C1A-4144-B9CA-FBF9BD91375A}">
      <dgm:prSet/>
      <dgm:spPr/>
      <dgm:t>
        <a:bodyPr/>
        <a:lstStyle/>
        <a:p>
          <a:endParaRPr lang="es-ES"/>
        </a:p>
      </dgm:t>
    </dgm:pt>
    <dgm:pt modelId="{E98DA02D-51A9-458B-9798-7E266C5C048D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dirty="0" smtClean="0"/>
            <a:t>libres de microorganismos  </a:t>
          </a:r>
        </a:p>
        <a:p>
          <a:pPr defTabSz="1555750">
            <a:spcBef>
              <a:spcPct val="0"/>
            </a:spcBef>
          </a:pPr>
          <a:endParaRPr lang="es-ES" dirty="0"/>
        </a:p>
      </dgm:t>
    </dgm:pt>
    <dgm:pt modelId="{B98AEE11-69A8-40E9-A829-448E5F6BF54A}" type="parTrans" cxnId="{BDC495A5-EF8E-4BE7-B947-B9CA6DF42C2D}">
      <dgm:prSet/>
      <dgm:spPr/>
      <dgm:t>
        <a:bodyPr/>
        <a:lstStyle/>
        <a:p>
          <a:endParaRPr lang="es-ES"/>
        </a:p>
      </dgm:t>
    </dgm:pt>
    <dgm:pt modelId="{23AD6693-7558-49B4-89BC-DD3B4008E1E1}" type="sibTrans" cxnId="{BDC495A5-EF8E-4BE7-B947-B9CA6DF42C2D}">
      <dgm:prSet/>
      <dgm:spPr/>
      <dgm:t>
        <a:bodyPr/>
        <a:lstStyle/>
        <a:p>
          <a:endParaRPr lang="es-ES"/>
        </a:p>
      </dgm:t>
    </dgm:pt>
    <dgm:pt modelId="{2E50CD1E-CADF-4602-B55B-18240D202DD1}">
      <dgm:prSet phldrT="[Texto]" custT="1"/>
      <dgm:spPr/>
      <dgm:t>
        <a:bodyPr/>
        <a:lstStyle/>
        <a:p>
          <a:r>
            <a:rPr lang="es-EC" sz="1800" dirty="0" smtClean="0"/>
            <a:t>micropropagación de plantas </a:t>
          </a:r>
          <a:endParaRPr lang="es-ES" sz="1800" dirty="0"/>
        </a:p>
      </dgm:t>
    </dgm:pt>
    <dgm:pt modelId="{4EFF88F4-0CF5-490D-899D-2A367675EA6B}" type="parTrans" cxnId="{85149D9A-DA5E-4E08-B0BF-4CBC0D5BB357}">
      <dgm:prSet/>
      <dgm:spPr/>
      <dgm:t>
        <a:bodyPr/>
        <a:lstStyle/>
        <a:p>
          <a:endParaRPr lang="es-ES"/>
        </a:p>
      </dgm:t>
    </dgm:pt>
    <dgm:pt modelId="{DB01AB41-32EC-4D66-8714-DDE3509924AF}" type="sibTrans" cxnId="{85149D9A-DA5E-4E08-B0BF-4CBC0D5BB357}">
      <dgm:prSet/>
      <dgm:spPr/>
      <dgm:t>
        <a:bodyPr/>
        <a:lstStyle/>
        <a:p>
          <a:endParaRPr lang="es-ES"/>
        </a:p>
      </dgm:t>
    </dgm:pt>
    <dgm:pt modelId="{B50B5805-6252-42A7-A4E6-DF56FB87075D}">
      <dgm:prSet phldrT="[Texto]" custT="1"/>
      <dgm:spPr/>
      <dgm:t>
        <a:bodyPr/>
        <a:lstStyle/>
        <a:p>
          <a:r>
            <a:rPr lang="es-EC" sz="2000" dirty="0" smtClean="0"/>
            <a:t>Conservación de germoplasma</a:t>
          </a:r>
          <a:endParaRPr lang="es-ES" sz="2000" dirty="0"/>
        </a:p>
      </dgm:t>
    </dgm:pt>
    <dgm:pt modelId="{48D8C4E9-2BFA-4353-A1A8-60B6B3993585}" type="parTrans" cxnId="{6A4C8FEA-5FBD-4D1C-B4D0-150C91D9E6E9}">
      <dgm:prSet/>
      <dgm:spPr/>
      <dgm:t>
        <a:bodyPr/>
        <a:lstStyle/>
        <a:p>
          <a:endParaRPr lang="es-ES"/>
        </a:p>
      </dgm:t>
    </dgm:pt>
    <dgm:pt modelId="{26EF9C29-03FE-4B2B-82B1-877BAF821F3F}" type="sibTrans" cxnId="{6A4C8FEA-5FBD-4D1C-B4D0-150C91D9E6E9}">
      <dgm:prSet/>
      <dgm:spPr/>
      <dgm:t>
        <a:bodyPr/>
        <a:lstStyle/>
        <a:p>
          <a:endParaRPr lang="es-ES"/>
        </a:p>
      </dgm:t>
    </dgm:pt>
    <dgm:pt modelId="{A5812D40-391F-4706-B468-4653B2442F66}">
      <dgm:prSet phldrT="[Texto]" custT="1"/>
      <dgm:spPr/>
      <dgm:t>
        <a:bodyPr/>
        <a:lstStyle/>
        <a:p>
          <a:r>
            <a:rPr lang="es-ES" sz="2000" dirty="0" smtClean="0"/>
            <a:t>Mejoramiento génico</a:t>
          </a:r>
          <a:endParaRPr lang="es-ES" sz="2000" dirty="0"/>
        </a:p>
      </dgm:t>
    </dgm:pt>
    <dgm:pt modelId="{681D7C07-F8EA-4411-99AC-F2D7AD08577B}" type="parTrans" cxnId="{DE444186-57A2-4CCC-809D-2FA8815C62E2}">
      <dgm:prSet/>
      <dgm:spPr/>
      <dgm:t>
        <a:bodyPr/>
        <a:lstStyle/>
        <a:p>
          <a:endParaRPr lang="es-ES"/>
        </a:p>
      </dgm:t>
    </dgm:pt>
    <dgm:pt modelId="{9D63D938-695D-4263-9CAC-822C874015C5}" type="sibTrans" cxnId="{DE444186-57A2-4CCC-809D-2FA8815C62E2}">
      <dgm:prSet/>
      <dgm:spPr/>
      <dgm:t>
        <a:bodyPr/>
        <a:lstStyle/>
        <a:p>
          <a:endParaRPr lang="es-ES"/>
        </a:p>
      </dgm:t>
    </dgm:pt>
    <dgm:pt modelId="{A9F41FDE-1D4D-40AD-AB53-FD5A835E3A89}" type="pres">
      <dgm:prSet presAssocID="{1D1C9EAF-0EDB-4380-8A5D-4AF8BAFBC1E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C8BDEC7-5394-433A-9740-2107B1E6E5B3}" type="pres">
      <dgm:prSet presAssocID="{CCF2031C-2C9D-4F01-AD17-1019B5920435}" presName="hierRoot1" presStyleCnt="0">
        <dgm:presLayoutVars>
          <dgm:hierBranch val="init"/>
        </dgm:presLayoutVars>
      </dgm:prSet>
      <dgm:spPr/>
    </dgm:pt>
    <dgm:pt modelId="{7CCBCB3D-B725-4BF3-B953-2B793CB17107}" type="pres">
      <dgm:prSet presAssocID="{CCF2031C-2C9D-4F01-AD17-1019B5920435}" presName="rootComposite1" presStyleCnt="0"/>
      <dgm:spPr/>
    </dgm:pt>
    <dgm:pt modelId="{4EDF5BF3-7D83-414B-9F4E-4464C6036C16}" type="pres">
      <dgm:prSet presAssocID="{CCF2031C-2C9D-4F01-AD17-1019B5920435}" presName="rootText1" presStyleLbl="node0" presStyleIdx="0" presStyleCnt="1" custScaleY="341952" custLinFactNeighborX="-135" custLinFactNeighborY="-160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1FB591A-A0B8-4DB5-968A-D9ED5039694D}" type="pres">
      <dgm:prSet presAssocID="{CCF2031C-2C9D-4F01-AD17-1019B592043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B537B016-E66C-4096-9EED-B085D5F84603}" type="pres">
      <dgm:prSet presAssocID="{CCF2031C-2C9D-4F01-AD17-1019B5920435}" presName="hierChild2" presStyleCnt="0"/>
      <dgm:spPr/>
    </dgm:pt>
    <dgm:pt modelId="{57DFC86C-8FFD-44FD-8782-F8EA7839B76B}" type="pres">
      <dgm:prSet presAssocID="{B98AEE11-69A8-40E9-A829-448E5F6BF54A}" presName="Name64" presStyleLbl="parChTrans1D2" presStyleIdx="0" presStyleCnt="5"/>
      <dgm:spPr/>
      <dgm:t>
        <a:bodyPr/>
        <a:lstStyle/>
        <a:p>
          <a:endParaRPr lang="es-ES"/>
        </a:p>
      </dgm:t>
    </dgm:pt>
    <dgm:pt modelId="{0710776F-A7E3-4C91-931C-C29F34CD24F6}" type="pres">
      <dgm:prSet presAssocID="{E98DA02D-51A9-458B-9798-7E266C5C048D}" presName="hierRoot2" presStyleCnt="0">
        <dgm:presLayoutVars>
          <dgm:hierBranch val="init"/>
        </dgm:presLayoutVars>
      </dgm:prSet>
      <dgm:spPr/>
    </dgm:pt>
    <dgm:pt modelId="{677C45A0-0ACA-4EFF-B4D9-B38DC0D8E474}" type="pres">
      <dgm:prSet presAssocID="{E98DA02D-51A9-458B-9798-7E266C5C048D}" presName="rootComposite" presStyleCnt="0"/>
      <dgm:spPr/>
    </dgm:pt>
    <dgm:pt modelId="{BCC17734-B8C1-4BF7-A678-69CD6A3B4B58}" type="pres">
      <dgm:prSet presAssocID="{E98DA02D-51A9-458B-9798-7E266C5C048D}" presName="rootText" presStyleLbl="node2" presStyleIdx="0" presStyleCnt="4" custScaleY="608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38C3BD-D474-42BF-B0D6-E435F403571C}" type="pres">
      <dgm:prSet presAssocID="{E98DA02D-51A9-458B-9798-7E266C5C048D}" presName="rootConnector" presStyleLbl="node2" presStyleIdx="0" presStyleCnt="4"/>
      <dgm:spPr/>
      <dgm:t>
        <a:bodyPr/>
        <a:lstStyle/>
        <a:p>
          <a:endParaRPr lang="es-ES"/>
        </a:p>
      </dgm:t>
    </dgm:pt>
    <dgm:pt modelId="{30962EB0-5D3D-4F83-B135-FF89BDEEAB8F}" type="pres">
      <dgm:prSet presAssocID="{E98DA02D-51A9-458B-9798-7E266C5C048D}" presName="hierChild4" presStyleCnt="0"/>
      <dgm:spPr/>
    </dgm:pt>
    <dgm:pt modelId="{395A2A61-C467-4F59-9A36-ADA7D635DBAB}" type="pres">
      <dgm:prSet presAssocID="{E98DA02D-51A9-458B-9798-7E266C5C048D}" presName="hierChild5" presStyleCnt="0"/>
      <dgm:spPr/>
    </dgm:pt>
    <dgm:pt modelId="{C945AEDE-B760-412B-91C1-756E83751472}" type="pres">
      <dgm:prSet presAssocID="{4EFF88F4-0CF5-490D-899D-2A367675EA6B}" presName="Name64" presStyleLbl="parChTrans1D2" presStyleIdx="1" presStyleCnt="5"/>
      <dgm:spPr/>
      <dgm:t>
        <a:bodyPr/>
        <a:lstStyle/>
        <a:p>
          <a:endParaRPr lang="es-ES"/>
        </a:p>
      </dgm:t>
    </dgm:pt>
    <dgm:pt modelId="{427730EC-994F-4A56-898E-8E1A5F2F2F81}" type="pres">
      <dgm:prSet presAssocID="{2E50CD1E-CADF-4602-B55B-18240D202DD1}" presName="hierRoot2" presStyleCnt="0">
        <dgm:presLayoutVars>
          <dgm:hierBranch val="init"/>
        </dgm:presLayoutVars>
      </dgm:prSet>
      <dgm:spPr/>
    </dgm:pt>
    <dgm:pt modelId="{808E91DC-F6B3-4898-9F8F-EC1A6E8F682B}" type="pres">
      <dgm:prSet presAssocID="{2E50CD1E-CADF-4602-B55B-18240D202DD1}" presName="rootComposite" presStyleCnt="0"/>
      <dgm:spPr/>
    </dgm:pt>
    <dgm:pt modelId="{6C316C51-10FD-4036-87AF-F2CC441D68CC}" type="pres">
      <dgm:prSet presAssocID="{2E50CD1E-CADF-4602-B55B-18240D202DD1}" presName="rootText" presStyleLbl="node2" presStyleIdx="1" presStyleCnt="4" custScaleY="619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4E8C0FC-A94C-48B6-996D-C7207775ADF1}" type="pres">
      <dgm:prSet presAssocID="{2E50CD1E-CADF-4602-B55B-18240D202DD1}" presName="rootConnector" presStyleLbl="node2" presStyleIdx="1" presStyleCnt="4"/>
      <dgm:spPr/>
      <dgm:t>
        <a:bodyPr/>
        <a:lstStyle/>
        <a:p>
          <a:endParaRPr lang="es-ES"/>
        </a:p>
      </dgm:t>
    </dgm:pt>
    <dgm:pt modelId="{0F0FACCB-F387-4A8E-8E1C-5A01B1A4F57F}" type="pres">
      <dgm:prSet presAssocID="{2E50CD1E-CADF-4602-B55B-18240D202DD1}" presName="hierChild4" presStyleCnt="0"/>
      <dgm:spPr/>
    </dgm:pt>
    <dgm:pt modelId="{B7A34865-EC94-4706-8B28-5388EE222CE6}" type="pres">
      <dgm:prSet presAssocID="{2E50CD1E-CADF-4602-B55B-18240D202DD1}" presName="hierChild5" presStyleCnt="0"/>
      <dgm:spPr/>
    </dgm:pt>
    <dgm:pt modelId="{30D6CEBA-D6A3-4764-9ADE-46796960EDB6}" type="pres">
      <dgm:prSet presAssocID="{48D8C4E9-2BFA-4353-A1A8-60B6B3993585}" presName="Name64" presStyleLbl="parChTrans1D2" presStyleIdx="2" presStyleCnt="5"/>
      <dgm:spPr/>
      <dgm:t>
        <a:bodyPr/>
        <a:lstStyle/>
        <a:p>
          <a:endParaRPr lang="es-ES"/>
        </a:p>
      </dgm:t>
    </dgm:pt>
    <dgm:pt modelId="{BAB4DB84-3E72-4078-8306-63A0937874EC}" type="pres">
      <dgm:prSet presAssocID="{B50B5805-6252-42A7-A4E6-DF56FB87075D}" presName="hierRoot2" presStyleCnt="0">
        <dgm:presLayoutVars>
          <dgm:hierBranch val="init"/>
        </dgm:presLayoutVars>
      </dgm:prSet>
      <dgm:spPr/>
    </dgm:pt>
    <dgm:pt modelId="{5F41E5CE-1A39-49FD-AB09-6143DBB16049}" type="pres">
      <dgm:prSet presAssocID="{B50B5805-6252-42A7-A4E6-DF56FB87075D}" presName="rootComposite" presStyleCnt="0"/>
      <dgm:spPr/>
    </dgm:pt>
    <dgm:pt modelId="{74071B68-6B5A-4C77-8CA8-7B56A73EBF8E}" type="pres">
      <dgm:prSet presAssocID="{B50B5805-6252-42A7-A4E6-DF56FB87075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FB7AD1-F689-4649-92DA-D4D0019F7708}" type="pres">
      <dgm:prSet presAssocID="{B50B5805-6252-42A7-A4E6-DF56FB87075D}" presName="rootConnector" presStyleLbl="node2" presStyleIdx="2" presStyleCnt="4"/>
      <dgm:spPr/>
      <dgm:t>
        <a:bodyPr/>
        <a:lstStyle/>
        <a:p>
          <a:endParaRPr lang="es-ES"/>
        </a:p>
      </dgm:t>
    </dgm:pt>
    <dgm:pt modelId="{2B05C401-32EF-482E-9A21-654084117B0A}" type="pres">
      <dgm:prSet presAssocID="{B50B5805-6252-42A7-A4E6-DF56FB87075D}" presName="hierChild4" presStyleCnt="0"/>
      <dgm:spPr/>
    </dgm:pt>
    <dgm:pt modelId="{CC95DD15-336A-424F-84E3-1FD095574994}" type="pres">
      <dgm:prSet presAssocID="{B50B5805-6252-42A7-A4E6-DF56FB87075D}" presName="hierChild5" presStyleCnt="0"/>
      <dgm:spPr/>
    </dgm:pt>
    <dgm:pt modelId="{3EEBED8C-F351-4581-9425-9CF1E4AF8646}" type="pres">
      <dgm:prSet presAssocID="{681D7C07-F8EA-4411-99AC-F2D7AD08577B}" presName="Name64" presStyleLbl="parChTrans1D2" presStyleIdx="3" presStyleCnt="5"/>
      <dgm:spPr/>
      <dgm:t>
        <a:bodyPr/>
        <a:lstStyle/>
        <a:p>
          <a:endParaRPr lang="es-ES"/>
        </a:p>
      </dgm:t>
    </dgm:pt>
    <dgm:pt modelId="{B7406E89-EB2C-4CEA-B007-F74EA7B74AC8}" type="pres">
      <dgm:prSet presAssocID="{A5812D40-391F-4706-B468-4653B2442F66}" presName="hierRoot2" presStyleCnt="0">
        <dgm:presLayoutVars>
          <dgm:hierBranch val="init"/>
        </dgm:presLayoutVars>
      </dgm:prSet>
      <dgm:spPr/>
    </dgm:pt>
    <dgm:pt modelId="{7856387F-5AFD-4141-BBD1-F23FF9226483}" type="pres">
      <dgm:prSet presAssocID="{A5812D40-391F-4706-B468-4653B2442F66}" presName="rootComposite" presStyleCnt="0"/>
      <dgm:spPr/>
    </dgm:pt>
    <dgm:pt modelId="{31B9AD08-D6C2-435B-A4FD-6BB147690BB2}" type="pres">
      <dgm:prSet presAssocID="{A5812D40-391F-4706-B468-4653B2442F66}" presName="rootText" presStyleLbl="node2" presStyleIdx="3" presStyleCnt="4" custScaleY="733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DC110CD-5826-4D93-A6DC-9DD078EBC886}" type="pres">
      <dgm:prSet presAssocID="{A5812D40-391F-4706-B468-4653B2442F66}" presName="rootConnector" presStyleLbl="node2" presStyleIdx="3" presStyleCnt="4"/>
      <dgm:spPr/>
      <dgm:t>
        <a:bodyPr/>
        <a:lstStyle/>
        <a:p>
          <a:endParaRPr lang="es-ES"/>
        </a:p>
      </dgm:t>
    </dgm:pt>
    <dgm:pt modelId="{A0836B00-5939-400E-878E-41788C3BA728}" type="pres">
      <dgm:prSet presAssocID="{A5812D40-391F-4706-B468-4653B2442F66}" presName="hierChild4" presStyleCnt="0"/>
      <dgm:spPr/>
    </dgm:pt>
    <dgm:pt modelId="{C9C08CE4-D42E-4689-81EC-393766E2A731}" type="pres">
      <dgm:prSet presAssocID="{A5812D40-391F-4706-B468-4653B2442F66}" presName="hierChild5" presStyleCnt="0"/>
      <dgm:spPr/>
    </dgm:pt>
    <dgm:pt modelId="{2B41D963-0F23-469E-AD17-D73BB76980C7}" type="pres">
      <dgm:prSet presAssocID="{CCF2031C-2C9D-4F01-AD17-1019B5920435}" presName="hierChild3" presStyleCnt="0"/>
      <dgm:spPr/>
    </dgm:pt>
    <dgm:pt modelId="{3B006D6F-5813-4ABF-A5DF-F7A07A5FA289}" type="pres">
      <dgm:prSet presAssocID="{64D90B85-3343-48D9-9595-C1BEFA39EB38}" presName="Name115" presStyleLbl="parChTrans1D2" presStyleIdx="4" presStyleCnt="5"/>
      <dgm:spPr/>
      <dgm:t>
        <a:bodyPr/>
        <a:lstStyle/>
        <a:p>
          <a:endParaRPr lang="es-ES"/>
        </a:p>
      </dgm:t>
    </dgm:pt>
    <dgm:pt modelId="{A24C0B49-6119-4C30-A501-262DE91F528D}" type="pres">
      <dgm:prSet presAssocID="{ACCA481D-64A5-4246-8F1B-2D0E987B7825}" presName="hierRoot3" presStyleCnt="0">
        <dgm:presLayoutVars>
          <dgm:hierBranch val="init"/>
        </dgm:presLayoutVars>
      </dgm:prSet>
      <dgm:spPr/>
    </dgm:pt>
    <dgm:pt modelId="{018D53AC-62BC-4AEC-A345-78E442906292}" type="pres">
      <dgm:prSet presAssocID="{ACCA481D-64A5-4246-8F1B-2D0E987B7825}" presName="rootComposite3" presStyleCnt="0"/>
      <dgm:spPr/>
    </dgm:pt>
    <dgm:pt modelId="{D905E069-51C8-403A-9F8E-1D7C57164AE9}" type="pres">
      <dgm:prSet presAssocID="{ACCA481D-64A5-4246-8F1B-2D0E987B7825}" presName="rootText3" presStyleLbl="asst1" presStyleIdx="0" presStyleCnt="1" custScaleY="230345" custLinFactY="60937" custLinFactNeighborX="447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6110738-D9A9-4BBB-A28F-EEA519D0FC6A}" type="pres">
      <dgm:prSet presAssocID="{ACCA481D-64A5-4246-8F1B-2D0E987B7825}" presName="rootConnector3" presStyleLbl="asst1" presStyleIdx="0" presStyleCnt="1"/>
      <dgm:spPr/>
      <dgm:t>
        <a:bodyPr/>
        <a:lstStyle/>
        <a:p>
          <a:endParaRPr lang="es-ES"/>
        </a:p>
      </dgm:t>
    </dgm:pt>
    <dgm:pt modelId="{05655347-F4E9-44BC-972C-AD234619A933}" type="pres">
      <dgm:prSet presAssocID="{ACCA481D-64A5-4246-8F1B-2D0E987B7825}" presName="hierChild6" presStyleCnt="0"/>
      <dgm:spPr/>
    </dgm:pt>
    <dgm:pt modelId="{C107EE3D-8F12-43EA-A9DA-23DC889B8532}" type="pres">
      <dgm:prSet presAssocID="{ACCA481D-64A5-4246-8F1B-2D0E987B7825}" presName="hierChild7" presStyleCnt="0"/>
      <dgm:spPr/>
    </dgm:pt>
  </dgm:ptLst>
  <dgm:cxnLst>
    <dgm:cxn modelId="{D3CD8C10-813A-4C04-AFA2-26B92CC370A5}" type="presOf" srcId="{B98AEE11-69A8-40E9-A829-448E5F6BF54A}" destId="{57DFC86C-8FFD-44FD-8782-F8EA7839B76B}" srcOrd="0" destOrd="0" presId="urn:microsoft.com/office/officeart/2009/3/layout/HorizontalOrganizationChart"/>
    <dgm:cxn modelId="{6240A67E-3FC7-4E91-B3A7-201AAE29166B}" type="presOf" srcId="{ACCA481D-64A5-4246-8F1B-2D0E987B7825}" destId="{96110738-D9A9-4BBB-A28F-EEA519D0FC6A}" srcOrd="1" destOrd="0" presId="urn:microsoft.com/office/officeart/2009/3/layout/HorizontalOrganizationChart"/>
    <dgm:cxn modelId="{9F9E188D-8AAA-4323-ADD5-C6FB5D752042}" type="presOf" srcId="{48D8C4E9-2BFA-4353-A1A8-60B6B3993585}" destId="{30D6CEBA-D6A3-4764-9ADE-46796960EDB6}" srcOrd="0" destOrd="0" presId="urn:microsoft.com/office/officeart/2009/3/layout/HorizontalOrganizationChart"/>
    <dgm:cxn modelId="{8ABBA908-BEE2-4C88-B012-8E78502C2FB5}" type="presOf" srcId="{A5812D40-391F-4706-B468-4653B2442F66}" destId="{31B9AD08-D6C2-435B-A4FD-6BB147690BB2}" srcOrd="0" destOrd="0" presId="urn:microsoft.com/office/officeart/2009/3/layout/HorizontalOrganizationChart"/>
    <dgm:cxn modelId="{495A3CED-B833-4D69-B53E-C05E01547006}" type="presOf" srcId="{2E50CD1E-CADF-4602-B55B-18240D202DD1}" destId="{D4E8C0FC-A94C-48B6-996D-C7207775ADF1}" srcOrd="1" destOrd="0" presId="urn:microsoft.com/office/officeart/2009/3/layout/HorizontalOrganizationChart"/>
    <dgm:cxn modelId="{BDC495A5-EF8E-4BE7-B947-B9CA6DF42C2D}" srcId="{CCF2031C-2C9D-4F01-AD17-1019B5920435}" destId="{E98DA02D-51A9-458B-9798-7E266C5C048D}" srcOrd="1" destOrd="0" parTransId="{B98AEE11-69A8-40E9-A829-448E5F6BF54A}" sibTransId="{23AD6693-7558-49B4-89BC-DD3B4008E1E1}"/>
    <dgm:cxn modelId="{99D08EF8-DB82-4040-B53E-85F22924F1DA}" type="presOf" srcId="{64D90B85-3343-48D9-9595-C1BEFA39EB38}" destId="{3B006D6F-5813-4ABF-A5DF-F7A07A5FA289}" srcOrd="0" destOrd="0" presId="urn:microsoft.com/office/officeart/2009/3/layout/HorizontalOrganizationChart"/>
    <dgm:cxn modelId="{13AF2899-780E-4096-87C9-FE8FAF08933C}" type="presOf" srcId="{B50B5805-6252-42A7-A4E6-DF56FB87075D}" destId="{74071B68-6B5A-4C77-8CA8-7B56A73EBF8E}" srcOrd="0" destOrd="0" presId="urn:microsoft.com/office/officeart/2009/3/layout/HorizontalOrganizationChart"/>
    <dgm:cxn modelId="{3AA3DB20-4223-429C-B761-E68A1383E62C}" type="presOf" srcId="{A5812D40-391F-4706-B468-4653B2442F66}" destId="{FDC110CD-5826-4D93-A6DC-9DD078EBC886}" srcOrd="1" destOrd="0" presId="urn:microsoft.com/office/officeart/2009/3/layout/HorizontalOrganizationChart"/>
    <dgm:cxn modelId="{ED7E74A0-E620-450A-9143-3C832064D94D}" type="presOf" srcId="{2E50CD1E-CADF-4602-B55B-18240D202DD1}" destId="{6C316C51-10FD-4036-87AF-F2CC441D68CC}" srcOrd="0" destOrd="0" presId="urn:microsoft.com/office/officeart/2009/3/layout/HorizontalOrganizationChart"/>
    <dgm:cxn modelId="{90452379-0C1A-4144-B9CA-FBF9BD91375A}" srcId="{CCF2031C-2C9D-4F01-AD17-1019B5920435}" destId="{ACCA481D-64A5-4246-8F1B-2D0E987B7825}" srcOrd="0" destOrd="0" parTransId="{64D90B85-3343-48D9-9595-C1BEFA39EB38}" sibTransId="{F6A31444-C98D-4240-A570-EE0AAD5FCF9A}"/>
    <dgm:cxn modelId="{302CF501-200F-4B4F-9481-1A25A915F823}" srcId="{1D1C9EAF-0EDB-4380-8A5D-4AF8BAFBC1E2}" destId="{CCF2031C-2C9D-4F01-AD17-1019B5920435}" srcOrd="0" destOrd="0" parTransId="{9D48ACCF-F0E8-4A89-9933-EC71E18D7E48}" sibTransId="{5F87D976-C68C-4FC7-8D5E-DB5F67FD6191}"/>
    <dgm:cxn modelId="{DE444186-57A2-4CCC-809D-2FA8815C62E2}" srcId="{CCF2031C-2C9D-4F01-AD17-1019B5920435}" destId="{A5812D40-391F-4706-B468-4653B2442F66}" srcOrd="4" destOrd="0" parTransId="{681D7C07-F8EA-4411-99AC-F2D7AD08577B}" sibTransId="{9D63D938-695D-4263-9CAC-822C874015C5}"/>
    <dgm:cxn modelId="{4F8A9B5B-59D0-487F-8605-26F81CE62BC1}" type="presOf" srcId="{E98DA02D-51A9-458B-9798-7E266C5C048D}" destId="{BCC17734-B8C1-4BF7-A678-69CD6A3B4B58}" srcOrd="0" destOrd="0" presId="urn:microsoft.com/office/officeart/2009/3/layout/HorizontalOrganizationChart"/>
    <dgm:cxn modelId="{8A10BA72-1067-497B-8EEF-A0793210122D}" type="presOf" srcId="{B50B5805-6252-42A7-A4E6-DF56FB87075D}" destId="{B3FB7AD1-F689-4649-92DA-D4D0019F7708}" srcOrd="1" destOrd="0" presId="urn:microsoft.com/office/officeart/2009/3/layout/HorizontalOrganizationChart"/>
    <dgm:cxn modelId="{33074EF8-80C4-4B49-B946-A684A2FF28F3}" type="presOf" srcId="{ACCA481D-64A5-4246-8F1B-2D0E987B7825}" destId="{D905E069-51C8-403A-9F8E-1D7C57164AE9}" srcOrd="0" destOrd="0" presId="urn:microsoft.com/office/officeart/2009/3/layout/HorizontalOrganizationChart"/>
    <dgm:cxn modelId="{6A4C8FEA-5FBD-4D1C-B4D0-150C91D9E6E9}" srcId="{CCF2031C-2C9D-4F01-AD17-1019B5920435}" destId="{B50B5805-6252-42A7-A4E6-DF56FB87075D}" srcOrd="3" destOrd="0" parTransId="{48D8C4E9-2BFA-4353-A1A8-60B6B3993585}" sibTransId="{26EF9C29-03FE-4B2B-82B1-877BAF821F3F}"/>
    <dgm:cxn modelId="{41E99907-612E-4AD2-A4FC-7168F84F4B8A}" type="presOf" srcId="{4EFF88F4-0CF5-490D-899D-2A367675EA6B}" destId="{C945AEDE-B760-412B-91C1-756E83751472}" srcOrd="0" destOrd="0" presId="urn:microsoft.com/office/officeart/2009/3/layout/HorizontalOrganizationChart"/>
    <dgm:cxn modelId="{85149D9A-DA5E-4E08-B0BF-4CBC0D5BB357}" srcId="{CCF2031C-2C9D-4F01-AD17-1019B5920435}" destId="{2E50CD1E-CADF-4602-B55B-18240D202DD1}" srcOrd="2" destOrd="0" parTransId="{4EFF88F4-0CF5-490D-899D-2A367675EA6B}" sibTransId="{DB01AB41-32EC-4D66-8714-DDE3509924AF}"/>
    <dgm:cxn modelId="{0DE15A97-77DD-4BFF-AF50-553935751EE0}" type="presOf" srcId="{1D1C9EAF-0EDB-4380-8A5D-4AF8BAFBC1E2}" destId="{A9F41FDE-1D4D-40AD-AB53-FD5A835E3A89}" srcOrd="0" destOrd="0" presId="urn:microsoft.com/office/officeart/2009/3/layout/HorizontalOrganizationChart"/>
    <dgm:cxn modelId="{D365AF9B-66A9-49C3-9A2E-69FFB3361C3E}" type="presOf" srcId="{CCF2031C-2C9D-4F01-AD17-1019B5920435}" destId="{51FB591A-A0B8-4DB5-968A-D9ED5039694D}" srcOrd="1" destOrd="0" presId="urn:microsoft.com/office/officeart/2009/3/layout/HorizontalOrganizationChart"/>
    <dgm:cxn modelId="{B1F4A6F1-F779-4423-ACB5-14741EB3E7DA}" type="presOf" srcId="{681D7C07-F8EA-4411-99AC-F2D7AD08577B}" destId="{3EEBED8C-F351-4581-9425-9CF1E4AF8646}" srcOrd="0" destOrd="0" presId="urn:microsoft.com/office/officeart/2009/3/layout/HorizontalOrganizationChart"/>
    <dgm:cxn modelId="{EC02DEB4-65FF-4867-8345-3C3D69B78146}" type="presOf" srcId="{CCF2031C-2C9D-4F01-AD17-1019B5920435}" destId="{4EDF5BF3-7D83-414B-9F4E-4464C6036C16}" srcOrd="0" destOrd="0" presId="urn:microsoft.com/office/officeart/2009/3/layout/HorizontalOrganizationChart"/>
    <dgm:cxn modelId="{61B9A9FB-076C-4978-9EE8-5C40BC31AE24}" type="presOf" srcId="{E98DA02D-51A9-458B-9798-7E266C5C048D}" destId="{B738C3BD-D474-42BF-B0D6-E435F403571C}" srcOrd="1" destOrd="0" presId="urn:microsoft.com/office/officeart/2009/3/layout/HorizontalOrganizationChart"/>
    <dgm:cxn modelId="{0B1DCE3A-590E-465A-B5AF-2644648CEBED}" type="presParOf" srcId="{A9F41FDE-1D4D-40AD-AB53-FD5A835E3A89}" destId="{4C8BDEC7-5394-433A-9740-2107B1E6E5B3}" srcOrd="0" destOrd="0" presId="urn:microsoft.com/office/officeart/2009/3/layout/HorizontalOrganizationChart"/>
    <dgm:cxn modelId="{EECD2D76-E503-4E75-A13F-C76207466555}" type="presParOf" srcId="{4C8BDEC7-5394-433A-9740-2107B1E6E5B3}" destId="{7CCBCB3D-B725-4BF3-B953-2B793CB17107}" srcOrd="0" destOrd="0" presId="urn:microsoft.com/office/officeart/2009/3/layout/HorizontalOrganizationChart"/>
    <dgm:cxn modelId="{C4D2E2A5-4619-4865-895C-FB9E27405EBD}" type="presParOf" srcId="{7CCBCB3D-B725-4BF3-B953-2B793CB17107}" destId="{4EDF5BF3-7D83-414B-9F4E-4464C6036C16}" srcOrd="0" destOrd="0" presId="urn:microsoft.com/office/officeart/2009/3/layout/HorizontalOrganizationChart"/>
    <dgm:cxn modelId="{BE5986AD-005B-42E4-8FB1-8A214C03FC51}" type="presParOf" srcId="{7CCBCB3D-B725-4BF3-B953-2B793CB17107}" destId="{51FB591A-A0B8-4DB5-968A-D9ED5039694D}" srcOrd="1" destOrd="0" presId="urn:microsoft.com/office/officeart/2009/3/layout/HorizontalOrganizationChart"/>
    <dgm:cxn modelId="{B9A992F7-3510-42A1-89F9-A6B52B437ABF}" type="presParOf" srcId="{4C8BDEC7-5394-433A-9740-2107B1E6E5B3}" destId="{B537B016-E66C-4096-9EED-B085D5F84603}" srcOrd="1" destOrd="0" presId="urn:microsoft.com/office/officeart/2009/3/layout/HorizontalOrganizationChart"/>
    <dgm:cxn modelId="{C2086186-CE42-4142-93F4-B1C44826EE47}" type="presParOf" srcId="{B537B016-E66C-4096-9EED-B085D5F84603}" destId="{57DFC86C-8FFD-44FD-8782-F8EA7839B76B}" srcOrd="0" destOrd="0" presId="urn:microsoft.com/office/officeart/2009/3/layout/HorizontalOrganizationChart"/>
    <dgm:cxn modelId="{D3F98133-4225-4F11-9CD6-529E01783185}" type="presParOf" srcId="{B537B016-E66C-4096-9EED-B085D5F84603}" destId="{0710776F-A7E3-4C91-931C-C29F34CD24F6}" srcOrd="1" destOrd="0" presId="urn:microsoft.com/office/officeart/2009/3/layout/HorizontalOrganizationChart"/>
    <dgm:cxn modelId="{3C56160E-A84D-4EC5-A976-DBBC618AD287}" type="presParOf" srcId="{0710776F-A7E3-4C91-931C-C29F34CD24F6}" destId="{677C45A0-0ACA-4EFF-B4D9-B38DC0D8E474}" srcOrd="0" destOrd="0" presId="urn:microsoft.com/office/officeart/2009/3/layout/HorizontalOrganizationChart"/>
    <dgm:cxn modelId="{46AACB7B-97F0-433C-A7C3-E958F71B488A}" type="presParOf" srcId="{677C45A0-0ACA-4EFF-B4D9-B38DC0D8E474}" destId="{BCC17734-B8C1-4BF7-A678-69CD6A3B4B58}" srcOrd="0" destOrd="0" presId="urn:microsoft.com/office/officeart/2009/3/layout/HorizontalOrganizationChart"/>
    <dgm:cxn modelId="{285DAB0E-225D-4715-9C68-823E27E410E1}" type="presParOf" srcId="{677C45A0-0ACA-4EFF-B4D9-B38DC0D8E474}" destId="{B738C3BD-D474-42BF-B0D6-E435F403571C}" srcOrd="1" destOrd="0" presId="urn:microsoft.com/office/officeart/2009/3/layout/HorizontalOrganizationChart"/>
    <dgm:cxn modelId="{F6E92BD6-2330-4B1E-8568-3EF0E4B505B5}" type="presParOf" srcId="{0710776F-A7E3-4C91-931C-C29F34CD24F6}" destId="{30962EB0-5D3D-4F83-B135-FF89BDEEAB8F}" srcOrd="1" destOrd="0" presId="urn:microsoft.com/office/officeart/2009/3/layout/HorizontalOrganizationChart"/>
    <dgm:cxn modelId="{C1A06628-FCB1-417D-BC75-881335AD967E}" type="presParOf" srcId="{0710776F-A7E3-4C91-931C-C29F34CD24F6}" destId="{395A2A61-C467-4F59-9A36-ADA7D635DBAB}" srcOrd="2" destOrd="0" presId="urn:microsoft.com/office/officeart/2009/3/layout/HorizontalOrganizationChart"/>
    <dgm:cxn modelId="{2CBDC6D3-9C0B-4159-A273-97D2B1E16B81}" type="presParOf" srcId="{B537B016-E66C-4096-9EED-B085D5F84603}" destId="{C945AEDE-B760-412B-91C1-756E83751472}" srcOrd="2" destOrd="0" presId="urn:microsoft.com/office/officeart/2009/3/layout/HorizontalOrganizationChart"/>
    <dgm:cxn modelId="{C9A36849-878E-42BD-B1CD-292953357A6E}" type="presParOf" srcId="{B537B016-E66C-4096-9EED-B085D5F84603}" destId="{427730EC-994F-4A56-898E-8E1A5F2F2F81}" srcOrd="3" destOrd="0" presId="urn:microsoft.com/office/officeart/2009/3/layout/HorizontalOrganizationChart"/>
    <dgm:cxn modelId="{3DE52C0B-197A-4800-B44E-7EE694EFDFA6}" type="presParOf" srcId="{427730EC-994F-4A56-898E-8E1A5F2F2F81}" destId="{808E91DC-F6B3-4898-9F8F-EC1A6E8F682B}" srcOrd="0" destOrd="0" presId="urn:microsoft.com/office/officeart/2009/3/layout/HorizontalOrganizationChart"/>
    <dgm:cxn modelId="{FD5D4D9D-B343-4E37-BFD1-271EF4A1F5BD}" type="presParOf" srcId="{808E91DC-F6B3-4898-9F8F-EC1A6E8F682B}" destId="{6C316C51-10FD-4036-87AF-F2CC441D68CC}" srcOrd="0" destOrd="0" presId="urn:microsoft.com/office/officeart/2009/3/layout/HorizontalOrganizationChart"/>
    <dgm:cxn modelId="{3C6473BE-B47E-4424-A8CD-FAF7A57229F0}" type="presParOf" srcId="{808E91DC-F6B3-4898-9F8F-EC1A6E8F682B}" destId="{D4E8C0FC-A94C-48B6-996D-C7207775ADF1}" srcOrd="1" destOrd="0" presId="urn:microsoft.com/office/officeart/2009/3/layout/HorizontalOrganizationChart"/>
    <dgm:cxn modelId="{1CC39115-51D8-492E-9665-E980C52EE156}" type="presParOf" srcId="{427730EC-994F-4A56-898E-8E1A5F2F2F81}" destId="{0F0FACCB-F387-4A8E-8E1C-5A01B1A4F57F}" srcOrd="1" destOrd="0" presId="urn:microsoft.com/office/officeart/2009/3/layout/HorizontalOrganizationChart"/>
    <dgm:cxn modelId="{6E77485B-95DD-4202-896C-21C4AB78E4A4}" type="presParOf" srcId="{427730EC-994F-4A56-898E-8E1A5F2F2F81}" destId="{B7A34865-EC94-4706-8B28-5388EE222CE6}" srcOrd="2" destOrd="0" presId="urn:microsoft.com/office/officeart/2009/3/layout/HorizontalOrganizationChart"/>
    <dgm:cxn modelId="{A0149BCB-DB51-42C6-BC9C-F9D9EAA1980F}" type="presParOf" srcId="{B537B016-E66C-4096-9EED-B085D5F84603}" destId="{30D6CEBA-D6A3-4764-9ADE-46796960EDB6}" srcOrd="4" destOrd="0" presId="urn:microsoft.com/office/officeart/2009/3/layout/HorizontalOrganizationChart"/>
    <dgm:cxn modelId="{2CF68C3A-CDE1-459B-8F9B-19A1220D0D25}" type="presParOf" srcId="{B537B016-E66C-4096-9EED-B085D5F84603}" destId="{BAB4DB84-3E72-4078-8306-63A0937874EC}" srcOrd="5" destOrd="0" presId="urn:microsoft.com/office/officeart/2009/3/layout/HorizontalOrganizationChart"/>
    <dgm:cxn modelId="{43AFA53D-BDBE-482E-9219-B6DA84C17634}" type="presParOf" srcId="{BAB4DB84-3E72-4078-8306-63A0937874EC}" destId="{5F41E5CE-1A39-49FD-AB09-6143DBB16049}" srcOrd="0" destOrd="0" presId="urn:microsoft.com/office/officeart/2009/3/layout/HorizontalOrganizationChart"/>
    <dgm:cxn modelId="{728DA2E4-C06C-4A88-9CBE-78E0AC8B79F3}" type="presParOf" srcId="{5F41E5CE-1A39-49FD-AB09-6143DBB16049}" destId="{74071B68-6B5A-4C77-8CA8-7B56A73EBF8E}" srcOrd="0" destOrd="0" presId="urn:microsoft.com/office/officeart/2009/3/layout/HorizontalOrganizationChart"/>
    <dgm:cxn modelId="{0C438559-C6BF-49E7-992E-B640BECB8663}" type="presParOf" srcId="{5F41E5CE-1A39-49FD-AB09-6143DBB16049}" destId="{B3FB7AD1-F689-4649-92DA-D4D0019F7708}" srcOrd="1" destOrd="0" presId="urn:microsoft.com/office/officeart/2009/3/layout/HorizontalOrganizationChart"/>
    <dgm:cxn modelId="{7BF625F4-2BAA-4626-A5AC-B1EE96E55FE0}" type="presParOf" srcId="{BAB4DB84-3E72-4078-8306-63A0937874EC}" destId="{2B05C401-32EF-482E-9A21-654084117B0A}" srcOrd="1" destOrd="0" presId="urn:microsoft.com/office/officeart/2009/3/layout/HorizontalOrganizationChart"/>
    <dgm:cxn modelId="{8646152C-6EAE-461D-932E-F32845B160F2}" type="presParOf" srcId="{BAB4DB84-3E72-4078-8306-63A0937874EC}" destId="{CC95DD15-336A-424F-84E3-1FD095574994}" srcOrd="2" destOrd="0" presId="urn:microsoft.com/office/officeart/2009/3/layout/HorizontalOrganizationChart"/>
    <dgm:cxn modelId="{2847C0BB-B372-45EB-99A3-522009120866}" type="presParOf" srcId="{B537B016-E66C-4096-9EED-B085D5F84603}" destId="{3EEBED8C-F351-4581-9425-9CF1E4AF8646}" srcOrd="6" destOrd="0" presId="urn:microsoft.com/office/officeart/2009/3/layout/HorizontalOrganizationChart"/>
    <dgm:cxn modelId="{A1464F47-955B-4369-865E-7FC08AF13314}" type="presParOf" srcId="{B537B016-E66C-4096-9EED-B085D5F84603}" destId="{B7406E89-EB2C-4CEA-B007-F74EA7B74AC8}" srcOrd="7" destOrd="0" presId="urn:microsoft.com/office/officeart/2009/3/layout/HorizontalOrganizationChart"/>
    <dgm:cxn modelId="{4E2B5EAE-E0F4-41D5-9E85-17EB6C04A0F3}" type="presParOf" srcId="{B7406E89-EB2C-4CEA-B007-F74EA7B74AC8}" destId="{7856387F-5AFD-4141-BBD1-F23FF9226483}" srcOrd="0" destOrd="0" presId="urn:microsoft.com/office/officeart/2009/3/layout/HorizontalOrganizationChart"/>
    <dgm:cxn modelId="{C9FEF22D-8DB3-4401-A565-19F160DE9BE2}" type="presParOf" srcId="{7856387F-5AFD-4141-BBD1-F23FF9226483}" destId="{31B9AD08-D6C2-435B-A4FD-6BB147690BB2}" srcOrd="0" destOrd="0" presId="urn:microsoft.com/office/officeart/2009/3/layout/HorizontalOrganizationChart"/>
    <dgm:cxn modelId="{88EFCBCC-3068-468B-AB78-D81D33B64109}" type="presParOf" srcId="{7856387F-5AFD-4141-BBD1-F23FF9226483}" destId="{FDC110CD-5826-4D93-A6DC-9DD078EBC886}" srcOrd="1" destOrd="0" presId="urn:microsoft.com/office/officeart/2009/3/layout/HorizontalOrganizationChart"/>
    <dgm:cxn modelId="{392154B2-42F9-4BF9-BC38-BEA7D5DE6A1D}" type="presParOf" srcId="{B7406E89-EB2C-4CEA-B007-F74EA7B74AC8}" destId="{A0836B00-5939-400E-878E-41788C3BA728}" srcOrd="1" destOrd="0" presId="urn:microsoft.com/office/officeart/2009/3/layout/HorizontalOrganizationChart"/>
    <dgm:cxn modelId="{DA1F11CD-C2C2-4546-995E-EDFDD3C588CF}" type="presParOf" srcId="{B7406E89-EB2C-4CEA-B007-F74EA7B74AC8}" destId="{C9C08CE4-D42E-4689-81EC-393766E2A731}" srcOrd="2" destOrd="0" presId="urn:microsoft.com/office/officeart/2009/3/layout/HorizontalOrganizationChart"/>
    <dgm:cxn modelId="{76D73535-2A00-454C-BD93-E73008167028}" type="presParOf" srcId="{4C8BDEC7-5394-433A-9740-2107B1E6E5B3}" destId="{2B41D963-0F23-469E-AD17-D73BB76980C7}" srcOrd="2" destOrd="0" presId="urn:microsoft.com/office/officeart/2009/3/layout/HorizontalOrganizationChart"/>
    <dgm:cxn modelId="{0951148F-F47F-4DF1-AC16-BF407C689D6F}" type="presParOf" srcId="{2B41D963-0F23-469E-AD17-D73BB76980C7}" destId="{3B006D6F-5813-4ABF-A5DF-F7A07A5FA289}" srcOrd="0" destOrd="0" presId="urn:microsoft.com/office/officeart/2009/3/layout/HorizontalOrganizationChart"/>
    <dgm:cxn modelId="{E9840A4C-CEEB-4530-AF98-838C373F0815}" type="presParOf" srcId="{2B41D963-0F23-469E-AD17-D73BB76980C7}" destId="{A24C0B49-6119-4C30-A501-262DE91F528D}" srcOrd="1" destOrd="0" presId="urn:microsoft.com/office/officeart/2009/3/layout/HorizontalOrganizationChart"/>
    <dgm:cxn modelId="{49459AE7-FB09-4938-8248-DB6FC234F98B}" type="presParOf" srcId="{A24C0B49-6119-4C30-A501-262DE91F528D}" destId="{018D53AC-62BC-4AEC-A345-78E442906292}" srcOrd="0" destOrd="0" presId="urn:microsoft.com/office/officeart/2009/3/layout/HorizontalOrganizationChart"/>
    <dgm:cxn modelId="{ACDFBE3C-86FC-49BD-B00D-EFA40AFAEEE4}" type="presParOf" srcId="{018D53AC-62BC-4AEC-A345-78E442906292}" destId="{D905E069-51C8-403A-9F8E-1D7C57164AE9}" srcOrd="0" destOrd="0" presId="urn:microsoft.com/office/officeart/2009/3/layout/HorizontalOrganizationChart"/>
    <dgm:cxn modelId="{0077E149-9DD8-467A-BBB0-586D9E2C14B5}" type="presParOf" srcId="{018D53AC-62BC-4AEC-A345-78E442906292}" destId="{96110738-D9A9-4BBB-A28F-EEA519D0FC6A}" srcOrd="1" destOrd="0" presId="urn:microsoft.com/office/officeart/2009/3/layout/HorizontalOrganizationChart"/>
    <dgm:cxn modelId="{7234DDE4-1B6D-4C4F-87EE-50A2C2389D44}" type="presParOf" srcId="{A24C0B49-6119-4C30-A501-262DE91F528D}" destId="{05655347-F4E9-44BC-972C-AD234619A933}" srcOrd="1" destOrd="0" presId="urn:microsoft.com/office/officeart/2009/3/layout/HorizontalOrganizationChart"/>
    <dgm:cxn modelId="{2B71F479-5351-4C6A-AB58-2886A48982CC}" type="presParOf" srcId="{A24C0B49-6119-4C30-A501-262DE91F528D}" destId="{C107EE3D-8F12-43EA-A9DA-23DC889B853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8A0AEF-0D31-46AB-9083-2BC9C61012E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4F6FF64-FFCB-4097-8527-679B56F3D371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_tradnl" sz="3200" b="1" dirty="0" smtClean="0">
              <a:solidFill>
                <a:schemeClr val="tx1"/>
              </a:solidFill>
            </a:rPr>
            <a:t>Micropropagación</a:t>
          </a:r>
          <a:endParaRPr lang="es-ES" sz="3200" b="1" dirty="0">
            <a:solidFill>
              <a:schemeClr val="tx1"/>
            </a:solidFill>
          </a:endParaRPr>
        </a:p>
      </dgm:t>
    </dgm:pt>
    <dgm:pt modelId="{01564180-393E-4A25-A2B8-EDDBBA3161AA}" type="parTrans" cxnId="{5D72C46E-1A97-4F6A-9099-E1A3A7B95831}">
      <dgm:prSet/>
      <dgm:spPr/>
      <dgm:t>
        <a:bodyPr/>
        <a:lstStyle/>
        <a:p>
          <a:endParaRPr lang="es-ES"/>
        </a:p>
      </dgm:t>
    </dgm:pt>
    <dgm:pt modelId="{6BCE591D-32D0-4CE1-9C5E-F406D39FEED0}" type="sibTrans" cxnId="{5D72C46E-1A97-4F6A-9099-E1A3A7B95831}">
      <dgm:prSet/>
      <dgm:spPr/>
      <dgm:t>
        <a:bodyPr/>
        <a:lstStyle/>
        <a:p>
          <a:endParaRPr lang="es-ES"/>
        </a:p>
      </dgm:t>
    </dgm:pt>
    <dgm:pt modelId="{4E5D046B-D0A8-42F3-8FC3-5C06768B490D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0</a:t>
          </a:r>
        </a:p>
        <a:p>
          <a:r>
            <a:rPr lang="es-ES" sz="1800" dirty="0" smtClean="0">
              <a:solidFill>
                <a:schemeClr val="tx1"/>
              </a:solidFill>
            </a:rPr>
            <a:t>selección de la planta donante de explantes</a:t>
          </a:r>
          <a:endParaRPr lang="es-ES" sz="1800" dirty="0">
            <a:solidFill>
              <a:schemeClr val="tx1"/>
            </a:solidFill>
          </a:endParaRPr>
        </a:p>
      </dgm:t>
    </dgm:pt>
    <dgm:pt modelId="{E2E39023-4C49-4973-B79A-442E5C73690B}" type="parTrans" cxnId="{5DCE0854-E1C0-477E-8A57-024070C8B428}">
      <dgm:prSet/>
      <dgm:spPr/>
      <dgm:t>
        <a:bodyPr/>
        <a:lstStyle/>
        <a:p>
          <a:endParaRPr lang="es-ES"/>
        </a:p>
      </dgm:t>
    </dgm:pt>
    <dgm:pt modelId="{2E3B11F7-ACFD-46B8-A8EB-BC36B0CA49B4}" type="sibTrans" cxnId="{5DCE0854-E1C0-477E-8A57-024070C8B428}">
      <dgm:prSet/>
      <dgm:spPr/>
      <dgm:t>
        <a:bodyPr/>
        <a:lstStyle/>
        <a:p>
          <a:endParaRPr lang="es-ES"/>
        </a:p>
      </dgm:t>
    </dgm:pt>
    <dgm:pt modelId="{A3217DF4-4018-42E6-8ACC-5E84D679C31C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3</a:t>
          </a:r>
        </a:p>
        <a:p>
          <a:r>
            <a:rPr lang="es-ES" sz="2000" dirty="0" smtClean="0">
              <a:solidFill>
                <a:schemeClr val="tx1"/>
              </a:solidFill>
            </a:rPr>
            <a:t>multiplicación de brotes </a:t>
          </a:r>
          <a:endParaRPr lang="es-ES" sz="2000" dirty="0">
            <a:solidFill>
              <a:schemeClr val="tx1"/>
            </a:solidFill>
          </a:endParaRPr>
        </a:p>
      </dgm:t>
    </dgm:pt>
    <dgm:pt modelId="{44B77872-3592-4BB1-BF9F-874CC381F081}" type="parTrans" cxnId="{08D87FA8-B25F-4B26-9AE5-1BAB4E5B1162}">
      <dgm:prSet/>
      <dgm:spPr/>
      <dgm:t>
        <a:bodyPr/>
        <a:lstStyle/>
        <a:p>
          <a:endParaRPr lang="es-ES"/>
        </a:p>
      </dgm:t>
    </dgm:pt>
    <dgm:pt modelId="{613799F0-2574-4458-8134-E84AAA96B220}" type="sibTrans" cxnId="{08D87FA8-B25F-4B26-9AE5-1BAB4E5B1162}">
      <dgm:prSet/>
      <dgm:spPr/>
      <dgm:t>
        <a:bodyPr/>
        <a:lstStyle/>
        <a:p>
          <a:endParaRPr lang="es-ES"/>
        </a:p>
      </dgm:t>
    </dgm:pt>
    <dgm:pt modelId="{2922EB75-4298-432E-B956-76475A1AF324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4</a:t>
          </a:r>
        </a:p>
        <a:p>
          <a:r>
            <a:rPr lang="es-ES_tradnl" sz="2000" b="0" dirty="0" smtClean="0">
              <a:solidFill>
                <a:schemeClr val="tx1"/>
              </a:solidFill>
            </a:rPr>
            <a:t>Enraizamiento</a:t>
          </a:r>
          <a:endParaRPr lang="es-ES" sz="2000" b="0" dirty="0">
            <a:solidFill>
              <a:schemeClr val="tx1"/>
            </a:solidFill>
          </a:endParaRPr>
        </a:p>
      </dgm:t>
    </dgm:pt>
    <dgm:pt modelId="{916D49BB-1572-4310-A9C3-18D61884C8B6}" type="parTrans" cxnId="{8AF5F3A7-D250-43BF-87F9-56DCBD17DE88}">
      <dgm:prSet/>
      <dgm:spPr/>
      <dgm:t>
        <a:bodyPr/>
        <a:lstStyle/>
        <a:p>
          <a:endParaRPr lang="es-ES"/>
        </a:p>
      </dgm:t>
    </dgm:pt>
    <dgm:pt modelId="{12D0E884-8B4F-4E7B-9172-819EEC146679}" type="sibTrans" cxnId="{8AF5F3A7-D250-43BF-87F9-56DCBD17DE88}">
      <dgm:prSet/>
      <dgm:spPr/>
      <dgm:t>
        <a:bodyPr/>
        <a:lstStyle/>
        <a:p>
          <a:endParaRPr lang="es-ES"/>
        </a:p>
      </dgm:t>
    </dgm:pt>
    <dgm:pt modelId="{E78FC895-F003-4139-95F2-5073671B2580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1</a:t>
          </a:r>
        </a:p>
        <a:p>
          <a:r>
            <a:rPr lang="es-ES" sz="1800" b="0" dirty="0" smtClean="0">
              <a:solidFill>
                <a:schemeClr val="tx1"/>
              </a:solidFill>
            </a:rPr>
            <a:t>establecimiento del cultivo aséptico </a:t>
          </a:r>
          <a:endParaRPr lang="es-ES" sz="1800" b="0" dirty="0">
            <a:solidFill>
              <a:schemeClr val="tx1"/>
            </a:solidFill>
          </a:endParaRPr>
        </a:p>
      </dgm:t>
    </dgm:pt>
    <dgm:pt modelId="{B4DB06BF-E528-4E0D-ACF9-17EB44485129}" type="parTrans" cxnId="{45CFAABA-DD30-4208-85D4-52B07EBAD5D9}">
      <dgm:prSet/>
      <dgm:spPr/>
      <dgm:t>
        <a:bodyPr/>
        <a:lstStyle/>
        <a:p>
          <a:endParaRPr lang="es-ES"/>
        </a:p>
      </dgm:t>
    </dgm:pt>
    <dgm:pt modelId="{015F252F-71D7-4F2F-9E9B-2AAA82EC4901}" type="sibTrans" cxnId="{45CFAABA-DD30-4208-85D4-52B07EBAD5D9}">
      <dgm:prSet/>
      <dgm:spPr/>
      <dgm:t>
        <a:bodyPr/>
        <a:lstStyle/>
        <a:p>
          <a:endParaRPr lang="es-ES"/>
        </a:p>
      </dgm:t>
    </dgm:pt>
    <dgm:pt modelId="{63C37798-FB1D-4635-848E-4D18C1CD502F}">
      <dgm:prSet phldrT="[Texto]" custT="1"/>
      <dgm:spPr/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2</a:t>
          </a:r>
        </a:p>
        <a:p>
          <a:r>
            <a:rPr lang="es-ES" sz="2000" dirty="0" smtClean="0">
              <a:solidFill>
                <a:schemeClr val="tx1"/>
              </a:solidFill>
            </a:rPr>
            <a:t>inducción de brotes</a:t>
          </a:r>
          <a:endParaRPr lang="es-ES" sz="2000" b="1" dirty="0">
            <a:solidFill>
              <a:schemeClr val="tx1"/>
            </a:solidFill>
          </a:endParaRPr>
        </a:p>
      </dgm:t>
    </dgm:pt>
    <dgm:pt modelId="{D8DA146C-F8DF-449D-BEBC-ED9AB6583C6E}" type="parTrans" cxnId="{A8973B95-04BE-4577-9DF4-0C42D23691B4}">
      <dgm:prSet/>
      <dgm:spPr/>
      <dgm:t>
        <a:bodyPr/>
        <a:lstStyle/>
        <a:p>
          <a:endParaRPr lang="es-ES"/>
        </a:p>
      </dgm:t>
    </dgm:pt>
    <dgm:pt modelId="{D4796404-55F5-4A5B-B392-31E45E61A569}" type="sibTrans" cxnId="{A8973B95-04BE-4577-9DF4-0C42D23691B4}">
      <dgm:prSet/>
      <dgm:spPr/>
      <dgm:t>
        <a:bodyPr/>
        <a:lstStyle/>
        <a:p>
          <a:endParaRPr lang="es-ES"/>
        </a:p>
      </dgm:t>
    </dgm:pt>
    <dgm:pt modelId="{0B6D3E3A-F6BD-4C3F-9990-79CB3833512C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_tradnl" sz="2000" b="1" dirty="0" smtClean="0">
              <a:solidFill>
                <a:schemeClr val="tx1"/>
              </a:solidFill>
            </a:rPr>
            <a:t>Etapa 5</a:t>
          </a:r>
        </a:p>
        <a:p>
          <a:r>
            <a:rPr lang="es-ES_tradnl" sz="2000" dirty="0" smtClean="0">
              <a:solidFill>
                <a:schemeClr val="tx1"/>
              </a:solidFill>
            </a:rPr>
            <a:t>aclimatación</a:t>
          </a:r>
          <a:endParaRPr lang="es-ES" sz="2000" dirty="0">
            <a:solidFill>
              <a:schemeClr val="tx1"/>
            </a:solidFill>
          </a:endParaRPr>
        </a:p>
      </dgm:t>
    </dgm:pt>
    <dgm:pt modelId="{D5C0C018-5953-4C01-B628-48A189F3004F}" type="parTrans" cxnId="{10371BC3-4C38-49BC-B9B4-A975431CAD64}">
      <dgm:prSet/>
      <dgm:spPr/>
      <dgm:t>
        <a:bodyPr/>
        <a:lstStyle/>
        <a:p>
          <a:endParaRPr lang="es-ES"/>
        </a:p>
      </dgm:t>
    </dgm:pt>
    <dgm:pt modelId="{F4F5E717-AB0E-4FA2-BE05-94CA45FCA8F5}" type="sibTrans" cxnId="{10371BC3-4C38-49BC-B9B4-A975431CAD64}">
      <dgm:prSet/>
      <dgm:spPr/>
      <dgm:t>
        <a:bodyPr/>
        <a:lstStyle/>
        <a:p>
          <a:endParaRPr lang="es-ES"/>
        </a:p>
      </dgm:t>
    </dgm:pt>
    <dgm:pt modelId="{DDBDBF44-71B6-4248-95C3-259425021F5F}" type="pres">
      <dgm:prSet presAssocID="{758A0AEF-0D31-46AB-9083-2BC9C61012E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147657-6E78-4C48-BE98-C77450279162}" type="pres">
      <dgm:prSet presAssocID="{44F6FF64-FFCB-4097-8527-679B56F3D371}" presName="root1" presStyleCnt="0"/>
      <dgm:spPr/>
    </dgm:pt>
    <dgm:pt modelId="{BF211B3A-961E-45FB-A9DB-19942B85CCAC}" type="pres">
      <dgm:prSet presAssocID="{44F6FF64-FFCB-4097-8527-679B56F3D371}" presName="LevelOneTextNode" presStyleLbl="node0" presStyleIdx="0" presStyleCnt="1" custAng="0" custScaleX="110126" custScaleY="85679" custLinFactNeighborX="-29957" custLinFactNeighborY="-3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B423C5-BECF-4C69-9D96-98E0ABD91280}" type="pres">
      <dgm:prSet presAssocID="{44F6FF64-FFCB-4097-8527-679B56F3D371}" presName="level2hierChild" presStyleCnt="0"/>
      <dgm:spPr/>
    </dgm:pt>
    <dgm:pt modelId="{20BDACA6-C0E5-4AA2-93D6-B14A44AAEA42}" type="pres">
      <dgm:prSet presAssocID="{E2E39023-4C49-4973-B79A-442E5C73690B}" presName="conn2-1" presStyleLbl="parChTrans1D2" presStyleIdx="0" presStyleCnt="6"/>
      <dgm:spPr/>
      <dgm:t>
        <a:bodyPr/>
        <a:lstStyle/>
        <a:p>
          <a:endParaRPr lang="es-ES"/>
        </a:p>
      </dgm:t>
    </dgm:pt>
    <dgm:pt modelId="{5921B6AB-9358-4235-9F71-222180BD2402}" type="pres">
      <dgm:prSet presAssocID="{E2E39023-4C49-4973-B79A-442E5C73690B}" presName="connTx" presStyleLbl="parChTrans1D2" presStyleIdx="0" presStyleCnt="6"/>
      <dgm:spPr/>
      <dgm:t>
        <a:bodyPr/>
        <a:lstStyle/>
        <a:p>
          <a:endParaRPr lang="es-ES"/>
        </a:p>
      </dgm:t>
    </dgm:pt>
    <dgm:pt modelId="{0954D58C-F9FD-48A6-99C1-78E572EE4281}" type="pres">
      <dgm:prSet presAssocID="{4E5D046B-D0A8-42F3-8FC3-5C06768B490D}" presName="root2" presStyleCnt="0"/>
      <dgm:spPr/>
    </dgm:pt>
    <dgm:pt modelId="{95621509-4CA6-4E54-B767-40AF23A7E537}" type="pres">
      <dgm:prSet presAssocID="{4E5D046B-D0A8-42F3-8FC3-5C06768B490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E9970E-0908-44EE-89D5-6B0B1C7830D5}" type="pres">
      <dgm:prSet presAssocID="{4E5D046B-D0A8-42F3-8FC3-5C06768B490D}" presName="level3hierChild" presStyleCnt="0"/>
      <dgm:spPr/>
    </dgm:pt>
    <dgm:pt modelId="{E8028063-D395-43E8-B19F-972D5035B7AD}" type="pres">
      <dgm:prSet presAssocID="{B4DB06BF-E528-4E0D-ACF9-17EB44485129}" presName="conn2-1" presStyleLbl="parChTrans1D2" presStyleIdx="1" presStyleCnt="6"/>
      <dgm:spPr/>
      <dgm:t>
        <a:bodyPr/>
        <a:lstStyle/>
        <a:p>
          <a:endParaRPr lang="es-ES"/>
        </a:p>
      </dgm:t>
    </dgm:pt>
    <dgm:pt modelId="{55A4335D-5090-48F2-95B5-26D42ABCF2F6}" type="pres">
      <dgm:prSet presAssocID="{B4DB06BF-E528-4E0D-ACF9-17EB44485129}" presName="connTx" presStyleLbl="parChTrans1D2" presStyleIdx="1" presStyleCnt="6"/>
      <dgm:spPr/>
      <dgm:t>
        <a:bodyPr/>
        <a:lstStyle/>
        <a:p>
          <a:endParaRPr lang="es-ES"/>
        </a:p>
      </dgm:t>
    </dgm:pt>
    <dgm:pt modelId="{30549598-A8C7-4026-9D7B-407CB62C5D0C}" type="pres">
      <dgm:prSet presAssocID="{E78FC895-F003-4139-95F2-5073671B2580}" presName="root2" presStyleCnt="0"/>
      <dgm:spPr/>
    </dgm:pt>
    <dgm:pt modelId="{F019AE97-D322-402C-8D6F-68145DF2C99E}" type="pres">
      <dgm:prSet presAssocID="{E78FC895-F003-4139-95F2-5073671B258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7123E22-E8F9-4240-9E37-FC4EC2655809}" type="pres">
      <dgm:prSet presAssocID="{E78FC895-F003-4139-95F2-5073671B2580}" presName="level3hierChild" presStyleCnt="0"/>
      <dgm:spPr/>
    </dgm:pt>
    <dgm:pt modelId="{FF3739F3-1521-4D81-918C-056A1A9C2B08}" type="pres">
      <dgm:prSet presAssocID="{D8DA146C-F8DF-449D-BEBC-ED9AB6583C6E}" presName="conn2-1" presStyleLbl="parChTrans1D2" presStyleIdx="2" presStyleCnt="6"/>
      <dgm:spPr/>
      <dgm:t>
        <a:bodyPr/>
        <a:lstStyle/>
        <a:p>
          <a:endParaRPr lang="es-ES"/>
        </a:p>
      </dgm:t>
    </dgm:pt>
    <dgm:pt modelId="{8D040BDC-F3B8-4F46-AD60-10B8E546DA10}" type="pres">
      <dgm:prSet presAssocID="{D8DA146C-F8DF-449D-BEBC-ED9AB6583C6E}" presName="connTx" presStyleLbl="parChTrans1D2" presStyleIdx="2" presStyleCnt="6"/>
      <dgm:spPr/>
      <dgm:t>
        <a:bodyPr/>
        <a:lstStyle/>
        <a:p>
          <a:endParaRPr lang="es-ES"/>
        </a:p>
      </dgm:t>
    </dgm:pt>
    <dgm:pt modelId="{192E5A82-B51F-4961-886B-27B92C3AD84F}" type="pres">
      <dgm:prSet presAssocID="{63C37798-FB1D-4635-848E-4D18C1CD502F}" presName="root2" presStyleCnt="0"/>
      <dgm:spPr/>
    </dgm:pt>
    <dgm:pt modelId="{B12EBC19-A7EF-4875-8B2B-F84BE3E342B9}" type="pres">
      <dgm:prSet presAssocID="{63C37798-FB1D-4635-848E-4D18C1CD502F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DDA37C6-9250-4ACF-A15B-6275F4754315}" type="pres">
      <dgm:prSet presAssocID="{63C37798-FB1D-4635-848E-4D18C1CD502F}" presName="level3hierChild" presStyleCnt="0"/>
      <dgm:spPr/>
    </dgm:pt>
    <dgm:pt modelId="{80BF3015-F43C-4086-AD6F-4E12F6EE6511}" type="pres">
      <dgm:prSet presAssocID="{44B77872-3592-4BB1-BF9F-874CC381F081}" presName="conn2-1" presStyleLbl="parChTrans1D2" presStyleIdx="3" presStyleCnt="6"/>
      <dgm:spPr/>
      <dgm:t>
        <a:bodyPr/>
        <a:lstStyle/>
        <a:p>
          <a:endParaRPr lang="es-ES"/>
        </a:p>
      </dgm:t>
    </dgm:pt>
    <dgm:pt modelId="{D508264D-DB78-4F57-9D6F-C405AC403672}" type="pres">
      <dgm:prSet presAssocID="{44B77872-3592-4BB1-BF9F-874CC381F081}" presName="connTx" presStyleLbl="parChTrans1D2" presStyleIdx="3" presStyleCnt="6"/>
      <dgm:spPr/>
      <dgm:t>
        <a:bodyPr/>
        <a:lstStyle/>
        <a:p>
          <a:endParaRPr lang="es-ES"/>
        </a:p>
      </dgm:t>
    </dgm:pt>
    <dgm:pt modelId="{9DE21C50-EB84-4F02-B88E-12E94CF209BD}" type="pres">
      <dgm:prSet presAssocID="{A3217DF4-4018-42E6-8ACC-5E84D679C31C}" presName="root2" presStyleCnt="0"/>
      <dgm:spPr/>
    </dgm:pt>
    <dgm:pt modelId="{EDAC2915-3656-4FAE-94FD-E38EAB625690}" type="pres">
      <dgm:prSet presAssocID="{A3217DF4-4018-42E6-8ACC-5E84D679C31C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9BE5A7D-A3CB-4B95-8EE6-468B4ADD3961}" type="pres">
      <dgm:prSet presAssocID="{A3217DF4-4018-42E6-8ACC-5E84D679C31C}" presName="level3hierChild" presStyleCnt="0"/>
      <dgm:spPr/>
    </dgm:pt>
    <dgm:pt modelId="{8D970D41-B1E7-471C-9D92-C59F97647DE4}" type="pres">
      <dgm:prSet presAssocID="{916D49BB-1572-4310-A9C3-18D61884C8B6}" presName="conn2-1" presStyleLbl="parChTrans1D2" presStyleIdx="4" presStyleCnt="6"/>
      <dgm:spPr/>
      <dgm:t>
        <a:bodyPr/>
        <a:lstStyle/>
        <a:p>
          <a:endParaRPr lang="es-ES"/>
        </a:p>
      </dgm:t>
    </dgm:pt>
    <dgm:pt modelId="{3FDD46A3-2560-4339-9E8A-397B61B9E37B}" type="pres">
      <dgm:prSet presAssocID="{916D49BB-1572-4310-A9C3-18D61884C8B6}" presName="connTx" presStyleLbl="parChTrans1D2" presStyleIdx="4" presStyleCnt="6"/>
      <dgm:spPr/>
      <dgm:t>
        <a:bodyPr/>
        <a:lstStyle/>
        <a:p>
          <a:endParaRPr lang="es-ES"/>
        </a:p>
      </dgm:t>
    </dgm:pt>
    <dgm:pt modelId="{FBB51CC8-C4E2-4240-977E-6C25BED4C9C6}" type="pres">
      <dgm:prSet presAssocID="{2922EB75-4298-432E-B956-76475A1AF324}" presName="root2" presStyleCnt="0"/>
      <dgm:spPr/>
    </dgm:pt>
    <dgm:pt modelId="{065EDDBD-0F52-48EF-9DB9-38B70B495D23}" type="pres">
      <dgm:prSet presAssocID="{2922EB75-4298-432E-B956-76475A1AF324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FD055C-790B-4C8E-8A84-90F38FF6DEDA}" type="pres">
      <dgm:prSet presAssocID="{2922EB75-4298-432E-B956-76475A1AF324}" presName="level3hierChild" presStyleCnt="0"/>
      <dgm:spPr/>
    </dgm:pt>
    <dgm:pt modelId="{34834AB7-F465-4E08-AD10-0BBF068D79B7}" type="pres">
      <dgm:prSet presAssocID="{D5C0C018-5953-4C01-B628-48A189F3004F}" presName="conn2-1" presStyleLbl="parChTrans1D2" presStyleIdx="5" presStyleCnt="6"/>
      <dgm:spPr/>
      <dgm:t>
        <a:bodyPr/>
        <a:lstStyle/>
        <a:p>
          <a:endParaRPr lang="es-ES"/>
        </a:p>
      </dgm:t>
    </dgm:pt>
    <dgm:pt modelId="{D1DEC1BF-FECD-4BD5-9109-A0C36742F940}" type="pres">
      <dgm:prSet presAssocID="{D5C0C018-5953-4C01-B628-48A189F3004F}" presName="connTx" presStyleLbl="parChTrans1D2" presStyleIdx="5" presStyleCnt="6"/>
      <dgm:spPr/>
      <dgm:t>
        <a:bodyPr/>
        <a:lstStyle/>
        <a:p>
          <a:endParaRPr lang="es-ES"/>
        </a:p>
      </dgm:t>
    </dgm:pt>
    <dgm:pt modelId="{27CA5A51-FFA6-4081-9FFE-3B2B3353075B}" type="pres">
      <dgm:prSet presAssocID="{0B6D3E3A-F6BD-4C3F-9990-79CB3833512C}" presName="root2" presStyleCnt="0"/>
      <dgm:spPr/>
    </dgm:pt>
    <dgm:pt modelId="{189FC733-08C3-43DD-918C-ECD151F63BDF}" type="pres">
      <dgm:prSet presAssocID="{0B6D3E3A-F6BD-4C3F-9990-79CB3833512C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A0528E-6FFA-4775-A0CA-2003F3FAD531}" type="pres">
      <dgm:prSet presAssocID="{0B6D3E3A-F6BD-4C3F-9990-79CB3833512C}" presName="level3hierChild" presStyleCnt="0"/>
      <dgm:spPr/>
    </dgm:pt>
  </dgm:ptLst>
  <dgm:cxnLst>
    <dgm:cxn modelId="{BF74D430-C2F7-4422-AFE1-8494C6F06A36}" type="presOf" srcId="{44B77872-3592-4BB1-BF9F-874CC381F081}" destId="{D508264D-DB78-4F57-9D6F-C405AC403672}" srcOrd="1" destOrd="0" presId="urn:microsoft.com/office/officeart/2008/layout/HorizontalMultiLevelHierarchy"/>
    <dgm:cxn modelId="{631FDBE2-3B36-4E36-A916-D57835E0BC45}" type="presOf" srcId="{A3217DF4-4018-42E6-8ACC-5E84D679C31C}" destId="{EDAC2915-3656-4FAE-94FD-E38EAB625690}" srcOrd="0" destOrd="0" presId="urn:microsoft.com/office/officeart/2008/layout/HorizontalMultiLevelHierarchy"/>
    <dgm:cxn modelId="{5D72C46E-1A97-4F6A-9099-E1A3A7B95831}" srcId="{758A0AEF-0D31-46AB-9083-2BC9C61012E5}" destId="{44F6FF64-FFCB-4097-8527-679B56F3D371}" srcOrd="0" destOrd="0" parTransId="{01564180-393E-4A25-A2B8-EDDBBA3161AA}" sibTransId="{6BCE591D-32D0-4CE1-9C5E-F406D39FEED0}"/>
    <dgm:cxn modelId="{E889DB98-28C8-40A1-89DD-635545AB646E}" type="presOf" srcId="{D8DA146C-F8DF-449D-BEBC-ED9AB6583C6E}" destId="{8D040BDC-F3B8-4F46-AD60-10B8E546DA10}" srcOrd="1" destOrd="0" presId="urn:microsoft.com/office/officeart/2008/layout/HorizontalMultiLevelHierarchy"/>
    <dgm:cxn modelId="{45E8C95B-75B1-46CC-B7BB-9540EFA9751B}" type="presOf" srcId="{B4DB06BF-E528-4E0D-ACF9-17EB44485129}" destId="{55A4335D-5090-48F2-95B5-26D42ABCF2F6}" srcOrd="1" destOrd="0" presId="urn:microsoft.com/office/officeart/2008/layout/HorizontalMultiLevelHierarchy"/>
    <dgm:cxn modelId="{C68D6FA5-A618-435F-9C26-5341F697A531}" type="presOf" srcId="{44B77872-3592-4BB1-BF9F-874CC381F081}" destId="{80BF3015-F43C-4086-AD6F-4E12F6EE6511}" srcOrd="0" destOrd="0" presId="urn:microsoft.com/office/officeart/2008/layout/HorizontalMultiLevelHierarchy"/>
    <dgm:cxn modelId="{521CA8A7-11A7-4D01-B58F-1A6777D1A77D}" type="presOf" srcId="{E2E39023-4C49-4973-B79A-442E5C73690B}" destId="{20BDACA6-C0E5-4AA2-93D6-B14A44AAEA42}" srcOrd="0" destOrd="0" presId="urn:microsoft.com/office/officeart/2008/layout/HorizontalMultiLevelHierarchy"/>
    <dgm:cxn modelId="{45349717-9A36-4E38-A737-6D82299E8043}" type="presOf" srcId="{63C37798-FB1D-4635-848E-4D18C1CD502F}" destId="{B12EBC19-A7EF-4875-8B2B-F84BE3E342B9}" srcOrd="0" destOrd="0" presId="urn:microsoft.com/office/officeart/2008/layout/HorizontalMultiLevelHierarchy"/>
    <dgm:cxn modelId="{A8973B95-04BE-4577-9DF4-0C42D23691B4}" srcId="{44F6FF64-FFCB-4097-8527-679B56F3D371}" destId="{63C37798-FB1D-4635-848E-4D18C1CD502F}" srcOrd="2" destOrd="0" parTransId="{D8DA146C-F8DF-449D-BEBC-ED9AB6583C6E}" sibTransId="{D4796404-55F5-4A5B-B392-31E45E61A569}"/>
    <dgm:cxn modelId="{10371BC3-4C38-49BC-B9B4-A975431CAD64}" srcId="{44F6FF64-FFCB-4097-8527-679B56F3D371}" destId="{0B6D3E3A-F6BD-4C3F-9990-79CB3833512C}" srcOrd="5" destOrd="0" parTransId="{D5C0C018-5953-4C01-B628-48A189F3004F}" sibTransId="{F4F5E717-AB0E-4FA2-BE05-94CA45FCA8F5}"/>
    <dgm:cxn modelId="{39210B8A-A17F-4C31-9393-C51F2B6375BE}" type="presOf" srcId="{B4DB06BF-E528-4E0D-ACF9-17EB44485129}" destId="{E8028063-D395-43E8-B19F-972D5035B7AD}" srcOrd="0" destOrd="0" presId="urn:microsoft.com/office/officeart/2008/layout/HorizontalMultiLevelHierarchy"/>
    <dgm:cxn modelId="{8405FB6B-8E46-4806-BF0B-49386997E06A}" type="presOf" srcId="{D8DA146C-F8DF-449D-BEBC-ED9AB6583C6E}" destId="{FF3739F3-1521-4D81-918C-056A1A9C2B08}" srcOrd="0" destOrd="0" presId="urn:microsoft.com/office/officeart/2008/layout/HorizontalMultiLevelHierarchy"/>
    <dgm:cxn modelId="{871F8FAA-F9A1-4121-B3EF-EA3EE1F217BC}" type="presOf" srcId="{4E5D046B-D0A8-42F3-8FC3-5C06768B490D}" destId="{95621509-4CA6-4E54-B767-40AF23A7E537}" srcOrd="0" destOrd="0" presId="urn:microsoft.com/office/officeart/2008/layout/HorizontalMultiLevelHierarchy"/>
    <dgm:cxn modelId="{8AF5F3A7-D250-43BF-87F9-56DCBD17DE88}" srcId="{44F6FF64-FFCB-4097-8527-679B56F3D371}" destId="{2922EB75-4298-432E-B956-76475A1AF324}" srcOrd="4" destOrd="0" parTransId="{916D49BB-1572-4310-A9C3-18D61884C8B6}" sibTransId="{12D0E884-8B4F-4E7B-9172-819EEC146679}"/>
    <dgm:cxn modelId="{03451262-0A9B-4B5A-9B40-F3A1F1DF2B06}" type="presOf" srcId="{E2E39023-4C49-4973-B79A-442E5C73690B}" destId="{5921B6AB-9358-4235-9F71-222180BD2402}" srcOrd="1" destOrd="0" presId="urn:microsoft.com/office/officeart/2008/layout/HorizontalMultiLevelHierarchy"/>
    <dgm:cxn modelId="{443A3E98-45A4-4B8B-93A6-ABD81D095DBC}" type="presOf" srcId="{916D49BB-1572-4310-A9C3-18D61884C8B6}" destId="{8D970D41-B1E7-471C-9D92-C59F97647DE4}" srcOrd="0" destOrd="0" presId="urn:microsoft.com/office/officeart/2008/layout/HorizontalMultiLevelHierarchy"/>
    <dgm:cxn modelId="{45CFAABA-DD30-4208-85D4-52B07EBAD5D9}" srcId="{44F6FF64-FFCB-4097-8527-679B56F3D371}" destId="{E78FC895-F003-4139-95F2-5073671B2580}" srcOrd="1" destOrd="0" parTransId="{B4DB06BF-E528-4E0D-ACF9-17EB44485129}" sibTransId="{015F252F-71D7-4F2F-9E9B-2AAA82EC4901}"/>
    <dgm:cxn modelId="{5DCE0854-E1C0-477E-8A57-024070C8B428}" srcId="{44F6FF64-FFCB-4097-8527-679B56F3D371}" destId="{4E5D046B-D0A8-42F3-8FC3-5C06768B490D}" srcOrd="0" destOrd="0" parTransId="{E2E39023-4C49-4973-B79A-442E5C73690B}" sibTransId="{2E3B11F7-ACFD-46B8-A8EB-BC36B0CA49B4}"/>
    <dgm:cxn modelId="{52A5C683-666A-490B-BADE-F289D5FCDFB2}" type="presOf" srcId="{E78FC895-F003-4139-95F2-5073671B2580}" destId="{F019AE97-D322-402C-8D6F-68145DF2C99E}" srcOrd="0" destOrd="0" presId="urn:microsoft.com/office/officeart/2008/layout/HorizontalMultiLevelHierarchy"/>
    <dgm:cxn modelId="{F67B86AC-DB12-4727-89DD-CE85793FA560}" type="presOf" srcId="{758A0AEF-0D31-46AB-9083-2BC9C61012E5}" destId="{DDBDBF44-71B6-4248-95C3-259425021F5F}" srcOrd="0" destOrd="0" presId="urn:microsoft.com/office/officeart/2008/layout/HorizontalMultiLevelHierarchy"/>
    <dgm:cxn modelId="{A2BED9D2-307A-4DBD-B99C-9C54B415F0E9}" type="presOf" srcId="{D5C0C018-5953-4C01-B628-48A189F3004F}" destId="{34834AB7-F465-4E08-AD10-0BBF068D79B7}" srcOrd="0" destOrd="0" presId="urn:microsoft.com/office/officeart/2008/layout/HorizontalMultiLevelHierarchy"/>
    <dgm:cxn modelId="{DC5F0A01-4BBA-437F-8E37-94401C08D273}" type="presOf" srcId="{44F6FF64-FFCB-4097-8527-679B56F3D371}" destId="{BF211B3A-961E-45FB-A9DB-19942B85CCAC}" srcOrd="0" destOrd="0" presId="urn:microsoft.com/office/officeart/2008/layout/HorizontalMultiLevelHierarchy"/>
    <dgm:cxn modelId="{8DAC0255-BBBD-4BF3-A6D4-056AE4AEC1B6}" type="presOf" srcId="{0B6D3E3A-F6BD-4C3F-9990-79CB3833512C}" destId="{189FC733-08C3-43DD-918C-ECD151F63BDF}" srcOrd="0" destOrd="0" presId="urn:microsoft.com/office/officeart/2008/layout/HorizontalMultiLevelHierarchy"/>
    <dgm:cxn modelId="{594C4D17-A89F-414D-AB62-9EE2356A6D7B}" type="presOf" srcId="{D5C0C018-5953-4C01-B628-48A189F3004F}" destId="{D1DEC1BF-FECD-4BD5-9109-A0C36742F940}" srcOrd="1" destOrd="0" presId="urn:microsoft.com/office/officeart/2008/layout/HorizontalMultiLevelHierarchy"/>
    <dgm:cxn modelId="{08D87FA8-B25F-4B26-9AE5-1BAB4E5B1162}" srcId="{44F6FF64-FFCB-4097-8527-679B56F3D371}" destId="{A3217DF4-4018-42E6-8ACC-5E84D679C31C}" srcOrd="3" destOrd="0" parTransId="{44B77872-3592-4BB1-BF9F-874CC381F081}" sibTransId="{613799F0-2574-4458-8134-E84AAA96B220}"/>
    <dgm:cxn modelId="{33DE065A-6FC1-440D-8A7D-CE8D8CE6F155}" type="presOf" srcId="{2922EB75-4298-432E-B956-76475A1AF324}" destId="{065EDDBD-0F52-48EF-9DB9-38B70B495D23}" srcOrd="0" destOrd="0" presId="urn:microsoft.com/office/officeart/2008/layout/HorizontalMultiLevelHierarchy"/>
    <dgm:cxn modelId="{CDAA6053-AFC0-4321-BF65-71FE76F4507F}" type="presOf" srcId="{916D49BB-1572-4310-A9C3-18D61884C8B6}" destId="{3FDD46A3-2560-4339-9E8A-397B61B9E37B}" srcOrd="1" destOrd="0" presId="urn:microsoft.com/office/officeart/2008/layout/HorizontalMultiLevelHierarchy"/>
    <dgm:cxn modelId="{2D8FB061-D80A-40D0-A46B-29BBCCFDE499}" type="presParOf" srcId="{DDBDBF44-71B6-4248-95C3-259425021F5F}" destId="{81147657-6E78-4C48-BE98-C77450279162}" srcOrd="0" destOrd="0" presId="urn:microsoft.com/office/officeart/2008/layout/HorizontalMultiLevelHierarchy"/>
    <dgm:cxn modelId="{990B1DA2-AC7B-49B6-B9DD-B3F4BBCE86E8}" type="presParOf" srcId="{81147657-6E78-4C48-BE98-C77450279162}" destId="{BF211B3A-961E-45FB-A9DB-19942B85CCAC}" srcOrd="0" destOrd="0" presId="urn:microsoft.com/office/officeart/2008/layout/HorizontalMultiLevelHierarchy"/>
    <dgm:cxn modelId="{F717AE18-6964-419B-B351-F67F7E745188}" type="presParOf" srcId="{81147657-6E78-4C48-BE98-C77450279162}" destId="{FEB423C5-BECF-4C69-9D96-98E0ABD91280}" srcOrd="1" destOrd="0" presId="urn:microsoft.com/office/officeart/2008/layout/HorizontalMultiLevelHierarchy"/>
    <dgm:cxn modelId="{B8BBF3F3-E1D9-4641-9DA8-C52AE6AE29E1}" type="presParOf" srcId="{FEB423C5-BECF-4C69-9D96-98E0ABD91280}" destId="{20BDACA6-C0E5-4AA2-93D6-B14A44AAEA42}" srcOrd="0" destOrd="0" presId="urn:microsoft.com/office/officeart/2008/layout/HorizontalMultiLevelHierarchy"/>
    <dgm:cxn modelId="{7FEA19B1-CCEE-4257-97FA-7DDCE939A243}" type="presParOf" srcId="{20BDACA6-C0E5-4AA2-93D6-B14A44AAEA42}" destId="{5921B6AB-9358-4235-9F71-222180BD2402}" srcOrd="0" destOrd="0" presId="urn:microsoft.com/office/officeart/2008/layout/HorizontalMultiLevelHierarchy"/>
    <dgm:cxn modelId="{17F695D7-EE58-4396-B8E1-5B80098A609E}" type="presParOf" srcId="{FEB423C5-BECF-4C69-9D96-98E0ABD91280}" destId="{0954D58C-F9FD-48A6-99C1-78E572EE4281}" srcOrd="1" destOrd="0" presId="urn:microsoft.com/office/officeart/2008/layout/HorizontalMultiLevelHierarchy"/>
    <dgm:cxn modelId="{42A8AD5B-20DA-428D-BEBA-8D5E29D7F935}" type="presParOf" srcId="{0954D58C-F9FD-48A6-99C1-78E572EE4281}" destId="{95621509-4CA6-4E54-B767-40AF23A7E537}" srcOrd="0" destOrd="0" presId="urn:microsoft.com/office/officeart/2008/layout/HorizontalMultiLevelHierarchy"/>
    <dgm:cxn modelId="{4CACC85C-5DD1-4113-98F5-450C2E4BC5EB}" type="presParOf" srcId="{0954D58C-F9FD-48A6-99C1-78E572EE4281}" destId="{EFE9970E-0908-44EE-89D5-6B0B1C7830D5}" srcOrd="1" destOrd="0" presId="urn:microsoft.com/office/officeart/2008/layout/HorizontalMultiLevelHierarchy"/>
    <dgm:cxn modelId="{3D98A100-F557-4EC9-917A-FFEC378CE375}" type="presParOf" srcId="{FEB423C5-BECF-4C69-9D96-98E0ABD91280}" destId="{E8028063-D395-43E8-B19F-972D5035B7AD}" srcOrd="2" destOrd="0" presId="urn:microsoft.com/office/officeart/2008/layout/HorizontalMultiLevelHierarchy"/>
    <dgm:cxn modelId="{62BF9C20-9607-4FC4-8918-15EA357C615D}" type="presParOf" srcId="{E8028063-D395-43E8-B19F-972D5035B7AD}" destId="{55A4335D-5090-48F2-95B5-26D42ABCF2F6}" srcOrd="0" destOrd="0" presId="urn:microsoft.com/office/officeart/2008/layout/HorizontalMultiLevelHierarchy"/>
    <dgm:cxn modelId="{65351CA8-579B-4F8C-BC27-1468BBE0ED13}" type="presParOf" srcId="{FEB423C5-BECF-4C69-9D96-98E0ABD91280}" destId="{30549598-A8C7-4026-9D7B-407CB62C5D0C}" srcOrd="3" destOrd="0" presId="urn:microsoft.com/office/officeart/2008/layout/HorizontalMultiLevelHierarchy"/>
    <dgm:cxn modelId="{FB85184B-4DF0-4028-991F-5F2BDAC8D429}" type="presParOf" srcId="{30549598-A8C7-4026-9D7B-407CB62C5D0C}" destId="{F019AE97-D322-402C-8D6F-68145DF2C99E}" srcOrd="0" destOrd="0" presId="urn:microsoft.com/office/officeart/2008/layout/HorizontalMultiLevelHierarchy"/>
    <dgm:cxn modelId="{25197530-B4A9-4986-9845-D10D1D52042D}" type="presParOf" srcId="{30549598-A8C7-4026-9D7B-407CB62C5D0C}" destId="{E7123E22-E8F9-4240-9E37-FC4EC2655809}" srcOrd="1" destOrd="0" presId="urn:microsoft.com/office/officeart/2008/layout/HorizontalMultiLevelHierarchy"/>
    <dgm:cxn modelId="{2E5056CE-AA22-4C36-A1DC-23B5DF3EFB97}" type="presParOf" srcId="{FEB423C5-BECF-4C69-9D96-98E0ABD91280}" destId="{FF3739F3-1521-4D81-918C-056A1A9C2B08}" srcOrd="4" destOrd="0" presId="urn:microsoft.com/office/officeart/2008/layout/HorizontalMultiLevelHierarchy"/>
    <dgm:cxn modelId="{1B3F8C74-CC9E-47FA-9467-3FABB02F023E}" type="presParOf" srcId="{FF3739F3-1521-4D81-918C-056A1A9C2B08}" destId="{8D040BDC-F3B8-4F46-AD60-10B8E546DA10}" srcOrd="0" destOrd="0" presId="urn:microsoft.com/office/officeart/2008/layout/HorizontalMultiLevelHierarchy"/>
    <dgm:cxn modelId="{6ABF5EBB-8D98-45B5-8C77-FD8F61E5D742}" type="presParOf" srcId="{FEB423C5-BECF-4C69-9D96-98E0ABD91280}" destId="{192E5A82-B51F-4961-886B-27B92C3AD84F}" srcOrd="5" destOrd="0" presId="urn:microsoft.com/office/officeart/2008/layout/HorizontalMultiLevelHierarchy"/>
    <dgm:cxn modelId="{B94E7B5A-FB23-4700-86A5-8A6E547B55A9}" type="presParOf" srcId="{192E5A82-B51F-4961-886B-27B92C3AD84F}" destId="{B12EBC19-A7EF-4875-8B2B-F84BE3E342B9}" srcOrd="0" destOrd="0" presId="urn:microsoft.com/office/officeart/2008/layout/HorizontalMultiLevelHierarchy"/>
    <dgm:cxn modelId="{E349C542-EA19-4B0C-B8EA-F5CBC86BB412}" type="presParOf" srcId="{192E5A82-B51F-4961-886B-27B92C3AD84F}" destId="{ADDA37C6-9250-4ACF-A15B-6275F4754315}" srcOrd="1" destOrd="0" presId="urn:microsoft.com/office/officeart/2008/layout/HorizontalMultiLevelHierarchy"/>
    <dgm:cxn modelId="{5E83CB31-259A-45F9-80F3-373B29FED163}" type="presParOf" srcId="{FEB423C5-BECF-4C69-9D96-98E0ABD91280}" destId="{80BF3015-F43C-4086-AD6F-4E12F6EE6511}" srcOrd="6" destOrd="0" presId="urn:microsoft.com/office/officeart/2008/layout/HorizontalMultiLevelHierarchy"/>
    <dgm:cxn modelId="{72107C03-6ADA-4E92-9F0D-DBCA4F49B388}" type="presParOf" srcId="{80BF3015-F43C-4086-AD6F-4E12F6EE6511}" destId="{D508264D-DB78-4F57-9D6F-C405AC403672}" srcOrd="0" destOrd="0" presId="urn:microsoft.com/office/officeart/2008/layout/HorizontalMultiLevelHierarchy"/>
    <dgm:cxn modelId="{C52DA03B-90A8-454F-BB61-AC8459133D6D}" type="presParOf" srcId="{FEB423C5-BECF-4C69-9D96-98E0ABD91280}" destId="{9DE21C50-EB84-4F02-B88E-12E94CF209BD}" srcOrd="7" destOrd="0" presId="urn:microsoft.com/office/officeart/2008/layout/HorizontalMultiLevelHierarchy"/>
    <dgm:cxn modelId="{75C8FF98-D3F7-4503-B49D-735E0B9B385C}" type="presParOf" srcId="{9DE21C50-EB84-4F02-B88E-12E94CF209BD}" destId="{EDAC2915-3656-4FAE-94FD-E38EAB625690}" srcOrd="0" destOrd="0" presId="urn:microsoft.com/office/officeart/2008/layout/HorizontalMultiLevelHierarchy"/>
    <dgm:cxn modelId="{943DC1D7-AF63-4FA3-8DD4-B3C10F7C483A}" type="presParOf" srcId="{9DE21C50-EB84-4F02-B88E-12E94CF209BD}" destId="{09BE5A7D-A3CB-4B95-8EE6-468B4ADD3961}" srcOrd="1" destOrd="0" presId="urn:microsoft.com/office/officeart/2008/layout/HorizontalMultiLevelHierarchy"/>
    <dgm:cxn modelId="{2F9F960C-2275-49FF-9892-5EE3D87677BB}" type="presParOf" srcId="{FEB423C5-BECF-4C69-9D96-98E0ABD91280}" destId="{8D970D41-B1E7-471C-9D92-C59F97647DE4}" srcOrd="8" destOrd="0" presId="urn:microsoft.com/office/officeart/2008/layout/HorizontalMultiLevelHierarchy"/>
    <dgm:cxn modelId="{BD057F48-B234-435F-A869-662320F7B07F}" type="presParOf" srcId="{8D970D41-B1E7-471C-9D92-C59F97647DE4}" destId="{3FDD46A3-2560-4339-9E8A-397B61B9E37B}" srcOrd="0" destOrd="0" presId="urn:microsoft.com/office/officeart/2008/layout/HorizontalMultiLevelHierarchy"/>
    <dgm:cxn modelId="{8386B9CA-41C8-427E-A239-27D15372F137}" type="presParOf" srcId="{FEB423C5-BECF-4C69-9D96-98E0ABD91280}" destId="{FBB51CC8-C4E2-4240-977E-6C25BED4C9C6}" srcOrd="9" destOrd="0" presId="urn:microsoft.com/office/officeart/2008/layout/HorizontalMultiLevelHierarchy"/>
    <dgm:cxn modelId="{C7B5BA61-EC41-4683-B60F-1E528B599572}" type="presParOf" srcId="{FBB51CC8-C4E2-4240-977E-6C25BED4C9C6}" destId="{065EDDBD-0F52-48EF-9DB9-38B70B495D23}" srcOrd="0" destOrd="0" presId="urn:microsoft.com/office/officeart/2008/layout/HorizontalMultiLevelHierarchy"/>
    <dgm:cxn modelId="{3B11BFD4-D234-4B09-B099-59FC9D62AB70}" type="presParOf" srcId="{FBB51CC8-C4E2-4240-977E-6C25BED4C9C6}" destId="{D0FD055C-790B-4C8E-8A84-90F38FF6DEDA}" srcOrd="1" destOrd="0" presId="urn:microsoft.com/office/officeart/2008/layout/HorizontalMultiLevelHierarchy"/>
    <dgm:cxn modelId="{A17D5038-7028-4347-9AA6-07EDA010F4AB}" type="presParOf" srcId="{FEB423C5-BECF-4C69-9D96-98E0ABD91280}" destId="{34834AB7-F465-4E08-AD10-0BBF068D79B7}" srcOrd="10" destOrd="0" presId="urn:microsoft.com/office/officeart/2008/layout/HorizontalMultiLevelHierarchy"/>
    <dgm:cxn modelId="{ADB6E48D-7A58-42E4-97EA-894018AA8618}" type="presParOf" srcId="{34834AB7-F465-4E08-AD10-0BBF068D79B7}" destId="{D1DEC1BF-FECD-4BD5-9109-A0C36742F940}" srcOrd="0" destOrd="0" presId="urn:microsoft.com/office/officeart/2008/layout/HorizontalMultiLevelHierarchy"/>
    <dgm:cxn modelId="{DC2B2568-2C6F-46D0-B172-66763567F00B}" type="presParOf" srcId="{FEB423C5-BECF-4C69-9D96-98E0ABD91280}" destId="{27CA5A51-FFA6-4081-9FFE-3B2B3353075B}" srcOrd="11" destOrd="0" presId="urn:microsoft.com/office/officeart/2008/layout/HorizontalMultiLevelHierarchy"/>
    <dgm:cxn modelId="{1728AE0C-5651-444D-803A-16E14DCD49D1}" type="presParOf" srcId="{27CA5A51-FFA6-4081-9FFE-3B2B3353075B}" destId="{189FC733-08C3-43DD-918C-ECD151F63BDF}" srcOrd="0" destOrd="0" presId="urn:microsoft.com/office/officeart/2008/layout/HorizontalMultiLevelHierarchy"/>
    <dgm:cxn modelId="{653722D1-BF9E-4A1C-A4BD-7A9FA9F17001}" type="presParOf" srcId="{27CA5A51-FFA6-4081-9FFE-3B2B3353075B}" destId="{F8A0528E-6FFA-4775-A0CA-2003F3FAD53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1D54B9-633E-46AB-8AD5-913E833BC76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381766-EC54-4B65-A48F-A995C6C14FB9}">
      <dgm:prSet phldrT="[Texto]" custT="1"/>
      <dgm:spPr>
        <a:solidFill>
          <a:srgbClr val="FFCC00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Plantas de un año, facultad de Agronomía-UCE obtenidas semilla de plantas élites, Toaquiza (2007).</a:t>
          </a:r>
          <a:endParaRPr lang="es-ES" sz="1800" dirty="0">
            <a:solidFill>
              <a:schemeClr val="tx1"/>
            </a:solidFill>
          </a:endParaRPr>
        </a:p>
      </dgm:t>
    </dgm:pt>
    <dgm:pt modelId="{1DE7B702-D9FD-4900-88D4-DA528EE7E40C}" type="parTrans" cxnId="{BBE28E65-1EC8-4058-B25D-2E7516D85A3C}">
      <dgm:prSet/>
      <dgm:spPr/>
      <dgm:t>
        <a:bodyPr/>
        <a:lstStyle/>
        <a:p>
          <a:endParaRPr lang="es-ES"/>
        </a:p>
      </dgm:t>
    </dgm:pt>
    <dgm:pt modelId="{F5572251-44B5-4299-B652-4EF69F73E39F}" type="sibTrans" cxnId="{BBE28E65-1EC8-4058-B25D-2E7516D85A3C}">
      <dgm:prSet/>
      <dgm:spPr/>
      <dgm:t>
        <a:bodyPr/>
        <a:lstStyle/>
        <a:p>
          <a:endParaRPr lang="es-ES"/>
        </a:p>
      </dgm:t>
    </dgm:pt>
    <dgm:pt modelId="{90979EE5-DD1E-46E0-939F-917045112DE9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Selección de las mejores características fenotípicas, buen estado fisiológico y sanitario. </a:t>
          </a:r>
        </a:p>
        <a:p>
          <a:endParaRPr lang="es-ES" sz="1500" dirty="0"/>
        </a:p>
      </dgm:t>
    </dgm:pt>
    <dgm:pt modelId="{38409255-0F89-473C-B3D9-DCAAD1A8CE3C}" type="parTrans" cxnId="{DCBEAA73-BB56-4C3B-A072-3A6EC0986B71}">
      <dgm:prSet/>
      <dgm:spPr/>
      <dgm:t>
        <a:bodyPr/>
        <a:lstStyle/>
        <a:p>
          <a:endParaRPr lang="es-ES"/>
        </a:p>
      </dgm:t>
    </dgm:pt>
    <dgm:pt modelId="{1132CA79-0169-4D03-A863-A3C16F4982C1}" type="sibTrans" cxnId="{DCBEAA73-BB56-4C3B-A072-3A6EC0986B71}">
      <dgm:prSet/>
      <dgm:spPr/>
      <dgm:t>
        <a:bodyPr/>
        <a:lstStyle/>
        <a:p>
          <a:endParaRPr lang="es-ES"/>
        </a:p>
      </dgm:t>
    </dgm:pt>
    <dgm:pt modelId="{F9572EEA-5020-4BA6-B274-F8ECB78C131C}">
      <dgm:prSet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Recolección de ramas de aproximadamente 5 a 10 cm y se las traslado al laboratorio</a:t>
          </a:r>
          <a:endParaRPr lang="es-ES" sz="1800" b="1" dirty="0">
            <a:solidFill>
              <a:schemeClr val="tx1"/>
            </a:solidFill>
          </a:endParaRPr>
        </a:p>
      </dgm:t>
    </dgm:pt>
    <dgm:pt modelId="{441E3418-EC68-4B67-AEED-7F6B134ECE2C}" type="parTrans" cxnId="{7700BC4B-43C0-4C45-AD3C-790DB4E71695}">
      <dgm:prSet/>
      <dgm:spPr/>
      <dgm:t>
        <a:bodyPr/>
        <a:lstStyle/>
        <a:p>
          <a:endParaRPr lang="es-ES"/>
        </a:p>
      </dgm:t>
    </dgm:pt>
    <dgm:pt modelId="{C8465C93-C6ED-4DDA-896B-6D91E1B50DAF}" type="sibTrans" cxnId="{7700BC4B-43C0-4C45-AD3C-790DB4E71695}">
      <dgm:prSet/>
      <dgm:spPr/>
      <dgm:t>
        <a:bodyPr/>
        <a:lstStyle/>
        <a:p>
          <a:endParaRPr lang="es-ES"/>
        </a:p>
      </dgm:t>
    </dgm:pt>
    <dgm:pt modelId="{33C62781-C64F-4203-B430-BA1C2C0CD224}" type="pres">
      <dgm:prSet presAssocID="{631D54B9-633E-46AB-8AD5-913E833BC76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F5D27C5-769A-438D-9588-90C2522C1B7E}" type="pres">
      <dgm:prSet presAssocID="{631D54B9-633E-46AB-8AD5-913E833BC762}" presName="arrow" presStyleLbl="bgShp" presStyleIdx="0" presStyleCnt="1"/>
      <dgm:spPr/>
    </dgm:pt>
    <dgm:pt modelId="{3D94ACA6-3C4C-4209-B9A3-06BF6291C6CD}" type="pres">
      <dgm:prSet presAssocID="{631D54B9-633E-46AB-8AD5-913E833BC762}" presName="linearProcess" presStyleCnt="0"/>
      <dgm:spPr/>
    </dgm:pt>
    <dgm:pt modelId="{817D0102-A780-4128-906A-4565F29DCB49}" type="pres">
      <dgm:prSet presAssocID="{7E381766-EC54-4B65-A48F-A995C6C14FB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C53E1D-5C04-4404-9BE6-C03EB04FBF53}" type="pres">
      <dgm:prSet presAssocID="{F5572251-44B5-4299-B652-4EF69F73E39F}" presName="sibTrans" presStyleCnt="0"/>
      <dgm:spPr/>
    </dgm:pt>
    <dgm:pt modelId="{1A25656C-6B30-499E-BE1E-C0940FC9FB1C}" type="pres">
      <dgm:prSet presAssocID="{90979EE5-DD1E-46E0-939F-917045112DE9}" presName="textNode" presStyleLbl="node1" presStyleIdx="1" presStyleCnt="3" custLinFactNeighborX="-3279" custLinFactNeighborY="24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EE973E-6297-4972-B207-639EE745D051}" type="pres">
      <dgm:prSet presAssocID="{1132CA79-0169-4D03-A863-A3C16F4982C1}" presName="sibTrans" presStyleCnt="0"/>
      <dgm:spPr/>
    </dgm:pt>
    <dgm:pt modelId="{473BCDA1-4639-47A4-9775-572BD88B8AEB}" type="pres">
      <dgm:prSet presAssocID="{F9572EEA-5020-4BA6-B274-F8ECB78C131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93B8A0-D4C2-49E3-A524-7EBA6073B450}" type="presOf" srcId="{F9572EEA-5020-4BA6-B274-F8ECB78C131C}" destId="{473BCDA1-4639-47A4-9775-572BD88B8AEB}" srcOrd="0" destOrd="0" presId="urn:microsoft.com/office/officeart/2005/8/layout/hProcess9"/>
    <dgm:cxn modelId="{DCBEAA73-BB56-4C3B-A072-3A6EC0986B71}" srcId="{631D54B9-633E-46AB-8AD5-913E833BC762}" destId="{90979EE5-DD1E-46E0-939F-917045112DE9}" srcOrd="1" destOrd="0" parTransId="{38409255-0F89-473C-B3D9-DCAAD1A8CE3C}" sibTransId="{1132CA79-0169-4D03-A863-A3C16F4982C1}"/>
    <dgm:cxn modelId="{7700BC4B-43C0-4C45-AD3C-790DB4E71695}" srcId="{631D54B9-633E-46AB-8AD5-913E833BC762}" destId="{F9572EEA-5020-4BA6-B274-F8ECB78C131C}" srcOrd="2" destOrd="0" parTransId="{441E3418-EC68-4B67-AEED-7F6B134ECE2C}" sibTransId="{C8465C93-C6ED-4DDA-896B-6D91E1B50DAF}"/>
    <dgm:cxn modelId="{FF066CE4-F651-41F2-9823-7D372648986E}" type="presOf" srcId="{90979EE5-DD1E-46E0-939F-917045112DE9}" destId="{1A25656C-6B30-499E-BE1E-C0940FC9FB1C}" srcOrd="0" destOrd="0" presId="urn:microsoft.com/office/officeart/2005/8/layout/hProcess9"/>
    <dgm:cxn modelId="{19927056-7386-420F-9549-588D9600BC34}" type="presOf" srcId="{631D54B9-633E-46AB-8AD5-913E833BC762}" destId="{33C62781-C64F-4203-B430-BA1C2C0CD224}" srcOrd="0" destOrd="0" presId="urn:microsoft.com/office/officeart/2005/8/layout/hProcess9"/>
    <dgm:cxn modelId="{BBE28E65-1EC8-4058-B25D-2E7516D85A3C}" srcId="{631D54B9-633E-46AB-8AD5-913E833BC762}" destId="{7E381766-EC54-4B65-A48F-A995C6C14FB9}" srcOrd="0" destOrd="0" parTransId="{1DE7B702-D9FD-4900-88D4-DA528EE7E40C}" sibTransId="{F5572251-44B5-4299-B652-4EF69F73E39F}"/>
    <dgm:cxn modelId="{E8568411-EB16-4D62-8DF2-B0F2C2933A16}" type="presOf" srcId="{7E381766-EC54-4B65-A48F-A995C6C14FB9}" destId="{817D0102-A780-4128-906A-4565F29DCB49}" srcOrd="0" destOrd="0" presId="urn:microsoft.com/office/officeart/2005/8/layout/hProcess9"/>
    <dgm:cxn modelId="{88544CC4-F4E9-474B-B02F-19ACE1EE8C33}" type="presParOf" srcId="{33C62781-C64F-4203-B430-BA1C2C0CD224}" destId="{8F5D27C5-769A-438D-9588-90C2522C1B7E}" srcOrd="0" destOrd="0" presId="urn:microsoft.com/office/officeart/2005/8/layout/hProcess9"/>
    <dgm:cxn modelId="{444B2CC6-7792-4DBB-9CCA-EE712F88D0D9}" type="presParOf" srcId="{33C62781-C64F-4203-B430-BA1C2C0CD224}" destId="{3D94ACA6-3C4C-4209-B9A3-06BF6291C6CD}" srcOrd="1" destOrd="0" presId="urn:microsoft.com/office/officeart/2005/8/layout/hProcess9"/>
    <dgm:cxn modelId="{01138F25-AB01-48F4-B962-1A62C8ADB041}" type="presParOf" srcId="{3D94ACA6-3C4C-4209-B9A3-06BF6291C6CD}" destId="{817D0102-A780-4128-906A-4565F29DCB49}" srcOrd="0" destOrd="0" presId="urn:microsoft.com/office/officeart/2005/8/layout/hProcess9"/>
    <dgm:cxn modelId="{CD1DB10A-A964-407D-84A2-DB87444583BD}" type="presParOf" srcId="{3D94ACA6-3C4C-4209-B9A3-06BF6291C6CD}" destId="{27C53E1D-5C04-4404-9BE6-C03EB04FBF53}" srcOrd="1" destOrd="0" presId="urn:microsoft.com/office/officeart/2005/8/layout/hProcess9"/>
    <dgm:cxn modelId="{13B8F036-D9A3-4D5D-85A3-A54D162D80DB}" type="presParOf" srcId="{3D94ACA6-3C4C-4209-B9A3-06BF6291C6CD}" destId="{1A25656C-6B30-499E-BE1E-C0940FC9FB1C}" srcOrd="2" destOrd="0" presId="urn:microsoft.com/office/officeart/2005/8/layout/hProcess9"/>
    <dgm:cxn modelId="{49A7305D-D011-4A0F-B161-08EBDF57671A}" type="presParOf" srcId="{3D94ACA6-3C4C-4209-B9A3-06BF6291C6CD}" destId="{4AEE973E-6297-4972-B207-639EE745D051}" srcOrd="3" destOrd="0" presId="urn:microsoft.com/office/officeart/2005/8/layout/hProcess9"/>
    <dgm:cxn modelId="{32587525-BCC4-450E-9993-CB72A6C5C2D7}" type="presParOf" srcId="{3D94ACA6-3C4C-4209-B9A3-06BF6291C6CD}" destId="{473BCDA1-4639-47A4-9775-572BD88B8AE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05060-E527-407C-8A95-6DBFA0A328B4}">
      <dsp:nvSpPr>
        <dsp:cNvPr id="0" name=""/>
        <dsp:cNvSpPr/>
      </dsp:nvSpPr>
      <dsp:spPr>
        <a:xfrm>
          <a:off x="0" y="351038"/>
          <a:ext cx="8208912" cy="51305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03495-3983-4468-956E-227C114A4FB4}">
      <dsp:nvSpPr>
        <dsp:cNvPr id="0" name=""/>
        <dsp:cNvSpPr/>
      </dsp:nvSpPr>
      <dsp:spPr>
        <a:xfrm>
          <a:off x="808577" y="4166130"/>
          <a:ext cx="188804" cy="1888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4940E-62EC-4205-81EE-16EB7434BA70}">
      <dsp:nvSpPr>
        <dsp:cNvPr id="0" name=""/>
        <dsp:cNvSpPr/>
      </dsp:nvSpPr>
      <dsp:spPr>
        <a:xfrm>
          <a:off x="780845" y="4260533"/>
          <a:ext cx="1319637" cy="122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4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Interacciones biológicas</a:t>
          </a:r>
          <a:endParaRPr lang="es-ES" sz="1600" b="1" kern="1200" dirty="0"/>
        </a:p>
      </dsp:txBody>
      <dsp:txXfrm>
        <a:off x="780845" y="4260533"/>
        <a:ext cx="1319637" cy="1221075"/>
      </dsp:txXfrm>
    </dsp:sp>
    <dsp:sp modelId="{07701E56-56CC-477B-9A97-162154E4A206}">
      <dsp:nvSpPr>
        <dsp:cNvPr id="0" name=""/>
        <dsp:cNvSpPr/>
      </dsp:nvSpPr>
      <dsp:spPr>
        <a:xfrm>
          <a:off x="1830587" y="3184139"/>
          <a:ext cx="295520" cy="295520"/>
        </a:xfrm>
        <a:prstGeom prst="ellipse">
          <a:avLst/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19539-8E6C-4996-8119-FB701DAE8F8F}">
      <dsp:nvSpPr>
        <dsp:cNvPr id="0" name=""/>
        <dsp:cNvSpPr/>
      </dsp:nvSpPr>
      <dsp:spPr>
        <a:xfrm>
          <a:off x="1978347" y="3331900"/>
          <a:ext cx="1362679" cy="2149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Medicinal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antidiarreico, </a:t>
          </a:r>
          <a:r>
            <a:rPr lang="es-ES" sz="1400" kern="120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antireumático</a:t>
          </a:r>
          <a:r>
            <a:rPr lang="es-E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, antiinflamatorio, antiséptico </a:t>
          </a:r>
          <a:endParaRPr lang="es-EC" sz="1400" b="1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</dsp:txBody>
      <dsp:txXfrm>
        <a:off x="1978347" y="3331900"/>
        <a:ext cx="1362679" cy="2149708"/>
      </dsp:txXfrm>
    </dsp:sp>
    <dsp:sp modelId="{853C1A33-E8E5-49A3-8C08-35EC1EF06CC7}">
      <dsp:nvSpPr>
        <dsp:cNvPr id="0" name=""/>
        <dsp:cNvSpPr/>
      </dsp:nvSpPr>
      <dsp:spPr>
        <a:xfrm>
          <a:off x="3144013" y="2401214"/>
          <a:ext cx="394027" cy="394027"/>
        </a:xfrm>
        <a:prstGeom prst="ellipse">
          <a:avLst/>
        </a:prstGeom>
        <a:solidFill>
          <a:schemeClr val="accent2">
            <a:hueOff val="-4533601"/>
            <a:satOff val="2618"/>
            <a:lumOff val="-4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E98E2-A8AF-4AEB-86F7-C33A493F18E8}">
      <dsp:nvSpPr>
        <dsp:cNvPr id="0" name=""/>
        <dsp:cNvSpPr/>
      </dsp:nvSpPr>
      <dsp:spPr>
        <a:xfrm>
          <a:off x="3341027" y="2598228"/>
          <a:ext cx="1584320" cy="2883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78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/>
            <a:t>Ambiental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dirty="0" smtClean="0"/>
            <a:t>Recuperación de tierras degradadas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dirty="0" smtClean="0"/>
            <a:t>Sombra cafetera</a:t>
          </a:r>
          <a:endParaRPr lang="es-ES" sz="1600" b="0" kern="1200" dirty="0"/>
        </a:p>
      </dsp:txBody>
      <dsp:txXfrm>
        <a:off x="3341027" y="2598228"/>
        <a:ext cx="1584320" cy="2883380"/>
      </dsp:txXfrm>
    </dsp:sp>
    <dsp:sp modelId="{801FB0F9-75A5-41AE-9544-3AF07A1FD37A}">
      <dsp:nvSpPr>
        <dsp:cNvPr id="0" name=""/>
        <dsp:cNvSpPr/>
      </dsp:nvSpPr>
      <dsp:spPr>
        <a:xfrm>
          <a:off x="4670870" y="1789650"/>
          <a:ext cx="508952" cy="508952"/>
        </a:xfrm>
        <a:prstGeom prst="ellipse">
          <a:avLst/>
        </a:prstGeom>
        <a:solidFill>
          <a:schemeClr val="accent2">
            <a:hueOff val="-6800402"/>
            <a:satOff val="3927"/>
            <a:lumOff val="-7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DEE6A-B2BF-4F6D-8BFA-D1319BDA743B}">
      <dsp:nvSpPr>
        <dsp:cNvPr id="0" name=""/>
        <dsp:cNvSpPr/>
      </dsp:nvSpPr>
      <dsp:spPr>
        <a:xfrm>
          <a:off x="4925347" y="2044127"/>
          <a:ext cx="1641782" cy="3437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8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smtClean="0"/>
            <a:t>Maderero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smtClean="0"/>
            <a:t>muebles</a:t>
          </a:r>
          <a:endParaRPr lang="es-ES" sz="1600" b="0" kern="1200" dirty="0"/>
        </a:p>
      </dsp:txBody>
      <dsp:txXfrm>
        <a:off x="4925347" y="2044127"/>
        <a:ext cx="1641782" cy="3437481"/>
      </dsp:txXfrm>
    </dsp:sp>
    <dsp:sp modelId="{C8A1E0B9-7D34-4CFE-93D3-0DE389E005C7}">
      <dsp:nvSpPr>
        <dsp:cNvPr id="0" name=""/>
        <dsp:cNvSpPr/>
      </dsp:nvSpPr>
      <dsp:spPr>
        <a:xfrm>
          <a:off x="6242877" y="1381257"/>
          <a:ext cx="648504" cy="648504"/>
        </a:xfrm>
        <a:prstGeom prst="ellipse">
          <a:avLst/>
        </a:prstGeom>
        <a:solidFill>
          <a:schemeClr val="accent2">
            <a:hueOff val="-9067202"/>
            <a:satOff val="5236"/>
            <a:lumOff val="-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47990-F6A5-4F55-9B5D-D07E6871FD7E}">
      <dsp:nvSpPr>
        <dsp:cNvPr id="0" name=""/>
        <dsp:cNvSpPr/>
      </dsp:nvSpPr>
      <dsp:spPr>
        <a:xfrm>
          <a:off x="6567129" y="1705509"/>
          <a:ext cx="1641782" cy="3776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3629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Alimenticio</a:t>
          </a:r>
          <a:endParaRPr lang="es-ES" sz="2100" b="1" kern="1200" dirty="0"/>
        </a:p>
      </dsp:txBody>
      <dsp:txXfrm>
        <a:off x="6567129" y="1705509"/>
        <a:ext cx="1641782" cy="3776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06D6F-5813-4ABF-A5DF-F7A07A5FA289}">
      <dsp:nvSpPr>
        <dsp:cNvPr id="0" name=""/>
        <dsp:cNvSpPr/>
      </dsp:nvSpPr>
      <dsp:spPr>
        <a:xfrm>
          <a:off x="2348983" y="1491988"/>
          <a:ext cx="1657959" cy="528982"/>
        </a:xfrm>
        <a:custGeom>
          <a:avLst/>
          <a:gdLst/>
          <a:ahLst/>
          <a:cxnLst/>
          <a:rect l="0" t="0" r="0" b="0"/>
          <a:pathLst>
            <a:path>
              <a:moveTo>
                <a:pt x="0" y="528982"/>
              </a:moveTo>
              <a:lnTo>
                <a:pt x="1657959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BED8C-F351-4581-9425-9CF1E4AF8646}">
      <dsp:nvSpPr>
        <dsp:cNvPr id="0" name=""/>
        <dsp:cNvSpPr/>
      </dsp:nvSpPr>
      <dsp:spPr>
        <a:xfrm>
          <a:off x="2348983" y="2020970"/>
          <a:ext cx="3291748" cy="1353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6849" y="0"/>
              </a:lnTo>
              <a:lnTo>
                <a:pt x="3056849" y="1353433"/>
              </a:lnTo>
              <a:lnTo>
                <a:pt x="3291748" y="135343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6CEBA-D6A3-4764-9ADE-46796960EDB6}">
      <dsp:nvSpPr>
        <dsp:cNvPr id="0" name=""/>
        <dsp:cNvSpPr/>
      </dsp:nvSpPr>
      <dsp:spPr>
        <a:xfrm>
          <a:off x="2348983" y="2020970"/>
          <a:ext cx="3291748" cy="4387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6849" y="0"/>
              </a:lnTo>
              <a:lnTo>
                <a:pt x="3056849" y="438750"/>
              </a:lnTo>
              <a:lnTo>
                <a:pt x="3291748" y="4387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5AEDE-B760-412B-91C1-756E83751472}">
      <dsp:nvSpPr>
        <dsp:cNvPr id="0" name=""/>
        <dsp:cNvSpPr/>
      </dsp:nvSpPr>
      <dsp:spPr>
        <a:xfrm>
          <a:off x="2348983" y="1586128"/>
          <a:ext cx="3291748" cy="434841"/>
        </a:xfrm>
        <a:custGeom>
          <a:avLst/>
          <a:gdLst/>
          <a:ahLst/>
          <a:cxnLst/>
          <a:rect l="0" t="0" r="0" b="0"/>
          <a:pathLst>
            <a:path>
              <a:moveTo>
                <a:pt x="0" y="434841"/>
              </a:moveTo>
              <a:lnTo>
                <a:pt x="3056849" y="434841"/>
              </a:lnTo>
              <a:lnTo>
                <a:pt x="3056849" y="0"/>
              </a:lnTo>
              <a:lnTo>
                <a:pt x="329174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FC86C-8FFD-44FD-8782-F8EA7839B76B}">
      <dsp:nvSpPr>
        <dsp:cNvPr id="0" name=""/>
        <dsp:cNvSpPr/>
      </dsp:nvSpPr>
      <dsp:spPr>
        <a:xfrm>
          <a:off x="2348983" y="852823"/>
          <a:ext cx="3291748" cy="1168147"/>
        </a:xfrm>
        <a:custGeom>
          <a:avLst/>
          <a:gdLst/>
          <a:ahLst/>
          <a:cxnLst/>
          <a:rect l="0" t="0" r="0" b="0"/>
          <a:pathLst>
            <a:path>
              <a:moveTo>
                <a:pt x="0" y="1168147"/>
              </a:moveTo>
              <a:lnTo>
                <a:pt x="3056849" y="1168147"/>
              </a:lnTo>
              <a:lnTo>
                <a:pt x="3056849" y="0"/>
              </a:lnTo>
              <a:lnTo>
                <a:pt x="329174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F5BF3-7D83-414B-9F4E-4464C6036C16}">
      <dsp:nvSpPr>
        <dsp:cNvPr id="0" name=""/>
        <dsp:cNvSpPr/>
      </dsp:nvSpPr>
      <dsp:spPr>
        <a:xfrm>
          <a:off x="0" y="796030"/>
          <a:ext cx="2348983" cy="24498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Conjunto de técnicas de cultivo sobre un medio nutritivo, realizadas bajo condiciones de esterilidad, a partir de una planta madre (explante)</a:t>
          </a:r>
          <a:endParaRPr lang="es-ES" sz="1800" kern="1200" dirty="0"/>
        </a:p>
      </dsp:txBody>
      <dsp:txXfrm>
        <a:off x="0" y="796030"/>
        <a:ext cx="2348983" cy="2449881"/>
      </dsp:txXfrm>
    </dsp:sp>
    <dsp:sp modelId="{BCC17734-B8C1-4BF7-A678-69CD6A3B4B58}">
      <dsp:nvSpPr>
        <dsp:cNvPr id="0" name=""/>
        <dsp:cNvSpPr/>
      </dsp:nvSpPr>
      <dsp:spPr>
        <a:xfrm>
          <a:off x="5640732" y="634889"/>
          <a:ext cx="2348983" cy="435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kern="1200" dirty="0" smtClean="0"/>
            <a:t>libres de microorganismos  </a:t>
          </a:r>
        </a:p>
        <a:p>
          <a:pPr lvl="0" algn="ctr" defTabSz="1555750">
            <a:spcBef>
              <a:spcPct val="0"/>
            </a:spcBef>
          </a:pPr>
          <a:endParaRPr lang="es-ES" kern="1200" dirty="0"/>
        </a:p>
      </dsp:txBody>
      <dsp:txXfrm>
        <a:off x="5640732" y="634889"/>
        <a:ext cx="2348983" cy="435867"/>
      </dsp:txXfrm>
    </dsp:sp>
    <dsp:sp modelId="{6C316C51-10FD-4036-87AF-F2CC441D68CC}">
      <dsp:nvSpPr>
        <dsp:cNvPr id="0" name=""/>
        <dsp:cNvSpPr/>
      </dsp:nvSpPr>
      <dsp:spPr>
        <a:xfrm>
          <a:off x="5640732" y="1364379"/>
          <a:ext cx="2348983" cy="4434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micropropagación de plantas </a:t>
          </a:r>
          <a:endParaRPr lang="es-ES" sz="1800" kern="1200" dirty="0"/>
        </a:p>
      </dsp:txBody>
      <dsp:txXfrm>
        <a:off x="5640732" y="1364379"/>
        <a:ext cx="2348983" cy="443497"/>
      </dsp:txXfrm>
    </dsp:sp>
    <dsp:sp modelId="{74071B68-6B5A-4C77-8CA8-7B56A73EBF8E}">
      <dsp:nvSpPr>
        <dsp:cNvPr id="0" name=""/>
        <dsp:cNvSpPr/>
      </dsp:nvSpPr>
      <dsp:spPr>
        <a:xfrm>
          <a:off x="5640732" y="2101500"/>
          <a:ext cx="2348983" cy="7164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Conservación de germoplasma</a:t>
          </a:r>
          <a:endParaRPr lang="es-ES" sz="2000" kern="1200" dirty="0"/>
        </a:p>
      </dsp:txBody>
      <dsp:txXfrm>
        <a:off x="5640732" y="2101500"/>
        <a:ext cx="2348983" cy="716440"/>
      </dsp:txXfrm>
    </dsp:sp>
    <dsp:sp modelId="{31B9AD08-D6C2-435B-A4FD-6BB147690BB2}">
      <dsp:nvSpPr>
        <dsp:cNvPr id="0" name=""/>
        <dsp:cNvSpPr/>
      </dsp:nvSpPr>
      <dsp:spPr>
        <a:xfrm>
          <a:off x="5640732" y="3111563"/>
          <a:ext cx="2348983" cy="5256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Mejoramiento génico</a:t>
          </a:r>
          <a:endParaRPr lang="es-ES" sz="2000" kern="1200" dirty="0"/>
        </a:p>
      </dsp:txBody>
      <dsp:txXfrm>
        <a:off x="5640732" y="3111563"/>
        <a:ext cx="2348983" cy="525680"/>
      </dsp:txXfrm>
    </dsp:sp>
    <dsp:sp modelId="{D905E069-51C8-403A-9F8E-1D7C57164AE9}">
      <dsp:nvSpPr>
        <dsp:cNvPr id="0" name=""/>
        <dsp:cNvSpPr/>
      </dsp:nvSpPr>
      <dsp:spPr>
        <a:xfrm>
          <a:off x="2832451" y="1491988"/>
          <a:ext cx="2348983" cy="16502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700" kern="1200" dirty="0" err="1" smtClean="0"/>
            <a:t>microescala</a:t>
          </a:r>
          <a:r>
            <a:rPr lang="es-ES" sz="1700" kern="1200" dirty="0" smtClean="0"/>
            <a:t> 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700" kern="1200" dirty="0" smtClean="0"/>
            <a:t>condiciones ambientales (físicas, nutricionales y hormonales)</a:t>
          </a:r>
        </a:p>
      </dsp:txBody>
      <dsp:txXfrm>
        <a:off x="2832451" y="1491988"/>
        <a:ext cx="2348983" cy="1650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34AB7-F465-4E08-AD10-0BBF068D79B7}">
      <dsp:nvSpPr>
        <dsp:cNvPr id="0" name=""/>
        <dsp:cNvSpPr/>
      </dsp:nvSpPr>
      <dsp:spPr>
        <a:xfrm>
          <a:off x="928341" y="3046319"/>
          <a:ext cx="734094" cy="2648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047" y="0"/>
              </a:lnTo>
              <a:lnTo>
                <a:pt x="367047" y="2648335"/>
              </a:lnTo>
              <a:lnTo>
                <a:pt x="734094" y="2648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1226683" y="4301782"/>
        <a:ext cx="137409" cy="137409"/>
      </dsp:txXfrm>
    </dsp:sp>
    <dsp:sp modelId="{8D970D41-B1E7-471C-9D92-C59F97647DE4}">
      <dsp:nvSpPr>
        <dsp:cNvPr id="0" name=""/>
        <dsp:cNvSpPr/>
      </dsp:nvSpPr>
      <dsp:spPr>
        <a:xfrm>
          <a:off x="928341" y="3046319"/>
          <a:ext cx="734094" cy="1594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047" y="0"/>
              </a:lnTo>
              <a:lnTo>
                <a:pt x="367047" y="1594609"/>
              </a:lnTo>
              <a:lnTo>
                <a:pt x="734094" y="15946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1251501" y="3799737"/>
        <a:ext cx="87773" cy="87773"/>
      </dsp:txXfrm>
    </dsp:sp>
    <dsp:sp modelId="{80BF3015-F43C-4086-AD6F-4E12F6EE6511}">
      <dsp:nvSpPr>
        <dsp:cNvPr id="0" name=""/>
        <dsp:cNvSpPr/>
      </dsp:nvSpPr>
      <dsp:spPr>
        <a:xfrm>
          <a:off x="928341" y="3046319"/>
          <a:ext cx="734094" cy="540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047" y="0"/>
              </a:lnTo>
              <a:lnTo>
                <a:pt x="367047" y="540883"/>
              </a:lnTo>
              <a:lnTo>
                <a:pt x="734094" y="5408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272592" y="3293965"/>
        <a:ext cx="45591" cy="45591"/>
      </dsp:txXfrm>
    </dsp:sp>
    <dsp:sp modelId="{FF3739F3-1521-4D81-918C-056A1A9C2B08}">
      <dsp:nvSpPr>
        <dsp:cNvPr id="0" name=""/>
        <dsp:cNvSpPr/>
      </dsp:nvSpPr>
      <dsp:spPr>
        <a:xfrm>
          <a:off x="928341" y="2533476"/>
          <a:ext cx="734094" cy="512843"/>
        </a:xfrm>
        <a:custGeom>
          <a:avLst/>
          <a:gdLst/>
          <a:ahLst/>
          <a:cxnLst/>
          <a:rect l="0" t="0" r="0" b="0"/>
          <a:pathLst>
            <a:path>
              <a:moveTo>
                <a:pt x="0" y="512843"/>
              </a:moveTo>
              <a:lnTo>
                <a:pt x="367047" y="512843"/>
              </a:lnTo>
              <a:lnTo>
                <a:pt x="367047" y="0"/>
              </a:lnTo>
              <a:lnTo>
                <a:pt x="7340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273001" y="2767511"/>
        <a:ext cx="44774" cy="44774"/>
      </dsp:txXfrm>
    </dsp:sp>
    <dsp:sp modelId="{E8028063-D395-43E8-B19F-972D5035B7AD}">
      <dsp:nvSpPr>
        <dsp:cNvPr id="0" name=""/>
        <dsp:cNvSpPr/>
      </dsp:nvSpPr>
      <dsp:spPr>
        <a:xfrm>
          <a:off x="928341" y="1479750"/>
          <a:ext cx="734094" cy="1566569"/>
        </a:xfrm>
        <a:custGeom>
          <a:avLst/>
          <a:gdLst/>
          <a:ahLst/>
          <a:cxnLst/>
          <a:rect l="0" t="0" r="0" b="0"/>
          <a:pathLst>
            <a:path>
              <a:moveTo>
                <a:pt x="0" y="1566569"/>
              </a:moveTo>
              <a:lnTo>
                <a:pt x="367047" y="1566569"/>
              </a:lnTo>
              <a:lnTo>
                <a:pt x="367047" y="0"/>
              </a:lnTo>
              <a:lnTo>
                <a:pt x="7340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1252137" y="2219784"/>
        <a:ext cx="86501" cy="86501"/>
      </dsp:txXfrm>
    </dsp:sp>
    <dsp:sp modelId="{20BDACA6-C0E5-4AA2-93D6-B14A44AAEA42}">
      <dsp:nvSpPr>
        <dsp:cNvPr id="0" name=""/>
        <dsp:cNvSpPr/>
      </dsp:nvSpPr>
      <dsp:spPr>
        <a:xfrm>
          <a:off x="928341" y="426024"/>
          <a:ext cx="734094" cy="2620295"/>
        </a:xfrm>
        <a:custGeom>
          <a:avLst/>
          <a:gdLst/>
          <a:ahLst/>
          <a:cxnLst/>
          <a:rect l="0" t="0" r="0" b="0"/>
          <a:pathLst>
            <a:path>
              <a:moveTo>
                <a:pt x="0" y="2620295"/>
              </a:moveTo>
              <a:lnTo>
                <a:pt x="367047" y="2620295"/>
              </a:lnTo>
              <a:lnTo>
                <a:pt x="367047" y="0"/>
              </a:lnTo>
              <a:lnTo>
                <a:pt x="7340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1227358" y="1668142"/>
        <a:ext cx="136059" cy="136059"/>
      </dsp:txXfrm>
    </dsp:sp>
    <dsp:sp modelId="{BF211B3A-961E-45FB-A9DB-19942B85CCAC}">
      <dsp:nvSpPr>
        <dsp:cNvPr id="0" name=""/>
        <dsp:cNvSpPr/>
      </dsp:nvSpPr>
      <dsp:spPr>
        <a:xfrm rot="16200000">
          <a:off x="-1436507" y="2582149"/>
          <a:ext cx="3801356" cy="92834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b="1" kern="1200" dirty="0" smtClean="0">
              <a:solidFill>
                <a:schemeClr val="tx1"/>
              </a:solidFill>
            </a:rPr>
            <a:t>Micropropagación</a:t>
          </a:r>
          <a:endParaRPr lang="es-ES" sz="3200" b="1" kern="1200" dirty="0">
            <a:solidFill>
              <a:schemeClr val="tx1"/>
            </a:solidFill>
          </a:endParaRPr>
        </a:p>
      </dsp:txBody>
      <dsp:txXfrm>
        <a:off x="-1436507" y="2582149"/>
        <a:ext cx="3801356" cy="928341"/>
      </dsp:txXfrm>
    </dsp:sp>
    <dsp:sp modelId="{95621509-4CA6-4E54-B767-40AF23A7E537}">
      <dsp:nvSpPr>
        <dsp:cNvPr id="0" name=""/>
        <dsp:cNvSpPr/>
      </dsp:nvSpPr>
      <dsp:spPr>
        <a:xfrm>
          <a:off x="1662435" y="4533"/>
          <a:ext cx="2764977" cy="84298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selección de la planta donante de explantes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662435" y="4533"/>
        <a:ext cx="2764977" cy="842981"/>
      </dsp:txXfrm>
    </dsp:sp>
    <dsp:sp modelId="{F019AE97-D322-402C-8D6F-68145DF2C99E}">
      <dsp:nvSpPr>
        <dsp:cNvPr id="0" name=""/>
        <dsp:cNvSpPr/>
      </dsp:nvSpPr>
      <dsp:spPr>
        <a:xfrm>
          <a:off x="1662435" y="1058260"/>
          <a:ext cx="2764977" cy="842981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establecimiento del cultivo aséptico 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1662435" y="1058260"/>
        <a:ext cx="2764977" cy="842981"/>
      </dsp:txXfrm>
    </dsp:sp>
    <dsp:sp modelId="{B12EBC19-A7EF-4875-8B2B-F84BE3E342B9}">
      <dsp:nvSpPr>
        <dsp:cNvPr id="0" name=""/>
        <dsp:cNvSpPr/>
      </dsp:nvSpPr>
      <dsp:spPr>
        <a:xfrm>
          <a:off x="1662435" y="2111986"/>
          <a:ext cx="2764977" cy="84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inducción de brotes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662435" y="2111986"/>
        <a:ext cx="2764977" cy="842981"/>
      </dsp:txXfrm>
    </dsp:sp>
    <dsp:sp modelId="{EDAC2915-3656-4FAE-94FD-E38EAB625690}">
      <dsp:nvSpPr>
        <dsp:cNvPr id="0" name=""/>
        <dsp:cNvSpPr/>
      </dsp:nvSpPr>
      <dsp:spPr>
        <a:xfrm>
          <a:off x="1662435" y="3165712"/>
          <a:ext cx="2764977" cy="84298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multiplicación de brotes 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662435" y="3165712"/>
        <a:ext cx="2764977" cy="842981"/>
      </dsp:txXfrm>
    </dsp:sp>
    <dsp:sp modelId="{065EDDBD-0F52-48EF-9DB9-38B70B495D23}">
      <dsp:nvSpPr>
        <dsp:cNvPr id="0" name=""/>
        <dsp:cNvSpPr/>
      </dsp:nvSpPr>
      <dsp:spPr>
        <a:xfrm>
          <a:off x="1662435" y="4219438"/>
          <a:ext cx="2764977" cy="84298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0" kern="1200" dirty="0" smtClean="0">
              <a:solidFill>
                <a:schemeClr val="tx1"/>
              </a:solidFill>
            </a:rPr>
            <a:t>Enraizamiento</a:t>
          </a:r>
          <a:endParaRPr lang="es-ES" sz="2000" b="0" kern="1200" dirty="0">
            <a:solidFill>
              <a:schemeClr val="tx1"/>
            </a:solidFill>
          </a:endParaRPr>
        </a:p>
      </dsp:txBody>
      <dsp:txXfrm>
        <a:off x="1662435" y="4219438"/>
        <a:ext cx="2764977" cy="842981"/>
      </dsp:txXfrm>
    </dsp:sp>
    <dsp:sp modelId="{189FC733-08C3-43DD-918C-ECD151F63BDF}">
      <dsp:nvSpPr>
        <dsp:cNvPr id="0" name=""/>
        <dsp:cNvSpPr/>
      </dsp:nvSpPr>
      <dsp:spPr>
        <a:xfrm>
          <a:off x="1662435" y="5273165"/>
          <a:ext cx="2764977" cy="84298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solidFill>
                <a:schemeClr val="tx1"/>
              </a:solidFill>
            </a:rPr>
            <a:t>Etapa 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aclimatación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662435" y="5273165"/>
        <a:ext cx="2764977" cy="8429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D27C5-769A-438D-9588-90C2522C1B7E}">
      <dsp:nvSpPr>
        <dsp:cNvPr id="0" name=""/>
        <dsp:cNvSpPr/>
      </dsp:nvSpPr>
      <dsp:spPr>
        <a:xfrm>
          <a:off x="658873" y="0"/>
          <a:ext cx="7467229" cy="44174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D0102-A780-4128-906A-4565F29DCB49}">
      <dsp:nvSpPr>
        <dsp:cNvPr id="0" name=""/>
        <dsp:cNvSpPr/>
      </dsp:nvSpPr>
      <dsp:spPr>
        <a:xfrm>
          <a:off x="0" y="1325236"/>
          <a:ext cx="2635492" cy="1766982"/>
        </a:xfrm>
        <a:prstGeom prst="roundRect">
          <a:avLst/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Plantas de un año, facultad de Agronomía-UCE obtenidas semilla de plantas élites, Toaquiza (2007).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86257" y="1411493"/>
        <a:ext cx="2462978" cy="1594468"/>
      </dsp:txXfrm>
    </dsp:sp>
    <dsp:sp modelId="{1A25656C-6B30-499E-BE1E-C0940FC9FB1C}">
      <dsp:nvSpPr>
        <dsp:cNvPr id="0" name=""/>
        <dsp:cNvSpPr/>
      </dsp:nvSpPr>
      <dsp:spPr>
        <a:xfrm>
          <a:off x="3060338" y="1368156"/>
          <a:ext cx="2635492" cy="1766982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Selección de las mejores características fenotípicas, buen estado fisiológico y sanitario.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3146595" y="1454413"/>
        <a:ext cx="2462978" cy="1594468"/>
      </dsp:txXfrm>
    </dsp:sp>
    <dsp:sp modelId="{473BCDA1-4639-47A4-9775-572BD88B8AEB}">
      <dsp:nvSpPr>
        <dsp:cNvPr id="0" name=""/>
        <dsp:cNvSpPr/>
      </dsp:nvSpPr>
      <dsp:spPr>
        <a:xfrm>
          <a:off x="6149483" y="1325236"/>
          <a:ext cx="2635492" cy="17669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Recolección de ramas de aproximadamente 5 a 10 cm y se las traslado al laboratorio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6235740" y="1411493"/>
        <a:ext cx="2462978" cy="1594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2F02F-E5B3-4286-A8ED-5AE8BF53F5A7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2E613-8EFA-4A80-A3E5-B167BEC6B0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78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embargo producto de la urbanización, la gran diversidad biológica está desapareciendo rápidamente.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biodiversidad y en particularidad la agrobiodiversidad aseguran para hoy y el futuro, la alimentación de millones de habitantes de este planeta.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2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las especies vegetales con semillas recalcitrantes o sensibles a la desecación, las cuales pierden viabilidad cuando se desecan por debajo de un límite crítico, usualmente entre un 12 a 30 % del contenido de humedad, tienen longevidades cortas porque al ser almacenadas sufren daños por frío, problemas de contaminación microbiana y germinación durante el almacenamiento asociado a su alto contenido en humedad, como en el caso del genero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Inga,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según Francis (2001) además puede germinar aún dentro de la misma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vainade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cultivo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una alternativa viable que permite  la conservación y perpetuidad del germoplasma de estas especies, estrategia a futuro para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conservacion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Inga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insignis</a:t>
            </a:r>
          </a:p>
          <a:p>
            <a:pPr lvl="0"/>
            <a:endParaRPr lang="es-ES" sz="1200" dirty="0" smtClean="0"/>
          </a:p>
          <a:p>
            <a:pPr lvl="1"/>
            <a:endParaRPr lang="es-ES" sz="120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81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Peningtons</a:t>
            </a:r>
            <a:r>
              <a:rPr lang="es-ES_tradnl" baseline="0" dirty="0" smtClean="0"/>
              <a:t> y revelo 1997 han determinado que aproximadamente existen 45 especies nativas de ingas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70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antidiarreico,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antireumático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antiinflamatorio, antiséptico y como cicatrizantes, esto gracias a su contenido de saponinas,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fitolacina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ácido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fitoláctico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ácido fórmico, glucósidos,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triterpenos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oxalato de calcio y materias pépticas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74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E613-8EFA-4A80-A3E5-B167BEC6B04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40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29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14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90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6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67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51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55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05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709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0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27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30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31D6C-8C84-46CE-AA1C-D86304E90B7C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8375-604C-4870-9FBC-15FCF440E7F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323"/>
            <a:ext cx="913324" cy="8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28" y="188640"/>
            <a:ext cx="225502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260050" y="1124744"/>
            <a:ext cx="7621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UNIVERSIDAD DE LAS FUERZAS ARMADAS - ESPE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DEPARTAMENTO DE CIENCIAS DE LA VIDA Y DE LA AGRICULTURA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CARRERA DE INGENIERÍA EN BIOTECNOLOGÍA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192079" y="2348879"/>
            <a:ext cx="5836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Estandarización de las etapas de micropropagación </a:t>
            </a:r>
            <a:r>
              <a:rPr lang="es-ES" b="1" i="1" dirty="0">
                <a:solidFill>
                  <a:schemeClr val="tx2">
                    <a:lumMod val="50000"/>
                  </a:schemeClr>
                </a:solidFill>
              </a:rPr>
              <a:t>in vitro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de la guaba (</a:t>
            </a:r>
            <a:r>
              <a:rPr lang="es-ES" b="1" i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Inga  insignis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)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endémica de la provincia de Imbabura </a:t>
            </a:r>
            <a:r>
              <a:rPr lang="es-ES" b="1" dirty="0" smtClean="0"/>
              <a:t>.</a:t>
            </a:r>
            <a:endParaRPr lang="es-EC" b="1" dirty="0">
              <a:latin typeface="Corbel" pitchFamily="34" charset="0"/>
              <a:cs typeface="Raav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61572" y="3520056"/>
            <a:ext cx="545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latin typeface="+mj-lt"/>
                <a:cs typeface="Raavi" pitchFamily="34" charset="0"/>
              </a:rPr>
              <a:t>PREVIA A LA OBTENCIÓN DE GRADO ACADÉMICO </a:t>
            </a:r>
            <a:r>
              <a:rPr lang="es-EC" sz="1600" dirty="0" smtClean="0">
                <a:latin typeface="+mj-lt"/>
                <a:cs typeface="Raavi" pitchFamily="34" charset="0"/>
              </a:rPr>
              <a:t>O TÍTULO </a:t>
            </a:r>
            <a:r>
              <a:rPr lang="es-EC" sz="1600" dirty="0">
                <a:latin typeface="+mj-lt"/>
                <a:cs typeface="Raavi" pitchFamily="34" charset="0"/>
              </a:rPr>
              <a:t>DE</a:t>
            </a:r>
            <a:r>
              <a:rPr lang="es-EC" sz="1600" dirty="0" smtClean="0">
                <a:latin typeface="+mj-lt"/>
                <a:cs typeface="Raavi" pitchFamily="34" charset="0"/>
              </a:rPr>
              <a:t>:</a:t>
            </a:r>
            <a:endParaRPr lang="es-EC" sz="1600" dirty="0">
              <a:latin typeface="+mj-lt"/>
              <a:cs typeface="Raav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81731" y="3901151"/>
            <a:ext cx="3177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  <a:cs typeface="Raavi" pitchFamily="34" charset="0"/>
              </a:rPr>
              <a:t>INGENIERA </a:t>
            </a:r>
            <a:r>
              <a:rPr lang="es-EC" sz="1600" b="1" dirty="0" smtClean="0">
                <a:latin typeface="+mj-lt"/>
                <a:cs typeface="Raavi" pitchFamily="34" charset="0"/>
              </a:rPr>
              <a:t>EN BIOTECNOLOGÍA</a:t>
            </a:r>
            <a:endParaRPr lang="es-EC" sz="1600" b="1" dirty="0">
              <a:latin typeface="+mj-lt"/>
              <a:cs typeface="Raav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04224" y="5157192"/>
            <a:ext cx="1160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 smtClean="0">
                <a:latin typeface="Corbel" pitchFamily="34" charset="0"/>
                <a:cs typeface="Raavi" pitchFamily="34" charset="0"/>
              </a:rPr>
              <a:t>Mayo, 2014</a:t>
            </a:r>
            <a:endParaRPr lang="es-EC" sz="1600" dirty="0" smtClean="0">
              <a:latin typeface="Corbel" pitchFamily="34" charset="0"/>
              <a:cs typeface="Raavi" pitchFamily="34" charset="0"/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376469" y="4484712"/>
            <a:ext cx="3302500" cy="67248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Elaborado:</a:t>
            </a:r>
          </a:p>
          <a:p>
            <a:pPr algn="ctr"/>
            <a:r>
              <a:rPr lang="es-ES_tradnl" sz="2000" smtClean="0">
                <a:solidFill>
                  <a:schemeClr val="tx2">
                    <a:lumMod val="50000"/>
                  </a:schemeClr>
                </a:solidFill>
              </a:rPr>
              <a:t>LIZETH ANALIA VILLAMAR FLORES</a:t>
            </a:r>
            <a:endParaRPr lang="es-E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288360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s-EC" sz="3200" b="1" dirty="0">
                <a:solidFill>
                  <a:srgbClr val="7030A0"/>
                </a:solidFill>
              </a:rPr>
              <a:t>Fase de </a:t>
            </a:r>
            <a:r>
              <a:rPr lang="es-EC" sz="3200" b="1" dirty="0" smtClean="0">
                <a:solidFill>
                  <a:srgbClr val="7030A0"/>
                </a:solidFill>
              </a:rPr>
              <a:t>establecimiento del cultivo aséptico</a:t>
            </a:r>
            <a:endParaRPr lang="es-ES" sz="3200" dirty="0">
              <a:solidFill>
                <a:srgbClr val="7030A0"/>
              </a:solidFill>
            </a:endParaRPr>
          </a:p>
          <a:p>
            <a:pPr marL="114300" indent="0">
              <a:buNone/>
            </a:pPr>
            <a:endParaRPr lang="es-EC" sz="800" b="1" dirty="0" smtClean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sz="3000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endParaRPr lang="es-EC" sz="3000" b="1" dirty="0" smtClean="0"/>
          </a:p>
          <a:p>
            <a:pPr marL="64008" indent="0">
              <a:buNone/>
            </a:pPr>
            <a:endParaRPr lang="es-EC" sz="3000" b="1" dirty="0" smtClean="0"/>
          </a:p>
          <a:p>
            <a:pPr marL="64008" indent="0">
              <a:buNone/>
            </a:pPr>
            <a:endParaRPr lang="es-EC" sz="3000" b="1" dirty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endParaRPr lang="es-EC" b="1" dirty="0" smtClean="0"/>
          </a:p>
          <a:p>
            <a:pPr marL="64008" indent="0">
              <a:buNone/>
            </a:pPr>
            <a:endParaRPr lang="es-EC" b="1" dirty="0"/>
          </a:p>
          <a:p>
            <a:pPr marL="64008" indent="0">
              <a:buNone/>
            </a:pPr>
            <a:r>
              <a:rPr lang="es-EC" b="1" dirty="0" smtClean="0"/>
              <a:t>Enjuague                 Detergente               Fungicida                   Etanol                Cloro</a:t>
            </a:r>
            <a:endParaRPr lang="es-EC" b="1" dirty="0"/>
          </a:p>
        </p:txBody>
      </p:sp>
      <p:sp>
        <p:nvSpPr>
          <p:cNvPr id="5" name="4 Cerrar llave"/>
          <p:cNvSpPr/>
          <p:nvPr/>
        </p:nvSpPr>
        <p:spPr>
          <a:xfrm>
            <a:off x="2555776" y="5533951"/>
            <a:ext cx="72008" cy="7779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5265820" y="631187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/>
              <a:t> </a:t>
            </a:r>
            <a:r>
              <a:rPr lang="es-ES_tradnl" sz="1600" dirty="0" smtClean="0"/>
              <a:t>Cámara de flujo</a:t>
            </a:r>
            <a:endParaRPr lang="es-ES" sz="1600" dirty="0"/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45847" t="15343" r="3035" b="15899"/>
          <a:stretch/>
        </p:blipFill>
        <p:spPr bwMode="auto">
          <a:xfrm>
            <a:off x="1698866" y="764704"/>
            <a:ext cx="2278302" cy="2476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3"/>
          <a:srcRect l="44568" t="29549" r="15496" b="28684"/>
          <a:stretch/>
        </p:blipFill>
        <p:spPr bwMode="auto">
          <a:xfrm>
            <a:off x="3977168" y="799855"/>
            <a:ext cx="2474302" cy="2441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/>
          <a:srcRect l="57348" t="15343" r="14377" b="16183"/>
          <a:stretch/>
        </p:blipFill>
        <p:spPr bwMode="auto">
          <a:xfrm>
            <a:off x="211936" y="3922028"/>
            <a:ext cx="1684187" cy="1989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/>
          <a:srcRect l="54472" t="15343" r="7029" b="18740"/>
          <a:stretch/>
        </p:blipFill>
        <p:spPr bwMode="auto">
          <a:xfrm>
            <a:off x="1896123" y="3922028"/>
            <a:ext cx="1883789" cy="200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6"/>
          <a:srcRect l="39937" t="11649" r="20447" b="23855"/>
          <a:stretch/>
        </p:blipFill>
        <p:spPr bwMode="auto">
          <a:xfrm>
            <a:off x="3779912" y="3929362"/>
            <a:ext cx="1800200" cy="1993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7"/>
          <a:srcRect l="50639" t="25571" r="12140" b="17604"/>
          <a:stretch/>
        </p:blipFill>
        <p:spPr bwMode="auto">
          <a:xfrm>
            <a:off x="5580113" y="3922029"/>
            <a:ext cx="1800199" cy="1994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8"/>
          <a:srcRect l="38179" t="14774" r="11342" b="16467"/>
          <a:stretch/>
        </p:blipFill>
        <p:spPr bwMode="auto">
          <a:xfrm>
            <a:off x="7337032" y="3922028"/>
            <a:ext cx="1627456" cy="1989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9"/>
          <a:srcRect l="34824" t="54268" r="33067" b="13909"/>
          <a:stretch/>
        </p:blipFill>
        <p:spPr bwMode="auto">
          <a:xfrm>
            <a:off x="3177569" y="764702"/>
            <a:ext cx="4961366" cy="2476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555776" y="3344587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Proceso de desinfección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8911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48680"/>
            <a:ext cx="4464496" cy="5928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 smtClean="0"/>
              <a:t>Tratamientos </a:t>
            </a:r>
            <a:r>
              <a:rPr lang="es-ES" b="1" dirty="0"/>
              <a:t>de </a:t>
            </a:r>
            <a:r>
              <a:rPr lang="es-ES" b="1" dirty="0" smtClean="0"/>
              <a:t>desinfección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i="1" dirty="0" smtClean="0"/>
              <a:t>Variables evaluadas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10383" t="8808" r="68371" b="71588"/>
          <a:stretch/>
        </p:blipFill>
        <p:spPr bwMode="auto">
          <a:xfrm>
            <a:off x="4860032" y="2564904"/>
            <a:ext cx="3395975" cy="1773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23" y="4652816"/>
            <a:ext cx="2579828" cy="14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2" t="63578" r="30569" b="24001"/>
          <a:stretch/>
        </p:blipFill>
        <p:spPr bwMode="auto">
          <a:xfrm>
            <a:off x="971600" y="1124744"/>
            <a:ext cx="358539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860032" y="90872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</a:t>
            </a:r>
            <a:r>
              <a:rPr lang="es-ES" dirty="0" smtClean="0"/>
              <a:t>noculados </a:t>
            </a:r>
            <a:r>
              <a:rPr lang="es-ES" dirty="0"/>
              <a:t>en medio de cultivo Murashinge &amp; Skoog (</a:t>
            </a:r>
            <a:r>
              <a:rPr lang="es-ES" dirty="0" smtClean="0"/>
              <a:t>1962) al 100% + 30 </a:t>
            </a:r>
            <a:r>
              <a:rPr lang="es-ES" dirty="0"/>
              <a:t>gL</a:t>
            </a:r>
            <a:r>
              <a:rPr lang="es-ES" baseline="30000" dirty="0"/>
              <a:t>-1</a:t>
            </a:r>
            <a:r>
              <a:rPr lang="es-ES" dirty="0"/>
              <a:t> de sacarosa +</a:t>
            </a:r>
            <a:r>
              <a:rPr lang="es-ES" dirty="0" smtClean="0"/>
              <a:t> </a:t>
            </a:r>
            <a:r>
              <a:rPr lang="es-ES" dirty="0"/>
              <a:t>6 </a:t>
            </a:r>
            <a:r>
              <a:rPr lang="es-ES" dirty="0" smtClean="0"/>
              <a:t>gL</a:t>
            </a:r>
            <a:r>
              <a:rPr lang="es-ES" baseline="30000" dirty="0" smtClean="0"/>
              <a:t>-1 </a:t>
            </a:r>
            <a:r>
              <a:rPr lang="es-ES" dirty="0" smtClean="0"/>
              <a:t>agar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530682" y="3035589"/>
            <a:ext cx="1872208" cy="670753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 smtClean="0">
                <a:solidFill>
                  <a:schemeClr val="tx1"/>
                </a:solidFill>
              </a:rPr>
              <a:t>Contaminación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843808" y="2996952"/>
            <a:ext cx="223224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A. </a:t>
            </a:r>
            <a:r>
              <a:rPr lang="es-ES_tradnl" sz="2000" dirty="0" err="1" smtClean="0"/>
              <a:t>Descotaminado</a:t>
            </a:r>
            <a:endParaRPr lang="es-ES_tradnl" sz="2000" dirty="0" smtClean="0"/>
          </a:p>
          <a:p>
            <a:endParaRPr lang="es-ES_tradnl" sz="1400" dirty="0" smtClean="0"/>
          </a:p>
          <a:p>
            <a:r>
              <a:rPr lang="es-ES_tradnl" sz="2000" dirty="0" smtClean="0"/>
              <a:t>B. Contaminado</a:t>
            </a:r>
            <a:endParaRPr lang="es-ES" sz="2000" dirty="0"/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2402890" y="3212976"/>
            <a:ext cx="440918" cy="15798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8" idx="3"/>
          </p:cNvCxnSpPr>
          <p:nvPr/>
        </p:nvCxnSpPr>
        <p:spPr>
          <a:xfrm>
            <a:off x="2402890" y="3370966"/>
            <a:ext cx="440918" cy="33537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530682" y="5224047"/>
            <a:ext cx="1872208" cy="67075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 smtClean="0">
                <a:solidFill>
                  <a:schemeClr val="tx1"/>
                </a:solidFill>
              </a:rPr>
              <a:t>Viabilidad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680807" y="5224046"/>
            <a:ext cx="1872208" cy="670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</a:pPr>
            <a:r>
              <a:rPr lang="es-ES_tradnl" sz="2000" dirty="0" smtClean="0">
                <a:solidFill>
                  <a:schemeClr val="tx1"/>
                </a:solidFill>
              </a:rPr>
              <a:t>Viable</a:t>
            </a:r>
          </a:p>
          <a:p>
            <a:pPr marL="457200" indent="-457200">
              <a:buAutoNum type="alphaUcPeriod"/>
            </a:pPr>
            <a:r>
              <a:rPr lang="es-ES_tradnl" sz="2000" dirty="0" smtClean="0">
                <a:solidFill>
                  <a:schemeClr val="tx1"/>
                </a:solidFill>
              </a:rPr>
              <a:t>Necrosado</a:t>
            </a:r>
            <a:endParaRPr lang="es-ES" sz="2000" dirty="0">
              <a:solidFill>
                <a:schemeClr val="tx1"/>
              </a:solidFill>
            </a:endParaRPr>
          </a:p>
        </p:txBody>
      </p:sp>
      <p:cxnSp>
        <p:nvCxnSpPr>
          <p:cNvPr id="24" name="23 Conector recto de flecha"/>
          <p:cNvCxnSpPr>
            <a:stCxn id="22" idx="3"/>
          </p:cNvCxnSpPr>
          <p:nvPr/>
        </p:nvCxnSpPr>
        <p:spPr>
          <a:xfrm flipV="1">
            <a:off x="2402890" y="5373216"/>
            <a:ext cx="361407" cy="18620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22" idx="3"/>
          </p:cNvCxnSpPr>
          <p:nvPr/>
        </p:nvCxnSpPr>
        <p:spPr>
          <a:xfrm>
            <a:off x="2402890" y="5559424"/>
            <a:ext cx="361407" cy="173832"/>
          </a:xfrm>
          <a:prstGeom prst="straightConnector1">
            <a:avLst/>
          </a:prstGeom>
          <a:ln w="285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3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5050904" cy="5112568"/>
          </a:xfrm>
        </p:spPr>
        <p:txBody>
          <a:bodyPr/>
          <a:lstStyle/>
          <a:p>
            <a:pPr marL="0" indent="0">
              <a:buNone/>
            </a:pPr>
            <a:r>
              <a:rPr lang="es-EC" sz="2800" b="1" dirty="0" smtClean="0">
                <a:solidFill>
                  <a:srgbClr val="7030A0"/>
                </a:solidFill>
              </a:rPr>
              <a:t>Fase </a:t>
            </a:r>
            <a:r>
              <a:rPr lang="es-EC" sz="2800" b="1" dirty="0">
                <a:solidFill>
                  <a:srgbClr val="7030A0"/>
                </a:solidFill>
              </a:rPr>
              <a:t>de inducción de brotes</a:t>
            </a:r>
            <a:endParaRPr lang="es-ES" sz="2800" dirty="0">
              <a:solidFill>
                <a:srgbClr val="7030A0"/>
              </a:solidFill>
            </a:endParaRPr>
          </a:p>
          <a:p>
            <a:endParaRPr lang="es-ES_tradnl" dirty="0" smtClean="0"/>
          </a:p>
          <a:p>
            <a:endParaRPr lang="es-ES_tradnl" dirty="0"/>
          </a:p>
          <a:p>
            <a:pPr marL="114300" indent="0">
              <a:buNone/>
            </a:pPr>
            <a:endParaRPr lang="es-ES_tradnl" dirty="0" smtClean="0"/>
          </a:p>
          <a:p>
            <a:pPr marL="114300" indent="0">
              <a:buNone/>
            </a:pPr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t="55172" r="27419" b="15626"/>
          <a:stretch/>
        </p:blipFill>
        <p:spPr bwMode="auto">
          <a:xfrm>
            <a:off x="367932" y="836712"/>
            <a:ext cx="4353736" cy="24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21666" y="1428315"/>
            <a:ext cx="3666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m1 </a:t>
            </a:r>
            <a:r>
              <a:rPr lang="es-ES_tradnl" sz="1600" dirty="0"/>
              <a:t>= </a:t>
            </a:r>
            <a:r>
              <a:rPr lang="es-ES" sz="1600" dirty="0"/>
              <a:t>Murashinge &amp; Skoog (1962) </a:t>
            </a:r>
            <a:r>
              <a:rPr lang="es-ES" sz="1600" dirty="0" smtClean="0"/>
              <a:t>al 100%</a:t>
            </a:r>
          </a:p>
          <a:p>
            <a:r>
              <a:rPr lang="es-ES_tradnl" sz="1600" dirty="0" smtClean="0"/>
              <a:t>m2= </a:t>
            </a:r>
            <a:r>
              <a:rPr lang="es-ES" sz="1600" dirty="0"/>
              <a:t>Murashinge &amp; Skoog (1962) al </a:t>
            </a:r>
            <a:r>
              <a:rPr lang="es-ES" sz="1600" dirty="0" smtClean="0"/>
              <a:t>50%</a:t>
            </a:r>
          </a:p>
          <a:p>
            <a:r>
              <a:rPr lang="es-ES" sz="1600" dirty="0"/>
              <a:t>+ 30 gL</a:t>
            </a:r>
            <a:r>
              <a:rPr lang="es-ES" sz="1600" baseline="30000" dirty="0"/>
              <a:t>-1</a:t>
            </a:r>
            <a:r>
              <a:rPr lang="es-ES" sz="1600" dirty="0"/>
              <a:t> de sacarosa + 6 gL</a:t>
            </a:r>
            <a:r>
              <a:rPr lang="es-ES" sz="1600" baseline="30000" dirty="0"/>
              <a:t>-1 </a:t>
            </a:r>
            <a:r>
              <a:rPr lang="es-ES" sz="1600" dirty="0"/>
              <a:t>agar</a:t>
            </a:r>
          </a:p>
          <a:p>
            <a:endParaRPr lang="es-ES" sz="1600" dirty="0"/>
          </a:p>
          <a:p>
            <a:endParaRPr lang="es-ES" dirty="0"/>
          </a:p>
        </p:txBody>
      </p:sp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1" y="3429000"/>
            <a:ext cx="4824535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748646" y="6321723"/>
            <a:ext cx="38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(A) primer brote (B) número de brotes.</a:t>
            </a:r>
            <a:endParaRPr lang="es-ES" b="1" dirty="0"/>
          </a:p>
        </p:txBody>
      </p:sp>
      <p:sp>
        <p:nvSpPr>
          <p:cNvPr id="7" name="6 Rectángulo"/>
          <p:cNvSpPr/>
          <p:nvPr/>
        </p:nvSpPr>
        <p:spPr>
          <a:xfrm>
            <a:off x="5724128" y="3104964"/>
            <a:ext cx="230425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 smtClean="0">
                <a:solidFill>
                  <a:schemeClr val="tx1"/>
                </a:solidFill>
              </a:rPr>
              <a:t>Variables evaluadas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08104" y="4149080"/>
            <a:ext cx="288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Tiempo                    Número </a:t>
            </a:r>
          </a:p>
          <a:p>
            <a:r>
              <a:rPr lang="es-ES_tradnl" dirty="0" smtClean="0"/>
              <a:t>   a la                              de</a:t>
            </a:r>
          </a:p>
          <a:p>
            <a:r>
              <a:rPr lang="es-ES_tradnl" dirty="0"/>
              <a:t>b</a:t>
            </a:r>
            <a:r>
              <a:rPr lang="es-ES_tradnl" dirty="0" smtClean="0"/>
              <a:t>rotación                  brotes</a:t>
            </a:r>
            <a:endParaRPr lang="es-ES" dirty="0"/>
          </a:p>
        </p:txBody>
      </p:sp>
      <p:cxnSp>
        <p:nvCxnSpPr>
          <p:cNvPr id="11" name="10 Conector recto de flecha"/>
          <p:cNvCxnSpPr>
            <a:stCxn id="7" idx="2"/>
          </p:cNvCxnSpPr>
          <p:nvPr/>
        </p:nvCxnSpPr>
        <p:spPr>
          <a:xfrm flipH="1">
            <a:off x="6084168" y="3753036"/>
            <a:ext cx="792088" cy="396044"/>
          </a:xfrm>
          <a:prstGeom prst="straightConnector1">
            <a:avLst/>
          </a:prstGeom>
          <a:ln w="38100">
            <a:solidFill>
              <a:srgbClr val="48EA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7" idx="2"/>
          </p:cNvCxnSpPr>
          <p:nvPr/>
        </p:nvCxnSpPr>
        <p:spPr>
          <a:xfrm>
            <a:off x="6876256" y="3753036"/>
            <a:ext cx="792088" cy="396044"/>
          </a:xfrm>
          <a:prstGeom prst="straightConnector1">
            <a:avLst/>
          </a:prstGeom>
          <a:ln w="38100">
            <a:solidFill>
              <a:srgbClr val="48EA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302874"/>
            <a:ext cx="3697123" cy="965885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endParaRPr lang="es-EC" sz="5100" b="1" dirty="0" smtClean="0">
              <a:solidFill>
                <a:srgbClr val="7030A0"/>
              </a:solidFill>
            </a:endParaRPr>
          </a:p>
          <a:p>
            <a:pPr marL="114300" indent="0">
              <a:buNone/>
            </a:pPr>
            <a:r>
              <a:rPr lang="es-EC" sz="11200" b="1" dirty="0" smtClean="0">
                <a:solidFill>
                  <a:srgbClr val="7030A0"/>
                </a:solidFill>
              </a:rPr>
              <a:t>Fase de multiplicación</a:t>
            </a:r>
          </a:p>
          <a:p>
            <a:pPr marL="0" indent="0">
              <a:buNone/>
            </a:pPr>
            <a:endParaRPr lang="es-EC" sz="21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EC" dirty="0" smtClean="0">
                <a:solidFill>
                  <a:srgbClr val="7030A0"/>
                </a:solidFill>
              </a:rPr>
              <a:t> </a:t>
            </a:r>
          </a:p>
          <a:p>
            <a:endParaRPr lang="es-EC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endParaRPr lang="es-EC" sz="2000" dirty="0"/>
          </a:p>
          <a:p>
            <a:endParaRPr lang="es-EC" sz="2000" dirty="0" smtClean="0"/>
          </a:p>
          <a:p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48883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t="53017" r="27662" b="16164"/>
          <a:stretch/>
        </p:blipFill>
        <p:spPr bwMode="auto">
          <a:xfrm>
            <a:off x="2411760" y="3832554"/>
            <a:ext cx="4261052" cy="26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211960" y="302875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Medio de cultivo + 30 </a:t>
            </a:r>
            <a:r>
              <a:rPr lang="es-ES" dirty="0"/>
              <a:t>gL</a:t>
            </a:r>
            <a:r>
              <a:rPr lang="es-ES" baseline="30000" dirty="0"/>
              <a:t>-1</a:t>
            </a:r>
            <a:r>
              <a:rPr lang="es-ES" dirty="0"/>
              <a:t> de sacarosa +</a:t>
            </a:r>
            <a:r>
              <a:rPr lang="es-ES" dirty="0" smtClean="0"/>
              <a:t> </a:t>
            </a:r>
            <a:r>
              <a:rPr lang="es-ES" dirty="0"/>
              <a:t>6 </a:t>
            </a:r>
            <a:r>
              <a:rPr lang="es-ES" dirty="0" smtClean="0"/>
              <a:t>gL</a:t>
            </a:r>
            <a:r>
              <a:rPr lang="es-ES" baseline="30000" dirty="0" smtClean="0"/>
              <a:t>-1 </a:t>
            </a:r>
            <a:r>
              <a:rPr lang="es-ES" dirty="0" smtClean="0"/>
              <a:t>agar + </a:t>
            </a:r>
            <a:r>
              <a:rPr lang="es-ES" dirty="0"/>
              <a:t>1 gL</a:t>
            </a:r>
            <a:r>
              <a:rPr lang="es-ES" baseline="30000" dirty="0"/>
              <a:t>-1 </a:t>
            </a:r>
            <a:r>
              <a:rPr lang="es-ES" dirty="0"/>
              <a:t> CA </a:t>
            </a:r>
            <a:r>
              <a:rPr lang="es-ES" dirty="0" smtClean="0"/>
              <a:t>+ </a:t>
            </a:r>
            <a:r>
              <a:rPr lang="es-ES" dirty="0"/>
              <a:t>ANA (0.1 mgL</a:t>
            </a:r>
            <a:r>
              <a:rPr lang="es-ES" baseline="30000" dirty="0"/>
              <a:t>-1</a:t>
            </a:r>
            <a:r>
              <a:rPr lang="es-ES" dirty="0"/>
              <a:t>), </a:t>
            </a:r>
            <a:r>
              <a:rPr lang="es-ES" dirty="0" smtClean="0"/>
              <a:t> BAP + GA3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39552" y="357301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Preparación de la giberelina GA</a:t>
            </a:r>
            <a:r>
              <a:rPr lang="es-ES" sz="1200" baseline="-25000" dirty="0"/>
              <a:t>3.</a:t>
            </a:r>
            <a:r>
              <a:rPr lang="es-ES" sz="1200" dirty="0"/>
              <a:t> Filtración (A). Colocación en el medio de  cultivo (B). Dispensación de los medios de cultivo(C) (Villamar, 2014).</a:t>
            </a:r>
          </a:p>
        </p:txBody>
      </p:sp>
    </p:spTree>
    <p:extLst>
      <p:ext uri="{BB962C8B-B14F-4D97-AF65-F5344CB8AC3E}">
        <p14:creationId xmlns:p14="http://schemas.microsoft.com/office/powerpoint/2010/main" val="30501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0496"/>
            <a:ext cx="7848872" cy="407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78222" y="6021288"/>
            <a:ext cx="6467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Observación de las variables en la fase de multiplicación. Primer brote (A). Número de brotes (B). Altura del brote (C) (Villamar, 2014).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35796" y="188640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Variables evaluadas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9632" y="1052736"/>
            <a:ext cx="712879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700" dirty="0" smtClean="0"/>
              <a:t>Tiempo                                       Número                                    Altura</a:t>
            </a:r>
          </a:p>
          <a:p>
            <a:r>
              <a:rPr lang="es-ES_tradnl" sz="1700" dirty="0" smtClean="0"/>
              <a:t>    a la                                               de                                            del </a:t>
            </a:r>
          </a:p>
          <a:p>
            <a:r>
              <a:rPr lang="es-ES_tradnl" sz="1700" dirty="0"/>
              <a:t>b</a:t>
            </a:r>
            <a:r>
              <a:rPr lang="es-ES_tradnl" sz="1700" dirty="0" smtClean="0"/>
              <a:t>rotación                                     brotes                                       brote</a:t>
            </a:r>
            <a:endParaRPr lang="es-ES" sz="1700" dirty="0"/>
          </a:p>
        </p:txBody>
      </p:sp>
      <p:cxnSp>
        <p:nvCxnSpPr>
          <p:cNvPr id="9" name="8 Conector recto de flecha"/>
          <p:cNvCxnSpPr>
            <a:stCxn id="5" idx="2"/>
          </p:cNvCxnSpPr>
          <p:nvPr/>
        </p:nvCxnSpPr>
        <p:spPr>
          <a:xfrm flipH="1">
            <a:off x="1907704" y="692696"/>
            <a:ext cx="2412268" cy="360040"/>
          </a:xfrm>
          <a:prstGeom prst="straightConnector1">
            <a:avLst/>
          </a:prstGeom>
          <a:ln w="38100">
            <a:solidFill>
              <a:srgbClr val="CB14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stCxn id="5" idx="2"/>
          </p:cNvCxnSpPr>
          <p:nvPr/>
        </p:nvCxnSpPr>
        <p:spPr>
          <a:xfrm>
            <a:off x="4319972" y="692696"/>
            <a:ext cx="0" cy="504056"/>
          </a:xfrm>
          <a:prstGeom prst="straightConnector1">
            <a:avLst/>
          </a:prstGeom>
          <a:ln w="38100">
            <a:solidFill>
              <a:srgbClr val="CB14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5" idx="2"/>
          </p:cNvCxnSpPr>
          <p:nvPr/>
        </p:nvCxnSpPr>
        <p:spPr>
          <a:xfrm>
            <a:off x="4319972" y="692696"/>
            <a:ext cx="2412268" cy="360040"/>
          </a:xfrm>
          <a:prstGeom prst="straightConnector1">
            <a:avLst/>
          </a:prstGeom>
          <a:ln w="38100">
            <a:solidFill>
              <a:srgbClr val="CB14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04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3184" y="332657"/>
            <a:ext cx="7067128" cy="244827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C" sz="4800" b="1" dirty="0">
                <a:solidFill>
                  <a:srgbClr val="7030A0"/>
                </a:solidFill>
              </a:rPr>
              <a:t>Fase de </a:t>
            </a:r>
            <a:r>
              <a:rPr lang="es-EC" sz="4800" b="1" dirty="0" smtClean="0">
                <a:solidFill>
                  <a:srgbClr val="7030A0"/>
                </a:solidFill>
              </a:rPr>
              <a:t>enraizamiento</a:t>
            </a:r>
            <a:endParaRPr lang="es-EC" sz="4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3275856" y="5885974"/>
            <a:ext cx="504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Observación de las variables en la fase de </a:t>
            </a:r>
            <a:r>
              <a:rPr lang="es-ES" sz="1600" dirty="0" smtClean="0"/>
              <a:t>enraizamiento</a:t>
            </a:r>
            <a:r>
              <a:rPr lang="es-ES" sz="1600" dirty="0"/>
              <a:t> </a:t>
            </a:r>
            <a:r>
              <a:rPr lang="es-ES_tradnl" sz="1600" dirty="0" smtClean="0"/>
              <a:t>Primera raíz </a:t>
            </a:r>
            <a:r>
              <a:rPr lang="es-ES" sz="1600" dirty="0" smtClean="0"/>
              <a:t>(</a:t>
            </a:r>
            <a:r>
              <a:rPr lang="es-ES" sz="1600" dirty="0"/>
              <a:t>Villamar, 2014).</a:t>
            </a: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4873863" y="1471844"/>
            <a:ext cx="3144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Medio de cultivo</a:t>
            </a:r>
          </a:p>
          <a:p>
            <a:r>
              <a:rPr lang="es-EC" dirty="0"/>
              <a:t> MS/2 + 1 </a:t>
            </a:r>
            <a:r>
              <a:rPr lang="es-EC" dirty="0" smtClean="0"/>
              <a:t>g</a:t>
            </a:r>
            <a:r>
              <a:rPr lang="es-ES" dirty="0"/>
              <a:t>L</a:t>
            </a:r>
            <a:r>
              <a:rPr lang="es-ES" baseline="30000" dirty="0"/>
              <a:t>-1</a:t>
            </a:r>
            <a:r>
              <a:rPr lang="es-EC" dirty="0" smtClean="0"/>
              <a:t> </a:t>
            </a:r>
            <a:r>
              <a:rPr lang="es-EC" dirty="0"/>
              <a:t>CA</a:t>
            </a:r>
          </a:p>
          <a:p>
            <a:r>
              <a:rPr lang="es-ES" dirty="0"/>
              <a:t>30 gL</a:t>
            </a:r>
            <a:r>
              <a:rPr lang="es-ES" baseline="30000" dirty="0"/>
              <a:t>-1</a:t>
            </a:r>
            <a:r>
              <a:rPr lang="es-ES" dirty="0"/>
              <a:t> de sacarosa + 6 gL</a:t>
            </a:r>
            <a:r>
              <a:rPr lang="es-ES" baseline="30000" dirty="0"/>
              <a:t>-1 </a:t>
            </a:r>
            <a:r>
              <a:rPr lang="es-ES" dirty="0"/>
              <a:t>agar + 1 gL</a:t>
            </a:r>
            <a:r>
              <a:rPr lang="es-ES" baseline="30000" dirty="0"/>
              <a:t>-1 </a:t>
            </a:r>
            <a:r>
              <a:rPr lang="es-ES" dirty="0"/>
              <a:t> CA</a:t>
            </a:r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683568" y="3488799"/>
            <a:ext cx="2016224" cy="705701"/>
          </a:xfrm>
          <a:prstGeom prst="rect">
            <a:avLst/>
          </a:prstGeom>
          <a:solidFill>
            <a:schemeClr val="bg1"/>
          </a:solidFill>
          <a:ln>
            <a:solidFill>
              <a:srgbClr val="9A2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Variables evaluadas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568" y="47971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Tiempo al enraizamiento</a:t>
            </a:r>
            <a:endParaRPr lang="es-ES" dirty="0"/>
          </a:p>
        </p:txBody>
      </p:sp>
      <p:cxnSp>
        <p:nvCxnSpPr>
          <p:cNvPr id="8" name="7 Conector recto de flecha"/>
          <p:cNvCxnSpPr>
            <a:stCxn id="10" idx="2"/>
            <a:endCxn id="6" idx="0"/>
          </p:cNvCxnSpPr>
          <p:nvPr/>
        </p:nvCxnSpPr>
        <p:spPr>
          <a:xfrm>
            <a:off x="1691680" y="4194500"/>
            <a:ext cx="0" cy="602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8" t="58892" r="55417" b="25587"/>
          <a:stretch/>
        </p:blipFill>
        <p:spPr bwMode="auto">
          <a:xfrm>
            <a:off x="804281" y="1078076"/>
            <a:ext cx="3791021" cy="206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3"/>
          <a:srcRect l="43701" t="25559" r="34646" b="32776"/>
          <a:stretch/>
        </p:blipFill>
        <p:spPr bwMode="auto">
          <a:xfrm>
            <a:off x="4283968" y="3158658"/>
            <a:ext cx="3312368" cy="2674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01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052736"/>
            <a:ext cx="7734237" cy="85191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dirty="0" smtClean="0"/>
              <a:t> Longitud                                       Número                                                        Longitud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dirty="0" smtClean="0"/>
              <a:t>   de </a:t>
            </a:r>
            <a:r>
              <a:rPr lang="es-ES" dirty="0"/>
              <a:t>la </a:t>
            </a:r>
            <a:r>
              <a:rPr lang="es-ES" dirty="0" smtClean="0"/>
              <a:t>                                               de                                                                  </a:t>
            </a:r>
            <a:r>
              <a:rPr lang="es-ES" dirty="0" err="1" smtClean="0"/>
              <a:t>de</a:t>
            </a:r>
            <a:r>
              <a:rPr lang="es-ES" dirty="0" smtClean="0"/>
              <a:t> las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dirty="0" smtClean="0"/>
              <a:t>plántula                                          raíces                                                             </a:t>
            </a:r>
            <a:r>
              <a:rPr lang="es-ES" dirty="0" err="1" smtClean="0"/>
              <a:t>raíces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04651"/>
            <a:ext cx="7230182" cy="390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71600" y="6213877"/>
            <a:ext cx="6467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Observación </a:t>
            </a:r>
            <a:r>
              <a:rPr lang="es-ES" sz="1400" dirty="0"/>
              <a:t>de las variables en la fase de </a:t>
            </a:r>
            <a:r>
              <a:rPr lang="es-ES" sz="1400" dirty="0" smtClean="0"/>
              <a:t>enraizamiento. </a:t>
            </a:r>
            <a:r>
              <a:rPr lang="es-ES" sz="1400" dirty="0"/>
              <a:t>A). Longitud de la plántula </a:t>
            </a:r>
            <a:r>
              <a:rPr lang="es-ES" sz="1400" dirty="0" smtClean="0"/>
              <a:t>B. Longitud raíz. C. Número </a:t>
            </a:r>
            <a:r>
              <a:rPr lang="es-ES" sz="1400" dirty="0"/>
              <a:t>de </a:t>
            </a:r>
            <a:r>
              <a:rPr lang="es-ES" sz="1400" dirty="0" smtClean="0"/>
              <a:t>raíces. </a:t>
            </a:r>
            <a:r>
              <a:rPr lang="es-ES" sz="1400" dirty="0"/>
              <a:t>(Villamar, 2014).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059832" y="183986"/>
            <a:ext cx="2016224" cy="633693"/>
          </a:xfrm>
          <a:prstGeom prst="rect">
            <a:avLst/>
          </a:prstGeom>
          <a:solidFill>
            <a:schemeClr val="bg1"/>
          </a:solidFill>
          <a:ln>
            <a:solidFill>
              <a:srgbClr val="9A2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 smtClean="0">
                <a:solidFill>
                  <a:schemeClr val="tx1"/>
                </a:solidFill>
              </a:rPr>
              <a:t>Variables evaluadas</a:t>
            </a:r>
            <a:endParaRPr lang="es-ES" sz="2000" dirty="0">
              <a:solidFill>
                <a:schemeClr val="tx1"/>
              </a:solidFill>
            </a:endParaRPr>
          </a:p>
        </p:txBody>
      </p:sp>
      <p:cxnSp>
        <p:nvCxnSpPr>
          <p:cNvPr id="9" name="8 Conector recto de flecha"/>
          <p:cNvCxnSpPr>
            <a:stCxn id="10" idx="2"/>
          </p:cNvCxnSpPr>
          <p:nvPr/>
        </p:nvCxnSpPr>
        <p:spPr>
          <a:xfrm flipH="1">
            <a:off x="1475656" y="817679"/>
            <a:ext cx="2592288" cy="230403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4067944" y="894341"/>
            <a:ext cx="0" cy="3048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067944" y="894341"/>
            <a:ext cx="2520280" cy="230403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2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39655" r="22937" b="14439"/>
          <a:stretch/>
        </p:blipFill>
        <p:spPr bwMode="auto">
          <a:xfrm>
            <a:off x="6896" y="3496124"/>
            <a:ext cx="4427908" cy="33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29329" r="23343" b="17030"/>
          <a:stretch/>
        </p:blipFill>
        <p:spPr bwMode="auto">
          <a:xfrm>
            <a:off x="4434804" y="3050427"/>
            <a:ext cx="4709196" cy="38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27" r="25887" b="27478"/>
          <a:stretch/>
        </p:blipFill>
        <p:spPr bwMode="auto">
          <a:xfrm>
            <a:off x="4355976" y="1"/>
            <a:ext cx="4788025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34806" r="25887" b="20798"/>
          <a:stretch/>
        </p:blipFill>
        <p:spPr bwMode="auto">
          <a:xfrm>
            <a:off x="-36657" y="0"/>
            <a:ext cx="4392633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3153408" y="3108094"/>
            <a:ext cx="415489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6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Resultados</a:t>
            </a:r>
            <a:endParaRPr lang="es-ES" sz="6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Fase de establecimiento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68280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3200" b="1" dirty="0" smtClean="0">
                <a:solidFill>
                  <a:srgbClr val="C00000"/>
                </a:solidFill>
              </a:rPr>
              <a:t>CONTAMINACIÓN</a:t>
            </a:r>
          </a:p>
          <a:p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301301095"/>
              </p:ext>
            </p:extLst>
          </p:nvPr>
        </p:nvGraphicFramePr>
        <p:xfrm>
          <a:off x="0" y="2287575"/>
          <a:ext cx="457200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854062019"/>
              </p:ext>
            </p:extLst>
          </p:nvPr>
        </p:nvGraphicFramePr>
        <p:xfrm>
          <a:off x="4211960" y="20798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2839468" y="2852936"/>
            <a:ext cx="1080120" cy="2087169"/>
          </a:xfrm>
          <a:prstGeom prst="straightConnector1">
            <a:avLst/>
          </a:prstGeom>
          <a:ln>
            <a:solidFill>
              <a:srgbClr val="80DF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4641255" y="3284984"/>
            <a:ext cx="2523033" cy="1655121"/>
          </a:xfrm>
          <a:prstGeom prst="straightConnector1">
            <a:avLst/>
          </a:prstGeom>
          <a:ln>
            <a:solidFill>
              <a:srgbClr val="80DF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3177010" y="5228220"/>
            <a:ext cx="2304256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Mejores resultados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3568" y="167618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654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13184" y="45400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Fase de establecimiento</a:t>
            </a:r>
            <a:br>
              <a:rPr lang="es-ES_tradnl" dirty="0" smtClean="0"/>
            </a:br>
            <a:r>
              <a:rPr lang="es-ES_tradnl" sz="3600" b="1" dirty="0">
                <a:solidFill>
                  <a:srgbClr val="C00000"/>
                </a:solidFill>
                <a:latin typeface="+mn-lt"/>
              </a:rPr>
              <a:t>CONTAMINACIÓN</a:t>
            </a:r>
            <a:r>
              <a:rPr lang="es-ES_tradnl" sz="4800" b="1" dirty="0">
                <a:solidFill>
                  <a:srgbClr val="C00000"/>
                </a:solidFill>
              </a:rPr>
              <a:t/>
            </a:r>
            <a:br>
              <a:rPr lang="es-ES_tradnl" sz="4800" b="1" dirty="0">
                <a:solidFill>
                  <a:srgbClr val="C00000"/>
                </a:solidFill>
              </a:rPr>
            </a:b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524051"/>
              </p:ext>
            </p:extLst>
          </p:nvPr>
        </p:nvGraphicFramePr>
        <p:xfrm>
          <a:off x="704583" y="1340768"/>
          <a:ext cx="3676650" cy="3657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77246"/>
                <a:gridCol w="628634"/>
                <a:gridCol w="470682"/>
                <a:gridCol w="60008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Estadístico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Chi Cuadrado Pearson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0.70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0.4037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891536" y="110122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093766"/>
              </p:ext>
            </p:extLst>
          </p:nvPr>
        </p:nvGraphicFramePr>
        <p:xfrm>
          <a:off x="252308" y="2420888"/>
          <a:ext cx="3816423" cy="9144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72141"/>
                <a:gridCol w="1272141"/>
                <a:gridCol w="127214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Variable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Contaminación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1 (1%-10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0.0068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2 (1%-15 min)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3 (1.5%-10 min)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4 (1.5%-15min)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57086"/>
              </p:ext>
            </p:extLst>
          </p:nvPr>
        </p:nvGraphicFramePr>
        <p:xfrm>
          <a:off x="4788024" y="2420888"/>
          <a:ext cx="3384376" cy="178993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65045"/>
                <a:gridCol w="616490"/>
                <a:gridCol w="585257"/>
                <a:gridCol w="517584"/>
              </a:tblGrid>
              <a:tr h="442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Rank.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Grupo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6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1 (1% - 10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215.50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6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2 (1% - 15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248.50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6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3 (1.5% - 10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272.50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6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4 (1.5% - 15 min)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296.50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613492"/>
              </p:ext>
            </p:extLst>
          </p:nvPr>
        </p:nvGraphicFramePr>
        <p:xfrm>
          <a:off x="2699792" y="878438"/>
          <a:ext cx="4953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3" imgW="507780" imgH="177723" progId="Equation.DSMT4">
                  <p:embed/>
                </p:oleObj>
              </mc:Choice>
              <mc:Fallback>
                <p:oleObj name="Equation" r:id="rId3" imgW="507780" imgH="17772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878438"/>
                        <a:ext cx="4953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611560" y="1484784"/>
            <a:ext cx="38164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 redondeado"/>
          <p:cNvSpPr/>
          <p:nvPr/>
        </p:nvSpPr>
        <p:spPr>
          <a:xfrm>
            <a:off x="2843808" y="2348880"/>
            <a:ext cx="122413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Rectángulo redondeado"/>
          <p:cNvSpPr/>
          <p:nvPr/>
        </p:nvSpPr>
        <p:spPr>
          <a:xfrm>
            <a:off x="6995048" y="2348880"/>
            <a:ext cx="1249360" cy="1872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4211960" y="2708920"/>
            <a:ext cx="57606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903223"/>
              </p:ext>
            </p:extLst>
          </p:nvPr>
        </p:nvGraphicFramePr>
        <p:xfrm>
          <a:off x="638213" y="4725144"/>
          <a:ext cx="2528572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077"/>
                <a:gridCol w="88349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Parámetros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p-valor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Constante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0.0642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Hipoclorito de sodio (1.5% v/v)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0.0025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Tiempo (15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0.1433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3" name="22 Rectángulo redondeado"/>
          <p:cNvSpPr/>
          <p:nvPr/>
        </p:nvSpPr>
        <p:spPr>
          <a:xfrm>
            <a:off x="683568" y="5013176"/>
            <a:ext cx="2448272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/>
              <a:t>Introducción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721" y="4519993"/>
            <a:ext cx="1831975" cy="3517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 b="1" dirty="0" smtClean="0"/>
              <a:t>Biodiversidad afectada</a:t>
            </a:r>
          </a:p>
          <a:p>
            <a:pPr marL="0" indent="0">
              <a:buNone/>
            </a:pPr>
            <a:r>
              <a:rPr lang="es-ES_tradnl" sz="2000" dirty="0" smtClean="0"/>
              <a:t>Contaminación</a:t>
            </a:r>
          </a:p>
          <a:p>
            <a:pPr marL="0" indent="0">
              <a:buNone/>
            </a:pPr>
            <a:r>
              <a:rPr lang="es-ES_tradnl" sz="2000" dirty="0" smtClean="0"/>
              <a:t>Deforestación</a:t>
            </a:r>
          </a:p>
          <a:p>
            <a:pPr marL="0" indent="0">
              <a:buNone/>
            </a:pPr>
            <a:r>
              <a:rPr lang="es-ES_tradnl" sz="2000" dirty="0" smtClean="0"/>
              <a:t>Urbanización</a:t>
            </a:r>
            <a:endParaRPr lang="es-ES" sz="2000" dirty="0"/>
          </a:p>
        </p:txBody>
      </p:sp>
      <p:sp>
        <p:nvSpPr>
          <p:cNvPr id="4" name="AutoShape 2" descr="data:image/jpeg;base64,/9j/4AAQSkZJRgABAQAAAQABAAD/2wCEAAkGBhQSERUUExMWFRUVGBkYFxgYGB4UGBgaHBgYGxccGBgYHyYeGBkjGhgYHy8gIycpLCwsGB4xNTAqNiYrLCkBCQoKDgwOGg8PGjIkHyQwNCwsLC0yNCwsMCwpKi8sLCwsLCwzLCwsLSwsLCwsLiwsKSwtLCkvLCksLCwpLCwsLP/AABEIALIBHAMBIgACEQEDEQH/xAAbAAACAwEBAQAAAAAAAAAAAAADBAACBQEGB//EAEcQAAIBAgQDAwYIDQQDAQEBAAECEQMhAAQSMSJBUTJhcQUTQlKBkQYjYnKhstHSBxQWM1RzgpKTsbPC8DRDU+EVJMHx4kT/xAAbAQABBQEBAAAAAAAAAAAAAAAAAQIDBAUGB//EADMRAAEDAgQEBAYBBQEBAAAAAAEAAhEDIQQSMUFRYZHwBRNxgSJSobHB0TIjMzTh8SQG/9oADAMBAAIRAxEAPwDR8g+Qcs2VoM2XokmjTJJpISSUUkkkXM44/wAHqcnRlsuRLC9KnIOqqOa7di3d44Z8iZ1EyuWDNBNCkdjtoXoP8g40MjVDLqUghmYgjYgsxBHsx1NSo/M651WWdUjlfg5Q0/GZbLlu6iggdDa57xbCB+DKEcNDLxqqb0qcxqGmDo5Qw9o3x6XAcr2fa312wzzHxqUbpLL/AAay4ADZegx5nzCLN+kWxnL8GkKLpoUL3k06e0LA/Nm86r/zx6UYBkvza+AweY+NSjdI5f4NZcABsvQY8z5hFm/SLYzx8H1KgrlsuZn/AGqUxCxuu86v/vLHpBhSlmVSkpZgBHPn4DcnuGAPeRYlBSY+DmXFM6svly2kyVooBziAQT0wqvwXQsCKOXCyD+ZpsYgWgrz23tc356OY8qCGCqx4TJI0Db5Vz7BiqeUW0jgXYekfu3xJ/VjU9VK2jUdoCuVvg7ldLf8ArUNj/tJ0+bhFfgwhIijlwsz+ZQmIFiCvcRM8yeksr5dBDhlFpBKtqA37UgR4CT3Yu/l1UVeCoZAAgDu6m2/PC5a2l+qjIMnkuZv4PZYI0Zaht/xJ93C1L4LprlqOW06msKNMyuo6R2bHSQJk7c5xfP8AlV21KiwukcTC4JmBEwbjlI8cXq5yoL62PgFjnuAsx4X2wuWrA+L6qVtB7pdFgr5n4PZYLbLUJlf9pObqPV6HC2T+DFOZehl4js+ZptNvW0CIN+/E/wDNksFbTcqTMIVios+kZI6RMXxsZfOI8hTJABNiLHbcDocNeKrBclRbrOzfwdy8DTlqAJJA+KSJ0PE8O0x7sdynwZoBeOhQYz/w0xAgWkLxHe/fhrPGrI0AWEidMFuKQZuDEQR1M2xRjXloHogLqK3J3LaQTIB2AiRzBnEXmv4lIl818H8uI05ahJ1W81TE8DEbrG4G+B5P4OU5+My2Wi9vM055RcWAF5F7neAJaJrncKCTw6dOocLT2rEzHsLYuWrajaVsLab3WSNRB21i56R1wGq/iUJXNfB7LyNGWy+rS8TSSJgaZ4dpxTI/BynvUy2WAjYUaZM25gRESIjeeUYcL1tV1WJJWCsxw2OrredPOLxfHcvWq6uIKy2uhUnYgzJESYaBPTC+Y+NSjdJ5v4PUJGjLUJg281TE8dOd1idJaJ647k/g5Sv5zLZbuAopbeZMQRtFpgXkmxUq1dWpmRVBMwwbh4ZEkWgiDEXYG8Ri9GrWZUIIYFQZ4VloBvayEkiwnhHUnAaj41KJulc38HKJMU8vQBgG9JI7V/ROL5L4M0QPjKGXY8viadvaFv12w5lNevj302nTIEix0cO+rblHPDhcbSP83wGo/iUBYmY+DlEsQmXoCFBvSpxcVQPRPpaD7PZiZL4L0gSalHLkRYCjT3tedI2Fo5kk9May/nD81P51MGwGo/iUBYdf4OUSzaMvQsu3mqYuQ0XKGLjHcn8GKQk1KGXPQCjTt3yFHhEY1afbfwX+7BsBqPnUoC8/V+D9KGNPLZc8RsaVPlVE3I9TVHLB8n8HKMHzmWy08gKKCOskCD3RGNPLbN89/rHBsDqj51KAsBvg/T3TLZciedKmNnqg307R5v2AxfB8n8G6On4zLZcmbRRQEC3agQTubQLxyk6WV7P7T/XbBsDqj5NygaLzr/B5CAVy2XIN/wA1SmNKRyiZ1923LHg/wj5FKWZpqqU0+JUsKaBFLa6gJgeA92PrVDsr4D+Q7h/IY+XfhW/1dP8AUr/Uq40PDnuOIgninNXuvInk8PlcsWMnzFIbLtoUxdf8v1M6GXpNB427T8l9dvk4D8Hf9Hl/1FL+muHMsLH5z/XbFCofid6ppF1zzLf8je5Pu4FlaTae227ck9dvk4bwHK9n2t9dsMmySLqFCLmqQOp0AfSuMyn5RAprpqFmgcI0i3pEHQZCgEmJ2w15VccKEAkmbyIgbypBm4G/M4wsmQYZVcCbssNMSeCYZb85Inrzs0qYc2T+E7y3GCB3ZazZurNPTJ1qW08IYQb30RFxynuGM7zs00Vy4ZBqIcITpaRwkLxXgRvadxAt+L0dLmKjebFlKhQRYSCQTpBILGY5kHmnQpFtKpxOAWCm4jcAGIFyZMjeOZOLDGNj/Ud2/wCqP4g707/CJ+IyNzpCmIiJE2ErMcptcdLlqhSPm96mngCAaUm5UgNpPTuO/ccLmgSDGxUnUdjM73mYv/Mnnt+Ts4joFZdJWBpeLwBBEgTfoN8JVeQJ1VpxcxogRO/H7WWRRy/bZSRO8BYkDccO0EXE7HwwxTpmBxnYcl+7jVr5CmVYlBcMdu4z4ezGWDpfR3Blk3IPLeTBkT3X5TGKmfRW8LWZIpxHuVTMUzpPEfcv3cFNM+ufcv3cczPZOCHCzZaOUZj+/VJ5waVJ1mTp2CgniERYTHjjZyeT0oAHbqZVQSeZMrM+PhjBNTztRVAEBlIJuDcC4tqBkcPME9DHqBCjeABueg6nDK5LWhqw8TUFSocpsPVLV6TSnG3a6J6r/Jxavl3KkLUYGLWUX8QtvHF657Hzv7HwbFXNoq8LztcVCw4nLqSIJDhRoMGEQEsYJkcuWNKhQq8J1kq06pgFfV0gqbdZPQ92Gqo4k+cfqPgoOCYjvc99lLqk8xlSzKC5IIbkvyfk4pl/IyoxZSwJ7ltaLcPTDVTtp4N/bi1erpUnc7ATEkmAJ5SSBhS8gd8UmW6U/Egr2MAq5PCgBvT34IPt6YNTOqdNUmN40GPcvcfdhX8V1uNRkRUHUtDoDE9hZkQINt7xg1bOLSMaSRuSORgkSWI9FWO9oHXDRULgDx4xx/PX3slLQ0kK3mm85227PRfW+bgOc8meeUS7jmOFQdiL8II6xI2GBp5T1uAohikSwOkGV2Oni7Q6d8bY0UyItrJc85PDPcot7wcZ2P8AFqWAjPObYAfnT7+is4bBvxM5dPVYbUqmXaEMqFUwFUWBctytbUZvy8MaWUzHnJioRcgdg6hyYcOxH/3BkorSZyibIphRc8VSw6k4XGUrOVZtCAMG82B7ZZhu036XxQpf/QMqPOdoa21yb3HAAk/YbuuFYd4a5rfhJJvYC2vGRHdtUWnSbW3G2y8k+V8nBfMt/wAje5Pu4Xq1ais8U9RhdjIji9s90e3FqWbWojAynomToIJE2NiDGNuliaVe9NwOmkHbfh7qg6k6nZwIVcowaQK0nUxgaCY1G8adsHVCZio1jBslj07OMxAoJmWpKWUnUxCkkqL7dlgJmwONHLJTgFIMTBmSJ33uAYxKHyTpI4X62F9Lc02IhVytMlZFQ9p+Seu3ycF8y3/I3uT7uJlRw/tP9dsGwrjcpALJahRbSvG2w5L0HVT/ADx8y/CksZunJJ+JW5gf7lXoAMfUqBEQPRtbu22sPAbY+XfhW/1dP9Sv9SrjR8OP/o6pzQvZ5LyhoyeWAZRNCnPNwNCiVBNxMjY9YMHEoqhExN2uQSe0xFzfkcJpmmGVypVQQKFIapYaeESDBEiyi9gTPLDOUzACDUwmTJuROo7Ei+GxrA3V3B5cxzR7poViNnce3V05MDHLFaWbqQAHAGpp4Rq7TWB27Xdiq5xDMNMXMSY63xTLZpStjN27/SOEy2uFbNOg523t7cEwKhJ7RaeRAcdeywIB8AMIU6bLDCOzGniUcr2Omep0+Hc6uZWd/wCeOZaqnm1Je8CwBJwAlo0SPp0muBED09kAO5YGYg+jKtv4xBg8zhfLF5UyBABDBQIiSBA5GTbmCb40PxhZ3+g/ZgOWqghVDQSN4JgRvHO8D24cHGDZR1KNIHO50276obsSSBI5MEXhkk6jsdHCQYJuZtfHaL3KNdQNzBncbAWkDbl1vGD53yct2SoQbm4M7HstHDyG0eO2Apm1Kho0k3Olma88XCwCm88x3HCghwsFTo1T5lico25de/qnMv5UUA0yeTaTJb1jBESIFulu7FfKVMHzRDEdkERYxJHfMgj24tk3CipqqIxMlIUggFQTYiRNvoO+GMw6vTADcQgrIMSBsbbEEj24rmGvkBQ5m+ZO0/lZ+ZqjQb8v+/5YPSUvOmI9Y7HbaJJ3A5c+mFqtTUIhl2YypEaSDE7EkgC02k43TnF9b6D9mFqEtAgK/XxkOimRtfqsmlk6dDeoNTFYEBbB1DRN/G/fzJOouYR1Nww58+U/yM4BnKymCHKmU5TbWu4I5b//ALgtOugJJcknckGbbbAAAdB1PU4rONR5lwtx322j8rOGUCxv9Pv+FKzAaALQ0RHyWGCVMyoBJNh4/wCcsL1M2OCSAdV4kjsvsSBPuwTL1VdizMYVoVYMWghmjc7Echa03xXxNUUKedwJ9OPe6koUzVflBCF+L6vNtXidROgSEXgYwfWNxM25Rvhqtl6IBcDTEktTGkmxHojiHDt8kYR8tZwMyJJ0SC0AyRxaot6IGwvxjwLuT8rUiIQ8KwBCmPYYuB/m+OfrNxdRjMRLpM2BgATpyJ4dbrYpuw7HOowPU3JMJI+UBrSWDBg2k6SpMgGCpG9uW/S2J52tUDQqrwldNRSAWmJ5krtb5W5ggHp0aKVVYb8R9IgWA4QdrcvdGNH8dT1voP2YsV/FKjAG0mE21I5ngIUNLAsfJqOA5D053WK1HTUUl4Ohjppqb3QbNIPFzgWUXHIOYEUypBLO/nOFTa0bmQDddjaeQuNCtm1/GFJNjTYA33DKSIjmL+zuwz+OJ630H7MYuI8VxQezO0uAgxpcExoFbbg6MODSBtOuoE7rIEs/m3BRuIq6Lw6g+5F4JJO+8nY4YStVKHUeK20ARpJsRDSSL8umGvxxfOb+h0PXwwX8cT1voP2Yy8RXfUAHlc9NDvFrTaRpOkKzSpNaSc/L25+izlzFQTN3CrMRBFwN4vqJ6COU2B1zFQlbRxEHaCNcA7zGgGIvIvbBVza+ca/opyPWp3YL+OJ630H7MVqgdP8Ab4bcvRSsiP59ykqtSpqcqRciBAmNBI1T6JaZjigW6YHUesSDoQEKokwWkFdY5jSZtf0eUyHKebXW9+S8j8ruwX8cT1voP2YU52ERT2Gx4BIA1w/l3KRZ6ms+b0hNY5zbi85II3LWF/R5TjhRyQXCsdNyVQmd4NuxB9G+0c8GpeU6ayGcAlngG08R64u3lmlBioGI5Lcz0gd//wBxL5WIzwykeEwZO2sdlMzUsvxPHpP4SuSyex1FILCAFJMvJndY85qgDlhillyCSarGYi0dTcQVJjoBt34QoeXwG0QO20kFntqYmAFnVNvaOuGsxnlqAoAYO5YMo3tAiWNp5Da98bhp+MCqKRzAHcQYE8dJ5FwJ0OqoB2ByZxE++vp+Y5qi1Ep6tIU6ZJZAOViHAEjxA5Gwi/zr8KThs1SIuDQUjwNSpGPo1MUyF1EHSImCNV5NhYibwed8fOfwpOGzdMi/xK/1KvXHf+D06lOqG1DmgaxHXsLHLmudLRHJfQPIOZjKZcAEt+L0yOQtTSxbYEyPp6YDlfIhYMWbzct2acADSzWnnef+7Q38Hf8AR5f9RS/prhvLbH5z/XbETqhaXZeKjIuiqsCAIA2AsB4DGXnMrNLWo4wzGQDJ+M56QSbdxtO2+NXAcr2fa312xExxbdG9llo24O4JBEzBBg3xTLHgXwGCeVskysKlNolgGS2k737j1POe7GTmsy66VR6a8HpHikzpIEXA0xHPUfVxZLgGZlt4ev5ouLj/AEtecCoIQqG4IAII8PsJGMfz9UTNWnrIVlIKwUkzC732FvacXbOuAwSpTmYSWGkAnUJAEzok7xHeDhnmiFYcA7XRbr+VCqnXEbap0wDaSIjn3YUyM+bTUbkA2Eb3iO6Y9mGatAPS1LxBlJgx03vuMURIAtFhyjEjS3LZVqFOmKhcw7ae6oV0iVgRJtabQR7Rb/8AMank7N60BgggAEHkYB9tiMebqZxRUILVHABJCDUJNgDpggAcVunv2fJGUelCxwRO4I1WuLA36bdO8rMht9VnYiox7zlERbuP2ns52G8MHJwDOdhvDBjilt3yVbdCzR4f2k+uuLVqsCbTIAkwJJAufbiua7P7SfXXFqlIMIYAg8iJHuwbJd1mUWkrU2BqkMb8WpeA7XAJIBIEAjoRgubyzVSWpAErPEWhS1oIiZK+tyiJNxjj5VGrBGJZSdQXVwg/GF5UHmWXtd45HG5rAtIEcv8ArGLjvEH4V3ltEnW+kEzHPnoBoFp4XBtrjOTA05z+OysDNZOoHWtWeIDFhTY9lUdiBYHYdd564c/83SpUwIcBQBBuQPiYvqv+fp8+vS7T1VqeaIIZWJjmCDTfriuZNOmPzQY6eyiAkqvKLCByHU2xiVqtbEllIjQQGi0QTstKnTp0A6oDrqTfYboL+V0NRLPdtAtvq1gNv2fiakzcRtF8Hy/lik9MVFeVYkLFySCQYAknafC+FMlnFetC0vNiGY6gEZiYElN9p4j1jniVc1pqnTTBErT6GYJIUAXAEG8dlr2GK2Iw9Wn8JbcCY4CTqpWV2EZg6xMe6Nm6oapS0mZ1GRyg0yZ6Wtf1sNzhZkHnQYElGkxfenzwxjFxRc/y5ESLdSrFMiXX3/AQZ+M/Y/uwDK+WKdQAq0gxBFwdWrTfwUz0MiZBwZllyCJBQgg3kE3BxB5Pp3+LW+/CL7z9Y+84ZWYGHK7WBoQR1EhKxxdcfVDyebWodaMGVkQgjnxVMNhsL0aQV2CgAaVMAQLtUJ95JOGMNqll7XtHIQPr3HAYDx4/dCpn4x/Bf7sEdjBi5iwmJPK/LAqf5x/Bf7sGJwyp/Ieg+wTm6dfusfydmbwysKjliZjYFjyJAUHUI6zvMlzOvppsRYqpg9Lcv59MZdPMzXQzZmqRII4dRC72uS58GFt8a9GuriVMiSJuLgwd+/HrdEP8tpc3LyGg5fhcY8jMQDPNIZZNR4VBWmagUkyGYufSubW4oN5w2uYDQrcLEXQkE7Ax0IvuOnji2V7P7T/XbF6lENEjba0+O/dI9pwtGk2izy9Ym+8kkk+5MpHuLzm77hDXOcRBtBiSwuZAFpm5Nv8AvHzH8K3+rp/qV/qVcfQsih887EEAqsWcLykDUAsgjxuO+Pnv4Vv9XT/Ur/Uq41fDP749Chq9n5LydR8tliraQMvTEajc6UIaw3AH8u+dXJa1WNMwzCTUJJhjudNz388JeSs8KWTyxKkg0KZtHKmnImTuNsHXyqqyNLGWYiIJ9NmkTYCD477Yp1CMzrbphF07rf1F/fP3MCyrvp7K7t6Z9dvk4rT8qK2mx4oi67EqBImd2FtxzxVPKCq3m4JOvTNolpfrYAHnviORGiN9VTymWhWKrCtfj2nhm68p904yFyesKxW4CxDkQVkqYA3BZr9+NvN+VlSQwsGCmSLyJNt4iLmBffGNTzIXSFB0MQomAQYM8MyBz5gXHQCem5pblIV7CVcrshPfYXD5NUlT5sSgCqdZBABkQY3m/sGK5bIKFkUwNUTxteEKdPVYjDmVzAdQwBAPXfHcmjMo0qTAubAcrXNzBxLlZEwFpuc1sEut7cuSqGZUgAQqaRxTYCw7N8Xo0HqggxpEA8VzYGASpgR3c8czyPTpszKNjsdUGDANgegkczjWyeWVFhZvckmSTA39ww1zgxshZ2IrNIimdfa3RUqagrRTUcMWaLAGPQ5csWpO+kcC7D0z0+Zgtbst4H+WJR7K+A/litNtFnxdL5t30Nwrt65+7grVH9Rf3/8A+MTOdhvDBjgkRp3ZEXSVSs5W9PTxJYv8teikRi9csRdFIlZGomQGBNtF8FzPZ/aT+ouM58yTTVJfX6ZI0sBc3IiJsOsHDgwVGxH3UtGm+pVDGXJ/e/JFznlILpCimp1dWtwsLgICDew5n24Sq1boESwkQsoWbSAhBKCGkb9e7HHpgFYAHF/a2CMs9RzBFiDyIODC4Olhmw286z7rp6vg7qwJe+40gQJgeu/0Vck9RGFTQQpZpUNuYqS+kLYxuFF4MA2hn8cqVG1NppjSAAGJkG5lihEjaBBF+7AauaqSg1elvA1dl/2T7vtxelmWQHSEvJMLBJ5k6SASYHIYgreHsec7bPiAQTpJ/wCTqs5uAxzWluWWg6SOAuitRZmplDYaipFTVcQDdkJ7iMczq1dWvzSzAFiWLMh1IYC8I7Szvx3Itg3kyoGWk3Ng5bkdRgt9P0RhnM54IyhhAI7XIdZHQWk8pnYEjgqmJxBxHltbnIDhDpzEAuneZjbVW2UqYpZicoMG0RMDkqs7+cXhXsv6Z60/k4Lrf1F/fP3Mc1A1Fgg8L7X9KnOD4xKjmgNlo058TzV5rTJv9uA5JTW/nOyvZ9c+t83Bdb+ov75+5if7n7H92DYSo9tvhGnP9pWtN7/b9JRXfzjcK9lPTPWp8nBdb+ov75+5iL+cb5qfzqYNgqvbm/iNBx4DmkY0xrx4cfRYx8pVVrMvmgbLYMSdIJ4pAO/FAidudsQ1tQZ6qoQDzdgoEArClYaRB2uTtaAytsy4GxRGPjJUX5WBt8k7RxCPkkF9WpgouAHbfTpg3jSBy7+gjHofhuFoBlPEsYA4tE66wI1JjSJud1zWKrVMzqRdaeX6CTy1J2quSpGqSyecgRrIUMADMkPI8PlTra39Rf3z9zA/J+XVFKqIAZh7iQJO5sBvhrGwBEzE7nT8na2psqWuiUyzvp7K9p/TPrt8nBdb+ov75+5iZXs/tP8AXbBsPcRJsmgWWTkWAqtAGsopIBMAaVAmFgW2kkmDFpx8/wDwpE/jdORB8yuxn/cq84GPoOWeayi1lH+4CTNMbpAt325GMfP/AMK3+rp/qV/qVcaHh3+R1TmL2fkqjVbK5bRIAoUr6gDOleUxAEHraDucO5GpUBZWpuYZgHlDqAkS3IG5HSwiLjBPg7/o8v8AqKX9NcOZbY/Pf67YpvcMzrbppF9UKD6jc+dPnEnx+090DoSROgniJ3Tk7RuZtt4D24ewHK9n2t9dsR5raIi6oNXqN76d7R/3/wBWwslEvSAZGIK3uk+83tf3nGmN8AyX5tfAYUOgTCIvqsiplGpaYWoV5mVaDPQbAye63jgWT8o+apGQ8bgjTBkBYmDBkf5tj0QwhT8nU3pjUi3G4ADT11C84kNaWGRdS55aGOmBokatavWohkUANq16tJsCY0j2RfkeuA5LyiaNPjSrdjdSHBMCbvBFyLcyLc5XzHkWpQqahVrNTJZoTdeJW0kCxWFF7G73vBXGZZUUIag00zTP+3fUxLwCeKY+ncxFY4vIz+oA33gT17GqicxoMhy9EuaLo0B7AyDoBUlQYYG4MfzPsNSL6RwvsOaeP/X+TjCHlUr5sy4Cqyuqjh4plgSxYkHSR4N60B5fJDOnDW0h6aKGSeEh9ZZSWPaBg+HS2BuIbUbNMAjkZQACdU5m9ehrPt1p+H/fj3Wwcu3qt707u/u+k90Zea8iELaqyxr1ReQ+kGJJggCx2BMxbGnkaDoul3DmWOqNMySbgk9YtaIw/Od2pcvNCzLNp7LdpOaf8g7/AGewd85NFm0yQxJuTw3JF/Dw5bd2N7M9n9pPrrjKNPQdB5dnvXkR37T0PiJs0XWNlteCZBXIcYJFuuiWqs0rwt2uq9Di5qG1mvYXW5g//vsxatuvzv7WwDP+TvOntso0ssCIIYQZn2R4d+JXOgWC6sMMugnXlwHJWqFpXhbc+r6p/wA9+Cam9Vvev+f/AJhCt5GGqQ1madJUFezEFdiIAjvAPKMO5bKlWc62bWZgxC8rRy06R+zPPDc53ahjHZjc68uHorZGuyVFU6r6gBwDcAKb2+Se8U+sHYrU2cQVqdbMgI22IMjn7zjGzCkkaTBhu8crEdPsB5YYpV6lRwKmgiJIkhFAiSfWN+cjwxzfifg9TEYltejlba5vIINiIIufxqsHEUnYUVJBLJtpF9QZ9bW39VSjk187wUyFAbYoAWDKGIiwAkKY5g9DLeuohEByhIF3SVJhbSDImLWi/IwGQAHWIjQ0RtE09oxbM0iykDcxB6XBnxESO8YuVcHTq0BRqAOtEmdeOs68+Wi55lZzKhe0xfQfZBqVyr6mDABeZT19v/nX24p+OVANRRwvimqI3Ii3WO7xU1XMB6yagda0zPCYDE3gnn8W8HpOG8zVVVJcgKbGdr2APjMYxcD4NSfSBxDPiNouIvHG86jaDor2Ixzw+KbrceKEpfzjWfsrzp+s/wD37z3YVyudrPNjYzOlYIkwAS0EwQDGxUjqTbLZrTVdYJCxIuzKNVSIFyQOg5OI6YbyqniJGkMdQU3IkXnoSbwNpOGYLwzLXezEUQWwIdFrW478OuoTq+Kmm11N5BkyPW6zqZZa5EOSywTKEkwxvxQIAkALAnvAw8gI2QgSTANMXJk7f5c+zOzGZqeflFNzETOoCZI6AwvhY9Z2VeVBHMSPaLY6kQz4QAI2Gw2tNt49DCydb3SIzBRHYq8Kzk3TkzTz7/oHtYLN6re9P87/AG+4Y/NOGYLJcFrAAkkTDEjfkZw2Bh7iOCaAkqVVgpOhzBcwCh9NjAEyen+Tgq1GIHC+w3KTtz7+fiOlsXyvZ/af67YIjg7EG8WM39nPCOdc2SgW1WVQnzwJ3FNYWePYTGsRA4hZj2m2JM/P/wAKJP43TkEfErvB/wByr0tj6FkyPPWNyoBsukgU0IWRzE6rcm6Rj5/+Fb/V0/1K/wBSrjQ8N/yOqcxe38iUWNDKsNcChRsrKAYUG8tsbSI5DDPmHZmYAxcRIi1ZmOzixHCcE+Dv+jy/6il/TXDeW2Pzn+u2KNQ/E626aRdZ4ydbSRqcGAJlSRGmd36r7iccy+WqatXFGomJHKoSY+M3IGk8oxr4Dlez7W+u2GTbREXQcijoiqVZiOZKyb/Ox3J1W82vAdhzX72HBgGS/Nr4DBNtERddFVv+Nvev3sBydVtC8B26r97DYwHJ/m18Bgm2iIug53OFKbMyNAB5qd7et1OPJioTci5uYiJNzF+px7Dyjl9dJ1mJU38Lj6QMeOrkorSNJVSeLYECbxy8OWMPxlzvLaIETz1i2/qmkfEozGDY/R9uC5Tyi1Eq0NAI1AXkHewP+EDGK71CD8cpAHEIK7QGMxIMbruC3hg7M+qBUF3ss6Tp0zpnTYwVP+XxaFc0XBwAsZ1InknFh4r2h8qLUpnSDtsSoI23UtOHjVb/AI296/ex4VUeH16SJlY5DaDPgDPeemPXeQw/m+OY9Cd9MD6OY7j4Y6XB48YkRkiPcbd9UgmYR8zVbT2D2k5r66/KxzMU9Yg02tcEFAQeoOrBs12f2k+uuC40Q6BIThIMgrKq5IcE03PFzcX4W5BoHsA2wDNUWRlIVgDqtqDT0uWt4fTjWzG6fP8A7XxXPUAyGbQCQdoIBgz/AJacStqmRKtUMS+nVFQuOt76/v3WLUqGV4TueY9Vu/BfON6h96/bipadB6mb79lsHDWI6x9GLBPJd40OuWk6jhwHLglXqnUvAxJmAIk7bXxpZOgyg6kJZt7rAHICWuLm/OfAYUp1AtVGYkCH8Npk90A/RjWSurbMLiRBvHUDeO/EVVxAAA7lcp4xiKnnGiTYQdr2CAHIdQKZACMAAUFpp7cVhjuaLMjL5s3UjdDytYk8+7F1pw6gT2X3JO7UzzwxGIC6IMdysOEhRrFmVtBJ83vKzvfnbwwyajf8Z96fexI+M/Y/uwUmN+eEcRwQAvPU6dam8sA2gJJJEhS7yZ1bAF1vyieuNNKxqkiCUgWBXiDCQSdXZNxA3gydxgtTL6qhOx0LB5iTUnexHcbYDS8mMNIZkcDfVTBPffqTfx64q4inVqte1rg2YggGdACIkcLEEfS8tJzWFpImNvt2Z/WfRq62fTRDBm4dTALILGw2EqeW8Hvw7Q8rbK1Mqb7FdIAIABMgKZgQe7aQMGalDuyIGbggToHpAmYPo9xPLFq9OiGGsIGN5sD4zvudzzOLDRkYG6xAHoAOf1+myjPxGeqBRzykMCAQWaxZPWPJm78N/jBkjQZG41JI8RqtjOfLFnZdS8WoXY6oDPyjqYnum5wU+SjAcWqqFA4iVIWLdytF4HPnzSm57pFRuXheQefLopKjGNa0sdM62iP2mMtVbT2D2n5r67fKxemSu1IiSSYKC53Pa3OBeTK7EMHTSQzbXUyzbHuMgjuHXDuJH2cRCibcBZGVc+f2v5tbQuq4XdtIO42LDwNgPAfhSac3TkR8StjB/wByr0nH0igQKpUI3zpJA4Fi0QBAjeZnHzj8K3+rp/qV/qVcX/DT/wCjqnNXtPJeXqPlctp1KBQpCxF+Bb9sDaCLePQamSLKsaHMMwkspJ4judVz1OM/yPQf8UoaCB/61LSCFgNCEm6k9/SeU4ZpZWpJjSLibKQBqbVpUc4YgzeSYMYpVCMzvVNIun/Ot/xt71+9gWVqNp/Ntu3NfXb5WFWy9XSZUarbCnHYi0j1omfR2x2rQqaiUA0yNgnVS2mbzq84TPyYvOGSI7/aLp4VWn823vX72A5Oo3m1+LbYc1+9gdWg4J0Ih4lidIXSBcCBq1G63txW54DTylQKsaCNLzCrEkDRFrgED6N4nBIjv9outAVW/wCNvev3sBydRtC/Ftt1X72F2ytS1hMzskSGBGwnT2iOcm9sBy+VrRcUyvDGkJMRDRI0zAtNuRAGCRHf7ReVo1qraW+LbY816H5WMbyz5M1U2fQw4RqBK6SIAOxkHT06Dxxr+Y+LOpV1aTNhvEnbvv44V8qKFy5gAEhV2FgbGPYSPbiKs2m6kRUFu+aaQV5T8VAmFNwZ4usaj2tzAk7mMRcqtjoMiIho2EWhugA74E4OyiDbkf5YtSpatIAEmAJ6k2n244pnxgBouTG/7RJ4qjKW4YPFbl7efIXx7Tzrf8be9PvYyMsEUaBTAnhLXJkSGB4SQ0CQu0HcYOPKoKgikSWmwvFpUEgQCxUCOUc7Y67B4ZuGp5NTMnXlzQBum8zVbT+bbtJzX11+VgnnW/4296/ewkmcV96ekCGPrCIqKdOm4MxYzqJF98dpZ0GNVMICQvFYg8QIIKiIVOt5UeFyRHf7Tt0evVaU+LbtdV9V/lYmc1tTdRTaSpAuvTbtez24TbPy35prMzAlSsQuoTYm41NtuBgoz24NNViAZNvVJnT2ASylvGAZwuYCDHfVAWe1YkoQjXM8vVbvwXzp9Rvev24E1IagCouxO3JlYxtf7APDBKqDYDiM6YEmd+nW84uyDELvqFfNRNYuga7cByXaJbWtRlhVDkXWbCCTLWAk/R4Yv5MZjULFWZtIJuoux6SB6MDwPfh0ZFFKKFEQ/KZsBcnexPvwTLeTkQEATO5Nzy+we7riB1VpB739VxtTFOqmo5/8nRGlgLxp6IGcRnZRoIsxvpYEaqchhrEj29MA/wDFtAENAINwhJABADHWJibdIFueHmoL5xeEdluQ9ZPtPvOC/i6+qPcOkfyAGISRA7/KpQswZFtdzVJu26DeJ2aO0qsLWjnix8nNo0w63JOnSomFEgazG173LHrhzzK+c2HZnbnqn+d8FFBfVHuHSP5E4Qkd/wDUoCyl8nESoDA2JICiRqcrq+M4jI7rCLTYppebPnGUwotAURbTAh+yZkIBvFzhxaQ841h2V5d7/YPcMU8oUJQkASIbbo2o+3f2nCOMaBKxoJAJgLPr51nLAIwUhdU6ZMEwBxGxv34oEsRoa4jcGBewlrASbd+Fc1kfONwtpGgCR3hxIggXBG/JRGKv5PksBUVSyBeG5Xi1MVDE3I5nmAcc5XxdSqb20sJ/a7TDYKnQb8InW5ift7JlHcnVBLBrHhFwzEzDc9RBjkca+XzpdZCN0IlbHmDxf5bHnKfklyH+OYFiZt2e0G0CbC5I3gnGllcsfOU730nXCgBwABcchJt0xdwmML6xY/f8D/X5Wbj/AA9rKAqMtl+oJ/Zn6JitmCKRBSoAxddS6ZUl2g2aRB54OXrebA0/GQJJ06Z52DD/ADlyxfLgaSQJOpzaJPxjGxNpnvwXzC+qPcOhH8iffjZLhw3XNgLMQEVWJXU4UAtIUgAalJXsC5PpHYmItjwH4UyTm6cgj4lbGP8Akq9CcfQnpA123kJtErGkwARJUzeIk9+Pn34VBGbp/qR/Uq4v+Gn+uPdPbqvZ+S8+65bLBNBH4vTkkiQwVABBItE/T0vqZLOLp4nTVLTBtOozE3jpOK/B0/8Ap5f9RS/prhvLNY/Pf67Yo1IzO9U28qv46nrr7xgWVziae2u7cx67Yd1YzV8nB5YsQSXiwkGWWxInSRuuxJOGWhF5Ta56nPbX3jAcpm0CLLqLDmMU/wDEAhxrYCpExC2AiByA2sB/PA6fktWWdTHXdtUNMqQRBEbsT3HCSI0ReU6M9Tntr7xgOUzaBFGoTG0392CV8iHYElgQIUg3W8yOp23nsjvlWj5LUpZm0kQJ0kgTMTExtbbfrgkRoi8pirnaeluNdjzHQ4yfLmeBSmoYaTdoINxEDu5n9nGjV8mKBIJAUGBvYSRBaSDMkNuJOMTyrSKsizI065gKJIC2C22UEnqcV8W4DDvPI/rgmulINVG0iTsNz7sbnkPK00UO7DXylgYHssGjx+kjE8g0RoqPzuvgAs/Tq+jG3RbhXwH8sVPDsJTpUg+Lm+xj0twQASZS2bzqaG4xt1wVs8nrr7xjucPA3hgxbGpaNE68pPMZ1NPbXtJz+Ws4J+Op66+/Fs03D+0n11wXVgtGiLylK+dSU417XX5LYL+PJ66+8Y7mGunz/wC18G1YDEBAlZmcFJ3QlhM3IfTYKxgwdp/ng1FqKXUrPXVJ8JJmO7B6zcSfOP1HwbVhxfYC/VODnRlm3BJVM4mtONdm5j5ODfjqeuvvGI7nzi77Nfkdtr/5OLtVIYCCQQeKbAjkfHr3YaYsm3SzZxPOLxr2W5jrTwb8dT1194x1m+MX5r/Wp4L5y8TfpN/dgMQLIEpCl5RQ1GuBpBW5Am4MjqL4Z/HU9dfeMdn4z9j+7BtWBxHBAlJLnE84eNeyvMdamL1MzTYFS6wQQeLkRBwRW+Mb5qfWqYNqwEiUCVk0KVEOZcNGmCzT63IQv0YZrNRZdJKx3ECO8Rse8YPTbjfwX+7BtWE+EWA7j0Ti5zjLjJXnqbLTBUEFAzaTqBPaNjJknfbuw95PrIAWLrLRA1AwALCQYmSTbu6YZFEOjKSYLttuCHJBHeCJwekmlQomAIF52xCKFJtV1QC559eqtvxlapQbRJsOXDTolcrm0C9te0/Meu2Fsz5WC1VAqKQQJXUOZNxznn0j3hp6jCkxSdUtECTeoRYdYPO3W0455PyZWWcku295j28zEAnawAsMTuiT333yVVlhJ6d8P9cYvWziaTxrseY6eI/mMfMvwpVA2bpkEEeZG1/9yrj6kKuoWJgjwgbbEb9x6Hpj5d+Fb/WU/wBSv9SrjR8N/vgeqRuq+h/B5wMpl5I/MUufyEH8yB7RhzLbH57/AF2xh+S8gHyuWLOF/wDXpCINwEB21XIDHbrytGnklKqFVqaiW0jSdgxiBr2FvDFGoBmdfdNkyn8ByvZ9rfXbFSzASXpx10n2engdIsq3dBBYmVIgF2gnjsDhkCNUTdOjAMl+bXwGOSwuXQDqVPLf08DyyOEUFlFuanp8/BAjVE3TYwHJ/m18BivnWmNdObW0kneNg874DlXOhRrp2ExHL9/bvwQI1RN03X7LfNP8jjH8s+TWdVqINTBQNPUbzJNo8CcaFRmKtD0zwnZSdxb0+eL01fSOJdh6B6fPwjmNcwtdcHVIRKTyJLZYqFakVUiYG43InqZmRIJPjh/LLCKCZOkXPO3dilVX0niXY+genz8L5LNO4AGmAouVjcAjh85qEgzJAw/LItokFk1nOw3hi9KrqnhZYJENbbmI3B5HC2cD6Glk/dI+kvgjO09unvHZO/Tt792GwI1Tt1fNdn9pPrrguFa6uRGpN19E8mBPp9x9xxYO0A66cGwOkwT0HHc4IEaom6tmN0+f/a+CUyYEiDzEzHtgT7sLVg/CdSQDM6SABpa/b2uPfgkv66fun7+AgRqhdrdpPnH6j4NhOrQqF0OtYE20WupAPbmeUDr3YIHaY1056aTPu14CBa6AeStU7aeDf24NhFqh1KfOU7A7gg3iLF5vGDF2Ey9O2/CbePHbAQIF0AqzfnF+a/1qeO1AFl9MtEWEsRO3hN8BIfWvEnZb0T1p/LwXS/rJ+4fv4IFroXKbS4JEEpsdxfa1sHwppfznaXs+ofW+fgul/WT9w/fwOA4oBUX843zU+tUwbCiq/nDxL2V9A9any8F0v6yfuH7+AgcUAqU+2/gv92DYUpq+tuJdl9A/K+Xgul/WT9w/fwOAnXuEAqZbZvnv9Y4NhTLq8HiXtP6B9Y/LwXS/rJ+4fv4HATqgGypQpSBOwZzHeKjQZnle3f3YIhYBZ4jIBKgDfnBNgPafHAcsr6e0vaf0D67fLwR6TEQShBsQUJB8Rrwp11QNFMtRAAI4eEcIAA67RIjaPox8x/Ct/q6f6lf6lXH0ygr6VhkjSPQPQdHj3Y+ZfhSB/G6cwT5ldhH+5V5EnGh4d/ka8U5i955Ey2vKZcmR/wCvTUwRcFF6g+NvDDGWyAAOnULkbqbqzQZI5Nf2xsIx34On/wBPL/qKX9NcN5Y2Pzn+u2KFT+TvVIdUsfJo0xxRbmvKmKfNeayPZIjHTlFc6oINgDIMaWYWBBHfcdOmHZwtRzKqoDMoktEkCeM7T4jDAJGiEu3kZWAB1wJgBwIncWAm9pMkTIjFzlRURJDAKLQwHIC4Ag8OoREQTa4hgZsWIVivNgpgCQOdzvymwJwDK51QqAyJCiSCqyeyJMXMWi3vEuymNEionkhRoADDRpiG6M7CeoBbY2uOmB0fJimmoCtELHEJGklluRfiYi/QYdfOJHDUTUQdPEDcDx64H5Nps1JGVjdey4EewrB8DeQdtsGWBJSgZjAVfxbTrMEyrbleZkmwG+/dsIwUZjSoLACw5jpsOt4Htx3MVH0H4szB9JdIte8zAv6PLFaNN2ekSmnRMkkEXWOGDJO24H0DAAIulymYWf5QmsosNJ1FJIAYKAGIi8nUQNrSY2IfydAIvCkTBN/5dBzgWue/B/KseZc8wCR4js8xztjtLsjwH8sONSWADRDqeVyWz1PUssCAJNipmVIIIYERxEfTgQ8mQVguNBOniXmRHo3i+995nDecPA3h/wDcGJxHski6yT5JRROl/V7YJGsxuReC03ntHeIwer5NDAdoRqJgqJJKsSeGO0BtA33nBM9mABA4nlSFHz1iT6I2ucGbKuf9wL81Z8JLHbrAE92FgRJsgNJ0SNbIqCpZnmVRTqUQAQyjTGn0OkmY6RZ/JIJ1cYNo4gRYREEEEcKg2w0+RUGmW42mCWkzwNMKSQJjl4YP/wCPpf8AGnuH0dPZhCWhSCi4pLM0NZSdRIPCQwAkCdRgQTY8rX64C+Sp0kMyqgEdq8EyQDvdVUb7DunD1bJU9ScCjiOw07I0bR0H0YPTyqKZAve8km+8SbTgzNEJfJcViZWnSGgoGdjEDUrElQCAeQiFuIBFMGTEkw8muCAqssvqLE02A6kDdpIBgi0mItjSekvnKZgSFYAxsOGw6DDBOEc8DQJzaPErKpUnQouidKMBpIFh5uLM1to3O+CVs0ydtIEEgg6trkGBYj2iATNsVQ1y3EEHC/ZIJ6jSWG06RJHL3yqMzcKV7IGqRJIB1HTGkEsRAjYXIODONwk8obSqGs7VQKYsO026wCZg87xtt7CMEanmI2pzIIhotpupBVvStIOxG2O1lqhuE82uNGoJ6AAaBEiTN7jcg4ZyTVL+dCjbTpM8rz7b+3c4U1OACBRG8pVMtU1kaieBLwk7v3RG/I7b4uKdaBZJG95DX3+TbxuecYaU/GN8xPrVMGnCOqGdAnik1Z1LXraUEwk8QPrc4viwWqZsE5CYae8w23dvblOGaZ438E/uwWcBffRAohZlGq6glqfpvJU6o4jy3iegMb4IucU7FSemoTy/+29mGssbN89/rHBXAO8Hxv8AzwOeJ0TfJtYrOo1GEcMqWcW3B849z8mB74wfUfV+nu+22AJl6SpqMrdwCrMPTaAoBv3AD2YvQmTJOm0BtM95OnleIN7d+HugyQocpbErtBjpW3Ic+4dw7+Q2x8w/Cr/q6f6hf6lXH1Gh2V8B/LvnHy78Kv8Aq6f6lf6lXF/w3/I6pWrzdH4QZlVCrmawAAAAqsAABAAANgBi35SZr9Kr/wAV/tx3Ex0fls4BPU/KXNfpVf8Aiv8AbiflHmhtma/T86+3LniYmDy2cAhd/KfN/pWY/jP9uJ+UeaNjma8dPOvFtueJiYTymfKOiWVz8os0d8zXPP8AOvv78d/KbN/pVf8Aiv8AbiYmDymcAhT8ps2f/wDVX/iv9uJ+U+b/AErMfxn+3ExMHlM+UdESqt8JM0bHNVz41XP/ANx38pc1+lV/4r/biYmF8pnAJFz8pM1+lV/4r/bjv5S5r9Kr/wAV/txMTB5TOAQp+Uma/Sq/X86+/Xfewx38p83+lZj+K/24mJhPKZ8o6JZU/KbN/pVf+K/24n5T5v8ASsx/Ff7cTEweUz5R0RKn5TZv9Kr/AMV/txPynzf6VmP4r/biYmDymfKOiJU/KbN/pVf+K/292J+U+b/Ssx/Ff7cTEweUz5R0RKn5TZv9Kr/xX+3E/KfN/pWY/iv9uJiYPKZ8o6IlT8ps3+lV/wCK/wBvecT8p83+lZj+K/24mJg8pnyjoiVPymzf6VX/AIr/AG4n5T5v9KzH8V/txMTB5TPlHREqflNm/wBKr/xX+3E/KfN/pWY/iv8AbiYmDymfKOiJU/KbN/pVf+K/24n5T5v9KzH8Z/txMTB5TPlHREqrfCPNfpNe23xr25WvaxI9uIfhJmv0qv8AxX+3ExML5bOASKD4SZr9Kr/xX+3CWez9SqwapUeoQIBdixiSYknaSffjmJhzWNBkBC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hQSERUUExMWFRUVGBkYFxgYGB4UGBgaHBgYGxccGBgYHyYeGBkjGhgYHy8gIycpLCwsGB4xNTAqNiYrLCkBCQoKDgwOGg8PGjIkHyQwNCwsLC0yNCwsMCwpKi8sLCwsLCwzLCwsLSwsLCwsLiwsKSwtLCkvLCksLCwpLCwsLP/AABEIALIBHAMBIgACEQEDEQH/xAAbAAACAwEBAQAAAAAAAAAAAAADBAACBQEGB//EAEcQAAIBAgQDAwYIDQQDAQEBAAECEQMhAAQSMSJBUTJhcQUTQlKBkQYjYnKhstHSBxQWM1RzgpKTsbPC8DRDU+EVJMHx4kT/xAAbAQABBQEBAAAAAAAAAAAAAAAAAQIDBAUGB//EADMRAAEDAgQEBAYBBQEBAAAAAAEAAhEDIQQSMUFRYZHwBRNxgSJSobHB0TIjMzTh8SQG/9oADAMBAAIRAxEAPwDR8g+Qcs2VoM2XokmjTJJpISSUUkkkXM44/wAHqcnRlsuRLC9KnIOqqOa7di3d44Z8iZ1EyuWDNBNCkdjtoXoP8g40MjVDLqUghmYgjYgsxBHsx1NSo/M651WWdUjlfg5Q0/GZbLlu6iggdDa57xbCB+DKEcNDLxqqb0qcxqGmDo5Qw9o3x6XAcr2fa312wzzHxqUbpLL/AAay4ADZegx5nzCLN+kWxnL8GkKLpoUL3k06e0LA/Nm86r/zx6UYBkvza+AweY+NSjdI5f4NZcABsvQY8z5hFm/SLYzx8H1KgrlsuZn/AGqUxCxuu86v/vLHpBhSlmVSkpZgBHPn4DcnuGAPeRYlBSY+DmXFM6svly2kyVooBziAQT0wqvwXQsCKOXCyD+ZpsYgWgrz23tc356OY8qCGCqx4TJI0Db5Vz7BiqeUW0jgXYekfu3xJ/VjU9VK2jUdoCuVvg7ldLf8ArUNj/tJ0+bhFfgwhIijlwsz+ZQmIFiCvcRM8yeksr5dBDhlFpBKtqA37UgR4CT3Yu/l1UVeCoZAAgDu6m2/PC5a2l+qjIMnkuZv4PZYI0Zaht/xJ93C1L4LprlqOW06msKNMyuo6R2bHSQJk7c5xfP8AlV21KiwukcTC4JmBEwbjlI8cXq5yoL62PgFjnuAsx4X2wuWrA+L6qVtB7pdFgr5n4PZYLbLUJlf9pObqPV6HC2T+DFOZehl4js+ZptNvW0CIN+/E/wDNksFbTcqTMIVios+kZI6RMXxsZfOI8hTJABNiLHbcDocNeKrBclRbrOzfwdy8DTlqAJJA+KSJ0PE8O0x7sdynwZoBeOhQYz/w0xAgWkLxHe/fhrPGrI0AWEidMFuKQZuDEQR1M2xRjXloHogLqK3J3LaQTIB2AiRzBnEXmv4lIl818H8uI05ahJ1W81TE8DEbrG4G+B5P4OU5+My2Wi9vM055RcWAF5F7neAJaJrncKCTw6dOocLT2rEzHsLYuWrajaVsLab3WSNRB21i56R1wGq/iUJXNfB7LyNGWy+rS8TSSJgaZ4dpxTI/BynvUy2WAjYUaZM25gRESIjeeUYcL1tV1WJJWCsxw2OrredPOLxfHcvWq6uIKy2uhUnYgzJESYaBPTC+Y+NSjdJ5v4PUJGjLUJg281TE8dOd1idJaJ647k/g5Sv5zLZbuAopbeZMQRtFpgXkmxUq1dWpmRVBMwwbh4ZEkWgiDEXYG8Ri9GrWZUIIYFQZ4VloBvayEkiwnhHUnAaj41KJulc38HKJMU8vQBgG9JI7V/ROL5L4M0QPjKGXY8viadvaFv12w5lNevj302nTIEix0cO+rblHPDhcbSP83wGo/iUBYmY+DlEsQmXoCFBvSpxcVQPRPpaD7PZiZL4L0gSalHLkRYCjT3tedI2Fo5kk9May/nD81P51MGwGo/iUBYdf4OUSzaMvQsu3mqYuQ0XKGLjHcn8GKQk1KGXPQCjTt3yFHhEY1afbfwX+7BsBqPnUoC8/V+D9KGNPLZc8RsaVPlVE3I9TVHLB8n8HKMHzmWy08gKKCOskCD3RGNPLbN89/rHBsDqj51KAsBvg/T3TLZciedKmNnqg307R5v2AxfB8n8G6On4zLZcmbRRQEC3agQTubQLxyk6WV7P7T/XbBsDqj5NygaLzr/B5CAVy2XIN/wA1SmNKRyiZ1923LHg/wj5FKWZpqqU0+JUsKaBFLa6gJgeA92PrVDsr4D+Q7h/IY+XfhW/1dP8AUr/Uq40PDnuOIgninNXuvInk8PlcsWMnzFIbLtoUxdf8v1M6GXpNB427T8l9dvk4D8Hf9Hl/1FL+muHMsLH5z/XbFCofid6ppF1zzLf8je5Pu4FlaTae227ck9dvk4bwHK9n2t9dsMmySLqFCLmqQOp0AfSuMyn5RAprpqFmgcI0i3pEHQZCgEmJ2w15VccKEAkmbyIgbypBm4G/M4wsmQYZVcCbssNMSeCYZb85Inrzs0qYc2T+E7y3GCB3ZazZurNPTJ1qW08IYQb30RFxynuGM7zs00Vy4ZBqIcITpaRwkLxXgRvadxAt+L0dLmKjebFlKhQRYSCQTpBILGY5kHmnQpFtKpxOAWCm4jcAGIFyZMjeOZOLDGNj/Ud2/wCqP4g707/CJ+IyNzpCmIiJE2ErMcptcdLlqhSPm96mngCAaUm5UgNpPTuO/ccLmgSDGxUnUdjM73mYv/Mnnt+Ts4joFZdJWBpeLwBBEgTfoN8JVeQJ1VpxcxogRO/H7WWRRy/bZSRO8BYkDccO0EXE7HwwxTpmBxnYcl+7jVr5CmVYlBcMdu4z4ezGWDpfR3Blk3IPLeTBkT3X5TGKmfRW8LWZIpxHuVTMUzpPEfcv3cFNM+ufcv3cczPZOCHCzZaOUZj+/VJ5waVJ1mTp2CgniERYTHjjZyeT0oAHbqZVQSeZMrM+PhjBNTztRVAEBlIJuDcC4tqBkcPME9DHqBCjeABueg6nDK5LWhqw8TUFSocpsPVLV6TSnG3a6J6r/Jxavl3KkLUYGLWUX8QtvHF657Hzv7HwbFXNoq8LztcVCw4nLqSIJDhRoMGEQEsYJkcuWNKhQq8J1kq06pgFfV0gqbdZPQ92Gqo4k+cfqPgoOCYjvc99lLqk8xlSzKC5IIbkvyfk4pl/IyoxZSwJ7ltaLcPTDVTtp4N/bi1erpUnc7ATEkmAJ5SSBhS8gd8UmW6U/Egr2MAq5PCgBvT34IPt6YNTOqdNUmN40GPcvcfdhX8V1uNRkRUHUtDoDE9hZkQINt7xg1bOLSMaSRuSORgkSWI9FWO9oHXDRULgDx4xx/PX3slLQ0kK3mm85227PRfW+bgOc8meeUS7jmOFQdiL8II6xI2GBp5T1uAohikSwOkGV2Oni7Q6d8bY0UyItrJc85PDPcot7wcZ2P8AFqWAjPObYAfnT7+is4bBvxM5dPVYbUqmXaEMqFUwFUWBctytbUZvy8MaWUzHnJioRcgdg6hyYcOxH/3BkorSZyibIphRc8VSw6k4XGUrOVZtCAMG82B7ZZhu036XxQpf/QMqPOdoa21yb3HAAk/YbuuFYd4a5rfhJJvYC2vGRHdtUWnSbW3G2y8k+V8nBfMt/wAje5Pu4Xq1ais8U9RhdjIji9s90e3FqWbWojAynomToIJE2NiDGNuliaVe9NwOmkHbfh7qg6k6nZwIVcowaQK0nUxgaCY1G8adsHVCZio1jBslj07OMxAoJmWpKWUnUxCkkqL7dlgJmwONHLJTgFIMTBmSJ33uAYxKHyTpI4X62F9Lc02IhVytMlZFQ9p+Seu3ycF8y3/I3uT7uJlRw/tP9dsGwrjcpALJahRbSvG2w5L0HVT/ADx8y/CksZunJJ+JW5gf7lXoAMfUqBEQPRtbu22sPAbY+XfhW/1dP9Sv9SrjR8OP/o6pzQvZ5LyhoyeWAZRNCnPNwNCiVBNxMjY9YMHEoqhExN2uQSe0xFzfkcJpmmGVypVQQKFIapYaeESDBEiyi9gTPLDOUzACDUwmTJuROo7Ei+GxrA3V3B5cxzR7poViNnce3V05MDHLFaWbqQAHAGpp4Rq7TWB27Xdiq5xDMNMXMSY63xTLZpStjN27/SOEy2uFbNOg523t7cEwKhJ7RaeRAcdeywIB8AMIU6bLDCOzGniUcr2Omep0+Hc6uZWd/wCeOZaqnm1Je8CwBJwAlo0SPp0muBED09kAO5YGYg+jKtv4xBg8zhfLF5UyBABDBQIiSBA5GTbmCb40PxhZ3+g/ZgOWqghVDQSN4JgRvHO8D24cHGDZR1KNIHO50276obsSSBI5MEXhkk6jsdHCQYJuZtfHaL3KNdQNzBncbAWkDbl1vGD53yct2SoQbm4M7HstHDyG0eO2Apm1Kho0k3Olma88XCwCm88x3HCghwsFTo1T5lico25de/qnMv5UUA0yeTaTJb1jBESIFulu7FfKVMHzRDEdkERYxJHfMgj24tk3CipqqIxMlIUggFQTYiRNvoO+GMw6vTADcQgrIMSBsbbEEj24rmGvkBQ5m+ZO0/lZ+ZqjQb8v+/5YPSUvOmI9Y7HbaJJ3A5c+mFqtTUIhl2YypEaSDE7EkgC02k43TnF9b6D9mFqEtAgK/XxkOimRtfqsmlk6dDeoNTFYEBbB1DRN/G/fzJOouYR1Nww58+U/yM4BnKymCHKmU5TbWu4I5b//ALgtOugJJcknckGbbbAAAdB1PU4rONR5lwtx322j8rOGUCxv9Pv+FKzAaALQ0RHyWGCVMyoBJNh4/wCcsL1M2OCSAdV4kjsvsSBPuwTL1VdizMYVoVYMWghmjc7Echa03xXxNUUKedwJ9OPe6koUzVflBCF+L6vNtXidROgSEXgYwfWNxM25Rvhqtl6IBcDTEktTGkmxHojiHDt8kYR8tZwMyJJ0SC0AyRxaot6IGwvxjwLuT8rUiIQ8KwBCmPYYuB/m+OfrNxdRjMRLpM2BgATpyJ4dbrYpuw7HOowPU3JMJI+UBrSWDBg2k6SpMgGCpG9uW/S2J52tUDQqrwldNRSAWmJ5krtb5W5ggHp0aKVVYb8R9IgWA4QdrcvdGNH8dT1voP2YsV/FKjAG0mE21I5ngIUNLAsfJqOA5D053WK1HTUUl4Ohjppqb3QbNIPFzgWUXHIOYEUypBLO/nOFTa0bmQDddjaeQuNCtm1/GFJNjTYA33DKSIjmL+zuwz+OJ630H7MYuI8VxQezO0uAgxpcExoFbbg6MODSBtOuoE7rIEs/m3BRuIq6Lw6g+5F4JJO+8nY4YStVKHUeK20ARpJsRDSSL8umGvxxfOb+h0PXwwX8cT1voP2Yy8RXfUAHlc9NDvFrTaRpOkKzSpNaSc/L25+izlzFQTN3CrMRBFwN4vqJ6COU2B1zFQlbRxEHaCNcA7zGgGIvIvbBVza+ca/opyPWp3YL+OJ630H7MVqgdP8Ab4bcvRSsiP59ykqtSpqcqRciBAmNBI1T6JaZjigW6YHUesSDoQEKokwWkFdY5jSZtf0eUyHKebXW9+S8j8ruwX8cT1voP2YU52ERT2Gx4BIA1w/l3KRZ6ms+b0hNY5zbi85II3LWF/R5TjhRyQXCsdNyVQmd4NuxB9G+0c8GpeU6ayGcAlngG08R64u3lmlBioGI5Lcz0gd//wBxL5WIzwykeEwZO2sdlMzUsvxPHpP4SuSyex1FILCAFJMvJndY85qgDlhillyCSarGYi0dTcQVJjoBt34QoeXwG0QO20kFntqYmAFnVNvaOuGsxnlqAoAYO5YMo3tAiWNp5Da98bhp+MCqKRzAHcQYE8dJ5FwJ0OqoB2ByZxE++vp+Y5qi1Ep6tIU6ZJZAOViHAEjxA5Gwi/zr8KThs1SIuDQUjwNSpGPo1MUyF1EHSImCNV5NhYibwed8fOfwpOGzdMi/xK/1KvXHf+D06lOqG1DmgaxHXsLHLmudLRHJfQPIOZjKZcAEt+L0yOQtTSxbYEyPp6YDlfIhYMWbzct2acADSzWnnef+7Q38Hf8AR5f9RS/prhvLbH5z/XbETqhaXZeKjIuiqsCAIA2AsB4DGXnMrNLWo4wzGQDJ+M56QSbdxtO2+NXAcr2fa312xExxbdG9llo24O4JBEzBBg3xTLHgXwGCeVskysKlNolgGS2k737j1POe7GTmsy66VR6a8HpHikzpIEXA0xHPUfVxZLgGZlt4ev5ouLj/AEtecCoIQqG4IAII8PsJGMfz9UTNWnrIVlIKwUkzC732FvacXbOuAwSpTmYSWGkAnUJAEzok7xHeDhnmiFYcA7XRbr+VCqnXEbap0wDaSIjn3YUyM+bTUbkA2Eb3iO6Y9mGatAPS1LxBlJgx03vuMURIAtFhyjEjS3LZVqFOmKhcw7ae6oV0iVgRJtabQR7Rb/8AMank7N60BgggAEHkYB9tiMebqZxRUILVHABJCDUJNgDpggAcVunv2fJGUelCxwRO4I1WuLA36bdO8rMht9VnYiox7zlERbuP2ns52G8MHJwDOdhvDBjilt3yVbdCzR4f2k+uuLVqsCbTIAkwJJAufbiua7P7SfXXFqlIMIYAg8iJHuwbJd1mUWkrU2BqkMb8WpeA7XAJIBIEAjoRgubyzVSWpAErPEWhS1oIiZK+tyiJNxjj5VGrBGJZSdQXVwg/GF5UHmWXtd45HG5rAtIEcv8ArGLjvEH4V3ltEnW+kEzHPnoBoFp4XBtrjOTA05z+OysDNZOoHWtWeIDFhTY9lUdiBYHYdd564c/83SpUwIcBQBBuQPiYvqv+fp8+vS7T1VqeaIIZWJjmCDTfriuZNOmPzQY6eyiAkqvKLCByHU2xiVqtbEllIjQQGi0QTstKnTp0A6oDrqTfYboL+V0NRLPdtAtvq1gNv2fiakzcRtF8Hy/lik9MVFeVYkLFySCQYAknafC+FMlnFetC0vNiGY6gEZiYElN9p4j1jniVc1pqnTTBErT6GYJIUAXAEG8dlr2GK2Iw9Wn8JbcCY4CTqpWV2EZg6xMe6Nm6oapS0mZ1GRyg0yZ6Wtf1sNzhZkHnQYElGkxfenzwxjFxRc/y5ESLdSrFMiXX3/AQZ+M/Y/uwDK+WKdQAq0gxBFwdWrTfwUz0MiZBwZllyCJBQgg3kE3BxB5Pp3+LW+/CL7z9Y+84ZWYGHK7WBoQR1EhKxxdcfVDyebWodaMGVkQgjnxVMNhsL0aQV2CgAaVMAQLtUJ95JOGMNqll7XtHIQPr3HAYDx4/dCpn4x/Bf7sEdjBi5iwmJPK/LAqf5x/Bf7sGJwyp/Ieg+wTm6dfusfydmbwysKjliZjYFjyJAUHUI6zvMlzOvppsRYqpg9Lcv59MZdPMzXQzZmqRII4dRC72uS58GFt8a9GuriVMiSJuLgwd+/HrdEP8tpc3LyGg5fhcY8jMQDPNIZZNR4VBWmagUkyGYufSubW4oN5w2uYDQrcLEXQkE7Ax0IvuOnji2V7P7T/XbF6lENEjba0+O/dI9pwtGk2izy9Ym+8kkk+5MpHuLzm77hDXOcRBtBiSwuZAFpm5Nv8AvHzH8K3+rp/qV/qVcfQsih887EEAqsWcLykDUAsgjxuO+Pnv4Vv9XT/Ur/Uq41fDP749Chq9n5LydR8tliraQMvTEajc6UIaw3AH8u+dXJa1WNMwzCTUJJhjudNz388JeSs8KWTyxKkg0KZtHKmnImTuNsHXyqqyNLGWYiIJ9NmkTYCD477Yp1CMzrbphF07rf1F/fP3MCyrvp7K7t6Z9dvk4rT8qK2mx4oi67EqBImd2FtxzxVPKCq3m4JOvTNolpfrYAHnviORGiN9VTymWhWKrCtfj2nhm68p904yFyesKxW4CxDkQVkqYA3BZr9+NvN+VlSQwsGCmSLyJNt4iLmBffGNTzIXSFB0MQomAQYM8MyBz5gXHQCem5pblIV7CVcrshPfYXD5NUlT5sSgCqdZBABkQY3m/sGK5bIKFkUwNUTxteEKdPVYjDmVzAdQwBAPXfHcmjMo0qTAubAcrXNzBxLlZEwFpuc1sEut7cuSqGZUgAQqaRxTYCw7N8Xo0HqggxpEA8VzYGASpgR3c8czyPTpszKNjsdUGDANgegkczjWyeWVFhZvckmSTA39ww1zgxshZ2IrNIimdfa3RUqagrRTUcMWaLAGPQ5csWpO+kcC7D0z0+Zgtbst4H+WJR7K+A/litNtFnxdL5t30Nwrt65+7grVH9Rf3/8A+MTOdhvDBjgkRp3ZEXSVSs5W9PTxJYv8teikRi9csRdFIlZGomQGBNtF8FzPZ/aT+ouM58yTTVJfX6ZI0sBc3IiJsOsHDgwVGxH3UtGm+pVDGXJ/e/JFznlILpCimp1dWtwsLgICDew5n24Sq1boESwkQsoWbSAhBKCGkb9e7HHpgFYAHF/a2CMs9RzBFiDyIODC4Olhmw286z7rp6vg7qwJe+40gQJgeu/0Vck9RGFTQQpZpUNuYqS+kLYxuFF4MA2hn8cqVG1NppjSAAGJkG5lihEjaBBF+7AauaqSg1elvA1dl/2T7vtxelmWQHSEvJMLBJ5k6SASYHIYgreHsec7bPiAQTpJ/wCTqs5uAxzWluWWg6SOAuitRZmplDYaipFTVcQDdkJ7iMczq1dWvzSzAFiWLMh1IYC8I7Szvx3Itg3kyoGWk3Ng5bkdRgt9P0RhnM54IyhhAI7XIdZHQWk8pnYEjgqmJxBxHltbnIDhDpzEAuneZjbVW2UqYpZicoMG0RMDkqs7+cXhXsv6Z60/k4Lrf1F/fP3Mc1A1Fgg8L7X9KnOD4xKjmgNlo058TzV5rTJv9uA5JTW/nOyvZ9c+t83Bdb+ov75+5if7n7H92DYSo9tvhGnP9pWtN7/b9JRXfzjcK9lPTPWp8nBdb+ov75+5iL+cb5qfzqYNgqvbm/iNBx4DmkY0xrx4cfRYx8pVVrMvmgbLYMSdIJ4pAO/FAidudsQ1tQZ6qoQDzdgoEArClYaRB2uTtaAytsy4GxRGPjJUX5WBt8k7RxCPkkF9WpgouAHbfTpg3jSBy7+gjHofhuFoBlPEsYA4tE66wI1JjSJud1zWKrVMzqRdaeX6CTy1J2quSpGqSyecgRrIUMADMkPI8PlTra39Rf3z9zA/J+XVFKqIAZh7iQJO5sBvhrGwBEzE7nT8na2psqWuiUyzvp7K9p/TPrt8nBdb+ov75+5iZXs/tP8AXbBsPcRJsmgWWTkWAqtAGsopIBMAaVAmFgW2kkmDFpx8/wDwpE/jdORB8yuxn/cq84GPoOWeayi1lH+4CTNMbpAt325GMfP/AMK3+rp/qV/qVcaHh3+R1TmL2fkqjVbK5bRIAoUr6gDOleUxAEHraDucO5GpUBZWpuYZgHlDqAkS3IG5HSwiLjBPg7/o8v8AqKX9NcOZbY/Pf67YpvcMzrbppF9UKD6jc+dPnEnx+090DoSROgniJ3Tk7RuZtt4D24ewHK9n2t9dsR5raIi6oNXqN76d7R/3/wBWwslEvSAZGIK3uk+83tf3nGmN8AyX5tfAYUOgTCIvqsiplGpaYWoV5mVaDPQbAye63jgWT8o+apGQ8bgjTBkBYmDBkf5tj0QwhT8nU3pjUi3G4ADT11C84kNaWGRdS55aGOmBokatavWohkUANq16tJsCY0j2RfkeuA5LyiaNPjSrdjdSHBMCbvBFyLcyLc5XzHkWpQqahVrNTJZoTdeJW0kCxWFF7G73vBXGZZUUIag00zTP+3fUxLwCeKY+ncxFY4vIz+oA33gT17GqicxoMhy9EuaLo0B7AyDoBUlQYYG4MfzPsNSL6RwvsOaeP/X+TjCHlUr5sy4Cqyuqjh4plgSxYkHSR4N60B5fJDOnDW0h6aKGSeEh9ZZSWPaBg+HS2BuIbUbNMAjkZQACdU5m9ehrPt1p+H/fj3Wwcu3qt707u/u+k90Zea8iELaqyxr1ReQ+kGJJggCx2BMxbGnkaDoul3DmWOqNMySbgk9YtaIw/Od2pcvNCzLNp7LdpOaf8g7/AGewd85NFm0yQxJuTw3JF/Dw5bd2N7M9n9pPrrjKNPQdB5dnvXkR37T0PiJs0XWNlteCZBXIcYJFuuiWqs0rwt2uq9Di5qG1mvYXW5g//vsxatuvzv7WwDP+TvOntso0ssCIIYQZn2R4d+JXOgWC6sMMugnXlwHJWqFpXhbc+r6p/wA9+Cam9Vvev+f/AJhCt5GGqQ1madJUFezEFdiIAjvAPKMO5bKlWc62bWZgxC8rRy06R+zPPDc53ahjHZjc68uHorZGuyVFU6r6gBwDcAKb2+Se8U+sHYrU2cQVqdbMgI22IMjn7zjGzCkkaTBhu8crEdPsB5YYpV6lRwKmgiJIkhFAiSfWN+cjwxzfifg9TEYltejlba5vIINiIIufxqsHEUnYUVJBLJtpF9QZ9bW39VSjk187wUyFAbYoAWDKGIiwAkKY5g9DLeuohEByhIF3SVJhbSDImLWi/IwGQAHWIjQ0RtE09oxbM0iykDcxB6XBnxESO8YuVcHTq0BRqAOtEmdeOs68+Wi55lZzKhe0xfQfZBqVyr6mDABeZT19v/nX24p+OVANRRwvimqI3Ii3WO7xU1XMB6yagda0zPCYDE3gnn8W8HpOG8zVVVJcgKbGdr2APjMYxcD4NSfSBxDPiNouIvHG86jaDor2Ixzw+KbrceKEpfzjWfsrzp+s/wD37z3YVyudrPNjYzOlYIkwAS0EwQDGxUjqTbLZrTVdYJCxIuzKNVSIFyQOg5OI6YbyqniJGkMdQU3IkXnoSbwNpOGYLwzLXezEUQWwIdFrW478OuoTq+Kmm11N5BkyPW6zqZZa5EOSywTKEkwxvxQIAkALAnvAw8gI2QgSTANMXJk7f5c+zOzGZqeflFNzETOoCZI6AwvhY9Z2VeVBHMSPaLY6kQz4QAI2Gw2tNt49DCydb3SIzBRHYq8Kzk3TkzTz7/oHtYLN6re9P87/AG+4Y/NOGYLJcFrAAkkTDEjfkZw2Bh7iOCaAkqVVgpOhzBcwCh9NjAEyen+Tgq1GIHC+w3KTtz7+fiOlsXyvZ/af67YIjg7EG8WM39nPCOdc2SgW1WVQnzwJ3FNYWePYTGsRA4hZj2m2JM/P/wAKJP43TkEfErvB/wByr0tj6FkyPPWNyoBsukgU0IWRzE6rcm6Rj5/+Fb/V0/1K/wBSrjQ8N/yOqcxe38iUWNDKsNcChRsrKAYUG8tsbSI5DDPmHZmYAxcRIi1ZmOzixHCcE+Dv+jy/6il/TXDeW2Pzn+u2KNQ/E626aRdZ4ydbSRqcGAJlSRGmd36r7iccy+WqatXFGomJHKoSY+M3IGk8oxr4Dlez7W+u2GTbREXQcijoiqVZiOZKyb/Ox3J1W82vAdhzX72HBgGS/Nr4DBNtERddFVv+Nvev3sBydVtC8B26r97DYwHJ/m18Bgm2iIug53OFKbMyNAB5qd7et1OPJioTci5uYiJNzF+px7Dyjl9dJ1mJU38Lj6QMeOrkorSNJVSeLYECbxy8OWMPxlzvLaIETz1i2/qmkfEozGDY/R9uC5Tyi1Eq0NAI1AXkHewP+EDGK71CD8cpAHEIK7QGMxIMbruC3hg7M+qBUF3ss6Tp0zpnTYwVP+XxaFc0XBwAsZ1InknFh4r2h8qLUpnSDtsSoI23UtOHjVb/AI296/ex4VUeH16SJlY5DaDPgDPeemPXeQw/m+OY9Cd9MD6OY7j4Y6XB48YkRkiPcbd9UgmYR8zVbT2D2k5r66/KxzMU9Yg02tcEFAQeoOrBs12f2k+uuC40Q6BIThIMgrKq5IcE03PFzcX4W5BoHsA2wDNUWRlIVgDqtqDT0uWt4fTjWzG6fP8A7XxXPUAyGbQCQdoIBgz/AJacStqmRKtUMS+nVFQuOt76/v3WLUqGV4TueY9Vu/BfON6h96/bipadB6mb79lsHDWI6x9GLBPJd40OuWk6jhwHLglXqnUvAxJmAIk7bXxpZOgyg6kJZt7rAHICWuLm/OfAYUp1AtVGYkCH8Npk90A/RjWSurbMLiRBvHUDeO/EVVxAAA7lcp4xiKnnGiTYQdr2CAHIdQKZACMAAUFpp7cVhjuaLMjL5s3UjdDytYk8+7F1pw6gT2X3JO7UzzwxGIC6IMdysOEhRrFmVtBJ83vKzvfnbwwyajf8Z96fexI+M/Y/uwUmN+eEcRwQAvPU6dam8sA2gJJJEhS7yZ1bAF1vyieuNNKxqkiCUgWBXiDCQSdXZNxA3gydxgtTL6qhOx0LB5iTUnexHcbYDS8mMNIZkcDfVTBPffqTfx64q4inVqte1rg2YggGdACIkcLEEfS8tJzWFpImNvt2Z/WfRq62fTRDBm4dTALILGw2EqeW8Hvw7Q8rbK1Mqb7FdIAIABMgKZgQe7aQMGalDuyIGbggToHpAmYPo9xPLFq9OiGGsIGN5sD4zvudzzOLDRkYG6xAHoAOf1+myjPxGeqBRzykMCAQWaxZPWPJm78N/jBkjQZG41JI8RqtjOfLFnZdS8WoXY6oDPyjqYnum5wU+SjAcWqqFA4iVIWLdytF4HPnzSm57pFRuXheQefLopKjGNa0sdM62iP2mMtVbT2D2n5r67fKxemSu1IiSSYKC53Pa3OBeTK7EMHTSQzbXUyzbHuMgjuHXDuJH2cRCibcBZGVc+f2v5tbQuq4XdtIO42LDwNgPAfhSac3TkR8StjB/wByr0nH0igQKpUI3zpJA4Fi0QBAjeZnHzj8K3+rp/qV/qVcX/DT/wCjqnNXtPJeXqPlctp1KBQpCxF+Bb9sDaCLePQamSLKsaHMMwkspJ4judVz1OM/yPQf8UoaCB/61LSCFgNCEm6k9/SeU4ZpZWpJjSLibKQBqbVpUc4YgzeSYMYpVCMzvVNIun/Ot/xt71+9gWVqNp/Ntu3NfXb5WFWy9XSZUarbCnHYi0j1omfR2x2rQqaiUA0yNgnVS2mbzq84TPyYvOGSI7/aLp4VWn823vX72A5Oo3m1+LbYc1+9gdWg4J0Ih4lidIXSBcCBq1G63txW54DTylQKsaCNLzCrEkDRFrgED6N4nBIjv9outAVW/wCNvev3sBydRtC/Ftt1X72F2ytS1hMzskSGBGwnT2iOcm9sBy+VrRcUyvDGkJMRDRI0zAtNuRAGCRHf7ReVo1qraW+LbY816H5WMbyz5M1U2fQw4RqBK6SIAOxkHT06Dxxr+Y+LOpV1aTNhvEnbvv44V8qKFy5gAEhV2FgbGPYSPbiKs2m6kRUFu+aaQV5T8VAmFNwZ4usaj2tzAk7mMRcqtjoMiIho2EWhugA74E4OyiDbkf5YtSpatIAEmAJ6k2n244pnxgBouTG/7RJ4qjKW4YPFbl7efIXx7Tzrf8be9PvYyMsEUaBTAnhLXJkSGB4SQ0CQu0HcYOPKoKgikSWmwvFpUEgQCxUCOUc7Y67B4ZuGp5NTMnXlzQBum8zVbT+bbtJzX11+VgnnW/4296/ewkmcV96ekCGPrCIqKdOm4MxYzqJF98dpZ0GNVMICQvFYg8QIIKiIVOt5UeFyRHf7Tt0evVaU+LbtdV9V/lYmc1tTdRTaSpAuvTbtez24TbPy35prMzAlSsQuoTYm41NtuBgoz24NNViAZNvVJnT2ASylvGAZwuYCDHfVAWe1YkoQjXM8vVbvwXzp9Rvev24E1IagCouxO3JlYxtf7APDBKqDYDiM6YEmd+nW84uyDELvqFfNRNYuga7cByXaJbWtRlhVDkXWbCCTLWAk/R4Yv5MZjULFWZtIJuoux6SB6MDwPfh0ZFFKKFEQ/KZsBcnexPvwTLeTkQEATO5Nzy+we7riB1VpB739VxtTFOqmo5/8nRGlgLxp6IGcRnZRoIsxvpYEaqchhrEj29MA/wDFtAENAINwhJABADHWJibdIFueHmoL5xeEdluQ9ZPtPvOC/i6+qPcOkfyAGISRA7/KpQswZFtdzVJu26DeJ2aO0qsLWjnix8nNo0w63JOnSomFEgazG173LHrhzzK+c2HZnbnqn+d8FFBfVHuHSP5E4Qkd/wDUoCyl8nESoDA2JICiRqcrq+M4jI7rCLTYppebPnGUwotAURbTAh+yZkIBvFzhxaQ841h2V5d7/YPcMU8oUJQkASIbbo2o+3f2nCOMaBKxoJAJgLPr51nLAIwUhdU6ZMEwBxGxv34oEsRoa4jcGBewlrASbd+Fc1kfONwtpGgCR3hxIggXBG/JRGKv5PksBUVSyBeG5Xi1MVDE3I5nmAcc5XxdSqb20sJ/a7TDYKnQb8InW5ift7JlHcnVBLBrHhFwzEzDc9RBjkca+XzpdZCN0IlbHmDxf5bHnKfklyH+OYFiZt2e0G0CbC5I3gnGllcsfOU730nXCgBwABcchJt0xdwmML6xY/f8D/X5Wbj/AA9rKAqMtl+oJ/Zn6JitmCKRBSoAxddS6ZUl2g2aRB54OXrebA0/GQJJ06Z52DD/ADlyxfLgaSQJOpzaJPxjGxNpnvwXzC+qPcOhH8iffjZLhw3XNgLMQEVWJXU4UAtIUgAalJXsC5PpHYmItjwH4UyTm6cgj4lbGP8Akq9CcfQnpA123kJtErGkwARJUzeIk9+Pn34VBGbp/qR/Uq4v+Gn+uPdPbqvZ+S8+65bLBNBH4vTkkiQwVABBItE/T0vqZLOLp4nTVLTBtOozE3jpOK/B0/8Ap5f9RS/prhvLNY/Pf67Yo1IzO9U28qv46nrr7xgWVziae2u7cx67Yd1YzV8nB5YsQSXiwkGWWxInSRuuxJOGWhF5Ta56nPbX3jAcpm0CLLqLDmMU/wDEAhxrYCpExC2AiByA2sB/PA6fktWWdTHXdtUNMqQRBEbsT3HCSI0ReU6M9Tntr7xgOUzaBFGoTG0392CV8iHYElgQIUg3W8yOp23nsjvlWj5LUpZm0kQJ0kgTMTExtbbfrgkRoi8pirnaeluNdjzHQ4yfLmeBSmoYaTdoINxEDu5n9nGjV8mKBIJAUGBvYSRBaSDMkNuJOMTyrSKsizI065gKJIC2C22UEnqcV8W4DDvPI/rgmulINVG0iTsNz7sbnkPK00UO7DXylgYHssGjx+kjE8g0RoqPzuvgAs/Tq+jG3RbhXwH8sVPDsJTpUg+Lm+xj0twQASZS2bzqaG4xt1wVs8nrr7xjucPA3hgxbGpaNE68pPMZ1NPbXtJz+Ws4J+Op66+/Fs03D+0n11wXVgtGiLylK+dSU417XX5LYL+PJ66+8Y7mGunz/wC18G1YDEBAlZmcFJ3QlhM3IfTYKxgwdp/ng1FqKXUrPXVJ8JJmO7B6zcSfOP1HwbVhxfYC/VODnRlm3BJVM4mtONdm5j5ODfjqeuvvGI7nzi77Nfkdtr/5OLtVIYCCQQeKbAjkfHr3YaYsm3SzZxPOLxr2W5jrTwb8dT1194x1m+MX5r/Wp4L5y8TfpN/dgMQLIEpCl5RQ1GuBpBW5Am4MjqL4Z/HU9dfeMdn4z9j+7BtWBxHBAlJLnE84eNeyvMdamL1MzTYFS6wQQeLkRBwRW+Mb5qfWqYNqwEiUCVk0KVEOZcNGmCzT63IQv0YZrNRZdJKx3ECO8Rse8YPTbjfwX+7BtWE+EWA7j0Ti5zjLjJXnqbLTBUEFAzaTqBPaNjJknfbuw95PrIAWLrLRA1AwALCQYmSTbu6YZFEOjKSYLttuCHJBHeCJwekmlQomAIF52xCKFJtV1QC559eqtvxlapQbRJsOXDTolcrm0C9te0/Meu2Fsz5WC1VAqKQQJXUOZNxznn0j3hp6jCkxSdUtECTeoRYdYPO3W0455PyZWWcku295j28zEAnawAsMTuiT333yVVlhJ6d8P9cYvWziaTxrseY6eI/mMfMvwpVA2bpkEEeZG1/9yrj6kKuoWJgjwgbbEb9x6Hpj5d+Fb/WU/wBSv9SrjR8N/vgeqRuq+h/B5wMpl5I/MUufyEH8yB7RhzLbH57/AF2xh+S8gHyuWLOF/wDXpCINwEB21XIDHbrytGnklKqFVqaiW0jSdgxiBr2FvDFGoBmdfdNkyn8ByvZ9rfXbFSzASXpx10n2engdIsq3dBBYmVIgF2gnjsDhkCNUTdOjAMl+bXwGOSwuXQDqVPLf08DyyOEUFlFuanp8/BAjVE3TYwHJ/m18BivnWmNdObW0kneNg874DlXOhRrp2ExHL9/bvwQI1RN03X7LfNP8jjH8s+TWdVqINTBQNPUbzJNo8CcaFRmKtD0zwnZSdxb0+eL01fSOJdh6B6fPwjmNcwtdcHVIRKTyJLZYqFakVUiYG43InqZmRIJPjh/LLCKCZOkXPO3dilVX0niXY+genz8L5LNO4AGmAouVjcAjh85qEgzJAw/LItokFk1nOw3hi9KrqnhZYJENbbmI3B5HC2cD6Glk/dI+kvgjO09unvHZO/Tt792GwI1Tt1fNdn9pPrrguFa6uRGpN19E8mBPp9x9xxYO0A66cGwOkwT0HHc4IEaom6tmN0+f/a+CUyYEiDzEzHtgT7sLVg/CdSQDM6SABpa/b2uPfgkv66fun7+AgRqhdrdpPnH6j4NhOrQqF0OtYE20WupAPbmeUDr3YIHaY1056aTPu14CBa6AeStU7aeDf24NhFqh1KfOU7A7gg3iLF5vGDF2Ey9O2/CbePHbAQIF0AqzfnF+a/1qeO1AFl9MtEWEsRO3hN8BIfWvEnZb0T1p/LwXS/rJ+4fv4IFroXKbS4JEEpsdxfa1sHwppfznaXs+ofW+fgul/WT9w/fwOA4oBUX843zU+tUwbCiq/nDxL2V9A9any8F0v6yfuH7+AgcUAqU+2/gv92DYUpq+tuJdl9A/K+Xgul/WT9w/fwOAnXuEAqZbZvnv9Y4NhTLq8HiXtP6B9Y/LwXS/rJ+4fv4HATqgGypQpSBOwZzHeKjQZnle3f3YIhYBZ4jIBKgDfnBNgPafHAcsr6e0vaf0D67fLwR6TEQShBsQUJB8Rrwp11QNFMtRAAI4eEcIAA67RIjaPox8x/Ct/q6f6lf6lXH0ygr6VhkjSPQPQdHj3Y+ZfhSB/G6cwT5ldhH+5V5EnGh4d/ka8U5i955Ey2vKZcmR/wCvTUwRcFF6g+NvDDGWyAAOnULkbqbqzQZI5Nf2xsIx34On/wBPL/qKX9NcN5Y2Pzn+u2KFT+TvVIdUsfJo0xxRbmvKmKfNeayPZIjHTlFc6oINgDIMaWYWBBHfcdOmHZwtRzKqoDMoktEkCeM7T4jDAJGiEu3kZWAB1wJgBwIncWAm9pMkTIjFzlRURJDAKLQwHIC4Ag8OoREQTa4hgZsWIVivNgpgCQOdzvymwJwDK51QqAyJCiSCqyeyJMXMWi3vEuymNEionkhRoADDRpiG6M7CeoBbY2uOmB0fJimmoCtELHEJGklluRfiYi/QYdfOJHDUTUQdPEDcDx64H5Nps1JGVjdey4EewrB8DeQdtsGWBJSgZjAVfxbTrMEyrbleZkmwG+/dsIwUZjSoLACw5jpsOt4Htx3MVH0H4szB9JdIte8zAv6PLFaNN2ekSmnRMkkEXWOGDJO24H0DAAIulymYWf5QmsosNJ1FJIAYKAGIi8nUQNrSY2IfydAIvCkTBN/5dBzgWue/B/KseZc8wCR4js8xztjtLsjwH8sONSWADRDqeVyWz1PUssCAJNipmVIIIYERxEfTgQ8mQVguNBOniXmRHo3i+995nDecPA3h/wDcGJxHski6yT5JRROl/V7YJGsxuReC03ntHeIwer5NDAdoRqJgqJJKsSeGO0BtA33nBM9mABA4nlSFHz1iT6I2ucGbKuf9wL81Z8JLHbrAE92FgRJsgNJ0SNbIqCpZnmVRTqUQAQyjTGn0OkmY6RZ/JIJ1cYNo4gRYREEEEcKg2w0+RUGmW42mCWkzwNMKSQJjl4YP/wCPpf8AGnuH0dPZhCWhSCi4pLM0NZSdRIPCQwAkCdRgQTY8rX64C+Sp0kMyqgEdq8EyQDvdVUb7DunD1bJU9ScCjiOw07I0bR0H0YPTyqKZAve8km+8SbTgzNEJfJcViZWnSGgoGdjEDUrElQCAeQiFuIBFMGTEkw8muCAqssvqLE02A6kDdpIBgi0mItjSekvnKZgSFYAxsOGw6DDBOEc8DQJzaPErKpUnQouidKMBpIFh5uLM1to3O+CVs0ydtIEEgg6trkGBYj2iATNsVQ1y3EEHC/ZIJ6jSWG06RJHL3yqMzcKV7IGqRJIB1HTGkEsRAjYXIODONwk8obSqGs7VQKYsO026wCZg87xtt7CMEanmI2pzIIhotpupBVvStIOxG2O1lqhuE82uNGoJ6AAaBEiTN7jcg4ZyTVL+dCjbTpM8rz7b+3c4U1OACBRG8pVMtU1kaieBLwk7v3RG/I7b4uKdaBZJG95DX3+TbxuecYaU/GN8xPrVMGnCOqGdAnik1Z1LXraUEwk8QPrc4viwWqZsE5CYae8w23dvblOGaZ438E/uwWcBffRAohZlGq6glqfpvJU6o4jy3iegMb4IucU7FSemoTy/+29mGssbN89/rHBXAO8Hxv8AzwOeJ0TfJtYrOo1GEcMqWcW3B849z8mB74wfUfV+nu+22AJl6SpqMrdwCrMPTaAoBv3AD2YvQmTJOm0BtM95OnleIN7d+HugyQocpbErtBjpW3Ic+4dw7+Q2x8w/Cr/q6f6hf6lXH1Gh2V8B/LvnHy78Kv8Aq6f6lf6lXF/w3/I6pWrzdH4QZlVCrmawAAAAqsAABAAANgBi35SZr9Kr/wAV/tx3Ex0fls4BPU/KXNfpVf8Aiv8AbiflHmhtma/T86+3LniYmDy2cAhd/KfN/pWY/jP9uJ+UeaNjma8dPOvFtueJiYTymfKOiWVz8os0d8zXPP8AOvv78d/KbN/pVf8Aiv8AbiYmDymcAhT8ps2f/wDVX/iv9uJ+U+b/AErMfxn+3ExMHlM+UdESqt8JM0bHNVz41XP/ANx38pc1+lV/4r/biYmF8pnAJFz8pM1+lV/4r/bjv5S5r9Kr/wAV/txMTB5TOAQp+Uma/Sq/X86+/Xfewx38p83+lZj+K/24mJhPKZ8o6JZU/KbN/pVf+K/24n5T5v8ASsx/Ff7cTEweUz5R0RKn5TZv9Kr/AMV/txPynzf6VmP4r/biYmDymfKOiJU/KbN/pVf+K/292J+U+b/Ssx/Ff7cTEweUz5R0RKn5TZv9Kr/xX+3E/KfN/pWY/iv9uJiYPKZ8o6IlT8ps3+lV/wCK/wBvecT8p83+lZj+K/24mJg8pnyjoiVPymzf6VX/AIr/AG4n5T5v9KzH8V/txMTB5TPlHREqflNm/wBKr/xX+3E/KfN/pWY/iv8AbiYmDymfKOiJU/KbN/pVf+K/24n5T5v9KzH8Z/txMTB5TPlHREqrfCPNfpNe23xr25WvaxI9uIfhJmv0qv8AxX+3ExML5bOASKD4SZr9Kr/xX+3CWez9SqwapUeoQIBdixiSYknaSffjmJhzWNBkBC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5652120" y="1824657"/>
            <a:ext cx="2664296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0.2 territorio</a:t>
            </a:r>
          </a:p>
          <a:p>
            <a:r>
              <a:rPr lang="es-ES_tradnl" sz="2400" dirty="0" smtClean="0"/>
              <a:t>Contiene el 10% de biodiversidad</a:t>
            </a:r>
            <a:endParaRPr lang="es-ES" sz="2400" dirty="0"/>
          </a:p>
        </p:txBody>
      </p:sp>
      <p:pic>
        <p:nvPicPr>
          <p:cNvPr id="1026" name="Picture 2" descr="http://emberiseg.hu/emberiseg/wp-content/uploads/2013/07/ecuador_location_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23" y="1216568"/>
            <a:ext cx="4586087" cy="30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yachay.gob.ec/wp-content/uploads/2012/10/yachay_panoramica_render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72694"/>
            <a:ext cx="3615804" cy="20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ttp://images01.olx-st.com/ui/15/51/86/1381110876_553184586_2-40-hectareas-a-10-minutos-de-Yachay-San-Miguel-de-Urcuqu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 descr="http://i.hoy.ec/wp-content/uploads/2012/01/COMUNER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90" y="4601186"/>
            <a:ext cx="3422515" cy="20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65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Fase de establecimiento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20688"/>
            <a:ext cx="8363272" cy="58563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s-ES_tradnl" sz="1000" b="1" dirty="0" smtClean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s-ES_tradnl" sz="3200" b="1" dirty="0" smtClean="0">
                <a:solidFill>
                  <a:srgbClr val="0070C0"/>
                </a:solidFill>
              </a:rPr>
              <a:t>Viabilidad</a:t>
            </a:r>
            <a:endParaRPr lang="es-ES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042618156"/>
              </p:ext>
            </p:extLst>
          </p:nvPr>
        </p:nvGraphicFramePr>
        <p:xfrm>
          <a:off x="179512" y="15567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220459987"/>
              </p:ext>
            </p:extLst>
          </p:nvPr>
        </p:nvGraphicFramePr>
        <p:xfrm>
          <a:off x="4572000" y="15567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403648" y="14724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348207553"/>
              </p:ext>
            </p:extLst>
          </p:nvPr>
        </p:nvGraphicFramePr>
        <p:xfrm>
          <a:off x="2987824" y="4581128"/>
          <a:ext cx="3726954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703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64088" y="3284984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no se hallo influencia del hipoclorito ni el tiempo en la contaminación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292081" y="158815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674138"/>
              </p:ext>
            </p:extLst>
          </p:nvPr>
        </p:nvGraphicFramePr>
        <p:xfrm>
          <a:off x="422707" y="1340768"/>
          <a:ext cx="3752850" cy="3657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77288"/>
                <a:gridCol w="628647"/>
                <a:gridCol w="470692"/>
                <a:gridCol w="676223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Estadístico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gl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Chi Cuadrado Pearson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0.03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0.8728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451358"/>
              </p:ext>
            </p:extLst>
          </p:nvPr>
        </p:nvGraphicFramePr>
        <p:xfrm>
          <a:off x="396323" y="2348880"/>
          <a:ext cx="3528393" cy="9144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6131"/>
                <a:gridCol w="1176131"/>
                <a:gridCol w="117613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Variable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Viabilidad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1 (1%-10 min)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0.7882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2 (1%-15 min)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3 (1.5%-10 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4 (1.5%-15min)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41457"/>
              </p:ext>
            </p:extLst>
          </p:nvPr>
        </p:nvGraphicFramePr>
        <p:xfrm>
          <a:off x="5292080" y="2348880"/>
          <a:ext cx="2528572" cy="7315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645077"/>
                <a:gridCol w="88349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Parámetros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p-valor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Tiempo (15 min)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0.5539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Hipoclorito de sodio (1.5% v/v)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0.5539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12 Rectángulo redondeado"/>
          <p:cNvSpPr/>
          <p:nvPr/>
        </p:nvSpPr>
        <p:spPr>
          <a:xfrm>
            <a:off x="395536" y="1484784"/>
            <a:ext cx="381642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 redondeado"/>
          <p:cNvSpPr/>
          <p:nvPr/>
        </p:nvSpPr>
        <p:spPr>
          <a:xfrm>
            <a:off x="7020273" y="2348880"/>
            <a:ext cx="792087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 redondeado"/>
          <p:cNvSpPr/>
          <p:nvPr/>
        </p:nvSpPr>
        <p:spPr>
          <a:xfrm>
            <a:off x="2771800" y="2348880"/>
            <a:ext cx="122413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5 Título"/>
          <p:cNvSpPr>
            <a:spLocks noGrp="1"/>
          </p:cNvSpPr>
          <p:nvPr>
            <p:ph type="title"/>
          </p:nvPr>
        </p:nvSpPr>
        <p:spPr>
          <a:xfrm>
            <a:off x="539552" y="692696"/>
            <a:ext cx="7620000" cy="562074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Fase de </a:t>
            </a:r>
            <a:r>
              <a:rPr lang="es-ES_tradnl" dirty="0" smtClean="0"/>
              <a:t>establecimiento</a:t>
            </a:r>
            <a:br>
              <a:rPr lang="es-ES_tradnl" dirty="0" smtClean="0"/>
            </a:br>
            <a:r>
              <a:rPr lang="es-ES_tradnl" sz="3200" b="1" dirty="0">
                <a:solidFill>
                  <a:srgbClr val="0070C0"/>
                </a:solidFill>
                <a:latin typeface="+mn-lt"/>
              </a:rPr>
              <a:t>Viabilidad</a:t>
            </a:r>
            <a:r>
              <a:rPr lang="es-ES" sz="4800" b="1" dirty="0">
                <a:solidFill>
                  <a:srgbClr val="0070C0"/>
                </a:solidFill>
              </a:rPr>
              <a:t/>
            </a:r>
            <a:br>
              <a:rPr lang="es-ES" sz="4800" b="1" dirty="0">
                <a:solidFill>
                  <a:srgbClr val="0070C0"/>
                </a:solidFill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96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6072336"/>
          </a:xfrm>
        </p:spPr>
        <p:txBody>
          <a:bodyPr/>
          <a:lstStyle/>
          <a:p>
            <a:pPr marL="114300" indent="0">
              <a:buNone/>
            </a:pPr>
            <a:r>
              <a:rPr lang="es-ES_tradnl" sz="3200" b="1" dirty="0" smtClean="0">
                <a:solidFill>
                  <a:srgbClr val="00B050"/>
                </a:solidFill>
              </a:rPr>
              <a:t>Inducción de brotes</a:t>
            </a:r>
          </a:p>
          <a:p>
            <a:r>
              <a:rPr lang="es-ES_tradnl" b="1" dirty="0" smtClean="0"/>
              <a:t>Tiempo a la brotación</a:t>
            </a:r>
          </a:p>
          <a:p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059832" y="3573016"/>
            <a:ext cx="1512168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4932040" y="3861048"/>
            <a:ext cx="108012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599892" y="5293437"/>
            <a:ext cx="306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menor tiempo a la brotación MS +2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BAP</a:t>
            </a:r>
            <a:endParaRPr lang="es-ES" dirty="0"/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375616320"/>
              </p:ext>
            </p:extLst>
          </p:nvPr>
        </p:nvGraphicFramePr>
        <p:xfrm>
          <a:off x="10147" y="1700808"/>
          <a:ext cx="4994910" cy="315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3516174449"/>
              </p:ext>
            </p:extLst>
          </p:nvPr>
        </p:nvGraphicFramePr>
        <p:xfrm>
          <a:off x="4570178" y="1748328"/>
          <a:ext cx="445770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688196" y="14915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995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671985"/>
              </p:ext>
            </p:extLst>
          </p:nvPr>
        </p:nvGraphicFramePr>
        <p:xfrm>
          <a:off x="1456335" y="1340768"/>
          <a:ext cx="2669423" cy="914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79066"/>
                <a:gridCol w="690357"/>
              </a:tblGrid>
              <a:tr h="27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F.V.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p-valor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Medio de cultivo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Concentración BAP*Medio de cultivo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0.0021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3347864" y="1281926"/>
            <a:ext cx="864096" cy="10669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5292080" y="3933056"/>
            <a:ext cx="3024336" cy="14401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V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259855" y="12949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13862"/>
              </p:ext>
            </p:extLst>
          </p:nvPr>
        </p:nvGraphicFramePr>
        <p:xfrm>
          <a:off x="640160" y="3122152"/>
          <a:ext cx="3488055" cy="5486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Medio de cultivo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9.65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0.12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MS/2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12.10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07915"/>
              </p:ext>
            </p:extLst>
          </p:nvPr>
        </p:nvGraphicFramePr>
        <p:xfrm>
          <a:off x="4572002" y="2614032"/>
          <a:ext cx="3744411" cy="14630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08170"/>
                <a:gridCol w="508170"/>
                <a:gridCol w="508170"/>
                <a:gridCol w="508170"/>
                <a:gridCol w="508170"/>
                <a:gridCol w="508170"/>
                <a:gridCol w="508170"/>
                <a:gridCol w="18722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Medias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E.E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8.00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10.90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11.65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12.65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9 Rectángulo redondeado"/>
          <p:cNvSpPr/>
          <p:nvPr/>
        </p:nvSpPr>
        <p:spPr>
          <a:xfrm>
            <a:off x="611560" y="3284984"/>
            <a:ext cx="3600400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199562"/>
              </p:ext>
            </p:extLst>
          </p:nvPr>
        </p:nvGraphicFramePr>
        <p:xfrm>
          <a:off x="1259633" y="4509120"/>
          <a:ext cx="5616623" cy="21945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30241"/>
                <a:gridCol w="530241"/>
                <a:gridCol w="530241"/>
                <a:gridCol w="530241"/>
                <a:gridCol w="530241"/>
                <a:gridCol w="445138"/>
                <a:gridCol w="432048"/>
                <a:gridCol w="504056"/>
                <a:gridCol w="504056"/>
                <a:gridCol w="576064"/>
                <a:gridCol w="50405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Medio de cultivo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6.90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0.23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9.10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0.23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9.30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10.20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12.20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12.50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13.10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13.70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16 Rectángulo redondeado"/>
          <p:cNvSpPr/>
          <p:nvPr/>
        </p:nvSpPr>
        <p:spPr>
          <a:xfrm>
            <a:off x="4524555" y="3319982"/>
            <a:ext cx="3816423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 redondeado"/>
          <p:cNvSpPr/>
          <p:nvPr/>
        </p:nvSpPr>
        <p:spPr>
          <a:xfrm>
            <a:off x="1187624" y="5229200"/>
            <a:ext cx="3816423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809834" y="332656"/>
            <a:ext cx="5922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_tradnl" sz="2800" b="1" dirty="0">
                <a:solidFill>
                  <a:srgbClr val="00B050"/>
                </a:solidFill>
              </a:rPr>
              <a:t>Inducción de brotes</a:t>
            </a:r>
          </a:p>
          <a:p>
            <a:r>
              <a:rPr lang="es-ES_tradnl" sz="2000" b="1" dirty="0"/>
              <a:t>Tiempo a la brotación</a:t>
            </a:r>
          </a:p>
        </p:txBody>
      </p:sp>
    </p:spTree>
    <p:extLst>
      <p:ext uri="{BB962C8B-B14F-4D97-AF65-F5344CB8AC3E}">
        <p14:creationId xmlns:p14="http://schemas.microsoft.com/office/powerpoint/2010/main" val="37255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796376770"/>
              </p:ext>
            </p:extLst>
          </p:nvPr>
        </p:nvGraphicFramePr>
        <p:xfrm>
          <a:off x="4211960" y="1196752"/>
          <a:ext cx="5400040" cy="350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3059832" y="1844824"/>
            <a:ext cx="1872208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5292080" y="1772816"/>
            <a:ext cx="792088" cy="3240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599892" y="5293437"/>
            <a:ext cx="306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Mayor número de brotes</a:t>
            </a:r>
          </a:p>
          <a:p>
            <a:r>
              <a:rPr lang="es-ES_tradnl" dirty="0" smtClean="0"/>
              <a:t>MS + 2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mg/L BAP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9807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2851602317"/>
              </p:ext>
            </p:extLst>
          </p:nvPr>
        </p:nvGraphicFramePr>
        <p:xfrm>
          <a:off x="155570" y="1165394"/>
          <a:ext cx="4776470" cy="3397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539552" y="296822"/>
            <a:ext cx="5922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_tradnl" sz="2800" b="1" dirty="0">
                <a:solidFill>
                  <a:srgbClr val="00B050"/>
                </a:solidFill>
              </a:rPr>
              <a:t>Inducción de brotes</a:t>
            </a:r>
          </a:p>
          <a:p>
            <a:r>
              <a:rPr lang="es-ES_tradnl" sz="2000" b="1" dirty="0" smtClean="0"/>
              <a:t>Número de brotes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2017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387577"/>
              </p:ext>
            </p:extLst>
          </p:nvPr>
        </p:nvGraphicFramePr>
        <p:xfrm>
          <a:off x="611560" y="1350811"/>
          <a:ext cx="2669423" cy="9144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79066"/>
                <a:gridCol w="69035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F.V.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p-valor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Medio de cultivo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Concentración BAP*Medio de cultivo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0.0323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2555775" y="1268760"/>
            <a:ext cx="792089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467544" y="250102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335058"/>
              </p:ext>
            </p:extLst>
          </p:nvPr>
        </p:nvGraphicFramePr>
        <p:xfrm>
          <a:off x="4079127" y="2060848"/>
          <a:ext cx="3488055" cy="56235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196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Medio de cultivo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E.E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3.35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0.08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MS/2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2.73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0.08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6788"/>
              </p:ext>
            </p:extLst>
          </p:nvPr>
        </p:nvGraphicFramePr>
        <p:xfrm>
          <a:off x="4067944" y="661760"/>
          <a:ext cx="4166195" cy="111057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241425"/>
                <a:gridCol w="662305"/>
                <a:gridCol w="365760"/>
                <a:gridCol w="480060"/>
                <a:gridCol w="437515"/>
                <a:gridCol w="391652"/>
                <a:gridCol w="391652"/>
                <a:gridCol w="195826"/>
              </a:tblGrid>
              <a:tr h="379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Medias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2.0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4.15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0.12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3.25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1.75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638757"/>
              </p:ext>
            </p:extLst>
          </p:nvPr>
        </p:nvGraphicFramePr>
        <p:xfrm>
          <a:off x="4076911" y="2870170"/>
          <a:ext cx="4311511" cy="21945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16128"/>
                <a:gridCol w="516128"/>
                <a:gridCol w="516128"/>
                <a:gridCol w="516128"/>
                <a:gridCol w="516128"/>
                <a:gridCol w="300056"/>
                <a:gridCol w="451837"/>
                <a:gridCol w="301224"/>
                <a:gridCol w="376530"/>
                <a:gridCol w="30122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Medio de cultivo</a:t>
                      </a:r>
                      <a:endParaRPr lang="es-ES" sz="10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Medias</a:t>
                      </a:r>
                      <a:endParaRPr lang="es-ES" sz="9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4.70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0.17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1.0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3.60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0.17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3.60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0.17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3.30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0.17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2.90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0.17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MS/2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2.70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0.17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MS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1.80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MS/2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1.70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15 Rectángulo redondeado"/>
          <p:cNvSpPr/>
          <p:nvPr/>
        </p:nvSpPr>
        <p:spPr>
          <a:xfrm>
            <a:off x="4071847" y="661760"/>
            <a:ext cx="4028545" cy="5400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 redondeado"/>
          <p:cNvSpPr/>
          <p:nvPr/>
        </p:nvSpPr>
        <p:spPr>
          <a:xfrm>
            <a:off x="4071847" y="1988840"/>
            <a:ext cx="3524489" cy="5400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 redondeado"/>
          <p:cNvSpPr/>
          <p:nvPr/>
        </p:nvSpPr>
        <p:spPr>
          <a:xfrm>
            <a:off x="4071847" y="3555014"/>
            <a:ext cx="4028545" cy="270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539552" y="296822"/>
            <a:ext cx="5922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_tradnl" sz="2800" b="1" dirty="0">
                <a:solidFill>
                  <a:srgbClr val="00B050"/>
                </a:solidFill>
              </a:rPr>
              <a:t>Inducción de brotes</a:t>
            </a:r>
          </a:p>
          <a:p>
            <a:r>
              <a:rPr lang="es-ES_tradnl" sz="2000" b="1" dirty="0" smtClean="0"/>
              <a:t>Número de brotes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34791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587972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002060"/>
                </a:solidFill>
              </a:rPr>
              <a:t>Fase de Multiplicación</a:t>
            </a:r>
            <a:br>
              <a:rPr lang="es-ES_tradnl" sz="3200" b="1" dirty="0" smtClean="0">
                <a:solidFill>
                  <a:srgbClr val="002060"/>
                </a:solidFill>
              </a:rPr>
            </a:br>
            <a:r>
              <a:rPr lang="es-ES_tradnl" sz="2700" b="1" dirty="0">
                <a:solidFill>
                  <a:srgbClr val="00B050"/>
                </a:solidFill>
                <a:latin typeface="+mn-lt"/>
              </a:rPr>
              <a:t>Tiempo a la brotación</a:t>
            </a:r>
            <a:r>
              <a:rPr lang="es-ES" sz="3200" b="1" dirty="0">
                <a:solidFill>
                  <a:srgbClr val="00B050"/>
                </a:solidFill>
              </a:rPr>
              <a:t/>
            </a:r>
            <a:br>
              <a:rPr lang="es-ES" sz="3200" b="1" dirty="0">
                <a:solidFill>
                  <a:srgbClr val="00B050"/>
                </a:solidFill>
              </a:rPr>
            </a:br>
            <a:endParaRPr lang="es-ES" sz="3200" b="1" dirty="0">
              <a:solidFill>
                <a:srgbClr val="00206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15816" y="5293437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menor tiempo a la brotación </a:t>
            </a:r>
          </a:p>
          <a:p>
            <a:r>
              <a:rPr lang="es-ES_tradnl" dirty="0"/>
              <a:t>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</a:t>
            </a:r>
            <a:r>
              <a:rPr lang="es-ES_tradnl" dirty="0"/>
              <a:t>BAP – 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</a:t>
            </a:r>
            <a:r>
              <a:rPr lang="es-ES_tradnl" dirty="0"/>
              <a:t>GA3</a:t>
            </a:r>
            <a:endParaRPr lang="es-ES" dirty="0"/>
          </a:p>
          <a:p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411760" y="4077072"/>
            <a:ext cx="151216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4211960" y="3933056"/>
            <a:ext cx="172819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683568" y="167794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3278592764"/>
              </p:ext>
            </p:extLst>
          </p:nvPr>
        </p:nvGraphicFramePr>
        <p:xfrm>
          <a:off x="0" y="2129272"/>
          <a:ext cx="457200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1400199815"/>
              </p:ext>
            </p:extLst>
          </p:nvPr>
        </p:nvGraphicFramePr>
        <p:xfrm>
          <a:off x="4234978" y="2047275"/>
          <a:ext cx="4562475" cy="285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13 Conector recto de flecha"/>
          <p:cNvCxnSpPr/>
          <p:nvPr/>
        </p:nvCxnSpPr>
        <p:spPr>
          <a:xfrm flipH="1">
            <a:off x="4211960" y="4085456"/>
            <a:ext cx="3096344" cy="999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587972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002060"/>
                </a:solidFill>
              </a:rPr>
              <a:t>Fase de Multiplicación</a:t>
            </a:r>
            <a:br>
              <a:rPr lang="es-ES_tradnl" sz="3200" b="1" dirty="0" smtClean="0">
                <a:solidFill>
                  <a:srgbClr val="002060"/>
                </a:solidFill>
              </a:rPr>
            </a:br>
            <a:r>
              <a:rPr lang="es-ES_tradnl" sz="2700" b="1" dirty="0">
                <a:solidFill>
                  <a:srgbClr val="00B050"/>
                </a:solidFill>
                <a:latin typeface="+mn-lt"/>
              </a:rPr>
              <a:t>Tiempo a la brotación</a:t>
            </a:r>
            <a:r>
              <a:rPr lang="es-ES" sz="3200" b="1" dirty="0">
                <a:solidFill>
                  <a:srgbClr val="00B050"/>
                </a:solidFill>
              </a:rPr>
              <a:t/>
            </a:r>
            <a:br>
              <a:rPr lang="es-ES" sz="3200" b="1" dirty="0">
                <a:solidFill>
                  <a:srgbClr val="00B050"/>
                </a:solidFill>
              </a:rPr>
            </a:br>
            <a:endParaRPr lang="es-E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412641"/>
              </p:ext>
            </p:extLst>
          </p:nvPr>
        </p:nvGraphicFramePr>
        <p:xfrm>
          <a:off x="592072" y="1406960"/>
          <a:ext cx="2764790" cy="14630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074545"/>
                <a:gridCol w="69024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&lt;0.0001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Dosis GA</a:t>
                      </a:r>
                      <a:r>
                        <a:rPr lang="es-ES" sz="1200" b="0" baseline="-25000">
                          <a:effectLst/>
                        </a:rPr>
                        <a:t>3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0.4204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Subcultivo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0.0711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Conc.BAP*Dosis GA</a:t>
                      </a:r>
                      <a:r>
                        <a:rPr lang="es-ES" sz="1200" b="0" baseline="-25000">
                          <a:effectLst/>
                        </a:rPr>
                        <a:t>3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0.1035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Subcultivo*Conc. BAP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0.9768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Subcultivo*Dosis GA</a:t>
                      </a:r>
                      <a:r>
                        <a:rPr lang="es-ES" sz="1200" b="0" baseline="-25000">
                          <a:effectLst/>
                        </a:rPr>
                        <a:t>3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0.6868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Subcultivo*</a:t>
                      </a:r>
                      <a:r>
                        <a:rPr lang="es-ES" sz="1200" b="0" dirty="0" err="1">
                          <a:effectLst/>
                        </a:rPr>
                        <a:t>Conc</a:t>
                      </a:r>
                      <a:r>
                        <a:rPr lang="es-ES" sz="1200" b="0" dirty="0">
                          <a:effectLst/>
                        </a:rPr>
                        <a:t>. BAP*Dosis GA</a:t>
                      </a:r>
                      <a:r>
                        <a:rPr lang="es-ES" sz="1200" b="0" baseline="-25000" dirty="0">
                          <a:effectLst/>
                        </a:rPr>
                        <a:t>3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0.9699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587908" y="1392537"/>
            <a:ext cx="2831963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3923928" y="1392537"/>
            <a:ext cx="4392487" cy="7019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5076056" y="83220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56564"/>
              </p:ext>
            </p:extLst>
          </p:nvPr>
        </p:nvGraphicFramePr>
        <p:xfrm>
          <a:off x="3923928" y="1518551"/>
          <a:ext cx="4317365" cy="109728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  <a:gridCol w="414655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Concentración BAP 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Medias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n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E.E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Grupo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1.0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7.85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40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A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 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 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1.5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8.50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40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B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 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0.5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9.58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40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0.12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 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C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 b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0.0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10.53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40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0.12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 </a:t>
                      </a:r>
                      <a:endParaRPr lang="es-ES" sz="12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 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D</a:t>
                      </a:r>
                      <a:endParaRPr lang="es-ES" sz="12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7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663741023"/>
              </p:ext>
            </p:extLst>
          </p:nvPr>
        </p:nvGraphicFramePr>
        <p:xfrm>
          <a:off x="4572000" y="1772816"/>
          <a:ext cx="4572000" cy="274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938675517"/>
              </p:ext>
            </p:extLst>
          </p:nvPr>
        </p:nvGraphicFramePr>
        <p:xfrm>
          <a:off x="179512" y="1772816"/>
          <a:ext cx="4572000" cy="274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131840" y="529343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Mayor número de brotes</a:t>
            </a:r>
          </a:p>
          <a:p>
            <a:r>
              <a:rPr lang="es-ES_tradnl" dirty="0" smtClean="0"/>
              <a:t> 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BAP – 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GA3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259632" y="3068960"/>
            <a:ext cx="324036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2879812" y="2924944"/>
            <a:ext cx="162018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4716016" y="2132856"/>
            <a:ext cx="2448272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4788024" y="2420888"/>
            <a:ext cx="252028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694023" y="133236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587972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002060"/>
                </a:solidFill>
              </a:rPr>
              <a:t>Fase de Multiplicación</a:t>
            </a:r>
            <a:br>
              <a:rPr lang="es-ES_tradnl" sz="3200" b="1" dirty="0" smtClean="0">
                <a:solidFill>
                  <a:srgbClr val="002060"/>
                </a:solidFill>
              </a:rPr>
            </a:br>
            <a:r>
              <a:rPr lang="es-ES_tradnl" sz="2700" b="1" dirty="0" smtClean="0">
                <a:solidFill>
                  <a:srgbClr val="00B050"/>
                </a:solidFill>
                <a:latin typeface="+mn-lt"/>
              </a:rPr>
              <a:t>Número de brotes</a:t>
            </a:r>
            <a:r>
              <a:rPr lang="es-ES" sz="3200" b="1" dirty="0">
                <a:solidFill>
                  <a:srgbClr val="00B050"/>
                </a:solidFill>
              </a:rPr>
              <a:t/>
            </a:r>
            <a:br>
              <a:rPr lang="es-ES" sz="3200" b="1" dirty="0">
                <a:solidFill>
                  <a:srgbClr val="00B050"/>
                </a:solidFill>
              </a:rPr>
            </a:br>
            <a:endParaRPr lang="es-E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587972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rgbClr val="002060"/>
                </a:solidFill>
              </a:rPr>
              <a:t>Fase de Multiplicación</a:t>
            </a:r>
            <a:br>
              <a:rPr lang="es-ES_tradnl" sz="3200" b="1" dirty="0" smtClean="0">
                <a:solidFill>
                  <a:srgbClr val="002060"/>
                </a:solidFill>
              </a:rPr>
            </a:br>
            <a:r>
              <a:rPr lang="es-ES_tradnl" sz="2700" b="1" dirty="0" smtClean="0">
                <a:solidFill>
                  <a:srgbClr val="00B050"/>
                </a:solidFill>
                <a:latin typeface="+mn-lt"/>
              </a:rPr>
              <a:t>Número de brotes</a:t>
            </a:r>
            <a:r>
              <a:rPr lang="es-ES" sz="3200" b="1" dirty="0">
                <a:solidFill>
                  <a:srgbClr val="00B050"/>
                </a:solidFill>
              </a:rPr>
              <a:t/>
            </a:r>
            <a:br>
              <a:rPr lang="es-ES" sz="3200" b="1" dirty="0">
                <a:solidFill>
                  <a:srgbClr val="00B050"/>
                </a:solidFill>
              </a:rPr>
            </a:br>
            <a:endParaRPr lang="es-E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656085"/>
              </p:ext>
            </p:extLst>
          </p:nvPr>
        </p:nvGraphicFramePr>
        <p:xfrm>
          <a:off x="529543" y="1493169"/>
          <a:ext cx="2764790" cy="16484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74545"/>
                <a:gridCol w="69024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F.V.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p-valor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Concentración BAP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Dosis GA</a:t>
                      </a:r>
                      <a:r>
                        <a:rPr lang="es-ES" sz="1200" b="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5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Subcultivo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0.0046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Conc.BAP*Dosis GA</a:t>
                      </a:r>
                      <a:r>
                        <a:rPr lang="es-ES" sz="1200" b="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Subcultivo*Conc. BAP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0.4618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Subcultivo*Dosis GA</a:t>
                      </a:r>
                      <a:r>
                        <a:rPr lang="es-E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tx1"/>
                          </a:solidFill>
                          <a:effectLst/>
                        </a:rPr>
                        <a:t>&gt;0.9999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Subcultivo*</a:t>
                      </a:r>
                      <a:r>
                        <a:rPr lang="es-ES" sz="1200" b="0" dirty="0" err="1">
                          <a:solidFill>
                            <a:schemeClr val="tx1"/>
                          </a:solidFill>
                          <a:effectLst/>
                        </a:rPr>
                        <a:t>Conc</a:t>
                      </a: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. BAP*Dosis GA</a:t>
                      </a:r>
                      <a:r>
                        <a:rPr lang="es-E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</a:rPr>
                        <a:t>0.4618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9 Rectángulo redondeado"/>
          <p:cNvSpPr/>
          <p:nvPr/>
        </p:nvSpPr>
        <p:spPr>
          <a:xfrm>
            <a:off x="2555776" y="1340768"/>
            <a:ext cx="738557" cy="9361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395536" y="32031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52481"/>
              </p:ext>
            </p:extLst>
          </p:nvPr>
        </p:nvGraphicFramePr>
        <p:xfrm>
          <a:off x="4111145" y="4837099"/>
          <a:ext cx="3823015" cy="14630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46145"/>
                <a:gridCol w="546145"/>
                <a:gridCol w="546145"/>
                <a:gridCol w="546145"/>
                <a:gridCol w="546145"/>
                <a:gridCol w="546145"/>
                <a:gridCol w="546145"/>
              </a:tblGrid>
              <a:tr h="665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 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3.63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2.33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1.98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966340"/>
              </p:ext>
            </p:extLst>
          </p:nvPr>
        </p:nvGraphicFramePr>
        <p:xfrm>
          <a:off x="4091470" y="3032226"/>
          <a:ext cx="3488055" cy="5486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Dosis de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3.25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2.23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81494"/>
              </p:ext>
            </p:extLst>
          </p:nvPr>
        </p:nvGraphicFramePr>
        <p:xfrm>
          <a:off x="4091988" y="3940271"/>
          <a:ext cx="3488055" cy="5486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Subcultivo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S2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2.84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0.05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2.64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28171"/>
              </p:ext>
            </p:extLst>
          </p:nvPr>
        </p:nvGraphicFramePr>
        <p:xfrm>
          <a:off x="4067947" y="552000"/>
          <a:ext cx="4209488" cy="219456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26186"/>
                <a:gridCol w="526186"/>
                <a:gridCol w="526186"/>
                <a:gridCol w="526186"/>
                <a:gridCol w="526186"/>
                <a:gridCol w="526186"/>
                <a:gridCol w="526186"/>
                <a:gridCol w="52618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BAP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Dosis de GA</a:t>
                      </a:r>
                      <a:r>
                        <a:rPr lang="es-ES" sz="1200" baseline="-25000" dirty="0">
                          <a:effectLst/>
                        </a:rPr>
                        <a:t>3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Medias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4.45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3.60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2.75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2.45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2.20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1.90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1.75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20 Rectángulo redondeado"/>
          <p:cNvSpPr/>
          <p:nvPr/>
        </p:nvSpPr>
        <p:spPr>
          <a:xfrm>
            <a:off x="4077716" y="4837099"/>
            <a:ext cx="3158581" cy="9361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 redondeado"/>
          <p:cNvSpPr/>
          <p:nvPr/>
        </p:nvSpPr>
        <p:spPr>
          <a:xfrm>
            <a:off x="4067945" y="3068960"/>
            <a:ext cx="3168352" cy="3240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 redondeado"/>
          <p:cNvSpPr/>
          <p:nvPr/>
        </p:nvSpPr>
        <p:spPr>
          <a:xfrm>
            <a:off x="4077716" y="1189397"/>
            <a:ext cx="4166692" cy="3037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 redondeado"/>
          <p:cNvSpPr/>
          <p:nvPr/>
        </p:nvSpPr>
        <p:spPr>
          <a:xfrm>
            <a:off x="4059519" y="3861048"/>
            <a:ext cx="3536817" cy="4680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9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Justificación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24481"/>
            <a:ext cx="2170584" cy="1494895"/>
          </a:xfrm>
        </p:spPr>
        <p:txBody>
          <a:bodyPr>
            <a:normAutofit fontScale="77500" lnSpcReduction="20000"/>
          </a:bodyPr>
          <a:lstStyle/>
          <a:p>
            <a:pPr marL="114300" indent="0" algn="ctr">
              <a:buNone/>
            </a:pPr>
            <a:r>
              <a:rPr lang="es-ES_tradnl" dirty="0" smtClean="0"/>
              <a:t>Conservación </a:t>
            </a:r>
          </a:p>
          <a:p>
            <a:pPr marL="114300" indent="0" algn="ctr">
              <a:buNone/>
            </a:pPr>
            <a:r>
              <a:rPr lang="es-ES_tradnl" dirty="0" smtClean="0"/>
              <a:t>de la diversidad </a:t>
            </a:r>
          </a:p>
          <a:p>
            <a:pPr marL="114300" indent="0" algn="ctr">
              <a:buNone/>
            </a:pPr>
            <a:r>
              <a:rPr lang="es-ES_tradnl" dirty="0" smtClean="0"/>
              <a:t>genética</a:t>
            </a:r>
            <a:endParaRPr lang="es-ES" dirty="0"/>
          </a:p>
        </p:txBody>
      </p:sp>
      <p:sp>
        <p:nvSpPr>
          <p:cNvPr id="4" name="3 Abrir llave"/>
          <p:cNvSpPr/>
          <p:nvPr/>
        </p:nvSpPr>
        <p:spPr>
          <a:xfrm>
            <a:off x="2627784" y="1340768"/>
            <a:ext cx="432048" cy="2587172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203848" y="1340768"/>
            <a:ext cx="792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Ex situ</a:t>
            </a:r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In situ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4508376" y="2448764"/>
            <a:ext cx="150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Banco de germoplasma</a:t>
            </a:r>
            <a:endParaRPr lang="es-ES" dirty="0"/>
          </a:p>
        </p:txBody>
      </p:sp>
      <p:sp>
        <p:nvSpPr>
          <p:cNvPr id="7" name="6 Flecha derecha"/>
          <p:cNvSpPr/>
          <p:nvPr/>
        </p:nvSpPr>
        <p:spPr>
          <a:xfrm>
            <a:off x="3995936" y="1433101"/>
            <a:ext cx="360040" cy="1846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Abrir llave"/>
          <p:cNvSpPr/>
          <p:nvPr/>
        </p:nvSpPr>
        <p:spPr>
          <a:xfrm>
            <a:off x="6016572" y="2021846"/>
            <a:ext cx="424251" cy="15924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6444208" y="2278461"/>
            <a:ext cx="212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semillas</a:t>
            </a:r>
          </a:p>
          <a:p>
            <a:r>
              <a:rPr lang="es-ES" dirty="0" smtClean="0"/>
              <a:t>cultivo </a:t>
            </a:r>
            <a:r>
              <a:rPr lang="es-ES" i="1" dirty="0"/>
              <a:t>in </a:t>
            </a:r>
            <a:r>
              <a:rPr lang="es-ES" i="1" dirty="0" smtClean="0"/>
              <a:t>vitro</a:t>
            </a:r>
            <a:endParaRPr lang="es-ES" dirty="0" smtClean="0"/>
          </a:p>
          <a:p>
            <a:r>
              <a:rPr lang="es-ES" dirty="0" smtClean="0"/>
              <a:t>genes o de </a:t>
            </a:r>
            <a:r>
              <a:rPr lang="es-ES" dirty="0"/>
              <a:t>ADN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08376" y="135130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problemas</a:t>
            </a:r>
            <a:endParaRPr lang="es-ES" dirty="0"/>
          </a:p>
        </p:txBody>
      </p:sp>
      <p:sp>
        <p:nvSpPr>
          <p:cNvPr id="11" name="10 Flecha derecha"/>
          <p:cNvSpPr/>
          <p:nvPr/>
        </p:nvSpPr>
        <p:spPr>
          <a:xfrm>
            <a:off x="4093486" y="2555460"/>
            <a:ext cx="360040" cy="1846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6468119" y="2622044"/>
            <a:ext cx="1656184" cy="2989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farm9.staticflickr.com/8521/8607137065_f96294ece2_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7" t="15148" r="2186" b="37570"/>
          <a:stretch/>
        </p:blipFill>
        <p:spPr bwMode="auto">
          <a:xfrm>
            <a:off x="5876528" y="4555933"/>
            <a:ext cx="2247775" cy="13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854343" y="6410924"/>
            <a:ext cx="164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smtClean="0"/>
              <a:t>Inga</a:t>
            </a:r>
            <a:endParaRPr lang="es-ES" i="1" dirty="0"/>
          </a:p>
        </p:txBody>
      </p:sp>
      <p:sp>
        <p:nvSpPr>
          <p:cNvPr id="26" name="25 Flecha derecha"/>
          <p:cNvSpPr/>
          <p:nvPr/>
        </p:nvSpPr>
        <p:spPr>
          <a:xfrm>
            <a:off x="4932040" y="5301207"/>
            <a:ext cx="944488" cy="31731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23 Conector angular"/>
          <p:cNvCxnSpPr/>
          <p:nvPr/>
        </p:nvCxnSpPr>
        <p:spPr>
          <a:xfrm rot="16200000" flipH="1" flipV="1">
            <a:off x="5554259" y="3259133"/>
            <a:ext cx="2446683" cy="485340"/>
          </a:xfrm>
          <a:prstGeom prst="bentConnector5">
            <a:avLst>
              <a:gd name="adj1" fmla="val -9343"/>
              <a:gd name="adj2" fmla="val -265794"/>
              <a:gd name="adj3" fmla="val 6886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 redondeado"/>
          <p:cNvSpPr/>
          <p:nvPr/>
        </p:nvSpPr>
        <p:spPr>
          <a:xfrm>
            <a:off x="1750917" y="5013175"/>
            <a:ext cx="2905862" cy="89337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Recalcitrantes</a:t>
            </a:r>
          </a:p>
          <a:p>
            <a:pPr algn="ctr"/>
            <a:r>
              <a:rPr lang="es-ES_tradnl" dirty="0">
                <a:solidFill>
                  <a:schemeClr val="tx1"/>
                </a:solidFill>
              </a:rPr>
              <a:t>o</a:t>
            </a:r>
            <a:r>
              <a:rPr lang="es-ES_tradnl" dirty="0" smtClean="0">
                <a:solidFill>
                  <a:schemeClr val="tx1"/>
                </a:solidFill>
              </a:rPr>
              <a:t> sensibles a desecación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B050"/>
                </a:solidFill>
                <a:latin typeface="+mn-lt"/>
              </a:rPr>
              <a:t>Altura de  brotes</a:t>
            </a:r>
            <a:endParaRPr lang="es-ES" sz="2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483768" y="2420888"/>
            <a:ext cx="158417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4283968" y="2420888"/>
            <a:ext cx="1656184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2915816" y="5293437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Mayor altura de brotes</a:t>
            </a:r>
          </a:p>
          <a:p>
            <a:r>
              <a:rPr lang="es-ES_tradnl" dirty="0"/>
              <a:t>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</a:t>
            </a:r>
            <a:r>
              <a:rPr lang="es-ES_tradnl" dirty="0"/>
              <a:t>BAP – 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</a:t>
            </a:r>
            <a:r>
              <a:rPr lang="es-ES_tradnl" dirty="0"/>
              <a:t>GA3</a:t>
            </a:r>
            <a:endParaRPr lang="es-ES" dirty="0"/>
          </a:p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539552" y="11247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2062328488"/>
              </p:ext>
            </p:extLst>
          </p:nvPr>
        </p:nvGraphicFramePr>
        <p:xfrm>
          <a:off x="144016" y="1772816"/>
          <a:ext cx="4572000" cy="27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1186434404"/>
              </p:ext>
            </p:extLst>
          </p:nvPr>
        </p:nvGraphicFramePr>
        <p:xfrm>
          <a:off x="4230216" y="1700808"/>
          <a:ext cx="4572000" cy="27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13 Conector recto de flecha"/>
          <p:cNvCxnSpPr/>
          <p:nvPr/>
        </p:nvCxnSpPr>
        <p:spPr>
          <a:xfrm flipH="1">
            <a:off x="4283968" y="2420888"/>
            <a:ext cx="302433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6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706369"/>
              </p:ext>
            </p:extLst>
          </p:nvPr>
        </p:nvGraphicFramePr>
        <p:xfrm>
          <a:off x="640553" y="1002004"/>
          <a:ext cx="2540000" cy="23799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270000"/>
                <a:gridCol w="1270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F.V.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p-valor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&lt;0.0001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Dosis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&lt;0.0001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5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Subcultivo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&lt;0.0001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Conc.BAP*Dosis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&lt;0.0001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Subcultivo*Conc. BAP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0.5927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Subcultivo*Dosis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0.0567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Subcultivo*Conc. BAP*Dosis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0.0759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9 Rectángulo redondeado"/>
          <p:cNvSpPr/>
          <p:nvPr/>
        </p:nvSpPr>
        <p:spPr>
          <a:xfrm>
            <a:off x="1979713" y="1196753"/>
            <a:ext cx="1152127" cy="11521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11560" y="47709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160870"/>
              </p:ext>
            </p:extLst>
          </p:nvPr>
        </p:nvGraphicFramePr>
        <p:xfrm>
          <a:off x="4332318" y="595968"/>
          <a:ext cx="3744416" cy="1280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20891"/>
                <a:gridCol w="820891"/>
                <a:gridCol w="820891"/>
                <a:gridCol w="633671"/>
                <a:gridCol w="64807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 (mgL</a:t>
                      </a:r>
                      <a:r>
                        <a:rPr lang="es-ES" sz="1200" baseline="30000" dirty="0">
                          <a:effectLst/>
                        </a:rPr>
                        <a:t>-1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3.49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3.42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2.75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2.74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40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627575"/>
              </p:ext>
            </p:extLst>
          </p:nvPr>
        </p:nvGraphicFramePr>
        <p:xfrm>
          <a:off x="4355976" y="2287135"/>
          <a:ext cx="3488055" cy="5486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Dosis de GA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3.48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2.71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20559"/>
              </p:ext>
            </p:extLst>
          </p:nvPr>
        </p:nvGraphicFramePr>
        <p:xfrm>
          <a:off x="4355976" y="3064371"/>
          <a:ext cx="3488055" cy="5486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41425"/>
                <a:gridCol w="662305"/>
                <a:gridCol w="365760"/>
                <a:gridCol w="480060"/>
                <a:gridCol w="323850"/>
                <a:gridCol w="414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Subcultivo                                 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E.E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S2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3.21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S1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2.99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5433"/>
              </p:ext>
            </p:extLst>
          </p:nvPr>
        </p:nvGraphicFramePr>
        <p:xfrm>
          <a:off x="4355976" y="3933056"/>
          <a:ext cx="4017487" cy="18288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084775"/>
                <a:gridCol w="1065003"/>
                <a:gridCol w="674854"/>
                <a:gridCol w="455134"/>
                <a:gridCol w="432048"/>
                <a:gridCol w="30567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BAP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Dosis de GA</a:t>
                      </a:r>
                      <a:r>
                        <a:rPr lang="es-ES" sz="1200" baseline="-25000" dirty="0">
                          <a:effectLst/>
                        </a:rPr>
                        <a:t>3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4.00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3.90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3.02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0.0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3.01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2.98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2.93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2.49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2.47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2" name="21 Rectángulo redondeado"/>
          <p:cNvSpPr/>
          <p:nvPr/>
        </p:nvSpPr>
        <p:spPr>
          <a:xfrm>
            <a:off x="4307631" y="3068961"/>
            <a:ext cx="3432721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 redondeado"/>
          <p:cNvSpPr/>
          <p:nvPr/>
        </p:nvSpPr>
        <p:spPr>
          <a:xfrm>
            <a:off x="4369951" y="2204865"/>
            <a:ext cx="3370401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 redondeado"/>
          <p:cNvSpPr/>
          <p:nvPr/>
        </p:nvSpPr>
        <p:spPr>
          <a:xfrm>
            <a:off x="4295793" y="595968"/>
            <a:ext cx="3672408" cy="753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 redondeado"/>
          <p:cNvSpPr/>
          <p:nvPr/>
        </p:nvSpPr>
        <p:spPr>
          <a:xfrm>
            <a:off x="4295793" y="3933056"/>
            <a:ext cx="4092631" cy="576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4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3968" y="1341"/>
            <a:ext cx="7620000" cy="1143000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Fase de enraizamiento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5554960" cy="542007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_tradnl" sz="2800" b="1" dirty="0" smtClean="0">
                <a:solidFill>
                  <a:srgbClr val="002060"/>
                </a:solidFill>
              </a:rPr>
              <a:t>Tiempo al enraizamiento</a:t>
            </a:r>
            <a:endParaRPr lang="es-ES" sz="2800" b="1" dirty="0">
              <a:solidFill>
                <a:srgbClr val="002060"/>
              </a:solidFill>
            </a:endParaRPr>
          </a:p>
        </p:txBody>
      </p:sp>
      <p:cxnSp>
        <p:nvCxnSpPr>
          <p:cNvPr id="10" name="9 Conector recto de flecha"/>
          <p:cNvCxnSpPr>
            <a:endCxn id="11" idx="0"/>
          </p:cNvCxnSpPr>
          <p:nvPr/>
        </p:nvCxnSpPr>
        <p:spPr>
          <a:xfrm flipH="1">
            <a:off x="2483768" y="3982672"/>
            <a:ext cx="216024" cy="1095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 redondeado"/>
          <p:cNvSpPr/>
          <p:nvPr/>
        </p:nvSpPr>
        <p:spPr>
          <a:xfrm>
            <a:off x="7233685" y="2604811"/>
            <a:ext cx="864097" cy="238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83568" y="507785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Menor tiempo al enraizamiento</a:t>
            </a:r>
          </a:p>
          <a:p>
            <a:pPr algn="ctr"/>
            <a:r>
              <a:rPr lang="es-ES_tradnl" dirty="0"/>
              <a:t>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IBA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925537" y="161183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47564" y="158999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225798327"/>
              </p:ext>
            </p:extLst>
          </p:nvPr>
        </p:nvGraphicFramePr>
        <p:xfrm>
          <a:off x="76421" y="2420888"/>
          <a:ext cx="459867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45710"/>
              </p:ext>
            </p:extLst>
          </p:nvPr>
        </p:nvGraphicFramePr>
        <p:xfrm>
          <a:off x="4851765" y="2276872"/>
          <a:ext cx="3257011" cy="57606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369687"/>
                <a:gridCol w="88732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F.V.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p-valor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Concentración IBA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&lt;0.0001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22247"/>
              </p:ext>
            </p:extLst>
          </p:nvPr>
        </p:nvGraphicFramePr>
        <p:xfrm>
          <a:off x="4826636" y="3284984"/>
          <a:ext cx="3555286" cy="121920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150188"/>
                <a:gridCol w="613630"/>
                <a:gridCol w="338879"/>
                <a:gridCol w="300049"/>
                <a:gridCol w="384180"/>
                <a:gridCol w="384180"/>
                <a:gridCol w="3841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IBA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Medias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Grupo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20.10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22.50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24.10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40.70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9" name="18 Rectángulo redondeado"/>
          <p:cNvSpPr/>
          <p:nvPr/>
        </p:nvSpPr>
        <p:spPr>
          <a:xfrm>
            <a:off x="4851765" y="3284984"/>
            <a:ext cx="3176619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04664"/>
            <a:ext cx="3917567" cy="6522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_tradnl" sz="2600" b="1" dirty="0" smtClean="0">
                <a:solidFill>
                  <a:srgbClr val="0070C0"/>
                </a:solidFill>
              </a:rPr>
              <a:t>Altura de la plántula</a:t>
            </a:r>
            <a:endParaRPr lang="es-ES" sz="2600" b="1" dirty="0">
              <a:solidFill>
                <a:srgbClr val="0070C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131840" y="2204864"/>
            <a:ext cx="360040" cy="2485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3491880" y="2204864"/>
            <a:ext cx="360040" cy="2485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784711" y="469001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Mayor longitud de la plántula</a:t>
            </a:r>
          </a:p>
          <a:p>
            <a:pPr algn="ctr"/>
            <a:r>
              <a:rPr lang="es-ES_tradnl" dirty="0" smtClean="0"/>
              <a:t>1 y 1.5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IBA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653818" y="105417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39552" y="10344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7" name="16 Gráfico"/>
          <p:cNvGraphicFramePr/>
          <p:nvPr>
            <p:extLst>
              <p:ext uri="{D42A27DB-BD31-4B8C-83A1-F6EECF244321}">
                <p14:modId xmlns:p14="http://schemas.microsoft.com/office/powerpoint/2010/main" val="3625894052"/>
              </p:ext>
            </p:extLst>
          </p:nvPr>
        </p:nvGraphicFramePr>
        <p:xfrm>
          <a:off x="395536" y="1733334"/>
          <a:ext cx="4860032" cy="245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71942"/>
              </p:ext>
            </p:extLst>
          </p:nvPr>
        </p:nvGraphicFramePr>
        <p:xfrm>
          <a:off x="5508104" y="1772816"/>
          <a:ext cx="2540000" cy="6400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70000"/>
                <a:gridCol w="1270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F.V.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p-valor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Concentración IBA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&lt;0.0001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29865"/>
              </p:ext>
            </p:extLst>
          </p:nvPr>
        </p:nvGraphicFramePr>
        <p:xfrm>
          <a:off x="5004048" y="2852936"/>
          <a:ext cx="3312366" cy="13335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52061"/>
                <a:gridCol w="552061"/>
                <a:gridCol w="552061"/>
                <a:gridCol w="552061"/>
                <a:gridCol w="552061"/>
                <a:gridCol w="55206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Concentración IBA</a:t>
                      </a:r>
                      <a:endParaRPr lang="es-ES" sz="10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Medias</a:t>
                      </a:r>
                      <a:endParaRPr lang="es-ES" sz="10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Grupo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4.39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4.33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3.75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3.22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6" name="25 Rectángulo redondeado"/>
          <p:cNvSpPr/>
          <p:nvPr/>
        </p:nvSpPr>
        <p:spPr>
          <a:xfrm>
            <a:off x="6804248" y="1988840"/>
            <a:ext cx="122413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 redondeado"/>
          <p:cNvSpPr/>
          <p:nvPr/>
        </p:nvSpPr>
        <p:spPr>
          <a:xfrm>
            <a:off x="5041750" y="2852936"/>
            <a:ext cx="2842618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8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404664"/>
            <a:ext cx="3024336" cy="61671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_tradnl" sz="2400" b="1" dirty="0" smtClean="0">
                <a:solidFill>
                  <a:srgbClr val="0070C0"/>
                </a:solidFill>
              </a:rPr>
              <a:t>Longitud de la raíz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012160" y="1639714"/>
            <a:ext cx="1268134" cy="394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9 Conector recto de flecha"/>
          <p:cNvCxnSpPr>
            <a:endCxn id="11" idx="0"/>
          </p:cNvCxnSpPr>
          <p:nvPr/>
        </p:nvCxnSpPr>
        <p:spPr>
          <a:xfrm flipH="1">
            <a:off x="2514957" y="1844824"/>
            <a:ext cx="164425" cy="2678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714757" y="452376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Mayor tamaño de raíz</a:t>
            </a:r>
          </a:p>
          <a:p>
            <a:pPr algn="ctr"/>
            <a:r>
              <a:rPr lang="es-ES_tradnl" dirty="0"/>
              <a:t>1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_tradnl" dirty="0" smtClean="0"/>
              <a:t> IBA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47564" y="8367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891615" y="85235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2923293383"/>
              </p:ext>
            </p:extLst>
          </p:nvPr>
        </p:nvGraphicFramePr>
        <p:xfrm>
          <a:off x="89756" y="14127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80117"/>
              </p:ext>
            </p:extLst>
          </p:nvPr>
        </p:nvGraphicFramePr>
        <p:xfrm>
          <a:off x="4716016" y="1412776"/>
          <a:ext cx="2540000" cy="6400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270000"/>
                <a:gridCol w="1270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F.V.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p-valor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Concentración IBA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&lt;0.0001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953751"/>
              </p:ext>
            </p:extLst>
          </p:nvPr>
        </p:nvGraphicFramePr>
        <p:xfrm>
          <a:off x="4427983" y="2636912"/>
          <a:ext cx="3920016" cy="1512952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66022"/>
                <a:gridCol w="666022"/>
                <a:gridCol w="666022"/>
                <a:gridCol w="471447"/>
                <a:gridCol w="438637"/>
                <a:gridCol w="526363"/>
                <a:gridCol w="485503"/>
              </a:tblGrid>
              <a:tr h="6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Concentración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1100" dirty="0">
                          <a:effectLst/>
                        </a:rPr>
                        <a:t>IBA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Medias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Grupo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4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5.11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4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4.05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4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0.5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3.02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4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1.35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9" name="18 Rectángulo redondeado"/>
          <p:cNvSpPr/>
          <p:nvPr/>
        </p:nvSpPr>
        <p:spPr>
          <a:xfrm>
            <a:off x="4427984" y="2636912"/>
            <a:ext cx="3240360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2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928320"/>
          </a:xfrm>
        </p:spPr>
        <p:txBody>
          <a:bodyPr/>
          <a:lstStyle/>
          <a:p>
            <a:pPr marL="0" indent="0">
              <a:buNone/>
            </a:pPr>
            <a:r>
              <a:rPr lang="es-ES_tradnl" sz="2800" b="1" dirty="0" smtClean="0">
                <a:solidFill>
                  <a:srgbClr val="0070C0"/>
                </a:solidFill>
              </a:rPr>
              <a:t>Número de raíces</a:t>
            </a:r>
          </a:p>
          <a:p>
            <a:pPr marL="0" indent="0">
              <a:buNone/>
            </a:pP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2339752" y="1916832"/>
            <a:ext cx="576064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2339752" y="1916832"/>
            <a:ext cx="1296144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726064" y="442583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Mayor numero de raíces</a:t>
            </a:r>
          </a:p>
          <a:p>
            <a:pPr algn="ctr"/>
            <a:r>
              <a:rPr lang="es-ES_tradnl" dirty="0" smtClean="0"/>
              <a:t>1 y 1.5 </a:t>
            </a:r>
            <a:r>
              <a:rPr lang="es-ES" dirty="0"/>
              <a:t>mgL</a:t>
            </a:r>
            <a:r>
              <a:rPr lang="es-ES" baseline="30000" dirty="0"/>
              <a:t>-1</a:t>
            </a:r>
            <a:r>
              <a:rPr lang="es-ES" dirty="0"/>
              <a:t> </a:t>
            </a:r>
            <a:r>
              <a:rPr lang="es-ES_tradnl" dirty="0" smtClean="0"/>
              <a:t> IBA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788024" y="103333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inferencial</a:t>
            </a:r>
            <a:endParaRPr lang="es-ES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09399" y="103333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Análisis exploratorio</a:t>
            </a:r>
            <a:endParaRPr lang="es-ES" b="1" dirty="0"/>
          </a:p>
        </p:txBody>
      </p:sp>
      <p:graphicFrame>
        <p:nvGraphicFramePr>
          <p:cNvPr id="16" name="15 Gráfico"/>
          <p:cNvGraphicFramePr/>
          <p:nvPr>
            <p:extLst>
              <p:ext uri="{D42A27DB-BD31-4B8C-83A1-F6EECF244321}">
                <p14:modId xmlns:p14="http://schemas.microsoft.com/office/powerpoint/2010/main" val="4258872603"/>
              </p:ext>
            </p:extLst>
          </p:nvPr>
        </p:nvGraphicFramePr>
        <p:xfrm>
          <a:off x="341784" y="1542773"/>
          <a:ext cx="4572000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070189"/>
              </p:ext>
            </p:extLst>
          </p:nvPr>
        </p:nvGraphicFramePr>
        <p:xfrm>
          <a:off x="4678573" y="1703472"/>
          <a:ext cx="3129231" cy="4267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311878"/>
                <a:gridCol w="81735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F.V.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p-valor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Concentración IBA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&lt;0.0001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72480"/>
              </p:ext>
            </p:extLst>
          </p:nvPr>
        </p:nvGraphicFramePr>
        <p:xfrm>
          <a:off x="4724980" y="2464884"/>
          <a:ext cx="3519428" cy="14020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69510"/>
                <a:gridCol w="669510"/>
                <a:gridCol w="669510"/>
                <a:gridCol w="502786"/>
                <a:gridCol w="576064"/>
                <a:gridCol w="432048"/>
              </a:tblGrid>
              <a:tr h="54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Concentración IBA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Medias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Grupo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4.30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4.20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2.10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0.0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1.30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2" name="21 Rectángulo redondeado"/>
          <p:cNvSpPr/>
          <p:nvPr/>
        </p:nvSpPr>
        <p:spPr>
          <a:xfrm>
            <a:off x="7020272" y="1916832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 redondeado"/>
          <p:cNvSpPr/>
          <p:nvPr/>
        </p:nvSpPr>
        <p:spPr>
          <a:xfrm>
            <a:off x="4644008" y="2420888"/>
            <a:ext cx="2952328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0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0600"/>
          </a:xfrm>
        </p:spPr>
        <p:txBody>
          <a:bodyPr/>
          <a:lstStyle/>
          <a:p>
            <a:r>
              <a:rPr lang="es-ES_tradnl" dirty="0" smtClean="0"/>
              <a:t>Conclusiones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51520" y="126876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/>
              <a:t>El tiempo de inmersión y la concentración de </a:t>
            </a:r>
            <a:r>
              <a:rPr lang="es-EC" dirty="0" smtClean="0"/>
              <a:t>NaClO no </a:t>
            </a:r>
            <a:r>
              <a:rPr lang="es-EC" dirty="0"/>
              <a:t>influyeron en la desinfección , no obstante los cocientes de probabilidades (O.R.) , permitieron evidenciar que existe mayor posibilidad de descontaminación cuando la concentración NaClO</a:t>
            </a:r>
            <a:r>
              <a:rPr lang="es-EC" dirty="0" smtClean="0"/>
              <a:t> </a:t>
            </a:r>
            <a:r>
              <a:rPr lang="es-EC" dirty="0"/>
              <a:t>es aplicada a una concentración de 1.5% v/v durante un tiempo de inmersión de 15 </a:t>
            </a:r>
            <a:r>
              <a:rPr lang="es-EC" dirty="0" smtClean="0"/>
              <a:t>min, </a:t>
            </a:r>
            <a:r>
              <a:rPr lang="es-EC" dirty="0"/>
              <a:t>por lo cual se apreció </a:t>
            </a:r>
            <a:r>
              <a:rPr lang="es-EC" dirty="0" smtClean="0"/>
              <a:t>este como el mejor </a:t>
            </a:r>
            <a:r>
              <a:rPr lang="es-EC" dirty="0"/>
              <a:t>tratamiento de desinfección para la fase de establecimiento de cultivo </a:t>
            </a:r>
            <a:r>
              <a:rPr lang="es-EC" i="1" dirty="0"/>
              <a:t>in vitro</a:t>
            </a:r>
            <a:r>
              <a:rPr lang="es-EC" dirty="0"/>
              <a:t> de yemas de </a:t>
            </a:r>
            <a:r>
              <a:rPr lang="es-EC" i="1"/>
              <a:t>Inga </a:t>
            </a:r>
            <a:r>
              <a:rPr lang="es-EC" i="1" smtClean="0"/>
              <a:t>insignis</a:t>
            </a:r>
            <a:r>
              <a:rPr lang="es-EC" smtClean="0"/>
              <a:t>, </a:t>
            </a:r>
            <a:r>
              <a:rPr lang="es-EC" dirty="0"/>
              <a:t>alcanzando un 90% de descontaminación.</a:t>
            </a:r>
            <a:endParaRPr lang="es-ES" dirty="0"/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51913" y="357708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Mediante el análisis estadístico se evidenció que durante la presente investigación  la viabilidad no tuvo influencia en la fase de establecimiento.</a:t>
            </a:r>
            <a:endParaRPr lang="es-ES" dirty="0"/>
          </a:p>
          <a:p>
            <a:pPr lvl="0"/>
            <a:r>
              <a:rPr lang="es-EC" dirty="0" smtClean="0"/>
              <a:t>.</a:t>
            </a:r>
            <a:endParaRPr lang="es-ES" dirty="0"/>
          </a:p>
          <a:p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57898" y="4581128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/>
              <a:t>La fase de multiplicación mostro que existió influencia del BAP a dosis de </a:t>
            </a:r>
            <a:r>
              <a:rPr lang="es-EC" dirty="0" smtClean="0"/>
              <a:t>1 </a:t>
            </a:r>
            <a:r>
              <a:rPr lang="es-EC" dirty="0"/>
              <a:t>mgL</a:t>
            </a:r>
            <a:r>
              <a:rPr lang="es-EC" baseline="30000" dirty="0"/>
              <a:t>-1</a:t>
            </a:r>
            <a:r>
              <a:rPr lang="es-EC" dirty="0"/>
              <a:t> combinado con </a:t>
            </a:r>
            <a:r>
              <a:rPr lang="es-EC" dirty="0" smtClean="0"/>
              <a:t>1 mgL</a:t>
            </a:r>
            <a:r>
              <a:rPr lang="es-EC" baseline="30000" dirty="0" smtClean="0"/>
              <a:t>-1</a:t>
            </a:r>
            <a:r>
              <a:rPr lang="es-EC" dirty="0" smtClean="0"/>
              <a:t>  </a:t>
            </a:r>
            <a:r>
              <a:rPr lang="es-EC" dirty="0"/>
              <a:t>de GA</a:t>
            </a:r>
            <a:r>
              <a:rPr lang="es-EC" baseline="-25000" dirty="0"/>
              <a:t>3</a:t>
            </a:r>
            <a:r>
              <a:rPr lang="es-EC" dirty="0"/>
              <a:t> , mediante el cual se obtuvo el menor número de días para la formación de brotes de </a:t>
            </a:r>
            <a:r>
              <a:rPr lang="es-EC" i="1" dirty="0"/>
              <a:t>Inga insignis </a:t>
            </a:r>
            <a:r>
              <a:rPr lang="es-EC" dirty="0"/>
              <a:t>(media=7.80 días), así como mayor número (media=4.45 </a:t>
            </a:r>
            <a:r>
              <a:rPr lang="es-EC" dirty="0" smtClean="0"/>
              <a:t>brotes/explante</a:t>
            </a:r>
            <a:r>
              <a:rPr lang="es-EC" dirty="0"/>
              <a:t>) y longitud de los brotes (</a:t>
            </a:r>
            <a:r>
              <a:rPr lang="es-EC" dirty="0" smtClean="0"/>
              <a:t>media=4 cm). </a:t>
            </a:r>
            <a:endParaRPr lang="es-ES" dirty="0"/>
          </a:p>
          <a:p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257898" y="980728"/>
            <a:ext cx="762647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359870" y="3356992"/>
            <a:ext cx="651638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359870" y="4500414"/>
            <a:ext cx="5652290" cy="0"/>
          </a:xfrm>
          <a:prstGeom prst="line">
            <a:avLst/>
          </a:prstGeom>
          <a:ln>
            <a:solidFill>
              <a:srgbClr val="CB14D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359870" y="5877272"/>
            <a:ext cx="4644178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1052736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La fase de multiplicación mostro que existió influencia de BAP a dosis de 1.0 mgL</a:t>
            </a:r>
            <a:r>
              <a:rPr lang="es-EC" baseline="30000" dirty="0"/>
              <a:t>-1</a:t>
            </a:r>
            <a:r>
              <a:rPr lang="es-EC" dirty="0"/>
              <a:t> combinado con 1.0 mgL</a:t>
            </a:r>
            <a:r>
              <a:rPr lang="es-EC" baseline="30000" dirty="0"/>
              <a:t>-1</a:t>
            </a:r>
            <a:r>
              <a:rPr lang="es-EC" dirty="0"/>
              <a:t>  de GA</a:t>
            </a:r>
            <a:r>
              <a:rPr lang="es-EC" baseline="-25000" dirty="0"/>
              <a:t>3</a:t>
            </a:r>
            <a:r>
              <a:rPr lang="es-EC" dirty="0"/>
              <a:t> , mediante el cual se obtuvo el menor número de días para la formación de brotes de </a:t>
            </a:r>
            <a:r>
              <a:rPr lang="es-EC" i="1" dirty="0"/>
              <a:t>Inga insignis </a:t>
            </a:r>
            <a:r>
              <a:rPr lang="es-EC" dirty="0"/>
              <a:t>(media=7.80 días), así como mayor número (media=4.45 brotes /</a:t>
            </a:r>
            <a:r>
              <a:rPr lang="es-EC" dirty="0" smtClean="0"/>
              <a:t>explante</a:t>
            </a:r>
            <a:r>
              <a:rPr lang="es-EC" dirty="0"/>
              <a:t>) y longitud de los brotes (</a:t>
            </a:r>
            <a:r>
              <a:rPr lang="es-EC" dirty="0" smtClean="0"/>
              <a:t>media=4.0 cm). 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22029" y="26369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/>
              <a:t>Se encontró que en la fase de enraizamiento </a:t>
            </a:r>
            <a:r>
              <a:rPr lang="es-EC" i="1" dirty="0"/>
              <a:t>in vitro</a:t>
            </a:r>
            <a:r>
              <a:rPr lang="es-EC" dirty="0"/>
              <a:t> la concentración de 1.0 mgL</a:t>
            </a:r>
            <a:r>
              <a:rPr lang="es-EC" baseline="30000" dirty="0"/>
              <a:t>-1</a:t>
            </a:r>
            <a:r>
              <a:rPr lang="es-EC" dirty="0"/>
              <a:t> de IBA tuvo influencia significativa  en las variables tiempo al enraizamiento (media=20.10 días), longitud de la plántula (media=4.39 </a:t>
            </a:r>
            <a:r>
              <a:rPr lang="es-EC" dirty="0" smtClean="0"/>
              <a:t>cm), </a:t>
            </a:r>
            <a:r>
              <a:rPr lang="es-EC" dirty="0"/>
              <a:t>longitud  (media=5.11 </a:t>
            </a:r>
            <a:r>
              <a:rPr lang="es-EC" dirty="0" smtClean="0"/>
              <a:t>cm) </a:t>
            </a:r>
            <a:r>
              <a:rPr lang="es-EC" dirty="0"/>
              <a:t>y número de raíz (media=4.20 </a:t>
            </a:r>
            <a:r>
              <a:rPr lang="es-EC" dirty="0" smtClean="0"/>
              <a:t>raíces/plántula)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429309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/>
              <a:t>Se acepta la hipótesis planteada al inicio de esta investigación que afirma que existe influencia del balance </a:t>
            </a:r>
            <a:r>
              <a:rPr lang="es-EC" dirty="0" err="1"/>
              <a:t>fitohormonal</a:t>
            </a:r>
            <a:r>
              <a:rPr lang="es-EC" dirty="0"/>
              <a:t> en las etapas de micropropagación </a:t>
            </a:r>
            <a:r>
              <a:rPr lang="es-EC" i="1" dirty="0"/>
              <a:t>in vitro</a:t>
            </a:r>
            <a:r>
              <a:rPr lang="es-EC" dirty="0"/>
              <a:t> de </a:t>
            </a:r>
            <a:r>
              <a:rPr lang="es-EC" i="1" dirty="0"/>
              <a:t>Inga insignis</a:t>
            </a:r>
            <a:r>
              <a:rPr lang="es-EC" dirty="0"/>
              <a:t>.</a:t>
            </a:r>
            <a:endParaRPr lang="es-ES" dirty="0"/>
          </a:p>
          <a:p>
            <a:pPr lvl="0"/>
            <a:endParaRPr lang="es-ES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395536" y="908720"/>
            <a:ext cx="67687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51520" y="2530064"/>
            <a:ext cx="583264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51520" y="5493425"/>
            <a:ext cx="453650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51520" y="4077072"/>
            <a:ext cx="4824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Recomendaciones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01416"/>
            <a:ext cx="7836024" cy="5256584"/>
          </a:xfrm>
        </p:spPr>
        <p:txBody>
          <a:bodyPr>
            <a:normAutofit fontScale="70000" lnSpcReduction="20000"/>
          </a:bodyPr>
          <a:lstStyle/>
          <a:p>
            <a:pPr marL="114300" lvl="0" indent="0">
              <a:buNone/>
            </a:pPr>
            <a:r>
              <a:rPr lang="es-EC" sz="2600" dirty="0"/>
              <a:t>La presente investigación obtuvo bajos porcentajes de contaminación, debido la planta donadora del material vegetal (planta juvenil, obtenida por semilla), por lo cual si emplea como planta donadora de material vegetal a una planta adulta se recomienda implementar pre tratamientos con fungicidas.</a:t>
            </a:r>
            <a:endParaRPr lang="es-ES" sz="2600" dirty="0"/>
          </a:p>
          <a:p>
            <a:pPr marL="114300" indent="0">
              <a:buNone/>
            </a:pPr>
            <a:endParaRPr lang="es-ES" sz="2600" dirty="0"/>
          </a:p>
          <a:p>
            <a:pPr marL="114300" lvl="0" indent="0">
              <a:buNone/>
            </a:pPr>
            <a:r>
              <a:rPr lang="es-EC" sz="2600" dirty="0"/>
              <a:t>Experimentar la desinfección de los explantes de guaba con otros fungicidas a distintas concentraciones y tiempos de inmersión para reducir la presencia de hongos durante el establecimiento del cultivo aséptico </a:t>
            </a:r>
            <a:r>
              <a:rPr lang="es-EC" sz="2600" i="1" dirty="0"/>
              <a:t>in vitro</a:t>
            </a:r>
            <a:r>
              <a:rPr lang="es-EC" sz="2600" dirty="0"/>
              <a:t>.  </a:t>
            </a:r>
            <a:endParaRPr lang="es-ES" sz="2600" dirty="0"/>
          </a:p>
          <a:p>
            <a:pPr marL="114300" indent="0">
              <a:buNone/>
            </a:pPr>
            <a:r>
              <a:rPr lang="es-EC" sz="2600" dirty="0"/>
              <a:t> </a:t>
            </a:r>
            <a:endParaRPr lang="es-ES" sz="2600" dirty="0"/>
          </a:p>
          <a:p>
            <a:pPr marL="114300" indent="0">
              <a:buNone/>
            </a:pPr>
            <a:r>
              <a:rPr lang="es-EC" sz="2600" dirty="0" smtClean="0"/>
              <a:t>En </a:t>
            </a:r>
            <a:r>
              <a:rPr lang="es-EC" sz="2600" dirty="0"/>
              <a:t>la etapa de desinfección aumentar las concentraciones de hipoclorito de sodio y tiempos de inmersión  sodio para reducir la contaminación durante la fase de establecimiento</a:t>
            </a:r>
            <a:r>
              <a:rPr lang="es-EC" sz="2600" dirty="0" smtClean="0"/>
              <a:t>.</a:t>
            </a:r>
            <a:endParaRPr lang="es-ES" sz="4000" dirty="0"/>
          </a:p>
          <a:p>
            <a:pPr marL="114300" lvl="0" indent="0">
              <a:buNone/>
            </a:pPr>
            <a:endParaRPr lang="es-EC" sz="2600" smtClean="0"/>
          </a:p>
          <a:p>
            <a:pPr marL="114300" lvl="0" indent="0">
              <a:buNone/>
            </a:pPr>
            <a:r>
              <a:rPr lang="es-EC" sz="2600" smtClean="0"/>
              <a:t>En </a:t>
            </a:r>
            <a:r>
              <a:rPr lang="es-EC" sz="2600" dirty="0"/>
              <a:t>la fase de multiplicación se recomienda suplementar al medio de cultivo sulfato de adenina para incrementar la tasa de multiplicación, la cual ha tenido gran éxito en otras especies leñosas pertenecientes a la familia Fabaceae.</a:t>
            </a:r>
            <a:endParaRPr lang="es-ES" sz="2600" dirty="0"/>
          </a:p>
          <a:p>
            <a:pPr marL="114300" indent="0">
              <a:buNone/>
            </a:pPr>
            <a:r>
              <a:rPr lang="es-EC" sz="2600" dirty="0"/>
              <a:t> </a:t>
            </a:r>
            <a:endParaRPr lang="es-ES" sz="2600" dirty="0"/>
          </a:p>
          <a:p>
            <a:pPr marL="114300" lvl="0" indent="0">
              <a:buNone/>
            </a:pPr>
            <a:r>
              <a:rPr lang="es-EC" sz="2600" dirty="0" smtClean="0"/>
              <a:t>Evaluar </a:t>
            </a:r>
            <a:r>
              <a:rPr lang="es-EC" sz="2600" dirty="0"/>
              <a:t>la fase de multiplicación con otras concentraciones de ácido </a:t>
            </a:r>
            <a:r>
              <a:rPr lang="es-EC" sz="2600" dirty="0" err="1"/>
              <a:t>naftalen</a:t>
            </a:r>
            <a:r>
              <a:rPr lang="es-EC" sz="2600" dirty="0"/>
              <a:t> acético (ANA).</a:t>
            </a:r>
            <a:endParaRPr lang="es-ES" sz="2600" dirty="0"/>
          </a:p>
          <a:p>
            <a:pPr marL="114300" lvl="0" indent="0">
              <a:buNone/>
            </a:pPr>
            <a:endParaRPr lang="es-ES" dirty="0"/>
          </a:p>
          <a:p>
            <a:endParaRPr lang="es-ES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539552" y="1412776"/>
            <a:ext cx="7128792" cy="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488992" y="4581128"/>
            <a:ext cx="451505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488992" y="5661248"/>
            <a:ext cx="324036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539552" y="6381328"/>
            <a:ext cx="267502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488992" y="3645024"/>
            <a:ext cx="5307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39552" y="2708920"/>
            <a:ext cx="619268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7859216" cy="6068144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s-ES_tradnl" sz="4000" b="1" dirty="0">
                <a:solidFill>
                  <a:srgbClr val="002060"/>
                </a:solidFill>
                <a:latin typeface="+mj-lt"/>
              </a:rPr>
              <a:t>Objetivo general</a:t>
            </a:r>
            <a:endParaRPr lang="es-ES" sz="4000" dirty="0" smtClean="0">
              <a:solidFill>
                <a:srgbClr val="002060"/>
              </a:solidFill>
              <a:latin typeface="+mj-lt"/>
            </a:endParaRPr>
          </a:p>
          <a:p>
            <a:pPr lvl="1" algn="just"/>
            <a:r>
              <a:rPr lang="es-ES" dirty="0" smtClean="0"/>
              <a:t>Estandarizar </a:t>
            </a:r>
            <a:r>
              <a:rPr lang="es-ES" dirty="0"/>
              <a:t>las etapas de micropropagación </a:t>
            </a:r>
            <a:r>
              <a:rPr lang="es-ES" i="1" dirty="0"/>
              <a:t>in vitro</a:t>
            </a:r>
            <a:r>
              <a:rPr lang="es-ES" dirty="0"/>
              <a:t> de la guaba (</a:t>
            </a:r>
            <a:r>
              <a:rPr lang="es-ES" i="1" dirty="0"/>
              <a:t>Inga insignis</a:t>
            </a:r>
            <a:r>
              <a:rPr lang="es-ES" dirty="0"/>
              <a:t>) endémica de la provincia de </a:t>
            </a:r>
            <a:r>
              <a:rPr lang="es-ES" dirty="0" smtClean="0"/>
              <a:t>Imbabura.</a:t>
            </a:r>
          </a:p>
          <a:p>
            <a:endParaRPr lang="es-ES" dirty="0"/>
          </a:p>
          <a:p>
            <a:pPr marL="114300" indent="0">
              <a:buNone/>
            </a:pPr>
            <a:r>
              <a:rPr lang="es-ES_tradnl" sz="3600" b="1" dirty="0" smtClean="0">
                <a:solidFill>
                  <a:srgbClr val="0070C0"/>
                </a:solidFill>
                <a:latin typeface="+mj-lt"/>
              </a:rPr>
              <a:t>Objetivos específicos</a:t>
            </a:r>
            <a:endParaRPr lang="es-ES" sz="3600" b="1" dirty="0">
              <a:solidFill>
                <a:srgbClr val="0070C0"/>
              </a:solidFill>
              <a:latin typeface="+mj-lt"/>
            </a:endParaRPr>
          </a:p>
          <a:p>
            <a:pPr lvl="1" algn="just"/>
            <a:r>
              <a:rPr lang="es-ES" dirty="0"/>
              <a:t>Estandarizar el protocolo de desinfección de segmentos nodales para la micropropagación </a:t>
            </a:r>
            <a:r>
              <a:rPr lang="es-ES" i="1" dirty="0"/>
              <a:t>in vitro</a:t>
            </a:r>
            <a:r>
              <a:rPr lang="es-ES" dirty="0"/>
              <a:t> de </a:t>
            </a:r>
            <a:r>
              <a:rPr lang="es-ES" i="1" dirty="0"/>
              <a:t>Inga insignis.</a:t>
            </a:r>
            <a:endParaRPr lang="es-ES" dirty="0"/>
          </a:p>
          <a:p>
            <a:pPr lvl="1" algn="just"/>
            <a:r>
              <a:rPr lang="es-ES" dirty="0"/>
              <a:t>Evaluar el medio de cultivo y las concentraciones adecuadas de citoquininas   durante la fase de establecimiento </a:t>
            </a:r>
            <a:r>
              <a:rPr lang="es-ES" i="1" dirty="0"/>
              <a:t>in vitro </a:t>
            </a:r>
            <a:r>
              <a:rPr lang="es-ES" dirty="0"/>
              <a:t>de</a:t>
            </a:r>
            <a:r>
              <a:rPr lang="es-ES" i="1" dirty="0"/>
              <a:t> Inga insignis</a:t>
            </a:r>
            <a:r>
              <a:rPr lang="es-ES" dirty="0"/>
              <a:t>.</a:t>
            </a:r>
          </a:p>
          <a:p>
            <a:pPr lvl="1" algn="just"/>
            <a:r>
              <a:rPr lang="es-ES" dirty="0"/>
              <a:t>Seleccionar la formulación adecuada de citoquininas y giberelinas para la fase de multiplicación </a:t>
            </a:r>
            <a:r>
              <a:rPr lang="es-ES" i="1" dirty="0"/>
              <a:t>in vitro</a:t>
            </a:r>
            <a:r>
              <a:rPr lang="es-ES" dirty="0"/>
              <a:t> de</a:t>
            </a:r>
            <a:r>
              <a:rPr lang="es-ES" i="1" dirty="0"/>
              <a:t> Inga insignis.</a:t>
            </a:r>
            <a:endParaRPr lang="es-ES" dirty="0"/>
          </a:p>
          <a:p>
            <a:pPr lvl="1" algn="just"/>
            <a:r>
              <a:rPr lang="es-ES" dirty="0"/>
              <a:t>Determinar la concentración de auxina apropiada para el enraizamiento </a:t>
            </a:r>
            <a:r>
              <a:rPr lang="es-ES" i="1" dirty="0"/>
              <a:t>in vitro</a:t>
            </a:r>
            <a:r>
              <a:rPr lang="es-ES" dirty="0"/>
              <a:t> de plántulas de </a:t>
            </a:r>
            <a:r>
              <a:rPr lang="es-ES" i="1" dirty="0"/>
              <a:t>Inga insignis</a:t>
            </a:r>
            <a:r>
              <a:rPr lang="es-EC" i="1" dirty="0"/>
              <a:t>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66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Marco teórico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250306"/>
            <a:ext cx="1162472" cy="46064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s-ES_tradnl" i="1" dirty="0" smtClean="0"/>
              <a:t>Inga   </a:t>
            </a:r>
            <a:endParaRPr lang="es-ES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763688" y="1556792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300 especies</a:t>
            </a:r>
          </a:p>
          <a:p>
            <a:r>
              <a:rPr lang="es-ES_tradnl" dirty="0">
                <a:latin typeface="Calibri" pitchFamily="34" charset="0"/>
              </a:rPr>
              <a:t>América </a:t>
            </a:r>
            <a:r>
              <a:rPr lang="es-ES_tradnl" dirty="0" smtClean="0">
                <a:latin typeface="Calibri" pitchFamily="34" charset="0"/>
              </a:rPr>
              <a:t>tropical  (México </a:t>
            </a:r>
            <a:r>
              <a:rPr lang="es-ES_tradnl" dirty="0">
                <a:latin typeface="Calibri" pitchFamily="34" charset="0"/>
              </a:rPr>
              <a:t>hasta </a:t>
            </a:r>
            <a:r>
              <a:rPr lang="es-ES_tradnl" dirty="0" smtClean="0">
                <a:latin typeface="Calibri" pitchFamily="34" charset="0"/>
              </a:rPr>
              <a:t>Uruguay)</a:t>
            </a:r>
          </a:p>
          <a:p>
            <a:r>
              <a:rPr lang="es-ES_tradnl" dirty="0">
                <a:latin typeface="Calibri" pitchFamily="34" charset="0"/>
              </a:rPr>
              <a:t>M</a:t>
            </a:r>
            <a:r>
              <a:rPr lang="es-ES_tradnl" dirty="0" smtClean="0">
                <a:latin typeface="Calibri" pitchFamily="34" charset="0"/>
              </a:rPr>
              <a:t>ayor </a:t>
            </a:r>
            <a:r>
              <a:rPr lang="es-ES_tradnl" dirty="0">
                <a:latin typeface="Calibri" pitchFamily="34" charset="0"/>
              </a:rPr>
              <a:t>diversidad </a:t>
            </a:r>
            <a:r>
              <a:rPr lang="es-ES_tradnl" dirty="0" smtClean="0">
                <a:latin typeface="Calibri" pitchFamily="34" charset="0"/>
              </a:rPr>
              <a:t>Colombia</a:t>
            </a:r>
            <a:r>
              <a:rPr lang="es-ES_tradnl" dirty="0">
                <a:latin typeface="Calibri" pitchFamily="34" charset="0"/>
              </a:rPr>
              <a:t>, Ecuador y Perú </a:t>
            </a:r>
            <a:endParaRPr lang="es-ES_tradnl" dirty="0" smtClean="0"/>
          </a:p>
          <a:p>
            <a:endParaRPr lang="es-ES" dirty="0"/>
          </a:p>
        </p:txBody>
      </p:sp>
      <p:sp>
        <p:nvSpPr>
          <p:cNvPr id="6" name="5 Abrir llave"/>
          <p:cNvSpPr/>
          <p:nvPr/>
        </p:nvSpPr>
        <p:spPr>
          <a:xfrm>
            <a:off x="1403648" y="1484784"/>
            <a:ext cx="288032" cy="2088232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85192" y="4775914"/>
            <a:ext cx="116247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s-ES_tradnl" sz="1600" i="1" dirty="0" smtClean="0"/>
              <a:t>Inga insignis  </a:t>
            </a:r>
            <a:endParaRPr lang="es-ES" sz="16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763688" y="3859764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Nativa</a:t>
            </a:r>
          </a:p>
          <a:p>
            <a:r>
              <a:rPr lang="es-EC" dirty="0"/>
              <a:t>Á</a:t>
            </a:r>
            <a:r>
              <a:rPr lang="es-EC" dirty="0" smtClean="0"/>
              <a:t>rbol pequeño(10m)</a:t>
            </a:r>
          </a:p>
          <a:p>
            <a:r>
              <a:rPr lang="es-EC" dirty="0"/>
              <a:t>hojas compuestas, raquis </a:t>
            </a:r>
            <a:r>
              <a:rPr lang="es-EC" dirty="0" smtClean="0"/>
              <a:t>alado</a:t>
            </a:r>
            <a:endParaRPr lang="es-EC" dirty="0"/>
          </a:p>
          <a:p>
            <a:r>
              <a:rPr lang="es-EC" dirty="0"/>
              <a:t>Inflorescencias axilares </a:t>
            </a:r>
            <a:r>
              <a:rPr lang="es-EC" dirty="0" smtClean="0"/>
              <a:t>solitarias</a:t>
            </a:r>
          </a:p>
          <a:p>
            <a:r>
              <a:rPr lang="es-EC" dirty="0"/>
              <a:t>legumbre </a:t>
            </a:r>
            <a:r>
              <a:rPr lang="es-EC" dirty="0" smtClean="0"/>
              <a:t>verde </a:t>
            </a:r>
            <a:r>
              <a:rPr lang="es-EC" dirty="0"/>
              <a:t>o marrón verdosa, </a:t>
            </a:r>
            <a:r>
              <a:rPr lang="es-EC" dirty="0" smtClean="0"/>
              <a:t>cuadrangular</a:t>
            </a:r>
            <a:endParaRPr lang="es-E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25161" r="18616" b="15697"/>
          <a:stretch/>
        </p:blipFill>
        <p:spPr bwMode="auto">
          <a:xfrm>
            <a:off x="4067944" y="1411492"/>
            <a:ext cx="44220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Abrir llave"/>
          <p:cNvSpPr/>
          <p:nvPr/>
        </p:nvSpPr>
        <p:spPr>
          <a:xfrm>
            <a:off x="1403648" y="3891864"/>
            <a:ext cx="360040" cy="2416172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6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7620000" cy="1143000"/>
          </a:xfrm>
        </p:spPr>
        <p:txBody>
          <a:bodyPr/>
          <a:lstStyle/>
          <a:p>
            <a:r>
              <a:rPr lang="es-ES_tradnl" dirty="0" smtClean="0"/>
              <a:t>Importancia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156580"/>
              </p:ext>
            </p:extLst>
          </p:nvPr>
        </p:nvGraphicFramePr>
        <p:xfrm>
          <a:off x="251520" y="332656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2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7620000" cy="592412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_tradnl" sz="3200" dirty="0" smtClean="0"/>
              <a:t>Cultivo </a:t>
            </a:r>
            <a:r>
              <a:rPr lang="es-ES_tradnl" sz="3200" i="1" dirty="0" smtClean="0"/>
              <a:t>in vitro</a:t>
            </a:r>
          </a:p>
          <a:p>
            <a:pPr marL="114300" indent="0">
              <a:buNone/>
            </a:pPr>
            <a:endParaRPr lang="es-ES" sz="3200" i="1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40880067"/>
              </p:ext>
            </p:extLst>
          </p:nvPr>
        </p:nvGraphicFramePr>
        <p:xfrm>
          <a:off x="395536" y="476672"/>
          <a:ext cx="7992887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9" t="14319" r="35629" b="13480"/>
          <a:stretch/>
        </p:blipFill>
        <p:spPr bwMode="auto">
          <a:xfrm>
            <a:off x="4290810" y="3986238"/>
            <a:ext cx="1656921" cy="270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9" t="37930" r="21482" b="13578"/>
          <a:stretch/>
        </p:blipFill>
        <p:spPr bwMode="auto">
          <a:xfrm>
            <a:off x="323528" y="3986238"/>
            <a:ext cx="2160240" cy="271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26832" r="23342" b="20798"/>
          <a:stretch/>
        </p:blipFill>
        <p:spPr bwMode="auto">
          <a:xfrm>
            <a:off x="2307423" y="3986238"/>
            <a:ext cx="1983387" cy="270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973184"/>
              </p:ext>
            </p:extLst>
          </p:nvPr>
        </p:nvGraphicFramePr>
        <p:xfrm>
          <a:off x="323528" y="280340"/>
          <a:ext cx="460851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Flecha derecha"/>
          <p:cNvSpPr/>
          <p:nvPr/>
        </p:nvSpPr>
        <p:spPr>
          <a:xfrm rot="5400000">
            <a:off x="6731807" y="2159303"/>
            <a:ext cx="626466" cy="360040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5695528" y="908185"/>
            <a:ext cx="2664296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Problemas cultivo </a:t>
            </a:r>
            <a:r>
              <a:rPr lang="es-ES_tradnl" b="1" i="1" dirty="0" smtClean="0">
                <a:solidFill>
                  <a:schemeClr val="tx1"/>
                </a:solidFill>
              </a:rPr>
              <a:t>in vitro </a:t>
            </a:r>
            <a:r>
              <a:rPr lang="es-ES_tradnl" b="1" dirty="0" smtClean="0">
                <a:solidFill>
                  <a:schemeClr val="tx1"/>
                </a:solidFill>
              </a:rPr>
              <a:t>especies forestales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01026" y="2824749"/>
            <a:ext cx="2664296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oscurecimiento u oxidación de los explantes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5748231" y="4021452"/>
            <a:ext cx="2617091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Ed</a:t>
            </a:r>
            <a:r>
              <a:rPr lang="es-ES" dirty="0" smtClean="0">
                <a:solidFill>
                  <a:schemeClr val="tx1"/>
                </a:solidFill>
              </a:rPr>
              <a:t>ad de la planta donadora</a:t>
            </a:r>
            <a:endParaRPr lang="es-ES_tradnl" dirty="0" smtClean="0">
              <a:solidFill>
                <a:schemeClr val="tx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5939392" y="5229200"/>
            <a:ext cx="2234768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Crecimiento lento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1960" y="188640"/>
            <a:ext cx="7620000" cy="1143000"/>
          </a:xfrm>
        </p:spPr>
        <p:txBody>
          <a:bodyPr/>
          <a:lstStyle/>
          <a:p>
            <a:r>
              <a:rPr lang="es-ES_tradnl" dirty="0" smtClean="0"/>
              <a:t>Metodología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6192688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400" b="1" dirty="0"/>
              <a:t>Selección de plantas donadoras  </a:t>
            </a:r>
            <a:r>
              <a:rPr lang="es-EC" sz="2400" b="1" dirty="0" smtClean="0"/>
              <a:t>del </a:t>
            </a:r>
            <a:r>
              <a:rPr lang="es-EC" sz="2400" b="1" dirty="0"/>
              <a:t>material vegetal</a:t>
            </a:r>
            <a:r>
              <a:rPr lang="es-EC" sz="2400" b="1" dirty="0" smtClean="0"/>
              <a:t>.</a:t>
            </a:r>
          </a:p>
          <a:p>
            <a:pPr marL="64008" indent="0">
              <a:buNone/>
            </a:pPr>
            <a:endParaRPr lang="es-ES" sz="1800" dirty="0"/>
          </a:p>
          <a:p>
            <a:endParaRPr lang="es-ES" dirty="0"/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19123" t="15769" r="31388" b="12882"/>
          <a:stretch/>
        </p:blipFill>
        <p:spPr bwMode="auto">
          <a:xfrm>
            <a:off x="4139952" y="4333696"/>
            <a:ext cx="1800200" cy="229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t="10855" r="32874" b="11069"/>
          <a:stretch/>
        </p:blipFill>
        <p:spPr bwMode="auto">
          <a:xfrm>
            <a:off x="467544" y="4330090"/>
            <a:ext cx="1872208" cy="226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779523798"/>
              </p:ext>
            </p:extLst>
          </p:nvPr>
        </p:nvGraphicFramePr>
        <p:xfrm>
          <a:off x="179512" y="836712"/>
          <a:ext cx="8784976" cy="4417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9"/>
          <a:srcRect l="59425" t="18468" r="20288" b="18455"/>
          <a:stretch/>
        </p:blipFill>
        <p:spPr bwMode="auto">
          <a:xfrm>
            <a:off x="2339752" y="4328273"/>
            <a:ext cx="1800200" cy="2295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7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2919</TotalTime>
  <Words>2566</Words>
  <Application>Microsoft Office PowerPoint</Application>
  <PresentationFormat>Presentación en pantalla (4:3)</PresentationFormat>
  <Paragraphs>1129</Paragraphs>
  <Slides>38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1" baseType="lpstr">
      <vt:lpstr>espe</vt:lpstr>
      <vt:lpstr>Equation</vt:lpstr>
      <vt:lpstr>CorelDRAW</vt:lpstr>
      <vt:lpstr>Presentación de PowerPoint</vt:lpstr>
      <vt:lpstr>Introducción</vt:lpstr>
      <vt:lpstr>Justificación</vt:lpstr>
      <vt:lpstr>Presentación de PowerPoint</vt:lpstr>
      <vt:lpstr>Marco teórico</vt:lpstr>
      <vt:lpstr>Importancia</vt:lpstr>
      <vt:lpstr>Presentación de PowerPoint</vt:lpstr>
      <vt:lpstr>Presentación de PowerPoint</vt:lpstr>
      <vt:lpstr>Metodología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Fase de establecimiento</vt:lpstr>
      <vt:lpstr>Fase de establecimiento CONTAMINACIÓN </vt:lpstr>
      <vt:lpstr>Fase de establecimiento</vt:lpstr>
      <vt:lpstr>Fase de establecimiento Viabilidad </vt:lpstr>
      <vt:lpstr>Presentación de PowerPoint</vt:lpstr>
      <vt:lpstr>Presentación de PowerPoint</vt:lpstr>
      <vt:lpstr>Presentación de PowerPoint</vt:lpstr>
      <vt:lpstr>Presentación de PowerPoint</vt:lpstr>
      <vt:lpstr>Fase de Multiplicación Tiempo a la brotación </vt:lpstr>
      <vt:lpstr>Fase de Multiplicación Tiempo a la brotación </vt:lpstr>
      <vt:lpstr>Fase de Multiplicación Número de brotes </vt:lpstr>
      <vt:lpstr>Fase de Multiplicación Número de brotes </vt:lpstr>
      <vt:lpstr>Altura de  brotes</vt:lpstr>
      <vt:lpstr>Presentación de PowerPoint</vt:lpstr>
      <vt:lpstr>Fase de enraizamiento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Recomendaciones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ESTANDARIZACIÓN CULTIVO IN VITRO DE Inga Insiginis COMO UNA FUTURA ESTRATEGIA DE CONSERVACIÓN DE LA ESPECIE EN LA PROVINCIA DE IMBABURA</dc:title>
  <dc:creator>Diana Novillo</dc:creator>
  <cp:lastModifiedBy>Home</cp:lastModifiedBy>
  <cp:revision>140</cp:revision>
  <dcterms:created xsi:type="dcterms:W3CDTF">2013-08-22T01:12:46Z</dcterms:created>
  <dcterms:modified xsi:type="dcterms:W3CDTF">2014-07-09T13:31:32Z</dcterms:modified>
</cp:coreProperties>
</file>