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7" r:id="rId3"/>
    <p:sldId id="326" r:id="rId4"/>
    <p:sldId id="298" r:id="rId5"/>
    <p:sldId id="282" r:id="rId6"/>
    <p:sldId id="300" r:id="rId7"/>
    <p:sldId id="283" r:id="rId8"/>
    <p:sldId id="336" r:id="rId9"/>
    <p:sldId id="299" r:id="rId10"/>
    <p:sldId id="333" r:id="rId11"/>
    <p:sldId id="334" r:id="rId12"/>
    <p:sldId id="330" r:id="rId13"/>
    <p:sldId id="327" r:id="rId14"/>
    <p:sldId id="308" r:id="rId15"/>
    <p:sldId id="310" r:id="rId16"/>
    <p:sldId id="335" r:id="rId17"/>
    <p:sldId id="331" r:id="rId18"/>
    <p:sldId id="317" r:id="rId19"/>
    <p:sldId id="293" r:id="rId20"/>
    <p:sldId id="324" r:id="rId21"/>
    <p:sldId id="332" r:id="rId22"/>
    <p:sldId id="328" r:id="rId23"/>
    <p:sldId id="337" r:id="rId24"/>
    <p:sldId id="268" r:id="rId25"/>
    <p:sldId id="325" r:id="rId26"/>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00FF"/>
    <a:srgbClr val="7030A0"/>
    <a:srgbClr val="FFFF99"/>
    <a:srgbClr val="FFFFCC"/>
    <a:srgbClr val="FFCCCC"/>
    <a:srgbClr val="098915"/>
    <a:srgbClr val="0BA119"/>
    <a:srgbClr val="5D417E"/>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5" d="100"/>
          <a:sy n="65" d="100"/>
        </p:scale>
        <p:origin x="-1722" y="-5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SANDRA\ELCUENTO%20INFANTIL\Cuadros%20Tesi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ANDRA\ELCUENTO%20INFANTIL\Cuadr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layout>
        <c:manualLayout>
          <c:xMode val="edge"/>
          <c:yMode val="edge"/>
          <c:x val="0.23842163041721737"/>
          <c:y val="5.2568697729988303E-2"/>
        </c:manualLayout>
      </c:layout>
      <c:txPr>
        <a:bodyPr/>
        <a:lstStyle/>
        <a:p>
          <a:pPr>
            <a:defRPr sz="1100"/>
          </a:pPr>
          <a:endParaRPr lang="es-ES"/>
        </a:p>
      </c:txPr>
    </c:title>
    <c:plotArea>
      <c:layout>
        <c:manualLayout>
          <c:layoutTarget val="inner"/>
          <c:xMode val="edge"/>
          <c:yMode val="edge"/>
          <c:x val="0.20763149829201291"/>
          <c:y val="0.18527587277396776"/>
          <c:w val="0.7018171478565175"/>
          <c:h val="0.68339370078740169"/>
        </c:manualLayout>
      </c:layout>
      <c:barChart>
        <c:barDir val="col"/>
        <c:grouping val="clustered"/>
        <c:ser>
          <c:idx val="0"/>
          <c:order val="0"/>
          <c:tx>
            <c:strRef>
              <c:f>Hoja4!$B$17</c:f>
              <c:strCache>
                <c:ptCount val="1"/>
                <c:pt idx="0">
                  <c:v>Pregunta Nº 2 Cómo considera al cuento</c:v>
                </c:pt>
              </c:strCache>
            </c:strRef>
          </c:tx>
          <c:dLbls>
            <c:dLblPos val="inEnd"/>
            <c:showVal val="1"/>
          </c:dLbls>
          <c:cat>
            <c:strRef>
              <c:f>Hoja4!$A$18:$A$21</c:f>
              <c:strCache>
                <c:ptCount val="4"/>
                <c:pt idx="0">
                  <c:v>Método</c:v>
                </c:pt>
                <c:pt idx="1">
                  <c:v>Estrategia</c:v>
                </c:pt>
                <c:pt idx="2">
                  <c:v>Técnica </c:v>
                </c:pt>
                <c:pt idx="3">
                  <c:v>Actividad</c:v>
                </c:pt>
              </c:strCache>
            </c:strRef>
          </c:cat>
          <c:val>
            <c:numRef>
              <c:f>Hoja4!$B$18:$B$21</c:f>
              <c:numCache>
                <c:formatCode>General</c:formatCode>
                <c:ptCount val="4"/>
                <c:pt idx="0">
                  <c:v>2</c:v>
                </c:pt>
                <c:pt idx="1">
                  <c:v>6</c:v>
                </c:pt>
                <c:pt idx="2">
                  <c:v>1</c:v>
                </c:pt>
                <c:pt idx="3">
                  <c:v>1</c:v>
                </c:pt>
              </c:numCache>
            </c:numRef>
          </c:val>
        </c:ser>
        <c:axId val="66430464"/>
        <c:axId val="66432000"/>
      </c:barChart>
      <c:catAx>
        <c:axId val="66430464"/>
        <c:scaling>
          <c:orientation val="minMax"/>
        </c:scaling>
        <c:axPos val="b"/>
        <c:tickLblPos val="nextTo"/>
        <c:crossAx val="66432000"/>
        <c:crosses val="autoZero"/>
        <c:auto val="1"/>
        <c:lblAlgn val="ctr"/>
        <c:lblOffset val="100"/>
      </c:catAx>
      <c:valAx>
        <c:axId val="66432000"/>
        <c:scaling>
          <c:orientation val="minMax"/>
        </c:scaling>
        <c:axPos val="l"/>
        <c:majorGridlines/>
        <c:numFmt formatCode="General" sourceLinked="1"/>
        <c:tickLblPos val="nextTo"/>
        <c:crossAx val="6643046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7.8927299136151804E-2"/>
          <c:y val="0.17722096238852028"/>
          <c:w val="0.79323089468185404"/>
          <c:h val="0.61893265644490614"/>
        </c:manualLayout>
      </c:layout>
      <c:barChart>
        <c:barDir val="col"/>
        <c:grouping val="clustered"/>
        <c:ser>
          <c:idx val="0"/>
          <c:order val="0"/>
          <c:tx>
            <c:strRef>
              <c:f>Hoja3!$B$121</c:f>
              <c:strCache>
                <c:ptCount val="1"/>
                <c:pt idx="0">
                  <c:v>PRE TEST </c:v>
                </c:pt>
              </c:strCache>
            </c:strRef>
          </c:tx>
          <c:dLbls>
            <c:txPr>
              <a:bodyPr/>
              <a:lstStyle/>
              <a:p>
                <a:pPr>
                  <a:defRPr sz="700"/>
                </a:pPr>
                <a:endParaRPr lang="es-ES"/>
              </a:p>
            </c:txPr>
            <c:dLblPos val="inEnd"/>
            <c:showVal val="1"/>
          </c:dLbls>
          <c:cat>
            <c:strRef>
              <c:f>Hoja3!$A$122:$A$140</c:f>
              <c:strCache>
                <c:ptCount val="19"/>
                <c:pt idx="0">
                  <c:v>Caso 1</c:v>
                </c:pt>
                <c:pt idx="1">
                  <c:v>Caso 2</c:v>
                </c:pt>
                <c:pt idx="2">
                  <c:v>Caso 3</c:v>
                </c:pt>
                <c:pt idx="3">
                  <c:v>Caso 4</c:v>
                </c:pt>
                <c:pt idx="4">
                  <c:v>Caso 5</c:v>
                </c:pt>
                <c:pt idx="5">
                  <c:v>Caso 6</c:v>
                </c:pt>
                <c:pt idx="6">
                  <c:v>Caso 7</c:v>
                </c:pt>
                <c:pt idx="7">
                  <c:v>Caso 8</c:v>
                </c:pt>
                <c:pt idx="8">
                  <c:v>Caso 9</c:v>
                </c:pt>
                <c:pt idx="9">
                  <c:v>Caso 10</c:v>
                </c:pt>
                <c:pt idx="10">
                  <c:v>Caso 11</c:v>
                </c:pt>
                <c:pt idx="11">
                  <c:v>Caso 12</c:v>
                </c:pt>
                <c:pt idx="12">
                  <c:v>Caso 13</c:v>
                </c:pt>
                <c:pt idx="13">
                  <c:v>Caso 14</c:v>
                </c:pt>
                <c:pt idx="14">
                  <c:v>Caso 15</c:v>
                </c:pt>
                <c:pt idx="15">
                  <c:v>Caso 16</c:v>
                </c:pt>
                <c:pt idx="16">
                  <c:v>Caso 17</c:v>
                </c:pt>
                <c:pt idx="17">
                  <c:v>Caso 18</c:v>
                </c:pt>
                <c:pt idx="18">
                  <c:v>Caso 19</c:v>
                </c:pt>
              </c:strCache>
            </c:strRef>
          </c:cat>
          <c:val>
            <c:numRef>
              <c:f>Hoja3!$B$122:$B$140</c:f>
              <c:numCache>
                <c:formatCode>General</c:formatCode>
                <c:ptCount val="19"/>
                <c:pt idx="0">
                  <c:v>60</c:v>
                </c:pt>
                <c:pt idx="1">
                  <c:v>42</c:v>
                </c:pt>
                <c:pt idx="2">
                  <c:v>26</c:v>
                </c:pt>
                <c:pt idx="3">
                  <c:v>32</c:v>
                </c:pt>
                <c:pt idx="4">
                  <c:v>21</c:v>
                </c:pt>
                <c:pt idx="5">
                  <c:v>24</c:v>
                </c:pt>
                <c:pt idx="6">
                  <c:v>32</c:v>
                </c:pt>
                <c:pt idx="7">
                  <c:v>15</c:v>
                </c:pt>
                <c:pt idx="8">
                  <c:v>46</c:v>
                </c:pt>
                <c:pt idx="9">
                  <c:v>42</c:v>
                </c:pt>
                <c:pt idx="10">
                  <c:v>24</c:v>
                </c:pt>
                <c:pt idx="11">
                  <c:v>14</c:v>
                </c:pt>
                <c:pt idx="12">
                  <c:v>31</c:v>
                </c:pt>
                <c:pt idx="13">
                  <c:v>32</c:v>
                </c:pt>
                <c:pt idx="14">
                  <c:v>13</c:v>
                </c:pt>
                <c:pt idx="15">
                  <c:v>32</c:v>
                </c:pt>
                <c:pt idx="16">
                  <c:v>29</c:v>
                </c:pt>
                <c:pt idx="17">
                  <c:v>24</c:v>
                </c:pt>
                <c:pt idx="18">
                  <c:v>65</c:v>
                </c:pt>
              </c:numCache>
            </c:numRef>
          </c:val>
        </c:ser>
        <c:ser>
          <c:idx val="1"/>
          <c:order val="1"/>
          <c:tx>
            <c:strRef>
              <c:f>Hoja3!$C$121</c:f>
              <c:strCache>
                <c:ptCount val="1"/>
                <c:pt idx="0">
                  <c:v>POST TEST </c:v>
                </c:pt>
              </c:strCache>
            </c:strRef>
          </c:tx>
          <c:dLbls>
            <c:txPr>
              <a:bodyPr/>
              <a:lstStyle/>
              <a:p>
                <a:pPr>
                  <a:defRPr sz="700"/>
                </a:pPr>
                <a:endParaRPr lang="es-ES"/>
              </a:p>
            </c:txPr>
            <c:dLblPos val="inEnd"/>
            <c:showVal val="1"/>
          </c:dLbls>
          <c:cat>
            <c:strRef>
              <c:f>Hoja3!$A$122:$A$140</c:f>
              <c:strCache>
                <c:ptCount val="19"/>
                <c:pt idx="0">
                  <c:v>Caso 1</c:v>
                </c:pt>
                <c:pt idx="1">
                  <c:v>Caso 2</c:v>
                </c:pt>
                <c:pt idx="2">
                  <c:v>Caso 3</c:v>
                </c:pt>
                <c:pt idx="3">
                  <c:v>Caso 4</c:v>
                </c:pt>
                <c:pt idx="4">
                  <c:v>Caso 5</c:v>
                </c:pt>
                <c:pt idx="5">
                  <c:v>Caso 6</c:v>
                </c:pt>
                <c:pt idx="6">
                  <c:v>Caso 7</c:v>
                </c:pt>
                <c:pt idx="7">
                  <c:v>Caso 8</c:v>
                </c:pt>
                <c:pt idx="8">
                  <c:v>Caso 9</c:v>
                </c:pt>
                <c:pt idx="9">
                  <c:v>Caso 10</c:v>
                </c:pt>
                <c:pt idx="10">
                  <c:v>Caso 11</c:v>
                </c:pt>
                <c:pt idx="11">
                  <c:v>Caso 12</c:v>
                </c:pt>
                <c:pt idx="12">
                  <c:v>Caso 13</c:v>
                </c:pt>
                <c:pt idx="13">
                  <c:v>Caso 14</c:v>
                </c:pt>
                <c:pt idx="14">
                  <c:v>Caso 15</c:v>
                </c:pt>
                <c:pt idx="15">
                  <c:v>Caso 16</c:v>
                </c:pt>
                <c:pt idx="16">
                  <c:v>Caso 17</c:v>
                </c:pt>
                <c:pt idx="17">
                  <c:v>Caso 18</c:v>
                </c:pt>
                <c:pt idx="18">
                  <c:v>Caso 19</c:v>
                </c:pt>
              </c:strCache>
            </c:strRef>
          </c:cat>
          <c:val>
            <c:numRef>
              <c:f>Hoja3!$C$122:$C$140</c:f>
              <c:numCache>
                <c:formatCode>General</c:formatCode>
                <c:ptCount val="19"/>
                <c:pt idx="0">
                  <c:v>65</c:v>
                </c:pt>
                <c:pt idx="1">
                  <c:v>53</c:v>
                </c:pt>
                <c:pt idx="2">
                  <c:v>46</c:v>
                </c:pt>
                <c:pt idx="3">
                  <c:v>55</c:v>
                </c:pt>
                <c:pt idx="4">
                  <c:v>30</c:v>
                </c:pt>
                <c:pt idx="5">
                  <c:v>51</c:v>
                </c:pt>
                <c:pt idx="6">
                  <c:v>50</c:v>
                </c:pt>
                <c:pt idx="7">
                  <c:v>44</c:v>
                </c:pt>
                <c:pt idx="8">
                  <c:v>56</c:v>
                </c:pt>
                <c:pt idx="9">
                  <c:v>53</c:v>
                </c:pt>
                <c:pt idx="10">
                  <c:v>40</c:v>
                </c:pt>
                <c:pt idx="11">
                  <c:v>23</c:v>
                </c:pt>
                <c:pt idx="12">
                  <c:v>48</c:v>
                </c:pt>
                <c:pt idx="13">
                  <c:v>55</c:v>
                </c:pt>
                <c:pt idx="14">
                  <c:v>29</c:v>
                </c:pt>
                <c:pt idx="15">
                  <c:v>50</c:v>
                </c:pt>
                <c:pt idx="16">
                  <c:v>51</c:v>
                </c:pt>
                <c:pt idx="17">
                  <c:v>50</c:v>
                </c:pt>
                <c:pt idx="18">
                  <c:v>74</c:v>
                </c:pt>
              </c:numCache>
            </c:numRef>
          </c:val>
        </c:ser>
        <c:axId val="67146496"/>
        <c:axId val="67148032"/>
      </c:barChart>
      <c:catAx>
        <c:axId val="67146496"/>
        <c:scaling>
          <c:orientation val="minMax"/>
        </c:scaling>
        <c:axPos val="b"/>
        <c:tickLblPos val="nextTo"/>
        <c:crossAx val="67148032"/>
        <c:crosses val="autoZero"/>
        <c:auto val="1"/>
        <c:lblAlgn val="ctr"/>
        <c:lblOffset val="100"/>
      </c:catAx>
      <c:valAx>
        <c:axId val="67148032"/>
        <c:scaling>
          <c:orientation val="minMax"/>
        </c:scaling>
        <c:axPos val="l"/>
        <c:majorGridlines/>
        <c:numFmt formatCode="General" sourceLinked="1"/>
        <c:tickLblPos val="nextTo"/>
        <c:crossAx val="67146496"/>
        <c:crosses val="autoZero"/>
        <c:crossBetween val="between"/>
      </c:valAx>
    </c:plotArea>
    <c:legend>
      <c:legendPos val="r"/>
      <c:layout>
        <c:manualLayout>
          <c:xMode val="edge"/>
          <c:yMode val="edge"/>
          <c:x val="0.86331768723084368"/>
          <c:y val="0.43217609162491177"/>
          <c:w val="0.12403793294339499"/>
          <c:h val="0.13564781675017895"/>
        </c:manualLayout>
      </c:layout>
      <c:txPr>
        <a:bodyPr/>
        <a:lstStyle/>
        <a:p>
          <a:pPr>
            <a:defRPr sz="900"/>
          </a:pPr>
          <a:endParaRPr lang="es-ES"/>
        </a:p>
      </c:txPr>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D88C0-CD04-4E5A-AF2C-CB6F22EF22D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AAEF3914-518A-48E7-B41C-9D1CF253E6B3}">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400" b="1" dirty="0" smtClean="0"/>
            <a:t>INSUFICIENTE ESTIMULACIÓN DE LAS HABILIDADES COMUNICATIVAS DEL HABLA Y ESCUCHA</a:t>
          </a:r>
          <a:endParaRPr lang="es-EC" sz="1400" b="1" dirty="0"/>
        </a:p>
      </dgm:t>
    </dgm:pt>
    <dgm:pt modelId="{3183EDD5-6185-4358-AF4A-DC2C934B89BD}" type="parTrans" cxnId="{156CBC68-5133-47EB-8CD3-3B08B9F83A70}">
      <dgm:prSet/>
      <dgm:spPr/>
      <dgm:t>
        <a:bodyPr/>
        <a:lstStyle/>
        <a:p>
          <a:endParaRPr lang="es-EC"/>
        </a:p>
      </dgm:t>
    </dgm:pt>
    <dgm:pt modelId="{E6F03161-CD74-4FD3-8AFE-BFD29CE7A02F}" type="sibTrans" cxnId="{156CBC68-5133-47EB-8CD3-3B08B9F83A70}">
      <dgm:prSet/>
      <dgm:spPr/>
      <dgm:t>
        <a:bodyPr/>
        <a:lstStyle/>
        <a:p>
          <a:endParaRPr lang="es-EC"/>
        </a:p>
      </dgm:t>
    </dgm:pt>
    <dgm:pt modelId="{EFCF19B6-7335-4B62-868C-5505CF7853A1}">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200" b="1" dirty="0" smtClean="0"/>
            <a:t>FALTA DE CONOCIMIENTOS DE LAS EDUCADORAS EN LA APLICACIÓN DE ESTRATEGIAS PARA FORTALECER LAS HABILIDADES COMUNICATIVAS</a:t>
          </a:r>
          <a:endParaRPr lang="es-EC" sz="1200" b="1" dirty="0"/>
        </a:p>
      </dgm:t>
    </dgm:pt>
    <dgm:pt modelId="{CCF76E9C-CB2D-46EA-B5A7-0855B00A7DC5}" type="parTrans" cxnId="{7FD99BAA-D90A-4BA6-AFEF-CDB35EA64F4C}">
      <dgm:prSet>
        <dgm:style>
          <a:lnRef idx="2">
            <a:schemeClr val="accent3">
              <a:shade val="50000"/>
            </a:schemeClr>
          </a:lnRef>
          <a:fillRef idx="1">
            <a:schemeClr val="accent3"/>
          </a:fillRef>
          <a:effectRef idx="0">
            <a:schemeClr val="accent3"/>
          </a:effectRef>
          <a:fontRef idx="minor">
            <a:schemeClr val="lt1"/>
          </a:fontRef>
        </dgm:style>
      </dgm:prSet>
      <dgm:spPr>
        <a:solidFill>
          <a:srgbClr val="009900"/>
        </a:solidFill>
      </dgm:spPr>
      <dgm:t>
        <a:bodyPr/>
        <a:lstStyle/>
        <a:p>
          <a:endParaRPr lang="es-EC" dirty="0"/>
        </a:p>
      </dgm:t>
    </dgm:pt>
    <dgm:pt modelId="{1C87B321-C0B5-4027-88C1-F90EAEF6BF82}" type="sibTrans" cxnId="{7FD99BAA-D90A-4BA6-AFEF-CDB35EA64F4C}">
      <dgm:prSet/>
      <dgm:spPr/>
      <dgm:t>
        <a:bodyPr/>
        <a:lstStyle/>
        <a:p>
          <a:endParaRPr lang="es-EC"/>
        </a:p>
      </dgm:t>
    </dgm:pt>
    <dgm:pt modelId="{E008C181-196F-48D4-86E7-A6FD72B75937}">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200" b="1" dirty="0" smtClean="0"/>
            <a:t>POCA ESTIMULACIÓN EN EL HOGAR</a:t>
          </a:r>
          <a:endParaRPr lang="es-EC" sz="1200" b="1" dirty="0"/>
        </a:p>
      </dgm:t>
    </dgm:pt>
    <dgm:pt modelId="{3992AB7F-F222-4D99-ADD6-0FA6E26A0F59}" type="parTrans" cxnId="{4FAAEE62-4A80-4532-865F-79A7698D5540}">
      <dgm:prSet>
        <dgm:style>
          <a:lnRef idx="2">
            <a:schemeClr val="accent3">
              <a:shade val="50000"/>
            </a:schemeClr>
          </a:lnRef>
          <a:fillRef idx="1">
            <a:schemeClr val="accent3"/>
          </a:fillRef>
          <a:effectRef idx="0">
            <a:schemeClr val="accent3"/>
          </a:effectRef>
          <a:fontRef idx="minor">
            <a:schemeClr val="lt1"/>
          </a:fontRef>
        </dgm:style>
      </dgm:prSet>
      <dgm:spPr>
        <a:solidFill>
          <a:srgbClr val="009900"/>
        </a:solidFill>
      </dgm:spPr>
      <dgm:t>
        <a:bodyPr/>
        <a:lstStyle/>
        <a:p>
          <a:endParaRPr lang="es-EC" dirty="0"/>
        </a:p>
      </dgm:t>
    </dgm:pt>
    <dgm:pt modelId="{606EE660-ED48-4D7A-A0D9-C5763AABBDCA}" type="sibTrans" cxnId="{4FAAEE62-4A80-4532-865F-79A7698D5540}">
      <dgm:prSet/>
      <dgm:spPr/>
      <dgm:t>
        <a:bodyPr/>
        <a:lstStyle/>
        <a:p>
          <a:endParaRPr lang="es-EC"/>
        </a:p>
      </dgm:t>
    </dgm:pt>
    <dgm:pt modelId="{D978DF70-640C-4FE3-A159-07E9DF0C9046}">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200" b="1" dirty="0" smtClean="0"/>
            <a:t>EL POCO TIEMPO DISPONIBLE DE LAS EDUCADORAS, PARA APLICAR TÉCNICAS QUE ESTIMULEN LA COMUNICACIÓN DE LOS NIÑOS </a:t>
          </a:r>
          <a:endParaRPr lang="es-EC" sz="1200" b="1" dirty="0"/>
        </a:p>
      </dgm:t>
    </dgm:pt>
    <dgm:pt modelId="{27F100B5-1E01-4F76-A485-E4B427382361}" type="parTrans" cxnId="{28BD4835-9C19-4B7C-A174-BB24072D2D29}">
      <dgm:prSet>
        <dgm:style>
          <a:lnRef idx="2">
            <a:schemeClr val="accent3">
              <a:shade val="50000"/>
            </a:schemeClr>
          </a:lnRef>
          <a:fillRef idx="1">
            <a:schemeClr val="accent3"/>
          </a:fillRef>
          <a:effectRef idx="0">
            <a:schemeClr val="accent3"/>
          </a:effectRef>
          <a:fontRef idx="minor">
            <a:schemeClr val="lt1"/>
          </a:fontRef>
        </dgm:style>
      </dgm:prSet>
      <dgm:spPr>
        <a:solidFill>
          <a:srgbClr val="009900"/>
        </a:solidFill>
      </dgm:spPr>
      <dgm:t>
        <a:bodyPr/>
        <a:lstStyle/>
        <a:p>
          <a:endParaRPr lang="es-EC" dirty="0"/>
        </a:p>
      </dgm:t>
    </dgm:pt>
    <dgm:pt modelId="{35E0476D-9CEE-4EB5-A6A0-4569E36C98C7}" type="sibTrans" cxnId="{28BD4835-9C19-4B7C-A174-BB24072D2D29}">
      <dgm:prSet/>
      <dgm:spPr/>
      <dgm:t>
        <a:bodyPr/>
        <a:lstStyle/>
        <a:p>
          <a:endParaRPr lang="es-EC"/>
        </a:p>
      </dgm:t>
    </dgm:pt>
    <dgm:pt modelId="{2256F876-4E3D-41EC-A65E-4504B4ECD8C7}" type="pres">
      <dgm:prSet presAssocID="{35ED88C0-CD04-4E5A-AF2C-CB6F22EF22DB}" presName="cycle" presStyleCnt="0">
        <dgm:presLayoutVars>
          <dgm:chMax val="1"/>
          <dgm:dir/>
          <dgm:animLvl val="ctr"/>
          <dgm:resizeHandles val="exact"/>
        </dgm:presLayoutVars>
      </dgm:prSet>
      <dgm:spPr/>
      <dgm:t>
        <a:bodyPr/>
        <a:lstStyle/>
        <a:p>
          <a:endParaRPr lang="es-EC"/>
        </a:p>
      </dgm:t>
    </dgm:pt>
    <dgm:pt modelId="{6F23B2AE-053F-413B-8FB0-08EFC7C89A02}" type="pres">
      <dgm:prSet presAssocID="{AAEF3914-518A-48E7-B41C-9D1CF253E6B3}" presName="centerShape" presStyleLbl="node0" presStyleIdx="0" presStyleCnt="1" custScaleX="110511" custScaleY="100362" custLinFactNeighborX="-2235" custLinFactNeighborY="970"/>
      <dgm:spPr/>
      <dgm:t>
        <a:bodyPr/>
        <a:lstStyle/>
        <a:p>
          <a:endParaRPr lang="es-EC"/>
        </a:p>
      </dgm:t>
    </dgm:pt>
    <dgm:pt modelId="{8BF64B20-251E-4C21-AB09-1CF2CE546246}" type="pres">
      <dgm:prSet presAssocID="{CCF76E9C-CB2D-46EA-B5A7-0855B00A7DC5}" presName="parTrans" presStyleLbl="bgSibTrans2D1" presStyleIdx="0" presStyleCnt="3" custScaleY="44103" custLinFactNeighborX="5852" custLinFactNeighborY="20815"/>
      <dgm:spPr/>
      <dgm:t>
        <a:bodyPr/>
        <a:lstStyle/>
        <a:p>
          <a:endParaRPr lang="es-EC"/>
        </a:p>
      </dgm:t>
    </dgm:pt>
    <dgm:pt modelId="{10DAAE8E-878F-45A6-ADB5-760285178C1F}" type="pres">
      <dgm:prSet presAssocID="{EFCF19B6-7335-4B62-868C-5505CF7853A1}" presName="node" presStyleLbl="node1" presStyleIdx="0" presStyleCnt="3" custScaleX="124283" custScaleY="75987" custRadScaleRad="117545" custRadScaleInc="-12901">
        <dgm:presLayoutVars>
          <dgm:bulletEnabled val="1"/>
        </dgm:presLayoutVars>
      </dgm:prSet>
      <dgm:spPr/>
      <dgm:t>
        <a:bodyPr/>
        <a:lstStyle/>
        <a:p>
          <a:endParaRPr lang="es-EC"/>
        </a:p>
      </dgm:t>
    </dgm:pt>
    <dgm:pt modelId="{DCFD1143-FB05-45B3-9B0E-20A3A6D18D8B}" type="pres">
      <dgm:prSet presAssocID="{3992AB7F-F222-4D99-ADD6-0FA6E26A0F59}" presName="parTrans" presStyleLbl="bgSibTrans2D1" presStyleIdx="1" presStyleCnt="3" custScaleY="37024" custLinFactNeighborY="16162"/>
      <dgm:spPr/>
      <dgm:t>
        <a:bodyPr/>
        <a:lstStyle/>
        <a:p>
          <a:endParaRPr lang="es-EC"/>
        </a:p>
      </dgm:t>
    </dgm:pt>
    <dgm:pt modelId="{47E134BB-6EF6-4246-BCFF-B68B3062414A}" type="pres">
      <dgm:prSet presAssocID="{E008C181-196F-48D4-86E7-A6FD72B75937}" presName="node" presStyleLbl="node1" presStyleIdx="1" presStyleCnt="3" custScaleX="66101" custScaleY="45346" custRadScaleRad="106723" custRadScaleInc="-34027">
        <dgm:presLayoutVars>
          <dgm:bulletEnabled val="1"/>
        </dgm:presLayoutVars>
      </dgm:prSet>
      <dgm:spPr/>
      <dgm:t>
        <a:bodyPr/>
        <a:lstStyle/>
        <a:p>
          <a:endParaRPr lang="es-EC"/>
        </a:p>
      </dgm:t>
    </dgm:pt>
    <dgm:pt modelId="{64F14842-AAA0-442E-9DF9-FEF9FABC3BAC}" type="pres">
      <dgm:prSet presAssocID="{27F100B5-1E01-4F76-A485-E4B427382361}" presName="parTrans" presStyleLbl="bgSibTrans2D1" presStyleIdx="2" presStyleCnt="3" custScaleY="54302" custLinFactNeighborY="21801"/>
      <dgm:spPr/>
      <dgm:t>
        <a:bodyPr/>
        <a:lstStyle/>
        <a:p>
          <a:endParaRPr lang="es-EC"/>
        </a:p>
      </dgm:t>
    </dgm:pt>
    <dgm:pt modelId="{92199656-B830-445E-A715-FA974CA12B59}" type="pres">
      <dgm:prSet presAssocID="{D978DF70-640C-4FE3-A159-07E9DF0C9046}" presName="node" presStyleLbl="node1" presStyleIdx="2" presStyleCnt="3" custScaleX="124873" custScaleY="73790" custRadScaleRad="89742" custRadScaleInc="-11498">
        <dgm:presLayoutVars>
          <dgm:bulletEnabled val="1"/>
        </dgm:presLayoutVars>
      </dgm:prSet>
      <dgm:spPr/>
      <dgm:t>
        <a:bodyPr/>
        <a:lstStyle/>
        <a:p>
          <a:endParaRPr lang="es-EC"/>
        </a:p>
      </dgm:t>
    </dgm:pt>
  </dgm:ptLst>
  <dgm:cxnLst>
    <dgm:cxn modelId="{92709ED7-663D-4F33-9050-068C34E3793D}" type="presOf" srcId="{3992AB7F-F222-4D99-ADD6-0FA6E26A0F59}" destId="{DCFD1143-FB05-45B3-9B0E-20A3A6D18D8B}" srcOrd="0" destOrd="0" presId="urn:microsoft.com/office/officeart/2005/8/layout/radial4"/>
    <dgm:cxn modelId="{55221944-4FEF-466B-9CC2-5B8F68B80FEB}" type="presOf" srcId="{CCF76E9C-CB2D-46EA-B5A7-0855B00A7DC5}" destId="{8BF64B20-251E-4C21-AB09-1CF2CE546246}" srcOrd="0" destOrd="0" presId="urn:microsoft.com/office/officeart/2005/8/layout/radial4"/>
    <dgm:cxn modelId="{C8F6876C-5AAA-4E97-91F1-5D46EE77196A}" type="presOf" srcId="{35ED88C0-CD04-4E5A-AF2C-CB6F22EF22DB}" destId="{2256F876-4E3D-41EC-A65E-4504B4ECD8C7}" srcOrd="0" destOrd="0" presId="urn:microsoft.com/office/officeart/2005/8/layout/radial4"/>
    <dgm:cxn modelId="{6AE3EC94-FBB4-44B1-A196-0E0AF8881117}" type="presOf" srcId="{E008C181-196F-48D4-86E7-A6FD72B75937}" destId="{47E134BB-6EF6-4246-BCFF-B68B3062414A}" srcOrd="0" destOrd="0" presId="urn:microsoft.com/office/officeart/2005/8/layout/radial4"/>
    <dgm:cxn modelId="{F34D323B-BF35-4DA9-9C81-EA31FE5D54B7}" type="presOf" srcId="{27F100B5-1E01-4F76-A485-E4B427382361}" destId="{64F14842-AAA0-442E-9DF9-FEF9FABC3BAC}" srcOrd="0" destOrd="0" presId="urn:microsoft.com/office/officeart/2005/8/layout/radial4"/>
    <dgm:cxn modelId="{68D5F320-4232-4D88-8C14-D3E4D930C978}" type="presOf" srcId="{AAEF3914-518A-48E7-B41C-9D1CF253E6B3}" destId="{6F23B2AE-053F-413B-8FB0-08EFC7C89A02}" srcOrd="0" destOrd="0" presId="urn:microsoft.com/office/officeart/2005/8/layout/radial4"/>
    <dgm:cxn modelId="{4130F57F-43B7-42B5-A45B-E05EF8B4CCEC}" type="presOf" srcId="{D978DF70-640C-4FE3-A159-07E9DF0C9046}" destId="{92199656-B830-445E-A715-FA974CA12B59}" srcOrd="0" destOrd="0" presId="urn:microsoft.com/office/officeart/2005/8/layout/radial4"/>
    <dgm:cxn modelId="{4FAAEE62-4A80-4532-865F-79A7698D5540}" srcId="{AAEF3914-518A-48E7-B41C-9D1CF253E6B3}" destId="{E008C181-196F-48D4-86E7-A6FD72B75937}" srcOrd="1" destOrd="0" parTransId="{3992AB7F-F222-4D99-ADD6-0FA6E26A0F59}" sibTransId="{606EE660-ED48-4D7A-A0D9-C5763AABBDCA}"/>
    <dgm:cxn modelId="{7FD99BAA-D90A-4BA6-AFEF-CDB35EA64F4C}" srcId="{AAEF3914-518A-48E7-B41C-9D1CF253E6B3}" destId="{EFCF19B6-7335-4B62-868C-5505CF7853A1}" srcOrd="0" destOrd="0" parTransId="{CCF76E9C-CB2D-46EA-B5A7-0855B00A7DC5}" sibTransId="{1C87B321-C0B5-4027-88C1-F90EAEF6BF82}"/>
    <dgm:cxn modelId="{28BD4835-9C19-4B7C-A174-BB24072D2D29}" srcId="{AAEF3914-518A-48E7-B41C-9D1CF253E6B3}" destId="{D978DF70-640C-4FE3-A159-07E9DF0C9046}" srcOrd="2" destOrd="0" parTransId="{27F100B5-1E01-4F76-A485-E4B427382361}" sibTransId="{35E0476D-9CEE-4EB5-A6A0-4569E36C98C7}"/>
    <dgm:cxn modelId="{CF35B243-2866-40B0-9904-BF0083E8D77E}" type="presOf" srcId="{EFCF19B6-7335-4B62-868C-5505CF7853A1}" destId="{10DAAE8E-878F-45A6-ADB5-760285178C1F}" srcOrd="0" destOrd="0" presId="urn:microsoft.com/office/officeart/2005/8/layout/radial4"/>
    <dgm:cxn modelId="{156CBC68-5133-47EB-8CD3-3B08B9F83A70}" srcId="{35ED88C0-CD04-4E5A-AF2C-CB6F22EF22DB}" destId="{AAEF3914-518A-48E7-B41C-9D1CF253E6B3}" srcOrd="0" destOrd="0" parTransId="{3183EDD5-6185-4358-AF4A-DC2C934B89BD}" sibTransId="{E6F03161-CD74-4FD3-8AFE-BFD29CE7A02F}"/>
    <dgm:cxn modelId="{261F528E-43CC-4933-A037-538392423578}" type="presParOf" srcId="{2256F876-4E3D-41EC-A65E-4504B4ECD8C7}" destId="{6F23B2AE-053F-413B-8FB0-08EFC7C89A02}" srcOrd="0" destOrd="0" presId="urn:microsoft.com/office/officeart/2005/8/layout/radial4"/>
    <dgm:cxn modelId="{D3E91016-BCE4-4FBF-9C9E-C6EC238AA10E}" type="presParOf" srcId="{2256F876-4E3D-41EC-A65E-4504B4ECD8C7}" destId="{8BF64B20-251E-4C21-AB09-1CF2CE546246}" srcOrd="1" destOrd="0" presId="urn:microsoft.com/office/officeart/2005/8/layout/radial4"/>
    <dgm:cxn modelId="{7AF27DBE-D2F9-441F-96F7-B9F2DEA3B1AC}" type="presParOf" srcId="{2256F876-4E3D-41EC-A65E-4504B4ECD8C7}" destId="{10DAAE8E-878F-45A6-ADB5-760285178C1F}" srcOrd="2" destOrd="0" presId="urn:microsoft.com/office/officeart/2005/8/layout/radial4"/>
    <dgm:cxn modelId="{ADD90885-2F2E-4D8C-9EDB-300F8892A4A9}" type="presParOf" srcId="{2256F876-4E3D-41EC-A65E-4504B4ECD8C7}" destId="{DCFD1143-FB05-45B3-9B0E-20A3A6D18D8B}" srcOrd="3" destOrd="0" presId="urn:microsoft.com/office/officeart/2005/8/layout/radial4"/>
    <dgm:cxn modelId="{22523ADB-6822-48D3-B033-972FF4CBB4B6}" type="presParOf" srcId="{2256F876-4E3D-41EC-A65E-4504B4ECD8C7}" destId="{47E134BB-6EF6-4246-BCFF-B68B3062414A}" srcOrd="4" destOrd="0" presId="urn:microsoft.com/office/officeart/2005/8/layout/radial4"/>
    <dgm:cxn modelId="{4463C0FB-C970-43E8-8479-26F17F417F47}" type="presParOf" srcId="{2256F876-4E3D-41EC-A65E-4504B4ECD8C7}" destId="{64F14842-AAA0-442E-9DF9-FEF9FABC3BAC}" srcOrd="5" destOrd="0" presId="urn:microsoft.com/office/officeart/2005/8/layout/radial4"/>
    <dgm:cxn modelId="{1E920DAB-62CC-4DEE-8C87-32DEAE36B6EC}" type="presParOf" srcId="{2256F876-4E3D-41EC-A65E-4504B4ECD8C7}" destId="{92199656-B830-445E-A715-FA974CA12B59}" srcOrd="6" destOrd="0" presId="urn:microsoft.com/office/officeart/2005/8/layout/radial4"/>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6339EE43-2436-4794-B1BB-BFDD6E88DD21}"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s-EC"/>
        </a:p>
      </dgm:t>
    </dgm:pt>
    <dgm:pt modelId="{4D3AAECC-2308-43A2-AB86-E5754470F7B2}">
      <dgm:prSet phldrT="[Texto]" custT="1"/>
      <dgm:spPr/>
      <dgm:t>
        <a:bodyPr/>
        <a:lstStyle/>
        <a:p>
          <a:pPr algn="just"/>
          <a:endParaRPr lang="es-EC" sz="1600" b="1" dirty="0"/>
        </a:p>
      </dgm:t>
    </dgm:pt>
    <dgm:pt modelId="{088C8C04-4606-4D52-A434-9CECB7BD3A89}" type="parTrans" cxnId="{3D9475D4-0375-4899-883F-2CDF7899D02A}">
      <dgm:prSet/>
      <dgm:spPr/>
      <dgm:t>
        <a:bodyPr/>
        <a:lstStyle/>
        <a:p>
          <a:pPr algn="just"/>
          <a:endParaRPr lang="es-EC"/>
        </a:p>
      </dgm:t>
    </dgm:pt>
    <dgm:pt modelId="{8A8E5719-BCD2-4445-BC91-B7239C6F355A}" type="sibTrans" cxnId="{3D9475D4-0375-4899-883F-2CDF7899D02A}">
      <dgm:prSet/>
      <dgm:spPr/>
      <dgm:t>
        <a:bodyPr/>
        <a:lstStyle/>
        <a:p>
          <a:pPr algn="just"/>
          <a:endParaRPr lang="es-EC"/>
        </a:p>
      </dgm:t>
    </dgm:pt>
    <dgm:pt modelId="{F4729617-D27D-4285-BC27-53A8C9F0CF4F}">
      <dgm:prSet phldrT="[Texto]" custT="1"/>
      <dgm:spPr/>
      <dgm:t>
        <a:bodyPr/>
        <a:lstStyle/>
        <a:p>
          <a:pPr algn="just"/>
          <a:endParaRPr lang="es-EC" sz="1600" b="1" dirty="0"/>
        </a:p>
      </dgm:t>
    </dgm:pt>
    <dgm:pt modelId="{18734FDE-FADF-4F91-8623-91533514AFDD}" type="parTrans" cxnId="{BDDD46FD-C487-4073-8802-5E7EFAE8071E}">
      <dgm:prSet/>
      <dgm:spPr/>
      <dgm:t>
        <a:bodyPr/>
        <a:lstStyle/>
        <a:p>
          <a:pPr algn="just"/>
          <a:endParaRPr lang="es-EC"/>
        </a:p>
      </dgm:t>
    </dgm:pt>
    <dgm:pt modelId="{90F7C478-DDB3-4BA2-9BF2-FF69DEF213D0}" type="sibTrans" cxnId="{BDDD46FD-C487-4073-8802-5E7EFAE8071E}">
      <dgm:prSet/>
      <dgm:spPr/>
      <dgm:t>
        <a:bodyPr/>
        <a:lstStyle/>
        <a:p>
          <a:pPr algn="just"/>
          <a:endParaRPr lang="es-EC"/>
        </a:p>
      </dgm:t>
    </dgm:pt>
    <dgm:pt modelId="{601ECCC0-AD5C-426F-AC1C-1EB85D4439C7}">
      <dgm:prSet phldrT="[Texto]" custT="1"/>
      <dgm:spPr/>
      <dgm:t>
        <a:bodyPr/>
        <a:lstStyle/>
        <a:p>
          <a:pPr algn="just"/>
          <a:r>
            <a:rPr lang="es-ES" sz="1600" b="1" dirty="0" smtClean="0">
              <a:solidFill>
                <a:schemeClr val="accent1">
                  <a:lumMod val="50000"/>
                </a:schemeClr>
              </a:solidFill>
            </a:rPr>
            <a:t>Con de la verificación de la hipótesis se pudo comprobar, que la intervención que se realizó con los niños utilizando el cuento infantil como estrategia metodológica para fortalecer las habilidades comunicativas tuvo resultados positivos, ya que no solo subieron su puntuación,  sino que gran parte de ellos mostró un mejor desempeño, en el lenguaje comprensivo y expresivo.</a:t>
          </a:r>
          <a:endParaRPr lang="es-EC" sz="1600" dirty="0"/>
        </a:p>
      </dgm:t>
    </dgm:pt>
    <dgm:pt modelId="{A72CE58F-B41E-4A3D-B3A1-8F790525C080}" type="parTrans" cxnId="{FAEDEDB1-F6D4-4EF2-8BEF-C5078A1F2A05}">
      <dgm:prSet/>
      <dgm:spPr/>
      <dgm:t>
        <a:bodyPr/>
        <a:lstStyle/>
        <a:p>
          <a:pPr algn="just"/>
          <a:endParaRPr lang="es-EC"/>
        </a:p>
      </dgm:t>
    </dgm:pt>
    <dgm:pt modelId="{24D77706-0E76-4E6C-8682-8517EEC00682}" type="sibTrans" cxnId="{FAEDEDB1-F6D4-4EF2-8BEF-C5078A1F2A05}">
      <dgm:prSet/>
      <dgm:spPr/>
      <dgm:t>
        <a:bodyPr/>
        <a:lstStyle/>
        <a:p>
          <a:pPr algn="just"/>
          <a:endParaRPr lang="es-EC"/>
        </a:p>
      </dgm:t>
    </dgm:pt>
    <dgm:pt modelId="{A947227C-3E8D-4E3D-B911-B0C42705AE66}">
      <dgm:prSet phldrT="[Texto]" custT="1"/>
      <dgm:spPr/>
      <dgm:t>
        <a:bodyPr/>
        <a:lstStyle/>
        <a:p>
          <a:pPr algn="just"/>
          <a:r>
            <a:rPr lang="es-ES" sz="1600" b="1" dirty="0" smtClean="0">
              <a:solidFill>
                <a:schemeClr val="accent1">
                  <a:lumMod val="50000"/>
                </a:schemeClr>
              </a:solidFill>
            </a:rPr>
            <a:t>El 60% de las maestras consideran el cuento infantil una estrategia, el 20% un método, y otro 20% entre una técnica y actividad, de modo que el cuento, dentro de la educación preescolar  es considerado por la mayoría de docentes una estrategia.</a:t>
          </a:r>
          <a:endParaRPr lang="es-EC" sz="1600" dirty="0"/>
        </a:p>
      </dgm:t>
    </dgm:pt>
    <dgm:pt modelId="{A6B12F55-1311-4502-B8D8-FB3FB210782D}" type="parTrans" cxnId="{ADF6E866-2AE4-4C66-AA81-C83F9CE6733A}">
      <dgm:prSet/>
      <dgm:spPr/>
      <dgm:t>
        <a:bodyPr/>
        <a:lstStyle/>
        <a:p>
          <a:pPr algn="just"/>
          <a:endParaRPr lang="es-ES"/>
        </a:p>
      </dgm:t>
    </dgm:pt>
    <dgm:pt modelId="{6DCB8379-CDE3-4A40-A6A8-AC15C0BB105D}" type="sibTrans" cxnId="{ADF6E866-2AE4-4C66-AA81-C83F9CE6733A}">
      <dgm:prSet/>
      <dgm:spPr/>
      <dgm:t>
        <a:bodyPr/>
        <a:lstStyle/>
        <a:p>
          <a:pPr algn="just"/>
          <a:endParaRPr lang="es-ES"/>
        </a:p>
      </dgm:t>
    </dgm:pt>
    <dgm:pt modelId="{41F0D79D-AC30-46AE-BF8A-489ACAF821C5}">
      <dgm:prSet phldrT="[Texto]"/>
      <dgm:spPr/>
      <dgm:t>
        <a:bodyPr/>
        <a:lstStyle/>
        <a:p>
          <a:endParaRPr lang="es-EC" b="1" dirty="0"/>
        </a:p>
      </dgm:t>
    </dgm:pt>
    <dgm:pt modelId="{1381FF0C-70F5-4E02-B765-BADE42FBB5FE}" type="parTrans" cxnId="{526A1AE6-A970-47D5-AB0B-570AA3BDFFD1}">
      <dgm:prSet/>
      <dgm:spPr/>
      <dgm:t>
        <a:bodyPr/>
        <a:lstStyle/>
        <a:p>
          <a:endParaRPr lang="es-ES"/>
        </a:p>
      </dgm:t>
    </dgm:pt>
    <dgm:pt modelId="{65707B37-D628-4A22-AB87-E95B243DF0C9}" type="sibTrans" cxnId="{526A1AE6-A970-47D5-AB0B-570AA3BDFFD1}">
      <dgm:prSet/>
      <dgm:spPr/>
      <dgm:t>
        <a:bodyPr/>
        <a:lstStyle/>
        <a:p>
          <a:endParaRPr lang="es-ES"/>
        </a:p>
      </dgm:t>
    </dgm:pt>
    <dgm:pt modelId="{63813ABA-3FE2-4D77-826A-ADAEABB01F6D}">
      <dgm:prSet custT="1"/>
      <dgm:spPr/>
      <dgm:t>
        <a:bodyPr/>
        <a:lstStyle/>
        <a:p>
          <a:pPr algn="just"/>
          <a:r>
            <a:rPr lang="es-ES" sz="1600" b="1" dirty="0" smtClean="0">
              <a:solidFill>
                <a:schemeClr val="accent1">
                  <a:lumMod val="50000"/>
                </a:schemeClr>
              </a:solidFill>
            </a:rPr>
            <a:t>La mayoría de los niños de tres a cuatro años del Centro Infantil Isabel Vendramini, con respecto a su nivel de habla y escucha antes de la intervención con el cuento infantil, se encontraban en niveles que requerían de una intervención de apoyo y refuerzo para mejorar su desarrollo con respecto a las competencias del lenguaje</a:t>
          </a:r>
          <a:r>
            <a:rPr lang="es-ES" sz="1600" dirty="0" smtClean="0">
              <a:solidFill>
                <a:schemeClr val="accent1">
                  <a:lumMod val="50000"/>
                </a:schemeClr>
              </a:solidFill>
            </a:rPr>
            <a:t>.</a:t>
          </a:r>
          <a:endParaRPr lang="es-ES" sz="1600" dirty="0"/>
        </a:p>
      </dgm:t>
    </dgm:pt>
    <dgm:pt modelId="{720E5BA5-ECE7-46CA-8E0A-78B932720F76}" type="parTrans" cxnId="{E5B2690F-78EC-4E6F-92CF-979A3872B1C9}">
      <dgm:prSet/>
      <dgm:spPr/>
      <dgm:t>
        <a:bodyPr/>
        <a:lstStyle/>
        <a:p>
          <a:endParaRPr lang="es-ES"/>
        </a:p>
      </dgm:t>
    </dgm:pt>
    <dgm:pt modelId="{4A68944A-E07C-464D-8898-EFF91AF79599}" type="sibTrans" cxnId="{E5B2690F-78EC-4E6F-92CF-979A3872B1C9}">
      <dgm:prSet/>
      <dgm:spPr/>
      <dgm:t>
        <a:bodyPr/>
        <a:lstStyle/>
        <a:p>
          <a:endParaRPr lang="es-ES"/>
        </a:p>
      </dgm:t>
    </dgm:pt>
    <dgm:pt modelId="{4D3C0A32-CD1E-415F-BCF8-BAE47AEF4A3C}" type="pres">
      <dgm:prSet presAssocID="{6339EE43-2436-4794-B1BB-BFDD6E88DD21}" presName="linearFlow" presStyleCnt="0">
        <dgm:presLayoutVars>
          <dgm:dir/>
          <dgm:animLvl val="lvl"/>
          <dgm:resizeHandles val="exact"/>
        </dgm:presLayoutVars>
      </dgm:prSet>
      <dgm:spPr/>
      <dgm:t>
        <a:bodyPr/>
        <a:lstStyle/>
        <a:p>
          <a:endParaRPr lang="es-EC"/>
        </a:p>
      </dgm:t>
    </dgm:pt>
    <dgm:pt modelId="{F2666410-9940-40F7-A541-FF8FA6D80DA9}" type="pres">
      <dgm:prSet presAssocID="{4D3AAECC-2308-43A2-AB86-E5754470F7B2}" presName="composite" presStyleCnt="0"/>
      <dgm:spPr/>
      <dgm:t>
        <a:bodyPr/>
        <a:lstStyle/>
        <a:p>
          <a:endParaRPr lang="es-MX"/>
        </a:p>
      </dgm:t>
    </dgm:pt>
    <dgm:pt modelId="{FF2FA758-F154-4864-A599-49AA975CF93D}" type="pres">
      <dgm:prSet presAssocID="{4D3AAECC-2308-43A2-AB86-E5754470F7B2}" presName="parentText" presStyleLbl="alignNode1" presStyleIdx="0" presStyleCnt="3">
        <dgm:presLayoutVars>
          <dgm:chMax val="1"/>
          <dgm:bulletEnabled val="1"/>
        </dgm:presLayoutVars>
      </dgm:prSet>
      <dgm:spPr/>
      <dgm:t>
        <a:bodyPr/>
        <a:lstStyle/>
        <a:p>
          <a:endParaRPr lang="es-EC"/>
        </a:p>
      </dgm:t>
    </dgm:pt>
    <dgm:pt modelId="{AB1AD69E-C800-4677-8666-D0AD6FDB9DD0}" type="pres">
      <dgm:prSet presAssocID="{4D3AAECC-2308-43A2-AB86-E5754470F7B2}" presName="descendantText" presStyleLbl="alignAcc1" presStyleIdx="0" presStyleCnt="3" custScaleY="93416">
        <dgm:presLayoutVars>
          <dgm:bulletEnabled val="1"/>
        </dgm:presLayoutVars>
      </dgm:prSet>
      <dgm:spPr/>
      <dgm:t>
        <a:bodyPr/>
        <a:lstStyle/>
        <a:p>
          <a:endParaRPr lang="es-EC"/>
        </a:p>
      </dgm:t>
    </dgm:pt>
    <dgm:pt modelId="{1ADBB269-007F-48F8-9C0F-79FFCF61A57A}" type="pres">
      <dgm:prSet presAssocID="{8A8E5719-BCD2-4445-BC91-B7239C6F355A}" presName="sp" presStyleCnt="0"/>
      <dgm:spPr/>
      <dgm:t>
        <a:bodyPr/>
        <a:lstStyle/>
        <a:p>
          <a:endParaRPr lang="es-MX"/>
        </a:p>
      </dgm:t>
    </dgm:pt>
    <dgm:pt modelId="{BF92BD18-9062-4D72-9768-6A31D5AAD503}" type="pres">
      <dgm:prSet presAssocID="{41F0D79D-AC30-46AE-BF8A-489ACAF821C5}" presName="composite" presStyleCnt="0"/>
      <dgm:spPr/>
    </dgm:pt>
    <dgm:pt modelId="{CC3D8917-0BB1-48E6-8F32-D417229ED310}" type="pres">
      <dgm:prSet presAssocID="{41F0D79D-AC30-46AE-BF8A-489ACAF821C5}" presName="parentText" presStyleLbl="alignNode1" presStyleIdx="1" presStyleCnt="3">
        <dgm:presLayoutVars>
          <dgm:chMax val="1"/>
          <dgm:bulletEnabled val="1"/>
        </dgm:presLayoutVars>
      </dgm:prSet>
      <dgm:spPr/>
      <dgm:t>
        <a:bodyPr/>
        <a:lstStyle/>
        <a:p>
          <a:endParaRPr lang="es-ES"/>
        </a:p>
      </dgm:t>
    </dgm:pt>
    <dgm:pt modelId="{8D91BC0F-D586-4FD1-8424-748E6AE85195}" type="pres">
      <dgm:prSet presAssocID="{41F0D79D-AC30-46AE-BF8A-489ACAF821C5}" presName="descendantText" presStyleLbl="alignAcc1" presStyleIdx="1" presStyleCnt="3" custScaleY="130262">
        <dgm:presLayoutVars>
          <dgm:bulletEnabled val="1"/>
        </dgm:presLayoutVars>
      </dgm:prSet>
      <dgm:spPr/>
      <dgm:t>
        <a:bodyPr/>
        <a:lstStyle/>
        <a:p>
          <a:endParaRPr lang="es-ES"/>
        </a:p>
      </dgm:t>
    </dgm:pt>
    <dgm:pt modelId="{595AC6A8-8B98-4632-911E-69216B055B7F}" type="pres">
      <dgm:prSet presAssocID="{65707B37-D628-4A22-AB87-E95B243DF0C9}" presName="sp" presStyleCnt="0"/>
      <dgm:spPr/>
    </dgm:pt>
    <dgm:pt modelId="{95D36DAF-CF2E-40AA-AEA5-CD57554272FC}" type="pres">
      <dgm:prSet presAssocID="{F4729617-D27D-4285-BC27-53A8C9F0CF4F}" presName="composite" presStyleCnt="0"/>
      <dgm:spPr/>
      <dgm:t>
        <a:bodyPr/>
        <a:lstStyle/>
        <a:p>
          <a:endParaRPr lang="es-MX"/>
        </a:p>
      </dgm:t>
    </dgm:pt>
    <dgm:pt modelId="{241C70B6-8DA8-4E0F-A7D4-C5BEDE00661F}" type="pres">
      <dgm:prSet presAssocID="{F4729617-D27D-4285-BC27-53A8C9F0CF4F}" presName="parentText" presStyleLbl="alignNode1" presStyleIdx="2" presStyleCnt="3">
        <dgm:presLayoutVars>
          <dgm:chMax val="1"/>
          <dgm:bulletEnabled val="1"/>
        </dgm:presLayoutVars>
      </dgm:prSet>
      <dgm:spPr/>
      <dgm:t>
        <a:bodyPr/>
        <a:lstStyle/>
        <a:p>
          <a:endParaRPr lang="es-EC"/>
        </a:p>
      </dgm:t>
    </dgm:pt>
    <dgm:pt modelId="{F3E927C5-18EC-4284-9CC2-7CC9606CEF8D}" type="pres">
      <dgm:prSet presAssocID="{F4729617-D27D-4285-BC27-53A8C9F0CF4F}" presName="descendantText" presStyleLbl="alignAcc1" presStyleIdx="2" presStyleCnt="3" custScaleY="126298">
        <dgm:presLayoutVars>
          <dgm:bulletEnabled val="1"/>
        </dgm:presLayoutVars>
      </dgm:prSet>
      <dgm:spPr/>
      <dgm:t>
        <a:bodyPr/>
        <a:lstStyle/>
        <a:p>
          <a:endParaRPr lang="es-EC"/>
        </a:p>
      </dgm:t>
    </dgm:pt>
  </dgm:ptLst>
  <dgm:cxnLst>
    <dgm:cxn modelId="{3D9475D4-0375-4899-883F-2CDF7899D02A}" srcId="{6339EE43-2436-4794-B1BB-BFDD6E88DD21}" destId="{4D3AAECC-2308-43A2-AB86-E5754470F7B2}" srcOrd="0" destOrd="0" parTransId="{088C8C04-4606-4D52-A434-9CECB7BD3A89}" sibTransId="{8A8E5719-BCD2-4445-BC91-B7239C6F355A}"/>
    <dgm:cxn modelId="{E0F7AB02-F3FB-426B-A293-25F2CE3248FF}" type="presOf" srcId="{41F0D79D-AC30-46AE-BF8A-489ACAF821C5}" destId="{CC3D8917-0BB1-48E6-8F32-D417229ED310}" srcOrd="0" destOrd="0" presId="urn:microsoft.com/office/officeart/2005/8/layout/chevron2"/>
    <dgm:cxn modelId="{ADF6E866-2AE4-4C66-AA81-C83F9CE6733A}" srcId="{4D3AAECC-2308-43A2-AB86-E5754470F7B2}" destId="{A947227C-3E8D-4E3D-B911-B0C42705AE66}" srcOrd="0" destOrd="0" parTransId="{A6B12F55-1311-4502-B8D8-FB3FB210782D}" sibTransId="{6DCB8379-CDE3-4A40-A6A8-AC15C0BB105D}"/>
    <dgm:cxn modelId="{526A1AE6-A970-47D5-AB0B-570AA3BDFFD1}" srcId="{6339EE43-2436-4794-B1BB-BFDD6E88DD21}" destId="{41F0D79D-AC30-46AE-BF8A-489ACAF821C5}" srcOrd="1" destOrd="0" parTransId="{1381FF0C-70F5-4E02-B765-BADE42FBB5FE}" sibTransId="{65707B37-D628-4A22-AB87-E95B243DF0C9}"/>
    <dgm:cxn modelId="{469B40EA-B0E6-4B5F-9E7A-C93FBD247630}" type="presOf" srcId="{63813ABA-3FE2-4D77-826A-ADAEABB01F6D}" destId="{8D91BC0F-D586-4FD1-8424-748E6AE85195}" srcOrd="0" destOrd="0" presId="urn:microsoft.com/office/officeart/2005/8/layout/chevron2"/>
    <dgm:cxn modelId="{BDDD46FD-C487-4073-8802-5E7EFAE8071E}" srcId="{6339EE43-2436-4794-B1BB-BFDD6E88DD21}" destId="{F4729617-D27D-4285-BC27-53A8C9F0CF4F}" srcOrd="2" destOrd="0" parTransId="{18734FDE-FADF-4F91-8623-91533514AFDD}" sibTransId="{90F7C478-DDB3-4BA2-9BF2-FF69DEF213D0}"/>
    <dgm:cxn modelId="{CA1E1F0E-242D-4908-8BBA-4B95DC96776E}" type="presOf" srcId="{F4729617-D27D-4285-BC27-53A8C9F0CF4F}" destId="{241C70B6-8DA8-4E0F-A7D4-C5BEDE00661F}" srcOrd="0" destOrd="0" presId="urn:microsoft.com/office/officeart/2005/8/layout/chevron2"/>
    <dgm:cxn modelId="{FB2601CE-DA47-408D-92B3-E4A52ACE14CC}" type="presOf" srcId="{6339EE43-2436-4794-B1BB-BFDD6E88DD21}" destId="{4D3C0A32-CD1E-415F-BCF8-BAE47AEF4A3C}" srcOrd="0" destOrd="0" presId="urn:microsoft.com/office/officeart/2005/8/layout/chevron2"/>
    <dgm:cxn modelId="{610845B1-5C25-423E-B0F5-87122C912DE2}" type="presOf" srcId="{601ECCC0-AD5C-426F-AC1C-1EB85D4439C7}" destId="{F3E927C5-18EC-4284-9CC2-7CC9606CEF8D}" srcOrd="0" destOrd="0" presId="urn:microsoft.com/office/officeart/2005/8/layout/chevron2"/>
    <dgm:cxn modelId="{E5B2690F-78EC-4E6F-92CF-979A3872B1C9}" srcId="{41F0D79D-AC30-46AE-BF8A-489ACAF821C5}" destId="{63813ABA-3FE2-4D77-826A-ADAEABB01F6D}" srcOrd="0" destOrd="0" parTransId="{720E5BA5-ECE7-46CA-8E0A-78B932720F76}" sibTransId="{4A68944A-E07C-464D-8898-EFF91AF79599}"/>
    <dgm:cxn modelId="{FAEDEDB1-F6D4-4EF2-8BEF-C5078A1F2A05}" srcId="{F4729617-D27D-4285-BC27-53A8C9F0CF4F}" destId="{601ECCC0-AD5C-426F-AC1C-1EB85D4439C7}" srcOrd="0" destOrd="0" parTransId="{A72CE58F-B41E-4A3D-B3A1-8F790525C080}" sibTransId="{24D77706-0E76-4E6C-8682-8517EEC00682}"/>
    <dgm:cxn modelId="{329B0331-DFCD-49E7-91CE-5473B38A7FB3}" type="presOf" srcId="{4D3AAECC-2308-43A2-AB86-E5754470F7B2}" destId="{FF2FA758-F154-4864-A599-49AA975CF93D}" srcOrd="0" destOrd="0" presId="urn:microsoft.com/office/officeart/2005/8/layout/chevron2"/>
    <dgm:cxn modelId="{2301E5DD-AC20-45D1-B9C4-AE305AF7AAF6}" type="presOf" srcId="{A947227C-3E8D-4E3D-B911-B0C42705AE66}" destId="{AB1AD69E-C800-4677-8666-D0AD6FDB9DD0}" srcOrd="0" destOrd="0" presId="urn:microsoft.com/office/officeart/2005/8/layout/chevron2"/>
    <dgm:cxn modelId="{890EC743-15C5-40C5-8DEE-953541392DFE}" type="presParOf" srcId="{4D3C0A32-CD1E-415F-BCF8-BAE47AEF4A3C}" destId="{F2666410-9940-40F7-A541-FF8FA6D80DA9}" srcOrd="0" destOrd="0" presId="urn:microsoft.com/office/officeart/2005/8/layout/chevron2"/>
    <dgm:cxn modelId="{68E37DDC-37F9-48AF-BCCD-0FE1A1E88F02}" type="presParOf" srcId="{F2666410-9940-40F7-A541-FF8FA6D80DA9}" destId="{FF2FA758-F154-4864-A599-49AA975CF93D}" srcOrd="0" destOrd="0" presId="urn:microsoft.com/office/officeart/2005/8/layout/chevron2"/>
    <dgm:cxn modelId="{21B5D8ED-FB77-4D5D-B362-C68915A60632}" type="presParOf" srcId="{F2666410-9940-40F7-A541-FF8FA6D80DA9}" destId="{AB1AD69E-C800-4677-8666-D0AD6FDB9DD0}" srcOrd="1" destOrd="0" presId="urn:microsoft.com/office/officeart/2005/8/layout/chevron2"/>
    <dgm:cxn modelId="{960E97B4-DE39-4E93-A778-533A10EB9F68}" type="presParOf" srcId="{4D3C0A32-CD1E-415F-BCF8-BAE47AEF4A3C}" destId="{1ADBB269-007F-48F8-9C0F-79FFCF61A57A}" srcOrd="1" destOrd="0" presId="urn:microsoft.com/office/officeart/2005/8/layout/chevron2"/>
    <dgm:cxn modelId="{C3EBF16B-C986-40DF-9827-0AB2513CE0D6}" type="presParOf" srcId="{4D3C0A32-CD1E-415F-BCF8-BAE47AEF4A3C}" destId="{BF92BD18-9062-4D72-9768-6A31D5AAD503}" srcOrd="2" destOrd="0" presId="urn:microsoft.com/office/officeart/2005/8/layout/chevron2"/>
    <dgm:cxn modelId="{63FFBE36-A0BC-44FD-ACED-3D1681D606B5}" type="presParOf" srcId="{BF92BD18-9062-4D72-9768-6A31D5AAD503}" destId="{CC3D8917-0BB1-48E6-8F32-D417229ED310}" srcOrd="0" destOrd="0" presId="urn:microsoft.com/office/officeart/2005/8/layout/chevron2"/>
    <dgm:cxn modelId="{C153A5BB-1AA7-4AE9-AF42-EA7F59536A75}" type="presParOf" srcId="{BF92BD18-9062-4D72-9768-6A31D5AAD503}" destId="{8D91BC0F-D586-4FD1-8424-748E6AE85195}" srcOrd="1" destOrd="0" presId="urn:microsoft.com/office/officeart/2005/8/layout/chevron2"/>
    <dgm:cxn modelId="{CF2B0C0F-F03E-4557-93E8-F393895E0531}" type="presParOf" srcId="{4D3C0A32-CD1E-415F-BCF8-BAE47AEF4A3C}" destId="{595AC6A8-8B98-4632-911E-69216B055B7F}" srcOrd="3" destOrd="0" presId="urn:microsoft.com/office/officeart/2005/8/layout/chevron2"/>
    <dgm:cxn modelId="{80001810-BA3C-4DB8-BDBC-CEC1112609E1}" type="presParOf" srcId="{4D3C0A32-CD1E-415F-BCF8-BAE47AEF4A3C}" destId="{95D36DAF-CF2E-40AA-AEA5-CD57554272FC}" srcOrd="4" destOrd="0" presId="urn:microsoft.com/office/officeart/2005/8/layout/chevron2"/>
    <dgm:cxn modelId="{0CB74605-8188-4B41-A1AF-73C8874E645E}" type="presParOf" srcId="{95D36DAF-CF2E-40AA-AEA5-CD57554272FC}" destId="{241C70B6-8DA8-4E0F-A7D4-C5BEDE00661F}" srcOrd="0" destOrd="0" presId="urn:microsoft.com/office/officeart/2005/8/layout/chevron2"/>
    <dgm:cxn modelId="{2EDD5CF3-F0EE-45A7-AA1B-1F9FD32C9B5A}" type="presParOf" srcId="{95D36DAF-CF2E-40AA-AEA5-CD57554272FC}" destId="{F3E927C5-18EC-4284-9CC2-7CC9606CEF8D}"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6339EE43-2436-4794-B1BB-BFDD6E88DD21}"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s-EC"/>
        </a:p>
      </dgm:t>
    </dgm:pt>
    <dgm:pt modelId="{4D3AAECC-2308-43A2-AB86-E5754470F7B2}">
      <dgm:prSet phldrT="[Texto]" custT="1"/>
      <dgm:spPr/>
      <dgm:t>
        <a:bodyPr/>
        <a:lstStyle/>
        <a:p>
          <a:pPr algn="just"/>
          <a:endParaRPr lang="es-EC" sz="1600" b="1" dirty="0"/>
        </a:p>
      </dgm:t>
    </dgm:pt>
    <dgm:pt modelId="{088C8C04-4606-4D52-A434-9CECB7BD3A89}" type="parTrans" cxnId="{3D9475D4-0375-4899-883F-2CDF7899D02A}">
      <dgm:prSet/>
      <dgm:spPr/>
      <dgm:t>
        <a:bodyPr/>
        <a:lstStyle/>
        <a:p>
          <a:pPr algn="just"/>
          <a:endParaRPr lang="es-EC"/>
        </a:p>
      </dgm:t>
    </dgm:pt>
    <dgm:pt modelId="{8A8E5719-BCD2-4445-BC91-B7239C6F355A}" type="sibTrans" cxnId="{3D9475D4-0375-4899-883F-2CDF7899D02A}">
      <dgm:prSet/>
      <dgm:spPr/>
      <dgm:t>
        <a:bodyPr/>
        <a:lstStyle/>
        <a:p>
          <a:pPr algn="just"/>
          <a:endParaRPr lang="es-EC"/>
        </a:p>
      </dgm:t>
    </dgm:pt>
    <dgm:pt modelId="{F4729617-D27D-4285-BC27-53A8C9F0CF4F}">
      <dgm:prSet phldrT="[Texto]" custT="1"/>
      <dgm:spPr/>
      <dgm:t>
        <a:bodyPr/>
        <a:lstStyle/>
        <a:p>
          <a:pPr algn="just"/>
          <a:endParaRPr lang="es-EC" sz="1600" b="1" dirty="0"/>
        </a:p>
      </dgm:t>
    </dgm:pt>
    <dgm:pt modelId="{18734FDE-FADF-4F91-8623-91533514AFDD}" type="parTrans" cxnId="{BDDD46FD-C487-4073-8802-5E7EFAE8071E}">
      <dgm:prSet/>
      <dgm:spPr/>
      <dgm:t>
        <a:bodyPr/>
        <a:lstStyle/>
        <a:p>
          <a:pPr algn="just"/>
          <a:endParaRPr lang="es-EC"/>
        </a:p>
      </dgm:t>
    </dgm:pt>
    <dgm:pt modelId="{90F7C478-DDB3-4BA2-9BF2-FF69DEF213D0}" type="sibTrans" cxnId="{BDDD46FD-C487-4073-8802-5E7EFAE8071E}">
      <dgm:prSet/>
      <dgm:spPr/>
      <dgm:t>
        <a:bodyPr/>
        <a:lstStyle/>
        <a:p>
          <a:pPr algn="just"/>
          <a:endParaRPr lang="es-EC"/>
        </a:p>
      </dgm:t>
    </dgm:pt>
    <dgm:pt modelId="{601ECCC0-AD5C-426F-AC1C-1EB85D4439C7}">
      <dgm:prSet phldrT="[Texto]" custT="1"/>
      <dgm:spPr/>
      <dgm:t>
        <a:bodyPr/>
        <a:lstStyle/>
        <a:p>
          <a:pPr algn="just"/>
          <a:r>
            <a:rPr lang="es-ES" sz="1600" b="1" dirty="0" smtClean="0">
              <a:solidFill>
                <a:schemeClr val="accent1">
                  <a:lumMod val="50000"/>
                </a:schemeClr>
              </a:solidFill>
            </a:rPr>
            <a:t>Con respecto al lenguaje comprensivo (escucha) y al lenguaje expresivo (habla) se sugiere a las maestras que continúen estimulando estos  mediante cuentos, juegos, diálogos con los niños etc., con la finalidad que mejore el proceso comunicativo de los niños.</a:t>
          </a:r>
          <a:endParaRPr lang="es-EC" sz="1600" dirty="0"/>
        </a:p>
      </dgm:t>
    </dgm:pt>
    <dgm:pt modelId="{A72CE58F-B41E-4A3D-B3A1-8F790525C080}" type="parTrans" cxnId="{FAEDEDB1-F6D4-4EF2-8BEF-C5078A1F2A05}">
      <dgm:prSet/>
      <dgm:spPr/>
      <dgm:t>
        <a:bodyPr/>
        <a:lstStyle/>
        <a:p>
          <a:pPr algn="just"/>
          <a:endParaRPr lang="es-EC"/>
        </a:p>
      </dgm:t>
    </dgm:pt>
    <dgm:pt modelId="{24D77706-0E76-4E6C-8682-8517EEC00682}" type="sibTrans" cxnId="{FAEDEDB1-F6D4-4EF2-8BEF-C5078A1F2A05}">
      <dgm:prSet/>
      <dgm:spPr/>
      <dgm:t>
        <a:bodyPr/>
        <a:lstStyle/>
        <a:p>
          <a:pPr algn="just"/>
          <a:endParaRPr lang="es-EC"/>
        </a:p>
      </dgm:t>
    </dgm:pt>
    <dgm:pt modelId="{A947227C-3E8D-4E3D-B911-B0C42705AE66}">
      <dgm:prSet phldrT="[Texto]" custT="1"/>
      <dgm:spPr/>
      <dgm:t>
        <a:bodyPr/>
        <a:lstStyle/>
        <a:p>
          <a:pPr algn="just"/>
          <a:r>
            <a:rPr lang="es-ES" sz="1600" b="1" dirty="0" smtClean="0">
              <a:solidFill>
                <a:schemeClr val="accent1">
                  <a:lumMod val="50000"/>
                </a:schemeClr>
              </a:solidFill>
            </a:rPr>
            <a:t>Para que el cuento infantil sea una estrategia metodológica se recomienda a las maestras planificarlo al menos una vez a la semana tomando en cuenta los siguientes elementos didácticos: objetivos, actividades, recursos, espacio y motivación. </a:t>
          </a:r>
          <a:endParaRPr lang="es-EC" sz="1600" dirty="0"/>
        </a:p>
      </dgm:t>
    </dgm:pt>
    <dgm:pt modelId="{A6B12F55-1311-4502-B8D8-FB3FB210782D}" type="parTrans" cxnId="{ADF6E866-2AE4-4C66-AA81-C83F9CE6733A}">
      <dgm:prSet/>
      <dgm:spPr/>
      <dgm:t>
        <a:bodyPr/>
        <a:lstStyle/>
        <a:p>
          <a:pPr algn="just"/>
          <a:endParaRPr lang="es-ES"/>
        </a:p>
      </dgm:t>
    </dgm:pt>
    <dgm:pt modelId="{6DCB8379-CDE3-4A40-A6A8-AC15C0BB105D}" type="sibTrans" cxnId="{ADF6E866-2AE4-4C66-AA81-C83F9CE6733A}">
      <dgm:prSet/>
      <dgm:spPr/>
      <dgm:t>
        <a:bodyPr/>
        <a:lstStyle/>
        <a:p>
          <a:pPr algn="just"/>
          <a:endParaRPr lang="es-ES"/>
        </a:p>
      </dgm:t>
    </dgm:pt>
    <dgm:pt modelId="{41F0D79D-AC30-46AE-BF8A-489ACAF821C5}">
      <dgm:prSet phldrT="[Texto]"/>
      <dgm:spPr/>
      <dgm:t>
        <a:bodyPr/>
        <a:lstStyle/>
        <a:p>
          <a:endParaRPr lang="es-EC" b="1" dirty="0"/>
        </a:p>
      </dgm:t>
    </dgm:pt>
    <dgm:pt modelId="{1381FF0C-70F5-4E02-B765-BADE42FBB5FE}" type="parTrans" cxnId="{526A1AE6-A970-47D5-AB0B-570AA3BDFFD1}">
      <dgm:prSet/>
      <dgm:spPr/>
      <dgm:t>
        <a:bodyPr/>
        <a:lstStyle/>
        <a:p>
          <a:endParaRPr lang="es-ES"/>
        </a:p>
      </dgm:t>
    </dgm:pt>
    <dgm:pt modelId="{65707B37-D628-4A22-AB87-E95B243DF0C9}" type="sibTrans" cxnId="{526A1AE6-A970-47D5-AB0B-570AA3BDFFD1}">
      <dgm:prSet/>
      <dgm:spPr/>
      <dgm:t>
        <a:bodyPr/>
        <a:lstStyle/>
        <a:p>
          <a:endParaRPr lang="es-ES"/>
        </a:p>
      </dgm:t>
    </dgm:pt>
    <dgm:pt modelId="{63813ABA-3FE2-4D77-826A-ADAEABB01F6D}">
      <dgm:prSet custT="1"/>
      <dgm:spPr/>
      <dgm:t>
        <a:bodyPr/>
        <a:lstStyle/>
        <a:p>
          <a:pPr algn="just"/>
          <a:r>
            <a:rPr lang="es-ES" sz="1600" b="1" dirty="0" smtClean="0">
              <a:solidFill>
                <a:schemeClr val="accent1">
                  <a:lumMod val="50000"/>
                </a:schemeClr>
              </a:solidFill>
            </a:rPr>
            <a:t>Siempre que se lee o se narra un cuento a los niños este tiene que tener alguna finalidad o propósito, es decir, que no se lo haga por llenar algún espacio, sino más bien que el cuento transmita algún valor, enseñanza, que invite al diálogo y que fomente las habilidades de los niños.</a:t>
          </a:r>
          <a:endParaRPr lang="es-ES" sz="1600" dirty="0"/>
        </a:p>
      </dgm:t>
    </dgm:pt>
    <dgm:pt modelId="{720E5BA5-ECE7-46CA-8E0A-78B932720F76}" type="parTrans" cxnId="{E5B2690F-78EC-4E6F-92CF-979A3872B1C9}">
      <dgm:prSet/>
      <dgm:spPr/>
      <dgm:t>
        <a:bodyPr/>
        <a:lstStyle/>
        <a:p>
          <a:endParaRPr lang="es-ES"/>
        </a:p>
      </dgm:t>
    </dgm:pt>
    <dgm:pt modelId="{4A68944A-E07C-464D-8898-EFF91AF79599}" type="sibTrans" cxnId="{E5B2690F-78EC-4E6F-92CF-979A3872B1C9}">
      <dgm:prSet/>
      <dgm:spPr/>
      <dgm:t>
        <a:bodyPr/>
        <a:lstStyle/>
        <a:p>
          <a:endParaRPr lang="es-ES"/>
        </a:p>
      </dgm:t>
    </dgm:pt>
    <dgm:pt modelId="{4D3C0A32-CD1E-415F-BCF8-BAE47AEF4A3C}" type="pres">
      <dgm:prSet presAssocID="{6339EE43-2436-4794-B1BB-BFDD6E88DD21}" presName="linearFlow" presStyleCnt="0">
        <dgm:presLayoutVars>
          <dgm:dir/>
          <dgm:animLvl val="lvl"/>
          <dgm:resizeHandles val="exact"/>
        </dgm:presLayoutVars>
      </dgm:prSet>
      <dgm:spPr/>
      <dgm:t>
        <a:bodyPr/>
        <a:lstStyle/>
        <a:p>
          <a:endParaRPr lang="es-EC"/>
        </a:p>
      </dgm:t>
    </dgm:pt>
    <dgm:pt modelId="{F2666410-9940-40F7-A541-FF8FA6D80DA9}" type="pres">
      <dgm:prSet presAssocID="{4D3AAECC-2308-43A2-AB86-E5754470F7B2}" presName="composite" presStyleCnt="0"/>
      <dgm:spPr/>
      <dgm:t>
        <a:bodyPr/>
        <a:lstStyle/>
        <a:p>
          <a:endParaRPr lang="es-MX"/>
        </a:p>
      </dgm:t>
    </dgm:pt>
    <dgm:pt modelId="{FF2FA758-F154-4864-A599-49AA975CF93D}" type="pres">
      <dgm:prSet presAssocID="{4D3AAECC-2308-43A2-AB86-E5754470F7B2}" presName="parentText" presStyleLbl="alignNode1" presStyleIdx="0" presStyleCnt="3">
        <dgm:presLayoutVars>
          <dgm:chMax val="1"/>
          <dgm:bulletEnabled val="1"/>
        </dgm:presLayoutVars>
      </dgm:prSet>
      <dgm:spPr/>
      <dgm:t>
        <a:bodyPr/>
        <a:lstStyle/>
        <a:p>
          <a:endParaRPr lang="es-EC"/>
        </a:p>
      </dgm:t>
    </dgm:pt>
    <dgm:pt modelId="{AB1AD69E-C800-4677-8666-D0AD6FDB9DD0}" type="pres">
      <dgm:prSet presAssocID="{4D3AAECC-2308-43A2-AB86-E5754470F7B2}" presName="descendantText" presStyleLbl="alignAcc1" presStyleIdx="0" presStyleCnt="3" custScaleY="93416">
        <dgm:presLayoutVars>
          <dgm:bulletEnabled val="1"/>
        </dgm:presLayoutVars>
      </dgm:prSet>
      <dgm:spPr/>
      <dgm:t>
        <a:bodyPr/>
        <a:lstStyle/>
        <a:p>
          <a:endParaRPr lang="es-EC"/>
        </a:p>
      </dgm:t>
    </dgm:pt>
    <dgm:pt modelId="{1ADBB269-007F-48F8-9C0F-79FFCF61A57A}" type="pres">
      <dgm:prSet presAssocID="{8A8E5719-BCD2-4445-BC91-B7239C6F355A}" presName="sp" presStyleCnt="0"/>
      <dgm:spPr/>
      <dgm:t>
        <a:bodyPr/>
        <a:lstStyle/>
        <a:p>
          <a:endParaRPr lang="es-MX"/>
        </a:p>
      </dgm:t>
    </dgm:pt>
    <dgm:pt modelId="{BF92BD18-9062-4D72-9768-6A31D5AAD503}" type="pres">
      <dgm:prSet presAssocID="{41F0D79D-AC30-46AE-BF8A-489ACAF821C5}" presName="composite" presStyleCnt="0"/>
      <dgm:spPr/>
    </dgm:pt>
    <dgm:pt modelId="{CC3D8917-0BB1-48E6-8F32-D417229ED310}" type="pres">
      <dgm:prSet presAssocID="{41F0D79D-AC30-46AE-BF8A-489ACAF821C5}" presName="parentText" presStyleLbl="alignNode1" presStyleIdx="1" presStyleCnt="3">
        <dgm:presLayoutVars>
          <dgm:chMax val="1"/>
          <dgm:bulletEnabled val="1"/>
        </dgm:presLayoutVars>
      </dgm:prSet>
      <dgm:spPr/>
      <dgm:t>
        <a:bodyPr/>
        <a:lstStyle/>
        <a:p>
          <a:endParaRPr lang="es-ES"/>
        </a:p>
      </dgm:t>
    </dgm:pt>
    <dgm:pt modelId="{8D91BC0F-D586-4FD1-8424-748E6AE85195}" type="pres">
      <dgm:prSet presAssocID="{41F0D79D-AC30-46AE-BF8A-489ACAF821C5}" presName="descendantText" presStyleLbl="alignAcc1" presStyleIdx="1" presStyleCnt="3" custScaleY="98198">
        <dgm:presLayoutVars>
          <dgm:bulletEnabled val="1"/>
        </dgm:presLayoutVars>
      </dgm:prSet>
      <dgm:spPr/>
      <dgm:t>
        <a:bodyPr/>
        <a:lstStyle/>
        <a:p>
          <a:endParaRPr lang="es-ES"/>
        </a:p>
      </dgm:t>
    </dgm:pt>
    <dgm:pt modelId="{595AC6A8-8B98-4632-911E-69216B055B7F}" type="pres">
      <dgm:prSet presAssocID="{65707B37-D628-4A22-AB87-E95B243DF0C9}" presName="sp" presStyleCnt="0"/>
      <dgm:spPr/>
    </dgm:pt>
    <dgm:pt modelId="{95D36DAF-CF2E-40AA-AEA5-CD57554272FC}" type="pres">
      <dgm:prSet presAssocID="{F4729617-D27D-4285-BC27-53A8C9F0CF4F}" presName="composite" presStyleCnt="0"/>
      <dgm:spPr/>
      <dgm:t>
        <a:bodyPr/>
        <a:lstStyle/>
        <a:p>
          <a:endParaRPr lang="es-MX"/>
        </a:p>
      </dgm:t>
    </dgm:pt>
    <dgm:pt modelId="{241C70B6-8DA8-4E0F-A7D4-C5BEDE00661F}" type="pres">
      <dgm:prSet presAssocID="{F4729617-D27D-4285-BC27-53A8C9F0CF4F}" presName="parentText" presStyleLbl="alignNode1" presStyleIdx="2" presStyleCnt="3">
        <dgm:presLayoutVars>
          <dgm:chMax val="1"/>
          <dgm:bulletEnabled val="1"/>
        </dgm:presLayoutVars>
      </dgm:prSet>
      <dgm:spPr/>
      <dgm:t>
        <a:bodyPr/>
        <a:lstStyle/>
        <a:p>
          <a:endParaRPr lang="es-EC"/>
        </a:p>
      </dgm:t>
    </dgm:pt>
    <dgm:pt modelId="{F3E927C5-18EC-4284-9CC2-7CC9606CEF8D}" type="pres">
      <dgm:prSet presAssocID="{F4729617-D27D-4285-BC27-53A8C9F0CF4F}" presName="descendantText" presStyleLbl="alignAcc1" presStyleIdx="2" presStyleCnt="3" custScaleY="97326">
        <dgm:presLayoutVars>
          <dgm:bulletEnabled val="1"/>
        </dgm:presLayoutVars>
      </dgm:prSet>
      <dgm:spPr/>
      <dgm:t>
        <a:bodyPr/>
        <a:lstStyle/>
        <a:p>
          <a:endParaRPr lang="es-EC"/>
        </a:p>
      </dgm:t>
    </dgm:pt>
  </dgm:ptLst>
  <dgm:cxnLst>
    <dgm:cxn modelId="{BDDD46FD-C487-4073-8802-5E7EFAE8071E}" srcId="{6339EE43-2436-4794-B1BB-BFDD6E88DD21}" destId="{F4729617-D27D-4285-BC27-53A8C9F0CF4F}" srcOrd="2" destOrd="0" parTransId="{18734FDE-FADF-4F91-8623-91533514AFDD}" sibTransId="{90F7C478-DDB3-4BA2-9BF2-FF69DEF213D0}"/>
    <dgm:cxn modelId="{B6B431FF-AF83-4E51-AD0D-2FD90E501FAD}" type="presOf" srcId="{41F0D79D-AC30-46AE-BF8A-489ACAF821C5}" destId="{CC3D8917-0BB1-48E6-8F32-D417229ED310}" srcOrd="0" destOrd="0" presId="urn:microsoft.com/office/officeart/2005/8/layout/chevron2"/>
    <dgm:cxn modelId="{861963CB-C206-4BA7-A905-B88A78DBB515}" type="presOf" srcId="{601ECCC0-AD5C-426F-AC1C-1EB85D4439C7}" destId="{F3E927C5-18EC-4284-9CC2-7CC9606CEF8D}" srcOrd="0" destOrd="0" presId="urn:microsoft.com/office/officeart/2005/8/layout/chevron2"/>
    <dgm:cxn modelId="{17866C0B-531D-481A-BD4F-045EA55EE75C}" type="presOf" srcId="{F4729617-D27D-4285-BC27-53A8C9F0CF4F}" destId="{241C70B6-8DA8-4E0F-A7D4-C5BEDE00661F}" srcOrd="0" destOrd="0" presId="urn:microsoft.com/office/officeart/2005/8/layout/chevron2"/>
    <dgm:cxn modelId="{3D9475D4-0375-4899-883F-2CDF7899D02A}" srcId="{6339EE43-2436-4794-B1BB-BFDD6E88DD21}" destId="{4D3AAECC-2308-43A2-AB86-E5754470F7B2}" srcOrd="0" destOrd="0" parTransId="{088C8C04-4606-4D52-A434-9CECB7BD3A89}" sibTransId="{8A8E5719-BCD2-4445-BC91-B7239C6F355A}"/>
    <dgm:cxn modelId="{E5B2690F-78EC-4E6F-92CF-979A3872B1C9}" srcId="{41F0D79D-AC30-46AE-BF8A-489ACAF821C5}" destId="{63813ABA-3FE2-4D77-826A-ADAEABB01F6D}" srcOrd="0" destOrd="0" parTransId="{720E5BA5-ECE7-46CA-8E0A-78B932720F76}" sibTransId="{4A68944A-E07C-464D-8898-EFF91AF79599}"/>
    <dgm:cxn modelId="{526A1AE6-A970-47D5-AB0B-570AA3BDFFD1}" srcId="{6339EE43-2436-4794-B1BB-BFDD6E88DD21}" destId="{41F0D79D-AC30-46AE-BF8A-489ACAF821C5}" srcOrd="1" destOrd="0" parTransId="{1381FF0C-70F5-4E02-B765-BADE42FBB5FE}" sibTransId="{65707B37-D628-4A22-AB87-E95B243DF0C9}"/>
    <dgm:cxn modelId="{ADF6E866-2AE4-4C66-AA81-C83F9CE6733A}" srcId="{4D3AAECC-2308-43A2-AB86-E5754470F7B2}" destId="{A947227C-3E8D-4E3D-B911-B0C42705AE66}" srcOrd="0" destOrd="0" parTransId="{A6B12F55-1311-4502-B8D8-FB3FB210782D}" sibTransId="{6DCB8379-CDE3-4A40-A6A8-AC15C0BB105D}"/>
    <dgm:cxn modelId="{06AE5E7C-86A2-4118-888E-ECAA092AB1A7}" type="presOf" srcId="{A947227C-3E8D-4E3D-B911-B0C42705AE66}" destId="{AB1AD69E-C800-4677-8666-D0AD6FDB9DD0}" srcOrd="0" destOrd="0" presId="urn:microsoft.com/office/officeart/2005/8/layout/chevron2"/>
    <dgm:cxn modelId="{925B01E4-54BE-4B46-A456-782894855F27}" type="presOf" srcId="{63813ABA-3FE2-4D77-826A-ADAEABB01F6D}" destId="{8D91BC0F-D586-4FD1-8424-748E6AE85195}" srcOrd="0" destOrd="0" presId="urn:microsoft.com/office/officeart/2005/8/layout/chevron2"/>
    <dgm:cxn modelId="{FAEDEDB1-F6D4-4EF2-8BEF-C5078A1F2A05}" srcId="{F4729617-D27D-4285-BC27-53A8C9F0CF4F}" destId="{601ECCC0-AD5C-426F-AC1C-1EB85D4439C7}" srcOrd="0" destOrd="0" parTransId="{A72CE58F-B41E-4A3D-B3A1-8F790525C080}" sibTransId="{24D77706-0E76-4E6C-8682-8517EEC00682}"/>
    <dgm:cxn modelId="{03929934-CD77-4909-8C62-37521434C39C}" type="presOf" srcId="{6339EE43-2436-4794-B1BB-BFDD6E88DD21}" destId="{4D3C0A32-CD1E-415F-BCF8-BAE47AEF4A3C}" srcOrd="0" destOrd="0" presId="urn:microsoft.com/office/officeart/2005/8/layout/chevron2"/>
    <dgm:cxn modelId="{43556BB5-3FBD-435E-AB0A-0CFF961DB43B}" type="presOf" srcId="{4D3AAECC-2308-43A2-AB86-E5754470F7B2}" destId="{FF2FA758-F154-4864-A599-49AA975CF93D}" srcOrd="0" destOrd="0" presId="urn:microsoft.com/office/officeart/2005/8/layout/chevron2"/>
    <dgm:cxn modelId="{DF0A2454-524A-4AF6-A0E6-71DB68049EC0}" type="presParOf" srcId="{4D3C0A32-CD1E-415F-BCF8-BAE47AEF4A3C}" destId="{F2666410-9940-40F7-A541-FF8FA6D80DA9}" srcOrd="0" destOrd="0" presId="urn:microsoft.com/office/officeart/2005/8/layout/chevron2"/>
    <dgm:cxn modelId="{5506BFBE-3599-47B3-9D18-4EE1CBC874F1}" type="presParOf" srcId="{F2666410-9940-40F7-A541-FF8FA6D80DA9}" destId="{FF2FA758-F154-4864-A599-49AA975CF93D}" srcOrd="0" destOrd="0" presId="urn:microsoft.com/office/officeart/2005/8/layout/chevron2"/>
    <dgm:cxn modelId="{1E275830-116A-43A9-B52D-7C5F2E53B12F}" type="presParOf" srcId="{F2666410-9940-40F7-A541-FF8FA6D80DA9}" destId="{AB1AD69E-C800-4677-8666-D0AD6FDB9DD0}" srcOrd="1" destOrd="0" presId="urn:microsoft.com/office/officeart/2005/8/layout/chevron2"/>
    <dgm:cxn modelId="{5E29152E-C2E1-4875-8368-247EDE3A5809}" type="presParOf" srcId="{4D3C0A32-CD1E-415F-BCF8-BAE47AEF4A3C}" destId="{1ADBB269-007F-48F8-9C0F-79FFCF61A57A}" srcOrd="1" destOrd="0" presId="urn:microsoft.com/office/officeart/2005/8/layout/chevron2"/>
    <dgm:cxn modelId="{879D4E22-7964-48FB-9165-38BAD9D1AAA4}" type="presParOf" srcId="{4D3C0A32-CD1E-415F-BCF8-BAE47AEF4A3C}" destId="{BF92BD18-9062-4D72-9768-6A31D5AAD503}" srcOrd="2" destOrd="0" presId="urn:microsoft.com/office/officeart/2005/8/layout/chevron2"/>
    <dgm:cxn modelId="{89E3D89C-279A-46FE-B9BE-EF906D90035D}" type="presParOf" srcId="{BF92BD18-9062-4D72-9768-6A31D5AAD503}" destId="{CC3D8917-0BB1-48E6-8F32-D417229ED310}" srcOrd="0" destOrd="0" presId="urn:microsoft.com/office/officeart/2005/8/layout/chevron2"/>
    <dgm:cxn modelId="{5ECE90C0-3538-466A-97BB-9BD357354E41}" type="presParOf" srcId="{BF92BD18-9062-4D72-9768-6A31D5AAD503}" destId="{8D91BC0F-D586-4FD1-8424-748E6AE85195}" srcOrd="1" destOrd="0" presId="urn:microsoft.com/office/officeart/2005/8/layout/chevron2"/>
    <dgm:cxn modelId="{447EE153-6171-488F-AA7A-8FE702B5838D}" type="presParOf" srcId="{4D3C0A32-CD1E-415F-BCF8-BAE47AEF4A3C}" destId="{595AC6A8-8B98-4632-911E-69216B055B7F}" srcOrd="3" destOrd="0" presId="urn:microsoft.com/office/officeart/2005/8/layout/chevron2"/>
    <dgm:cxn modelId="{618654E3-F308-44DB-A303-27291590028A}" type="presParOf" srcId="{4D3C0A32-CD1E-415F-BCF8-BAE47AEF4A3C}" destId="{95D36DAF-CF2E-40AA-AEA5-CD57554272FC}" srcOrd="4" destOrd="0" presId="urn:microsoft.com/office/officeart/2005/8/layout/chevron2"/>
    <dgm:cxn modelId="{987329FF-C11C-4D9E-8091-0E0ECEB64DB9}" type="presParOf" srcId="{95D36DAF-CF2E-40AA-AEA5-CD57554272FC}" destId="{241C70B6-8DA8-4E0F-A7D4-C5BEDE00661F}" srcOrd="0" destOrd="0" presId="urn:microsoft.com/office/officeart/2005/8/layout/chevron2"/>
    <dgm:cxn modelId="{73FA3608-823D-4448-9B61-72A7D338B8D5}" type="presParOf" srcId="{95D36DAF-CF2E-40AA-AEA5-CD57554272FC}" destId="{F3E927C5-18EC-4284-9CC2-7CC9606CEF8D}"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0.13736</cdr:x>
      <cdr:y>0</cdr:y>
    </cdr:from>
    <cdr:to>
      <cdr:x>0.79632</cdr:x>
      <cdr:y>0.06765</cdr:y>
    </cdr:to>
    <cdr:sp macro="" textlink="">
      <cdr:nvSpPr>
        <cdr:cNvPr id="2" name="1 CuadroTexto"/>
        <cdr:cNvSpPr txBox="1"/>
      </cdr:nvSpPr>
      <cdr:spPr>
        <a:xfrm xmlns:a="http://schemas.openxmlformats.org/drawingml/2006/main">
          <a:off x="714380" y="0"/>
          <a:ext cx="3427021" cy="19846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C426F5F-FB90-4265-97D0-27C2E3720AA9}" type="datetimeFigureOut">
              <a:rPr lang="es-MX"/>
              <a:pPr>
                <a:defRPr/>
              </a:pPr>
              <a:t>24/06/2014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DB9903C-A587-4B89-B3BE-EE354DA74E2B}"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DB9903C-A587-4B89-B3BE-EE354DA74E2B}" type="slidenum">
              <a:rPr lang="es-MX" smtClean="0"/>
              <a:pPr>
                <a:defRPr/>
              </a:pPr>
              <a:t>20</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DB9903C-A587-4B89-B3BE-EE354DA74E2B}" type="slidenum">
              <a:rPr lang="es-MX" smtClean="0"/>
              <a:pPr>
                <a:defRPr/>
              </a:pPr>
              <a:t>21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00FEA955-CE04-4AB2-B5A5-DC928E1427FF}" type="datetimeFigureOut">
              <a:rPr lang="es-EC"/>
              <a:pPr>
                <a:defRPr/>
              </a:pPr>
              <a:t>24/06/2014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2F3343D7-0F45-4366-B00E-F9C034711637}"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72A3D629-0785-4BCA-8E7C-8590071AA30E}" type="datetimeFigureOut">
              <a:rPr lang="es-EC"/>
              <a:pPr>
                <a:defRPr/>
              </a:pPr>
              <a:t>24/06/2014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1C3405D6-1E0E-4A4B-A914-D024F12DEAB6}"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2E658EB0-1BF8-4D46-A118-8276B76FB60F}" type="datetimeFigureOut">
              <a:rPr lang="es-EC"/>
              <a:pPr>
                <a:defRPr/>
              </a:pPr>
              <a:t>24/06/2014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3C93C7B1-7C6F-4EB4-8F77-4A774E57CC70}"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BEE32972-6087-45E5-8929-ABEB021ED326}" type="datetimeFigureOut">
              <a:rPr lang="es-EC"/>
              <a:pPr>
                <a:defRPr/>
              </a:pPr>
              <a:t>24/06/2014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332319BF-1DDB-4F4A-8871-FC2524748E73}"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CE44D4B-E2A5-42EF-9F63-1EDFF6D9C70F}" type="datetimeFigureOut">
              <a:rPr lang="es-EC"/>
              <a:pPr>
                <a:defRPr/>
              </a:pPr>
              <a:t>24/06/2014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72D7B012-C0C1-4506-BD35-D45C787C0147}"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8CBEB6A5-5789-401D-9B99-7E15373F7C13}" type="datetimeFigureOut">
              <a:rPr lang="es-EC"/>
              <a:pPr>
                <a:defRPr/>
              </a:pPr>
              <a:t>24/06/2014</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88684922-4B98-4EDD-9C78-43EB09FD8476}"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3CA614D4-5981-4E0C-A10E-155D939AF845}" type="datetimeFigureOut">
              <a:rPr lang="es-EC"/>
              <a:pPr>
                <a:defRPr/>
              </a:pPr>
              <a:t>24/06/2014</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2136C939-700C-4DA0-A408-A42D40A10DBC}"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36A20583-6CB5-47DF-9454-9A84BCCFB85D}" type="datetimeFigureOut">
              <a:rPr lang="es-EC"/>
              <a:pPr>
                <a:defRPr/>
              </a:pPr>
              <a:t>24/06/2014</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9FD1C229-922C-4168-B575-5FF1A4D4C8AA}"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0B164D2-6DDC-4BB6-A56D-EBEDBD78C092}" type="datetimeFigureOut">
              <a:rPr lang="es-EC"/>
              <a:pPr>
                <a:defRPr/>
              </a:pPr>
              <a:t>24/06/2014</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79C2CB06-62DA-4AA2-8D66-C7CF01B74D23}"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E1564BE-A988-40E9-AC97-6CAA2889CE11}" type="datetimeFigureOut">
              <a:rPr lang="es-EC"/>
              <a:pPr>
                <a:defRPr/>
              </a:pPr>
              <a:t>24/06/2014</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531EEE96-4F1E-499C-8B43-88CD5D42F2FD}"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50FC36-F603-4A24-A138-AFEF3300E0AB}" type="datetimeFigureOut">
              <a:rPr lang="es-EC"/>
              <a:pPr>
                <a:defRPr/>
              </a:pPr>
              <a:t>24/06/2014</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731BD2FF-6F33-4BCD-ACDC-CEB7C136B0D2}"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130296-8E90-4F08-ACED-02F9A197B339}" type="datetimeFigureOut">
              <a:rPr lang="es-EC"/>
              <a:pPr>
                <a:defRPr/>
              </a:pPr>
              <a:t>24/06/2014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466FA9-76F3-463C-AAFA-2C9018F05C22}"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hontanar3b.blogspot.com/2008/11/liceo-bilingue-hontanar-3b-2008-2009.html"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64000"/>
              </a:srgbClr>
            </a:gs>
            <a:gs pos="50000">
              <a:schemeClr val="accent3">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5" name="7 Marcador de contenido"/>
          <p:cNvSpPr txBox="1">
            <a:spLocks/>
          </p:cNvSpPr>
          <p:nvPr/>
        </p:nvSpPr>
        <p:spPr>
          <a:xfrm>
            <a:off x="900113" y="1773238"/>
            <a:ext cx="7127875" cy="4065587"/>
          </a:xfrm>
          <a:prstGeom prst="rect">
            <a:avLst/>
          </a:prstGeom>
        </p:spPr>
        <p:txBody>
          <a:bodyPr>
            <a:normAutofit fontScale="92500"/>
          </a:bodyPr>
          <a:lstStyle/>
          <a:p>
            <a:pPr algn="just" eaLnBrk="0" fontAlgn="auto" hangingPunct="0">
              <a:spcBef>
                <a:spcPct val="20000"/>
              </a:spcBef>
              <a:buFont typeface="Wingdings 2" charset="2"/>
              <a:buNone/>
              <a:defRPr/>
            </a:pPr>
            <a:endParaRPr lang="es-AR" sz="3200" b="1" dirty="0">
              <a:latin typeface="+mn-lt"/>
              <a:cs typeface="+mn-cs"/>
            </a:endParaRPr>
          </a:p>
          <a:p>
            <a:pPr algn="ctr" eaLnBrk="0" fontAlgn="auto" hangingPunct="0">
              <a:spcBef>
                <a:spcPct val="20000"/>
              </a:spcBef>
              <a:buFont typeface="Wingdings 2" charset="2"/>
              <a:buNone/>
              <a:defRPr/>
            </a:pPr>
            <a:r>
              <a:rPr lang="es-AR" sz="2400" b="1" dirty="0">
                <a:latin typeface="+mn-lt"/>
                <a:cs typeface="+mn-cs"/>
              </a:rPr>
              <a:t>Trabajo de investigación previo a la obtención del título de:</a:t>
            </a:r>
          </a:p>
          <a:p>
            <a:pPr algn="just" eaLnBrk="0" fontAlgn="auto" hangingPunct="0">
              <a:spcBef>
                <a:spcPct val="20000"/>
              </a:spcBef>
              <a:buFont typeface="Wingdings 2" charset="2"/>
              <a:buNone/>
              <a:defRPr/>
            </a:pPr>
            <a:endParaRPr lang="es-AR" sz="2400" b="1" dirty="0">
              <a:latin typeface="+mn-lt"/>
              <a:cs typeface="+mn-cs"/>
            </a:endParaRPr>
          </a:p>
          <a:p>
            <a:pPr algn="ctr" eaLnBrk="0" fontAlgn="auto" hangingPunct="0">
              <a:spcBef>
                <a:spcPct val="20000"/>
              </a:spcBef>
              <a:buFont typeface="Wingdings 2" charset="2"/>
              <a:buNone/>
              <a:defRPr/>
            </a:pPr>
            <a:r>
              <a:rPr lang="es-AR" sz="2400" b="1" dirty="0">
                <a:latin typeface="+mn-lt"/>
                <a:cs typeface="+mn-cs"/>
              </a:rPr>
              <a:t> LICENCIADA EN CIENCIAS DE LA EDUCACIÓN, MENCIÓN: </a:t>
            </a:r>
          </a:p>
          <a:p>
            <a:pPr algn="ctr" eaLnBrk="0" fontAlgn="auto" hangingPunct="0">
              <a:spcBef>
                <a:spcPct val="20000"/>
              </a:spcBef>
              <a:buFont typeface="Wingdings 2" charset="2"/>
              <a:buNone/>
              <a:defRPr/>
            </a:pPr>
            <a:r>
              <a:rPr lang="es-AR" sz="2400" b="1" dirty="0">
                <a:latin typeface="+mn-lt"/>
                <a:cs typeface="+mn-cs"/>
              </a:rPr>
              <a:t>“EDUCACIÓN INFANTIL”</a:t>
            </a:r>
            <a:endParaRPr lang="es-EC" sz="2400" dirty="0">
              <a:latin typeface="+mn-lt"/>
              <a:cs typeface="+mn-cs"/>
            </a:endParaRPr>
          </a:p>
          <a:p>
            <a:pPr marL="342900" indent="-342900" eaLnBrk="0" fontAlgn="auto" hangingPunct="0">
              <a:spcBef>
                <a:spcPct val="20000"/>
              </a:spcBef>
              <a:buFont typeface="Wingdings 2" charset="2"/>
              <a:buChar char=""/>
              <a:defRPr/>
            </a:pPr>
            <a:endParaRPr lang="es-EC" sz="3200" dirty="0">
              <a:latin typeface="+mn-lt"/>
              <a:cs typeface="+mn-cs"/>
            </a:endParaRPr>
          </a:p>
          <a:p>
            <a:pPr marL="342900" indent="-342900" eaLnBrk="0" fontAlgn="auto" hangingPunct="0">
              <a:spcBef>
                <a:spcPct val="20000"/>
              </a:spcBef>
              <a:buFont typeface="Wingdings 2" charset="2"/>
              <a:buChar char=""/>
              <a:defRPr/>
            </a:pPr>
            <a:endParaRPr lang="es-EC" sz="3200" dirty="0">
              <a:latin typeface="+mn-lt"/>
              <a:cs typeface="+mn-cs"/>
            </a:endParaRPr>
          </a:p>
          <a:p>
            <a:pPr algn="r" eaLnBrk="0" fontAlgn="auto" hangingPunct="0">
              <a:spcBef>
                <a:spcPct val="20000"/>
              </a:spcBef>
              <a:buFont typeface="Wingdings 2" charset="2"/>
              <a:buNone/>
              <a:defRPr/>
            </a:pPr>
            <a:r>
              <a:rPr lang="es-EC" sz="2400" b="1" dirty="0" smtClean="0">
                <a:latin typeface="+mn-lt"/>
                <a:cs typeface="+mn-cs"/>
              </a:rPr>
              <a:t>            AUTORA</a:t>
            </a:r>
            <a:r>
              <a:rPr lang="es-EC" sz="2400" b="1" dirty="0">
                <a:latin typeface="+mn-lt"/>
                <a:cs typeface="+mn-cs"/>
              </a:rPr>
              <a:t>: </a:t>
            </a:r>
            <a:r>
              <a:rPr lang="es-EC" sz="2400" b="1" dirty="0" smtClean="0">
                <a:latin typeface="+mn-lt"/>
                <a:cs typeface="+mn-cs"/>
              </a:rPr>
              <a:t> VACA ECHEVERRÍA SANDRA CRISTINA.</a:t>
            </a:r>
            <a:endParaRPr lang="es-EC" sz="2400" b="1" dirty="0">
              <a:latin typeface="+mn-lt"/>
              <a:cs typeface="+mn-cs"/>
            </a:endParaRP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332656"/>
            <a:ext cx="6120680"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FUNDAMENTACIÓN TEÓRICA</a:t>
            </a:r>
          </a:p>
        </p:txBody>
      </p:sp>
      <p:sp>
        <p:nvSpPr>
          <p:cNvPr id="7" name="6 Rectángulo redondeado"/>
          <p:cNvSpPr/>
          <p:nvPr/>
        </p:nvSpPr>
        <p:spPr>
          <a:xfrm>
            <a:off x="2714612" y="1500174"/>
            <a:ext cx="3714776" cy="714380"/>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2714612" y="1643050"/>
            <a:ext cx="3714776" cy="369332"/>
          </a:xfrm>
          <a:prstGeom prst="rect">
            <a:avLst/>
          </a:prstGeom>
          <a:noFill/>
        </p:spPr>
        <p:txBody>
          <a:bodyPr wrap="square" rtlCol="0">
            <a:spAutoFit/>
          </a:bodyPr>
          <a:lstStyle/>
          <a:p>
            <a:r>
              <a:rPr lang="es-ES" b="1" dirty="0" smtClean="0">
                <a:solidFill>
                  <a:srgbClr val="E20000"/>
                </a:solidFill>
              </a:rPr>
              <a:t>HABILIDADES COMUNICATIVAS </a:t>
            </a:r>
            <a:endParaRPr lang="es-ES" b="1" dirty="0">
              <a:solidFill>
                <a:srgbClr val="E20000"/>
              </a:solidFill>
            </a:endParaRPr>
          </a:p>
        </p:txBody>
      </p:sp>
      <p:sp>
        <p:nvSpPr>
          <p:cNvPr id="10" name="9 Rectángulo redondeado"/>
          <p:cNvSpPr/>
          <p:nvPr/>
        </p:nvSpPr>
        <p:spPr>
          <a:xfrm>
            <a:off x="785786" y="4500570"/>
            <a:ext cx="2214578" cy="1000132"/>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2" name="11 CuadroTexto"/>
          <p:cNvSpPr txBox="1"/>
          <p:nvPr/>
        </p:nvSpPr>
        <p:spPr>
          <a:xfrm>
            <a:off x="857224" y="4701613"/>
            <a:ext cx="2071702" cy="584775"/>
          </a:xfrm>
          <a:prstGeom prst="rect">
            <a:avLst/>
          </a:prstGeom>
          <a:noFill/>
        </p:spPr>
        <p:txBody>
          <a:bodyPr wrap="square" rtlCol="0">
            <a:spAutoFit/>
          </a:bodyPr>
          <a:lstStyle/>
          <a:p>
            <a:pPr algn="ctr"/>
            <a:r>
              <a:rPr lang="es-ES" sz="1600" b="1" dirty="0" smtClean="0">
                <a:solidFill>
                  <a:schemeClr val="accent1">
                    <a:lumMod val="50000"/>
                  </a:schemeClr>
                </a:solidFill>
              </a:rPr>
              <a:t>FACTORES </a:t>
            </a:r>
          </a:p>
          <a:p>
            <a:pPr algn="ctr"/>
            <a:r>
              <a:rPr lang="es-ES" sz="1600" b="1" dirty="0" smtClean="0">
                <a:solidFill>
                  <a:schemeClr val="accent1">
                    <a:lumMod val="50000"/>
                  </a:schemeClr>
                </a:solidFill>
              </a:rPr>
              <a:t>NEUROLÓGICOS  </a:t>
            </a:r>
            <a:endParaRPr lang="es-ES" sz="1600" b="1" dirty="0">
              <a:solidFill>
                <a:schemeClr val="accent1">
                  <a:lumMod val="50000"/>
                </a:schemeClr>
              </a:solidFill>
            </a:endParaRPr>
          </a:p>
        </p:txBody>
      </p:sp>
      <p:sp>
        <p:nvSpPr>
          <p:cNvPr id="14" name="13 Rectángulo redondeado"/>
          <p:cNvSpPr/>
          <p:nvPr/>
        </p:nvSpPr>
        <p:spPr>
          <a:xfrm>
            <a:off x="3500430" y="4500570"/>
            <a:ext cx="2214578" cy="1000132"/>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6" name="15 CuadroTexto"/>
          <p:cNvSpPr txBox="1"/>
          <p:nvPr/>
        </p:nvSpPr>
        <p:spPr>
          <a:xfrm>
            <a:off x="3571868" y="4598267"/>
            <a:ext cx="2071702" cy="830997"/>
          </a:xfrm>
          <a:prstGeom prst="rect">
            <a:avLst/>
          </a:prstGeom>
          <a:noFill/>
        </p:spPr>
        <p:txBody>
          <a:bodyPr wrap="square" rtlCol="0">
            <a:spAutoFit/>
          </a:bodyPr>
          <a:lstStyle/>
          <a:p>
            <a:pPr algn="ctr"/>
            <a:r>
              <a:rPr lang="es-ES" sz="1600" b="1" dirty="0" smtClean="0">
                <a:solidFill>
                  <a:schemeClr val="accent1">
                    <a:lumMod val="50000"/>
                  </a:schemeClr>
                </a:solidFill>
              </a:rPr>
              <a:t>JEAN PIAGET Y LAS HABILIDADES COMUNUCATIVAS </a:t>
            </a:r>
            <a:endParaRPr lang="es-ES" sz="1600" b="1" dirty="0">
              <a:solidFill>
                <a:schemeClr val="accent1">
                  <a:lumMod val="50000"/>
                </a:schemeClr>
              </a:solidFill>
            </a:endParaRPr>
          </a:p>
        </p:txBody>
      </p:sp>
      <p:sp>
        <p:nvSpPr>
          <p:cNvPr id="17" name="16 Rectángulo redondeado"/>
          <p:cNvSpPr/>
          <p:nvPr/>
        </p:nvSpPr>
        <p:spPr>
          <a:xfrm>
            <a:off x="6000760" y="4500570"/>
            <a:ext cx="2214578" cy="1000132"/>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8" name="17 CuadroTexto"/>
          <p:cNvSpPr txBox="1"/>
          <p:nvPr/>
        </p:nvSpPr>
        <p:spPr>
          <a:xfrm>
            <a:off x="6072198" y="4598267"/>
            <a:ext cx="2000264" cy="830997"/>
          </a:xfrm>
          <a:prstGeom prst="rect">
            <a:avLst/>
          </a:prstGeom>
          <a:noFill/>
        </p:spPr>
        <p:txBody>
          <a:bodyPr wrap="square" rtlCol="0">
            <a:spAutoFit/>
          </a:bodyPr>
          <a:lstStyle/>
          <a:p>
            <a:pPr algn="ctr"/>
            <a:r>
              <a:rPr lang="es-ES" sz="1600" b="1" dirty="0" smtClean="0">
                <a:solidFill>
                  <a:schemeClr val="accent1">
                    <a:lumMod val="50000"/>
                  </a:schemeClr>
                </a:solidFill>
              </a:rPr>
              <a:t>HABILIDADES COMUNICATIVAS DE 3 A 4 AÑOS</a:t>
            </a:r>
            <a:endParaRPr lang="es-ES" sz="1600" b="1" dirty="0">
              <a:solidFill>
                <a:schemeClr val="accent1">
                  <a:lumMod val="50000"/>
                </a:schemeClr>
              </a:solidFill>
            </a:endParaRPr>
          </a:p>
        </p:txBody>
      </p:sp>
      <p:sp>
        <p:nvSpPr>
          <p:cNvPr id="19" name="18 Rectángulo redondeado"/>
          <p:cNvSpPr/>
          <p:nvPr/>
        </p:nvSpPr>
        <p:spPr>
          <a:xfrm>
            <a:off x="2786050" y="2714620"/>
            <a:ext cx="3571900" cy="928694"/>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2928926" y="2786058"/>
            <a:ext cx="3357586" cy="830997"/>
          </a:xfrm>
          <a:prstGeom prst="rect">
            <a:avLst/>
          </a:prstGeom>
          <a:noFill/>
        </p:spPr>
        <p:txBody>
          <a:bodyPr wrap="square" rtlCol="0">
            <a:spAutoFit/>
          </a:bodyPr>
          <a:lstStyle/>
          <a:p>
            <a:pPr algn="ctr"/>
            <a:r>
              <a:rPr lang="es-ES" sz="1600" b="1" dirty="0" smtClean="0">
                <a:solidFill>
                  <a:schemeClr val="accent1">
                    <a:lumMod val="50000"/>
                  </a:schemeClr>
                </a:solidFill>
              </a:rPr>
              <a:t>DESARROLLO DE LAS HABILIDADES COMUNICATIVAS EN LA INFANCIA  </a:t>
            </a:r>
            <a:endParaRPr lang="es-ES" sz="1600" b="1" dirty="0">
              <a:solidFill>
                <a:schemeClr val="accent1">
                  <a:lumMod val="50000"/>
                </a:schemeClr>
              </a:solidFill>
            </a:endParaRPr>
          </a:p>
        </p:txBody>
      </p:sp>
      <p:cxnSp>
        <p:nvCxnSpPr>
          <p:cNvPr id="22" name="21 Conector recto"/>
          <p:cNvCxnSpPr>
            <a:stCxn id="7" idx="2"/>
            <a:endCxn id="19" idx="0"/>
          </p:cNvCxnSpPr>
          <p:nvPr/>
        </p:nvCxnSpPr>
        <p:spPr>
          <a:xfrm rot="5400000">
            <a:off x="4321967" y="2464587"/>
            <a:ext cx="500066" cy="1588"/>
          </a:xfrm>
          <a:prstGeom prst="line">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19" idx="2"/>
            <a:endCxn id="17" idx="0"/>
          </p:cNvCxnSpPr>
          <p:nvPr/>
        </p:nvCxnSpPr>
        <p:spPr>
          <a:xfrm rot="16200000" flipH="1">
            <a:off x="5411396" y="2803917"/>
            <a:ext cx="857256" cy="2536049"/>
          </a:xfrm>
          <a:prstGeom prst="bentConnector3">
            <a:avLst>
              <a:gd name="adj1" fmla="val 50000"/>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cxnSp>
        <p:nvCxnSpPr>
          <p:cNvPr id="44" name="43 Conector angular"/>
          <p:cNvCxnSpPr>
            <a:stCxn id="19" idx="2"/>
            <a:endCxn id="10" idx="0"/>
          </p:cNvCxnSpPr>
          <p:nvPr/>
        </p:nvCxnSpPr>
        <p:spPr>
          <a:xfrm rot="5400000">
            <a:off x="2803910" y="2732480"/>
            <a:ext cx="857256" cy="2678925"/>
          </a:xfrm>
          <a:prstGeom prst="bentConnector3">
            <a:avLst>
              <a:gd name="adj1" fmla="val 50000"/>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rot="5400000" flipH="1" flipV="1">
            <a:off x="4358480" y="4286256"/>
            <a:ext cx="428628" cy="1588"/>
          </a:xfrm>
          <a:prstGeom prst="line">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785786" y="2428868"/>
            <a:ext cx="2214578" cy="714380"/>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2" name="11 CuadroTexto"/>
          <p:cNvSpPr txBox="1"/>
          <p:nvPr/>
        </p:nvSpPr>
        <p:spPr>
          <a:xfrm>
            <a:off x="928662" y="2500307"/>
            <a:ext cx="1928826" cy="584775"/>
          </a:xfrm>
          <a:prstGeom prst="rect">
            <a:avLst/>
          </a:prstGeom>
          <a:noFill/>
        </p:spPr>
        <p:txBody>
          <a:bodyPr wrap="square" rtlCol="0">
            <a:spAutoFit/>
          </a:bodyPr>
          <a:lstStyle/>
          <a:p>
            <a:pPr algn="ctr"/>
            <a:r>
              <a:rPr lang="es-ES" sz="1600" b="1" dirty="0" smtClean="0">
                <a:solidFill>
                  <a:schemeClr val="accent1">
                    <a:lumMod val="50000"/>
                  </a:schemeClr>
                </a:solidFill>
              </a:rPr>
              <a:t>PERSPECTIVA  PEDAGÓGICA  </a:t>
            </a:r>
            <a:endParaRPr lang="es-ES" sz="1600" b="1" dirty="0">
              <a:solidFill>
                <a:schemeClr val="accent1">
                  <a:lumMod val="50000"/>
                </a:schemeClr>
              </a:solidFill>
            </a:endParaRPr>
          </a:p>
        </p:txBody>
      </p:sp>
      <p:sp>
        <p:nvSpPr>
          <p:cNvPr id="14" name="13 Rectángulo redondeado"/>
          <p:cNvSpPr/>
          <p:nvPr/>
        </p:nvSpPr>
        <p:spPr>
          <a:xfrm>
            <a:off x="3500430" y="2428868"/>
            <a:ext cx="2214578" cy="714380"/>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6" name="15 CuadroTexto"/>
          <p:cNvSpPr txBox="1"/>
          <p:nvPr/>
        </p:nvSpPr>
        <p:spPr>
          <a:xfrm>
            <a:off x="3571868" y="2500306"/>
            <a:ext cx="2071702" cy="584775"/>
          </a:xfrm>
          <a:prstGeom prst="rect">
            <a:avLst/>
          </a:prstGeom>
          <a:noFill/>
        </p:spPr>
        <p:txBody>
          <a:bodyPr wrap="square" rtlCol="0">
            <a:spAutoFit/>
          </a:bodyPr>
          <a:lstStyle/>
          <a:p>
            <a:pPr algn="ctr"/>
            <a:r>
              <a:rPr lang="es-ES" sz="1600" b="1" dirty="0" smtClean="0">
                <a:solidFill>
                  <a:schemeClr val="accent1">
                    <a:lumMod val="50000"/>
                  </a:schemeClr>
                </a:solidFill>
              </a:rPr>
              <a:t>PERSPECTIVA</a:t>
            </a:r>
          </a:p>
          <a:p>
            <a:pPr algn="ctr"/>
            <a:r>
              <a:rPr lang="es-ES" sz="1600" b="1" dirty="0" smtClean="0">
                <a:solidFill>
                  <a:schemeClr val="accent1">
                    <a:lumMod val="50000"/>
                  </a:schemeClr>
                </a:solidFill>
              </a:rPr>
              <a:t>LÚDICA </a:t>
            </a:r>
            <a:endParaRPr lang="es-ES" sz="1600" b="1" dirty="0">
              <a:solidFill>
                <a:schemeClr val="accent1">
                  <a:lumMod val="50000"/>
                </a:schemeClr>
              </a:solidFill>
            </a:endParaRPr>
          </a:p>
        </p:txBody>
      </p:sp>
      <p:sp>
        <p:nvSpPr>
          <p:cNvPr id="17" name="16 Rectángulo redondeado"/>
          <p:cNvSpPr/>
          <p:nvPr/>
        </p:nvSpPr>
        <p:spPr>
          <a:xfrm>
            <a:off x="6000760" y="2428868"/>
            <a:ext cx="2214578" cy="714380"/>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8" name="17 CuadroTexto"/>
          <p:cNvSpPr txBox="1"/>
          <p:nvPr/>
        </p:nvSpPr>
        <p:spPr>
          <a:xfrm>
            <a:off x="6143636" y="2500306"/>
            <a:ext cx="2000264" cy="584775"/>
          </a:xfrm>
          <a:prstGeom prst="rect">
            <a:avLst/>
          </a:prstGeom>
          <a:noFill/>
        </p:spPr>
        <p:txBody>
          <a:bodyPr wrap="square" rtlCol="0">
            <a:spAutoFit/>
          </a:bodyPr>
          <a:lstStyle/>
          <a:p>
            <a:pPr algn="ctr"/>
            <a:r>
              <a:rPr lang="es-ES" sz="1600" b="1" dirty="0" smtClean="0">
                <a:solidFill>
                  <a:schemeClr val="accent1">
                    <a:lumMod val="50000"/>
                  </a:schemeClr>
                </a:solidFill>
              </a:rPr>
              <a:t>PERSPECTIVA COMUNICATIVA</a:t>
            </a:r>
            <a:endParaRPr lang="es-ES" sz="1600" b="1" dirty="0">
              <a:solidFill>
                <a:schemeClr val="accent1">
                  <a:lumMod val="50000"/>
                </a:schemeClr>
              </a:solidFill>
            </a:endParaRPr>
          </a:p>
        </p:txBody>
      </p:sp>
      <p:sp>
        <p:nvSpPr>
          <p:cNvPr id="19" name="18 Rectángulo redondeado"/>
          <p:cNvSpPr/>
          <p:nvPr/>
        </p:nvSpPr>
        <p:spPr>
          <a:xfrm>
            <a:off x="3143240" y="785794"/>
            <a:ext cx="2928958" cy="571504"/>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3286116" y="875868"/>
            <a:ext cx="2643206" cy="369332"/>
          </a:xfrm>
          <a:prstGeom prst="rect">
            <a:avLst/>
          </a:prstGeom>
          <a:noFill/>
        </p:spPr>
        <p:txBody>
          <a:bodyPr wrap="square" rtlCol="0">
            <a:spAutoFit/>
          </a:bodyPr>
          <a:lstStyle/>
          <a:p>
            <a:pPr algn="ctr"/>
            <a:r>
              <a:rPr lang="es-ES" b="1" dirty="0" smtClean="0">
                <a:solidFill>
                  <a:srgbClr val="E20000"/>
                </a:solidFill>
              </a:rPr>
              <a:t>EL CUENTO INFANTIL</a:t>
            </a:r>
            <a:endParaRPr lang="es-ES" b="1" dirty="0">
              <a:solidFill>
                <a:srgbClr val="E20000"/>
              </a:solidFill>
            </a:endParaRPr>
          </a:p>
        </p:txBody>
      </p:sp>
      <p:cxnSp>
        <p:nvCxnSpPr>
          <p:cNvPr id="28" name="27 Conector angular"/>
          <p:cNvCxnSpPr>
            <a:stCxn id="19" idx="2"/>
            <a:endCxn id="17" idx="0"/>
          </p:cNvCxnSpPr>
          <p:nvPr/>
        </p:nvCxnSpPr>
        <p:spPr>
          <a:xfrm rot="16200000" flipH="1">
            <a:off x="5322099" y="642918"/>
            <a:ext cx="1071570" cy="2500330"/>
          </a:xfrm>
          <a:prstGeom prst="bentConnector3">
            <a:avLst>
              <a:gd name="adj1" fmla="val 50000"/>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cxnSp>
        <p:nvCxnSpPr>
          <p:cNvPr id="44" name="43 Conector angular"/>
          <p:cNvCxnSpPr>
            <a:stCxn id="19" idx="2"/>
            <a:endCxn id="10" idx="0"/>
          </p:cNvCxnSpPr>
          <p:nvPr/>
        </p:nvCxnSpPr>
        <p:spPr>
          <a:xfrm rot="5400000">
            <a:off x="2714612" y="535761"/>
            <a:ext cx="1071570" cy="2714644"/>
          </a:xfrm>
          <a:prstGeom prst="bentConnector3">
            <a:avLst>
              <a:gd name="adj1" fmla="val 50000"/>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sp>
        <p:nvSpPr>
          <p:cNvPr id="33" name="32 Rectángulo redondeado"/>
          <p:cNvSpPr/>
          <p:nvPr/>
        </p:nvSpPr>
        <p:spPr>
          <a:xfrm>
            <a:off x="3357554" y="4143380"/>
            <a:ext cx="2428892" cy="571504"/>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3571868" y="4214818"/>
            <a:ext cx="2000264" cy="369332"/>
          </a:xfrm>
          <a:prstGeom prst="rect">
            <a:avLst/>
          </a:prstGeom>
          <a:noFill/>
        </p:spPr>
        <p:txBody>
          <a:bodyPr wrap="square" rtlCol="0">
            <a:spAutoFit/>
          </a:bodyPr>
          <a:lstStyle/>
          <a:p>
            <a:pPr algn="ctr"/>
            <a:r>
              <a:rPr lang="es-ES" b="1" dirty="0" smtClean="0">
                <a:solidFill>
                  <a:srgbClr val="E20000"/>
                </a:solidFill>
              </a:rPr>
              <a:t>ESTRATEGIA</a:t>
            </a:r>
            <a:endParaRPr lang="es-ES" b="1" dirty="0">
              <a:solidFill>
                <a:srgbClr val="E20000"/>
              </a:solidFill>
            </a:endParaRPr>
          </a:p>
        </p:txBody>
      </p:sp>
      <p:sp>
        <p:nvSpPr>
          <p:cNvPr id="35" name="34 Rectángulo redondeado"/>
          <p:cNvSpPr/>
          <p:nvPr/>
        </p:nvSpPr>
        <p:spPr>
          <a:xfrm>
            <a:off x="1928794" y="5572140"/>
            <a:ext cx="2214578" cy="785818"/>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36" name="35 Rectángulo redondeado"/>
          <p:cNvSpPr/>
          <p:nvPr/>
        </p:nvSpPr>
        <p:spPr>
          <a:xfrm>
            <a:off x="5000628" y="5572140"/>
            <a:ext cx="2214578" cy="857256"/>
          </a:xfrm>
          <a:prstGeom prst="roundRect">
            <a:avLst/>
          </a:prstGeom>
          <a:blipFill>
            <a:blip r:embed="rId2"/>
            <a:tile tx="0" ty="0" sx="100000" sy="100000" flip="none" algn="tl"/>
          </a:blipFill>
          <a:ln>
            <a:solidFill>
              <a:srgbClr val="00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37" name="36 CuadroTexto"/>
          <p:cNvSpPr txBox="1"/>
          <p:nvPr/>
        </p:nvSpPr>
        <p:spPr>
          <a:xfrm>
            <a:off x="2071670" y="5701745"/>
            <a:ext cx="1928826" cy="584775"/>
          </a:xfrm>
          <a:prstGeom prst="rect">
            <a:avLst/>
          </a:prstGeom>
          <a:noFill/>
        </p:spPr>
        <p:txBody>
          <a:bodyPr wrap="square" rtlCol="0">
            <a:spAutoFit/>
          </a:bodyPr>
          <a:lstStyle/>
          <a:p>
            <a:pPr algn="ctr"/>
            <a:r>
              <a:rPr lang="es-ES" sz="1600" b="1" dirty="0" smtClean="0">
                <a:solidFill>
                  <a:schemeClr val="accent1">
                    <a:lumMod val="50000"/>
                  </a:schemeClr>
                </a:solidFill>
              </a:rPr>
              <a:t> ESTRATEGIAS COMUNICATIVAS </a:t>
            </a:r>
            <a:endParaRPr lang="es-ES" sz="1600" b="1" dirty="0">
              <a:solidFill>
                <a:schemeClr val="accent1">
                  <a:lumMod val="50000"/>
                </a:schemeClr>
              </a:solidFill>
            </a:endParaRPr>
          </a:p>
        </p:txBody>
      </p:sp>
      <p:sp>
        <p:nvSpPr>
          <p:cNvPr id="38" name="37 CuadroTexto"/>
          <p:cNvSpPr txBox="1"/>
          <p:nvPr/>
        </p:nvSpPr>
        <p:spPr>
          <a:xfrm>
            <a:off x="5143504" y="5598399"/>
            <a:ext cx="1928826" cy="830997"/>
          </a:xfrm>
          <a:prstGeom prst="rect">
            <a:avLst/>
          </a:prstGeom>
          <a:noFill/>
        </p:spPr>
        <p:txBody>
          <a:bodyPr wrap="square" rtlCol="0">
            <a:spAutoFit/>
          </a:bodyPr>
          <a:lstStyle/>
          <a:p>
            <a:pPr algn="ctr"/>
            <a:r>
              <a:rPr lang="es-ES" sz="1600" b="1" dirty="0" smtClean="0">
                <a:solidFill>
                  <a:schemeClr val="accent1">
                    <a:lumMod val="50000"/>
                  </a:schemeClr>
                </a:solidFill>
              </a:rPr>
              <a:t>TÉCNICAS PARA MEJORAR  LA COMUNICACIÓN </a:t>
            </a:r>
            <a:endParaRPr lang="es-ES" sz="1600" b="1" dirty="0">
              <a:solidFill>
                <a:schemeClr val="accent1">
                  <a:lumMod val="50000"/>
                </a:schemeClr>
              </a:solidFill>
            </a:endParaRPr>
          </a:p>
        </p:txBody>
      </p:sp>
      <p:cxnSp>
        <p:nvCxnSpPr>
          <p:cNvPr id="42" name="41 Conector angular"/>
          <p:cNvCxnSpPr>
            <a:stCxn id="33" idx="2"/>
            <a:endCxn id="36" idx="0"/>
          </p:cNvCxnSpPr>
          <p:nvPr/>
        </p:nvCxnSpPr>
        <p:spPr>
          <a:xfrm rot="16200000" flipH="1">
            <a:off x="4911330" y="4375553"/>
            <a:ext cx="857256" cy="1535917"/>
          </a:xfrm>
          <a:prstGeom prst="bentConnector3">
            <a:avLst>
              <a:gd name="adj1" fmla="val 50000"/>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cxnSp>
        <p:nvCxnSpPr>
          <p:cNvPr id="45" name="44 Conector angular"/>
          <p:cNvCxnSpPr>
            <a:stCxn id="33" idx="2"/>
            <a:endCxn id="35" idx="0"/>
          </p:cNvCxnSpPr>
          <p:nvPr/>
        </p:nvCxnSpPr>
        <p:spPr>
          <a:xfrm rot="5400000">
            <a:off x="3375414" y="4375554"/>
            <a:ext cx="857256" cy="1535917"/>
          </a:xfrm>
          <a:prstGeom prst="bentConnector3">
            <a:avLst>
              <a:gd name="adj1" fmla="val 50000"/>
            </a:avLst>
          </a:prstGeom>
          <a:ln w="19050">
            <a:solidFill>
              <a:srgbClr val="004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68422" y="404664"/>
            <a:ext cx="3196708" cy="769441"/>
          </a:xfrm>
          <a:prstGeom prst="rect">
            <a:avLst/>
          </a:prstGeom>
          <a:noFill/>
        </p:spPr>
        <p:txBody>
          <a:bodyPr wrap="none">
            <a:spAutoFit/>
            <a:scene3d>
              <a:camera prst="orthographicFront"/>
              <a:lightRig rig="freezing" dir="t"/>
            </a:scene3d>
          </a:bodyPr>
          <a:lstStyle/>
          <a:p>
            <a:pPr algn="ctr">
              <a:defRPr/>
            </a:pPr>
            <a:r>
              <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HIPÓTESIS</a:t>
            </a:r>
          </a:p>
        </p:txBody>
      </p:sp>
      <p:sp>
        <p:nvSpPr>
          <p:cNvPr id="6" name="5 Nube"/>
          <p:cNvSpPr/>
          <p:nvPr/>
        </p:nvSpPr>
        <p:spPr>
          <a:xfrm>
            <a:off x="1285852" y="1285860"/>
            <a:ext cx="6500858" cy="3357586"/>
          </a:xfrm>
          <a:prstGeom prst="cloud">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143108" y="1960426"/>
            <a:ext cx="4572000" cy="1754326"/>
          </a:xfrm>
          <a:prstGeom prst="rect">
            <a:avLst/>
          </a:prstGeom>
        </p:spPr>
        <p:txBody>
          <a:bodyPr>
            <a:spAutoFit/>
          </a:bodyPr>
          <a:lstStyle/>
          <a:p>
            <a:pPr algn="just"/>
            <a:r>
              <a:rPr lang="es-ES" b="1" dirty="0" smtClean="0">
                <a:solidFill>
                  <a:schemeClr val="accent4">
                    <a:lumMod val="50000"/>
                  </a:schemeClr>
                </a:solidFill>
              </a:rPr>
              <a:t>El cuento infantil utilizado como estrategia metodológica, incide en el fortalecimiento de las habilidades comunicativas del habla y escucha de los niños y niñas de  3 a 4 años del Centro Infantil “Isabel Vendramini”.</a:t>
            </a:r>
            <a:endParaRPr lang="es-ES" b="1" dirty="0">
              <a:solidFill>
                <a:schemeClr val="accent4">
                  <a:lumMod val="50000"/>
                </a:schemeClr>
              </a:solidFill>
            </a:endParaRPr>
          </a:p>
        </p:txBody>
      </p:sp>
      <p:pic>
        <p:nvPicPr>
          <p:cNvPr id="38914" name="Picture 2"/>
          <p:cNvPicPr>
            <a:picLocks noChangeAspect="1" noChangeArrowheads="1"/>
          </p:cNvPicPr>
          <p:nvPr/>
        </p:nvPicPr>
        <p:blipFill>
          <a:blip r:embed="rId2"/>
          <a:srcRect/>
          <a:stretch>
            <a:fillRect/>
          </a:stretch>
        </p:blipFill>
        <p:spPr bwMode="auto">
          <a:xfrm>
            <a:off x="6000760" y="4643446"/>
            <a:ext cx="2000264" cy="1984637"/>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68422" y="404664"/>
            <a:ext cx="3403304" cy="769441"/>
          </a:xfrm>
          <a:prstGeom prst="rect">
            <a:avLst/>
          </a:prstGeom>
          <a:noFill/>
        </p:spPr>
        <p:txBody>
          <a:bodyPr wrap="none">
            <a:spAutoFit/>
            <a:scene3d>
              <a:camera prst="orthographicFront"/>
              <a:lightRig rig="freezing" dir="t"/>
            </a:scene3d>
          </a:bodyPr>
          <a:lstStyle/>
          <a:p>
            <a:pPr algn="ctr">
              <a:defRPr/>
            </a:pP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VARIABLES</a:t>
            </a:r>
            <a:endPar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endParaRPr>
          </a:p>
        </p:txBody>
      </p:sp>
      <p:sp>
        <p:nvSpPr>
          <p:cNvPr id="6" name="5 Flecha arriba"/>
          <p:cNvSpPr/>
          <p:nvPr/>
        </p:nvSpPr>
        <p:spPr>
          <a:xfrm>
            <a:off x="857224" y="1071546"/>
            <a:ext cx="3000396" cy="4857784"/>
          </a:xfrm>
          <a:prstGeom prst="upArrow">
            <a:avLst/>
          </a:prstGeom>
          <a:solidFill>
            <a:schemeClr val="accent6">
              <a:lumMod val="60000"/>
              <a:lumOff val="4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3214678" y="3643314"/>
            <a:ext cx="4714908" cy="3071834"/>
          </a:xfrm>
          <a:prstGeom prst="rightArrow">
            <a:avLst/>
          </a:prstGeom>
          <a:solidFill>
            <a:schemeClr val="accent6">
              <a:lumMod val="60000"/>
              <a:lumOff val="40000"/>
            </a:schemeClr>
          </a:solidFill>
          <a:ln>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rot="16200000">
            <a:off x="511683" y="3425117"/>
            <a:ext cx="3707010" cy="1015663"/>
          </a:xfrm>
          <a:prstGeom prst="rect">
            <a:avLst/>
          </a:prstGeom>
          <a:noFill/>
        </p:spPr>
        <p:txBody>
          <a:bodyPr wrap="square" rtlCol="0">
            <a:spAutoFit/>
          </a:bodyPr>
          <a:lstStyle/>
          <a:p>
            <a:pPr algn="ctr"/>
            <a:r>
              <a:rPr lang="es-ES" sz="2000" b="1" dirty="0" smtClean="0">
                <a:solidFill>
                  <a:srgbClr val="006600"/>
                </a:solidFill>
              </a:rPr>
              <a:t>DEPENDIENTE</a:t>
            </a:r>
          </a:p>
          <a:p>
            <a:pPr algn="ctr"/>
            <a:r>
              <a:rPr lang="es-ES" sz="2000" b="1" dirty="0" smtClean="0">
                <a:solidFill>
                  <a:srgbClr val="006600"/>
                </a:solidFill>
              </a:rPr>
              <a:t>Habilidades comunicativas del habla y escucha</a:t>
            </a:r>
            <a:endParaRPr lang="es-ES" sz="2000" b="1" dirty="0">
              <a:solidFill>
                <a:srgbClr val="006600"/>
              </a:solidFill>
            </a:endParaRPr>
          </a:p>
        </p:txBody>
      </p:sp>
      <p:sp>
        <p:nvSpPr>
          <p:cNvPr id="11" name="10 CuadroTexto"/>
          <p:cNvSpPr txBox="1"/>
          <p:nvPr/>
        </p:nvSpPr>
        <p:spPr>
          <a:xfrm>
            <a:off x="3357554" y="4627915"/>
            <a:ext cx="3500462" cy="1015663"/>
          </a:xfrm>
          <a:prstGeom prst="rect">
            <a:avLst/>
          </a:prstGeom>
          <a:noFill/>
        </p:spPr>
        <p:txBody>
          <a:bodyPr wrap="square" rtlCol="0">
            <a:spAutoFit/>
          </a:bodyPr>
          <a:lstStyle/>
          <a:p>
            <a:pPr algn="ctr"/>
            <a:r>
              <a:rPr lang="es-ES" sz="2000" b="1" dirty="0" smtClean="0">
                <a:solidFill>
                  <a:srgbClr val="C00000"/>
                </a:solidFill>
              </a:rPr>
              <a:t>INDEPENDIENTE</a:t>
            </a:r>
          </a:p>
          <a:p>
            <a:pPr algn="ctr"/>
            <a:r>
              <a:rPr lang="es-ES" sz="2000" b="1" dirty="0" smtClean="0">
                <a:solidFill>
                  <a:srgbClr val="C00000"/>
                </a:solidFill>
              </a:rPr>
              <a:t>El cuento infantil como estrategia metodológica</a:t>
            </a:r>
            <a:endParaRPr lang="es-ES" sz="2000" b="1" dirty="0">
              <a:solidFill>
                <a:srgbClr val="C00000"/>
              </a:solidFill>
            </a:endParaRPr>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3" name="2 CuadroTexto"/>
          <p:cNvSpPr txBox="1"/>
          <p:nvPr/>
        </p:nvSpPr>
        <p:spPr>
          <a:xfrm>
            <a:off x="571472" y="2285992"/>
            <a:ext cx="3857652" cy="2492990"/>
          </a:xfrm>
          <a:prstGeom prst="rect">
            <a:avLst/>
          </a:prstGeom>
          <a:noFill/>
        </p:spPr>
        <p:txBody>
          <a:bodyPr wrap="square" rtlCol="0">
            <a:spAutoFit/>
          </a:bodyPr>
          <a:lstStyle/>
          <a:p>
            <a:pPr algn="ctr"/>
            <a:r>
              <a:rPr lang="es-ES" sz="3400" b="1" dirty="0" smtClean="0">
                <a:solidFill>
                  <a:srgbClr val="0033CC"/>
                </a:solidFill>
                <a:effectLst>
                  <a:outerShdw blurRad="38100" dist="38100" dir="2700000" algn="tl">
                    <a:srgbClr val="000000">
                      <a:alpha val="43137"/>
                    </a:srgbClr>
                  </a:outerShdw>
                </a:effectLst>
              </a:rPr>
              <a:t>CAPÍTULO III</a:t>
            </a:r>
          </a:p>
          <a:p>
            <a:pPr algn="ctr"/>
            <a:endParaRPr lang="es-ES" sz="2000" b="1" dirty="0" smtClean="0">
              <a:solidFill>
                <a:srgbClr val="0033CC"/>
              </a:solidFill>
              <a:effectLst>
                <a:outerShdw blurRad="38100" dist="38100" dir="2700000" algn="tl">
                  <a:srgbClr val="000000">
                    <a:alpha val="43137"/>
                  </a:srgbClr>
                </a:outerShdw>
              </a:effectLst>
            </a:endParaRPr>
          </a:p>
          <a:p>
            <a:pPr algn="ctr"/>
            <a:r>
              <a:rPr lang="es-ES" sz="3400" b="1" dirty="0" smtClean="0">
                <a:solidFill>
                  <a:srgbClr val="0033CC"/>
                </a:solidFill>
                <a:effectLst>
                  <a:outerShdw blurRad="38100" dist="38100" dir="2700000" algn="tl">
                    <a:srgbClr val="000000">
                      <a:alpha val="43137"/>
                    </a:srgbClr>
                  </a:outerShdw>
                </a:effectLst>
              </a:rPr>
              <a:t>METODOLGÍA </a:t>
            </a:r>
          </a:p>
          <a:p>
            <a:pPr algn="ctr"/>
            <a:r>
              <a:rPr lang="es-ES" sz="3400" b="1" dirty="0" smtClean="0">
                <a:solidFill>
                  <a:srgbClr val="0033CC"/>
                </a:solidFill>
                <a:effectLst>
                  <a:outerShdw blurRad="38100" dist="38100" dir="2700000" algn="tl">
                    <a:srgbClr val="000000">
                      <a:alpha val="43137"/>
                    </a:srgbClr>
                  </a:outerShdw>
                </a:effectLst>
              </a:rPr>
              <a:t>DE LA </a:t>
            </a:r>
          </a:p>
          <a:p>
            <a:pPr algn="ctr"/>
            <a:r>
              <a:rPr lang="es-ES" sz="3400" b="1" dirty="0" smtClean="0">
                <a:solidFill>
                  <a:srgbClr val="0033CC"/>
                </a:solidFill>
                <a:effectLst>
                  <a:outerShdw blurRad="38100" dist="38100" dir="2700000" algn="tl">
                    <a:srgbClr val="000000">
                      <a:alpha val="43137"/>
                    </a:srgbClr>
                  </a:outerShdw>
                </a:effectLst>
              </a:rPr>
              <a:t>INVESTIGACIÓN</a:t>
            </a:r>
          </a:p>
        </p:txBody>
      </p:sp>
      <p:pic>
        <p:nvPicPr>
          <p:cNvPr id="3074" name="Picture 2"/>
          <p:cNvPicPr>
            <a:picLocks noChangeAspect="1" noChangeArrowheads="1"/>
          </p:cNvPicPr>
          <p:nvPr/>
        </p:nvPicPr>
        <p:blipFill>
          <a:blip r:embed="rId3"/>
          <a:srcRect/>
          <a:stretch>
            <a:fillRect/>
          </a:stretch>
        </p:blipFill>
        <p:spPr bwMode="auto">
          <a:xfrm>
            <a:off x="4686329" y="2071678"/>
            <a:ext cx="4029075" cy="3028950"/>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332656"/>
            <a:ext cx="7416824"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DISEÑO DE LA INVESTIGACIÓN</a:t>
            </a:r>
          </a:p>
        </p:txBody>
      </p:sp>
      <p:sp>
        <p:nvSpPr>
          <p:cNvPr id="11" name="10 Rectángulo redondeado"/>
          <p:cNvSpPr/>
          <p:nvPr/>
        </p:nvSpPr>
        <p:spPr>
          <a:xfrm>
            <a:off x="2357422" y="1285860"/>
            <a:ext cx="3071834" cy="857256"/>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428860" y="1559470"/>
            <a:ext cx="2928958" cy="369332"/>
          </a:xfrm>
          <a:prstGeom prst="rect">
            <a:avLst/>
          </a:prstGeom>
          <a:noFill/>
        </p:spPr>
        <p:txBody>
          <a:bodyPr wrap="square" rtlCol="0">
            <a:spAutoFit/>
          </a:bodyPr>
          <a:lstStyle/>
          <a:p>
            <a:r>
              <a:rPr lang="es-ES" b="1" dirty="0" smtClean="0"/>
              <a:t>CUALI – CUANTITATIVO   </a:t>
            </a:r>
            <a:endParaRPr lang="es-ES" b="1" dirty="0"/>
          </a:p>
        </p:txBody>
      </p:sp>
      <p:sp>
        <p:nvSpPr>
          <p:cNvPr id="18" name="17 Cheurón"/>
          <p:cNvSpPr/>
          <p:nvPr/>
        </p:nvSpPr>
        <p:spPr>
          <a:xfrm>
            <a:off x="428596" y="2571744"/>
            <a:ext cx="1714512" cy="1000132"/>
          </a:xfrm>
          <a:prstGeom prst="chevron">
            <a:avLst/>
          </a:prstGeom>
          <a:solidFill>
            <a:srgbClr val="7030A0"/>
          </a:solidFill>
          <a:ln cmpd="dbl">
            <a:solidFill>
              <a:schemeClr val="accent4">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Rectángulo redondeado"/>
          <p:cNvSpPr/>
          <p:nvPr/>
        </p:nvSpPr>
        <p:spPr>
          <a:xfrm>
            <a:off x="2285984" y="2428868"/>
            <a:ext cx="6643734" cy="3000396"/>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428596" y="2714620"/>
            <a:ext cx="1643074" cy="707886"/>
          </a:xfrm>
          <a:prstGeom prst="rect">
            <a:avLst/>
          </a:prstGeom>
          <a:noFill/>
        </p:spPr>
        <p:txBody>
          <a:bodyPr wrap="square" rtlCol="0">
            <a:spAutoFit/>
          </a:bodyPr>
          <a:lstStyle/>
          <a:p>
            <a:pPr algn="ctr"/>
            <a:r>
              <a:rPr lang="es-ES" sz="1400" b="1" dirty="0" smtClean="0">
                <a:solidFill>
                  <a:schemeClr val="bg1">
                    <a:lumMod val="95000"/>
                  </a:schemeClr>
                </a:solidFill>
              </a:rPr>
              <a:t>TIPO DE </a:t>
            </a:r>
          </a:p>
          <a:p>
            <a:pPr algn="ctr"/>
            <a:endParaRPr lang="es-ES" sz="1200" b="1" dirty="0" smtClean="0">
              <a:solidFill>
                <a:schemeClr val="bg1">
                  <a:lumMod val="95000"/>
                </a:schemeClr>
              </a:solidFill>
            </a:endParaRPr>
          </a:p>
          <a:p>
            <a:pPr algn="ctr"/>
            <a:r>
              <a:rPr lang="es-ES" sz="1400" b="1" dirty="0" smtClean="0">
                <a:solidFill>
                  <a:schemeClr val="bg1">
                    <a:lumMod val="95000"/>
                  </a:schemeClr>
                </a:solidFill>
              </a:rPr>
              <a:t>INVESTIGACIÓN</a:t>
            </a:r>
          </a:p>
        </p:txBody>
      </p:sp>
      <p:sp>
        <p:nvSpPr>
          <p:cNvPr id="22" name="21 CuadroTexto"/>
          <p:cNvSpPr txBox="1"/>
          <p:nvPr/>
        </p:nvSpPr>
        <p:spPr>
          <a:xfrm>
            <a:off x="4214810" y="2500306"/>
            <a:ext cx="2714644" cy="369332"/>
          </a:xfrm>
          <a:prstGeom prst="rect">
            <a:avLst/>
          </a:prstGeom>
          <a:noFill/>
        </p:spPr>
        <p:txBody>
          <a:bodyPr wrap="square" rtlCol="0">
            <a:spAutoFit/>
          </a:bodyPr>
          <a:lstStyle/>
          <a:p>
            <a:r>
              <a:rPr lang="es-ES" b="1" dirty="0" smtClean="0"/>
              <a:t>PRE – EXPERIMENTAL </a:t>
            </a:r>
            <a:endParaRPr lang="es-ES" b="1" dirty="0"/>
          </a:p>
        </p:txBody>
      </p:sp>
      <p:sp>
        <p:nvSpPr>
          <p:cNvPr id="23" name="22 Cheurón"/>
          <p:cNvSpPr/>
          <p:nvPr/>
        </p:nvSpPr>
        <p:spPr>
          <a:xfrm>
            <a:off x="500034" y="1214422"/>
            <a:ext cx="1714512" cy="1000132"/>
          </a:xfrm>
          <a:prstGeom prst="chevron">
            <a:avLst/>
          </a:prstGeom>
          <a:solidFill>
            <a:srgbClr val="098915"/>
          </a:solidFill>
          <a:ln cmpd="dbl">
            <a:solidFill>
              <a:srgbClr val="09891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2500298" y="2901199"/>
            <a:ext cx="2928958" cy="2170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857884" y="2928934"/>
            <a:ext cx="2786082" cy="2094501"/>
          </a:xfrm>
          <a:prstGeom prst="rect">
            <a:avLst/>
          </a:prstGeom>
          <a:noFill/>
          <a:ln w="9525">
            <a:noFill/>
            <a:miter lim="800000"/>
            <a:headEnd/>
            <a:tailEnd/>
          </a:ln>
          <a:effectLst/>
        </p:spPr>
      </p:pic>
      <p:sp>
        <p:nvSpPr>
          <p:cNvPr id="24" name="23 CuadroTexto"/>
          <p:cNvSpPr txBox="1"/>
          <p:nvPr/>
        </p:nvSpPr>
        <p:spPr>
          <a:xfrm>
            <a:off x="3357554" y="5121487"/>
            <a:ext cx="1214446" cy="307777"/>
          </a:xfrm>
          <a:prstGeom prst="rect">
            <a:avLst/>
          </a:prstGeom>
          <a:noFill/>
        </p:spPr>
        <p:txBody>
          <a:bodyPr wrap="square" rtlCol="0">
            <a:spAutoFit/>
          </a:bodyPr>
          <a:lstStyle/>
          <a:p>
            <a:r>
              <a:rPr lang="es-ES" sz="1400" b="1" dirty="0" smtClean="0"/>
              <a:t>PRE  TEST </a:t>
            </a:r>
            <a:endParaRPr lang="es-ES" sz="1400" b="1" dirty="0"/>
          </a:p>
        </p:txBody>
      </p:sp>
      <p:sp>
        <p:nvSpPr>
          <p:cNvPr id="25" name="24 CuadroTexto"/>
          <p:cNvSpPr txBox="1"/>
          <p:nvPr/>
        </p:nvSpPr>
        <p:spPr>
          <a:xfrm>
            <a:off x="6715140" y="5121487"/>
            <a:ext cx="1285884" cy="307777"/>
          </a:xfrm>
          <a:prstGeom prst="rect">
            <a:avLst/>
          </a:prstGeom>
          <a:noFill/>
        </p:spPr>
        <p:txBody>
          <a:bodyPr wrap="square" rtlCol="0">
            <a:spAutoFit/>
          </a:bodyPr>
          <a:lstStyle/>
          <a:p>
            <a:r>
              <a:rPr lang="es-ES" sz="1400" b="1" dirty="0" smtClean="0"/>
              <a:t>POST  TEST </a:t>
            </a:r>
            <a:endParaRPr lang="es-ES" sz="1400" b="1" dirty="0"/>
          </a:p>
        </p:txBody>
      </p:sp>
      <p:sp>
        <p:nvSpPr>
          <p:cNvPr id="26" name="25 Cheurón"/>
          <p:cNvSpPr/>
          <p:nvPr/>
        </p:nvSpPr>
        <p:spPr>
          <a:xfrm>
            <a:off x="500034" y="5572140"/>
            <a:ext cx="1714512" cy="1000132"/>
          </a:xfrm>
          <a:prstGeom prst="chevron">
            <a:avLst/>
          </a:prstGeom>
          <a:solidFill>
            <a:srgbClr val="CC3300"/>
          </a:solidFill>
          <a:ln cmpd="dbl">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7" name="26 Rectángulo redondeado"/>
          <p:cNvSpPr/>
          <p:nvPr/>
        </p:nvSpPr>
        <p:spPr>
          <a:xfrm>
            <a:off x="2357422" y="5643578"/>
            <a:ext cx="6572296" cy="857256"/>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uadroTexto"/>
          <p:cNvSpPr txBox="1"/>
          <p:nvPr/>
        </p:nvSpPr>
        <p:spPr>
          <a:xfrm>
            <a:off x="500034" y="1214422"/>
            <a:ext cx="1643074" cy="1023357"/>
          </a:xfrm>
          <a:prstGeom prst="rect">
            <a:avLst/>
          </a:prstGeom>
          <a:noFill/>
        </p:spPr>
        <p:txBody>
          <a:bodyPr wrap="square" rtlCol="0">
            <a:spAutoFit/>
          </a:bodyPr>
          <a:lstStyle/>
          <a:p>
            <a:pPr algn="ctr"/>
            <a:r>
              <a:rPr lang="es-ES" sz="1400" b="1" dirty="0" smtClean="0">
                <a:solidFill>
                  <a:schemeClr val="bg1">
                    <a:lumMod val="95000"/>
                  </a:schemeClr>
                </a:solidFill>
              </a:rPr>
              <a:t>ENFOQUE</a:t>
            </a:r>
          </a:p>
          <a:p>
            <a:pPr algn="ctr"/>
            <a:endParaRPr lang="es-ES" sz="800" b="1" dirty="0" smtClean="0">
              <a:solidFill>
                <a:schemeClr val="bg1">
                  <a:lumMod val="95000"/>
                </a:schemeClr>
              </a:solidFill>
            </a:endParaRPr>
          </a:p>
          <a:p>
            <a:pPr algn="ctr"/>
            <a:r>
              <a:rPr lang="es-ES" sz="1400" b="1" dirty="0" smtClean="0">
                <a:solidFill>
                  <a:schemeClr val="bg1">
                    <a:lumMod val="95000"/>
                  </a:schemeClr>
                </a:solidFill>
              </a:rPr>
              <a:t>DE LA </a:t>
            </a:r>
          </a:p>
          <a:p>
            <a:pPr algn="ctr"/>
            <a:endParaRPr lang="es-ES" sz="1050" b="1" dirty="0" smtClean="0">
              <a:solidFill>
                <a:schemeClr val="bg1">
                  <a:lumMod val="95000"/>
                </a:schemeClr>
              </a:solidFill>
            </a:endParaRPr>
          </a:p>
          <a:p>
            <a:pPr algn="ctr"/>
            <a:r>
              <a:rPr lang="es-ES" sz="1400" b="1" dirty="0" smtClean="0">
                <a:solidFill>
                  <a:schemeClr val="bg1">
                    <a:lumMod val="95000"/>
                  </a:schemeClr>
                </a:solidFill>
              </a:rPr>
              <a:t>INVESTIGACIÓN</a:t>
            </a:r>
          </a:p>
        </p:txBody>
      </p:sp>
      <p:sp>
        <p:nvSpPr>
          <p:cNvPr id="29" name="28 CuadroTexto"/>
          <p:cNvSpPr txBox="1"/>
          <p:nvPr/>
        </p:nvSpPr>
        <p:spPr>
          <a:xfrm>
            <a:off x="571472" y="5587387"/>
            <a:ext cx="1357322" cy="984885"/>
          </a:xfrm>
          <a:prstGeom prst="rect">
            <a:avLst/>
          </a:prstGeom>
          <a:noFill/>
        </p:spPr>
        <p:txBody>
          <a:bodyPr wrap="square" rtlCol="0">
            <a:spAutoFit/>
          </a:bodyPr>
          <a:lstStyle/>
          <a:p>
            <a:pPr algn="ctr"/>
            <a:r>
              <a:rPr lang="es-ES" sz="1400" b="1" dirty="0" smtClean="0">
                <a:solidFill>
                  <a:schemeClr val="bg1">
                    <a:lumMod val="95000"/>
                  </a:schemeClr>
                </a:solidFill>
              </a:rPr>
              <a:t>POBLACIÓN</a:t>
            </a:r>
          </a:p>
          <a:p>
            <a:pPr algn="ctr"/>
            <a:endParaRPr lang="es-ES" sz="800" b="1" dirty="0" smtClean="0">
              <a:solidFill>
                <a:schemeClr val="bg1">
                  <a:lumMod val="95000"/>
                </a:schemeClr>
              </a:solidFill>
            </a:endParaRPr>
          </a:p>
          <a:p>
            <a:pPr algn="ctr"/>
            <a:r>
              <a:rPr lang="es-ES" sz="1400" b="1" dirty="0" smtClean="0">
                <a:solidFill>
                  <a:schemeClr val="bg1">
                    <a:lumMod val="95000"/>
                  </a:schemeClr>
                </a:solidFill>
              </a:rPr>
              <a:t>Y</a:t>
            </a:r>
          </a:p>
          <a:p>
            <a:pPr algn="ctr"/>
            <a:endParaRPr lang="es-ES" sz="800" b="1" dirty="0" smtClean="0">
              <a:solidFill>
                <a:schemeClr val="bg1">
                  <a:lumMod val="95000"/>
                </a:schemeClr>
              </a:solidFill>
            </a:endParaRPr>
          </a:p>
          <a:p>
            <a:pPr algn="ctr"/>
            <a:r>
              <a:rPr lang="es-ES" sz="1400" b="1" dirty="0" smtClean="0">
                <a:solidFill>
                  <a:schemeClr val="bg1">
                    <a:lumMod val="95000"/>
                  </a:schemeClr>
                </a:solidFill>
              </a:rPr>
              <a:t>MUESTRA</a:t>
            </a:r>
          </a:p>
        </p:txBody>
      </p:sp>
      <p:sp>
        <p:nvSpPr>
          <p:cNvPr id="30" name="29 CuadroTexto"/>
          <p:cNvSpPr txBox="1"/>
          <p:nvPr/>
        </p:nvSpPr>
        <p:spPr>
          <a:xfrm>
            <a:off x="2428860" y="5786454"/>
            <a:ext cx="6286544" cy="646331"/>
          </a:xfrm>
          <a:prstGeom prst="rect">
            <a:avLst/>
          </a:prstGeom>
          <a:noFill/>
        </p:spPr>
        <p:txBody>
          <a:bodyPr wrap="square" rtlCol="0">
            <a:spAutoFit/>
          </a:bodyPr>
          <a:lstStyle/>
          <a:p>
            <a:r>
              <a:rPr lang="es-ES" b="1" dirty="0" smtClean="0"/>
              <a:t>SON LOS 19 NIÑOS Y NIÑAS DE 3 A 4 AÑOS Y LAS 10 DOCENTES DEL CENTRO INFANTIL    </a:t>
            </a:r>
            <a:endParaRPr lang="es-ES" b="1" dirty="0"/>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332656"/>
            <a:ext cx="7416824"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TÉCNICAS E INSTRUMENTOS</a:t>
            </a:r>
            <a:endPar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5929323" y="1428736"/>
            <a:ext cx="2428891" cy="183171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00761" y="3929066"/>
            <a:ext cx="2428891" cy="1704404"/>
          </a:xfrm>
          <a:prstGeom prst="rect">
            <a:avLst/>
          </a:prstGeom>
          <a:noFill/>
          <a:ln w="9525">
            <a:noFill/>
            <a:miter lim="800000"/>
            <a:headEnd/>
            <a:tailEnd/>
          </a:ln>
          <a:effectLst/>
        </p:spPr>
      </p:pic>
      <p:sp>
        <p:nvSpPr>
          <p:cNvPr id="5" name="4 Rectángulo redondeado"/>
          <p:cNvSpPr/>
          <p:nvPr/>
        </p:nvSpPr>
        <p:spPr>
          <a:xfrm>
            <a:off x="357158" y="1928802"/>
            <a:ext cx="1571636" cy="642942"/>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571472" y="2038641"/>
            <a:ext cx="1071570" cy="461665"/>
          </a:xfrm>
          <a:prstGeom prst="rect">
            <a:avLst/>
          </a:prstGeom>
          <a:noFill/>
        </p:spPr>
        <p:txBody>
          <a:bodyPr wrap="square" rtlCol="0">
            <a:spAutoFit/>
          </a:bodyPr>
          <a:lstStyle/>
          <a:p>
            <a:r>
              <a:rPr lang="es-ES" sz="2400" b="1" dirty="0" smtClean="0"/>
              <a:t>TEST</a:t>
            </a:r>
            <a:endParaRPr lang="es-ES" sz="2400" b="1" dirty="0"/>
          </a:p>
        </p:txBody>
      </p:sp>
      <p:sp>
        <p:nvSpPr>
          <p:cNvPr id="7" name="6 Rectángulo redondeado"/>
          <p:cNvSpPr/>
          <p:nvPr/>
        </p:nvSpPr>
        <p:spPr>
          <a:xfrm>
            <a:off x="3000364" y="1928802"/>
            <a:ext cx="1571636" cy="642942"/>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357158" y="4429132"/>
            <a:ext cx="1571636" cy="642942"/>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Rectángulo redondeado"/>
          <p:cNvSpPr/>
          <p:nvPr/>
        </p:nvSpPr>
        <p:spPr>
          <a:xfrm>
            <a:off x="2786050" y="4429132"/>
            <a:ext cx="2000264" cy="714380"/>
          </a:xfrm>
          <a:prstGeom prst="round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3143240" y="2071678"/>
            <a:ext cx="1285884" cy="369332"/>
          </a:xfrm>
          <a:prstGeom prst="rect">
            <a:avLst/>
          </a:prstGeom>
          <a:noFill/>
        </p:spPr>
        <p:txBody>
          <a:bodyPr wrap="square" rtlCol="0">
            <a:spAutoFit/>
          </a:bodyPr>
          <a:lstStyle/>
          <a:p>
            <a:r>
              <a:rPr lang="es-ES" b="1" dirty="0" smtClean="0"/>
              <a:t>TELEPRE</a:t>
            </a:r>
            <a:endParaRPr lang="es-ES" b="1" dirty="0"/>
          </a:p>
        </p:txBody>
      </p:sp>
      <p:sp>
        <p:nvSpPr>
          <p:cNvPr id="11" name="10 CuadroTexto"/>
          <p:cNvSpPr txBox="1"/>
          <p:nvPr/>
        </p:nvSpPr>
        <p:spPr>
          <a:xfrm>
            <a:off x="357158" y="4572008"/>
            <a:ext cx="1643074" cy="400110"/>
          </a:xfrm>
          <a:prstGeom prst="rect">
            <a:avLst/>
          </a:prstGeom>
          <a:noFill/>
        </p:spPr>
        <p:txBody>
          <a:bodyPr wrap="square" rtlCol="0">
            <a:spAutoFit/>
          </a:bodyPr>
          <a:lstStyle/>
          <a:p>
            <a:r>
              <a:rPr lang="es-ES" sz="2000" b="1" dirty="0" smtClean="0"/>
              <a:t>ENCUESTA</a:t>
            </a:r>
            <a:endParaRPr lang="es-ES" sz="2000" b="1" dirty="0"/>
          </a:p>
        </p:txBody>
      </p:sp>
      <p:sp>
        <p:nvSpPr>
          <p:cNvPr id="12" name="11 CuadroTexto"/>
          <p:cNvSpPr txBox="1"/>
          <p:nvPr/>
        </p:nvSpPr>
        <p:spPr>
          <a:xfrm>
            <a:off x="2786050" y="4487299"/>
            <a:ext cx="1928826" cy="584775"/>
          </a:xfrm>
          <a:prstGeom prst="rect">
            <a:avLst/>
          </a:prstGeom>
          <a:noFill/>
        </p:spPr>
        <p:txBody>
          <a:bodyPr wrap="square" rtlCol="0">
            <a:spAutoFit/>
          </a:bodyPr>
          <a:lstStyle/>
          <a:p>
            <a:pPr algn="ctr"/>
            <a:r>
              <a:rPr lang="es-ES" sz="1600" b="1" dirty="0" smtClean="0"/>
              <a:t>CUESTIONARIO </a:t>
            </a:r>
          </a:p>
          <a:p>
            <a:pPr algn="ctr"/>
            <a:r>
              <a:rPr lang="es-ES" sz="1600" b="1" dirty="0" smtClean="0"/>
              <a:t>ESTRUCTURADO</a:t>
            </a:r>
            <a:endParaRPr lang="es-ES" sz="1600" b="1" dirty="0"/>
          </a:p>
        </p:txBody>
      </p:sp>
      <p:cxnSp>
        <p:nvCxnSpPr>
          <p:cNvPr id="19" name="18 Conector recto de flecha"/>
          <p:cNvCxnSpPr>
            <a:stCxn id="5" idx="3"/>
            <a:endCxn id="7" idx="1"/>
          </p:cNvCxnSpPr>
          <p:nvPr/>
        </p:nvCxnSpPr>
        <p:spPr>
          <a:xfrm>
            <a:off x="1928794" y="2250273"/>
            <a:ext cx="1071570"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572000" y="2214554"/>
            <a:ext cx="1285884"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2000232" y="4714884"/>
            <a:ext cx="714380"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4929190" y="4714884"/>
            <a:ext cx="1000132"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28596" y="2143116"/>
            <a:ext cx="4437092" cy="2727334"/>
          </a:xfrm>
          <a:prstGeom prst="rect">
            <a:avLst/>
          </a:prstGeom>
          <a:solidFill>
            <a:schemeClr val="bg1"/>
          </a:solidFill>
          <a:ln w="19050">
            <a:solidFill>
              <a:srgbClr val="000000"/>
            </a:solidFill>
            <a:miter lim="800000"/>
            <a:headEnd/>
            <a:tailEnd/>
          </a:ln>
        </p:spPr>
        <p:txBody>
          <a:bodyPr/>
          <a:lstStyle/>
          <a:p>
            <a:endParaRPr lang="es-MX" b="1"/>
          </a:p>
        </p:txBody>
      </p:sp>
      <p:sp>
        <p:nvSpPr>
          <p:cNvPr id="17411" name="3 Marcador de texto"/>
          <p:cNvSpPr>
            <a:spLocks noGrp="1"/>
          </p:cNvSpPr>
          <p:nvPr>
            <p:ph type="body" idx="1"/>
          </p:nvPr>
        </p:nvSpPr>
        <p:spPr>
          <a:xfrm>
            <a:off x="1331913" y="765175"/>
            <a:ext cx="6769100" cy="977900"/>
          </a:xfrm>
          <a:solidFill>
            <a:schemeClr val="bg1"/>
          </a:solidFill>
          <a:ln>
            <a:solidFill>
              <a:schemeClr val="tx1"/>
            </a:solidFill>
          </a:ln>
        </p:spPr>
        <p:txBody>
          <a:bodyPr/>
          <a:lstStyle/>
          <a:p>
            <a:pPr algn="ctr">
              <a:spcBef>
                <a:spcPct val="0"/>
              </a:spcBef>
            </a:pPr>
            <a:r>
              <a:rPr lang="es-EC" altLang="ja-JP" dirty="0" smtClean="0"/>
              <a:t>PREGUNTA  Nº</a:t>
            </a:r>
            <a:r>
              <a:rPr lang="es-EC" altLang="ja-JP" baseline="30000" dirty="0" smtClean="0"/>
              <a:t> </a:t>
            </a:r>
            <a:r>
              <a:rPr lang="es-EC" altLang="ja-JP" dirty="0" smtClean="0"/>
              <a:t> 2</a:t>
            </a:r>
          </a:p>
          <a:p>
            <a:pPr algn="ctr"/>
            <a:r>
              <a:rPr lang="en-US" dirty="0" smtClean="0"/>
              <a:t>¿Según su criterio cómo considera al cuento?</a:t>
            </a:r>
            <a:endParaRPr lang="es-EC" altLang="ja-JP" dirty="0" smtClean="0"/>
          </a:p>
        </p:txBody>
      </p:sp>
      <p:sp>
        <p:nvSpPr>
          <p:cNvPr id="10" name="9 Rectángulo"/>
          <p:cNvSpPr/>
          <p:nvPr/>
        </p:nvSpPr>
        <p:spPr>
          <a:xfrm>
            <a:off x="963478" y="188640"/>
            <a:ext cx="7374070" cy="477054"/>
          </a:xfrm>
          <a:prstGeom prst="rect">
            <a:avLst/>
          </a:prstGeom>
          <a:noFill/>
        </p:spPr>
        <p:txBody>
          <a:bodyPr wrap="none">
            <a:spAutoFit/>
          </a:bodyPr>
          <a:lstStyle/>
          <a:p>
            <a:pPr algn="ctr">
              <a:defRPr/>
            </a:pPr>
            <a:r>
              <a:rPr lang="es-ES" sz="2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ENCUESTA APLICADA A DOCENTES</a:t>
            </a:r>
          </a:p>
        </p:txBody>
      </p:sp>
      <p:sp>
        <p:nvSpPr>
          <p:cNvPr id="17413" name="Rectangle 2"/>
          <p:cNvSpPr>
            <a:spLocks noChangeArrowheads="1"/>
          </p:cNvSpPr>
          <p:nvPr/>
        </p:nvSpPr>
        <p:spPr bwMode="auto">
          <a:xfrm>
            <a:off x="0" y="260350"/>
            <a:ext cx="9144000" cy="457200"/>
          </a:xfrm>
          <a:prstGeom prst="rect">
            <a:avLst/>
          </a:prstGeom>
          <a:noFill/>
          <a:ln w="9525">
            <a:noFill/>
            <a:miter lim="800000"/>
            <a:headEnd/>
            <a:tailEnd/>
          </a:ln>
        </p:spPr>
        <p:txBody>
          <a:bodyPr wrap="none" anchor="ctr">
            <a:spAutoFit/>
          </a:bodyPr>
          <a:lstStyle/>
          <a:p>
            <a:endParaRPr lang="es-MX"/>
          </a:p>
        </p:txBody>
      </p:sp>
      <p:sp>
        <p:nvSpPr>
          <p:cNvPr id="17414" name="Rectangle 3"/>
          <p:cNvSpPr>
            <a:spLocks noChangeArrowheads="1"/>
          </p:cNvSpPr>
          <p:nvPr/>
        </p:nvSpPr>
        <p:spPr bwMode="auto">
          <a:xfrm>
            <a:off x="611188" y="5202808"/>
            <a:ext cx="2746366" cy="261610"/>
          </a:xfrm>
          <a:prstGeom prst="rect">
            <a:avLst/>
          </a:prstGeom>
          <a:noFill/>
          <a:ln w="9525">
            <a:noFill/>
            <a:miter lim="800000"/>
            <a:headEnd/>
            <a:tailEnd/>
          </a:ln>
        </p:spPr>
        <p:txBody>
          <a:bodyPr wrap="square" anchor="ctr">
            <a:spAutoFit/>
          </a:bodyPr>
          <a:lstStyle/>
          <a:p>
            <a:pPr eaLnBrk="0" hangingPunct="0"/>
            <a:r>
              <a:rPr lang="es-EC" sz="1100" b="1" dirty="0" smtClean="0">
                <a:latin typeface="Times New Roman" pitchFamily="18" charset="0"/>
              </a:rPr>
              <a:t>Fuente: Encuesta aplicada a maestras </a:t>
            </a:r>
            <a:endParaRPr lang="es-EC" sz="1100" b="1" dirty="0"/>
          </a:p>
        </p:txBody>
      </p:sp>
      <p:sp>
        <p:nvSpPr>
          <p:cNvPr id="17416" name="18 CuadroTexto"/>
          <p:cNvSpPr txBox="1">
            <a:spLocks noChangeArrowheads="1"/>
          </p:cNvSpPr>
          <p:nvPr/>
        </p:nvSpPr>
        <p:spPr bwMode="auto">
          <a:xfrm>
            <a:off x="5000628" y="2143116"/>
            <a:ext cx="3600450" cy="3693319"/>
          </a:xfrm>
          <a:prstGeom prst="rect">
            <a:avLst/>
          </a:prstGeom>
          <a:blipFill dpi="0" rotWithShape="1">
            <a:blip r:embed="rId2"/>
            <a:srcRect/>
            <a:tile tx="0" ty="0" sx="100000" sy="100000" flip="none" algn="tl"/>
          </a:blipFill>
          <a:ln w="9525">
            <a:solidFill>
              <a:schemeClr val="tx1"/>
            </a:solidFill>
            <a:miter lim="800000"/>
            <a:headEnd/>
            <a:tailEnd/>
          </a:ln>
        </p:spPr>
        <p:txBody>
          <a:bodyPr wrap="square">
            <a:spAutoFit/>
          </a:bodyPr>
          <a:lstStyle/>
          <a:p>
            <a:pPr algn="just"/>
            <a:r>
              <a:rPr lang="es-ES" b="1" u="sng" dirty="0"/>
              <a:t>ANÁLISIS E </a:t>
            </a:r>
            <a:r>
              <a:rPr lang="es-ES" b="1" u="sng" dirty="0" smtClean="0"/>
              <a:t>INTERPRETACIÓN</a:t>
            </a:r>
          </a:p>
          <a:p>
            <a:pPr algn="just"/>
            <a:endParaRPr lang="es-ES" dirty="0" smtClean="0"/>
          </a:p>
          <a:p>
            <a:pPr algn="just"/>
            <a:r>
              <a:rPr lang="es-ES" dirty="0" smtClean="0"/>
              <a:t>De  las 10 maestras más de la mitad consideran al cuento infantil una estrategia, 2 maestras lo consideran un método, una maestra considera que es una técnica y otra maestra que es una actividad, de modo que el cuento infantil es una estrategia, siempre y cuando se apliquen técnicas, actividades y se plantee un objetivo.</a:t>
            </a:r>
            <a:endParaRPr lang="es-ES" b="1" u="sng" dirty="0"/>
          </a:p>
        </p:txBody>
      </p:sp>
      <p:graphicFrame>
        <p:nvGraphicFramePr>
          <p:cNvPr id="11" name="3 Gráfico"/>
          <p:cNvGraphicFramePr/>
          <p:nvPr/>
        </p:nvGraphicFramePr>
        <p:xfrm>
          <a:off x="428596" y="2214554"/>
          <a:ext cx="4486275" cy="2657475"/>
        </p:xfrm>
        <a:graphic>
          <a:graphicData uri="http://schemas.openxmlformats.org/drawingml/2006/chart">
            <c:chart xmlns:c="http://schemas.openxmlformats.org/drawingml/2006/chart" xmlns:r="http://schemas.openxmlformats.org/officeDocument/2006/relationships" r:id="rId3"/>
          </a:graphicData>
        </a:graphic>
      </p:graphicFrame>
      <p:sp>
        <p:nvSpPr>
          <p:cNvPr id="12" name="12 CuadroTexto"/>
          <p:cNvSpPr txBox="1"/>
          <p:nvPr/>
        </p:nvSpPr>
        <p:spPr>
          <a:xfrm rot="16200000">
            <a:off x="199998" y="3443284"/>
            <a:ext cx="1323976" cy="2952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b="1" dirty="0"/>
              <a:t>Nº</a:t>
            </a:r>
            <a:r>
              <a:rPr lang="es-ES" sz="1400" b="1" baseline="0" dirty="0"/>
              <a:t> de maestras</a:t>
            </a:r>
            <a:endParaRPr lang="es-ES" sz="1400" b="1" dirty="0"/>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00100" y="1071546"/>
            <a:ext cx="7358114" cy="3143272"/>
          </a:xfrm>
          <a:prstGeom prst="rect">
            <a:avLst/>
          </a:prstGeom>
          <a:solidFill>
            <a:schemeClr val="bg1"/>
          </a:solidFill>
          <a:ln w="19050">
            <a:solidFill>
              <a:srgbClr val="000000"/>
            </a:solidFill>
            <a:miter lim="800000"/>
            <a:headEnd/>
            <a:tailEnd/>
          </a:ln>
        </p:spPr>
        <p:txBody>
          <a:bodyPr/>
          <a:lstStyle/>
          <a:p>
            <a:endParaRPr lang="es-MX" b="1"/>
          </a:p>
        </p:txBody>
      </p:sp>
      <p:sp>
        <p:nvSpPr>
          <p:cNvPr id="10" name="9 Rectángulo"/>
          <p:cNvSpPr/>
          <p:nvPr/>
        </p:nvSpPr>
        <p:spPr>
          <a:xfrm>
            <a:off x="0" y="171370"/>
            <a:ext cx="9144000" cy="400110"/>
          </a:xfrm>
          <a:prstGeom prst="rect">
            <a:avLst/>
          </a:prstGeom>
          <a:noFill/>
        </p:spPr>
        <p:txBody>
          <a:bodyPr wrap="square">
            <a:spAutoFit/>
          </a:bodyPr>
          <a:lstStyle/>
          <a:p>
            <a:pPr algn="ctr">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DEL TEST TELEPRE </a:t>
            </a: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APLICADO COMO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 Y POST TEST </a:t>
            </a:r>
          </a:p>
        </p:txBody>
      </p:sp>
      <p:sp>
        <p:nvSpPr>
          <p:cNvPr id="1843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19" name="18 CuadroTexto"/>
          <p:cNvSpPr txBox="1"/>
          <p:nvPr/>
        </p:nvSpPr>
        <p:spPr>
          <a:xfrm>
            <a:off x="357158" y="4714884"/>
            <a:ext cx="3422680" cy="1569660"/>
          </a:xfrm>
          <a:prstGeom prst="rect">
            <a:avLst/>
          </a:prstGeom>
          <a:solidFill>
            <a:schemeClr val="tx2">
              <a:lumMod val="40000"/>
              <a:lumOff val="60000"/>
            </a:schemeClr>
          </a:solidFill>
          <a:ln>
            <a:solidFill>
              <a:schemeClr val="tx1"/>
            </a:solidFill>
          </a:ln>
        </p:spPr>
        <p:txBody>
          <a:bodyPr wrap="square">
            <a:spAutoFit/>
          </a:bodyPr>
          <a:lstStyle/>
          <a:p>
            <a:pPr algn="just">
              <a:defRPr/>
            </a:pPr>
            <a:r>
              <a:rPr lang="es-MX" sz="1600" b="1" dirty="0" smtClean="0"/>
              <a:t>En el pre test se observa que 14 niños, el 73%, obtienen puntajes entre 13 y 32 puntos lo cual refleja que la mayoría de niños tuvieron dificultad con el test de lenguaje</a:t>
            </a:r>
            <a:endParaRPr lang="es-MX" sz="1600" b="1" dirty="0"/>
          </a:p>
        </p:txBody>
      </p:sp>
      <p:sp>
        <p:nvSpPr>
          <p:cNvPr id="13" name="12 CuadroTexto"/>
          <p:cNvSpPr txBox="1"/>
          <p:nvPr/>
        </p:nvSpPr>
        <p:spPr>
          <a:xfrm>
            <a:off x="4143372" y="4714884"/>
            <a:ext cx="4786346" cy="1569660"/>
          </a:xfrm>
          <a:prstGeom prst="rect">
            <a:avLst/>
          </a:prstGeom>
          <a:solidFill>
            <a:srgbClr val="C00000"/>
          </a:solidFill>
          <a:ln>
            <a:solidFill>
              <a:schemeClr val="tx1"/>
            </a:solidFill>
          </a:ln>
        </p:spPr>
        <p:txBody>
          <a:bodyPr wrap="square">
            <a:spAutoFit/>
          </a:bodyPr>
          <a:lstStyle/>
          <a:p>
            <a:pPr algn="just">
              <a:defRPr/>
            </a:pPr>
            <a:r>
              <a:rPr lang="es-MX" sz="1600" b="1" dirty="0" smtClean="0">
                <a:solidFill>
                  <a:schemeClr val="bg1"/>
                </a:solidFill>
              </a:rPr>
              <a:t>En el post test se observa que después de la aplicación del cuento infantil como estrategia metodológica las puntuaciones suben  ya que 16  niños, el 84%, obtienen puntuaciones entre 40 y 74 puntos, evidenciando que hubo un mejor desempeño en post   test.</a:t>
            </a:r>
            <a:endParaRPr lang="es-MX" sz="1600" b="1" dirty="0">
              <a:solidFill>
                <a:schemeClr val="bg1"/>
              </a:solidFill>
            </a:endParaRPr>
          </a:p>
        </p:txBody>
      </p:sp>
      <p:sp>
        <p:nvSpPr>
          <p:cNvPr id="18440" name="13 CuadroTexto"/>
          <p:cNvSpPr txBox="1">
            <a:spLocks noChangeArrowheads="1"/>
          </p:cNvSpPr>
          <p:nvPr/>
        </p:nvSpPr>
        <p:spPr bwMode="auto">
          <a:xfrm>
            <a:off x="785786" y="4286256"/>
            <a:ext cx="1917724" cy="369888"/>
          </a:xfrm>
          <a:prstGeom prst="rect">
            <a:avLst/>
          </a:prstGeom>
          <a:noFill/>
          <a:ln w="9525">
            <a:noFill/>
            <a:miter lim="800000"/>
            <a:headEnd/>
            <a:tailEnd/>
          </a:ln>
        </p:spPr>
        <p:txBody>
          <a:bodyPr wrap="square">
            <a:spAutoFit/>
          </a:bodyPr>
          <a:lstStyle/>
          <a:p>
            <a:pPr algn="ctr"/>
            <a:r>
              <a:rPr lang="es-MX" b="1" dirty="0"/>
              <a:t>PRE-TEST</a:t>
            </a:r>
          </a:p>
        </p:txBody>
      </p:sp>
      <p:sp>
        <p:nvSpPr>
          <p:cNvPr id="18441" name="14 CuadroTexto"/>
          <p:cNvSpPr txBox="1">
            <a:spLocks noChangeArrowheads="1"/>
          </p:cNvSpPr>
          <p:nvPr/>
        </p:nvSpPr>
        <p:spPr bwMode="auto">
          <a:xfrm>
            <a:off x="5651500" y="4286256"/>
            <a:ext cx="1873250" cy="369888"/>
          </a:xfrm>
          <a:prstGeom prst="rect">
            <a:avLst/>
          </a:prstGeom>
          <a:noFill/>
          <a:ln w="9525">
            <a:noFill/>
            <a:miter lim="800000"/>
            <a:headEnd/>
            <a:tailEnd/>
          </a:ln>
        </p:spPr>
        <p:txBody>
          <a:bodyPr>
            <a:spAutoFit/>
          </a:bodyPr>
          <a:lstStyle/>
          <a:p>
            <a:pPr algn="ctr"/>
            <a:r>
              <a:rPr lang="es-MX" b="1" dirty="0"/>
              <a:t>POST-TEST</a:t>
            </a:r>
          </a:p>
        </p:txBody>
      </p:sp>
      <p:sp>
        <p:nvSpPr>
          <p:cNvPr id="14" name="13 CuadroTexto"/>
          <p:cNvSpPr txBox="1"/>
          <p:nvPr/>
        </p:nvSpPr>
        <p:spPr>
          <a:xfrm>
            <a:off x="611188" y="714356"/>
            <a:ext cx="5389572" cy="369332"/>
          </a:xfrm>
          <a:prstGeom prst="rect">
            <a:avLst/>
          </a:prstGeom>
          <a:noFill/>
        </p:spPr>
        <p:txBody>
          <a:bodyPr wrap="square">
            <a:spAutoFit/>
          </a:bodyPr>
          <a:lstStyle/>
          <a:p>
            <a:pPr>
              <a:defRPr/>
            </a:pPr>
            <a:r>
              <a:rPr lang="es-MX" b="1" dirty="0">
                <a:effectLst>
                  <a:outerShdw blurRad="38100" dist="38100" dir="2700000" algn="tl">
                    <a:srgbClr val="000000">
                      <a:alpha val="43137"/>
                    </a:srgbClr>
                  </a:outerShdw>
                </a:effectLst>
              </a:rPr>
              <a:t>1.  </a:t>
            </a:r>
            <a:r>
              <a:rPr lang="es-MX" b="1" dirty="0" smtClean="0">
                <a:effectLst>
                  <a:outerShdw blurRad="38100" dist="38100" dir="2700000" algn="tl">
                    <a:srgbClr val="000000">
                      <a:alpha val="43137"/>
                    </a:srgbClr>
                  </a:outerShdw>
                </a:effectLst>
              </a:rPr>
              <a:t>PUNTAJE OBTENIDO </a:t>
            </a:r>
            <a:endParaRPr lang="es-MX" b="1" dirty="0">
              <a:effectLst>
                <a:outerShdw blurRad="38100" dist="38100" dir="2700000" algn="tl">
                  <a:srgbClr val="000000">
                    <a:alpha val="43137"/>
                  </a:srgbClr>
                </a:outerShdw>
              </a:effectLst>
            </a:endParaRPr>
          </a:p>
        </p:txBody>
      </p:sp>
      <p:graphicFrame>
        <p:nvGraphicFramePr>
          <p:cNvPr id="11" name="30 Gráfico"/>
          <p:cNvGraphicFramePr/>
          <p:nvPr/>
        </p:nvGraphicFramePr>
        <p:xfrm>
          <a:off x="1142976" y="1000108"/>
          <a:ext cx="7215238" cy="32147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97373" y="190381"/>
            <a:ext cx="8349273" cy="646331"/>
          </a:xfrm>
          <a:prstGeom prst="rect">
            <a:avLst/>
          </a:prstGeom>
          <a:solidFill>
            <a:schemeClr val="accent3">
              <a:lumMod val="40000"/>
              <a:lumOff val="60000"/>
            </a:schemeClr>
          </a:solidFill>
          <a:ln>
            <a:solidFill>
              <a:schemeClr val="tx2">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smtClean="0">
                <a:ln w="11430"/>
                <a:solidFill>
                  <a:srgbClr val="000000"/>
                </a:solidFill>
                <a:effectLst>
                  <a:outerShdw blurRad="76200" dist="50800" dir="5400000" algn="tl" rotWithShape="0">
                    <a:srgbClr val="000000">
                      <a:alpha val="65000"/>
                    </a:srgbClr>
                  </a:outerShdw>
                </a:effectLst>
              </a:rPr>
              <a:t>COMPROBACIÓN </a:t>
            </a:r>
            <a:r>
              <a:rPr lang="es-ES" sz="3600" b="1" spc="50" dirty="0">
                <a:ln w="11430"/>
                <a:solidFill>
                  <a:srgbClr val="000000"/>
                </a:solidFill>
                <a:effectLst>
                  <a:outerShdw blurRad="76200" dist="50800" dir="5400000" algn="tl" rotWithShape="0">
                    <a:srgbClr val="000000">
                      <a:alpha val="65000"/>
                    </a:srgbClr>
                  </a:outerShdw>
                </a:effectLst>
              </a:rPr>
              <a:t>DE LA </a:t>
            </a:r>
            <a:r>
              <a:rPr lang="es-ES" sz="3600" b="1" spc="50" dirty="0" smtClean="0">
                <a:ln w="11430"/>
                <a:solidFill>
                  <a:srgbClr val="000000"/>
                </a:solidFill>
                <a:effectLst>
                  <a:outerShdw blurRad="76200" dist="50800" dir="5400000" algn="tl" rotWithShape="0">
                    <a:srgbClr val="000000">
                      <a:alpha val="65000"/>
                    </a:srgbClr>
                  </a:outerShdw>
                </a:effectLst>
              </a:rPr>
              <a:t>HIPÓTESIS</a:t>
            </a:r>
            <a:endParaRPr lang="es-ES" sz="3600" b="1" spc="50" dirty="0">
              <a:ln w="11430"/>
              <a:solidFill>
                <a:srgbClr val="000000"/>
              </a:solidFill>
              <a:effectLst>
                <a:outerShdw blurRad="76200" dist="50800" dir="5400000" algn="tl" rotWithShape="0">
                  <a:srgbClr val="000000">
                    <a:alpha val="65000"/>
                  </a:srgbClr>
                </a:outerShdw>
              </a:effectLst>
            </a:endParaRPr>
          </a:p>
        </p:txBody>
      </p:sp>
      <p:sp>
        <p:nvSpPr>
          <p:cNvPr id="19461" name="4 Marcador de contenido"/>
          <p:cNvSpPr>
            <a:spLocks noGrp="1"/>
          </p:cNvSpPr>
          <p:nvPr>
            <p:ph sz="half" idx="2"/>
          </p:nvPr>
        </p:nvSpPr>
        <p:spPr>
          <a:xfrm>
            <a:off x="4572000" y="1773238"/>
            <a:ext cx="3929090" cy="1941514"/>
          </a:xfrm>
          <a:solidFill>
            <a:schemeClr val="bg1"/>
          </a:solidFill>
          <a:ln w="38100" cap="rnd">
            <a:solidFill>
              <a:schemeClr val="tx1"/>
            </a:solidFill>
          </a:ln>
        </p:spPr>
        <p:txBody>
          <a:bodyPr/>
          <a:lstStyle/>
          <a:p>
            <a:pPr marL="0" indent="0" algn="just">
              <a:buNone/>
            </a:pPr>
            <a:r>
              <a:rPr lang="es-ES" sz="1800" dirty="0" smtClean="0"/>
              <a:t>El cuento infantil utilizado como estrategia metodológica no incide en el fortalecimiento de las habilidades comunicativas del habla y escucha de los niños y niñas de 3 a 4 años del Centro Infantil “Isabel Vendramini”.</a:t>
            </a:r>
          </a:p>
          <a:p>
            <a:pPr marL="0" indent="0" algn="just">
              <a:buNone/>
            </a:pPr>
            <a:endParaRPr lang="ja-JP" altLang="ja-JP" sz="1800" b="1" smtClean="0">
              <a:latin typeface="Arial" charset="0"/>
              <a:cs typeface="Arial" charset="0"/>
            </a:endParaRPr>
          </a:p>
        </p:txBody>
      </p:sp>
      <p:sp>
        <p:nvSpPr>
          <p:cNvPr id="19462" name="4 Marcador de contenido"/>
          <p:cNvSpPr>
            <a:spLocks noGrp="1"/>
          </p:cNvSpPr>
          <p:nvPr>
            <p:ph sz="half" idx="2"/>
          </p:nvPr>
        </p:nvSpPr>
        <p:spPr>
          <a:xfrm>
            <a:off x="4572000" y="4429132"/>
            <a:ext cx="3929090" cy="2000264"/>
          </a:xfrm>
          <a:solidFill>
            <a:schemeClr val="bg1"/>
          </a:solidFill>
          <a:ln w="38100" cap="rnd">
            <a:solidFill>
              <a:schemeClr val="tx1"/>
            </a:solidFill>
          </a:ln>
        </p:spPr>
        <p:txBody>
          <a:bodyPr/>
          <a:lstStyle/>
          <a:p>
            <a:pPr marL="0" indent="0" algn="just">
              <a:buNone/>
            </a:pPr>
            <a:r>
              <a:rPr lang="es-ES" sz="1800" dirty="0" smtClean="0"/>
              <a:t>El cuento infantil utilizado como estrategia metodológica, incide positivamente en  el fortalecimiento de las habilidades comunicativas del habla y escucha de los niños y niñas de 3 a 4 años del Centro Infantil “Isabel Vendramini”.</a:t>
            </a:r>
            <a:endParaRPr lang="ja-JP" altLang="ja-JP" sz="1800" b="1" smtClean="0">
              <a:latin typeface="Arial" charset="0"/>
              <a:cs typeface="Arial" charset="0"/>
            </a:endParaRPr>
          </a:p>
        </p:txBody>
      </p:sp>
      <p:sp>
        <p:nvSpPr>
          <p:cNvPr id="15" name="14 Rectángulo"/>
          <p:cNvSpPr/>
          <p:nvPr/>
        </p:nvSpPr>
        <p:spPr>
          <a:xfrm>
            <a:off x="4357686" y="1285860"/>
            <a:ext cx="3214710" cy="461665"/>
          </a:xfrm>
          <a:prstGeom prst="rect">
            <a:avLst/>
          </a:prstGeom>
          <a:noFill/>
        </p:spPr>
        <p:txBody>
          <a:bodyPr wrap="square">
            <a:spAutoFit/>
          </a:bodyPr>
          <a:lstStyle/>
          <a:p>
            <a:pPr algn="ctr">
              <a:defRPr/>
            </a:pP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Hipótesis nula (Ho)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15 Rectángulo"/>
          <p:cNvSpPr/>
          <p:nvPr/>
        </p:nvSpPr>
        <p:spPr>
          <a:xfrm>
            <a:off x="4429124" y="3929066"/>
            <a:ext cx="4071966" cy="461665"/>
          </a:xfrm>
          <a:prstGeom prst="rect">
            <a:avLst/>
          </a:prstGeom>
          <a:noFill/>
        </p:spPr>
        <p:txBody>
          <a:bodyPr wrap="square">
            <a:spAutoFit/>
          </a:bodyPr>
          <a:lstStyle/>
          <a:p>
            <a:pPr algn="ctr">
              <a:defRPr/>
            </a:pP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Hipótesis alternativa (Ha) </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4 Marcador de contenido"/>
          <p:cNvSpPr>
            <a:spLocks noGrp="1"/>
          </p:cNvSpPr>
          <p:nvPr>
            <p:ph sz="half" idx="2"/>
          </p:nvPr>
        </p:nvSpPr>
        <p:spPr>
          <a:xfrm>
            <a:off x="214282" y="2701932"/>
            <a:ext cx="3500462" cy="1941514"/>
          </a:xfrm>
          <a:solidFill>
            <a:schemeClr val="bg1"/>
          </a:solidFill>
          <a:ln w="38100" cap="rnd">
            <a:solidFill>
              <a:schemeClr val="tx1"/>
            </a:solidFill>
          </a:ln>
        </p:spPr>
        <p:txBody>
          <a:bodyPr/>
          <a:lstStyle/>
          <a:p>
            <a:pPr marL="0" indent="0" algn="just">
              <a:buNone/>
            </a:pPr>
            <a:r>
              <a:rPr lang="es-ES" sz="1800" dirty="0" smtClean="0"/>
              <a:t>El cuento infantil utilizado como estrategia metodológica incide en el fortalecimiento de las habilidades comunicativas del habla y escucha de los niños y niñas de 3 a 4 años del Centro Infantil “Isabel Vendramini”.</a:t>
            </a:r>
          </a:p>
          <a:p>
            <a:pPr marL="0" indent="0" algn="just">
              <a:buNone/>
            </a:pPr>
            <a:endParaRPr lang="ja-JP" altLang="ja-JP" sz="1800" b="1" smtClean="0">
              <a:latin typeface="Arial" charset="0"/>
              <a:cs typeface="Arial" charset="0"/>
            </a:endParaRPr>
          </a:p>
        </p:txBody>
      </p:sp>
      <p:sp>
        <p:nvSpPr>
          <p:cNvPr id="9" name="8 Rectángulo"/>
          <p:cNvSpPr/>
          <p:nvPr/>
        </p:nvSpPr>
        <p:spPr>
          <a:xfrm>
            <a:off x="785786" y="2110079"/>
            <a:ext cx="2357454" cy="461665"/>
          </a:xfrm>
          <a:prstGeom prst="rect">
            <a:avLst/>
          </a:prstGeom>
          <a:noFill/>
        </p:spPr>
        <p:txBody>
          <a:bodyPr wrap="square">
            <a:spAutoFit/>
          </a:bodyPr>
          <a:lstStyle/>
          <a:p>
            <a:pPr algn="ctr">
              <a:defRPr/>
            </a:pP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Hipótesis  </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8" name="17 Conector recto de flecha"/>
          <p:cNvCxnSpPr>
            <a:stCxn id="7" idx="3"/>
            <a:endCxn id="19461" idx="1"/>
          </p:cNvCxnSpPr>
          <p:nvPr/>
        </p:nvCxnSpPr>
        <p:spPr>
          <a:xfrm flipV="1">
            <a:off x="3714744" y="2743995"/>
            <a:ext cx="857256" cy="928694"/>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7" idx="3"/>
          </p:cNvCxnSpPr>
          <p:nvPr/>
        </p:nvCxnSpPr>
        <p:spPr>
          <a:xfrm>
            <a:off x="3714744" y="3672689"/>
            <a:ext cx="857256" cy="1613699"/>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7" name="10 Título"/>
          <p:cNvSpPr>
            <a:spLocks noGrp="1"/>
          </p:cNvSpPr>
          <p:nvPr>
            <p:ph type="title"/>
          </p:nvPr>
        </p:nvSpPr>
        <p:spPr>
          <a:xfrm>
            <a:off x="684213" y="1989138"/>
            <a:ext cx="7772400" cy="2160587"/>
          </a:xfrm>
        </p:spPr>
        <p:txBody>
          <a:bodyPr/>
          <a:lstStyle/>
          <a:p>
            <a:pPr algn="just">
              <a:defRPr/>
            </a:pPr>
            <a:r>
              <a:rPr lang="es-MX" sz="2000" u="sng" dirty="0" smtClean="0">
                <a:latin typeface="Arial" pitchFamily="34" charset="0"/>
                <a:cs typeface="Arial" pitchFamily="34" charset="0"/>
              </a:rPr>
              <a:t>TEMA:</a:t>
            </a:r>
            <a:r>
              <a:rPr lang="es-MX" sz="2000" dirty="0" smtClean="0">
                <a:latin typeface="Arial" pitchFamily="34" charset="0"/>
                <a:cs typeface="Arial" pitchFamily="34" charset="0"/>
              </a:rPr>
              <a:t/>
            </a:r>
            <a:br>
              <a:rPr lang="es-MX" sz="2000" dirty="0" smtClean="0">
                <a:latin typeface="Arial" pitchFamily="34" charset="0"/>
                <a:cs typeface="Arial" pitchFamily="34" charset="0"/>
              </a:rPr>
            </a:br>
            <a:r>
              <a:rPr lang="es-MX" sz="2000" dirty="0" smtClean="0">
                <a:latin typeface="Arial" pitchFamily="34" charset="0"/>
                <a:cs typeface="Arial" pitchFamily="34" charset="0"/>
              </a:rPr>
              <a:t/>
            </a:r>
            <a:br>
              <a:rPr lang="es-MX" sz="2000" dirty="0" smtClean="0">
                <a:latin typeface="Arial" pitchFamily="34" charset="0"/>
                <a:cs typeface="Arial" pitchFamily="34" charset="0"/>
              </a:rPr>
            </a:br>
            <a:r>
              <a:rPr lang="es-EC" sz="2000" dirty="0" smtClean="0">
                <a:latin typeface="Arial" pitchFamily="34" charset="0"/>
                <a:cs typeface="Arial" pitchFamily="34" charset="0"/>
              </a:rPr>
              <a:t>EL CUENTO INFANTIL COMO ESTRATEGIA METODOLÓGICA PARA FORTALECER LAS HABILIDADES COMUNICATIVAS DEL habla y escucha DE LOS NIÑOS Y NIÑAS DE 3 A 4 AÑOS DEL CENTRO INFANTIL “ISABEL VENDRAMINI” DE LA CiuDAD DE QUITO DURANTE EL AÑO LECTIVO 2013 – 2014.</a:t>
            </a:r>
            <a:br>
              <a:rPr lang="es-EC" sz="2000" dirty="0" smtClean="0">
                <a:latin typeface="Arial" pitchFamily="34" charset="0"/>
                <a:cs typeface="Arial" pitchFamily="34" charset="0"/>
              </a:rPr>
            </a:br>
            <a:endParaRPr lang="es-MX" sz="2000" dirty="0">
              <a:latin typeface="Arial" pitchFamily="34" charset="0"/>
              <a:cs typeface="Arial" pitchFamily="34" charset="0"/>
            </a:endParaRPr>
          </a:p>
        </p:txBody>
      </p:sp>
      <p:sp>
        <p:nvSpPr>
          <p:cNvPr id="8" name="10 Título"/>
          <p:cNvSpPr txBox="1">
            <a:spLocks/>
          </p:cNvSpPr>
          <p:nvPr/>
        </p:nvSpPr>
        <p:spPr bwMode="auto">
          <a:xfrm>
            <a:off x="285720" y="5280044"/>
            <a:ext cx="4143404" cy="792162"/>
          </a:xfrm>
          <a:prstGeom prst="rect">
            <a:avLst/>
          </a:prstGeom>
          <a:noFill/>
          <a:ln w="9525">
            <a:noFill/>
            <a:miter lim="800000"/>
            <a:headEnd/>
            <a:tailEnd/>
          </a:ln>
        </p:spPr>
        <p:txBody>
          <a:bodyPr/>
          <a:lstStyle/>
          <a:p>
            <a:pPr algn="ctr" eaLnBrk="0" hangingPunct="0">
              <a:defRPr/>
            </a:pPr>
            <a:r>
              <a:rPr lang="es-MX" sz="2000" b="1" cap="all" dirty="0" smtClean="0">
                <a:latin typeface="Arial" pitchFamily="34" charset="0"/>
                <a:ea typeface="+mj-ea"/>
                <a:cs typeface="Arial" pitchFamily="34" charset="0"/>
              </a:rPr>
              <a:t>Directora</a:t>
            </a:r>
          </a:p>
          <a:p>
            <a:pPr algn="ctr" eaLnBrk="0" hangingPunct="0">
              <a:defRPr/>
            </a:pPr>
            <a:r>
              <a:rPr lang="es-MX" sz="2000" b="1" cap="all" dirty="0" smtClean="0">
                <a:latin typeface="Arial" pitchFamily="34" charset="0"/>
                <a:ea typeface="+mj-ea"/>
                <a:cs typeface="Arial" pitchFamily="34" charset="0"/>
              </a:rPr>
              <a:t>MSC. DENICE BARRIONUEVO</a:t>
            </a:r>
          </a:p>
          <a:p>
            <a:pPr algn="ctr" eaLnBrk="0" hangingPunct="0">
              <a:defRPr/>
            </a:pPr>
            <a:endParaRPr lang="es-MX" sz="2000" b="1" cap="all" dirty="0">
              <a:latin typeface="Arial" pitchFamily="34" charset="0"/>
              <a:ea typeface="+mj-ea"/>
              <a:cs typeface="Arial" pitchFamily="34" charset="0"/>
            </a:endParaRPr>
          </a:p>
        </p:txBody>
      </p:sp>
      <p:sp>
        <p:nvSpPr>
          <p:cNvPr id="9" name="10 Título"/>
          <p:cNvSpPr txBox="1">
            <a:spLocks/>
          </p:cNvSpPr>
          <p:nvPr/>
        </p:nvSpPr>
        <p:spPr bwMode="auto">
          <a:xfrm>
            <a:off x="5500694" y="5283217"/>
            <a:ext cx="2992466" cy="574675"/>
          </a:xfrm>
          <a:prstGeom prst="rect">
            <a:avLst/>
          </a:prstGeom>
          <a:noFill/>
          <a:ln w="9525">
            <a:noFill/>
            <a:miter lim="800000"/>
            <a:headEnd/>
            <a:tailEnd/>
          </a:ln>
        </p:spPr>
        <p:txBody>
          <a:bodyPr/>
          <a:lstStyle/>
          <a:p>
            <a:pPr algn="ctr" eaLnBrk="0" hangingPunct="0">
              <a:defRPr/>
            </a:pPr>
            <a:r>
              <a:rPr lang="es-MX" sz="2000" b="1" cap="all" dirty="0" smtClean="0">
                <a:latin typeface="Arial" pitchFamily="34" charset="0"/>
                <a:ea typeface="+mj-ea"/>
                <a:cs typeface="Arial" pitchFamily="34" charset="0"/>
              </a:rPr>
              <a:t>Codirector</a:t>
            </a:r>
          </a:p>
          <a:p>
            <a:pPr algn="ctr" eaLnBrk="0" hangingPunct="0">
              <a:defRPr/>
            </a:pPr>
            <a:r>
              <a:rPr lang="es-MX" sz="2000" b="1" cap="all" dirty="0" smtClean="0">
                <a:latin typeface="Arial" pitchFamily="34" charset="0"/>
                <a:ea typeface="+mj-ea"/>
                <a:cs typeface="Arial" pitchFamily="34" charset="0"/>
              </a:rPr>
              <a:t>DR. OSWALDO ORTIZ</a:t>
            </a:r>
            <a:endParaRPr lang="es-MX" sz="2000" b="1" cap="all" dirty="0">
              <a:latin typeface="Arial" pitchFamily="34" charset="0"/>
              <a:ea typeface="+mj-ea"/>
              <a:cs typeface="Arial" pitchFamily="34" charset="0"/>
            </a:endParaRPr>
          </a:p>
          <a:p>
            <a:pPr algn="ctr" eaLnBrk="0" hangingPunct="0">
              <a:defRPr/>
            </a:pPr>
            <a:endParaRPr lang="es-MX" sz="2000" b="1" cap="all" dirty="0">
              <a:latin typeface="Arial" pitchFamily="34" charset="0"/>
              <a:ea typeface="+mj-ea"/>
              <a:cs typeface="Arial" pitchFamily="34" charset="0"/>
            </a:endParaRP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857224" y="1000108"/>
            <a:ext cx="7429552" cy="535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Rectángulo"/>
          <p:cNvSpPr/>
          <p:nvPr/>
        </p:nvSpPr>
        <p:spPr>
          <a:xfrm>
            <a:off x="1285948" y="116632"/>
            <a:ext cx="6572120" cy="523220"/>
          </a:xfrm>
          <a:prstGeom prst="rect">
            <a:avLst/>
          </a:prstGeom>
          <a:solidFill>
            <a:schemeClr val="accent3">
              <a:lumMod val="40000"/>
              <a:lumOff val="60000"/>
            </a:schemeClr>
          </a:solidFill>
          <a:ln>
            <a:solidFill>
              <a:schemeClr val="tx2">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800" b="1" spc="50" dirty="0" smtClean="0">
                <a:ln w="11430"/>
                <a:solidFill>
                  <a:srgbClr val="000000"/>
                </a:solidFill>
                <a:effectLst>
                  <a:outerShdw blurRad="76200" dist="50800" dir="5400000" algn="tl" rotWithShape="0">
                    <a:srgbClr val="000000">
                      <a:alpha val="65000"/>
                    </a:srgbClr>
                  </a:outerShdw>
                </a:effectLst>
              </a:rPr>
              <a:t>COMPROBACIÓN </a:t>
            </a:r>
            <a:r>
              <a:rPr lang="es-ES" sz="2800" b="1" spc="50" dirty="0">
                <a:ln w="11430"/>
                <a:solidFill>
                  <a:srgbClr val="000000"/>
                </a:solidFill>
                <a:effectLst>
                  <a:outerShdw blurRad="76200" dist="50800" dir="5400000" algn="tl" rotWithShape="0">
                    <a:srgbClr val="000000">
                      <a:alpha val="65000"/>
                    </a:srgbClr>
                  </a:outerShdw>
                </a:effectLst>
              </a:rPr>
              <a:t>DE LA HIPOTESIS</a:t>
            </a:r>
          </a:p>
        </p:txBody>
      </p:sp>
      <p:sp>
        <p:nvSpPr>
          <p:cNvPr id="18" name="17 CuadroTexto"/>
          <p:cNvSpPr txBox="1"/>
          <p:nvPr/>
        </p:nvSpPr>
        <p:spPr>
          <a:xfrm>
            <a:off x="1285852" y="1071546"/>
            <a:ext cx="2000264" cy="369332"/>
          </a:xfrm>
          <a:prstGeom prst="rect">
            <a:avLst/>
          </a:prstGeom>
          <a:noFill/>
        </p:spPr>
        <p:txBody>
          <a:bodyPr wrap="square" rtlCol="0">
            <a:spAutoFit/>
          </a:bodyPr>
          <a:lstStyle/>
          <a:p>
            <a:endParaRPr lang="es-ES" dirty="0"/>
          </a:p>
        </p:txBody>
      </p:sp>
      <p:pic>
        <p:nvPicPr>
          <p:cNvPr id="1027" name="Picture 3"/>
          <p:cNvPicPr>
            <a:picLocks noChangeAspect="1" noChangeArrowheads="1"/>
          </p:cNvPicPr>
          <p:nvPr/>
        </p:nvPicPr>
        <p:blipFill>
          <a:blip r:embed="rId3"/>
          <a:srcRect/>
          <a:stretch>
            <a:fillRect/>
          </a:stretch>
        </p:blipFill>
        <p:spPr bwMode="auto">
          <a:xfrm>
            <a:off x="1547811" y="1204913"/>
            <a:ext cx="6096023" cy="495103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786578" y="5786454"/>
            <a:ext cx="785818" cy="2510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596" y="836613"/>
            <a:ext cx="4000528" cy="4092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Rectángulo"/>
          <p:cNvSpPr/>
          <p:nvPr/>
        </p:nvSpPr>
        <p:spPr>
          <a:xfrm>
            <a:off x="1285948" y="116632"/>
            <a:ext cx="6572120" cy="523220"/>
          </a:xfrm>
          <a:prstGeom prst="rect">
            <a:avLst/>
          </a:prstGeom>
          <a:solidFill>
            <a:schemeClr val="accent3">
              <a:lumMod val="40000"/>
              <a:lumOff val="60000"/>
            </a:schemeClr>
          </a:solidFill>
          <a:ln>
            <a:solidFill>
              <a:schemeClr val="tx2">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800" b="1" spc="50" dirty="0" smtClean="0">
                <a:ln w="11430"/>
                <a:solidFill>
                  <a:srgbClr val="000000"/>
                </a:solidFill>
                <a:effectLst>
                  <a:outerShdw blurRad="76200" dist="50800" dir="5400000" algn="tl" rotWithShape="0">
                    <a:srgbClr val="000000">
                      <a:alpha val="65000"/>
                    </a:srgbClr>
                  </a:outerShdw>
                </a:effectLst>
              </a:rPr>
              <a:t>COMPROBACIÓN </a:t>
            </a:r>
            <a:r>
              <a:rPr lang="es-ES" sz="2800" b="1" spc="50" dirty="0">
                <a:ln w="11430"/>
                <a:solidFill>
                  <a:srgbClr val="000000"/>
                </a:solidFill>
                <a:effectLst>
                  <a:outerShdw blurRad="76200" dist="50800" dir="5400000" algn="tl" rotWithShape="0">
                    <a:srgbClr val="000000">
                      <a:alpha val="65000"/>
                    </a:srgbClr>
                  </a:outerShdw>
                </a:effectLst>
              </a:rPr>
              <a:t>DE LA </a:t>
            </a:r>
            <a:r>
              <a:rPr lang="es-ES" sz="2800" b="1" spc="50" dirty="0" smtClean="0">
                <a:ln w="11430"/>
                <a:solidFill>
                  <a:srgbClr val="000000"/>
                </a:solidFill>
                <a:effectLst>
                  <a:outerShdw blurRad="76200" dist="50800" dir="5400000" algn="tl" rotWithShape="0">
                    <a:srgbClr val="000000">
                      <a:alpha val="65000"/>
                    </a:srgbClr>
                  </a:outerShdw>
                </a:effectLst>
              </a:rPr>
              <a:t>HIPÓTESIS</a:t>
            </a:r>
            <a:endParaRPr lang="es-ES" sz="2800" b="1" spc="50" dirty="0">
              <a:ln w="11430"/>
              <a:solidFill>
                <a:srgbClr val="000000"/>
              </a:solidFill>
              <a:effectLst>
                <a:outerShdw blurRad="76200" dist="50800" dir="5400000" algn="tl" rotWithShape="0">
                  <a:srgbClr val="000000">
                    <a:alpha val="65000"/>
                  </a:srgbClr>
                </a:outerShdw>
              </a:effectLst>
            </a:endParaRPr>
          </a:p>
        </p:txBody>
      </p:sp>
      <p:sp>
        <p:nvSpPr>
          <p:cNvPr id="20485" name="4 Marcador de contenido"/>
          <p:cNvSpPr>
            <a:spLocks noGrp="1"/>
          </p:cNvSpPr>
          <p:nvPr>
            <p:ph sz="half" idx="2"/>
          </p:nvPr>
        </p:nvSpPr>
        <p:spPr>
          <a:xfrm>
            <a:off x="357158" y="5286388"/>
            <a:ext cx="8351837" cy="1036638"/>
          </a:xfrm>
          <a:solidFill>
            <a:schemeClr val="bg1"/>
          </a:solidFill>
          <a:ln w="38100" cap="rnd">
            <a:solidFill>
              <a:schemeClr val="tx1"/>
            </a:solidFill>
          </a:ln>
        </p:spPr>
        <p:txBody>
          <a:bodyPr/>
          <a:lstStyle/>
          <a:p>
            <a:pPr marL="0" indent="0" algn="just">
              <a:buNone/>
            </a:pPr>
            <a:r>
              <a:rPr lang="es-EC" sz="1600" b="1" dirty="0" smtClean="0">
                <a:solidFill>
                  <a:srgbClr val="FF0000"/>
                </a:solidFill>
                <a:latin typeface="Arial" charset="0"/>
                <a:cs typeface="Arial" charset="0"/>
              </a:rPr>
              <a:t>INTERPRETACIÓN: </a:t>
            </a:r>
            <a:r>
              <a:rPr lang="es-MX" sz="1600" b="1" dirty="0" smtClean="0">
                <a:solidFill>
                  <a:schemeClr val="tx2">
                    <a:lumMod val="75000"/>
                  </a:schemeClr>
                </a:solidFill>
              </a:rPr>
              <a:t>El cuento infantil aplicado como estrategia metodológica incide de forma positiva en el fortalecimiento de las habilidades comunicativas del habla y escucha en los niños y niñas  de 3 a 4 años del Centro Infantil “Isabel Vendramini”.</a:t>
            </a:r>
            <a:endParaRPr lang="es-ES" sz="1600" b="1" dirty="0" smtClean="0">
              <a:solidFill>
                <a:schemeClr val="tx2">
                  <a:lumMod val="75000"/>
                </a:schemeClr>
              </a:solidFill>
            </a:endParaRPr>
          </a:p>
          <a:p>
            <a:pPr marL="0" indent="0" algn="just">
              <a:buFont typeface="Arial" charset="0"/>
              <a:buNone/>
            </a:pPr>
            <a:endParaRPr lang="es-EC" sz="1400" b="1" dirty="0" smtClean="0">
              <a:latin typeface="Arial" charset="0"/>
              <a:cs typeface="Arial" charset="0"/>
            </a:endParaRPr>
          </a:p>
        </p:txBody>
      </p:sp>
      <p:sp>
        <p:nvSpPr>
          <p:cNvPr id="18" name="17 CuadroTexto"/>
          <p:cNvSpPr txBox="1"/>
          <p:nvPr/>
        </p:nvSpPr>
        <p:spPr>
          <a:xfrm>
            <a:off x="1285852" y="1071546"/>
            <a:ext cx="2000264" cy="369332"/>
          </a:xfrm>
          <a:prstGeom prst="rect">
            <a:avLst/>
          </a:prstGeom>
          <a:noFill/>
        </p:spPr>
        <p:txBody>
          <a:bodyPr wrap="square" rtlCol="0">
            <a:spAutoFit/>
          </a:bodyPr>
          <a:lstStyle/>
          <a:p>
            <a:endParaRPr lang="es-ES" dirty="0"/>
          </a:p>
        </p:txBody>
      </p:sp>
      <p:sp>
        <p:nvSpPr>
          <p:cNvPr id="9" name="8 Rectángulo"/>
          <p:cNvSpPr/>
          <p:nvPr/>
        </p:nvSpPr>
        <p:spPr>
          <a:xfrm>
            <a:off x="4714876" y="820752"/>
            <a:ext cx="4000528" cy="4108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2055" name="Picture 7"/>
          <p:cNvPicPr>
            <a:picLocks noChangeAspect="1" noChangeArrowheads="1"/>
          </p:cNvPicPr>
          <p:nvPr/>
        </p:nvPicPr>
        <p:blipFill>
          <a:blip r:embed="rId3"/>
          <a:srcRect/>
          <a:stretch>
            <a:fillRect/>
          </a:stretch>
        </p:blipFill>
        <p:spPr bwMode="auto">
          <a:xfrm>
            <a:off x="4786314" y="928670"/>
            <a:ext cx="3571875" cy="17240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09587" y="928670"/>
            <a:ext cx="3776661" cy="1054581"/>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00034" y="2295521"/>
            <a:ext cx="1504950" cy="5619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571472" y="2871785"/>
            <a:ext cx="771525" cy="2000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528630" y="3500438"/>
            <a:ext cx="2971800" cy="7905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4786314" y="3043243"/>
            <a:ext cx="3400425" cy="1171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16388" name="AutoShape 2">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16389" name="AutoShape 4">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16390" name="AutoShape 6">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16391" name="AutoShape 8">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9" name="8 CuadroTexto"/>
          <p:cNvSpPr txBox="1"/>
          <p:nvPr/>
        </p:nvSpPr>
        <p:spPr>
          <a:xfrm>
            <a:off x="71406" y="2459362"/>
            <a:ext cx="4786346" cy="1969770"/>
          </a:xfrm>
          <a:prstGeom prst="rect">
            <a:avLst/>
          </a:prstGeom>
          <a:noFill/>
        </p:spPr>
        <p:txBody>
          <a:bodyPr wrap="square" rtlCol="0">
            <a:spAutoFit/>
          </a:bodyPr>
          <a:lstStyle/>
          <a:p>
            <a:pPr algn="ctr"/>
            <a:r>
              <a:rPr lang="es-ES" sz="3400" b="1" dirty="0" smtClean="0">
                <a:solidFill>
                  <a:srgbClr val="0033CC"/>
                </a:solidFill>
                <a:effectLst>
                  <a:outerShdw blurRad="38100" dist="38100" dir="2700000" algn="tl">
                    <a:srgbClr val="000000">
                      <a:alpha val="43137"/>
                    </a:srgbClr>
                  </a:outerShdw>
                </a:effectLst>
              </a:rPr>
              <a:t>CAPÍTULO IV</a:t>
            </a:r>
          </a:p>
          <a:p>
            <a:pPr algn="ctr"/>
            <a:endParaRPr lang="es-ES" sz="2000" b="1" dirty="0" smtClean="0">
              <a:solidFill>
                <a:srgbClr val="0033CC"/>
              </a:solidFill>
              <a:effectLst>
                <a:outerShdw blurRad="38100" dist="38100" dir="2700000" algn="tl">
                  <a:srgbClr val="000000">
                    <a:alpha val="43137"/>
                  </a:srgbClr>
                </a:outerShdw>
              </a:effectLst>
            </a:endParaRPr>
          </a:p>
          <a:p>
            <a:pPr algn="ctr"/>
            <a:r>
              <a:rPr lang="es-ES" sz="3400" b="1" dirty="0" smtClean="0">
                <a:solidFill>
                  <a:srgbClr val="0033CC"/>
                </a:solidFill>
                <a:effectLst>
                  <a:outerShdw blurRad="38100" dist="38100" dir="2700000" algn="tl">
                    <a:srgbClr val="000000">
                      <a:alpha val="43137"/>
                    </a:srgbClr>
                  </a:outerShdw>
                </a:effectLst>
              </a:rPr>
              <a:t>CONCLUSIONES Y</a:t>
            </a:r>
          </a:p>
          <a:p>
            <a:pPr algn="ctr"/>
            <a:r>
              <a:rPr lang="es-ES" sz="3400" b="1" dirty="0" smtClean="0">
                <a:solidFill>
                  <a:srgbClr val="0033CC"/>
                </a:solidFill>
                <a:effectLst>
                  <a:outerShdw blurRad="38100" dist="38100" dir="2700000" algn="tl">
                    <a:srgbClr val="000000">
                      <a:alpha val="43137"/>
                    </a:srgbClr>
                  </a:outerShdw>
                </a:effectLst>
              </a:rPr>
              <a:t>RECOMENDACIONES</a:t>
            </a:r>
          </a:p>
        </p:txBody>
      </p:sp>
      <p:pic>
        <p:nvPicPr>
          <p:cNvPr id="2050" name="Picture 2"/>
          <p:cNvPicPr>
            <a:picLocks noChangeAspect="1" noChangeArrowheads="1"/>
          </p:cNvPicPr>
          <p:nvPr/>
        </p:nvPicPr>
        <p:blipFill>
          <a:blip r:embed="rId4"/>
          <a:srcRect/>
          <a:stretch>
            <a:fillRect/>
          </a:stretch>
        </p:blipFill>
        <p:spPr bwMode="auto">
          <a:xfrm>
            <a:off x="4857752" y="1909763"/>
            <a:ext cx="4038600" cy="3038475"/>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64000"/>
              </a:srgbClr>
            </a:gs>
            <a:gs pos="50000">
              <a:schemeClr val="accent3">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395536" y="260648"/>
            <a:ext cx="3153427" cy="523220"/>
          </a:xfrm>
          <a:prstGeom prst="rect">
            <a:avLst/>
          </a:prstGeom>
          <a:solidFill>
            <a:schemeClr val="accent3">
              <a:lumMod val="40000"/>
              <a:lumOff val="60000"/>
            </a:schemeClr>
          </a:solidFill>
          <a:ln>
            <a:solidFill>
              <a:schemeClr val="tx2">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800" b="1" spc="50" dirty="0">
                <a:ln w="11430">
                  <a:noFill/>
                </a:ln>
                <a:solidFill>
                  <a:srgbClr val="000000"/>
                </a:solidFill>
                <a:effectLst>
                  <a:outerShdw blurRad="76200" dist="50800" dir="5400000" algn="tl" rotWithShape="0">
                    <a:srgbClr val="000000">
                      <a:alpha val="65000"/>
                    </a:srgbClr>
                  </a:outerShdw>
                </a:effectLst>
              </a:rPr>
              <a:t>CONCLUSIONES</a:t>
            </a:r>
          </a:p>
        </p:txBody>
      </p:sp>
      <p:graphicFrame>
        <p:nvGraphicFramePr>
          <p:cNvPr id="9" name="8 Diagrama"/>
          <p:cNvGraphicFramePr/>
          <p:nvPr/>
        </p:nvGraphicFramePr>
        <p:xfrm>
          <a:off x="428596" y="1071546"/>
          <a:ext cx="850112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64000"/>
              </a:srgbClr>
            </a:gs>
            <a:gs pos="50000">
              <a:schemeClr val="accent3">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Rectángulo"/>
          <p:cNvSpPr/>
          <p:nvPr/>
        </p:nvSpPr>
        <p:spPr>
          <a:xfrm>
            <a:off x="416950" y="188640"/>
            <a:ext cx="4011034" cy="523220"/>
          </a:xfrm>
          <a:prstGeom prst="rect">
            <a:avLst/>
          </a:prstGeom>
          <a:solidFill>
            <a:schemeClr val="accent3">
              <a:lumMod val="40000"/>
              <a:lumOff val="60000"/>
            </a:schemeClr>
          </a:solidFill>
          <a:ln>
            <a:solidFill>
              <a:schemeClr val="tx2">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2800" b="1" spc="50" dirty="0">
                <a:ln w="11430">
                  <a:noFill/>
                </a:ln>
                <a:solidFill>
                  <a:srgbClr val="000000"/>
                </a:solidFill>
                <a:effectLst>
                  <a:outerShdw blurRad="76200" dist="50800" dir="5400000" algn="tl" rotWithShape="0">
                    <a:srgbClr val="000000">
                      <a:alpha val="65000"/>
                    </a:srgbClr>
                  </a:outerShdw>
                </a:effectLst>
              </a:rPr>
              <a:t>RECOMENDACIONES</a:t>
            </a:r>
          </a:p>
        </p:txBody>
      </p:sp>
      <p:graphicFrame>
        <p:nvGraphicFramePr>
          <p:cNvPr id="12" name="11 Diagrama"/>
          <p:cNvGraphicFramePr/>
          <p:nvPr/>
        </p:nvGraphicFramePr>
        <p:xfrm>
          <a:off x="428596" y="1071546"/>
          <a:ext cx="850112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2500306"/>
            <a:ext cx="7704138" cy="750888"/>
          </a:xfrm>
        </p:spPr>
        <p:txBody>
          <a:bodyPr/>
          <a:lstStyle/>
          <a:p>
            <a:pPr algn="ctr">
              <a:defRPr/>
            </a:pPr>
            <a:r>
              <a:rPr lang="es-MX" i="1" dirty="0" smtClean="0">
                <a:solidFill>
                  <a:srgbClr val="002060"/>
                </a:solidFill>
              </a:rPr>
              <a:t>¡¡GRACIAS POR SU ATENCIÓN!!</a:t>
            </a:r>
            <a:endParaRPr lang="es-MX" i="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332656"/>
            <a:ext cx="7848872" cy="52322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2800" b="1" dirty="0">
                <a:ln w="10541" cmpd="sng">
                  <a:solidFill>
                    <a:schemeClr val="accent1">
                      <a:shade val="88000"/>
                      <a:satMod val="110000"/>
                    </a:schemeClr>
                  </a:solidFill>
                  <a:prstDash val="solid"/>
                </a:ln>
                <a:solidFill>
                  <a:srgbClr val="000000"/>
                </a:solidFill>
                <a:effectLst>
                  <a:outerShdw blurRad="38100" dist="38100" dir="2700000" algn="tl">
                    <a:srgbClr val="000000">
                      <a:alpha val="43137"/>
                    </a:srgbClr>
                  </a:outerShdw>
                </a:effectLst>
                <a:latin typeface="Arial" pitchFamily="34" charset="0"/>
                <a:cs typeface="Arial" pitchFamily="34" charset="0"/>
              </a:rPr>
              <a:t>PROCEDIMIENTO DE LA INVESTIGACIÓN</a:t>
            </a:r>
          </a:p>
        </p:txBody>
      </p:sp>
      <p:sp>
        <p:nvSpPr>
          <p:cNvPr id="6" name="5 Flecha abajo"/>
          <p:cNvSpPr/>
          <p:nvPr/>
        </p:nvSpPr>
        <p:spPr>
          <a:xfrm>
            <a:off x="642910" y="1428736"/>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1142976" y="1428736"/>
            <a:ext cx="4214842"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PLANTEAMIENTO DEL PROBLEMA</a:t>
            </a:r>
            <a:endParaRPr lang="es-ES" b="1" dirty="0">
              <a:effectLst>
                <a:outerShdw blurRad="38100" dist="38100" dir="2700000" algn="tl">
                  <a:srgbClr val="000000">
                    <a:alpha val="43137"/>
                  </a:srgbClr>
                </a:outerShdw>
              </a:effectLst>
            </a:endParaRPr>
          </a:p>
        </p:txBody>
      </p:sp>
      <p:sp>
        <p:nvSpPr>
          <p:cNvPr id="8" name="7 Flecha abajo"/>
          <p:cNvSpPr/>
          <p:nvPr/>
        </p:nvSpPr>
        <p:spPr>
          <a:xfrm>
            <a:off x="642910" y="2000240"/>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Flecha abajo"/>
          <p:cNvSpPr/>
          <p:nvPr/>
        </p:nvSpPr>
        <p:spPr>
          <a:xfrm>
            <a:off x="642910" y="2571744"/>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Flecha abajo"/>
          <p:cNvSpPr/>
          <p:nvPr/>
        </p:nvSpPr>
        <p:spPr>
          <a:xfrm>
            <a:off x="642910" y="3143248"/>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Flecha abajo"/>
          <p:cNvSpPr/>
          <p:nvPr/>
        </p:nvSpPr>
        <p:spPr>
          <a:xfrm>
            <a:off x="642910" y="3714752"/>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Flecha abajo"/>
          <p:cNvSpPr/>
          <p:nvPr/>
        </p:nvSpPr>
        <p:spPr>
          <a:xfrm>
            <a:off x="642910" y="4429132"/>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uadroTexto"/>
          <p:cNvSpPr txBox="1"/>
          <p:nvPr/>
        </p:nvSpPr>
        <p:spPr>
          <a:xfrm>
            <a:off x="1142976" y="1988098"/>
            <a:ext cx="7786742"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FUNDAMENTACIÓN TEÓRICA SOBRE EL TEMA  DE INVESTIGACIÓN </a:t>
            </a:r>
            <a:endParaRPr lang="es-ES" b="1" dirty="0">
              <a:effectLst>
                <a:outerShdw blurRad="38100" dist="38100" dir="2700000" algn="tl">
                  <a:srgbClr val="000000">
                    <a:alpha val="43137"/>
                  </a:srgbClr>
                </a:outerShdw>
              </a:effectLst>
            </a:endParaRPr>
          </a:p>
        </p:txBody>
      </p:sp>
      <p:sp>
        <p:nvSpPr>
          <p:cNvPr id="14" name="13 CuadroTexto"/>
          <p:cNvSpPr txBox="1"/>
          <p:nvPr/>
        </p:nvSpPr>
        <p:spPr>
          <a:xfrm>
            <a:off x="1142976" y="2559602"/>
            <a:ext cx="4929222"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ELABORACIÓN DEL MARCO TEÓRICO </a:t>
            </a:r>
            <a:endParaRPr lang="es-ES" b="1" dirty="0">
              <a:effectLst>
                <a:outerShdw blurRad="38100" dist="38100" dir="2700000" algn="tl">
                  <a:srgbClr val="000000">
                    <a:alpha val="43137"/>
                  </a:srgbClr>
                </a:outerShdw>
              </a:effectLst>
            </a:endParaRPr>
          </a:p>
        </p:txBody>
      </p:sp>
      <p:sp>
        <p:nvSpPr>
          <p:cNvPr id="15" name="14 CuadroTexto"/>
          <p:cNvSpPr txBox="1"/>
          <p:nvPr/>
        </p:nvSpPr>
        <p:spPr>
          <a:xfrm>
            <a:off x="1142976" y="3131106"/>
            <a:ext cx="4071966"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DETERMINACIÓN DE HIPÓTESIS </a:t>
            </a:r>
            <a:endParaRPr lang="es-ES" b="1" dirty="0">
              <a:effectLst>
                <a:outerShdw blurRad="38100" dist="38100" dir="2700000" algn="tl">
                  <a:srgbClr val="000000">
                    <a:alpha val="43137"/>
                  </a:srgbClr>
                </a:outerShdw>
              </a:effectLst>
            </a:endParaRPr>
          </a:p>
        </p:txBody>
      </p:sp>
      <p:sp>
        <p:nvSpPr>
          <p:cNvPr id="16" name="15 CuadroTexto"/>
          <p:cNvSpPr txBox="1"/>
          <p:nvPr/>
        </p:nvSpPr>
        <p:spPr>
          <a:xfrm>
            <a:off x="1142976" y="3702610"/>
            <a:ext cx="3929090"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VERIFICACIÓN DE HIPÓTESIS </a:t>
            </a:r>
            <a:endParaRPr lang="es-ES" b="1" dirty="0">
              <a:effectLst>
                <a:outerShdw blurRad="38100" dist="38100" dir="2700000" algn="tl">
                  <a:srgbClr val="000000">
                    <a:alpha val="43137"/>
                  </a:srgbClr>
                </a:outerShdw>
              </a:effectLst>
            </a:endParaRPr>
          </a:p>
        </p:txBody>
      </p:sp>
      <p:sp>
        <p:nvSpPr>
          <p:cNvPr id="17" name="16 CuadroTexto"/>
          <p:cNvSpPr txBox="1"/>
          <p:nvPr/>
        </p:nvSpPr>
        <p:spPr>
          <a:xfrm>
            <a:off x="1142976" y="4286256"/>
            <a:ext cx="6572296" cy="646331"/>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ANÁLISIS E INTERPRETACIÓN DE DATOS A TRAVÉS DE</a:t>
            </a:r>
          </a:p>
          <a:p>
            <a:r>
              <a:rPr lang="es-ES" b="1" dirty="0" smtClean="0">
                <a:effectLst>
                  <a:outerShdw blurRad="38100" dist="38100" dir="2700000" algn="tl">
                    <a:srgbClr val="000000">
                      <a:alpha val="43137"/>
                    </a:srgbClr>
                  </a:outerShdw>
                </a:effectLst>
              </a:rPr>
              <a:t>PROCEDIMIENTOS ESTADÍSTICOS  </a:t>
            </a:r>
            <a:endParaRPr lang="es-ES" b="1" dirty="0">
              <a:effectLst>
                <a:outerShdw blurRad="38100" dist="38100" dir="2700000" algn="tl">
                  <a:srgbClr val="000000">
                    <a:alpha val="43137"/>
                  </a:srgbClr>
                </a:outerShdw>
              </a:effectLst>
            </a:endParaRPr>
          </a:p>
        </p:txBody>
      </p:sp>
      <p:sp>
        <p:nvSpPr>
          <p:cNvPr id="18" name="17 Flecha abajo"/>
          <p:cNvSpPr/>
          <p:nvPr/>
        </p:nvSpPr>
        <p:spPr>
          <a:xfrm>
            <a:off x="642910" y="5143512"/>
            <a:ext cx="428628" cy="357190"/>
          </a:xfrm>
          <a:prstGeom prst="downArrow">
            <a:avLst/>
          </a:prstGeom>
          <a:solidFill>
            <a:srgbClr val="EEF98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18 CuadroTexto"/>
          <p:cNvSpPr txBox="1"/>
          <p:nvPr/>
        </p:nvSpPr>
        <p:spPr>
          <a:xfrm>
            <a:off x="1142976" y="5131370"/>
            <a:ext cx="6286544"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INFORME DE CONCLUSIONES Y RECOMENDACIONES </a:t>
            </a:r>
            <a:endParaRPr lang="es-ES" b="1" dirty="0">
              <a:effectLst>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5" name="4 CuadroTexto"/>
          <p:cNvSpPr txBox="1"/>
          <p:nvPr/>
        </p:nvSpPr>
        <p:spPr>
          <a:xfrm>
            <a:off x="1000100" y="2426364"/>
            <a:ext cx="3071834" cy="1969770"/>
          </a:xfrm>
          <a:prstGeom prst="rect">
            <a:avLst/>
          </a:prstGeom>
          <a:noFill/>
        </p:spPr>
        <p:txBody>
          <a:bodyPr wrap="square" rtlCol="0">
            <a:spAutoFit/>
          </a:bodyPr>
          <a:lstStyle/>
          <a:p>
            <a:pPr algn="ctr"/>
            <a:r>
              <a:rPr lang="es-ES" sz="3400" b="1" dirty="0" smtClean="0">
                <a:solidFill>
                  <a:srgbClr val="0033CC"/>
                </a:solidFill>
                <a:effectLst>
                  <a:outerShdw blurRad="38100" dist="38100" dir="2700000" algn="tl">
                    <a:srgbClr val="000000">
                      <a:alpha val="43137"/>
                    </a:srgbClr>
                  </a:outerShdw>
                </a:effectLst>
              </a:rPr>
              <a:t>CAPÍTULO I</a:t>
            </a:r>
          </a:p>
          <a:p>
            <a:pPr algn="ctr"/>
            <a:endParaRPr lang="es-ES" sz="2000" b="1" dirty="0" smtClean="0">
              <a:solidFill>
                <a:srgbClr val="0033CC"/>
              </a:solidFill>
              <a:effectLst>
                <a:outerShdw blurRad="38100" dist="38100" dir="2700000" algn="tl">
                  <a:srgbClr val="000000">
                    <a:alpha val="43137"/>
                  </a:srgbClr>
                </a:outerShdw>
              </a:effectLst>
            </a:endParaRPr>
          </a:p>
          <a:p>
            <a:pPr algn="ctr"/>
            <a:r>
              <a:rPr lang="es-ES" sz="3400" b="1" dirty="0" smtClean="0">
                <a:solidFill>
                  <a:srgbClr val="0033CC"/>
                </a:solidFill>
                <a:effectLst>
                  <a:outerShdw blurRad="38100" dist="38100" dir="2700000" algn="tl">
                    <a:srgbClr val="000000">
                      <a:alpha val="43137"/>
                    </a:srgbClr>
                  </a:outerShdw>
                </a:effectLst>
              </a:rPr>
              <a:t>EL </a:t>
            </a:r>
          </a:p>
          <a:p>
            <a:pPr algn="ctr"/>
            <a:r>
              <a:rPr lang="es-ES" sz="3400" b="1" dirty="0" smtClean="0">
                <a:solidFill>
                  <a:srgbClr val="0033CC"/>
                </a:solidFill>
                <a:effectLst>
                  <a:outerShdw blurRad="38100" dist="38100" dir="2700000" algn="tl">
                    <a:srgbClr val="000000">
                      <a:alpha val="43137"/>
                    </a:srgbClr>
                  </a:outerShdw>
                </a:effectLst>
              </a:rPr>
              <a:t>PROBLEMA</a:t>
            </a:r>
          </a:p>
        </p:txBody>
      </p:sp>
      <p:pic>
        <p:nvPicPr>
          <p:cNvPr id="7" name="Picture 4"/>
          <p:cNvPicPr>
            <a:picLocks noChangeAspect="1" noChangeArrowheads="1"/>
          </p:cNvPicPr>
          <p:nvPr/>
        </p:nvPicPr>
        <p:blipFill>
          <a:blip r:embed="rId3"/>
          <a:srcRect/>
          <a:stretch>
            <a:fillRect/>
          </a:stretch>
        </p:blipFill>
        <p:spPr bwMode="auto">
          <a:xfrm>
            <a:off x="4313345" y="2143116"/>
            <a:ext cx="4187745" cy="3143272"/>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Marcador de contenido"/>
          <p:cNvGraphicFramePr>
            <a:graphicFrameLocks noGrp="1"/>
          </p:cNvGraphicFramePr>
          <p:nvPr>
            <p:ph sz="half" idx="4294967295"/>
          </p:nvPr>
        </p:nvGraphicFramePr>
        <p:xfrm>
          <a:off x="571472" y="1214422"/>
          <a:ext cx="7572428" cy="422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899592" y="332656"/>
            <a:ext cx="7272808"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PLANTEAMIENTO DEL PROBLEMA</a:t>
            </a:r>
          </a:p>
        </p:txBody>
      </p:sp>
      <p:sp>
        <p:nvSpPr>
          <p:cNvPr id="6" name="5 Flecha derecha"/>
          <p:cNvSpPr/>
          <p:nvPr/>
        </p:nvSpPr>
        <p:spPr>
          <a:xfrm rot="1714024">
            <a:off x="5178163" y="4854183"/>
            <a:ext cx="1254759" cy="29290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6500826" y="5000636"/>
            <a:ext cx="1714512" cy="369332"/>
          </a:xfrm>
          <a:prstGeom prst="rect">
            <a:avLst/>
          </a:prstGeom>
          <a:noFill/>
        </p:spPr>
        <p:txBody>
          <a:bodyPr wrap="square" rtlCol="0">
            <a:spAutoFit/>
          </a:bodyPr>
          <a:lstStyle/>
          <a:p>
            <a:endParaRPr lang="es-ES" dirty="0"/>
          </a:p>
        </p:txBody>
      </p:sp>
      <p:sp>
        <p:nvSpPr>
          <p:cNvPr id="8" name="7 Rectángulo redondeado"/>
          <p:cNvSpPr/>
          <p:nvPr/>
        </p:nvSpPr>
        <p:spPr>
          <a:xfrm>
            <a:off x="6357950" y="4929198"/>
            <a:ext cx="2071702" cy="1071570"/>
          </a:xfrm>
          <a:prstGeom prst="roundRect">
            <a:avLst/>
          </a:prstGeom>
          <a:solidFill>
            <a:schemeClr val="bg1"/>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6429388" y="5000636"/>
            <a:ext cx="2000264" cy="1015663"/>
          </a:xfrm>
          <a:prstGeom prst="rect">
            <a:avLst/>
          </a:prstGeom>
          <a:noFill/>
        </p:spPr>
        <p:txBody>
          <a:bodyPr wrap="square" rtlCol="0">
            <a:spAutoFit/>
          </a:bodyPr>
          <a:lstStyle/>
          <a:p>
            <a:pPr algn="just"/>
            <a:r>
              <a:rPr lang="es-ES" sz="1200" b="1" dirty="0" smtClean="0">
                <a:latin typeface="+mn-lt"/>
              </a:rPr>
              <a:t>LOS NIÑOS NO DESARROLLEN DE MANERA NORMAL LAS HABILIDADES COMUNICATIVAS DEL HABLA Y ESCUCHA</a:t>
            </a:r>
            <a:endParaRPr lang="es-ES" sz="1200" b="1" dirty="0">
              <a:latin typeface="+mn-lt"/>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539969"/>
            <a:ext cx="7272808"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FORMULACIÓN </a:t>
            </a: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DEL PROBLEMA</a:t>
            </a:r>
          </a:p>
        </p:txBody>
      </p:sp>
      <p:sp>
        <p:nvSpPr>
          <p:cNvPr id="5" name="4 CuadroTexto"/>
          <p:cNvSpPr txBox="1"/>
          <p:nvPr/>
        </p:nvSpPr>
        <p:spPr>
          <a:xfrm>
            <a:off x="1142976" y="1571612"/>
            <a:ext cx="6715172" cy="1661993"/>
          </a:xfrm>
          <a:prstGeom prst="rect">
            <a:avLst/>
          </a:prstGeom>
          <a:noFill/>
        </p:spPr>
        <p:txBody>
          <a:bodyPr wrap="square" rtlCol="0">
            <a:spAutoFit/>
          </a:bodyPr>
          <a:lstStyle/>
          <a:p>
            <a:pPr algn="just"/>
            <a:r>
              <a:rPr lang="es-ES" sz="2200" b="1" dirty="0" smtClean="0">
                <a:solidFill>
                  <a:srgbClr val="000066"/>
                </a:solidFill>
              </a:rPr>
              <a:t>¿</a:t>
            </a:r>
            <a:r>
              <a:rPr lang="es-ES" sz="2000" b="1" dirty="0" smtClean="0">
                <a:solidFill>
                  <a:srgbClr val="000066"/>
                </a:solidFill>
              </a:rPr>
              <a:t>De qué manera el cuento infantil fortalece las habilidades comunicativas del habla y escucha de los niños y niñas de 3 a 4 años del Centro Infantil “Isabel Vendramini de la cuidad de Quito en el año lectivo 2013 – 2014?</a:t>
            </a:r>
            <a:endParaRPr lang="es-ES" sz="2000" b="1" dirty="0">
              <a:solidFill>
                <a:srgbClr val="000066"/>
              </a:solidFill>
            </a:endParaRPr>
          </a:p>
        </p:txBody>
      </p:sp>
      <p:sp>
        <p:nvSpPr>
          <p:cNvPr id="6" name="5 Pergamino horizontal"/>
          <p:cNvSpPr/>
          <p:nvPr/>
        </p:nvSpPr>
        <p:spPr>
          <a:xfrm>
            <a:off x="3714744" y="3000372"/>
            <a:ext cx="4143404" cy="3643338"/>
          </a:xfrm>
          <a:prstGeom prst="horizontalScroll">
            <a:avLst/>
          </a:prstGeom>
          <a:solidFill>
            <a:srgbClr val="EBF779"/>
          </a:solidFill>
          <a:ln>
            <a:solidFill>
              <a:srgbClr val="77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Picture 5"/>
          <p:cNvPicPr>
            <a:picLocks noChangeAspect="1" noChangeArrowheads="1"/>
          </p:cNvPicPr>
          <p:nvPr/>
        </p:nvPicPr>
        <p:blipFill>
          <a:blip r:embed="rId2"/>
          <a:srcRect/>
          <a:stretch>
            <a:fillRect/>
          </a:stretch>
        </p:blipFill>
        <p:spPr bwMode="auto">
          <a:xfrm>
            <a:off x="4242980" y="3535569"/>
            <a:ext cx="3400854" cy="2536637"/>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428604"/>
            <a:ext cx="2592288"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OBJETIVOS</a:t>
            </a:r>
          </a:p>
        </p:txBody>
      </p:sp>
      <p:sp>
        <p:nvSpPr>
          <p:cNvPr id="37" name="36 Rectángulo redondeado"/>
          <p:cNvSpPr/>
          <p:nvPr/>
        </p:nvSpPr>
        <p:spPr>
          <a:xfrm>
            <a:off x="214282" y="1428736"/>
            <a:ext cx="3286148" cy="51435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37 CuadroTexto"/>
          <p:cNvSpPr txBox="1"/>
          <p:nvPr/>
        </p:nvSpPr>
        <p:spPr>
          <a:xfrm>
            <a:off x="785786" y="1714488"/>
            <a:ext cx="2643206" cy="369332"/>
          </a:xfrm>
          <a:prstGeom prst="rect">
            <a:avLst/>
          </a:prstGeom>
          <a:noFill/>
        </p:spPr>
        <p:txBody>
          <a:bodyPr wrap="square" rtlCol="0">
            <a:spAutoFit/>
          </a:bodyPr>
          <a:lstStyle/>
          <a:p>
            <a:r>
              <a:rPr lang="es-ES" b="1" dirty="0" smtClean="0">
                <a:solidFill>
                  <a:srgbClr val="004600"/>
                </a:solidFill>
                <a:effectLst>
                  <a:outerShdw blurRad="38100" dist="38100" dir="2700000" algn="tl">
                    <a:srgbClr val="000000">
                      <a:alpha val="43137"/>
                    </a:srgbClr>
                  </a:outerShdw>
                </a:effectLst>
              </a:rPr>
              <a:t>OBJETIVO GENERAL</a:t>
            </a:r>
            <a:endParaRPr lang="es-ES" b="1" dirty="0">
              <a:solidFill>
                <a:srgbClr val="004600"/>
              </a:solidFill>
              <a:effectLst>
                <a:outerShdw blurRad="38100" dist="38100" dir="2700000" algn="tl">
                  <a:srgbClr val="000000">
                    <a:alpha val="43137"/>
                  </a:srgbClr>
                </a:outerShdw>
              </a:effectLst>
            </a:endParaRPr>
          </a:p>
        </p:txBody>
      </p:sp>
      <p:sp>
        <p:nvSpPr>
          <p:cNvPr id="40" name="39 Rectángulo redondeado"/>
          <p:cNvSpPr/>
          <p:nvPr/>
        </p:nvSpPr>
        <p:spPr>
          <a:xfrm>
            <a:off x="4500562" y="214290"/>
            <a:ext cx="4500594" cy="64294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40 CuadroTexto"/>
          <p:cNvSpPr txBox="1"/>
          <p:nvPr/>
        </p:nvSpPr>
        <p:spPr>
          <a:xfrm>
            <a:off x="5000628" y="357166"/>
            <a:ext cx="3357586" cy="369332"/>
          </a:xfrm>
          <a:prstGeom prst="rect">
            <a:avLst/>
          </a:prstGeom>
          <a:noFill/>
        </p:spPr>
        <p:txBody>
          <a:bodyPr wrap="square" rtlCol="0">
            <a:spAutoFit/>
          </a:bodyPr>
          <a:lstStyle/>
          <a:p>
            <a:r>
              <a:rPr lang="es-ES" b="1" dirty="0" smtClean="0">
                <a:solidFill>
                  <a:srgbClr val="004600"/>
                </a:solidFill>
                <a:effectLst>
                  <a:outerShdw blurRad="38100" dist="38100" dir="2700000" algn="tl">
                    <a:srgbClr val="000000">
                      <a:alpha val="43137"/>
                    </a:srgbClr>
                  </a:outerShdw>
                </a:effectLst>
              </a:rPr>
              <a:t>OBJETIVOS ESPECÍFICOS</a:t>
            </a:r>
            <a:endParaRPr lang="es-ES" b="1" dirty="0">
              <a:solidFill>
                <a:srgbClr val="004600"/>
              </a:solidFill>
              <a:effectLst>
                <a:outerShdw blurRad="38100" dist="38100" dir="2700000" algn="tl">
                  <a:srgbClr val="000000">
                    <a:alpha val="43137"/>
                  </a:srgbClr>
                </a:outerShdw>
              </a:effectLst>
            </a:endParaRPr>
          </a:p>
        </p:txBody>
      </p:sp>
      <p:sp>
        <p:nvSpPr>
          <p:cNvPr id="42" name="41 Rectángulo"/>
          <p:cNvSpPr/>
          <p:nvPr/>
        </p:nvSpPr>
        <p:spPr>
          <a:xfrm>
            <a:off x="357158" y="2714620"/>
            <a:ext cx="3071834" cy="22860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42 CuadroTexto"/>
          <p:cNvSpPr txBox="1"/>
          <p:nvPr/>
        </p:nvSpPr>
        <p:spPr>
          <a:xfrm>
            <a:off x="428596" y="2714620"/>
            <a:ext cx="3000396" cy="2308324"/>
          </a:xfrm>
          <a:prstGeom prst="rect">
            <a:avLst/>
          </a:prstGeom>
          <a:noFill/>
        </p:spPr>
        <p:txBody>
          <a:bodyPr wrap="square" rtlCol="0">
            <a:spAutoFit/>
          </a:bodyPr>
          <a:lstStyle/>
          <a:p>
            <a:pPr algn="just"/>
            <a:r>
              <a:rPr lang="es-ES" sz="1600" dirty="0" smtClean="0"/>
              <a:t>Determinar como el cuento infantil utilizado como estrategia metodológica, incide en el fortalecimiento de las habilidades comunicativas del habla y escucha de lo niños y niñas de 3 a 4 años del Centro Infantil “Isabel Vendramini de la cuidad de Quito.</a:t>
            </a:r>
            <a:endParaRPr lang="es-ES" sz="1600" dirty="0"/>
          </a:p>
        </p:txBody>
      </p:sp>
      <p:sp>
        <p:nvSpPr>
          <p:cNvPr id="44" name="43 Rectángulo"/>
          <p:cNvSpPr/>
          <p:nvPr/>
        </p:nvSpPr>
        <p:spPr>
          <a:xfrm>
            <a:off x="4572000" y="1000108"/>
            <a:ext cx="4286280" cy="857256"/>
          </a:xfrm>
          <a:prstGeom prst="rect">
            <a:avLst/>
          </a:prstGeom>
          <a:solidFill>
            <a:srgbClr val="FF9966">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44 CuadroTexto"/>
          <p:cNvSpPr txBox="1"/>
          <p:nvPr/>
        </p:nvSpPr>
        <p:spPr>
          <a:xfrm>
            <a:off x="4643438" y="1047262"/>
            <a:ext cx="4000528" cy="738664"/>
          </a:xfrm>
          <a:prstGeom prst="rect">
            <a:avLst/>
          </a:prstGeom>
          <a:noFill/>
        </p:spPr>
        <p:txBody>
          <a:bodyPr wrap="square" rtlCol="0">
            <a:spAutoFit/>
          </a:bodyPr>
          <a:lstStyle/>
          <a:p>
            <a:pPr algn="just"/>
            <a:r>
              <a:rPr lang="es-ES" sz="1400" dirty="0" smtClean="0"/>
              <a:t>Analizar las características y clasificación que tiene el cuento infantil y su contribución al mejoramiento de las habilidades comunicativas.</a:t>
            </a:r>
            <a:endParaRPr lang="es-ES" sz="1400" dirty="0"/>
          </a:p>
        </p:txBody>
      </p:sp>
      <p:sp>
        <p:nvSpPr>
          <p:cNvPr id="46" name="45 Rectángulo"/>
          <p:cNvSpPr/>
          <p:nvPr/>
        </p:nvSpPr>
        <p:spPr>
          <a:xfrm>
            <a:off x="4572000" y="2000240"/>
            <a:ext cx="4286280" cy="1000132"/>
          </a:xfrm>
          <a:prstGeom prst="rect">
            <a:avLst/>
          </a:prstGeom>
          <a:solidFill>
            <a:srgbClr val="FF9966">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46 CuadroTexto"/>
          <p:cNvSpPr txBox="1"/>
          <p:nvPr/>
        </p:nvSpPr>
        <p:spPr>
          <a:xfrm>
            <a:off x="4714876" y="2046265"/>
            <a:ext cx="4000528" cy="954107"/>
          </a:xfrm>
          <a:prstGeom prst="rect">
            <a:avLst/>
          </a:prstGeom>
          <a:noFill/>
        </p:spPr>
        <p:txBody>
          <a:bodyPr wrap="square" rtlCol="0">
            <a:spAutoFit/>
          </a:bodyPr>
          <a:lstStyle/>
          <a:p>
            <a:pPr algn="just"/>
            <a:r>
              <a:rPr lang="es-ES" sz="1400" dirty="0" smtClean="0"/>
              <a:t>Determinar el nivel de las habilidades comunicativas del  habla y escucha de los niños de 3 a 4 años del Centro Infantil “Isabel Vendramini”.</a:t>
            </a:r>
            <a:endParaRPr lang="es-ES" sz="1400" dirty="0"/>
          </a:p>
        </p:txBody>
      </p:sp>
      <p:sp>
        <p:nvSpPr>
          <p:cNvPr id="48" name="47 Rectángulo"/>
          <p:cNvSpPr/>
          <p:nvPr/>
        </p:nvSpPr>
        <p:spPr>
          <a:xfrm>
            <a:off x="4572000" y="3143248"/>
            <a:ext cx="4286280" cy="857256"/>
          </a:xfrm>
          <a:prstGeom prst="rect">
            <a:avLst/>
          </a:prstGeom>
          <a:solidFill>
            <a:srgbClr val="FF9966">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0" name="49 CuadroTexto"/>
          <p:cNvSpPr txBox="1"/>
          <p:nvPr/>
        </p:nvSpPr>
        <p:spPr>
          <a:xfrm>
            <a:off x="4643438" y="3190402"/>
            <a:ext cx="4143404" cy="738664"/>
          </a:xfrm>
          <a:prstGeom prst="rect">
            <a:avLst/>
          </a:prstGeom>
          <a:noFill/>
        </p:spPr>
        <p:txBody>
          <a:bodyPr wrap="square" rtlCol="0">
            <a:spAutoFit/>
          </a:bodyPr>
          <a:lstStyle/>
          <a:p>
            <a:r>
              <a:rPr lang="es-ES" sz="1400" dirty="0" smtClean="0"/>
              <a:t>Identificar el nivel socioeconómico de las familias y su influencia  en el desarrollo de las habilidades comunicativas de los niños.</a:t>
            </a:r>
            <a:endParaRPr lang="es-ES" sz="1400" dirty="0"/>
          </a:p>
        </p:txBody>
      </p:sp>
      <p:sp>
        <p:nvSpPr>
          <p:cNvPr id="51" name="50 Rectángulo"/>
          <p:cNvSpPr/>
          <p:nvPr/>
        </p:nvSpPr>
        <p:spPr>
          <a:xfrm>
            <a:off x="4572000" y="4214818"/>
            <a:ext cx="4286280" cy="857256"/>
          </a:xfrm>
          <a:prstGeom prst="rect">
            <a:avLst/>
          </a:prstGeom>
          <a:solidFill>
            <a:srgbClr val="FF9966">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2" name="51 CuadroTexto"/>
          <p:cNvSpPr txBox="1"/>
          <p:nvPr/>
        </p:nvSpPr>
        <p:spPr>
          <a:xfrm>
            <a:off x="4643438" y="4261972"/>
            <a:ext cx="4143404" cy="738664"/>
          </a:xfrm>
          <a:prstGeom prst="rect">
            <a:avLst/>
          </a:prstGeom>
          <a:noFill/>
        </p:spPr>
        <p:txBody>
          <a:bodyPr wrap="square" rtlCol="0">
            <a:spAutoFit/>
          </a:bodyPr>
          <a:lstStyle/>
          <a:p>
            <a:pPr algn="just"/>
            <a:r>
              <a:rPr lang="es-ES" sz="1400" dirty="0" smtClean="0"/>
              <a:t>Identificar si las docentes conocen y utilizan técnicas y actividades con el cuento, para favorecer  el proceso comunicativo de los niños.</a:t>
            </a:r>
            <a:endParaRPr lang="es-ES" sz="1400" dirty="0"/>
          </a:p>
        </p:txBody>
      </p:sp>
      <p:sp>
        <p:nvSpPr>
          <p:cNvPr id="53" name="52 Rectángulo"/>
          <p:cNvSpPr/>
          <p:nvPr/>
        </p:nvSpPr>
        <p:spPr>
          <a:xfrm>
            <a:off x="4572000" y="5286388"/>
            <a:ext cx="4286280" cy="857256"/>
          </a:xfrm>
          <a:prstGeom prst="rect">
            <a:avLst/>
          </a:prstGeom>
          <a:solidFill>
            <a:srgbClr val="FF9966">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53 CuadroTexto"/>
          <p:cNvSpPr txBox="1"/>
          <p:nvPr/>
        </p:nvSpPr>
        <p:spPr>
          <a:xfrm>
            <a:off x="4643438" y="5333542"/>
            <a:ext cx="4143404" cy="738664"/>
          </a:xfrm>
          <a:prstGeom prst="rect">
            <a:avLst/>
          </a:prstGeom>
          <a:noFill/>
        </p:spPr>
        <p:txBody>
          <a:bodyPr wrap="square" rtlCol="0">
            <a:spAutoFit/>
          </a:bodyPr>
          <a:lstStyle/>
          <a:p>
            <a:pPr algn="just"/>
            <a:r>
              <a:rPr lang="es-ES" sz="1400" dirty="0" smtClean="0"/>
              <a:t>Aplicar técnicas y actividades con los cuentos a fin de estimular y favorecer el desarrollo de las habilidades comunicativas.</a:t>
            </a:r>
            <a:endParaRPr lang="es-ES" sz="1400" dirty="0"/>
          </a:p>
        </p:txBody>
      </p:sp>
      <p:cxnSp>
        <p:nvCxnSpPr>
          <p:cNvPr id="59" name="58 Conector recto de flecha"/>
          <p:cNvCxnSpPr>
            <a:endCxn id="44" idx="1"/>
          </p:cNvCxnSpPr>
          <p:nvPr/>
        </p:nvCxnSpPr>
        <p:spPr>
          <a:xfrm rot="5400000" flipH="1" flipV="1">
            <a:off x="2928926" y="1928802"/>
            <a:ext cx="2143140" cy="1143008"/>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flipV="1">
            <a:off x="3428992" y="2357430"/>
            <a:ext cx="1143008" cy="1245366"/>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3428992" y="3641726"/>
            <a:ext cx="1143008" cy="1588"/>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p:nvPr/>
        </p:nvCxnSpPr>
        <p:spPr>
          <a:xfrm>
            <a:off x="3428992" y="3714752"/>
            <a:ext cx="1143008" cy="897774"/>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a:stCxn id="43" idx="3"/>
            <a:endCxn id="53" idx="1"/>
          </p:cNvCxnSpPr>
          <p:nvPr/>
        </p:nvCxnSpPr>
        <p:spPr>
          <a:xfrm>
            <a:off x="3428992" y="3868782"/>
            <a:ext cx="1143008" cy="1846234"/>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539969"/>
            <a:ext cx="7272808"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JUSTIFICACIÓN E IMPORTANCIA</a:t>
            </a:r>
            <a:endPar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Pentágono"/>
          <p:cNvSpPr/>
          <p:nvPr/>
        </p:nvSpPr>
        <p:spPr>
          <a:xfrm>
            <a:off x="928662" y="1643050"/>
            <a:ext cx="7143800" cy="928694"/>
          </a:xfrm>
          <a:prstGeom prst="homePlat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1000100" y="1714488"/>
            <a:ext cx="6643734" cy="646331"/>
          </a:xfrm>
          <a:prstGeom prst="rect">
            <a:avLst/>
          </a:prstGeom>
          <a:noFill/>
        </p:spPr>
        <p:txBody>
          <a:bodyPr wrap="square" rtlCol="0">
            <a:spAutoFit/>
          </a:bodyPr>
          <a:lstStyle/>
          <a:p>
            <a:pPr algn="just"/>
            <a:r>
              <a:rPr lang="es-ES" b="1" dirty="0" smtClean="0">
                <a:solidFill>
                  <a:schemeClr val="accent1">
                    <a:lumMod val="50000"/>
                  </a:schemeClr>
                </a:solidFill>
              </a:rPr>
              <a:t>Las habilidades comunicativas del escucha y el habla son parte fundamental del ser humano.</a:t>
            </a:r>
            <a:endParaRPr lang="es-ES" b="1" dirty="0">
              <a:solidFill>
                <a:schemeClr val="accent1">
                  <a:lumMod val="50000"/>
                </a:schemeClr>
              </a:solidFill>
            </a:endParaRPr>
          </a:p>
        </p:txBody>
      </p:sp>
      <p:sp>
        <p:nvSpPr>
          <p:cNvPr id="11" name="10 Pentágono"/>
          <p:cNvSpPr/>
          <p:nvPr/>
        </p:nvSpPr>
        <p:spPr>
          <a:xfrm>
            <a:off x="1000100" y="2857496"/>
            <a:ext cx="7143800" cy="928694"/>
          </a:xfrm>
          <a:prstGeom prst="homePlat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accent1">
                  <a:lumMod val="50000"/>
                </a:schemeClr>
              </a:solidFill>
            </a:endParaRPr>
          </a:p>
        </p:txBody>
      </p:sp>
      <p:sp>
        <p:nvSpPr>
          <p:cNvPr id="13" name="12 CuadroTexto"/>
          <p:cNvSpPr txBox="1"/>
          <p:nvPr/>
        </p:nvSpPr>
        <p:spPr>
          <a:xfrm>
            <a:off x="1071538" y="2928934"/>
            <a:ext cx="6500858" cy="646331"/>
          </a:xfrm>
          <a:prstGeom prst="rect">
            <a:avLst/>
          </a:prstGeom>
          <a:noFill/>
        </p:spPr>
        <p:txBody>
          <a:bodyPr wrap="square" rtlCol="0">
            <a:spAutoFit/>
          </a:bodyPr>
          <a:lstStyle/>
          <a:p>
            <a:pPr algn="just"/>
            <a:r>
              <a:rPr lang="es-ES" b="1" dirty="0" smtClean="0">
                <a:solidFill>
                  <a:schemeClr val="accent1">
                    <a:lumMod val="50000"/>
                  </a:schemeClr>
                </a:solidFill>
              </a:rPr>
              <a:t>Es necesario estimular las habilidades comunicativas del escucha y habla para un óptimo desarrollo.</a:t>
            </a:r>
            <a:endParaRPr lang="es-ES" b="1" dirty="0">
              <a:solidFill>
                <a:schemeClr val="accent1">
                  <a:lumMod val="50000"/>
                </a:schemeClr>
              </a:solidFill>
            </a:endParaRPr>
          </a:p>
        </p:txBody>
      </p:sp>
      <p:sp>
        <p:nvSpPr>
          <p:cNvPr id="14" name="13 Pentágono"/>
          <p:cNvSpPr/>
          <p:nvPr/>
        </p:nvSpPr>
        <p:spPr>
          <a:xfrm>
            <a:off x="1000100" y="4071942"/>
            <a:ext cx="7143800" cy="928694"/>
          </a:xfrm>
          <a:prstGeom prst="homePlat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1071538" y="4214818"/>
            <a:ext cx="6643734" cy="646331"/>
          </a:xfrm>
          <a:prstGeom prst="rect">
            <a:avLst/>
          </a:prstGeom>
          <a:noFill/>
        </p:spPr>
        <p:txBody>
          <a:bodyPr wrap="square" rtlCol="0">
            <a:spAutoFit/>
          </a:bodyPr>
          <a:lstStyle/>
          <a:p>
            <a:pPr algn="just"/>
            <a:r>
              <a:rPr lang="es-ES" b="1" dirty="0" smtClean="0">
                <a:solidFill>
                  <a:schemeClr val="accent1">
                    <a:lumMod val="50000"/>
                  </a:schemeClr>
                </a:solidFill>
              </a:rPr>
              <a:t>Son niños y niñas de escasos recursos económicos, que gran parte del día pasan en el Centro Infantil. </a:t>
            </a:r>
            <a:endParaRPr lang="es-ES" b="1" dirty="0">
              <a:solidFill>
                <a:schemeClr val="accent1">
                  <a:lumMod val="50000"/>
                </a:schemeClr>
              </a:solidFill>
            </a:endParaRPr>
          </a:p>
        </p:txBody>
      </p:sp>
      <p:sp>
        <p:nvSpPr>
          <p:cNvPr id="16" name="15 Pentágono"/>
          <p:cNvSpPr/>
          <p:nvPr/>
        </p:nvSpPr>
        <p:spPr>
          <a:xfrm>
            <a:off x="1000100" y="5214950"/>
            <a:ext cx="7143800" cy="928694"/>
          </a:xfrm>
          <a:prstGeom prst="homePlat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1071538" y="5286388"/>
            <a:ext cx="6572296" cy="646331"/>
          </a:xfrm>
          <a:prstGeom prst="rect">
            <a:avLst/>
          </a:prstGeom>
          <a:noFill/>
        </p:spPr>
        <p:txBody>
          <a:bodyPr wrap="square" rtlCol="0">
            <a:spAutoFit/>
          </a:bodyPr>
          <a:lstStyle/>
          <a:p>
            <a:pPr algn="just"/>
            <a:r>
              <a:rPr lang="es-ES" b="1" dirty="0" smtClean="0">
                <a:solidFill>
                  <a:schemeClr val="accent1">
                    <a:lumMod val="50000"/>
                  </a:schemeClr>
                </a:solidFill>
              </a:rPr>
              <a:t>Los beneficiarios directos son los 19 niños y niñas que asisten al Centro Infantil.</a:t>
            </a:r>
            <a:endParaRPr lang="es-ES" b="1" dirty="0">
              <a:solidFill>
                <a:schemeClr val="accent1">
                  <a:lumMod val="50000"/>
                </a:schemeClr>
              </a:solidFill>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5" name="4 CuadroTexto"/>
          <p:cNvSpPr txBox="1"/>
          <p:nvPr/>
        </p:nvSpPr>
        <p:spPr>
          <a:xfrm>
            <a:off x="714348" y="2285992"/>
            <a:ext cx="3214710" cy="1969770"/>
          </a:xfrm>
          <a:prstGeom prst="rect">
            <a:avLst/>
          </a:prstGeom>
          <a:noFill/>
        </p:spPr>
        <p:txBody>
          <a:bodyPr wrap="square" rtlCol="0">
            <a:spAutoFit/>
          </a:bodyPr>
          <a:lstStyle/>
          <a:p>
            <a:pPr algn="ctr"/>
            <a:r>
              <a:rPr lang="es-ES" sz="3400" b="1" dirty="0" smtClean="0">
                <a:solidFill>
                  <a:srgbClr val="0033CC"/>
                </a:solidFill>
                <a:effectLst>
                  <a:outerShdw blurRad="38100" dist="38100" dir="2700000" algn="tl">
                    <a:srgbClr val="000000">
                      <a:alpha val="43137"/>
                    </a:srgbClr>
                  </a:outerShdw>
                </a:effectLst>
              </a:rPr>
              <a:t>CAPÍTULO II</a:t>
            </a:r>
          </a:p>
          <a:p>
            <a:pPr algn="ctr"/>
            <a:endParaRPr lang="es-ES" sz="2000" b="1" dirty="0" smtClean="0">
              <a:solidFill>
                <a:srgbClr val="0033CC"/>
              </a:solidFill>
              <a:effectLst>
                <a:outerShdw blurRad="38100" dist="38100" dir="2700000" algn="tl">
                  <a:srgbClr val="000000">
                    <a:alpha val="43137"/>
                  </a:srgbClr>
                </a:outerShdw>
              </a:effectLst>
            </a:endParaRPr>
          </a:p>
          <a:p>
            <a:pPr algn="ctr"/>
            <a:r>
              <a:rPr lang="es-ES" sz="3400" b="1" dirty="0" smtClean="0">
                <a:solidFill>
                  <a:srgbClr val="0033CC"/>
                </a:solidFill>
                <a:effectLst>
                  <a:outerShdw blurRad="38100" dist="38100" dir="2700000" algn="tl">
                    <a:srgbClr val="000000">
                      <a:alpha val="43137"/>
                    </a:srgbClr>
                  </a:outerShdw>
                </a:effectLst>
              </a:rPr>
              <a:t>MARCO</a:t>
            </a:r>
          </a:p>
          <a:p>
            <a:pPr algn="ctr"/>
            <a:r>
              <a:rPr lang="es-ES" sz="3400" b="1" dirty="0" smtClean="0">
                <a:solidFill>
                  <a:srgbClr val="0033CC"/>
                </a:solidFill>
                <a:effectLst>
                  <a:outerShdw blurRad="38100" dist="38100" dir="2700000" algn="tl">
                    <a:srgbClr val="000000">
                      <a:alpha val="43137"/>
                    </a:srgbClr>
                  </a:outerShdw>
                </a:effectLst>
              </a:rPr>
              <a:t>TEÓRICO</a:t>
            </a:r>
          </a:p>
        </p:txBody>
      </p:sp>
      <p:pic>
        <p:nvPicPr>
          <p:cNvPr id="4098" name="Picture 2"/>
          <p:cNvPicPr>
            <a:picLocks noChangeAspect="1" noChangeArrowheads="1"/>
          </p:cNvPicPr>
          <p:nvPr/>
        </p:nvPicPr>
        <p:blipFill>
          <a:blip r:embed="rId3"/>
          <a:srcRect/>
          <a:stretch>
            <a:fillRect/>
          </a:stretch>
        </p:blipFill>
        <p:spPr bwMode="auto">
          <a:xfrm>
            <a:off x="4095775" y="1928802"/>
            <a:ext cx="4048125" cy="3019425"/>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1287</Words>
  <Application>Microsoft Office PowerPoint</Application>
  <PresentationFormat>Presentación en pantalla (4:3)</PresentationFormat>
  <Paragraphs>144</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Diapositiva 1</vt:lpstr>
      <vt:lpstr>TEMA:  EL CUENTO INFANTIL COMO ESTRATEGIA METODOLÓGICA PARA FORTALECER LAS HABILIDADES COMUNICATIVAS DEL habla y escucha DE LOS NIÑOS Y NIÑAS DE 3 A 4 AÑOS DEL CENTRO INFANTIL “ISABEL VENDRAMINI” DE LA CiuDAD DE QUITO DURANTE EL AÑO LECTIVO 2013 – 2014.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ESCRIBA EL TEMA DE SU INVESTIGACIÓN</dc:title>
  <dc:creator>User</dc:creator>
  <cp:lastModifiedBy>home</cp:lastModifiedBy>
  <cp:revision>178</cp:revision>
  <dcterms:created xsi:type="dcterms:W3CDTF">2014-03-29T14:24:53Z</dcterms:created>
  <dcterms:modified xsi:type="dcterms:W3CDTF">2014-06-24T20:05:50Z</dcterms:modified>
</cp:coreProperties>
</file>