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4" r:id="rId1"/>
  </p:sldMasterIdLst>
  <p:notesMasterIdLst>
    <p:notesMasterId r:id="rId23"/>
  </p:notesMasterIdLst>
  <p:sldIdLst>
    <p:sldId id="258" r:id="rId2"/>
    <p:sldId id="259" r:id="rId3"/>
    <p:sldId id="260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4" r:id="rId14"/>
    <p:sldId id="285" r:id="rId15"/>
    <p:sldId id="286" r:id="rId16"/>
    <p:sldId id="291" r:id="rId17"/>
    <p:sldId id="292" r:id="rId18"/>
    <p:sldId id="295" r:id="rId19"/>
    <p:sldId id="296" r:id="rId20"/>
    <p:sldId id="297" r:id="rId21"/>
    <p:sldId id="298" r:id="rId22"/>
  </p:sldIdLst>
  <p:sldSz cx="9144000" cy="6858000" type="screen4x3"/>
  <p:notesSz cx="6888163" cy="10017125"/>
  <p:custShowLst>
    <p:custShow name="Presentación personalizada 1" id="0">
      <p:sldLst>
        <p:sld r:id="rId22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1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Escritorio\DEMANDA%20PROYECTA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SIS\gr&#225;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47014948556441"/>
          <c:y val="4.6698295205212903E-2"/>
          <c:w val="0.53329374648874173"/>
          <c:h val="0.7585277459454125"/>
        </c:manualLayout>
      </c:layout>
      <c:line3DChart>
        <c:grouping val="standard"/>
        <c:varyColors val="0"/>
        <c:ser>
          <c:idx val="0"/>
          <c:order val="0"/>
          <c:val>
            <c:numRef>
              <c:f>Hoja1!$D$6:$D$16</c:f>
              <c:numCache>
                <c:formatCode>#,##0.00</c:formatCode>
                <c:ptCount val="11"/>
                <c:pt idx="0">
                  <c:v>11040</c:v>
                </c:pt>
                <c:pt idx="1">
                  <c:v>11390</c:v>
                </c:pt>
                <c:pt idx="2">
                  <c:v>11750</c:v>
                </c:pt>
                <c:pt idx="3">
                  <c:v>12120</c:v>
                </c:pt>
                <c:pt idx="4">
                  <c:v>12500</c:v>
                </c:pt>
                <c:pt idx="5">
                  <c:v>12880</c:v>
                </c:pt>
                <c:pt idx="6">
                  <c:v>13270</c:v>
                </c:pt>
                <c:pt idx="7">
                  <c:v>13670</c:v>
                </c:pt>
                <c:pt idx="8">
                  <c:v>14080</c:v>
                </c:pt>
                <c:pt idx="9">
                  <c:v>14490</c:v>
                </c:pt>
                <c:pt idx="10">
                  <c:v>14880</c:v>
                </c:pt>
              </c:numCache>
            </c:numRef>
          </c:val>
          <c:smooth val="0"/>
        </c:ser>
        <c:ser>
          <c:idx val="1"/>
          <c:order val="1"/>
          <c:val>
            <c:numRef>
              <c:f>Hoja1!$E$6:$E$16</c:f>
              <c:numCache>
                <c:formatCode>#,##0.00</c:formatCode>
                <c:ptCount val="11"/>
                <c:pt idx="0">
                  <c:v>34280</c:v>
                </c:pt>
                <c:pt idx="1">
                  <c:v>34990</c:v>
                </c:pt>
                <c:pt idx="2">
                  <c:v>35710</c:v>
                </c:pt>
                <c:pt idx="3">
                  <c:v>36440</c:v>
                </c:pt>
                <c:pt idx="4">
                  <c:v>37180</c:v>
                </c:pt>
                <c:pt idx="5">
                  <c:v>37920</c:v>
                </c:pt>
                <c:pt idx="6">
                  <c:v>38660</c:v>
                </c:pt>
                <c:pt idx="7">
                  <c:v>39410</c:v>
                </c:pt>
                <c:pt idx="8">
                  <c:v>40150</c:v>
                </c:pt>
                <c:pt idx="9">
                  <c:v>40940</c:v>
                </c:pt>
                <c:pt idx="10">
                  <c:v>41720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4203520"/>
        <c:axId val="1084199712"/>
        <c:axId val="1256701840"/>
      </c:line3DChart>
      <c:catAx>
        <c:axId val="108420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4199712"/>
        <c:crosses val="autoZero"/>
        <c:auto val="1"/>
        <c:lblAlgn val="ctr"/>
        <c:lblOffset val="100"/>
        <c:noMultiLvlLbl val="0"/>
      </c:catAx>
      <c:valAx>
        <c:axId val="10841997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84203520"/>
        <c:crosses val="autoZero"/>
        <c:crossBetween val="between"/>
      </c:valAx>
      <c:serAx>
        <c:axId val="1256701840"/>
        <c:scaling>
          <c:orientation val="minMax"/>
        </c:scaling>
        <c:delete val="1"/>
        <c:axPos val="b"/>
        <c:majorTickMark val="out"/>
        <c:minorTickMark val="none"/>
        <c:tickLblPos val="none"/>
        <c:crossAx val="1084199712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Gráfico 2:  DEMANDA DEL SERVICIO DE CATERING SEGÚN EDAD</a:t>
            </a:r>
          </a:p>
        </c:rich>
      </c:tx>
      <c:layout>
        <c:manualLayout>
          <c:xMode val="edge"/>
          <c:yMode val="edge"/>
          <c:x val="0.14641666666666694"/>
          <c:y val="2.31481481481481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Hoja1!$C$4:$C$8</c:f>
              <c:strCache>
                <c:ptCount val="5"/>
                <c:pt idx="0">
                  <c:v>DE 18 A 27 AÑOS</c:v>
                </c:pt>
                <c:pt idx="1">
                  <c:v>DE 28 A 37 AÑOS</c:v>
                </c:pt>
                <c:pt idx="2">
                  <c:v>DE 38 A 46 AÑOS</c:v>
                </c:pt>
                <c:pt idx="3">
                  <c:v>DE 47  56 AÑOS</c:v>
                </c:pt>
                <c:pt idx="4">
                  <c:v>DE 57 AÑOS EN ADELANTE</c:v>
                </c:pt>
              </c:strCache>
            </c:strRef>
          </c:cat>
          <c:val>
            <c:numRef>
              <c:f>Hoja1!$E$4:$E$8</c:f>
              <c:numCache>
                <c:formatCode>0%</c:formatCode>
                <c:ptCount val="5"/>
                <c:pt idx="0">
                  <c:v>0.16000000000000014</c:v>
                </c:pt>
                <c:pt idx="1">
                  <c:v>0.29000000000000031</c:v>
                </c:pt>
                <c:pt idx="2">
                  <c:v>0.23</c:v>
                </c:pt>
                <c:pt idx="3">
                  <c:v>0.22000000000000014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84196448"/>
        <c:axId val="1313217984"/>
      </c:barChart>
      <c:catAx>
        <c:axId val="108419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13217984"/>
        <c:crosses val="autoZero"/>
        <c:auto val="1"/>
        <c:lblAlgn val="ctr"/>
        <c:lblOffset val="100"/>
        <c:noMultiLvlLbl val="0"/>
      </c:catAx>
      <c:valAx>
        <c:axId val="13132179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08419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 b="1" i="0" u="none" strike="noStrike" baseline="0">
                <a:effectLst/>
              </a:rPr>
              <a:t>Gráfico 3: DEMANDA DEL SERVICIO DE CATERING SEGÚN OCUPACIÓN</a:t>
            </a:r>
            <a:endParaRPr lang="es-ES" sz="11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Hoja1!$C$32:$C$36</c:f>
              <c:strCache>
                <c:ptCount val="5"/>
                <c:pt idx="0">
                  <c:v>EMPLEADOR</c:v>
                </c:pt>
                <c:pt idx="1">
                  <c:v>TRABAJADOR INDEPENDIENTE</c:v>
                </c:pt>
                <c:pt idx="2">
                  <c:v>NEGOCIO PROPIO</c:v>
                </c:pt>
                <c:pt idx="3">
                  <c:v>PROFESIONAL</c:v>
                </c:pt>
                <c:pt idx="4">
                  <c:v>RELACION DE DEPENDENCIA</c:v>
                </c:pt>
              </c:strCache>
            </c:strRef>
          </c:cat>
          <c:val>
            <c:numRef>
              <c:f>Hoja1!$E$32:$E$36</c:f>
              <c:numCache>
                <c:formatCode>0%</c:formatCode>
                <c:ptCount val="5"/>
                <c:pt idx="0">
                  <c:v>0.23</c:v>
                </c:pt>
                <c:pt idx="1">
                  <c:v>0.18000000000000024</c:v>
                </c:pt>
                <c:pt idx="2">
                  <c:v>0.2</c:v>
                </c:pt>
                <c:pt idx="3">
                  <c:v>0.22</c:v>
                </c:pt>
                <c:pt idx="4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13225600"/>
        <c:axId val="1313226144"/>
      </c:barChart>
      <c:catAx>
        <c:axId val="13132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13226144"/>
        <c:crosses val="autoZero"/>
        <c:auto val="1"/>
        <c:lblAlgn val="ctr"/>
        <c:lblOffset val="100"/>
        <c:noMultiLvlLbl val="0"/>
      </c:catAx>
      <c:valAx>
        <c:axId val="1313226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31322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sz="1100" b="1" i="0" u="none" strike="noStrike" baseline="0">
                <a:effectLst/>
              </a:rPr>
              <a:t>Gráfico 8: DEMANDA DEL SERVICIO DE CATERING SEGÚN TIPO DE EVENTO</a:t>
            </a:r>
            <a:endParaRPr lang="es-ES" sz="11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Hoja1!$C$88:$C$91</c:f>
              <c:strCache>
                <c:ptCount val="4"/>
                <c:pt idx="0">
                  <c:v>EMPRESARIALES</c:v>
                </c:pt>
                <c:pt idx="1">
                  <c:v>FAMILIARES</c:v>
                </c:pt>
                <c:pt idx="2">
                  <c:v>SOCIALES</c:v>
                </c:pt>
                <c:pt idx="3">
                  <c:v>ALIMENTACION DIARIA DE PERSONAL EMPRESAS</c:v>
                </c:pt>
              </c:strCache>
            </c:strRef>
          </c:cat>
          <c:val>
            <c:numRef>
              <c:f>Hoja1!$E$88:$E$91</c:f>
              <c:numCache>
                <c:formatCode>0%</c:formatCode>
                <c:ptCount val="4"/>
                <c:pt idx="0">
                  <c:v>0.17</c:v>
                </c:pt>
                <c:pt idx="1">
                  <c:v>0.2</c:v>
                </c:pt>
                <c:pt idx="2">
                  <c:v>0.15000000000000024</c:v>
                </c:pt>
                <c:pt idx="3">
                  <c:v>0.48000000000000032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13216352"/>
        <c:axId val="1313218528"/>
      </c:barChart>
      <c:catAx>
        <c:axId val="131321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13218528"/>
        <c:crosses val="autoZero"/>
        <c:auto val="1"/>
        <c:lblAlgn val="ctr"/>
        <c:lblOffset val="100"/>
        <c:noMultiLvlLbl val="0"/>
      </c:catAx>
      <c:valAx>
        <c:axId val="1313218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31321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Gráfico</a:t>
            </a:r>
            <a:r>
              <a:rPr lang="es-ES" sz="1100" baseline="0"/>
              <a:t> 9: </a:t>
            </a:r>
            <a:r>
              <a:rPr lang="es-EC" sz="1100" b="1" i="0" u="none" strike="noStrike" baseline="0">
                <a:effectLst/>
              </a:rPr>
              <a:t>DEMANDA DE CATERING SEGÚN TIPO DE SERVICIO</a:t>
            </a:r>
            <a:r>
              <a:rPr lang="es-ES" sz="1100" baseline="0"/>
              <a:t> </a:t>
            </a:r>
            <a:endParaRPr lang="es-ES" sz="11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Hoja1!$C$105:$C$110</c:f>
              <c:strCache>
                <c:ptCount val="6"/>
                <c:pt idx="0">
                  <c:v>COMIDAS SERVIDAS</c:v>
                </c:pt>
                <c:pt idx="1">
                  <c:v>BUFFET</c:v>
                </c:pt>
                <c:pt idx="2">
                  <c:v>ESTACIONES DE COMIDA</c:v>
                </c:pt>
                <c:pt idx="3">
                  <c:v>MINIPLATILLOS</c:v>
                </c:pt>
                <c:pt idx="4">
                  <c:v>RECESOS O COFFEE BREAK</c:v>
                </c:pt>
                <c:pt idx="5">
                  <c:v>ALMUERZOS EMPAQUETADOS</c:v>
                </c:pt>
              </c:strCache>
            </c:strRef>
          </c:cat>
          <c:val>
            <c:numRef>
              <c:f>Hoja1!$E$105:$E$110</c:f>
              <c:numCache>
                <c:formatCode>0%</c:formatCode>
                <c:ptCount val="6"/>
                <c:pt idx="0">
                  <c:v>0.14000000000000001</c:v>
                </c:pt>
                <c:pt idx="1">
                  <c:v>0.24000000000000021</c:v>
                </c:pt>
                <c:pt idx="2">
                  <c:v>9.0000000000000024E-2</c:v>
                </c:pt>
                <c:pt idx="3">
                  <c:v>0.11</c:v>
                </c:pt>
                <c:pt idx="4">
                  <c:v>0.15000000000000024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13222336"/>
        <c:axId val="1313215264"/>
      </c:barChart>
      <c:catAx>
        <c:axId val="131322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13215264"/>
        <c:crosses val="autoZero"/>
        <c:auto val="1"/>
        <c:lblAlgn val="ctr"/>
        <c:lblOffset val="100"/>
        <c:noMultiLvlLbl val="0"/>
      </c:catAx>
      <c:valAx>
        <c:axId val="13132152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31322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Gráfico 11: PREFERENCIA</a:t>
            </a:r>
            <a:r>
              <a:rPr lang="es-ES" sz="1100" baseline="0"/>
              <a:t> DE PRECIOS</a:t>
            </a:r>
            <a:endParaRPr lang="es-ES" sz="1100"/>
          </a:p>
        </c:rich>
      </c:tx>
      <c:layout>
        <c:manualLayout>
          <c:xMode val="edge"/>
          <c:yMode val="edge"/>
          <c:x val="0.26070866141732285"/>
          <c:y val="3.07692307692307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Hoja1!$C$137:$C$140</c:f>
              <c:strCache>
                <c:ptCount val="4"/>
                <c:pt idx="0">
                  <c:v>10 DÓLARES</c:v>
                </c:pt>
                <c:pt idx="1">
                  <c:v>DE 10 A 15 DÓLARES</c:v>
                </c:pt>
                <c:pt idx="2">
                  <c:v>DE 15 A 20 DÓLARES</c:v>
                </c:pt>
                <c:pt idx="3">
                  <c:v>DE 20 A 25 DÓLARES</c:v>
                </c:pt>
              </c:strCache>
            </c:strRef>
          </c:cat>
          <c:val>
            <c:numRef>
              <c:f>Hoja1!$E$137:$E$140</c:f>
              <c:numCache>
                <c:formatCode>0%</c:formatCode>
                <c:ptCount val="4"/>
                <c:pt idx="0">
                  <c:v>0.42000000000000032</c:v>
                </c:pt>
                <c:pt idx="1">
                  <c:v>0.38000000000000222</c:v>
                </c:pt>
                <c:pt idx="2">
                  <c:v>0.13</c:v>
                </c:pt>
                <c:pt idx="3">
                  <c:v>7.0000000000000021E-2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13219072"/>
        <c:axId val="1313219616"/>
      </c:barChart>
      <c:catAx>
        <c:axId val="131321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13219616"/>
        <c:crosses val="autoZero"/>
        <c:auto val="1"/>
        <c:lblAlgn val="ctr"/>
        <c:lblOffset val="100"/>
        <c:noMultiLvlLbl val="0"/>
      </c:catAx>
      <c:valAx>
        <c:axId val="13132196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31321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Gráfico</a:t>
            </a:r>
            <a:r>
              <a:rPr lang="es-ES" sz="1100" baseline="0"/>
              <a:t> 14: NIVEL DE SATISFACCIÓN </a:t>
            </a:r>
            <a:endParaRPr lang="es-ES" sz="11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Hoja1!$C$162:$C$165</c:f>
              <c:strCache>
                <c:ptCount val="4"/>
                <c:pt idx="0">
                  <c:v>EXCELENTE</c:v>
                </c:pt>
                <c:pt idx="1">
                  <c:v>MUY BUENO</c:v>
                </c:pt>
                <c:pt idx="2">
                  <c:v>BUENO</c:v>
                </c:pt>
                <c:pt idx="3">
                  <c:v>MALO</c:v>
                </c:pt>
              </c:strCache>
            </c:strRef>
          </c:cat>
          <c:val>
            <c:numRef>
              <c:f>Hoja1!$E$162:$E$165</c:f>
              <c:numCache>
                <c:formatCode>0%</c:formatCode>
                <c:ptCount val="4"/>
                <c:pt idx="0">
                  <c:v>0.21000000000000021</c:v>
                </c:pt>
                <c:pt idx="1">
                  <c:v>0.24000000000000021</c:v>
                </c:pt>
                <c:pt idx="2">
                  <c:v>0.47000000000000008</c:v>
                </c:pt>
                <c:pt idx="3">
                  <c:v>8.0000000000000043E-2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13223424"/>
        <c:axId val="1313229952"/>
      </c:barChart>
      <c:catAx>
        <c:axId val="131322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13229952"/>
        <c:crosses val="autoZero"/>
        <c:auto val="1"/>
        <c:lblAlgn val="ctr"/>
        <c:lblOffset val="100"/>
        <c:noMultiLvlLbl val="0"/>
      </c:catAx>
      <c:valAx>
        <c:axId val="13132299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31322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0.75728</cdr:x>
      <cdr:y>0.28125</cdr:y>
    </cdr:from>
    <cdr:to>
      <cdr:x>0.80006</cdr:x>
      <cdr:y>0.32857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5616624" y="1296144"/>
          <a:ext cx="317292" cy="21807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0.75728</cdr:x>
      <cdr:y>0.42188</cdr:y>
    </cdr:from>
    <cdr:to>
      <cdr:x>0.8022</cdr:x>
      <cdr:y>0.48438</cdr:y>
    </cdr:to>
    <cdr:sp macro="" textlink="">
      <cdr:nvSpPr>
        <cdr:cNvPr id="3" name="2 Rectángulo"/>
        <cdr:cNvSpPr/>
      </cdr:nvSpPr>
      <cdr:spPr>
        <a:xfrm xmlns:a="http://schemas.openxmlformats.org/drawingml/2006/main">
          <a:off x="5616624" y="1944216"/>
          <a:ext cx="333164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0.81283</cdr:x>
      <cdr:y>0.26479</cdr:y>
    </cdr:from>
    <cdr:to>
      <cdr:x>0.98039</cdr:x>
      <cdr:y>0.32158</cdr:y>
    </cdr:to>
    <cdr:sp macro="" textlink="">
      <cdr:nvSpPr>
        <cdr:cNvPr id="4" name="3 Rectángulo"/>
        <cdr:cNvSpPr/>
      </cdr:nvSpPr>
      <cdr:spPr>
        <a:xfrm xmlns:a="http://schemas.openxmlformats.org/drawingml/2006/main">
          <a:off x="4389854" y="625496"/>
          <a:ext cx="904926" cy="13413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/>
            <a:t>Demanda</a:t>
          </a:r>
        </a:p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0.80927</cdr:x>
      <cdr:y>0.41325</cdr:y>
    </cdr:from>
    <cdr:to>
      <cdr:x>0.97683</cdr:x>
      <cdr:y>0.47003</cdr:y>
    </cdr:to>
    <cdr:sp macro="" textlink="">
      <cdr:nvSpPr>
        <cdr:cNvPr id="5" name="1 Rectángulo"/>
        <cdr:cNvSpPr/>
      </cdr:nvSpPr>
      <cdr:spPr>
        <a:xfrm xmlns:a="http://schemas.openxmlformats.org/drawingml/2006/main">
          <a:off x="4324350" y="1247775"/>
          <a:ext cx="895350" cy="17145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s-ES"/>
            <a:t>  Oferta</a:t>
          </a:r>
        </a:p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0.81996</cdr:x>
      <cdr:y>0.54259</cdr:y>
    </cdr:from>
    <cdr:to>
      <cdr:x>0.98752</cdr:x>
      <cdr:y>0.625</cdr:y>
    </cdr:to>
    <cdr:sp macro="" textlink="">
      <cdr:nvSpPr>
        <cdr:cNvPr id="6" name="1 Rectángulo"/>
        <cdr:cNvSpPr/>
      </cdr:nvSpPr>
      <cdr:spPr>
        <a:xfrm xmlns:a="http://schemas.openxmlformats.org/drawingml/2006/main">
          <a:off x="6081499" y="2500532"/>
          <a:ext cx="1242763" cy="37978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s-ES" dirty="0"/>
            <a:t>Demanda insatisfecha</a:t>
          </a:r>
        </a:p>
        <a:p xmlns:a="http://schemas.openxmlformats.org/drawingml/2006/main">
          <a:endParaRPr lang="es-E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806D1FE5-1032-41EA-99B1-088F30625444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597" tIns="48299" rIns="96597" bIns="482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C19F7D60-B081-4C23-93C0-70DBD601E9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51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F7D60-B081-4C23-93C0-70DBD601E934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12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85AC4A-89B5-4D1A-A50D-BFE3ADE5CAE1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C2F0C1-C694-4E2C-974B-4D3FAA0405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8064896" cy="4320480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DEPARTAMENTO DE CIENCIAS ECONÓMICAS ADMINISTRATIVAS Y DE COMERCIO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CARRERA DE INGENIERÍA COMERCIAL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TESIS PREVIO A LA OBTENCIÓN DEL TÍTULO DE INGENIERO COMERCIAL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AUTOR: BÁEZ DE LA CARRERA GLORIA LILIANA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TEMA: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“ESTUDIO DE FACTIBILIDAD PARA LA IMPLEMENTACIÓN DE UNA MICROEMPRESA PRESTADORA DE SERVICIOS DE CATERING, EN LA CIUDAD DE TULCÁN.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DIRECTOR: ING. </a:t>
            </a:r>
            <a:r>
              <a:rPr lang="es-ES" b="1" dirty="0" smtClean="0">
                <a:solidFill>
                  <a:schemeClr val="tx1"/>
                </a:solidFill>
              </a:rPr>
              <a:t>COM. MARCO </a:t>
            </a:r>
            <a:r>
              <a:rPr lang="es-ES" b="1" dirty="0">
                <a:solidFill>
                  <a:schemeClr val="tx1"/>
                </a:solidFill>
              </a:rPr>
              <a:t>JARAMILLO </a:t>
            </a:r>
            <a:r>
              <a:rPr lang="es-ES" b="1" dirty="0" smtClean="0">
                <a:solidFill>
                  <a:schemeClr val="tx1"/>
                </a:solidFill>
              </a:rPr>
              <a:t>CARRERA.,MPDE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CODIRECTOR</a:t>
            </a:r>
            <a:r>
              <a:rPr lang="es-ES" b="1" dirty="0">
                <a:solidFill>
                  <a:schemeClr val="tx1"/>
                </a:solidFill>
              </a:rPr>
              <a:t>: ECON. ROBAYO REMACHE PABLO </a:t>
            </a:r>
            <a:r>
              <a:rPr lang="es-ES" b="1" dirty="0" smtClean="0">
                <a:solidFill>
                  <a:schemeClr val="tx1"/>
                </a:solidFill>
              </a:rPr>
              <a:t>HERNÁN.,MBA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SANGOLQUÍ, NOVIEMBRE DE 2014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571480"/>
            <a:ext cx="6033852" cy="1025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96944" cy="432047"/>
          </a:xfrm>
        </p:spPr>
        <p:txBody>
          <a:bodyPr>
            <a:noAutofit/>
          </a:bodyPr>
          <a:lstStyle/>
          <a:p>
            <a:r>
              <a:rPr lang="es-EC" sz="1800" b="1" dirty="0"/>
              <a:t>Demanda de catering según tipo de servicio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764704"/>
          <a:ext cx="7344816" cy="1682496"/>
        </p:xfrm>
        <a:graphic>
          <a:graphicData uri="http://schemas.openxmlformats.org/drawingml/2006/table">
            <a:tbl>
              <a:tblPr/>
              <a:tblGrid>
                <a:gridCol w="3312368"/>
                <a:gridCol w="1944216"/>
                <a:gridCol w="2088232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TIPO DE SERVICIO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COMIDAS SERVIDAS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BUFFET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ESTACIONES DE COMIDA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MINIPLATILLOS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RECESOS O COFFEE BREAK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ALMUERZOS EMPAQUETADOS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683568" y="2636912"/>
          <a:ext cx="734481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128792" cy="504056"/>
          </a:xfrm>
        </p:spPr>
        <p:txBody>
          <a:bodyPr>
            <a:noAutofit/>
          </a:bodyPr>
          <a:lstStyle/>
          <a:p>
            <a:r>
              <a:rPr lang="es-EC" sz="1800" b="1" dirty="0"/>
              <a:t>Preferencia de precio por persona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5" y="908719"/>
          <a:ext cx="7128791" cy="1368150"/>
        </p:xfrm>
        <a:graphic>
          <a:graphicData uri="http://schemas.openxmlformats.org/drawingml/2006/table">
            <a:tbl>
              <a:tblPr/>
              <a:tblGrid>
                <a:gridCol w="3689662"/>
                <a:gridCol w="1685401"/>
                <a:gridCol w="1753728"/>
              </a:tblGrid>
              <a:tr h="28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PRECIOS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16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DÓLARES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10 A 15 DÓLARES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16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15 A 20 DÓLARES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20 A 25 DÓLARES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16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827584" y="2564904"/>
          <a:ext cx="712879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6864" cy="432048"/>
          </a:xfrm>
        </p:spPr>
        <p:txBody>
          <a:bodyPr>
            <a:noAutofit/>
          </a:bodyPr>
          <a:lstStyle/>
          <a:p>
            <a:r>
              <a:rPr lang="es-EC" sz="1600" b="1" dirty="0"/>
              <a:t>NIVEL DE SATISFACCION 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5" y="1412779"/>
          <a:ext cx="7848871" cy="1405662"/>
        </p:xfrm>
        <a:graphic>
          <a:graphicData uri="http://schemas.openxmlformats.org/drawingml/2006/table">
            <a:tbl>
              <a:tblPr/>
              <a:tblGrid>
                <a:gridCol w="4062355"/>
                <a:gridCol w="1855644"/>
                <a:gridCol w="1930872"/>
              </a:tblGrid>
              <a:tr h="354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NIVEL DE SATISFACCIÓN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EXCELENTE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MUY BUENO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BUENO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MALO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67544" y="5661248"/>
            <a:ext cx="81430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827584" y="2924944"/>
          <a:ext cx="792088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7"/>
            <a:ext cx="7772400" cy="432049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Logotipo, Misión y Visión de la Empresa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3" y="1628800"/>
            <a:ext cx="3870193" cy="29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2267744" y="1268760"/>
            <a:ext cx="5256584" cy="64807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657822"/>
              </a:avLst>
            </a:prstTxWarp>
          </a:bodyPr>
          <a:lstStyle/>
          <a:p>
            <a:pPr algn="ctr" rtl="0"/>
            <a:r>
              <a:rPr lang="es-ES" sz="2400" b="1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Bodoni MT"/>
              </a:rPr>
              <a:t>Gloria Catering Service</a:t>
            </a:r>
            <a:endParaRPr lang="es-ES" sz="2400" b="1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Bodoni M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38200" y="4509120"/>
            <a:ext cx="77724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just">
              <a:spcBef>
                <a:spcPct val="0"/>
              </a:spcBef>
            </a:pPr>
            <a:r>
              <a:rPr kumimoji="0" lang="es-E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Misión</a:t>
            </a:r>
            <a:r>
              <a:rPr kumimoji="0" lang="es-ES" sz="1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.-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“Gloria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Catering Service es una organización emprendedora y productiva que se dedica a la prestación de servicios de alimentación, a través de un desempeño especializado  y profesional, que garantiza altos niveles de calidad para satisfacer las necesidades y gustos de nuestros clientes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/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Visión.- Al 2019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onsolidarnos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en el mercado local y nacional como una empresa líder en servicios de catering de alta calidad”</a:t>
            </a:r>
          </a:p>
          <a:p>
            <a:r>
              <a:rPr lang="es-ES" sz="14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spcBef>
                <a:spcPct val="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Estructura organizacional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43608" y="1124740"/>
          <a:ext cx="7056783" cy="4356560"/>
        </p:xfrm>
        <a:graphic>
          <a:graphicData uri="http://schemas.openxmlformats.org/drawingml/2006/table">
            <a:tbl>
              <a:tblPr/>
              <a:tblGrid>
                <a:gridCol w="1029188"/>
                <a:gridCol w="1029188"/>
                <a:gridCol w="432828"/>
                <a:gridCol w="965197"/>
                <a:gridCol w="965197"/>
                <a:gridCol w="469268"/>
                <a:gridCol w="1101177"/>
                <a:gridCol w="1064740"/>
              </a:tblGrid>
              <a:tr h="40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GERENCIA GENERAL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DEPARTAMENTO</a:t>
                      </a:r>
                      <a:br>
                        <a:rPr lang="es-E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ADMINISTRATIVO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DEPARTAMENTO </a:t>
                      </a:r>
                      <a:b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PRODUCCIÓN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DEPARTAMENTO DE</a:t>
                      </a:r>
                      <a:br>
                        <a:rPr lang="es-E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COMERCIALIZACIÓN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CONTABILIDAD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COCINA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COMPRAS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RECURSOS HUMANOS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REPOSTERÍA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ALMACENAMIENTO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SERVICIOS GENERALES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DECORACIÓN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VENTAS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LIMPIEZA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 dirty="0">
                        <a:latin typeface="Calibri"/>
                      </a:endParaRPr>
                    </a:p>
                  </a:txBody>
                  <a:tcPr marL="39888" marR="398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Organigrama posicional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2" y="1052735"/>
          <a:ext cx="7920879" cy="5328592"/>
        </p:xfrm>
        <a:graphic>
          <a:graphicData uri="http://schemas.openxmlformats.org/drawingml/2006/table">
            <a:tbl>
              <a:tblPr/>
              <a:tblGrid>
                <a:gridCol w="1167287"/>
                <a:gridCol w="1104755"/>
                <a:gridCol w="500265"/>
                <a:gridCol w="1136022"/>
                <a:gridCol w="1136022"/>
                <a:gridCol w="541954"/>
                <a:gridCol w="1167287"/>
                <a:gridCol w="1167287"/>
              </a:tblGrid>
              <a:tr h="51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GERENCIA GENERAL</a:t>
                      </a:r>
                      <a:b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Gerente General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DEPARTAMENTO</a:t>
                      </a:r>
                      <a:b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ADMINISTRATIVO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DEPARTAMENTO </a:t>
                      </a:r>
                      <a:b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PRODUCCIÓN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DEPARTAMENTO DE</a:t>
                      </a:r>
                      <a:b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COMERCIALIZACIÓN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CONTABILIDAD</a:t>
                      </a: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Contador</a:t>
                      </a:r>
                      <a:b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Auxiliar Contable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COCINA</a:t>
                      </a: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Chef</a:t>
                      </a:r>
                      <a:b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Ayudantes de cocina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COMPRAS</a:t>
                      </a: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Jefe de compras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4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RECURSOS HUMANOS</a:t>
                      </a: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Asistente RR.HH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REPOSTERÍA</a:t>
                      </a: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Repostero</a:t>
                      </a:r>
                      <a:b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Ayudante Repostería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ALMACENAMIENTO</a:t>
                      </a: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Encargado de bodega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4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SERVICIOS GENERALES</a:t>
                      </a:r>
                      <a:r>
                        <a:rPr lang="es-ES" sz="7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Recepcionista</a:t>
                      </a:r>
                      <a:b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Mensajero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Times New Roman"/>
                          <a:ea typeface="Times New Roman"/>
                          <a:cs typeface="Times New Roman"/>
                        </a:rPr>
                        <a:t>          DECORACIÓN</a:t>
                      </a:r>
                      <a:r>
                        <a:rPr lang="es-ES" sz="7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latin typeface="Times New Roman"/>
                          <a:ea typeface="Times New Roman"/>
                          <a:cs typeface="Times New Roman"/>
                        </a:rPr>
                        <a:t>1 Encargado decoración</a:t>
                      </a:r>
                      <a:br>
                        <a:rPr lang="es-ES" sz="700" i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latin typeface="Times New Roman"/>
                          <a:ea typeface="Times New Roman"/>
                          <a:cs typeface="Times New Roman"/>
                        </a:rPr>
                        <a:t>3 Meseros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VENTAS</a:t>
                      </a: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Jefe de Ventas</a:t>
                      </a:r>
                      <a:b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Transportista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LIMPIEZA</a:t>
                      </a:r>
                      <a: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7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Auxiliares limpieza</a:t>
                      </a:r>
                      <a:endParaRPr lang="es-ES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08" marR="277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700" dirty="0">
                        <a:latin typeface="Calibri"/>
                      </a:endParaRPr>
                    </a:p>
                  </a:txBody>
                  <a:tcPr marL="27708" marR="277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>
            <a:noAutofit/>
          </a:bodyPr>
          <a:lstStyle/>
          <a:p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Flujo de efectivo del proyecto sin financiamiento</a:t>
            </a:r>
            <a:endParaRPr lang="es-ES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85789"/>
              </p:ext>
            </p:extLst>
          </p:nvPr>
        </p:nvGraphicFramePr>
        <p:xfrm>
          <a:off x="584200" y="1124740"/>
          <a:ext cx="8128000" cy="4680522"/>
        </p:xfrm>
        <a:graphic>
          <a:graphicData uri="http://schemas.openxmlformats.org/drawingml/2006/table">
            <a:tbl>
              <a:tblPr firstRow="1" firstCol="1" bandRow="1"/>
              <a:tblGrid>
                <a:gridCol w="1816100"/>
                <a:gridCol w="787400"/>
                <a:gridCol w="1092200"/>
                <a:gridCol w="1270000"/>
                <a:gridCol w="1130300"/>
                <a:gridCol w="1003300"/>
                <a:gridCol w="1028700"/>
              </a:tblGrid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 0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 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 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 3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 4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 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Ventas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174.720,00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185.203,20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196.315,39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208.094,32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220.579,97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Costos variables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-81.744,00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-84.196,32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-86.722,22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-89.323,88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-92.003,60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Costos fijos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-16.137,00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-16.540,43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-16.953,94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-17.377,78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-17.812,23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Gastos Administrativos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-57.550,20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-58.413,45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-59.289,65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-60.179,00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-61.081,68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Depreciación Activos Fijos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-4.822,50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-4.822,50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-4.822,40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-4.340,00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-4.340,00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Amortización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Utilidad antes participación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13.986,30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20.750,50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28.047,18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36.393,66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44.862,46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Participación de trabajadores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-2.097,95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-3.112,58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-4.207,08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-5.459,05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-6.729,37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Utilidad antes de IR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11.888,36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17.637,93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23.840,10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30.934,61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38.133,09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Impuesto a la renta 22%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-2.615,44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-3.880,34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-5.244,82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-6.805,61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-8.389,28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UTILIDAD NETA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9.272,92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13.757,58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18.595,28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24.129,00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29.743,81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Venta de activos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Depreciación Activos fijos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4.822,50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4.822,50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4.822,40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4.340,00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4.340,00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Amortización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Inversión inicial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-45.000,00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Inversión nueva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FLUJO EFECTIVO PROYECTO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-45.000,00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14.575,42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19.060,08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23.897,68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28.949,00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34.563,81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Flujo de efectivo del proyecto con financiamiento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2815"/>
              </p:ext>
            </p:extLst>
          </p:nvPr>
        </p:nvGraphicFramePr>
        <p:xfrm>
          <a:off x="642910" y="857232"/>
          <a:ext cx="8143932" cy="5429298"/>
        </p:xfrm>
        <a:graphic>
          <a:graphicData uri="http://schemas.openxmlformats.org/drawingml/2006/table">
            <a:tbl>
              <a:tblPr/>
              <a:tblGrid>
                <a:gridCol w="1791665"/>
                <a:gridCol w="776807"/>
                <a:gridCol w="1290500"/>
                <a:gridCol w="1252912"/>
                <a:gridCol w="1064976"/>
                <a:gridCol w="952214"/>
                <a:gridCol w="1014858"/>
              </a:tblGrid>
              <a:tr h="258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DESCRIPCIÓN</a:t>
                      </a:r>
                      <a:endParaRPr lang="es-E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0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1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3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4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5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Ventas 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174.720,00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185.203,20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196.315,39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208.094,32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220.579,97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Costos variables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-81.744,00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-84.196,32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-86.722,22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-89.323,88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-92.003,60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Costos fijos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-16.137,00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-16.540,43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-16.953,94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-17.377,78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-17.812,23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Gastos Administrativos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-57.550,20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-58.413,45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-59.289,65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-60.179,00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-61.081,68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Depreciación Activos Fijos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-4.822,50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-4.822,50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-4.822,40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-4.340,00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-4.340,00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Amortización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Gasto Interés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-2.827,20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-2.232,00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-1.636,80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-1.041,60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-446,40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antes participación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11.159,10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18.518,50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26.410,38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35.352,06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44.416,06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Participación de trabajadores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-1.673,87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-2.777,78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-3.961,56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-5.302,81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-6.662,41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antes de IR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9.485,24</a:t>
                      </a:r>
                      <a:endParaRPr lang="es-E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15.740,73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22.448,82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30.049,25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37.753,65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Impuesto a la renta 22%</a:t>
                      </a:r>
                      <a:endParaRPr lang="es-E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-2.086,75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-3.462,96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-4.938,74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-6.610,84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-8.305,80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NETA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7.398,48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12.277,77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17.510,08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23.438,42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29.447,85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Venta de activos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Depreciación Activos fijos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4.822,50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4.822,50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4.822,40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4.340,00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4.340,00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Amortización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-45.000,00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Inversión nueva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Préstamo bancario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29.760,00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Amortización deuda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-5.952,00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-5.952,00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-5.952,00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-5.952,00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-5.952,00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FLUJO EFECTIVO PROYECTO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-15.240,00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6.748,98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11.628,27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16.860,48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22.306,42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28.315,85</a:t>
                      </a:r>
                      <a:endParaRPr lang="es-E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25" marR="32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Análisis de sensibilidad para el proyecto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87624" y="908721"/>
          <a:ext cx="6336704" cy="1512168"/>
        </p:xfrm>
        <a:graphic>
          <a:graphicData uri="http://schemas.openxmlformats.org/drawingml/2006/table">
            <a:tbl>
              <a:tblPr/>
              <a:tblGrid>
                <a:gridCol w="3643799"/>
                <a:gridCol w="2692905"/>
              </a:tblGrid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b="1" i="1" dirty="0">
                          <a:latin typeface="Calibri"/>
                          <a:ea typeface="Times New Roman"/>
                          <a:cs typeface="Times New Roman"/>
                        </a:rPr>
                        <a:t>Proyecto se Acepta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i="1" dirty="0">
                          <a:latin typeface="Calibri"/>
                          <a:ea typeface="Times New Roman"/>
                          <a:cs typeface="Times New Roman"/>
                        </a:rPr>
                        <a:t>VAN &gt; 0 Positivo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i="1" dirty="0">
                          <a:latin typeface="Calibri"/>
                          <a:ea typeface="Times New Roman"/>
                          <a:cs typeface="Times New Roman"/>
                        </a:rPr>
                        <a:t>TIR &gt; TMAR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i="1" dirty="0">
                          <a:latin typeface="Calibri"/>
                          <a:ea typeface="Times New Roman"/>
                          <a:cs typeface="Times New Roman"/>
                        </a:rPr>
                        <a:t>RCB &gt; 1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b="1" i="1" dirty="0">
                          <a:latin typeface="Calibri"/>
                          <a:ea typeface="Times New Roman"/>
                          <a:cs typeface="Times New Roman"/>
                        </a:rPr>
                        <a:t>Proyecto se Rechaza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i="1" dirty="0">
                          <a:latin typeface="Calibri"/>
                          <a:ea typeface="Times New Roman"/>
                          <a:cs typeface="Times New Roman"/>
                        </a:rPr>
                        <a:t>VAN &lt; 0 Negativo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i="1" dirty="0">
                          <a:latin typeface="Calibri"/>
                          <a:ea typeface="Times New Roman"/>
                          <a:cs typeface="Times New Roman"/>
                        </a:rPr>
                        <a:t>TIR &lt; TMAR 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i="1" dirty="0">
                          <a:latin typeface="Calibri"/>
                          <a:ea typeface="Times New Roman"/>
                          <a:cs typeface="Times New Roman"/>
                        </a:rPr>
                        <a:t>RCB &lt; 1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88278"/>
              </p:ext>
            </p:extLst>
          </p:nvPr>
        </p:nvGraphicFramePr>
        <p:xfrm>
          <a:off x="1259632" y="2924941"/>
          <a:ext cx="6264695" cy="2592290"/>
        </p:xfrm>
        <a:graphic>
          <a:graphicData uri="http://schemas.openxmlformats.org/drawingml/2006/table">
            <a:tbl>
              <a:tblPr/>
              <a:tblGrid>
                <a:gridCol w="1456906"/>
                <a:gridCol w="1639019"/>
                <a:gridCol w="1784710"/>
                <a:gridCol w="1384060"/>
              </a:tblGrid>
              <a:tr h="1036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DETALLE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RESULTADOS SIN </a:t>
                      </a:r>
                      <a:b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FINANCIAMIENTO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RESULTADOS CON </a:t>
                      </a:r>
                      <a:br>
                        <a:rPr lang="es-E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s-E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FINANCIAMIENTO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OBSERVACIÓN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VAN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34.731,62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9.945,81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ACEPTABLE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TIR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37,51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20,48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ACEPTABLE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B/C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1,05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1,07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ACEPTABLE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CONCLUSIONES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95536" y="1380485"/>
            <a:ext cx="849694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PE" sz="1600" b="1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Tulcán</a:t>
            </a:r>
            <a:r>
              <a:rPr kumimoji="0" lang="es-P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existe</a:t>
            </a: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la oportunidad de poner en marcha este proyecto </a:t>
            </a:r>
            <a:r>
              <a:rPr lang="es-PE" sz="1600" b="1" dirty="0" smtClean="0">
                <a:latin typeface="Times New Roman" pitchFamily="18" charset="0"/>
                <a:cs typeface="Times New Roman" pitchFamily="18" charset="0"/>
              </a:rPr>
              <a:t>con</a:t>
            </a: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resultados </a:t>
            </a:r>
            <a:r>
              <a:rPr lang="es-PE" sz="1600" b="1" dirty="0" smtClean="0">
                <a:latin typeface="Times New Roman" pitchFamily="18" charset="0"/>
                <a:cs typeface="Times New Roman" pitchFamily="18" charset="0"/>
              </a:rPr>
              <a:t>positivos.</a:t>
            </a: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s-PE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 satisfacción total del cliente</a:t>
            </a:r>
            <a:r>
              <a:rPr kumimoji="0" lang="es-P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dependerá de un estricto control de calidad.</a:t>
            </a:r>
            <a:endParaRPr kumimoji="0" lang="es-P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El estudio de mercado pudo determinar que existe una demanda insatisfecha del servicio de catering en Tulcán</a:t>
            </a:r>
            <a:r>
              <a:rPr lang="es-PE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s-P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Los créditos productivos, a bajas tasas de interés, constituyen una alternativa importante para el proyecto.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 localización del proyecto en un sector céntrico de la ciudad de Tulcán, será fundamental para</a:t>
            </a:r>
            <a:r>
              <a:rPr kumimoji="0" lang="es-P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su posicionamiento.</a:t>
            </a:r>
            <a:endParaRPr kumimoji="0" lang="es-P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04055"/>
          </a:xfrm>
        </p:spPr>
        <p:txBody>
          <a:bodyPr>
            <a:noAutofit/>
          </a:bodyPr>
          <a:lstStyle/>
          <a:p>
            <a:r>
              <a:rPr lang="es-ES" sz="3200" dirty="0" smtClean="0"/>
              <a:t>Planteamiento del problema</a:t>
            </a:r>
            <a:endParaRPr lang="es-ES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 l="22180" t="24431" r="29229" b="10796"/>
          <a:stretch>
            <a:fillRect/>
          </a:stretch>
        </p:blipFill>
        <p:spPr bwMode="auto">
          <a:xfrm>
            <a:off x="971600" y="1556792"/>
            <a:ext cx="6833229" cy="397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RECOMENDACIONES</a:t>
            </a:r>
            <a:endParaRPr lang="es-E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034" y="857232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P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Poner en marcha el proyecto, ya que de acuerdo a los estudios realizados, tanto de mercado, técnicos y financieros, se demuestra que el proyecto es aceptable y generará beneficios.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3386807"/>
          </a:xfrm>
        </p:spPr>
        <p:txBody>
          <a:bodyPr>
            <a:normAutofit/>
          </a:bodyPr>
          <a:lstStyle/>
          <a:p>
            <a:r>
              <a:rPr lang="es-ES" sz="8000" dirty="0" smtClean="0">
                <a:latin typeface="Times New Roman" pitchFamily="18" charset="0"/>
                <a:cs typeface="Times New Roman" pitchFamily="18" charset="0"/>
              </a:rPr>
              <a:t>GRACIAS</a:t>
            </a:r>
            <a:endParaRPr lang="es-E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648071"/>
          </a:xfrm>
        </p:spPr>
        <p:txBody>
          <a:bodyPr>
            <a:noAutofit/>
          </a:bodyPr>
          <a:lstStyle/>
          <a:p>
            <a:r>
              <a:rPr lang="es-ES" sz="4800" b="1" dirty="0" smtClean="0"/>
              <a:t>OBJETIVOS</a:t>
            </a:r>
            <a:endParaRPr lang="es-ES" sz="4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 algn="just"/>
            <a:endParaRPr lang="es-E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 </a:t>
            </a:r>
            <a:r>
              <a:rPr lang="es-E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endPara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-Realizar un estudio de </a:t>
            </a:r>
            <a:r>
              <a:rPr lang="es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factibilidad. </a:t>
            </a:r>
          </a:p>
          <a:p>
            <a:pPr algn="l"/>
            <a:endParaRPr lang="es-E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OBJETIVOS </a:t>
            </a:r>
            <a:r>
              <a:rPr lang="es-E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ESPECÍFICOS</a:t>
            </a:r>
            <a:endPara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Realizar el diagnóstico. </a:t>
            </a:r>
            <a:endPara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C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-Elaborar el estudio </a:t>
            </a:r>
            <a: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técnico. </a:t>
            </a:r>
            <a:endPara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C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-Presentar la </a:t>
            </a:r>
            <a: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propuesta técnica.</a:t>
            </a:r>
          </a:p>
          <a:p>
            <a:pPr algn="l"/>
            <a: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-Propuesta organizacional.</a:t>
            </a:r>
          </a:p>
          <a:p>
            <a:pPr algn="l"/>
            <a: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-Evaluación económica</a:t>
            </a:r>
            <a:r>
              <a:rPr lang="es-EC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s-E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3"/>
          </a:xfrm>
        </p:spPr>
        <p:txBody>
          <a:bodyPr>
            <a:normAutofit/>
          </a:bodyPr>
          <a:lstStyle/>
          <a:p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SEGMENTACIÓN DEL MERCADO</a:t>
            </a:r>
            <a:endParaRPr lang="es-E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806489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576064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DEMANDA INSATISFECHA, 5 AÑOS ANTES, 5 DESPUÉS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43608" y="1268758"/>
          <a:ext cx="6840759" cy="4176466"/>
        </p:xfrm>
        <a:graphic>
          <a:graphicData uri="http://schemas.openxmlformats.org/drawingml/2006/table">
            <a:tbl>
              <a:tblPr/>
              <a:tblGrid>
                <a:gridCol w="1899469"/>
                <a:gridCol w="1592308"/>
                <a:gridCol w="1633399"/>
                <a:gridCol w="1715583"/>
              </a:tblGrid>
              <a:tr h="89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OFERTA USD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DEMANDA USD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DEMANDA INSATISFECHA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11.040,00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34.280,00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23.240,00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11.390,00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34.990,00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23.600,00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11.750,00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35.710,00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23.960,00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12.120,00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36.440,00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24.320,00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12.500,00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37.180,00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24.680,00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12.880,00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37.920,00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25.040,00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13.270,00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38.660,00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25.390,00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13.670,00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39.410,00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25.740,00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14.080,00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40.150,00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26.070,00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14.490,00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40.940,00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26.450,00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14.880,00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41.720,00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26.840,00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s-ES" sz="2400" b="1" dirty="0"/>
              <a:t>Gráfico:  Demanda insatisfecha proyectada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28288348"/>
              </p:ext>
            </p:extLst>
          </p:nvPr>
        </p:nvGraphicFramePr>
        <p:xfrm>
          <a:off x="683568" y="1340768"/>
          <a:ext cx="7416824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d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488832" cy="432047"/>
          </a:xfrm>
        </p:spPr>
        <p:txBody>
          <a:bodyPr>
            <a:normAutofit fontScale="90000"/>
          </a:bodyPr>
          <a:lstStyle/>
          <a:p>
            <a:pPr algn="l"/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Características del demandante: Demanda del servicio de Catering según edad </a:t>
            </a:r>
            <a:endParaRPr lang="es-ES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99592" y="620691"/>
          <a:ext cx="6552728" cy="1472184"/>
        </p:xfrm>
        <a:graphic>
          <a:graphicData uri="http://schemas.openxmlformats.org/drawingml/2006/table">
            <a:tbl>
              <a:tblPr/>
              <a:tblGrid>
                <a:gridCol w="2948728"/>
                <a:gridCol w="1991988"/>
                <a:gridCol w="1612012"/>
              </a:tblGrid>
              <a:tr h="185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18 A 27 AÑOS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28 A 37 AÑOS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38 A 46 AÑOS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47  56 AÑOS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57 AÑOS EN ADELANTE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683568" y="2636912"/>
          <a:ext cx="6840759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0"/>
            <a:ext cx="8352928" cy="476672"/>
          </a:xfrm>
        </p:spPr>
        <p:txBody>
          <a:bodyPr>
            <a:normAutofit fontScale="90000"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Demanda del servicio de catering según ocupación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548679"/>
          <a:ext cx="7776864" cy="1793104"/>
        </p:xfrm>
        <a:graphic>
          <a:graphicData uri="http://schemas.openxmlformats.org/drawingml/2006/table">
            <a:tbl>
              <a:tblPr/>
              <a:tblGrid>
                <a:gridCol w="4025086"/>
                <a:gridCol w="1838620"/>
                <a:gridCol w="1913158"/>
              </a:tblGrid>
              <a:tr h="278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1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EMPLEADOR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TRABAJADOR INDEPENDIENTE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1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NEGOCIO PROPIO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PROFESIONAL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7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RELACIÓN DE DEPENDENCIA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683568" y="2564904"/>
          <a:ext cx="77768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352928" cy="432047"/>
          </a:xfrm>
        </p:spPr>
        <p:txBody>
          <a:bodyPr>
            <a:normAutofit fontScale="90000"/>
          </a:bodyPr>
          <a:lstStyle/>
          <a:p>
            <a:pPr algn="l"/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Gustos y preferencias: Demanda del servicio de catering, según tipo de evento</a:t>
            </a:r>
            <a:endParaRPr lang="es-ES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560" y="836713"/>
          <a:ext cx="7848873" cy="1445143"/>
        </p:xfrm>
        <a:graphic>
          <a:graphicData uri="http://schemas.openxmlformats.org/drawingml/2006/table">
            <a:tbl>
              <a:tblPr/>
              <a:tblGrid>
                <a:gridCol w="3854357"/>
                <a:gridCol w="1751981"/>
                <a:gridCol w="2242535"/>
              </a:tblGrid>
              <a:tr h="283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TIPO DE EVENTO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FRECUENCIA 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55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EMPRESARIALES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FAMILIARES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55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SOCIALES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ALIMENTACION DIARIA DE PERSONAL EMPRESAS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55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611560" y="2492896"/>
          <a:ext cx="784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405</TotalTime>
  <Words>1122</Words>
  <Application>Microsoft Office PowerPoint</Application>
  <PresentationFormat>Presentación en pantalla (4:3)</PresentationFormat>
  <Paragraphs>609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  <vt:variant>
        <vt:lpstr>Presentaciones personalizadas</vt:lpstr>
      </vt:variant>
      <vt:variant>
        <vt:i4>1</vt:i4>
      </vt:variant>
    </vt:vector>
  </HeadingPairs>
  <TitlesOfParts>
    <vt:vector size="30" baseType="lpstr">
      <vt:lpstr>Arial</vt:lpstr>
      <vt:lpstr>Bodoni MT</vt:lpstr>
      <vt:lpstr>Calibri</vt:lpstr>
      <vt:lpstr>Franklin Gothic Book</vt:lpstr>
      <vt:lpstr>Franklin Gothic Medium</vt:lpstr>
      <vt:lpstr>Times New Roman</vt:lpstr>
      <vt:lpstr>Wingdings 2</vt:lpstr>
      <vt:lpstr>Viajes</vt:lpstr>
      <vt:lpstr>Presentación de PowerPoint</vt:lpstr>
      <vt:lpstr>Planteamiento del problema</vt:lpstr>
      <vt:lpstr>OBJETIVOS</vt:lpstr>
      <vt:lpstr>SEGMENTACIÓN DEL MERCADO</vt:lpstr>
      <vt:lpstr>DEMANDA INSATISFECHA, 5 AÑOS ANTES, 5 DESPUÉS</vt:lpstr>
      <vt:lpstr>Gráfico:  Demanda insatisfecha proyectada </vt:lpstr>
      <vt:lpstr>Características del demandante: Demanda del servicio de Catering según edad </vt:lpstr>
      <vt:lpstr>Demanda del servicio de catering según ocupación </vt:lpstr>
      <vt:lpstr>Gustos y preferencias: Demanda del servicio de catering, según tipo de evento</vt:lpstr>
      <vt:lpstr>Demanda de catering según tipo de servicio </vt:lpstr>
      <vt:lpstr>Preferencia de precio por persona </vt:lpstr>
      <vt:lpstr>NIVEL DE SATISFACCION  </vt:lpstr>
      <vt:lpstr>Logotipo, Misión y Visión de la Empresa</vt:lpstr>
      <vt:lpstr>Estructura organizacional</vt:lpstr>
      <vt:lpstr>Organigrama posicional</vt:lpstr>
      <vt:lpstr>Flujo de efectivo del proyecto sin financiamiento</vt:lpstr>
      <vt:lpstr>Flujo de efectivo del proyecto con financiamiento</vt:lpstr>
      <vt:lpstr>Análisis de sensibilidad para el proyecto</vt:lpstr>
      <vt:lpstr>CONCLUSIONES</vt:lpstr>
      <vt:lpstr>RECOMENDACIONES</vt:lpstr>
      <vt:lpstr>GRACIAS</vt:lpstr>
      <vt:lpstr>Presentación personalizada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Victor</cp:lastModifiedBy>
  <cp:revision>49</cp:revision>
  <cp:lastPrinted>2014-11-23T18:31:50Z</cp:lastPrinted>
  <dcterms:created xsi:type="dcterms:W3CDTF">2014-11-17T20:47:59Z</dcterms:created>
  <dcterms:modified xsi:type="dcterms:W3CDTF">2014-11-24T03:51:55Z</dcterms:modified>
</cp:coreProperties>
</file>