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24"/>
  </p:notesMasterIdLst>
  <p:sldIdLst>
    <p:sldId id="257" r:id="rId2"/>
    <p:sldId id="258" r:id="rId3"/>
    <p:sldId id="260" r:id="rId4"/>
    <p:sldId id="261" r:id="rId5"/>
    <p:sldId id="262" r:id="rId6"/>
    <p:sldId id="266" r:id="rId7"/>
    <p:sldId id="269" r:id="rId8"/>
    <p:sldId id="270" r:id="rId9"/>
    <p:sldId id="271" r:id="rId10"/>
    <p:sldId id="273" r:id="rId11"/>
    <p:sldId id="275" r:id="rId12"/>
    <p:sldId id="277" r:id="rId13"/>
    <p:sldId id="279" r:id="rId14"/>
    <p:sldId id="281" r:id="rId15"/>
    <p:sldId id="282" r:id="rId16"/>
    <p:sldId id="283" r:id="rId17"/>
    <p:sldId id="285" r:id="rId18"/>
    <p:sldId id="287" r:id="rId19"/>
    <p:sldId id="289" r:id="rId20"/>
    <p:sldId id="291" r:id="rId21"/>
    <p:sldId id="293" r:id="rId22"/>
    <p:sldId id="29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B9C3F-FFCE-407B-81DF-90A644823E93}"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s-EC"/>
        </a:p>
      </dgm:t>
    </dgm:pt>
    <dgm:pt modelId="{E683E975-9B76-435B-9F4B-0BB84D982F57}">
      <dgm:prSet phldrT="[Texto]"/>
      <dgm:spPr/>
      <dgm:t>
        <a:bodyPr/>
        <a:lstStyle/>
        <a:p>
          <a:r>
            <a:rPr lang="es-EC" b="0" dirty="0" smtClean="0">
              <a:solidFill>
                <a:schemeClr val="tx1"/>
              </a:solidFill>
              <a:latin typeface="Times New Roman" pitchFamily="18" charset="0"/>
              <a:cs typeface="Times New Roman" pitchFamily="18" charset="0"/>
            </a:rPr>
            <a:t>OBJETIVO GENERAL</a:t>
          </a:r>
          <a:endParaRPr lang="es-EC" b="0" dirty="0">
            <a:solidFill>
              <a:schemeClr val="tx1"/>
            </a:solidFill>
            <a:latin typeface="Times New Roman" pitchFamily="18" charset="0"/>
            <a:cs typeface="Times New Roman" pitchFamily="18" charset="0"/>
          </a:endParaRPr>
        </a:p>
      </dgm:t>
    </dgm:pt>
    <dgm:pt modelId="{3A4D31F7-CD6B-46B6-9866-68DE3609F9F0}" type="parTrans" cxnId="{C457EBA0-D9FB-4723-A6F4-33592122372E}">
      <dgm:prSet/>
      <dgm:spPr/>
      <dgm:t>
        <a:bodyPr/>
        <a:lstStyle/>
        <a:p>
          <a:endParaRPr lang="es-EC">
            <a:solidFill>
              <a:schemeClr val="tx1"/>
            </a:solidFill>
            <a:latin typeface="Times New Roman" pitchFamily="18" charset="0"/>
            <a:cs typeface="Times New Roman" pitchFamily="18" charset="0"/>
          </a:endParaRPr>
        </a:p>
      </dgm:t>
    </dgm:pt>
    <dgm:pt modelId="{23A6DA45-BB1E-4AED-A2E0-E6D782EBFE3B}" type="sibTrans" cxnId="{C457EBA0-D9FB-4723-A6F4-33592122372E}">
      <dgm:prSet/>
      <dgm:spPr/>
      <dgm:t>
        <a:bodyPr/>
        <a:lstStyle/>
        <a:p>
          <a:endParaRPr lang="es-EC">
            <a:solidFill>
              <a:schemeClr val="tx1"/>
            </a:solidFill>
            <a:latin typeface="Times New Roman" pitchFamily="18" charset="0"/>
            <a:cs typeface="Times New Roman" pitchFamily="18" charset="0"/>
          </a:endParaRPr>
        </a:p>
      </dgm:t>
    </dgm:pt>
    <dgm:pt modelId="{2F06713B-5DDB-4187-9201-31D57E55482B}">
      <dgm:prSet phldrT="[Texto]"/>
      <dgm:spPr/>
      <dgm:t>
        <a:bodyPr/>
        <a:lstStyle/>
        <a:p>
          <a:pPr algn="just"/>
          <a:r>
            <a:rPr lang="es-EC" dirty="0" smtClean="0">
              <a:solidFill>
                <a:schemeClr val="tx1"/>
              </a:solidFill>
              <a:latin typeface="Times New Roman" pitchFamily="18" charset="0"/>
              <a:cs typeface="Times New Roman" pitchFamily="18" charset="0"/>
            </a:rPr>
            <a:t>Desarrollar una propuesta de planificación estratégica y un Cuadro de Mando Integral (CMI) para la Librería y Papelería “EDIPCENTRO” ubicada en la ciudad de Santo Domingo.</a:t>
          </a:r>
          <a:endParaRPr lang="es-EC" dirty="0">
            <a:solidFill>
              <a:schemeClr val="tx1"/>
            </a:solidFill>
            <a:latin typeface="Times New Roman" pitchFamily="18" charset="0"/>
            <a:cs typeface="Times New Roman" pitchFamily="18" charset="0"/>
          </a:endParaRPr>
        </a:p>
      </dgm:t>
    </dgm:pt>
    <dgm:pt modelId="{C519A8FB-046B-430E-999A-13C5AF88636D}" type="parTrans" cxnId="{3E2EDF91-802C-4151-9298-B444847E37E6}">
      <dgm:prSet/>
      <dgm:spPr/>
      <dgm:t>
        <a:bodyPr/>
        <a:lstStyle/>
        <a:p>
          <a:endParaRPr lang="es-EC">
            <a:solidFill>
              <a:schemeClr val="tx1"/>
            </a:solidFill>
            <a:latin typeface="Times New Roman" pitchFamily="18" charset="0"/>
            <a:cs typeface="Times New Roman" pitchFamily="18" charset="0"/>
          </a:endParaRPr>
        </a:p>
      </dgm:t>
    </dgm:pt>
    <dgm:pt modelId="{53159595-9D85-450C-A051-FF52A69B2E12}" type="sibTrans" cxnId="{3E2EDF91-802C-4151-9298-B444847E37E6}">
      <dgm:prSet/>
      <dgm:spPr/>
      <dgm:t>
        <a:bodyPr/>
        <a:lstStyle/>
        <a:p>
          <a:endParaRPr lang="es-EC">
            <a:solidFill>
              <a:schemeClr val="tx1"/>
            </a:solidFill>
            <a:latin typeface="Times New Roman" pitchFamily="18" charset="0"/>
            <a:cs typeface="Times New Roman" pitchFamily="18" charset="0"/>
          </a:endParaRPr>
        </a:p>
      </dgm:t>
    </dgm:pt>
    <dgm:pt modelId="{9A58835D-11E9-40E3-8071-A42E7ED9D812}">
      <dgm:prSet phldrT="[Texto]"/>
      <dgm:spPr/>
      <dgm:t>
        <a:bodyPr/>
        <a:lstStyle/>
        <a:p>
          <a:r>
            <a:rPr lang="es-EC" b="0" dirty="0" smtClean="0">
              <a:solidFill>
                <a:schemeClr val="tx1"/>
              </a:solidFill>
              <a:latin typeface="Times New Roman" pitchFamily="18" charset="0"/>
              <a:cs typeface="Times New Roman" pitchFamily="18" charset="0"/>
            </a:rPr>
            <a:t>OBJETIVOS ESPECÍFICOS</a:t>
          </a:r>
          <a:endParaRPr lang="es-EC" b="0" dirty="0">
            <a:solidFill>
              <a:schemeClr val="tx1"/>
            </a:solidFill>
            <a:latin typeface="Times New Roman" pitchFamily="18" charset="0"/>
            <a:cs typeface="Times New Roman" pitchFamily="18" charset="0"/>
          </a:endParaRPr>
        </a:p>
      </dgm:t>
    </dgm:pt>
    <dgm:pt modelId="{1FFFBE0C-E474-43B1-B7D1-4FD824CFF18A}" type="parTrans" cxnId="{46596071-183B-495F-92B9-C7D5AC58F46A}">
      <dgm:prSet/>
      <dgm:spPr/>
      <dgm:t>
        <a:bodyPr/>
        <a:lstStyle/>
        <a:p>
          <a:endParaRPr lang="es-EC">
            <a:solidFill>
              <a:schemeClr val="tx1"/>
            </a:solidFill>
            <a:latin typeface="Times New Roman" pitchFamily="18" charset="0"/>
            <a:cs typeface="Times New Roman" pitchFamily="18" charset="0"/>
          </a:endParaRPr>
        </a:p>
      </dgm:t>
    </dgm:pt>
    <dgm:pt modelId="{26592A99-5E46-4967-8C9E-D0D0D1219617}" type="sibTrans" cxnId="{46596071-183B-495F-92B9-C7D5AC58F46A}">
      <dgm:prSet/>
      <dgm:spPr/>
      <dgm:t>
        <a:bodyPr/>
        <a:lstStyle/>
        <a:p>
          <a:endParaRPr lang="es-EC">
            <a:solidFill>
              <a:schemeClr val="tx1"/>
            </a:solidFill>
            <a:latin typeface="Times New Roman" pitchFamily="18" charset="0"/>
            <a:cs typeface="Times New Roman" pitchFamily="18" charset="0"/>
          </a:endParaRPr>
        </a:p>
      </dgm:t>
    </dgm:pt>
    <dgm:pt modelId="{0A48F312-3283-43F8-9830-13CA52826C25}">
      <dgm:prSet phldrT="[Texto]"/>
      <dgm:spPr/>
      <dgm:t>
        <a:bodyPr/>
        <a:lstStyle/>
        <a:p>
          <a:pPr algn="just"/>
          <a:r>
            <a:rPr lang="es-EC" smtClean="0">
              <a:solidFill>
                <a:schemeClr val="tx1"/>
              </a:solidFill>
              <a:latin typeface="Times New Roman" pitchFamily="18" charset="0"/>
              <a:cs typeface="Times New Roman" pitchFamily="18" charset="0"/>
            </a:rPr>
            <a:t>Realizar el diagnóstico estratégico situacional de la empresa para determinar su situación actual.</a:t>
          </a:r>
          <a:endParaRPr lang="es-EC" dirty="0">
            <a:solidFill>
              <a:schemeClr val="tx1"/>
            </a:solidFill>
            <a:latin typeface="Times New Roman" pitchFamily="18" charset="0"/>
            <a:cs typeface="Times New Roman" pitchFamily="18" charset="0"/>
          </a:endParaRPr>
        </a:p>
      </dgm:t>
    </dgm:pt>
    <dgm:pt modelId="{D5D639C4-A9AA-408D-A440-654C9D689D57}" type="parTrans" cxnId="{96C4E3F1-A8C3-4CD4-811E-A14F4B9E1E2B}">
      <dgm:prSet/>
      <dgm:spPr/>
      <dgm:t>
        <a:bodyPr/>
        <a:lstStyle/>
        <a:p>
          <a:endParaRPr lang="es-EC">
            <a:solidFill>
              <a:schemeClr val="tx1"/>
            </a:solidFill>
            <a:latin typeface="Times New Roman" pitchFamily="18" charset="0"/>
            <a:cs typeface="Times New Roman" pitchFamily="18" charset="0"/>
          </a:endParaRPr>
        </a:p>
      </dgm:t>
    </dgm:pt>
    <dgm:pt modelId="{07725DA5-78E6-4C87-9300-652C4A43382A}" type="sibTrans" cxnId="{96C4E3F1-A8C3-4CD4-811E-A14F4B9E1E2B}">
      <dgm:prSet/>
      <dgm:spPr/>
      <dgm:t>
        <a:bodyPr/>
        <a:lstStyle/>
        <a:p>
          <a:endParaRPr lang="es-EC">
            <a:solidFill>
              <a:schemeClr val="tx1"/>
            </a:solidFill>
            <a:latin typeface="Times New Roman" pitchFamily="18" charset="0"/>
            <a:cs typeface="Times New Roman" pitchFamily="18" charset="0"/>
          </a:endParaRPr>
        </a:p>
      </dgm:t>
    </dgm:pt>
    <dgm:pt modelId="{06374F34-79D1-49AE-B13E-B8D261968AF3}">
      <dgm:prSet/>
      <dgm:spPr/>
      <dgm:t>
        <a:bodyPr/>
        <a:lstStyle/>
        <a:p>
          <a:pPr algn="just"/>
          <a:r>
            <a:rPr lang="es-EC" smtClean="0">
              <a:solidFill>
                <a:schemeClr val="tx1"/>
              </a:solidFill>
              <a:latin typeface="Times New Roman" pitchFamily="18" charset="0"/>
              <a:cs typeface="Times New Roman" pitchFamily="18" charset="0"/>
            </a:rPr>
            <a:t>Establecer un direccionamiento estratégico para la empresa, mediante la definición de visión, misión, políticas, principios, valores y objetivos estratégicos.</a:t>
          </a:r>
          <a:endParaRPr lang="es-EC" dirty="0">
            <a:solidFill>
              <a:schemeClr val="tx1"/>
            </a:solidFill>
            <a:latin typeface="Times New Roman" pitchFamily="18" charset="0"/>
            <a:cs typeface="Times New Roman" pitchFamily="18" charset="0"/>
          </a:endParaRPr>
        </a:p>
      </dgm:t>
    </dgm:pt>
    <dgm:pt modelId="{142F3AA7-955B-4BE9-8C0E-AAD9381C041B}" type="parTrans" cxnId="{E6A3B7C6-3996-4B7D-8EED-47B2C97DA92D}">
      <dgm:prSet/>
      <dgm:spPr/>
      <dgm:t>
        <a:bodyPr/>
        <a:lstStyle/>
        <a:p>
          <a:endParaRPr lang="es-EC">
            <a:solidFill>
              <a:schemeClr val="tx1"/>
            </a:solidFill>
            <a:latin typeface="Times New Roman" pitchFamily="18" charset="0"/>
            <a:cs typeface="Times New Roman" pitchFamily="18" charset="0"/>
          </a:endParaRPr>
        </a:p>
      </dgm:t>
    </dgm:pt>
    <dgm:pt modelId="{348B1030-CDC1-436B-B953-912AD6D016EE}" type="sibTrans" cxnId="{E6A3B7C6-3996-4B7D-8EED-47B2C97DA92D}">
      <dgm:prSet/>
      <dgm:spPr/>
      <dgm:t>
        <a:bodyPr/>
        <a:lstStyle/>
        <a:p>
          <a:endParaRPr lang="es-EC">
            <a:solidFill>
              <a:schemeClr val="tx1"/>
            </a:solidFill>
            <a:latin typeface="Times New Roman" pitchFamily="18" charset="0"/>
            <a:cs typeface="Times New Roman" pitchFamily="18" charset="0"/>
          </a:endParaRPr>
        </a:p>
      </dgm:t>
    </dgm:pt>
    <dgm:pt modelId="{52CF1D54-9406-472A-8859-98C10DA9A42D}">
      <dgm:prSet/>
      <dgm:spPr/>
      <dgm:t>
        <a:bodyPr/>
        <a:lstStyle/>
        <a:p>
          <a:pPr algn="just"/>
          <a:r>
            <a:rPr lang="es-EC" dirty="0" smtClean="0">
              <a:solidFill>
                <a:schemeClr val="tx1"/>
              </a:solidFill>
              <a:latin typeface="Times New Roman" pitchFamily="18" charset="0"/>
              <a:cs typeface="Times New Roman" pitchFamily="18" charset="0"/>
            </a:rPr>
            <a:t>Diseñar mapas estratégicos corporativos y una matriz de análisis FODA</a:t>
          </a:r>
          <a:endParaRPr lang="es-EC" dirty="0">
            <a:solidFill>
              <a:schemeClr val="tx1"/>
            </a:solidFill>
            <a:latin typeface="Times New Roman" pitchFamily="18" charset="0"/>
            <a:cs typeface="Times New Roman" pitchFamily="18" charset="0"/>
          </a:endParaRPr>
        </a:p>
      </dgm:t>
    </dgm:pt>
    <dgm:pt modelId="{9D844BF3-6136-4471-AF76-519EABB7685F}" type="parTrans" cxnId="{A6B8197A-74D2-4915-AF84-CA38A16AFFBC}">
      <dgm:prSet/>
      <dgm:spPr/>
      <dgm:t>
        <a:bodyPr/>
        <a:lstStyle/>
        <a:p>
          <a:endParaRPr lang="es-EC">
            <a:solidFill>
              <a:schemeClr val="tx1"/>
            </a:solidFill>
            <a:latin typeface="Times New Roman" pitchFamily="18" charset="0"/>
            <a:cs typeface="Times New Roman" pitchFamily="18" charset="0"/>
          </a:endParaRPr>
        </a:p>
      </dgm:t>
    </dgm:pt>
    <dgm:pt modelId="{46588EAA-77CF-427E-8DCA-B96E3E7A7AD0}" type="sibTrans" cxnId="{A6B8197A-74D2-4915-AF84-CA38A16AFFBC}">
      <dgm:prSet/>
      <dgm:spPr/>
      <dgm:t>
        <a:bodyPr/>
        <a:lstStyle/>
        <a:p>
          <a:endParaRPr lang="es-EC">
            <a:solidFill>
              <a:schemeClr val="tx1"/>
            </a:solidFill>
            <a:latin typeface="Times New Roman" pitchFamily="18" charset="0"/>
            <a:cs typeface="Times New Roman" pitchFamily="18" charset="0"/>
          </a:endParaRPr>
        </a:p>
      </dgm:t>
    </dgm:pt>
    <dgm:pt modelId="{75701A66-3C6E-4281-A2D4-5FC769D90907}">
      <dgm:prSet/>
      <dgm:spPr/>
      <dgm:t>
        <a:bodyPr/>
        <a:lstStyle/>
        <a:p>
          <a:pPr algn="just"/>
          <a:r>
            <a:rPr lang="es-EC" smtClean="0">
              <a:solidFill>
                <a:schemeClr val="tx1"/>
              </a:solidFill>
              <a:latin typeface="Times New Roman" pitchFamily="18" charset="0"/>
              <a:cs typeface="Times New Roman" pitchFamily="18" charset="0"/>
            </a:rPr>
            <a:t>Diseñar un Cuadro de Mando Integral (CMI) que permita evaluar el cumplimiento de los objetivos y metas propuestas.</a:t>
          </a:r>
          <a:endParaRPr lang="es-EC" dirty="0">
            <a:solidFill>
              <a:schemeClr val="tx1"/>
            </a:solidFill>
            <a:latin typeface="Times New Roman" pitchFamily="18" charset="0"/>
            <a:cs typeface="Times New Roman" pitchFamily="18" charset="0"/>
          </a:endParaRPr>
        </a:p>
      </dgm:t>
    </dgm:pt>
    <dgm:pt modelId="{8601EC96-E9E3-49A0-B59E-14C5981271A8}" type="parTrans" cxnId="{61F7BF8C-8F56-416B-85F6-0B6692C16D38}">
      <dgm:prSet/>
      <dgm:spPr/>
      <dgm:t>
        <a:bodyPr/>
        <a:lstStyle/>
        <a:p>
          <a:endParaRPr lang="es-EC">
            <a:solidFill>
              <a:schemeClr val="tx1"/>
            </a:solidFill>
            <a:latin typeface="Times New Roman" pitchFamily="18" charset="0"/>
            <a:cs typeface="Times New Roman" pitchFamily="18" charset="0"/>
          </a:endParaRPr>
        </a:p>
      </dgm:t>
    </dgm:pt>
    <dgm:pt modelId="{C173A718-9BF7-450F-A2B7-A52537CAD032}" type="sibTrans" cxnId="{61F7BF8C-8F56-416B-85F6-0B6692C16D38}">
      <dgm:prSet/>
      <dgm:spPr/>
      <dgm:t>
        <a:bodyPr/>
        <a:lstStyle/>
        <a:p>
          <a:endParaRPr lang="es-EC">
            <a:solidFill>
              <a:schemeClr val="tx1"/>
            </a:solidFill>
            <a:latin typeface="Times New Roman" pitchFamily="18" charset="0"/>
            <a:cs typeface="Times New Roman" pitchFamily="18" charset="0"/>
          </a:endParaRPr>
        </a:p>
      </dgm:t>
    </dgm:pt>
    <dgm:pt modelId="{6B410ED1-39DF-4A92-802B-A37FC436B6DD}">
      <dgm:prSet/>
      <dgm:spPr/>
      <dgm:t>
        <a:bodyPr/>
        <a:lstStyle/>
        <a:p>
          <a:pPr algn="just"/>
          <a:r>
            <a:rPr lang="es-EC" smtClean="0">
              <a:solidFill>
                <a:schemeClr val="tx1"/>
              </a:solidFill>
              <a:latin typeface="Times New Roman" pitchFamily="18" charset="0"/>
              <a:cs typeface="Times New Roman" pitchFamily="18" charset="0"/>
            </a:rPr>
            <a:t>Crear proyectos estratégicos con el propósito de cumplir los objetivos estableciendo tiempos y responsables para la ejecución de los mismos.</a:t>
          </a:r>
          <a:endParaRPr lang="es-EC" dirty="0">
            <a:solidFill>
              <a:schemeClr val="tx1"/>
            </a:solidFill>
            <a:latin typeface="Times New Roman" pitchFamily="18" charset="0"/>
            <a:cs typeface="Times New Roman" pitchFamily="18" charset="0"/>
          </a:endParaRPr>
        </a:p>
      </dgm:t>
    </dgm:pt>
    <dgm:pt modelId="{20A04806-390F-49EB-BDFE-1D00609EDC96}" type="parTrans" cxnId="{1D01162D-741A-4D3C-BCFA-C937E274E1BF}">
      <dgm:prSet/>
      <dgm:spPr/>
      <dgm:t>
        <a:bodyPr/>
        <a:lstStyle/>
        <a:p>
          <a:endParaRPr lang="es-EC">
            <a:solidFill>
              <a:schemeClr val="tx1"/>
            </a:solidFill>
            <a:latin typeface="Times New Roman" pitchFamily="18" charset="0"/>
            <a:cs typeface="Times New Roman" pitchFamily="18" charset="0"/>
          </a:endParaRPr>
        </a:p>
      </dgm:t>
    </dgm:pt>
    <dgm:pt modelId="{DDCB4565-B906-481B-8413-E52AB0D267EC}" type="sibTrans" cxnId="{1D01162D-741A-4D3C-BCFA-C937E274E1BF}">
      <dgm:prSet/>
      <dgm:spPr/>
      <dgm:t>
        <a:bodyPr/>
        <a:lstStyle/>
        <a:p>
          <a:endParaRPr lang="es-EC">
            <a:solidFill>
              <a:schemeClr val="tx1"/>
            </a:solidFill>
            <a:latin typeface="Times New Roman" pitchFamily="18" charset="0"/>
            <a:cs typeface="Times New Roman" pitchFamily="18" charset="0"/>
          </a:endParaRPr>
        </a:p>
      </dgm:t>
    </dgm:pt>
    <dgm:pt modelId="{2FF72F29-E63A-40D8-8B6E-00A968844104}" type="pres">
      <dgm:prSet presAssocID="{8E5B9C3F-FFCE-407B-81DF-90A644823E93}" presName="linear" presStyleCnt="0">
        <dgm:presLayoutVars>
          <dgm:animLvl val="lvl"/>
          <dgm:resizeHandles val="exact"/>
        </dgm:presLayoutVars>
      </dgm:prSet>
      <dgm:spPr/>
      <dgm:t>
        <a:bodyPr/>
        <a:lstStyle/>
        <a:p>
          <a:endParaRPr lang="es-EC"/>
        </a:p>
      </dgm:t>
    </dgm:pt>
    <dgm:pt modelId="{CA7E47F4-3CE5-440A-B84C-90930613746B}" type="pres">
      <dgm:prSet presAssocID="{E683E975-9B76-435B-9F4B-0BB84D982F57}" presName="parentText" presStyleLbl="node1" presStyleIdx="0" presStyleCnt="2">
        <dgm:presLayoutVars>
          <dgm:chMax val="0"/>
          <dgm:bulletEnabled val="1"/>
        </dgm:presLayoutVars>
      </dgm:prSet>
      <dgm:spPr/>
      <dgm:t>
        <a:bodyPr/>
        <a:lstStyle/>
        <a:p>
          <a:endParaRPr lang="es-EC"/>
        </a:p>
      </dgm:t>
    </dgm:pt>
    <dgm:pt modelId="{40EC0C74-0772-4306-A372-61B05B3D5018}" type="pres">
      <dgm:prSet presAssocID="{E683E975-9B76-435B-9F4B-0BB84D982F57}" presName="childText" presStyleLbl="revTx" presStyleIdx="0" presStyleCnt="2">
        <dgm:presLayoutVars>
          <dgm:bulletEnabled val="1"/>
        </dgm:presLayoutVars>
      </dgm:prSet>
      <dgm:spPr/>
      <dgm:t>
        <a:bodyPr/>
        <a:lstStyle/>
        <a:p>
          <a:endParaRPr lang="es-EC"/>
        </a:p>
      </dgm:t>
    </dgm:pt>
    <dgm:pt modelId="{1AA5888D-EC3A-454D-9702-5961DE0317C4}" type="pres">
      <dgm:prSet presAssocID="{9A58835D-11E9-40E3-8071-A42E7ED9D812}" presName="parentText" presStyleLbl="node1" presStyleIdx="1" presStyleCnt="2">
        <dgm:presLayoutVars>
          <dgm:chMax val="0"/>
          <dgm:bulletEnabled val="1"/>
        </dgm:presLayoutVars>
      </dgm:prSet>
      <dgm:spPr/>
      <dgm:t>
        <a:bodyPr/>
        <a:lstStyle/>
        <a:p>
          <a:endParaRPr lang="es-EC"/>
        </a:p>
      </dgm:t>
    </dgm:pt>
    <dgm:pt modelId="{32190B81-FD0D-4715-AEC8-A94A4F4B8887}" type="pres">
      <dgm:prSet presAssocID="{9A58835D-11E9-40E3-8071-A42E7ED9D812}" presName="childText" presStyleLbl="revTx" presStyleIdx="1" presStyleCnt="2">
        <dgm:presLayoutVars>
          <dgm:bulletEnabled val="1"/>
        </dgm:presLayoutVars>
      </dgm:prSet>
      <dgm:spPr/>
      <dgm:t>
        <a:bodyPr/>
        <a:lstStyle/>
        <a:p>
          <a:endParaRPr lang="es-EC"/>
        </a:p>
      </dgm:t>
    </dgm:pt>
  </dgm:ptLst>
  <dgm:cxnLst>
    <dgm:cxn modelId="{6E8935E0-9C1A-4566-BA2B-52013F56A7B8}" type="presOf" srcId="{E683E975-9B76-435B-9F4B-0BB84D982F57}" destId="{CA7E47F4-3CE5-440A-B84C-90930613746B}" srcOrd="0" destOrd="0" presId="urn:microsoft.com/office/officeart/2005/8/layout/vList2"/>
    <dgm:cxn modelId="{CB979579-52AF-44F7-B001-63D78EC54564}" type="presOf" srcId="{6B410ED1-39DF-4A92-802B-A37FC436B6DD}" destId="{32190B81-FD0D-4715-AEC8-A94A4F4B8887}" srcOrd="0" destOrd="4" presId="urn:microsoft.com/office/officeart/2005/8/layout/vList2"/>
    <dgm:cxn modelId="{2834750D-0795-4C88-9BEA-54504FEEB9DF}" type="presOf" srcId="{8E5B9C3F-FFCE-407B-81DF-90A644823E93}" destId="{2FF72F29-E63A-40D8-8B6E-00A968844104}" srcOrd="0" destOrd="0" presId="urn:microsoft.com/office/officeart/2005/8/layout/vList2"/>
    <dgm:cxn modelId="{442D587A-27D7-4B21-AB27-E4747B1B5EA6}" type="presOf" srcId="{9A58835D-11E9-40E3-8071-A42E7ED9D812}" destId="{1AA5888D-EC3A-454D-9702-5961DE0317C4}" srcOrd="0" destOrd="0" presId="urn:microsoft.com/office/officeart/2005/8/layout/vList2"/>
    <dgm:cxn modelId="{61F7BF8C-8F56-416B-85F6-0B6692C16D38}" srcId="{9A58835D-11E9-40E3-8071-A42E7ED9D812}" destId="{75701A66-3C6E-4281-A2D4-5FC769D90907}" srcOrd="3" destOrd="0" parTransId="{8601EC96-E9E3-49A0-B59E-14C5981271A8}" sibTransId="{C173A718-9BF7-450F-A2B7-A52537CAD032}"/>
    <dgm:cxn modelId="{0BA00D04-046E-42E4-A8D9-390742BE099A}" type="presOf" srcId="{75701A66-3C6E-4281-A2D4-5FC769D90907}" destId="{32190B81-FD0D-4715-AEC8-A94A4F4B8887}" srcOrd="0" destOrd="3" presId="urn:microsoft.com/office/officeart/2005/8/layout/vList2"/>
    <dgm:cxn modelId="{39569A2F-B88B-4044-8E50-B2674E322821}" type="presOf" srcId="{2F06713B-5DDB-4187-9201-31D57E55482B}" destId="{40EC0C74-0772-4306-A372-61B05B3D5018}" srcOrd="0" destOrd="0" presId="urn:microsoft.com/office/officeart/2005/8/layout/vList2"/>
    <dgm:cxn modelId="{96C4E3F1-A8C3-4CD4-811E-A14F4B9E1E2B}" srcId="{9A58835D-11E9-40E3-8071-A42E7ED9D812}" destId="{0A48F312-3283-43F8-9830-13CA52826C25}" srcOrd="0" destOrd="0" parTransId="{D5D639C4-A9AA-408D-A440-654C9D689D57}" sibTransId="{07725DA5-78E6-4C87-9300-652C4A43382A}"/>
    <dgm:cxn modelId="{C1A0DD1E-5D63-47AF-910F-2DF7EC999345}" type="presOf" srcId="{06374F34-79D1-49AE-B13E-B8D261968AF3}" destId="{32190B81-FD0D-4715-AEC8-A94A4F4B8887}" srcOrd="0" destOrd="1" presId="urn:microsoft.com/office/officeart/2005/8/layout/vList2"/>
    <dgm:cxn modelId="{C457EBA0-D9FB-4723-A6F4-33592122372E}" srcId="{8E5B9C3F-FFCE-407B-81DF-90A644823E93}" destId="{E683E975-9B76-435B-9F4B-0BB84D982F57}" srcOrd="0" destOrd="0" parTransId="{3A4D31F7-CD6B-46B6-9866-68DE3609F9F0}" sibTransId="{23A6DA45-BB1E-4AED-A2E0-E6D782EBFE3B}"/>
    <dgm:cxn modelId="{46596071-183B-495F-92B9-C7D5AC58F46A}" srcId="{8E5B9C3F-FFCE-407B-81DF-90A644823E93}" destId="{9A58835D-11E9-40E3-8071-A42E7ED9D812}" srcOrd="1" destOrd="0" parTransId="{1FFFBE0C-E474-43B1-B7D1-4FD824CFF18A}" sibTransId="{26592A99-5E46-4967-8C9E-D0D0D1219617}"/>
    <dgm:cxn modelId="{E6A3B7C6-3996-4B7D-8EED-47B2C97DA92D}" srcId="{9A58835D-11E9-40E3-8071-A42E7ED9D812}" destId="{06374F34-79D1-49AE-B13E-B8D261968AF3}" srcOrd="1" destOrd="0" parTransId="{142F3AA7-955B-4BE9-8C0E-AAD9381C041B}" sibTransId="{348B1030-CDC1-436B-B953-912AD6D016EE}"/>
    <dgm:cxn modelId="{1D01162D-741A-4D3C-BCFA-C937E274E1BF}" srcId="{9A58835D-11E9-40E3-8071-A42E7ED9D812}" destId="{6B410ED1-39DF-4A92-802B-A37FC436B6DD}" srcOrd="4" destOrd="0" parTransId="{20A04806-390F-49EB-BDFE-1D00609EDC96}" sibTransId="{DDCB4565-B906-481B-8413-E52AB0D267EC}"/>
    <dgm:cxn modelId="{3E2EDF91-802C-4151-9298-B444847E37E6}" srcId="{E683E975-9B76-435B-9F4B-0BB84D982F57}" destId="{2F06713B-5DDB-4187-9201-31D57E55482B}" srcOrd="0" destOrd="0" parTransId="{C519A8FB-046B-430E-999A-13C5AF88636D}" sibTransId="{53159595-9D85-450C-A051-FF52A69B2E12}"/>
    <dgm:cxn modelId="{3DEE998B-E585-4AD8-948D-4B3390D24179}" type="presOf" srcId="{0A48F312-3283-43F8-9830-13CA52826C25}" destId="{32190B81-FD0D-4715-AEC8-A94A4F4B8887}" srcOrd="0" destOrd="0" presId="urn:microsoft.com/office/officeart/2005/8/layout/vList2"/>
    <dgm:cxn modelId="{A6B8197A-74D2-4915-AF84-CA38A16AFFBC}" srcId="{9A58835D-11E9-40E3-8071-A42E7ED9D812}" destId="{52CF1D54-9406-472A-8859-98C10DA9A42D}" srcOrd="2" destOrd="0" parTransId="{9D844BF3-6136-4471-AF76-519EABB7685F}" sibTransId="{46588EAA-77CF-427E-8DCA-B96E3E7A7AD0}"/>
    <dgm:cxn modelId="{E4E88FEA-0D4A-437E-9171-44569FA0ECFA}" type="presOf" srcId="{52CF1D54-9406-472A-8859-98C10DA9A42D}" destId="{32190B81-FD0D-4715-AEC8-A94A4F4B8887}" srcOrd="0" destOrd="2" presId="urn:microsoft.com/office/officeart/2005/8/layout/vList2"/>
    <dgm:cxn modelId="{D8832EC3-58F0-40A6-918E-96AE05AE2FC1}" type="presParOf" srcId="{2FF72F29-E63A-40D8-8B6E-00A968844104}" destId="{CA7E47F4-3CE5-440A-B84C-90930613746B}" srcOrd="0" destOrd="0" presId="urn:microsoft.com/office/officeart/2005/8/layout/vList2"/>
    <dgm:cxn modelId="{AECD6524-7D98-46C0-94F2-ADEA1CF1E24B}" type="presParOf" srcId="{2FF72F29-E63A-40D8-8B6E-00A968844104}" destId="{40EC0C74-0772-4306-A372-61B05B3D5018}" srcOrd="1" destOrd="0" presId="urn:microsoft.com/office/officeart/2005/8/layout/vList2"/>
    <dgm:cxn modelId="{F805BC8C-B3FA-477E-B24E-049EE7C3FF5D}" type="presParOf" srcId="{2FF72F29-E63A-40D8-8B6E-00A968844104}" destId="{1AA5888D-EC3A-454D-9702-5961DE0317C4}" srcOrd="2" destOrd="0" presId="urn:microsoft.com/office/officeart/2005/8/layout/vList2"/>
    <dgm:cxn modelId="{EB382BF1-9D74-4809-99E8-B757C0EB840B}" type="presParOf" srcId="{2FF72F29-E63A-40D8-8B6E-00A968844104}" destId="{32190B81-FD0D-4715-AEC8-A94A4F4B888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FCFC8-1705-4351-94A4-908494E93C4C}" type="doc">
      <dgm:prSet loTypeId="urn:microsoft.com/office/officeart/2005/8/layout/hList7" loCatId="list" qsTypeId="urn:microsoft.com/office/officeart/2005/8/quickstyle/simple5" qsCatId="simple" csTypeId="urn:microsoft.com/office/officeart/2005/8/colors/colorful5" csCatId="colorful" phldr="1"/>
      <dgm:spPr/>
    </dgm:pt>
    <dgm:pt modelId="{1A851FDB-CE6A-472C-BAC7-45A941D2D51D}">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POLÍTICO – LEGAL:              </a:t>
          </a:r>
          <a:r>
            <a:rPr lang="es-EC" sz="1200" dirty="0" smtClean="0">
              <a:solidFill>
                <a:schemeClr val="tx1"/>
              </a:solidFill>
              <a:latin typeface="Times New Roman" panose="02020603050405020304" pitchFamily="18" charset="0"/>
              <a:cs typeface="Times New Roman" panose="02020603050405020304" pitchFamily="18" charset="0"/>
            </a:rPr>
            <a:t>Ejecutivo, Legislativo y Judicial</a:t>
          </a:r>
          <a:endParaRPr lang="es-EC" sz="1200" dirty="0">
            <a:solidFill>
              <a:schemeClr val="tx1"/>
            </a:solidFill>
            <a:latin typeface="Times New Roman" panose="02020603050405020304" pitchFamily="18" charset="0"/>
            <a:cs typeface="Times New Roman" panose="02020603050405020304" pitchFamily="18" charset="0"/>
          </a:endParaRPr>
        </a:p>
      </dgm:t>
    </dgm:pt>
    <dgm:pt modelId="{968C979B-4AC9-414A-AFBE-20390C306A9E}" type="parTrans" cxnId="{0DF007EE-129B-490E-AD35-DBD6BC1DAE77}">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9892F51-94BF-45DC-B268-63E44C70309E}" type="sibTrans" cxnId="{0DF007EE-129B-490E-AD35-DBD6BC1DAE77}">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B9B8AE68-6431-4F06-864F-36D9CFB21788}">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ECONÓMICO</a:t>
          </a:r>
          <a:r>
            <a:rPr lang="es-EC" sz="1200" dirty="0" smtClean="0">
              <a:solidFill>
                <a:schemeClr val="tx1"/>
              </a:solidFill>
              <a:latin typeface="Times New Roman" panose="02020603050405020304" pitchFamily="18" charset="0"/>
              <a:cs typeface="Times New Roman" panose="02020603050405020304" pitchFamily="18" charset="0"/>
            </a:rPr>
            <a:t>PIB, Inflación, PEA, Tasas de interés, Balanza Comercial, Déficit Fiscal, Riesgo País, Deuda interna y externa pública</a:t>
          </a:r>
          <a:endParaRPr lang="es-EC" sz="1200" dirty="0">
            <a:solidFill>
              <a:schemeClr val="tx1"/>
            </a:solidFill>
            <a:latin typeface="Times New Roman" panose="02020603050405020304" pitchFamily="18" charset="0"/>
            <a:cs typeface="Times New Roman" panose="02020603050405020304" pitchFamily="18" charset="0"/>
          </a:endParaRPr>
        </a:p>
      </dgm:t>
    </dgm:pt>
    <dgm:pt modelId="{87F1EB92-77AE-4A91-A327-3F429BC6AB77}" type="parTrans" cxnId="{C2E95F91-17F7-41DF-901D-8778FBC96C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8B247EC6-6298-46F4-9B3A-4EB70DCF5BE2}" type="sibTrans" cxnId="{C2E95F91-17F7-41DF-901D-8778FBC96CB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CC1326B0-2402-40DA-9A20-5FA792FCCDEA}">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AMBIENTAL </a:t>
          </a:r>
          <a:r>
            <a:rPr lang="es-EC" sz="1200" dirty="0" smtClean="0">
              <a:solidFill>
                <a:schemeClr val="tx1"/>
              </a:solidFill>
              <a:latin typeface="Times New Roman" panose="02020603050405020304" pitchFamily="18" charset="0"/>
              <a:cs typeface="Times New Roman" panose="02020603050405020304" pitchFamily="18" charset="0"/>
            </a:rPr>
            <a:t>Patrimonio ambiental, Contaminación, Deforestación</a:t>
          </a:r>
          <a:endParaRPr lang="es-EC" sz="1400" dirty="0">
            <a:solidFill>
              <a:schemeClr val="tx1"/>
            </a:solidFill>
            <a:latin typeface="Times New Roman" panose="02020603050405020304" pitchFamily="18" charset="0"/>
            <a:cs typeface="Times New Roman" panose="02020603050405020304" pitchFamily="18" charset="0"/>
          </a:endParaRPr>
        </a:p>
      </dgm:t>
    </dgm:pt>
    <dgm:pt modelId="{D425484F-C9FA-4F19-9B8A-3BB0D3AA2F6D}" type="parTrans" cxnId="{961BA93D-0F98-45F4-B03F-ABDD58D396A5}">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7822AF1F-D961-4B87-A7E6-2CDEE43F0678}" type="sibTrans" cxnId="{961BA93D-0F98-45F4-B03F-ABDD58D396A5}">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B1056AD1-CFB7-4B86-B658-F4F1275C701A}">
      <dgm:prSet phldrT="[Texto]"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TECNOLÓGICO </a:t>
          </a:r>
          <a:r>
            <a:rPr lang="es-EC" sz="1200" dirty="0" smtClean="0">
              <a:solidFill>
                <a:schemeClr val="tx1"/>
              </a:solidFill>
              <a:latin typeface="Times New Roman" panose="02020603050405020304" pitchFamily="18" charset="0"/>
              <a:cs typeface="Times New Roman" panose="02020603050405020304" pitchFamily="18" charset="0"/>
            </a:rPr>
            <a:t>Herramientas tecnológicas, comunicación e información</a:t>
          </a:r>
          <a:endParaRPr lang="es-EC" sz="1200" dirty="0">
            <a:solidFill>
              <a:schemeClr val="tx1"/>
            </a:solidFill>
            <a:latin typeface="Times New Roman" panose="02020603050405020304" pitchFamily="18" charset="0"/>
            <a:cs typeface="Times New Roman" panose="02020603050405020304" pitchFamily="18" charset="0"/>
          </a:endParaRPr>
        </a:p>
      </dgm:t>
    </dgm:pt>
    <dgm:pt modelId="{B3BC4900-533D-44DE-8695-A105838CE543}" type="parTrans" cxnId="{634634BA-9342-4346-98C4-35A914305123}">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E42A1D4-F0C5-4212-9D41-3BE19394FF3C}" type="sibTrans" cxnId="{634634BA-9342-4346-98C4-35A914305123}">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7B6CBB83-D9EA-4846-8D9E-D5819C89C8D8}">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SOCIO – CULTURAL: </a:t>
          </a:r>
          <a:r>
            <a:rPr lang="es-EC" sz="1100" dirty="0" smtClean="0">
              <a:solidFill>
                <a:schemeClr val="tx1"/>
              </a:solidFill>
              <a:latin typeface="Times New Roman" panose="02020603050405020304" pitchFamily="18" charset="0"/>
              <a:cs typeface="Times New Roman" panose="02020603050405020304" pitchFamily="18" charset="0"/>
            </a:rPr>
            <a:t>Fechas comerciales, Sueldos y salarios, Canasta Familiar Vital, Empleo, Subempleo, Desempleo, Delincuencia, Tendencias, Nivel Cultural, Niveles de Educación, Población</a:t>
          </a:r>
          <a:endParaRPr lang="es-EC" sz="1100" dirty="0">
            <a:solidFill>
              <a:schemeClr val="tx1"/>
            </a:solidFill>
            <a:latin typeface="Times New Roman" panose="02020603050405020304" pitchFamily="18" charset="0"/>
            <a:cs typeface="Times New Roman" panose="02020603050405020304" pitchFamily="18" charset="0"/>
          </a:endParaRPr>
        </a:p>
      </dgm:t>
    </dgm:pt>
    <dgm:pt modelId="{7C5B99A0-6584-4A06-8D3F-EA0B0E20C249}" type="sibTrans" cxnId="{33460921-B6FE-424A-829D-A8E83923CBB3}">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6587593A-5603-4047-9D91-4D594FAC9457}" type="parTrans" cxnId="{33460921-B6FE-424A-829D-A8E83923CBB3}">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8F63C774-7D7E-451E-8195-DC21072E5C74}" type="pres">
      <dgm:prSet presAssocID="{A8FFCFC8-1705-4351-94A4-908494E93C4C}" presName="Name0" presStyleCnt="0">
        <dgm:presLayoutVars>
          <dgm:dir/>
          <dgm:resizeHandles val="exact"/>
        </dgm:presLayoutVars>
      </dgm:prSet>
      <dgm:spPr/>
    </dgm:pt>
    <dgm:pt modelId="{EA19E18F-3186-4983-A201-6F07B8C0B85F}" type="pres">
      <dgm:prSet presAssocID="{A8FFCFC8-1705-4351-94A4-908494E93C4C}" presName="fgShape" presStyleLbl="fgShp" presStyleIdx="0" presStyleCnt="1" custScaleY="86972" custLinFactNeighborY="48298"/>
      <dgm:spPr/>
    </dgm:pt>
    <dgm:pt modelId="{A56676A5-39D7-4AA5-A5F7-60A38E03DAC8}" type="pres">
      <dgm:prSet presAssocID="{A8FFCFC8-1705-4351-94A4-908494E93C4C}" presName="linComp" presStyleCnt="0"/>
      <dgm:spPr/>
    </dgm:pt>
    <dgm:pt modelId="{5FA2E48E-1036-4675-A85F-29971B65E771}" type="pres">
      <dgm:prSet presAssocID="{1A851FDB-CE6A-472C-BAC7-45A941D2D51D}" presName="compNode" presStyleCnt="0"/>
      <dgm:spPr/>
    </dgm:pt>
    <dgm:pt modelId="{BF5BFFB9-D2E9-472C-9BF1-BC452730D930}" type="pres">
      <dgm:prSet presAssocID="{1A851FDB-CE6A-472C-BAC7-45A941D2D51D}" presName="bkgdShape" presStyleLbl="node1" presStyleIdx="0" presStyleCnt="5"/>
      <dgm:spPr/>
      <dgm:t>
        <a:bodyPr/>
        <a:lstStyle/>
        <a:p>
          <a:endParaRPr lang="es-EC"/>
        </a:p>
      </dgm:t>
    </dgm:pt>
    <dgm:pt modelId="{2652B3ED-4B35-42C0-938B-7C28475BCDA8}" type="pres">
      <dgm:prSet presAssocID="{1A851FDB-CE6A-472C-BAC7-45A941D2D51D}" presName="nodeTx" presStyleLbl="node1" presStyleIdx="0" presStyleCnt="5">
        <dgm:presLayoutVars>
          <dgm:bulletEnabled val="1"/>
        </dgm:presLayoutVars>
      </dgm:prSet>
      <dgm:spPr/>
      <dgm:t>
        <a:bodyPr/>
        <a:lstStyle/>
        <a:p>
          <a:endParaRPr lang="es-EC"/>
        </a:p>
      </dgm:t>
    </dgm:pt>
    <dgm:pt modelId="{472755A9-AACF-49AA-BBF0-711589CEB13D}" type="pres">
      <dgm:prSet presAssocID="{1A851FDB-CE6A-472C-BAC7-45A941D2D51D}" presName="invisiNode" presStyleLbl="node1" presStyleIdx="0" presStyleCnt="5"/>
      <dgm:spPr/>
    </dgm:pt>
    <dgm:pt modelId="{AB4C6158-B54F-470E-8952-4DD59BD3AF2C}" type="pres">
      <dgm:prSet presAssocID="{1A851FDB-CE6A-472C-BAC7-45A941D2D51D}" presName="imagNode" presStyleLbl="fgImgPlace1" presStyleIdx="0" presStyleCnt="5" custLinFactNeighborY="-7613"/>
      <dgm:spPr>
        <a:blipFill rotWithShape="1">
          <a:blip xmlns:r="http://schemas.openxmlformats.org/officeDocument/2006/relationships" r:embed="rId1"/>
          <a:stretch>
            <a:fillRect/>
          </a:stretch>
        </a:blipFill>
      </dgm:spPr>
    </dgm:pt>
    <dgm:pt modelId="{9F5BCC3D-A5A0-448E-9DCA-A6BE68D08186}" type="pres">
      <dgm:prSet presAssocID="{29892F51-94BF-45DC-B268-63E44C70309E}" presName="sibTrans" presStyleLbl="sibTrans2D1" presStyleIdx="0" presStyleCnt="0"/>
      <dgm:spPr/>
      <dgm:t>
        <a:bodyPr/>
        <a:lstStyle/>
        <a:p>
          <a:endParaRPr lang="es-EC"/>
        </a:p>
      </dgm:t>
    </dgm:pt>
    <dgm:pt modelId="{9E62CBAF-02A3-41EF-A7FB-CB7E76B0F7BA}" type="pres">
      <dgm:prSet presAssocID="{B9B8AE68-6431-4F06-864F-36D9CFB21788}" presName="compNode" presStyleCnt="0"/>
      <dgm:spPr/>
    </dgm:pt>
    <dgm:pt modelId="{263DA9FE-9FD7-4EDA-BBA4-DF33B3226A13}" type="pres">
      <dgm:prSet presAssocID="{B9B8AE68-6431-4F06-864F-36D9CFB21788}" presName="bkgdShape" presStyleLbl="node1" presStyleIdx="1" presStyleCnt="5"/>
      <dgm:spPr/>
      <dgm:t>
        <a:bodyPr/>
        <a:lstStyle/>
        <a:p>
          <a:endParaRPr lang="es-EC"/>
        </a:p>
      </dgm:t>
    </dgm:pt>
    <dgm:pt modelId="{2B54CE16-CCA8-4217-B46B-48FF1DEF0B75}" type="pres">
      <dgm:prSet presAssocID="{B9B8AE68-6431-4F06-864F-36D9CFB21788}" presName="nodeTx" presStyleLbl="node1" presStyleIdx="1" presStyleCnt="5">
        <dgm:presLayoutVars>
          <dgm:bulletEnabled val="1"/>
        </dgm:presLayoutVars>
      </dgm:prSet>
      <dgm:spPr/>
      <dgm:t>
        <a:bodyPr/>
        <a:lstStyle/>
        <a:p>
          <a:endParaRPr lang="es-EC"/>
        </a:p>
      </dgm:t>
    </dgm:pt>
    <dgm:pt modelId="{BDD7A13F-9837-4EAF-A34F-635ACF38E8E4}" type="pres">
      <dgm:prSet presAssocID="{B9B8AE68-6431-4F06-864F-36D9CFB21788}" presName="invisiNode" presStyleLbl="node1" presStyleIdx="1" presStyleCnt="5"/>
      <dgm:spPr/>
    </dgm:pt>
    <dgm:pt modelId="{012B7273-AD4E-4598-935C-ADE3AE3EC4C0}" type="pres">
      <dgm:prSet presAssocID="{B9B8AE68-6431-4F06-864F-36D9CFB21788}" presName="imagNode" presStyleLbl="fgImgPlace1" presStyleIdx="1" presStyleCnt="5" custLinFactNeighborY="-7613"/>
      <dgm:spPr>
        <a:blipFill rotWithShape="1">
          <a:blip xmlns:r="http://schemas.openxmlformats.org/officeDocument/2006/relationships" r:embed="rId2"/>
          <a:stretch>
            <a:fillRect/>
          </a:stretch>
        </a:blipFill>
      </dgm:spPr>
    </dgm:pt>
    <dgm:pt modelId="{6ED41778-F5F9-4733-9D26-B48E1E81036F}" type="pres">
      <dgm:prSet presAssocID="{8B247EC6-6298-46F4-9B3A-4EB70DCF5BE2}" presName="sibTrans" presStyleLbl="sibTrans2D1" presStyleIdx="0" presStyleCnt="0"/>
      <dgm:spPr/>
      <dgm:t>
        <a:bodyPr/>
        <a:lstStyle/>
        <a:p>
          <a:endParaRPr lang="es-EC"/>
        </a:p>
      </dgm:t>
    </dgm:pt>
    <dgm:pt modelId="{A3228925-A904-4299-8CD3-D0B1932D9954}" type="pres">
      <dgm:prSet presAssocID="{7B6CBB83-D9EA-4846-8D9E-D5819C89C8D8}" presName="compNode" presStyleCnt="0"/>
      <dgm:spPr/>
    </dgm:pt>
    <dgm:pt modelId="{40E412AB-312D-475A-A360-3B7FF930365C}" type="pres">
      <dgm:prSet presAssocID="{7B6CBB83-D9EA-4846-8D9E-D5819C89C8D8}" presName="bkgdShape" presStyleLbl="node1" presStyleIdx="2" presStyleCnt="5"/>
      <dgm:spPr/>
      <dgm:t>
        <a:bodyPr/>
        <a:lstStyle/>
        <a:p>
          <a:endParaRPr lang="es-EC"/>
        </a:p>
      </dgm:t>
    </dgm:pt>
    <dgm:pt modelId="{ADC31BC5-6AE7-4E3E-8CC1-5726F5E929D3}" type="pres">
      <dgm:prSet presAssocID="{7B6CBB83-D9EA-4846-8D9E-D5819C89C8D8}" presName="nodeTx" presStyleLbl="node1" presStyleIdx="2" presStyleCnt="5">
        <dgm:presLayoutVars>
          <dgm:bulletEnabled val="1"/>
        </dgm:presLayoutVars>
      </dgm:prSet>
      <dgm:spPr/>
      <dgm:t>
        <a:bodyPr/>
        <a:lstStyle/>
        <a:p>
          <a:endParaRPr lang="es-EC"/>
        </a:p>
      </dgm:t>
    </dgm:pt>
    <dgm:pt modelId="{0E76CEC9-2113-4142-B936-31716DCAC191}" type="pres">
      <dgm:prSet presAssocID="{7B6CBB83-D9EA-4846-8D9E-D5819C89C8D8}" presName="invisiNode" presStyleLbl="node1" presStyleIdx="2" presStyleCnt="5"/>
      <dgm:spPr/>
    </dgm:pt>
    <dgm:pt modelId="{AACD151F-1917-4628-B1B4-5A68D1FE40AF}" type="pres">
      <dgm:prSet presAssocID="{7B6CBB83-D9EA-4846-8D9E-D5819C89C8D8}" presName="imagNode" presStyleLbl="fgImgPlace1" presStyleIdx="2" presStyleCnt="5" custLinFactNeighborY="-7613"/>
      <dgm:spPr>
        <a:blipFill rotWithShape="1">
          <a:blip xmlns:r="http://schemas.openxmlformats.org/officeDocument/2006/relationships" r:embed="rId3"/>
          <a:stretch>
            <a:fillRect/>
          </a:stretch>
        </a:blipFill>
      </dgm:spPr>
    </dgm:pt>
    <dgm:pt modelId="{B4D19AFE-E5E9-4D03-B7C8-7931FDE7696A}" type="pres">
      <dgm:prSet presAssocID="{7C5B99A0-6584-4A06-8D3F-EA0B0E20C249}" presName="sibTrans" presStyleLbl="sibTrans2D1" presStyleIdx="0" presStyleCnt="0"/>
      <dgm:spPr/>
      <dgm:t>
        <a:bodyPr/>
        <a:lstStyle/>
        <a:p>
          <a:endParaRPr lang="es-EC"/>
        </a:p>
      </dgm:t>
    </dgm:pt>
    <dgm:pt modelId="{2F9A85C1-B15A-4F54-B8FE-570167F81934}" type="pres">
      <dgm:prSet presAssocID="{B1056AD1-CFB7-4B86-B658-F4F1275C701A}" presName="compNode" presStyleCnt="0"/>
      <dgm:spPr/>
    </dgm:pt>
    <dgm:pt modelId="{644F563C-2BE9-4679-80C4-6C295149E2EB}" type="pres">
      <dgm:prSet presAssocID="{B1056AD1-CFB7-4B86-B658-F4F1275C701A}" presName="bkgdShape" presStyleLbl="node1" presStyleIdx="3" presStyleCnt="5"/>
      <dgm:spPr/>
      <dgm:t>
        <a:bodyPr/>
        <a:lstStyle/>
        <a:p>
          <a:endParaRPr lang="es-EC"/>
        </a:p>
      </dgm:t>
    </dgm:pt>
    <dgm:pt modelId="{AF01A93A-112E-4CF7-AE68-1DA5F7E83907}" type="pres">
      <dgm:prSet presAssocID="{B1056AD1-CFB7-4B86-B658-F4F1275C701A}" presName="nodeTx" presStyleLbl="node1" presStyleIdx="3" presStyleCnt="5">
        <dgm:presLayoutVars>
          <dgm:bulletEnabled val="1"/>
        </dgm:presLayoutVars>
      </dgm:prSet>
      <dgm:spPr/>
      <dgm:t>
        <a:bodyPr/>
        <a:lstStyle/>
        <a:p>
          <a:endParaRPr lang="es-EC"/>
        </a:p>
      </dgm:t>
    </dgm:pt>
    <dgm:pt modelId="{BFA6BAD2-941D-430A-8480-1BBC0D496B14}" type="pres">
      <dgm:prSet presAssocID="{B1056AD1-CFB7-4B86-B658-F4F1275C701A}" presName="invisiNode" presStyleLbl="node1" presStyleIdx="3" presStyleCnt="5"/>
      <dgm:spPr/>
    </dgm:pt>
    <dgm:pt modelId="{4E7C967A-4E7E-4545-BDF1-E6EF9A61E7CA}" type="pres">
      <dgm:prSet presAssocID="{B1056AD1-CFB7-4B86-B658-F4F1275C701A}" presName="imagNode" presStyleLbl="fgImgPlace1" presStyleIdx="3" presStyleCnt="5" custLinFactNeighborY="-7613"/>
      <dgm:spPr>
        <a:blipFill rotWithShape="1">
          <a:blip xmlns:r="http://schemas.openxmlformats.org/officeDocument/2006/relationships" r:embed="rId4"/>
          <a:stretch>
            <a:fillRect/>
          </a:stretch>
        </a:blipFill>
      </dgm:spPr>
    </dgm:pt>
    <dgm:pt modelId="{9289BB1A-F39E-4641-A397-1125384EE82A}" type="pres">
      <dgm:prSet presAssocID="{0E42A1D4-F0C5-4212-9D41-3BE19394FF3C}" presName="sibTrans" presStyleLbl="sibTrans2D1" presStyleIdx="0" presStyleCnt="0"/>
      <dgm:spPr/>
      <dgm:t>
        <a:bodyPr/>
        <a:lstStyle/>
        <a:p>
          <a:endParaRPr lang="es-EC"/>
        </a:p>
      </dgm:t>
    </dgm:pt>
    <dgm:pt modelId="{AAF89FF9-2E5D-40B1-9D64-A32F041F2CAC}" type="pres">
      <dgm:prSet presAssocID="{CC1326B0-2402-40DA-9A20-5FA792FCCDEA}" presName="compNode" presStyleCnt="0"/>
      <dgm:spPr/>
    </dgm:pt>
    <dgm:pt modelId="{AAC82AEF-6D92-48CE-BA04-FE38E4F20B4D}" type="pres">
      <dgm:prSet presAssocID="{CC1326B0-2402-40DA-9A20-5FA792FCCDEA}" presName="bkgdShape" presStyleLbl="node1" presStyleIdx="4" presStyleCnt="5"/>
      <dgm:spPr/>
      <dgm:t>
        <a:bodyPr/>
        <a:lstStyle/>
        <a:p>
          <a:endParaRPr lang="es-EC"/>
        </a:p>
      </dgm:t>
    </dgm:pt>
    <dgm:pt modelId="{E7C7CA9A-AEB5-4314-A3BA-35D90FAD7A97}" type="pres">
      <dgm:prSet presAssocID="{CC1326B0-2402-40DA-9A20-5FA792FCCDEA}" presName="nodeTx" presStyleLbl="node1" presStyleIdx="4" presStyleCnt="5">
        <dgm:presLayoutVars>
          <dgm:bulletEnabled val="1"/>
        </dgm:presLayoutVars>
      </dgm:prSet>
      <dgm:spPr/>
      <dgm:t>
        <a:bodyPr/>
        <a:lstStyle/>
        <a:p>
          <a:endParaRPr lang="es-EC"/>
        </a:p>
      </dgm:t>
    </dgm:pt>
    <dgm:pt modelId="{16F46649-ACFF-40F9-A3E4-3DA1E19AE787}" type="pres">
      <dgm:prSet presAssocID="{CC1326B0-2402-40DA-9A20-5FA792FCCDEA}" presName="invisiNode" presStyleLbl="node1" presStyleIdx="4" presStyleCnt="5"/>
      <dgm:spPr/>
    </dgm:pt>
    <dgm:pt modelId="{44AAFB29-19AF-4270-9F17-9EE32E937BCA}" type="pres">
      <dgm:prSet presAssocID="{CC1326B0-2402-40DA-9A20-5FA792FCCDEA}" presName="imagNode" presStyleLbl="fgImgPlace1" presStyleIdx="4" presStyleCnt="5" custLinFactNeighborY="-7613"/>
      <dgm:spPr>
        <a:blipFill rotWithShape="1">
          <a:blip xmlns:r="http://schemas.openxmlformats.org/officeDocument/2006/relationships" r:embed="rId5"/>
          <a:stretch>
            <a:fillRect/>
          </a:stretch>
        </a:blipFill>
      </dgm:spPr>
    </dgm:pt>
  </dgm:ptLst>
  <dgm:cxnLst>
    <dgm:cxn modelId="{C2E95F91-17F7-41DF-901D-8778FBC96CB8}" srcId="{A8FFCFC8-1705-4351-94A4-908494E93C4C}" destId="{B9B8AE68-6431-4F06-864F-36D9CFB21788}" srcOrd="1" destOrd="0" parTransId="{87F1EB92-77AE-4A91-A327-3F429BC6AB77}" sibTransId="{8B247EC6-6298-46F4-9B3A-4EB70DCF5BE2}"/>
    <dgm:cxn modelId="{9DAC26D9-E1D3-448B-AD4B-CF610EAFECAB}" type="presOf" srcId="{CC1326B0-2402-40DA-9A20-5FA792FCCDEA}" destId="{E7C7CA9A-AEB5-4314-A3BA-35D90FAD7A97}" srcOrd="1" destOrd="0" presId="urn:microsoft.com/office/officeart/2005/8/layout/hList7"/>
    <dgm:cxn modelId="{0DF007EE-129B-490E-AD35-DBD6BC1DAE77}" srcId="{A8FFCFC8-1705-4351-94A4-908494E93C4C}" destId="{1A851FDB-CE6A-472C-BAC7-45A941D2D51D}" srcOrd="0" destOrd="0" parTransId="{968C979B-4AC9-414A-AFBE-20390C306A9E}" sibTransId="{29892F51-94BF-45DC-B268-63E44C70309E}"/>
    <dgm:cxn modelId="{3F0D9379-4A54-48CC-AEB1-D47604E96AD0}" type="presOf" srcId="{CC1326B0-2402-40DA-9A20-5FA792FCCDEA}" destId="{AAC82AEF-6D92-48CE-BA04-FE38E4F20B4D}" srcOrd="0" destOrd="0" presId="urn:microsoft.com/office/officeart/2005/8/layout/hList7"/>
    <dgm:cxn modelId="{634634BA-9342-4346-98C4-35A914305123}" srcId="{A8FFCFC8-1705-4351-94A4-908494E93C4C}" destId="{B1056AD1-CFB7-4B86-B658-F4F1275C701A}" srcOrd="3" destOrd="0" parTransId="{B3BC4900-533D-44DE-8695-A105838CE543}" sibTransId="{0E42A1D4-F0C5-4212-9D41-3BE19394FF3C}"/>
    <dgm:cxn modelId="{961BA93D-0F98-45F4-B03F-ABDD58D396A5}" srcId="{A8FFCFC8-1705-4351-94A4-908494E93C4C}" destId="{CC1326B0-2402-40DA-9A20-5FA792FCCDEA}" srcOrd="4" destOrd="0" parTransId="{D425484F-C9FA-4F19-9B8A-3BB0D3AA2F6D}" sibTransId="{7822AF1F-D961-4B87-A7E6-2CDEE43F0678}"/>
    <dgm:cxn modelId="{580AC27A-54FD-4AC5-BD97-72566A244122}" type="presOf" srcId="{1A851FDB-CE6A-472C-BAC7-45A941D2D51D}" destId="{BF5BFFB9-D2E9-472C-9BF1-BC452730D930}" srcOrd="0" destOrd="0" presId="urn:microsoft.com/office/officeart/2005/8/layout/hList7"/>
    <dgm:cxn modelId="{2912C7C7-7538-4649-BA0B-3C81DB1D3828}" type="presOf" srcId="{B9B8AE68-6431-4F06-864F-36D9CFB21788}" destId="{2B54CE16-CCA8-4217-B46B-48FF1DEF0B75}" srcOrd="1" destOrd="0" presId="urn:microsoft.com/office/officeart/2005/8/layout/hList7"/>
    <dgm:cxn modelId="{A296CE56-886A-4F51-8CAB-A2A603DFAA1F}" type="presOf" srcId="{B1056AD1-CFB7-4B86-B658-F4F1275C701A}" destId="{644F563C-2BE9-4679-80C4-6C295149E2EB}" srcOrd="0" destOrd="0" presId="urn:microsoft.com/office/officeart/2005/8/layout/hList7"/>
    <dgm:cxn modelId="{A36681FA-5681-4434-BBA9-2D362CBA5FD5}" type="presOf" srcId="{B9B8AE68-6431-4F06-864F-36D9CFB21788}" destId="{263DA9FE-9FD7-4EDA-BBA4-DF33B3226A13}" srcOrd="0" destOrd="0" presId="urn:microsoft.com/office/officeart/2005/8/layout/hList7"/>
    <dgm:cxn modelId="{88A0FCDB-D725-4995-844B-9FB58870F319}" type="presOf" srcId="{7B6CBB83-D9EA-4846-8D9E-D5819C89C8D8}" destId="{ADC31BC5-6AE7-4E3E-8CC1-5726F5E929D3}" srcOrd="1" destOrd="0" presId="urn:microsoft.com/office/officeart/2005/8/layout/hList7"/>
    <dgm:cxn modelId="{33460921-B6FE-424A-829D-A8E83923CBB3}" srcId="{A8FFCFC8-1705-4351-94A4-908494E93C4C}" destId="{7B6CBB83-D9EA-4846-8D9E-D5819C89C8D8}" srcOrd="2" destOrd="0" parTransId="{6587593A-5603-4047-9D91-4D594FAC9457}" sibTransId="{7C5B99A0-6584-4A06-8D3F-EA0B0E20C249}"/>
    <dgm:cxn modelId="{28AD8E41-15B6-4154-B074-85406031B644}" type="presOf" srcId="{8B247EC6-6298-46F4-9B3A-4EB70DCF5BE2}" destId="{6ED41778-F5F9-4733-9D26-B48E1E81036F}" srcOrd="0" destOrd="0" presId="urn:microsoft.com/office/officeart/2005/8/layout/hList7"/>
    <dgm:cxn modelId="{BD3EDD2C-F4F1-4356-A131-34C6C563EDD4}" type="presOf" srcId="{B1056AD1-CFB7-4B86-B658-F4F1275C701A}" destId="{AF01A93A-112E-4CF7-AE68-1DA5F7E83907}" srcOrd="1" destOrd="0" presId="urn:microsoft.com/office/officeart/2005/8/layout/hList7"/>
    <dgm:cxn modelId="{2BF7791F-633A-464B-8D94-3049C4CFB73E}" type="presOf" srcId="{1A851FDB-CE6A-472C-BAC7-45A941D2D51D}" destId="{2652B3ED-4B35-42C0-938B-7C28475BCDA8}" srcOrd="1" destOrd="0" presId="urn:microsoft.com/office/officeart/2005/8/layout/hList7"/>
    <dgm:cxn modelId="{2F8B4D60-79CA-4EC9-90F6-070FF9EEB18A}" type="presOf" srcId="{7C5B99A0-6584-4A06-8D3F-EA0B0E20C249}" destId="{B4D19AFE-E5E9-4D03-B7C8-7931FDE7696A}" srcOrd="0" destOrd="0" presId="urn:microsoft.com/office/officeart/2005/8/layout/hList7"/>
    <dgm:cxn modelId="{906D0455-4CE3-4546-8642-6FFFCFA4507D}" type="presOf" srcId="{7B6CBB83-D9EA-4846-8D9E-D5819C89C8D8}" destId="{40E412AB-312D-475A-A360-3B7FF930365C}" srcOrd="0" destOrd="0" presId="urn:microsoft.com/office/officeart/2005/8/layout/hList7"/>
    <dgm:cxn modelId="{3975667C-43C8-456C-A363-831E48C6C30C}" type="presOf" srcId="{0E42A1D4-F0C5-4212-9D41-3BE19394FF3C}" destId="{9289BB1A-F39E-4641-A397-1125384EE82A}" srcOrd="0" destOrd="0" presId="urn:microsoft.com/office/officeart/2005/8/layout/hList7"/>
    <dgm:cxn modelId="{A8F1706D-9B27-4FA0-A8D5-78371BD4766F}" type="presOf" srcId="{A8FFCFC8-1705-4351-94A4-908494E93C4C}" destId="{8F63C774-7D7E-451E-8195-DC21072E5C74}" srcOrd="0" destOrd="0" presId="urn:microsoft.com/office/officeart/2005/8/layout/hList7"/>
    <dgm:cxn modelId="{D4D4656E-29C9-4EB3-949C-3E70300C0ED8}" type="presOf" srcId="{29892F51-94BF-45DC-B268-63E44C70309E}" destId="{9F5BCC3D-A5A0-448E-9DCA-A6BE68D08186}" srcOrd="0" destOrd="0" presId="urn:microsoft.com/office/officeart/2005/8/layout/hList7"/>
    <dgm:cxn modelId="{E1D4D152-BEAA-4CF0-B81D-6D2CD46BFBBA}" type="presParOf" srcId="{8F63C774-7D7E-451E-8195-DC21072E5C74}" destId="{EA19E18F-3186-4983-A201-6F07B8C0B85F}" srcOrd="0" destOrd="0" presId="urn:microsoft.com/office/officeart/2005/8/layout/hList7"/>
    <dgm:cxn modelId="{9392FDD8-31DA-4B61-BEE1-66C797E6043B}" type="presParOf" srcId="{8F63C774-7D7E-451E-8195-DC21072E5C74}" destId="{A56676A5-39D7-4AA5-A5F7-60A38E03DAC8}" srcOrd="1" destOrd="0" presId="urn:microsoft.com/office/officeart/2005/8/layout/hList7"/>
    <dgm:cxn modelId="{E8354FD4-60F9-442D-BB87-052B8A91EBA1}" type="presParOf" srcId="{A56676A5-39D7-4AA5-A5F7-60A38E03DAC8}" destId="{5FA2E48E-1036-4675-A85F-29971B65E771}" srcOrd="0" destOrd="0" presId="urn:microsoft.com/office/officeart/2005/8/layout/hList7"/>
    <dgm:cxn modelId="{B1E8B73F-19E4-4A2A-BD18-EC60852D0189}" type="presParOf" srcId="{5FA2E48E-1036-4675-A85F-29971B65E771}" destId="{BF5BFFB9-D2E9-472C-9BF1-BC452730D930}" srcOrd="0" destOrd="0" presId="urn:microsoft.com/office/officeart/2005/8/layout/hList7"/>
    <dgm:cxn modelId="{E7465661-3176-44C0-8593-1195E6FD5A4D}" type="presParOf" srcId="{5FA2E48E-1036-4675-A85F-29971B65E771}" destId="{2652B3ED-4B35-42C0-938B-7C28475BCDA8}" srcOrd="1" destOrd="0" presId="urn:microsoft.com/office/officeart/2005/8/layout/hList7"/>
    <dgm:cxn modelId="{9D6EDD72-2CE0-42DE-A376-350B34AE8D63}" type="presParOf" srcId="{5FA2E48E-1036-4675-A85F-29971B65E771}" destId="{472755A9-AACF-49AA-BBF0-711589CEB13D}" srcOrd="2" destOrd="0" presId="urn:microsoft.com/office/officeart/2005/8/layout/hList7"/>
    <dgm:cxn modelId="{6336D033-C6C7-41CF-A1B7-BCAD51A59CC2}" type="presParOf" srcId="{5FA2E48E-1036-4675-A85F-29971B65E771}" destId="{AB4C6158-B54F-470E-8952-4DD59BD3AF2C}" srcOrd="3" destOrd="0" presId="urn:microsoft.com/office/officeart/2005/8/layout/hList7"/>
    <dgm:cxn modelId="{2EC10489-D26C-4A32-B689-DEE9271F958F}" type="presParOf" srcId="{A56676A5-39D7-4AA5-A5F7-60A38E03DAC8}" destId="{9F5BCC3D-A5A0-448E-9DCA-A6BE68D08186}" srcOrd="1" destOrd="0" presId="urn:microsoft.com/office/officeart/2005/8/layout/hList7"/>
    <dgm:cxn modelId="{D0C2BB95-B909-4E2E-BDEE-D33131BAA7BC}" type="presParOf" srcId="{A56676A5-39D7-4AA5-A5F7-60A38E03DAC8}" destId="{9E62CBAF-02A3-41EF-A7FB-CB7E76B0F7BA}" srcOrd="2" destOrd="0" presId="urn:microsoft.com/office/officeart/2005/8/layout/hList7"/>
    <dgm:cxn modelId="{C2DCD5E5-BF1E-4DA0-AAFA-4F902421FCC7}" type="presParOf" srcId="{9E62CBAF-02A3-41EF-A7FB-CB7E76B0F7BA}" destId="{263DA9FE-9FD7-4EDA-BBA4-DF33B3226A13}" srcOrd="0" destOrd="0" presId="urn:microsoft.com/office/officeart/2005/8/layout/hList7"/>
    <dgm:cxn modelId="{E474351A-B75E-4464-9089-429632263367}" type="presParOf" srcId="{9E62CBAF-02A3-41EF-A7FB-CB7E76B0F7BA}" destId="{2B54CE16-CCA8-4217-B46B-48FF1DEF0B75}" srcOrd="1" destOrd="0" presId="urn:microsoft.com/office/officeart/2005/8/layout/hList7"/>
    <dgm:cxn modelId="{9D8A4046-0C8A-4B89-96C1-D414844FB55B}" type="presParOf" srcId="{9E62CBAF-02A3-41EF-A7FB-CB7E76B0F7BA}" destId="{BDD7A13F-9837-4EAF-A34F-635ACF38E8E4}" srcOrd="2" destOrd="0" presId="urn:microsoft.com/office/officeart/2005/8/layout/hList7"/>
    <dgm:cxn modelId="{C67AF33F-5269-4112-8911-F547205E5644}" type="presParOf" srcId="{9E62CBAF-02A3-41EF-A7FB-CB7E76B0F7BA}" destId="{012B7273-AD4E-4598-935C-ADE3AE3EC4C0}" srcOrd="3" destOrd="0" presId="urn:microsoft.com/office/officeart/2005/8/layout/hList7"/>
    <dgm:cxn modelId="{5FA9AF54-5AA2-4DC6-9F61-13409A187BE2}" type="presParOf" srcId="{A56676A5-39D7-4AA5-A5F7-60A38E03DAC8}" destId="{6ED41778-F5F9-4733-9D26-B48E1E81036F}" srcOrd="3" destOrd="0" presId="urn:microsoft.com/office/officeart/2005/8/layout/hList7"/>
    <dgm:cxn modelId="{961FDD86-9B3F-4CA0-BD63-9F8504ADF229}" type="presParOf" srcId="{A56676A5-39D7-4AA5-A5F7-60A38E03DAC8}" destId="{A3228925-A904-4299-8CD3-D0B1932D9954}" srcOrd="4" destOrd="0" presId="urn:microsoft.com/office/officeart/2005/8/layout/hList7"/>
    <dgm:cxn modelId="{BAD31A6F-2AD4-4BA5-95D6-1BC9D7FB3D6B}" type="presParOf" srcId="{A3228925-A904-4299-8CD3-D0B1932D9954}" destId="{40E412AB-312D-475A-A360-3B7FF930365C}" srcOrd="0" destOrd="0" presId="urn:microsoft.com/office/officeart/2005/8/layout/hList7"/>
    <dgm:cxn modelId="{84051372-7C9F-4C89-9017-4408934E2224}" type="presParOf" srcId="{A3228925-A904-4299-8CD3-D0B1932D9954}" destId="{ADC31BC5-6AE7-4E3E-8CC1-5726F5E929D3}" srcOrd="1" destOrd="0" presId="urn:microsoft.com/office/officeart/2005/8/layout/hList7"/>
    <dgm:cxn modelId="{7F1C38AE-A863-42EA-BF0F-4EDE4B246FD2}" type="presParOf" srcId="{A3228925-A904-4299-8CD3-D0B1932D9954}" destId="{0E76CEC9-2113-4142-B936-31716DCAC191}" srcOrd="2" destOrd="0" presId="urn:microsoft.com/office/officeart/2005/8/layout/hList7"/>
    <dgm:cxn modelId="{905E6EF0-54E8-45FA-A5A8-4874BDB04816}" type="presParOf" srcId="{A3228925-A904-4299-8CD3-D0B1932D9954}" destId="{AACD151F-1917-4628-B1B4-5A68D1FE40AF}" srcOrd="3" destOrd="0" presId="urn:microsoft.com/office/officeart/2005/8/layout/hList7"/>
    <dgm:cxn modelId="{F6BBDA29-6685-4A82-8F97-99E5C41F3143}" type="presParOf" srcId="{A56676A5-39D7-4AA5-A5F7-60A38E03DAC8}" destId="{B4D19AFE-E5E9-4D03-B7C8-7931FDE7696A}" srcOrd="5" destOrd="0" presId="urn:microsoft.com/office/officeart/2005/8/layout/hList7"/>
    <dgm:cxn modelId="{072B67D3-76EF-42F5-8CD7-5A6A61353357}" type="presParOf" srcId="{A56676A5-39D7-4AA5-A5F7-60A38E03DAC8}" destId="{2F9A85C1-B15A-4F54-B8FE-570167F81934}" srcOrd="6" destOrd="0" presId="urn:microsoft.com/office/officeart/2005/8/layout/hList7"/>
    <dgm:cxn modelId="{2F1B43AB-66D6-46DE-AC98-FE53D449D8D0}" type="presParOf" srcId="{2F9A85C1-B15A-4F54-B8FE-570167F81934}" destId="{644F563C-2BE9-4679-80C4-6C295149E2EB}" srcOrd="0" destOrd="0" presId="urn:microsoft.com/office/officeart/2005/8/layout/hList7"/>
    <dgm:cxn modelId="{66101AF2-A1E6-4644-BB6E-4285FF36EE0F}" type="presParOf" srcId="{2F9A85C1-B15A-4F54-B8FE-570167F81934}" destId="{AF01A93A-112E-4CF7-AE68-1DA5F7E83907}" srcOrd="1" destOrd="0" presId="urn:microsoft.com/office/officeart/2005/8/layout/hList7"/>
    <dgm:cxn modelId="{5AD30795-54FE-4CFC-AF93-5DC50F519150}" type="presParOf" srcId="{2F9A85C1-B15A-4F54-B8FE-570167F81934}" destId="{BFA6BAD2-941D-430A-8480-1BBC0D496B14}" srcOrd="2" destOrd="0" presId="urn:microsoft.com/office/officeart/2005/8/layout/hList7"/>
    <dgm:cxn modelId="{029329F5-8817-4C8A-A652-B1C60B82E700}" type="presParOf" srcId="{2F9A85C1-B15A-4F54-B8FE-570167F81934}" destId="{4E7C967A-4E7E-4545-BDF1-E6EF9A61E7CA}" srcOrd="3" destOrd="0" presId="urn:microsoft.com/office/officeart/2005/8/layout/hList7"/>
    <dgm:cxn modelId="{8271F68C-3583-4425-9121-9CF927E2EBD1}" type="presParOf" srcId="{A56676A5-39D7-4AA5-A5F7-60A38E03DAC8}" destId="{9289BB1A-F39E-4641-A397-1125384EE82A}" srcOrd="7" destOrd="0" presId="urn:microsoft.com/office/officeart/2005/8/layout/hList7"/>
    <dgm:cxn modelId="{10302B86-A118-4227-8D5D-15C102F34ECE}" type="presParOf" srcId="{A56676A5-39D7-4AA5-A5F7-60A38E03DAC8}" destId="{AAF89FF9-2E5D-40B1-9D64-A32F041F2CAC}" srcOrd="8" destOrd="0" presId="urn:microsoft.com/office/officeart/2005/8/layout/hList7"/>
    <dgm:cxn modelId="{4E45005F-9E0A-4C96-90DC-85755E9D259B}" type="presParOf" srcId="{AAF89FF9-2E5D-40B1-9D64-A32F041F2CAC}" destId="{AAC82AEF-6D92-48CE-BA04-FE38E4F20B4D}" srcOrd="0" destOrd="0" presId="urn:microsoft.com/office/officeart/2005/8/layout/hList7"/>
    <dgm:cxn modelId="{50D03192-FC65-45E0-AD06-C73BA2812AC5}" type="presParOf" srcId="{AAF89FF9-2E5D-40B1-9D64-A32F041F2CAC}" destId="{E7C7CA9A-AEB5-4314-A3BA-35D90FAD7A97}" srcOrd="1" destOrd="0" presId="urn:microsoft.com/office/officeart/2005/8/layout/hList7"/>
    <dgm:cxn modelId="{DA47A37B-C08D-4E10-A185-A6EF9D1864A6}" type="presParOf" srcId="{AAF89FF9-2E5D-40B1-9D64-A32F041F2CAC}" destId="{16F46649-ACFF-40F9-A3E4-3DA1E19AE787}" srcOrd="2" destOrd="0" presId="urn:microsoft.com/office/officeart/2005/8/layout/hList7"/>
    <dgm:cxn modelId="{B5254961-435E-4AF9-9BFD-90927AA3F382}" type="presParOf" srcId="{AAF89FF9-2E5D-40B1-9D64-A32F041F2CAC}" destId="{44AAFB29-19AF-4270-9F17-9EE32E937BC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E47F4-3CE5-440A-B84C-90930613746B}">
      <dsp:nvSpPr>
        <dsp:cNvPr id="0" name=""/>
        <dsp:cNvSpPr/>
      </dsp:nvSpPr>
      <dsp:spPr>
        <a:xfrm>
          <a:off x="0" y="213560"/>
          <a:ext cx="8425218" cy="538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b="0" kern="1200" dirty="0" smtClean="0">
              <a:solidFill>
                <a:schemeClr val="tx1"/>
              </a:solidFill>
              <a:latin typeface="Times New Roman" pitchFamily="18" charset="0"/>
              <a:cs typeface="Times New Roman" pitchFamily="18" charset="0"/>
            </a:rPr>
            <a:t>OBJETIVO GENERAL</a:t>
          </a:r>
          <a:endParaRPr lang="es-EC" sz="2300" b="0" kern="1200" dirty="0">
            <a:solidFill>
              <a:schemeClr val="tx1"/>
            </a:solidFill>
            <a:latin typeface="Times New Roman" pitchFamily="18" charset="0"/>
            <a:cs typeface="Times New Roman" pitchFamily="18" charset="0"/>
          </a:endParaRPr>
        </a:p>
      </dsp:txBody>
      <dsp:txXfrm>
        <a:off x="26273" y="239833"/>
        <a:ext cx="8372672" cy="485654"/>
      </dsp:txXfrm>
    </dsp:sp>
    <dsp:sp modelId="{40EC0C74-0772-4306-A372-61B05B3D5018}">
      <dsp:nvSpPr>
        <dsp:cNvPr id="0" name=""/>
        <dsp:cNvSpPr/>
      </dsp:nvSpPr>
      <dsp:spPr>
        <a:xfrm>
          <a:off x="0" y="751761"/>
          <a:ext cx="8425218"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501"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smtClean="0">
              <a:solidFill>
                <a:schemeClr val="tx1"/>
              </a:solidFill>
              <a:latin typeface="Times New Roman" pitchFamily="18" charset="0"/>
              <a:cs typeface="Times New Roman" pitchFamily="18" charset="0"/>
            </a:rPr>
            <a:t>Desarrollar una propuesta de planificación estratégica y un Cuadro de Mando Integral (CMI) para la Librería y Papelería “EDIPCENTRO” ubicada en la ciudad de Santo Domingo.</a:t>
          </a:r>
          <a:endParaRPr lang="es-EC" sz="1800" kern="1200" dirty="0">
            <a:solidFill>
              <a:schemeClr val="tx1"/>
            </a:solidFill>
            <a:latin typeface="Times New Roman" pitchFamily="18" charset="0"/>
            <a:cs typeface="Times New Roman" pitchFamily="18" charset="0"/>
          </a:endParaRPr>
        </a:p>
      </dsp:txBody>
      <dsp:txXfrm>
        <a:off x="0" y="751761"/>
        <a:ext cx="8425218" cy="785565"/>
      </dsp:txXfrm>
    </dsp:sp>
    <dsp:sp modelId="{1AA5888D-EC3A-454D-9702-5961DE0317C4}">
      <dsp:nvSpPr>
        <dsp:cNvPr id="0" name=""/>
        <dsp:cNvSpPr/>
      </dsp:nvSpPr>
      <dsp:spPr>
        <a:xfrm>
          <a:off x="0" y="1537326"/>
          <a:ext cx="8425218" cy="538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b="0" kern="1200" dirty="0" smtClean="0">
              <a:solidFill>
                <a:schemeClr val="tx1"/>
              </a:solidFill>
              <a:latin typeface="Times New Roman" pitchFamily="18" charset="0"/>
              <a:cs typeface="Times New Roman" pitchFamily="18" charset="0"/>
            </a:rPr>
            <a:t>OBJETIVOS ESPECÍFICOS</a:t>
          </a:r>
          <a:endParaRPr lang="es-EC" sz="2300" b="0" kern="1200" dirty="0">
            <a:solidFill>
              <a:schemeClr val="tx1"/>
            </a:solidFill>
            <a:latin typeface="Times New Roman" pitchFamily="18" charset="0"/>
            <a:cs typeface="Times New Roman" pitchFamily="18" charset="0"/>
          </a:endParaRPr>
        </a:p>
      </dsp:txBody>
      <dsp:txXfrm>
        <a:off x="26273" y="1563599"/>
        <a:ext cx="8372672" cy="485654"/>
      </dsp:txXfrm>
    </dsp:sp>
    <dsp:sp modelId="{32190B81-FD0D-4715-AEC8-A94A4F4B8887}">
      <dsp:nvSpPr>
        <dsp:cNvPr id="0" name=""/>
        <dsp:cNvSpPr/>
      </dsp:nvSpPr>
      <dsp:spPr>
        <a:xfrm>
          <a:off x="0" y="2075526"/>
          <a:ext cx="8425218" cy="242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501"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EC" sz="1800" kern="1200" smtClean="0">
              <a:solidFill>
                <a:schemeClr val="tx1"/>
              </a:solidFill>
              <a:latin typeface="Times New Roman" pitchFamily="18" charset="0"/>
              <a:cs typeface="Times New Roman" pitchFamily="18" charset="0"/>
            </a:rPr>
            <a:t>Realizar el diagnóstico estratégico situacional de la empresa para determinar su situación actual.</a:t>
          </a:r>
          <a:endParaRPr lang="es-EC" sz="1800" kern="1200" dirty="0">
            <a:solidFill>
              <a:schemeClr val="tx1"/>
            </a:solidFill>
            <a:latin typeface="Times New Roman" pitchFamily="18" charset="0"/>
            <a:cs typeface="Times New Roman" pitchFamily="18" charset="0"/>
          </a:endParaRPr>
        </a:p>
        <a:p>
          <a:pPr marL="171450" lvl="1" indent="-171450" algn="just" defTabSz="800100">
            <a:lnSpc>
              <a:spcPct val="90000"/>
            </a:lnSpc>
            <a:spcBef>
              <a:spcPct val="0"/>
            </a:spcBef>
            <a:spcAft>
              <a:spcPct val="20000"/>
            </a:spcAft>
            <a:buChar char="••"/>
          </a:pPr>
          <a:r>
            <a:rPr lang="es-EC" sz="1800" kern="1200" smtClean="0">
              <a:solidFill>
                <a:schemeClr val="tx1"/>
              </a:solidFill>
              <a:latin typeface="Times New Roman" pitchFamily="18" charset="0"/>
              <a:cs typeface="Times New Roman" pitchFamily="18" charset="0"/>
            </a:rPr>
            <a:t>Establecer un direccionamiento estratégico para la empresa, mediante la definición de visión, misión, políticas, principios, valores y objetivos estratégicos.</a:t>
          </a:r>
          <a:endParaRPr lang="es-EC" sz="1800" kern="1200" dirty="0">
            <a:solidFill>
              <a:schemeClr val="tx1"/>
            </a:solidFill>
            <a:latin typeface="Times New Roman" pitchFamily="18" charset="0"/>
            <a:cs typeface="Times New Roman" pitchFamily="18" charset="0"/>
          </a:endParaRPr>
        </a:p>
        <a:p>
          <a:pPr marL="171450" lvl="1" indent="-171450" algn="just" defTabSz="800100">
            <a:lnSpc>
              <a:spcPct val="90000"/>
            </a:lnSpc>
            <a:spcBef>
              <a:spcPct val="0"/>
            </a:spcBef>
            <a:spcAft>
              <a:spcPct val="20000"/>
            </a:spcAft>
            <a:buChar char="••"/>
          </a:pPr>
          <a:r>
            <a:rPr lang="es-EC" sz="1800" kern="1200" dirty="0" smtClean="0">
              <a:solidFill>
                <a:schemeClr val="tx1"/>
              </a:solidFill>
              <a:latin typeface="Times New Roman" pitchFamily="18" charset="0"/>
              <a:cs typeface="Times New Roman" pitchFamily="18" charset="0"/>
            </a:rPr>
            <a:t>Diseñar mapas estratégicos corporativos y una matriz de análisis FODA</a:t>
          </a:r>
          <a:endParaRPr lang="es-EC" sz="1800" kern="1200" dirty="0">
            <a:solidFill>
              <a:schemeClr val="tx1"/>
            </a:solidFill>
            <a:latin typeface="Times New Roman" pitchFamily="18" charset="0"/>
            <a:cs typeface="Times New Roman" pitchFamily="18" charset="0"/>
          </a:endParaRPr>
        </a:p>
        <a:p>
          <a:pPr marL="171450" lvl="1" indent="-171450" algn="just" defTabSz="800100">
            <a:lnSpc>
              <a:spcPct val="90000"/>
            </a:lnSpc>
            <a:spcBef>
              <a:spcPct val="0"/>
            </a:spcBef>
            <a:spcAft>
              <a:spcPct val="20000"/>
            </a:spcAft>
            <a:buChar char="••"/>
          </a:pPr>
          <a:r>
            <a:rPr lang="es-EC" sz="1800" kern="1200" smtClean="0">
              <a:solidFill>
                <a:schemeClr val="tx1"/>
              </a:solidFill>
              <a:latin typeface="Times New Roman" pitchFamily="18" charset="0"/>
              <a:cs typeface="Times New Roman" pitchFamily="18" charset="0"/>
            </a:rPr>
            <a:t>Diseñar un Cuadro de Mando Integral (CMI) que permita evaluar el cumplimiento de los objetivos y metas propuestas.</a:t>
          </a:r>
          <a:endParaRPr lang="es-EC" sz="1800" kern="1200" dirty="0">
            <a:solidFill>
              <a:schemeClr val="tx1"/>
            </a:solidFill>
            <a:latin typeface="Times New Roman" pitchFamily="18" charset="0"/>
            <a:cs typeface="Times New Roman" pitchFamily="18" charset="0"/>
          </a:endParaRPr>
        </a:p>
        <a:p>
          <a:pPr marL="171450" lvl="1" indent="-171450" algn="just" defTabSz="800100">
            <a:lnSpc>
              <a:spcPct val="90000"/>
            </a:lnSpc>
            <a:spcBef>
              <a:spcPct val="0"/>
            </a:spcBef>
            <a:spcAft>
              <a:spcPct val="20000"/>
            </a:spcAft>
            <a:buChar char="••"/>
          </a:pPr>
          <a:r>
            <a:rPr lang="es-EC" sz="1800" kern="1200" smtClean="0">
              <a:solidFill>
                <a:schemeClr val="tx1"/>
              </a:solidFill>
              <a:latin typeface="Times New Roman" pitchFamily="18" charset="0"/>
              <a:cs typeface="Times New Roman" pitchFamily="18" charset="0"/>
            </a:rPr>
            <a:t>Crear proyectos estratégicos con el propósito de cumplir los objetivos estableciendo tiempos y responsables para la ejecución de los mismos.</a:t>
          </a:r>
          <a:endParaRPr lang="es-EC" sz="1800" kern="1200" dirty="0">
            <a:solidFill>
              <a:schemeClr val="tx1"/>
            </a:solidFill>
            <a:latin typeface="Times New Roman" pitchFamily="18" charset="0"/>
            <a:cs typeface="Times New Roman" pitchFamily="18" charset="0"/>
          </a:endParaRPr>
        </a:p>
      </dsp:txBody>
      <dsp:txXfrm>
        <a:off x="0" y="2075526"/>
        <a:ext cx="8425218" cy="2428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A949C-97D7-4764-B46A-2C43F6EC714E}" type="datetimeFigureOut">
              <a:rPr lang="es-EC" smtClean="0"/>
              <a:t>01/12/2014</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806A3-00B7-4E6E-AD61-9C3DF58EF63E}" type="slidenum">
              <a:rPr lang="es-EC" smtClean="0"/>
              <a:t>‹Nº›</a:t>
            </a:fld>
            <a:endParaRPr lang="es-EC"/>
          </a:p>
        </p:txBody>
      </p:sp>
    </p:spTree>
    <p:extLst>
      <p:ext uri="{BB962C8B-B14F-4D97-AF65-F5344CB8AC3E}">
        <p14:creationId xmlns:p14="http://schemas.microsoft.com/office/powerpoint/2010/main" val="1844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extLst/>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53" name="CorelDRAW" r:id="rId3" imgW="7748626" imgH="4759452" progId="">
                  <p:embed/>
                </p:oleObj>
              </mc:Choice>
              <mc:Fallback>
                <p:oleObj name="CorelDRAW" r:id="rId3" imgW="7748626" imgH="47594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50"/>
          <p:cNvSpPr>
            <a:spLocks noChangeArrowheads="1"/>
          </p:cNvSpPr>
          <p:nvPr userDrawn="1"/>
        </p:nvSpPr>
        <p:spPr bwMode="auto">
          <a:xfrm>
            <a:off x="217488" y="266701"/>
            <a:ext cx="792162" cy="858043"/>
          </a:xfrm>
          <a:prstGeom prst="ellipse">
            <a:avLst/>
          </a:prstGeom>
          <a:solidFill>
            <a:schemeClr val="bg1"/>
          </a:solidFill>
          <a:ln w="9525">
            <a:noFill/>
            <a:round/>
            <a:headEnd/>
            <a:tailEnd/>
          </a:ln>
          <a:effectLst/>
        </p:spPr>
        <p:txBody>
          <a:bodyPr wrap="none" anchor="ctr"/>
          <a:lstStyle/>
          <a:p>
            <a:pPr defTabSz="914400" fontAlgn="base">
              <a:spcBef>
                <a:spcPct val="0"/>
              </a:spcBef>
              <a:spcAft>
                <a:spcPct val="0"/>
              </a:spcAft>
              <a:defRPr/>
            </a:pPr>
            <a:endParaRPr lang="es-ES">
              <a:solidFill>
                <a:prstClr val="black"/>
              </a:solidFill>
            </a:endParaRPr>
          </a:p>
        </p:txBody>
      </p:sp>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a:solidFill>
                <a:prstClr val="black"/>
              </a:solidFill>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a:solidFill>
                <a:prstClr val="black"/>
              </a:solidFill>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a:solidFill>
                <a:prstClr val="black"/>
              </a:solidFill>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a:solidFill>
                <a:prstClr val="black"/>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pic>
        <p:nvPicPr>
          <p:cNvPr id="11" name="Picture 2"/>
          <p:cNvPicPr>
            <a:picLocks noChangeAspect="1" noChangeArrowheads="1"/>
          </p:cNvPicPr>
          <p:nvPr userDrawn="1"/>
        </p:nvPicPr>
        <p:blipFill>
          <a:blip r:embed="rId6">
            <a:extLst>
              <a:ext uri="{BEBA8EAE-BF5A-486C-A8C5-ECC9F3942E4B}">
                <a14:imgProps xmlns:a14="http://schemas.microsoft.com/office/drawing/2010/main">
                  <a14:imgLayer r:embed="rId7">
                    <a14:imgEffect>
                      <a14:sharpenSoften amount="25000"/>
                    </a14:imgEffect>
                    <a14:imgEffect>
                      <a14:brightnessContrast bright="12000" contrast="-43000"/>
                    </a14:imgEffect>
                  </a14:imgLayer>
                </a14:imgProps>
              </a:ext>
              <a:ext uri="{28A0092B-C50C-407E-A947-70E740481C1C}">
                <a14:useLocalDpi xmlns:a14="http://schemas.microsoft.com/office/drawing/2010/main" val="0"/>
              </a:ext>
            </a:extLst>
          </a:blip>
          <a:srcRect/>
          <a:stretch>
            <a:fillRect/>
          </a:stretch>
        </p:blipFill>
        <p:spPr bwMode="auto">
          <a:xfrm>
            <a:off x="251520" y="260648"/>
            <a:ext cx="265390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35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4225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466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4"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12000" contrast="-43000"/>
                    </a14:imgEffect>
                  </a14:imgLayer>
                </a14:imgProps>
              </a:ext>
              <a:ext uri="{28A0092B-C50C-407E-A947-70E740481C1C}">
                <a14:useLocalDpi xmlns:a14="http://schemas.microsoft.com/office/drawing/2010/main" val="0"/>
              </a:ext>
            </a:extLst>
          </a:blip>
          <a:srcRect/>
          <a:stretch>
            <a:fillRect/>
          </a:stretch>
        </p:blipFill>
        <p:spPr bwMode="auto">
          <a:xfrm>
            <a:off x="6732240" y="6021288"/>
            <a:ext cx="2240856" cy="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12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86145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4284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7291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5496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06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6784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2276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a:solidFill>
                <a:prstClr val="black"/>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a:solidFill>
                <a:prstClr val="black"/>
              </a:solidFill>
            </a:endParaRPr>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defTabSz="914400" fontAlgn="base">
              <a:spcBef>
                <a:spcPct val="0"/>
              </a:spcBef>
              <a:spcAft>
                <a:spcPct val="0"/>
              </a:spcAft>
              <a:defRPr/>
            </a:pPr>
            <a:endParaRPr lang="es-ES">
              <a:solidFill>
                <a:prstClr val="black"/>
              </a:solidFill>
            </a:endParaRPr>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defTabSz="914400" fontAlgn="base">
              <a:spcBef>
                <a:spcPct val="0"/>
              </a:spcBef>
              <a:spcAft>
                <a:spcPct val="0"/>
              </a:spcAft>
              <a:defRPr/>
            </a:pPr>
            <a:endParaRPr lang="es-ES">
              <a:solidFill>
                <a:prstClr val="black"/>
              </a:solidFill>
            </a:endParaRPr>
          </a:p>
        </p:txBody>
      </p:sp>
      <p:pic>
        <p:nvPicPr>
          <p:cNvPr id="3078"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extLst>
      <p:ext uri="{BB962C8B-B14F-4D97-AF65-F5344CB8AC3E}">
        <p14:creationId xmlns:p14="http://schemas.microsoft.com/office/powerpoint/2010/main" val="97234617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BSC%20EDIPCENTRO.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692275" y="836255"/>
            <a:ext cx="6480175" cy="4801314"/>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781050" algn="l"/>
              </a:tabLst>
            </a:pPr>
            <a:endParaRPr lang="es-ES_tradnl" dirty="0" smtClean="0">
              <a:solidFill>
                <a:prstClr val="black"/>
              </a:solidFill>
              <a:cs typeface="Arial" pitchFamily="34" charset="0"/>
            </a:endParaRPr>
          </a:p>
          <a:p>
            <a:pPr algn="ctr">
              <a:tabLst>
                <a:tab pos="781050" algn="l"/>
              </a:tabLst>
            </a:pPr>
            <a:r>
              <a:rPr lang="es-ES_tradnl" b="1" dirty="0">
                <a:latin typeface="Times New Roman" panose="02020603050405020304" pitchFamily="18" charset="0"/>
                <a:cs typeface="Times New Roman" panose="02020603050405020304" pitchFamily="18" charset="0"/>
              </a:rPr>
              <a:t>DEPARTAMENTO DE CIENCIAS ECONÓMICAS  ADMINISTRATIVAS Y DE COMERCIO</a:t>
            </a:r>
          </a:p>
          <a:p>
            <a:pPr algn="ctr">
              <a:tabLst>
                <a:tab pos="781050" algn="l"/>
              </a:tabLst>
            </a:pPr>
            <a:endParaRPr lang="es-ES_tradnl" b="1" dirty="0">
              <a:latin typeface="Times New Roman" panose="02020603050405020304" pitchFamily="18" charset="0"/>
              <a:cs typeface="Times New Roman" panose="02020603050405020304" pitchFamily="18" charset="0"/>
            </a:endParaRPr>
          </a:p>
          <a:p>
            <a:pPr algn="ctr">
              <a:tabLst>
                <a:tab pos="781050" algn="l"/>
              </a:tabLst>
            </a:pPr>
            <a:r>
              <a:rPr lang="es-ES_tradnl" b="1" dirty="0">
                <a:latin typeface="Times New Roman" panose="02020603050405020304" pitchFamily="18" charset="0"/>
                <a:cs typeface="Times New Roman" panose="02020603050405020304" pitchFamily="18" charset="0"/>
              </a:rPr>
              <a:t> “</a:t>
            </a:r>
            <a:r>
              <a:rPr lang="es-ES" b="1" dirty="0">
                <a:latin typeface="Times New Roman" panose="02020603050405020304" pitchFamily="18" charset="0"/>
                <a:cs typeface="Times New Roman" panose="02020603050405020304" pitchFamily="18" charset="0"/>
              </a:rPr>
              <a:t>DESARROLLO DE UNA PLANIFICACIÓN ESTRATÉGICA Y UN CUADRO DE MANDO INTEGRAL PARA LA EMPRESA: LIBRERÍA Y PAPELERÍA: EDIPCENTRO UBICADA EN LA CIUDAD DE SANTO DOMINGO</a:t>
            </a:r>
            <a:r>
              <a:rPr lang="es-ES_tradnl" b="1" dirty="0">
                <a:latin typeface="Times New Roman" panose="02020603050405020304" pitchFamily="18" charset="0"/>
                <a:cs typeface="Times New Roman" panose="02020603050405020304" pitchFamily="18" charset="0"/>
              </a:rPr>
              <a:t>”</a:t>
            </a:r>
          </a:p>
          <a:p>
            <a:pPr algn="ctr">
              <a:tabLst>
                <a:tab pos="781050" algn="l"/>
              </a:tabLst>
            </a:pPr>
            <a:endParaRPr lang="es-ES_tradnl" b="1" dirty="0">
              <a:latin typeface="Times New Roman" panose="02020603050405020304" pitchFamily="18" charset="0"/>
              <a:cs typeface="Times New Roman" panose="02020603050405020304" pitchFamily="18" charset="0"/>
            </a:endParaRPr>
          </a:p>
          <a:p>
            <a:pPr algn="ctr">
              <a:tabLst>
                <a:tab pos="781050" algn="l"/>
              </a:tabLst>
            </a:pPr>
            <a:r>
              <a:rPr lang="es-ES_tradnl" b="1" dirty="0">
                <a:latin typeface="Times New Roman" panose="02020603050405020304" pitchFamily="18" charset="0"/>
                <a:cs typeface="Times New Roman" panose="02020603050405020304" pitchFamily="18" charset="0"/>
              </a:rPr>
              <a:t>WILSON ADRIÁN NOBOA SEVILLA</a:t>
            </a:r>
          </a:p>
          <a:p>
            <a:pPr algn="ctr">
              <a:tabLst>
                <a:tab pos="781050" algn="l"/>
              </a:tabLst>
            </a:pPr>
            <a:endParaRPr lang="es-ES_tradnl" b="1" dirty="0">
              <a:latin typeface="Times New Roman" panose="02020603050405020304" pitchFamily="18" charset="0"/>
              <a:cs typeface="Times New Roman" panose="02020603050405020304" pitchFamily="18" charset="0"/>
            </a:endParaRPr>
          </a:p>
          <a:p>
            <a:pPr algn="ctr">
              <a:tabLst>
                <a:tab pos="781050" algn="l"/>
              </a:tabLst>
            </a:pPr>
            <a:r>
              <a:rPr lang="es-ES_tradnl" b="1" dirty="0">
                <a:latin typeface="Times New Roman" panose="02020603050405020304" pitchFamily="18" charset="0"/>
                <a:cs typeface="Times New Roman" panose="02020603050405020304" pitchFamily="18" charset="0"/>
              </a:rPr>
              <a:t>Tesis presentada como requisito previo a la obtención del grado de:</a:t>
            </a:r>
          </a:p>
          <a:p>
            <a:pPr algn="ctr">
              <a:tabLst>
                <a:tab pos="781050" algn="l"/>
              </a:tabLst>
            </a:pPr>
            <a:endParaRPr lang="es-ES" b="1" dirty="0">
              <a:latin typeface="Times New Roman" panose="02020603050405020304" pitchFamily="18" charset="0"/>
              <a:cs typeface="Times New Roman" panose="02020603050405020304" pitchFamily="18" charset="0"/>
            </a:endParaRPr>
          </a:p>
          <a:p>
            <a:pPr algn="ctr">
              <a:tabLst>
                <a:tab pos="781050" algn="l"/>
              </a:tabLst>
            </a:pPr>
            <a:r>
              <a:rPr lang="es-ES_tradnl" b="1" dirty="0">
                <a:latin typeface="Times New Roman" panose="02020603050405020304" pitchFamily="18" charset="0"/>
                <a:cs typeface="Times New Roman" panose="02020603050405020304" pitchFamily="18" charset="0"/>
              </a:rPr>
              <a:t>Ingeniería </a:t>
            </a:r>
            <a:r>
              <a:rPr lang="es-EC" b="1" dirty="0">
                <a:latin typeface="Times New Roman" panose="02020603050405020304" pitchFamily="18" charset="0"/>
                <a:cs typeface="Times New Roman" panose="02020603050405020304" pitchFamily="18" charset="0"/>
              </a:rPr>
              <a:t>Comercial</a:t>
            </a:r>
            <a:endParaRPr lang="es-ES" b="1" dirty="0">
              <a:latin typeface="Times New Roman" panose="02020603050405020304" pitchFamily="18" charset="0"/>
              <a:cs typeface="Times New Roman" panose="02020603050405020304" pitchFamily="18" charset="0"/>
            </a:endParaRPr>
          </a:p>
          <a:p>
            <a:pPr algn="ctr" defTabSz="914400" eaLnBrk="0" fontAlgn="base" hangingPunct="0">
              <a:spcBef>
                <a:spcPct val="0"/>
              </a:spcBef>
              <a:spcAft>
                <a:spcPct val="0"/>
              </a:spcAft>
              <a:tabLst>
                <a:tab pos="781050" algn="l"/>
              </a:tabLst>
            </a:pPr>
            <a:endParaRPr lang="es-ES" dirty="0">
              <a:solidFill>
                <a:prstClr val="black"/>
              </a:solidFill>
              <a:cs typeface="Arial" pitchFamily="34" charset="0"/>
            </a:endParaRPr>
          </a:p>
        </p:txBody>
      </p:sp>
    </p:spTree>
    <p:extLst>
      <p:ext uri="{BB962C8B-B14F-4D97-AF65-F5344CB8AC3E}">
        <p14:creationId xmlns:p14="http://schemas.microsoft.com/office/powerpoint/2010/main" val="347378819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sp>
        <p:nvSpPr>
          <p:cNvPr id="6" name="38 Rectángulo"/>
          <p:cNvSpPr/>
          <p:nvPr/>
        </p:nvSpPr>
        <p:spPr>
          <a:xfrm>
            <a:off x="635033" y="818297"/>
            <a:ext cx="336459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MATRIZ DO</a:t>
            </a:r>
            <a:endParaRPr lang="es-ES" sz="2400"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079228653"/>
              </p:ext>
            </p:extLst>
          </p:nvPr>
        </p:nvGraphicFramePr>
        <p:xfrm>
          <a:off x="635033" y="1463019"/>
          <a:ext cx="7988702" cy="4351336"/>
        </p:xfrm>
        <a:graphic>
          <a:graphicData uri="http://schemas.openxmlformats.org/drawingml/2006/table">
            <a:tbl>
              <a:tblPr firstRow="1" firstCol="1" bandRow="1">
                <a:tableStyleId>{21E4AEA4-8DFA-4A89-87EB-49C32662AFE0}</a:tableStyleId>
              </a:tblPr>
              <a:tblGrid>
                <a:gridCol w="909738"/>
                <a:gridCol w="467946"/>
                <a:gridCol w="467946"/>
                <a:gridCol w="467946"/>
                <a:gridCol w="467946"/>
                <a:gridCol w="467946"/>
                <a:gridCol w="467946"/>
                <a:gridCol w="467946"/>
                <a:gridCol w="467946"/>
                <a:gridCol w="467946"/>
                <a:gridCol w="573490"/>
                <a:gridCol w="573490"/>
                <a:gridCol w="573490"/>
                <a:gridCol w="573490"/>
                <a:gridCol w="573490"/>
              </a:tblGrid>
              <a:tr h="719949">
                <a:tc>
                  <a:txBody>
                    <a:bodyPr/>
                    <a:lstStyle/>
                    <a:p>
                      <a:pPr algn="r">
                        <a:lnSpc>
                          <a:spcPct val="150000"/>
                        </a:lnSpc>
                        <a:spcAft>
                          <a:spcPts val="0"/>
                        </a:spcAft>
                      </a:pPr>
                      <a:r>
                        <a:rPr lang="es-EC" sz="900">
                          <a:effectLst/>
                        </a:rPr>
                        <a:t>O</a:t>
                      </a:r>
                    </a:p>
                    <a:p>
                      <a:pPr>
                        <a:lnSpc>
                          <a:spcPct val="150000"/>
                        </a:lnSpc>
                        <a:spcAft>
                          <a:spcPts val="800"/>
                        </a:spcAft>
                      </a:pPr>
                      <a:r>
                        <a:rPr lang="es-EC" sz="900">
                          <a:effectLst/>
                        </a:rPr>
                        <a:t> </a:t>
                      </a:r>
                    </a:p>
                    <a:p>
                      <a:pPr>
                        <a:lnSpc>
                          <a:spcPct val="150000"/>
                        </a:lnSpc>
                        <a:spcAft>
                          <a:spcPts val="800"/>
                        </a:spcAft>
                      </a:pPr>
                      <a:r>
                        <a:rPr lang="es-EC" sz="900">
                          <a:effectLst/>
                        </a:rPr>
                        <a:t>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nSpc>
                          <a:spcPct val="150000"/>
                        </a:lnSpc>
                        <a:spcAft>
                          <a:spcPts val="0"/>
                        </a:spcAft>
                      </a:pPr>
                      <a:r>
                        <a:rPr lang="es-EC" sz="900">
                          <a:effectLst/>
                        </a:rPr>
                        <a:t>O14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r h="213611">
                <a:tc>
                  <a:txBody>
                    <a:bodyPr/>
                    <a:lstStyle/>
                    <a:p>
                      <a:pPr>
                        <a:lnSpc>
                          <a:spcPct val="150000"/>
                        </a:lnSpc>
                        <a:spcAft>
                          <a:spcPts val="0"/>
                        </a:spcAft>
                      </a:pPr>
                      <a:r>
                        <a:rPr lang="es-EC" sz="900">
                          <a:effectLst/>
                        </a:rPr>
                        <a:t>D17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c>
                  <a:txBody>
                    <a:bodyPr/>
                    <a:lstStyle/>
                    <a:p>
                      <a:pPr algn="ctr">
                        <a:lnSpc>
                          <a:spcPct val="150000"/>
                        </a:lnSpc>
                        <a:spcAft>
                          <a:spcPts val="0"/>
                        </a:spcAft>
                      </a:pPr>
                      <a:r>
                        <a:rPr lang="es-EC" sz="900" dirty="0">
                          <a:effectLst/>
                        </a:rPr>
                        <a:t>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03" marR="53403" marT="0" marB="0"/>
                </a:tc>
              </a:tr>
            </a:tbl>
          </a:graphicData>
        </a:graphic>
      </p:graphicFrame>
    </p:spTree>
    <p:extLst>
      <p:ext uri="{BB962C8B-B14F-4D97-AF65-F5344CB8AC3E}">
        <p14:creationId xmlns:p14="http://schemas.microsoft.com/office/powerpoint/2010/main" val="38210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sp>
        <p:nvSpPr>
          <p:cNvPr id="6" name="38 Rectángulo"/>
          <p:cNvSpPr/>
          <p:nvPr/>
        </p:nvSpPr>
        <p:spPr>
          <a:xfrm>
            <a:off x="635033" y="818297"/>
            <a:ext cx="3364599" cy="461665"/>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MATRIZ FA</a:t>
            </a:r>
            <a:endParaRPr lang="es-ES" sz="24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82281682"/>
              </p:ext>
            </p:extLst>
          </p:nvPr>
        </p:nvGraphicFramePr>
        <p:xfrm>
          <a:off x="635033" y="1530487"/>
          <a:ext cx="8146363" cy="4318521"/>
        </p:xfrm>
        <a:graphic>
          <a:graphicData uri="http://schemas.openxmlformats.org/drawingml/2006/table">
            <a:tbl>
              <a:tblPr firstRow="1" firstCol="1" bandRow="1">
                <a:tableStyleId>{F5AB1C69-6EDB-4FF4-983F-18BD219EF322}</a:tableStyleId>
              </a:tblPr>
              <a:tblGrid>
                <a:gridCol w="1040283"/>
                <a:gridCol w="512576"/>
                <a:gridCol w="512576"/>
                <a:gridCol w="512576"/>
                <a:gridCol w="512576"/>
                <a:gridCol w="512576"/>
                <a:gridCol w="512576"/>
                <a:gridCol w="512576"/>
                <a:gridCol w="512576"/>
                <a:gridCol w="512576"/>
                <a:gridCol w="623224"/>
                <a:gridCol w="623224"/>
                <a:gridCol w="623224"/>
                <a:gridCol w="623224"/>
              </a:tblGrid>
              <a:tr h="946953">
                <a:tc>
                  <a:txBody>
                    <a:bodyPr/>
                    <a:lstStyle/>
                    <a:p>
                      <a:pPr algn="r">
                        <a:lnSpc>
                          <a:spcPct val="150000"/>
                        </a:lnSpc>
                        <a:spcAft>
                          <a:spcPts val="0"/>
                        </a:spcAft>
                      </a:pPr>
                      <a:r>
                        <a:rPr lang="es-EC" sz="1200" dirty="0">
                          <a:effectLst/>
                        </a:rPr>
                        <a:t>A</a:t>
                      </a:r>
                      <a:endParaRPr lang="es-EC" sz="1100" dirty="0">
                        <a:effectLst/>
                      </a:endParaRPr>
                    </a:p>
                    <a:p>
                      <a:pPr>
                        <a:lnSpc>
                          <a:spcPct val="150000"/>
                        </a:lnSpc>
                        <a:spcAft>
                          <a:spcPts val="800"/>
                        </a:spcAft>
                      </a:pPr>
                      <a:r>
                        <a:rPr lang="es-EC" sz="1200" dirty="0">
                          <a:effectLst/>
                        </a:rPr>
                        <a:t> </a:t>
                      </a:r>
                      <a:endParaRPr lang="es-EC" sz="1100" dirty="0">
                        <a:effectLst/>
                      </a:endParaRPr>
                    </a:p>
                    <a:p>
                      <a:pPr>
                        <a:lnSpc>
                          <a:spcPct val="150000"/>
                        </a:lnSpc>
                        <a:spcAft>
                          <a:spcPts val="800"/>
                        </a:spcAft>
                      </a:pPr>
                      <a:r>
                        <a:rPr lang="es-EC" sz="1200" dirty="0">
                          <a:effectLst/>
                        </a:rPr>
                        <a:t>F</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A13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964">
                <a:tc>
                  <a:txBody>
                    <a:bodyPr/>
                    <a:lstStyle/>
                    <a:p>
                      <a:pPr>
                        <a:lnSpc>
                          <a:spcPct val="150000"/>
                        </a:lnSpc>
                        <a:spcAft>
                          <a:spcPts val="0"/>
                        </a:spcAft>
                      </a:pPr>
                      <a:r>
                        <a:rPr lang="es-EC" sz="1200">
                          <a:effectLst/>
                        </a:rPr>
                        <a:t>F12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42907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sp>
        <p:nvSpPr>
          <p:cNvPr id="6" name="38 Rectángulo"/>
          <p:cNvSpPr/>
          <p:nvPr/>
        </p:nvSpPr>
        <p:spPr>
          <a:xfrm>
            <a:off x="635033" y="818297"/>
            <a:ext cx="3364599" cy="461665"/>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MATRIZ DA</a:t>
            </a:r>
            <a:endParaRPr lang="es-ES" sz="2400"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451537749"/>
              </p:ext>
            </p:extLst>
          </p:nvPr>
        </p:nvGraphicFramePr>
        <p:xfrm>
          <a:off x="635033" y="1478781"/>
          <a:ext cx="8177887" cy="4351345"/>
        </p:xfrm>
        <a:graphic>
          <a:graphicData uri="http://schemas.openxmlformats.org/drawingml/2006/table">
            <a:tbl>
              <a:tblPr firstRow="1" firstCol="1" bandRow="1">
                <a:tableStyleId>{93296810-A885-4BE3-A3E7-6D5BEEA58F35}</a:tableStyleId>
              </a:tblPr>
              <a:tblGrid>
                <a:gridCol w="1046064"/>
                <a:gridCol w="514411"/>
                <a:gridCol w="514411"/>
                <a:gridCol w="514411"/>
                <a:gridCol w="514411"/>
                <a:gridCol w="514411"/>
                <a:gridCol w="514411"/>
                <a:gridCol w="514411"/>
                <a:gridCol w="514411"/>
                <a:gridCol w="514411"/>
                <a:gridCol w="625531"/>
                <a:gridCol w="625531"/>
                <a:gridCol w="625531"/>
                <a:gridCol w="625531"/>
              </a:tblGrid>
              <a:tr h="796628">
                <a:tc>
                  <a:txBody>
                    <a:bodyPr/>
                    <a:lstStyle/>
                    <a:p>
                      <a:pPr algn="r">
                        <a:lnSpc>
                          <a:spcPct val="115000"/>
                        </a:lnSpc>
                        <a:spcAft>
                          <a:spcPts val="0"/>
                        </a:spcAft>
                      </a:pPr>
                      <a:r>
                        <a:rPr lang="es-EC" sz="1100" dirty="0">
                          <a:effectLst/>
                        </a:rPr>
                        <a:t>A</a:t>
                      </a:r>
                      <a:endParaRPr lang="es-EC" sz="1000" dirty="0">
                        <a:effectLst/>
                      </a:endParaRPr>
                    </a:p>
                    <a:p>
                      <a:pPr>
                        <a:lnSpc>
                          <a:spcPct val="115000"/>
                        </a:lnSpc>
                        <a:spcAft>
                          <a:spcPts val="800"/>
                        </a:spcAft>
                      </a:pPr>
                      <a:r>
                        <a:rPr lang="es-EC" sz="1100" dirty="0">
                          <a:effectLst/>
                        </a:rPr>
                        <a:t> </a:t>
                      </a:r>
                      <a:endParaRPr lang="es-EC" sz="1000" dirty="0">
                        <a:effectLst/>
                      </a:endParaRPr>
                    </a:p>
                    <a:p>
                      <a:pPr>
                        <a:lnSpc>
                          <a:spcPct val="115000"/>
                        </a:lnSpc>
                        <a:spcAft>
                          <a:spcPts val="800"/>
                        </a:spcAft>
                      </a:pPr>
                      <a:r>
                        <a:rPr lang="es-EC" sz="1100" dirty="0">
                          <a:effectLst/>
                        </a:rPr>
                        <a:t>D</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nSpc>
                          <a:spcPct val="115000"/>
                        </a:lnSpc>
                        <a:spcAft>
                          <a:spcPts val="0"/>
                        </a:spcAft>
                      </a:pPr>
                      <a:r>
                        <a:rPr lang="es-EC" sz="1100">
                          <a:effectLst/>
                        </a:rPr>
                        <a:t>A13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r h="209101">
                <a:tc>
                  <a:txBody>
                    <a:bodyPr/>
                    <a:lstStyle/>
                    <a:p>
                      <a:pPr>
                        <a:lnSpc>
                          <a:spcPct val="115000"/>
                        </a:lnSpc>
                        <a:spcAft>
                          <a:spcPts val="0"/>
                        </a:spcAft>
                      </a:pPr>
                      <a:r>
                        <a:rPr lang="es-EC" sz="1100">
                          <a:effectLst/>
                        </a:rPr>
                        <a:t>D17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c>
                  <a:txBody>
                    <a:bodyPr/>
                    <a:lstStyle/>
                    <a:p>
                      <a:pPr algn="ctr">
                        <a:lnSpc>
                          <a:spcPct val="115000"/>
                        </a:lnSpc>
                        <a:spcAft>
                          <a:spcPts val="0"/>
                        </a:spcAft>
                      </a:pPr>
                      <a:r>
                        <a:rPr lang="es-EC" sz="1100" dirty="0">
                          <a:effectLst/>
                        </a:rPr>
                        <a:t>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66" marR="61366" marT="0" marB="0"/>
                </a:tc>
              </a:tr>
            </a:tbl>
          </a:graphicData>
        </a:graphic>
      </p:graphicFrame>
    </p:spTree>
    <p:extLst>
      <p:ext uri="{BB962C8B-B14F-4D97-AF65-F5344CB8AC3E}">
        <p14:creationId xmlns:p14="http://schemas.microsoft.com/office/powerpoint/2010/main" val="188832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2965" y="463687"/>
            <a:ext cx="8229600" cy="388925"/>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MATRIZ ESTRATÉGICA DEPURADA</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21" t="13930" r="32836" b="5671"/>
          <a:stretch/>
        </p:blipFill>
        <p:spPr bwMode="auto">
          <a:xfrm>
            <a:off x="1160059" y="1009598"/>
            <a:ext cx="6919415" cy="492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497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2965" y="502856"/>
            <a:ext cx="8229600" cy="559895"/>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MATRIZ BOSTON CONSULTING GROUP</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pic>
        <p:nvPicPr>
          <p:cNvPr id="6" name="Imagen 5"/>
          <p:cNvPicPr/>
          <p:nvPr/>
        </p:nvPicPr>
        <p:blipFill rotWithShape="1">
          <a:blip r:embed="rId2"/>
          <a:srcRect l="20461" t="19766" r="20626" b="16231"/>
          <a:stretch/>
        </p:blipFill>
        <p:spPr bwMode="auto">
          <a:xfrm>
            <a:off x="1751880" y="1503379"/>
            <a:ext cx="5911050" cy="4343630"/>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srcRect l="42017" t="30843" r="31333" b="61201"/>
          <a:stretch/>
        </p:blipFill>
        <p:spPr bwMode="auto">
          <a:xfrm>
            <a:off x="2537138" y="1062752"/>
            <a:ext cx="3387144" cy="440628"/>
          </a:xfrm>
          <a:prstGeom prst="rect">
            <a:avLst/>
          </a:prstGeom>
          <a:ln>
            <a:noFill/>
          </a:ln>
          <a:extLst>
            <a:ext uri="{53640926-AAD7-44D8-BBD7-CCE9431645EC}">
              <a14:shadowObscured xmlns:a14="http://schemas.microsoft.com/office/drawing/2010/main"/>
            </a:ext>
          </a:extLst>
        </p:spPr>
      </p:pic>
      <p:pic>
        <p:nvPicPr>
          <p:cNvPr id="9" name="Imagen 8" descr="http://1.bp.blogspot.com/-pO-1ZaHE7KA/T-td_csV67I/AAAAAAAAADU/WM-yc5zCgbw/s400/Matriz+BCG.jpg"/>
          <p:cNvPicPr/>
          <p:nvPr/>
        </p:nvPicPr>
        <p:blipFill rotWithShape="1">
          <a:blip r:embed="rId4">
            <a:extLst>
              <a:ext uri="{28A0092B-C50C-407E-A947-70E740481C1C}">
                <a14:useLocalDpi xmlns:a14="http://schemas.microsoft.com/office/drawing/2010/main" val="0"/>
              </a:ext>
            </a:extLst>
          </a:blip>
          <a:srcRect r="86181" b="15276"/>
          <a:stretch/>
        </p:blipFill>
        <p:spPr bwMode="auto">
          <a:xfrm>
            <a:off x="1030311" y="1503378"/>
            <a:ext cx="721570" cy="3622414"/>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3"/>
          <a:srcRect l="42977" t="39798" r="47280" b="44074"/>
          <a:stretch/>
        </p:blipFill>
        <p:spPr bwMode="auto">
          <a:xfrm>
            <a:off x="3244134" y="2486712"/>
            <a:ext cx="447362" cy="409589"/>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3"/>
          <a:srcRect l="60065" t="39764" r="33145" b="43351"/>
          <a:stretch/>
        </p:blipFill>
        <p:spPr bwMode="auto">
          <a:xfrm>
            <a:off x="4958834" y="2385126"/>
            <a:ext cx="365760" cy="511175"/>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43913" t="62671" r="47132" b="21889"/>
          <a:stretch/>
        </p:blipFill>
        <p:spPr bwMode="auto">
          <a:xfrm>
            <a:off x="3467815" y="4361859"/>
            <a:ext cx="482600" cy="467995"/>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3"/>
          <a:srcRect l="59519" t="63395" r="33690" b="23331"/>
          <a:stretch/>
        </p:blipFill>
        <p:spPr bwMode="auto">
          <a:xfrm>
            <a:off x="4586926" y="4325764"/>
            <a:ext cx="385255" cy="504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8392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2965" y="502856"/>
            <a:ext cx="8229600" cy="559895"/>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MATRIZ GENERAL ELECTRIC</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l="18343" t="21334" r="17804" b="17486"/>
          <a:stretch/>
        </p:blipFill>
        <p:spPr bwMode="auto">
          <a:xfrm>
            <a:off x="1663601" y="1707195"/>
            <a:ext cx="6488725" cy="4255724"/>
          </a:xfrm>
          <a:prstGeom prst="rect">
            <a:avLst/>
          </a:prstGeom>
          <a:ln>
            <a:noFill/>
          </a:ln>
          <a:extLst>
            <a:ext uri="{53640926-AAD7-44D8-BBD7-CCE9431645EC}">
              <a14:shadowObscured xmlns:a14="http://schemas.microsoft.com/office/drawing/2010/main"/>
            </a:ext>
          </a:extLst>
        </p:spPr>
      </p:pic>
      <p:sp>
        <p:nvSpPr>
          <p:cNvPr id="8" name="Cuadro de texto 2"/>
          <p:cNvSpPr txBox="1">
            <a:spLocks noChangeArrowheads="1"/>
          </p:cNvSpPr>
          <p:nvPr/>
        </p:nvSpPr>
        <p:spPr bwMode="auto">
          <a:xfrm>
            <a:off x="2676171" y="1101920"/>
            <a:ext cx="3672607" cy="226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POSICIÓN DEL NEGOCIO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descr="http://2.bp.blogspot.com/-xPCQ6u4JHg0/UTt7eyVvm2I/AAAAAAAAAAw/61STyRHBuOg/s400/m3x3.png"/>
          <p:cNvPicPr/>
          <p:nvPr/>
        </p:nvPicPr>
        <p:blipFill rotWithShape="1">
          <a:blip r:embed="rId3">
            <a:extLst>
              <a:ext uri="{28A0092B-C50C-407E-A947-70E740481C1C}">
                <a14:useLocalDpi xmlns:a14="http://schemas.microsoft.com/office/drawing/2010/main" val="0"/>
              </a:ext>
            </a:extLst>
          </a:blip>
          <a:srcRect l="22195" t="16712" r="9803" b="77274"/>
          <a:stretch/>
        </p:blipFill>
        <p:spPr bwMode="auto">
          <a:xfrm>
            <a:off x="2676171" y="1481070"/>
            <a:ext cx="3672607" cy="226125"/>
          </a:xfrm>
          <a:prstGeom prst="rect">
            <a:avLst/>
          </a:prstGeom>
          <a:noFill/>
          <a:ln>
            <a:noFill/>
          </a:ln>
          <a:extLst>
            <a:ext uri="{53640926-AAD7-44D8-BBD7-CCE9431645EC}">
              <a14:shadowObscured xmlns:a14="http://schemas.microsoft.com/office/drawing/2010/main"/>
            </a:ext>
          </a:extLst>
        </p:spPr>
      </p:pic>
      <p:sp>
        <p:nvSpPr>
          <p:cNvPr id="10" name="Cuadro de texto 2"/>
          <p:cNvSpPr txBox="1">
            <a:spLocks noChangeArrowheads="1"/>
          </p:cNvSpPr>
          <p:nvPr/>
        </p:nvSpPr>
        <p:spPr bwMode="auto">
          <a:xfrm rot="16200000">
            <a:off x="-789028" y="3552704"/>
            <a:ext cx="3672607" cy="2657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200" dirty="0" smtClean="0">
                <a:latin typeface="Times New Roman" panose="02020603050405020304" pitchFamily="18" charset="0"/>
                <a:ea typeface="Calibri" panose="020F0502020204030204" pitchFamily="34" charset="0"/>
                <a:cs typeface="Times New Roman" panose="02020603050405020304" pitchFamily="18" charset="0"/>
              </a:rPr>
              <a:t>ATRACTIVO</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DEL NEGOCIO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http://2.bp.blogspot.com/-xPCQ6u4JHg0/UTt7eyVvm2I/AAAAAAAAAAw/61STyRHBuOg/s400/m3x3.png"/>
          <p:cNvPicPr/>
          <p:nvPr/>
        </p:nvPicPr>
        <p:blipFill rotWithShape="1">
          <a:blip r:embed="rId3">
            <a:extLst>
              <a:ext uri="{28A0092B-C50C-407E-A947-70E740481C1C}">
                <a14:useLocalDpi xmlns:a14="http://schemas.microsoft.com/office/drawing/2010/main" val="0"/>
              </a:ext>
            </a:extLst>
          </a:blip>
          <a:srcRect l="6827" t="34006" r="87631" b="5193"/>
          <a:stretch/>
        </p:blipFill>
        <p:spPr bwMode="auto">
          <a:xfrm>
            <a:off x="1429555" y="2125014"/>
            <a:ext cx="242680" cy="3077480"/>
          </a:xfrm>
          <a:prstGeom prst="rect">
            <a:avLst/>
          </a:prstGeom>
          <a:noFill/>
          <a:ln>
            <a:noFill/>
          </a:ln>
          <a:extLst>
            <a:ext uri="{53640926-AAD7-44D8-BBD7-CCE9431645EC}">
              <a14:shadowObscured xmlns:a14="http://schemas.microsoft.com/office/drawing/2010/main"/>
            </a:ext>
          </a:extLst>
        </p:spPr>
      </p:pic>
      <p:sp>
        <p:nvSpPr>
          <p:cNvPr id="12" name="Cuadro de texto 2"/>
          <p:cNvSpPr txBox="1">
            <a:spLocks noChangeArrowheads="1"/>
          </p:cNvSpPr>
          <p:nvPr/>
        </p:nvSpPr>
        <p:spPr bwMode="auto">
          <a:xfrm>
            <a:off x="2828734" y="2372202"/>
            <a:ext cx="764471" cy="27442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INVERTIR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2"/>
          <p:cNvSpPr txBox="1">
            <a:spLocks noChangeArrowheads="1"/>
          </p:cNvSpPr>
          <p:nvPr/>
        </p:nvSpPr>
        <p:spPr bwMode="auto">
          <a:xfrm rot="16200000">
            <a:off x="4596307" y="2498550"/>
            <a:ext cx="764471" cy="2498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INVERTIR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2"/>
          <p:cNvSpPr txBox="1">
            <a:spLocks noChangeArrowheads="1"/>
          </p:cNvSpPr>
          <p:nvPr/>
        </p:nvSpPr>
        <p:spPr bwMode="auto">
          <a:xfrm>
            <a:off x="2830717" y="3543028"/>
            <a:ext cx="764471" cy="2498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INVERTIR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2"/>
          <p:cNvSpPr txBox="1">
            <a:spLocks noChangeArrowheads="1"/>
          </p:cNvSpPr>
          <p:nvPr/>
        </p:nvSpPr>
        <p:spPr bwMode="auto">
          <a:xfrm>
            <a:off x="4087272" y="3560633"/>
            <a:ext cx="807437" cy="27442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PROTEGER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 de texto 2"/>
          <p:cNvSpPr txBox="1">
            <a:spLocks noChangeArrowheads="1"/>
          </p:cNvSpPr>
          <p:nvPr/>
        </p:nvSpPr>
        <p:spPr bwMode="auto">
          <a:xfrm>
            <a:off x="2618772" y="4949405"/>
            <a:ext cx="807437" cy="27442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PROTEGER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 de texto 2"/>
          <p:cNvSpPr txBox="1">
            <a:spLocks noChangeArrowheads="1"/>
          </p:cNvSpPr>
          <p:nvPr/>
        </p:nvSpPr>
        <p:spPr bwMode="auto">
          <a:xfrm>
            <a:off x="5469047" y="2372202"/>
            <a:ext cx="807437" cy="27442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PROTEGER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 de texto 2"/>
          <p:cNvSpPr txBox="1">
            <a:spLocks noChangeArrowheads="1"/>
          </p:cNvSpPr>
          <p:nvPr/>
        </p:nvSpPr>
        <p:spPr bwMode="auto">
          <a:xfrm>
            <a:off x="5452576" y="3423421"/>
            <a:ext cx="807437" cy="27442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COSECHAR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 de texto 2"/>
          <p:cNvSpPr txBox="1">
            <a:spLocks noChangeArrowheads="1"/>
          </p:cNvSpPr>
          <p:nvPr/>
        </p:nvSpPr>
        <p:spPr bwMode="auto">
          <a:xfrm>
            <a:off x="4124499" y="4661564"/>
            <a:ext cx="807437" cy="27442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COSECHAR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 de texto 2"/>
          <p:cNvSpPr txBox="1">
            <a:spLocks noChangeArrowheads="1"/>
          </p:cNvSpPr>
          <p:nvPr/>
        </p:nvSpPr>
        <p:spPr bwMode="auto">
          <a:xfrm rot="16200000">
            <a:off x="5011668" y="4661563"/>
            <a:ext cx="807437" cy="27442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s-EC" sz="1000" dirty="0" smtClean="0">
                <a:effectLst/>
                <a:latin typeface="Calibri" panose="020F0502020204030204" pitchFamily="34" charset="0"/>
                <a:ea typeface="Calibri" panose="020F0502020204030204" pitchFamily="34" charset="0"/>
                <a:cs typeface="Times New Roman" panose="02020603050405020304" pitchFamily="18" charset="0"/>
              </a:rPr>
              <a:t>REDUCIR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712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2965" y="502856"/>
            <a:ext cx="8229600" cy="559895"/>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DIRECCIONAMIENTO ESTRATÉGICO</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sp>
        <p:nvSpPr>
          <p:cNvPr id="6" name="38 Rectángulo"/>
          <p:cNvSpPr/>
          <p:nvPr/>
        </p:nvSpPr>
        <p:spPr>
          <a:xfrm>
            <a:off x="743289" y="1227729"/>
            <a:ext cx="3364599" cy="40011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s-ES" sz="2000" dirty="0" smtClean="0">
                <a:latin typeface="Times New Roman" panose="02020603050405020304" pitchFamily="18" charset="0"/>
                <a:cs typeface="Times New Roman" panose="02020603050405020304" pitchFamily="18" charset="0"/>
              </a:rPr>
              <a:t>PROPUESTA DE MISIÓN</a:t>
            </a:r>
            <a:endParaRPr lang="es-ES" sz="2000" dirty="0">
              <a:latin typeface="Times New Roman" panose="02020603050405020304" pitchFamily="18" charset="0"/>
              <a:cs typeface="Times New Roman" panose="02020603050405020304" pitchFamily="18" charset="0"/>
            </a:endParaRPr>
          </a:p>
        </p:txBody>
      </p:sp>
      <p:sp>
        <p:nvSpPr>
          <p:cNvPr id="8" name="Pergamino horizontal 7"/>
          <p:cNvSpPr/>
          <p:nvPr/>
        </p:nvSpPr>
        <p:spPr>
          <a:xfrm>
            <a:off x="263415" y="1627839"/>
            <a:ext cx="4324350" cy="1962150"/>
          </a:xfrm>
          <a:prstGeom prst="horizontalScroll">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EC" sz="1600" b="1" i="1" dirty="0">
                <a:effectLst/>
                <a:latin typeface="Times New Roman" panose="02020603050405020304" pitchFamily="18" charset="0"/>
                <a:ea typeface="Calibri" panose="020F0502020204030204" pitchFamily="34" charset="0"/>
                <a:cs typeface="Times New Roman" panose="02020603050405020304" pitchFamily="18" charset="0"/>
              </a:rPr>
              <a:t>“Ser la empresa proveedora de libros, útiles escolares,  materiales de papelería y artículos de oficina, para nuestros clientes, con parámetros de competitividad y precios accesibles al mercado.”</a:t>
            </a:r>
            <a:endParaRPr lang="es-EC" sz="1400" dirty="0">
              <a:effectLst/>
              <a:ea typeface="Calibri" panose="020F0502020204030204" pitchFamily="34" charset="0"/>
              <a:cs typeface="Times New Roman" panose="02020603050405020304" pitchFamily="18" charset="0"/>
            </a:endParaRPr>
          </a:p>
        </p:txBody>
      </p:sp>
      <p:sp>
        <p:nvSpPr>
          <p:cNvPr id="9" name="38 Rectángulo"/>
          <p:cNvSpPr/>
          <p:nvPr/>
        </p:nvSpPr>
        <p:spPr>
          <a:xfrm>
            <a:off x="743290" y="3663540"/>
            <a:ext cx="3364599" cy="400110"/>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s-ES" sz="2000" dirty="0" smtClean="0">
                <a:latin typeface="Times New Roman" panose="02020603050405020304" pitchFamily="18" charset="0"/>
                <a:cs typeface="Times New Roman" panose="02020603050405020304" pitchFamily="18" charset="0"/>
              </a:rPr>
              <a:t>PROPUESTA DE VISIÓN</a:t>
            </a:r>
            <a:endParaRPr lang="es-ES" sz="2000" dirty="0">
              <a:latin typeface="Times New Roman" panose="02020603050405020304" pitchFamily="18" charset="0"/>
              <a:cs typeface="Times New Roman" panose="02020603050405020304" pitchFamily="18" charset="0"/>
            </a:endParaRPr>
          </a:p>
        </p:txBody>
      </p:sp>
      <p:sp>
        <p:nvSpPr>
          <p:cNvPr id="10" name="Pergamino horizontal 9"/>
          <p:cNvSpPr/>
          <p:nvPr/>
        </p:nvSpPr>
        <p:spPr>
          <a:xfrm>
            <a:off x="263415" y="3990099"/>
            <a:ext cx="4324350" cy="2192337"/>
          </a:xfrm>
          <a:prstGeom prst="horizontalScroll">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EC" sz="1600" b="1" i="1" dirty="0">
                <a:effectLst/>
                <a:latin typeface="Times New Roman" panose="02020603050405020304" pitchFamily="18" charset="0"/>
                <a:ea typeface="Calibri" panose="020F0502020204030204" pitchFamily="34" charset="0"/>
                <a:cs typeface="Times New Roman" panose="02020603050405020304" pitchFamily="18" charset="0"/>
              </a:rPr>
              <a:t>“Ser la empresa líder en el mercado de comercialización de productos en libros e insumos educativos y oficina, manteniendo altos niveles de calidad, con excelente servicio al cliente, y con responsabilidad social.”</a:t>
            </a:r>
            <a:endParaRPr lang="es-EC" sz="1400" dirty="0">
              <a:effectLst/>
              <a:ea typeface="Calibri" panose="020F0502020204030204" pitchFamily="34" charset="0"/>
              <a:cs typeface="Times New Roman" panose="02020603050405020304" pitchFamily="18" charset="0"/>
            </a:endParaRPr>
          </a:p>
        </p:txBody>
      </p:sp>
      <p:graphicFrame>
        <p:nvGraphicFramePr>
          <p:cNvPr id="13" name="9 Tabla"/>
          <p:cNvGraphicFramePr>
            <a:graphicFrameLocks noGrp="1"/>
          </p:cNvGraphicFramePr>
          <p:nvPr>
            <p:extLst>
              <p:ext uri="{D42A27DB-BD31-4B8C-83A1-F6EECF244321}">
                <p14:modId xmlns:p14="http://schemas.microsoft.com/office/powerpoint/2010/main" val="1556202933"/>
              </p:ext>
            </p:extLst>
          </p:nvPr>
        </p:nvGraphicFramePr>
        <p:xfrm>
          <a:off x="4954136" y="1227733"/>
          <a:ext cx="3748428" cy="4613513"/>
        </p:xfrm>
        <a:graphic>
          <a:graphicData uri="http://schemas.openxmlformats.org/drawingml/2006/table">
            <a:tbl>
              <a:tblPr firstRow="1" bandRow="1">
                <a:tableStyleId>{5C22544A-7EE6-4342-B048-85BDC9FD1C3A}</a:tableStyleId>
              </a:tblPr>
              <a:tblGrid>
                <a:gridCol w="1874214"/>
                <a:gridCol w="1874214"/>
              </a:tblGrid>
              <a:tr h="631985">
                <a:tc>
                  <a:txBody>
                    <a:bodyPr/>
                    <a:lstStyle/>
                    <a:p>
                      <a:pPr algn="ctr"/>
                      <a:r>
                        <a:rPr lang="es-EC" sz="1600" dirty="0" smtClean="0">
                          <a:latin typeface="Times New Roman" panose="02020603050405020304" pitchFamily="18" charset="0"/>
                          <a:cs typeface="Times New Roman" panose="02020603050405020304" pitchFamily="18" charset="0"/>
                        </a:rPr>
                        <a:t>PROPUESTA  DE PRINCIPIOS</a:t>
                      </a:r>
                      <a:endParaRPr lang="es-EC" sz="1600" dirty="0">
                        <a:latin typeface="Times New Roman" panose="02020603050405020304" pitchFamily="18" charset="0"/>
                        <a:cs typeface="Times New Roman" panose="02020603050405020304" pitchFamily="18" charset="0"/>
                      </a:endParaRPr>
                    </a:p>
                  </a:txBody>
                  <a:tcPr/>
                </a:tc>
                <a:tc>
                  <a:txBody>
                    <a:bodyPr/>
                    <a:lstStyle/>
                    <a:p>
                      <a:pPr algn="ctr"/>
                      <a:r>
                        <a:rPr lang="es-EC" sz="1600" dirty="0" smtClean="0">
                          <a:latin typeface="Times New Roman" panose="02020603050405020304" pitchFamily="18" charset="0"/>
                          <a:cs typeface="Times New Roman" panose="02020603050405020304" pitchFamily="18" charset="0"/>
                        </a:rPr>
                        <a:t>PROPUESTA</a:t>
                      </a:r>
                      <a:r>
                        <a:rPr lang="es-EC" sz="1600" baseline="0" dirty="0" smtClean="0">
                          <a:latin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cs typeface="Times New Roman" panose="02020603050405020304" pitchFamily="18" charset="0"/>
                        </a:rPr>
                        <a:t>DE VALORES</a:t>
                      </a:r>
                      <a:endParaRPr lang="es-EC" sz="1600" dirty="0">
                        <a:latin typeface="Times New Roman" panose="02020603050405020304" pitchFamily="18" charset="0"/>
                        <a:cs typeface="Times New Roman" panose="02020603050405020304" pitchFamily="18" charset="0"/>
                      </a:endParaRPr>
                    </a:p>
                  </a:txBody>
                  <a:tcPr/>
                </a:tc>
              </a:tr>
              <a:tr h="442392">
                <a:tc rowSpan="2">
                  <a:txBody>
                    <a:bodyPr/>
                    <a:lstStyle/>
                    <a:p>
                      <a:pPr algn="ctr"/>
                      <a:endParaRPr lang="es-EC" sz="1400" dirty="0" smtClean="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CALIDAD</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s-EC" sz="1400" dirty="0" smtClean="0">
                          <a:latin typeface="Times New Roman" panose="02020603050405020304" pitchFamily="18" charset="0"/>
                          <a:cs typeface="Times New Roman" panose="02020603050405020304" pitchFamily="18" charset="0"/>
                        </a:rPr>
                        <a:t>HONESTIDAD </a:t>
                      </a:r>
                      <a:endParaRPr lang="es-EC" sz="1400" dirty="0">
                        <a:latin typeface="Times New Roman" panose="02020603050405020304" pitchFamily="18" charset="0"/>
                        <a:cs typeface="Times New Roman" panose="02020603050405020304" pitchFamily="18" charset="0"/>
                      </a:endParaRPr>
                    </a:p>
                  </a:txBody>
                  <a:tcPr/>
                </a:tc>
              </a:tr>
              <a:tr h="442392">
                <a:tc vMerge="1">
                  <a:txBody>
                    <a:bodyPr/>
                    <a:lstStyle/>
                    <a:p>
                      <a:endParaRPr lang="es-EC" dirty="0"/>
                    </a:p>
                  </a:txBody>
                  <a:tcPr/>
                </a:tc>
                <a:tc>
                  <a:txBody>
                    <a:bodyPr/>
                    <a:lstStyle/>
                    <a:p>
                      <a:pPr algn="ctr"/>
                      <a:r>
                        <a:rPr lang="es-EC" sz="1400" dirty="0" smtClean="0">
                          <a:latin typeface="Times New Roman" panose="02020603050405020304" pitchFamily="18" charset="0"/>
                          <a:cs typeface="Times New Roman" panose="02020603050405020304" pitchFamily="18" charset="0"/>
                        </a:rPr>
                        <a:t>LEALTAD</a:t>
                      </a:r>
                      <a:endParaRPr lang="es-EC" sz="1400" dirty="0">
                        <a:latin typeface="Times New Roman" panose="02020603050405020304" pitchFamily="18" charset="0"/>
                        <a:cs typeface="Times New Roman" panose="02020603050405020304" pitchFamily="18" charset="0"/>
                      </a:endParaRPr>
                    </a:p>
                  </a:txBody>
                  <a:tcPr/>
                </a:tc>
              </a:tr>
              <a:tr h="442392">
                <a:tc rowSpan="2">
                  <a:txBody>
                    <a:bodyPr/>
                    <a:lstStyle/>
                    <a:p>
                      <a:pPr algn="ctr"/>
                      <a:endParaRPr lang="es-EC" sz="1400" dirty="0" smtClean="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SERVICIO</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s-EC" sz="1400" dirty="0" smtClean="0">
                          <a:latin typeface="Times New Roman" panose="02020603050405020304" pitchFamily="18" charset="0"/>
                          <a:cs typeface="Times New Roman" panose="02020603050405020304" pitchFamily="18" charset="0"/>
                        </a:rPr>
                        <a:t>RESPETO</a:t>
                      </a:r>
                      <a:endParaRPr lang="es-EC" sz="1400" dirty="0">
                        <a:latin typeface="Times New Roman" panose="02020603050405020304" pitchFamily="18" charset="0"/>
                        <a:cs typeface="Times New Roman" panose="02020603050405020304" pitchFamily="18" charset="0"/>
                      </a:endParaRPr>
                    </a:p>
                  </a:txBody>
                  <a:tcPr/>
                </a:tc>
              </a:tr>
              <a:tr h="442392">
                <a:tc vMerge="1">
                  <a:txBody>
                    <a:bodyPr/>
                    <a:lstStyle/>
                    <a:p>
                      <a:endParaRPr lang="es-EC" dirty="0"/>
                    </a:p>
                  </a:txBody>
                  <a:tcPr/>
                </a:tc>
                <a:tc>
                  <a:txBody>
                    <a:bodyPr/>
                    <a:lstStyle/>
                    <a:p>
                      <a:pPr algn="ctr"/>
                      <a:r>
                        <a:rPr lang="es-EC" sz="1400" dirty="0" smtClean="0">
                          <a:latin typeface="Times New Roman" panose="02020603050405020304" pitchFamily="18" charset="0"/>
                          <a:cs typeface="Times New Roman" panose="02020603050405020304" pitchFamily="18" charset="0"/>
                        </a:rPr>
                        <a:t>SOLIDARIDAD</a:t>
                      </a:r>
                      <a:endParaRPr lang="es-EC" sz="1400" dirty="0">
                        <a:latin typeface="Times New Roman" panose="02020603050405020304" pitchFamily="18" charset="0"/>
                        <a:cs typeface="Times New Roman" panose="02020603050405020304" pitchFamily="18" charset="0"/>
                      </a:endParaRPr>
                    </a:p>
                  </a:txBody>
                  <a:tcPr/>
                </a:tc>
              </a:tr>
              <a:tr h="442392">
                <a:tc rowSpan="2">
                  <a:txBody>
                    <a:bodyPr/>
                    <a:lstStyle/>
                    <a:p>
                      <a:pPr algn="ctr"/>
                      <a:endParaRPr lang="es-EC" sz="1400" dirty="0" smtClean="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PULCRIDAD</a:t>
                      </a:r>
                    </a:p>
                    <a:p>
                      <a:pPr algn="ct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s-EC" sz="1400" dirty="0" smtClean="0">
                          <a:latin typeface="Times New Roman" panose="02020603050405020304" pitchFamily="18" charset="0"/>
                          <a:cs typeface="Times New Roman" panose="02020603050405020304" pitchFamily="18" charset="0"/>
                        </a:rPr>
                        <a:t>JUSTICIA</a:t>
                      </a:r>
                      <a:endParaRPr lang="es-EC" sz="1400" dirty="0">
                        <a:latin typeface="Times New Roman" panose="02020603050405020304" pitchFamily="18" charset="0"/>
                        <a:cs typeface="Times New Roman" panose="02020603050405020304" pitchFamily="18" charset="0"/>
                      </a:endParaRPr>
                    </a:p>
                  </a:txBody>
                  <a:tcPr/>
                </a:tc>
              </a:tr>
              <a:tr h="442392">
                <a:tc vMerge="1">
                  <a:txBody>
                    <a:bodyPr/>
                    <a:lstStyle/>
                    <a:p>
                      <a:endParaRPr lang="es-EC" dirty="0"/>
                    </a:p>
                  </a:txBody>
                  <a:tcPr/>
                </a:tc>
                <a:tc>
                  <a:txBody>
                    <a:bodyPr/>
                    <a:lstStyle/>
                    <a:p>
                      <a:pPr algn="ctr"/>
                      <a:r>
                        <a:rPr lang="es-EC" sz="1400" dirty="0" smtClean="0">
                          <a:latin typeface="Times New Roman" panose="02020603050405020304" pitchFamily="18" charset="0"/>
                          <a:cs typeface="Times New Roman" panose="02020603050405020304" pitchFamily="18" charset="0"/>
                        </a:rPr>
                        <a:t>TOLERANCIA</a:t>
                      </a:r>
                      <a:endParaRPr lang="es-EC" sz="1400" dirty="0">
                        <a:latin typeface="Times New Roman" panose="02020603050405020304" pitchFamily="18" charset="0"/>
                        <a:cs typeface="Times New Roman" panose="02020603050405020304" pitchFamily="18" charset="0"/>
                      </a:endParaRPr>
                    </a:p>
                  </a:txBody>
                  <a:tcPr/>
                </a:tc>
              </a:tr>
              <a:tr h="442392">
                <a:tc rowSpan="2">
                  <a:txBody>
                    <a:bodyPr/>
                    <a:lstStyle/>
                    <a:p>
                      <a:pPr algn="ctr"/>
                      <a:endParaRPr lang="es-EC" sz="1400" dirty="0" smtClean="0">
                        <a:latin typeface="Times New Roman" panose="02020603050405020304" pitchFamily="18" charset="0"/>
                        <a:cs typeface="Times New Roman" panose="02020603050405020304" pitchFamily="18" charset="0"/>
                      </a:endParaRPr>
                    </a:p>
                    <a:p>
                      <a:pPr algn="ctr"/>
                      <a:r>
                        <a:rPr lang="es-EC" sz="1400" dirty="0" smtClean="0">
                          <a:latin typeface="Times New Roman" panose="02020603050405020304" pitchFamily="18" charset="0"/>
                          <a:cs typeface="Times New Roman" panose="02020603050405020304" pitchFamily="18" charset="0"/>
                        </a:rPr>
                        <a:t>MEJORAMIENTO CONTINUO</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s-EC" sz="1400" dirty="0" smtClean="0">
                          <a:latin typeface="Times New Roman" panose="02020603050405020304" pitchFamily="18" charset="0"/>
                          <a:cs typeface="Times New Roman" panose="02020603050405020304" pitchFamily="18" charset="0"/>
                        </a:rPr>
                        <a:t>PUNTUALIDAD</a:t>
                      </a:r>
                      <a:endParaRPr lang="es-EC" sz="1400" dirty="0">
                        <a:latin typeface="Times New Roman" panose="02020603050405020304" pitchFamily="18" charset="0"/>
                        <a:cs typeface="Times New Roman" panose="02020603050405020304" pitchFamily="18" charset="0"/>
                      </a:endParaRPr>
                    </a:p>
                  </a:txBody>
                  <a:tcPr/>
                </a:tc>
              </a:tr>
              <a:tr h="442392">
                <a:tc vMerge="1">
                  <a:txBody>
                    <a:bodyPr/>
                    <a:lstStyle/>
                    <a:p>
                      <a:endParaRPr lang="es-EC" sz="1050" dirty="0">
                        <a:latin typeface="Times New Roman" panose="02020603050405020304" pitchFamily="18" charset="0"/>
                        <a:cs typeface="Times New Roman" panose="02020603050405020304" pitchFamily="18" charset="0"/>
                      </a:endParaRPr>
                    </a:p>
                  </a:txBody>
                  <a:tcPr/>
                </a:tc>
                <a:tc>
                  <a:txBody>
                    <a:bodyPr/>
                    <a:lstStyle/>
                    <a:p>
                      <a:pPr algn="ctr"/>
                      <a:r>
                        <a:rPr lang="es-EC" sz="1400" dirty="0" smtClean="0">
                          <a:latin typeface="Times New Roman" panose="02020603050405020304" pitchFamily="18" charset="0"/>
                          <a:cs typeface="Times New Roman" panose="02020603050405020304" pitchFamily="18" charset="0"/>
                        </a:rPr>
                        <a:t>RESPONSABILIDAD</a:t>
                      </a:r>
                    </a:p>
                  </a:txBody>
                  <a:tcPr/>
                </a:tc>
              </a:tr>
              <a:tr h="442392">
                <a:tc>
                  <a:txBody>
                    <a:bodyPr/>
                    <a:lstStyle/>
                    <a:p>
                      <a:pPr algn="ctr"/>
                      <a:r>
                        <a:rPr lang="es-EC" sz="1400" dirty="0" smtClean="0">
                          <a:latin typeface="Times New Roman" panose="02020603050405020304" pitchFamily="18" charset="0"/>
                          <a:cs typeface="Times New Roman" panose="02020603050405020304" pitchFamily="18" charset="0"/>
                        </a:rPr>
                        <a:t>ÉTICA</a:t>
                      </a:r>
                      <a:endParaRPr lang="es-EC" sz="1400" dirty="0">
                        <a:latin typeface="Times New Roman" panose="02020603050405020304" pitchFamily="18" charset="0"/>
                        <a:cs typeface="Times New Roman" panose="02020603050405020304" pitchFamily="18" charset="0"/>
                      </a:endParaRPr>
                    </a:p>
                  </a:txBody>
                  <a:tcPr/>
                </a:tc>
                <a:tc>
                  <a:txBody>
                    <a:bodyPr/>
                    <a:lstStyle/>
                    <a:p>
                      <a:pPr algn="ctr"/>
                      <a:r>
                        <a:rPr lang="es-EC" sz="1400" dirty="0" smtClean="0">
                          <a:latin typeface="Times New Roman" panose="02020603050405020304" pitchFamily="18" charset="0"/>
                          <a:cs typeface="Times New Roman" panose="02020603050405020304" pitchFamily="18" charset="0"/>
                        </a:rPr>
                        <a:t>COMPAÑERISMO</a:t>
                      </a:r>
                    </a:p>
                  </a:txBody>
                  <a:tcPr/>
                </a:tc>
              </a:tr>
            </a:tbl>
          </a:graphicData>
        </a:graphic>
      </p:graphicFrame>
    </p:spTree>
    <p:extLst>
      <p:ext uri="{BB962C8B-B14F-4D97-AF65-F5344CB8AC3E}">
        <p14:creationId xmlns:p14="http://schemas.microsoft.com/office/powerpoint/2010/main" val="510392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8144" y="249647"/>
            <a:ext cx="8229600" cy="355515"/>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kern="0" dirty="0" smtClean="0">
                <a:solidFill>
                  <a:schemeClr val="accent3"/>
                </a:solidFill>
                <a:latin typeface="Times New Roman" panose="02020603050405020304" pitchFamily="18" charset="0"/>
                <a:cs typeface="Times New Roman" panose="02020603050405020304" pitchFamily="18" charset="0"/>
              </a:rPr>
              <a:t>MAPA ESTRATÉGICO</a:t>
            </a:r>
            <a:endParaRPr lang="es-EC" kern="0"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pic>
        <p:nvPicPr>
          <p:cNvPr id="6" name="Imagen 5"/>
          <p:cNvPicPr/>
          <p:nvPr/>
        </p:nvPicPr>
        <p:blipFill>
          <a:blip r:embed="rId2"/>
          <a:srcRect l="1215" t="17154" r="17870" b="20457"/>
          <a:stretch>
            <a:fillRect/>
          </a:stretch>
        </p:blipFill>
        <p:spPr bwMode="auto">
          <a:xfrm>
            <a:off x="95534" y="791232"/>
            <a:ext cx="8952932" cy="5896171"/>
          </a:xfrm>
          <a:prstGeom prst="rect">
            <a:avLst/>
          </a:prstGeom>
          <a:noFill/>
          <a:ln w="9525">
            <a:noFill/>
            <a:miter lim="800000"/>
            <a:headEnd/>
            <a:tailEnd/>
          </a:ln>
        </p:spPr>
      </p:pic>
    </p:spTree>
    <p:extLst>
      <p:ext uri="{BB962C8B-B14F-4D97-AF65-F5344CB8AC3E}">
        <p14:creationId xmlns:p14="http://schemas.microsoft.com/office/powerpoint/2010/main" val="4179878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39088" y="2719893"/>
            <a:ext cx="8229600" cy="73299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kern="0" dirty="0" smtClean="0">
                <a:solidFill>
                  <a:schemeClr val="tx1"/>
                </a:solidFill>
                <a:latin typeface="Times New Roman" panose="02020603050405020304" pitchFamily="18" charset="0"/>
                <a:cs typeface="Times New Roman" panose="02020603050405020304" pitchFamily="18" charset="0"/>
                <a:hlinkClick r:id="rId2" action="ppaction://hlinkfile"/>
              </a:rPr>
              <a:t>BALANCED SCORECARD</a:t>
            </a:r>
            <a:endParaRPr lang="es-EC" kern="0" dirty="0">
              <a:solidFill>
                <a:schemeClr val="tx1"/>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IV</a:t>
            </a:r>
          </a:p>
        </p:txBody>
      </p:sp>
    </p:spTree>
    <p:extLst>
      <p:ext uri="{BB962C8B-B14F-4D97-AF65-F5344CB8AC3E}">
        <p14:creationId xmlns:p14="http://schemas.microsoft.com/office/powerpoint/2010/main" val="2089992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45660" y="463687"/>
            <a:ext cx="8639033" cy="478009"/>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kern="0" dirty="0" smtClean="0">
                <a:solidFill>
                  <a:schemeClr val="accent3"/>
                </a:solidFill>
                <a:latin typeface="Times New Roman" panose="02020603050405020304" pitchFamily="18" charset="0"/>
                <a:cs typeface="Times New Roman" panose="02020603050405020304" pitchFamily="18" charset="0"/>
              </a:rPr>
              <a:t>INICIATIVAS ESTRATÉGICAS / PROYECTOS</a:t>
            </a:r>
            <a:endParaRPr lang="es-EC" kern="0"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IV</a:t>
            </a:r>
          </a:p>
        </p:txBody>
      </p:sp>
      <p:graphicFrame>
        <p:nvGraphicFramePr>
          <p:cNvPr id="2" name="Tabla 1"/>
          <p:cNvGraphicFramePr>
            <a:graphicFrameLocks noGrp="1"/>
          </p:cNvGraphicFramePr>
          <p:nvPr>
            <p:extLst>
              <p:ext uri="{D42A27DB-BD31-4B8C-83A1-F6EECF244321}">
                <p14:modId xmlns:p14="http://schemas.microsoft.com/office/powerpoint/2010/main" val="1374173586"/>
              </p:ext>
            </p:extLst>
          </p:nvPr>
        </p:nvGraphicFramePr>
        <p:xfrm>
          <a:off x="439028" y="1037231"/>
          <a:ext cx="8227300" cy="4884608"/>
        </p:xfrm>
        <a:graphic>
          <a:graphicData uri="http://schemas.openxmlformats.org/drawingml/2006/table">
            <a:tbl>
              <a:tblPr firstRow="1" firstCol="1" bandRow="1">
                <a:tableStyleId>{5C22544A-7EE6-4342-B048-85BDC9FD1C3A}</a:tableStyleId>
              </a:tblPr>
              <a:tblGrid>
                <a:gridCol w="433369"/>
                <a:gridCol w="6301209"/>
                <a:gridCol w="1492722"/>
              </a:tblGrid>
              <a:tr h="183354">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INICIATIVAS ESTRATÉGICAS / PROYECTOS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USD</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DISEÑAR EL PLAN DE CUMPLIMIENTO FINANCIERO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smtClean="0">
                          <a:effectLst/>
                          <a:latin typeface="Times New Roman" panose="02020603050405020304" pitchFamily="18" charset="0"/>
                          <a:cs typeface="Times New Roman" panose="02020603050405020304" pitchFamily="18" charset="0"/>
                        </a:rPr>
                        <a:t> $          1.210,00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08441">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OPTIMIZAR EL PLAN DE VENTAS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1.360,00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366709">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DISEÑAR EL PLAN DE INCREMENTO DE PARTICIPACION DE MERCADO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1.310,00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08441">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DISEÑAR EL PROCESO DE COMPRAS ANUALES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1.230,00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3751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DISEÑAR EL PLAN DE ALIANZAS ESTRATEGICAS CON INSTITUCIONES EDUCATIVAS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1.400,00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08441">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DISEÑAR EL PLAN DE MARKETING ESTRATÉGICO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2.500,00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dirty="0">
                          <a:effectLst/>
                          <a:latin typeface="Times New Roman" panose="02020603050405020304" pitchFamily="18" charset="0"/>
                          <a:cs typeface="Times New Roman" panose="02020603050405020304" pitchFamily="18" charset="0"/>
                        </a:rPr>
                        <a:t>DISEÑAR EL PLAN DE FINANCIAMIENTO EMPRESARIAL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1.200,00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366709">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ELABORAR EL MANUAL DE PROCESOS DE COBRANZA EMPRESARIAL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1.110,00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dirty="0">
                          <a:effectLst/>
                          <a:latin typeface="Times New Roman" panose="02020603050405020304" pitchFamily="18" charset="0"/>
                          <a:cs typeface="Times New Roman" panose="02020603050405020304" pitchFamily="18" charset="0"/>
                        </a:rPr>
                        <a:t>ELABORAR EL MANUAL DE PROCESOS DE PAGO EMPRESARIAL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1.110,00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CREAR EL DEPARTAMENTO FINANCIERO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2.300,00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CREAR EL DEPARTAMENTO DE TALENTO HUMANO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2.300,00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DISEÑAR NUEVAS LÍNEAS DE PRODUCTO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1.700,00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ELABORAR UN PLAN DE ROTACIÓN DE MERCADERÍAS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1.210,00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366709">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DISEÑAR EL PLAN DE MEJORAMIENTO TECNOLÓGICO PARA LA EMPRESA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1.130,00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ELABORAR EL PLAN DE CAPACITACIÓN EMPRESARIAL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1.250,00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DESARROLLAR EL PROGRAMA DE PERFILES DE PUESTOS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1.150,00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38393">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17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just">
                        <a:lnSpc>
                          <a:spcPct val="107000"/>
                        </a:lnSpc>
                        <a:spcAft>
                          <a:spcPts val="0"/>
                        </a:spcAft>
                      </a:pPr>
                      <a:r>
                        <a:rPr lang="es-EC" sz="1200">
                          <a:effectLst/>
                          <a:latin typeface="Times New Roman" panose="02020603050405020304" pitchFamily="18" charset="0"/>
                          <a:cs typeface="Times New Roman" panose="02020603050405020304" pitchFamily="18" charset="0"/>
                        </a:rPr>
                        <a:t>DESARROLLAR EL PROGRAMA DE SUELDOS Y SALARIOS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a:txBody>
                    <a:bodyPr/>
                    <a:lstStyle/>
                    <a:p>
                      <a:pPr algn="ctr">
                        <a:lnSpc>
                          <a:spcPct val="107000"/>
                        </a:lnSpc>
                        <a:spcAft>
                          <a:spcPts val="0"/>
                        </a:spcAft>
                      </a:pPr>
                      <a:r>
                        <a:rPr lang="es-EC" sz="1100" dirty="0">
                          <a:effectLst/>
                          <a:latin typeface="Times New Roman" panose="02020603050405020304" pitchFamily="18" charset="0"/>
                          <a:cs typeface="Times New Roman" panose="02020603050405020304" pitchFamily="18" charset="0"/>
                        </a:rPr>
                        <a:t> $         1.150,00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r h="204328">
                <a:tc gridSpan="2">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TOTAL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c hMerge="1">
                  <a:txBody>
                    <a:bodyPr/>
                    <a:lstStyle/>
                    <a:p>
                      <a:endParaRPr lang="es-EC"/>
                    </a:p>
                  </a:txBody>
                  <a:tcPr/>
                </a:tc>
                <a:tc>
                  <a:txBody>
                    <a:bodyPr/>
                    <a:lstStyle/>
                    <a:p>
                      <a:pPr algn="ctr">
                        <a:lnSpc>
                          <a:spcPct val="107000"/>
                        </a:lnSpc>
                        <a:spcAft>
                          <a:spcPts val="0"/>
                        </a:spcAft>
                      </a:pPr>
                      <a:r>
                        <a:rPr lang="es-EC" sz="1100" b="1" dirty="0" smtClean="0">
                          <a:effectLst/>
                          <a:latin typeface="Times New Roman" panose="02020603050405020304" pitchFamily="18" charset="0"/>
                          <a:cs typeface="Times New Roman" panose="02020603050405020304" pitchFamily="18" charset="0"/>
                        </a:rPr>
                        <a:t>  $        24.620,00 </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209" marR="37209" marT="0" marB="0"/>
                </a:tc>
              </a:tr>
            </a:tbl>
          </a:graphicData>
        </a:graphic>
      </p:graphicFrame>
    </p:spTree>
    <p:extLst>
      <p:ext uri="{BB962C8B-B14F-4D97-AF65-F5344CB8AC3E}">
        <p14:creationId xmlns:p14="http://schemas.microsoft.com/office/powerpoint/2010/main" val="102167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88537"/>
            <a:ext cx="8229600" cy="626114"/>
          </a:xfrm>
        </p:spPr>
        <p:txBody>
          <a:bodyPr/>
          <a:lstStyle/>
          <a:p>
            <a:r>
              <a:rPr lang="es-EC" dirty="0" smtClean="0">
                <a:solidFill>
                  <a:schemeClr val="accent3"/>
                </a:solidFill>
                <a:latin typeface="Times New Roman" panose="02020603050405020304" pitchFamily="18" charset="0"/>
                <a:cs typeface="Times New Roman" panose="02020603050405020304" pitchFamily="18" charset="0"/>
              </a:rPr>
              <a:t>ANTECEDENTES / GIRO DEL NEGOCIO</a:t>
            </a:r>
            <a:endParaRPr lang="es-EC" dirty="0">
              <a:solidFill>
                <a:schemeClr val="accent3"/>
              </a:solidFill>
              <a:latin typeface="Times New Roman" panose="02020603050405020304" pitchFamily="18" charset="0"/>
              <a:cs typeface="Times New Roman" panose="02020603050405020304" pitchFamily="18" charset="0"/>
            </a:endParaRPr>
          </a:p>
        </p:txBody>
      </p:sp>
      <p:pic>
        <p:nvPicPr>
          <p:cNvPr id="2050" name="Picture 2" descr="https://encrypted-tbn2.gstatic.com/images?q=tbn:ANd9GcTT_VBzACFehvpGyS-A09JC3ak_m0-KFn9hat7vG8bbIPiZVKY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432" y="1241424"/>
            <a:ext cx="1641215" cy="1021380"/>
          </a:xfrm>
          <a:prstGeom prst="rect">
            <a:avLst/>
          </a:prstGeom>
          <a:noFill/>
          <a:extLst>
            <a:ext uri="{909E8E84-426E-40DD-AFC4-6F175D3DCCD1}">
              <a14:hiddenFill xmlns:a14="http://schemas.microsoft.com/office/drawing/2010/main">
                <a:solidFill>
                  <a:srgbClr val="FFFFFF"/>
                </a:solidFill>
              </a14:hiddenFill>
            </a:ext>
          </a:extLst>
        </p:spPr>
      </p:pic>
      <p:sp>
        <p:nvSpPr>
          <p:cNvPr id="5" name="14 Flecha derecha"/>
          <p:cNvSpPr/>
          <p:nvPr/>
        </p:nvSpPr>
        <p:spPr>
          <a:xfrm>
            <a:off x="1856096" y="1467191"/>
            <a:ext cx="777922" cy="7239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6" name="Picture 6" descr="http://upload.wikimedia.org/wikipedia/commons/c/c8/MapaSageo-Ecuador-Sto_Domin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726" y="1426771"/>
            <a:ext cx="1021379" cy="1021379"/>
          </a:xfrm>
          <a:prstGeom prst="rect">
            <a:avLst/>
          </a:prstGeom>
          <a:noFill/>
          <a:extLst>
            <a:ext uri="{909E8E84-426E-40DD-AFC4-6F175D3DCCD1}">
              <a14:hiddenFill xmlns:a14="http://schemas.microsoft.com/office/drawing/2010/main">
                <a:solidFill>
                  <a:srgbClr val="FFFFFF"/>
                </a:solidFill>
              </a14:hiddenFill>
            </a:ext>
          </a:extLst>
        </p:spPr>
      </p:pic>
      <p:sp>
        <p:nvSpPr>
          <p:cNvPr id="7" name="14 Flecha derecha"/>
          <p:cNvSpPr/>
          <p:nvPr/>
        </p:nvSpPr>
        <p:spPr>
          <a:xfrm>
            <a:off x="3850813" y="1467191"/>
            <a:ext cx="777922" cy="7239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6 Rectángulo"/>
          <p:cNvSpPr/>
          <p:nvPr/>
        </p:nvSpPr>
        <p:spPr>
          <a:xfrm>
            <a:off x="4726443" y="1567531"/>
            <a:ext cx="1060449" cy="52322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800" b="1" dirty="0" smtClean="0">
                <a:ln/>
                <a:solidFill>
                  <a:schemeClr val="accent3"/>
                </a:solidFill>
              </a:rPr>
              <a:t>2003</a:t>
            </a:r>
            <a:endParaRPr lang="es-ES" sz="2800" b="1" dirty="0">
              <a:ln/>
              <a:solidFill>
                <a:schemeClr val="accent3"/>
              </a:solidFill>
            </a:endParaRPr>
          </a:p>
        </p:txBody>
      </p:sp>
      <p:sp>
        <p:nvSpPr>
          <p:cNvPr id="9" name="14 Flecha derecha"/>
          <p:cNvSpPr/>
          <p:nvPr/>
        </p:nvSpPr>
        <p:spPr>
          <a:xfrm>
            <a:off x="5884600" y="1467191"/>
            <a:ext cx="777922" cy="7239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31 CuadroTexto"/>
          <p:cNvSpPr txBox="1"/>
          <p:nvPr/>
        </p:nvSpPr>
        <p:spPr>
          <a:xfrm>
            <a:off x="6760230" y="1629086"/>
            <a:ext cx="172867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1400" dirty="0" smtClean="0">
                <a:latin typeface="Times New Roman" panose="02020603050405020304" pitchFamily="18" charset="0"/>
                <a:cs typeface="Times New Roman" panose="02020603050405020304" pitchFamily="18" charset="0"/>
              </a:rPr>
              <a:t>Gerente General: Dra. Marithza Sevilla</a:t>
            </a:r>
          </a:p>
        </p:txBody>
      </p:sp>
      <p:sp>
        <p:nvSpPr>
          <p:cNvPr id="10" name="9 Flecha abajo"/>
          <p:cNvSpPr/>
          <p:nvPr/>
        </p:nvSpPr>
        <p:spPr>
          <a:xfrm>
            <a:off x="7330532" y="2191091"/>
            <a:ext cx="416173" cy="43204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2" name="31 CuadroTexto"/>
          <p:cNvSpPr txBox="1"/>
          <p:nvPr/>
        </p:nvSpPr>
        <p:spPr>
          <a:xfrm>
            <a:off x="6662522" y="2637128"/>
            <a:ext cx="182638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400" dirty="0">
                <a:latin typeface="Times New Roman" pitchFamily="18" charset="0"/>
                <a:cs typeface="Times New Roman" pitchFamily="18" charset="0"/>
              </a:rPr>
              <a:t>P</a:t>
            </a:r>
            <a:r>
              <a:rPr lang="es-EC" sz="1400" dirty="0" smtClean="0">
                <a:latin typeface="Times New Roman" pitchFamily="18" charset="0"/>
                <a:cs typeface="Times New Roman" pitchFamily="18" charset="0"/>
              </a:rPr>
              <a:t>roveedores </a:t>
            </a:r>
            <a:r>
              <a:rPr lang="es-EC" sz="1400" b="1" dirty="0">
                <a:latin typeface="Times New Roman" pitchFamily="18" charset="0"/>
                <a:cs typeface="Times New Roman" pitchFamily="18" charset="0"/>
              </a:rPr>
              <a:t>líderes</a:t>
            </a:r>
            <a:r>
              <a:rPr lang="es-EC" sz="1400" dirty="0">
                <a:latin typeface="Times New Roman" pitchFamily="18" charset="0"/>
                <a:cs typeface="Times New Roman" pitchFamily="18" charset="0"/>
              </a:rPr>
              <a:t> de textos en Lengua y Literatura a nivel local.</a:t>
            </a:r>
          </a:p>
        </p:txBody>
      </p:sp>
      <p:sp>
        <p:nvSpPr>
          <p:cNvPr id="14" name="14 Flecha derecha"/>
          <p:cNvSpPr/>
          <p:nvPr/>
        </p:nvSpPr>
        <p:spPr>
          <a:xfrm rot="10800000">
            <a:off x="4726442" y="2714542"/>
            <a:ext cx="1838371" cy="72390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5" name="31 CuadroTexto"/>
          <p:cNvSpPr txBox="1"/>
          <p:nvPr/>
        </p:nvSpPr>
        <p:spPr>
          <a:xfrm>
            <a:off x="3026120" y="2909752"/>
            <a:ext cx="1602615"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1600" b="1" dirty="0" smtClean="0">
                <a:latin typeface="Times New Roman" pitchFamily="18" charset="0"/>
                <a:cs typeface="Times New Roman" pitchFamily="18" charset="0"/>
              </a:rPr>
              <a:t>PRODUCTOS</a:t>
            </a:r>
            <a:endParaRPr lang="es-EC" sz="1600" b="1" dirty="0">
              <a:latin typeface="Times New Roman" pitchFamily="18" charset="0"/>
              <a:cs typeface="Times New Roman" pitchFamily="18" charset="0"/>
            </a:endParaRPr>
          </a:p>
        </p:txBody>
      </p:sp>
      <p:sp>
        <p:nvSpPr>
          <p:cNvPr id="17" name="16 Flecha abajo"/>
          <p:cNvSpPr/>
          <p:nvPr/>
        </p:nvSpPr>
        <p:spPr>
          <a:xfrm rot="1297257">
            <a:off x="2969371" y="3429996"/>
            <a:ext cx="416173" cy="43204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8" name="17 Flecha abajo"/>
          <p:cNvSpPr/>
          <p:nvPr/>
        </p:nvSpPr>
        <p:spPr>
          <a:xfrm rot="19654184">
            <a:off x="4190963" y="3413569"/>
            <a:ext cx="416173" cy="43204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31 CuadroTexto"/>
          <p:cNvSpPr txBox="1"/>
          <p:nvPr/>
        </p:nvSpPr>
        <p:spPr>
          <a:xfrm>
            <a:off x="2018837" y="3923518"/>
            <a:ext cx="1602615"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600" b="1" dirty="0" smtClean="0">
                <a:latin typeface="Times New Roman" pitchFamily="18" charset="0"/>
                <a:cs typeface="Times New Roman" pitchFamily="18" charset="0"/>
              </a:rPr>
              <a:t>TEXTOS ESCOLARES</a:t>
            </a:r>
            <a:endParaRPr lang="es-EC" sz="1600" b="1" dirty="0">
              <a:latin typeface="Times New Roman" pitchFamily="18" charset="0"/>
              <a:cs typeface="Times New Roman" pitchFamily="18" charset="0"/>
            </a:endParaRPr>
          </a:p>
        </p:txBody>
      </p:sp>
      <p:sp>
        <p:nvSpPr>
          <p:cNvPr id="20" name="31 CuadroTexto"/>
          <p:cNvSpPr txBox="1"/>
          <p:nvPr/>
        </p:nvSpPr>
        <p:spPr>
          <a:xfrm>
            <a:off x="4239774" y="3923519"/>
            <a:ext cx="1602615"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600" b="1" dirty="0" smtClean="0">
                <a:latin typeface="Times New Roman" pitchFamily="18" charset="0"/>
                <a:cs typeface="Times New Roman" pitchFamily="18" charset="0"/>
              </a:rPr>
              <a:t>ÚTILES ESCOLARES</a:t>
            </a:r>
            <a:endParaRPr lang="es-EC" sz="1600" b="1" dirty="0">
              <a:latin typeface="Times New Roman" pitchFamily="18" charset="0"/>
              <a:cs typeface="Times New Roman" pitchFamily="18" charset="0"/>
            </a:endParaRPr>
          </a:p>
        </p:txBody>
      </p:sp>
      <p:pic>
        <p:nvPicPr>
          <p:cNvPr id="16" name="Picture 2" descr="http://padelq.com/wp-content/uploads/2013/01/libro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626" y="4672068"/>
            <a:ext cx="1936187" cy="12101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lechenido.cl/var/lechenido/storage/images/cuidado-infantil/cuidado-5/etiquetar-los-utiles-escolares-de-los-ninos/5039-2-esl-ES/Etiquetar-los-utiles-escolares-de-los-ninos_full_inside_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911" y="4576075"/>
            <a:ext cx="2181225" cy="1557338"/>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a:t>
            </a:r>
          </a:p>
        </p:txBody>
      </p:sp>
    </p:spTree>
    <p:extLst>
      <p:ext uri="{BB962C8B-B14F-4D97-AF65-F5344CB8AC3E}">
        <p14:creationId xmlns:p14="http://schemas.microsoft.com/office/powerpoint/2010/main" val="2779551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8144" y="559558"/>
            <a:ext cx="8229600" cy="45004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kern="0" dirty="0" smtClean="0">
                <a:solidFill>
                  <a:schemeClr val="accent3"/>
                </a:solidFill>
                <a:latin typeface="Times New Roman" panose="02020603050405020304" pitchFamily="18" charset="0"/>
                <a:cs typeface="Times New Roman" panose="02020603050405020304" pitchFamily="18" charset="0"/>
              </a:rPr>
              <a:t>CONCLUSIONES Y RECOMENDACIONES</a:t>
            </a:r>
            <a:endParaRPr lang="es-EC" kern="0"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a:t>
            </a:r>
            <a:r>
              <a:rPr lang="es-ES" sz="2000" b="1" cap="all" dirty="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V</a:t>
            </a:r>
            <a:endPar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endParaRPr>
          </a:p>
        </p:txBody>
      </p:sp>
      <p:graphicFrame>
        <p:nvGraphicFramePr>
          <p:cNvPr id="7" name="9 Tabla"/>
          <p:cNvGraphicFramePr>
            <a:graphicFrameLocks noGrp="1"/>
          </p:cNvGraphicFramePr>
          <p:nvPr>
            <p:extLst>
              <p:ext uri="{D42A27DB-BD31-4B8C-83A1-F6EECF244321}">
                <p14:modId xmlns:p14="http://schemas.microsoft.com/office/powerpoint/2010/main" val="1304692842"/>
              </p:ext>
            </p:extLst>
          </p:nvPr>
        </p:nvGraphicFramePr>
        <p:xfrm>
          <a:off x="354840" y="1132765"/>
          <a:ext cx="8516204" cy="4612941"/>
        </p:xfrm>
        <a:graphic>
          <a:graphicData uri="http://schemas.openxmlformats.org/drawingml/2006/table">
            <a:tbl>
              <a:tblPr firstRow="1" bandRow="1">
                <a:tableStyleId>{93296810-A885-4BE3-A3E7-6D5BEEA58F35}</a:tableStyleId>
              </a:tblPr>
              <a:tblGrid>
                <a:gridCol w="4258102"/>
                <a:gridCol w="4258102"/>
              </a:tblGrid>
              <a:tr h="644366">
                <a:tc>
                  <a:txBody>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CONCLUSIONES</a:t>
                      </a:r>
                      <a:endParaRPr lang="es-EC" sz="1800" dirty="0">
                        <a:solidFill>
                          <a:schemeClr val="tx1"/>
                        </a:solidFill>
                        <a:latin typeface="Times New Roman" panose="02020603050405020304" pitchFamily="18" charset="0"/>
                        <a:cs typeface="Times New Roman" panose="02020603050405020304" pitchFamily="18" charset="0"/>
                      </a:endParaRPr>
                    </a:p>
                  </a:txBody>
                  <a:tcPr>
                    <a:solidFill>
                      <a:schemeClr val="accent5"/>
                    </a:solidFill>
                  </a:tcPr>
                </a:tc>
                <a:tc>
                  <a:txBody>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RECOMENDACIONES</a:t>
                      </a:r>
                      <a:endParaRPr lang="es-EC" sz="1800" dirty="0">
                        <a:solidFill>
                          <a:schemeClr val="tx1"/>
                        </a:solidFill>
                        <a:latin typeface="Times New Roman" panose="02020603050405020304" pitchFamily="18" charset="0"/>
                        <a:cs typeface="Times New Roman" panose="02020603050405020304" pitchFamily="18" charset="0"/>
                      </a:endParaRPr>
                    </a:p>
                  </a:txBody>
                  <a:tcPr>
                    <a:solidFill>
                      <a:srgbClr val="92D050"/>
                    </a:solidFill>
                  </a:tcPr>
                </a:tc>
              </a:tr>
              <a:tr h="1088147">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La falta de un diagnóstico estratégico situacional en el que se desenvuelve EDIPCENTRO, no ha permitido determinar, conocer y comprender el comportamiento del sector, obstaculizando la creación de estrategias y objetivos claros para llevar a cabo una administración adecuada.</a:t>
                      </a:r>
                    </a:p>
                  </a:txBody>
                  <a:tcPr>
                    <a:solidFill>
                      <a:schemeClr val="accent5"/>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Realizar un diagnóstico estratégico periódico del entorno y de la situación actual de la empresa, mediante recolección de información que le permita definir y diseñar las estrategias necesarias para mejorar su gestión y poder cumplir sus objetivos.</a:t>
                      </a:r>
                    </a:p>
                  </a:txBody>
                  <a:tcPr>
                    <a:solidFill>
                      <a:srgbClr val="92D050"/>
                    </a:solidFill>
                  </a:tcPr>
                </a:tc>
              </a:tr>
              <a:tr h="1636194">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La matriz de análisis FODA ha permitido demostrar que la empresa cuenta con fortalezas y oportunidades que le permiten disminuir las amenazas que se encuentran en el entorno y las debilidades internas, sin embargo éstas no han sido tomadas en cuenta por la Gerencia de la empresa, impidiendo de esta forma que se puedan tomar decisiones acertadas en favor del crecimiento y competitividad de EDIPCENTRO dentro del sector de librerías y papelerías.</a:t>
                      </a:r>
                    </a:p>
                  </a:txBody>
                  <a:tcPr>
                    <a:solidFill>
                      <a:schemeClr val="accent5"/>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Actualizar periódicamente la matriz de análisis FODA de la empresa, analizando mesurada y sistemáticamente todas las variables externas e internas, con el propósito de tener información veraz y actualizada para la toma de decisiones y creación de estrategias</a:t>
                      </a:r>
                      <a:r>
                        <a:rPr lang="es-EC" sz="1800" kern="1200" dirty="0" smtClean="0">
                          <a:solidFill>
                            <a:schemeClr val="dk1"/>
                          </a:solidFill>
                          <a:effectLst/>
                          <a:latin typeface="+mn-lt"/>
                          <a:ea typeface="+mn-ea"/>
                          <a:cs typeface="+mn-cs"/>
                        </a:rPr>
                        <a:t>.</a:t>
                      </a:r>
                    </a:p>
                  </a:txBody>
                  <a:tcPr>
                    <a:solidFill>
                      <a:srgbClr val="92D050"/>
                    </a:solidFill>
                  </a:tcPr>
                </a:tc>
              </a:tr>
              <a:tr h="1244234">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La carencia de un Direccionamiento Estratégico para la empresa, en el cual se mencione de forma clara y precisa la misión, visión, valores, principios, objetivos y estrategias; no le permite generar ventajas competitivas dentro del sector, y además, disminuye la motivación y desempeño del personal.</a:t>
                      </a:r>
                    </a:p>
                  </a:txBody>
                  <a:tcPr>
                    <a:solidFill>
                      <a:schemeClr val="accent5"/>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Utilizar el Direccionamiento Estratégico propuesto, como herramienta administrativa y generadora de una filosofía corporativa, para crear ventajas competitivas dentro del sector de librerías y papelerías; y mejorar el desempeño y motivación del personal.</a:t>
                      </a:r>
                    </a:p>
                  </a:txBody>
                  <a:tcPr>
                    <a:solidFill>
                      <a:srgbClr val="92D050"/>
                    </a:solidFill>
                  </a:tcPr>
                </a:tc>
              </a:tr>
            </a:tbl>
          </a:graphicData>
        </a:graphic>
      </p:graphicFrame>
    </p:spTree>
    <p:extLst>
      <p:ext uri="{BB962C8B-B14F-4D97-AF65-F5344CB8AC3E}">
        <p14:creationId xmlns:p14="http://schemas.microsoft.com/office/powerpoint/2010/main" val="2028310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8144" y="572869"/>
            <a:ext cx="8229600" cy="532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kern="0" dirty="0" smtClean="0">
                <a:solidFill>
                  <a:schemeClr val="accent3"/>
                </a:solidFill>
                <a:latin typeface="Times New Roman" panose="02020603050405020304" pitchFamily="18" charset="0"/>
                <a:cs typeface="Times New Roman" panose="02020603050405020304" pitchFamily="18" charset="0"/>
              </a:rPr>
              <a:t>CONCLUSIONES Y RECOMENDACIONES</a:t>
            </a:r>
            <a:endParaRPr lang="es-EC" kern="0"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a:t>
            </a:r>
            <a:r>
              <a:rPr lang="es-ES" sz="2000" b="1" cap="all" dirty="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V</a:t>
            </a:r>
            <a:endPar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endParaRPr>
          </a:p>
        </p:txBody>
      </p:sp>
      <p:graphicFrame>
        <p:nvGraphicFramePr>
          <p:cNvPr id="7" name="9 Tabla"/>
          <p:cNvGraphicFramePr>
            <a:graphicFrameLocks noGrp="1"/>
          </p:cNvGraphicFramePr>
          <p:nvPr>
            <p:extLst>
              <p:ext uri="{D42A27DB-BD31-4B8C-83A1-F6EECF244321}">
                <p14:modId xmlns:p14="http://schemas.microsoft.com/office/powerpoint/2010/main" val="2184743947"/>
              </p:ext>
            </p:extLst>
          </p:nvPr>
        </p:nvGraphicFramePr>
        <p:xfrm>
          <a:off x="341193" y="1214651"/>
          <a:ext cx="8516204" cy="4457074"/>
        </p:xfrm>
        <a:graphic>
          <a:graphicData uri="http://schemas.openxmlformats.org/drawingml/2006/table">
            <a:tbl>
              <a:tblPr firstRow="1" bandRow="1">
                <a:tableStyleId>{93296810-A885-4BE3-A3E7-6D5BEEA58F35}</a:tableStyleId>
              </a:tblPr>
              <a:tblGrid>
                <a:gridCol w="4258102"/>
                <a:gridCol w="4258102"/>
              </a:tblGrid>
              <a:tr h="679695">
                <a:tc>
                  <a:txBody>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CONCLUSIONES</a:t>
                      </a:r>
                      <a:endParaRPr lang="es-EC" sz="1800" dirty="0">
                        <a:solidFill>
                          <a:schemeClr val="tx1"/>
                        </a:solidFill>
                        <a:latin typeface="Times New Roman" panose="02020603050405020304" pitchFamily="18" charset="0"/>
                        <a:cs typeface="Times New Roman" panose="02020603050405020304" pitchFamily="18" charset="0"/>
                      </a:endParaRPr>
                    </a:p>
                  </a:txBody>
                  <a:tcPr>
                    <a:solidFill>
                      <a:schemeClr val="accent5"/>
                    </a:solidFill>
                  </a:tcPr>
                </a:tc>
                <a:tc>
                  <a:txBody>
                    <a:bodyPr/>
                    <a:lstStyle/>
                    <a:p>
                      <a:pPr algn="ctr"/>
                      <a:r>
                        <a:rPr lang="es-EC" sz="1800" dirty="0" smtClean="0">
                          <a:solidFill>
                            <a:schemeClr val="tx1"/>
                          </a:solidFill>
                          <a:latin typeface="Times New Roman" panose="02020603050405020304" pitchFamily="18" charset="0"/>
                          <a:cs typeface="Times New Roman" panose="02020603050405020304" pitchFamily="18" charset="0"/>
                        </a:rPr>
                        <a:t>RECOMENDACIONES</a:t>
                      </a:r>
                      <a:endParaRPr lang="es-EC" sz="1800" dirty="0">
                        <a:solidFill>
                          <a:schemeClr val="tx1"/>
                        </a:solidFill>
                        <a:latin typeface="Times New Roman" panose="02020603050405020304" pitchFamily="18" charset="0"/>
                        <a:cs typeface="Times New Roman" panose="02020603050405020304" pitchFamily="18" charset="0"/>
                      </a:endParaRPr>
                    </a:p>
                  </a:txBody>
                  <a:tcPr>
                    <a:solidFill>
                      <a:srgbClr val="92D050"/>
                    </a:solidFill>
                  </a:tcPr>
                </a:tc>
              </a:tr>
              <a:tr h="1247991">
                <a:tc>
                  <a:txBody>
                    <a:bodyPr/>
                    <a:lstStyle/>
                    <a:p>
                      <a:pPr marL="171450" lvl="0" indent="-171450" algn="just">
                        <a:buFont typeface="Arial" panose="020B0604020202020204" pitchFamily="34" charset="0"/>
                        <a:buChar cha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Desde la creación de la empresa no se ha implementado ningún sistema de gestión empresarial como el Cuadro de Mando Integral, ocasionando de esta manera que la Gerencia no pueda evaluar el desempeño y cumplimiento de los objetivos estratégicos y metas propuestas.</a:t>
                      </a:r>
                      <a:endParaRPr lang="es-EC"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5"/>
                    </a:solidFill>
                  </a:tcPr>
                </a:tc>
                <a:tc>
                  <a:txBody>
                    <a:bodyPr/>
                    <a:lstStyle/>
                    <a:p>
                      <a:pPr marL="171450" lvl="0" indent="-171450" algn="just">
                        <a:buFont typeface="Arial" panose="020B0604020202020204" pitchFamily="34" charset="0"/>
                        <a:buChar cha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Implementar y utilizar el Cuadro de Mando Integral o Balanced Scorecard en la administración de la empresa, para poder dar un seguimiento y control constante y puntual en tiempo real al cumplimiento de los objetivos estratégicos, y de esta forma lograr las metas propuestas y el desarrollo empresarial de EDIPCENTRO.</a:t>
                      </a:r>
                      <a:endParaRPr lang="es-EC"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rgbClr val="92D050"/>
                    </a:solidFill>
                  </a:tcPr>
                </a:tc>
              </a:tr>
              <a:tr h="897400">
                <a:tc>
                  <a:txBody>
                    <a:bodyPr/>
                    <a:lstStyle/>
                    <a:p>
                      <a:pPr marL="171450" lvl="0" indent="-171450" algn="just">
                        <a:buFont typeface="Arial" panose="020B0604020202020204" pitchFamily="34" charset="0"/>
                        <a:buChar cha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La empresa no cuenta con proyectos o planes de iniciativas estratégicas que le permitan desarrollarse y crecer dentro del sector de forma organizada y diferenciada.</a:t>
                      </a:r>
                    </a:p>
                  </a:txBody>
                  <a:tcPr>
                    <a:solidFill>
                      <a:schemeClr val="accent5"/>
                    </a:solidFill>
                  </a:tcPr>
                </a:tc>
                <a:tc>
                  <a:txBody>
                    <a:bodyPr/>
                    <a:lstStyle/>
                    <a:p>
                      <a:pPr marL="171450" lvl="0" indent="-171450" algn="just">
                        <a:buFont typeface="Arial" panose="020B0604020202020204" pitchFamily="34" charset="0"/>
                        <a:buChar cha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Ejecutar los proyectos o iniciativas estratégicas propuestas, para poder alcanzar el crecimiento diferenciado en el sector, verificando los objetivos de cada proyecto, la secuencia de sus actividades, presupuesto, tiempo y unidad de medida.</a:t>
                      </a:r>
                      <a:endParaRPr lang="es-EC"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rgbClr val="92D050"/>
                    </a:solidFill>
                  </a:tcPr>
                </a:tc>
              </a:tr>
              <a:tr h="1631988">
                <a:tc>
                  <a:txBody>
                    <a:bodyPr/>
                    <a:lstStyle/>
                    <a:p>
                      <a:pPr marL="171450" lvl="0" indent="-171450" algn="just">
                        <a:buFont typeface="Arial" panose="020B0604020202020204" pitchFamily="34" charset="0"/>
                        <a:buChar char="•"/>
                      </a:pPr>
                      <a:r>
                        <a:rPr lang="es-EC" sz="1200" kern="1200" dirty="0" smtClean="0">
                          <a:solidFill>
                            <a:schemeClr val="dk1"/>
                          </a:solidFill>
                          <a:effectLst/>
                          <a:latin typeface="Times New Roman" panose="02020603050405020304" pitchFamily="18" charset="0"/>
                          <a:ea typeface="+mn-ea"/>
                          <a:cs typeface="Times New Roman" panose="02020603050405020304" pitchFamily="18" charset="0"/>
                        </a:rPr>
                        <a:t>La ausencia de una planificación estratégica no ha permitido a la Gerencia de EDIPCENTRO, poder tomar adecuadas decisiones actuales y potenciar su fortalecimiento y éxito en el futuro.</a:t>
                      </a:r>
                      <a:endParaRPr lang="es-EC"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5"/>
                    </a:solidFill>
                  </a:tcPr>
                </a:tc>
                <a:tc>
                  <a:txBody>
                    <a:bodyPr/>
                    <a:lstStyle/>
                    <a:p>
                      <a:pPr marL="171450" lvl="0" indent="-171450" algn="just">
                        <a:buFont typeface="Arial" panose="020B0604020202020204" pitchFamily="34" charset="0"/>
                        <a:buChar char="•"/>
                      </a:pPr>
                      <a:r>
                        <a:rPr lang="es-EC" sz="1200" b="1" kern="1200" dirty="0" smtClean="0">
                          <a:solidFill>
                            <a:schemeClr val="dk1"/>
                          </a:solidFill>
                          <a:effectLst/>
                          <a:latin typeface="Times New Roman" panose="02020603050405020304" pitchFamily="18" charset="0"/>
                          <a:ea typeface="+mn-ea"/>
                          <a:cs typeface="Times New Roman" panose="02020603050405020304" pitchFamily="18" charset="0"/>
                        </a:rPr>
                        <a:t>Aplicar la planificación estratégica propuesta le permitirá a EDIPCENTRO y a su alta dirección la toma adecuada de decisiones, correr los riesgos elegidos, ejecutar las estrategias idóneas para hacer frente a los diversos cambios del entorno y reorganizar la empresa para el futuro, en busca constante del cumplimiento de su Misión y Visión, alcanzando las metas que le asegure un futuro exitoso en el sector de librerías y papelerías.</a:t>
                      </a:r>
                      <a:endParaRPr lang="es-EC" sz="1200" b="1"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rgbClr val="92D050"/>
                    </a:solidFill>
                  </a:tcPr>
                </a:tc>
              </a:tr>
            </a:tbl>
          </a:graphicData>
        </a:graphic>
      </p:graphicFrame>
    </p:spTree>
    <p:extLst>
      <p:ext uri="{BB962C8B-B14F-4D97-AF65-F5344CB8AC3E}">
        <p14:creationId xmlns:p14="http://schemas.microsoft.com/office/powerpoint/2010/main" val="11276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otalmundi.com/wp-content/uploads/2012/05/muchas-graci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1974" y="643946"/>
            <a:ext cx="5697941" cy="373784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190765" y="4381795"/>
            <a:ext cx="6960358" cy="1323439"/>
          </a:xfrm>
          <a:prstGeom prst="rect">
            <a:avLst/>
          </a:prstGeom>
          <a:noFill/>
        </p:spPr>
        <p:txBody>
          <a:bodyPr wrap="square" rtlCol="0">
            <a:spAutoFit/>
          </a:bodyPr>
          <a:lstStyle/>
          <a:p>
            <a:pPr algn="just"/>
            <a:r>
              <a:rPr lang="es-EC" sz="2000" b="1" i="1" dirty="0" smtClean="0">
                <a:latin typeface="Times New Roman" panose="02020603050405020304" pitchFamily="18" charset="0"/>
                <a:cs typeface="Times New Roman" panose="02020603050405020304" pitchFamily="18" charset="0"/>
              </a:rPr>
              <a:t>“Todos nuestros sueños se pueden convertir en realidad, si tenemos el coraje de perseguirlos”</a:t>
            </a:r>
          </a:p>
          <a:p>
            <a:endParaRPr lang="es-EC" sz="2000" dirty="0">
              <a:latin typeface="Times New Roman" panose="02020603050405020304" pitchFamily="18" charset="0"/>
              <a:cs typeface="Times New Roman" panose="02020603050405020304" pitchFamily="18" charset="0"/>
            </a:endParaRPr>
          </a:p>
          <a:p>
            <a:pPr algn="r"/>
            <a:r>
              <a:rPr lang="es-EC" sz="2000" i="1" dirty="0" smtClean="0">
                <a:latin typeface="Times New Roman" panose="02020603050405020304" pitchFamily="18" charset="0"/>
                <a:cs typeface="Times New Roman" panose="02020603050405020304" pitchFamily="18" charset="0"/>
              </a:rPr>
              <a:t>Walt Disney</a:t>
            </a:r>
            <a:endParaRPr lang="es-EC"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010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588537"/>
            <a:ext cx="8229600" cy="530579"/>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IDENTIFICACIÓN DEL PROBLEMA</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7" name="6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a:t>
            </a:r>
          </a:p>
        </p:txBody>
      </p:sp>
      <p:pic>
        <p:nvPicPr>
          <p:cNvPr id="8" name="Imagen 7"/>
          <p:cNvPicPr/>
          <p:nvPr/>
        </p:nvPicPr>
        <p:blipFill rotWithShape="1">
          <a:blip r:embed="rId2"/>
          <a:srcRect l="19062" t="20505" r="19442" b="9231"/>
          <a:stretch/>
        </p:blipFill>
        <p:spPr bwMode="auto">
          <a:xfrm>
            <a:off x="851218" y="1243966"/>
            <a:ext cx="7532929" cy="4564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6808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588537"/>
            <a:ext cx="8229600" cy="530579"/>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OBJETIVOS DEL ESTUDIO</a:t>
            </a:r>
            <a:endParaRPr lang="es-EC" dirty="0">
              <a:solidFill>
                <a:schemeClr val="accent3"/>
              </a:soli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3781462849"/>
              </p:ext>
            </p:extLst>
          </p:nvPr>
        </p:nvGraphicFramePr>
        <p:xfrm>
          <a:off x="459475" y="1274169"/>
          <a:ext cx="8425218" cy="4717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a:t>
            </a:r>
          </a:p>
        </p:txBody>
      </p:sp>
    </p:spTree>
    <p:extLst>
      <p:ext uri="{BB962C8B-B14F-4D97-AF65-F5344CB8AC3E}">
        <p14:creationId xmlns:p14="http://schemas.microsoft.com/office/powerpoint/2010/main" val="909317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a:t>
            </a:r>
          </a:p>
        </p:txBody>
      </p:sp>
      <p:sp>
        <p:nvSpPr>
          <p:cNvPr id="5" name="Título 1"/>
          <p:cNvSpPr>
            <a:spLocks noGrp="1"/>
          </p:cNvSpPr>
          <p:nvPr>
            <p:ph type="title"/>
          </p:nvPr>
        </p:nvSpPr>
        <p:spPr>
          <a:xfrm>
            <a:off x="457200" y="588537"/>
            <a:ext cx="8229600" cy="530579"/>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DIAGNÓSTICO SITUACIONAL</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6" name="38 Rectángulo"/>
          <p:cNvSpPr/>
          <p:nvPr/>
        </p:nvSpPr>
        <p:spPr>
          <a:xfrm>
            <a:off x="3060036" y="1243966"/>
            <a:ext cx="336459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ANÁLISIS </a:t>
            </a:r>
            <a:r>
              <a:rPr lang="es-ES" sz="2400" dirty="0">
                <a:latin typeface="Times New Roman" panose="02020603050405020304" pitchFamily="18" charset="0"/>
                <a:cs typeface="Times New Roman" panose="02020603050405020304" pitchFamily="18" charset="0"/>
              </a:rPr>
              <a:t>EXTERNO</a:t>
            </a:r>
          </a:p>
        </p:txBody>
      </p:sp>
      <p:graphicFrame>
        <p:nvGraphicFramePr>
          <p:cNvPr id="2" name="Diagrama 1"/>
          <p:cNvGraphicFramePr/>
          <p:nvPr>
            <p:extLst>
              <p:ext uri="{D42A27DB-BD31-4B8C-83A1-F6EECF244321}">
                <p14:modId xmlns:p14="http://schemas.microsoft.com/office/powerpoint/2010/main" val="954437823"/>
              </p:ext>
            </p:extLst>
          </p:nvPr>
        </p:nvGraphicFramePr>
        <p:xfrm>
          <a:off x="1184856" y="1860640"/>
          <a:ext cx="77015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323948" y="1823515"/>
            <a:ext cx="384390" cy="4093428"/>
          </a:xfrm>
          <a:prstGeom prst="rect">
            <a:avLst/>
          </a:prstGeom>
          <a:noFill/>
        </p:spPr>
        <p:txBody>
          <a:bodyPr vert="horz" wrap="square" rtlCol="0">
            <a:spAutoFit/>
          </a:bodyPr>
          <a:lstStyle/>
          <a:p>
            <a:pPr algn="ctr"/>
            <a:r>
              <a:rPr lang="es-EC" sz="2000" dirty="0" smtClean="0">
                <a:solidFill>
                  <a:srgbClr val="0070C0"/>
                </a:solidFill>
                <a:latin typeface="Times New Roman" panose="02020603050405020304" pitchFamily="18" charset="0"/>
                <a:cs typeface="Times New Roman" panose="02020603050405020304" pitchFamily="18" charset="0"/>
              </a:rPr>
              <a:t>M</a:t>
            </a:r>
          </a:p>
          <a:p>
            <a:pPr algn="ctr"/>
            <a:r>
              <a:rPr lang="es-EC" sz="2000" dirty="0" smtClean="0">
                <a:solidFill>
                  <a:srgbClr val="0070C0"/>
                </a:solidFill>
                <a:latin typeface="Times New Roman" panose="02020603050405020304" pitchFamily="18" charset="0"/>
                <a:cs typeface="Times New Roman" panose="02020603050405020304" pitchFamily="18" charset="0"/>
              </a:rPr>
              <a:t>A</a:t>
            </a:r>
          </a:p>
          <a:p>
            <a:pPr algn="ctr"/>
            <a:r>
              <a:rPr lang="es-EC" sz="2000" dirty="0" smtClean="0">
                <a:solidFill>
                  <a:srgbClr val="0070C0"/>
                </a:solidFill>
                <a:latin typeface="Times New Roman" panose="02020603050405020304" pitchFamily="18" charset="0"/>
                <a:cs typeface="Times New Roman" panose="02020603050405020304" pitchFamily="18" charset="0"/>
              </a:rPr>
              <a:t>C</a:t>
            </a:r>
          </a:p>
          <a:p>
            <a:pPr algn="ctr"/>
            <a:r>
              <a:rPr lang="es-EC" sz="2000" dirty="0" smtClean="0">
                <a:solidFill>
                  <a:srgbClr val="0070C0"/>
                </a:solidFill>
                <a:latin typeface="Times New Roman" panose="02020603050405020304" pitchFamily="18" charset="0"/>
                <a:cs typeface="Times New Roman" panose="02020603050405020304" pitchFamily="18" charset="0"/>
              </a:rPr>
              <a:t>R</a:t>
            </a:r>
          </a:p>
          <a:p>
            <a:pPr algn="ctr"/>
            <a:r>
              <a:rPr lang="es-EC" sz="2000" dirty="0" smtClean="0">
                <a:solidFill>
                  <a:srgbClr val="0070C0"/>
                </a:solidFill>
                <a:latin typeface="Times New Roman" panose="02020603050405020304" pitchFamily="18" charset="0"/>
                <a:cs typeface="Times New Roman" panose="02020603050405020304" pitchFamily="18" charset="0"/>
              </a:rPr>
              <a:t>O</a:t>
            </a:r>
          </a:p>
          <a:p>
            <a:pPr algn="ctr"/>
            <a:r>
              <a:rPr lang="es-EC" sz="2000" dirty="0" smtClean="0">
                <a:solidFill>
                  <a:srgbClr val="0070C0"/>
                </a:solidFill>
                <a:latin typeface="Times New Roman" panose="02020603050405020304" pitchFamily="18" charset="0"/>
                <a:cs typeface="Times New Roman" panose="02020603050405020304" pitchFamily="18" charset="0"/>
              </a:rPr>
              <a:t>A</a:t>
            </a:r>
          </a:p>
          <a:p>
            <a:pPr algn="ctr"/>
            <a:r>
              <a:rPr lang="es-EC" sz="2000" dirty="0" smtClean="0">
                <a:solidFill>
                  <a:srgbClr val="0070C0"/>
                </a:solidFill>
                <a:latin typeface="Times New Roman" panose="02020603050405020304" pitchFamily="18" charset="0"/>
                <a:cs typeface="Times New Roman" panose="02020603050405020304" pitchFamily="18" charset="0"/>
              </a:rPr>
              <a:t>M</a:t>
            </a:r>
          </a:p>
          <a:p>
            <a:pPr algn="ctr"/>
            <a:r>
              <a:rPr lang="es-EC" sz="2000" dirty="0" smtClean="0">
                <a:solidFill>
                  <a:srgbClr val="0070C0"/>
                </a:solidFill>
                <a:latin typeface="Times New Roman" panose="02020603050405020304" pitchFamily="18" charset="0"/>
                <a:cs typeface="Times New Roman" panose="02020603050405020304" pitchFamily="18" charset="0"/>
              </a:rPr>
              <a:t>B</a:t>
            </a:r>
          </a:p>
          <a:p>
            <a:pPr algn="ctr"/>
            <a:r>
              <a:rPr lang="es-EC" sz="2000" dirty="0" smtClean="0">
                <a:solidFill>
                  <a:srgbClr val="0070C0"/>
                </a:solidFill>
                <a:latin typeface="Times New Roman" panose="02020603050405020304" pitchFamily="18" charset="0"/>
                <a:cs typeface="Times New Roman" panose="02020603050405020304" pitchFamily="18" charset="0"/>
              </a:rPr>
              <a:t>I</a:t>
            </a:r>
          </a:p>
          <a:p>
            <a:pPr algn="ctr"/>
            <a:r>
              <a:rPr lang="es-EC" sz="2000" dirty="0" smtClean="0">
                <a:solidFill>
                  <a:srgbClr val="0070C0"/>
                </a:solidFill>
                <a:latin typeface="Times New Roman" panose="02020603050405020304" pitchFamily="18" charset="0"/>
                <a:cs typeface="Times New Roman" panose="02020603050405020304" pitchFamily="18" charset="0"/>
              </a:rPr>
              <a:t>E</a:t>
            </a:r>
          </a:p>
          <a:p>
            <a:pPr algn="ctr"/>
            <a:r>
              <a:rPr lang="es-EC" sz="2000" dirty="0" smtClean="0">
                <a:solidFill>
                  <a:srgbClr val="0070C0"/>
                </a:solidFill>
                <a:latin typeface="Times New Roman" panose="02020603050405020304" pitchFamily="18" charset="0"/>
                <a:cs typeface="Times New Roman" panose="02020603050405020304" pitchFamily="18" charset="0"/>
              </a:rPr>
              <a:t>N</a:t>
            </a:r>
          </a:p>
          <a:p>
            <a:pPr algn="ctr"/>
            <a:r>
              <a:rPr lang="es-EC" sz="2000" dirty="0" smtClean="0">
                <a:solidFill>
                  <a:srgbClr val="0070C0"/>
                </a:solidFill>
                <a:latin typeface="Times New Roman" panose="02020603050405020304" pitchFamily="18" charset="0"/>
                <a:cs typeface="Times New Roman" panose="02020603050405020304" pitchFamily="18" charset="0"/>
              </a:rPr>
              <a:t>T</a:t>
            </a:r>
          </a:p>
          <a:p>
            <a:pPr algn="ctr"/>
            <a:r>
              <a:rPr lang="es-EC" sz="2000" dirty="0" smtClean="0">
                <a:solidFill>
                  <a:srgbClr val="0070C0"/>
                </a:solidFill>
                <a:latin typeface="Times New Roman" panose="02020603050405020304" pitchFamily="18" charset="0"/>
                <a:cs typeface="Times New Roman" panose="02020603050405020304" pitchFamily="18" charset="0"/>
              </a:rPr>
              <a:t>E</a:t>
            </a:r>
            <a:endParaRPr lang="es-EC"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161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a:t>
            </a:r>
          </a:p>
        </p:txBody>
      </p:sp>
      <p:grpSp>
        <p:nvGrpSpPr>
          <p:cNvPr id="9" name="5 Grupo"/>
          <p:cNvGrpSpPr/>
          <p:nvPr/>
        </p:nvGrpSpPr>
        <p:grpSpPr>
          <a:xfrm>
            <a:off x="706097" y="1326524"/>
            <a:ext cx="7781079" cy="4706330"/>
            <a:chOff x="430662" y="744790"/>
            <a:chExt cx="8912079" cy="5336940"/>
          </a:xfrm>
        </p:grpSpPr>
        <p:cxnSp>
          <p:nvCxnSpPr>
            <p:cNvPr id="10" name="6 Conector recto de flecha"/>
            <p:cNvCxnSpPr>
              <a:endCxn id="20" idx="0"/>
            </p:cNvCxnSpPr>
            <p:nvPr/>
          </p:nvCxnSpPr>
          <p:spPr>
            <a:xfrm rot="5400000">
              <a:off x="4862515" y="2397910"/>
              <a:ext cx="347665" cy="2"/>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cxnSp>
          <p:nvCxnSpPr>
            <p:cNvPr id="11" name="7 Conector recto de flecha"/>
            <p:cNvCxnSpPr>
              <a:endCxn id="20" idx="2"/>
            </p:cNvCxnSpPr>
            <p:nvPr/>
          </p:nvCxnSpPr>
          <p:spPr>
            <a:xfrm rot="5400000" flipH="1" flipV="1">
              <a:off x="4642643" y="4607727"/>
              <a:ext cx="786612" cy="794"/>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cxnSp>
          <p:nvCxnSpPr>
            <p:cNvPr id="12" name="8 Conector recto de flecha"/>
            <p:cNvCxnSpPr/>
            <p:nvPr/>
          </p:nvCxnSpPr>
          <p:spPr>
            <a:xfrm>
              <a:off x="3087650" y="3392588"/>
              <a:ext cx="591374" cy="2280"/>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sp>
          <p:nvSpPr>
            <p:cNvPr id="13" name="28 Rectángulo"/>
            <p:cNvSpPr/>
            <p:nvPr/>
          </p:nvSpPr>
          <p:spPr>
            <a:xfrm>
              <a:off x="430662" y="2571745"/>
              <a:ext cx="2643207" cy="164307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a:solidFill>
                    <a:schemeClr val="tx1"/>
                  </a:solidFill>
                  <a:latin typeface="Times New Roman" panose="02020603050405020304" pitchFamily="18" charset="0"/>
                  <a:cs typeface="Times New Roman" panose="02020603050405020304" pitchFamily="18" charset="0"/>
                </a:rPr>
                <a:t>PROVEEDORES</a:t>
              </a: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p:txBody>
        </p:sp>
        <p:grpSp>
          <p:nvGrpSpPr>
            <p:cNvPr id="14" name="10 Grupo"/>
            <p:cNvGrpSpPr/>
            <p:nvPr/>
          </p:nvGrpSpPr>
          <p:grpSpPr>
            <a:xfrm>
              <a:off x="3679024" y="2571744"/>
              <a:ext cx="2714644" cy="1643074"/>
              <a:chOff x="3679024" y="2571744"/>
              <a:chExt cx="2714644" cy="1643074"/>
            </a:xfrm>
          </p:grpSpPr>
          <p:cxnSp>
            <p:nvCxnSpPr>
              <p:cNvPr id="19" name="21 Conector recto de flecha"/>
              <p:cNvCxnSpPr/>
              <p:nvPr/>
            </p:nvCxnSpPr>
            <p:spPr>
              <a:xfrm rot="10800000">
                <a:off x="4857752" y="3359546"/>
                <a:ext cx="357190" cy="67470"/>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sp>
            <p:nvSpPr>
              <p:cNvPr id="20" name="23 Rectángulo"/>
              <p:cNvSpPr/>
              <p:nvPr/>
            </p:nvSpPr>
            <p:spPr>
              <a:xfrm>
                <a:off x="3679024" y="2571744"/>
                <a:ext cx="2714644" cy="16430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r>
                  <a:rPr lang="es-EC" sz="1400" dirty="0">
                    <a:solidFill>
                      <a:schemeClr val="tx1"/>
                    </a:solidFill>
                    <a:latin typeface="Times New Roman" panose="02020603050405020304" pitchFamily="18" charset="0"/>
                    <a:cs typeface="Times New Roman" panose="02020603050405020304" pitchFamily="18" charset="0"/>
                  </a:rPr>
                  <a:t>COMPETENCIA</a:t>
                </a: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marL="342900" indent="-342900" algn="ctr">
                  <a:buFont typeface="Wingdings" pitchFamily="2" charset="2"/>
                  <a:buChar char="ü"/>
                </a:pPr>
                <a:endParaRPr lang="es-EC" sz="1400" dirty="0">
                  <a:solidFill>
                    <a:schemeClr val="tx1"/>
                  </a:solidFill>
                  <a:latin typeface="Times New Roman" panose="02020603050405020304" pitchFamily="18" charset="0"/>
                  <a:cs typeface="Times New Roman" panose="02020603050405020304" pitchFamily="18" charset="0"/>
                </a:endParaRPr>
              </a:p>
            </p:txBody>
          </p:sp>
        </p:grpSp>
        <p:sp>
          <p:nvSpPr>
            <p:cNvPr id="15" name="19 Rectángulo"/>
            <p:cNvSpPr/>
            <p:nvPr/>
          </p:nvSpPr>
          <p:spPr>
            <a:xfrm>
              <a:off x="3679024" y="744790"/>
              <a:ext cx="2714644" cy="1479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400" dirty="0" smtClean="0">
                <a:solidFill>
                  <a:schemeClr val="tx1"/>
                </a:solidFill>
                <a:latin typeface="Times New Roman" panose="02020603050405020304" pitchFamily="18" charset="0"/>
                <a:cs typeface="Times New Roman" panose="02020603050405020304" pitchFamily="18" charset="0"/>
              </a:endParaRPr>
            </a:p>
            <a:p>
              <a:pPr algn="ctr"/>
              <a:r>
                <a:rPr lang="es-EC" sz="1400" dirty="0" smtClean="0">
                  <a:solidFill>
                    <a:schemeClr val="tx1"/>
                  </a:solidFill>
                  <a:latin typeface="Times New Roman" panose="02020603050405020304" pitchFamily="18" charset="0"/>
                  <a:cs typeface="Times New Roman" panose="02020603050405020304" pitchFamily="18" charset="0"/>
                </a:rPr>
                <a:t>NUEVA </a:t>
              </a:r>
              <a:r>
                <a:rPr lang="es-EC" sz="1400" dirty="0">
                  <a:solidFill>
                    <a:schemeClr val="tx1"/>
                  </a:solidFill>
                  <a:latin typeface="Times New Roman" panose="02020603050405020304" pitchFamily="18" charset="0"/>
                  <a:cs typeface="Times New Roman" panose="02020603050405020304" pitchFamily="18" charset="0"/>
                </a:rPr>
                <a:t>COMPETENCIA</a:t>
              </a:r>
            </a:p>
            <a:p>
              <a:endParaRPr lang="es-EC" sz="1400" dirty="0">
                <a:solidFill>
                  <a:schemeClr val="tx1"/>
                </a:solidFill>
                <a:latin typeface="Times New Roman" panose="02020603050405020304" pitchFamily="18" charset="0"/>
                <a:cs typeface="Times New Roman" panose="02020603050405020304" pitchFamily="18" charset="0"/>
              </a:endParaRPr>
            </a:p>
            <a:p>
              <a:endParaRPr lang="es-EC" sz="1400" dirty="0">
                <a:solidFill>
                  <a:schemeClr val="tx1"/>
                </a:solidFill>
                <a:latin typeface="Times New Roman" panose="02020603050405020304" pitchFamily="18" charset="0"/>
                <a:cs typeface="Times New Roman" panose="02020603050405020304" pitchFamily="18" charset="0"/>
              </a:endParaRPr>
            </a:p>
            <a:p>
              <a:endParaRPr lang="es-EC" sz="1400"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itchFamily="2" charset="2"/>
                <a:buChar char="ü"/>
              </a:pP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6" name="17 Rectángulo"/>
            <p:cNvSpPr/>
            <p:nvPr/>
          </p:nvSpPr>
          <p:spPr>
            <a:xfrm>
              <a:off x="3679025" y="4714884"/>
              <a:ext cx="2713549" cy="13668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s-EC" sz="1400" dirty="0">
                <a:solidFill>
                  <a:schemeClr val="tx1"/>
                </a:solidFill>
                <a:latin typeface="Times New Roman" panose="02020603050405020304" pitchFamily="18" charset="0"/>
                <a:cs typeface="Times New Roman" panose="02020603050405020304" pitchFamily="18" charset="0"/>
              </a:endParaRPr>
            </a:p>
            <a:p>
              <a:endParaRPr lang="es-EC" sz="1400" dirty="0">
                <a:solidFill>
                  <a:schemeClr val="tx1"/>
                </a:solidFill>
                <a:latin typeface="Times New Roman" panose="02020603050405020304" pitchFamily="18" charset="0"/>
                <a:cs typeface="Times New Roman" panose="02020603050405020304" pitchFamily="18" charset="0"/>
              </a:endParaRPr>
            </a:p>
            <a:p>
              <a:pPr algn="ctr"/>
              <a:r>
                <a:rPr lang="es-EC" sz="1400" dirty="0">
                  <a:solidFill>
                    <a:schemeClr val="tx1"/>
                  </a:solidFill>
                  <a:latin typeface="Times New Roman" panose="02020603050405020304" pitchFamily="18" charset="0"/>
                  <a:cs typeface="Times New Roman" panose="02020603050405020304" pitchFamily="18" charset="0"/>
                </a:rPr>
                <a:t>SUSTITUTOS</a:t>
              </a: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p:txBody>
        </p:sp>
        <p:cxnSp>
          <p:nvCxnSpPr>
            <p:cNvPr id="17" name="13 Conector recto de flecha"/>
            <p:cNvCxnSpPr>
              <a:stCxn id="18" idx="1"/>
            </p:cNvCxnSpPr>
            <p:nvPr/>
          </p:nvCxnSpPr>
          <p:spPr>
            <a:xfrm flipH="1">
              <a:off x="6393672" y="3392588"/>
              <a:ext cx="392904" cy="693"/>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sp>
          <p:nvSpPr>
            <p:cNvPr id="18" name="15 Rectángulo"/>
            <p:cNvSpPr/>
            <p:nvPr/>
          </p:nvSpPr>
          <p:spPr>
            <a:xfrm>
              <a:off x="6786576" y="2570358"/>
              <a:ext cx="2556165" cy="16444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a:solidFill>
                    <a:schemeClr val="tx1"/>
                  </a:solidFill>
                  <a:latin typeface="Times New Roman" panose="02020603050405020304" pitchFamily="18" charset="0"/>
                  <a:cs typeface="Times New Roman" panose="02020603050405020304" pitchFamily="18" charset="0"/>
                </a:rPr>
                <a:t>CLIENTES</a:t>
              </a: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a:p>
              <a:pPr algn="ctr"/>
              <a:endParaRPr lang="es-EC" sz="1400" dirty="0">
                <a:solidFill>
                  <a:schemeClr val="tx1"/>
                </a:solidFill>
                <a:latin typeface="Times New Roman" panose="02020603050405020304" pitchFamily="18" charset="0"/>
                <a:cs typeface="Times New Roman" panose="02020603050405020304" pitchFamily="18" charset="0"/>
              </a:endParaRPr>
            </a:p>
          </p:txBody>
        </p:sp>
      </p:grpSp>
      <p:pic>
        <p:nvPicPr>
          <p:cNvPr id="28" name="Imagen 27"/>
          <p:cNvPicPr/>
          <p:nvPr/>
        </p:nvPicPr>
        <p:blipFill rotWithShape="1">
          <a:blip r:embed="rId2"/>
          <a:srcRect l="53565" t="41569" r="18853" b="32968"/>
          <a:stretch/>
        </p:blipFill>
        <p:spPr bwMode="auto">
          <a:xfrm>
            <a:off x="3669856" y="3331447"/>
            <a:ext cx="2113479" cy="840884"/>
          </a:xfrm>
          <a:prstGeom prst="rect">
            <a:avLst/>
          </a:prstGeom>
          <a:ln>
            <a:solidFill>
              <a:schemeClr val="bg1"/>
            </a:solidFill>
          </a:ln>
          <a:extLst>
            <a:ext uri="{53640926-AAD7-44D8-BBD7-CCE9431645EC}">
              <a14:shadowObscured xmlns:a14="http://schemas.microsoft.com/office/drawing/2010/main"/>
            </a:ext>
          </a:extLst>
        </p:spPr>
      </p:pic>
      <p:pic>
        <p:nvPicPr>
          <p:cNvPr id="30" name="Imagen 29"/>
          <p:cNvPicPr/>
          <p:nvPr/>
        </p:nvPicPr>
        <p:blipFill rotWithShape="1">
          <a:blip r:embed="rId3"/>
          <a:srcRect l="59672" t="47280" r="19841" b="25391"/>
          <a:stretch/>
        </p:blipFill>
        <p:spPr bwMode="auto">
          <a:xfrm>
            <a:off x="1091444" y="3359557"/>
            <a:ext cx="1546517" cy="905184"/>
          </a:xfrm>
          <a:prstGeom prst="rect">
            <a:avLst/>
          </a:prstGeom>
          <a:ln>
            <a:solidFill>
              <a:schemeClr val="bg1"/>
            </a:solidFill>
          </a:ln>
          <a:extLst>
            <a:ext uri="{53640926-AAD7-44D8-BBD7-CCE9431645EC}">
              <a14:shadowObscured xmlns:a14="http://schemas.microsoft.com/office/drawing/2010/main"/>
            </a:ext>
          </a:extLst>
        </p:spPr>
      </p:pic>
      <p:pic>
        <p:nvPicPr>
          <p:cNvPr id="31" name="Imagen 30"/>
          <p:cNvPicPr/>
          <p:nvPr/>
        </p:nvPicPr>
        <p:blipFill rotWithShape="1">
          <a:blip r:embed="rId4"/>
          <a:srcRect l="28399" t="22904" r="29797" b="16858"/>
          <a:stretch/>
        </p:blipFill>
        <p:spPr bwMode="auto">
          <a:xfrm>
            <a:off x="6619950" y="3291172"/>
            <a:ext cx="1572184" cy="1041954"/>
          </a:xfrm>
          <a:prstGeom prst="rect">
            <a:avLst/>
          </a:prstGeom>
          <a:ln>
            <a:noFill/>
          </a:ln>
          <a:extLst>
            <a:ext uri="{53640926-AAD7-44D8-BBD7-CCE9431645EC}">
              <a14:shadowObscured xmlns:a14="http://schemas.microsoft.com/office/drawing/2010/main"/>
            </a:ext>
          </a:extLst>
        </p:spPr>
      </p:pic>
      <p:pic>
        <p:nvPicPr>
          <p:cNvPr id="36" name="Imagen 35"/>
          <p:cNvPicPr/>
          <p:nvPr/>
        </p:nvPicPr>
        <p:blipFill rotWithShape="1">
          <a:blip r:embed="rId5"/>
          <a:srcRect l="22401" t="22590" r="25388" b="12466"/>
          <a:stretch/>
        </p:blipFill>
        <p:spPr bwMode="auto">
          <a:xfrm>
            <a:off x="3797933" y="5103192"/>
            <a:ext cx="1857325" cy="835977"/>
          </a:xfrm>
          <a:prstGeom prst="rect">
            <a:avLst/>
          </a:prstGeom>
          <a:ln>
            <a:noFill/>
          </a:ln>
          <a:extLst>
            <a:ext uri="{53640926-AAD7-44D8-BBD7-CCE9431645EC}">
              <a14:shadowObscured xmlns:a14="http://schemas.microsoft.com/office/drawing/2010/main"/>
            </a:ext>
          </a:extLst>
        </p:spPr>
      </p:pic>
      <p:pic>
        <p:nvPicPr>
          <p:cNvPr id="38" name="Imagen 37"/>
          <p:cNvPicPr/>
          <p:nvPr/>
        </p:nvPicPr>
        <p:blipFill rotWithShape="1">
          <a:blip r:embed="rId2"/>
          <a:srcRect l="53565" t="32221" r="18853" b="59501"/>
          <a:stretch/>
        </p:blipFill>
        <p:spPr bwMode="auto">
          <a:xfrm>
            <a:off x="3640951" y="1666354"/>
            <a:ext cx="2142384" cy="368507"/>
          </a:xfrm>
          <a:prstGeom prst="rect">
            <a:avLst/>
          </a:prstGeom>
          <a:ln>
            <a:solidFill>
              <a:schemeClr val="bg1"/>
            </a:solidFill>
          </a:ln>
          <a:extLst>
            <a:ext uri="{53640926-AAD7-44D8-BBD7-CCE9431645EC}">
              <a14:shadowObscured xmlns:a14="http://schemas.microsoft.com/office/drawing/2010/main"/>
            </a:ext>
          </a:extLst>
        </p:spPr>
      </p:pic>
      <p:pic>
        <p:nvPicPr>
          <p:cNvPr id="39" name="Imagen 38"/>
          <p:cNvPicPr/>
          <p:nvPr/>
        </p:nvPicPr>
        <p:blipFill rotWithShape="1">
          <a:blip r:embed="rId2"/>
          <a:srcRect l="53565" t="64561" r="18853" b="23642"/>
          <a:stretch/>
        </p:blipFill>
        <p:spPr bwMode="auto">
          <a:xfrm>
            <a:off x="3783480" y="2009906"/>
            <a:ext cx="1999855" cy="406910"/>
          </a:xfrm>
          <a:prstGeom prst="rect">
            <a:avLst/>
          </a:prstGeom>
          <a:ln>
            <a:solidFill>
              <a:schemeClr val="bg1"/>
            </a:solidFill>
          </a:ln>
          <a:extLst>
            <a:ext uri="{53640926-AAD7-44D8-BBD7-CCE9431645EC}">
              <a14:shadowObscured xmlns:a14="http://schemas.microsoft.com/office/drawing/2010/main"/>
            </a:ext>
          </a:extLst>
        </p:spPr>
      </p:pic>
      <p:sp>
        <p:nvSpPr>
          <p:cNvPr id="23" name="38 Rectángulo"/>
          <p:cNvSpPr/>
          <p:nvPr/>
        </p:nvSpPr>
        <p:spPr>
          <a:xfrm>
            <a:off x="2556818" y="626695"/>
            <a:ext cx="432830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ANÁLISIS DE LA INDUSTRIA</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591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a:t>
            </a:r>
          </a:p>
        </p:txBody>
      </p:sp>
      <p:sp>
        <p:nvSpPr>
          <p:cNvPr id="6" name="38 Rectángulo"/>
          <p:cNvSpPr/>
          <p:nvPr/>
        </p:nvSpPr>
        <p:spPr>
          <a:xfrm>
            <a:off x="3047157" y="450587"/>
            <a:ext cx="336459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ANÁLISIS INTERNO</a:t>
            </a:r>
            <a:endParaRPr lang="es-ES" sz="2400" dirty="0">
              <a:latin typeface="Times New Roman" panose="02020603050405020304" pitchFamily="18" charset="0"/>
              <a:cs typeface="Times New Roman" panose="02020603050405020304" pitchFamily="18" charset="0"/>
            </a:endParaRPr>
          </a:p>
        </p:txBody>
      </p:sp>
      <p:sp>
        <p:nvSpPr>
          <p:cNvPr id="9" name="38 Rectángulo"/>
          <p:cNvSpPr/>
          <p:nvPr/>
        </p:nvSpPr>
        <p:spPr>
          <a:xfrm>
            <a:off x="327566" y="1084383"/>
            <a:ext cx="3364599" cy="369332"/>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es-ES" dirty="0" smtClean="0">
                <a:latin typeface="Times New Roman" panose="02020603050405020304" pitchFamily="18" charset="0"/>
                <a:cs typeface="Times New Roman" panose="02020603050405020304" pitchFamily="18" charset="0"/>
              </a:rPr>
              <a:t>CAPACIDADES</a:t>
            </a:r>
            <a:endParaRPr lang="es-ES" dirty="0">
              <a:latin typeface="Times New Roman" panose="02020603050405020304" pitchFamily="18" charset="0"/>
              <a:cs typeface="Times New Roman" panose="02020603050405020304" pitchFamily="18" charset="0"/>
            </a:endParaRPr>
          </a:p>
        </p:txBody>
      </p:sp>
      <p:sp>
        <p:nvSpPr>
          <p:cNvPr id="10" name="38 Rectángulo"/>
          <p:cNvSpPr/>
          <p:nvPr/>
        </p:nvSpPr>
        <p:spPr>
          <a:xfrm>
            <a:off x="327566" y="1590317"/>
            <a:ext cx="2719592" cy="30777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1400" dirty="0" smtClean="0">
                <a:latin typeface="Times New Roman" panose="02020603050405020304" pitchFamily="18" charset="0"/>
                <a:cs typeface="Times New Roman" panose="02020603050405020304" pitchFamily="18" charset="0"/>
              </a:rPr>
              <a:t>ADMINISTRATIVA</a:t>
            </a:r>
            <a:endParaRPr lang="es-ES" sz="1400" dirty="0">
              <a:latin typeface="Times New Roman" panose="02020603050405020304" pitchFamily="18" charset="0"/>
              <a:cs typeface="Times New Roman" panose="02020603050405020304" pitchFamily="18" charset="0"/>
            </a:endParaRPr>
          </a:p>
        </p:txBody>
      </p:sp>
      <p:sp>
        <p:nvSpPr>
          <p:cNvPr id="14" name="38 Rectángulo"/>
          <p:cNvSpPr/>
          <p:nvPr/>
        </p:nvSpPr>
        <p:spPr>
          <a:xfrm>
            <a:off x="3369660" y="1590317"/>
            <a:ext cx="2719592" cy="307777"/>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1400" dirty="0" smtClean="0">
                <a:latin typeface="Times New Roman" panose="02020603050405020304" pitchFamily="18" charset="0"/>
                <a:cs typeface="Times New Roman" panose="02020603050405020304" pitchFamily="18" charset="0"/>
              </a:rPr>
              <a:t>FINANCIERA</a:t>
            </a:r>
            <a:endParaRPr lang="es-ES" sz="1400" dirty="0">
              <a:latin typeface="Times New Roman" panose="02020603050405020304" pitchFamily="18" charset="0"/>
              <a:cs typeface="Times New Roman" panose="02020603050405020304" pitchFamily="18" charset="0"/>
            </a:endParaRPr>
          </a:p>
        </p:txBody>
      </p:sp>
      <p:sp>
        <p:nvSpPr>
          <p:cNvPr id="15" name="38 Rectángulo"/>
          <p:cNvSpPr/>
          <p:nvPr/>
        </p:nvSpPr>
        <p:spPr>
          <a:xfrm>
            <a:off x="6328874" y="1590317"/>
            <a:ext cx="2719592" cy="30777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es-ES" sz="1400" dirty="0" smtClean="0">
                <a:latin typeface="Times New Roman" panose="02020603050405020304" pitchFamily="18" charset="0"/>
                <a:cs typeface="Times New Roman" panose="02020603050405020304" pitchFamily="18" charset="0"/>
              </a:rPr>
              <a:t>COMERCIALIZACIÓN</a:t>
            </a:r>
            <a:endParaRPr lang="es-ES" sz="1400" dirty="0">
              <a:latin typeface="Times New Roman" panose="02020603050405020304" pitchFamily="18" charset="0"/>
              <a:cs typeface="Times New Roman" panose="02020603050405020304" pitchFamily="18" charset="0"/>
            </a:endParaRPr>
          </a:p>
        </p:txBody>
      </p:sp>
      <p:sp>
        <p:nvSpPr>
          <p:cNvPr id="16" name="38 Rectángulo"/>
          <p:cNvSpPr/>
          <p:nvPr/>
        </p:nvSpPr>
        <p:spPr>
          <a:xfrm>
            <a:off x="327566" y="3713185"/>
            <a:ext cx="2719592" cy="30777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es-ES" sz="1400" dirty="0" smtClean="0">
                <a:latin typeface="Times New Roman" panose="02020603050405020304" pitchFamily="18" charset="0"/>
                <a:cs typeface="Times New Roman" panose="02020603050405020304" pitchFamily="18" charset="0"/>
              </a:rPr>
              <a:t>TALENTO HUMANO</a:t>
            </a:r>
            <a:endParaRPr lang="es-ES" sz="1400" dirty="0">
              <a:latin typeface="Times New Roman" panose="02020603050405020304" pitchFamily="18" charset="0"/>
              <a:cs typeface="Times New Roman" panose="02020603050405020304" pitchFamily="18" charset="0"/>
            </a:endParaRPr>
          </a:p>
        </p:txBody>
      </p:sp>
      <p:sp>
        <p:nvSpPr>
          <p:cNvPr id="17" name="38 Rectángulo"/>
          <p:cNvSpPr/>
          <p:nvPr/>
        </p:nvSpPr>
        <p:spPr>
          <a:xfrm>
            <a:off x="6328874" y="3713185"/>
            <a:ext cx="2719592" cy="30777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s-ES" sz="1400" dirty="0" smtClean="0">
                <a:latin typeface="Times New Roman" panose="02020603050405020304" pitchFamily="18" charset="0"/>
                <a:cs typeface="Times New Roman" panose="02020603050405020304" pitchFamily="18" charset="0"/>
              </a:rPr>
              <a:t>TECNOLÓGICA</a:t>
            </a:r>
            <a:endParaRPr lang="es-ES" sz="1400" dirty="0">
              <a:latin typeface="Times New Roman" panose="02020603050405020304" pitchFamily="18" charset="0"/>
              <a:cs typeface="Times New Roman" panose="02020603050405020304" pitchFamily="18" charset="0"/>
            </a:endParaRPr>
          </a:p>
        </p:txBody>
      </p:sp>
      <p:pic>
        <p:nvPicPr>
          <p:cNvPr id="18" name="Imagen 17"/>
          <p:cNvPicPr/>
          <p:nvPr/>
        </p:nvPicPr>
        <p:blipFill rotWithShape="1">
          <a:blip r:embed="rId2"/>
          <a:srcRect l="32985" t="26041" r="25917" b="18427"/>
          <a:stretch/>
        </p:blipFill>
        <p:spPr bwMode="auto">
          <a:xfrm>
            <a:off x="327566" y="1962677"/>
            <a:ext cx="2719591" cy="1685925"/>
          </a:xfrm>
          <a:prstGeom prst="rect">
            <a:avLst/>
          </a:prstGeom>
          <a:ln>
            <a:noFill/>
          </a:ln>
          <a:extLst>
            <a:ext uri="{53640926-AAD7-44D8-BBD7-CCE9431645EC}">
              <a14:shadowObscured xmlns:a14="http://schemas.microsoft.com/office/drawing/2010/main"/>
            </a:ext>
          </a:extLst>
        </p:spPr>
      </p:pic>
      <p:pic>
        <p:nvPicPr>
          <p:cNvPr id="20" name="Imagen 19"/>
          <p:cNvPicPr/>
          <p:nvPr/>
        </p:nvPicPr>
        <p:blipFill rotWithShape="1">
          <a:blip r:embed="rId3"/>
          <a:srcRect l="21519" t="19452" r="22390" b="8387"/>
          <a:stretch/>
        </p:blipFill>
        <p:spPr bwMode="auto">
          <a:xfrm>
            <a:off x="6509290" y="1962677"/>
            <a:ext cx="2358759" cy="1643596"/>
          </a:xfrm>
          <a:prstGeom prst="rect">
            <a:avLst/>
          </a:prstGeom>
          <a:ln>
            <a:noFill/>
          </a:ln>
          <a:extLst>
            <a:ext uri="{53640926-AAD7-44D8-BBD7-CCE9431645EC}">
              <a14:shadowObscured xmlns:a14="http://schemas.microsoft.com/office/drawing/2010/main"/>
            </a:ext>
          </a:extLst>
        </p:spPr>
      </p:pic>
      <p:pic>
        <p:nvPicPr>
          <p:cNvPr id="36" name="Imagen 35"/>
          <p:cNvPicPr/>
          <p:nvPr/>
        </p:nvPicPr>
        <p:blipFill rotWithShape="1">
          <a:blip r:embed="rId4" cstate="print">
            <a:extLst>
              <a:ext uri="{28A0092B-C50C-407E-A947-70E740481C1C}">
                <a14:useLocalDpi xmlns:a14="http://schemas.microsoft.com/office/drawing/2010/main" val="0"/>
              </a:ext>
            </a:extLst>
          </a:blip>
          <a:srcRect l="25888" t="25573" r="31123" b="46578"/>
          <a:stretch/>
        </p:blipFill>
        <p:spPr bwMode="auto">
          <a:xfrm>
            <a:off x="308610" y="4085545"/>
            <a:ext cx="2729865" cy="1877373"/>
          </a:xfrm>
          <a:prstGeom prst="rect">
            <a:avLst/>
          </a:prstGeom>
          <a:ln>
            <a:noFill/>
          </a:ln>
          <a:extLst>
            <a:ext uri="{53640926-AAD7-44D8-BBD7-CCE9431645EC}">
              <a14:shadowObscured xmlns:a14="http://schemas.microsoft.com/office/drawing/2010/main"/>
            </a:ext>
          </a:extLst>
        </p:spPr>
      </p:pic>
      <p:pic>
        <p:nvPicPr>
          <p:cNvPr id="37" name="Imagen 36"/>
          <p:cNvPicPr/>
          <p:nvPr/>
        </p:nvPicPr>
        <p:blipFill rotWithShape="1">
          <a:blip r:embed="rId5"/>
          <a:srcRect l="7479" t="24252" r="34002" b="38192"/>
          <a:stretch/>
        </p:blipFill>
        <p:spPr bwMode="auto">
          <a:xfrm>
            <a:off x="6328873" y="4262908"/>
            <a:ext cx="2719592" cy="1573145"/>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6"/>
          <a:srcRect l="34572" t="19138" r="35442" b="8387"/>
          <a:stretch/>
        </p:blipFill>
        <p:spPr bwMode="auto">
          <a:xfrm>
            <a:off x="3369660" y="1962677"/>
            <a:ext cx="2719592" cy="4129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753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41435" y="159199"/>
            <a:ext cx="8229600" cy="36603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kern="0" dirty="0" smtClean="0">
                <a:solidFill>
                  <a:schemeClr val="accent3"/>
                </a:solidFill>
                <a:latin typeface="Times New Roman" panose="02020603050405020304" pitchFamily="18" charset="0"/>
                <a:cs typeface="Times New Roman" panose="02020603050405020304" pitchFamily="18" charset="0"/>
              </a:rPr>
              <a:t>MATRIZ FODA</a:t>
            </a:r>
            <a:endParaRPr lang="es-EC" kern="0"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50" t="14411" r="23060" b="8772"/>
          <a:stretch/>
        </p:blipFill>
        <p:spPr bwMode="auto">
          <a:xfrm>
            <a:off x="624298" y="682388"/>
            <a:ext cx="8046737" cy="530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07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588537"/>
            <a:ext cx="8229600" cy="530579"/>
          </a:xfrm>
        </p:spPr>
        <p:txBody>
          <a:bodyPr/>
          <a:lstStyle/>
          <a:p>
            <a:pPr algn="ctr"/>
            <a:r>
              <a:rPr lang="es-EC" dirty="0" smtClean="0">
                <a:solidFill>
                  <a:schemeClr val="accent3"/>
                </a:solidFill>
                <a:latin typeface="Times New Roman" panose="02020603050405020304" pitchFamily="18" charset="0"/>
                <a:cs typeface="Times New Roman" panose="02020603050405020304" pitchFamily="18" charset="0"/>
              </a:rPr>
              <a:t>MATRICES ESTRATÉGICAS FODO FADA</a:t>
            </a:r>
            <a:endParaRPr lang="es-EC" dirty="0">
              <a:solidFill>
                <a:schemeClr val="accent3"/>
              </a:solidFill>
              <a:latin typeface="Times New Roman" panose="02020603050405020304" pitchFamily="18" charset="0"/>
              <a:cs typeface="Times New Roman" panose="02020603050405020304" pitchFamily="18" charset="0"/>
            </a:endParaRPr>
          </a:p>
        </p:txBody>
      </p:sp>
      <p:sp>
        <p:nvSpPr>
          <p:cNvPr id="5" name="3 Rectángulo"/>
          <p:cNvSpPr/>
          <p:nvPr/>
        </p:nvSpPr>
        <p:spPr>
          <a:xfrm>
            <a:off x="6885125" y="63577"/>
            <a:ext cx="2163341" cy="40011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2000" b="1" cap="all" spc="0" dirty="0" smtClean="0">
                <a:ln w="9000" cmpd="sng">
                  <a:solidFill>
                    <a:schemeClr val="accent3">
                      <a:lumMod val="50000"/>
                    </a:schemeClr>
                  </a:solidFill>
                  <a:prstDash val="solid"/>
                </a:ln>
                <a:solidFill>
                  <a:srgbClr val="92D050"/>
                </a:solidFill>
                <a:effectLst>
                  <a:reflection blurRad="12700" stA="28000" endPos="45000" dist="1000" dir="5400000" sy="-100000" algn="bl" rotWithShape="0"/>
                </a:effectLst>
              </a:rPr>
              <a:t>CAPÍTULO III</a:t>
            </a:r>
          </a:p>
        </p:txBody>
      </p:sp>
      <p:sp>
        <p:nvSpPr>
          <p:cNvPr id="6" name="38 Rectángulo"/>
          <p:cNvSpPr/>
          <p:nvPr/>
        </p:nvSpPr>
        <p:spPr>
          <a:xfrm>
            <a:off x="666564" y="1243966"/>
            <a:ext cx="336459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s-ES" sz="2400" dirty="0" smtClean="0">
                <a:latin typeface="Times New Roman" panose="02020603050405020304" pitchFamily="18" charset="0"/>
                <a:cs typeface="Times New Roman" panose="02020603050405020304" pitchFamily="18" charset="0"/>
              </a:rPr>
              <a:t>MATRIZ FO</a:t>
            </a:r>
            <a:endParaRPr lang="es-ES" sz="2400"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713463387"/>
              </p:ext>
            </p:extLst>
          </p:nvPr>
        </p:nvGraphicFramePr>
        <p:xfrm>
          <a:off x="666564" y="1830481"/>
          <a:ext cx="7767991" cy="4216400"/>
        </p:xfrm>
        <a:graphic>
          <a:graphicData uri="http://schemas.openxmlformats.org/drawingml/2006/table">
            <a:tbl>
              <a:tblPr firstRow="1" firstCol="1" bandRow="1">
                <a:tableStyleId>{5C22544A-7EE6-4342-B048-85BDC9FD1C3A}</a:tableStyleId>
              </a:tblPr>
              <a:tblGrid>
                <a:gridCol w="886103"/>
                <a:gridCol w="453991"/>
                <a:gridCol w="453991"/>
                <a:gridCol w="454903"/>
                <a:gridCol w="454903"/>
                <a:gridCol w="454903"/>
                <a:gridCol w="454903"/>
                <a:gridCol w="454903"/>
                <a:gridCol w="454903"/>
                <a:gridCol w="454903"/>
                <a:gridCol w="557917"/>
                <a:gridCol w="557917"/>
                <a:gridCol w="557917"/>
                <a:gridCol w="557917"/>
                <a:gridCol w="557917"/>
              </a:tblGrid>
              <a:tr h="867342">
                <a:tc>
                  <a:txBody>
                    <a:bodyPr/>
                    <a:lstStyle/>
                    <a:p>
                      <a:pPr algn="r">
                        <a:lnSpc>
                          <a:spcPct val="150000"/>
                        </a:lnSpc>
                        <a:spcAft>
                          <a:spcPts val="0"/>
                        </a:spcAft>
                      </a:pPr>
                      <a:r>
                        <a:rPr lang="es-EC" sz="1200">
                          <a:effectLst/>
                        </a:rPr>
                        <a:t>O</a:t>
                      </a:r>
                      <a:endParaRPr lang="es-EC" sz="1100">
                        <a:effectLst/>
                      </a:endParaRPr>
                    </a:p>
                    <a:p>
                      <a:pPr>
                        <a:lnSpc>
                          <a:spcPct val="150000"/>
                        </a:lnSpc>
                        <a:spcAft>
                          <a:spcPts val="800"/>
                        </a:spcAft>
                      </a:pPr>
                      <a:r>
                        <a:rPr lang="es-EC" sz="1200">
                          <a:effectLst/>
                        </a:rPr>
                        <a:t> </a:t>
                      </a:r>
                      <a:endParaRPr lang="es-EC" sz="1100">
                        <a:effectLst/>
                      </a:endParaRPr>
                    </a:p>
                    <a:p>
                      <a:pPr>
                        <a:lnSpc>
                          <a:spcPct val="150000"/>
                        </a:lnSpc>
                        <a:spcAft>
                          <a:spcPts val="800"/>
                        </a:spcAft>
                      </a:pPr>
                      <a:r>
                        <a:rPr lang="es-EC" sz="1200">
                          <a:effectLst/>
                        </a:rPr>
                        <a: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O14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43">
                <a:tc>
                  <a:txBody>
                    <a:bodyPr/>
                    <a:lstStyle/>
                    <a:p>
                      <a:pPr>
                        <a:lnSpc>
                          <a:spcPct val="150000"/>
                        </a:lnSpc>
                        <a:spcAft>
                          <a:spcPts val="0"/>
                        </a:spcAft>
                      </a:pPr>
                      <a:r>
                        <a:rPr lang="es-EC" sz="1200">
                          <a:effectLst/>
                        </a:rPr>
                        <a:t>F12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4148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2195</Words>
  <Application>Microsoft Office PowerPoint</Application>
  <PresentationFormat>Presentación en pantalla (4:3)</PresentationFormat>
  <Paragraphs>1131</Paragraphs>
  <Slides>22</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8" baseType="lpstr">
      <vt:lpstr>Arial</vt:lpstr>
      <vt:lpstr>Calibri</vt:lpstr>
      <vt:lpstr>Times New Roman</vt:lpstr>
      <vt:lpstr>Wingdings</vt:lpstr>
      <vt:lpstr>Diseño predeterminado</vt:lpstr>
      <vt:lpstr>CorelDRAW</vt:lpstr>
      <vt:lpstr>Presentación de PowerPoint</vt:lpstr>
      <vt:lpstr>ANTECEDENTES / GIRO DEL NEGOCIO</vt:lpstr>
      <vt:lpstr>IDENTIFICACIÓN DEL PROBLEMA</vt:lpstr>
      <vt:lpstr>OBJETIVOS DEL ESTUDIO</vt:lpstr>
      <vt:lpstr>DIAGNÓSTICO SITUACIONAL</vt:lpstr>
      <vt:lpstr>Presentación de PowerPoint</vt:lpstr>
      <vt:lpstr>Presentación de PowerPoint</vt:lpstr>
      <vt:lpstr>Presentación de PowerPoint</vt:lpstr>
      <vt:lpstr>MATRICES ESTRATÉGICAS FODO FADA</vt:lpstr>
      <vt:lpstr>Presentación de PowerPoint</vt:lpstr>
      <vt:lpstr>Presentación de PowerPoint</vt:lpstr>
      <vt:lpstr>Presentación de PowerPoint</vt:lpstr>
      <vt:lpstr>MATRIZ ESTRATÉGICA DEPURADA</vt:lpstr>
      <vt:lpstr>MATRIZ BOSTON CONSULTING GROUP</vt:lpstr>
      <vt:lpstr>MATRIZ GENERAL ELECTRIC</vt:lpstr>
      <vt:lpstr>DIRECCIONAMIENTO ESTRATÉGICO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wilson adrian noboa sevilla</dc:creator>
  <cp:lastModifiedBy>wilson adrian noboa sevilla</cp:lastModifiedBy>
  <cp:revision>54</cp:revision>
  <dcterms:created xsi:type="dcterms:W3CDTF">2014-10-28T00:33:29Z</dcterms:created>
  <dcterms:modified xsi:type="dcterms:W3CDTF">2014-12-01T20:57:55Z</dcterms:modified>
</cp:coreProperties>
</file>