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78" r:id="rId7"/>
    <p:sldId id="279" r:id="rId8"/>
    <p:sldId id="263" r:id="rId9"/>
    <p:sldId id="264" r:id="rId10"/>
    <p:sldId id="265" r:id="rId11"/>
    <p:sldId id="266" r:id="rId12"/>
    <p:sldId id="282" r:id="rId13"/>
    <p:sldId id="280" r:id="rId14"/>
    <p:sldId id="281" r:id="rId15"/>
    <p:sldId id="267" r:id="rId16"/>
    <p:sldId id="269" r:id="rId17"/>
    <p:sldId id="270" r:id="rId18"/>
    <p:sldId id="271" r:id="rId19"/>
    <p:sldId id="272" r:id="rId20"/>
    <p:sldId id="273" r:id="rId21"/>
    <p:sldId id="274" r:id="rId22"/>
    <p:sldId id="275" r:id="rId23"/>
    <p:sldId id="276" r:id="rId24"/>
    <p:sldId id="277" r:id="rId2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A03388-3D31-4263-8BC5-2E8516AEB10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C"/>
        </a:p>
      </dgm:t>
    </dgm:pt>
    <dgm:pt modelId="{505BB6A8-EDA7-43E4-BE08-A19E7131D00A}">
      <dgm:prSet phldrT="[Texto]"/>
      <dgm:spPr/>
      <dgm:t>
        <a:bodyPr/>
        <a:lstStyle/>
        <a:p>
          <a:r>
            <a:rPr lang="es-EC" dirty="0" smtClean="0">
              <a:solidFill>
                <a:schemeClr val="tx1"/>
              </a:solidFill>
            </a:rPr>
            <a:t>Deportistas</a:t>
          </a:r>
          <a:endParaRPr lang="es-EC" dirty="0">
            <a:solidFill>
              <a:schemeClr val="tx1"/>
            </a:solidFill>
          </a:endParaRPr>
        </a:p>
      </dgm:t>
    </dgm:pt>
    <dgm:pt modelId="{D65CB863-CE60-4851-BA50-689232987D25}" type="parTrans" cxnId="{7947A237-9153-41FB-878B-BD1190A0B97F}">
      <dgm:prSet/>
      <dgm:spPr/>
      <dgm:t>
        <a:bodyPr/>
        <a:lstStyle/>
        <a:p>
          <a:endParaRPr lang="es-EC"/>
        </a:p>
      </dgm:t>
    </dgm:pt>
    <dgm:pt modelId="{82310F78-5342-422A-93AA-BEFC59B1525C}" type="sibTrans" cxnId="{7947A237-9153-41FB-878B-BD1190A0B97F}">
      <dgm:prSet/>
      <dgm:spPr/>
      <dgm:t>
        <a:bodyPr/>
        <a:lstStyle/>
        <a:p>
          <a:endParaRPr lang="es-EC"/>
        </a:p>
      </dgm:t>
    </dgm:pt>
    <dgm:pt modelId="{9AB40E9D-999F-4547-A522-D10444CB2E08}">
      <dgm:prSet phldrT="[Texto]"/>
      <dgm:spPr/>
      <dgm:t>
        <a:bodyPr/>
        <a:lstStyle/>
        <a:p>
          <a:r>
            <a:rPr lang="es-EC" dirty="0" smtClean="0">
              <a:solidFill>
                <a:schemeClr val="tx1"/>
              </a:solidFill>
            </a:rPr>
            <a:t>Entrenamientos</a:t>
          </a:r>
          <a:endParaRPr lang="es-EC" dirty="0">
            <a:solidFill>
              <a:schemeClr val="tx1"/>
            </a:solidFill>
          </a:endParaRPr>
        </a:p>
      </dgm:t>
    </dgm:pt>
    <dgm:pt modelId="{361AAC40-599B-4622-89CB-426649ACBF40}" type="parTrans" cxnId="{42657A96-74AA-4263-B1EE-49A14F715CC0}">
      <dgm:prSet/>
      <dgm:spPr/>
      <dgm:t>
        <a:bodyPr/>
        <a:lstStyle/>
        <a:p>
          <a:endParaRPr lang="es-EC"/>
        </a:p>
      </dgm:t>
    </dgm:pt>
    <dgm:pt modelId="{31E41C05-6A6D-4A9F-80AB-CF32B9EF26E9}" type="sibTrans" cxnId="{42657A96-74AA-4263-B1EE-49A14F715CC0}">
      <dgm:prSet/>
      <dgm:spPr/>
      <dgm:t>
        <a:bodyPr/>
        <a:lstStyle/>
        <a:p>
          <a:endParaRPr lang="es-EC"/>
        </a:p>
      </dgm:t>
    </dgm:pt>
    <dgm:pt modelId="{1911D2F6-15BB-48B1-B919-D0C767D0DADA}">
      <dgm:prSet phldrT="[Texto]"/>
      <dgm:spPr/>
      <dgm:t>
        <a:bodyPr/>
        <a:lstStyle/>
        <a:p>
          <a:r>
            <a:rPr lang="es-EC" dirty="0" smtClean="0">
              <a:solidFill>
                <a:schemeClr val="tx1"/>
              </a:solidFill>
            </a:rPr>
            <a:t>Mejorar lo Convencional</a:t>
          </a:r>
          <a:endParaRPr lang="es-EC" dirty="0">
            <a:solidFill>
              <a:schemeClr val="tx1"/>
            </a:solidFill>
          </a:endParaRPr>
        </a:p>
      </dgm:t>
    </dgm:pt>
    <dgm:pt modelId="{A15A60CB-FAC0-4C02-BE85-DB4FB588E1EF}" type="parTrans" cxnId="{DC557CC3-098E-4546-9A28-6CBD6A2B6993}">
      <dgm:prSet/>
      <dgm:spPr/>
      <dgm:t>
        <a:bodyPr/>
        <a:lstStyle/>
        <a:p>
          <a:endParaRPr lang="es-EC"/>
        </a:p>
      </dgm:t>
    </dgm:pt>
    <dgm:pt modelId="{95245648-D60A-41E4-9740-3CF1A06004A2}" type="sibTrans" cxnId="{DC557CC3-098E-4546-9A28-6CBD6A2B6993}">
      <dgm:prSet/>
      <dgm:spPr/>
      <dgm:t>
        <a:bodyPr/>
        <a:lstStyle/>
        <a:p>
          <a:endParaRPr lang="es-EC"/>
        </a:p>
      </dgm:t>
    </dgm:pt>
    <dgm:pt modelId="{7A17FE05-78A1-4197-A9E3-84D99FD07BA6}">
      <dgm:prSet phldrT="[Texto]"/>
      <dgm:spPr/>
      <dgm:t>
        <a:bodyPr/>
        <a:lstStyle/>
        <a:p>
          <a:r>
            <a:rPr lang="es-EC" dirty="0" smtClean="0">
              <a:solidFill>
                <a:schemeClr val="tx1"/>
              </a:solidFill>
            </a:rPr>
            <a:t>Subir el nivel Deportivo</a:t>
          </a:r>
          <a:endParaRPr lang="es-EC" dirty="0">
            <a:solidFill>
              <a:schemeClr val="tx1"/>
            </a:solidFill>
          </a:endParaRPr>
        </a:p>
      </dgm:t>
    </dgm:pt>
    <dgm:pt modelId="{13D7C2AA-EF0D-4887-B2D5-E027CA6146E6}" type="parTrans" cxnId="{3F44C8BF-BCEA-4609-A853-EF1CB0E3F8AE}">
      <dgm:prSet/>
      <dgm:spPr/>
      <dgm:t>
        <a:bodyPr/>
        <a:lstStyle/>
        <a:p>
          <a:endParaRPr lang="es-EC"/>
        </a:p>
      </dgm:t>
    </dgm:pt>
    <dgm:pt modelId="{A4CC5B8D-5911-409C-8BDD-F24EB48D3BC8}" type="sibTrans" cxnId="{3F44C8BF-BCEA-4609-A853-EF1CB0E3F8AE}">
      <dgm:prSet/>
      <dgm:spPr/>
      <dgm:t>
        <a:bodyPr/>
        <a:lstStyle/>
        <a:p>
          <a:endParaRPr lang="es-EC"/>
        </a:p>
      </dgm:t>
    </dgm:pt>
    <dgm:pt modelId="{C5977E8E-F143-4E56-95E5-13BEAA456FBF}" type="pres">
      <dgm:prSet presAssocID="{67A03388-3D31-4263-8BC5-2E8516AEB101}" presName="cycle" presStyleCnt="0">
        <dgm:presLayoutVars>
          <dgm:chMax val="1"/>
          <dgm:dir/>
          <dgm:animLvl val="ctr"/>
          <dgm:resizeHandles val="exact"/>
        </dgm:presLayoutVars>
      </dgm:prSet>
      <dgm:spPr/>
      <dgm:t>
        <a:bodyPr/>
        <a:lstStyle/>
        <a:p>
          <a:endParaRPr lang="es-EC"/>
        </a:p>
      </dgm:t>
    </dgm:pt>
    <dgm:pt modelId="{C51BF7D6-D230-4352-BDF8-0010B5344FDA}" type="pres">
      <dgm:prSet presAssocID="{505BB6A8-EDA7-43E4-BE08-A19E7131D00A}" presName="centerShape" presStyleLbl="node0" presStyleIdx="0" presStyleCnt="1"/>
      <dgm:spPr/>
      <dgm:t>
        <a:bodyPr/>
        <a:lstStyle/>
        <a:p>
          <a:endParaRPr lang="es-EC"/>
        </a:p>
      </dgm:t>
    </dgm:pt>
    <dgm:pt modelId="{7B9C99A4-27AC-4299-844E-804F9ABCA8F0}" type="pres">
      <dgm:prSet presAssocID="{361AAC40-599B-4622-89CB-426649ACBF40}" presName="parTrans" presStyleLbl="bgSibTrans2D1" presStyleIdx="0" presStyleCnt="3"/>
      <dgm:spPr/>
      <dgm:t>
        <a:bodyPr/>
        <a:lstStyle/>
        <a:p>
          <a:endParaRPr lang="es-EC"/>
        </a:p>
      </dgm:t>
    </dgm:pt>
    <dgm:pt modelId="{D4C0D4AB-62A7-40E5-A6B9-9B3A8E7A1DFB}" type="pres">
      <dgm:prSet presAssocID="{9AB40E9D-999F-4547-A522-D10444CB2E08}" presName="node" presStyleLbl="node1" presStyleIdx="0" presStyleCnt="3">
        <dgm:presLayoutVars>
          <dgm:bulletEnabled val="1"/>
        </dgm:presLayoutVars>
      </dgm:prSet>
      <dgm:spPr/>
      <dgm:t>
        <a:bodyPr/>
        <a:lstStyle/>
        <a:p>
          <a:endParaRPr lang="es-EC"/>
        </a:p>
      </dgm:t>
    </dgm:pt>
    <dgm:pt modelId="{F08B7827-548F-4429-B3EC-2F92B427219E}" type="pres">
      <dgm:prSet presAssocID="{A15A60CB-FAC0-4C02-BE85-DB4FB588E1EF}" presName="parTrans" presStyleLbl="bgSibTrans2D1" presStyleIdx="1" presStyleCnt="3"/>
      <dgm:spPr/>
      <dgm:t>
        <a:bodyPr/>
        <a:lstStyle/>
        <a:p>
          <a:endParaRPr lang="es-EC"/>
        </a:p>
      </dgm:t>
    </dgm:pt>
    <dgm:pt modelId="{2467542F-544F-40D2-ADA8-678B26966769}" type="pres">
      <dgm:prSet presAssocID="{1911D2F6-15BB-48B1-B919-D0C767D0DADA}" presName="node" presStyleLbl="node1" presStyleIdx="1" presStyleCnt="3">
        <dgm:presLayoutVars>
          <dgm:bulletEnabled val="1"/>
        </dgm:presLayoutVars>
      </dgm:prSet>
      <dgm:spPr/>
      <dgm:t>
        <a:bodyPr/>
        <a:lstStyle/>
        <a:p>
          <a:endParaRPr lang="es-EC"/>
        </a:p>
      </dgm:t>
    </dgm:pt>
    <dgm:pt modelId="{2A15C4A1-8C6B-4FE0-BF4A-0302D2330D38}" type="pres">
      <dgm:prSet presAssocID="{13D7C2AA-EF0D-4887-B2D5-E027CA6146E6}" presName="parTrans" presStyleLbl="bgSibTrans2D1" presStyleIdx="2" presStyleCnt="3"/>
      <dgm:spPr/>
      <dgm:t>
        <a:bodyPr/>
        <a:lstStyle/>
        <a:p>
          <a:endParaRPr lang="es-EC"/>
        </a:p>
      </dgm:t>
    </dgm:pt>
    <dgm:pt modelId="{744F0A80-FFF3-4232-8A0D-E19AFDBBF936}" type="pres">
      <dgm:prSet presAssocID="{7A17FE05-78A1-4197-A9E3-84D99FD07BA6}" presName="node" presStyleLbl="node1" presStyleIdx="2" presStyleCnt="3">
        <dgm:presLayoutVars>
          <dgm:bulletEnabled val="1"/>
        </dgm:presLayoutVars>
      </dgm:prSet>
      <dgm:spPr/>
      <dgm:t>
        <a:bodyPr/>
        <a:lstStyle/>
        <a:p>
          <a:endParaRPr lang="es-EC"/>
        </a:p>
      </dgm:t>
    </dgm:pt>
  </dgm:ptLst>
  <dgm:cxnLst>
    <dgm:cxn modelId="{3F44C8BF-BCEA-4609-A853-EF1CB0E3F8AE}" srcId="{505BB6A8-EDA7-43E4-BE08-A19E7131D00A}" destId="{7A17FE05-78A1-4197-A9E3-84D99FD07BA6}" srcOrd="2" destOrd="0" parTransId="{13D7C2AA-EF0D-4887-B2D5-E027CA6146E6}" sibTransId="{A4CC5B8D-5911-409C-8BDD-F24EB48D3BC8}"/>
    <dgm:cxn modelId="{39A3D8DC-A957-4240-A461-76F75AEB8B02}" type="presOf" srcId="{13D7C2AA-EF0D-4887-B2D5-E027CA6146E6}" destId="{2A15C4A1-8C6B-4FE0-BF4A-0302D2330D38}" srcOrd="0" destOrd="0" presId="urn:microsoft.com/office/officeart/2005/8/layout/radial4"/>
    <dgm:cxn modelId="{68E81BB2-0311-4BA3-A496-0258554E8B97}" type="presOf" srcId="{7A17FE05-78A1-4197-A9E3-84D99FD07BA6}" destId="{744F0A80-FFF3-4232-8A0D-E19AFDBBF936}" srcOrd="0" destOrd="0" presId="urn:microsoft.com/office/officeart/2005/8/layout/radial4"/>
    <dgm:cxn modelId="{0DFB7501-37FA-491A-8803-3CE2D3A809DB}" type="presOf" srcId="{9AB40E9D-999F-4547-A522-D10444CB2E08}" destId="{D4C0D4AB-62A7-40E5-A6B9-9B3A8E7A1DFB}" srcOrd="0" destOrd="0" presId="urn:microsoft.com/office/officeart/2005/8/layout/radial4"/>
    <dgm:cxn modelId="{DC557CC3-098E-4546-9A28-6CBD6A2B6993}" srcId="{505BB6A8-EDA7-43E4-BE08-A19E7131D00A}" destId="{1911D2F6-15BB-48B1-B919-D0C767D0DADA}" srcOrd="1" destOrd="0" parTransId="{A15A60CB-FAC0-4C02-BE85-DB4FB588E1EF}" sibTransId="{95245648-D60A-41E4-9740-3CF1A06004A2}"/>
    <dgm:cxn modelId="{C06F6F9E-DFB1-44CB-B915-C1EC292D23E0}" type="presOf" srcId="{67A03388-3D31-4263-8BC5-2E8516AEB101}" destId="{C5977E8E-F143-4E56-95E5-13BEAA456FBF}" srcOrd="0" destOrd="0" presId="urn:microsoft.com/office/officeart/2005/8/layout/radial4"/>
    <dgm:cxn modelId="{40C8B335-0FD2-4DB9-B33D-421BCFA74CCA}" type="presOf" srcId="{A15A60CB-FAC0-4C02-BE85-DB4FB588E1EF}" destId="{F08B7827-548F-4429-B3EC-2F92B427219E}" srcOrd="0" destOrd="0" presId="urn:microsoft.com/office/officeart/2005/8/layout/radial4"/>
    <dgm:cxn modelId="{7947A237-9153-41FB-878B-BD1190A0B97F}" srcId="{67A03388-3D31-4263-8BC5-2E8516AEB101}" destId="{505BB6A8-EDA7-43E4-BE08-A19E7131D00A}" srcOrd="0" destOrd="0" parTransId="{D65CB863-CE60-4851-BA50-689232987D25}" sibTransId="{82310F78-5342-422A-93AA-BEFC59B1525C}"/>
    <dgm:cxn modelId="{17B92946-634D-456E-816D-13A193B187B8}" type="presOf" srcId="{361AAC40-599B-4622-89CB-426649ACBF40}" destId="{7B9C99A4-27AC-4299-844E-804F9ABCA8F0}" srcOrd="0" destOrd="0" presId="urn:microsoft.com/office/officeart/2005/8/layout/radial4"/>
    <dgm:cxn modelId="{FD6E1EBE-D4C0-48BB-8373-20BED981707F}" type="presOf" srcId="{1911D2F6-15BB-48B1-B919-D0C767D0DADA}" destId="{2467542F-544F-40D2-ADA8-678B26966769}" srcOrd="0" destOrd="0" presId="urn:microsoft.com/office/officeart/2005/8/layout/radial4"/>
    <dgm:cxn modelId="{42657A96-74AA-4263-B1EE-49A14F715CC0}" srcId="{505BB6A8-EDA7-43E4-BE08-A19E7131D00A}" destId="{9AB40E9D-999F-4547-A522-D10444CB2E08}" srcOrd="0" destOrd="0" parTransId="{361AAC40-599B-4622-89CB-426649ACBF40}" sibTransId="{31E41C05-6A6D-4A9F-80AB-CF32B9EF26E9}"/>
    <dgm:cxn modelId="{40BC9856-190A-4E2C-B130-4398AA08D6A3}" type="presOf" srcId="{505BB6A8-EDA7-43E4-BE08-A19E7131D00A}" destId="{C51BF7D6-D230-4352-BDF8-0010B5344FDA}" srcOrd="0" destOrd="0" presId="urn:microsoft.com/office/officeart/2005/8/layout/radial4"/>
    <dgm:cxn modelId="{9F15F3D5-D854-47AA-A470-519C28F6A19D}" type="presParOf" srcId="{C5977E8E-F143-4E56-95E5-13BEAA456FBF}" destId="{C51BF7D6-D230-4352-BDF8-0010B5344FDA}" srcOrd="0" destOrd="0" presId="urn:microsoft.com/office/officeart/2005/8/layout/radial4"/>
    <dgm:cxn modelId="{FD1C385B-E707-462F-A857-2ECBC09B077E}" type="presParOf" srcId="{C5977E8E-F143-4E56-95E5-13BEAA456FBF}" destId="{7B9C99A4-27AC-4299-844E-804F9ABCA8F0}" srcOrd="1" destOrd="0" presId="urn:microsoft.com/office/officeart/2005/8/layout/radial4"/>
    <dgm:cxn modelId="{5D15FAD4-5B8F-4C6E-9911-D132E34F9068}" type="presParOf" srcId="{C5977E8E-F143-4E56-95E5-13BEAA456FBF}" destId="{D4C0D4AB-62A7-40E5-A6B9-9B3A8E7A1DFB}" srcOrd="2" destOrd="0" presId="urn:microsoft.com/office/officeart/2005/8/layout/radial4"/>
    <dgm:cxn modelId="{6B5951EF-0E63-46B4-88A4-23B341300BDC}" type="presParOf" srcId="{C5977E8E-F143-4E56-95E5-13BEAA456FBF}" destId="{F08B7827-548F-4429-B3EC-2F92B427219E}" srcOrd="3" destOrd="0" presId="urn:microsoft.com/office/officeart/2005/8/layout/radial4"/>
    <dgm:cxn modelId="{278A988F-5F7B-4D0C-9580-5AD41C7F540D}" type="presParOf" srcId="{C5977E8E-F143-4E56-95E5-13BEAA456FBF}" destId="{2467542F-544F-40D2-ADA8-678B26966769}" srcOrd="4" destOrd="0" presId="urn:microsoft.com/office/officeart/2005/8/layout/radial4"/>
    <dgm:cxn modelId="{C2478ED0-46A7-464D-8425-0FEBA2B2A498}" type="presParOf" srcId="{C5977E8E-F143-4E56-95E5-13BEAA456FBF}" destId="{2A15C4A1-8C6B-4FE0-BF4A-0302D2330D38}" srcOrd="5" destOrd="0" presId="urn:microsoft.com/office/officeart/2005/8/layout/radial4"/>
    <dgm:cxn modelId="{FA974060-2C17-4B96-AA6C-985CDF0184C2}" type="presParOf" srcId="{C5977E8E-F143-4E56-95E5-13BEAA456FBF}" destId="{744F0A80-FFF3-4232-8A0D-E19AFDBBF936}"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0E1A91-F517-4919-BD02-7C69DE6B6B57}" type="doc">
      <dgm:prSet loTypeId="urn:microsoft.com/office/officeart/2005/8/layout/hierarchy3" loCatId="hierarchy" qsTypeId="urn:microsoft.com/office/officeart/2005/8/quickstyle/simple1" qsCatId="simple" csTypeId="urn:microsoft.com/office/officeart/2005/8/colors/accent2_1" csCatId="accent2" phldr="1"/>
      <dgm:spPr/>
      <dgm:t>
        <a:bodyPr/>
        <a:lstStyle/>
        <a:p>
          <a:endParaRPr lang="es-EC"/>
        </a:p>
      </dgm:t>
    </dgm:pt>
    <dgm:pt modelId="{2CD644B5-E86A-449C-8981-5098996E96AE}">
      <dgm:prSet phldrT="[Texto]" custT="1"/>
      <dgm:spPr/>
      <dgm:t>
        <a:bodyPr/>
        <a:lstStyle/>
        <a:p>
          <a:pPr algn="ctr"/>
          <a:r>
            <a:rPr lang="es-EC" sz="2000" dirty="0" smtClean="0"/>
            <a:t>Clubes Deportivos en General</a:t>
          </a:r>
          <a:endParaRPr lang="es-EC" sz="2000" dirty="0"/>
        </a:p>
      </dgm:t>
    </dgm:pt>
    <dgm:pt modelId="{55C08267-537D-4EE4-864B-38810B83720E}" type="parTrans" cxnId="{E2A6D9F6-5FB2-414A-9612-FD42C0AD0C23}">
      <dgm:prSet/>
      <dgm:spPr/>
      <dgm:t>
        <a:bodyPr/>
        <a:lstStyle/>
        <a:p>
          <a:endParaRPr lang="es-EC"/>
        </a:p>
      </dgm:t>
    </dgm:pt>
    <dgm:pt modelId="{231520EB-BDB3-4448-B3F7-D5A511F281A5}" type="sibTrans" cxnId="{E2A6D9F6-5FB2-414A-9612-FD42C0AD0C23}">
      <dgm:prSet/>
      <dgm:spPr/>
      <dgm:t>
        <a:bodyPr/>
        <a:lstStyle/>
        <a:p>
          <a:endParaRPr lang="es-EC"/>
        </a:p>
      </dgm:t>
    </dgm:pt>
    <dgm:pt modelId="{52506BD3-AAC3-4C97-9E44-371451DD8AD2}">
      <dgm:prSet phldrT="[Texto]"/>
      <dgm:spPr/>
      <dgm:t>
        <a:bodyPr/>
        <a:lstStyle/>
        <a:p>
          <a:pPr algn="l"/>
          <a:r>
            <a:rPr lang="es-EC" dirty="0" smtClean="0"/>
            <a:t>Sistemas de Entrenamientos convencionales regidos a planificaciones empíricas</a:t>
          </a:r>
          <a:endParaRPr lang="es-EC" dirty="0"/>
        </a:p>
      </dgm:t>
    </dgm:pt>
    <dgm:pt modelId="{9653547D-48EF-4FDC-B108-6CE1EE8E3927}" type="parTrans" cxnId="{E9F86D6F-73D5-4085-87AB-3FF0EBF2F0EC}">
      <dgm:prSet/>
      <dgm:spPr/>
      <dgm:t>
        <a:bodyPr/>
        <a:lstStyle/>
        <a:p>
          <a:endParaRPr lang="es-EC"/>
        </a:p>
      </dgm:t>
    </dgm:pt>
    <dgm:pt modelId="{CB662AD3-4238-48F0-9753-14AB4CC5B0E6}" type="sibTrans" cxnId="{E9F86D6F-73D5-4085-87AB-3FF0EBF2F0EC}">
      <dgm:prSet/>
      <dgm:spPr/>
      <dgm:t>
        <a:bodyPr/>
        <a:lstStyle/>
        <a:p>
          <a:endParaRPr lang="es-EC"/>
        </a:p>
      </dgm:t>
    </dgm:pt>
    <dgm:pt modelId="{0CE992EE-1953-4FF4-B7D2-AD83156E52C2}">
      <dgm:prSet phldrT="[Texto]"/>
      <dgm:spPr/>
      <dgm:t>
        <a:bodyPr/>
        <a:lstStyle/>
        <a:p>
          <a:pPr algn="l"/>
          <a:r>
            <a:rPr lang="es-EC" dirty="0" smtClean="0"/>
            <a:t>Con bajo fundamento teórico</a:t>
          </a:r>
          <a:endParaRPr lang="es-EC" dirty="0"/>
        </a:p>
      </dgm:t>
    </dgm:pt>
    <dgm:pt modelId="{430863FD-4AA7-42DA-817F-C896FD3AE34A}" type="parTrans" cxnId="{7F62403F-9B96-44E7-A699-BD496CC38F42}">
      <dgm:prSet/>
      <dgm:spPr/>
      <dgm:t>
        <a:bodyPr/>
        <a:lstStyle/>
        <a:p>
          <a:endParaRPr lang="es-EC"/>
        </a:p>
      </dgm:t>
    </dgm:pt>
    <dgm:pt modelId="{2FAD6841-6738-4055-B520-2182049CCAF4}" type="sibTrans" cxnId="{7F62403F-9B96-44E7-A699-BD496CC38F42}">
      <dgm:prSet/>
      <dgm:spPr/>
      <dgm:t>
        <a:bodyPr/>
        <a:lstStyle/>
        <a:p>
          <a:endParaRPr lang="es-EC"/>
        </a:p>
      </dgm:t>
    </dgm:pt>
    <dgm:pt modelId="{6FA25B40-4340-4C87-AB7C-FD5BFF915166}">
      <dgm:prSet phldrT="[Texto]" custT="1"/>
      <dgm:spPr/>
      <dgm:t>
        <a:bodyPr/>
        <a:lstStyle/>
        <a:p>
          <a:r>
            <a:rPr lang="es-EC" sz="2000" dirty="0" smtClean="0"/>
            <a:t>Club de Tae-kwon-Do de la ESPE</a:t>
          </a:r>
          <a:endParaRPr lang="es-EC" sz="2000" dirty="0"/>
        </a:p>
      </dgm:t>
    </dgm:pt>
    <dgm:pt modelId="{7FED1696-AE73-4D34-9E8B-654FE2E491CF}" type="parTrans" cxnId="{06687F9A-2012-4563-9B3E-31C712EA4AC5}">
      <dgm:prSet/>
      <dgm:spPr/>
      <dgm:t>
        <a:bodyPr/>
        <a:lstStyle/>
        <a:p>
          <a:endParaRPr lang="es-EC"/>
        </a:p>
      </dgm:t>
    </dgm:pt>
    <dgm:pt modelId="{2DA29770-EB10-4062-B91B-55AE2C015C1F}" type="sibTrans" cxnId="{06687F9A-2012-4563-9B3E-31C712EA4AC5}">
      <dgm:prSet/>
      <dgm:spPr/>
      <dgm:t>
        <a:bodyPr/>
        <a:lstStyle/>
        <a:p>
          <a:endParaRPr lang="es-EC"/>
        </a:p>
      </dgm:t>
    </dgm:pt>
    <dgm:pt modelId="{B5FED3CD-27A4-4C17-8E7B-BE2E958B7A4E}">
      <dgm:prSet phldrT="[Texto]"/>
      <dgm:spPr/>
      <dgm:t>
        <a:bodyPr/>
        <a:lstStyle/>
        <a:p>
          <a:pPr algn="l"/>
          <a:r>
            <a:rPr lang="es-EC" dirty="0" smtClean="0"/>
            <a:t>Sistemas de Entrenamiento basados en procesos de investigación aplicadas a los deportes y desarrollo de investigaciones científicas</a:t>
          </a:r>
          <a:endParaRPr lang="es-EC" dirty="0"/>
        </a:p>
      </dgm:t>
    </dgm:pt>
    <dgm:pt modelId="{1FD5C0C5-C073-4123-ADB3-740D6ECBC2C3}" type="parTrans" cxnId="{7AFA17E7-B977-4920-88F7-3848EC9E9B7C}">
      <dgm:prSet/>
      <dgm:spPr/>
      <dgm:t>
        <a:bodyPr/>
        <a:lstStyle/>
        <a:p>
          <a:endParaRPr lang="es-EC"/>
        </a:p>
      </dgm:t>
    </dgm:pt>
    <dgm:pt modelId="{DDEE1718-2B35-4447-A6F2-0BD7F5D5F6CD}" type="sibTrans" cxnId="{7AFA17E7-B977-4920-88F7-3848EC9E9B7C}">
      <dgm:prSet/>
      <dgm:spPr/>
      <dgm:t>
        <a:bodyPr/>
        <a:lstStyle/>
        <a:p>
          <a:endParaRPr lang="es-EC"/>
        </a:p>
      </dgm:t>
    </dgm:pt>
    <dgm:pt modelId="{32EB0F9F-438D-4289-A80F-1EFBFF088448}">
      <dgm:prSet phldrT="[Texto]"/>
      <dgm:spPr/>
      <dgm:t>
        <a:bodyPr/>
        <a:lstStyle/>
        <a:p>
          <a:pPr algn="l"/>
          <a:r>
            <a:rPr lang="es-EC" dirty="0" smtClean="0"/>
            <a:t>Con un grado alto de investigación y planificación deportiva</a:t>
          </a:r>
          <a:endParaRPr lang="es-EC" dirty="0"/>
        </a:p>
      </dgm:t>
    </dgm:pt>
    <dgm:pt modelId="{0997C410-F3F9-4B23-BF69-9A3DF40D2473}" type="parTrans" cxnId="{43A717DD-EA47-4505-9E55-600551B6C7B8}">
      <dgm:prSet/>
      <dgm:spPr/>
      <dgm:t>
        <a:bodyPr/>
        <a:lstStyle/>
        <a:p>
          <a:endParaRPr lang="es-EC"/>
        </a:p>
      </dgm:t>
    </dgm:pt>
    <dgm:pt modelId="{F0E19147-1122-48FA-A04C-122837FE1659}" type="sibTrans" cxnId="{43A717DD-EA47-4505-9E55-600551B6C7B8}">
      <dgm:prSet/>
      <dgm:spPr/>
      <dgm:t>
        <a:bodyPr/>
        <a:lstStyle/>
        <a:p>
          <a:endParaRPr lang="es-EC"/>
        </a:p>
      </dgm:t>
    </dgm:pt>
    <dgm:pt modelId="{15D6DA52-9ED6-4A54-9266-71829285BDDE}" type="pres">
      <dgm:prSet presAssocID="{6B0E1A91-F517-4919-BD02-7C69DE6B6B57}" presName="diagram" presStyleCnt="0">
        <dgm:presLayoutVars>
          <dgm:chPref val="1"/>
          <dgm:dir/>
          <dgm:animOne val="branch"/>
          <dgm:animLvl val="lvl"/>
          <dgm:resizeHandles/>
        </dgm:presLayoutVars>
      </dgm:prSet>
      <dgm:spPr/>
      <dgm:t>
        <a:bodyPr/>
        <a:lstStyle/>
        <a:p>
          <a:endParaRPr lang="es-EC"/>
        </a:p>
      </dgm:t>
    </dgm:pt>
    <dgm:pt modelId="{4AB0EB2A-0709-437A-BAAB-696C6B72E565}" type="pres">
      <dgm:prSet presAssocID="{2CD644B5-E86A-449C-8981-5098996E96AE}" presName="root" presStyleCnt="0"/>
      <dgm:spPr/>
    </dgm:pt>
    <dgm:pt modelId="{5BA6F620-ED75-4614-B6F8-80D82B3611B7}" type="pres">
      <dgm:prSet presAssocID="{2CD644B5-E86A-449C-8981-5098996E96AE}" presName="rootComposite" presStyleCnt="0"/>
      <dgm:spPr/>
    </dgm:pt>
    <dgm:pt modelId="{ABFCFBEB-CD7F-4332-BFD7-3F172AF15B6C}" type="pres">
      <dgm:prSet presAssocID="{2CD644B5-E86A-449C-8981-5098996E96AE}" presName="rootText" presStyleLbl="node1" presStyleIdx="0" presStyleCnt="2" custScaleX="116917"/>
      <dgm:spPr/>
      <dgm:t>
        <a:bodyPr/>
        <a:lstStyle/>
        <a:p>
          <a:endParaRPr lang="es-EC"/>
        </a:p>
      </dgm:t>
    </dgm:pt>
    <dgm:pt modelId="{53A83676-7A23-426A-821D-C7F233CD98B4}" type="pres">
      <dgm:prSet presAssocID="{2CD644B5-E86A-449C-8981-5098996E96AE}" presName="rootConnector" presStyleLbl="node1" presStyleIdx="0" presStyleCnt="2"/>
      <dgm:spPr/>
      <dgm:t>
        <a:bodyPr/>
        <a:lstStyle/>
        <a:p>
          <a:endParaRPr lang="es-EC"/>
        </a:p>
      </dgm:t>
    </dgm:pt>
    <dgm:pt modelId="{A7F26C63-77FA-49F4-B3A6-3D2B928C5E4F}" type="pres">
      <dgm:prSet presAssocID="{2CD644B5-E86A-449C-8981-5098996E96AE}" presName="childShape" presStyleCnt="0"/>
      <dgm:spPr/>
    </dgm:pt>
    <dgm:pt modelId="{D960F03F-9F9B-49F0-8DFC-29BEFE3661A9}" type="pres">
      <dgm:prSet presAssocID="{9653547D-48EF-4FDC-B108-6CE1EE8E3927}" presName="Name13" presStyleLbl="parChTrans1D2" presStyleIdx="0" presStyleCnt="4"/>
      <dgm:spPr/>
      <dgm:t>
        <a:bodyPr/>
        <a:lstStyle/>
        <a:p>
          <a:endParaRPr lang="es-EC"/>
        </a:p>
      </dgm:t>
    </dgm:pt>
    <dgm:pt modelId="{5D13DE75-DF7D-4B2C-869D-5F19C9727F03}" type="pres">
      <dgm:prSet presAssocID="{52506BD3-AAC3-4C97-9E44-371451DD8AD2}" presName="childText" presStyleLbl="bgAcc1" presStyleIdx="0" presStyleCnt="4">
        <dgm:presLayoutVars>
          <dgm:bulletEnabled val="1"/>
        </dgm:presLayoutVars>
      </dgm:prSet>
      <dgm:spPr/>
      <dgm:t>
        <a:bodyPr/>
        <a:lstStyle/>
        <a:p>
          <a:endParaRPr lang="es-EC"/>
        </a:p>
      </dgm:t>
    </dgm:pt>
    <dgm:pt modelId="{47C99DB0-F799-4C64-A057-7EAFC32BCB1B}" type="pres">
      <dgm:prSet presAssocID="{430863FD-4AA7-42DA-817F-C896FD3AE34A}" presName="Name13" presStyleLbl="parChTrans1D2" presStyleIdx="1" presStyleCnt="4"/>
      <dgm:spPr/>
      <dgm:t>
        <a:bodyPr/>
        <a:lstStyle/>
        <a:p>
          <a:endParaRPr lang="es-EC"/>
        </a:p>
      </dgm:t>
    </dgm:pt>
    <dgm:pt modelId="{8D60DF93-E38C-47A1-BA9D-53E1658C2CA0}" type="pres">
      <dgm:prSet presAssocID="{0CE992EE-1953-4FF4-B7D2-AD83156E52C2}" presName="childText" presStyleLbl="bgAcc1" presStyleIdx="1" presStyleCnt="4">
        <dgm:presLayoutVars>
          <dgm:bulletEnabled val="1"/>
        </dgm:presLayoutVars>
      </dgm:prSet>
      <dgm:spPr/>
      <dgm:t>
        <a:bodyPr/>
        <a:lstStyle/>
        <a:p>
          <a:endParaRPr lang="es-EC"/>
        </a:p>
      </dgm:t>
    </dgm:pt>
    <dgm:pt modelId="{83E5127A-B358-4B42-99FD-C54300D98474}" type="pres">
      <dgm:prSet presAssocID="{6FA25B40-4340-4C87-AB7C-FD5BFF915166}" presName="root" presStyleCnt="0"/>
      <dgm:spPr/>
    </dgm:pt>
    <dgm:pt modelId="{1349A38C-F004-4230-903A-CB01F17CEA6D}" type="pres">
      <dgm:prSet presAssocID="{6FA25B40-4340-4C87-AB7C-FD5BFF915166}" presName="rootComposite" presStyleCnt="0"/>
      <dgm:spPr/>
    </dgm:pt>
    <dgm:pt modelId="{21916D0D-0D21-462D-84FD-E4D4DB99B15E}" type="pres">
      <dgm:prSet presAssocID="{6FA25B40-4340-4C87-AB7C-FD5BFF915166}" presName="rootText" presStyleLbl="node1" presStyleIdx="1" presStyleCnt="2" custScaleX="117105"/>
      <dgm:spPr/>
      <dgm:t>
        <a:bodyPr/>
        <a:lstStyle/>
        <a:p>
          <a:endParaRPr lang="es-EC"/>
        </a:p>
      </dgm:t>
    </dgm:pt>
    <dgm:pt modelId="{D71DF951-9875-4DE4-AC3E-11B3EFF8CEC6}" type="pres">
      <dgm:prSet presAssocID="{6FA25B40-4340-4C87-AB7C-FD5BFF915166}" presName="rootConnector" presStyleLbl="node1" presStyleIdx="1" presStyleCnt="2"/>
      <dgm:spPr/>
      <dgm:t>
        <a:bodyPr/>
        <a:lstStyle/>
        <a:p>
          <a:endParaRPr lang="es-EC"/>
        </a:p>
      </dgm:t>
    </dgm:pt>
    <dgm:pt modelId="{8D14B84A-362F-47CA-B22E-B663CC17229B}" type="pres">
      <dgm:prSet presAssocID="{6FA25B40-4340-4C87-AB7C-FD5BFF915166}" presName="childShape" presStyleCnt="0"/>
      <dgm:spPr/>
    </dgm:pt>
    <dgm:pt modelId="{AC79F6AD-47F7-4C28-9514-CB0A7F887158}" type="pres">
      <dgm:prSet presAssocID="{1FD5C0C5-C073-4123-ADB3-740D6ECBC2C3}" presName="Name13" presStyleLbl="parChTrans1D2" presStyleIdx="2" presStyleCnt="4"/>
      <dgm:spPr/>
      <dgm:t>
        <a:bodyPr/>
        <a:lstStyle/>
        <a:p>
          <a:endParaRPr lang="es-EC"/>
        </a:p>
      </dgm:t>
    </dgm:pt>
    <dgm:pt modelId="{D0FB6338-93EE-4A1E-B765-2EC45EA733A1}" type="pres">
      <dgm:prSet presAssocID="{B5FED3CD-27A4-4C17-8E7B-BE2E958B7A4E}" presName="childText" presStyleLbl="bgAcc1" presStyleIdx="2" presStyleCnt="4">
        <dgm:presLayoutVars>
          <dgm:bulletEnabled val="1"/>
        </dgm:presLayoutVars>
      </dgm:prSet>
      <dgm:spPr/>
      <dgm:t>
        <a:bodyPr/>
        <a:lstStyle/>
        <a:p>
          <a:endParaRPr lang="es-EC"/>
        </a:p>
      </dgm:t>
    </dgm:pt>
    <dgm:pt modelId="{53861846-86AF-4918-A812-C76453EDC604}" type="pres">
      <dgm:prSet presAssocID="{0997C410-F3F9-4B23-BF69-9A3DF40D2473}" presName="Name13" presStyleLbl="parChTrans1D2" presStyleIdx="3" presStyleCnt="4"/>
      <dgm:spPr/>
      <dgm:t>
        <a:bodyPr/>
        <a:lstStyle/>
        <a:p>
          <a:endParaRPr lang="es-EC"/>
        </a:p>
      </dgm:t>
    </dgm:pt>
    <dgm:pt modelId="{E19B34E9-A20C-4133-B7CC-D727AA4596C6}" type="pres">
      <dgm:prSet presAssocID="{32EB0F9F-438D-4289-A80F-1EFBFF088448}" presName="childText" presStyleLbl="bgAcc1" presStyleIdx="3" presStyleCnt="4">
        <dgm:presLayoutVars>
          <dgm:bulletEnabled val="1"/>
        </dgm:presLayoutVars>
      </dgm:prSet>
      <dgm:spPr/>
      <dgm:t>
        <a:bodyPr/>
        <a:lstStyle/>
        <a:p>
          <a:endParaRPr lang="es-EC"/>
        </a:p>
      </dgm:t>
    </dgm:pt>
  </dgm:ptLst>
  <dgm:cxnLst>
    <dgm:cxn modelId="{E2A6D9F6-5FB2-414A-9612-FD42C0AD0C23}" srcId="{6B0E1A91-F517-4919-BD02-7C69DE6B6B57}" destId="{2CD644B5-E86A-449C-8981-5098996E96AE}" srcOrd="0" destOrd="0" parTransId="{55C08267-537D-4EE4-864B-38810B83720E}" sibTransId="{231520EB-BDB3-4448-B3F7-D5A511F281A5}"/>
    <dgm:cxn modelId="{A2520900-3F49-42E8-B0D0-E5AE78B5658B}" type="presOf" srcId="{52506BD3-AAC3-4C97-9E44-371451DD8AD2}" destId="{5D13DE75-DF7D-4B2C-869D-5F19C9727F03}" srcOrd="0" destOrd="0" presId="urn:microsoft.com/office/officeart/2005/8/layout/hierarchy3"/>
    <dgm:cxn modelId="{43A717DD-EA47-4505-9E55-600551B6C7B8}" srcId="{6FA25B40-4340-4C87-AB7C-FD5BFF915166}" destId="{32EB0F9F-438D-4289-A80F-1EFBFF088448}" srcOrd="1" destOrd="0" parTransId="{0997C410-F3F9-4B23-BF69-9A3DF40D2473}" sibTransId="{F0E19147-1122-48FA-A04C-122837FE1659}"/>
    <dgm:cxn modelId="{BFDD2A06-534D-4745-AFE9-2034B966BE26}" type="presOf" srcId="{9653547D-48EF-4FDC-B108-6CE1EE8E3927}" destId="{D960F03F-9F9B-49F0-8DFC-29BEFE3661A9}" srcOrd="0" destOrd="0" presId="urn:microsoft.com/office/officeart/2005/8/layout/hierarchy3"/>
    <dgm:cxn modelId="{06687F9A-2012-4563-9B3E-31C712EA4AC5}" srcId="{6B0E1A91-F517-4919-BD02-7C69DE6B6B57}" destId="{6FA25B40-4340-4C87-AB7C-FD5BFF915166}" srcOrd="1" destOrd="0" parTransId="{7FED1696-AE73-4D34-9E8B-654FE2E491CF}" sibTransId="{2DA29770-EB10-4062-B91B-55AE2C015C1F}"/>
    <dgm:cxn modelId="{E9F86D6F-73D5-4085-87AB-3FF0EBF2F0EC}" srcId="{2CD644B5-E86A-449C-8981-5098996E96AE}" destId="{52506BD3-AAC3-4C97-9E44-371451DD8AD2}" srcOrd="0" destOrd="0" parTransId="{9653547D-48EF-4FDC-B108-6CE1EE8E3927}" sibTransId="{CB662AD3-4238-48F0-9753-14AB4CC5B0E6}"/>
    <dgm:cxn modelId="{EF07F33D-4824-43ED-B018-10BDF0B5E7A3}" type="presOf" srcId="{2CD644B5-E86A-449C-8981-5098996E96AE}" destId="{53A83676-7A23-426A-821D-C7F233CD98B4}" srcOrd="1" destOrd="0" presId="urn:microsoft.com/office/officeart/2005/8/layout/hierarchy3"/>
    <dgm:cxn modelId="{7BF80F7C-E059-40B1-8430-75D3C7154633}" type="presOf" srcId="{0CE992EE-1953-4FF4-B7D2-AD83156E52C2}" destId="{8D60DF93-E38C-47A1-BA9D-53E1658C2CA0}" srcOrd="0" destOrd="0" presId="urn:microsoft.com/office/officeart/2005/8/layout/hierarchy3"/>
    <dgm:cxn modelId="{D0AC3BCF-5D63-4AAD-A56D-0D25B1265DEB}" type="presOf" srcId="{6FA25B40-4340-4C87-AB7C-FD5BFF915166}" destId="{21916D0D-0D21-462D-84FD-E4D4DB99B15E}" srcOrd="0" destOrd="0" presId="urn:microsoft.com/office/officeart/2005/8/layout/hierarchy3"/>
    <dgm:cxn modelId="{06769F5D-EDFA-4CC5-814B-7CFD893A60AA}" type="presOf" srcId="{0997C410-F3F9-4B23-BF69-9A3DF40D2473}" destId="{53861846-86AF-4918-A812-C76453EDC604}" srcOrd="0" destOrd="0" presId="urn:microsoft.com/office/officeart/2005/8/layout/hierarchy3"/>
    <dgm:cxn modelId="{ADD86BD3-1A52-4C95-AB56-FFF14AD10706}" type="presOf" srcId="{B5FED3CD-27A4-4C17-8E7B-BE2E958B7A4E}" destId="{D0FB6338-93EE-4A1E-B765-2EC45EA733A1}" srcOrd="0" destOrd="0" presId="urn:microsoft.com/office/officeart/2005/8/layout/hierarchy3"/>
    <dgm:cxn modelId="{15E42B6E-7BF6-46C2-BDCD-18F105325DF5}" type="presOf" srcId="{1FD5C0C5-C073-4123-ADB3-740D6ECBC2C3}" destId="{AC79F6AD-47F7-4C28-9514-CB0A7F887158}" srcOrd="0" destOrd="0" presId="urn:microsoft.com/office/officeart/2005/8/layout/hierarchy3"/>
    <dgm:cxn modelId="{31150103-CB23-4C5C-8EAF-64716A7549B5}" type="presOf" srcId="{6B0E1A91-F517-4919-BD02-7C69DE6B6B57}" destId="{15D6DA52-9ED6-4A54-9266-71829285BDDE}" srcOrd="0" destOrd="0" presId="urn:microsoft.com/office/officeart/2005/8/layout/hierarchy3"/>
    <dgm:cxn modelId="{7AFA17E7-B977-4920-88F7-3848EC9E9B7C}" srcId="{6FA25B40-4340-4C87-AB7C-FD5BFF915166}" destId="{B5FED3CD-27A4-4C17-8E7B-BE2E958B7A4E}" srcOrd="0" destOrd="0" parTransId="{1FD5C0C5-C073-4123-ADB3-740D6ECBC2C3}" sibTransId="{DDEE1718-2B35-4447-A6F2-0BD7F5D5F6CD}"/>
    <dgm:cxn modelId="{DDDCB427-E9BF-48DA-B484-CC8C6FD3FEEE}" type="presOf" srcId="{32EB0F9F-438D-4289-A80F-1EFBFF088448}" destId="{E19B34E9-A20C-4133-B7CC-D727AA4596C6}" srcOrd="0" destOrd="0" presId="urn:microsoft.com/office/officeart/2005/8/layout/hierarchy3"/>
    <dgm:cxn modelId="{8F3AF5EE-016D-437E-9E75-5EFCFC1E1E9E}" type="presOf" srcId="{2CD644B5-E86A-449C-8981-5098996E96AE}" destId="{ABFCFBEB-CD7F-4332-BFD7-3F172AF15B6C}" srcOrd="0" destOrd="0" presId="urn:microsoft.com/office/officeart/2005/8/layout/hierarchy3"/>
    <dgm:cxn modelId="{9DE9E07C-44FD-42BF-AB1D-D1C0A283F723}" type="presOf" srcId="{430863FD-4AA7-42DA-817F-C896FD3AE34A}" destId="{47C99DB0-F799-4C64-A057-7EAFC32BCB1B}" srcOrd="0" destOrd="0" presId="urn:microsoft.com/office/officeart/2005/8/layout/hierarchy3"/>
    <dgm:cxn modelId="{7F62403F-9B96-44E7-A699-BD496CC38F42}" srcId="{2CD644B5-E86A-449C-8981-5098996E96AE}" destId="{0CE992EE-1953-4FF4-B7D2-AD83156E52C2}" srcOrd="1" destOrd="0" parTransId="{430863FD-4AA7-42DA-817F-C896FD3AE34A}" sibTransId="{2FAD6841-6738-4055-B520-2182049CCAF4}"/>
    <dgm:cxn modelId="{9AE47881-BBA0-467A-BCE4-66B3C526839F}" type="presOf" srcId="{6FA25B40-4340-4C87-AB7C-FD5BFF915166}" destId="{D71DF951-9875-4DE4-AC3E-11B3EFF8CEC6}" srcOrd="1" destOrd="0" presId="urn:microsoft.com/office/officeart/2005/8/layout/hierarchy3"/>
    <dgm:cxn modelId="{47583A9E-4C30-45DD-8F8A-81DF32360EF8}" type="presParOf" srcId="{15D6DA52-9ED6-4A54-9266-71829285BDDE}" destId="{4AB0EB2A-0709-437A-BAAB-696C6B72E565}" srcOrd="0" destOrd="0" presId="urn:microsoft.com/office/officeart/2005/8/layout/hierarchy3"/>
    <dgm:cxn modelId="{C36885E3-7B96-4F8B-B965-51B2321F9251}" type="presParOf" srcId="{4AB0EB2A-0709-437A-BAAB-696C6B72E565}" destId="{5BA6F620-ED75-4614-B6F8-80D82B3611B7}" srcOrd="0" destOrd="0" presId="urn:microsoft.com/office/officeart/2005/8/layout/hierarchy3"/>
    <dgm:cxn modelId="{20FE8CA6-DC84-4C27-954C-E26F1D88046B}" type="presParOf" srcId="{5BA6F620-ED75-4614-B6F8-80D82B3611B7}" destId="{ABFCFBEB-CD7F-4332-BFD7-3F172AF15B6C}" srcOrd="0" destOrd="0" presId="urn:microsoft.com/office/officeart/2005/8/layout/hierarchy3"/>
    <dgm:cxn modelId="{BD61D2FC-54B6-45FA-A2EB-DF46FF95243B}" type="presParOf" srcId="{5BA6F620-ED75-4614-B6F8-80D82B3611B7}" destId="{53A83676-7A23-426A-821D-C7F233CD98B4}" srcOrd="1" destOrd="0" presId="urn:microsoft.com/office/officeart/2005/8/layout/hierarchy3"/>
    <dgm:cxn modelId="{8ED66CA4-D5F8-4337-A9AC-3529AC7F98D0}" type="presParOf" srcId="{4AB0EB2A-0709-437A-BAAB-696C6B72E565}" destId="{A7F26C63-77FA-49F4-B3A6-3D2B928C5E4F}" srcOrd="1" destOrd="0" presId="urn:microsoft.com/office/officeart/2005/8/layout/hierarchy3"/>
    <dgm:cxn modelId="{4F092C66-1B7A-4A5B-B238-081875799EF8}" type="presParOf" srcId="{A7F26C63-77FA-49F4-B3A6-3D2B928C5E4F}" destId="{D960F03F-9F9B-49F0-8DFC-29BEFE3661A9}" srcOrd="0" destOrd="0" presId="urn:microsoft.com/office/officeart/2005/8/layout/hierarchy3"/>
    <dgm:cxn modelId="{25F0FB39-2F0B-419F-A07C-53F1FC24FF94}" type="presParOf" srcId="{A7F26C63-77FA-49F4-B3A6-3D2B928C5E4F}" destId="{5D13DE75-DF7D-4B2C-869D-5F19C9727F03}" srcOrd="1" destOrd="0" presId="urn:microsoft.com/office/officeart/2005/8/layout/hierarchy3"/>
    <dgm:cxn modelId="{040FFD90-DFF8-45FA-8DB5-852D2C9F71E4}" type="presParOf" srcId="{A7F26C63-77FA-49F4-B3A6-3D2B928C5E4F}" destId="{47C99DB0-F799-4C64-A057-7EAFC32BCB1B}" srcOrd="2" destOrd="0" presId="urn:microsoft.com/office/officeart/2005/8/layout/hierarchy3"/>
    <dgm:cxn modelId="{20157F3A-B344-4E57-BC35-ED03F209D7D8}" type="presParOf" srcId="{A7F26C63-77FA-49F4-B3A6-3D2B928C5E4F}" destId="{8D60DF93-E38C-47A1-BA9D-53E1658C2CA0}" srcOrd="3" destOrd="0" presId="urn:microsoft.com/office/officeart/2005/8/layout/hierarchy3"/>
    <dgm:cxn modelId="{4E5DCECC-A732-4375-8F84-22C4918807AB}" type="presParOf" srcId="{15D6DA52-9ED6-4A54-9266-71829285BDDE}" destId="{83E5127A-B358-4B42-99FD-C54300D98474}" srcOrd="1" destOrd="0" presId="urn:microsoft.com/office/officeart/2005/8/layout/hierarchy3"/>
    <dgm:cxn modelId="{D48B7251-FF49-4DD9-A71A-DC0CFA3F326F}" type="presParOf" srcId="{83E5127A-B358-4B42-99FD-C54300D98474}" destId="{1349A38C-F004-4230-903A-CB01F17CEA6D}" srcOrd="0" destOrd="0" presId="urn:microsoft.com/office/officeart/2005/8/layout/hierarchy3"/>
    <dgm:cxn modelId="{986EBD59-541D-42B7-8922-022868021998}" type="presParOf" srcId="{1349A38C-F004-4230-903A-CB01F17CEA6D}" destId="{21916D0D-0D21-462D-84FD-E4D4DB99B15E}" srcOrd="0" destOrd="0" presId="urn:microsoft.com/office/officeart/2005/8/layout/hierarchy3"/>
    <dgm:cxn modelId="{A1A697E3-B465-46FD-A194-3350ED01B608}" type="presParOf" srcId="{1349A38C-F004-4230-903A-CB01F17CEA6D}" destId="{D71DF951-9875-4DE4-AC3E-11B3EFF8CEC6}" srcOrd="1" destOrd="0" presId="urn:microsoft.com/office/officeart/2005/8/layout/hierarchy3"/>
    <dgm:cxn modelId="{4AF6EC42-DE18-4758-86B7-177E6C849BF9}" type="presParOf" srcId="{83E5127A-B358-4B42-99FD-C54300D98474}" destId="{8D14B84A-362F-47CA-B22E-B663CC17229B}" srcOrd="1" destOrd="0" presId="urn:microsoft.com/office/officeart/2005/8/layout/hierarchy3"/>
    <dgm:cxn modelId="{CB3105F1-FE99-42A2-91E2-57CCB4044632}" type="presParOf" srcId="{8D14B84A-362F-47CA-B22E-B663CC17229B}" destId="{AC79F6AD-47F7-4C28-9514-CB0A7F887158}" srcOrd="0" destOrd="0" presId="urn:microsoft.com/office/officeart/2005/8/layout/hierarchy3"/>
    <dgm:cxn modelId="{BA95C933-E717-4EDC-8D6D-0BE90FDD61FE}" type="presParOf" srcId="{8D14B84A-362F-47CA-B22E-B663CC17229B}" destId="{D0FB6338-93EE-4A1E-B765-2EC45EA733A1}" srcOrd="1" destOrd="0" presId="urn:microsoft.com/office/officeart/2005/8/layout/hierarchy3"/>
    <dgm:cxn modelId="{1F3AA539-9459-4AA0-B34F-1DA0034BA4E3}" type="presParOf" srcId="{8D14B84A-362F-47CA-B22E-B663CC17229B}" destId="{53861846-86AF-4918-A812-C76453EDC604}" srcOrd="2" destOrd="0" presId="urn:microsoft.com/office/officeart/2005/8/layout/hierarchy3"/>
    <dgm:cxn modelId="{323D50A3-AF0A-45C6-9749-9DB281F52276}" type="presParOf" srcId="{8D14B84A-362F-47CA-B22E-B663CC17229B}" destId="{E19B34E9-A20C-4133-B7CC-D727AA4596C6}"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BF7D6-D230-4352-BDF8-0010B5344FDA}">
      <dsp:nvSpPr>
        <dsp:cNvPr id="0" name=""/>
        <dsp:cNvSpPr/>
      </dsp:nvSpPr>
      <dsp:spPr>
        <a:xfrm>
          <a:off x="2760886" y="2249920"/>
          <a:ext cx="1887089" cy="188708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rPr>
            <a:t>Deportistas</a:t>
          </a:r>
          <a:endParaRPr lang="es-EC" sz="2100" kern="1200" dirty="0">
            <a:solidFill>
              <a:schemeClr val="tx1"/>
            </a:solidFill>
          </a:endParaRPr>
        </a:p>
      </dsp:txBody>
      <dsp:txXfrm>
        <a:off x="3037244" y="2526278"/>
        <a:ext cx="1334373" cy="1334373"/>
      </dsp:txXfrm>
    </dsp:sp>
    <dsp:sp modelId="{7B9C99A4-27AC-4299-844E-804F9ABCA8F0}">
      <dsp:nvSpPr>
        <dsp:cNvPr id="0" name=""/>
        <dsp:cNvSpPr/>
      </dsp:nvSpPr>
      <dsp:spPr>
        <a:xfrm rot="12900000">
          <a:off x="1545209" y="1919680"/>
          <a:ext cx="1448224" cy="5378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C0D4AB-62A7-40E5-A6B9-9B3A8E7A1DFB}">
      <dsp:nvSpPr>
        <dsp:cNvPr id="0" name=""/>
        <dsp:cNvSpPr/>
      </dsp:nvSpPr>
      <dsp:spPr>
        <a:xfrm>
          <a:off x="779796" y="1056162"/>
          <a:ext cx="1792734" cy="14341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Entrenamientos</a:t>
          </a:r>
          <a:endParaRPr lang="es-EC" sz="1900" kern="1200" dirty="0">
            <a:solidFill>
              <a:schemeClr val="tx1"/>
            </a:solidFill>
          </a:endParaRPr>
        </a:p>
      </dsp:txBody>
      <dsp:txXfrm>
        <a:off x="821802" y="1098168"/>
        <a:ext cx="1708722" cy="1350175"/>
      </dsp:txXfrm>
    </dsp:sp>
    <dsp:sp modelId="{F08B7827-548F-4429-B3EC-2F92B427219E}">
      <dsp:nvSpPr>
        <dsp:cNvPr id="0" name=""/>
        <dsp:cNvSpPr/>
      </dsp:nvSpPr>
      <dsp:spPr>
        <a:xfrm rot="16200000">
          <a:off x="2980318" y="1172609"/>
          <a:ext cx="1448224" cy="5378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67542F-544F-40D2-ADA8-678B26966769}">
      <dsp:nvSpPr>
        <dsp:cNvPr id="0" name=""/>
        <dsp:cNvSpPr/>
      </dsp:nvSpPr>
      <dsp:spPr>
        <a:xfrm>
          <a:off x="2808063" y="313"/>
          <a:ext cx="1792734" cy="14341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Mejorar lo Convencional</a:t>
          </a:r>
          <a:endParaRPr lang="es-EC" sz="1900" kern="1200" dirty="0">
            <a:solidFill>
              <a:schemeClr val="tx1"/>
            </a:solidFill>
          </a:endParaRPr>
        </a:p>
      </dsp:txBody>
      <dsp:txXfrm>
        <a:off x="2850069" y="42319"/>
        <a:ext cx="1708722" cy="1350175"/>
      </dsp:txXfrm>
    </dsp:sp>
    <dsp:sp modelId="{2A15C4A1-8C6B-4FE0-BF4A-0302D2330D38}">
      <dsp:nvSpPr>
        <dsp:cNvPr id="0" name=""/>
        <dsp:cNvSpPr/>
      </dsp:nvSpPr>
      <dsp:spPr>
        <a:xfrm rot="19500000">
          <a:off x="4415428" y="1919680"/>
          <a:ext cx="1448224" cy="53782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4F0A80-FFF3-4232-8A0D-E19AFDBBF936}">
      <dsp:nvSpPr>
        <dsp:cNvPr id="0" name=""/>
        <dsp:cNvSpPr/>
      </dsp:nvSpPr>
      <dsp:spPr>
        <a:xfrm>
          <a:off x="4836330" y="1056162"/>
          <a:ext cx="1792734" cy="1434187"/>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s-EC" sz="1900" kern="1200" dirty="0" smtClean="0">
              <a:solidFill>
                <a:schemeClr val="tx1"/>
              </a:solidFill>
            </a:rPr>
            <a:t>Subir el nivel Deportivo</a:t>
          </a:r>
          <a:endParaRPr lang="es-EC" sz="1900" kern="1200" dirty="0">
            <a:solidFill>
              <a:schemeClr val="tx1"/>
            </a:solidFill>
          </a:endParaRPr>
        </a:p>
      </dsp:txBody>
      <dsp:txXfrm>
        <a:off x="4878336" y="1098168"/>
        <a:ext cx="1708722" cy="1350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CFBEB-CD7F-4332-BFD7-3F172AF15B6C}">
      <dsp:nvSpPr>
        <dsp:cNvPr id="0" name=""/>
        <dsp:cNvSpPr/>
      </dsp:nvSpPr>
      <dsp:spPr>
        <a:xfrm>
          <a:off x="2923" y="86828"/>
          <a:ext cx="3128318" cy="133783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Clubes Deportivos en General</a:t>
          </a:r>
          <a:endParaRPr lang="es-EC" sz="2000" kern="1200" dirty="0"/>
        </a:p>
      </dsp:txBody>
      <dsp:txXfrm>
        <a:off x="42107" y="126012"/>
        <a:ext cx="3049950" cy="1259469"/>
      </dsp:txXfrm>
    </dsp:sp>
    <dsp:sp modelId="{D960F03F-9F9B-49F0-8DFC-29BEFE3661A9}">
      <dsp:nvSpPr>
        <dsp:cNvPr id="0" name=""/>
        <dsp:cNvSpPr/>
      </dsp:nvSpPr>
      <dsp:spPr>
        <a:xfrm>
          <a:off x="315755" y="1424666"/>
          <a:ext cx="312831" cy="1003377"/>
        </a:xfrm>
        <a:custGeom>
          <a:avLst/>
          <a:gdLst/>
          <a:ahLst/>
          <a:cxnLst/>
          <a:rect l="0" t="0" r="0" b="0"/>
          <a:pathLst>
            <a:path>
              <a:moveTo>
                <a:pt x="0" y="0"/>
              </a:moveTo>
              <a:lnTo>
                <a:pt x="0" y="1003377"/>
              </a:lnTo>
              <a:lnTo>
                <a:pt x="312831" y="100337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13DE75-DF7D-4B2C-869D-5F19C9727F03}">
      <dsp:nvSpPr>
        <dsp:cNvPr id="0" name=""/>
        <dsp:cNvSpPr/>
      </dsp:nvSpPr>
      <dsp:spPr>
        <a:xfrm>
          <a:off x="628586" y="1759125"/>
          <a:ext cx="2140539" cy="1337837"/>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s-EC" sz="1300" kern="1200" dirty="0" smtClean="0"/>
            <a:t>Sistemas de Entrenamientos convencionales regidos a planificaciones empíricas</a:t>
          </a:r>
          <a:endParaRPr lang="es-EC" sz="1300" kern="1200" dirty="0"/>
        </a:p>
      </dsp:txBody>
      <dsp:txXfrm>
        <a:off x="667770" y="1798309"/>
        <a:ext cx="2062171" cy="1259469"/>
      </dsp:txXfrm>
    </dsp:sp>
    <dsp:sp modelId="{47C99DB0-F799-4C64-A057-7EAFC32BCB1B}">
      <dsp:nvSpPr>
        <dsp:cNvPr id="0" name=""/>
        <dsp:cNvSpPr/>
      </dsp:nvSpPr>
      <dsp:spPr>
        <a:xfrm>
          <a:off x="315755" y="1424666"/>
          <a:ext cx="312831" cy="2675674"/>
        </a:xfrm>
        <a:custGeom>
          <a:avLst/>
          <a:gdLst/>
          <a:ahLst/>
          <a:cxnLst/>
          <a:rect l="0" t="0" r="0" b="0"/>
          <a:pathLst>
            <a:path>
              <a:moveTo>
                <a:pt x="0" y="0"/>
              </a:moveTo>
              <a:lnTo>
                <a:pt x="0" y="2675674"/>
              </a:lnTo>
              <a:lnTo>
                <a:pt x="312831" y="267567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60DF93-E38C-47A1-BA9D-53E1658C2CA0}">
      <dsp:nvSpPr>
        <dsp:cNvPr id="0" name=""/>
        <dsp:cNvSpPr/>
      </dsp:nvSpPr>
      <dsp:spPr>
        <a:xfrm>
          <a:off x="628586" y="3431421"/>
          <a:ext cx="2140539" cy="1337837"/>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s-EC" sz="1300" kern="1200" dirty="0" smtClean="0"/>
            <a:t>Con bajo fundamento teórico</a:t>
          </a:r>
          <a:endParaRPr lang="es-EC" sz="1300" kern="1200" dirty="0"/>
        </a:p>
      </dsp:txBody>
      <dsp:txXfrm>
        <a:off x="667770" y="3470605"/>
        <a:ext cx="2062171" cy="1259469"/>
      </dsp:txXfrm>
    </dsp:sp>
    <dsp:sp modelId="{21916D0D-0D21-462D-84FD-E4D4DB99B15E}">
      <dsp:nvSpPr>
        <dsp:cNvPr id="0" name=""/>
        <dsp:cNvSpPr/>
      </dsp:nvSpPr>
      <dsp:spPr>
        <a:xfrm>
          <a:off x="3800160" y="86828"/>
          <a:ext cx="3133348" cy="1337837"/>
        </a:xfrm>
        <a:prstGeom prst="roundRect">
          <a:avLst>
            <a:gd name="adj" fmla="val 10000"/>
          </a:avLst>
        </a:prstGeom>
        <a:solidFill>
          <a:schemeClr val="lt1">
            <a:hueOff val="0"/>
            <a:satOff val="0"/>
            <a:lumOff val="0"/>
            <a:alphaOff val="0"/>
          </a:schemeClr>
        </a:solidFill>
        <a:ln w="1587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Club de Tae-kwon-Do de la ESPE</a:t>
          </a:r>
          <a:endParaRPr lang="es-EC" sz="2000" kern="1200" dirty="0"/>
        </a:p>
      </dsp:txBody>
      <dsp:txXfrm>
        <a:off x="3839344" y="126012"/>
        <a:ext cx="3054980" cy="1259469"/>
      </dsp:txXfrm>
    </dsp:sp>
    <dsp:sp modelId="{AC79F6AD-47F7-4C28-9514-CB0A7F887158}">
      <dsp:nvSpPr>
        <dsp:cNvPr id="0" name=""/>
        <dsp:cNvSpPr/>
      </dsp:nvSpPr>
      <dsp:spPr>
        <a:xfrm>
          <a:off x="4113495" y="1424666"/>
          <a:ext cx="313334" cy="1003377"/>
        </a:xfrm>
        <a:custGeom>
          <a:avLst/>
          <a:gdLst/>
          <a:ahLst/>
          <a:cxnLst/>
          <a:rect l="0" t="0" r="0" b="0"/>
          <a:pathLst>
            <a:path>
              <a:moveTo>
                <a:pt x="0" y="0"/>
              </a:moveTo>
              <a:lnTo>
                <a:pt x="0" y="1003377"/>
              </a:lnTo>
              <a:lnTo>
                <a:pt x="313334" y="1003377"/>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FB6338-93EE-4A1E-B765-2EC45EA733A1}">
      <dsp:nvSpPr>
        <dsp:cNvPr id="0" name=""/>
        <dsp:cNvSpPr/>
      </dsp:nvSpPr>
      <dsp:spPr>
        <a:xfrm>
          <a:off x="4426829" y="1759125"/>
          <a:ext cx="2140539" cy="1337837"/>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s-EC" sz="1300" kern="1200" dirty="0" smtClean="0"/>
            <a:t>Sistemas de Entrenamiento basados en procesos de investigación aplicadas a los deportes y desarrollo de investigaciones científicas</a:t>
          </a:r>
          <a:endParaRPr lang="es-EC" sz="1300" kern="1200" dirty="0"/>
        </a:p>
      </dsp:txBody>
      <dsp:txXfrm>
        <a:off x="4466013" y="1798309"/>
        <a:ext cx="2062171" cy="1259469"/>
      </dsp:txXfrm>
    </dsp:sp>
    <dsp:sp modelId="{53861846-86AF-4918-A812-C76453EDC604}">
      <dsp:nvSpPr>
        <dsp:cNvPr id="0" name=""/>
        <dsp:cNvSpPr/>
      </dsp:nvSpPr>
      <dsp:spPr>
        <a:xfrm>
          <a:off x="4113495" y="1424666"/>
          <a:ext cx="313334" cy="2675674"/>
        </a:xfrm>
        <a:custGeom>
          <a:avLst/>
          <a:gdLst/>
          <a:ahLst/>
          <a:cxnLst/>
          <a:rect l="0" t="0" r="0" b="0"/>
          <a:pathLst>
            <a:path>
              <a:moveTo>
                <a:pt x="0" y="0"/>
              </a:moveTo>
              <a:lnTo>
                <a:pt x="0" y="2675674"/>
              </a:lnTo>
              <a:lnTo>
                <a:pt x="313334" y="2675674"/>
              </a:lnTo>
            </a:path>
          </a:pathLst>
        </a:custGeom>
        <a:noFill/>
        <a:ln w="1587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9B34E9-A20C-4133-B7CC-D727AA4596C6}">
      <dsp:nvSpPr>
        <dsp:cNvPr id="0" name=""/>
        <dsp:cNvSpPr/>
      </dsp:nvSpPr>
      <dsp:spPr>
        <a:xfrm>
          <a:off x="4426829" y="3431421"/>
          <a:ext cx="2140539" cy="1337837"/>
        </a:xfrm>
        <a:prstGeom prst="roundRect">
          <a:avLst>
            <a:gd name="adj" fmla="val 10000"/>
          </a:avLst>
        </a:prstGeom>
        <a:solidFill>
          <a:schemeClr val="accent2">
            <a:alpha val="90000"/>
            <a:tint val="4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es-EC" sz="1300" kern="1200" dirty="0" smtClean="0"/>
            <a:t>Con un grado alto de investigación y planificación deportiva</a:t>
          </a:r>
          <a:endParaRPr lang="es-EC" sz="1300" kern="1200" dirty="0"/>
        </a:p>
      </dsp:txBody>
      <dsp:txXfrm>
        <a:off x="4466013" y="3470605"/>
        <a:ext cx="2062171" cy="125946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9F42DC5-A03C-4048-B1A8-4F4AEF5F39F3}" type="datetimeFigureOut">
              <a:rPr lang="es-ES" smtClean="0"/>
              <a:t>09/09/2014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9F42DC5-A03C-4048-B1A8-4F4AEF5F39F3}" type="datetimeFigureOut">
              <a:rPr lang="es-ES" smtClean="0"/>
              <a:t>09/09/2014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9F42DC5-A03C-4048-B1A8-4F4AEF5F39F3}" type="datetimeFigureOut">
              <a:rPr lang="es-ES" smtClean="0"/>
              <a:t>09/09/2014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6289C9D-5A20-4DF8-B89B-76F513F53C00}" type="slidenum">
              <a:rPr lang="es-ES" smtClean="0"/>
              <a:t>‹Nº›</a:t>
            </a:fld>
            <a:endParaRPr lang="es-E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9F42DC5-A03C-4048-B1A8-4F4AEF5F39F3}" type="datetimeFigureOut">
              <a:rPr lang="es-ES" smtClean="0"/>
              <a:t>09/09/2014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6289C9D-5A20-4DF8-B89B-76F513F53C00}" type="slidenum">
              <a:rPr lang="es-ES" smtClean="0"/>
              <a:t>‹Nº›</a:t>
            </a:fld>
            <a:endParaRPr lang="es-ES"/>
          </a:p>
        </p:txBody>
      </p:sp>
      <p:sp>
        <p:nvSpPr>
          <p:cNvPr id="7" name="Title 6"/>
          <p:cNvSpPr>
            <a:spLocks noGrp="1"/>
          </p:cNvSpPr>
          <p:nvPr>
            <p:ph type="title"/>
          </p:nvPr>
        </p:nvSpPr>
        <p:spPr/>
        <p:txBody>
          <a:bodyPr/>
          <a:lstStyle/>
          <a:p>
            <a:r>
              <a:rPr lang="es-ES" smtClean="0"/>
              <a:t>Haga clic para modificar el estilo de título del patrón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9F42DC5-A03C-4048-B1A8-4F4AEF5F39F3}" type="datetimeFigureOut">
              <a:rPr lang="es-ES" smtClean="0"/>
              <a:t>09/09/2014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fld id="{49F42DC5-A03C-4048-B1A8-4F4AEF5F39F3}" type="datetimeFigureOut">
              <a:rPr lang="es-ES" smtClean="0"/>
              <a:t>09/09/2014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6289C9D-5A20-4DF8-B89B-76F513F53C00}" type="slidenum">
              <a:rPr lang="es-ES" smtClean="0"/>
              <a:t>‹Nº›</a:t>
            </a:fld>
            <a:endParaRPr lang="es-ES"/>
          </a:p>
        </p:txBody>
      </p:sp>
      <p:sp>
        <p:nvSpPr>
          <p:cNvPr id="9" name="Content Placeholder 8"/>
          <p:cNvSpPr>
            <a:spLocks noGrp="1"/>
          </p:cNvSpPr>
          <p:nvPr>
            <p:ph sz="quarter" idx="13"/>
          </p:nvPr>
        </p:nvSpPr>
        <p:spPr>
          <a:xfrm>
            <a:off x="676655"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9F42DC5-A03C-4048-B1A8-4F4AEF5F39F3}" type="datetimeFigureOut">
              <a:rPr lang="es-ES" smtClean="0"/>
              <a:t>09/09/2014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9F42DC5-A03C-4048-B1A8-4F4AEF5F39F3}" type="datetimeFigureOut">
              <a:rPr lang="es-ES" smtClean="0"/>
              <a:t>09/09/2014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9F42DC5-A03C-4048-B1A8-4F4AEF5F39F3}" type="datetimeFigureOut">
              <a:rPr lang="es-ES" smtClean="0"/>
              <a:t>09/09/2014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6289C9D-5A20-4DF8-B89B-76F513F53C00}"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9F42DC5-A03C-4048-B1A8-4F4AEF5F39F3}" type="datetimeFigureOut">
              <a:rPr lang="es-ES" smtClean="0"/>
              <a:t>09/09/2014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6289C9D-5A20-4DF8-B89B-76F513F53C00}" type="slidenum">
              <a:rPr lang="es-ES" smtClean="0"/>
              <a:t>‹Nº›</a:t>
            </a:fld>
            <a:endParaRPr lang="es-E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9F42DC5-A03C-4048-B1A8-4F4AEF5F39F3}" type="datetimeFigureOut">
              <a:rPr lang="es-ES" smtClean="0"/>
              <a:t>09/09/2014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6289C9D-5A20-4DF8-B89B-76F513F53C00}" type="slidenum">
              <a:rPr lang="es-ES" smtClean="0"/>
              <a:t>‹Nº›</a:t>
            </a:fld>
            <a:endParaRPr lang="es-E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9F42DC5-A03C-4048-B1A8-4F4AEF5F39F3}" type="datetimeFigureOut">
              <a:rPr lang="es-ES" smtClean="0"/>
              <a:t>09/09/2014</a:t>
            </a:fld>
            <a:endParaRPr lang="es-E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s-E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6289C9D-5A20-4DF8-B89B-76F513F53C00}" type="slidenum">
              <a:rPr lang="es-ES" smtClean="0"/>
              <a:t>‹Nº›</a:t>
            </a:fld>
            <a:endParaRPr lang="es-E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logo_espenuevo"/>
          <p:cNvPicPr/>
          <p:nvPr/>
        </p:nvPicPr>
        <p:blipFill>
          <a:blip r:embed="rId2"/>
          <a:srcRect/>
          <a:stretch>
            <a:fillRect/>
          </a:stretch>
        </p:blipFill>
        <p:spPr bwMode="auto">
          <a:xfrm>
            <a:off x="1259632" y="315679"/>
            <a:ext cx="6552728"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Rectángulo"/>
          <p:cNvSpPr/>
          <p:nvPr/>
        </p:nvSpPr>
        <p:spPr>
          <a:xfrm>
            <a:off x="323528" y="2444695"/>
            <a:ext cx="8640959" cy="2556982"/>
          </a:xfrm>
          <a:prstGeom prst="rect">
            <a:avLst/>
          </a:prstGeom>
        </p:spPr>
        <p:txBody>
          <a:bodyPr wrap="square">
            <a:spAutoFit/>
          </a:bodyPr>
          <a:lstStyle/>
          <a:p>
            <a:pPr algn="ctr">
              <a:lnSpc>
                <a:spcPct val="200000"/>
              </a:lnSpc>
            </a:pPr>
            <a:r>
              <a:rPr lang="es-EC" sz="2800" b="1" dirty="0"/>
              <a:t>DEPARTAMENTO DE ELÉCTRICA Y ELECTRÓNICA</a:t>
            </a:r>
            <a:endParaRPr lang="es-ES" sz="2800" dirty="0"/>
          </a:p>
          <a:p>
            <a:pPr algn="ctr">
              <a:lnSpc>
                <a:spcPct val="200000"/>
              </a:lnSpc>
            </a:pPr>
            <a:r>
              <a:rPr lang="es-EC" sz="2800" b="1" dirty="0"/>
              <a:t>CARRERA DE INGENIERÍA EN </a:t>
            </a:r>
            <a:r>
              <a:rPr lang="es-EC" sz="2800" b="1" dirty="0" smtClean="0"/>
              <a:t>ELECTRÓNICA, </a:t>
            </a:r>
            <a:r>
              <a:rPr lang="es-EC" sz="2800" b="1" dirty="0"/>
              <a:t>REDES Y COMUNICACIÓN DE DATOS</a:t>
            </a:r>
            <a:endParaRPr lang="es-ES" sz="2800" dirty="0"/>
          </a:p>
        </p:txBody>
      </p:sp>
      <p:sp>
        <p:nvSpPr>
          <p:cNvPr id="6" name="5 Rectángulo"/>
          <p:cNvSpPr/>
          <p:nvPr/>
        </p:nvSpPr>
        <p:spPr>
          <a:xfrm>
            <a:off x="395536" y="4797152"/>
            <a:ext cx="8568952" cy="1923604"/>
          </a:xfrm>
          <a:prstGeom prst="rect">
            <a:avLst/>
          </a:prstGeom>
        </p:spPr>
        <p:txBody>
          <a:bodyPr wrap="square">
            <a:spAutoFit/>
          </a:bodyPr>
          <a:lstStyle/>
          <a:p>
            <a:pPr algn="ctr"/>
            <a:r>
              <a:rPr lang="es-EC" b="1" dirty="0"/>
              <a:t> </a:t>
            </a:r>
            <a:endParaRPr lang="es-ES" dirty="0"/>
          </a:p>
          <a:p>
            <a:pPr algn="ctr"/>
            <a:r>
              <a:rPr lang="es-EC" sz="2800" b="1" dirty="0"/>
              <a:t>AUTOR: RENATO ARBOLEDA TERÁN</a:t>
            </a:r>
            <a:endParaRPr lang="es-ES" sz="2800" dirty="0"/>
          </a:p>
          <a:p>
            <a:pPr algn="ctr"/>
            <a:r>
              <a:rPr lang="es-EC" b="1" dirty="0"/>
              <a:t> </a:t>
            </a:r>
            <a:endParaRPr lang="es-ES" dirty="0"/>
          </a:p>
          <a:p>
            <a:pPr algn="ctr"/>
            <a:r>
              <a:rPr lang="es-EC" b="1" dirty="0"/>
              <a:t> </a:t>
            </a:r>
            <a:endParaRPr lang="es-ES" dirty="0"/>
          </a:p>
          <a:p>
            <a:pPr algn="just"/>
            <a:r>
              <a:rPr lang="es-EC" sz="1100" b="1" dirty="0"/>
              <a:t>DIRECTOR: ING. TIPÁN, EDGAR</a:t>
            </a:r>
            <a:endParaRPr lang="es-ES" sz="1100" dirty="0"/>
          </a:p>
          <a:p>
            <a:pPr algn="just"/>
            <a:r>
              <a:rPr lang="es-EC" sz="1100" b="1" dirty="0"/>
              <a:t>CODIRECTOR: ING. LOACHAMIN, EDUARDO</a:t>
            </a:r>
            <a:endParaRPr lang="es-ES" sz="1100" dirty="0"/>
          </a:p>
          <a:p>
            <a:pPr algn="just"/>
            <a:r>
              <a:rPr lang="es-EC" sz="1100" b="1" dirty="0"/>
              <a:t>SANGOLQUÍ, </a:t>
            </a:r>
            <a:r>
              <a:rPr lang="es-EC" sz="1100" b="1" dirty="0" smtClean="0"/>
              <a:t>Septiembre</a:t>
            </a:r>
            <a:r>
              <a:rPr lang="es-EC" sz="1100" b="1" dirty="0" smtClean="0"/>
              <a:t> </a:t>
            </a:r>
            <a:r>
              <a:rPr lang="es-EC" sz="1100" b="1" dirty="0" smtClean="0"/>
              <a:t>2014</a:t>
            </a:r>
            <a:endParaRPr lang="es-ES" sz="1100" dirty="0"/>
          </a:p>
        </p:txBody>
      </p:sp>
    </p:spTree>
    <p:extLst>
      <p:ext uri="{BB962C8B-B14F-4D97-AF65-F5344CB8AC3E}">
        <p14:creationId xmlns:p14="http://schemas.microsoft.com/office/powerpoint/2010/main" val="3335987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Bases Legales</a:t>
            </a:r>
            <a:endParaRPr lang="es-EC" sz="6000" dirty="0">
              <a:solidFill>
                <a:schemeClr val="tx1"/>
              </a:solidFill>
            </a:endParaRPr>
          </a:p>
        </p:txBody>
      </p:sp>
      <p:sp>
        <p:nvSpPr>
          <p:cNvPr id="4" name="3 Redondear rectángulo de esquina del mismo lado"/>
          <p:cNvSpPr/>
          <p:nvPr/>
        </p:nvSpPr>
        <p:spPr>
          <a:xfrm>
            <a:off x="971600" y="3501008"/>
            <a:ext cx="2880320" cy="1440160"/>
          </a:xfrm>
          <a:prstGeom prst="round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800" dirty="0" smtClean="0"/>
              <a:t>Software Libre</a:t>
            </a:r>
          </a:p>
          <a:p>
            <a:pPr algn="ctr"/>
            <a:r>
              <a:rPr lang="es-EC" sz="2800" dirty="0" smtClean="0"/>
              <a:t>(Processing)</a:t>
            </a:r>
            <a:endParaRPr lang="es-EC" sz="2800" dirty="0"/>
          </a:p>
        </p:txBody>
      </p:sp>
      <p:sp>
        <p:nvSpPr>
          <p:cNvPr id="5" name="4 Redondear rectángulo de esquina del mismo lado"/>
          <p:cNvSpPr/>
          <p:nvPr/>
        </p:nvSpPr>
        <p:spPr>
          <a:xfrm>
            <a:off x="5004048" y="3501008"/>
            <a:ext cx="2880320" cy="1440160"/>
          </a:xfrm>
          <a:prstGeom prst="round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2800" dirty="0" smtClean="0"/>
              <a:t>Hardware Libre</a:t>
            </a:r>
          </a:p>
          <a:p>
            <a:pPr algn="ctr"/>
            <a:r>
              <a:rPr lang="es-EC" sz="2800" dirty="0" smtClean="0"/>
              <a:t>(Arduino)</a:t>
            </a:r>
            <a:endParaRPr lang="es-EC" sz="2800" dirty="0"/>
          </a:p>
        </p:txBody>
      </p:sp>
      <p:sp>
        <p:nvSpPr>
          <p:cNvPr id="6" name="5 Bisel"/>
          <p:cNvSpPr/>
          <p:nvPr/>
        </p:nvSpPr>
        <p:spPr>
          <a:xfrm>
            <a:off x="1619672" y="5445224"/>
            <a:ext cx="5544616" cy="792088"/>
          </a:xfrm>
          <a:prstGeom prst="bevel">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2400" dirty="0"/>
              <a:t>Se distribuye bajo la licencia GNU </a:t>
            </a:r>
            <a:r>
              <a:rPr lang="es-ES" sz="2400" dirty="0" smtClean="0"/>
              <a:t>GPL</a:t>
            </a:r>
            <a:endParaRPr lang="es-EC" dirty="0"/>
          </a:p>
        </p:txBody>
      </p:sp>
      <p:pic>
        <p:nvPicPr>
          <p:cNvPr id="2050" name="Picture 2" descr="http://upload.wikimedia.org/wikipedia/commons/d/da/Cc-GP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5608661"/>
            <a:ext cx="781050" cy="6286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uxos-wordpress.stor.sinaapp.com/uploads/2011/01/gnu_gpl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6416" y="5608661"/>
            <a:ext cx="744506" cy="7296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inuxwall32.files.wordpress.com/2009/07/linu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27" y="5099374"/>
            <a:ext cx="759330" cy="1137938"/>
          </a:xfrm>
          <a:prstGeom prst="rect">
            <a:avLst/>
          </a:prstGeom>
          <a:noFill/>
          <a:extLst>
            <a:ext uri="{909E8E84-426E-40DD-AFC4-6F175D3DCCD1}">
              <a14:hiddenFill xmlns:a14="http://schemas.microsoft.com/office/drawing/2010/main">
                <a:solidFill>
                  <a:srgbClr val="FFFFFF"/>
                </a:solidFill>
              </a14:hiddenFill>
            </a:ext>
          </a:extLst>
        </p:spPr>
      </p:pic>
      <p:sp>
        <p:nvSpPr>
          <p:cNvPr id="9" name="8 Flecha derecha"/>
          <p:cNvSpPr/>
          <p:nvPr/>
        </p:nvSpPr>
        <p:spPr>
          <a:xfrm rot="2714687">
            <a:off x="863355" y="5158917"/>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0" name="9 Flecha derecha"/>
          <p:cNvSpPr/>
          <p:nvPr/>
        </p:nvSpPr>
        <p:spPr>
          <a:xfrm rot="8176780">
            <a:off x="7050517" y="5152717"/>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6201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Marco Metodológico</a:t>
            </a:r>
            <a:endParaRPr lang="es-EC" sz="6000" dirty="0">
              <a:solidFill>
                <a:schemeClr val="tx1"/>
              </a:solidFill>
            </a:endParaRPr>
          </a:p>
        </p:txBody>
      </p:sp>
      <p:sp>
        <p:nvSpPr>
          <p:cNvPr id="4" name="3 Rectángulo redondeado"/>
          <p:cNvSpPr/>
          <p:nvPr/>
        </p:nvSpPr>
        <p:spPr>
          <a:xfrm>
            <a:off x="1331641" y="2276872"/>
            <a:ext cx="2520280"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Tipo de Investigación</a:t>
            </a:r>
            <a:endParaRPr lang="es-EC" dirty="0"/>
          </a:p>
        </p:txBody>
      </p:sp>
      <p:sp>
        <p:nvSpPr>
          <p:cNvPr id="5" name="4 Rectángulo redondeado"/>
          <p:cNvSpPr/>
          <p:nvPr/>
        </p:nvSpPr>
        <p:spPr>
          <a:xfrm>
            <a:off x="1331641" y="2996952"/>
            <a:ext cx="2520280"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Nivel de Investigación</a:t>
            </a:r>
            <a:endParaRPr lang="es-EC" dirty="0"/>
          </a:p>
        </p:txBody>
      </p:sp>
      <p:sp>
        <p:nvSpPr>
          <p:cNvPr id="6" name="5 Rectángulo redondeado"/>
          <p:cNvSpPr/>
          <p:nvPr/>
        </p:nvSpPr>
        <p:spPr>
          <a:xfrm>
            <a:off x="1331641" y="3717032"/>
            <a:ext cx="2520280"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Población</a:t>
            </a:r>
            <a:endParaRPr lang="es-EC" dirty="0"/>
          </a:p>
        </p:txBody>
      </p:sp>
      <p:sp>
        <p:nvSpPr>
          <p:cNvPr id="7" name="6 Rectángulo redondeado"/>
          <p:cNvSpPr/>
          <p:nvPr/>
        </p:nvSpPr>
        <p:spPr>
          <a:xfrm>
            <a:off x="1331640" y="4437112"/>
            <a:ext cx="2494593"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Muestra</a:t>
            </a:r>
            <a:endParaRPr lang="es-EC" dirty="0"/>
          </a:p>
        </p:txBody>
      </p:sp>
      <p:sp>
        <p:nvSpPr>
          <p:cNvPr id="8" name="7 Rectángulo redondeado"/>
          <p:cNvSpPr/>
          <p:nvPr/>
        </p:nvSpPr>
        <p:spPr>
          <a:xfrm>
            <a:off x="1331641" y="5157192"/>
            <a:ext cx="2494592"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Técnicas</a:t>
            </a:r>
            <a:endParaRPr lang="es-EC" dirty="0"/>
          </a:p>
        </p:txBody>
      </p:sp>
      <p:sp>
        <p:nvSpPr>
          <p:cNvPr id="9" name="8 Rectángulo redondeado"/>
          <p:cNvSpPr/>
          <p:nvPr/>
        </p:nvSpPr>
        <p:spPr>
          <a:xfrm>
            <a:off x="1331641" y="5877272"/>
            <a:ext cx="2494592" cy="5760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Instrumentos</a:t>
            </a:r>
            <a:endParaRPr lang="es-EC" dirty="0"/>
          </a:p>
        </p:txBody>
      </p:sp>
      <p:sp>
        <p:nvSpPr>
          <p:cNvPr id="10" name="9 Rectángulo redondeado"/>
          <p:cNvSpPr/>
          <p:nvPr/>
        </p:nvSpPr>
        <p:spPr>
          <a:xfrm>
            <a:off x="5004049" y="2276872"/>
            <a:ext cx="2520280"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De Campo</a:t>
            </a:r>
            <a:endParaRPr lang="es-EC" dirty="0"/>
          </a:p>
        </p:txBody>
      </p:sp>
      <p:sp>
        <p:nvSpPr>
          <p:cNvPr id="11" name="10 Rectángulo redondeado"/>
          <p:cNvSpPr/>
          <p:nvPr/>
        </p:nvSpPr>
        <p:spPr>
          <a:xfrm>
            <a:off x="5004049" y="2996952"/>
            <a:ext cx="2520280"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Investigación Aplicada</a:t>
            </a:r>
            <a:endParaRPr lang="es-EC" dirty="0"/>
          </a:p>
        </p:txBody>
      </p:sp>
      <p:sp>
        <p:nvSpPr>
          <p:cNvPr id="12" name="11 Rectángulo redondeado"/>
          <p:cNvSpPr/>
          <p:nvPr/>
        </p:nvSpPr>
        <p:spPr>
          <a:xfrm>
            <a:off x="5004049" y="3717032"/>
            <a:ext cx="2520280"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Deportistas</a:t>
            </a:r>
            <a:endParaRPr lang="es-EC" dirty="0"/>
          </a:p>
        </p:txBody>
      </p:sp>
      <p:sp>
        <p:nvSpPr>
          <p:cNvPr id="13" name="12 Rectángulo redondeado"/>
          <p:cNvSpPr/>
          <p:nvPr/>
        </p:nvSpPr>
        <p:spPr>
          <a:xfrm>
            <a:off x="5004048" y="4437112"/>
            <a:ext cx="2494593"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1 deportista</a:t>
            </a:r>
            <a:endParaRPr lang="es-EC" dirty="0"/>
          </a:p>
        </p:txBody>
      </p:sp>
      <p:sp>
        <p:nvSpPr>
          <p:cNvPr id="14" name="13 Rectángulo redondeado"/>
          <p:cNvSpPr/>
          <p:nvPr/>
        </p:nvSpPr>
        <p:spPr>
          <a:xfrm>
            <a:off x="5004049" y="5157192"/>
            <a:ext cx="249459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Recolección de Datos</a:t>
            </a:r>
            <a:endParaRPr lang="es-EC" dirty="0"/>
          </a:p>
        </p:txBody>
      </p:sp>
      <p:sp>
        <p:nvSpPr>
          <p:cNvPr id="15" name="14 Rectángulo redondeado"/>
          <p:cNvSpPr/>
          <p:nvPr/>
        </p:nvSpPr>
        <p:spPr>
          <a:xfrm>
            <a:off x="5004049" y="5877272"/>
            <a:ext cx="2494592"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sz="1400" dirty="0" smtClean="0"/>
              <a:t>Cronómetros </a:t>
            </a:r>
            <a:r>
              <a:rPr lang="es-EC" sz="1400" dirty="0"/>
              <a:t>e</a:t>
            </a:r>
            <a:r>
              <a:rPr lang="es-EC" sz="1400" dirty="0" smtClean="0"/>
              <a:t> Implementos Deportivos Electrónicos</a:t>
            </a:r>
            <a:endParaRPr lang="es-EC" sz="1400" dirty="0"/>
          </a:p>
        </p:txBody>
      </p:sp>
      <p:sp>
        <p:nvSpPr>
          <p:cNvPr id="16" name="15 Flecha derecha"/>
          <p:cNvSpPr/>
          <p:nvPr/>
        </p:nvSpPr>
        <p:spPr>
          <a:xfrm>
            <a:off x="4019833" y="242088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7" name="16 Flecha derecha"/>
          <p:cNvSpPr/>
          <p:nvPr/>
        </p:nvSpPr>
        <p:spPr>
          <a:xfrm>
            <a:off x="3995936" y="314096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8" name="17 Flecha derecha"/>
          <p:cNvSpPr/>
          <p:nvPr/>
        </p:nvSpPr>
        <p:spPr>
          <a:xfrm>
            <a:off x="3995936" y="386104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9" name="18 Flecha derecha"/>
          <p:cNvSpPr/>
          <p:nvPr/>
        </p:nvSpPr>
        <p:spPr>
          <a:xfrm>
            <a:off x="3995936" y="458112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20" name="19 Flecha derecha"/>
          <p:cNvSpPr/>
          <p:nvPr/>
        </p:nvSpPr>
        <p:spPr>
          <a:xfrm>
            <a:off x="3995936" y="530120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21" name="20 Flecha derecha"/>
          <p:cNvSpPr/>
          <p:nvPr/>
        </p:nvSpPr>
        <p:spPr>
          <a:xfrm>
            <a:off x="3995936" y="602128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243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anim calcmode="lin" valueType="num">
                                      <p:cBhvr>
                                        <p:cTn id="59" dur="1000" fill="hold"/>
                                        <p:tgtEl>
                                          <p:spTgt spid="7"/>
                                        </p:tgtEl>
                                        <p:attrNameLst>
                                          <p:attrName>ppt_x</p:attrName>
                                        </p:attrNameLst>
                                      </p:cBhvr>
                                      <p:tavLst>
                                        <p:tav tm="0">
                                          <p:val>
                                            <p:strVal val="#ppt_x"/>
                                          </p:val>
                                        </p:tav>
                                        <p:tav tm="100000">
                                          <p:val>
                                            <p:strVal val="#ppt_x"/>
                                          </p:val>
                                        </p:tav>
                                      </p:tavLst>
                                    </p:anim>
                                    <p:anim calcmode="lin" valueType="num">
                                      <p:cBhvr>
                                        <p:cTn id="60" dur="1000" fill="hold"/>
                                        <p:tgtEl>
                                          <p:spTgt spid="7"/>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1000"/>
                                        <p:tgtEl>
                                          <p:spTgt spid="20"/>
                                        </p:tgtEl>
                                      </p:cBhvr>
                                    </p:animEffect>
                                    <p:anim calcmode="lin" valueType="num">
                                      <p:cBhvr>
                                        <p:cTn id="81" dur="1000" fill="hold"/>
                                        <p:tgtEl>
                                          <p:spTgt spid="20"/>
                                        </p:tgtEl>
                                        <p:attrNameLst>
                                          <p:attrName>ppt_x</p:attrName>
                                        </p:attrNameLst>
                                      </p:cBhvr>
                                      <p:tavLst>
                                        <p:tav tm="0">
                                          <p:val>
                                            <p:strVal val="#ppt_x"/>
                                          </p:val>
                                        </p:tav>
                                        <p:tav tm="100000">
                                          <p:val>
                                            <p:strVal val="#ppt_x"/>
                                          </p:val>
                                        </p:tav>
                                      </p:tavLst>
                                    </p:anim>
                                    <p:anim calcmode="lin" valueType="num">
                                      <p:cBhvr>
                                        <p:cTn id="82" dur="1000" fill="hold"/>
                                        <p:tgtEl>
                                          <p:spTgt spid="2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1000"/>
                                        <p:tgtEl>
                                          <p:spTgt spid="9"/>
                                        </p:tgtEl>
                                      </p:cBhvr>
                                    </p:animEffect>
                                    <p:anim calcmode="lin" valueType="num">
                                      <p:cBhvr>
                                        <p:cTn id="93" dur="1000" fill="hold"/>
                                        <p:tgtEl>
                                          <p:spTgt spid="9"/>
                                        </p:tgtEl>
                                        <p:attrNameLst>
                                          <p:attrName>ppt_x</p:attrName>
                                        </p:attrNameLst>
                                      </p:cBhvr>
                                      <p:tavLst>
                                        <p:tav tm="0">
                                          <p:val>
                                            <p:strVal val="#ppt_x"/>
                                          </p:val>
                                        </p:tav>
                                        <p:tav tm="100000">
                                          <p:val>
                                            <p:strVal val="#ppt_x"/>
                                          </p:val>
                                        </p:tav>
                                      </p:tavLst>
                                    </p:anim>
                                    <p:anim calcmode="lin" valueType="num">
                                      <p:cBhvr>
                                        <p:cTn id="94" dur="1000" fill="hold"/>
                                        <p:tgtEl>
                                          <p:spTgt spid="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fade">
                                      <p:cBhvr>
                                        <p:cTn id="102" dur="1000"/>
                                        <p:tgtEl>
                                          <p:spTgt spid="15"/>
                                        </p:tgtEl>
                                      </p:cBhvr>
                                    </p:animEffect>
                                    <p:anim calcmode="lin" valueType="num">
                                      <p:cBhvr>
                                        <p:cTn id="103" dur="1000" fill="hold"/>
                                        <p:tgtEl>
                                          <p:spTgt spid="15"/>
                                        </p:tgtEl>
                                        <p:attrNameLst>
                                          <p:attrName>ppt_x</p:attrName>
                                        </p:attrNameLst>
                                      </p:cBhvr>
                                      <p:tavLst>
                                        <p:tav tm="0">
                                          <p:val>
                                            <p:strVal val="#ppt_x"/>
                                          </p:val>
                                        </p:tav>
                                        <p:tav tm="100000">
                                          <p:val>
                                            <p:strVal val="#ppt_x"/>
                                          </p:val>
                                        </p:tav>
                                      </p:tavLst>
                                    </p:anim>
                                    <p:anim calcmode="lin" valueType="num">
                                      <p:cBhvr>
                                        <p:cTn id="10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99392"/>
            <a:ext cx="8229600" cy="1252728"/>
          </a:xfrm>
        </p:spPr>
        <p:txBody>
          <a:bodyPr>
            <a:normAutofit/>
          </a:bodyPr>
          <a:lstStyle/>
          <a:p>
            <a:r>
              <a:rPr lang="es-EC" sz="6000" dirty="0">
                <a:solidFill>
                  <a:schemeClr val="tx1"/>
                </a:solidFill>
              </a:rPr>
              <a:t>Propuesta</a:t>
            </a:r>
            <a:endParaRPr lang="es-EC" sz="6000" dirty="0"/>
          </a:p>
        </p:txBody>
      </p:sp>
      <p:pic>
        <p:nvPicPr>
          <p:cNvPr id="1026" name="Picture 2" descr="C:\Users\APM-VALLE\Documents\perfil de tesis2\esquematic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403" y="3127385"/>
            <a:ext cx="5184576" cy="3646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127" t="45832" r="18790" b="16469"/>
          <a:stretch/>
        </p:blipFill>
        <p:spPr bwMode="auto">
          <a:xfrm>
            <a:off x="20216" y="3645024"/>
            <a:ext cx="3739871" cy="31239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APM-VALLE\Documents\perfil de tesis2\TOPOLOGIAS DE RED.png"/>
          <p:cNvPicPr>
            <a:picLocks noChangeAspect="1" noChangeArrowheads="1"/>
          </p:cNvPicPr>
          <p:nvPr/>
        </p:nvPicPr>
        <p:blipFill rotWithShape="1">
          <a:blip r:embed="rId4">
            <a:extLst>
              <a:ext uri="{28A0092B-C50C-407E-A947-70E740481C1C}">
                <a14:useLocalDpi xmlns:a14="http://schemas.microsoft.com/office/drawing/2010/main" val="0"/>
              </a:ext>
            </a:extLst>
          </a:blip>
          <a:srcRect l="11645" t="65677" r="44547" b="5695"/>
          <a:stretch/>
        </p:blipFill>
        <p:spPr bwMode="auto">
          <a:xfrm>
            <a:off x="1115616" y="908720"/>
            <a:ext cx="6768752" cy="1728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Rectángulo redondeado"/>
          <p:cNvSpPr/>
          <p:nvPr/>
        </p:nvSpPr>
        <p:spPr>
          <a:xfrm>
            <a:off x="98781" y="2564904"/>
            <a:ext cx="4041171" cy="12336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dirty="0" smtClean="0"/>
              <a:t>PAN ID: RED PAN ASOCIADA</a:t>
            </a:r>
          </a:p>
          <a:p>
            <a:r>
              <a:rPr lang="en-US" dirty="0" smtClean="0"/>
              <a:t>SH Y SL: DIRECCION DE ORIGEN/FIN</a:t>
            </a:r>
          </a:p>
          <a:p>
            <a:r>
              <a:rPr lang="en-US" dirty="0" smtClean="0"/>
              <a:t>DH Y DL: DIRECCION DE FIN/ORIGEN</a:t>
            </a:r>
          </a:p>
          <a:p>
            <a:r>
              <a:rPr lang="en-US" dirty="0" smtClean="0"/>
              <a:t>CH: CANAL DE TRABAJO EN 2.4GHZ</a:t>
            </a:r>
            <a:endParaRPr lang="es-EC" dirty="0"/>
          </a:p>
        </p:txBody>
      </p:sp>
    </p:spTree>
    <p:extLst>
      <p:ext uri="{BB962C8B-B14F-4D97-AF65-F5344CB8AC3E}">
        <p14:creationId xmlns:p14="http://schemas.microsoft.com/office/powerpoint/2010/main" val="366473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wipe(down)">
                                      <p:cBhvr>
                                        <p:cTn id="24"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99392"/>
            <a:ext cx="8229600" cy="1252728"/>
          </a:xfrm>
        </p:spPr>
        <p:txBody>
          <a:bodyPr>
            <a:normAutofit/>
          </a:bodyPr>
          <a:lstStyle/>
          <a:p>
            <a:r>
              <a:rPr lang="es-EC" sz="5400" dirty="0" smtClean="0">
                <a:solidFill>
                  <a:schemeClr val="tx1"/>
                </a:solidFill>
              </a:rPr>
              <a:t>Propuesta</a:t>
            </a:r>
            <a:endParaRPr lang="es-EC" sz="5400" dirty="0">
              <a:solidFill>
                <a:schemeClr val="tx1"/>
              </a:solidFill>
            </a:endParaRPr>
          </a:p>
        </p:txBody>
      </p:sp>
      <p:pic>
        <p:nvPicPr>
          <p:cNvPr id="1026" name="Picture 2" descr="http://www.ceiarteuntref.edu.ar/badarte/sites/default/files/piezoelectr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053670"/>
            <a:ext cx="1221128" cy="915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lm-s2-p.mlstatic.com/palchagi-doble-adulto-pateo-tae-kwon-do-3633-MLM45941416_2180-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251520" y="1905440"/>
            <a:ext cx="1620731" cy="1212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http://www.premiumsport.cl/fotos/producto_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212976"/>
            <a:ext cx="1562794" cy="15627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www.sacosdeboxeo.com/img/Productos/A06/saco_fu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4749054"/>
            <a:ext cx="1555128" cy="1992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7 Imagen"/>
          <p:cNvPicPr/>
          <p:nvPr/>
        </p:nvPicPr>
        <p:blipFill>
          <a:blip r:embed="rId6"/>
          <a:stretch>
            <a:fillRect/>
          </a:stretch>
        </p:blipFill>
        <p:spPr>
          <a:xfrm>
            <a:off x="3933771" y="2053670"/>
            <a:ext cx="2357834" cy="1562792"/>
          </a:xfrm>
          <a:prstGeom prst="rect">
            <a:avLst/>
          </a:prstGeom>
          <a:ln>
            <a:noFill/>
          </a:ln>
          <a:effectLst>
            <a:softEdge rad="112500"/>
          </a:effectLst>
        </p:spPr>
      </p:pic>
      <p:pic>
        <p:nvPicPr>
          <p:cNvPr id="9" name="8 Imagen"/>
          <p:cNvPicPr/>
          <p:nvPr/>
        </p:nvPicPr>
        <p:blipFill>
          <a:blip r:embed="rId7"/>
          <a:stretch>
            <a:fillRect/>
          </a:stretch>
        </p:blipFill>
        <p:spPr>
          <a:xfrm>
            <a:off x="6660232" y="2053670"/>
            <a:ext cx="1944216" cy="2965560"/>
          </a:xfrm>
          <a:prstGeom prst="rect">
            <a:avLst/>
          </a:prstGeom>
          <a:ln>
            <a:noFill/>
          </a:ln>
          <a:effectLst>
            <a:softEdge rad="112500"/>
          </a:effectLst>
        </p:spPr>
      </p:pic>
      <p:pic>
        <p:nvPicPr>
          <p:cNvPr id="10" name="3 Marcador de contenido"/>
          <p:cNvPicPr>
            <a:picLocks noGrp="1"/>
          </p:cNvPicPr>
          <p:nvPr>
            <p:ph idx="1"/>
          </p:nvPr>
        </p:nvPicPr>
        <p:blipFill rotWithShape="1">
          <a:blip r:embed="rId8"/>
          <a:srcRect r="43867"/>
          <a:stretch/>
        </p:blipFill>
        <p:spPr bwMode="auto">
          <a:xfrm>
            <a:off x="6660232" y="5618980"/>
            <a:ext cx="1923058" cy="1410420"/>
          </a:xfrm>
          <a:prstGeom prst="rect">
            <a:avLst/>
          </a:prstGeom>
          <a:ln>
            <a:noFill/>
          </a:ln>
          <a:effectLst>
            <a:softEdge rad="112500"/>
          </a:effectLst>
          <a:extLst>
            <a:ext uri="{53640926-AAD7-44D8-BBD7-CCE9431645EC}">
              <a14:shadowObscured xmlns:a14="http://schemas.microsoft.com/office/drawing/2010/main"/>
            </a:ext>
          </a:extLst>
        </p:spPr>
      </p:pic>
      <p:sp>
        <p:nvSpPr>
          <p:cNvPr id="12" name="11 Flecha derecha"/>
          <p:cNvSpPr/>
          <p:nvPr/>
        </p:nvSpPr>
        <p:spPr>
          <a:xfrm rot="18695650">
            <a:off x="1591740" y="3293173"/>
            <a:ext cx="1203146" cy="27352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4" name="13 Flecha derecha"/>
          <p:cNvSpPr/>
          <p:nvPr/>
        </p:nvSpPr>
        <p:spPr>
          <a:xfrm>
            <a:off x="3412106" y="2708920"/>
            <a:ext cx="871862" cy="19406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5" name="14 Flecha derecha"/>
          <p:cNvSpPr/>
          <p:nvPr/>
        </p:nvSpPr>
        <p:spPr>
          <a:xfrm>
            <a:off x="5788370" y="3212976"/>
            <a:ext cx="871862" cy="19406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6" name="15 Flecha derecha"/>
          <p:cNvSpPr/>
          <p:nvPr/>
        </p:nvSpPr>
        <p:spPr>
          <a:xfrm rot="5400000">
            <a:off x="7196409" y="5128285"/>
            <a:ext cx="871862" cy="19406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7" name="16 Flecha derecha"/>
          <p:cNvSpPr/>
          <p:nvPr/>
        </p:nvSpPr>
        <p:spPr>
          <a:xfrm rot="12456456">
            <a:off x="5788369" y="6093293"/>
            <a:ext cx="799854" cy="21602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pic>
        <p:nvPicPr>
          <p:cNvPr id="18" name="Picture 3" descr="C:\Users\APM-VALLE\Desktop\MedidorFuerza5\DSC_669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1800" y="4594714"/>
            <a:ext cx="2979624" cy="19811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4 Rectángulo redondeado"/>
          <p:cNvSpPr/>
          <p:nvPr/>
        </p:nvSpPr>
        <p:spPr>
          <a:xfrm>
            <a:off x="251520" y="1045558"/>
            <a:ext cx="164108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Implementos</a:t>
            </a:r>
            <a:endParaRPr lang="es-EC" dirty="0"/>
          </a:p>
        </p:txBody>
      </p:sp>
      <p:sp>
        <p:nvSpPr>
          <p:cNvPr id="20" name="19 Rectángulo redondeado"/>
          <p:cNvSpPr/>
          <p:nvPr/>
        </p:nvSpPr>
        <p:spPr>
          <a:xfrm>
            <a:off x="2138824" y="1052736"/>
            <a:ext cx="164108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Sensor</a:t>
            </a:r>
          </a:p>
          <a:p>
            <a:pPr algn="ctr"/>
            <a:r>
              <a:rPr lang="es-EC" dirty="0" smtClean="0"/>
              <a:t>Piezoeléctrico</a:t>
            </a:r>
            <a:endParaRPr lang="es-EC" dirty="0"/>
          </a:p>
        </p:txBody>
      </p:sp>
      <p:sp>
        <p:nvSpPr>
          <p:cNvPr id="21" name="20 Rectángulo redondeado"/>
          <p:cNvSpPr/>
          <p:nvPr/>
        </p:nvSpPr>
        <p:spPr>
          <a:xfrm>
            <a:off x="5235168" y="1052736"/>
            <a:ext cx="2433176"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Acondicionamiento Físico</a:t>
            </a:r>
            <a:endParaRPr lang="es-EC" dirty="0"/>
          </a:p>
        </p:txBody>
      </p:sp>
      <p:sp>
        <p:nvSpPr>
          <p:cNvPr id="22" name="21 Rectángulo redondeado"/>
          <p:cNvSpPr/>
          <p:nvPr/>
        </p:nvSpPr>
        <p:spPr>
          <a:xfrm>
            <a:off x="6811796" y="4775770"/>
            <a:ext cx="1641088"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Controlador</a:t>
            </a:r>
          </a:p>
          <a:p>
            <a:pPr algn="ctr"/>
            <a:r>
              <a:rPr lang="es-EC" dirty="0" smtClean="0"/>
              <a:t>Electrónico</a:t>
            </a:r>
            <a:endParaRPr lang="es-EC" dirty="0"/>
          </a:p>
        </p:txBody>
      </p:sp>
      <p:sp>
        <p:nvSpPr>
          <p:cNvPr id="23" name="22 Rectángulo redondeado"/>
          <p:cNvSpPr/>
          <p:nvPr/>
        </p:nvSpPr>
        <p:spPr>
          <a:xfrm>
            <a:off x="3281900" y="3928739"/>
            <a:ext cx="2010180" cy="64807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Sistema de Entrenamiento</a:t>
            </a:r>
            <a:endParaRPr lang="es-EC" dirty="0"/>
          </a:p>
        </p:txBody>
      </p:sp>
    </p:spTree>
    <p:extLst>
      <p:ext uri="{BB962C8B-B14F-4D97-AF65-F5344CB8AC3E}">
        <p14:creationId xmlns:p14="http://schemas.microsoft.com/office/powerpoint/2010/main" val="209716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1000"/>
                                        <p:tgtEl>
                                          <p:spTgt spid="1030"/>
                                        </p:tgtEl>
                                      </p:cBhvr>
                                    </p:animEffect>
                                    <p:anim calcmode="lin" valueType="num">
                                      <p:cBhvr>
                                        <p:cTn id="13" dur="1000" fill="hold"/>
                                        <p:tgtEl>
                                          <p:spTgt spid="1030"/>
                                        </p:tgtEl>
                                        <p:attrNameLst>
                                          <p:attrName>ppt_x</p:attrName>
                                        </p:attrNameLst>
                                      </p:cBhvr>
                                      <p:tavLst>
                                        <p:tav tm="0">
                                          <p:val>
                                            <p:strVal val="#ppt_x"/>
                                          </p:val>
                                        </p:tav>
                                        <p:tav tm="100000">
                                          <p:val>
                                            <p:strVal val="#ppt_x"/>
                                          </p:val>
                                        </p:tav>
                                      </p:tavLst>
                                    </p:anim>
                                    <p:anim calcmode="lin" valueType="num">
                                      <p:cBhvr>
                                        <p:cTn id="14" dur="1000" fill="hold"/>
                                        <p:tgtEl>
                                          <p:spTgt spid="10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anim calcmode="lin" valueType="num">
                                      <p:cBhvr>
                                        <p:cTn id="18" dur="1000" fill="hold"/>
                                        <p:tgtEl>
                                          <p:spTgt spid="1032"/>
                                        </p:tgtEl>
                                        <p:attrNameLst>
                                          <p:attrName>ppt_x</p:attrName>
                                        </p:attrNameLst>
                                      </p:cBhvr>
                                      <p:tavLst>
                                        <p:tav tm="0">
                                          <p:val>
                                            <p:strVal val="#ppt_x"/>
                                          </p:val>
                                        </p:tav>
                                        <p:tav tm="100000">
                                          <p:val>
                                            <p:strVal val="#ppt_x"/>
                                          </p:val>
                                        </p:tav>
                                      </p:tavLst>
                                    </p:anim>
                                    <p:anim calcmode="lin" valueType="num">
                                      <p:cBhvr>
                                        <p:cTn id="19" dur="1000" fill="hold"/>
                                        <p:tgtEl>
                                          <p:spTgt spid="10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anim calcmode="lin" valueType="num">
                                      <p:cBhvr>
                                        <p:cTn id="38" dur="1000" fill="hold"/>
                                        <p:tgtEl>
                                          <p:spTgt spid="1026"/>
                                        </p:tgtEl>
                                        <p:attrNameLst>
                                          <p:attrName>ppt_x</p:attrName>
                                        </p:attrNameLst>
                                      </p:cBhvr>
                                      <p:tavLst>
                                        <p:tav tm="0">
                                          <p:val>
                                            <p:strVal val="#ppt_x"/>
                                          </p:val>
                                        </p:tav>
                                        <p:tav tm="100000">
                                          <p:val>
                                            <p:strVal val="#ppt_x"/>
                                          </p:val>
                                        </p:tav>
                                      </p:tavLst>
                                    </p:anim>
                                    <p:anim calcmode="lin" valueType="num">
                                      <p:cBhvr>
                                        <p:cTn id="39" dur="1000" fill="hold"/>
                                        <p:tgtEl>
                                          <p:spTgt spid="10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par>
                                <p:cTn id="56" presetID="16" presetClass="entr" presetSubtype="2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ppt_x"/>
                                          </p:val>
                                        </p:tav>
                                        <p:tav tm="100000">
                                          <p:val>
                                            <p:strVal val="#ppt_x"/>
                                          </p:val>
                                        </p:tav>
                                      </p:tavLst>
                                    </p:anim>
                                    <p:anim calcmode="lin" valueType="num">
                                      <p:cBhvr additive="base">
                                        <p:cTn id="7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6" presetClass="emph" presetSubtype="0" fill="hold" grpId="0" nodeType="clickEffect">
                                  <p:stCondLst>
                                    <p:cond delay="0"/>
                                  </p:stCondLst>
                                  <p:childTnLst>
                                    <p:animEffect transition="out" filter="fade">
                                      <p:cBhvr>
                                        <p:cTn id="82" dur="500" tmFilter="0, 0; .2, .5; .8, .5; 1, 0"/>
                                        <p:tgtEl>
                                          <p:spTgt spid="17"/>
                                        </p:tgtEl>
                                      </p:cBhvr>
                                    </p:animEffect>
                                    <p:animScale>
                                      <p:cBhvr>
                                        <p:cTn id="83" dur="250" autoRev="1" fill="hold"/>
                                        <p:tgtEl>
                                          <p:spTgt spid="17"/>
                                        </p:tgtEl>
                                      </p:cBhvr>
                                      <p:by x="105000" y="105000"/>
                                    </p:animScale>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500" fill="hold"/>
                                        <p:tgtEl>
                                          <p:spTgt spid="23"/>
                                        </p:tgtEl>
                                        <p:attrNameLst>
                                          <p:attrName>ppt_w</p:attrName>
                                        </p:attrNameLst>
                                      </p:cBhvr>
                                      <p:tavLst>
                                        <p:tav tm="0">
                                          <p:val>
                                            <p:fltVal val="0"/>
                                          </p:val>
                                        </p:tav>
                                        <p:tav tm="100000">
                                          <p:val>
                                            <p:strVal val="#ppt_w"/>
                                          </p:val>
                                        </p:tav>
                                      </p:tavLst>
                                    </p:anim>
                                    <p:anim calcmode="lin" valueType="num">
                                      <p:cBhvr>
                                        <p:cTn id="89" dur="500" fill="hold"/>
                                        <p:tgtEl>
                                          <p:spTgt spid="23"/>
                                        </p:tgtEl>
                                        <p:attrNameLst>
                                          <p:attrName>ppt_h</p:attrName>
                                        </p:attrNameLst>
                                      </p:cBhvr>
                                      <p:tavLst>
                                        <p:tav tm="0">
                                          <p:val>
                                            <p:fltVal val="0"/>
                                          </p:val>
                                        </p:tav>
                                        <p:tav tm="100000">
                                          <p:val>
                                            <p:strVal val="#ppt_h"/>
                                          </p:val>
                                        </p:tav>
                                      </p:tavLst>
                                    </p:anim>
                                    <p:animEffect transition="in" filter="fade">
                                      <p:cBhvr>
                                        <p:cTn id="90" dur="500"/>
                                        <p:tgtEl>
                                          <p:spTgt spid="23"/>
                                        </p:tgtEl>
                                      </p:cBhvr>
                                    </p:animEffect>
                                  </p:childTnLst>
                                </p:cTn>
                              </p:par>
                              <p:par>
                                <p:cTn id="91" presetID="53" presetClass="entr" presetSubtype="16"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500" fill="hold"/>
                                        <p:tgtEl>
                                          <p:spTgt spid="18"/>
                                        </p:tgtEl>
                                        <p:attrNameLst>
                                          <p:attrName>ppt_w</p:attrName>
                                        </p:attrNameLst>
                                      </p:cBhvr>
                                      <p:tavLst>
                                        <p:tav tm="0">
                                          <p:val>
                                            <p:fltVal val="0"/>
                                          </p:val>
                                        </p:tav>
                                        <p:tav tm="100000">
                                          <p:val>
                                            <p:strVal val="#ppt_w"/>
                                          </p:val>
                                        </p:tav>
                                      </p:tavLst>
                                    </p:anim>
                                    <p:anim calcmode="lin" valueType="num">
                                      <p:cBhvr>
                                        <p:cTn id="94" dur="500" fill="hold"/>
                                        <p:tgtEl>
                                          <p:spTgt spid="18"/>
                                        </p:tgtEl>
                                        <p:attrNameLst>
                                          <p:attrName>ppt_h</p:attrName>
                                        </p:attrNameLst>
                                      </p:cBhvr>
                                      <p:tavLst>
                                        <p:tav tm="0">
                                          <p:val>
                                            <p:fltVal val="0"/>
                                          </p:val>
                                        </p:tav>
                                        <p:tav tm="100000">
                                          <p:val>
                                            <p:strVal val="#ppt_h"/>
                                          </p:val>
                                        </p:tav>
                                      </p:tavLst>
                                    </p:anim>
                                    <p:animEffect transition="in" filter="fade">
                                      <p:cBhvr>
                                        <p:cTn id="9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5" grpId="0" animBg="1"/>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a:solidFill>
                  <a:schemeClr val="tx1"/>
                </a:solidFill>
              </a:rPr>
              <a:t>Propuesta</a:t>
            </a:r>
          </a:p>
        </p:txBody>
      </p:sp>
      <p:pic>
        <p:nvPicPr>
          <p:cNvPr id="4" name="3 Marcador de contenido" descr="C:\Users\APM-VALLE\Documents\perfil de tesis\interfaz_medidor_reaccion.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348880"/>
            <a:ext cx="3744416" cy="2020490"/>
          </a:xfrm>
          <a:prstGeom prst="rect">
            <a:avLst/>
          </a:prstGeom>
          <a:noFill/>
          <a:ln>
            <a:noFill/>
          </a:ln>
        </p:spPr>
      </p:pic>
      <p:pic>
        <p:nvPicPr>
          <p:cNvPr id="5" name="Picture 3" descr="C:\Users\APM-VALLE\Desktop\MedidorFuerza5\DSC_66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2816" y="2276872"/>
            <a:ext cx="2979624" cy="19811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2" descr="http://3.bp.blogspot.com/_YbJUarOvKSU/TQ48vXbIaZI/AAAAAAAADPc/cL8nNc8TXes/s400/txt_a_td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2" name="Picture 4" descr="http://3.bp.blogspot.com/_YbJUarOvKSU/TQ48vXbIaZI/AAAAAAAADPc/cL8nNc8TXes/s400/txt_a_t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812" y="4706155"/>
            <a:ext cx="2265596" cy="1963205"/>
          </a:xfrm>
          <a:prstGeom prst="rect">
            <a:avLst/>
          </a:prstGeom>
          <a:noFill/>
          <a:extLst>
            <a:ext uri="{909E8E84-426E-40DD-AFC4-6F175D3DCCD1}">
              <a14:hiddenFill xmlns:a14="http://schemas.microsoft.com/office/drawing/2010/main">
                <a:solidFill>
                  <a:srgbClr val="FFFFFF"/>
                </a:solidFill>
              </a14:hiddenFill>
            </a:ext>
          </a:extLst>
        </p:spPr>
      </p:pic>
      <p:sp>
        <p:nvSpPr>
          <p:cNvPr id="7" name="6 Flecha a la derecha con bandas"/>
          <p:cNvSpPr/>
          <p:nvPr/>
        </p:nvSpPr>
        <p:spPr>
          <a:xfrm>
            <a:off x="4211960" y="2420889"/>
            <a:ext cx="1224136" cy="846550"/>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9" name="8 Flecha a la derecha con bandas"/>
          <p:cNvSpPr/>
          <p:nvPr/>
        </p:nvSpPr>
        <p:spPr>
          <a:xfrm flipH="1">
            <a:off x="4211960" y="3267439"/>
            <a:ext cx="1224136" cy="881641"/>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0" name="9 Flecha a la derecha con bandas"/>
          <p:cNvSpPr/>
          <p:nvPr/>
        </p:nvSpPr>
        <p:spPr>
          <a:xfrm rot="12566085" flipH="1">
            <a:off x="4074335" y="4598435"/>
            <a:ext cx="1224136" cy="881641"/>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8" name="7 Rectángulo redondeado"/>
          <p:cNvSpPr/>
          <p:nvPr/>
        </p:nvSpPr>
        <p:spPr>
          <a:xfrm>
            <a:off x="755576" y="1772816"/>
            <a:ext cx="187220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Aplicación</a:t>
            </a:r>
            <a:endParaRPr lang="es-EC" dirty="0"/>
          </a:p>
        </p:txBody>
      </p:sp>
      <p:sp>
        <p:nvSpPr>
          <p:cNvPr id="12" name="11 Rectángulo redondeado"/>
          <p:cNvSpPr/>
          <p:nvPr/>
        </p:nvSpPr>
        <p:spPr>
          <a:xfrm>
            <a:off x="6106524" y="1916833"/>
            <a:ext cx="187220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Implemento</a:t>
            </a:r>
            <a:endParaRPr lang="es-EC" dirty="0"/>
          </a:p>
        </p:txBody>
      </p:sp>
      <p:sp>
        <p:nvSpPr>
          <p:cNvPr id="13" name="12 Rectángulo redondeado"/>
          <p:cNvSpPr/>
          <p:nvPr/>
        </p:nvSpPr>
        <p:spPr>
          <a:xfrm>
            <a:off x="6156176" y="4149080"/>
            <a:ext cx="1872208" cy="5040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Histórico</a:t>
            </a:r>
            <a:endParaRPr lang="es-EC" dirty="0"/>
          </a:p>
        </p:txBody>
      </p:sp>
    </p:spTree>
    <p:extLst>
      <p:ext uri="{BB962C8B-B14F-4D97-AF65-F5344CB8AC3E}">
        <p14:creationId xmlns:p14="http://schemas.microsoft.com/office/powerpoint/2010/main" val="26844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80">
                                          <p:stCondLst>
                                            <p:cond delay="0"/>
                                          </p:stCondLst>
                                        </p:cTn>
                                        <p:tgtEl>
                                          <p:spTgt spid="7"/>
                                        </p:tgtEl>
                                      </p:cBhvr>
                                    </p:animEffect>
                                    <p:anim calcmode="lin" valueType="num">
                                      <p:cBhvr>
                                        <p:cTn id="1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3" dur="26">
                                          <p:stCondLst>
                                            <p:cond delay="650"/>
                                          </p:stCondLst>
                                        </p:cTn>
                                        <p:tgtEl>
                                          <p:spTgt spid="7"/>
                                        </p:tgtEl>
                                      </p:cBhvr>
                                      <p:to x="100000" y="60000"/>
                                    </p:animScale>
                                    <p:animScale>
                                      <p:cBhvr>
                                        <p:cTn id="24" dur="166" decel="50000">
                                          <p:stCondLst>
                                            <p:cond delay="676"/>
                                          </p:stCondLst>
                                        </p:cTn>
                                        <p:tgtEl>
                                          <p:spTgt spid="7"/>
                                        </p:tgtEl>
                                      </p:cBhvr>
                                      <p:to x="100000" y="100000"/>
                                    </p:animScale>
                                    <p:animScale>
                                      <p:cBhvr>
                                        <p:cTn id="25" dur="26">
                                          <p:stCondLst>
                                            <p:cond delay="1312"/>
                                          </p:stCondLst>
                                        </p:cTn>
                                        <p:tgtEl>
                                          <p:spTgt spid="7"/>
                                        </p:tgtEl>
                                      </p:cBhvr>
                                      <p:to x="100000" y="80000"/>
                                    </p:animScale>
                                    <p:animScale>
                                      <p:cBhvr>
                                        <p:cTn id="26" dur="166" decel="50000">
                                          <p:stCondLst>
                                            <p:cond delay="1338"/>
                                          </p:stCondLst>
                                        </p:cTn>
                                        <p:tgtEl>
                                          <p:spTgt spid="7"/>
                                        </p:tgtEl>
                                      </p:cBhvr>
                                      <p:to x="100000" y="100000"/>
                                    </p:animScale>
                                    <p:animScale>
                                      <p:cBhvr>
                                        <p:cTn id="27" dur="26">
                                          <p:stCondLst>
                                            <p:cond delay="1642"/>
                                          </p:stCondLst>
                                        </p:cTn>
                                        <p:tgtEl>
                                          <p:spTgt spid="7"/>
                                        </p:tgtEl>
                                      </p:cBhvr>
                                      <p:to x="100000" y="90000"/>
                                    </p:animScale>
                                    <p:animScale>
                                      <p:cBhvr>
                                        <p:cTn id="28" dur="166" decel="50000">
                                          <p:stCondLst>
                                            <p:cond delay="1668"/>
                                          </p:stCondLst>
                                        </p:cTn>
                                        <p:tgtEl>
                                          <p:spTgt spid="7"/>
                                        </p:tgtEl>
                                      </p:cBhvr>
                                      <p:to x="100000" y="100000"/>
                                    </p:animScale>
                                    <p:animScale>
                                      <p:cBhvr>
                                        <p:cTn id="29" dur="26">
                                          <p:stCondLst>
                                            <p:cond delay="1808"/>
                                          </p:stCondLst>
                                        </p:cTn>
                                        <p:tgtEl>
                                          <p:spTgt spid="7"/>
                                        </p:tgtEl>
                                      </p:cBhvr>
                                      <p:to x="100000" y="95000"/>
                                    </p:animScale>
                                    <p:animScale>
                                      <p:cBhvr>
                                        <p:cTn id="30" dur="166" decel="50000">
                                          <p:stCondLst>
                                            <p:cond delay="1834"/>
                                          </p:stCondLst>
                                        </p:cTn>
                                        <p:tgtEl>
                                          <p:spTgt spid="7"/>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3"/>
                                        </p:tgtEl>
                                        <p:attrNameLst>
                                          <p:attrName>r</p:attrName>
                                        </p:attrNameLst>
                                      </p:cBhvr>
                                    </p:animRot>
                                    <p:animRot by="-240000">
                                      <p:cBhvr>
                                        <p:cTn id="79" dur="200" fill="hold">
                                          <p:stCondLst>
                                            <p:cond delay="200"/>
                                          </p:stCondLst>
                                        </p:cTn>
                                        <p:tgtEl>
                                          <p:spTgt spid="13"/>
                                        </p:tgtEl>
                                        <p:attrNameLst>
                                          <p:attrName>r</p:attrName>
                                        </p:attrNameLst>
                                      </p:cBhvr>
                                    </p:animRot>
                                    <p:animRot by="240000">
                                      <p:cBhvr>
                                        <p:cTn id="80" dur="200" fill="hold">
                                          <p:stCondLst>
                                            <p:cond delay="400"/>
                                          </p:stCondLst>
                                        </p:cTn>
                                        <p:tgtEl>
                                          <p:spTgt spid="13"/>
                                        </p:tgtEl>
                                        <p:attrNameLst>
                                          <p:attrName>r</p:attrName>
                                        </p:attrNameLst>
                                      </p:cBhvr>
                                    </p:animRot>
                                    <p:animRot by="-240000">
                                      <p:cBhvr>
                                        <p:cTn id="81" dur="200" fill="hold">
                                          <p:stCondLst>
                                            <p:cond delay="600"/>
                                          </p:stCondLst>
                                        </p:cTn>
                                        <p:tgtEl>
                                          <p:spTgt spid="13"/>
                                        </p:tgtEl>
                                        <p:attrNameLst>
                                          <p:attrName>r</p:attrName>
                                        </p:attrNameLst>
                                      </p:cBhvr>
                                    </p:animRot>
                                    <p:animRot by="120000">
                                      <p:cBhvr>
                                        <p:cTn id="82" dur="200" fill="hold">
                                          <p:stCondLst>
                                            <p:cond delay="800"/>
                                          </p:stCondLst>
                                        </p:cTn>
                                        <p:tgtEl>
                                          <p:spTgt spid="13"/>
                                        </p:tgtEl>
                                        <p:attrNameLst>
                                          <p:attrName>r</p:attrName>
                                        </p:attrNameLst>
                                      </p:cBhvr>
                                    </p:animRot>
                                  </p:childTnLst>
                                </p:cTn>
                              </p:par>
                              <p:par>
                                <p:cTn id="83" presetID="32" presetClass="emph" presetSubtype="0" fill="hold" nodeType="withEffect">
                                  <p:stCondLst>
                                    <p:cond delay="0"/>
                                  </p:stCondLst>
                                  <p:childTnLst>
                                    <p:animRot by="120000">
                                      <p:cBhvr>
                                        <p:cTn id="84" dur="100" fill="hold">
                                          <p:stCondLst>
                                            <p:cond delay="0"/>
                                          </p:stCondLst>
                                        </p:cTn>
                                        <p:tgtEl>
                                          <p:spTgt spid="2052"/>
                                        </p:tgtEl>
                                        <p:attrNameLst>
                                          <p:attrName>r</p:attrName>
                                        </p:attrNameLst>
                                      </p:cBhvr>
                                    </p:animRot>
                                    <p:animRot by="-240000">
                                      <p:cBhvr>
                                        <p:cTn id="85" dur="200" fill="hold">
                                          <p:stCondLst>
                                            <p:cond delay="200"/>
                                          </p:stCondLst>
                                        </p:cTn>
                                        <p:tgtEl>
                                          <p:spTgt spid="2052"/>
                                        </p:tgtEl>
                                        <p:attrNameLst>
                                          <p:attrName>r</p:attrName>
                                        </p:attrNameLst>
                                      </p:cBhvr>
                                    </p:animRot>
                                    <p:animRot by="240000">
                                      <p:cBhvr>
                                        <p:cTn id="86" dur="200" fill="hold">
                                          <p:stCondLst>
                                            <p:cond delay="400"/>
                                          </p:stCondLst>
                                        </p:cTn>
                                        <p:tgtEl>
                                          <p:spTgt spid="2052"/>
                                        </p:tgtEl>
                                        <p:attrNameLst>
                                          <p:attrName>r</p:attrName>
                                        </p:attrNameLst>
                                      </p:cBhvr>
                                    </p:animRot>
                                    <p:animRot by="-240000">
                                      <p:cBhvr>
                                        <p:cTn id="87" dur="200" fill="hold">
                                          <p:stCondLst>
                                            <p:cond delay="600"/>
                                          </p:stCondLst>
                                        </p:cTn>
                                        <p:tgtEl>
                                          <p:spTgt spid="2052"/>
                                        </p:tgtEl>
                                        <p:attrNameLst>
                                          <p:attrName>r</p:attrName>
                                        </p:attrNameLst>
                                      </p:cBhvr>
                                    </p:animRot>
                                    <p:animRot by="120000">
                                      <p:cBhvr>
                                        <p:cTn id="88"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solidFill>
                  <a:schemeClr val="tx1"/>
                </a:solidFill>
              </a:rPr>
              <a:t>Análisis de Resultados</a:t>
            </a:r>
            <a:endParaRPr lang="es-EC" dirty="0">
              <a:solidFill>
                <a:schemeClr val="tx1"/>
              </a:solidFill>
            </a:endParaRPr>
          </a:p>
        </p:txBody>
      </p:sp>
      <p:sp>
        <p:nvSpPr>
          <p:cNvPr id="4" name="3 Esquina doblada"/>
          <p:cNvSpPr/>
          <p:nvPr/>
        </p:nvSpPr>
        <p:spPr>
          <a:xfrm>
            <a:off x="467544" y="1628800"/>
            <a:ext cx="8136904" cy="432048"/>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Tabla de datos recolectada antes del uso del implemento deportivo electrónico</a:t>
            </a:r>
            <a:endParaRPr lang="es-EC" dirty="0"/>
          </a:p>
        </p:txBody>
      </p:sp>
      <p:graphicFrame>
        <p:nvGraphicFramePr>
          <p:cNvPr id="5" name="3 Marcador de contenido"/>
          <p:cNvGraphicFramePr>
            <a:graphicFrameLocks noGrp="1"/>
          </p:cNvGraphicFramePr>
          <p:nvPr>
            <p:ph idx="1"/>
            <p:extLst>
              <p:ext uri="{D42A27DB-BD31-4B8C-83A1-F6EECF244321}">
                <p14:modId xmlns:p14="http://schemas.microsoft.com/office/powerpoint/2010/main" val="2869921094"/>
              </p:ext>
            </p:extLst>
          </p:nvPr>
        </p:nvGraphicFramePr>
        <p:xfrm>
          <a:off x="279229" y="2151793"/>
          <a:ext cx="4148755" cy="4534290"/>
        </p:xfrm>
        <a:graphic>
          <a:graphicData uri="http://schemas.openxmlformats.org/drawingml/2006/table">
            <a:tbl>
              <a:tblPr firstRow="1" firstCol="1" bandRow="1">
                <a:tableStyleId>{5C22544A-7EE6-4342-B048-85BDC9FD1C3A}</a:tableStyleId>
              </a:tblPr>
              <a:tblGrid>
                <a:gridCol w="764379"/>
                <a:gridCol w="1315506"/>
                <a:gridCol w="603703"/>
                <a:gridCol w="1465167"/>
              </a:tblGrid>
              <a:tr h="312135">
                <a:tc>
                  <a:txBody>
                    <a:bodyPr/>
                    <a:lstStyle/>
                    <a:p>
                      <a:pPr>
                        <a:lnSpc>
                          <a:spcPct val="115000"/>
                        </a:lnSpc>
                        <a:spcAft>
                          <a:spcPts val="0"/>
                        </a:spcAft>
                      </a:pPr>
                      <a:r>
                        <a:rPr lang="es-ES" sz="900" dirty="0">
                          <a:effectLst/>
                        </a:rPr>
                        <a:t>Deportista:</a:t>
                      </a:r>
                      <a:endParaRPr lang="es-ES" sz="800" dirty="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Carlos Magallanes</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Edad:</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28</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nSpc>
                          <a:spcPct val="115000"/>
                        </a:lnSpc>
                        <a:spcAft>
                          <a:spcPts val="0"/>
                        </a:spcAft>
                      </a:pPr>
                      <a:r>
                        <a:rPr lang="es-ES" sz="900">
                          <a:effectLst/>
                        </a:rPr>
                        <a:t>Categoría:</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Fly</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nSpc>
                          <a:spcPct val="115000"/>
                        </a:lnSpc>
                        <a:spcAft>
                          <a:spcPts val="0"/>
                        </a:spcAft>
                      </a:pPr>
                      <a:r>
                        <a:rPr lang="es-ES" sz="900">
                          <a:effectLst/>
                        </a:rPr>
                        <a:t>Sensor:</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Intensidad:(Sensibilidad o Foco)</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tiempo (ms):</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Técnica:</a:t>
                      </a:r>
                      <a:endParaRPr lang="es-ES" sz="80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2351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dirty="0">
                          <a:effectLst/>
                        </a:rPr>
                        <a:t>-</a:t>
                      </a:r>
                      <a:endParaRPr lang="es-ES" sz="800" dirty="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2647</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1289</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1332</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1423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1443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1424</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1429</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2123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2102</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dirty="0">
                          <a:effectLst/>
                        </a:rPr>
                        <a:t>Patada superior derecha</a:t>
                      </a:r>
                      <a:endParaRPr lang="es-ES" sz="800" dirty="0">
                        <a:solidFill>
                          <a:srgbClr val="5F497A"/>
                        </a:solidFill>
                        <a:effectLst/>
                        <a:latin typeface="Calibri"/>
                        <a:ea typeface="Calibri"/>
                        <a:cs typeface="Times New Roman"/>
                      </a:endParaRPr>
                    </a:p>
                  </a:txBody>
                  <a:tcPr marL="50892" marR="50892" marT="0" marB="0"/>
                </a:tc>
              </a:tr>
            </a:tbl>
          </a:graphicData>
        </a:graphic>
      </p:graphicFrame>
      <p:graphicFrame>
        <p:nvGraphicFramePr>
          <p:cNvPr id="6" name="3 Marcador de contenido"/>
          <p:cNvGraphicFramePr>
            <a:graphicFrameLocks/>
          </p:cNvGraphicFramePr>
          <p:nvPr>
            <p:extLst>
              <p:ext uri="{D42A27DB-BD31-4B8C-83A1-F6EECF244321}">
                <p14:modId xmlns:p14="http://schemas.microsoft.com/office/powerpoint/2010/main" val="215623151"/>
              </p:ext>
            </p:extLst>
          </p:nvPr>
        </p:nvGraphicFramePr>
        <p:xfrm>
          <a:off x="4499992" y="2204864"/>
          <a:ext cx="4311501" cy="4525964"/>
        </p:xfrm>
        <a:graphic>
          <a:graphicData uri="http://schemas.openxmlformats.org/drawingml/2006/table">
            <a:tbl>
              <a:tblPr firstRow="1" firstCol="1" bandRow="1">
                <a:tableStyleId>{5C22544A-7EE6-4342-B048-85BDC9FD1C3A}</a:tableStyleId>
              </a:tblPr>
              <a:tblGrid>
                <a:gridCol w="783109"/>
                <a:gridCol w="1419497"/>
                <a:gridCol w="643159"/>
                <a:gridCol w="1465736"/>
              </a:tblGrid>
              <a:tr h="323283">
                <a:tc>
                  <a:txBody>
                    <a:bodyPr/>
                    <a:lstStyle/>
                    <a:p>
                      <a:pPr>
                        <a:lnSpc>
                          <a:spcPct val="115000"/>
                        </a:lnSpc>
                        <a:spcAft>
                          <a:spcPts val="0"/>
                        </a:spcAft>
                      </a:pPr>
                      <a:r>
                        <a:rPr lang="es-EC" sz="900" dirty="0">
                          <a:effectLst/>
                        </a:rPr>
                        <a:t>Deportista:</a:t>
                      </a:r>
                      <a:endParaRPr lang="es-ES" sz="900" dirty="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Carlos Magallanes</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dirty="0">
                          <a:effectLst/>
                        </a:rPr>
                        <a:t> </a:t>
                      </a:r>
                      <a:endParaRPr lang="es-ES" sz="900" dirty="0">
                        <a:solidFill>
                          <a:srgbClr val="5F497A"/>
                        </a:solidFill>
                        <a:effectLst/>
                        <a:latin typeface="Calibri"/>
                        <a:ea typeface="Calibri"/>
                        <a:cs typeface="Times New Roman"/>
                      </a:endParaRPr>
                    </a:p>
                  </a:txBody>
                  <a:tcPr marL="57501" marR="57501" marT="0" marB="0"/>
                </a:tc>
              </a:tr>
              <a:tr h="161642">
                <a:tc>
                  <a:txBody>
                    <a:bodyPr/>
                    <a:lstStyle/>
                    <a:p>
                      <a:pPr>
                        <a:lnSpc>
                          <a:spcPct val="115000"/>
                        </a:lnSpc>
                        <a:spcAft>
                          <a:spcPts val="0"/>
                        </a:spcAft>
                      </a:pPr>
                      <a:r>
                        <a:rPr lang="es-EC" sz="900" dirty="0">
                          <a:effectLst/>
                        </a:rPr>
                        <a:t>Edad:</a:t>
                      </a:r>
                      <a:endParaRPr lang="es-ES" sz="900" dirty="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28</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r>
              <a:tr h="161642">
                <a:tc>
                  <a:txBody>
                    <a:bodyPr/>
                    <a:lstStyle/>
                    <a:p>
                      <a:pPr>
                        <a:lnSpc>
                          <a:spcPct val="115000"/>
                        </a:lnSpc>
                        <a:spcAft>
                          <a:spcPts val="0"/>
                        </a:spcAft>
                      </a:pPr>
                      <a:r>
                        <a:rPr lang="es-EC" sz="900">
                          <a:effectLst/>
                        </a:rPr>
                        <a:t>Categoría:</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Fly</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r>
              <a:tr h="161642">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r>
              <a:tr h="323283">
                <a:tc>
                  <a:txBody>
                    <a:bodyPr/>
                    <a:lstStyle/>
                    <a:p>
                      <a:pPr>
                        <a:lnSpc>
                          <a:spcPct val="115000"/>
                        </a:lnSpc>
                        <a:spcAft>
                          <a:spcPts val="0"/>
                        </a:spcAft>
                      </a:pPr>
                      <a:r>
                        <a:rPr lang="es-EC" sz="900">
                          <a:effectLst/>
                        </a:rPr>
                        <a:t>Sensor:</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Intensidad:(Sensibilidad o Foco)</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tiempo (ms):</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Técnica:</a:t>
                      </a:r>
                      <a:endParaRPr lang="es-ES" sz="900">
                        <a:solidFill>
                          <a:srgbClr val="5F497A"/>
                        </a:solidFill>
                        <a:effectLst/>
                        <a:latin typeface="Calibri"/>
                        <a:ea typeface="Calibri"/>
                        <a:cs typeface="Times New Roman"/>
                      </a:endParaRPr>
                    </a:p>
                  </a:txBody>
                  <a:tcPr marL="57501" marR="57501" marT="0" marB="0"/>
                </a:tc>
              </a:tr>
              <a:tr h="161642">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c>
                  <a:txBody>
                    <a:bodyPr/>
                    <a:lstStyle/>
                    <a:p>
                      <a:pPr>
                        <a:lnSpc>
                          <a:spcPct val="115000"/>
                        </a:lnSpc>
                        <a:spcAft>
                          <a:spcPts val="0"/>
                        </a:spcAft>
                      </a:pPr>
                      <a:r>
                        <a:rPr lang="es-EC" sz="900">
                          <a:effectLst/>
                        </a:rPr>
                        <a:t> </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2222</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2212</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1802</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1789</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1734</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1745</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1756</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1746</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1734</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Patada superior izquierda</a:t>
                      </a:r>
                      <a:endParaRPr lang="es-ES" sz="900">
                        <a:solidFill>
                          <a:srgbClr val="5F497A"/>
                        </a:solidFill>
                        <a:effectLst/>
                        <a:latin typeface="Calibri"/>
                        <a:ea typeface="Calibri"/>
                        <a:cs typeface="Times New Roman"/>
                      </a:endParaRPr>
                    </a:p>
                  </a:txBody>
                  <a:tcPr marL="57501" marR="57501" marT="0" marB="0"/>
                </a:tc>
              </a:tr>
              <a:tr h="323283">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a:effectLst/>
                        </a:rPr>
                        <a:t>-</a:t>
                      </a:r>
                      <a:endParaRPr lang="es-ES" sz="90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dirty="0">
                          <a:effectLst/>
                        </a:rPr>
                        <a:t>1790</a:t>
                      </a:r>
                      <a:endParaRPr lang="es-ES" sz="900" dirty="0">
                        <a:solidFill>
                          <a:srgbClr val="5F497A"/>
                        </a:solidFill>
                        <a:effectLst/>
                        <a:latin typeface="Calibri"/>
                        <a:ea typeface="Calibri"/>
                        <a:cs typeface="Times New Roman"/>
                      </a:endParaRPr>
                    </a:p>
                  </a:txBody>
                  <a:tcPr marL="57501" marR="57501" marT="0" marB="0"/>
                </a:tc>
                <a:tc>
                  <a:txBody>
                    <a:bodyPr/>
                    <a:lstStyle/>
                    <a:p>
                      <a:pPr algn="ctr">
                        <a:lnSpc>
                          <a:spcPct val="115000"/>
                        </a:lnSpc>
                        <a:spcAft>
                          <a:spcPts val="0"/>
                        </a:spcAft>
                      </a:pPr>
                      <a:r>
                        <a:rPr lang="es-EC" sz="900" dirty="0">
                          <a:effectLst/>
                        </a:rPr>
                        <a:t>Patada superior izquierda</a:t>
                      </a:r>
                      <a:endParaRPr lang="es-ES" sz="900" dirty="0">
                        <a:solidFill>
                          <a:srgbClr val="5F497A"/>
                        </a:solidFill>
                        <a:effectLst/>
                        <a:latin typeface="Calibri"/>
                        <a:ea typeface="Calibri"/>
                        <a:cs typeface="Times New Roman"/>
                      </a:endParaRPr>
                    </a:p>
                  </a:txBody>
                  <a:tcPr marL="57501" marR="57501" marT="0" marB="0"/>
                </a:tc>
              </a:tr>
            </a:tbl>
          </a:graphicData>
        </a:graphic>
      </p:graphicFrame>
    </p:spTree>
    <p:extLst>
      <p:ext uri="{BB962C8B-B14F-4D97-AF65-F5344CB8AC3E}">
        <p14:creationId xmlns:p14="http://schemas.microsoft.com/office/powerpoint/2010/main" val="1460716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solidFill>
                  <a:schemeClr val="tx1"/>
                </a:solidFill>
              </a:rPr>
              <a:t>Análisis de Resultados</a:t>
            </a:r>
            <a:endParaRPr lang="es-EC" dirty="0">
              <a:solidFill>
                <a:schemeClr val="tx1"/>
              </a:solidFill>
            </a:endParaRPr>
          </a:p>
        </p:txBody>
      </p:sp>
      <p:sp>
        <p:nvSpPr>
          <p:cNvPr id="4" name="3 Esquina doblada"/>
          <p:cNvSpPr/>
          <p:nvPr/>
        </p:nvSpPr>
        <p:spPr>
          <a:xfrm>
            <a:off x="467544" y="1628800"/>
            <a:ext cx="8136904" cy="432048"/>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Tabla de datos recolectada después del uso del implemento deportivo electrónico</a:t>
            </a:r>
            <a:endParaRPr lang="es-EC" dirty="0"/>
          </a:p>
        </p:txBody>
      </p:sp>
      <p:graphicFrame>
        <p:nvGraphicFramePr>
          <p:cNvPr id="7" name="3 Marcador de contenido"/>
          <p:cNvGraphicFramePr>
            <a:graphicFrameLocks/>
          </p:cNvGraphicFramePr>
          <p:nvPr>
            <p:extLst>
              <p:ext uri="{D42A27DB-BD31-4B8C-83A1-F6EECF244321}">
                <p14:modId xmlns:p14="http://schemas.microsoft.com/office/powerpoint/2010/main" val="2796836368"/>
              </p:ext>
            </p:extLst>
          </p:nvPr>
        </p:nvGraphicFramePr>
        <p:xfrm>
          <a:off x="395536" y="2204864"/>
          <a:ext cx="3816424" cy="4534290"/>
        </p:xfrm>
        <a:graphic>
          <a:graphicData uri="http://schemas.openxmlformats.org/drawingml/2006/table">
            <a:tbl>
              <a:tblPr firstRow="1" firstCol="1" bandRow="1">
                <a:tableStyleId>{5C22544A-7EE6-4342-B048-85BDC9FD1C3A}</a:tableStyleId>
              </a:tblPr>
              <a:tblGrid>
                <a:gridCol w="648072"/>
                <a:gridCol w="1249055"/>
                <a:gridCol w="550855"/>
                <a:gridCol w="1368442"/>
              </a:tblGrid>
              <a:tr h="312135">
                <a:tc>
                  <a:txBody>
                    <a:bodyPr/>
                    <a:lstStyle/>
                    <a:p>
                      <a:pPr>
                        <a:lnSpc>
                          <a:spcPct val="115000"/>
                        </a:lnSpc>
                        <a:spcAft>
                          <a:spcPts val="0"/>
                        </a:spcAft>
                      </a:pPr>
                      <a:r>
                        <a:rPr lang="es-ES" sz="900" dirty="0">
                          <a:effectLst/>
                        </a:rPr>
                        <a:t>Deportista:</a:t>
                      </a:r>
                      <a:endParaRPr lang="es-ES" sz="800" dirty="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Carlos Magallanes</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Edad:</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28</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nSpc>
                          <a:spcPct val="115000"/>
                        </a:lnSpc>
                        <a:spcAft>
                          <a:spcPts val="0"/>
                        </a:spcAft>
                      </a:pPr>
                      <a:r>
                        <a:rPr lang="es-ES" sz="900">
                          <a:effectLst/>
                        </a:rPr>
                        <a:t>Categoría:</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Fly</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dirty="0">
                          <a:effectLst/>
                        </a:rPr>
                        <a:t> </a:t>
                      </a:r>
                      <a:endParaRPr lang="es-ES" sz="800" dirty="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nSpc>
                          <a:spcPct val="115000"/>
                        </a:lnSpc>
                        <a:spcAft>
                          <a:spcPts val="0"/>
                        </a:spcAft>
                      </a:pPr>
                      <a:r>
                        <a:rPr lang="es-ES" sz="900">
                          <a:effectLst/>
                        </a:rPr>
                        <a:t>Sensor:</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Intensidad:(Sensibilidad o Foco)</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tiempo (ms):</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Técnica:</a:t>
                      </a:r>
                      <a:endParaRPr lang="es-ES" sz="800">
                        <a:solidFill>
                          <a:srgbClr val="5F497A"/>
                        </a:solidFill>
                        <a:effectLst/>
                        <a:latin typeface="Calibri"/>
                        <a:ea typeface="Calibri"/>
                        <a:cs typeface="Times New Roman"/>
                      </a:endParaRPr>
                    </a:p>
                  </a:txBody>
                  <a:tcPr marL="50892" marR="50892" marT="0" marB="0"/>
                </a:tc>
              </a:tr>
              <a:tr h="156068">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c>
                  <a:txBody>
                    <a:bodyPr/>
                    <a:lstStyle/>
                    <a:p>
                      <a:pPr>
                        <a:lnSpc>
                          <a:spcPct val="115000"/>
                        </a:lnSpc>
                        <a:spcAft>
                          <a:spcPts val="0"/>
                        </a:spcAft>
                      </a:pPr>
                      <a:r>
                        <a:rPr lang="es-ES" sz="900">
                          <a:effectLst/>
                        </a:rPr>
                        <a:t> </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338</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2100</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339</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2147</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338</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1312</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337</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1309</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340</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1208</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341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1212</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1223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337</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1232</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338</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1800</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Patada superior derecha</a:t>
                      </a:r>
                      <a:endParaRPr lang="es-ES" sz="800">
                        <a:solidFill>
                          <a:srgbClr val="5F497A"/>
                        </a:solidFill>
                        <a:effectLst/>
                        <a:latin typeface="Calibri"/>
                        <a:ea typeface="Calibri"/>
                        <a:cs typeface="Times New Roman"/>
                      </a:endParaRPr>
                    </a:p>
                  </a:txBody>
                  <a:tcPr marL="50892" marR="50892" marT="0" marB="0"/>
                </a:tc>
              </a:tr>
              <a:tr h="312135">
                <a:tc>
                  <a:txBody>
                    <a:bodyPr/>
                    <a:lstStyle/>
                    <a:p>
                      <a:pPr algn="ctr">
                        <a:lnSpc>
                          <a:spcPct val="115000"/>
                        </a:lnSpc>
                        <a:spcAft>
                          <a:spcPts val="0"/>
                        </a:spcAft>
                      </a:pPr>
                      <a:r>
                        <a:rPr lang="es-ES" sz="900">
                          <a:effectLst/>
                        </a:rPr>
                        <a:t>S1</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dirty="0">
                          <a:effectLst/>
                        </a:rPr>
                        <a:t>339</a:t>
                      </a:r>
                      <a:endParaRPr lang="es-ES" sz="800" dirty="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a:effectLst/>
                        </a:rPr>
                        <a:t>1783</a:t>
                      </a:r>
                      <a:endParaRPr lang="es-ES" sz="800">
                        <a:solidFill>
                          <a:srgbClr val="5F497A"/>
                        </a:solidFill>
                        <a:effectLst/>
                        <a:latin typeface="Calibri"/>
                        <a:ea typeface="Calibri"/>
                        <a:cs typeface="Times New Roman"/>
                      </a:endParaRPr>
                    </a:p>
                  </a:txBody>
                  <a:tcPr marL="50892" marR="50892" marT="0" marB="0"/>
                </a:tc>
                <a:tc>
                  <a:txBody>
                    <a:bodyPr/>
                    <a:lstStyle/>
                    <a:p>
                      <a:pPr algn="ctr">
                        <a:lnSpc>
                          <a:spcPct val="115000"/>
                        </a:lnSpc>
                        <a:spcAft>
                          <a:spcPts val="0"/>
                        </a:spcAft>
                      </a:pPr>
                      <a:r>
                        <a:rPr lang="es-ES" sz="900" dirty="0">
                          <a:effectLst/>
                        </a:rPr>
                        <a:t>Patada superior derecha</a:t>
                      </a:r>
                      <a:endParaRPr lang="es-ES" sz="800" dirty="0">
                        <a:solidFill>
                          <a:srgbClr val="5F497A"/>
                        </a:solidFill>
                        <a:effectLst/>
                        <a:latin typeface="Calibri"/>
                        <a:ea typeface="Calibri"/>
                        <a:cs typeface="Times New Roman"/>
                      </a:endParaRPr>
                    </a:p>
                  </a:txBody>
                  <a:tcPr marL="50892" marR="50892" marT="0" marB="0"/>
                </a:tc>
              </a:tr>
            </a:tbl>
          </a:graphicData>
        </a:graphic>
      </p:graphicFrame>
      <p:graphicFrame>
        <p:nvGraphicFramePr>
          <p:cNvPr id="8" name="3 Marcador de contenido"/>
          <p:cNvGraphicFramePr>
            <a:graphicFrameLocks noGrp="1"/>
          </p:cNvGraphicFramePr>
          <p:nvPr>
            <p:ph idx="1"/>
            <p:extLst>
              <p:ext uri="{D42A27DB-BD31-4B8C-83A1-F6EECF244321}">
                <p14:modId xmlns:p14="http://schemas.microsoft.com/office/powerpoint/2010/main" val="2401572922"/>
              </p:ext>
            </p:extLst>
          </p:nvPr>
        </p:nvGraphicFramePr>
        <p:xfrm>
          <a:off x="4427984" y="2204864"/>
          <a:ext cx="4355976" cy="4525960"/>
        </p:xfrm>
        <a:graphic>
          <a:graphicData uri="http://schemas.openxmlformats.org/drawingml/2006/table">
            <a:tbl>
              <a:tblPr firstRow="1" firstCol="1" bandRow="1">
                <a:tableStyleId>{5C22544A-7EE6-4342-B048-85BDC9FD1C3A}</a:tableStyleId>
              </a:tblPr>
              <a:tblGrid>
                <a:gridCol w="720080"/>
                <a:gridCol w="1556778"/>
                <a:gridCol w="675118"/>
                <a:gridCol w="1404000"/>
              </a:tblGrid>
              <a:tr h="323222">
                <a:tc>
                  <a:txBody>
                    <a:bodyPr/>
                    <a:lstStyle/>
                    <a:p>
                      <a:pPr>
                        <a:lnSpc>
                          <a:spcPct val="115000"/>
                        </a:lnSpc>
                        <a:spcAft>
                          <a:spcPts val="0"/>
                        </a:spcAft>
                      </a:pPr>
                      <a:r>
                        <a:rPr lang="es-ES" sz="900" dirty="0">
                          <a:effectLst/>
                        </a:rPr>
                        <a:t>Deportista:</a:t>
                      </a:r>
                      <a:endParaRPr lang="es-ES" sz="900" dirty="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Carlos Magallanes</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dirty="0">
                          <a:effectLst/>
                        </a:rPr>
                        <a:t> </a:t>
                      </a:r>
                      <a:endParaRPr lang="es-ES" sz="900" dirty="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r>
              <a:tr h="161824">
                <a:tc>
                  <a:txBody>
                    <a:bodyPr/>
                    <a:lstStyle/>
                    <a:p>
                      <a:pPr>
                        <a:lnSpc>
                          <a:spcPct val="115000"/>
                        </a:lnSpc>
                        <a:spcAft>
                          <a:spcPts val="0"/>
                        </a:spcAft>
                      </a:pPr>
                      <a:r>
                        <a:rPr lang="es-ES" sz="900">
                          <a:effectLst/>
                        </a:rPr>
                        <a:t>Edad:</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28</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r>
              <a:tr h="161824">
                <a:tc>
                  <a:txBody>
                    <a:bodyPr/>
                    <a:lstStyle/>
                    <a:p>
                      <a:pPr>
                        <a:lnSpc>
                          <a:spcPct val="115000"/>
                        </a:lnSpc>
                        <a:spcAft>
                          <a:spcPts val="0"/>
                        </a:spcAft>
                      </a:pPr>
                      <a:r>
                        <a:rPr lang="es-ES" sz="900">
                          <a:effectLst/>
                        </a:rPr>
                        <a:t>Categoría:</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Fly</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r>
              <a:tr h="161824">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r>
              <a:tr h="323222">
                <a:tc>
                  <a:txBody>
                    <a:bodyPr/>
                    <a:lstStyle/>
                    <a:p>
                      <a:pPr>
                        <a:lnSpc>
                          <a:spcPct val="115000"/>
                        </a:lnSpc>
                        <a:spcAft>
                          <a:spcPts val="0"/>
                        </a:spcAft>
                      </a:pPr>
                      <a:r>
                        <a:rPr lang="es-ES" sz="900">
                          <a:effectLst/>
                        </a:rPr>
                        <a:t>Sensor:</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Intensidad:(Sensibilidad o Foco)</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tiempo (ms):</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Técnica:</a:t>
                      </a:r>
                      <a:endParaRPr lang="es-ES" sz="900">
                        <a:solidFill>
                          <a:srgbClr val="5F497A"/>
                        </a:solidFill>
                        <a:effectLst/>
                        <a:latin typeface="Calibri"/>
                        <a:ea typeface="Calibri"/>
                        <a:cs typeface="Times New Roman"/>
                      </a:endParaRPr>
                    </a:p>
                  </a:txBody>
                  <a:tcPr marL="57490" marR="57490" marT="0" marB="0"/>
                </a:tc>
              </a:tr>
              <a:tr h="161824">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c>
                  <a:txBody>
                    <a:bodyPr/>
                    <a:lstStyle/>
                    <a:p>
                      <a:pPr>
                        <a:lnSpc>
                          <a:spcPct val="115000"/>
                        </a:lnSpc>
                        <a:spcAft>
                          <a:spcPts val="0"/>
                        </a:spcAft>
                      </a:pPr>
                      <a:r>
                        <a:rPr lang="es-ES" sz="900">
                          <a:effectLst/>
                        </a:rPr>
                        <a:t> </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339</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2000</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339</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2010</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337</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1206</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337</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1682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333</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1637</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345</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1645</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321</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1652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342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1643</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393</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1631</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Patada superior izquierda</a:t>
                      </a:r>
                      <a:endParaRPr lang="es-ES" sz="900">
                        <a:solidFill>
                          <a:srgbClr val="5F497A"/>
                        </a:solidFill>
                        <a:effectLst/>
                        <a:latin typeface="Calibri"/>
                        <a:ea typeface="Calibri"/>
                        <a:cs typeface="Times New Roman"/>
                      </a:endParaRPr>
                    </a:p>
                  </a:txBody>
                  <a:tcPr marL="57490" marR="57490" marT="0" marB="0"/>
                </a:tc>
              </a:tr>
              <a:tr h="323222">
                <a:tc>
                  <a:txBody>
                    <a:bodyPr/>
                    <a:lstStyle/>
                    <a:p>
                      <a:pPr algn="ctr">
                        <a:lnSpc>
                          <a:spcPct val="115000"/>
                        </a:lnSpc>
                        <a:spcAft>
                          <a:spcPts val="0"/>
                        </a:spcAft>
                      </a:pPr>
                      <a:r>
                        <a:rPr lang="es-ES" sz="900">
                          <a:effectLst/>
                        </a:rPr>
                        <a:t>S2</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321</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a:effectLst/>
                        </a:rPr>
                        <a:t>1690</a:t>
                      </a:r>
                      <a:endParaRPr lang="es-ES" sz="900">
                        <a:solidFill>
                          <a:srgbClr val="5F497A"/>
                        </a:solidFill>
                        <a:effectLst/>
                        <a:latin typeface="Calibri"/>
                        <a:ea typeface="Calibri"/>
                        <a:cs typeface="Times New Roman"/>
                      </a:endParaRPr>
                    </a:p>
                  </a:txBody>
                  <a:tcPr marL="57490" marR="57490" marT="0" marB="0"/>
                </a:tc>
                <a:tc>
                  <a:txBody>
                    <a:bodyPr/>
                    <a:lstStyle/>
                    <a:p>
                      <a:pPr algn="ctr">
                        <a:lnSpc>
                          <a:spcPct val="115000"/>
                        </a:lnSpc>
                        <a:spcAft>
                          <a:spcPts val="0"/>
                        </a:spcAft>
                      </a:pPr>
                      <a:r>
                        <a:rPr lang="es-ES" sz="900" dirty="0">
                          <a:effectLst/>
                        </a:rPr>
                        <a:t>Patada superior izquierda</a:t>
                      </a:r>
                      <a:endParaRPr lang="es-ES" sz="900" dirty="0">
                        <a:solidFill>
                          <a:srgbClr val="5F497A"/>
                        </a:solidFill>
                        <a:effectLst/>
                        <a:latin typeface="Calibri"/>
                        <a:ea typeface="Calibri"/>
                        <a:cs typeface="Times New Roman"/>
                      </a:endParaRPr>
                    </a:p>
                  </a:txBody>
                  <a:tcPr marL="57490" marR="57490" marT="0" marB="0"/>
                </a:tc>
              </a:tr>
            </a:tbl>
          </a:graphicData>
        </a:graphic>
      </p:graphicFrame>
    </p:spTree>
    <p:extLst>
      <p:ext uri="{BB962C8B-B14F-4D97-AF65-F5344CB8AC3E}">
        <p14:creationId xmlns:p14="http://schemas.microsoft.com/office/powerpoint/2010/main" val="404646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C" dirty="0" smtClean="0">
                <a:solidFill>
                  <a:schemeClr val="tx1"/>
                </a:solidFill>
              </a:rPr>
              <a:t>Análisis de Resultados</a:t>
            </a:r>
            <a:endParaRPr lang="es-EC" dirty="0">
              <a:solidFill>
                <a:schemeClr val="tx1"/>
              </a:solidFill>
            </a:endParaRPr>
          </a:p>
        </p:txBody>
      </p:sp>
      <p:sp>
        <p:nvSpPr>
          <p:cNvPr id="4" name="3 Esquina doblada"/>
          <p:cNvSpPr/>
          <p:nvPr/>
        </p:nvSpPr>
        <p:spPr>
          <a:xfrm>
            <a:off x="467544" y="1628800"/>
            <a:ext cx="8136904" cy="432048"/>
          </a:xfrm>
          <a:prstGeom prst="foldedCorne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smtClean="0"/>
              <a:t>Tabla de datos comparativa entre técnicas realizadas por el deportista</a:t>
            </a:r>
            <a:endParaRPr lang="es-EC" dirty="0"/>
          </a:p>
        </p:txBody>
      </p:sp>
      <p:graphicFrame>
        <p:nvGraphicFramePr>
          <p:cNvPr id="9" name="3 Marcador de contenido"/>
          <p:cNvGraphicFramePr>
            <a:graphicFrameLocks noGrp="1"/>
          </p:cNvGraphicFramePr>
          <p:nvPr>
            <p:ph idx="1"/>
            <p:extLst>
              <p:ext uri="{D42A27DB-BD31-4B8C-83A1-F6EECF244321}">
                <p14:modId xmlns:p14="http://schemas.microsoft.com/office/powerpoint/2010/main" val="3883641"/>
              </p:ext>
            </p:extLst>
          </p:nvPr>
        </p:nvGraphicFramePr>
        <p:xfrm>
          <a:off x="755576" y="2564904"/>
          <a:ext cx="7848872" cy="3638462"/>
        </p:xfrm>
        <a:graphic>
          <a:graphicData uri="http://schemas.openxmlformats.org/drawingml/2006/table">
            <a:tbl>
              <a:tblPr firstRow="1" firstCol="1" bandRow="1">
                <a:tableStyleId>{5C22544A-7EE6-4342-B048-85BDC9FD1C3A}</a:tableStyleId>
              </a:tblPr>
              <a:tblGrid>
                <a:gridCol w="1201746"/>
                <a:gridCol w="3060407"/>
                <a:gridCol w="1267047"/>
                <a:gridCol w="2319672"/>
              </a:tblGrid>
              <a:tr h="243875">
                <a:tc>
                  <a:txBody>
                    <a:bodyPr/>
                    <a:lstStyle/>
                    <a:p>
                      <a:pPr>
                        <a:lnSpc>
                          <a:spcPct val="115000"/>
                        </a:lnSpc>
                        <a:spcAft>
                          <a:spcPts val="0"/>
                        </a:spcAft>
                      </a:pPr>
                      <a:r>
                        <a:rPr lang="es-ES" sz="1400" dirty="0">
                          <a:effectLst/>
                        </a:rPr>
                        <a:t>Deportista:</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Carlos Magallanes</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r>
              <a:tr h="243875">
                <a:tc>
                  <a:txBody>
                    <a:bodyPr/>
                    <a:lstStyle/>
                    <a:p>
                      <a:pPr>
                        <a:lnSpc>
                          <a:spcPct val="115000"/>
                        </a:lnSpc>
                        <a:spcAft>
                          <a:spcPts val="0"/>
                        </a:spcAft>
                      </a:pPr>
                      <a:r>
                        <a:rPr lang="es-ES" sz="1400" dirty="0">
                          <a:effectLst/>
                        </a:rPr>
                        <a:t>Edad:</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dirty="0">
                          <a:effectLst/>
                        </a:rPr>
                        <a:t>28</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r>
              <a:tr h="243875">
                <a:tc>
                  <a:txBody>
                    <a:bodyPr/>
                    <a:lstStyle/>
                    <a:p>
                      <a:pPr>
                        <a:lnSpc>
                          <a:spcPct val="115000"/>
                        </a:lnSpc>
                        <a:spcAft>
                          <a:spcPts val="0"/>
                        </a:spcAft>
                      </a:pPr>
                      <a:r>
                        <a:rPr lang="es-ES" sz="1400">
                          <a:effectLst/>
                        </a:rPr>
                        <a:t>Categoría:</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dirty="0">
                          <a:effectLst/>
                        </a:rPr>
                        <a:t>Fly</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r>
              <a:tr h="243875">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dirty="0">
                          <a:effectLst/>
                        </a:rPr>
                        <a:t> </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r>
              <a:tr h="448730">
                <a:tc>
                  <a:txBody>
                    <a:bodyPr/>
                    <a:lstStyle/>
                    <a:p>
                      <a:pPr>
                        <a:lnSpc>
                          <a:spcPct val="115000"/>
                        </a:lnSpc>
                        <a:spcAft>
                          <a:spcPts val="0"/>
                        </a:spcAft>
                      </a:pPr>
                      <a:r>
                        <a:rPr lang="es-ES" sz="1400">
                          <a:effectLst/>
                        </a:rPr>
                        <a:t>Sensor:</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dirty="0">
                          <a:effectLst/>
                        </a:rPr>
                        <a:t>Intensidad:(Sensibilidad o Foco)</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tiempo (ms):</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Técnica:</a:t>
                      </a:r>
                      <a:endParaRPr lang="es-ES" sz="1800">
                        <a:solidFill>
                          <a:srgbClr val="5F497A"/>
                        </a:solidFill>
                        <a:effectLst/>
                        <a:latin typeface="Calibri"/>
                        <a:ea typeface="Calibri"/>
                        <a:cs typeface="Times New Roman"/>
                      </a:endParaRPr>
                    </a:p>
                  </a:txBody>
                  <a:tcPr marL="68580" marR="68580" marT="0" marB="0"/>
                </a:tc>
              </a:tr>
              <a:tr h="243875">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dirty="0">
                          <a:effectLst/>
                        </a:rPr>
                        <a:t> </a:t>
                      </a:r>
                      <a:endParaRPr lang="es-ES" sz="1800" dirty="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c>
                  <a:txBody>
                    <a:bodyPr/>
                    <a:lstStyle/>
                    <a:p>
                      <a:pPr>
                        <a:lnSpc>
                          <a:spcPct val="115000"/>
                        </a:lnSpc>
                        <a:spcAft>
                          <a:spcPts val="0"/>
                        </a:spcAft>
                      </a:pPr>
                      <a:r>
                        <a:rPr lang="es-ES" sz="1400">
                          <a:effectLst/>
                        </a:rPr>
                        <a:t> </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highlight>
                            <a:srgbClr val="FFFF00"/>
                          </a:highlight>
                        </a:rPr>
                        <a:t>1423</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Patada superior derecha</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rPr>
                        <a:t>-</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highlight>
                            <a:srgbClr val="FFFF00"/>
                          </a:highlight>
                        </a:rPr>
                        <a:t>1443</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Patada superior derecha</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highlight>
                            <a:srgbClr val="00FF00"/>
                          </a:highlight>
                        </a:rPr>
                        <a:t>1734</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Patada superior izquierda</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dirty="0">
                          <a:effectLst/>
                          <a:highlight>
                            <a:srgbClr val="00FF00"/>
                          </a:highlight>
                        </a:rPr>
                        <a:t>1745</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C" sz="1400">
                          <a:effectLst/>
                        </a:rPr>
                        <a:t>Patada superior izquierda</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S" sz="1400">
                          <a:effectLst/>
                        </a:rPr>
                        <a:t>S1</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340</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highlight>
                            <a:srgbClr val="D3D3D3"/>
                          </a:highlight>
                        </a:rPr>
                        <a:t>1208</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Patada superior derecha</a:t>
                      </a:r>
                      <a:endParaRPr lang="es-ES" sz="180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S" sz="1400">
                          <a:effectLst/>
                        </a:rPr>
                        <a:t>S1</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341</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highlight>
                            <a:srgbClr val="D3D3D3"/>
                          </a:highlight>
                        </a:rPr>
                        <a:t>1212</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Patada superior derecha</a:t>
                      </a:r>
                      <a:endParaRPr lang="es-ES" sz="1800" dirty="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S" sz="1400">
                          <a:effectLst/>
                        </a:rPr>
                        <a:t>S2</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rPr>
                        <a:t>333</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highlight>
                            <a:srgbClr val="A9A9A9"/>
                          </a:highlight>
                        </a:rPr>
                        <a:t>1637</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Patada superior izquierda</a:t>
                      </a:r>
                      <a:endParaRPr lang="es-ES" sz="1800" dirty="0">
                        <a:solidFill>
                          <a:srgbClr val="5F497A"/>
                        </a:solidFill>
                        <a:effectLst/>
                        <a:latin typeface="Calibri"/>
                        <a:ea typeface="Calibri"/>
                        <a:cs typeface="Times New Roman"/>
                      </a:endParaRPr>
                    </a:p>
                  </a:txBody>
                  <a:tcPr marL="68580" marR="68580" marT="0" marB="0"/>
                </a:tc>
              </a:tr>
              <a:tr h="243875">
                <a:tc>
                  <a:txBody>
                    <a:bodyPr/>
                    <a:lstStyle/>
                    <a:p>
                      <a:pPr algn="ctr">
                        <a:lnSpc>
                          <a:spcPct val="115000"/>
                        </a:lnSpc>
                        <a:spcAft>
                          <a:spcPts val="0"/>
                        </a:spcAft>
                      </a:pPr>
                      <a:r>
                        <a:rPr lang="es-ES" sz="1400" dirty="0">
                          <a:effectLst/>
                        </a:rPr>
                        <a:t>S2</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345</a:t>
                      </a:r>
                      <a:endParaRPr lang="es-ES" sz="1800" dirty="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a:effectLst/>
                          <a:highlight>
                            <a:srgbClr val="A9A9A9"/>
                          </a:highlight>
                        </a:rPr>
                        <a:t>1645</a:t>
                      </a:r>
                      <a:endParaRPr lang="es-ES" sz="1800">
                        <a:solidFill>
                          <a:srgbClr val="5F497A"/>
                        </a:solidFill>
                        <a:effectLst/>
                        <a:latin typeface="Calibri"/>
                        <a:ea typeface="Calibri"/>
                        <a:cs typeface="Times New Roman"/>
                      </a:endParaRPr>
                    </a:p>
                  </a:txBody>
                  <a:tcPr marL="68580" marR="68580" marT="0" marB="0"/>
                </a:tc>
                <a:tc>
                  <a:txBody>
                    <a:bodyPr/>
                    <a:lstStyle/>
                    <a:p>
                      <a:pPr algn="ctr">
                        <a:lnSpc>
                          <a:spcPct val="115000"/>
                        </a:lnSpc>
                        <a:spcAft>
                          <a:spcPts val="0"/>
                        </a:spcAft>
                      </a:pPr>
                      <a:r>
                        <a:rPr lang="es-ES" sz="1400" dirty="0">
                          <a:effectLst/>
                        </a:rPr>
                        <a:t>Patada superior izquierda</a:t>
                      </a:r>
                      <a:endParaRPr lang="es-ES" sz="1800" dirty="0">
                        <a:solidFill>
                          <a:srgbClr val="5F497A"/>
                        </a:solidFill>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575130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7200" dirty="0" smtClean="0">
                <a:solidFill>
                  <a:schemeClr val="tx1"/>
                </a:solidFill>
              </a:rPr>
              <a:t>Conclusiones</a:t>
            </a:r>
            <a:endParaRPr lang="es-EC" sz="7200" dirty="0">
              <a:solidFill>
                <a:schemeClr val="tx1"/>
              </a:solidFill>
            </a:endParaRPr>
          </a:p>
        </p:txBody>
      </p:sp>
      <p:sp>
        <p:nvSpPr>
          <p:cNvPr id="4" name="3 Llamada rectangular redondeada"/>
          <p:cNvSpPr/>
          <p:nvPr/>
        </p:nvSpPr>
        <p:spPr>
          <a:xfrm>
            <a:off x="107504" y="2132856"/>
            <a:ext cx="8928992" cy="1872208"/>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EC" sz="2400" dirty="0" smtClean="0"/>
              <a:t>La interacción entre deportistas y un implemento deportivo electrónico maximiza la cuantificación de la recolección de datos para luego realizar un análisis detallado del modelo de entrenamiento implementado por el entrenador.</a:t>
            </a:r>
            <a:endParaRPr lang="es-EC" sz="2400" dirty="0"/>
          </a:p>
        </p:txBody>
      </p:sp>
      <p:sp>
        <p:nvSpPr>
          <p:cNvPr id="5" name="4 Llamada rectangular redondeada"/>
          <p:cNvSpPr/>
          <p:nvPr/>
        </p:nvSpPr>
        <p:spPr>
          <a:xfrm>
            <a:off x="107504" y="4293096"/>
            <a:ext cx="8928992" cy="2232248"/>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EC" sz="2400" dirty="0"/>
              <a:t>L</a:t>
            </a:r>
            <a:r>
              <a:rPr lang="es-EC" sz="2400" dirty="0" smtClean="0"/>
              <a:t>a </a:t>
            </a:r>
            <a:r>
              <a:rPr lang="es-EC" sz="2400" dirty="0" smtClean="0"/>
              <a:t>utilización de </a:t>
            </a:r>
            <a:r>
              <a:rPr lang="es-EC" sz="2400" dirty="0" smtClean="0"/>
              <a:t>Software </a:t>
            </a:r>
            <a:r>
              <a:rPr lang="es-EC" sz="2400" dirty="0" smtClean="0"/>
              <a:t>libre como Processing </a:t>
            </a:r>
            <a:r>
              <a:rPr lang="es-EC" sz="2400" dirty="0" smtClean="0"/>
              <a:t>da </a:t>
            </a:r>
            <a:r>
              <a:rPr lang="es-EC" sz="2400" dirty="0" smtClean="0"/>
              <a:t>a los usuarios las mismas o mejores prestaciones que los existentes con licencias pagadas, con la diferencia que el software libre es totalmente abierto es decir que este tipo de software puede ser modificado por el usuario de acuerdo a sus </a:t>
            </a:r>
            <a:r>
              <a:rPr lang="es-EC" sz="2400" dirty="0" smtClean="0"/>
              <a:t>necesidades.</a:t>
            </a:r>
            <a:endParaRPr lang="es-ES" sz="2400" dirty="0"/>
          </a:p>
        </p:txBody>
      </p:sp>
    </p:spTree>
    <p:extLst>
      <p:ext uri="{BB962C8B-B14F-4D97-AF65-F5344CB8AC3E}">
        <p14:creationId xmlns:p14="http://schemas.microsoft.com/office/powerpoint/2010/main" val="219284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7200" dirty="0" smtClean="0">
                <a:solidFill>
                  <a:schemeClr val="tx1"/>
                </a:solidFill>
              </a:rPr>
              <a:t>Conclusiones</a:t>
            </a:r>
            <a:endParaRPr lang="es-EC" sz="7200" dirty="0">
              <a:solidFill>
                <a:schemeClr val="tx1"/>
              </a:solidFill>
            </a:endParaRPr>
          </a:p>
        </p:txBody>
      </p:sp>
      <p:sp>
        <p:nvSpPr>
          <p:cNvPr id="4" name="3 Llamada rectangular redondeada"/>
          <p:cNvSpPr/>
          <p:nvPr/>
        </p:nvSpPr>
        <p:spPr>
          <a:xfrm>
            <a:off x="107504" y="1988840"/>
            <a:ext cx="8928992" cy="2016224"/>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ES" sz="2400" dirty="0" smtClean="0"/>
              <a:t>Al ser Hardware abierto el usuario puede desarrollar sin recurrir a elementos de costo elevado por las empresas fabricantes, abaratando su valor para obtener un producto de excelentes características a un mejor costo.</a:t>
            </a:r>
            <a:endParaRPr lang="es-ES" sz="2400" dirty="0"/>
          </a:p>
        </p:txBody>
      </p:sp>
      <p:sp>
        <p:nvSpPr>
          <p:cNvPr id="5" name="4 Llamada rectangular redondeada"/>
          <p:cNvSpPr/>
          <p:nvPr/>
        </p:nvSpPr>
        <p:spPr>
          <a:xfrm>
            <a:off x="107504" y="4437112"/>
            <a:ext cx="8928992" cy="2016224"/>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ES" sz="2400" dirty="0" smtClean="0"/>
              <a:t>Mediante la creación de tablas se puede analizar en detalle con un historial de trabajo como se encuentran los deportistas para luego aplicar o no los correctivos en el proceso de entrenamiento.</a:t>
            </a:r>
            <a:endParaRPr lang="es-ES" sz="2400" dirty="0"/>
          </a:p>
        </p:txBody>
      </p:sp>
    </p:spTree>
    <p:extLst>
      <p:ext uri="{BB962C8B-B14F-4D97-AF65-F5344CB8AC3E}">
        <p14:creationId xmlns:p14="http://schemas.microsoft.com/office/powerpoint/2010/main" val="188352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67544" y="592096"/>
            <a:ext cx="8229600" cy="1252728"/>
          </a:xfrm>
        </p:spPr>
        <p:txBody>
          <a:bodyPr>
            <a:noAutofit/>
          </a:bodyPr>
          <a:lstStyle/>
          <a:p>
            <a:r>
              <a:rPr lang="es-EC" sz="3200" b="1" dirty="0">
                <a:solidFill>
                  <a:schemeClr val="tx1"/>
                </a:solidFill>
              </a:rPr>
              <a:t>TEMA: DISEÑO E IMPLEMENTACIÓN DE UN SISTEMA DE ENTRENAMIENTO A TRAVÉS DE UN PATEADOR ELECTRÓNICO PARA ARTES MARCIALES</a:t>
            </a:r>
            <a:r>
              <a:rPr lang="es-EC" sz="3200" b="1" dirty="0" smtClean="0">
                <a:solidFill>
                  <a:schemeClr val="tx1"/>
                </a:solidFill>
              </a:rPr>
              <a:t>.</a:t>
            </a:r>
            <a:endParaRPr lang="es-ES" dirty="0">
              <a:solidFill>
                <a:schemeClr val="tx1"/>
              </a:solidFill>
            </a:endParaRPr>
          </a:p>
        </p:txBody>
      </p:sp>
      <p:pic>
        <p:nvPicPr>
          <p:cNvPr id="1027" name="Picture 3" descr="C:\Users\APM-VALLE\Desktop\MedidorFuerza5\DSC_66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696044"/>
            <a:ext cx="6084168" cy="40453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894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sz="7200" dirty="0" smtClean="0">
                <a:solidFill>
                  <a:schemeClr val="tx1"/>
                </a:solidFill>
              </a:rPr>
              <a:t>Conclusiones</a:t>
            </a:r>
            <a:endParaRPr lang="es-EC" sz="7200" dirty="0">
              <a:solidFill>
                <a:schemeClr val="tx1"/>
              </a:solidFill>
            </a:endParaRPr>
          </a:p>
        </p:txBody>
      </p:sp>
      <p:sp>
        <p:nvSpPr>
          <p:cNvPr id="4" name="3 Llamada rectangular redondeada"/>
          <p:cNvSpPr/>
          <p:nvPr/>
        </p:nvSpPr>
        <p:spPr>
          <a:xfrm>
            <a:off x="107504" y="2564904"/>
            <a:ext cx="8928992" cy="2160240"/>
          </a:xfrm>
          <a:prstGeom prst="wedgeRoundRectCallou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lvl="0" indent="-285750" algn="just">
              <a:buFont typeface="Arial" panose="020B0604020202020204" pitchFamily="34" charset="0"/>
              <a:buChar char="•"/>
            </a:pPr>
            <a:r>
              <a:rPr lang="es-ES" sz="2400" dirty="0" smtClean="0"/>
              <a:t> Al utilizar implementos deportivos modulares, se facilita la movilidad y posterior integración del sistema a nuevas áreas</a:t>
            </a:r>
            <a:r>
              <a:rPr lang="es-ES" sz="2400" dirty="0" smtClean="0"/>
              <a:t> </a:t>
            </a:r>
            <a:r>
              <a:rPr lang="es-ES" sz="2400" dirty="0" smtClean="0"/>
              <a:t>de entrenamiento para cualquier tipo de deporte que cumpla con los parámetros de medición requeridos.</a:t>
            </a:r>
            <a:endParaRPr lang="es-ES" sz="2400" dirty="0" smtClean="0"/>
          </a:p>
        </p:txBody>
      </p:sp>
    </p:spTree>
    <p:extLst>
      <p:ext uri="{BB962C8B-B14F-4D97-AF65-F5344CB8AC3E}">
        <p14:creationId xmlns:p14="http://schemas.microsoft.com/office/powerpoint/2010/main" val="132751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600" dirty="0" smtClean="0">
                <a:solidFill>
                  <a:schemeClr val="tx1"/>
                </a:solidFill>
              </a:rPr>
              <a:t>Recomendaciones</a:t>
            </a:r>
            <a:endParaRPr lang="es-EC" sz="6600" dirty="0">
              <a:solidFill>
                <a:schemeClr val="tx1"/>
              </a:solidFill>
            </a:endParaRPr>
          </a:p>
        </p:txBody>
      </p:sp>
      <p:sp>
        <p:nvSpPr>
          <p:cNvPr id="5" name="4 Documento"/>
          <p:cNvSpPr/>
          <p:nvPr/>
        </p:nvSpPr>
        <p:spPr>
          <a:xfrm>
            <a:off x="251520" y="2132856"/>
            <a:ext cx="8640960" cy="1800200"/>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2400" dirty="0" smtClean="0"/>
              <a:t>Al momento de realizar técnicas de combate, tener la precaución de que las técnicas aplicadas sean las adecuadas para el tipo de implemento deportivo a utilizar ya que el deportista podría sufrir daños a corto o largo plazo.</a:t>
            </a:r>
            <a:endParaRPr lang="es-ES" sz="2400" dirty="0"/>
          </a:p>
        </p:txBody>
      </p:sp>
      <p:sp>
        <p:nvSpPr>
          <p:cNvPr id="6" name="5 Documento"/>
          <p:cNvSpPr/>
          <p:nvPr/>
        </p:nvSpPr>
        <p:spPr>
          <a:xfrm>
            <a:off x="251520" y="4005064"/>
            <a:ext cx="8640960" cy="2664296"/>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2400" dirty="0" smtClean="0"/>
              <a:t>Al utilizar baterías de alimentación para el hardware siempre se debe desconectar dicha batería al finalizar la sesión de entrenamiento para poder prolongar el tiempo útil de la batería, ya que sí el sistema no está siendo manipulado, el consumo mínimo llegaría a descargar la totalidad de la batería provocando un daño irreparable de la misma. </a:t>
            </a:r>
            <a:endParaRPr lang="es-ES" dirty="0" smtClean="0"/>
          </a:p>
        </p:txBody>
      </p:sp>
    </p:spTree>
    <p:extLst>
      <p:ext uri="{BB962C8B-B14F-4D97-AF65-F5344CB8AC3E}">
        <p14:creationId xmlns:p14="http://schemas.microsoft.com/office/powerpoint/2010/main" val="13440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600" dirty="0" smtClean="0">
                <a:solidFill>
                  <a:schemeClr val="tx1"/>
                </a:solidFill>
              </a:rPr>
              <a:t>Recomendaciones</a:t>
            </a:r>
            <a:endParaRPr lang="es-EC" sz="6600" dirty="0">
              <a:solidFill>
                <a:schemeClr val="tx1"/>
              </a:solidFill>
            </a:endParaRPr>
          </a:p>
        </p:txBody>
      </p:sp>
      <p:sp>
        <p:nvSpPr>
          <p:cNvPr id="5" name="4 Documento"/>
          <p:cNvSpPr/>
          <p:nvPr/>
        </p:nvSpPr>
        <p:spPr>
          <a:xfrm>
            <a:off x="251520" y="1628800"/>
            <a:ext cx="8640960" cy="2664296"/>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2400" dirty="0" smtClean="0"/>
              <a:t>En el caso de que el sistema sufriese una sobrecarga o quedara saturado y no respondiera a las acciones relacionadas con el mismo es indispensables que se cierren las aplicaciones y se reinicien tanto el software como el hardware ya que existe la posibilidad de que por condiciones ambientales pueda generarse este tipo de situaciones.</a:t>
            </a:r>
          </a:p>
        </p:txBody>
      </p:sp>
      <p:sp>
        <p:nvSpPr>
          <p:cNvPr id="6" name="5 Documento"/>
          <p:cNvSpPr/>
          <p:nvPr/>
        </p:nvSpPr>
        <p:spPr>
          <a:xfrm>
            <a:off x="251520" y="4293096"/>
            <a:ext cx="8640960" cy="2564904"/>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2400" dirty="0" smtClean="0"/>
              <a:t>Para el manejo adecuado del Sistema de Entrenamiento para Artes Marciales se debe tomar como precaución principal el evitar ambientes de trabajo húmedo ya que como son implementos deportivos desmontables y con un sistema electrónico incorporado se pueden ver afectados y comprometidos a un cortocircuito dejando averiado al sistema.</a:t>
            </a:r>
          </a:p>
        </p:txBody>
      </p:sp>
    </p:spTree>
    <p:extLst>
      <p:ext uri="{BB962C8B-B14F-4D97-AF65-F5344CB8AC3E}">
        <p14:creationId xmlns:p14="http://schemas.microsoft.com/office/powerpoint/2010/main" val="276064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600" dirty="0" smtClean="0">
                <a:solidFill>
                  <a:schemeClr val="tx1"/>
                </a:solidFill>
              </a:rPr>
              <a:t>Recomendaciones</a:t>
            </a:r>
            <a:endParaRPr lang="es-EC" sz="6600" dirty="0">
              <a:solidFill>
                <a:schemeClr val="tx1"/>
              </a:solidFill>
            </a:endParaRPr>
          </a:p>
        </p:txBody>
      </p:sp>
      <p:sp>
        <p:nvSpPr>
          <p:cNvPr id="5" name="4 Documento"/>
          <p:cNvSpPr/>
          <p:nvPr/>
        </p:nvSpPr>
        <p:spPr>
          <a:xfrm>
            <a:off x="251520" y="2780928"/>
            <a:ext cx="8640960" cy="3168352"/>
          </a:xfrm>
          <a:prstGeom prst="flowChartDocumen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2400" dirty="0" smtClean="0"/>
              <a:t>Por ser un sistema inalámbrico y principalmente por tener módulos de radiofrecuencia, se </a:t>
            </a:r>
            <a:r>
              <a:rPr lang="es-ES" sz="2400" dirty="0" smtClean="0"/>
              <a:t>debe </a:t>
            </a:r>
            <a:r>
              <a:rPr lang="es-ES" sz="2400" dirty="0" smtClean="0"/>
              <a:t>tomar en cuenta que al estar inmerso el módulo XBEE dentro del saco de box, la distancia de trabajo óptima debe estar alrededor de los 15 metros para evitar la pérdida de datos.</a:t>
            </a:r>
          </a:p>
        </p:txBody>
      </p:sp>
    </p:spTree>
    <p:extLst>
      <p:ext uri="{BB962C8B-B14F-4D97-AF65-F5344CB8AC3E}">
        <p14:creationId xmlns:p14="http://schemas.microsoft.com/office/powerpoint/2010/main" val="88425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3068960"/>
            <a:ext cx="8229600" cy="1252728"/>
          </a:xfrm>
        </p:spPr>
        <p:txBody>
          <a:bodyPr>
            <a:noAutofit/>
          </a:bodyPr>
          <a:lstStyle/>
          <a:p>
            <a:r>
              <a:rPr lang="es-EC" sz="13800" dirty="0" smtClean="0">
                <a:solidFill>
                  <a:schemeClr val="tx1"/>
                </a:solidFill>
              </a:rPr>
              <a:t>GRACIAS</a:t>
            </a:r>
            <a:endParaRPr lang="es-EC" sz="13800" dirty="0">
              <a:solidFill>
                <a:schemeClr val="tx1"/>
              </a:solidFill>
            </a:endParaRPr>
          </a:p>
        </p:txBody>
      </p:sp>
    </p:spTree>
    <p:extLst>
      <p:ext uri="{BB962C8B-B14F-4D97-AF65-F5344CB8AC3E}">
        <p14:creationId xmlns:p14="http://schemas.microsoft.com/office/powerpoint/2010/main" val="268569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EC" sz="4800" dirty="0" smtClean="0">
                <a:solidFill>
                  <a:schemeClr val="tx1"/>
                </a:solidFill>
              </a:rPr>
              <a:t>Planteamiento del Problema</a:t>
            </a:r>
            <a:endParaRPr lang="es-EC" sz="4800" dirty="0">
              <a:solidFill>
                <a:schemeClr val="tx1"/>
              </a:solidFill>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186023452"/>
              </p:ext>
            </p:extLst>
          </p:nvPr>
        </p:nvGraphicFramePr>
        <p:xfrm>
          <a:off x="871538" y="1988840"/>
          <a:ext cx="7408862" cy="4137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6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Interrogantes:</a:t>
            </a:r>
            <a:endParaRPr lang="es-EC" sz="6000" dirty="0">
              <a:solidFill>
                <a:schemeClr val="tx1"/>
              </a:solidFill>
            </a:endParaRPr>
          </a:p>
        </p:txBody>
      </p:sp>
      <p:sp>
        <p:nvSpPr>
          <p:cNvPr id="6" name="5 Recortar rectángulo de esquina diagonal"/>
          <p:cNvSpPr/>
          <p:nvPr/>
        </p:nvSpPr>
        <p:spPr>
          <a:xfrm>
            <a:off x="72008" y="2636912"/>
            <a:ext cx="2627784" cy="3672408"/>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C" dirty="0" smtClean="0"/>
              <a:t>¿Qué beneficios se </a:t>
            </a:r>
            <a:r>
              <a:rPr lang="es-EC" dirty="0" smtClean="0"/>
              <a:t>obtienen con la utilización de implementos deportivos electrónicos en el club de Tae-Kwon-Do de la ESPE?</a:t>
            </a:r>
            <a:endParaRPr lang="es-EC" dirty="0"/>
          </a:p>
        </p:txBody>
      </p:sp>
      <p:sp>
        <p:nvSpPr>
          <p:cNvPr id="9" name="8 Recortar rectángulo de esquina diagonal"/>
          <p:cNvSpPr/>
          <p:nvPr/>
        </p:nvSpPr>
        <p:spPr>
          <a:xfrm>
            <a:off x="3240360" y="2636912"/>
            <a:ext cx="2627784" cy="3672408"/>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r"/>
            <a:r>
              <a:rPr lang="es-EC" dirty="0" smtClean="0"/>
              <a:t>¿Cuál es la manera correcta de Aplicar los sistemas de entrenamiento con implementos deportivos electrónicos para el mejor desarrollo en club de Tae-Kwon-Do de la ESPE ?</a:t>
            </a:r>
            <a:endParaRPr lang="es-EC" dirty="0"/>
          </a:p>
        </p:txBody>
      </p:sp>
      <p:sp>
        <p:nvSpPr>
          <p:cNvPr id="10" name="9 Recortar rectángulo de esquina diagonal"/>
          <p:cNvSpPr/>
          <p:nvPr/>
        </p:nvSpPr>
        <p:spPr>
          <a:xfrm>
            <a:off x="6444208" y="2636912"/>
            <a:ext cx="2627784" cy="3672408"/>
          </a:xfrm>
          <a:prstGeom prst="snip2DiagRect">
            <a:avLst/>
          </a:prstGeom>
        </p:spPr>
        <p:style>
          <a:lnRef idx="1">
            <a:schemeClr val="accent1"/>
          </a:lnRef>
          <a:fillRef idx="2">
            <a:schemeClr val="accent1"/>
          </a:fillRef>
          <a:effectRef idx="1">
            <a:schemeClr val="accent1"/>
          </a:effectRef>
          <a:fontRef idx="minor">
            <a:schemeClr val="dk1"/>
          </a:fontRef>
        </p:style>
        <p:txBody>
          <a:bodyPr rtlCol="0" anchor="ctr"/>
          <a:lstStyle/>
          <a:p>
            <a:pPr algn="r"/>
            <a:r>
              <a:rPr lang="es-EC" dirty="0" smtClean="0"/>
              <a:t>¿Existe el personal calificado para desarrollar y aplicar estos sistemas de en base a implementos deportivos electrónicos en el club de Tae-Kwon-Do de la ESPE?</a:t>
            </a:r>
            <a:endParaRPr lang="es-EC" dirty="0"/>
          </a:p>
        </p:txBody>
      </p:sp>
    </p:spTree>
    <p:extLst>
      <p:ext uri="{BB962C8B-B14F-4D97-AF65-F5344CB8AC3E}">
        <p14:creationId xmlns:p14="http://schemas.microsoft.com/office/powerpoint/2010/main" val="419140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5400" dirty="0" smtClean="0">
                <a:solidFill>
                  <a:schemeClr val="tx1"/>
                </a:solidFill>
              </a:rPr>
              <a:t>Objetivo General:</a:t>
            </a:r>
            <a:endParaRPr lang="es-EC" sz="5400" dirty="0">
              <a:solidFill>
                <a:schemeClr val="tx1"/>
              </a:solidFill>
            </a:endParaRPr>
          </a:p>
        </p:txBody>
      </p:sp>
      <p:sp>
        <p:nvSpPr>
          <p:cNvPr id="4" name="3 Rectángulo redondeado"/>
          <p:cNvSpPr/>
          <p:nvPr/>
        </p:nvSpPr>
        <p:spPr>
          <a:xfrm>
            <a:off x="653124" y="2996952"/>
            <a:ext cx="8064896" cy="30963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s-ES" sz="2800" dirty="0" smtClean="0"/>
              <a:t>Diseño e implementación de un sistema de entrenamiento a través de un pateador electrónico y una interfaz gráfica con comunicación inalámbrica para el club de Tae-Kwon-Do de la ESPE, afín de mejorar las capacidades físicas practicadas por los atletas y obtener un mayor rendimiento deportivo.</a:t>
            </a:r>
            <a:endParaRPr lang="es-ES" sz="2800" dirty="0"/>
          </a:p>
        </p:txBody>
      </p:sp>
    </p:spTree>
    <p:extLst>
      <p:ext uri="{BB962C8B-B14F-4D97-AF65-F5344CB8AC3E}">
        <p14:creationId xmlns:p14="http://schemas.microsoft.com/office/powerpoint/2010/main" val="881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Objetivos Específicos:</a:t>
            </a:r>
            <a:endParaRPr lang="es-EC" sz="6000" dirty="0">
              <a:solidFill>
                <a:schemeClr val="tx1"/>
              </a:solidFill>
            </a:endParaRPr>
          </a:p>
        </p:txBody>
      </p:sp>
      <p:sp>
        <p:nvSpPr>
          <p:cNvPr id="4" name="3 Rectángulo redondeado"/>
          <p:cNvSpPr/>
          <p:nvPr/>
        </p:nvSpPr>
        <p:spPr>
          <a:xfrm>
            <a:off x="323528" y="2348880"/>
            <a:ext cx="8568952" cy="17281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s-EC" sz="2400" dirty="0" smtClean="0"/>
              <a:t>Realizar una descripción general sobre métodos convencionales de entrenamiento para Tae-Kwon-Do, los fundamentos de Processing, Arduino y tecnología inalámbrica en base a módulos XBEE.</a:t>
            </a:r>
          </a:p>
        </p:txBody>
      </p:sp>
      <p:sp>
        <p:nvSpPr>
          <p:cNvPr id="5" name="4 Rectángulo redondeado"/>
          <p:cNvSpPr/>
          <p:nvPr/>
        </p:nvSpPr>
        <p:spPr>
          <a:xfrm>
            <a:off x="323528" y="4293096"/>
            <a:ext cx="8568952" cy="201622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s-EC" sz="2400" dirty="0" smtClean="0"/>
              <a:t>Mediante el software Processing interactuar con Arduino y XBee para la entrada y/o salida de información a ser manipulada.</a:t>
            </a:r>
          </a:p>
        </p:txBody>
      </p:sp>
    </p:spTree>
    <p:extLst>
      <p:ext uri="{BB962C8B-B14F-4D97-AF65-F5344CB8AC3E}">
        <p14:creationId xmlns:p14="http://schemas.microsoft.com/office/powerpoint/2010/main" val="119564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Objetivos Específicos:</a:t>
            </a:r>
            <a:endParaRPr lang="es-EC" sz="6000" dirty="0">
              <a:solidFill>
                <a:schemeClr val="tx1"/>
              </a:solidFill>
            </a:endParaRPr>
          </a:p>
        </p:txBody>
      </p:sp>
      <p:sp>
        <p:nvSpPr>
          <p:cNvPr id="6" name="5 Rectángulo redondeado"/>
          <p:cNvSpPr/>
          <p:nvPr/>
        </p:nvSpPr>
        <p:spPr>
          <a:xfrm>
            <a:off x="323528" y="2564904"/>
            <a:ext cx="8568952" cy="165618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s-EC" sz="2400" dirty="0" smtClean="0"/>
              <a:t>Establecer las características de los materiales que constituye un pateador, sobre el cual se va a implementar el hardware y software del sistema.</a:t>
            </a:r>
          </a:p>
        </p:txBody>
      </p:sp>
      <p:sp>
        <p:nvSpPr>
          <p:cNvPr id="7" name="6 Rectángulo redondeado"/>
          <p:cNvSpPr/>
          <p:nvPr/>
        </p:nvSpPr>
        <p:spPr>
          <a:xfrm>
            <a:off x="323528" y="4581128"/>
            <a:ext cx="8568952" cy="201622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r>
              <a:rPr lang="es-EC" sz="2400" dirty="0" smtClean="0"/>
              <a:t>Tomar datos del sistema de entrenamiento mediante tecnología inalámbrica para la realización de tablas comparativas sobre los deportistas al comienzo y final del periodo de pruebas, para análisis de datos y pruebas de las técnicas implementadas.</a:t>
            </a:r>
            <a:endParaRPr lang="es-ES" sz="2400" dirty="0"/>
          </a:p>
        </p:txBody>
      </p:sp>
    </p:spTree>
    <p:extLst>
      <p:ext uri="{BB962C8B-B14F-4D97-AF65-F5344CB8AC3E}">
        <p14:creationId xmlns:p14="http://schemas.microsoft.com/office/powerpoint/2010/main" val="133156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Antecedentes</a:t>
            </a:r>
            <a:endParaRPr lang="es-EC" sz="6000" dirty="0">
              <a:solidFill>
                <a:schemeClr val="tx1"/>
              </a:solidFill>
            </a:endParaRPr>
          </a:p>
        </p:txBody>
      </p:sp>
      <p:graphicFrame>
        <p:nvGraphicFramePr>
          <p:cNvPr id="4" name="3 Diagrama"/>
          <p:cNvGraphicFramePr/>
          <p:nvPr>
            <p:extLst>
              <p:ext uri="{D42A27DB-BD31-4B8C-83A1-F6EECF244321}">
                <p14:modId xmlns:p14="http://schemas.microsoft.com/office/powerpoint/2010/main" val="2194638500"/>
              </p:ext>
            </p:extLst>
          </p:nvPr>
        </p:nvGraphicFramePr>
        <p:xfrm>
          <a:off x="1187624" y="1772816"/>
          <a:ext cx="6936432" cy="485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8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EC" sz="6000" dirty="0" smtClean="0">
                <a:solidFill>
                  <a:schemeClr val="tx1"/>
                </a:solidFill>
              </a:rPr>
              <a:t>Bases Teóricas</a:t>
            </a:r>
            <a:endParaRPr lang="es-EC" sz="6000" dirty="0">
              <a:solidFill>
                <a:schemeClr val="tx1"/>
              </a:solidFill>
            </a:endParaRPr>
          </a:p>
        </p:txBody>
      </p:sp>
      <p:sp>
        <p:nvSpPr>
          <p:cNvPr id="4" name="3 Rectángulo redondeado"/>
          <p:cNvSpPr/>
          <p:nvPr/>
        </p:nvSpPr>
        <p:spPr>
          <a:xfrm>
            <a:off x="827584" y="2852936"/>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Preparación Física</a:t>
            </a:r>
            <a:endParaRPr lang="es-EC" dirty="0"/>
          </a:p>
        </p:txBody>
      </p:sp>
      <p:sp>
        <p:nvSpPr>
          <p:cNvPr id="5" name="4 Rectángulo redondeado"/>
          <p:cNvSpPr/>
          <p:nvPr/>
        </p:nvSpPr>
        <p:spPr>
          <a:xfrm>
            <a:off x="5004048" y="2852936"/>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Deportistas</a:t>
            </a:r>
            <a:endParaRPr lang="es-EC" dirty="0"/>
          </a:p>
        </p:txBody>
      </p:sp>
      <p:sp>
        <p:nvSpPr>
          <p:cNvPr id="6" name="5 Rectángulo redondeado"/>
          <p:cNvSpPr/>
          <p:nvPr/>
        </p:nvSpPr>
        <p:spPr>
          <a:xfrm>
            <a:off x="827584" y="4221088"/>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Variables Medibles</a:t>
            </a:r>
            <a:endParaRPr lang="es-EC" dirty="0"/>
          </a:p>
        </p:txBody>
      </p:sp>
      <p:sp>
        <p:nvSpPr>
          <p:cNvPr id="7" name="6 Rectángulo redondeado"/>
          <p:cNvSpPr/>
          <p:nvPr/>
        </p:nvSpPr>
        <p:spPr>
          <a:xfrm>
            <a:off x="5004048" y="4221088"/>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Tiempo, </a:t>
            </a:r>
          </a:p>
          <a:p>
            <a:pPr algn="ctr"/>
            <a:r>
              <a:rPr lang="es-EC" dirty="0" smtClean="0"/>
              <a:t>Fuerza (Foco o Precisión)</a:t>
            </a:r>
            <a:endParaRPr lang="es-EC" dirty="0"/>
          </a:p>
        </p:txBody>
      </p:sp>
      <p:sp>
        <p:nvSpPr>
          <p:cNvPr id="8" name="7 Rectángulo redondeado"/>
          <p:cNvSpPr/>
          <p:nvPr/>
        </p:nvSpPr>
        <p:spPr>
          <a:xfrm>
            <a:off x="827584" y="5517232"/>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Sistemas Embebidos</a:t>
            </a:r>
            <a:endParaRPr lang="es-EC" dirty="0"/>
          </a:p>
        </p:txBody>
      </p:sp>
      <p:sp>
        <p:nvSpPr>
          <p:cNvPr id="9" name="8 Rectángulo redondeado"/>
          <p:cNvSpPr/>
          <p:nvPr/>
        </p:nvSpPr>
        <p:spPr>
          <a:xfrm>
            <a:off x="5004048" y="5517232"/>
            <a:ext cx="2808312" cy="11521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Arduino y Processing</a:t>
            </a:r>
            <a:endParaRPr lang="es-EC" dirty="0"/>
          </a:p>
        </p:txBody>
      </p:sp>
      <p:sp>
        <p:nvSpPr>
          <p:cNvPr id="2" name="1 Flecha derecha"/>
          <p:cNvSpPr/>
          <p:nvPr/>
        </p:nvSpPr>
        <p:spPr>
          <a:xfrm>
            <a:off x="3851920" y="3356992"/>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0" name="9 Flecha derecha"/>
          <p:cNvSpPr/>
          <p:nvPr/>
        </p:nvSpPr>
        <p:spPr>
          <a:xfrm>
            <a:off x="3851920" y="4725144"/>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
        <p:nvSpPr>
          <p:cNvPr id="11" name="10 Flecha derecha"/>
          <p:cNvSpPr/>
          <p:nvPr/>
        </p:nvSpPr>
        <p:spPr>
          <a:xfrm>
            <a:off x="3851920" y="6021288"/>
            <a:ext cx="936104" cy="28803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924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2" grpId="0" animBg="1"/>
      <p:bldP spid="10" grpId="0" animBg="1"/>
      <p:bldP spid="11"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rma de onda">
  <a:themeElements>
    <a:clrScheme name="Forma de onda">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orma de onda">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rma de onda">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295</TotalTime>
  <Words>1348</Words>
  <Application>Microsoft Office PowerPoint</Application>
  <PresentationFormat>Presentación en pantalla (4:3)</PresentationFormat>
  <Paragraphs>413</Paragraphs>
  <Slides>24</Slides>
  <Notes>0</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Forma de onda</vt:lpstr>
      <vt:lpstr>Presentación de PowerPoint</vt:lpstr>
      <vt:lpstr>TEMA: DISEÑO E IMPLEMENTACIÓN DE UN SISTEMA DE ENTRENAMIENTO A TRAVÉS DE UN PATEADOR ELECTRÓNICO PARA ARTES MARCIALES.</vt:lpstr>
      <vt:lpstr>Planteamiento del Problema</vt:lpstr>
      <vt:lpstr>Interrogantes:</vt:lpstr>
      <vt:lpstr>Objetivo General:</vt:lpstr>
      <vt:lpstr>Objetivos Específicos:</vt:lpstr>
      <vt:lpstr>Objetivos Específicos:</vt:lpstr>
      <vt:lpstr>Antecedentes</vt:lpstr>
      <vt:lpstr>Bases Teóricas</vt:lpstr>
      <vt:lpstr>Bases Legales</vt:lpstr>
      <vt:lpstr>Marco Metodológico</vt:lpstr>
      <vt:lpstr>Propuesta</vt:lpstr>
      <vt:lpstr>Propuesta</vt:lpstr>
      <vt:lpstr>Propuesta</vt:lpstr>
      <vt:lpstr>Análisis de Resultados</vt:lpstr>
      <vt:lpstr>Análisis de Resultados</vt:lpstr>
      <vt:lpstr>Análisis de Resultados</vt:lpstr>
      <vt:lpstr>Conclusiones</vt:lpstr>
      <vt:lpstr>Conclusiones</vt:lpstr>
      <vt:lpstr>Conclusiones</vt:lpstr>
      <vt:lpstr>Recomendaciones</vt:lpstr>
      <vt:lpstr>Recomendaciones</vt:lpstr>
      <vt:lpstr>Recomendaciones</vt:lpstr>
      <vt:lpstr>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APM-VALLE</dc:creator>
  <cp:lastModifiedBy>APM-VALLE</cp:lastModifiedBy>
  <cp:revision>31</cp:revision>
  <dcterms:created xsi:type="dcterms:W3CDTF">2014-08-12T17:04:49Z</dcterms:created>
  <dcterms:modified xsi:type="dcterms:W3CDTF">2014-09-09T15:12:27Z</dcterms:modified>
</cp:coreProperties>
</file>