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59" r:id="rId9"/>
    <p:sldId id="321" r:id="rId10"/>
    <p:sldId id="322" r:id="rId11"/>
    <p:sldId id="323" r:id="rId12"/>
    <p:sldId id="325" r:id="rId13"/>
    <p:sldId id="337" r:id="rId14"/>
    <p:sldId id="326" r:id="rId15"/>
    <p:sldId id="328" r:id="rId16"/>
    <p:sldId id="329" r:id="rId17"/>
    <p:sldId id="330" r:id="rId18"/>
    <p:sldId id="331" r:id="rId19"/>
    <p:sldId id="334" r:id="rId20"/>
    <p:sldId id="333" r:id="rId21"/>
    <p:sldId id="335" r:id="rId22"/>
    <p:sldId id="336" r:id="rId23"/>
    <p:sldId id="357" r:id="rId24"/>
    <p:sldId id="363" r:id="rId25"/>
    <p:sldId id="364" r:id="rId26"/>
    <p:sldId id="365" r:id="rId27"/>
    <p:sldId id="341" r:id="rId28"/>
    <p:sldId id="342" r:id="rId29"/>
    <p:sldId id="343" r:id="rId30"/>
    <p:sldId id="366" r:id="rId31"/>
    <p:sldId id="367" r:id="rId32"/>
    <p:sldId id="368" r:id="rId33"/>
    <p:sldId id="370" r:id="rId34"/>
    <p:sldId id="369" r:id="rId35"/>
    <p:sldId id="371" r:id="rId36"/>
    <p:sldId id="372" r:id="rId37"/>
    <p:sldId id="373" r:id="rId38"/>
    <p:sldId id="374" r:id="rId39"/>
    <p:sldId id="344" r:id="rId40"/>
    <p:sldId id="362" r:id="rId41"/>
    <p:sldId id="348" r:id="rId42"/>
    <p:sldId id="353" r:id="rId43"/>
    <p:sldId id="354" r:id="rId44"/>
    <p:sldId id="355" r:id="rId45"/>
    <p:sldId id="356" r:id="rId46"/>
    <p:sldId id="358" r:id="rId4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5" autoAdjust="0"/>
    <p:restoredTop sz="90500" autoAdjust="0"/>
  </p:normalViewPr>
  <p:slideViewPr>
    <p:cSldViewPr>
      <p:cViewPr>
        <p:scale>
          <a:sx n="70" d="100"/>
          <a:sy n="70" d="100"/>
        </p:scale>
        <p:origin x="-116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8B8C4-5638-468E-8CFA-0BBF5F0E7CED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FEDA4-66AE-4472-8766-D5470025D0C3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78712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5E70-A771-46A5-AE51-632E12B52A2C}" type="datetimeFigureOut">
              <a:rPr lang="es-EC" smtClean="0"/>
              <a:pPr/>
              <a:t>03/09/2014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465BC-5E52-4973-8265-27A1D08C737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emf"/><Relationship Id="rId7" Type="http://schemas.openxmlformats.org/officeDocument/2006/relationships/image" Target="../media/image2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1.jpeg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32.png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emf"/><Relationship Id="rId7" Type="http://schemas.openxmlformats.org/officeDocument/2006/relationships/image" Target="../media/image3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4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emf"/><Relationship Id="rId7" Type="http://schemas.openxmlformats.org/officeDocument/2006/relationships/image" Target="../media/image4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5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.emf"/><Relationship Id="rId7" Type="http://schemas.openxmlformats.org/officeDocument/2006/relationships/image" Target="../media/image5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.emf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5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4.emf"/><Relationship Id="rId9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emf"/><Relationship Id="rId7" Type="http://schemas.openxmlformats.org/officeDocument/2006/relationships/image" Target="../media/image6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51.png"/><Relationship Id="rId5" Type="http://schemas.openxmlformats.org/officeDocument/2006/relationships/image" Target="../media/image58.png"/><Relationship Id="rId10" Type="http://schemas.openxmlformats.org/officeDocument/2006/relationships/image" Target="../media/image43.emf"/><Relationship Id="rId4" Type="http://schemas.openxmlformats.org/officeDocument/2006/relationships/image" Target="../media/image4.emf"/><Relationship Id="rId9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emf"/><Relationship Id="rId7" Type="http://schemas.openxmlformats.org/officeDocument/2006/relationships/image" Target="../media/image6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4.emf"/><Relationship Id="rId9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.emf"/><Relationship Id="rId7" Type="http://schemas.openxmlformats.org/officeDocument/2006/relationships/image" Target="../media/image6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4.emf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.emf"/><Relationship Id="rId7" Type="http://schemas.openxmlformats.org/officeDocument/2006/relationships/image" Target="../media/image7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51.png"/><Relationship Id="rId4" Type="http://schemas.openxmlformats.org/officeDocument/2006/relationships/image" Target="../media/image4.emf"/><Relationship Id="rId9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3.emf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4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4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4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emf"/><Relationship Id="rId7" Type="http://schemas.openxmlformats.org/officeDocument/2006/relationships/image" Target="../media/image8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emf"/><Relationship Id="rId7" Type="http://schemas.openxmlformats.org/officeDocument/2006/relationships/image" Target="../media/image8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gif"/><Relationship Id="rId5" Type="http://schemas.openxmlformats.org/officeDocument/2006/relationships/image" Target="../media/image90.jpeg"/><Relationship Id="rId4" Type="http://schemas.openxmlformats.org/officeDocument/2006/relationships/image" Target="../media/image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403648" y="1999868"/>
            <a:ext cx="62646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Helvetica Neue"/>
                <a:cs typeface="Helvetica Neue"/>
              </a:rPr>
              <a:t>DEPARTAMENTO DE CIENCIAS DE LA TIERRA </a:t>
            </a:r>
            <a:r>
              <a:rPr lang="es-EC" dirty="0" smtClean="0">
                <a:latin typeface="Helvetica Neue"/>
                <a:cs typeface="Helvetica Neue"/>
              </a:rPr>
              <a:t>Y </a:t>
            </a:r>
            <a:r>
              <a:rPr lang="es-EC" dirty="0">
                <a:latin typeface="Helvetica Neue"/>
                <a:cs typeface="Helvetica Neue"/>
              </a:rPr>
              <a:t>LA CONSTRUCCIÓN</a:t>
            </a:r>
          </a:p>
          <a:p>
            <a:pPr algn="ctr"/>
            <a:endParaRPr lang="es-EC" sz="1600" dirty="0" smtClean="0">
              <a:latin typeface="Helvetica Neue"/>
              <a:cs typeface="Helvetica Neue"/>
            </a:endParaRPr>
          </a:p>
          <a:p>
            <a:pPr algn="ctr"/>
            <a:endParaRPr lang="es-EC" sz="1600" dirty="0">
              <a:latin typeface="Helvetica Neue"/>
              <a:cs typeface="Helvetica Neue"/>
            </a:endParaRPr>
          </a:p>
          <a:p>
            <a:pPr algn="ctr"/>
            <a:r>
              <a:rPr lang="es-EC" sz="1600" dirty="0" smtClean="0">
                <a:latin typeface="Helvetica Neue"/>
                <a:cs typeface="Helvetica Neue"/>
              </a:rPr>
              <a:t>INGENIERÍA </a:t>
            </a:r>
            <a:r>
              <a:rPr lang="es-EC" sz="1600" dirty="0">
                <a:latin typeface="Helvetica Neue"/>
                <a:cs typeface="Helvetica Neue"/>
              </a:rPr>
              <a:t>GEOGRÁFICA Y MEDIO </a:t>
            </a:r>
            <a:r>
              <a:rPr lang="es-EC" sz="1600" dirty="0" smtClean="0">
                <a:latin typeface="Helvetica Neue"/>
                <a:cs typeface="Helvetica Neue"/>
              </a:rPr>
              <a:t>AMBIENTE</a:t>
            </a:r>
          </a:p>
          <a:p>
            <a:pPr algn="ctr"/>
            <a:endParaRPr lang="es-EC" sz="1600" dirty="0" smtClean="0">
              <a:latin typeface="Helvetica Neue"/>
              <a:cs typeface="Helvetica Neue"/>
            </a:endParaRPr>
          </a:p>
          <a:p>
            <a:pPr algn="ctr"/>
            <a:endParaRPr lang="es-EC" sz="1600" dirty="0">
              <a:latin typeface="Helvetica Neue"/>
              <a:cs typeface="Helvetica Neue"/>
            </a:endParaRPr>
          </a:p>
          <a:p>
            <a:pPr algn="ctr"/>
            <a:r>
              <a:rPr lang="es-EC" sz="1600" b="1" dirty="0">
                <a:latin typeface="Helvetica Neue"/>
                <a:cs typeface="Helvetica Neue"/>
              </a:rPr>
              <a:t>CREACIÓN DE UN AMBIENTE VIRTUAL A PARTIR DE PLANOS ARQUITECTÓNICOS DE LA NUEVA ESTACION PERMANENTE PEDRO VICENTE MALDONADO EN LA </a:t>
            </a:r>
            <a:r>
              <a:rPr lang="es-EC" sz="1600" b="1" dirty="0" smtClean="0">
                <a:latin typeface="Helvetica Neue"/>
                <a:cs typeface="Helvetica Neue"/>
              </a:rPr>
              <a:t>ANTÁRTIDA</a:t>
            </a:r>
          </a:p>
          <a:p>
            <a:pPr algn="ctr"/>
            <a:endParaRPr lang="es-EC" sz="1600" dirty="0">
              <a:latin typeface="Helvetica Neue"/>
              <a:cs typeface="Helvetica Neue"/>
            </a:endParaRPr>
          </a:p>
          <a:p>
            <a:pPr algn="ctr"/>
            <a:endParaRPr lang="es-EC" sz="1600" dirty="0" smtClean="0">
              <a:latin typeface="Helvetica Neue"/>
              <a:cs typeface="Helvetica Neue"/>
            </a:endParaRPr>
          </a:p>
          <a:p>
            <a:pPr algn="ctr"/>
            <a:endParaRPr lang="es-EC" sz="1600" dirty="0">
              <a:latin typeface="Helvetica Neue"/>
              <a:cs typeface="Helvetica Neue"/>
            </a:endParaRPr>
          </a:p>
          <a:p>
            <a:pPr algn="ctr"/>
            <a:endParaRPr lang="es-EC" sz="1600" dirty="0" smtClean="0">
              <a:latin typeface="Helvetica Neue"/>
              <a:cs typeface="Helvetica Neue"/>
            </a:endParaRPr>
          </a:p>
          <a:p>
            <a:pPr algn="ctr"/>
            <a:endParaRPr lang="es-EC" sz="1600" dirty="0" smtClean="0">
              <a:latin typeface="Helvetica Neue"/>
              <a:cs typeface="Helvetica Neue"/>
            </a:endParaRPr>
          </a:p>
          <a:p>
            <a:pPr algn="ctr"/>
            <a:r>
              <a:rPr lang="es-EC" sz="1600" dirty="0" smtClean="0">
                <a:latin typeface="Helvetica Neue"/>
                <a:cs typeface="Helvetica Neue"/>
              </a:rPr>
              <a:t>Andrea Trujillo Campos</a:t>
            </a:r>
            <a:endParaRPr lang="es-EC" sz="1600" dirty="0">
              <a:latin typeface="Helvetica Neue"/>
              <a:cs typeface="Helvetica Neue"/>
            </a:endParaRPr>
          </a:p>
        </p:txBody>
      </p:sp>
      <p:pic>
        <p:nvPicPr>
          <p:cNvPr id="22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764704"/>
            <a:ext cx="236441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4371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812805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OBJETIVO GENERAL 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42976" y="4500570"/>
            <a:ext cx="707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79646"/>
                </a:solidFill>
                <a:latin typeface="Helvetica Neue"/>
                <a:cs typeface="Helvetica Neue"/>
              </a:rPr>
              <a:t>Generar</a:t>
            </a:r>
            <a:r>
              <a:rPr lang="es-EC" dirty="0">
                <a:latin typeface="Helvetica Neue"/>
                <a:cs typeface="Helvetica Neue"/>
              </a:rPr>
              <a:t> </a:t>
            </a:r>
            <a:r>
              <a:rPr lang="es-EC" b="1" dirty="0">
                <a:solidFill>
                  <a:srgbClr val="F79646"/>
                </a:solidFill>
                <a:latin typeface="Helvetica Neue"/>
                <a:cs typeface="Helvetica Neue"/>
              </a:rPr>
              <a:t>un ambiente virtual </a:t>
            </a:r>
            <a:r>
              <a:rPr lang="es-EC" dirty="0">
                <a:latin typeface="Helvetica Neue"/>
                <a:cs typeface="Helvetica Neue"/>
              </a:rPr>
              <a:t>para consolidar el diseño de la nueva Estación Científica </a:t>
            </a:r>
            <a:r>
              <a:rPr lang="es-EC" dirty="0" smtClean="0">
                <a:latin typeface="Helvetica Neue"/>
                <a:cs typeface="Helvetica Neue"/>
              </a:rPr>
              <a:t>Ecuatoriana  </a:t>
            </a:r>
            <a:r>
              <a:rPr lang="es-EC" b="1" dirty="0">
                <a:latin typeface="Helvetica Neue"/>
                <a:cs typeface="Helvetica Neue"/>
              </a:rPr>
              <a:t>“Pedro Vicente Maldonado” </a:t>
            </a:r>
            <a:r>
              <a:rPr lang="es-EC" b="1" dirty="0" smtClean="0">
                <a:latin typeface="Helvetica Neue"/>
                <a:cs typeface="Helvetica Neue"/>
              </a:rPr>
              <a:t>  </a:t>
            </a:r>
            <a:r>
              <a:rPr lang="es-EC" dirty="0" smtClean="0">
                <a:latin typeface="Helvetica Neue"/>
                <a:cs typeface="Helvetica Neue"/>
              </a:rPr>
              <a:t>ubicada </a:t>
            </a:r>
            <a:r>
              <a:rPr lang="es-EC" dirty="0">
                <a:latin typeface="Helvetica Neue"/>
                <a:cs typeface="Helvetica Neue"/>
              </a:rPr>
              <a:t>en el Continente Antártico.</a:t>
            </a:r>
          </a:p>
        </p:txBody>
      </p:sp>
    </p:spTree>
    <p:extLst>
      <p:ext uri="{BB962C8B-B14F-4D97-AF65-F5344CB8AC3E}">
        <p14:creationId xmlns="" xmlns:p14="http://schemas.microsoft.com/office/powerpoint/2010/main" val="34632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OBJETIVOS ESPECÍFICOS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071670" y="1500174"/>
            <a:ext cx="45005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C" sz="1600" b="1" dirty="0" smtClean="0">
                <a:solidFill>
                  <a:srgbClr val="F79646"/>
                </a:solidFill>
                <a:latin typeface="Helvetica Neue"/>
                <a:ea typeface="Calibri" pitchFamily="34" charset="0"/>
                <a:cs typeface="Helvetica Neue"/>
              </a:rPr>
              <a:t>Modelar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ea typeface="Calibri" pitchFamily="34" charset="0"/>
                <a:cs typeface="Helvetica Neue"/>
              </a:rPr>
              <a:t>topográficamente y tridimensionalmente 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Arial" pitchFamily="34" charset="0"/>
              </a:rPr>
              <a:t>la zona de influencia donde se encuentra ubicada la Estación Científica Ecuatoriana Permanente “Pedro Vicente Maldonado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Arial" pitchFamily="34" charset="0"/>
              </a:rPr>
              <a:t>”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C" sz="1600" dirty="0" smtClean="0">
              <a:latin typeface="Helvetica Neue"/>
            </a:endParaRPr>
          </a:p>
          <a:p>
            <a:pPr lvl="0"/>
            <a:r>
              <a:rPr lang="es-EC" sz="1600" b="1" dirty="0" smtClean="0">
                <a:solidFill>
                  <a:srgbClr val="F79646"/>
                </a:solidFill>
                <a:latin typeface="Helvetica Neue"/>
                <a:ea typeface="Calibri" pitchFamily="34" charset="0"/>
                <a:cs typeface="Helvetica Neue"/>
              </a:rPr>
              <a:t>Construir un ambiente virtual </a:t>
            </a:r>
            <a:r>
              <a:rPr lang="es-EC" sz="1600" dirty="0" smtClean="0">
                <a:latin typeface="Helvetica Neue"/>
              </a:rPr>
              <a:t>de la Estación Científica Ecuatoriana Permanente “Pedro Vicente Maldonado” para posteriormente desarrollar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ea typeface="Calibri" pitchFamily="34" charset="0"/>
                <a:cs typeface="Helvetica Neue"/>
              </a:rPr>
              <a:t>un recorrido virtual </a:t>
            </a:r>
            <a:r>
              <a:rPr lang="es-EC" sz="1600" dirty="0" smtClean="0">
                <a:latin typeface="Helvetica Neue"/>
              </a:rPr>
              <a:t>de la Estación.</a:t>
            </a:r>
          </a:p>
          <a:p>
            <a:pPr lvl="0"/>
            <a:endParaRPr lang="es-EC" sz="1600" dirty="0" smtClean="0">
              <a:latin typeface="Helvetica Neue"/>
            </a:endParaRPr>
          </a:p>
          <a:p>
            <a:pPr lvl="0"/>
            <a:r>
              <a:rPr lang="es-EC" sz="1600" b="1" dirty="0" smtClean="0">
                <a:solidFill>
                  <a:srgbClr val="F79646"/>
                </a:solidFill>
                <a:latin typeface="Helvetica Neue"/>
                <a:ea typeface="Calibri" pitchFamily="34" charset="0"/>
                <a:cs typeface="Helvetica Neue"/>
              </a:rPr>
              <a:t>Difundir en diferentes niveles </a:t>
            </a:r>
            <a:r>
              <a:rPr lang="es-EC" sz="1600" dirty="0" smtClean="0">
                <a:latin typeface="Helvetica Neue"/>
              </a:rPr>
              <a:t>y grupos de interés la información obtenida.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903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SISTEMA TRATADO ANTÁRTICO 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592" y="1609576"/>
            <a:ext cx="3403600" cy="34036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616672" y="2488188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1600" dirty="0">
                <a:solidFill>
                  <a:schemeClr val="bg1"/>
                </a:solidFill>
              </a:rPr>
              <a:t>El Tratado Antártico se firmó </a:t>
            </a:r>
            <a:r>
              <a:rPr lang="es-EC" sz="1600" dirty="0">
                <a:solidFill>
                  <a:schemeClr val="accent6"/>
                </a:solidFill>
              </a:rPr>
              <a:t>el 1 de diciembre de 1959 </a:t>
            </a:r>
            <a:r>
              <a:rPr lang="es-EC" sz="1600" dirty="0">
                <a:solidFill>
                  <a:schemeClr val="bg1"/>
                </a:solidFill>
              </a:rPr>
              <a:t>en Washington y entró en vigencia el 23 de </a:t>
            </a:r>
            <a:r>
              <a:rPr lang="es-EC" sz="1600" dirty="0" smtClean="0">
                <a:solidFill>
                  <a:schemeClr val="bg1"/>
                </a:solidFill>
              </a:rPr>
              <a:t>junio </a:t>
            </a:r>
            <a:r>
              <a:rPr lang="es-EC" sz="1600" dirty="0">
                <a:solidFill>
                  <a:schemeClr val="bg1"/>
                </a:solidFill>
              </a:rPr>
              <a:t>de </a:t>
            </a:r>
            <a:r>
              <a:rPr lang="es-EC" sz="1600" dirty="0" smtClean="0">
                <a:solidFill>
                  <a:schemeClr val="bg1"/>
                </a:solidFill>
              </a:rPr>
              <a:t>1961</a:t>
            </a:r>
            <a:endParaRPr lang="es-EC" sz="1600" dirty="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1196752"/>
            <a:ext cx="2448272" cy="244827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043608" y="1899409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1400" dirty="0">
                <a:solidFill>
                  <a:schemeClr val="bg1"/>
                </a:solidFill>
                <a:latin typeface="Helvetica Neue"/>
                <a:cs typeface="Helvetica Neue"/>
              </a:rPr>
              <a:t>La </a:t>
            </a:r>
            <a:r>
              <a:rPr lang="es-EC" sz="1400" dirty="0" smtClean="0">
                <a:solidFill>
                  <a:schemeClr val="bg1"/>
                </a:solidFill>
                <a:latin typeface="Helvetica Neue"/>
                <a:cs typeface="Helvetica Neue"/>
              </a:rPr>
              <a:t>cooperación </a:t>
            </a:r>
            <a:r>
              <a:rPr lang="es-EC" sz="1400" dirty="0">
                <a:solidFill>
                  <a:schemeClr val="bg1"/>
                </a:solidFill>
                <a:latin typeface="Helvetica Neue"/>
                <a:cs typeface="Helvetica Neue"/>
              </a:rPr>
              <a:t>para la investigación científica</a:t>
            </a:r>
          </a:p>
          <a:p>
            <a:pPr algn="ctr"/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1196752"/>
            <a:ext cx="2448272" cy="244827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516216" y="211369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1400" dirty="0">
                <a:solidFill>
                  <a:schemeClr val="bg1"/>
                </a:solidFill>
                <a:latin typeface="Helvetica Neue"/>
                <a:cs typeface="Helvetica Neue"/>
              </a:rPr>
              <a:t>El uso pacífico de la Antártica</a:t>
            </a:r>
            <a:endParaRPr lang="es-ES" sz="1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3212976"/>
            <a:ext cx="2448272" cy="2448272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71538" y="4000504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1600" dirty="0">
                <a:solidFill>
                  <a:srgbClr val="FFFFFF"/>
                </a:solidFill>
                <a:latin typeface="Helvetica Neue"/>
                <a:cs typeface="Helvetica Neue"/>
              </a:rPr>
              <a:t>Intercambio de </a:t>
            </a:r>
            <a:r>
              <a:rPr lang="es-EC" sz="1600" dirty="0" smtClean="0">
                <a:solidFill>
                  <a:srgbClr val="FFFFFF"/>
                </a:solidFill>
                <a:latin typeface="Helvetica Neue"/>
                <a:cs typeface="Helvetica Neue"/>
              </a:rPr>
              <a:t>información científica</a:t>
            </a:r>
            <a:endParaRPr lang="es-EC" sz="16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3212976"/>
            <a:ext cx="2448272" cy="2448272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6516216" y="412991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1400" dirty="0" smtClean="0">
                <a:solidFill>
                  <a:srgbClr val="FFFFFF"/>
                </a:solidFill>
                <a:latin typeface="Helvetica Neue"/>
                <a:cs typeface="Helvetica Neue"/>
              </a:rPr>
              <a:t>Región </a:t>
            </a:r>
            <a:r>
              <a:rPr lang="es-EC" sz="1400" dirty="0">
                <a:solidFill>
                  <a:srgbClr val="FFFFFF"/>
                </a:solidFill>
                <a:latin typeface="Helvetica Neue"/>
                <a:cs typeface="Helvetica Neue"/>
              </a:rPr>
              <a:t>de paz y cooperación</a:t>
            </a:r>
          </a:p>
        </p:txBody>
      </p:sp>
    </p:spTree>
    <p:extLst>
      <p:ext uri="{BB962C8B-B14F-4D97-AF65-F5344CB8AC3E}">
        <p14:creationId xmlns="" xmlns:p14="http://schemas.microsoft.com/office/powerpoint/2010/main" val="26313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SISTEMA TRATADO ANTÁRTICO 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180512" cy="124372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642910" y="12858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s-EC" b="1" dirty="0" smtClean="0">
                <a:solidFill>
                  <a:schemeClr val="accent6"/>
                </a:solidFill>
                <a:latin typeface="Helvetica Neue"/>
                <a:cs typeface="Helvetica Neue"/>
              </a:rPr>
              <a:t>El </a:t>
            </a:r>
            <a:r>
              <a:rPr lang="es-EC" b="1" dirty="0">
                <a:solidFill>
                  <a:schemeClr val="accent6"/>
                </a:solidFill>
                <a:latin typeface="Helvetica Neue"/>
                <a:cs typeface="Helvetica Neue"/>
              </a:rPr>
              <a:t>Tratado Antártico Establece  que: </a:t>
            </a:r>
          </a:p>
          <a:p>
            <a:pPr>
              <a:buNone/>
            </a:pPr>
            <a:endParaRPr lang="es-EC" dirty="0" smtClean="0">
              <a:latin typeface="Helvetica Neue"/>
              <a:cs typeface="Helvetica Neue"/>
            </a:endParaRPr>
          </a:p>
          <a:p>
            <a:pPr>
              <a:buNone/>
            </a:pPr>
            <a:r>
              <a:rPr lang="es-EC" dirty="0" smtClean="0">
                <a:latin typeface="Helvetica Neue"/>
                <a:cs typeface="Helvetica Neue"/>
              </a:rPr>
              <a:t>“</a:t>
            </a:r>
            <a:r>
              <a:rPr lang="es-EC" dirty="0">
                <a:latin typeface="Helvetica Neue"/>
                <a:cs typeface="Helvetica Neue"/>
              </a:rPr>
              <a:t>En interés de toda la humanidad que la Antártica continúe utilizándose siempre exclusivamente para fines pacíficos y que no llegue a ser escenario u objeto de discordia internacional”.</a:t>
            </a:r>
          </a:p>
          <a:p>
            <a:endParaRPr lang="es-EC" dirty="0">
              <a:latin typeface="Helvetica Neue"/>
              <a:cs typeface="Helvetica Neue"/>
            </a:endParaRPr>
          </a:p>
        </p:txBody>
      </p:sp>
      <p:pic>
        <p:nvPicPr>
          <p:cNvPr id="34818" name="Picture 2" descr="http://www.nuestromar.org/imagenes/noticias/2009/JUL09/280709_antartid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357298"/>
            <a:ext cx="2428892" cy="1511310"/>
          </a:xfrm>
          <a:prstGeom prst="rect">
            <a:avLst/>
          </a:prstGeom>
          <a:noFill/>
        </p:spPr>
      </p:pic>
      <p:pic>
        <p:nvPicPr>
          <p:cNvPr id="34820" name="Picture 4" descr="http://www.antarkos.org.uy/info-gral/imgs-infogral/animal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3500438"/>
            <a:ext cx="2428892" cy="1785950"/>
          </a:xfrm>
          <a:prstGeom prst="rect">
            <a:avLst/>
          </a:prstGeom>
          <a:noFill/>
        </p:spPr>
      </p:pic>
      <p:pic>
        <p:nvPicPr>
          <p:cNvPr id="34822" name="Picture 6" descr="http://www.ecoosfera.com/wp-content/imagenes/416326_g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2976" y="3571876"/>
            <a:ext cx="3000396" cy="1739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692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PRESENCIA DE ECUADOR</a:t>
            </a:r>
            <a:endParaRPr lang="es-ES" b="1" dirty="0">
              <a:latin typeface="Helvetica Neue"/>
              <a:cs typeface="Helvetica Neue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2844" y="2643182"/>
            <a:ext cx="18573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100" dirty="0" smtClean="0">
                <a:latin typeface="Helvetica Neue"/>
                <a:cs typeface="Helvetica Neue"/>
              </a:rPr>
              <a:t>Ecuador </a:t>
            </a:r>
            <a:r>
              <a:rPr lang="es-EC" sz="1100" dirty="0">
                <a:latin typeface="Helvetica Neue"/>
                <a:cs typeface="Helvetica Neue"/>
              </a:rPr>
              <a:t>es aceptado como Miembro Consultivo del Tratado Antártico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4276"/>
            <a:ext cx="9144000" cy="12437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148064" y="980728"/>
            <a:ext cx="399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Helvetica Neue"/>
                <a:cs typeface="Helvetica Neue"/>
              </a:rPr>
              <a:t>EN LA  ANTÁRTIDA</a:t>
            </a:r>
            <a:endParaRPr lang="es-ES" sz="1200" dirty="0">
              <a:latin typeface="Helvetica Neue"/>
              <a:cs typeface="Helvetica Neue"/>
            </a:endParaRPr>
          </a:p>
        </p:txBody>
      </p:sp>
      <p:pic>
        <p:nvPicPr>
          <p:cNvPr id="1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214554"/>
            <a:ext cx="7643866" cy="71438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357158" y="1643050"/>
            <a:ext cx="13436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1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Septiembre 1988 </a:t>
            </a:r>
          </a:p>
        </p:txBody>
      </p:sp>
      <p:pic>
        <p:nvPicPr>
          <p:cNvPr id="19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000240"/>
            <a:ext cx="71437" cy="500061"/>
          </a:xfrm>
          <a:prstGeom prst="rect">
            <a:avLst/>
          </a:prstGeom>
        </p:spPr>
      </p:pic>
      <p:pic>
        <p:nvPicPr>
          <p:cNvPr id="20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2000240"/>
            <a:ext cx="71437" cy="500061"/>
          </a:xfrm>
          <a:prstGeom prst="rect">
            <a:avLst/>
          </a:prstGeom>
        </p:spPr>
      </p:pic>
      <p:pic>
        <p:nvPicPr>
          <p:cNvPr id="21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000240"/>
            <a:ext cx="71437" cy="500061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2643174" y="1571612"/>
            <a:ext cx="9380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1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Enero 1988</a:t>
            </a:r>
          </a:p>
        </p:txBody>
      </p:sp>
      <p:sp>
        <p:nvSpPr>
          <p:cNvPr id="24" name="CuadroTexto 7"/>
          <p:cNvSpPr txBox="1"/>
          <p:nvPr/>
        </p:nvSpPr>
        <p:spPr>
          <a:xfrm>
            <a:off x="2071670" y="2571744"/>
            <a:ext cx="1857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100" dirty="0" smtClean="0">
                <a:latin typeface="Helvetica Neue"/>
                <a:cs typeface="Helvetica Neue"/>
              </a:rPr>
              <a:t>Ecuador  realiza la primera expedición e instala el primer refugio “República del Ecuador” </a:t>
            </a:r>
            <a:endParaRPr lang="es-EC" sz="1100" dirty="0">
              <a:latin typeface="Helvetica Neue"/>
              <a:cs typeface="Helvetica Neue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4286248" y="1571612"/>
            <a:ext cx="9444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1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Marzo 1990</a:t>
            </a:r>
          </a:p>
        </p:txBody>
      </p:sp>
      <p:sp>
        <p:nvSpPr>
          <p:cNvPr id="26" name="CuadroTexto 7"/>
          <p:cNvSpPr txBox="1"/>
          <p:nvPr/>
        </p:nvSpPr>
        <p:spPr>
          <a:xfrm>
            <a:off x="4071934" y="2571744"/>
            <a:ext cx="2071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100" dirty="0" smtClean="0">
                <a:latin typeface="Helvetica Neue"/>
                <a:cs typeface="Helvetica Neue"/>
              </a:rPr>
              <a:t>Ecuador  inaugura la Estación Científica Pedro Vicente Maldonado, donde se realizan investigaciones para salvaguardar el patrimonio Antártico.</a:t>
            </a:r>
            <a:endParaRPr lang="es-EC" sz="1100" dirty="0">
              <a:latin typeface="Helvetica Neue"/>
              <a:cs typeface="Helvetica Neue"/>
            </a:endParaRPr>
          </a:p>
        </p:txBody>
      </p:sp>
      <p:pic>
        <p:nvPicPr>
          <p:cNvPr id="27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090" y="2000240"/>
            <a:ext cx="71437" cy="500061"/>
          </a:xfrm>
          <a:prstGeom prst="rect">
            <a:avLst/>
          </a:prstGeom>
        </p:spPr>
      </p:pic>
      <p:sp>
        <p:nvSpPr>
          <p:cNvPr id="28" name="27 Rectángulo"/>
          <p:cNvSpPr/>
          <p:nvPr/>
        </p:nvSpPr>
        <p:spPr>
          <a:xfrm>
            <a:off x="8215338" y="1571612"/>
            <a:ext cx="4988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1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2016</a:t>
            </a:r>
          </a:p>
        </p:txBody>
      </p:sp>
      <p:sp>
        <p:nvSpPr>
          <p:cNvPr id="30" name="CuadroTexto 7"/>
          <p:cNvSpPr txBox="1"/>
          <p:nvPr/>
        </p:nvSpPr>
        <p:spPr>
          <a:xfrm>
            <a:off x="7286612" y="2571744"/>
            <a:ext cx="1857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100" dirty="0" smtClean="0">
                <a:latin typeface="Helvetica Neue"/>
                <a:cs typeface="Helvetica Neue"/>
              </a:rPr>
              <a:t>Estación  Permanente Pedro Vicente Maldonado  </a:t>
            </a:r>
            <a:endParaRPr lang="es-EC" sz="1100" dirty="0">
              <a:latin typeface="Helvetica Neue"/>
              <a:cs typeface="Helvetica Neue"/>
            </a:endParaRPr>
          </a:p>
        </p:txBody>
      </p:sp>
      <p:pic>
        <p:nvPicPr>
          <p:cNvPr id="33794" name="Picture 2" descr="http://www.andes.info.ec/sites/default/files/styles/large/public/field/image/antartida_0.jpg?itok=LN4q4Ann"/>
          <p:cNvPicPr>
            <a:picLocks noChangeAspect="1" noChangeArrowheads="1"/>
          </p:cNvPicPr>
          <p:nvPr/>
        </p:nvPicPr>
        <p:blipFill>
          <a:blip r:embed="rId5"/>
          <a:srcRect r="18947"/>
          <a:stretch>
            <a:fillRect/>
          </a:stretch>
        </p:blipFill>
        <p:spPr bwMode="auto">
          <a:xfrm>
            <a:off x="214282" y="3929066"/>
            <a:ext cx="1571636" cy="1428760"/>
          </a:xfrm>
          <a:prstGeom prst="rect">
            <a:avLst/>
          </a:prstGeom>
          <a:noFill/>
        </p:spPr>
      </p:pic>
      <p:pic>
        <p:nvPicPr>
          <p:cNvPr id="33796" name="Picture 4" descr="http://www.inocar.mil.ec/web/images/inocar/noticias/2014/refugioant/refugioant8_20130131.jpg"/>
          <p:cNvPicPr>
            <a:picLocks noChangeAspect="1" noChangeArrowheads="1"/>
          </p:cNvPicPr>
          <p:nvPr/>
        </p:nvPicPr>
        <p:blipFill>
          <a:blip r:embed="rId6" cstate="print"/>
          <a:srcRect l="6897" t="9195" r="6897"/>
          <a:stretch>
            <a:fillRect/>
          </a:stretch>
        </p:blipFill>
        <p:spPr bwMode="auto">
          <a:xfrm>
            <a:off x="1928794" y="3929066"/>
            <a:ext cx="1785950" cy="1410901"/>
          </a:xfrm>
          <a:prstGeom prst="rect">
            <a:avLst/>
          </a:prstGeom>
          <a:noFill/>
        </p:spPr>
      </p:pic>
      <p:sp>
        <p:nvSpPr>
          <p:cNvPr id="33799" name="AutoShape 7" descr="http://www.antartidaurbana.com/wp-content/gallery/ecuador/ecuador-maldonado-antartida-01.jpg"/>
          <p:cNvSpPr>
            <a:spLocks noChangeAspect="1" noChangeArrowheads="1"/>
          </p:cNvSpPr>
          <p:nvPr/>
        </p:nvSpPr>
        <p:spPr bwMode="auto">
          <a:xfrm>
            <a:off x="155575" y="-1736725"/>
            <a:ext cx="6096000" cy="3619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3801" name="AutoShape 9" descr="http://www.antartidaurbana.com/wp-content/gallery/ecuador/ecuador-maldonado-antartida-01.jpg"/>
          <p:cNvSpPr>
            <a:spLocks noChangeAspect="1" noChangeArrowheads="1"/>
          </p:cNvSpPr>
          <p:nvPr/>
        </p:nvSpPr>
        <p:spPr bwMode="auto">
          <a:xfrm>
            <a:off x="155575" y="-1736725"/>
            <a:ext cx="6096000" cy="3619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3803" name="Picture 11" descr="http://www.antartidaurbana.com/wp-content/gallery/ecuador/ecuador-maldonado-antartida-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0" y="3929066"/>
            <a:ext cx="2526649" cy="1428760"/>
          </a:xfrm>
          <a:prstGeom prst="rect">
            <a:avLst/>
          </a:prstGeom>
          <a:noFill/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5" y="3929067"/>
            <a:ext cx="235745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702" y="2000240"/>
            <a:ext cx="71437" cy="500061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6215074" y="2643182"/>
            <a:ext cx="9989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100" b="1" dirty="0" smtClean="0">
                <a:latin typeface="Helvetica Neue"/>
                <a:cs typeface="Helvetica Neue"/>
              </a:rPr>
              <a:t>Actualidad *</a:t>
            </a:r>
            <a:endParaRPr lang="es-EC" sz="1100" b="1" dirty="0" smtClean="0">
              <a:latin typeface="Helvetica Neue"/>
              <a:cs typeface="Helvetica Neue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072198" y="1643050"/>
            <a:ext cx="10246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1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Agosto 2014</a:t>
            </a:r>
            <a:endParaRPr lang="es-EC" sz="1100" b="1" dirty="0" smtClean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86050" y="5572140"/>
            <a:ext cx="6357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Helvetica Neue"/>
              </a:rPr>
              <a:t>* Creación del </a:t>
            </a:r>
            <a:r>
              <a:rPr lang="es-EC" sz="1200" dirty="0" smtClean="0">
                <a:latin typeface="Helvetica Neue"/>
              </a:rPr>
              <a:t> </a:t>
            </a:r>
            <a:r>
              <a:rPr lang="es-EC" sz="1200" dirty="0" smtClean="0">
                <a:latin typeface="Helvetica Neue"/>
              </a:rPr>
              <a:t>Modelamiento de la Nueva Estación PVM</a:t>
            </a:r>
            <a:endParaRPr lang="es-EC" sz="1200" dirty="0"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608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ÁREA DE INFLUENCIA DE LA </a:t>
            </a:r>
            <a:r>
              <a:rPr lang="es-EC" b="1" dirty="0" smtClean="0"/>
              <a:t>ESTACIÓN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714876" y="1714488"/>
            <a:ext cx="3816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Helvetica Neue"/>
                <a:cs typeface="Helvetica Neue"/>
              </a:rPr>
              <a:t>El sitio seleccionado para la instalación de la Estación Científica Pedro Vicente Maldonado se ubicó al sudoeste de los Mogotes Aguilera, en una plataforma de tierra suelta, glacial-marina, teniendo como acceso principal la Ensenada Guayaquil y la Caleta Jambelí.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148064" y="980728"/>
            <a:ext cx="399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Helvetica Neue"/>
                <a:cs typeface="Helvetica Neue"/>
              </a:rPr>
              <a:t>PEDRO VICENTE MALDONADO</a:t>
            </a:r>
            <a:endParaRPr lang="es-ES" sz="1200" dirty="0">
              <a:latin typeface="Helvetica Neue"/>
              <a:cs typeface="Helvetica Neue"/>
            </a:endParaRPr>
          </a:p>
        </p:txBody>
      </p:sp>
      <p:pic>
        <p:nvPicPr>
          <p:cNvPr id="8" name="4 Imagen" descr="E:\DSC_0018.JPG"/>
          <p:cNvPicPr/>
          <p:nvPr/>
        </p:nvPicPr>
        <p:blipFill rotWithShape="1">
          <a:blip r:embed="rId5" cstate="print"/>
          <a:srcRect b="36900"/>
          <a:stretch/>
        </p:blipFill>
        <p:spPr bwMode="auto">
          <a:xfrm>
            <a:off x="4857752" y="4071942"/>
            <a:ext cx="3600400" cy="14401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9 Imagen" descr="E:\Estación (26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928802"/>
            <a:ext cx="3643338" cy="20002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57158" y="4000504"/>
            <a:ext cx="3857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Times New Roman" pitchFamily="18" charset="0"/>
              </a:rPr>
              <a:t>Vista Panorámica de la Estación Pedro Vicente Maldonado</a:t>
            </a:r>
            <a:endParaRPr kumimoji="0" 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786314" y="5572140"/>
            <a:ext cx="37862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Times New Roman" pitchFamily="18" charset="0"/>
              </a:rPr>
              <a:t>Vista Panorámica de</a:t>
            </a:r>
            <a:r>
              <a:rPr kumimoji="0" lang="es-EC" sz="1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Times New Roman" pitchFamily="18" charset="0"/>
              </a:rPr>
              <a:t> los Mogotes Aguilera </a:t>
            </a:r>
            <a:endParaRPr kumimoji="0" 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97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GEOLOGÍA 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786314" y="1428736"/>
            <a:ext cx="3456384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Helvetica Neue"/>
                <a:cs typeface="Helvetica Neue"/>
              </a:rPr>
              <a:t>El área donde se ubica la estación Pedro Vicente Maldonado presenta restos de rocas volcánicas compuestas de andesítica y andesita-basáltica. </a:t>
            </a:r>
            <a:endParaRPr lang="es-EC" sz="1600" dirty="0" smtClean="0">
              <a:latin typeface="Helvetica Neue"/>
              <a:cs typeface="Helvetica Neue"/>
            </a:endParaRPr>
          </a:p>
          <a:p>
            <a:endParaRPr lang="es-EC" sz="1600" dirty="0">
              <a:latin typeface="Helvetica Neue"/>
              <a:cs typeface="Helvetica Neue"/>
            </a:endParaRPr>
          </a:p>
          <a:p>
            <a:r>
              <a:rPr lang="es-EC" sz="1600" dirty="0" smtClean="0">
                <a:latin typeface="Helvetica Neue"/>
                <a:cs typeface="Helvetica Neue"/>
              </a:rPr>
              <a:t>Estos </a:t>
            </a:r>
            <a:r>
              <a:rPr lang="es-EC" sz="1600" dirty="0">
                <a:latin typeface="Helvetica Neue"/>
                <a:cs typeface="Helvetica Neue"/>
              </a:rPr>
              <a:t>cuerpos de roca presentan una fuerte erosión debido a las actividades glaciares y marina, observándose actualmente solo afloramientos aislados. </a:t>
            </a:r>
          </a:p>
        </p:txBody>
      </p:sp>
      <p:pic>
        <p:nvPicPr>
          <p:cNvPr id="10" name="3 Imagen"/>
          <p:cNvPicPr/>
          <p:nvPr/>
        </p:nvPicPr>
        <p:blipFill>
          <a:blip r:embed="rId5" cstate="print"/>
          <a:srcRect l="5092" t="17834" r="4786" b="5520"/>
          <a:stretch>
            <a:fillRect/>
          </a:stretch>
        </p:blipFill>
        <p:spPr bwMode="auto">
          <a:xfrm>
            <a:off x="714348" y="1500174"/>
            <a:ext cx="3030606" cy="22985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714348" y="3857628"/>
            <a:ext cx="30003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Times New Roman" pitchFamily="18" charset="0"/>
              </a:rPr>
              <a:t> Vista de Punta Fort William</a:t>
            </a:r>
            <a:endParaRPr kumimoji="0" 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Calibri" pitchFamily="34" charset="0"/>
                <a:cs typeface="Arial" pitchFamily="34" charset="0"/>
              </a:rPr>
              <a:t>Fuente: Villota P., 2012.</a:t>
            </a:r>
            <a:endParaRPr kumimoji="0" 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63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GEOMORFOLOGÍA 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11560" y="1340768"/>
            <a:ext cx="4032448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C" sz="1600" dirty="0" smtClean="0">
                <a:latin typeface="Helvetica Neue"/>
                <a:cs typeface="Helvetica Neue"/>
              </a:rPr>
              <a:t>En </a:t>
            </a:r>
            <a:r>
              <a:rPr lang="es-EC" sz="1600" dirty="0">
                <a:latin typeface="Helvetica Neue"/>
                <a:cs typeface="Helvetica Neue"/>
              </a:rPr>
              <a:t>el sector de </a:t>
            </a:r>
            <a:r>
              <a:rPr lang="es-EC" sz="1600" b="1" dirty="0">
                <a:solidFill>
                  <a:srgbClr val="F79646"/>
                </a:solidFill>
                <a:latin typeface="Helvetica Neue"/>
                <a:cs typeface="Helvetica Neue"/>
              </a:rPr>
              <a:t>Punta Fort William </a:t>
            </a:r>
            <a:r>
              <a:rPr lang="es-EC" sz="1600" dirty="0">
                <a:latin typeface="Helvetica Neue"/>
                <a:cs typeface="Helvetica Neue"/>
              </a:rPr>
              <a:t>se reconocen esencialmente siete unidades geomorfológicas</a:t>
            </a:r>
            <a:r>
              <a:rPr lang="es-EC" sz="1600" dirty="0" smtClean="0">
                <a:latin typeface="Helvetica Neue"/>
                <a:cs typeface="Helvetica Neue"/>
              </a:rPr>
              <a:t>:</a:t>
            </a:r>
          </a:p>
          <a:p>
            <a:pPr>
              <a:buNone/>
            </a:pPr>
            <a:endParaRPr lang="es-EC" sz="1600" dirty="0">
              <a:latin typeface="Helvetica Neue"/>
              <a:cs typeface="Helvetica Neue"/>
            </a:endParaRPr>
          </a:p>
          <a:p>
            <a:pPr lvl="0">
              <a:lnSpc>
                <a:spcPct val="150000"/>
              </a:lnSpc>
            </a:pPr>
            <a:r>
              <a:rPr lang="es-EC" sz="1600" dirty="0">
                <a:latin typeface="Helvetica Neue"/>
                <a:cs typeface="Helvetica Neue"/>
              </a:rPr>
              <a:t>Promontorios Rocosos </a:t>
            </a:r>
            <a:r>
              <a:rPr lang="es-EC" sz="1600" dirty="0">
                <a:solidFill>
                  <a:srgbClr val="F79646"/>
                </a:solidFill>
                <a:latin typeface="Helvetica Neue"/>
                <a:cs typeface="Helvetica Neue"/>
              </a:rPr>
              <a:t>(Pr</a:t>
            </a:r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es-EC" sz="1600" dirty="0" smtClean="0">
                <a:latin typeface="Helvetica Neue"/>
                <a:cs typeface="Helvetica Neue"/>
              </a:rPr>
              <a:t>Depósitos </a:t>
            </a:r>
            <a:r>
              <a:rPr lang="es-EC" sz="1600" dirty="0">
                <a:latin typeface="Helvetica Neue"/>
                <a:cs typeface="Helvetica Neue"/>
              </a:rPr>
              <a:t>de Playa </a:t>
            </a:r>
            <a:r>
              <a:rPr lang="es-EC" sz="1600" dirty="0">
                <a:solidFill>
                  <a:srgbClr val="F79646"/>
                </a:solidFill>
                <a:latin typeface="Helvetica Neue"/>
                <a:cs typeface="Helvetica Neue"/>
              </a:rPr>
              <a:t>(Dp</a:t>
            </a:r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es-EC" sz="1600" dirty="0" smtClean="0">
                <a:latin typeface="Helvetica Neue"/>
                <a:cs typeface="Helvetica Neue"/>
              </a:rPr>
              <a:t>Depósitos </a:t>
            </a:r>
            <a:r>
              <a:rPr lang="es-EC" sz="1600" dirty="0">
                <a:latin typeface="Helvetica Neue"/>
                <a:cs typeface="Helvetica Neue"/>
              </a:rPr>
              <a:t>Glaciolacustres </a:t>
            </a:r>
            <a:r>
              <a:rPr lang="es-EC" sz="1600" dirty="0">
                <a:solidFill>
                  <a:srgbClr val="F79646"/>
                </a:solidFill>
                <a:latin typeface="Helvetica Neue"/>
                <a:cs typeface="Helvetica Neue"/>
              </a:rPr>
              <a:t>(Dgl</a:t>
            </a:r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es-EC" sz="1600" dirty="0" smtClean="0">
                <a:latin typeface="Helvetica Neue"/>
                <a:cs typeface="Helvetica Neue"/>
              </a:rPr>
              <a:t>Depósitos </a:t>
            </a:r>
            <a:r>
              <a:rPr lang="es-EC" sz="1600" dirty="0">
                <a:latin typeface="Helvetica Neue"/>
                <a:cs typeface="Helvetica Neue"/>
              </a:rPr>
              <a:t>Fluvioglaciares </a:t>
            </a:r>
            <a:r>
              <a:rPr lang="es-EC" sz="1600" dirty="0">
                <a:solidFill>
                  <a:srgbClr val="F79646"/>
                </a:solidFill>
                <a:latin typeface="Helvetica Neue"/>
                <a:cs typeface="Helvetica Neue"/>
              </a:rPr>
              <a:t>(Df</a:t>
            </a:r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es-EC" sz="1600" dirty="0" smtClean="0">
                <a:latin typeface="Helvetica Neue"/>
                <a:cs typeface="Helvetica Neue"/>
              </a:rPr>
              <a:t>Zona </a:t>
            </a:r>
            <a:r>
              <a:rPr lang="es-EC" sz="1600" dirty="0">
                <a:latin typeface="Helvetica Neue"/>
                <a:cs typeface="Helvetica Neue"/>
              </a:rPr>
              <a:t>de Abrasión </a:t>
            </a:r>
            <a:r>
              <a:rPr lang="es-EC" sz="1600" dirty="0">
                <a:solidFill>
                  <a:srgbClr val="F79646"/>
                </a:solidFill>
                <a:latin typeface="Helvetica Neue"/>
                <a:cs typeface="Helvetica Neue"/>
              </a:rPr>
              <a:t>(Za</a:t>
            </a:r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es-EC" sz="1600" dirty="0" smtClean="0">
                <a:latin typeface="Helvetica Neue"/>
                <a:cs typeface="Helvetica Neue"/>
              </a:rPr>
              <a:t>Depósitos </a:t>
            </a:r>
            <a:r>
              <a:rPr lang="es-EC" sz="1600" dirty="0">
                <a:latin typeface="Helvetica Neue"/>
                <a:cs typeface="Helvetica Neue"/>
              </a:rPr>
              <a:t>Glaciares </a:t>
            </a:r>
            <a:r>
              <a:rPr lang="es-EC" sz="1600" dirty="0">
                <a:solidFill>
                  <a:srgbClr val="F79646"/>
                </a:solidFill>
                <a:latin typeface="Helvetica Neue"/>
                <a:cs typeface="Helvetica Neue"/>
              </a:rPr>
              <a:t>(Dg</a:t>
            </a:r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es-EC" sz="1600" dirty="0" smtClean="0">
                <a:latin typeface="Helvetica Neue"/>
                <a:cs typeface="Helvetica Neue"/>
              </a:rPr>
              <a:t>Glaciares</a:t>
            </a:r>
            <a:endParaRPr lang="es-EC" sz="1600" dirty="0">
              <a:latin typeface="Helvetica Neue"/>
              <a:cs typeface="Helvetica Neue"/>
            </a:endParaRPr>
          </a:p>
        </p:txBody>
      </p:sp>
      <p:pic>
        <p:nvPicPr>
          <p:cNvPr id="7" name="3 Imagen" descr="C:\Pedro Villota\geomorfologia.jpg"/>
          <p:cNvPicPr/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4876" y="1785926"/>
            <a:ext cx="3816424" cy="284498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929190" y="4786322"/>
            <a:ext cx="3286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Times New Roman" pitchFamily="18" charset="0"/>
              </a:rPr>
              <a:t>Geomorfología de Punta Fort William</a:t>
            </a:r>
            <a:endParaRPr kumimoji="0" 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Arial" pitchFamily="34" charset="0"/>
              </a:rPr>
              <a:t>Fuente: Cornejo, R. et al, 1993.</a:t>
            </a:r>
            <a:endParaRPr lang="es-EC" sz="1000" b="1" dirty="0" smtClean="0">
              <a:latin typeface="Helvetica Neue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17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HIDROLOGÍA</a:t>
            </a:r>
            <a:endParaRPr lang="es-EC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716016" y="1556792"/>
            <a:ext cx="34563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Helvetica Neue"/>
                <a:cs typeface="Helvetica Neue"/>
              </a:rPr>
              <a:t>La hidrología </a:t>
            </a:r>
            <a:r>
              <a:rPr lang="es-EC" sz="1600" dirty="0" smtClean="0">
                <a:latin typeface="Helvetica Neue"/>
                <a:cs typeface="Helvetica Neue"/>
              </a:rPr>
              <a:t>se </a:t>
            </a:r>
            <a:r>
              <a:rPr lang="es-EC" sz="1600" dirty="0">
                <a:latin typeface="Helvetica Neue"/>
                <a:cs typeface="Helvetica Neue"/>
              </a:rPr>
              <a:t>la puede definir </a:t>
            </a:r>
            <a:r>
              <a:rPr lang="es-EC" sz="1600" b="1" dirty="0">
                <a:solidFill>
                  <a:srgbClr val="F79646"/>
                </a:solidFill>
                <a:latin typeface="Helvetica Neue"/>
                <a:cs typeface="Helvetica Neue"/>
              </a:rPr>
              <a:t>como cursos de agua de deshielo de glaciares o vertientes</a:t>
            </a:r>
            <a:r>
              <a:rPr lang="es-EC" sz="1600" dirty="0">
                <a:latin typeface="Helvetica Neue"/>
                <a:cs typeface="Helvetica Neue"/>
              </a:rPr>
              <a:t>, que durante el invierno austral son mínimos y corren por debajo de la superficie glaciar. </a:t>
            </a:r>
            <a:endParaRPr lang="es-EC" sz="1600" dirty="0" smtClean="0">
              <a:latin typeface="Helvetica Neue"/>
              <a:cs typeface="Helvetica Neue"/>
            </a:endParaRPr>
          </a:p>
          <a:p>
            <a:endParaRPr lang="es-EC" sz="1600" dirty="0">
              <a:latin typeface="Helvetica Neue"/>
              <a:cs typeface="Helvetica Neue"/>
            </a:endParaRPr>
          </a:p>
          <a:p>
            <a:r>
              <a:rPr lang="es-EC" sz="1600" dirty="0" smtClean="0">
                <a:latin typeface="Helvetica Neue"/>
                <a:cs typeface="Helvetica Neue"/>
              </a:rPr>
              <a:t>Por </a:t>
            </a:r>
            <a:r>
              <a:rPr lang="es-EC" sz="1600" dirty="0">
                <a:latin typeface="Helvetica Neue"/>
                <a:cs typeface="Helvetica Neue"/>
              </a:rPr>
              <a:t>su parte en el verano austral éstas vertientes crecen gracias a la fusión de los glaciares y la nieve, sin embargo son de poco caudal y longitud (el más voluminoso es la vertiente “Río </a:t>
            </a:r>
            <a:r>
              <a:rPr lang="es-EC" sz="1600" dirty="0" smtClean="0">
                <a:latin typeface="Helvetica Neue"/>
                <a:cs typeface="Helvetica Neue"/>
              </a:rPr>
              <a:t>Culebra”)</a:t>
            </a:r>
            <a:endParaRPr lang="es-EC" sz="1600" dirty="0">
              <a:latin typeface="Helvetica Neue"/>
              <a:cs typeface="Helvetica Neue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dirty="0"/>
          </a:p>
        </p:txBody>
      </p:sp>
      <p:pic>
        <p:nvPicPr>
          <p:cNvPr id="9" name="3 Imagen"/>
          <p:cNvPicPr/>
          <p:nvPr/>
        </p:nvPicPr>
        <p:blipFill>
          <a:blip r:embed="rId5" cstate="print"/>
          <a:srcRect t="17197" r="1055" b="13164"/>
          <a:stretch>
            <a:fillRect/>
          </a:stretch>
        </p:blipFill>
        <p:spPr bwMode="auto">
          <a:xfrm>
            <a:off x="857224" y="1857364"/>
            <a:ext cx="3312368" cy="21581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928662" y="4143380"/>
            <a:ext cx="32147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Times New Roman" pitchFamily="18" charset="0"/>
              </a:rPr>
              <a:t>Vista de la vertiente "Río Culebra"</a:t>
            </a:r>
            <a:endParaRPr kumimoji="0" 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Calibri" pitchFamily="34" charset="0"/>
                <a:cs typeface="Arial" pitchFamily="34" charset="0"/>
              </a:rPr>
              <a:t>Fuente: Villota P., 2012.</a:t>
            </a:r>
            <a:endParaRPr kumimoji="0" 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</p:txBody>
      </p:sp>
      <p:pic>
        <p:nvPicPr>
          <p:cNvPr id="10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488" y="2857496"/>
            <a:ext cx="516384" cy="278053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1285852" y="2428868"/>
            <a:ext cx="1500198" cy="2143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>
                <a:latin typeface="Helvetica Neue"/>
              </a:rPr>
              <a:t>Río Culebra</a:t>
            </a:r>
            <a:endParaRPr lang="es-EC" sz="1200" dirty="0"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1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AVES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87624" y="1408708"/>
            <a:ext cx="352839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Nombre común</a:t>
            </a:r>
          </a:p>
          <a:p>
            <a:pPr lvl="0" algn="ctr"/>
            <a:endParaRPr lang="es-EC" sz="1600" b="1" dirty="0" smtClean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pPr lvl="0" algn="ctr"/>
            <a:endParaRPr lang="es-EC" sz="1600" b="1" dirty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pPr algn="ctr"/>
            <a:r>
              <a:rPr lang="es-EC" sz="1600" b="1" dirty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Petreles </a:t>
            </a:r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gigantes</a:t>
            </a:r>
          </a:p>
          <a:p>
            <a:pPr algn="ctr"/>
            <a:r>
              <a:rPr lang="es-EC" sz="1200" dirty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Macronetes </a:t>
            </a:r>
            <a:r>
              <a:rPr lang="es-EC" sz="1200" dirty="0" smtClean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giganteus</a:t>
            </a: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b="1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Gaviotas dominicanas</a:t>
            </a:r>
          </a:p>
          <a:p>
            <a:pPr algn="ctr"/>
            <a:r>
              <a:rPr lang="es-EC" sz="1200" dirty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Larus </a:t>
            </a:r>
            <a:r>
              <a:rPr lang="es-EC" sz="1200" dirty="0" smtClean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dominicana</a:t>
            </a: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Skuas pardas</a:t>
            </a:r>
          </a:p>
          <a:p>
            <a:pPr algn="ctr"/>
            <a:r>
              <a:rPr lang="es-EC" sz="1200" dirty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Catharacta </a:t>
            </a:r>
            <a:r>
              <a:rPr lang="es-EC" sz="1200" dirty="0" smtClean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lonnbergi</a:t>
            </a: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b="1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Gaviotin</a:t>
            </a:r>
          </a:p>
          <a:p>
            <a:pPr algn="ctr"/>
            <a:r>
              <a:rPr lang="es-EC" sz="1200" dirty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Sterna vittata</a:t>
            </a:r>
          </a:p>
          <a:p>
            <a:pPr algn="ctr"/>
            <a:endParaRPr lang="es-EC" sz="1600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>
              <a:latin typeface="Helvetica Neue"/>
              <a:ea typeface="Calibri"/>
              <a:cs typeface="Helvetica Neue"/>
            </a:endParaRPr>
          </a:p>
          <a:p>
            <a:pPr algn="ctr"/>
            <a:endParaRPr lang="es-EC" sz="3600" dirty="0">
              <a:ea typeface="Calibri"/>
              <a:cs typeface="Times New Roman"/>
            </a:endParaRPr>
          </a:p>
          <a:p>
            <a:pPr algn="ctr"/>
            <a:endParaRPr lang="es-EC" sz="2800" dirty="0">
              <a:ea typeface="Calibri"/>
              <a:cs typeface="Times New Roman"/>
            </a:endParaRPr>
          </a:p>
          <a:p>
            <a:pPr algn="ctr"/>
            <a:endParaRPr lang="es-EC" sz="2000" dirty="0">
              <a:ea typeface="Calibri"/>
              <a:cs typeface="Times New Roman"/>
            </a:endParaRPr>
          </a:p>
          <a:p>
            <a:pPr lvl="0" algn="ctr"/>
            <a:endParaRPr lang="es-EC" sz="1600" dirty="0">
              <a:latin typeface="Helvetica Neue"/>
              <a:cs typeface="Helvetica Neue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95936" y="140870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accent6"/>
                </a:solidFill>
                <a:latin typeface="Helvetica Neue"/>
                <a:cs typeface="Helvetica Neue"/>
              </a:rPr>
              <a:t>Fotografía</a:t>
            </a:r>
            <a:endParaRPr lang="es-ES_tradnl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pic>
        <p:nvPicPr>
          <p:cNvPr id="10" name="Imagen 16" descr="http://www.avesdechile.cl/0jpgn/210jt3.jpg"/>
          <p:cNvPicPr>
            <a:picLocks noChangeAspect="1" noChangeArrowheads="1"/>
          </p:cNvPicPr>
          <p:nvPr/>
        </p:nvPicPr>
        <p:blipFill>
          <a:blip r:embed="rId5" cstate="print"/>
          <a:srcRect l="5280" t="13744" r="17413" b="12323"/>
          <a:stretch>
            <a:fillRect/>
          </a:stretch>
        </p:blipFill>
        <p:spPr bwMode="auto">
          <a:xfrm>
            <a:off x="5214942" y="2071678"/>
            <a:ext cx="1080072" cy="714380"/>
          </a:xfrm>
          <a:prstGeom prst="rect">
            <a:avLst/>
          </a:prstGeom>
          <a:noFill/>
        </p:spPr>
      </p:pic>
      <p:pic>
        <p:nvPicPr>
          <p:cNvPr id="11" name="Imagen 19" descr="http://www.avesdechile.cl/0jpgn/149jt3.jpg"/>
          <p:cNvPicPr>
            <a:picLocks noChangeAspect="1" noChangeArrowheads="1"/>
          </p:cNvPicPr>
          <p:nvPr/>
        </p:nvPicPr>
        <p:blipFill>
          <a:blip r:embed="rId6" cstate="print"/>
          <a:srcRect l="7410" b="7520"/>
          <a:stretch>
            <a:fillRect/>
          </a:stretch>
        </p:blipFill>
        <p:spPr bwMode="auto">
          <a:xfrm>
            <a:off x="5214942" y="3071810"/>
            <a:ext cx="1058502" cy="642942"/>
          </a:xfrm>
          <a:prstGeom prst="rect">
            <a:avLst/>
          </a:prstGeom>
          <a:noFill/>
        </p:spPr>
      </p:pic>
      <p:pic>
        <p:nvPicPr>
          <p:cNvPr id="12" name="Imagen 22" descr="File:Skua antarctique - South Polar Sku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3857628"/>
            <a:ext cx="1071570" cy="939750"/>
          </a:xfrm>
          <a:prstGeom prst="rect">
            <a:avLst/>
          </a:prstGeom>
          <a:noFill/>
        </p:spPr>
      </p:pic>
      <p:pic>
        <p:nvPicPr>
          <p:cNvPr id="13" name="Imagen 25" descr="http://www.biodiversityexplorer.org/birds/laridae/images/JG008745_327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5072073"/>
            <a:ext cx="1071570" cy="741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0532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571480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21429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GENERALIDADES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pic>
        <p:nvPicPr>
          <p:cNvPr id="8" name="3 Imagen" descr="E:\Estación (26).JPG"/>
          <p:cNvPicPr/>
          <p:nvPr/>
        </p:nvPicPr>
        <p:blipFill rotWithShape="1">
          <a:blip r:embed="rId5" cstate="print">
            <a:alphaModFix/>
          </a:blip>
          <a:srcRect r="906" b="19155"/>
          <a:stretch/>
        </p:blipFill>
        <p:spPr bwMode="auto">
          <a:xfrm>
            <a:off x="2071670" y="1000108"/>
            <a:ext cx="4572032" cy="22860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 l="3711" t="19062" r="62891" b="55625"/>
          <a:stretch>
            <a:fillRect/>
          </a:stretch>
        </p:blipFill>
        <p:spPr bwMode="auto">
          <a:xfrm>
            <a:off x="2143108" y="3643314"/>
            <a:ext cx="4652348" cy="22860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CuadroTexto 3"/>
          <p:cNvSpPr txBox="1"/>
          <p:nvPr/>
        </p:nvSpPr>
        <p:spPr>
          <a:xfrm>
            <a:off x="2285984" y="714356"/>
            <a:ext cx="4143404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Helvetica Neue"/>
                <a:cs typeface="Helvetica Neue"/>
              </a:rPr>
              <a:t>Estación Pedro Vicente Maldonado, 2014. </a:t>
            </a:r>
            <a:endParaRPr lang="es-EC" sz="1200" dirty="0">
              <a:latin typeface="Helvetica Neue"/>
              <a:cs typeface="Helvetica Neue"/>
            </a:endParaRPr>
          </a:p>
        </p:txBody>
      </p:sp>
      <p:sp>
        <p:nvSpPr>
          <p:cNvPr id="10" name="CuadroTexto 3"/>
          <p:cNvSpPr txBox="1"/>
          <p:nvPr/>
        </p:nvSpPr>
        <p:spPr>
          <a:xfrm>
            <a:off x="2285984" y="3357562"/>
            <a:ext cx="4143404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Helvetica Neue"/>
                <a:cs typeface="Helvetica Neue"/>
              </a:rPr>
              <a:t>Estación Permanente Pedro Vicente, 2016</a:t>
            </a:r>
            <a:endParaRPr lang="es-EC" sz="1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54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AVES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87624" y="1408708"/>
            <a:ext cx="3528392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Nombre común</a:t>
            </a:r>
          </a:p>
          <a:p>
            <a:pPr lvl="0" algn="ctr"/>
            <a:endParaRPr lang="es-EC" sz="1600" b="1" dirty="0" smtClean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pPr algn="ctr"/>
            <a:endParaRPr lang="es-EC" sz="1600" b="1" dirty="0" smtClean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pPr algn="ctr"/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Cormorán</a:t>
            </a:r>
          </a:p>
          <a:p>
            <a:pPr algn="ctr"/>
            <a:r>
              <a:rPr lang="es-EC" sz="1200" dirty="0" smtClean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Phalacrocorax atriceps</a:t>
            </a: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Pingüino antártico</a:t>
            </a:r>
          </a:p>
          <a:p>
            <a:pPr algn="ctr"/>
            <a:r>
              <a:rPr lang="es-EC" sz="1200" dirty="0" smtClean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Pygoscelis antarctica</a:t>
            </a: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Papúa</a:t>
            </a:r>
          </a:p>
          <a:p>
            <a:pPr algn="ctr"/>
            <a:r>
              <a:rPr lang="es-EC" sz="1200" dirty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pygoscelis papua</a:t>
            </a:r>
          </a:p>
          <a:p>
            <a:pPr algn="ctr"/>
            <a:endParaRPr lang="es-EC" sz="1600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>
              <a:latin typeface="Helvetica Neue"/>
              <a:ea typeface="Calibri"/>
              <a:cs typeface="Helvetica Neue"/>
            </a:endParaRPr>
          </a:p>
          <a:p>
            <a:pPr algn="ctr"/>
            <a:endParaRPr lang="es-EC" sz="3600" dirty="0">
              <a:ea typeface="Calibri"/>
              <a:cs typeface="Times New Roman"/>
            </a:endParaRPr>
          </a:p>
          <a:p>
            <a:pPr algn="ctr"/>
            <a:endParaRPr lang="es-EC" sz="2800" dirty="0">
              <a:ea typeface="Calibri"/>
              <a:cs typeface="Times New Roman"/>
            </a:endParaRPr>
          </a:p>
          <a:p>
            <a:pPr algn="ctr"/>
            <a:endParaRPr lang="es-EC" sz="2000" dirty="0">
              <a:ea typeface="Calibri"/>
              <a:cs typeface="Times New Roman"/>
            </a:endParaRPr>
          </a:p>
          <a:p>
            <a:pPr lvl="0" algn="ctr"/>
            <a:endParaRPr lang="es-EC" sz="1600" dirty="0">
              <a:latin typeface="Helvetica Neue"/>
              <a:cs typeface="Helvetica Neue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95936" y="140870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accent6"/>
                </a:solidFill>
                <a:latin typeface="Helvetica Neue"/>
                <a:cs typeface="Helvetica Neue"/>
              </a:rPr>
              <a:t>Fotografía</a:t>
            </a:r>
            <a:endParaRPr lang="es-ES_tradnl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pic>
        <p:nvPicPr>
          <p:cNvPr id="9" name="Imagen 34" descr="http://i.minus.com/idecJtItnKh6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143248"/>
            <a:ext cx="936105" cy="1214405"/>
          </a:xfrm>
          <a:prstGeom prst="rect">
            <a:avLst/>
          </a:prstGeom>
          <a:noFill/>
        </p:spPr>
      </p:pic>
      <p:pic>
        <p:nvPicPr>
          <p:cNvPr id="10" name="Imagen 31" descr="http://www.avesdechile.cl/0jpgn/1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4643446"/>
            <a:ext cx="936104" cy="1243263"/>
          </a:xfrm>
          <a:prstGeom prst="rect">
            <a:avLst/>
          </a:prstGeom>
          <a:noFill/>
        </p:spPr>
      </p:pic>
      <p:pic>
        <p:nvPicPr>
          <p:cNvPr id="11" name="Imagen 28" descr="http://www.mangoverde.com/wbg/images/00000005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1785926"/>
            <a:ext cx="928694" cy="1227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0532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MAMÍFEROS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95936" y="140870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accent6"/>
                </a:solidFill>
                <a:latin typeface="Helvetica Neue"/>
                <a:cs typeface="Helvetica Neue"/>
              </a:rPr>
              <a:t>Fotografía</a:t>
            </a:r>
            <a:endParaRPr lang="es-ES_tradnl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87624" y="1408708"/>
            <a:ext cx="3528392" cy="763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Nombre común</a:t>
            </a:r>
          </a:p>
          <a:p>
            <a:pPr lvl="0" algn="ctr"/>
            <a:endParaRPr lang="es-EC" sz="1600" b="1" dirty="0" smtClean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Focas </a:t>
            </a:r>
            <a:r>
              <a:rPr lang="es-EC" sz="1600" b="1" dirty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de </a:t>
            </a:r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Weddell</a:t>
            </a:r>
            <a:endParaRPr lang="es-EC" sz="1600" b="1" dirty="0" smtClean="0">
              <a:latin typeface="Helvetica Neue"/>
              <a:ea typeface="Calibri"/>
              <a:cs typeface="Helvetica Neue"/>
            </a:endParaRPr>
          </a:p>
          <a:p>
            <a:pPr algn="ctr"/>
            <a:r>
              <a:rPr lang="es-EC" sz="1200" dirty="0" smtClean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Leptonychotes weddelli</a:t>
            </a: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Elefantes Marinos</a:t>
            </a:r>
          </a:p>
          <a:p>
            <a:pPr algn="ctr"/>
            <a:r>
              <a:rPr lang="es-EC" sz="1200" dirty="0" smtClean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Mirounga Leonina</a:t>
            </a: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r>
              <a:rPr lang="es-EC" sz="1600" b="1" dirty="0" smtClean="0">
                <a:solidFill>
                  <a:srgbClr val="000000"/>
                </a:solidFill>
                <a:latin typeface="Helvetica Neue"/>
                <a:ea typeface="Calibri"/>
                <a:cs typeface="Helvetica Neue"/>
              </a:rPr>
              <a:t>Lobos Marinos</a:t>
            </a:r>
          </a:p>
          <a:p>
            <a:pPr algn="ctr"/>
            <a:r>
              <a:rPr lang="es-EC" sz="1200" dirty="0" smtClean="0">
                <a:solidFill>
                  <a:srgbClr val="F79646"/>
                </a:solidFill>
                <a:latin typeface="Helvetica Neue"/>
                <a:ea typeface="Calibri"/>
                <a:cs typeface="Helvetica Neue"/>
              </a:rPr>
              <a:t>Arctocephalus gazella</a:t>
            </a:r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 smtClean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>
              <a:latin typeface="Helvetica Neue"/>
              <a:ea typeface="Calibri"/>
              <a:cs typeface="Helvetica Neue"/>
            </a:endParaRPr>
          </a:p>
          <a:p>
            <a:pPr algn="ctr"/>
            <a:endParaRPr lang="es-EC" sz="1200" dirty="0">
              <a:solidFill>
                <a:srgbClr val="F79646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 smtClean="0">
              <a:solidFill>
                <a:srgbClr val="000000"/>
              </a:solidFill>
              <a:latin typeface="Helvetica Neue"/>
              <a:ea typeface="Calibri"/>
              <a:cs typeface="Helvetica Neue"/>
            </a:endParaRPr>
          </a:p>
          <a:p>
            <a:pPr algn="ctr"/>
            <a:endParaRPr lang="es-EC" sz="1600" dirty="0">
              <a:latin typeface="Helvetica Neue"/>
              <a:ea typeface="Calibri"/>
              <a:cs typeface="Helvetica Neue"/>
            </a:endParaRPr>
          </a:p>
          <a:p>
            <a:pPr algn="ctr"/>
            <a:endParaRPr lang="es-EC" sz="3600" dirty="0">
              <a:ea typeface="Calibri"/>
              <a:cs typeface="Times New Roman"/>
            </a:endParaRPr>
          </a:p>
          <a:p>
            <a:pPr algn="ctr"/>
            <a:endParaRPr lang="es-EC" sz="2800" dirty="0">
              <a:ea typeface="Calibri"/>
              <a:cs typeface="Times New Roman"/>
            </a:endParaRPr>
          </a:p>
          <a:p>
            <a:pPr algn="ctr"/>
            <a:endParaRPr lang="es-EC" sz="2000" dirty="0">
              <a:ea typeface="Calibri"/>
              <a:cs typeface="Times New Roman"/>
            </a:endParaRPr>
          </a:p>
          <a:p>
            <a:pPr lvl="0" algn="ctr"/>
            <a:endParaRPr lang="es-EC" sz="1600" dirty="0">
              <a:latin typeface="Helvetica Neue"/>
              <a:cs typeface="Helvetica Neue"/>
            </a:endParaRPr>
          </a:p>
        </p:txBody>
      </p:sp>
      <p:pic>
        <p:nvPicPr>
          <p:cNvPr id="11" name="Imagen 37" descr="File:Bébé Phoque de Weddell - Baby Weddell Se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080" y="2060848"/>
            <a:ext cx="1008112" cy="758484"/>
          </a:xfrm>
          <a:prstGeom prst="rect">
            <a:avLst/>
          </a:prstGeom>
          <a:noFill/>
        </p:spPr>
      </p:pic>
      <p:pic>
        <p:nvPicPr>
          <p:cNvPr id="12" name="Imagen 40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6" cstate="print"/>
          <a:srcRect l="6961" r="14281"/>
          <a:stretch>
            <a:fillRect/>
          </a:stretch>
        </p:blipFill>
        <p:spPr bwMode="auto">
          <a:xfrm>
            <a:off x="5292079" y="3140968"/>
            <a:ext cx="1036915" cy="864096"/>
          </a:xfrm>
          <a:prstGeom prst="rect">
            <a:avLst/>
          </a:prstGeom>
          <a:noFill/>
        </p:spPr>
      </p:pic>
      <p:pic>
        <p:nvPicPr>
          <p:cNvPr id="13" name="Imagen 43" descr="http://upload.wikimedia.org/wikipedia/commons/thumb/c/ca/Antarctic%2C_sea_lion_%28js%29_64.jpg/220px-Antarctic%2C_sea_lion_%28js%29_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4221088"/>
            <a:ext cx="1008113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8892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  <a:cs typeface="Helvetica Neue"/>
              </a:rPr>
              <a:t>FLORA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979712" y="2276872"/>
            <a:ext cx="525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F79646"/>
                </a:solidFill>
                <a:latin typeface="Helvetica Neue"/>
                <a:cs typeface="Helvetica Neue"/>
              </a:rPr>
              <a:t>En la zona </a:t>
            </a:r>
            <a:r>
              <a:rPr lang="es-EC" sz="1600" dirty="0">
                <a:latin typeface="Helvetica Neue"/>
                <a:cs typeface="Helvetica Neue"/>
              </a:rPr>
              <a:t>donde se ubica la Estación Pedro Vicente se observa plantas </a:t>
            </a:r>
            <a:r>
              <a:rPr lang="es-EC" sz="1600" dirty="0" smtClean="0">
                <a:latin typeface="Helvetica Neue"/>
                <a:cs typeface="Helvetica Neue"/>
              </a:rPr>
              <a:t>terrestres, </a:t>
            </a:r>
            <a:r>
              <a:rPr lang="es-EC" sz="1600" dirty="0">
                <a:latin typeface="Helvetica Neue"/>
                <a:cs typeface="Helvetica Neue"/>
              </a:rPr>
              <a:t>las cuales se encuentran fijas sobre las </a:t>
            </a:r>
            <a:r>
              <a:rPr lang="es-EC" sz="1600" dirty="0" smtClean="0">
                <a:latin typeface="Helvetica Neue"/>
                <a:cs typeface="Helvetica Neue"/>
              </a:rPr>
              <a:t>rocas.</a:t>
            </a:r>
          </a:p>
          <a:p>
            <a:endParaRPr lang="es-EC" sz="1600" dirty="0">
              <a:latin typeface="Helvetica Neue"/>
              <a:cs typeface="Helvetica Neue"/>
            </a:endParaRPr>
          </a:p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En los </a:t>
            </a:r>
            <a:r>
              <a:rPr lang="es-EC" sz="1600" b="1" dirty="0">
                <a:solidFill>
                  <a:srgbClr val="F79646"/>
                </a:solidFill>
                <a:latin typeface="Helvetica Neue"/>
                <a:cs typeface="Helvetica Neue"/>
              </a:rPr>
              <a:t>sectores </a:t>
            </a:r>
            <a:r>
              <a:rPr lang="es-EC" sz="1600" dirty="0">
                <a:latin typeface="Helvetica Neue"/>
                <a:cs typeface="Helvetica Neue"/>
              </a:rPr>
              <a:t>desprovistos de nieve y hielo, se encuentran líquenes, musgos, algas y hongos. </a:t>
            </a:r>
            <a:endParaRPr lang="es-EC" sz="1600" dirty="0" smtClean="0">
              <a:latin typeface="Helvetica Neue"/>
              <a:cs typeface="Helvetica Neue"/>
            </a:endParaRPr>
          </a:p>
          <a:p>
            <a:endParaRPr lang="es-EC" sz="1600" b="1" dirty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Las </a:t>
            </a:r>
            <a:r>
              <a:rPr lang="es-EC" sz="1600" b="1" dirty="0">
                <a:solidFill>
                  <a:srgbClr val="F79646"/>
                </a:solidFill>
                <a:latin typeface="Helvetica Neue"/>
                <a:cs typeface="Helvetica Neue"/>
              </a:rPr>
              <a:t>especies </a:t>
            </a:r>
            <a:r>
              <a:rPr lang="es-EC" sz="1600" dirty="0">
                <a:latin typeface="Helvetica Neue"/>
                <a:cs typeface="Helvetica Neue"/>
              </a:rPr>
              <a:t>antárticas se limitan a algunas plantas con flores, hongos, líquenes, musgos y algas.</a:t>
            </a:r>
          </a:p>
        </p:txBody>
      </p:sp>
    </p:spTree>
    <p:extLst>
      <p:ext uri="{BB962C8B-B14F-4D97-AF65-F5344CB8AC3E}">
        <p14:creationId xmlns="" xmlns:p14="http://schemas.microsoft.com/office/powerpoint/2010/main" val="159427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573016"/>
            <a:ext cx="2448272" cy="72008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727491" y="1484784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C" sz="1400" dirty="0">
                <a:latin typeface="Helvetica Neue"/>
                <a:cs typeface="Helvetica Neue"/>
              </a:rPr>
              <a:t>Son los procesos de medición directa o indirecta que proveen de información (medidas y coordenadas) para ser usados en el trazado de elementos en una realidad digital. </a:t>
            </a:r>
            <a:endParaRPr lang="es-EC" sz="1400" dirty="0" smtClean="0">
              <a:latin typeface="Helvetica Neue"/>
              <a:cs typeface="Helvetica Neue"/>
            </a:endParaRPr>
          </a:p>
          <a:p>
            <a:pPr lvl="0"/>
            <a:endParaRPr lang="es-EC" sz="1400" dirty="0">
              <a:latin typeface="Helvetica Neue"/>
              <a:cs typeface="Helvetica Neue"/>
            </a:endParaRPr>
          </a:p>
          <a:p>
            <a:r>
              <a:rPr lang="es-EC" sz="1400" dirty="0">
                <a:latin typeface="Helvetica Neue"/>
                <a:cs typeface="Arial" pitchFamily="34" charset="0"/>
              </a:rPr>
              <a:t>Consiste en dar forma a objetos individuales, en una interfaz de usuario propia de un software por medio de sus herramientas de </a:t>
            </a:r>
            <a:r>
              <a:rPr lang="es-EC" sz="1400" dirty="0" smtClean="0">
                <a:latin typeface="Helvetica Neue"/>
                <a:cs typeface="Arial" pitchFamily="34" charset="0"/>
              </a:rPr>
              <a:t>dibujo y Texturización.</a:t>
            </a:r>
          </a:p>
          <a:p>
            <a:endParaRPr lang="es-EC" sz="1400" dirty="0" smtClean="0">
              <a:latin typeface="Helvetica Neue"/>
              <a:cs typeface="Arial" pitchFamily="34" charset="0"/>
            </a:endParaRPr>
          </a:p>
          <a:p>
            <a:endParaRPr lang="es-EC" sz="1400" dirty="0">
              <a:latin typeface="Helvetica Neue"/>
              <a:cs typeface="Arial" pitchFamily="34" charset="0"/>
            </a:endParaRPr>
          </a:p>
          <a:p>
            <a:pPr lvl="0"/>
            <a:r>
              <a:rPr lang="es-EC" sz="1400" dirty="0" smtClean="0">
                <a:latin typeface="Helvetica Neue"/>
                <a:cs typeface="Arial" pitchFamily="34" charset="0"/>
              </a:rPr>
              <a:t>Por medio de información altimétrica se genera una representación digital del terreno.</a:t>
            </a:r>
          </a:p>
          <a:p>
            <a:pPr lvl="0"/>
            <a:endParaRPr lang="es-EC" sz="1400" dirty="0" smtClean="0">
              <a:latin typeface="Helvetica Neue"/>
              <a:cs typeface="Arial" pitchFamily="34" charset="0"/>
            </a:endParaRPr>
          </a:p>
          <a:p>
            <a:pPr lvl="0"/>
            <a:endParaRPr lang="es-EC" sz="1400" dirty="0" smtClean="0">
              <a:latin typeface="Helvetica Neue"/>
              <a:cs typeface="Arial" pitchFamily="34" charset="0"/>
            </a:endParaRPr>
          </a:p>
          <a:p>
            <a:pPr lvl="0"/>
            <a:endParaRPr lang="es-EC" sz="1400" dirty="0">
              <a:latin typeface="Helvetica Neue"/>
              <a:cs typeface="Arial" pitchFamily="34" charset="0"/>
            </a:endParaRPr>
          </a:p>
          <a:p>
            <a:r>
              <a:rPr lang="es-EC" sz="1400" dirty="0">
                <a:latin typeface="Helvetica Neue"/>
                <a:cs typeface="Arial" pitchFamily="34" charset="0"/>
              </a:rPr>
              <a:t>Son los productos que se pueden obtener a partir de los modelos 3D, los cuales  pueden ser, animaciones, ambientes virtuales, entre otros.</a:t>
            </a:r>
          </a:p>
          <a:p>
            <a:pPr lvl="0"/>
            <a:endParaRPr lang="es-EC" sz="1400" dirty="0">
              <a:latin typeface="Helvetica Neue"/>
              <a:cs typeface="Arial" pitchFamily="34" charset="0"/>
            </a:endParaRPr>
          </a:p>
          <a:p>
            <a:endParaRPr lang="es-EC" sz="1400" dirty="0">
              <a:latin typeface="Helvetica Neue"/>
              <a:cs typeface="Arial" pitchFamily="34" charset="0"/>
            </a:endParaRPr>
          </a:p>
          <a:p>
            <a:pPr lvl="0"/>
            <a:endParaRPr lang="es-EC" sz="1400" dirty="0" smtClean="0">
              <a:latin typeface="Helvetica Neue"/>
              <a:cs typeface="Helvetica Neue"/>
            </a:endParaRPr>
          </a:p>
          <a:p>
            <a:pPr lvl="0"/>
            <a:endParaRPr lang="es-EC" sz="1400" dirty="0">
              <a:latin typeface="Helvetica Neue"/>
              <a:cs typeface="Helvetica Neue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564904"/>
            <a:ext cx="2448272" cy="72008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71538" y="3714752"/>
            <a:ext cx="22212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Terreno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428728" y="2643182"/>
            <a:ext cx="1471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</a:t>
            </a:r>
          </a:p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Texturización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628800"/>
            <a:ext cx="2448272" cy="72008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414703" y="1684540"/>
            <a:ext cx="167225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1600" dirty="0">
                <a:solidFill>
                  <a:srgbClr val="F79646"/>
                </a:solidFill>
                <a:latin typeface="Helvetica Neue"/>
                <a:cs typeface="Helvetica Neue"/>
              </a:rPr>
              <a:t>Recopilación de </a:t>
            </a:r>
            <a:endParaRPr lang="es-EC" sz="1600" dirty="0" smtClean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información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653136"/>
            <a:ext cx="2448272" cy="72008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378733" y="4725144"/>
            <a:ext cx="16439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1600" dirty="0">
                <a:solidFill>
                  <a:srgbClr val="F79646"/>
                </a:solidFill>
                <a:latin typeface="Helvetica Neue"/>
                <a:cs typeface="Helvetica Neue"/>
              </a:rPr>
              <a:t>Desarrollo de </a:t>
            </a:r>
            <a:endParaRPr lang="es-EC" sz="1600" dirty="0" smtClean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aplicaciones </a:t>
            </a:r>
            <a:r>
              <a:rPr lang="es-EC" sz="1600" dirty="0">
                <a:solidFill>
                  <a:srgbClr val="F79646"/>
                </a:solidFill>
                <a:latin typeface="Helvetica Neue"/>
                <a:cs typeface="Helvetica Neue"/>
              </a:rPr>
              <a:t>3D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54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422"/>
            <a:ext cx="9144000" cy="35719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214546" y="1214422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RECOPILACIÓN DE INFORMACIÓN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428596" y="2500306"/>
            <a:ext cx="46434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Helvetica Neue"/>
              </a:rPr>
              <a:t>“Consultoría para realizar los estudios de factibilidad y el diseño de infraestructuras y obras, para la Estación Científica Ecuatoriana Pedro Vicente Maldonado, localizada en el Continente Antártico”</a:t>
            </a:r>
            <a:endParaRPr lang="es-EC" sz="1600" dirty="0">
              <a:latin typeface="Helvetica Neue"/>
            </a:endParaRPr>
          </a:p>
        </p:txBody>
      </p:sp>
      <p:pic>
        <p:nvPicPr>
          <p:cNvPr id="18" name="17 Imagen"/>
          <p:cNvPicPr/>
          <p:nvPr/>
        </p:nvPicPr>
        <p:blipFill>
          <a:blip r:embed="rId6" cstate="print"/>
          <a:srcRect l="19534" t="17523" r="27640" b="16013"/>
          <a:stretch>
            <a:fillRect/>
          </a:stretch>
        </p:blipFill>
        <p:spPr bwMode="auto">
          <a:xfrm>
            <a:off x="5857884" y="2071678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/>
          <p:cNvPicPr/>
          <p:nvPr/>
        </p:nvPicPr>
        <p:blipFill>
          <a:blip r:embed="rId7" cstate="print"/>
          <a:srcRect l="26837" t="19940" r="19827" b="12689"/>
          <a:stretch>
            <a:fillRect/>
          </a:stretch>
        </p:blipFill>
        <p:spPr bwMode="auto">
          <a:xfrm>
            <a:off x="5929322" y="4143380"/>
            <a:ext cx="235745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Rectángulo"/>
          <p:cNvSpPr/>
          <p:nvPr/>
        </p:nvSpPr>
        <p:spPr>
          <a:xfrm>
            <a:off x="5857884" y="3643314"/>
            <a:ext cx="23326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latin typeface="Helvetica Neue"/>
              </a:rPr>
              <a:t>Planos arquitectónicos y estructurales</a:t>
            </a:r>
            <a:endParaRPr lang="es-EC" sz="1000" dirty="0">
              <a:latin typeface="Helvetica Neue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857884" y="5786454"/>
            <a:ext cx="2500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dirty="0" smtClean="0">
                <a:latin typeface="Helvetica Neue"/>
              </a:rPr>
              <a:t>Curvas de Nivel de la Zona de Influencia </a:t>
            </a:r>
            <a:endParaRPr lang="es-EC" sz="1000" dirty="0">
              <a:latin typeface="Helvetica Neue"/>
            </a:endParaRP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4286256"/>
            <a:ext cx="857256" cy="9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8" name="Picture 8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70" y="4500570"/>
            <a:ext cx="1936804" cy="500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454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422"/>
            <a:ext cx="9144000" cy="35719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214546" y="1214422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RECOPILACIÓN DE INFORMACIÓN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428596" y="2500306"/>
            <a:ext cx="46434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Helvetica Neue"/>
              </a:rPr>
              <a:t>“Implementación del Sistema de Información Geográfica del Instituto Antártico Ecuatoriano (INAE) y Generación de una </a:t>
            </a:r>
            <a:r>
              <a:rPr lang="es-EC" sz="1600" dirty="0" err="1" smtClean="0">
                <a:latin typeface="Helvetica Neue"/>
              </a:rPr>
              <a:t>Geodatabase</a:t>
            </a:r>
            <a:r>
              <a:rPr lang="es-EC" sz="1600" dirty="0" smtClean="0">
                <a:latin typeface="Helvetica Neue"/>
              </a:rPr>
              <a:t> para el Manejo Integral de la Información Espacial y Zonificación Ecológica”</a:t>
            </a:r>
            <a:endParaRPr lang="es-EC" sz="1600" dirty="0">
              <a:latin typeface="Helvetica Neue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572132" y="4857760"/>
            <a:ext cx="2500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dirty="0" smtClean="0">
                <a:latin typeface="Helvetica Neue"/>
              </a:rPr>
              <a:t>Curvas de Nivel de la Zona de Influencia </a:t>
            </a:r>
            <a:endParaRPr lang="es-EC" sz="1000" dirty="0">
              <a:latin typeface="Helvetica Neue"/>
            </a:endParaRP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286256"/>
            <a:ext cx="857256" cy="9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8" name="Picture 8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4500570"/>
            <a:ext cx="1936804" cy="500066"/>
          </a:xfrm>
          <a:prstGeom prst="rect">
            <a:avLst/>
          </a:prstGeom>
          <a:noFill/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8"/>
          <a:srcRect l="14844" t="16250" r="26562" b="12500"/>
          <a:stretch>
            <a:fillRect/>
          </a:stretch>
        </p:blipFill>
        <p:spPr bwMode="auto">
          <a:xfrm>
            <a:off x="5214942" y="2285992"/>
            <a:ext cx="3286148" cy="249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454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422"/>
            <a:ext cx="9144000" cy="35719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214546" y="1214422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- TEXTURIZACIÓN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13" name="CuadroTexto 20"/>
          <p:cNvSpPr txBox="1"/>
          <p:nvPr/>
        </p:nvSpPr>
        <p:spPr>
          <a:xfrm>
            <a:off x="857224" y="2000240"/>
            <a:ext cx="364333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Programa de modelado 3D </a:t>
            </a:r>
          </a:p>
          <a:p>
            <a:r>
              <a:rPr lang="es-EC" sz="1600" dirty="0" smtClean="0">
                <a:latin typeface="Helvetica Neue"/>
              </a:rPr>
              <a:t>Permite crear edificios, vehículos, personas o cualquier otro elemento en tres dimensiones.</a:t>
            </a:r>
          </a:p>
          <a:p>
            <a:endParaRPr lang="es-EC" sz="1600" dirty="0" smtClean="0">
              <a:latin typeface="Helvetica Neue"/>
            </a:endParaRPr>
          </a:p>
          <a:p>
            <a:endParaRPr lang="es-EC" sz="1600" dirty="0" smtClean="0">
              <a:latin typeface="Helvetica Neue"/>
            </a:endParaRPr>
          </a:p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Los edificios elaborados</a:t>
            </a:r>
            <a:r>
              <a:rPr lang="es-EC" sz="1600" dirty="0" smtClean="0">
                <a:latin typeface="Helvetica Neue"/>
              </a:rPr>
              <a:t> </a:t>
            </a:r>
          </a:p>
          <a:p>
            <a:r>
              <a:rPr lang="es-EC" sz="1600" dirty="0" smtClean="0">
                <a:latin typeface="Helvetica Neue"/>
              </a:rPr>
              <a:t>Pueden georeferenciarse por medio de imágenes de Google Maps, estos modelos pueden subirse a la red y almacenarse en Google 3DWarehouse</a:t>
            </a:r>
            <a:r>
              <a:rPr lang="es-EC" dirty="0" smtClean="0">
                <a:latin typeface="Helvetica Neue"/>
              </a:rPr>
              <a:t>. </a:t>
            </a:r>
            <a:r>
              <a:rPr lang="es-ES_tradnl" sz="1600" dirty="0" smtClean="0">
                <a:latin typeface="Helvetica Neue"/>
                <a:cs typeface="Helvetica Neue"/>
              </a:rPr>
              <a:t> </a:t>
            </a:r>
          </a:p>
          <a:p>
            <a:endParaRPr lang="es-ES_tradnl" sz="1600" dirty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endParaRPr lang="es-ES_tradnl" sz="1600" dirty="0">
              <a:latin typeface="Helvetica Neue"/>
              <a:cs typeface="Helvetica Neue"/>
            </a:endParaRPr>
          </a:p>
        </p:txBody>
      </p:sp>
      <p:pic>
        <p:nvPicPr>
          <p:cNvPr id="14" name="13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857364"/>
            <a:ext cx="3714776" cy="22860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ángulo 1"/>
          <p:cNvSpPr/>
          <p:nvPr/>
        </p:nvSpPr>
        <p:spPr>
          <a:xfrm>
            <a:off x="4929190" y="4214818"/>
            <a:ext cx="37444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C" sz="1400" dirty="0">
                <a:latin typeface="Helvetica Neue"/>
              </a:rPr>
              <a:t>Herramientas de Dibujo</a:t>
            </a:r>
          </a:p>
          <a:p>
            <a:pPr marL="285750" indent="-285750">
              <a:buFont typeface="Arial"/>
              <a:buChar char="•"/>
            </a:pPr>
            <a:r>
              <a:rPr lang="es-EC" sz="1400" dirty="0">
                <a:latin typeface="Helvetica Neue"/>
              </a:rPr>
              <a:t>Texturización</a:t>
            </a:r>
          </a:p>
          <a:p>
            <a:pPr marL="285750" indent="-285750">
              <a:buFont typeface="Arial"/>
              <a:buChar char="•"/>
            </a:pPr>
            <a:r>
              <a:rPr lang="es-EC" sz="1400" dirty="0">
                <a:latin typeface="Helvetica Neue"/>
              </a:rPr>
              <a:t>Georeferenciación</a:t>
            </a:r>
          </a:p>
          <a:p>
            <a:pPr marL="285750" indent="-285750">
              <a:buFont typeface="Arial"/>
              <a:buChar char="•"/>
            </a:pPr>
            <a:r>
              <a:rPr lang="es-EC" sz="1400" dirty="0">
                <a:latin typeface="Helvetica Neue"/>
              </a:rPr>
              <a:t>Modelamiento terreno</a:t>
            </a:r>
          </a:p>
          <a:p>
            <a:pPr marL="285750" indent="-285750">
              <a:buFont typeface="Arial"/>
              <a:buChar char="•"/>
            </a:pPr>
            <a:r>
              <a:rPr lang="es-EC" sz="1400" dirty="0">
                <a:latin typeface="Helvetica Neue"/>
              </a:rPr>
              <a:t>Realización de video</a:t>
            </a:r>
          </a:p>
        </p:txBody>
      </p:sp>
      <p:pic>
        <p:nvPicPr>
          <p:cNvPr id="18" name="17 Imagen"/>
          <p:cNvPicPr/>
          <p:nvPr/>
        </p:nvPicPr>
        <p:blipFill>
          <a:blip r:embed="rId7" cstate="print"/>
          <a:srcRect l="17920" t="33605" r="17938" b="23366"/>
          <a:stretch>
            <a:fillRect/>
          </a:stretch>
        </p:blipFill>
        <p:spPr bwMode="auto">
          <a:xfrm>
            <a:off x="0" y="357166"/>
            <a:ext cx="2000264" cy="7858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41454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71600" y="1700808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El trazado de un modelo 3D </a:t>
            </a:r>
          </a:p>
          <a:p>
            <a:r>
              <a:rPr lang="es-EC" sz="1600" dirty="0" smtClean="0">
                <a:latin typeface="Helvetica Neue"/>
              </a:rPr>
              <a:t>Constituye esencialmente, el dibujo de líneas, arcos, áreas y volúmenes  correspondientes a una edificación en un espacio tridimensional. </a:t>
            </a:r>
          </a:p>
          <a:p>
            <a:endParaRPr lang="es-EC" sz="1600" dirty="0" smtClean="0">
              <a:latin typeface="Helvetica Neue"/>
            </a:endParaRPr>
          </a:p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Trazado de modelos 3D </a:t>
            </a:r>
          </a:p>
          <a:p>
            <a:r>
              <a:rPr lang="es-EC" sz="1600" dirty="0" smtClean="0">
                <a:latin typeface="Helvetica Neue"/>
              </a:rPr>
              <a:t>A partir de planos arquitectónicos en formato CAD.</a:t>
            </a:r>
          </a:p>
          <a:p>
            <a:endParaRPr lang="es-EC" sz="1600" dirty="0" smtClean="0">
              <a:latin typeface="Helvetica Neue"/>
            </a:endParaRPr>
          </a:p>
          <a:p>
            <a:endParaRPr lang="es-ES_tradnl" sz="1600" dirty="0" smtClean="0">
              <a:latin typeface="Helvetica Neue"/>
              <a:cs typeface="Helvetica Neue"/>
            </a:endParaRPr>
          </a:p>
          <a:p>
            <a:endParaRPr lang="es-ES_tradnl" sz="1600" dirty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endParaRPr lang="es-ES_tradnl" sz="1600" dirty="0">
              <a:latin typeface="Helvetica Neue"/>
              <a:cs typeface="Helvetica Neue"/>
            </a:endParaRPr>
          </a:p>
        </p:txBody>
      </p:sp>
      <p:pic>
        <p:nvPicPr>
          <p:cNvPr id="12" name="11 Imagen"/>
          <p:cNvPicPr/>
          <p:nvPr/>
        </p:nvPicPr>
        <p:blipFill>
          <a:blip r:embed="rId5" cstate="print"/>
          <a:srcRect l="21742" t="18127" r="25092" b="14198"/>
          <a:stretch>
            <a:fillRect/>
          </a:stretch>
        </p:blipFill>
        <p:spPr bwMode="auto">
          <a:xfrm>
            <a:off x="971600" y="3501008"/>
            <a:ext cx="2100577" cy="14287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14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501008"/>
            <a:ext cx="2083703" cy="14287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15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501008"/>
            <a:ext cx="2160240" cy="14153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16 CuadroTexto"/>
          <p:cNvSpPr txBox="1"/>
          <p:nvPr/>
        </p:nvSpPr>
        <p:spPr>
          <a:xfrm>
            <a:off x="971600" y="5085184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>
                <a:solidFill>
                  <a:srgbClr val="F79646"/>
                </a:solidFill>
                <a:latin typeface="Helvetica Neue"/>
              </a:rPr>
              <a:t>1. </a:t>
            </a:r>
            <a:r>
              <a:rPr lang="es-EC" sz="1000" dirty="0" smtClean="0">
                <a:latin typeface="Helvetica Neue"/>
              </a:rPr>
              <a:t>PLANOS ARQUITECTÓNICOS</a:t>
            </a:r>
            <a:endParaRPr lang="es-EC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491880" y="5085184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>
                <a:solidFill>
                  <a:srgbClr val="F79646"/>
                </a:solidFill>
                <a:latin typeface="Helvetica Neue"/>
              </a:rPr>
              <a:t>2. </a:t>
            </a:r>
            <a:r>
              <a:rPr lang="es-EC" sz="1000" dirty="0" smtClean="0">
                <a:latin typeface="Helvetica Neue"/>
              </a:rPr>
              <a:t>EXPORTACION DE FORMAS 2D DESDE EL CAD  CON INFORMACIÓN DE MEDIDAS</a:t>
            </a:r>
            <a:endParaRPr lang="es-EC" sz="1000" dirty="0">
              <a:latin typeface="Helvetica Neue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012160" y="508518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>
                <a:solidFill>
                  <a:srgbClr val="F79646"/>
                </a:solidFill>
                <a:latin typeface="Helvetica Neue"/>
              </a:rPr>
              <a:t>3. </a:t>
            </a:r>
            <a:r>
              <a:rPr lang="es-EC" sz="1000" dirty="0" smtClean="0">
                <a:latin typeface="Helvetica Neue"/>
              </a:rPr>
              <a:t>USO DE HARRAMIENTAS DE DIBUJO DE SKETCHUP </a:t>
            </a:r>
            <a:endParaRPr lang="es-EC" sz="1000" dirty="0">
              <a:latin typeface="Helvetica Neue"/>
            </a:endParaRPr>
          </a:p>
        </p:txBody>
      </p:sp>
      <p:pic>
        <p:nvPicPr>
          <p:cNvPr id="14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14422"/>
            <a:ext cx="9144000" cy="357190"/>
          </a:xfrm>
          <a:prstGeom prst="rect">
            <a:avLst/>
          </a:prstGeom>
        </p:spPr>
      </p:pic>
      <p:sp>
        <p:nvSpPr>
          <p:cNvPr id="23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sp>
        <p:nvSpPr>
          <p:cNvPr id="25" name="Rectángulo 7"/>
          <p:cNvSpPr/>
          <p:nvPr/>
        </p:nvSpPr>
        <p:spPr>
          <a:xfrm>
            <a:off x="2214546" y="1214422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- TEXTURIZACIÓN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pic>
        <p:nvPicPr>
          <p:cNvPr id="26" name="25 Imagen"/>
          <p:cNvPicPr/>
          <p:nvPr/>
        </p:nvPicPr>
        <p:blipFill>
          <a:blip r:embed="rId9" cstate="print"/>
          <a:srcRect l="17920" t="33605" r="17938" b="23366"/>
          <a:stretch>
            <a:fillRect/>
          </a:stretch>
        </p:blipFill>
        <p:spPr bwMode="auto">
          <a:xfrm>
            <a:off x="0" y="357166"/>
            <a:ext cx="2000264" cy="7858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7023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28662" y="1714488"/>
            <a:ext cx="3286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El texturizado</a:t>
            </a:r>
          </a:p>
          <a:p>
            <a:r>
              <a:rPr lang="es-EC" sz="1600" dirty="0" smtClean="0">
                <a:latin typeface="Helvetica Neue"/>
              </a:rPr>
              <a:t>Es básicamente, pintar el modelo 3D; para ello, se empleo los materiales obtenidos de Google </a:t>
            </a:r>
            <a:r>
              <a:rPr lang="es-EC" sz="1600" dirty="0" err="1" smtClean="0">
                <a:latin typeface="Helvetica Neue"/>
              </a:rPr>
              <a:t>SketchUp</a:t>
            </a:r>
            <a:r>
              <a:rPr lang="es-EC" sz="1600" dirty="0" smtClean="0">
                <a:latin typeface="Helvetica Neue"/>
              </a:rPr>
              <a:t>.</a:t>
            </a:r>
            <a:endParaRPr lang="es-ES_tradnl" sz="1600" dirty="0">
              <a:latin typeface="Helvetica Neue"/>
              <a:cs typeface="Helvetica Neue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142976" y="5286388"/>
            <a:ext cx="19442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latin typeface="Helvetica Neue"/>
              </a:rPr>
              <a:t>TEXTURAS INCLUIDAS EN EL  GOOGLE SKETCHUP </a:t>
            </a:r>
          </a:p>
          <a:p>
            <a:endParaRPr lang="es-EC" dirty="0"/>
          </a:p>
        </p:txBody>
      </p:sp>
      <p:sp>
        <p:nvSpPr>
          <p:cNvPr id="22" name="21 CuadroTexto"/>
          <p:cNvSpPr txBox="1"/>
          <p:nvPr/>
        </p:nvSpPr>
        <p:spPr>
          <a:xfrm>
            <a:off x="5072066" y="571501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latin typeface="Helvetica Neue"/>
              </a:rPr>
              <a:t>IMPLEMENTACIÓN  DE TEXTURAS AL MODELO</a:t>
            </a:r>
            <a:endParaRPr lang="es-EC" sz="1000" dirty="0">
              <a:latin typeface="Helvetica Neue"/>
            </a:endParaRPr>
          </a:p>
        </p:txBody>
      </p:sp>
      <p:pic>
        <p:nvPicPr>
          <p:cNvPr id="14" name="13 Imagen"/>
          <p:cNvPicPr/>
          <p:nvPr/>
        </p:nvPicPr>
        <p:blipFill rotWithShape="1">
          <a:blip r:embed="rId5" cstate="print"/>
          <a:srcRect l="17608" t="18849" r="63293" b="34617"/>
          <a:stretch/>
        </p:blipFill>
        <p:spPr bwMode="auto">
          <a:xfrm>
            <a:off x="1142976" y="3214686"/>
            <a:ext cx="1952723" cy="20618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22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000240"/>
            <a:ext cx="2271174" cy="15121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23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4143380"/>
            <a:ext cx="2304256" cy="15121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992600" y="3651473"/>
            <a:ext cx="516384" cy="35719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14422"/>
            <a:ext cx="9144000" cy="357190"/>
          </a:xfrm>
          <a:prstGeom prst="rect">
            <a:avLst/>
          </a:prstGeom>
        </p:spPr>
      </p:pic>
      <p:sp>
        <p:nvSpPr>
          <p:cNvPr id="18" name="Rectángulo 7"/>
          <p:cNvSpPr/>
          <p:nvPr/>
        </p:nvSpPr>
        <p:spPr>
          <a:xfrm>
            <a:off x="2214546" y="1214422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- TEXTURIZACIÓN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sp>
        <p:nvSpPr>
          <p:cNvPr id="25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26" name="25 Imagen"/>
          <p:cNvPicPr/>
          <p:nvPr/>
        </p:nvPicPr>
        <p:blipFill>
          <a:blip r:embed="rId10" cstate="print"/>
          <a:srcRect l="17920" t="33605" r="17938" b="23366"/>
          <a:stretch>
            <a:fillRect/>
          </a:stretch>
        </p:blipFill>
        <p:spPr bwMode="auto">
          <a:xfrm>
            <a:off x="0" y="357166"/>
            <a:ext cx="2000264" cy="7858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33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643174" y="1785926"/>
            <a:ext cx="3995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Helvetica Neue"/>
              </a:rPr>
              <a:t>CONSTRUCCIÓN INTERIOR </a:t>
            </a:r>
            <a:endParaRPr lang="es-EC" sz="1600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pic>
        <p:nvPicPr>
          <p:cNvPr id="15" name="14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2428868"/>
            <a:ext cx="2500330" cy="142876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15 Imagen"/>
          <p:cNvPicPr/>
          <p:nvPr/>
        </p:nvPicPr>
        <p:blipFill rotWithShape="1">
          <a:blip r:embed="rId6" cstate="print"/>
          <a:srcRect r="4370" b="6561"/>
          <a:stretch/>
        </p:blipFill>
        <p:spPr bwMode="auto">
          <a:xfrm>
            <a:off x="5286380" y="2428868"/>
            <a:ext cx="2643206" cy="140048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17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500570"/>
            <a:ext cx="2571768" cy="128588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25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290" y="4500570"/>
            <a:ext cx="2428892" cy="128588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248" y="3143248"/>
            <a:ext cx="516384" cy="27805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310222" y="4048232"/>
            <a:ext cx="516384" cy="27805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4211960" y="4725144"/>
            <a:ext cx="516384" cy="278053"/>
          </a:xfrm>
          <a:prstGeom prst="rect">
            <a:avLst/>
          </a:prstGeom>
        </p:spPr>
      </p:pic>
      <p:pic>
        <p:nvPicPr>
          <p:cNvPr id="14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42984"/>
            <a:ext cx="9144000" cy="357190"/>
          </a:xfrm>
          <a:prstGeom prst="rect">
            <a:avLst/>
          </a:prstGeom>
        </p:spPr>
      </p:pic>
      <p:sp>
        <p:nvSpPr>
          <p:cNvPr id="23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24" name="23 Imagen"/>
          <p:cNvPicPr/>
          <p:nvPr/>
        </p:nvPicPr>
        <p:blipFill>
          <a:blip r:embed="rId11" cstate="print"/>
          <a:srcRect l="17920" t="33605" r="17938" b="23366"/>
          <a:stretch>
            <a:fillRect/>
          </a:stretch>
        </p:blipFill>
        <p:spPr bwMode="auto">
          <a:xfrm>
            <a:off x="0" y="357166"/>
            <a:ext cx="2000264" cy="7858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ctángulo 7"/>
          <p:cNvSpPr/>
          <p:nvPr/>
        </p:nvSpPr>
        <p:spPr>
          <a:xfrm>
            <a:off x="2214546" y="1142984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- TEXTURIZACIÓN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48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ANTECEDENTES</a:t>
            </a:r>
            <a:endParaRPr lang="es-ES" b="1" dirty="0">
              <a:latin typeface="Helvetica Neue"/>
              <a:cs typeface="Helvetica Neue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00166" y="1643050"/>
            <a:ext cx="6143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Ecuador  considera la</a:t>
            </a:r>
            <a:r>
              <a:rPr lang="es-EC" sz="1600" b="1" dirty="0">
                <a:solidFill>
                  <a:srgbClr val="F79646"/>
                </a:solidFill>
                <a:latin typeface="Helvetica Neue"/>
                <a:cs typeface="Helvetica Neue"/>
              </a:rPr>
              <a:t> 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importancia geopolítica actual</a:t>
            </a:r>
            <a:r>
              <a:rPr lang="es-EC" sz="1600" dirty="0">
                <a:latin typeface="Helvetica Neue"/>
                <a:cs typeface="Helvetica Neue"/>
              </a:rPr>
              <a:t> y, más que todo futura, que tiene esta agreste y muy poco conocida región del planeta, sea por sus recursos alimenticios, recursos naturales, o por ser </a:t>
            </a:r>
            <a:r>
              <a:rPr lang="es-EC" sz="1600" b="1" dirty="0">
                <a:solidFill>
                  <a:srgbClr val="F79646"/>
                </a:solidFill>
                <a:latin typeface="Helvetica Neue"/>
                <a:cs typeface="Helvetica Neue"/>
              </a:rPr>
              <a:t>la mayor fuente de agua dulce del planeta</a:t>
            </a:r>
            <a:r>
              <a:rPr lang="es-EC" sz="1600" dirty="0" smtClean="0">
                <a:latin typeface="Helvetica Neue"/>
                <a:cs typeface="Helvetica Neue"/>
              </a:rPr>
              <a:t>.</a:t>
            </a:r>
            <a:endParaRPr lang="es-EC" sz="1600" dirty="0">
              <a:latin typeface="Helvetica Neue"/>
              <a:cs typeface="Helvetica Neue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00166" y="3071810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latin typeface="Helvetica Neue"/>
                <a:cs typeface="Helvetica Neue"/>
              </a:rPr>
              <a:t>Ecuador afirma su </a:t>
            </a:r>
            <a:r>
              <a:rPr lang="es-ES_tradnl" sz="1600" dirty="0">
                <a:latin typeface="Helvetica Neue"/>
                <a:cs typeface="Helvetica Neue"/>
              </a:rPr>
              <a:t>presencia a través de la </a:t>
            </a:r>
            <a:r>
              <a:rPr lang="es-ES_tradnl" sz="1600" b="1" dirty="0">
                <a:solidFill>
                  <a:schemeClr val="accent6"/>
                </a:solidFill>
                <a:latin typeface="Helvetica Neue"/>
                <a:cs typeface="Helvetica Neue"/>
              </a:rPr>
              <a:t>creación del Programa Antártico </a:t>
            </a:r>
            <a:r>
              <a:rPr lang="es-ES_tradnl" sz="1600" b="1" dirty="0" smtClean="0">
                <a:solidFill>
                  <a:schemeClr val="accent6"/>
                </a:solidFill>
                <a:latin typeface="Helvetica Neue"/>
                <a:cs typeface="Helvetica Neue"/>
              </a:rPr>
              <a:t>Ecuatoriano.</a:t>
            </a:r>
            <a:endParaRPr lang="es-ES_tradnl" sz="1600" b="1" dirty="0">
              <a:solidFill>
                <a:schemeClr val="accent6"/>
              </a:solidFill>
              <a:latin typeface="Helvetica Neue"/>
              <a:cs typeface="Helvetica Neue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00166" y="4143380"/>
            <a:ext cx="6143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Helvetica Neue"/>
                <a:cs typeface="Helvetica Neue"/>
              </a:rPr>
              <a:t>Es necesario que todos los esfuerzos realizados en el campo de la investigación que se ejecutan en la Estación Científica Ecuatoriana “Pedro Vicente Maldonado” </a:t>
            </a:r>
            <a:r>
              <a:rPr lang="es-EC" sz="1600" b="1" dirty="0" smtClean="0">
                <a:solidFill>
                  <a:schemeClr val="accent6"/>
                </a:solidFill>
                <a:latin typeface="Helvetica Neue"/>
                <a:cs typeface="Helvetica Neue"/>
              </a:rPr>
              <a:t>sean socializados a la comunidad científica Nacional e Internacional</a:t>
            </a:r>
            <a:r>
              <a:rPr lang="es-EC" sz="1600" dirty="0" smtClean="0">
                <a:latin typeface="Helvetica Neue"/>
                <a:cs typeface="Helvetica Neue"/>
              </a:rPr>
              <a:t>. </a:t>
            </a:r>
            <a:endParaRPr lang="es-EC" sz="16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30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571736" y="1643050"/>
            <a:ext cx="3995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Helvetica Neue"/>
              </a:rPr>
              <a:t>DETALLES INTERIOR </a:t>
            </a:r>
            <a:endParaRPr lang="es-EC" sz="1600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pic>
        <p:nvPicPr>
          <p:cNvPr id="14" name="13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2143116"/>
            <a:ext cx="2500330" cy="14287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16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071942"/>
            <a:ext cx="2496910" cy="13573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20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2143116"/>
            <a:ext cx="2500330" cy="14287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21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4000504"/>
            <a:ext cx="2428892" cy="13573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27 CuadroTexto"/>
          <p:cNvSpPr txBox="1"/>
          <p:nvPr/>
        </p:nvSpPr>
        <p:spPr>
          <a:xfrm>
            <a:off x="1071538" y="3571876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latin typeface="Helvetica Neue"/>
                <a:cs typeface="Helvetica Neue"/>
              </a:rPr>
              <a:t>COMEDOR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1071538" y="5429264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COCINA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5500694" y="3571876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LAVANDERÍA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5500694" y="5357826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BAÑO COMPARTIDO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42984"/>
            <a:ext cx="9144000" cy="357190"/>
          </a:xfrm>
          <a:prstGeom prst="rect">
            <a:avLst/>
          </a:prstGeom>
        </p:spPr>
      </p:pic>
      <p:sp>
        <p:nvSpPr>
          <p:cNvPr id="16" name="Rectángulo 7"/>
          <p:cNvSpPr/>
          <p:nvPr/>
        </p:nvSpPr>
        <p:spPr>
          <a:xfrm>
            <a:off x="2214546" y="1142984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- TEXTURIZACIÓN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sp>
        <p:nvSpPr>
          <p:cNvPr id="18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23" name="22 Imagen"/>
          <p:cNvPicPr/>
          <p:nvPr/>
        </p:nvPicPr>
        <p:blipFill>
          <a:blip r:embed="rId10" cstate="print"/>
          <a:srcRect l="17920" t="33605" r="17938" b="23366"/>
          <a:stretch>
            <a:fillRect/>
          </a:stretch>
        </p:blipFill>
        <p:spPr bwMode="auto">
          <a:xfrm>
            <a:off x="0" y="357166"/>
            <a:ext cx="2000264" cy="7858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14889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pic>
        <p:nvPicPr>
          <p:cNvPr id="15" name="14 Imagen" descr="C:\Users\USER\Documents\Tesis Andrea\curvas2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94088" y="2071678"/>
            <a:ext cx="2500330" cy="18573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15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9697" y="2071678"/>
            <a:ext cx="2607031" cy="18573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17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6001" y="2071678"/>
            <a:ext cx="2800455" cy="18573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22 CuadroTexto"/>
          <p:cNvSpPr txBox="1"/>
          <p:nvPr/>
        </p:nvSpPr>
        <p:spPr>
          <a:xfrm>
            <a:off x="467544" y="4143380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s-EC" sz="12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Incorporar</a:t>
            </a:r>
          </a:p>
          <a:p>
            <a:r>
              <a:rPr lang="es-EC" sz="1200" dirty="0" smtClean="0">
                <a:latin typeface="Helvetica Neue"/>
              </a:rPr>
              <a:t>información de altura a las curvas entregadas en formato CAD</a:t>
            </a:r>
            <a:endParaRPr lang="es-EC" sz="1200" dirty="0">
              <a:latin typeface="Helvetica Neue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286116" y="4143380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solidFill>
                  <a:srgbClr val="F79646"/>
                </a:solidFill>
                <a:latin typeface="Helvetica Neue"/>
              </a:rPr>
              <a:t>2. </a:t>
            </a:r>
            <a:r>
              <a:rPr lang="es-EC" sz="12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Exportación</a:t>
            </a:r>
            <a:r>
              <a:rPr lang="es-EC" sz="1200" dirty="0" smtClean="0">
                <a:latin typeface="Helvetica Neue"/>
              </a:rPr>
              <a:t> </a:t>
            </a:r>
          </a:p>
          <a:p>
            <a:r>
              <a:rPr lang="es-EC" sz="1200" dirty="0" smtClean="0">
                <a:latin typeface="Helvetica Neue"/>
              </a:rPr>
              <a:t>al software SketchUp </a:t>
            </a:r>
            <a:endParaRPr lang="es-EC" sz="1200" dirty="0">
              <a:latin typeface="Helvetica Neue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868144" y="4143380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solidFill>
                  <a:srgbClr val="F79646"/>
                </a:solidFill>
                <a:latin typeface="Helvetica Neue"/>
              </a:rPr>
              <a:t>3. </a:t>
            </a:r>
            <a:r>
              <a:rPr lang="es-EC" sz="12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del terreno </a:t>
            </a:r>
          </a:p>
          <a:p>
            <a:r>
              <a:rPr lang="es-EC" sz="1200" dirty="0" smtClean="0">
                <a:latin typeface="Helvetica Neue"/>
              </a:rPr>
              <a:t>por medio de la herramienta </a:t>
            </a:r>
            <a:r>
              <a:rPr lang="es-EC" sz="1200" dirty="0">
                <a:latin typeface="Helvetica Neue"/>
              </a:rPr>
              <a:t>“Front Contours”</a:t>
            </a:r>
          </a:p>
        </p:txBody>
      </p:sp>
      <p:pic>
        <p:nvPicPr>
          <p:cNvPr id="13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42984"/>
            <a:ext cx="9144000" cy="357190"/>
          </a:xfrm>
          <a:prstGeom prst="rect">
            <a:avLst/>
          </a:prstGeom>
        </p:spPr>
      </p:pic>
      <p:sp>
        <p:nvSpPr>
          <p:cNvPr id="14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sp>
        <p:nvSpPr>
          <p:cNvPr id="17" name="Rectángulo 7"/>
          <p:cNvSpPr/>
          <p:nvPr/>
        </p:nvSpPr>
        <p:spPr>
          <a:xfrm>
            <a:off x="2214546" y="1142984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TERRENO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pic>
        <p:nvPicPr>
          <p:cNvPr id="21" name="20 Imagen"/>
          <p:cNvPicPr/>
          <p:nvPr/>
        </p:nvPicPr>
        <p:blipFill>
          <a:blip r:embed="rId9" cstate="print"/>
          <a:srcRect l="17920" t="33605" r="17938" b="23366"/>
          <a:stretch>
            <a:fillRect/>
          </a:stretch>
        </p:blipFill>
        <p:spPr bwMode="auto">
          <a:xfrm>
            <a:off x="0" y="357166"/>
            <a:ext cx="2000264" cy="7858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4164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1214414" y="5000636"/>
            <a:ext cx="2570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solidFill>
                  <a:srgbClr val="F79646"/>
                </a:solidFill>
                <a:latin typeface="Helvetica Neue"/>
              </a:rPr>
              <a:t>4. </a:t>
            </a:r>
            <a:r>
              <a:rPr lang="es-EC" sz="12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Incorporación </a:t>
            </a:r>
          </a:p>
          <a:p>
            <a:r>
              <a:rPr lang="es-EC" sz="1200" dirty="0" smtClean="0">
                <a:latin typeface="Helvetica Neue"/>
              </a:rPr>
              <a:t>de una imagen actualizada de Google Earth de la zona de influencia de la Estación</a:t>
            </a:r>
            <a:endParaRPr lang="es-EC" sz="1200" dirty="0">
              <a:latin typeface="Helvetica Neue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214942" y="5000636"/>
            <a:ext cx="257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5"/>
            </a:pPr>
            <a:r>
              <a:rPr lang="es-EC" sz="12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Implementación </a:t>
            </a:r>
          </a:p>
          <a:p>
            <a:r>
              <a:rPr lang="es-EC" sz="1200" dirty="0" smtClean="0">
                <a:latin typeface="Helvetica Neue"/>
              </a:rPr>
              <a:t>de las estructuras al </a:t>
            </a:r>
            <a:r>
              <a:rPr lang="es-EC" sz="1200" dirty="0" err="1" smtClean="0">
                <a:latin typeface="Helvetica Neue"/>
              </a:rPr>
              <a:t>modelamiento</a:t>
            </a:r>
            <a:r>
              <a:rPr lang="es-EC" sz="1200" dirty="0" smtClean="0">
                <a:latin typeface="Helvetica Neue"/>
              </a:rPr>
              <a:t> del terreno por medio de las curvas de nivel </a:t>
            </a:r>
            <a:endParaRPr lang="es-EC" sz="1200" dirty="0">
              <a:latin typeface="Helvetica Neue"/>
            </a:endParaRPr>
          </a:p>
        </p:txBody>
      </p:sp>
      <p:pic>
        <p:nvPicPr>
          <p:cNvPr id="13" name="12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2000240"/>
            <a:ext cx="2071702" cy="12144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13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3643314"/>
            <a:ext cx="2143140" cy="12144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16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2000240"/>
            <a:ext cx="2148938" cy="12144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20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3643314"/>
            <a:ext cx="2143140" cy="12756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42984"/>
            <a:ext cx="9144000" cy="357190"/>
          </a:xfrm>
          <a:prstGeom prst="rect">
            <a:avLst/>
          </a:prstGeom>
        </p:spPr>
      </p:pic>
      <p:sp>
        <p:nvSpPr>
          <p:cNvPr id="16" name="Rectángulo 7"/>
          <p:cNvSpPr/>
          <p:nvPr/>
        </p:nvSpPr>
        <p:spPr>
          <a:xfrm>
            <a:off x="2214546" y="1142984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TERRENO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sp>
        <p:nvSpPr>
          <p:cNvPr id="18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22" name="21 Imagen"/>
          <p:cNvPicPr/>
          <p:nvPr/>
        </p:nvPicPr>
        <p:blipFill>
          <a:blip r:embed="rId10" cstate="print"/>
          <a:srcRect l="17920" t="33605" r="17938" b="23366"/>
          <a:stretch>
            <a:fillRect/>
          </a:stretch>
        </p:blipFill>
        <p:spPr bwMode="auto">
          <a:xfrm>
            <a:off x="0" y="357166"/>
            <a:ext cx="2000264" cy="7858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7786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2984"/>
            <a:ext cx="9144000" cy="357190"/>
          </a:xfrm>
          <a:prstGeom prst="rect">
            <a:avLst/>
          </a:prstGeom>
        </p:spPr>
      </p:pic>
      <p:sp>
        <p:nvSpPr>
          <p:cNvPr id="16" name="Rectángulo 7"/>
          <p:cNvSpPr/>
          <p:nvPr/>
        </p:nvSpPr>
        <p:spPr>
          <a:xfrm>
            <a:off x="2214546" y="1142984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rgbClr val="F79646"/>
                </a:solidFill>
                <a:latin typeface="Helvetica Neue"/>
                <a:cs typeface="Helvetica Neue"/>
              </a:rPr>
              <a:t>MODELAMIENTO TERRENO</a:t>
            </a:r>
            <a:endParaRPr lang="es-EC" sz="1600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sp>
        <p:nvSpPr>
          <p:cNvPr id="18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22" name="21 Imagen"/>
          <p:cNvPicPr/>
          <p:nvPr/>
        </p:nvPicPr>
        <p:blipFill>
          <a:blip r:embed="rId6" cstate="print"/>
          <a:srcRect l="17920" t="33605" r="17938" b="23366"/>
          <a:stretch>
            <a:fillRect/>
          </a:stretch>
        </p:blipFill>
        <p:spPr bwMode="auto">
          <a:xfrm>
            <a:off x="0" y="357166"/>
            <a:ext cx="2000264" cy="7858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CuadroTexto 10"/>
          <p:cNvSpPr txBox="1"/>
          <p:nvPr/>
        </p:nvSpPr>
        <p:spPr>
          <a:xfrm>
            <a:off x="2571736" y="1714488"/>
            <a:ext cx="3995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Helvetica Neue"/>
              </a:rPr>
              <a:t>GEOREFERENCIACIÓN</a:t>
            </a:r>
            <a:endParaRPr lang="es-EC" sz="1600" b="1" dirty="0">
              <a:latin typeface="Helvetica Neue"/>
            </a:endParaRPr>
          </a:p>
        </p:txBody>
      </p:sp>
      <p:pic>
        <p:nvPicPr>
          <p:cNvPr id="26" name="25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2357430"/>
            <a:ext cx="3786214" cy="29289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CuadroTexto 20"/>
          <p:cNvSpPr txBox="1"/>
          <p:nvPr/>
        </p:nvSpPr>
        <p:spPr>
          <a:xfrm>
            <a:off x="928662" y="2428868"/>
            <a:ext cx="36433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600" dirty="0" smtClean="0">
              <a:latin typeface="Helvetica Neue"/>
            </a:endParaRPr>
          </a:p>
          <a:p>
            <a:endParaRPr lang="es-EC" sz="1600" dirty="0" smtClean="0">
              <a:latin typeface="Helvetica Neue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C" sz="1600" dirty="0" smtClean="0">
                <a:latin typeface="Helvetica Neue"/>
              </a:rPr>
              <a:t>Como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herramienta para la </a:t>
            </a:r>
            <a:r>
              <a:rPr lang="es-EC" sz="1600" b="1" dirty="0" err="1" smtClean="0">
                <a:solidFill>
                  <a:srgbClr val="F79646"/>
                </a:solidFill>
                <a:latin typeface="Helvetica Neue"/>
                <a:cs typeface="Helvetica Neue"/>
              </a:rPr>
              <a:t>georeferenciación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 </a:t>
            </a:r>
            <a:r>
              <a:rPr lang="es-EC" sz="1600" dirty="0" smtClean="0">
                <a:latin typeface="Helvetica Neue"/>
              </a:rPr>
              <a:t>se aplicó: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C" sz="1600" dirty="0" smtClean="0">
              <a:latin typeface="Helvetica Neue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C" sz="1600" dirty="0" smtClean="0">
                <a:latin typeface="Helvetica Neue"/>
                <a:ea typeface="Calibri" pitchFamily="34" charset="0"/>
                <a:cs typeface="Times New Roman" pitchFamily="18" charset="0"/>
              </a:rPr>
              <a:t>“Agregar ubicación” en el software SketchUp 8 Pro</a:t>
            </a:r>
            <a:endParaRPr lang="es-EC" sz="2400" dirty="0" smtClean="0">
              <a:latin typeface="Helvetica Neue"/>
              <a:cs typeface="Arial" pitchFamily="34" charset="0"/>
            </a:endParaRPr>
          </a:p>
          <a:p>
            <a:endParaRPr lang="es-EC" sz="1600" dirty="0" smtClean="0">
              <a:latin typeface="Helvetica Neue"/>
            </a:endParaRPr>
          </a:p>
          <a:p>
            <a:endParaRPr lang="es-EC" sz="1600" dirty="0" smtClean="0">
              <a:latin typeface="Helvetica Neue"/>
            </a:endParaRPr>
          </a:p>
          <a:p>
            <a:endParaRPr lang="es-ES_tradnl" sz="1600" dirty="0" smtClean="0">
              <a:latin typeface="Helvetica Neue"/>
              <a:cs typeface="Helvetica Neue"/>
            </a:endParaRPr>
          </a:p>
          <a:p>
            <a:endParaRPr lang="es-ES_tradnl" sz="1600" dirty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endParaRPr lang="es-ES_tradnl" sz="16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6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857488" y="1643050"/>
            <a:ext cx="3995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Helvetica Neue"/>
              </a:rPr>
              <a:t>GENERACIÓN AMBIENTE VIRTUAL</a:t>
            </a:r>
            <a:endParaRPr lang="es-EC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928662" y="2786058"/>
            <a:ext cx="335758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Un ambiente virtual </a:t>
            </a:r>
          </a:p>
          <a:p>
            <a:r>
              <a:rPr lang="es-EC" sz="1400" dirty="0" smtClean="0">
                <a:latin typeface="Helvetica Neue"/>
              </a:rPr>
              <a:t>Es una interfaz que permite al usuario la visualización e interacción en tiempo real de entornos creados por computadora</a:t>
            </a:r>
          </a:p>
          <a:p>
            <a:endParaRPr lang="es-EC" sz="1600" dirty="0" smtClean="0">
              <a:latin typeface="Helvetica Neue"/>
            </a:endParaRPr>
          </a:p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El acceso a los ambientes virtuales </a:t>
            </a:r>
          </a:p>
          <a:p>
            <a:r>
              <a:rPr lang="es-EC" sz="1400" dirty="0" smtClean="0">
                <a:latin typeface="Helvetica Neue"/>
              </a:rPr>
              <a:t>Se realiza por medio de </a:t>
            </a:r>
            <a:r>
              <a:rPr lang="es-EC" sz="1400" dirty="0" err="1" smtClean="0">
                <a:latin typeface="Helvetica Neue"/>
              </a:rPr>
              <a:t>plug-ins</a:t>
            </a:r>
            <a:r>
              <a:rPr lang="es-EC" sz="1400" dirty="0" smtClean="0">
                <a:latin typeface="Helvetica Neue"/>
              </a:rPr>
              <a:t> compatibles con los diferentes navegadores de internet y archivos en formato de documento portátil (PDF).</a:t>
            </a:r>
            <a:endParaRPr lang="es-EC" sz="1400" dirty="0">
              <a:latin typeface="Helvetica Neue"/>
            </a:endParaRPr>
          </a:p>
        </p:txBody>
      </p:sp>
      <p:pic>
        <p:nvPicPr>
          <p:cNvPr id="17" name="16 Imagen"/>
          <p:cNvPicPr/>
          <p:nvPr/>
        </p:nvPicPr>
        <p:blipFill>
          <a:blip r:embed="rId5" cstate="print"/>
          <a:srcRect l="5440" t="15330" r="10050" b="17806"/>
          <a:stretch>
            <a:fillRect/>
          </a:stretch>
        </p:blipFill>
        <p:spPr bwMode="auto">
          <a:xfrm>
            <a:off x="4643438" y="2500306"/>
            <a:ext cx="2214578" cy="13573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17 Imagen"/>
          <p:cNvPicPr/>
          <p:nvPr/>
        </p:nvPicPr>
        <p:blipFill rotWithShape="1">
          <a:blip r:embed="rId6" cstate="print"/>
          <a:srcRect l="19524" t="13333" r="15335" b="6928"/>
          <a:stretch/>
        </p:blipFill>
        <p:spPr bwMode="auto">
          <a:xfrm>
            <a:off x="4643438" y="4071942"/>
            <a:ext cx="2232248" cy="14337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20 Rectángulo"/>
          <p:cNvSpPr/>
          <p:nvPr/>
        </p:nvSpPr>
        <p:spPr>
          <a:xfrm>
            <a:off x="7215206" y="2786058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latin typeface="Helvetica Neue"/>
              </a:rPr>
              <a:t>Generación de ambientes virtuales en formato WMV</a:t>
            </a:r>
            <a:endParaRPr lang="es-EC" sz="1200" dirty="0">
              <a:latin typeface="Helvetica Neue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7072330" y="4286256"/>
            <a:ext cx="1857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latin typeface="Helvetica Neue"/>
              </a:rPr>
              <a:t>Generación de ambientes virtuales en archivos de formato de documento portátil  (PDF)</a:t>
            </a:r>
            <a:endParaRPr lang="es-EC" sz="1200" dirty="0">
              <a:latin typeface="Helvetica Neue"/>
            </a:endParaRPr>
          </a:p>
        </p:txBody>
      </p:sp>
      <p:pic>
        <p:nvPicPr>
          <p:cNvPr id="12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2984"/>
            <a:ext cx="9144000" cy="357190"/>
          </a:xfrm>
          <a:prstGeom prst="rect">
            <a:avLst/>
          </a:prstGeom>
        </p:spPr>
      </p:pic>
      <p:sp>
        <p:nvSpPr>
          <p:cNvPr id="13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643042" y="1142984"/>
            <a:ext cx="5643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 smtClean="0">
                <a:solidFill>
                  <a:srgbClr val="F79646"/>
                </a:solidFill>
                <a:latin typeface="Helvetica Neue"/>
                <a:cs typeface="Helvetica Neue"/>
              </a:rPr>
              <a:t>DESARROLLO DE APLICACIONES 3D</a:t>
            </a:r>
            <a:endParaRPr lang="es-EC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16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928662" y="3286124"/>
            <a:ext cx="2664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Se realizaron 19 esquemas </a:t>
            </a:r>
            <a:r>
              <a:rPr lang="es-EC" sz="1600" dirty="0" smtClean="0">
                <a:latin typeface="Helvetica Neue"/>
              </a:rPr>
              <a:t>digitales de las diferentes vistas y cortes de la Estación para un mejor reconocimiento de las mismas.</a:t>
            </a:r>
            <a:endParaRPr lang="es-EC" sz="1600" dirty="0">
              <a:latin typeface="Helvetica Neue"/>
            </a:endParaRPr>
          </a:p>
        </p:txBody>
      </p:sp>
      <p:pic>
        <p:nvPicPr>
          <p:cNvPr id="13" name="12 Imagen" descr="C:\Users\kukis\Desktop\laminas Andrea\laminas Andrea.pdf_page_03.bmp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357430"/>
            <a:ext cx="2500330" cy="16430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13 Imagen" descr="C:\Users\kukis\Desktop\laminas Andrea\laminas Andrea.pdf_page_04.bmp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4214818"/>
            <a:ext cx="2500329" cy="17859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15 Rectángulo"/>
          <p:cNvSpPr/>
          <p:nvPr/>
        </p:nvSpPr>
        <p:spPr>
          <a:xfrm>
            <a:off x="6715140" y="2786058"/>
            <a:ext cx="2071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Helvetica Neue"/>
              </a:rPr>
              <a:t>Corte Transversal Módulo Administrativo, Vivienda y Servicios</a:t>
            </a:r>
            <a:endParaRPr lang="es-EC" sz="1200" dirty="0">
              <a:latin typeface="Helvetica Neue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786578" y="4929198"/>
            <a:ext cx="200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Helvetica Neue"/>
              </a:rPr>
              <a:t>Corte Transversal Módulo Administrativo, Vivienda y Servicios.</a:t>
            </a:r>
            <a:endParaRPr lang="es-EC" sz="1200" dirty="0">
              <a:latin typeface="Helvetica Neue"/>
            </a:endParaRPr>
          </a:p>
        </p:txBody>
      </p:sp>
      <p:sp>
        <p:nvSpPr>
          <p:cNvPr id="15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17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2984"/>
            <a:ext cx="9144000" cy="357190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1643042" y="1142984"/>
            <a:ext cx="5643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 smtClean="0">
                <a:solidFill>
                  <a:srgbClr val="F79646"/>
                </a:solidFill>
                <a:latin typeface="Helvetica Neue"/>
                <a:cs typeface="Helvetica Neue"/>
              </a:rPr>
              <a:t>DESARROLLO DE APLICACIONES 3D</a:t>
            </a:r>
            <a:endParaRPr lang="es-EC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sp>
        <p:nvSpPr>
          <p:cNvPr id="21" name="CuadroTexto 10"/>
          <p:cNvSpPr txBox="1"/>
          <p:nvPr/>
        </p:nvSpPr>
        <p:spPr>
          <a:xfrm>
            <a:off x="2571736" y="1643050"/>
            <a:ext cx="3995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Helvetica Neue"/>
              </a:rPr>
              <a:t>GENERACIÓN AMBIENTE VIRTUAL</a:t>
            </a:r>
            <a:endParaRPr lang="es-EC" b="1" dirty="0"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82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/>
          <a:srcRect l="3515" t="13125" r="25000" b="7187"/>
          <a:stretch>
            <a:fillRect/>
          </a:stretch>
        </p:blipFill>
        <p:spPr bwMode="auto">
          <a:xfrm>
            <a:off x="500034" y="2357430"/>
            <a:ext cx="410136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/>
          <a:srcRect l="3125" t="12500" r="24804" b="7812"/>
          <a:stretch>
            <a:fillRect/>
          </a:stretch>
        </p:blipFill>
        <p:spPr bwMode="auto">
          <a:xfrm>
            <a:off x="4786314" y="2357430"/>
            <a:ext cx="403162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2984"/>
            <a:ext cx="9144000" cy="357190"/>
          </a:xfrm>
          <a:prstGeom prst="rect">
            <a:avLst/>
          </a:prstGeom>
        </p:spPr>
      </p:pic>
      <p:sp>
        <p:nvSpPr>
          <p:cNvPr id="13" name="CuadroTexto 4"/>
          <p:cNvSpPr txBox="1"/>
          <p:nvPr/>
        </p:nvSpPr>
        <p:spPr>
          <a:xfrm>
            <a:off x="5148064" y="50004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MODELAMIENTO 3D</a:t>
            </a:r>
            <a:endParaRPr lang="es-ES" b="1" dirty="0">
              <a:latin typeface="Helvetica Neue"/>
              <a:cs typeface="Helvetica Neue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643042" y="1142984"/>
            <a:ext cx="5643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 smtClean="0">
                <a:solidFill>
                  <a:srgbClr val="F79646"/>
                </a:solidFill>
                <a:latin typeface="Helvetica Neue"/>
                <a:cs typeface="Helvetica Neue"/>
              </a:rPr>
              <a:t>DESARROLLO DE APLICACIONES 3D</a:t>
            </a:r>
            <a:endParaRPr lang="es-EC" dirty="0">
              <a:solidFill>
                <a:srgbClr val="F79646"/>
              </a:solidFill>
              <a:latin typeface="Helvetica Neue"/>
              <a:cs typeface="Helvetica Neue"/>
            </a:endParaRPr>
          </a:p>
        </p:txBody>
      </p:sp>
      <p:sp>
        <p:nvSpPr>
          <p:cNvPr id="16" name="CuadroTexto 10"/>
          <p:cNvSpPr txBox="1"/>
          <p:nvPr/>
        </p:nvSpPr>
        <p:spPr>
          <a:xfrm>
            <a:off x="2571736" y="1643050"/>
            <a:ext cx="3995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Helvetica Neue"/>
              </a:rPr>
              <a:t>GENERACIÓN AMBIENTE VIRTUAL</a:t>
            </a:r>
            <a:endParaRPr lang="es-EC" b="1" dirty="0"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74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000364" y="1428736"/>
            <a:ext cx="399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latin typeface="Helvetica Neue"/>
              </a:rPr>
              <a:t>ESTRUCTURAS</a:t>
            </a:r>
            <a:endParaRPr lang="es-EC" sz="1400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143504" y="1000108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Helvetica Neue"/>
              </a:rPr>
              <a:t>Estación Permanente Pedro Vicente Maldonado</a:t>
            </a:r>
            <a:endParaRPr lang="es-EC" sz="1400" dirty="0">
              <a:latin typeface="Helvetica Neue"/>
            </a:endParaRPr>
          </a:p>
        </p:txBody>
      </p:sp>
      <p:graphicFrame>
        <p:nvGraphicFramePr>
          <p:cNvPr id="23" name="22 Tabla"/>
          <p:cNvGraphicFramePr>
            <a:graphicFrameLocks noGrp="1"/>
          </p:cNvGraphicFramePr>
          <p:nvPr/>
        </p:nvGraphicFramePr>
        <p:xfrm>
          <a:off x="1857357" y="1857364"/>
          <a:ext cx="5857917" cy="3929090"/>
        </p:xfrm>
        <a:graphic>
          <a:graphicData uri="http://schemas.openxmlformats.org/drawingml/2006/table">
            <a:tbl>
              <a:tblPr/>
              <a:tblGrid>
                <a:gridCol w="1926613"/>
                <a:gridCol w="962955"/>
                <a:gridCol w="1149356"/>
                <a:gridCol w="1818993"/>
              </a:tblGrid>
              <a:tr h="272116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CALCULO DE AREAS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01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INSTALACIÓN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ÁREA (m</a:t>
                      </a:r>
                      <a:r>
                        <a:rPr lang="es-EC" sz="1000" b="1" baseline="30000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s-EC" sz="1000" b="1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MEDIDAS (m</a:t>
                      </a:r>
                      <a:r>
                        <a:rPr lang="es-EC" sz="1000" b="1" dirty="0" smtClean="0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GRÁFICO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045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Talleres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194,04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19,8 x 9,8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200">
                        <a:solidFill>
                          <a:srgbClr val="222222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045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Laboratorios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194,04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19,8 x 9,8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200">
                        <a:solidFill>
                          <a:srgbClr val="222222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38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Casa de botes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37,24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9,8 x 3,8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222222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38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Helipuerto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219,04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14,8 x 14,8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000" dirty="0">
                        <a:solidFill>
                          <a:srgbClr val="222222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4" name="23 Imagen"/>
          <p:cNvPicPr>
            <a:picLocks/>
          </p:cNvPicPr>
          <p:nvPr/>
        </p:nvPicPr>
        <p:blipFill>
          <a:blip r:embed="rId5" cstate="print"/>
          <a:srcRect l="24766" t="26332" r="11925" b="13445"/>
          <a:stretch>
            <a:fillRect/>
          </a:stretch>
        </p:blipFill>
        <p:spPr bwMode="auto">
          <a:xfrm>
            <a:off x="6357950" y="2714620"/>
            <a:ext cx="1123063" cy="6703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24 Imagen"/>
          <p:cNvPicPr>
            <a:picLocks/>
          </p:cNvPicPr>
          <p:nvPr/>
        </p:nvPicPr>
        <p:blipFill>
          <a:blip r:embed="rId6" cstate="print"/>
          <a:srcRect l="22215" t="22571" r="8115" b="13793"/>
          <a:stretch>
            <a:fillRect/>
          </a:stretch>
        </p:blipFill>
        <p:spPr bwMode="auto">
          <a:xfrm>
            <a:off x="6429388" y="3500438"/>
            <a:ext cx="1062441" cy="6125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25 Imagen"/>
          <p:cNvPicPr>
            <a:picLocks/>
          </p:cNvPicPr>
          <p:nvPr/>
        </p:nvPicPr>
        <p:blipFill>
          <a:blip r:embed="rId7" cstate="print"/>
          <a:srcRect l="25747" t="26019" r="10402" b="15987"/>
          <a:stretch>
            <a:fillRect/>
          </a:stretch>
        </p:blipFill>
        <p:spPr bwMode="auto">
          <a:xfrm>
            <a:off x="6429388" y="4214818"/>
            <a:ext cx="1071570" cy="6429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26 Imagen"/>
          <p:cNvPicPr>
            <a:picLocks/>
          </p:cNvPicPr>
          <p:nvPr/>
        </p:nvPicPr>
        <p:blipFill>
          <a:blip r:embed="rId8" cstate="print"/>
          <a:srcRect l="22036" t="21003" r="16916" b="17241"/>
          <a:stretch>
            <a:fillRect/>
          </a:stretch>
        </p:blipFill>
        <p:spPr bwMode="auto">
          <a:xfrm>
            <a:off x="6429388" y="4929198"/>
            <a:ext cx="1071569" cy="7315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CuadroTexto 10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</a:rPr>
              <a:t>DESCRIPCIÓN </a:t>
            </a:r>
            <a:endParaRPr lang="es-EC" b="1" dirty="0"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89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graphicFrame>
        <p:nvGraphicFramePr>
          <p:cNvPr id="23" name="22 Tabla"/>
          <p:cNvGraphicFramePr>
            <a:graphicFrameLocks noGrp="1"/>
          </p:cNvGraphicFramePr>
          <p:nvPr/>
        </p:nvGraphicFramePr>
        <p:xfrm>
          <a:off x="1857356" y="1714488"/>
          <a:ext cx="5857917" cy="4125974"/>
        </p:xfrm>
        <a:graphic>
          <a:graphicData uri="http://schemas.openxmlformats.org/drawingml/2006/table">
            <a:tbl>
              <a:tblPr/>
              <a:tblGrid>
                <a:gridCol w="1926613"/>
                <a:gridCol w="962955"/>
                <a:gridCol w="1149356"/>
                <a:gridCol w="1818993"/>
              </a:tblGrid>
              <a:tr h="28575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CALCULO DE AREAS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INSTALACIÓN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ÁREA (m</a:t>
                      </a:r>
                      <a:r>
                        <a:rPr lang="es-EC" sz="1000" b="1" baseline="30000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s-EC" sz="1000" b="1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MEDIDAS (m)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222222"/>
                          </a:solidFill>
                          <a:highlight>
                            <a:srgbClr val="C0C0C0"/>
                          </a:highlight>
                          <a:latin typeface="Arial"/>
                          <a:ea typeface="Calibri"/>
                          <a:cs typeface="Times New Roman"/>
                        </a:rPr>
                        <a:t>GRÁFICO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499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Tanques de combustible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150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err="1" smtClean="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sn</a:t>
                      </a:r>
                      <a:endParaRPr lang="es-EC" sz="1000" dirty="0">
                        <a:solidFill>
                          <a:srgbClr val="222222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222222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499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Cisterna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134,40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18 x 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222222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15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Desembarcaderos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157,50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31,5 x 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222222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15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Generador y Captación de agua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194,04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222222"/>
                          </a:solidFill>
                          <a:latin typeface="Arial"/>
                          <a:ea typeface="Calibri"/>
                          <a:cs typeface="Times New Roman"/>
                        </a:rPr>
                        <a:t>19,8 x 9,8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000" dirty="0">
                        <a:solidFill>
                          <a:srgbClr val="222222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12 Imagen"/>
          <p:cNvPicPr>
            <a:picLocks/>
          </p:cNvPicPr>
          <p:nvPr/>
        </p:nvPicPr>
        <p:blipFill>
          <a:blip r:embed="rId5" cstate="print"/>
          <a:srcRect l="23588" t="32288" r="6282" b="22843"/>
          <a:stretch>
            <a:fillRect/>
          </a:stretch>
        </p:blipFill>
        <p:spPr bwMode="auto">
          <a:xfrm>
            <a:off x="6215074" y="2500306"/>
            <a:ext cx="1347229" cy="5412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13 Imagen"/>
          <p:cNvPicPr>
            <a:picLocks/>
          </p:cNvPicPr>
          <p:nvPr/>
        </p:nvPicPr>
        <p:blipFill>
          <a:blip r:embed="rId6" cstate="print"/>
          <a:srcRect l="32837" t="27273" r="16459" b="13793"/>
          <a:stretch>
            <a:fillRect/>
          </a:stretch>
        </p:blipFill>
        <p:spPr bwMode="auto">
          <a:xfrm>
            <a:off x="6357950" y="3286124"/>
            <a:ext cx="1035215" cy="6429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14 Imagen"/>
          <p:cNvPicPr>
            <a:picLocks/>
          </p:cNvPicPr>
          <p:nvPr/>
        </p:nvPicPr>
        <p:blipFill>
          <a:blip r:embed="rId7" cstate="print"/>
          <a:srcRect l="32222" t="31975" r="8523" b="15047"/>
          <a:stretch>
            <a:fillRect/>
          </a:stretch>
        </p:blipFill>
        <p:spPr bwMode="auto">
          <a:xfrm>
            <a:off x="6357950" y="4071942"/>
            <a:ext cx="1077945" cy="7143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15 Imagen"/>
          <p:cNvPicPr>
            <a:picLocks/>
          </p:cNvPicPr>
          <p:nvPr/>
        </p:nvPicPr>
        <p:blipFill>
          <a:blip r:embed="rId8" cstate="print"/>
          <a:srcRect l="26139" t="23511" r="2556" b="12853"/>
          <a:stretch>
            <a:fillRect/>
          </a:stretch>
        </p:blipFill>
        <p:spPr bwMode="auto">
          <a:xfrm>
            <a:off x="6357950" y="4929198"/>
            <a:ext cx="1071570" cy="5715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uadroTexto 10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</a:rPr>
              <a:t>DESCRIPCIÓN </a:t>
            </a:r>
            <a:endParaRPr lang="es-EC" b="1" dirty="0">
              <a:latin typeface="Helvetica Neue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143504" y="1000108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Helvetica Neue"/>
              </a:rPr>
              <a:t>Estación Permanente Pedro Vicente Maldonado</a:t>
            </a:r>
            <a:endParaRPr lang="es-EC" sz="1400" dirty="0">
              <a:latin typeface="Helvetica Neue"/>
            </a:endParaRPr>
          </a:p>
        </p:txBody>
      </p:sp>
      <p:sp>
        <p:nvSpPr>
          <p:cNvPr id="21" name="CuadroTexto 10"/>
          <p:cNvSpPr txBox="1"/>
          <p:nvPr/>
        </p:nvSpPr>
        <p:spPr>
          <a:xfrm>
            <a:off x="2857488" y="1357298"/>
            <a:ext cx="399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latin typeface="Helvetica Neue"/>
              </a:rPr>
              <a:t>ESTRUCTURAS</a:t>
            </a:r>
            <a:endParaRPr lang="es-EC" sz="1400" b="1" dirty="0"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89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</a:rPr>
              <a:t>DESCRIPCIÓN </a:t>
            </a:r>
            <a:endParaRPr lang="es-EC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143504" y="1000108"/>
            <a:ext cx="400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Helvetica Neue"/>
              </a:rPr>
              <a:t>Estación Permanente Pedro Vicente Maldonado</a:t>
            </a:r>
            <a:endParaRPr lang="es-EC" sz="1400" dirty="0">
              <a:latin typeface="Helvetica Neue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971600" y="1484784"/>
            <a:ext cx="3600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El Módulo de Servicios y Vivienda está dividido en: </a:t>
            </a:r>
          </a:p>
          <a:p>
            <a:endParaRPr lang="es-EC" sz="1600" b="1" dirty="0" smtClean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pPr lvl="1"/>
            <a:r>
              <a:rPr lang="es-EC" sz="1600" b="1" dirty="0" smtClean="0">
                <a:latin typeface="Helvetica Neue"/>
              </a:rPr>
              <a:t>Planta baja: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Sala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Comedor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Lavandería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Cocina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Enfermería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Gimnasio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Bodega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Cuarto Frío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Dormitorios (17)</a:t>
            </a:r>
          </a:p>
          <a:p>
            <a:pPr marL="1314450" lvl="2" indent="-400050">
              <a:buFont typeface="+mj-lt"/>
              <a:buAutoNum type="romanLcPeriod"/>
            </a:pPr>
            <a:r>
              <a:rPr lang="es-EC" sz="1600" dirty="0" smtClean="0">
                <a:latin typeface="Helvetica Neue"/>
              </a:rPr>
              <a:t>Baños</a:t>
            </a:r>
          </a:p>
          <a:p>
            <a:pPr marL="1314450" lvl="2" indent="-400050">
              <a:buFont typeface="+mj-lt"/>
              <a:buAutoNum type="romanLcPeriod"/>
            </a:pPr>
            <a:endParaRPr lang="es-EC" sz="1600" dirty="0" smtClean="0">
              <a:latin typeface="Helvetica Neue"/>
            </a:endParaRPr>
          </a:p>
          <a:p>
            <a:pPr lvl="1"/>
            <a:r>
              <a:rPr lang="es-EC" sz="1600" b="1" dirty="0" smtClean="0">
                <a:latin typeface="Helvetica Neue"/>
              </a:rPr>
              <a:t>Planta alta:</a:t>
            </a:r>
          </a:p>
          <a:p>
            <a:pPr lvl="2"/>
            <a:r>
              <a:rPr lang="es-EC" sz="1600" dirty="0" smtClean="0">
                <a:latin typeface="Helvetica Neue"/>
              </a:rPr>
              <a:t>Sala de Mando y Control</a:t>
            </a:r>
            <a:endParaRPr lang="es-EC" sz="1600" dirty="0">
              <a:latin typeface="Helvetica Neue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 l="27539" t="30937" r="27343" b="18437"/>
          <a:stretch>
            <a:fillRect/>
          </a:stretch>
        </p:blipFill>
        <p:spPr bwMode="auto">
          <a:xfrm>
            <a:off x="4929190" y="1571612"/>
            <a:ext cx="234290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/>
          <a:srcRect l="27148" t="28437" r="28320" b="20937"/>
          <a:stretch>
            <a:fillRect/>
          </a:stretch>
        </p:blipFill>
        <p:spPr bwMode="auto">
          <a:xfrm>
            <a:off x="5000628" y="3643884"/>
            <a:ext cx="2404367" cy="170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21 CuadroTexto"/>
          <p:cNvSpPr txBox="1"/>
          <p:nvPr/>
        </p:nvSpPr>
        <p:spPr>
          <a:xfrm>
            <a:off x="5643570" y="3286124"/>
            <a:ext cx="1071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latin typeface="Helvetica Neue"/>
              </a:rPr>
              <a:t>PLANTA BAJA</a:t>
            </a:r>
            <a:endParaRPr lang="es-EC" sz="1000" dirty="0">
              <a:latin typeface="Helvetica Neue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715008" y="5429264"/>
            <a:ext cx="10711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latin typeface="Helvetica Neue"/>
              </a:rPr>
              <a:t>PLANTA  ALTA</a:t>
            </a:r>
            <a:endParaRPr lang="es-EC" sz="1000" dirty="0"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13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EJEMPLOS</a:t>
            </a:r>
            <a:endParaRPr lang="es-ES" b="1" dirty="0">
              <a:latin typeface="Helvetica Neue"/>
              <a:cs typeface="Helvetica Neue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57224" y="1714488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Helvetica Neue"/>
                <a:cs typeface="Helvetica Neue"/>
              </a:rPr>
              <a:t>"Diseño e Implementación de un Sistema Fotogramétrico Digital de Corto Alcance 3D"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57224" y="4000504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Helvetica Neue"/>
                <a:cs typeface="Helvetica Neue"/>
              </a:rPr>
              <a:t>"</a:t>
            </a:r>
            <a:r>
              <a:rPr lang="es-EC" sz="1600" dirty="0">
                <a:latin typeface="Helvetica Neue"/>
                <a:cs typeface="Helvetica Neue"/>
              </a:rPr>
              <a:t>Diseño de un Ambiente Virtual Mediante el Empleo de Procesos Fotogramétricos Terrestres de Corto Alcance, del Conjunto Arquitectónico Monasterio - Iglesia de la Merced "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148064" y="980728"/>
            <a:ext cx="399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Helvetica Neue"/>
                <a:cs typeface="Helvetica Neue"/>
              </a:rPr>
              <a:t>levantamientos 3D</a:t>
            </a:r>
            <a:endParaRPr lang="es-ES" sz="1400" dirty="0">
              <a:latin typeface="Helvetica Neue"/>
              <a:cs typeface="Helvetica Neue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4" y="2000240"/>
            <a:ext cx="516384" cy="27805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429132"/>
            <a:ext cx="516384" cy="27805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6" cstate="print"/>
          <a:srcRect l="486" t="22420" r="375" b="16812"/>
          <a:stretch/>
        </p:blipFill>
        <p:spPr bwMode="auto">
          <a:xfrm>
            <a:off x="5214942" y="1571612"/>
            <a:ext cx="3152259" cy="15181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7" cstate="print"/>
          <a:srcRect l="1503" t="29693" r="1751" b="4710"/>
          <a:stretch/>
        </p:blipFill>
        <p:spPr bwMode="auto">
          <a:xfrm>
            <a:off x="5214942" y="4000504"/>
            <a:ext cx="3168352" cy="16091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18 Rectángulo"/>
          <p:cNvSpPr/>
          <p:nvPr/>
        </p:nvSpPr>
        <p:spPr>
          <a:xfrm>
            <a:off x="5357818" y="3143248"/>
            <a:ext cx="2800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err="1" smtClean="0">
                <a:latin typeface="Helvetica Neue"/>
              </a:rPr>
              <a:t>Collaguazo</a:t>
            </a:r>
            <a:r>
              <a:rPr lang="es-EC" sz="1200" dirty="0" smtClean="0">
                <a:latin typeface="Helvetica Neue"/>
              </a:rPr>
              <a:t> E. &amp; Domínguez M. (2011)</a:t>
            </a:r>
            <a:endParaRPr lang="es-EC" sz="1200" dirty="0">
              <a:latin typeface="Helvetica Neue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143636" y="5643578"/>
            <a:ext cx="1297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Helvetica Neue"/>
              </a:rPr>
              <a:t>Acosta V. (2011)</a:t>
            </a:r>
            <a:endParaRPr lang="es-EC" sz="1200" dirty="0"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65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148064" y="548680"/>
            <a:ext cx="3995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Helvetica Neue"/>
              </a:rPr>
              <a:t>MÓDULO DE VIVIENDA Y SERVICIOS</a:t>
            </a:r>
            <a:endParaRPr lang="es-EC" sz="1600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143504" y="1000108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Helvetica Neue"/>
              </a:rPr>
              <a:t>Modelamiento 3D</a:t>
            </a:r>
            <a:endParaRPr lang="es-EC" sz="1400" dirty="0">
              <a:latin typeface="Helvetica Neue"/>
            </a:endParaRPr>
          </a:p>
        </p:txBody>
      </p:sp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2000232" y="2000241"/>
          <a:ext cx="5377518" cy="3000397"/>
        </p:xfrm>
        <a:graphic>
          <a:graphicData uri="http://schemas.openxmlformats.org/drawingml/2006/table">
            <a:tbl>
              <a:tblPr/>
              <a:tblGrid>
                <a:gridCol w="2933685"/>
                <a:gridCol w="2443833"/>
              </a:tblGrid>
              <a:tr h="34228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MÓDULO ADMISNISTRATIVO, VIVIENDA Y SERVICIOS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833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INSTALACIÓN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ÁREA (m</a:t>
                      </a:r>
                      <a:r>
                        <a:rPr lang="es-EC" sz="1000" b="1" baseline="30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99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Camarotes planta baja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154,95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9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Baños planta baja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50,77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99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Instalaciones de servicio planta baja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235,9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85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Planta alta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78,11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99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519,73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889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</a:rPr>
              <a:t>GENERACIÓN</a:t>
            </a:r>
            <a:endParaRPr lang="es-EC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143504" y="1000108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Helvetica Neue"/>
              </a:rPr>
              <a:t>Modelo de Elevación de Terreno</a:t>
            </a:r>
            <a:endParaRPr lang="es-EC" sz="1400" dirty="0">
              <a:latin typeface="Helvetica Neue"/>
            </a:endParaRPr>
          </a:p>
        </p:txBody>
      </p:sp>
      <p:sp>
        <p:nvSpPr>
          <p:cNvPr id="16" name="CuadroTexto 20"/>
          <p:cNvSpPr txBox="1"/>
          <p:nvPr/>
        </p:nvSpPr>
        <p:spPr>
          <a:xfrm>
            <a:off x="971600" y="1643050"/>
            <a:ext cx="364333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600" dirty="0" smtClean="0">
              <a:latin typeface="Helvetica Neue"/>
            </a:endParaRPr>
          </a:p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Se elaboró el MDE de la zona de influencia de la Estación</a:t>
            </a:r>
          </a:p>
          <a:p>
            <a:endParaRPr lang="es-EC" sz="1600" b="1" dirty="0" smtClean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r>
              <a:rPr lang="es-EC" sz="1600" dirty="0" smtClean="0">
                <a:latin typeface="Helvetica Neue"/>
              </a:rPr>
              <a:t>A partir de curvas de nivel y cotas proporcionadas por el Instituto Antártico Ecuatoriano.</a:t>
            </a:r>
          </a:p>
          <a:p>
            <a:endParaRPr lang="es-EC" sz="1600" dirty="0" smtClean="0">
              <a:latin typeface="Helvetica Neue"/>
            </a:endParaRPr>
          </a:p>
          <a:p>
            <a:endParaRPr lang="es-EC" sz="1600" dirty="0" smtClean="0">
              <a:latin typeface="Helvetica Neue"/>
            </a:endParaRPr>
          </a:p>
          <a:p>
            <a:r>
              <a:rPr lang="es-EC" sz="1600" dirty="0" smtClean="0">
                <a:latin typeface="Helvetica Neue"/>
              </a:rPr>
              <a:t>Como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herramienta de generación </a:t>
            </a:r>
            <a:r>
              <a:rPr lang="es-EC" sz="1600" dirty="0" smtClean="0">
                <a:latin typeface="Helvetica Neue"/>
              </a:rPr>
              <a:t>se aplicó:</a:t>
            </a:r>
          </a:p>
          <a:p>
            <a:endParaRPr lang="es-EC" sz="1600" dirty="0">
              <a:latin typeface="Helvetica Neue"/>
            </a:endParaRPr>
          </a:p>
          <a:p>
            <a:r>
              <a:rPr lang="es-EC" sz="1600" dirty="0" smtClean="0">
                <a:latin typeface="Helvetica Neue"/>
              </a:rPr>
              <a:t>"Create TIN from Features", del "3D Analyst" del programa ArcGis.</a:t>
            </a:r>
          </a:p>
          <a:p>
            <a:endParaRPr lang="es-EC" sz="1600" dirty="0" smtClean="0">
              <a:latin typeface="Helvetica Neue"/>
            </a:endParaRPr>
          </a:p>
          <a:p>
            <a:endParaRPr lang="es-EC" sz="1600" dirty="0" smtClean="0">
              <a:latin typeface="Helvetica Neue"/>
            </a:endParaRPr>
          </a:p>
          <a:p>
            <a:endParaRPr lang="es-ES_tradnl" sz="1600" dirty="0" smtClean="0">
              <a:latin typeface="Helvetica Neue"/>
              <a:cs typeface="Helvetica Neue"/>
            </a:endParaRPr>
          </a:p>
          <a:p>
            <a:endParaRPr lang="es-ES_tradnl" sz="1600" dirty="0">
              <a:solidFill>
                <a:srgbClr val="F79646"/>
              </a:solidFill>
              <a:latin typeface="Helvetica Neue"/>
              <a:cs typeface="Helvetica Neue"/>
            </a:endParaRPr>
          </a:p>
          <a:p>
            <a:endParaRPr lang="es-ES_tradnl" sz="1600" dirty="0">
              <a:latin typeface="Helvetica Neue"/>
              <a:cs typeface="Helvetica Neue"/>
            </a:endParaRPr>
          </a:p>
        </p:txBody>
      </p:sp>
      <p:pic>
        <p:nvPicPr>
          <p:cNvPr id="18" name="17 Imagen" descr="E:\ANTARTIDA\dem_andre\DE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012210"/>
            <a:ext cx="40719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ESRI ArcGIS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5272" y="285728"/>
            <a:ext cx="1143000" cy="600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605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</a:rPr>
              <a:t>PRODUCTOS FINALES</a:t>
            </a:r>
            <a:endParaRPr lang="es-EC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143504" y="1000108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Helvetica Neue"/>
              </a:rPr>
              <a:t>Nueva Estación Pedro Vicente Maldonado</a:t>
            </a:r>
            <a:endParaRPr lang="es-EC" sz="1400" dirty="0">
              <a:latin typeface="Helvetica Neue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187624" y="1966188"/>
            <a:ext cx="66967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Un modelo digital de elevación,</a:t>
            </a:r>
            <a:r>
              <a:rPr lang="es-EC" sz="1600" dirty="0" smtClean="0">
                <a:latin typeface="Helvetica Neue"/>
              </a:rPr>
              <a:t> realizado en el software </a:t>
            </a:r>
            <a:r>
              <a:rPr lang="es-EC" sz="1600" dirty="0" err="1" smtClean="0">
                <a:latin typeface="Helvetica Neue"/>
              </a:rPr>
              <a:t>Arc</a:t>
            </a:r>
            <a:r>
              <a:rPr lang="es-EC" sz="1600" dirty="0" smtClean="0">
                <a:latin typeface="Helvetica Neue"/>
              </a:rPr>
              <a:t> Gis.</a:t>
            </a:r>
          </a:p>
          <a:p>
            <a:pPr lvl="0"/>
            <a:endParaRPr lang="es-EC" sz="1600" dirty="0" smtClean="0">
              <a:latin typeface="Helvetica Neue"/>
            </a:endParaRPr>
          </a:p>
          <a:p>
            <a:pPr lvl="0"/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Un modelo 3D texturizado </a:t>
            </a:r>
            <a:r>
              <a:rPr lang="es-EC" sz="1600" dirty="0" smtClean="0">
                <a:latin typeface="Helvetica Neue"/>
              </a:rPr>
              <a:t>de las instalaciones de la Estación Pedro Vicente Maldonado, realizado en el software libre </a:t>
            </a:r>
            <a:r>
              <a:rPr lang="es-EC" sz="1600" dirty="0" err="1" smtClean="0">
                <a:latin typeface="Helvetica Neue"/>
              </a:rPr>
              <a:t>SketchUp</a:t>
            </a:r>
            <a:r>
              <a:rPr lang="es-EC" sz="1600" dirty="0" smtClean="0">
                <a:latin typeface="Helvetica Neue"/>
              </a:rPr>
              <a:t> 2013.</a:t>
            </a:r>
          </a:p>
          <a:p>
            <a:pPr lvl="0"/>
            <a:endParaRPr lang="es-EC" sz="1600" dirty="0" smtClean="0">
              <a:latin typeface="Helvetica Neue"/>
            </a:endParaRPr>
          </a:p>
          <a:p>
            <a:pPr lvl="0"/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Un recorrido virtual </a:t>
            </a:r>
            <a:r>
              <a:rPr lang="es-EC" sz="1600" dirty="0" smtClean="0">
                <a:latin typeface="Helvetica Neue"/>
              </a:rPr>
              <a:t>de las instalaciones de la Estación, realizado en el software libre </a:t>
            </a:r>
            <a:r>
              <a:rPr lang="es-EC" sz="1600" dirty="0" err="1" smtClean="0">
                <a:latin typeface="Helvetica Neue"/>
              </a:rPr>
              <a:t>SketchUp</a:t>
            </a:r>
            <a:r>
              <a:rPr lang="es-EC" sz="1600" dirty="0" smtClean="0">
                <a:latin typeface="Helvetica Neue"/>
              </a:rPr>
              <a:t> 2013.</a:t>
            </a:r>
          </a:p>
          <a:p>
            <a:pPr lvl="0"/>
            <a:endParaRPr lang="es-EC" sz="1600" dirty="0" smtClean="0">
              <a:latin typeface="Helvetica Neue"/>
            </a:endParaRPr>
          </a:p>
          <a:p>
            <a:pPr lvl="0"/>
            <a:r>
              <a:rPr lang="es-EC" sz="1600" dirty="0" smtClean="0">
                <a:latin typeface="Helvetica Neue"/>
              </a:rPr>
              <a:t>(10)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Esquemas </a:t>
            </a:r>
            <a:r>
              <a:rPr lang="es-EC" sz="1600" dirty="0" smtClean="0">
                <a:latin typeface="Helvetica Neue"/>
              </a:rPr>
              <a:t>de fachadas de las Instalaciones de la Estación, (5) esquemas de cortes longitudinales y  (4) esquemas de cortes transversales de la Estación. Con un total de (19) esquemas de la Nueva Estación Pedro Vicente Maldonado.</a:t>
            </a:r>
          </a:p>
        </p:txBody>
      </p:sp>
    </p:spTree>
    <p:extLst>
      <p:ext uri="{BB962C8B-B14F-4D97-AF65-F5344CB8AC3E}">
        <p14:creationId xmlns="" xmlns:p14="http://schemas.microsoft.com/office/powerpoint/2010/main" val="5612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</a:rPr>
              <a:t>DISTRIBUCIÓN Y DIVULGACIÓN</a:t>
            </a:r>
            <a:endParaRPr lang="es-EC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143504" y="1000108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Helvetica Neue"/>
              </a:rPr>
              <a:t>Nueva Estación Pedro Vicente Maldonado</a:t>
            </a:r>
            <a:endParaRPr lang="es-EC" sz="1400" dirty="0">
              <a:latin typeface="Helvetica Neue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71600" y="2435404"/>
            <a:ext cx="357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El presente proyecto </a:t>
            </a:r>
          </a:p>
          <a:p>
            <a:r>
              <a:rPr lang="es-EC" sz="1600" dirty="0" smtClean="0">
                <a:latin typeface="Helvetica Neue"/>
              </a:rPr>
              <a:t>se expuso en II Taller de Información sobre Investigaciones Antárticas, en homenaje al Vigésimo Quinto Aniversario de la Presencia del Ecuador en el Continente Antártico.</a:t>
            </a:r>
            <a:endParaRPr lang="es-EC" sz="1600" dirty="0">
              <a:latin typeface="Helvetica Neue"/>
            </a:endParaRPr>
          </a:p>
        </p:txBody>
      </p:sp>
      <p:pic>
        <p:nvPicPr>
          <p:cNvPr id="13" name="12 Imagen" descr="C:\Users\kukis\Downloads\la foto (2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000240"/>
            <a:ext cx="3313722" cy="251838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6302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</a:rPr>
              <a:t>CONCLUSIONES</a:t>
            </a:r>
            <a:endParaRPr lang="es-EC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143504" y="1000108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Helvetica Neue"/>
              </a:rPr>
              <a:t>Nueva Estación Pedro Vicente Maldonado</a:t>
            </a:r>
            <a:endParaRPr lang="es-EC" sz="1400" dirty="0">
              <a:latin typeface="Helvetica Neue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1600" y="1870953"/>
            <a:ext cx="3384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 smtClean="0">
                <a:latin typeface="Helvetica Neue"/>
              </a:rPr>
              <a:t>El diseño del proyecto de la Nueva Estación Científica Pedro Vicente Maldonado será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un impulso estratégico </a:t>
            </a:r>
            <a:r>
              <a:rPr lang="es-EC" sz="1600" dirty="0" smtClean="0">
                <a:latin typeface="Helvetica Neue"/>
              </a:rPr>
              <a:t>para consolidar los pasos que fomentarán el nuevo Sistema Nacional para el desarrollo del Conocimiento Antártico. </a:t>
            </a:r>
            <a:endParaRPr lang="es-EC" sz="1600" dirty="0">
              <a:latin typeface="Helvetica Neue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16016" y="4005064"/>
            <a:ext cx="3429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b="1" dirty="0" smtClean="0">
                <a:solidFill>
                  <a:srgbClr val="F79646"/>
                </a:solidFill>
                <a:latin typeface="Helvetica Neue"/>
              </a:rPr>
              <a:t>La</a:t>
            </a:r>
            <a:r>
              <a:rPr lang="es-EC" sz="1600" dirty="0" smtClean="0">
                <a:latin typeface="Helvetica Neue"/>
              </a:rPr>
              <a:t>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conversión de modelos 3D  a archivos PDF, </a:t>
            </a:r>
            <a:r>
              <a:rPr lang="es-EC" sz="1600" dirty="0" smtClean="0">
                <a:latin typeface="Helvetica Neue"/>
              </a:rPr>
              <a:t>permite la divulgación del producto de una manera viable, fácil y didáctica. </a:t>
            </a:r>
            <a:endParaRPr lang="es-EC" sz="1600" dirty="0">
              <a:latin typeface="Helvetica Neue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971600" y="4073652"/>
            <a:ext cx="3384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 smtClean="0">
                <a:latin typeface="Helvetica Neue"/>
              </a:rPr>
              <a:t>Los escenarios virtuales, constituyen una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herramienta úti</a:t>
            </a:r>
            <a:r>
              <a:rPr lang="es-EC" sz="1600" dirty="0" smtClean="0">
                <a:latin typeface="Helvetica Neue"/>
              </a:rPr>
              <a:t>l no sólo para  la promoción turística sino para estudios futuros.</a:t>
            </a:r>
            <a:endParaRPr lang="es-EC" sz="1600" dirty="0">
              <a:latin typeface="Helvetica Neue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716016" y="1844824"/>
            <a:ext cx="34290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La precisión métrica  del software </a:t>
            </a:r>
            <a:r>
              <a:rPr lang="es-EC" sz="1600" dirty="0" smtClean="0">
                <a:latin typeface="Helvetica Neue"/>
              </a:rPr>
              <a:t>depende de la precisión a la que el usuario quiera llegar. </a:t>
            </a:r>
            <a:r>
              <a:rPr lang="es-EC" sz="1600" dirty="0" err="1" smtClean="0">
                <a:latin typeface="Helvetica Neue"/>
              </a:rPr>
              <a:t>Sketchup</a:t>
            </a:r>
            <a:r>
              <a:rPr lang="es-EC" sz="1600" dirty="0" smtClean="0">
                <a:latin typeface="Helvetica Neue"/>
              </a:rPr>
              <a:t> ofrece información precisa sobre las medidas por medio del comando “Cuadro de control de valores”. </a:t>
            </a:r>
            <a:endParaRPr lang="es-EC" sz="1600" dirty="0">
              <a:latin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09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Helvetica Neue"/>
              </a:rPr>
              <a:t>RECOMENDACIONES</a:t>
            </a:r>
            <a:endParaRPr lang="es-EC" b="1" dirty="0">
              <a:latin typeface="Helvetica Neu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1660"/>
            <a:ext cx="9144000" cy="12437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143504" y="1000108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Helvetica Neue"/>
              </a:rPr>
              <a:t>Nueva Estación Pedro Vicente Maldonado</a:t>
            </a:r>
            <a:endParaRPr lang="es-EC" sz="1400" dirty="0">
              <a:latin typeface="Helvetica Neue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1600" y="1844254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Se recomienda el software </a:t>
            </a:r>
            <a:r>
              <a:rPr lang="es-EC" sz="1600" b="1" dirty="0" err="1" smtClean="0">
                <a:solidFill>
                  <a:srgbClr val="F79646"/>
                </a:solidFill>
                <a:latin typeface="Helvetica Neue"/>
                <a:cs typeface="Helvetica Neue"/>
              </a:rPr>
              <a:t>SketchUp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 para </a:t>
            </a:r>
            <a:r>
              <a:rPr lang="es-EC" sz="1600" dirty="0" smtClean="0">
                <a:latin typeface="Helvetica Neue"/>
              </a:rPr>
              <a:t>la realización de modelos 3D, ya que es un programa amigable con el usuario y accesible gracias a su versión gratuita.</a:t>
            </a:r>
            <a:endParaRPr lang="es-EC" sz="1600" dirty="0">
              <a:latin typeface="Helvetica Neue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16016" y="1772816"/>
            <a:ext cx="34290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Se sugiere a la ESPE crear una materia optativa</a:t>
            </a:r>
            <a:r>
              <a:rPr lang="es-EC" sz="1600" dirty="0" smtClean="0">
                <a:latin typeface="Helvetica Neue"/>
              </a:rPr>
              <a:t>, dentro de la malla curricular de Carrera de Ingeniería Geográfica y del Medio Ambiente (CIGMA) que abarque temas de restauración arquitectónica y diseño grafico, como el modelado y animación 3D. </a:t>
            </a:r>
            <a:endParaRPr lang="es-EC" sz="1600" dirty="0">
              <a:latin typeface="Helvetica Neue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971600" y="3987394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 smtClean="0">
                <a:latin typeface="Helvetica Neue"/>
              </a:rPr>
              <a:t>Si se desea un recorrido virtual con mayor detalle,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se debe </a:t>
            </a:r>
            <a:r>
              <a:rPr lang="es-EC" sz="1600" b="1" dirty="0" err="1" smtClean="0">
                <a:solidFill>
                  <a:srgbClr val="F79646"/>
                </a:solidFill>
                <a:latin typeface="Helvetica Neue"/>
                <a:cs typeface="Helvetica Neue"/>
              </a:rPr>
              <a:t>renderizar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 al modelo </a:t>
            </a:r>
            <a:r>
              <a:rPr lang="es-EC" sz="1600" dirty="0" smtClean="0">
                <a:latin typeface="Helvetica Neue"/>
              </a:rPr>
              <a:t>para luego captar las tomas necesarias para la recreación virtual.</a:t>
            </a:r>
            <a:endParaRPr lang="es-EC" sz="1600" dirty="0">
              <a:latin typeface="Helvetica Neue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716016" y="3987394"/>
            <a:ext cx="3429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Helvetica Neue"/>
              </a:rPr>
              <a:t>Para la realización del </a:t>
            </a:r>
            <a:r>
              <a:rPr lang="es-EC" sz="1600" dirty="0" err="1" smtClean="0">
                <a:latin typeface="Helvetica Neue"/>
              </a:rPr>
              <a:t>modelamiento</a:t>
            </a:r>
            <a:r>
              <a:rPr lang="es-EC" sz="1600" dirty="0" smtClean="0">
                <a:latin typeface="Helvetica Neue"/>
              </a:rPr>
              <a:t> es necesario un equipo que contenga un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sistema operativo grafico eficiente.</a:t>
            </a:r>
          </a:p>
        </p:txBody>
      </p:sp>
    </p:spTree>
    <p:extLst>
      <p:ext uri="{BB962C8B-B14F-4D97-AF65-F5344CB8AC3E}">
        <p14:creationId xmlns="" xmlns:p14="http://schemas.microsoft.com/office/powerpoint/2010/main" val="40869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51920" y="31409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GRACIAS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573016"/>
            <a:ext cx="5256584" cy="6849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51920" y="3697287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Helvetica Neue"/>
                <a:cs typeface="Helvetica Neue"/>
              </a:rPr>
              <a:t>Andrea Trujillo Campos</a:t>
            </a:r>
            <a:endParaRPr lang="es-ES" sz="1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73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EJEMPLOS</a:t>
            </a:r>
            <a:endParaRPr lang="es-ES" b="1" dirty="0">
              <a:latin typeface="Helvetica Neue"/>
              <a:cs typeface="Helvetica Neue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8662" y="1500174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Helvetica Neue"/>
                <a:cs typeface="Helvetica Neue"/>
              </a:rPr>
              <a:t>Diseño de un Ambiente Virtual </a:t>
            </a:r>
            <a:r>
              <a:rPr lang="es-EC" sz="1600" dirty="0" smtClean="0">
                <a:latin typeface="Helvetica Neue"/>
                <a:cs typeface="Helvetica Neue"/>
              </a:rPr>
              <a:t>medianteel </a:t>
            </a:r>
            <a:r>
              <a:rPr lang="es-EC" sz="1600" dirty="0">
                <a:latin typeface="Helvetica Neue"/>
                <a:cs typeface="Helvetica Neue"/>
              </a:rPr>
              <a:t>empleo de Procesos Fotogramétricos Terrestres de Corto Alcance, del Conjunto Arquitectónico de la Ciudad de Conocoto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5614276"/>
            <a:ext cx="9252520" cy="12437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148064" y="980728"/>
            <a:ext cx="399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Helvetica Neue"/>
                <a:cs typeface="Helvetica Neue"/>
              </a:rPr>
              <a:t>levantamientos 3D</a:t>
            </a:r>
            <a:endParaRPr lang="es-ES" sz="1400" dirty="0">
              <a:latin typeface="Helvetica Neue"/>
              <a:cs typeface="Helvetica Neue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1714488"/>
            <a:ext cx="516384" cy="278053"/>
          </a:xfrm>
          <a:prstGeom prst="rect">
            <a:avLst/>
          </a:prstGeom>
        </p:spPr>
      </p:pic>
      <p:pic>
        <p:nvPicPr>
          <p:cNvPr id="13" name="4 Imagen" descr="G:\Tesis\Fotos- texturas-referencias\100_17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1357298"/>
            <a:ext cx="2143140" cy="13573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CuadroTexto 3"/>
          <p:cNvSpPr txBox="1"/>
          <p:nvPr/>
        </p:nvSpPr>
        <p:spPr>
          <a:xfrm>
            <a:off x="857224" y="3643314"/>
            <a:ext cx="3643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Helvetica Neue"/>
                <a:cs typeface="Helvetica Neue"/>
              </a:rPr>
              <a:t>Uso y Procesamiento del sistema escáner laser para el </a:t>
            </a:r>
            <a:r>
              <a:rPr lang="es-EC" sz="1600" dirty="0" err="1" smtClean="0">
                <a:latin typeface="Helvetica Neue"/>
                <a:cs typeface="Helvetica Neue"/>
              </a:rPr>
              <a:t>modelamiento</a:t>
            </a:r>
            <a:r>
              <a:rPr lang="es-EC" sz="1600" dirty="0" smtClean="0">
                <a:latin typeface="Helvetica Neue"/>
                <a:cs typeface="Helvetica Neue"/>
              </a:rPr>
              <a:t> 3D de datos </a:t>
            </a:r>
            <a:r>
              <a:rPr lang="es-EC" sz="1600" dirty="0" err="1" smtClean="0">
                <a:latin typeface="Helvetica Neue"/>
                <a:cs typeface="Helvetica Neue"/>
              </a:rPr>
              <a:t>geoespaciales</a:t>
            </a:r>
            <a:r>
              <a:rPr lang="es-EC" sz="1600" dirty="0" smtClean="0">
                <a:latin typeface="Helvetica Neue"/>
                <a:cs typeface="Helvetica Neue"/>
              </a:rPr>
              <a:t> en las áreas de la Construcción, Patrimonio Cultural y Espeleología.</a:t>
            </a:r>
            <a:endParaRPr lang="es-EC" sz="1600" dirty="0">
              <a:latin typeface="Helvetica Neue"/>
              <a:cs typeface="Helvetica Neue"/>
            </a:endParaRP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6" y="4214818"/>
            <a:ext cx="516384" cy="278053"/>
          </a:xfrm>
          <a:prstGeom prst="rect">
            <a:avLst/>
          </a:prstGeom>
        </p:spPr>
      </p:pic>
      <p:pic>
        <p:nvPicPr>
          <p:cNvPr id="43010" name="Picture 2" descr="http://upload.wikimedia.org/wikipedia/commons/7/72/Iglesia_de_La_Compa%C3%B1%C3%AD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4214818"/>
            <a:ext cx="1180049" cy="1571636"/>
          </a:xfrm>
          <a:prstGeom prst="rect">
            <a:avLst/>
          </a:prstGeom>
          <a:noFill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8" cstate="print"/>
          <a:srcRect l="30469" t="12187" r="31445" b="4375"/>
          <a:stretch>
            <a:fillRect/>
          </a:stretch>
        </p:blipFill>
        <p:spPr bwMode="auto">
          <a:xfrm>
            <a:off x="6786578" y="4214818"/>
            <a:ext cx="114782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uadroTexto 3"/>
          <p:cNvSpPr txBox="1"/>
          <p:nvPr/>
        </p:nvSpPr>
        <p:spPr>
          <a:xfrm>
            <a:off x="4714876" y="5857892"/>
            <a:ext cx="4000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err="1" smtClean="0">
                <a:latin typeface="Helvetica Neue"/>
                <a:cs typeface="Helvetica Neue"/>
              </a:rPr>
              <a:t>Velastegui</a:t>
            </a:r>
            <a:r>
              <a:rPr lang="es-EC" sz="1200" dirty="0" smtClean="0">
                <a:latin typeface="Helvetica Neue"/>
                <a:cs typeface="Helvetica Neue"/>
              </a:rPr>
              <a:t> J., Guerrero N., 0. </a:t>
            </a:r>
            <a:r>
              <a:rPr lang="es-EC" sz="1200" dirty="0" smtClean="0">
                <a:latin typeface="Helvetica Neue"/>
                <a:cs typeface="Helvetica Neue"/>
              </a:rPr>
              <a:t>Padilla</a:t>
            </a:r>
            <a:r>
              <a:rPr lang="es-EC" sz="1200" dirty="0" smtClean="0">
                <a:latin typeface="Helvetica Neue"/>
                <a:cs typeface="Helvetica Neue"/>
              </a:rPr>
              <a:t>, </a:t>
            </a:r>
            <a:r>
              <a:rPr lang="es-EC" sz="1200" dirty="0" smtClean="0">
                <a:latin typeface="Helvetica Neue"/>
                <a:cs typeface="Helvetica Neue"/>
              </a:rPr>
              <a:t>E</a:t>
            </a:r>
            <a:r>
              <a:rPr lang="es-EC" sz="1200" dirty="0" smtClean="0">
                <a:latin typeface="Helvetica Neue"/>
                <a:cs typeface="Helvetica Neue"/>
              </a:rPr>
              <a:t>. </a:t>
            </a:r>
            <a:r>
              <a:rPr lang="es-EC" sz="1200" dirty="0" err="1" smtClean="0">
                <a:latin typeface="Helvetica Neue"/>
                <a:cs typeface="Helvetica Neue"/>
              </a:rPr>
              <a:t>K</a:t>
            </a:r>
            <a:r>
              <a:rPr lang="es-EC" sz="1200" dirty="0" err="1" smtClean="0">
                <a:latin typeface="Helvetica Neue"/>
                <a:cs typeface="Helvetica Neue"/>
              </a:rPr>
              <a:t>irvy</a:t>
            </a:r>
            <a:r>
              <a:rPr lang="es-EC" sz="1200" dirty="0" smtClean="0">
                <a:latin typeface="Helvetica Neue"/>
                <a:cs typeface="Helvetica Neue"/>
              </a:rPr>
              <a:t>  </a:t>
            </a:r>
            <a:r>
              <a:rPr lang="es-EC" sz="1200" dirty="0" smtClean="0">
                <a:latin typeface="Helvetica Neue"/>
                <a:cs typeface="Helvetica Neue"/>
              </a:rPr>
              <a:t>(2013)</a:t>
            </a:r>
            <a:endParaRPr lang="es-EC" sz="1200" dirty="0">
              <a:latin typeface="Helvetica Neue"/>
              <a:cs typeface="Helvetica Neue"/>
            </a:endParaRPr>
          </a:p>
        </p:txBody>
      </p:sp>
      <p:sp>
        <p:nvSpPr>
          <p:cNvPr id="16" name="CuadroTexto 3"/>
          <p:cNvSpPr txBox="1"/>
          <p:nvPr/>
        </p:nvSpPr>
        <p:spPr>
          <a:xfrm>
            <a:off x="5715008" y="2786058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err="1" smtClean="0">
                <a:latin typeface="Helvetica Neue"/>
                <a:cs typeface="Helvetica Neue"/>
              </a:rPr>
              <a:t>Espin</a:t>
            </a:r>
            <a:r>
              <a:rPr lang="es-EC" sz="1200" dirty="0" smtClean="0">
                <a:latin typeface="Helvetica Neue"/>
                <a:cs typeface="Helvetica Neue"/>
              </a:rPr>
              <a:t> A., Guano F. (2013)</a:t>
            </a:r>
            <a:endParaRPr lang="es-EC" sz="1200" dirty="0">
              <a:latin typeface="Helvetica Neue"/>
              <a:cs typeface="Helvetica Neue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9" cstate="print"/>
          <a:srcRect l="16476" t="38701" r="16365" b="16812"/>
          <a:stretch/>
        </p:blipFill>
        <p:spPr bwMode="auto">
          <a:xfrm>
            <a:off x="5643570" y="3286124"/>
            <a:ext cx="2286016" cy="111545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31326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JUSTIFICACIÓN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285852" y="1571612"/>
            <a:ext cx="67866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A partir del 2016</a:t>
            </a:r>
            <a:r>
              <a:rPr lang="es-EC" sz="1600" dirty="0" smtClean="0">
                <a:latin typeface="Helvetica Neue"/>
                <a:cs typeface="Helvetica Neue"/>
              </a:rPr>
              <a:t>, la Estación científica Pedro Vicente Maldonado contará con el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estatus de permanente</a:t>
            </a:r>
            <a:r>
              <a:rPr lang="es-EC" sz="1600" dirty="0" smtClean="0">
                <a:latin typeface="Helvetica Neue"/>
                <a:cs typeface="Helvetica Neue"/>
              </a:rPr>
              <a:t>, logrando:</a:t>
            </a:r>
          </a:p>
          <a:p>
            <a:endParaRPr lang="es-EC" sz="1600" dirty="0" smtClean="0">
              <a:latin typeface="Helvetica Neue"/>
              <a:cs typeface="Helvetica Neue"/>
            </a:endParaRPr>
          </a:p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Impulsar estratégicamente </a:t>
            </a:r>
            <a:r>
              <a:rPr lang="es-EC" sz="1600" dirty="0" smtClean="0">
                <a:latin typeface="Helvetica Neue"/>
                <a:cs typeface="Helvetica Neue"/>
              </a:rPr>
              <a:t>al Sistema Nacional para el Desarrollo del Conocimiento Antártico.</a:t>
            </a:r>
          </a:p>
          <a:p>
            <a:endParaRPr lang="es-EC" sz="1600" dirty="0" smtClean="0">
              <a:latin typeface="Helvetica Neue"/>
              <a:cs typeface="Helvetica Neue"/>
            </a:endParaRPr>
          </a:p>
          <a:p>
            <a:r>
              <a:rPr lang="es-EC" sz="1600" dirty="0" smtClean="0">
                <a:latin typeface="Helvetica Neue"/>
                <a:cs typeface="Helvetica Neue"/>
              </a:rPr>
              <a:t>Considerar al Ecuador como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referente competitivo </a:t>
            </a:r>
            <a:r>
              <a:rPr lang="es-EC" sz="1600" dirty="0" smtClean="0">
                <a:latin typeface="Helvetica Neue"/>
                <a:cs typeface="Helvetica Neue"/>
              </a:rPr>
              <a:t>para la promoción de la investigación científica antártica.</a:t>
            </a:r>
          </a:p>
          <a:p>
            <a:endParaRPr lang="es-EC" sz="1600" dirty="0" smtClean="0">
              <a:latin typeface="Helvetica Neue"/>
              <a:cs typeface="Helvetica Neue"/>
            </a:endParaRPr>
          </a:p>
          <a:p>
            <a:r>
              <a:rPr lang="es-EC" sz="1600" dirty="0" smtClean="0">
                <a:latin typeface="Helvetica Neue"/>
                <a:cs typeface="Helvetica Neue"/>
              </a:rPr>
              <a:t>Generar programas, planes y proyectos que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consoliden la proyección geopolítica</a:t>
            </a:r>
            <a:r>
              <a:rPr lang="es-EC" sz="1600" dirty="0" smtClean="0">
                <a:latin typeface="Helvetica Neue"/>
                <a:cs typeface="Helvetica Neue"/>
              </a:rPr>
              <a:t> del país en la Antártida.</a:t>
            </a:r>
          </a:p>
          <a:p>
            <a:endParaRPr lang="es-EC" sz="1600" dirty="0" smtClean="0">
              <a:latin typeface="Helvetica Neue"/>
              <a:cs typeface="Helvetica Neue"/>
            </a:endParaRPr>
          </a:p>
          <a:p>
            <a:r>
              <a:rPr lang="es-EC" sz="1600" dirty="0" smtClean="0">
                <a:latin typeface="Helvetica Neue"/>
                <a:cs typeface="Helvetica Neue"/>
              </a:rPr>
              <a:t>Demostrar que Ecuador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posee la capacidad logística e investigativa </a:t>
            </a:r>
            <a:r>
              <a:rPr lang="es-EC" sz="1600" dirty="0" smtClean="0">
                <a:latin typeface="Helvetica Neue"/>
                <a:cs typeface="Helvetica Neue"/>
              </a:rPr>
              <a:t>a nivel mundial.</a:t>
            </a:r>
          </a:p>
          <a:p>
            <a:endParaRPr lang="es-EC" sz="1600" dirty="0" smtClean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00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JUSTIFICACIÓN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1643042" y="1643050"/>
            <a:ext cx="62151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Helvetica Neue"/>
              </a:rPr>
              <a:t>Las técnicas y métodos de </a:t>
            </a:r>
            <a:r>
              <a:rPr lang="es-EC" sz="1600" dirty="0" err="1" smtClean="0">
                <a:latin typeface="Helvetica Neue"/>
              </a:rPr>
              <a:t>modelamiento</a:t>
            </a:r>
            <a:r>
              <a:rPr lang="es-EC" sz="1600" dirty="0" smtClean="0">
                <a:latin typeface="Helvetica Neue"/>
              </a:rPr>
              <a:t> 3D han alcanzado de manera eficaz la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representación grafica a detalle de la realidad</a:t>
            </a:r>
            <a:r>
              <a:rPr lang="es-EC" sz="1600" dirty="0" smtClean="0">
                <a:latin typeface="Helvetica Neue"/>
              </a:rPr>
              <a:t>. </a:t>
            </a:r>
            <a:endParaRPr lang="es-EC" sz="1600" dirty="0">
              <a:latin typeface="Helvetica Neue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714480" y="2500306"/>
            <a:ext cx="6072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Helvetica Neue"/>
              </a:rPr>
              <a:t>Las nuevas plataformas informáticas de diseño permiten </a:t>
            </a:r>
            <a:r>
              <a:rPr lang="es-EC" sz="1600" dirty="0" smtClean="0">
                <a:latin typeface="Helvetica Neue"/>
              </a:rPr>
              <a:t>a los usuarios a acceder a información espacial tridimensional empleada en proyectos vinculados al desarrollo social y científico. </a:t>
            </a:r>
            <a:endParaRPr lang="es-EC" sz="1600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929066"/>
            <a:ext cx="2868953" cy="136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3571876"/>
            <a:ext cx="442344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042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29602"/>
            <a:ext cx="3923928" cy="511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8064" y="548680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Helvetica Neue"/>
                <a:cs typeface="Helvetica Neue"/>
              </a:rPr>
              <a:t>DEFINICIÓN DEL PROBLEMA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1743550" y="1643050"/>
            <a:ext cx="6500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latin typeface="Helvetica Neue"/>
              </a:rPr>
              <a:t>Limitada difusión de las actividades y el  valor Estratégico de la Estación “Pedro Vicente Maldonado” </a:t>
            </a:r>
            <a:endParaRPr lang="es-EC" sz="1600" dirty="0">
              <a:latin typeface="Helvetica Neue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314922" y="2571744"/>
            <a:ext cx="3357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Times New Roman" pitchFamily="18" charset="0"/>
                <a:cs typeface="Arial" pitchFamily="34" charset="0"/>
              </a:rPr>
              <a:t>Usuarios </a:t>
            </a: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desinformados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43550" y="30003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Débil participación </a:t>
            </a:r>
            <a:r>
              <a:rPr lang="es-EC" sz="1600" dirty="0" smtClean="0">
                <a:latin typeface="Helvetica Neue"/>
              </a:rPr>
              <a:t>de la ciudadanía ecuatoriana frente al Tratado Antártico</a:t>
            </a:r>
            <a:endParaRPr lang="es-EC" sz="1600" dirty="0">
              <a:latin typeface="Helvetica Neue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743550" y="3714752"/>
            <a:ext cx="4857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Desconocimiento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Times New Roman" pitchFamily="18" charset="0"/>
                <a:cs typeface="Arial" pitchFamily="34" charset="0"/>
              </a:rPr>
              <a:t> de la misión y la visión de la Estación en la Antártida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757800" y="4500570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C" sz="16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Desaprovechamiento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Times New Roman" pitchFamily="18" charset="0"/>
                <a:cs typeface="Arial" pitchFamily="34" charset="0"/>
              </a:rPr>
              <a:t> de toda la capacidad tecnológica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4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500042"/>
            <a:ext cx="3923928" cy="511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8064" y="142852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Helvetica Neue"/>
                <a:cs typeface="Helvetica Neue"/>
              </a:rPr>
              <a:t>DESCRIPCIÓN </a:t>
            </a:r>
            <a:endParaRPr lang="es-ES" b="1" dirty="0">
              <a:latin typeface="Helvetica Neue"/>
              <a:cs typeface="Helvetica Neue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5641660"/>
            <a:ext cx="9252520" cy="12437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551218"/>
            <a:ext cx="4032448" cy="10658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148064" y="500042"/>
            <a:ext cx="399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Helvetica Neue"/>
                <a:cs typeface="Helvetica Neue"/>
              </a:rPr>
              <a:t>Área de estudio </a:t>
            </a:r>
            <a:endParaRPr lang="es-ES" sz="1400" dirty="0">
              <a:latin typeface="Helvetica Neue"/>
              <a:cs typeface="Helvetica Neue"/>
            </a:endParaRPr>
          </a:p>
        </p:txBody>
      </p:sp>
      <p:sp>
        <p:nvSpPr>
          <p:cNvPr id="11" name="5 Rectángulo"/>
          <p:cNvSpPr/>
          <p:nvPr/>
        </p:nvSpPr>
        <p:spPr>
          <a:xfrm>
            <a:off x="642910" y="785794"/>
            <a:ext cx="37147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rgbClr val="F79646"/>
                </a:solidFill>
                <a:latin typeface="Helvetica Neue"/>
                <a:cs typeface="Helvetica Neue"/>
              </a:rPr>
              <a:t>La Base Científica Pedro Vicente Maldonado </a:t>
            </a:r>
          </a:p>
          <a:p>
            <a:r>
              <a:rPr lang="es-EC" sz="1400" dirty="0" smtClean="0">
                <a:latin typeface="Helvetica Neue"/>
                <a:cs typeface="Helvetica Neue"/>
              </a:rPr>
              <a:t>es un centro de investigación operado por el Ecuador, se encuentra ubicada en la Isla de Greenwich, en punta Fort </a:t>
            </a:r>
            <a:r>
              <a:rPr lang="es-EC" sz="1400" dirty="0" err="1" smtClean="0">
                <a:latin typeface="Helvetica Neue"/>
                <a:cs typeface="Helvetica Neue"/>
              </a:rPr>
              <a:t>Willian</a:t>
            </a:r>
            <a:r>
              <a:rPr lang="es-EC" sz="1400" dirty="0" smtClean="0">
                <a:latin typeface="Helvetica Neue"/>
                <a:cs typeface="Helvetica Neue"/>
              </a:rPr>
              <a:t>.</a:t>
            </a:r>
          </a:p>
        </p:txBody>
      </p:sp>
      <p:pic>
        <p:nvPicPr>
          <p:cNvPr id="1026" name="Picture 2" descr="C:\Users\pcoronel\Desktop\DOCUMENTOS TESIS\UBICACION_ANTARTIDA.jpg"/>
          <p:cNvPicPr>
            <a:picLocks noChangeAspect="1" noChangeArrowheads="1"/>
          </p:cNvPicPr>
          <p:nvPr/>
        </p:nvPicPr>
        <p:blipFill>
          <a:blip r:embed="rId5"/>
          <a:srcRect l="28125" t="5908" r="28125" b="5908"/>
          <a:stretch>
            <a:fillRect/>
          </a:stretch>
        </p:blipFill>
        <p:spPr bwMode="auto">
          <a:xfrm>
            <a:off x="642910" y="2214554"/>
            <a:ext cx="3692794" cy="3429024"/>
          </a:xfrm>
          <a:prstGeom prst="rect">
            <a:avLst/>
          </a:prstGeom>
          <a:noFill/>
        </p:spPr>
      </p:pic>
      <p:pic>
        <p:nvPicPr>
          <p:cNvPr id="1027" name="Picture 3" descr="C:\Users\pcoronel\Desktop\DOCUMENTOS TESIS\MAPA ISLA GREENWICH.jpg"/>
          <p:cNvPicPr>
            <a:picLocks noChangeAspect="1" noChangeArrowheads="1"/>
          </p:cNvPicPr>
          <p:nvPr/>
        </p:nvPicPr>
        <p:blipFill>
          <a:blip r:embed="rId6" cstate="print"/>
          <a:srcRect l="5729" t="2083" r="4924" b="3125"/>
          <a:stretch>
            <a:fillRect/>
          </a:stretch>
        </p:blipFill>
        <p:spPr bwMode="auto">
          <a:xfrm>
            <a:off x="5500694" y="1071546"/>
            <a:ext cx="2614159" cy="2143140"/>
          </a:xfrm>
          <a:prstGeom prst="rect">
            <a:avLst/>
          </a:prstGeom>
          <a:noFill/>
        </p:spPr>
      </p:pic>
      <p:pic>
        <p:nvPicPr>
          <p:cNvPr id="1028" name="Picture 4" descr="C:\Users\pcoronel\Desktop\DOCUMENTOS TESIS\MAPA PUNTA FORT WILLIAM.jpg"/>
          <p:cNvPicPr>
            <a:picLocks noChangeAspect="1" noChangeArrowheads="1"/>
          </p:cNvPicPr>
          <p:nvPr/>
        </p:nvPicPr>
        <p:blipFill>
          <a:blip r:embed="rId7" cstate="print"/>
          <a:srcRect l="5729" r="4924" b="3295"/>
          <a:stretch>
            <a:fillRect/>
          </a:stretch>
        </p:blipFill>
        <p:spPr bwMode="auto">
          <a:xfrm>
            <a:off x="5500694" y="3429000"/>
            <a:ext cx="2647865" cy="2214578"/>
          </a:xfrm>
          <a:prstGeom prst="rect">
            <a:avLst/>
          </a:prstGeom>
          <a:noFill/>
        </p:spPr>
      </p:pic>
      <p:cxnSp>
        <p:nvCxnSpPr>
          <p:cNvPr id="17" name="16 Conector recto de flecha"/>
          <p:cNvCxnSpPr/>
          <p:nvPr/>
        </p:nvCxnSpPr>
        <p:spPr>
          <a:xfrm flipV="1">
            <a:off x="2285984" y="2000240"/>
            <a:ext cx="4572032" cy="25717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rot="5400000">
            <a:off x="5965041" y="2964653"/>
            <a:ext cx="2071702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6211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2328</Words>
  <Application>Microsoft Macintosh PowerPoint</Application>
  <PresentationFormat>Presentación en pantalla (4:3)</PresentationFormat>
  <Paragraphs>446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CREACIÓN DE UN AMBIENTE VIRTUAL A PARTIR DE PLANOS ARQUITECTÓNICOS DE LA NUEVA ESTACION PERMANENTE PEDRO VICENTE MALDONADO EN LA ANTÁRTIDA</dc:title>
  <dc:creator>usuario</dc:creator>
  <cp:lastModifiedBy>usuario</cp:lastModifiedBy>
  <cp:revision>119</cp:revision>
  <dcterms:created xsi:type="dcterms:W3CDTF">2014-08-23T17:13:44Z</dcterms:created>
  <dcterms:modified xsi:type="dcterms:W3CDTF">2014-09-04T01:16:18Z</dcterms:modified>
</cp:coreProperties>
</file>