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sldIdLst>
    <p:sldId id="256" r:id="rId2"/>
    <p:sldId id="257" r:id="rId3"/>
    <p:sldId id="258" r:id="rId4"/>
    <p:sldId id="259" r:id="rId5"/>
    <p:sldId id="261" r:id="rId6"/>
    <p:sldId id="262" r:id="rId7"/>
    <p:sldId id="264" r:id="rId8"/>
    <p:sldId id="266" r:id="rId9"/>
    <p:sldId id="269" r:id="rId10"/>
    <p:sldId id="282" r:id="rId11"/>
    <p:sldId id="285" r:id="rId12"/>
    <p:sldId id="295" r:id="rId13"/>
    <p:sldId id="286" r:id="rId14"/>
    <p:sldId id="288" r:id="rId15"/>
    <p:sldId id="289" r:id="rId16"/>
    <p:sldId id="290" r:id="rId17"/>
    <p:sldId id="291" r:id="rId18"/>
    <p:sldId id="292" r:id="rId19"/>
    <p:sldId id="293" r:id="rId20"/>
    <p:sldId id="294" r:id="rId2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0" d="100"/>
          <a:sy n="70" d="100"/>
        </p:scale>
        <p:origin x="-13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66D4E-C137-4D28-97DD-9BDC77D70E22}" type="datetimeFigureOut">
              <a:rPr lang="es-EC" smtClean="0"/>
              <a:t>26/08/2014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61317-315D-487C-B350-7E26B6B4C44A}" type="slidenum">
              <a:rPr lang="es-EC" smtClean="0"/>
              <a:t>‹Nº›</a:t>
            </a:fld>
            <a:endParaRPr lang="es-EC"/>
          </a:p>
        </p:txBody>
      </p:sp>
    </p:spTree>
    <p:extLst>
      <p:ext uri="{BB962C8B-B14F-4D97-AF65-F5344CB8AC3E}">
        <p14:creationId xmlns:p14="http://schemas.microsoft.com/office/powerpoint/2010/main" val="202271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6B61317-315D-487C-B350-7E26B6B4C44A}" type="slidenum">
              <a:rPr lang="es-EC" smtClean="0"/>
              <a:t>19</a:t>
            </a:fld>
            <a:endParaRPr lang="es-EC"/>
          </a:p>
        </p:txBody>
      </p:sp>
    </p:spTree>
    <p:extLst>
      <p:ext uri="{BB962C8B-B14F-4D97-AF65-F5344CB8AC3E}">
        <p14:creationId xmlns:p14="http://schemas.microsoft.com/office/powerpoint/2010/main" val="233503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3FC7BB5-36D4-411E-8A10-C5C0C041F557}" type="slidenum">
              <a:rPr lang="es-EC" smtClean="0"/>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3FC7BB5-36D4-411E-8A10-C5C0C041F557}"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3FC7BB5-36D4-411E-8A10-C5C0C041F557}" type="slidenum">
              <a:rPr lang="es-EC" smtClean="0"/>
              <a:t>‹Nº›</a:t>
            </a:fld>
            <a:endParaRPr lang="es-EC"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3FC7BB5-36D4-411E-8A10-C5C0C041F557}" type="slidenum">
              <a:rPr lang="es-EC" smtClean="0"/>
              <a:t>‹Nº›</a:t>
            </a:fld>
            <a:endParaRPr lang="es-EC"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3FC7BB5-36D4-411E-8A10-C5C0C041F557}" type="slidenum">
              <a:rPr lang="es-EC" smtClean="0"/>
              <a:t>‹Nº›</a:t>
            </a:fld>
            <a:endParaRPr lang="es-EC"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3FC7BB5-36D4-411E-8A10-C5C0C041F557}" type="slidenum">
              <a:rPr lang="es-EC" smtClean="0"/>
              <a:t>‹Nº›</a:t>
            </a:fld>
            <a:endParaRPr lang="es-EC" dirty="0"/>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53FC7BB5-36D4-411E-8A10-C5C0C041F557}" type="slidenum">
              <a:rPr lang="es-EC" smtClean="0"/>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53FC7BB5-36D4-411E-8A10-C5C0C041F557}"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53FC7BB5-36D4-411E-8A10-C5C0C041F557}"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3FC7BB5-36D4-411E-8A10-C5C0C041F557}" type="slidenum">
              <a:rPr lang="es-EC" smtClean="0"/>
              <a:t>‹Nº›</a:t>
            </a:fld>
            <a:endParaRPr lang="es-EC"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131547A-AC04-4038-A796-19C908A878F7}" type="datetimeFigureOut">
              <a:rPr lang="es-EC" smtClean="0"/>
              <a:t>26/08/2014</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3FC7BB5-36D4-411E-8A10-C5C0C041F557}" type="slidenum">
              <a:rPr lang="es-EC" smtClean="0"/>
              <a:t>‹Nº›</a:t>
            </a:fld>
            <a:endParaRPr lang="es-EC"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131547A-AC04-4038-A796-19C908A878F7}" type="datetimeFigureOut">
              <a:rPr lang="es-EC" smtClean="0"/>
              <a:t>26/08/2014</a:t>
            </a:fld>
            <a:endParaRPr lang="es-EC"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3FC7BB5-36D4-411E-8A10-C5C0C041F557}" type="slidenum">
              <a:rPr lang="es-EC" smtClean="0"/>
              <a:t>‹Nº›</a:t>
            </a:fld>
            <a:endParaRPr lang="es-EC"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348880"/>
            <a:ext cx="8136904" cy="1872208"/>
          </a:xfrm>
        </p:spPr>
        <p:txBody>
          <a:bodyPr>
            <a:noAutofit/>
          </a:bodyPr>
          <a:lstStyle/>
          <a:p>
            <a:r>
              <a:rPr lang="es-EC" sz="2000" b="1" dirty="0" smtClean="0">
                <a:latin typeface="Times New Roman" pitchFamily="18" charset="0"/>
                <a:cs typeface="Times New Roman" pitchFamily="18" charset="0"/>
              </a:rPr>
              <a:t>PROYECTO DE TESIS</a:t>
            </a:r>
            <a:br>
              <a:rPr lang="es-EC" sz="2000" b="1" dirty="0" smtClean="0">
                <a:latin typeface="Times New Roman" pitchFamily="18" charset="0"/>
                <a:cs typeface="Times New Roman" pitchFamily="18" charset="0"/>
              </a:rPr>
            </a:br>
            <a:r>
              <a:rPr lang="es-EC" sz="2000" b="1" dirty="0" smtClean="0">
                <a:latin typeface="Times New Roman" pitchFamily="18" charset="0"/>
                <a:cs typeface="Times New Roman" pitchFamily="18" charset="0"/>
              </a:rPr>
              <a:t/>
            </a:r>
            <a:br>
              <a:rPr lang="es-EC" sz="2000" b="1" dirty="0" smtClean="0">
                <a:latin typeface="Times New Roman" pitchFamily="18" charset="0"/>
                <a:cs typeface="Times New Roman" pitchFamily="18" charset="0"/>
              </a:rPr>
            </a:br>
            <a:r>
              <a:rPr lang="es-EC" sz="2000" b="1" dirty="0" smtClean="0">
                <a:latin typeface="Times New Roman" pitchFamily="18" charset="0"/>
                <a:cs typeface="Times New Roman" pitchFamily="18" charset="0"/>
              </a:rPr>
              <a:t>TEMA: INGENIERÍA </a:t>
            </a:r>
            <a:r>
              <a:rPr lang="es-EC" sz="2000" b="1" dirty="0">
                <a:latin typeface="Times New Roman" pitchFamily="18" charset="0"/>
                <a:cs typeface="Times New Roman" pitchFamily="18" charset="0"/>
              </a:rPr>
              <a:t>CONCEPTUAL, BÁSICA Y DE DETALLE DE UN SISTEMA PARA CORTE REGULABLE EN LAS PALANQUILLAS IMPORTADAS DE LA EMPRESA ACEROS NACIONALES DEL ECUADOR </a:t>
            </a:r>
            <a:endParaRPr lang="es-EC" sz="2000" dirty="0">
              <a:latin typeface="Times New Roman" pitchFamily="18" charset="0"/>
              <a:cs typeface="Times New Roman" pitchFamily="18" charset="0"/>
            </a:endParaRPr>
          </a:p>
        </p:txBody>
      </p:sp>
      <p:sp>
        <p:nvSpPr>
          <p:cNvPr id="3" name="2 Subtítulo"/>
          <p:cNvSpPr>
            <a:spLocks noGrp="1"/>
          </p:cNvSpPr>
          <p:nvPr>
            <p:ph type="subTitle" idx="1"/>
          </p:nvPr>
        </p:nvSpPr>
        <p:spPr>
          <a:xfrm>
            <a:off x="1371598" y="4437112"/>
            <a:ext cx="6400800" cy="1752600"/>
          </a:xfrm>
        </p:spPr>
        <p:txBody>
          <a:bodyPr>
            <a:normAutofit/>
          </a:bodyPr>
          <a:lstStyle/>
          <a:p>
            <a:r>
              <a:rPr lang="es-ES" sz="1600" b="1" dirty="0" smtClean="0">
                <a:solidFill>
                  <a:schemeClr val="tx1"/>
                </a:solidFill>
                <a:latin typeface="Times New Roman" pitchFamily="18" charset="0"/>
                <a:cs typeface="Times New Roman" pitchFamily="18" charset="0"/>
              </a:rPr>
              <a:t>AUTOR: JOSÉ MIGUEL CALLE CARRIÓN</a:t>
            </a:r>
          </a:p>
          <a:p>
            <a:endParaRPr lang="es-ES" sz="1600" b="1" dirty="0">
              <a:solidFill>
                <a:schemeClr val="tx1"/>
              </a:solidFill>
              <a:latin typeface="Times New Roman" pitchFamily="18" charset="0"/>
              <a:cs typeface="Times New Roman" pitchFamily="18" charset="0"/>
            </a:endParaRPr>
          </a:p>
          <a:p>
            <a:r>
              <a:rPr lang="es-ES" sz="1600" b="1" dirty="0" smtClean="0">
                <a:solidFill>
                  <a:schemeClr val="tx1"/>
                </a:solidFill>
                <a:latin typeface="Times New Roman" pitchFamily="18" charset="0"/>
                <a:cs typeface="Times New Roman" pitchFamily="18" charset="0"/>
              </a:rPr>
              <a:t>DIRECTOR: ING. BORYS CULQUI</a:t>
            </a:r>
          </a:p>
          <a:p>
            <a:endParaRPr lang="es-ES" sz="1600" b="1" dirty="0">
              <a:solidFill>
                <a:schemeClr val="tx1"/>
              </a:solidFill>
              <a:latin typeface="Times New Roman" pitchFamily="18" charset="0"/>
              <a:cs typeface="Times New Roman" pitchFamily="18" charset="0"/>
            </a:endParaRPr>
          </a:p>
          <a:p>
            <a:r>
              <a:rPr lang="es-ES" sz="1600" b="1" dirty="0" smtClean="0">
                <a:solidFill>
                  <a:schemeClr val="tx1"/>
                </a:solidFill>
                <a:latin typeface="Times New Roman" pitchFamily="18" charset="0"/>
                <a:cs typeface="Times New Roman" pitchFamily="18" charset="0"/>
              </a:rPr>
              <a:t>CODIRECTOR: ING. FERNANDO OLMEDO</a:t>
            </a:r>
            <a:endParaRPr lang="es-EC" sz="1600" b="1" dirty="0">
              <a:solidFill>
                <a:schemeClr val="tx1"/>
              </a:solidFill>
              <a:latin typeface="Times New Roman" pitchFamily="18" charset="0"/>
              <a:cs typeface="Times New Roman"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904656" cy="1675760"/>
          </a:xfrm>
          <a:prstGeom prst="rect">
            <a:avLst/>
          </a:prstGeom>
          <a:noFill/>
          <a:ln>
            <a:noFill/>
          </a:ln>
        </p:spPr>
      </p:pic>
    </p:spTree>
    <p:extLst>
      <p:ext uri="{BB962C8B-B14F-4D97-AF65-F5344CB8AC3E}">
        <p14:creationId xmlns:p14="http://schemas.microsoft.com/office/powerpoint/2010/main" val="115533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7544" y="332656"/>
            <a:ext cx="8229600" cy="6048672"/>
          </a:xfrm>
        </p:spPr>
        <p:txBody>
          <a:bodyPr/>
          <a:lstStyle/>
          <a:p>
            <a:pPr marL="0" indent="0" algn="ctr">
              <a:buNone/>
            </a:pPr>
            <a:r>
              <a:rPr lang="es-EC" b="1" dirty="0" smtClean="0">
                <a:latin typeface="Times New Roman" pitchFamily="18" charset="0"/>
                <a:cs typeface="Times New Roman" pitchFamily="18" charset="0"/>
              </a:rPr>
              <a:t>Factores </a:t>
            </a:r>
            <a:r>
              <a:rPr lang="es-EC" b="1" dirty="0">
                <a:latin typeface="Times New Roman" pitchFamily="18" charset="0"/>
                <a:cs typeface="Times New Roman" pitchFamily="18" charset="0"/>
              </a:rPr>
              <a:t>de </a:t>
            </a:r>
            <a:r>
              <a:rPr lang="es-EC" b="1" dirty="0" smtClean="0">
                <a:latin typeface="Times New Roman" pitchFamily="18" charset="0"/>
                <a:cs typeface="Times New Roman" pitchFamily="18" charset="0"/>
              </a:rPr>
              <a:t>seguridad</a:t>
            </a:r>
          </a:p>
          <a:p>
            <a:pPr marL="0" indent="0">
              <a:buNone/>
            </a:pP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496185634"/>
              </p:ext>
            </p:extLst>
          </p:nvPr>
        </p:nvGraphicFramePr>
        <p:xfrm>
          <a:off x="2079348" y="980726"/>
          <a:ext cx="5516987" cy="5284409"/>
        </p:xfrm>
        <a:graphic>
          <a:graphicData uri="http://schemas.openxmlformats.org/drawingml/2006/table">
            <a:tbl>
              <a:tblPr firstRow="1" firstCol="1" bandRow="1">
                <a:tableStyleId>{5C22544A-7EE6-4342-B048-85BDC9FD1C3A}</a:tableStyleId>
              </a:tblPr>
              <a:tblGrid>
                <a:gridCol w="1200517"/>
                <a:gridCol w="1015521"/>
                <a:gridCol w="1200517"/>
                <a:gridCol w="923024"/>
                <a:gridCol w="1177408"/>
              </a:tblGrid>
              <a:tr h="754395">
                <a:tc>
                  <a:txBody>
                    <a:bodyPr/>
                    <a:lstStyle/>
                    <a:p>
                      <a:pPr algn="ctr">
                        <a:spcAft>
                          <a:spcPts val="0"/>
                        </a:spcAft>
                      </a:pPr>
                      <a:r>
                        <a:rPr lang="es-EC" sz="900" dirty="0">
                          <a:effectLst/>
                          <a:latin typeface="Times New Roman" pitchFamily="18" charset="0"/>
                          <a:cs typeface="Times New Roman" pitchFamily="18" charset="0"/>
                        </a:rPr>
                        <a:t>ELEMENTO</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NOMINACIÓN</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FACTOR DE SEGURIDAD CALCULADO DE CADA ELEMENTO</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FACTOR DE SEGURIDAD NOMINAL DE CADA ELEMENTO</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CONCLUSIONES</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202385">
                <a:tc>
                  <a:txBody>
                    <a:bodyPr/>
                    <a:lstStyle/>
                    <a:p>
                      <a:pPr algn="ctr">
                        <a:spcAft>
                          <a:spcPts val="0"/>
                        </a:spcAft>
                      </a:pPr>
                      <a:r>
                        <a:rPr lang="es-EC" sz="900" dirty="0">
                          <a:effectLst/>
                          <a:latin typeface="Times New Roman" pitchFamily="18" charset="0"/>
                          <a:cs typeface="Times New Roman" pitchFamily="18" charset="0"/>
                        </a:rPr>
                        <a:t>Perno de anclaje</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FS1</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1,8</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Sin novedad</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202385">
                <a:tc>
                  <a:txBody>
                    <a:bodyPr/>
                    <a:lstStyle/>
                    <a:p>
                      <a:pPr algn="ctr">
                        <a:spcAft>
                          <a:spcPts val="0"/>
                        </a:spcAft>
                      </a:pPr>
                      <a:r>
                        <a:rPr lang="es-EC" sz="900" dirty="0">
                          <a:effectLst/>
                          <a:latin typeface="Times New Roman" pitchFamily="18" charset="0"/>
                          <a:cs typeface="Times New Roman" pitchFamily="18" charset="0"/>
                        </a:rPr>
                        <a:t>Viga IPE 500</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FS2</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1,8</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Sin novedad</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202385">
                <a:tc>
                  <a:txBody>
                    <a:bodyPr/>
                    <a:lstStyle/>
                    <a:p>
                      <a:pPr algn="ctr">
                        <a:spcAft>
                          <a:spcPts val="0"/>
                        </a:spcAft>
                      </a:pPr>
                      <a:r>
                        <a:rPr lang="es-EC" sz="900" dirty="0">
                          <a:effectLst/>
                          <a:latin typeface="Times New Roman" pitchFamily="18" charset="0"/>
                          <a:cs typeface="Times New Roman" pitchFamily="18" charset="0"/>
                        </a:rPr>
                        <a:t>Perno de topes</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FS3</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1,8</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Sin novedad</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1659671">
                <a:tc>
                  <a:txBody>
                    <a:bodyPr/>
                    <a:lstStyle/>
                    <a:p>
                      <a:pPr algn="ctr">
                        <a:spcAft>
                          <a:spcPts val="0"/>
                        </a:spcAft>
                      </a:pPr>
                      <a:r>
                        <a:rPr lang="es-EC" sz="900" dirty="0">
                          <a:effectLst/>
                          <a:latin typeface="Times New Roman" pitchFamily="18" charset="0"/>
                          <a:cs typeface="Times New Roman" pitchFamily="18" charset="0"/>
                        </a:rPr>
                        <a:t>Vigas soporte máquina oxicorte  (Influye en la distancia entre la boquilla de corte y la palanquilla)</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FS4</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3,22</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Es alto, pero por motivo del sistema de corte, para que la máquina de oxicorte no se acerque mucho a las palanquillas, cumple con lo establecido.</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1056154">
                <a:tc>
                  <a:txBody>
                    <a:bodyPr/>
                    <a:lstStyle/>
                    <a:p>
                      <a:pPr algn="ctr">
                        <a:spcAft>
                          <a:spcPts val="0"/>
                        </a:spcAft>
                      </a:pPr>
                      <a:r>
                        <a:rPr lang="es-EC" sz="900" dirty="0">
                          <a:effectLst/>
                          <a:latin typeface="Times New Roman" pitchFamily="18" charset="0"/>
                          <a:cs typeface="Times New Roman" pitchFamily="18" charset="0"/>
                        </a:rPr>
                        <a:t>Cable tensor</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4,88</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3,5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El cable tensor seleccionado </a:t>
                      </a:r>
                      <a:r>
                        <a:rPr lang="es-EC" sz="900" dirty="0" smtClean="0">
                          <a:effectLst/>
                          <a:latin typeface="Times New Roman" pitchFamily="18" charset="0"/>
                          <a:cs typeface="Times New Roman" pitchFamily="18" charset="0"/>
                        </a:rPr>
                        <a:t>cumple su diseño ya que  supera </a:t>
                      </a:r>
                      <a:r>
                        <a:rPr lang="es-EC" sz="900" dirty="0">
                          <a:effectLst/>
                          <a:latin typeface="Times New Roman" pitchFamily="18" charset="0"/>
                          <a:cs typeface="Times New Roman" pitchFamily="18" charset="0"/>
                        </a:rPr>
                        <a:t>al factor nominal de los cables tensores</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301758">
                <a:tc>
                  <a:txBody>
                    <a:bodyPr/>
                    <a:lstStyle/>
                    <a:p>
                      <a:pPr algn="ctr">
                        <a:spcAft>
                          <a:spcPts val="0"/>
                        </a:spcAft>
                      </a:pPr>
                      <a:r>
                        <a:rPr lang="es-EC" sz="900" dirty="0">
                          <a:effectLst/>
                          <a:latin typeface="Times New Roman" pitchFamily="18" charset="0"/>
                          <a:cs typeface="Times New Roman" pitchFamily="18" charset="0"/>
                        </a:rPr>
                        <a:t>Columna de soporte del cable de acero</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FS6</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1,7</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Sin novedad</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452638">
                <a:tc>
                  <a:txBody>
                    <a:bodyPr/>
                    <a:lstStyle/>
                    <a:p>
                      <a:pPr algn="ctr">
                        <a:spcAft>
                          <a:spcPts val="0"/>
                        </a:spcAft>
                      </a:pPr>
                      <a:r>
                        <a:rPr lang="es-EC" sz="900" dirty="0">
                          <a:effectLst/>
                          <a:latin typeface="Times New Roman" pitchFamily="18" charset="0"/>
                          <a:cs typeface="Times New Roman" pitchFamily="18" charset="0"/>
                        </a:rPr>
                        <a:t>Perfil de alineamiento entre apoyo</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FS7</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1,8</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Sin novedad</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r h="452638">
                <a:tc>
                  <a:txBody>
                    <a:bodyPr/>
                    <a:lstStyle/>
                    <a:p>
                      <a:pPr algn="ctr">
                        <a:spcAft>
                          <a:spcPts val="0"/>
                        </a:spcAft>
                      </a:pPr>
                      <a:r>
                        <a:rPr lang="es-EC" sz="900" dirty="0">
                          <a:effectLst/>
                          <a:latin typeface="Times New Roman" pitchFamily="18" charset="0"/>
                          <a:cs typeface="Times New Roman" pitchFamily="18" charset="0"/>
                        </a:rPr>
                        <a:t>Perfil de alineamiento entre apoyo</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FS8</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1,7</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1,5</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c>
                  <a:txBody>
                    <a:bodyPr/>
                    <a:lstStyle/>
                    <a:p>
                      <a:pPr algn="ctr">
                        <a:spcAft>
                          <a:spcPts val="0"/>
                        </a:spcAft>
                      </a:pPr>
                      <a:r>
                        <a:rPr lang="es-EC" sz="900" dirty="0">
                          <a:effectLst/>
                          <a:latin typeface="Times New Roman" pitchFamily="18" charset="0"/>
                          <a:cs typeface="Times New Roman" pitchFamily="18" charset="0"/>
                        </a:rPr>
                        <a:t>Sin novedad</a:t>
                      </a:r>
                      <a:endParaRPr lang="es-EC" sz="900" dirty="0">
                        <a:solidFill>
                          <a:srgbClr val="365F91"/>
                        </a:solidFill>
                        <a:effectLst/>
                        <a:latin typeface="Times New Roman" pitchFamily="18" charset="0"/>
                        <a:ea typeface="Times New Roman"/>
                        <a:cs typeface="Times New Roman" pitchFamily="18" charset="0"/>
                      </a:endParaRPr>
                    </a:p>
                  </a:txBody>
                  <a:tcPr marL="66234" marR="66234" marT="0" marB="0" anchor="ctr"/>
                </a:tc>
              </a:tr>
            </a:tbl>
          </a:graphicData>
        </a:graphic>
      </p:graphicFrame>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264696"/>
          </a:xfrm>
        </p:spPr>
        <p:txBody>
          <a:bodyPr>
            <a:normAutofit/>
          </a:bodyPr>
          <a:lstStyle/>
          <a:p>
            <a:pPr marL="0" indent="0" algn="ctr">
              <a:buNone/>
            </a:pPr>
            <a:r>
              <a:rPr lang="es-EC" sz="3200" b="1" dirty="0">
                <a:latin typeface="Times New Roman" pitchFamily="18" charset="0"/>
                <a:cs typeface="Times New Roman" pitchFamily="18" charset="0"/>
              </a:rPr>
              <a:t>SELECCIÓN </a:t>
            </a:r>
            <a:r>
              <a:rPr lang="es-EC" sz="3200" b="1" dirty="0" smtClean="0">
                <a:latin typeface="Times New Roman" pitchFamily="18" charset="0"/>
                <a:cs typeface="Times New Roman" pitchFamily="18" charset="0"/>
              </a:rPr>
              <a:t>MÁQUINA </a:t>
            </a:r>
            <a:r>
              <a:rPr lang="es-EC" sz="3200" b="1" dirty="0">
                <a:latin typeface="Times New Roman" pitchFamily="18" charset="0"/>
                <a:cs typeface="Times New Roman" pitchFamily="18" charset="0"/>
              </a:rPr>
              <a:t>DE </a:t>
            </a:r>
            <a:r>
              <a:rPr lang="es-EC" sz="3200" b="1" dirty="0" smtClean="0">
                <a:latin typeface="Times New Roman" pitchFamily="18" charset="0"/>
                <a:cs typeface="Times New Roman" pitchFamily="18" charset="0"/>
              </a:rPr>
              <a:t>OXICORTE</a:t>
            </a:r>
          </a:p>
          <a:p>
            <a:pPr marL="0" indent="0">
              <a:buNone/>
            </a:pPr>
            <a:r>
              <a:rPr lang="es-EC" sz="2000" dirty="0" smtClean="0">
                <a:latin typeface="Times New Roman" pitchFamily="18" charset="0"/>
                <a:cs typeface="Times New Roman" pitchFamily="18" charset="0"/>
              </a:rPr>
              <a:t>Máquina </a:t>
            </a:r>
            <a:r>
              <a:rPr lang="es-EC" sz="2000" dirty="0">
                <a:latin typeface="Times New Roman" pitchFamily="18" charset="0"/>
                <a:cs typeface="Times New Roman" pitchFamily="18" charset="0"/>
              </a:rPr>
              <a:t>de oxicorte ALL POSITION CUTTING CARRIAGE –KAT II de marca </a:t>
            </a:r>
            <a:r>
              <a:rPr lang="es-EC" sz="2000" dirty="0" smtClean="0">
                <a:latin typeface="Times New Roman" pitchFamily="18" charset="0"/>
                <a:cs typeface="Times New Roman" pitchFamily="18" charset="0"/>
              </a:rPr>
              <a:t>GULLCO,</a:t>
            </a:r>
            <a:r>
              <a:rPr lang="es-EC" sz="2000" dirty="0"/>
              <a:t> </a:t>
            </a:r>
            <a:r>
              <a:rPr lang="es-EC" sz="2000" dirty="0" smtClean="0">
                <a:latin typeface="Times New Roman" pitchFamily="18" charset="0"/>
                <a:cs typeface="Times New Roman" pitchFamily="18" charset="0"/>
              </a:rPr>
              <a:t>se </a:t>
            </a:r>
            <a:r>
              <a:rPr lang="es-EC" sz="2000" dirty="0">
                <a:latin typeface="Times New Roman" pitchFamily="18" charset="0"/>
                <a:cs typeface="Times New Roman" pitchFamily="18" charset="0"/>
              </a:rPr>
              <a:t>magnetiza a la estructura soporte </a:t>
            </a:r>
            <a:r>
              <a:rPr lang="es-EC" sz="2000" dirty="0" smtClean="0">
                <a:latin typeface="Times New Roman" pitchFamily="18" charset="0"/>
                <a:cs typeface="Times New Roman" pitchFamily="18" charset="0"/>
              </a:rPr>
              <a:t>con </a:t>
            </a:r>
            <a:r>
              <a:rPr lang="es-EC" sz="2000" dirty="0">
                <a:latin typeface="Times New Roman" pitchFamily="18" charset="0"/>
                <a:cs typeface="Times New Roman" pitchFamily="18" charset="0"/>
              </a:rPr>
              <a:t>estabilidad necesaria para el corte, su sistema de recorrido es por medio de </a:t>
            </a:r>
            <a:r>
              <a:rPr lang="es-EC" sz="2000" dirty="0" smtClean="0">
                <a:latin typeface="Times New Roman" pitchFamily="18" charset="0"/>
                <a:cs typeface="Times New Roman" pitchFamily="18" charset="0"/>
              </a:rPr>
              <a:t>permitiendo un </a:t>
            </a:r>
            <a:r>
              <a:rPr lang="es-EC" sz="2000" dirty="0">
                <a:latin typeface="Times New Roman" pitchFamily="18" charset="0"/>
                <a:cs typeface="Times New Roman" pitchFamily="18" charset="0"/>
              </a:rPr>
              <a:t>avance </a:t>
            </a:r>
            <a:r>
              <a:rPr lang="es-EC" sz="2000" dirty="0" smtClean="0">
                <a:latin typeface="Times New Roman" pitchFamily="18" charset="0"/>
                <a:cs typeface="Times New Roman" pitchFamily="18" charset="0"/>
              </a:rPr>
              <a:t>lineal,</a:t>
            </a:r>
            <a:endParaRPr lang="es-EC" sz="2000" dirty="0" smtClean="0">
              <a:latin typeface="Times New Roman" pitchFamily="18" charset="0"/>
              <a:cs typeface="Times New Roman" pitchFamily="18" charset="0"/>
            </a:endParaRPr>
          </a:p>
          <a:p>
            <a:pPr marL="0" indent="0">
              <a:buNone/>
            </a:pPr>
            <a:endParaRPr lang="es-ES" sz="2000" b="1" dirty="0">
              <a:latin typeface="Times New Roman" pitchFamily="18" charset="0"/>
              <a:cs typeface="Times New Roman" pitchFamily="18" charset="0"/>
            </a:endParaRPr>
          </a:p>
          <a:p>
            <a:pPr marL="0" indent="0">
              <a:buNone/>
            </a:pPr>
            <a:endParaRPr lang="es-ES" sz="2000" b="1" dirty="0" smtClean="0">
              <a:latin typeface="Times New Roman" pitchFamily="18" charset="0"/>
              <a:cs typeface="Times New Roman" pitchFamily="18" charset="0"/>
            </a:endParaRPr>
          </a:p>
          <a:p>
            <a:pPr marL="0" indent="0">
              <a:buNone/>
            </a:pPr>
            <a:endParaRPr lang="es-ES" sz="2000" b="1" dirty="0">
              <a:latin typeface="Times New Roman" pitchFamily="18" charset="0"/>
              <a:cs typeface="Times New Roman" pitchFamily="18" charset="0"/>
            </a:endParaRPr>
          </a:p>
          <a:p>
            <a:pPr marL="0" indent="0">
              <a:buNone/>
            </a:pPr>
            <a:endParaRPr lang="es-ES" sz="2000" b="1" dirty="0" smtClean="0">
              <a:latin typeface="Times New Roman" pitchFamily="18" charset="0"/>
              <a:cs typeface="Times New Roman" pitchFamily="18" charset="0"/>
            </a:endParaRPr>
          </a:p>
          <a:p>
            <a:pPr marL="0" indent="0">
              <a:buNone/>
            </a:pPr>
            <a:endParaRPr lang="es-ES" sz="2000" b="1" dirty="0">
              <a:latin typeface="Times New Roman" pitchFamily="18" charset="0"/>
              <a:cs typeface="Times New Roman" pitchFamily="18" charset="0"/>
            </a:endParaRPr>
          </a:p>
          <a:p>
            <a:pPr marL="0" indent="0">
              <a:buNone/>
            </a:pPr>
            <a:endParaRPr lang="es-ES" sz="2000" b="1" dirty="0" smtClean="0">
              <a:latin typeface="Times New Roman" pitchFamily="18" charset="0"/>
              <a:cs typeface="Times New Roman" pitchFamily="18" charset="0"/>
            </a:endParaRPr>
          </a:p>
          <a:p>
            <a:pPr marL="0" indent="0">
              <a:buNone/>
            </a:pPr>
            <a:endParaRPr lang="es-ES" sz="2000" b="1" dirty="0" smtClean="0">
              <a:latin typeface="Times New Roman" pitchFamily="18" charset="0"/>
              <a:cs typeface="Times New Roman" pitchFamily="18" charset="0"/>
            </a:endParaRPr>
          </a:p>
          <a:p>
            <a:pPr marL="0" indent="0">
              <a:buNone/>
            </a:pPr>
            <a:endParaRPr lang="es-ES" sz="2000" b="1" dirty="0">
              <a:latin typeface="Times New Roman" pitchFamily="18" charset="0"/>
              <a:cs typeface="Times New Roman" pitchFamily="18" charset="0"/>
            </a:endParaRPr>
          </a:p>
          <a:p>
            <a:pPr marL="0" indent="0">
              <a:buNone/>
            </a:pPr>
            <a:r>
              <a:rPr lang="es-EC" sz="2000" dirty="0">
                <a:latin typeface="Times New Roman" pitchFamily="18" charset="0"/>
                <a:cs typeface="Times New Roman" pitchFamily="18" charset="0"/>
              </a:rPr>
              <a:t>Además se eligió un adaptador </a:t>
            </a:r>
            <a:r>
              <a:rPr lang="es-EC" sz="2000" dirty="0" smtClean="0">
                <a:latin typeface="Times New Roman" pitchFamily="18" charset="0"/>
                <a:cs typeface="Times New Roman" pitchFamily="18" charset="0"/>
              </a:rPr>
              <a:t>de doble boquilla  </a:t>
            </a:r>
            <a:r>
              <a:rPr lang="es-EC" sz="2000" dirty="0" smtClean="0">
                <a:latin typeface="Times New Roman" pitchFamily="18" charset="0"/>
                <a:cs typeface="Times New Roman" pitchFamily="18" charset="0"/>
              </a:rPr>
              <a:t>para </a:t>
            </a:r>
            <a:r>
              <a:rPr lang="es-EC" sz="2000" dirty="0">
                <a:latin typeface="Times New Roman" pitchFamily="18" charset="0"/>
                <a:cs typeface="Times New Roman" pitchFamily="18" charset="0"/>
              </a:rPr>
              <a:t>precalentar </a:t>
            </a:r>
            <a:r>
              <a:rPr lang="es-EC" sz="2000" dirty="0" smtClean="0">
                <a:latin typeface="Times New Roman" pitchFamily="18" charset="0"/>
                <a:cs typeface="Times New Roman" pitchFamily="18" charset="0"/>
              </a:rPr>
              <a:t>la palanquilla siguiente </a:t>
            </a:r>
            <a:r>
              <a:rPr lang="es-EC" sz="2000" dirty="0">
                <a:latin typeface="Times New Roman" pitchFamily="18" charset="0"/>
                <a:cs typeface="Times New Roman" pitchFamily="18" charset="0"/>
              </a:rPr>
              <a:t>para el oxicorte y </a:t>
            </a:r>
            <a:r>
              <a:rPr lang="es-EC" sz="2000" dirty="0" smtClean="0">
                <a:latin typeface="Times New Roman" pitchFamily="18" charset="0"/>
                <a:cs typeface="Times New Roman" pitchFamily="18" charset="0"/>
              </a:rPr>
              <a:t>una antorcha de corte </a:t>
            </a:r>
            <a:r>
              <a:rPr lang="es-EC" sz="2000" dirty="0" smtClean="0">
                <a:latin typeface="Times New Roman" pitchFamily="18" charset="0"/>
                <a:cs typeface="Times New Roman" pitchFamily="18" charset="0"/>
              </a:rPr>
              <a:t>de </a:t>
            </a:r>
            <a:r>
              <a:rPr lang="es-EC" sz="2000" dirty="0" smtClean="0">
                <a:latin typeface="Times New Roman" pitchFamily="18" charset="0"/>
                <a:cs typeface="Times New Roman" pitchFamily="18" charset="0"/>
              </a:rPr>
              <a:t>500mm de </a:t>
            </a:r>
            <a:r>
              <a:rPr lang="es-EC" sz="2000" dirty="0" smtClean="0">
                <a:latin typeface="Times New Roman" pitchFamily="18" charset="0"/>
                <a:cs typeface="Times New Roman" pitchFamily="18" charset="0"/>
              </a:rPr>
              <a:t>longitud</a:t>
            </a:r>
            <a:r>
              <a:rPr lang="es-EC" sz="2000" dirty="0">
                <a:latin typeface="Times New Roman" pitchFamily="18" charset="0"/>
                <a:cs typeface="Times New Roman" pitchFamily="18" charset="0"/>
              </a:rPr>
              <a:t>,</a:t>
            </a:r>
            <a:endParaRPr lang="es-EC" sz="2400" b="1" dirty="0">
              <a:latin typeface="Times New Roman" pitchFamily="18" charset="0"/>
              <a:cs typeface="Times New Roman" pitchFamily="18" charset="0"/>
            </a:endParaRPr>
          </a:p>
        </p:txBody>
      </p:sp>
      <p:pic>
        <p:nvPicPr>
          <p:cNvPr id="4" name="3 Imagen"/>
          <p:cNvPicPr/>
          <p:nvPr/>
        </p:nvPicPr>
        <p:blipFill rotWithShape="1">
          <a:blip r:embed="rId2"/>
          <a:srcRect l="51675" t="53680" r="24014" b="19381"/>
          <a:stretch/>
        </p:blipFill>
        <p:spPr bwMode="auto">
          <a:xfrm>
            <a:off x="2411760" y="2420888"/>
            <a:ext cx="3744416"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332656"/>
            <a:ext cx="8640960" cy="6525344"/>
          </a:xfrm>
        </p:spPr>
        <p:txBody>
          <a:bodyPr>
            <a:normAutofit/>
          </a:bodyPr>
          <a:lstStyle/>
          <a:p>
            <a:pPr marL="0" indent="0">
              <a:buNone/>
            </a:pPr>
            <a:r>
              <a:rPr lang="es-EC" sz="2000" dirty="0">
                <a:latin typeface="Times New Roman" pitchFamily="18" charset="0"/>
                <a:cs typeface="Times New Roman" pitchFamily="18" charset="0"/>
              </a:rPr>
              <a:t>Se realizó un modelo del sistema hidráulico para igualar la palanquilla y del sistema hidráulico de guía para ubicación de palanquilla, en el cual se comprobó que el sistema alinea a las palanquillas para seguir con el proceso de </a:t>
            </a:r>
            <a:r>
              <a:rPr lang="es-EC" sz="2000" dirty="0" smtClean="0">
                <a:latin typeface="Times New Roman" pitchFamily="18" charset="0"/>
                <a:cs typeface="Times New Roman" pitchFamily="18" charset="0"/>
              </a:rPr>
              <a:t>corte:</a:t>
            </a:r>
          </a:p>
          <a:p>
            <a:pPr marL="0" indent="0">
              <a:buNone/>
            </a:pPr>
            <a:endParaRPr lang="es-ES" sz="2000" dirty="0">
              <a:latin typeface="Times New Roman" pitchFamily="18" charset="0"/>
              <a:cs typeface="Times New Roman" pitchFamily="18" charset="0"/>
            </a:endParaRPr>
          </a:p>
          <a:p>
            <a:pPr marL="0" indent="0">
              <a:buNone/>
            </a:pPr>
            <a:endParaRPr lang="es-ES" sz="2000" dirty="0" smtClean="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pPr marL="0" indent="0">
              <a:buNone/>
            </a:pPr>
            <a:endParaRPr lang="es-ES" sz="2000" dirty="0" smtClean="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pPr marL="0" indent="0">
              <a:buNone/>
            </a:pPr>
            <a:endParaRPr lang="es-ES" sz="2000" dirty="0" smtClean="0">
              <a:latin typeface="Times New Roman" pitchFamily="18" charset="0"/>
              <a:cs typeface="Times New Roman" pitchFamily="18" charset="0"/>
            </a:endParaRPr>
          </a:p>
          <a:p>
            <a:pPr marL="0" indent="0">
              <a:buNone/>
            </a:pPr>
            <a:r>
              <a:rPr lang="es-ES" sz="1600" dirty="0" smtClean="0">
                <a:latin typeface="Times New Roman" pitchFamily="18" charset="0"/>
                <a:cs typeface="Times New Roman" pitchFamily="18" charset="0"/>
              </a:rPr>
              <a:t>Modelo del sistema de corte</a:t>
            </a:r>
            <a:r>
              <a:rPr lang="es-ES" sz="2000" dirty="0" smtClean="0">
                <a:latin typeface="Times New Roman" pitchFamily="18" charset="0"/>
                <a:cs typeface="Times New Roman" pitchFamily="18" charset="0"/>
              </a:rPr>
              <a:t>		 	    </a:t>
            </a:r>
            <a:r>
              <a:rPr lang="es-ES" sz="1600" dirty="0" smtClean="0">
                <a:latin typeface="Times New Roman" pitchFamily="18" charset="0"/>
                <a:cs typeface="Times New Roman" pitchFamily="18" charset="0"/>
              </a:rPr>
              <a:t>Sistema Hidráulico alinea las palanquillas</a:t>
            </a:r>
            <a:endParaRPr lang="es-ES" sz="1600" dirty="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pPr marL="0" indent="0">
              <a:buNone/>
            </a:pPr>
            <a:endParaRPr lang="es-ES" sz="2000" dirty="0" smtClean="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pPr marL="0" indent="0">
              <a:buNone/>
            </a:pPr>
            <a:endParaRPr lang="es-ES" sz="2000" dirty="0" smtClean="0">
              <a:latin typeface="Times New Roman" pitchFamily="18" charset="0"/>
              <a:cs typeface="Times New Roman" pitchFamily="18" charset="0"/>
            </a:endParaRPr>
          </a:p>
          <a:p>
            <a:pPr marL="0" indent="0">
              <a:buNone/>
            </a:pPr>
            <a:endParaRPr lang="es-ES" sz="2000" dirty="0">
              <a:latin typeface="Times New Roman" pitchFamily="18" charset="0"/>
              <a:cs typeface="Times New Roman" pitchFamily="18" charset="0"/>
            </a:endParaRPr>
          </a:p>
          <a:p>
            <a:pPr marL="0" indent="0">
              <a:buNone/>
            </a:pPr>
            <a:endParaRPr lang="es-ES" sz="2000" dirty="0" smtClean="0">
              <a:latin typeface="Times New Roman" pitchFamily="18" charset="0"/>
              <a:cs typeface="Times New Roman" pitchFamily="18" charset="0"/>
            </a:endParaRPr>
          </a:p>
          <a:p>
            <a:pPr marL="0" indent="0">
              <a:buNone/>
            </a:pPr>
            <a:r>
              <a:rPr lang="es-ES" sz="2000" dirty="0">
                <a:latin typeface="Times New Roman" pitchFamily="18" charset="0"/>
                <a:cs typeface="Times New Roman" pitchFamily="18" charset="0"/>
              </a:rPr>
              <a:t>	</a:t>
            </a:r>
            <a:r>
              <a:rPr lang="es-ES" sz="2000" dirty="0" smtClean="0">
                <a:latin typeface="Times New Roman" pitchFamily="18" charset="0"/>
                <a:cs typeface="Times New Roman" pitchFamily="18" charset="0"/>
              </a:rPr>
              <a:t>		</a:t>
            </a:r>
          </a:p>
          <a:p>
            <a:pPr marL="0" indent="0">
              <a:buNone/>
            </a:pPr>
            <a:r>
              <a:rPr lang="es-ES" sz="2000" dirty="0">
                <a:latin typeface="Times New Roman" pitchFamily="18" charset="0"/>
                <a:cs typeface="Times New Roman" pitchFamily="18" charset="0"/>
              </a:rPr>
              <a:t>	</a:t>
            </a:r>
            <a:r>
              <a:rPr lang="es-ES" sz="2000" dirty="0" smtClean="0">
                <a:latin typeface="Times New Roman" pitchFamily="18" charset="0"/>
                <a:cs typeface="Times New Roman" pitchFamily="18" charset="0"/>
              </a:rPr>
              <a:t>		Las palanquillas se alinearon</a:t>
            </a:r>
            <a:endParaRPr lang="es-EC" sz="2000" dirty="0">
              <a:latin typeface="Times New Roman" pitchFamily="18" charset="0"/>
              <a:cs typeface="Times New Roman" pitchFamily="18" charset="0"/>
            </a:endParaRPr>
          </a:p>
        </p:txBody>
      </p:sp>
      <p:pic>
        <p:nvPicPr>
          <p:cNvPr id="1026" name="Imagen 8" descr="C:\Users\José\Desktop\115MSDCF\DSC054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412776"/>
            <a:ext cx="3835671"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9" descr="C:\Users\José\Desktop\115MSDCF\DSC054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221328"/>
            <a:ext cx="38367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n 3" descr="C:\Users\José\Desktop\115MSDCF\DSC054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196" y="1412776"/>
            <a:ext cx="3842344"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35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052736"/>
            <a:ext cx="8784976" cy="5472608"/>
          </a:xfrm>
        </p:spPr>
        <p:txBody>
          <a:bodyPr>
            <a:noAutofit/>
          </a:bodyPr>
          <a:lstStyle/>
          <a:p>
            <a:pPr marL="0" indent="0">
              <a:buNone/>
            </a:pPr>
            <a:r>
              <a:rPr lang="es-EC" sz="1800" u="sng" dirty="0">
                <a:latin typeface="Times New Roman" pitchFamily="18" charset="0"/>
                <a:cs typeface="Times New Roman" pitchFamily="18" charset="0"/>
              </a:rPr>
              <a:t>Objetivos de automatizar el sistema</a:t>
            </a:r>
            <a:endParaRPr lang="es-EC" sz="1800" dirty="0">
              <a:latin typeface="Times New Roman" pitchFamily="18" charset="0"/>
              <a:cs typeface="Times New Roman" pitchFamily="18" charset="0"/>
            </a:endParaRPr>
          </a:p>
          <a:p>
            <a:pPr lvl="0"/>
            <a:r>
              <a:rPr lang="es-EC" sz="1600" dirty="0">
                <a:latin typeface="Times New Roman" pitchFamily="18" charset="0"/>
                <a:cs typeface="Times New Roman" pitchFamily="18" charset="0"/>
              </a:rPr>
              <a:t>Mejorar la productividad de la empresa, reduciendo los </a:t>
            </a:r>
            <a:r>
              <a:rPr lang="es-EC" sz="1600" dirty="0" smtClean="0">
                <a:latin typeface="Times New Roman" pitchFamily="18" charset="0"/>
                <a:cs typeface="Times New Roman" pitchFamily="18" charset="0"/>
              </a:rPr>
              <a:t>costos.</a:t>
            </a:r>
            <a:endParaRPr lang="es-EC" sz="1600" dirty="0">
              <a:latin typeface="Times New Roman" pitchFamily="18" charset="0"/>
              <a:cs typeface="Times New Roman" pitchFamily="18" charset="0"/>
            </a:endParaRPr>
          </a:p>
          <a:p>
            <a:pPr lvl="0"/>
            <a:r>
              <a:rPr lang="es-EC" sz="1600" dirty="0">
                <a:latin typeface="Times New Roman" pitchFamily="18" charset="0"/>
                <a:cs typeface="Times New Roman" pitchFamily="18" charset="0"/>
              </a:rPr>
              <a:t>Mejorar las condiciones de trabajo del </a:t>
            </a:r>
            <a:r>
              <a:rPr lang="es-EC" sz="1600" dirty="0" smtClean="0">
                <a:latin typeface="Times New Roman" pitchFamily="18" charset="0"/>
                <a:cs typeface="Times New Roman" pitchFamily="18" charset="0"/>
              </a:rPr>
              <a:t>personal.</a:t>
            </a:r>
            <a:endParaRPr lang="es-EC" sz="1600" dirty="0">
              <a:latin typeface="Times New Roman" pitchFamily="18" charset="0"/>
              <a:cs typeface="Times New Roman" pitchFamily="18" charset="0"/>
            </a:endParaRPr>
          </a:p>
          <a:p>
            <a:pPr lvl="0"/>
            <a:r>
              <a:rPr lang="es-EC" sz="1600" dirty="0">
                <a:latin typeface="Times New Roman" pitchFamily="18" charset="0"/>
                <a:cs typeface="Times New Roman" pitchFamily="18" charset="0"/>
              </a:rPr>
              <a:t>Realizar las operaciones de forma automática.</a:t>
            </a:r>
          </a:p>
          <a:p>
            <a:pPr lvl="0"/>
            <a:r>
              <a:rPr lang="es-EC" sz="1600" dirty="0" smtClean="0">
                <a:latin typeface="Times New Roman" pitchFamily="18" charset="0"/>
                <a:cs typeface="Times New Roman" pitchFamily="18" charset="0"/>
              </a:rPr>
              <a:t>Simplificar </a:t>
            </a:r>
            <a:r>
              <a:rPr lang="es-EC" sz="1600" dirty="0">
                <a:latin typeface="Times New Roman" pitchFamily="18" charset="0"/>
                <a:cs typeface="Times New Roman" pitchFamily="18" charset="0"/>
              </a:rPr>
              <a:t>el </a:t>
            </a:r>
            <a:r>
              <a:rPr lang="es-EC" sz="1600" dirty="0" smtClean="0">
                <a:latin typeface="Times New Roman" pitchFamily="18" charset="0"/>
                <a:cs typeface="Times New Roman" pitchFamily="18" charset="0"/>
              </a:rPr>
              <a:t>mantenimiento</a:t>
            </a:r>
            <a:r>
              <a:rPr lang="es-EC" sz="1600" dirty="0" smtClean="0">
                <a:latin typeface="Times New Roman" pitchFamily="18" charset="0"/>
                <a:cs typeface="Times New Roman" pitchFamily="18" charset="0"/>
              </a:rPr>
              <a:t>.</a:t>
            </a:r>
          </a:p>
          <a:p>
            <a:pPr marL="0" lvl="0" indent="0">
              <a:buNone/>
            </a:pPr>
            <a:endParaRPr lang="es-ES" sz="1600" dirty="0" smtClean="0">
              <a:latin typeface="Times New Roman" pitchFamily="18" charset="0"/>
              <a:cs typeface="Times New Roman" pitchFamily="18" charset="0"/>
            </a:endParaRPr>
          </a:p>
          <a:p>
            <a:pPr marL="0" lvl="0" indent="0">
              <a:buNone/>
            </a:pPr>
            <a:endParaRPr lang="es-ES" sz="1600" dirty="0">
              <a:latin typeface="Times New Roman" pitchFamily="18" charset="0"/>
              <a:cs typeface="Times New Roman" pitchFamily="18" charset="0"/>
            </a:endParaRPr>
          </a:p>
          <a:p>
            <a:pPr marL="0" lvl="0" indent="0">
              <a:buNone/>
            </a:pPr>
            <a:endParaRPr lang="es-ES" sz="1600" dirty="0">
              <a:latin typeface="Times New Roman" pitchFamily="18" charset="0"/>
              <a:cs typeface="Times New Roman" pitchFamily="18" charset="0"/>
            </a:endParaRPr>
          </a:p>
          <a:p>
            <a:pPr marL="0" lvl="0" indent="0">
              <a:buNone/>
            </a:pPr>
            <a:r>
              <a:rPr lang="es-ES" sz="1600" dirty="0" smtClean="0">
                <a:latin typeface="Times New Roman" pitchFamily="18" charset="0"/>
                <a:cs typeface="Times New Roman" pitchFamily="18" charset="0"/>
              </a:rPr>
              <a:t>El HMI (Interfaz máquina humano) se recomienda que sea </a:t>
            </a:r>
          </a:p>
          <a:p>
            <a:pPr marL="0" lvl="0" indent="0">
              <a:buNone/>
            </a:pPr>
            <a:r>
              <a:rPr lang="es-ES" sz="1600" dirty="0" smtClean="0">
                <a:latin typeface="Times New Roman" pitchFamily="18" charset="0"/>
                <a:cs typeface="Times New Roman" pitchFamily="18" charset="0"/>
              </a:rPr>
              <a:t>en patio cerca del sistema en una botera. </a:t>
            </a:r>
          </a:p>
          <a:p>
            <a:pPr marL="0" lvl="0" indent="0">
              <a:buNone/>
            </a:pPr>
            <a:endParaRPr lang="es-ES" sz="1600" dirty="0" smtClean="0">
              <a:latin typeface="Times New Roman" pitchFamily="18" charset="0"/>
              <a:cs typeface="Times New Roman" pitchFamily="18" charset="0"/>
            </a:endParaRPr>
          </a:p>
          <a:p>
            <a:pPr marL="0" lvl="0" indent="0">
              <a:buNone/>
            </a:pPr>
            <a:endParaRPr lang="es-ES" sz="1600" dirty="0">
              <a:latin typeface="Times New Roman" pitchFamily="18" charset="0"/>
              <a:cs typeface="Times New Roman" pitchFamily="18" charset="0"/>
            </a:endParaRPr>
          </a:p>
          <a:p>
            <a:pPr marL="0" indent="0">
              <a:buNone/>
            </a:pPr>
            <a:r>
              <a:rPr lang="es-ES" sz="1600" dirty="0">
                <a:latin typeface="Times New Roman" pitchFamily="18" charset="0"/>
                <a:cs typeface="Times New Roman" pitchFamily="18" charset="0"/>
              </a:rPr>
              <a:t>En la siguiente figura se observa la secuencia de </a:t>
            </a:r>
            <a:r>
              <a:rPr lang="es-ES" sz="1600" dirty="0" smtClean="0">
                <a:latin typeface="Times New Roman" pitchFamily="18" charset="0"/>
                <a:cs typeface="Times New Roman" pitchFamily="18" charset="0"/>
              </a:rPr>
              <a:t>programación del </a:t>
            </a:r>
          </a:p>
          <a:p>
            <a:pPr marL="0" indent="0">
              <a:buNone/>
            </a:pPr>
            <a:r>
              <a:rPr lang="es-ES" sz="1600" dirty="0" smtClean="0">
                <a:latin typeface="Times New Roman" pitchFamily="18" charset="0"/>
                <a:cs typeface="Times New Roman" pitchFamily="18" charset="0"/>
              </a:rPr>
              <a:t>PLC que controla todo el proceso del sistema:</a:t>
            </a:r>
            <a:endParaRPr lang="es-ES" sz="1600" dirty="0">
              <a:latin typeface="Times New Roman" pitchFamily="18" charset="0"/>
              <a:cs typeface="Times New Roman" pitchFamily="18" charset="0"/>
            </a:endParaRPr>
          </a:p>
          <a:p>
            <a:pPr marL="0" lvl="0" indent="0">
              <a:buNone/>
            </a:pPr>
            <a:endParaRPr lang="es-EC" sz="1600" dirty="0" smtClean="0">
              <a:latin typeface="Times New Roman" pitchFamily="18" charset="0"/>
              <a:cs typeface="Times New Roman" pitchFamily="18" charset="0"/>
            </a:endParaRPr>
          </a:p>
        </p:txBody>
      </p:sp>
      <p:sp>
        <p:nvSpPr>
          <p:cNvPr id="2" name="1 Título"/>
          <p:cNvSpPr>
            <a:spLocks noGrp="1"/>
          </p:cNvSpPr>
          <p:nvPr>
            <p:ph type="title"/>
          </p:nvPr>
        </p:nvSpPr>
        <p:spPr>
          <a:xfrm>
            <a:off x="395536" y="53752"/>
            <a:ext cx="8229600" cy="1143000"/>
          </a:xfrm>
        </p:spPr>
        <p:txBody>
          <a:bodyPr>
            <a:normAutofit fontScale="90000"/>
          </a:bodyPr>
          <a:lstStyle/>
          <a:p>
            <a:r>
              <a:rPr lang="es-ES" sz="4000" dirty="0" smtClean="0">
                <a:latin typeface="Times New Roman" pitchFamily="18" charset="0"/>
                <a:cs typeface="Times New Roman" pitchFamily="18" charset="0"/>
              </a:rPr>
              <a:t>CAPITULO 4</a:t>
            </a:r>
            <a:br>
              <a:rPr lang="es-ES" sz="4000" dirty="0" smtClean="0">
                <a:latin typeface="Times New Roman" pitchFamily="18" charset="0"/>
                <a:cs typeface="Times New Roman" pitchFamily="18" charset="0"/>
              </a:rPr>
            </a:br>
            <a:r>
              <a:rPr lang="es-ES" sz="3100" dirty="0" smtClean="0">
                <a:latin typeface="Times New Roman" pitchFamily="18" charset="0"/>
                <a:cs typeface="Times New Roman" pitchFamily="18" charset="0"/>
              </a:rPr>
              <a:t>Automatización</a:t>
            </a:r>
            <a:endParaRPr lang="es-EC" sz="4000" dirty="0">
              <a:latin typeface="Times New Roman" pitchFamily="18" charset="0"/>
              <a:cs typeface="Times New Roman" pitchFamily="18" charset="0"/>
            </a:endParaRPr>
          </a:p>
        </p:txBody>
      </p:sp>
      <p:pic>
        <p:nvPicPr>
          <p:cNvPr id="4" name="3 Imagen" descr="C:\Users\JOCHE\Pictures\img002.jpg"/>
          <p:cNvPicPr/>
          <p:nvPr/>
        </p:nvPicPr>
        <p:blipFill rotWithShape="1">
          <a:blip r:embed="rId2" cstate="print">
            <a:extLst>
              <a:ext uri="{28A0092B-C50C-407E-A947-70E740481C1C}">
                <a14:useLocalDpi xmlns:a14="http://schemas.microsoft.com/office/drawing/2010/main" val="0"/>
              </a:ext>
            </a:extLst>
          </a:blip>
          <a:srcRect l="28054" t="2201" r="36407" b="12546"/>
          <a:stretch/>
        </p:blipFill>
        <p:spPr bwMode="auto">
          <a:xfrm>
            <a:off x="5868144" y="1412776"/>
            <a:ext cx="3096344" cy="50314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507288" cy="5616624"/>
          </a:xfrm>
        </p:spPr>
        <p:txBody>
          <a:bodyPr/>
          <a:lstStyle/>
          <a:p>
            <a:pPr marL="0" indent="0">
              <a:buNone/>
            </a:pPr>
            <a:r>
              <a:rPr lang="es-EC" sz="2000" dirty="0" smtClean="0">
                <a:latin typeface="Times New Roman" pitchFamily="18" charset="0"/>
                <a:cs typeface="Times New Roman" pitchFamily="18" charset="0"/>
              </a:rPr>
              <a:t>El </a:t>
            </a:r>
            <a:r>
              <a:rPr lang="es-EC" sz="2000" dirty="0">
                <a:latin typeface="Times New Roman" pitchFamily="18" charset="0"/>
                <a:cs typeface="Times New Roman" pitchFamily="18" charset="0"/>
              </a:rPr>
              <a:t>estudio presente </a:t>
            </a:r>
            <a:r>
              <a:rPr lang="es-EC" sz="2000" dirty="0" smtClean="0">
                <a:latin typeface="Times New Roman" pitchFamily="18" charset="0"/>
                <a:cs typeface="Times New Roman" pitchFamily="18" charset="0"/>
              </a:rPr>
              <a:t>tomará </a:t>
            </a:r>
            <a:r>
              <a:rPr lang="es-EC" sz="2000" dirty="0">
                <a:latin typeface="Times New Roman" pitchFamily="18" charset="0"/>
                <a:cs typeface="Times New Roman" pitchFamily="18" charset="0"/>
              </a:rPr>
              <a:t>a consideración </a:t>
            </a:r>
            <a:r>
              <a:rPr lang="es-EC" sz="2000" dirty="0" smtClean="0">
                <a:latin typeface="Times New Roman" pitchFamily="18" charset="0"/>
                <a:cs typeface="Times New Roman" pitchFamily="18" charset="0"/>
              </a:rPr>
              <a:t>únicamente </a:t>
            </a:r>
            <a:r>
              <a:rPr lang="es-EC" sz="2000" dirty="0">
                <a:latin typeface="Times New Roman" pitchFamily="18" charset="0"/>
                <a:cs typeface="Times New Roman" pitchFamily="18" charset="0"/>
              </a:rPr>
              <a:t>el ahorro del sistema </a:t>
            </a:r>
            <a:r>
              <a:rPr lang="es-EC" sz="2000" dirty="0" smtClean="0">
                <a:latin typeface="Times New Roman" pitchFamily="18" charset="0"/>
                <a:cs typeface="Times New Roman" pitchFamily="18" charset="0"/>
              </a:rPr>
              <a:t>propuesto.</a:t>
            </a:r>
          </a:p>
          <a:p>
            <a:pPr marL="0" indent="0" algn="ctr">
              <a:buNone/>
            </a:pPr>
            <a:r>
              <a:rPr lang="es-EC" sz="2000" dirty="0">
                <a:latin typeface="Times New Roman" pitchFamily="18" charset="0"/>
                <a:cs typeface="Times New Roman" pitchFamily="18" charset="0"/>
              </a:rPr>
              <a:t>PRESUPUESTO </a:t>
            </a:r>
            <a:r>
              <a:rPr lang="es-EC" sz="2000" dirty="0" smtClean="0">
                <a:latin typeface="Times New Roman" pitchFamily="18" charset="0"/>
                <a:cs typeface="Times New Roman" pitchFamily="18" charset="0"/>
              </a:rPr>
              <a:t>TOTAL UTILIZADO</a:t>
            </a:r>
          </a:p>
          <a:p>
            <a:pPr marL="0" indent="0" algn="ctr">
              <a:buNone/>
            </a:pPr>
            <a:endParaRPr lang="es-ES" sz="2000" dirty="0">
              <a:latin typeface="Times New Roman" pitchFamily="18" charset="0"/>
              <a:cs typeface="Times New Roman" pitchFamily="18" charset="0"/>
            </a:endParaRPr>
          </a:p>
          <a:p>
            <a:pPr marL="0" indent="0" algn="ctr">
              <a:buNone/>
            </a:pPr>
            <a:endParaRPr lang="es-ES" sz="2000" dirty="0" smtClean="0">
              <a:latin typeface="Times New Roman" pitchFamily="18" charset="0"/>
              <a:cs typeface="Times New Roman" pitchFamily="18" charset="0"/>
            </a:endParaRPr>
          </a:p>
          <a:p>
            <a:pPr marL="0" indent="0" algn="ctr">
              <a:buNone/>
            </a:pPr>
            <a:endParaRPr lang="es-ES" sz="2000" dirty="0">
              <a:latin typeface="Times New Roman" pitchFamily="18" charset="0"/>
              <a:cs typeface="Times New Roman" pitchFamily="18" charset="0"/>
            </a:endParaRPr>
          </a:p>
          <a:p>
            <a:pPr marL="0" indent="0" algn="ctr">
              <a:buNone/>
            </a:pPr>
            <a:endParaRPr lang="es-ES" sz="2000" dirty="0" smtClean="0">
              <a:latin typeface="Times New Roman" pitchFamily="18" charset="0"/>
              <a:cs typeface="Times New Roman" pitchFamily="18" charset="0"/>
            </a:endParaRPr>
          </a:p>
          <a:p>
            <a:pPr marL="0" indent="0" algn="ctr">
              <a:buNone/>
            </a:pPr>
            <a:endParaRPr lang="es-ES" sz="2000" dirty="0" smtClean="0">
              <a:latin typeface="Times New Roman" pitchFamily="18" charset="0"/>
              <a:cs typeface="Times New Roman" pitchFamily="18" charset="0"/>
            </a:endParaRPr>
          </a:p>
          <a:p>
            <a:pPr marL="0" indent="0" algn="ctr">
              <a:buNone/>
            </a:pPr>
            <a:endParaRPr lang="es-ES" sz="2000" dirty="0">
              <a:latin typeface="Times New Roman" pitchFamily="18" charset="0"/>
              <a:cs typeface="Times New Roman" pitchFamily="18" charset="0"/>
            </a:endParaRPr>
          </a:p>
          <a:p>
            <a:pPr marL="0" indent="0">
              <a:buNone/>
            </a:pPr>
            <a:r>
              <a:rPr lang="es-EC" sz="2000" dirty="0" smtClean="0">
                <a:latin typeface="Times New Roman" pitchFamily="18" charset="0"/>
                <a:cs typeface="Times New Roman" pitchFamily="18" charset="0"/>
              </a:rPr>
              <a:t>Es </a:t>
            </a:r>
            <a:r>
              <a:rPr lang="es-EC" sz="2000" dirty="0">
                <a:latin typeface="Times New Roman" pitchFamily="18" charset="0"/>
                <a:cs typeface="Times New Roman" pitchFamily="18" charset="0"/>
              </a:rPr>
              <a:t>de indicar que los precios escogidos en el presupuesto, son a bases de cotizaciones a empresas comerciales, por tal razón puede ser </a:t>
            </a:r>
            <a:r>
              <a:rPr lang="es-EC" sz="2000" dirty="0" smtClean="0">
                <a:latin typeface="Times New Roman" pitchFamily="18" charset="0"/>
                <a:cs typeface="Times New Roman" pitchFamily="18" charset="0"/>
              </a:rPr>
              <a:t>variable.</a:t>
            </a:r>
          </a:p>
          <a:p>
            <a:pPr marL="0" indent="0" algn="ctr">
              <a:buNone/>
            </a:pPr>
            <a:r>
              <a:rPr lang="es-EC" sz="2000" dirty="0">
                <a:latin typeface="Times New Roman" pitchFamily="18" charset="0"/>
                <a:cs typeface="Times New Roman" pitchFamily="18" charset="0"/>
              </a:rPr>
              <a:t>ANÁLISIS DE </a:t>
            </a:r>
            <a:r>
              <a:rPr lang="es-EC" sz="2000" dirty="0" smtClean="0">
                <a:latin typeface="Times New Roman" pitchFamily="18" charset="0"/>
                <a:cs typeface="Times New Roman" pitchFamily="18" charset="0"/>
              </a:rPr>
              <a:t>COSTOS</a:t>
            </a:r>
          </a:p>
          <a:p>
            <a:pPr marL="0" indent="0">
              <a:buNone/>
            </a:pPr>
            <a:r>
              <a:rPr lang="es-ES" sz="2000" dirty="0" smtClean="0">
                <a:latin typeface="Times New Roman" pitchFamily="18" charset="0"/>
                <a:cs typeface="Times New Roman" pitchFamily="18" charset="0"/>
              </a:rPr>
              <a:t>Seg</a:t>
            </a:r>
            <a:r>
              <a:rPr lang="es-EC" sz="2000" dirty="0" smtClean="0">
                <a:latin typeface="Times New Roman" pitchFamily="18" charset="0"/>
                <a:cs typeface="Times New Roman" pitchFamily="18" charset="0"/>
              </a:rPr>
              <a:t>ún la tabla 5.6 el sueldo total anual de cada trabajador es de 8.352,52</a:t>
            </a:r>
            <a:endParaRPr lang="es-ES" sz="2000" dirty="0" smtClean="0">
              <a:latin typeface="Times New Roman" pitchFamily="18" charset="0"/>
              <a:cs typeface="Times New Roman" pitchFamily="18" charset="0"/>
            </a:endParaRPr>
          </a:p>
        </p:txBody>
      </p:sp>
      <p:sp>
        <p:nvSpPr>
          <p:cNvPr id="2" name="1 Título"/>
          <p:cNvSpPr>
            <a:spLocks noGrp="1"/>
          </p:cNvSpPr>
          <p:nvPr>
            <p:ph type="title"/>
          </p:nvPr>
        </p:nvSpPr>
        <p:spPr>
          <a:xfrm>
            <a:off x="611560" y="476672"/>
            <a:ext cx="8229600" cy="1008112"/>
          </a:xfrm>
        </p:spPr>
        <p:txBody>
          <a:bodyPr>
            <a:normAutofit fontScale="90000"/>
          </a:bodyPr>
          <a:lstStyle/>
          <a:p>
            <a:r>
              <a:rPr lang="es-ES" dirty="0" smtClean="0">
                <a:latin typeface="Times New Roman" pitchFamily="18" charset="0"/>
                <a:cs typeface="Times New Roman" pitchFamily="18" charset="0"/>
              </a:rPr>
              <a:t>CAPITULO 5</a:t>
            </a:r>
            <a:br>
              <a:rPr lang="es-ES" dirty="0" smtClean="0">
                <a:latin typeface="Times New Roman" pitchFamily="18" charset="0"/>
                <a:cs typeface="Times New Roman" pitchFamily="18" charset="0"/>
              </a:rPr>
            </a:br>
            <a:r>
              <a:rPr lang="es-EC" sz="3100" dirty="0" smtClean="0">
                <a:latin typeface="Times New Roman" pitchFamily="18" charset="0"/>
                <a:cs typeface="Times New Roman" pitchFamily="18" charset="0"/>
              </a:rPr>
              <a:t>ANÁLISIS </a:t>
            </a:r>
            <a:r>
              <a:rPr lang="es-EC" sz="3100" dirty="0">
                <a:latin typeface="Times New Roman" pitchFamily="18" charset="0"/>
                <a:cs typeface="Times New Roman" pitchFamily="18" charset="0"/>
              </a:rPr>
              <a:t>ECONÓMICO Y FINANCIERO</a:t>
            </a:r>
            <a:r>
              <a:rPr lang="es-EC" b="1" dirty="0"/>
              <a:t/>
            </a:r>
            <a:br>
              <a:rPr lang="es-EC" b="1"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196142101"/>
              </p:ext>
            </p:extLst>
          </p:nvPr>
        </p:nvGraphicFramePr>
        <p:xfrm>
          <a:off x="1043608" y="2348880"/>
          <a:ext cx="7344815" cy="1687357"/>
        </p:xfrm>
        <a:graphic>
          <a:graphicData uri="http://schemas.openxmlformats.org/drawingml/2006/table">
            <a:tbl>
              <a:tblPr firstRow="1" firstCol="1" bandRow="1">
                <a:tableStyleId>{5C22544A-7EE6-4342-B048-85BDC9FD1C3A}</a:tableStyleId>
              </a:tblPr>
              <a:tblGrid>
                <a:gridCol w="2911628"/>
                <a:gridCol w="1390067"/>
                <a:gridCol w="1784546"/>
                <a:gridCol w="1258574"/>
              </a:tblGrid>
              <a:tr h="183283">
                <a:tc>
                  <a:txBody>
                    <a:bodyPr/>
                    <a:lstStyle/>
                    <a:p>
                      <a:endParaRPr lang="es-EC" sz="1100" dirty="0">
                        <a:solidFill>
                          <a:srgbClr val="365F91"/>
                        </a:solidFill>
                        <a:effectLst/>
                        <a:latin typeface="Times New Roman" pitchFamily="18" charset="0"/>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Subtotal</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12 % IVA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Total</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50679">
                <a:tc>
                  <a:txBody>
                    <a:bodyPr/>
                    <a:lstStyle/>
                    <a:p>
                      <a:pPr>
                        <a:spcAft>
                          <a:spcPts val="0"/>
                        </a:spcAft>
                      </a:pPr>
                      <a:r>
                        <a:rPr lang="es-EC" sz="1100" dirty="0">
                          <a:effectLst/>
                          <a:latin typeface="Times New Roman" pitchFamily="18" charset="0"/>
                          <a:cs typeface="Times New Roman" pitchFamily="18" charset="0"/>
                        </a:rPr>
                        <a:t>Presupuesto maquinarias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$ 135.653,00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$ 16.278,36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$ 151.931,36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50679">
                <a:tc>
                  <a:txBody>
                    <a:bodyPr/>
                    <a:lstStyle/>
                    <a:p>
                      <a:pPr>
                        <a:spcAft>
                          <a:spcPts val="0"/>
                        </a:spcAft>
                      </a:pPr>
                      <a:r>
                        <a:rPr lang="es-EC" sz="1100" dirty="0">
                          <a:effectLst/>
                          <a:latin typeface="Times New Roman" pitchFamily="18" charset="0"/>
                          <a:cs typeface="Times New Roman" pitchFamily="18" charset="0"/>
                        </a:rPr>
                        <a:t>Presupuesto montaje mecánico</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23.847,15</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2.861,66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26.708,81</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50679">
                <a:tc>
                  <a:txBody>
                    <a:bodyPr/>
                    <a:lstStyle/>
                    <a:p>
                      <a:pPr>
                        <a:spcAft>
                          <a:spcPts val="0"/>
                        </a:spcAft>
                      </a:pPr>
                      <a:r>
                        <a:rPr lang="es-EC" sz="1100" dirty="0">
                          <a:effectLst/>
                          <a:latin typeface="Times New Roman" pitchFamily="18" charset="0"/>
                          <a:cs typeface="Times New Roman" pitchFamily="18" charset="0"/>
                        </a:rPr>
                        <a:t>Presupuesto obra Civil</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$ 29.900,78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$ 3.588,09</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$ 33.488,88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50679">
                <a:tc>
                  <a:txBody>
                    <a:bodyPr/>
                    <a:lstStyle/>
                    <a:p>
                      <a:pPr>
                        <a:spcAft>
                          <a:spcPts val="0"/>
                        </a:spcAft>
                      </a:pPr>
                      <a:r>
                        <a:rPr lang="es-EC" sz="1100" dirty="0">
                          <a:effectLst/>
                          <a:latin typeface="Times New Roman" pitchFamily="18" charset="0"/>
                          <a:cs typeface="Times New Roman" pitchFamily="18" charset="0"/>
                        </a:rPr>
                        <a:t>Presupuesto  obra eléctrica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1.786,50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214,38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2.000,88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50679">
                <a:tc>
                  <a:txBody>
                    <a:bodyPr/>
                    <a:lstStyle/>
                    <a:p>
                      <a:pPr algn="ctr">
                        <a:spcAft>
                          <a:spcPts val="0"/>
                        </a:spcAft>
                      </a:pPr>
                      <a:r>
                        <a:rPr lang="es-EC" sz="1100" dirty="0">
                          <a:effectLst/>
                          <a:latin typeface="Times New Roman" pitchFamily="18" charset="0"/>
                          <a:cs typeface="Times New Roman" pitchFamily="18" charset="0"/>
                        </a:rPr>
                        <a:t>Otros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10.000,00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1.200,00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$ 11.200,00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50679">
                <a:tc>
                  <a:txBody>
                    <a:bodyPr/>
                    <a:lstStyle/>
                    <a:p>
                      <a:endParaRPr lang="es-EC" sz="1100" dirty="0">
                        <a:solidFill>
                          <a:srgbClr val="365F91"/>
                        </a:solidFill>
                        <a:effectLst/>
                        <a:latin typeface="Times New Roman" pitchFamily="18" charset="0"/>
                        <a:cs typeface="Times New Roman" pitchFamily="18" charset="0"/>
                      </a:endParaRPr>
                    </a:p>
                  </a:txBody>
                  <a:tcPr marL="68580" marR="68580" marT="0" marB="0" anchor="ctr"/>
                </a:tc>
                <a:tc>
                  <a:txBody>
                    <a:bodyPr/>
                    <a:lstStyle/>
                    <a:p>
                      <a:endParaRPr lang="es-EC" sz="1100" dirty="0">
                        <a:solidFill>
                          <a:srgbClr val="365F91"/>
                        </a:solidFill>
                        <a:effectLst/>
                        <a:latin typeface="Times New Roman" pitchFamily="18" charset="0"/>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Presupuesto total</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225.329,93</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6024"/>
            <a:ext cx="8229600" cy="6741368"/>
          </a:xfrm>
        </p:spPr>
        <p:txBody>
          <a:bodyPr>
            <a:normAutofit/>
          </a:bodyPr>
          <a:lstStyle/>
          <a:p>
            <a:pPr marL="0" indent="0" algn="ctr">
              <a:buNone/>
            </a:pPr>
            <a:r>
              <a:rPr lang="es-EC" sz="2000" u="sng" dirty="0" smtClean="0">
                <a:latin typeface="Times New Roman" pitchFamily="18" charset="0"/>
                <a:cs typeface="Times New Roman" pitchFamily="18" charset="0"/>
              </a:rPr>
              <a:t>Tabla 5.7 Cuadro </a:t>
            </a:r>
            <a:r>
              <a:rPr lang="es-EC" sz="2000" u="sng" dirty="0">
                <a:latin typeface="Times New Roman" pitchFamily="18" charset="0"/>
                <a:cs typeface="Times New Roman" pitchFamily="18" charset="0"/>
              </a:rPr>
              <a:t>de alternativas económicas </a:t>
            </a:r>
            <a:r>
              <a:rPr lang="es-EC" sz="2000" u="sng" dirty="0" smtClean="0">
                <a:latin typeface="Times New Roman" pitchFamily="18" charset="0"/>
                <a:cs typeface="Times New Roman" pitchFamily="18" charset="0"/>
              </a:rPr>
              <a:t>Actual-Propuesto</a:t>
            </a:r>
          </a:p>
          <a:p>
            <a:pPr marL="0" indent="0">
              <a:buNone/>
            </a:pPr>
            <a:endParaRPr lang="es-ES" sz="2000" u="sng" dirty="0">
              <a:latin typeface="Times New Roman" pitchFamily="18" charset="0"/>
              <a:cs typeface="Times New Roman" pitchFamily="18" charset="0"/>
            </a:endParaRPr>
          </a:p>
          <a:p>
            <a:pPr marL="0" indent="0">
              <a:buNone/>
            </a:pPr>
            <a:endParaRPr lang="es-ES" sz="2000" u="sng" dirty="0" smtClean="0">
              <a:latin typeface="Times New Roman" pitchFamily="18" charset="0"/>
              <a:cs typeface="Times New Roman" pitchFamily="18" charset="0"/>
            </a:endParaRPr>
          </a:p>
          <a:p>
            <a:pPr marL="0" indent="0">
              <a:buNone/>
            </a:pPr>
            <a:endParaRPr lang="es-ES" sz="2000" u="sng" dirty="0">
              <a:latin typeface="Times New Roman" pitchFamily="18" charset="0"/>
              <a:cs typeface="Times New Roman" pitchFamily="18" charset="0"/>
            </a:endParaRPr>
          </a:p>
          <a:p>
            <a:pPr marL="0" indent="0">
              <a:buNone/>
            </a:pPr>
            <a:endParaRPr lang="es-ES" sz="2000" u="sng" dirty="0" smtClean="0">
              <a:latin typeface="Times New Roman" pitchFamily="18" charset="0"/>
              <a:cs typeface="Times New Roman" pitchFamily="18" charset="0"/>
            </a:endParaRPr>
          </a:p>
          <a:p>
            <a:pPr marL="0" indent="0">
              <a:buNone/>
            </a:pPr>
            <a:endParaRPr lang="es-ES" sz="2000" u="sng" dirty="0" smtClean="0">
              <a:latin typeface="Times New Roman" pitchFamily="18" charset="0"/>
              <a:cs typeface="Times New Roman" pitchFamily="18" charset="0"/>
            </a:endParaRPr>
          </a:p>
          <a:p>
            <a:pPr marL="0" indent="0">
              <a:buNone/>
            </a:pPr>
            <a:endParaRPr lang="es-ES" sz="2000" u="sng" dirty="0">
              <a:latin typeface="Times New Roman" pitchFamily="18" charset="0"/>
              <a:cs typeface="Times New Roman" pitchFamily="18" charset="0"/>
            </a:endParaRPr>
          </a:p>
          <a:p>
            <a:pPr marL="0" indent="0">
              <a:buNone/>
            </a:pPr>
            <a:endParaRPr lang="es-ES" sz="2000" u="sng" dirty="0" smtClean="0">
              <a:latin typeface="Times New Roman" pitchFamily="18" charset="0"/>
              <a:cs typeface="Times New Roman" pitchFamily="18" charset="0"/>
            </a:endParaRPr>
          </a:p>
          <a:p>
            <a:pPr marL="0" indent="0">
              <a:buNone/>
            </a:pPr>
            <a:endParaRPr lang="es-EC" sz="2000" dirty="0" smtClean="0">
              <a:latin typeface="Times New Roman" pitchFamily="18" charset="0"/>
              <a:cs typeface="Times New Roman" pitchFamily="18" charset="0"/>
            </a:endParaRPr>
          </a:p>
          <a:p>
            <a:pPr marL="0" indent="0">
              <a:buNone/>
            </a:pPr>
            <a:r>
              <a:rPr lang="es-EC" sz="2000" dirty="0" smtClean="0">
                <a:latin typeface="Times New Roman" pitchFamily="18" charset="0"/>
                <a:cs typeface="Times New Roman" pitchFamily="18" charset="0"/>
              </a:rPr>
              <a:t>La </a:t>
            </a:r>
            <a:r>
              <a:rPr lang="es-EC" sz="2000" dirty="0">
                <a:latin typeface="Times New Roman" pitchFamily="18" charset="0"/>
                <a:cs typeface="Times New Roman" pitchFamily="18" charset="0"/>
              </a:rPr>
              <a:t>alternativa del proceso propuesto cumple con el total de palanquillas cortadas anualmente</a:t>
            </a:r>
            <a:endParaRPr lang="es-ES" sz="2000" u="sng" dirty="0" smtClean="0">
              <a:latin typeface="Times New Roman" pitchFamily="18" charset="0"/>
              <a:cs typeface="Times New Roman" pitchFamily="18" charset="0"/>
            </a:endParaRPr>
          </a:p>
          <a:p>
            <a:pPr marL="0" indent="0">
              <a:buNone/>
            </a:pPr>
            <a:endParaRPr lang="es-ES" dirty="0" smtClean="0"/>
          </a:p>
          <a:p>
            <a:pPr marL="0" indent="0">
              <a:buNone/>
            </a:pPr>
            <a:endParaRPr lang="es-ES" dirty="0" smtClean="0"/>
          </a:p>
          <a:p>
            <a:pPr marL="0" indent="0">
              <a:buNone/>
            </a:pPr>
            <a:endParaRPr lang="es-ES" dirty="0" smtClean="0"/>
          </a:p>
          <a:p>
            <a:pPr marL="0" indent="0">
              <a:buNone/>
            </a:pPr>
            <a:r>
              <a:rPr lang="es-EC" sz="2000" dirty="0" smtClean="0">
                <a:latin typeface="Times New Roman" pitchFamily="18" charset="0"/>
                <a:cs typeface="Times New Roman" pitchFamily="18" charset="0"/>
              </a:rPr>
              <a:t>Con </a:t>
            </a:r>
            <a:r>
              <a:rPr lang="es-EC" sz="2000" dirty="0">
                <a:latin typeface="Times New Roman" pitchFamily="18" charset="0"/>
                <a:cs typeface="Times New Roman" pitchFamily="18" charset="0"/>
              </a:rPr>
              <a:t>dicha alternativa se cumple con las 64.000 palanquillas anuales y un ahorro de $ 60.130,95 por cada año. </a:t>
            </a: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67071336"/>
              </p:ext>
            </p:extLst>
          </p:nvPr>
        </p:nvGraphicFramePr>
        <p:xfrm>
          <a:off x="1115616" y="692696"/>
          <a:ext cx="6912769" cy="2846580"/>
        </p:xfrm>
        <a:graphic>
          <a:graphicData uri="http://schemas.openxmlformats.org/drawingml/2006/table">
            <a:tbl>
              <a:tblPr firstRow="1" firstCol="1" bandRow="1">
                <a:tableStyleId>{5C22544A-7EE6-4342-B048-85BDC9FD1C3A}</a:tableStyleId>
              </a:tblPr>
              <a:tblGrid>
                <a:gridCol w="906702"/>
                <a:gridCol w="1047339"/>
                <a:gridCol w="579924"/>
                <a:gridCol w="965439"/>
                <a:gridCol w="1068020"/>
                <a:gridCol w="1289733"/>
                <a:gridCol w="1055612"/>
              </a:tblGrid>
              <a:tr h="184074">
                <a:tc gridSpan="7">
                  <a:txBody>
                    <a:bodyPr/>
                    <a:lstStyle/>
                    <a:p>
                      <a:pPr algn="ctr">
                        <a:spcAft>
                          <a:spcPts val="0"/>
                        </a:spcAft>
                      </a:pPr>
                      <a:r>
                        <a:rPr lang="es-EC" sz="1100" dirty="0">
                          <a:effectLst/>
                          <a:latin typeface="Times New Roman" pitchFamily="18" charset="0"/>
                          <a:cs typeface="Times New Roman" pitchFamily="18" charset="0"/>
                        </a:rPr>
                        <a:t>CUADRO DE ALTERNATIVAS CON RESPECTIVOS COSTOS DE MANO DE OBRA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4074">
                <a:tc gridSpan="7">
                  <a:txBody>
                    <a:bodyPr/>
                    <a:lstStyle/>
                    <a:p>
                      <a:pPr algn="ctr">
                        <a:spcAft>
                          <a:spcPts val="0"/>
                        </a:spcAft>
                      </a:pPr>
                      <a:r>
                        <a:rPr lang="es-EC" sz="1100" dirty="0">
                          <a:effectLst/>
                          <a:latin typeface="Times New Roman" pitchFamily="18" charset="0"/>
                          <a:cs typeface="Times New Roman" pitchFamily="18" charset="0"/>
                        </a:rPr>
                        <a:t>Proceso promedio actual</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3786">
                <a:tc>
                  <a:txBody>
                    <a:bodyPr/>
                    <a:lstStyle/>
                    <a:p>
                      <a:pPr algn="ctr">
                        <a:spcAft>
                          <a:spcPts val="0"/>
                        </a:spcAft>
                      </a:pPr>
                      <a:r>
                        <a:rPr lang="es-EC" sz="900" dirty="0">
                          <a:effectLst/>
                          <a:latin typeface="Times New Roman" pitchFamily="18" charset="0"/>
                          <a:cs typeface="Times New Roman" pitchFamily="18" charset="0"/>
                        </a:rPr>
                        <a:t>Alternativa proceso actual</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Trabajadores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Meses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Palanquillas cortadas (día)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Palanquillas cortadas anual (Requeridas)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Palanquillas cortadas anual (Requeridas)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Subtotal de mano de obra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a:txBody>
                    <a:bodyPr/>
                    <a:lstStyle/>
                    <a:p>
                      <a:pPr algn="ctr">
                        <a:spcAft>
                          <a:spcPts val="0"/>
                        </a:spcAft>
                      </a:pPr>
                      <a:r>
                        <a:rPr lang="es-EC" sz="900" dirty="0">
                          <a:effectLst/>
                          <a:latin typeface="Times New Roman" pitchFamily="18" charset="0"/>
                          <a:cs typeface="Times New Roman" pitchFamily="18" charset="0"/>
                        </a:rPr>
                        <a:t>1 Turno</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154</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3">
                  <a:txBody>
                    <a:bodyPr/>
                    <a:lstStyle/>
                    <a:p>
                      <a:pPr algn="ctr">
                        <a:spcAft>
                          <a:spcPts val="0"/>
                        </a:spcAft>
                      </a:pPr>
                      <a:r>
                        <a:rPr lang="es-EC" sz="1100" dirty="0">
                          <a:effectLst/>
                          <a:latin typeface="Times New Roman" pitchFamily="18" charset="0"/>
                          <a:cs typeface="Times New Roman" pitchFamily="18" charset="0"/>
                        </a:rPr>
                        <a:t>64000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3">
                  <a:txBody>
                    <a:bodyPr/>
                    <a:lstStyle/>
                    <a:p>
                      <a:pPr algn="ctr">
                        <a:spcAft>
                          <a:spcPts val="0"/>
                        </a:spcAft>
                      </a:pPr>
                      <a:r>
                        <a:rPr lang="es-EC" sz="1100" dirty="0">
                          <a:effectLst/>
                          <a:latin typeface="Times New Roman" pitchFamily="18" charset="0"/>
                          <a:cs typeface="Times New Roman" pitchFamily="18" charset="0"/>
                        </a:rPr>
                        <a:t>100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33.410,08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a:txBody>
                    <a:bodyPr/>
                    <a:lstStyle/>
                    <a:p>
                      <a:pPr algn="ctr">
                        <a:spcAft>
                          <a:spcPts val="0"/>
                        </a:spcAft>
                      </a:pPr>
                      <a:r>
                        <a:rPr lang="es-EC" sz="900" dirty="0">
                          <a:effectLst/>
                          <a:latin typeface="Times New Roman" pitchFamily="18" charset="0"/>
                          <a:cs typeface="Times New Roman" pitchFamily="18" charset="0"/>
                        </a:rPr>
                        <a:t>2 Turno</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12</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2</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308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vMerge="1">
                  <a:txBody>
                    <a:bodyPr/>
                    <a:lstStyle/>
                    <a:p>
                      <a:endParaRPr lang="es-EC"/>
                    </a:p>
                  </a:txBody>
                  <a:tcPr/>
                </a:tc>
                <a:tc vMerge="1">
                  <a:txBody>
                    <a:bodyPr/>
                    <a:lstStyle/>
                    <a:p>
                      <a:endParaRPr lang="es-EC"/>
                    </a:p>
                  </a:txBody>
                  <a:tcPr/>
                </a:tc>
                <a:tc>
                  <a:txBody>
                    <a:bodyPr/>
                    <a:lstStyle/>
                    <a:p>
                      <a:pPr algn="ctr">
                        <a:spcAft>
                          <a:spcPts val="0"/>
                        </a:spcAft>
                      </a:pPr>
                      <a:r>
                        <a:rPr lang="es-EC" sz="1100" dirty="0">
                          <a:effectLst/>
                          <a:latin typeface="Times New Roman" pitchFamily="18" charset="0"/>
                          <a:cs typeface="Times New Roman" pitchFamily="18" charset="0"/>
                        </a:rPr>
                        <a:t>$  16.705,04</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a:txBody>
                    <a:bodyPr/>
                    <a:lstStyle/>
                    <a:p>
                      <a:pPr algn="ctr">
                        <a:spcAft>
                          <a:spcPts val="0"/>
                        </a:spcAft>
                      </a:pPr>
                      <a:r>
                        <a:rPr lang="es-EC" sz="900" dirty="0">
                          <a:effectLst/>
                          <a:latin typeface="Times New Roman" pitchFamily="18" charset="0"/>
                          <a:cs typeface="Times New Roman" pitchFamily="18" charset="0"/>
                        </a:rPr>
                        <a:t>3 Turno</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16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2</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600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vMerge="1">
                  <a:txBody>
                    <a:bodyPr/>
                    <a:lstStyle/>
                    <a:p>
                      <a:endParaRPr lang="es-EC"/>
                    </a:p>
                  </a:txBody>
                  <a:tcPr/>
                </a:tc>
                <a:tc vMerge="1">
                  <a:txBody>
                    <a:bodyPr/>
                    <a:lstStyle/>
                    <a:p>
                      <a:endParaRPr lang="es-EC"/>
                    </a:p>
                  </a:txBody>
                  <a:tcPr/>
                </a:tc>
                <a:tc>
                  <a:txBody>
                    <a:bodyPr/>
                    <a:lstStyle/>
                    <a:p>
                      <a:pPr algn="ctr">
                        <a:spcAft>
                          <a:spcPts val="0"/>
                        </a:spcAft>
                      </a:pPr>
                      <a:r>
                        <a:rPr lang="es-EC" sz="1100" dirty="0">
                          <a:effectLst/>
                          <a:latin typeface="Times New Roman" pitchFamily="18" charset="0"/>
                          <a:cs typeface="Times New Roman" pitchFamily="18" charset="0"/>
                        </a:rPr>
                        <a:t>$  35.073,39</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gridSpan="4">
                  <a:txBody>
                    <a:bodyPr/>
                    <a:lstStyle/>
                    <a:p>
                      <a:endParaRPr lang="es-EC" sz="1100" dirty="0">
                        <a:solidFill>
                          <a:srgbClr val="365F91"/>
                        </a:solidFill>
                        <a:effectLst/>
                        <a:latin typeface="Times New Roman" pitchFamily="18" charset="0"/>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1100" dirty="0">
                          <a:effectLst/>
                          <a:latin typeface="Times New Roman" pitchFamily="18" charset="0"/>
                          <a:cs typeface="Times New Roman" pitchFamily="18" charset="0"/>
                        </a:rPr>
                        <a:t>Total de Mano de Obra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a:txBody>
                    <a:bodyPr/>
                    <a:lstStyle/>
                    <a:p>
                      <a:pPr algn="ctr">
                        <a:spcAft>
                          <a:spcPts val="0"/>
                        </a:spcAft>
                      </a:pPr>
                      <a:r>
                        <a:rPr lang="es-EC" sz="1100" dirty="0">
                          <a:effectLst/>
                          <a:latin typeface="Times New Roman" pitchFamily="18" charset="0"/>
                          <a:cs typeface="Times New Roman" pitchFamily="18" charset="0"/>
                        </a:rPr>
                        <a:t>$  85.188,51</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gridSpan="7">
                  <a:txBody>
                    <a:bodyPr/>
                    <a:lstStyle/>
                    <a:p>
                      <a:pPr algn="ctr">
                        <a:spcAft>
                          <a:spcPts val="0"/>
                        </a:spcAft>
                      </a:pPr>
                      <a:r>
                        <a:rPr lang="es-EC" sz="1100" dirty="0">
                          <a:effectLst/>
                          <a:latin typeface="Times New Roman" pitchFamily="18" charset="0"/>
                          <a:cs typeface="Times New Roman" pitchFamily="18" charset="0"/>
                        </a:rPr>
                        <a:t>Proceso promedio propuesto</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3786">
                <a:tc>
                  <a:txBody>
                    <a:bodyPr/>
                    <a:lstStyle/>
                    <a:p>
                      <a:pPr algn="ctr">
                        <a:spcAft>
                          <a:spcPts val="0"/>
                        </a:spcAft>
                      </a:pPr>
                      <a:r>
                        <a:rPr lang="es-EC" sz="900" dirty="0">
                          <a:effectLst/>
                          <a:latin typeface="Times New Roman" pitchFamily="18" charset="0"/>
                          <a:cs typeface="Times New Roman" pitchFamily="18" charset="0"/>
                        </a:rPr>
                        <a:t>Alternativa  proceso propuesto</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Trabajadores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Meses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Palanquillas cortadas (día)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Palanquillas cortadas anual (Requeridas)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Palanquillas cortadas anual (Requeridas)</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Subtotal de mano de obra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a:txBody>
                    <a:bodyPr/>
                    <a:lstStyle/>
                    <a:p>
                      <a:pPr algn="ctr">
                        <a:spcAft>
                          <a:spcPts val="0"/>
                        </a:spcAft>
                      </a:pPr>
                      <a:r>
                        <a:rPr lang="es-EC" sz="900" dirty="0">
                          <a:effectLst/>
                          <a:latin typeface="Times New Roman" pitchFamily="18" charset="0"/>
                          <a:cs typeface="Times New Roman" pitchFamily="18" charset="0"/>
                        </a:rPr>
                        <a:t>1 Turno</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2</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169</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100" dirty="0">
                          <a:effectLst/>
                          <a:latin typeface="Times New Roman" pitchFamily="18" charset="0"/>
                          <a:cs typeface="Times New Roman" pitchFamily="18" charset="0"/>
                        </a:rPr>
                        <a:t>64051</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100" dirty="0">
                          <a:effectLst/>
                          <a:latin typeface="Times New Roman" pitchFamily="18" charset="0"/>
                          <a:cs typeface="Times New Roman" pitchFamily="18" charset="0"/>
                        </a:rPr>
                        <a:t>100</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$ 8.352,52</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a:txBody>
                    <a:bodyPr/>
                    <a:lstStyle/>
                    <a:p>
                      <a:pPr algn="ctr">
                        <a:spcAft>
                          <a:spcPts val="0"/>
                        </a:spcAft>
                      </a:pPr>
                      <a:r>
                        <a:rPr lang="es-EC" sz="900" dirty="0">
                          <a:effectLst/>
                          <a:latin typeface="Times New Roman" pitchFamily="18" charset="0"/>
                          <a:cs typeface="Times New Roman" pitchFamily="18" charset="0"/>
                        </a:rPr>
                        <a:t>2 Turno</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4</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100" dirty="0">
                          <a:effectLst/>
                          <a:latin typeface="Times New Roman" pitchFamily="18" charset="0"/>
                          <a:cs typeface="Times New Roman" pitchFamily="18" charset="0"/>
                        </a:rPr>
                        <a:t>338</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vMerge="1">
                  <a:txBody>
                    <a:bodyPr/>
                    <a:lstStyle/>
                    <a:p>
                      <a:endParaRPr lang="es-EC"/>
                    </a:p>
                  </a:txBody>
                  <a:tcPr/>
                </a:tc>
                <a:tc vMerge="1">
                  <a:txBody>
                    <a:bodyPr/>
                    <a:lstStyle/>
                    <a:p>
                      <a:endParaRPr lang="es-EC"/>
                    </a:p>
                  </a:txBody>
                  <a:tcPr/>
                </a:tc>
                <a:tc>
                  <a:txBody>
                    <a:bodyPr/>
                    <a:lstStyle/>
                    <a:p>
                      <a:pPr algn="ctr">
                        <a:spcAft>
                          <a:spcPts val="0"/>
                        </a:spcAft>
                      </a:pPr>
                      <a:r>
                        <a:rPr lang="es-EC" sz="1100" dirty="0">
                          <a:effectLst/>
                          <a:latin typeface="Times New Roman" pitchFamily="18" charset="0"/>
                          <a:cs typeface="Times New Roman" pitchFamily="18" charset="0"/>
                        </a:rPr>
                        <a:t>$  16.705,04</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84074">
                <a:tc gridSpan="4">
                  <a:txBody>
                    <a:bodyPr/>
                    <a:lstStyle/>
                    <a:p>
                      <a:endParaRPr lang="es-EC" sz="1100" dirty="0">
                        <a:solidFill>
                          <a:srgbClr val="365F91"/>
                        </a:solidFill>
                        <a:effectLst/>
                        <a:latin typeface="Times New Roman" pitchFamily="18" charset="0"/>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1100" dirty="0">
                          <a:effectLst/>
                          <a:latin typeface="Times New Roman" pitchFamily="18" charset="0"/>
                          <a:cs typeface="Times New Roman" pitchFamily="18" charset="0"/>
                        </a:rPr>
                        <a:t>Total de Mano de Obra</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a:txBody>
                    <a:bodyPr/>
                    <a:lstStyle/>
                    <a:p>
                      <a:pPr algn="ctr">
                        <a:spcAft>
                          <a:spcPts val="0"/>
                        </a:spcAft>
                      </a:pPr>
                      <a:r>
                        <a:rPr lang="es-EC" sz="1100" dirty="0">
                          <a:effectLst/>
                          <a:latin typeface="Times New Roman" pitchFamily="18" charset="0"/>
                          <a:cs typeface="Times New Roman" pitchFamily="18" charset="0"/>
                        </a:rPr>
                        <a:t>$   25.057,56</a:t>
                      </a:r>
                      <a:endParaRPr lang="es-EC" sz="1100" dirty="0">
                        <a:solidFill>
                          <a:srgbClr val="365F91"/>
                        </a:solidFill>
                        <a:effectLst/>
                        <a:latin typeface="Times New Roman" pitchFamily="18" charset="0"/>
                        <a:ea typeface="Times New Roman"/>
                        <a:cs typeface="Times New Roman" pitchFamily="18" charset="0"/>
                      </a:endParaRPr>
                    </a:p>
                  </a:txBody>
                  <a:tcPr marL="68580" marR="6858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014421971"/>
              </p:ext>
            </p:extLst>
          </p:nvPr>
        </p:nvGraphicFramePr>
        <p:xfrm>
          <a:off x="2267744" y="4221088"/>
          <a:ext cx="4752528" cy="1224135"/>
        </p:xfrm>
        <a:graphic>
          <a:graphicData uri="http://schemas.openxmlformats.org/drawingml/2006/table">
            <a:tbl>
              <a:tblPr firstRow="1" firstCol="1" bandRow="1">
                <a:tableStyleId>{5C22544A-7EE6-4342-B048-85BDC9FD1C3A}</a:tableStyleId>
              </a:tblPr>
              <a:tblGrid>
                <a:gridCol w="1567510"/>
                <a:gridCol w="1672850"/>
                <a:gridCol w="1512168"/>
              </a:tblGrid>
              <a:tr h="397017">
                <a:tc gridSpan="2">
                  <a:txBody>
                    <a:bodyPr/>
                    <a:lstStyle/>
                    <a:p>
                      <a:pPr algn="ctr">
                        <a:spcAft>
                          <a:spcPts val="0"/>
                        </a:spcAft>
                      </a:pPr>
                      <a:r>
                        <a:rPr lang="es-EC" sz="1000" dirty="0">
                          <a:effectLst/>
                          <a:latin typeface="Times New Roman" pitchFamily="18" charset="0"/>
                          <a:cs typeface="Times New Roman" pitchFamily="18" charset="0"/>
                        </a:rPr>
                        <a:t>Beneficio económico entre proceso actual y alternativa 2</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a:txBody>
                    <a:bodyPr/>
                    <a:lstStyle/>
                    <a:p>
                      <a:pPr algn="ctr">
                        <a:spcAft>
                          <a:spcPts val="0"/>
                        </a:spcAft>
                      </a:pPr>
                      <a:r>
                        <a:rPr lang="es-EC" sz="1000" dirty="0">
                          <a:effectLst/>
                          <a:latin typeface="Times New Roman" pitchFamily="18" charset="0"/>
                          <a:cs typeface="Times New Roman" pitchFamily="18" charset="0"/>
                        </a:rPr>
                        <a:t>% Beneficio</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75706">
                <a:tc>
                  <a:txBody>
                    <a:bodyPr/>
                    <a:lstStyle/>
                    <a:p>
                      <a:pPr algn="ctr">
                        <a:spcAft>
                          <a:spcPts val="0"/>
                        </a:spcAft>
                      </a:pPr>
                      <a:r>
                        <a:rPr lang="es-EC" sz="1000" dirty="0">
                          <a:effectLst/>
                          <a:latin typeface="Times New Roman" pitchFamily="18" charset="0"/>
                          <a:cs typeface="Times New Roman" pitchFamily="18" charset="0"/>
                        </a:rPr>
                        <a:t>Proceso actual</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  85.188,51</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100%</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75706">
                <a:tc>
                  <a:txBody>
                    <a:bodyPr/>
                    <a:lstStyle/>
                    <a:p>
                      <a:pPr algn="ctr">
                        <a:spcAft>
                          <a:spcPts val="0"/>
                        </a:spcAft>
                      </a:pPr>
                      <a:r>
                        <a:rPr lang="es-EC" sz="1000" dirty="0">
                          <a:effectLst/>
                          <a:latin typeface="Times New Roman" pitchFamily="18" charset="0"/>
                          <a:cs typeface="Times New Roman" pitchFamily="18" charset="0"/>
                        </a:rPr>
                        <a:t>Proceso propuesto</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  25.057,56</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29%</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75706">
                <a:tc>
                  <a:txBody>
                    <a:bodyPr/>
                    <a:lstStyle/>
                    <a:p>
                      <a:pPr algn="ctr">
                        <a:spcAft>
                          <a:spcPts val="0"/>
                        </a:spcAft>
                      </a:pPr>
                      <a:r>
                        <a:rPr lang="es-EC" sz="1000" dirty="0">
                          <a:effectLst/>
                          <a:latin typeface="Times New Roman" pitchFamily="18" charset="0"/>
                          <a:cs typeface="Times New Roman" pitchFamily="18" charset="0"/>
                        </a:rPr>
                        <a:t>Ahorro</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  60.130,95</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71%</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457200" y="332656"/>
                <a:ext cx="8229600" cy="6480720"/>
              </a:xfrm>
            </p:spPr>
            <p:txBody>
              <a:bodyPr>
                <a:normAutofit fontScale="55000" lnSpcReduction="20000"/>
              </a:bodyPr>
              <a:lstStyle/>
              <a:p>
                <a:pPr marL="0" indent="0" algn="ctr">
                  <a:buNone/>
                </a:pPr>
                <a:r>
                  <a:rPr lang="es-EC" sz="5100" dirty="0">
                    <a:latin typeface="Times New Roman" pitchFamily="18" charset="0"/>
                    <a:cs typeface="Times New Roman" pitchFamily="18" charset="0"/>
                  </a:rPr>
                  <a:t>ANÁLISIS DE LA VIABILIDAD </a:t>
                </a:r>
                <a:r>
                  <a:rPr lang="es-EC" sz="5100" dirty="0" smtClean="0">
                    <a:latin typeface="Times New Roman" pitchFamily="18" charset="0"/>
                    <a:cs typeface="Times New Roman" pitchFamily="18" charset="0"/>
                  </a:rPr>
                  <a:t>ECONÓMICA</a:t>
                </a:r>
              </a:p>
              <a:p>
                <a:pPr marL="0" indent="0" algn="ctr">
                  <a:buNone/>
                </a:pPr>
                <a:r>
                  <a:rPr lang="es-EC" sz="4400" u="sng" dirty="0" smtClean="0">
                    <a:latin typeface="Times New Roman" pitchFamily="18" charset="0"/>
                    <a:cs typeface="Times New Roman" pitchFamily="18" charset="0"/>
                  </a:rPr>
                  <a:t>Periodo </a:t>
                </a:r>
                <a:r>
                  <a:rPr lang="es-EC" sz="4400" u="sng" dirty="0">
                    <a:latin typeface="Times New Roman" pitchFamily="18" charset="0"/>
                    <a:cs typeface="Times New Roman" pitchFamily="18" charset="0"/>
                  </a:rPr>
                  <a:t>de </a:t>
                </a:r>
                <a:r>
                  <a:rPr lang="es-EC" sz="4400" u="sng" dirty="0" smtClean="0">
                    <a:latin typeface="Times New Roman" pitchFamily="18" charset="0"/>
                    <a:cs typeface="Times New Roman" pitchFamily="18" charset="0"/>
                  </a:rPr>
                  <a:t>recuperación </a:t>
                </a:r>
                <a:r>
                  <a:rPr lang="es-EC" sz="4400" u="sng" dirty="0">
                    <a:latin typeface="Times New Roman" pitchFamily="18" charset="0"/>
                    <a:cs typeface="Times New Roman" pitchFamily="18" charset="0"/>
                  </a:rPr>
                  <a:t>del </a:t>
                </a:r>
                <a:r>
                  <a:rPr lang="es-EC" sz="4400" u="sng" dirty="0" smtClean="0">
                    <a:latin typeface="Times New Roman" pitchFamily="18" charset="0"/>
                    <a:cs typeface="Times New Roman" pitchFamily="18" charset="0"/>
                  </a:rPr>
                  <a:t>capital</a:t>
                </a:r>
              </a:p>
              <a:p>
                <a:pPr marL="0" indent="0" algn="ctr">
                  <a:buNone/>
                </a:pPr>
                <a:endParaRPr lang="es-EC" sz="4400" u="sng" dirty="0" smtClean="0">
                  <a:latin typeface="Times New Roman" pitchFamily="18" charset="0"/>
                  <a:cs typeface="Times New Roman" pitchFamily="18" charset="0"/>
                </a:endParaRPr>
              </a:p>
              <a:p>
                <a:pPr marL="0" indent="0">
                  <a:buNone/>
                </a:pPr>
                <a:r>
                  <a:rPr lang="es-EC" sz="3600" dirty="0">
                    <a:latin typeface="Times New Roman" pitchFamily="18" charset="0"/>
                    <a:cs typeface="Times New Roman" pitchFamily="18" charset="0"/>
                  </a:rPr>
                  <a:t>Período de recuperación de capital = </a:t>
                </a:r>
                <a14:m>
                  <m:oMath xmlns:m="http://schemas.openxmlformats.org/officeDocument/2006/math">
                    <m:f>
                      <m:fPr>
                        <m:ctrlPr>
                          <a:rPr lang="es-EC" sz="2900" i="1">
                            <a:latin typeface="Cambria Math"/>
                          </a:rPr>
                        </m:ctrlPr>
                      </m:fPr>
                      <m:num>
                        <m:r>
                          <m:rPr>
                            <m:sty m:val="p"/>
                          </m:rPr>
                          <a:rPr lang="es-EC" sz="2900">
                            <a:latin typeface="Cambria Math"/>
                          </a:rPr>
                          <m:t>INVERSI</m:t>
                        </m:r>
                        <m:r>
                          <a:rPr lang="es-EC" sz="2900">
                            <a:latin typeface="Cambria Math"/>
                          </a:rPr>
                          <m:t>Ó</m:t>
                        </m:r>
                        <m:r>
                          <m:rPr>
                            <m:sty m:val="p"/>
                          </m:rPr>
                          <a:rPr lang="es-EC" sz="2900">
                            <a:latin typeface="Cambria Math"/>
                          </a:rPr>
                          <m:t>N</m:t>
                        </m:r>
                      </m:num>
                      <m:den>
                        <m:r>
                          <m:rPr>
                            <m:sty m:val="p"/>
                          </m:rPr>
                          <a:rPr lang="es-EC" sz="2900">
                            <a:latin typeface="Cambria Math"/>
                          </a:rPr>
                          <m:t>UTILIDAD</m:t>
                        </m:r>
                        <m:r>
                          <a:rPr lang="es-EC" sz="2900">
                            <a:latin typeface="Cambria Math"/>
                          </a:rPr>
                          <m:t> </m:t>
                        </m:r>
                        <m:r>
                          <m:rPr>
                            <m:sty m:val="p"/>
                          </m:rPr>
                          <a:rPr lang="es-EC" sz="2900">
                            <a:latin typeface="Cambria Math"/>
                          </a:rPr>
                          <m:t>DEL</m:t>
                        </m:r>
                        <m:r>
                          <a:rPr lang="es-EC" sz="2900">
                            <a:latin typeface="Cambria Math"/>
                          </a:rPr>
                          <m:t> </m:t>
                        </m:r>
                        <m:r>
                          <m:rPr>
                            <m:sty m:val="p"/>
                          </m:rPr>
                          <a:rPr lang="es-EC" sz="2900">
                            <a:latin typeface="Cambria Math"/>
                          </a:rPr>
                          <m:t>EJERCICIO</m:t>
                        </m:r>
                      </m:den>
                    </m:f>
                  </m:oMath>
                </a14:m>
                <a:endParaRPr lang="es-EC" sz="2900" dirty="0">
                  <a:latin typeface="Times New Roman" pitchFamily="18" charset="0"/>
                  <a:cs typeface="Times New Roman" pitchFamily="18" charset="0"/>
                </a:endParaRPr>
              </a:p>
              <a:p>
                <a:pPr marL="0" lvl="0" indent="0">
                  <a:buNone/>
                </a:pPr>
                <a:endParaRPr lang="es-EC" sz="2900" dirty="0" smtClean="0">
                  <a:latin typeface="Times New Roman" pitchFamily="18" charset="0"/>
                  <a:cs typeface="Times New Roman" pitchFamily="18" charset="0"/>
                </a:endParaRPr>
              </a:p>
              <a:p>
                <a:pPr marL="0" indent="0">
                  <a:buNone/>
                </a:pPr>
                <a:r>
                  <a:rPr lang="es-EC" sz="3600" dirty="0" smtClean="0">
                    <a:latin typeface="Times New Roman" pitchFamily="18" charset="0"/>
                    <a:cs typeface="Times New Roman" pitchFamily="18" charset="0"/>
                  </a:rPr>
                  <a:t>Período </a:t>
                </a:r>
                <a:r>
                  <a:rPr lang="es-EC" sz="3600" dirty="0">
                    <a:latin typeface="Times New Roman" pitchFamily="18" charset="0"/>
                    <a:cs typeface="Times New Roman" pitchFamily="18" charset="0"/>
                  </a:rPr>
                  <a:t>de recuperación de capital </a:t>
                </a:r>
                <a:r>
                  <a:rPr lang="es-EC" sz="2900" dirty="0">
                    <a:latin typeface="Times New Roman" pitchFamily="18" charset="0"/>
                    <a:cs typeface="Times New Roman" pitchFamily="18" charset="0"/>
                  </a:rPr>
                  <a:t>= </a:t>
                </a:r>
                <a14:m>
                  <m:oMath xmlns:m="http://schemas.openxmlformats.org/officeDocument/2006/math">
                    <m:f>
                      <m:fPr>
                        <m:ctrlPr>
                          <a:rPr lang="es-EC" sz="2900" i="1">
                            <a:latin typeface="Cambria Math"/>
                          </a:rPr>
                        </m:ctrlPr>
                      </m:fPr>
                      <m:num>
                        <m:r>
                          <a:rPr lang="es-EC" sz="2900">
                            <a:latin typeface="Cambria Math"/>
                          </a:rPr>
                          <m:t>$ 225.329.93 </m:t>
                        </m:r>
                      </m:num>
                      <m:den>
                        <m:r>
                          <a:rPr lang="es-EC" sz="2900">
                            <a:latin typeface="Cambria Math"/>
                          </a:rPr>
                          <m:t>$ 60.130,95</m:t>
                        </m:r>
                      </m:den>
                    </m:f>
                    <m:r>
                      <a:rPr lang="es-EC" sz="2900">
                        <a:latin typeface="Cambria Math"/>
                      </a:rPr>
                      <m:t>=</m:t>
                    </m:r>
                    <m:r>
                      <a:rPr lang="es-EC" sz="2900" i="1">
                        <a:latin typeface="Cambria Math"/>
                      </a:rPr>
                      <m:t>3,75</m:t>
                    </m:r>
                  </m:oMath>
                </a14:m>
                <a:r>
                  <a:rPr lang="es-EC" sz="2900" dirty="0">
                    <a:latin typeface="Times New Roman" pitchFamily="18" charset="0"/>
                    <a:cs typeface="Times New Roman" pitchFamily="18" charset="0"/>
                  </a:rPr>
                  <a:t>            </a:t>
                </a:r>
                <a:endParaRPr lang="es-EC" sz="2900" dirty="0" smtClean="0">
                  <a:latin typeface="Times New Roman" pitchFamily="18" charset="0"/>
                  <a:cs typeface="Times New Roman" pitchFamily="18" charset="0"/>
                </a:endParaRPr>
              </a:p>
              <a:p>
                <a:pPr marL="0" indent="0">
                  <a:buNone/>
                </a:pPr>
                <a:r>
                  <a:rPr lang="es-EC" sz="2900" dirty="0" smtClean="0">
                    <a:latin typeface="Times New Roman" pitchFamily="18" charset="0"/>
                    <a:cs typeface="Times New Roman" pitchFamily="18" charset="0"/>
                  </a:rPr>
                  <a:t>                                             </a:t>
                </a:r>
                <a:endParaRPr lang="es-EC" sz="2900" dirty="0">
                  <a:latin typeface="Times New Roman" pitchFamily="18" charset="0"/>
                  <a:cs typeface="Times New Roman" pitchFamily="18" charset="0"/>
                </a:endParaRPr>
              </a:p>
              <a:p>
                <a:pPr marL="0" indent="0">
                  <a:buNone/>
                </a:pPr>
                <a:r>
                  <a:rPr lang="es-EC" sz="3600" dirty="0">
                    <a:latin typeface="Times New Roman" pitchFamily="18" charset="0"/>
                    <a:cs typeface="Times New Roman" pitchFamily="18" charset="0"/>
                  </a:rPr>
                  <a:t>El capital de la inversión se lo recupera en 3 años, 9 meses</a:t>
                </a:r>
                <a:r>
                  <a:rPr lang="es-EC" sz="3600" dirty="0" smtClean="0">
                    <a:latin typeface="Times New Roman" pitchFamily="18" charset="0"/>
                    <a:cs typeface="Times New Roman" pitchFamily="18" charset="0"/>
                  </a:rPr>
                  <a:t>.</a:t>
                </a:r>
              </a:p>
              <a:p>
                <a:pPr marL="0" indent="0">
                  <a:buNone/>
                </a:pPr>
                <a:endParaRPr lang="es-EC" sz="3600" dirty="0">
                  <a:latin typeface="Times New Roman" pitchFamily="18" charset="0"/>
                  <a:cs typeface="Times New Roman" pitchFamily="18" charset="0"/>
                </a:endParaRPr>
              </a:p>
              <a:p>
                <a:pPr marL="0" indent="0" algn="ctr">
                  <a:buNone/>
                </a:pPr>
                <a:r>
                  <a:rPr lang="es-EC" sz="4400" u="sng" dirty="0" smtClean="0">
                    <a:latin typeface="Times New Roman" pitchFamily="18" charset="0"/>
                    <a:cs typeface="Times New Roman" pitchFamily="18" charset="0"/>
                  </a:rPr>
                  <a:t>Rentabilidad </a:t>
                </a:r>
                <a:r>
                  <a:rPr lang="es-EC" sz="4400" u="sng" dirty="0">
                    <a:latin typeface="Times New Roman" pitchFamily="18" charset="0"/>
                    <a:cs typeface="Times New Roman" pitchFamily="18" charset="0"/>
                  </a:rPr>
                  <a:t>sobre la </a:t>
                </a:r>
                <a:r>
                  <a:rPr lang="es-EC" sz="4400" u="sng" dirty="0" smtClean="0">
                    <a:latin typeface="Times New Roman" pitchFamily="18" charset="0"/>
                    <a:cs typeface="Times New Roman" pitchFamily="18" charset="0"/>
                  </a:rPr>
                  <a:t>inversión</a:t>
                </a:r>
              </a:p>
              <a:p>
                <a:pPr marL="0" indent="0" algn="ctr">
                  <a:buNone/>
                </a:pPr>
                <a:endParaRPr lang="es-EC" sz="4400" u="sng" dirty="0" smtClean="0">
                  <a:latin typeface="Times New Roman" pitchFamily="18" charset="0"/>
                  <a:cs typeface="Times New Roman" pitchFamily="18" charset="0"/>
                </a:endParaRPr>
              </a:p>
              <a:p>
                <a:pPr marL="0" indent="0">
                  <a:buNone/>
                </a:pPr>
                <a:r>
                  <a:rPr lang="es-EC" sz="3600" dirty="0">
                    <a:latin typeface="Times New Roman" pitchFamily="18" charset="0"/>
                    <a:cs typeface="Times New Roman" pitchFamily="18" charset="0"/>
                  </a:rPr>
                  <a:t>Rentabilidad sobre la Inversión =</a:t>
                </a:r>
                <a14:m>
                  <m:oMath xmlns:m="http://schemas.openxmlformats.org/officeDocument/2006/math">
                    <m:f>
                      <m:fPr>
                        <m:ctrlPr>
                          <a:rPr lang="es-EC" sz="3600" i="1">
                            <a:latin typeface="Cambria Math"/>
                          </a:rPr>
                        </m:ctrlPr>
                      </m:fPr>
                      <m:num>
                        <m:r>
                          <m:rPr>
                            <m:sty m:val="p"/>
                          </m:rPr>
                          <a:rPr lang="es-EC" sz="3600">
                            <a:latin typeface="Cambria Math"/>
                          </a:rPr>
                          <m:t>Beneficio</m:t>
                        </m:r>
                        <m:r>
                          <a:rPr lang="es-EC" sz="3600">
                            <a:latin typeface="Cambria Math"/>
                          </a:rPr>
                          <m:t> </m:t>
                        </m:r>
                        <m:r>
                          <m:rPr>
                            <m:sty m:val="p"/>
                          </m:rPr>
                          <a:rPr lang="es-EC" sz="3600">
                            <a:latin typeface="Cambria Math"/>
                          </a:rPr>
                          <m:t>econ</m:t>
                        </m:r>
                        <m:r>
                          <a:rPr lang="es-EC" sz="3600">
                            <a:latin typeface="Cambria Math"/>
                          </a:rPr>
                          <m:t>ó</m:t>
                        </m:r>
                        <m:r>
                          <m:rPr>
                            <m:sty m:val="p"/>
                          </m:rPr>
                          <a:rPr lang="es-EC" sz="3600">
                            <a:latin typeface="Cambria Math"/>
                          </a:rPr>
                          <m:t>mico</m:t>
                        </m:r>
                        <m:r>
                          <a:rPr lang="es-EC" sz="3600">
                            <a:latin typeface="Cambria Math"/>
                          </a:rPr>
                          <m:t>  </m:t>
                        </m:r>
                      </m:num>
                      <m:den>
                        <m:r>
                          <m:rPr>
                            <m:sty m:val="p"/>
                          </m:rPr>
                          <a:rPr lang="es-EC" sz="3600">
                            <a:latin typeface="Cambria Math"/>
                          </a:rPr>
                          <m:t>Activo</m:t>
                        </m:r>
                        <m:r>
                          <a:rPr lang="es-EC" sz="3600">
                            <a:latin typeface="Cambria Math"/>
                          </a:rPr>
                          <m:t> </m:t>
                        </m:r>
                        <m:r>
                          <m:rPr>
                            <m:sty m:val="p"/>
                          </m:rPr>
                          <a:rPr lang="es-EC" sz="3600">
                            <a:latin typeface="Cambria Math"/>
                          </a:rPr>
                          <m:t>total</m:t>
                        </m:r>
                      </m:den>
                    </m:f>
                  </m:oMath>
                </a14:m>
                <a:r>
                  <a:rPr lang="es-EC" sz="3600" dirty="0">
                    <a:latin typeface="Times New Roman" pitchFamily="18" charset="0"/>
                    <a:cs typeface="Times New Roman" pitchFamily="18" charset="0"/>
                  </a:rPr>
                  <a:t> </a:t>
                </a:r>
                <a:endParaRPr lang="es-EC" sz="3600" dirty="0" smtClean="0">
                  <a:latin typeface="Times New Roman" pitchFamily="18" charset="0"/>
                  <a:cs typeface="Times New Roman" pitchFamily="18" charset="0"/>
                </a:endParaRPr>
              </a:p>
              <a:p>
                <a:pPr marL="0" indent="0">
                  <a:buNone/>
                </a:pPr>
                <a:endParaRPr lang="es-EC" sz="3600" dirty="0">
                  <a:latin typeface="Times New Roman" pitchFamily="18" charset="0"/>
                  <a:cs typeface="Times New Roman" pitchFamily="18" charset="0"/>
                </a:endParaRPr>
              </a:p>
              <a:p>
                <a:pPr marL="0" indent="0">
                  <a:buNone/>
                </a:pPr>
                <a:r>
                  <a:rPr lang="es-EC" sz="3600" dirty="0" smtClean="0">
                    <a:latin typeface="Times New Roman" pitchFamily="18" charset="0"/>
                    <a:cs typeface="Times New Roman" pitchFamily="18" charset="0"/>
                  </a:rPr>
                  <a:t>Rentabilidad </a:t>
                </a:r>
                <a:r>
                  <a:rPr lang="es-EC" sz="3600" dirty="0">
                    <a:latin typeface="Times New Roman" pitchFamily="18" charset="0"/>
                    <a:cs typeface="Times New Roman" pitchFamily="18" charset="0"/>
                  </a:rPr>
                  <a:t>sobre la inversión  =  </a:t>
                </a:r>
                <a14:m>
                  <m:oMath xmlns:m="http://schemas.openxmlformats.org/officeDocument/2006/math">
                    <m:f>
                      <m:fPr>
                        <m:ctrlPr>
                          <a:rPr lang="es-EC" sz="2900" i="1">
                            <a:latin typeface="Cambria Math"/>
                          </a:rPr>
                        </m:ctrlPr>
                      </m:fPr>
                      <m:num>
                        <m:r>
                          <a:rPr lang="es-EC" sz="2900">
                            <a:latin typeface="Cambria Math"/>
                          </a:rPr>
                          <m:t>$ 60.130,95</m:t>
                        </m:r>
                      </m:num>
                      <m:den>
                        <m:r>
                          <a:rPr lang="es-EC" sz="2900">
                            <a:latin typeface="Cambria Math"/>
                          </a:rPr>
                          <m:t>$</m:t>
                        </m:r>
                        <m:r>
                          <a:rPr lang="es-EC" sz="2500">
                            <a:latin typeface="Cambria Math"/>
                          </a:rPr>
                          <m:t>225.329.93</m:t>
                        </m:r>
                      </m:den>
                    </m:f>
                    <m:r>
                      <a:rPr lang="es-EC" sz="2900" i="1">
                        <a:latin typeface="Cambria Math"/>
                      </a:rPr>
                      <m:t>=0,27</m:t>
                    </m:r>
                  </m:oMath>
                </a14:m>
                <a:r>
                  <a:rPr lang="es-EC" sz="2500" dirty="0">
                    <a:latin typeface="Times New Roman" pitchFamily="18" charset="0"/>
                    <a:cs typeface="Times New Roman" pitchFamily="18" charset="0"/>
                  </a:rPr>
                  <a:t> </a:t>
                </a:r>
                <a:r>
                  <a:rPr lang="es-EC" sz="3600" dirty="0">
                    <a:latin typeface="Times New Roman" pitchFamily="18" charset="0"/>
                    <a:cs typeface="Times New Roman" pitchFamily="18" charset="0"/>
                  </a:rPr>
                  <a:t>    </a:t>
                </a:r>
                <a:endParaRPr lang="es-EC" sz="3600" dirty="0" smtClean="0">
                  <a:latin typeface="Times New Roman" pitchFamily="18" charset="0"/>
                  <a:cs typeface="Times New Roman" pitchFamily="18" charset="0"/>
                </a:endParaRPr>
              </a:p>
              <a:p>
                <a:pPr marL="0" indent="0">
                  <a:buNone/>
                </a:pPr>
                <a:r>
                  <a:rPr lang="es-EC" sz="3600" dirty="0" smtClean="0">
                    <a:latin typeface="Times New Roman" pitchFamily="18" charset="0"/>
                    <a:cs typeface="Times New Roman" pitchFamily="18" charset="0"/>
                  </a:rPr>
                  <a:t>                           </a:t>
                </a:r>
                <a:endParaRPr lang="es-EC" sz="3600" dirty="0">
                  <a:latin typeface="Times New Roman" pitchFamily="18" charset="0"/>
                  <a:cs typeface="Times New Roman" pitchFamily="18" charset="0"/>
                </a:endParaRPr>
              </a:p>
              <a:p>
                <a:pPr marL="0" indent="0">
                  <a:buNone/>
                </a:pPr>
                <a:r>
                  <a:rPr lang="es-EC" sz="3600" dirty="0">
                    <a:latin typeface="Times New Roman" pitchFamily="18" charset="0"/>
                    <a:cs typeface="Times New Roman" pitchFamily="18" charset="0"/>
                  </a:rPr>
                  <a:t>La rentabilidad sobre la inversión total es 27 %.</a:t>
                </a:r>
              </a:p>
              <a:p>
                <a:pPr marL="0" indent="0" algn="ctr">
                  <a:buNone/>
                </a:pPr>
                <a:endParaRPr lang="es-EC" sz="4400" u="sng" dirty="0" smtClean="0">
                  <a:latin typeface="Times New Roman" pitchFamily="18" charset="0"/>
                  <a:cs typeface="Times New Roman" pitchFamily="18" charset="0"/>
                </a:endParaRPr>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332656"/>
                <a:ext cx="8229600" cy="6480720"/>
              </a:xfrm>
              <a:blipFill rotWithShape="1">
                <a:blip r:embed="rId2"/>
                <a:stretch>
                  <a:fillRect l="-741" t="-2258"/>
                </a:stretch>
              </a:blipFill>
            </p:spPr>
            <p:txBody>
              <a:bodyPr/>
              <a:lstStyle/>
              <a:p>
                <a:r>
                  <a:rPr lang="es-EC">
                    <a:noFill/>
                  </a:rPr>
                  <a:t> </a:t>
                </a:r>
              </a:p>
            </p:txBody>
          </p:sp>
        </mc:Fallback>
      </mc:AlternateContent>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5472608"/>
          </a:xfrm>
        </p:spPr>
        <p:txBody>
          <a:bodyPr>
            <a:noAutofit/>
          </a:bodyPr>
          <a:lstStyle/>
          <a:p>
            <a:pPr marL="0" indent="0">
              <a:buNone/>
            </a:pPr>
            <a:r>
              <a:rPr lang="es-ES" sz="2000" u="sng" dirty="0" smtClean="0">
                <a:latin typeface="Times New Roman" pitchFamily="18" charset="0"/>
                <a:cs typeface="Times New Roman" pitchFamily="18" charset="0"/>
              </a:rPr>
              <a:t>CONCLUSIONES</a:t>
            </a:r>
            <a:endParaRPr lang="es-EC" sz="2000" u="sng" dirty="0" smtClean="0">
              <a:latin typeface="Times New Roman" pitchFamily="18" charset="0"/>
              <a:cs typeface="Times New Roman" pitchFamily="18" charset="0"/>
            </a:endParaRPr>
          </a:p>
          <a:p>
            <a:r>
              <a:rPr lang="es-EC" sz="2000" dirty="0" smtClean="0">
                <a:latin typeface="Times New Roman" pitchFamily="18" charset="0"/>
                <a:cs typeface="Times New Roman" pitchFamily="18" charset="0"/>
              </a:rPr>
              <a:t>Se </a:t>
            </a:r>
            <a:r>
              <a:rPr lang="es-EC" sz="2000" dirty="0">
                <a:latin typeface="Times New Roman" pitchFamily="18" charset="0"/>
                <a:cs typeface="Times New Roman" pitchFamily="18" charset="0"/>
              </a:rPr>
              <a:t>estudiaron los procesos que intervienen en el proceso de fabricación de </a:t>
            </a:r>
            <a:r>
              <a:rPr lang="es-EC" sz="2000" dirty="0" smtClean="0">
                <a:latin typeface="Times New Roman" pitchFamily="18" charset="0"/>
                <a:cs typeface="Times New Roman" pitchFamily="18" charset="0"/>
              </a:rPr>
              <a:t>varilla.</a:t>
            </a:r>
          </a:p>
          <a:p>
            <a:r>
              <a:rPr lang="es-EC" sz="2000" dirty="0">
                <a:latin typeface="Times New Roman" pitchFamily="18" charset="0"/>
                <a:cs typeface="Times New Roman" pitchFamily="18" charset="0"/>
              </a:rPr>
              <a:t>S</a:t>
            </a:r>
            <a:r>
              <a:rPr lang="es-EC" sz="2000" dirty="0" smtClean="0">
                <a:latin typeface="Times New Roman" pitchFamily="18" charset="0"/>
                <a:cs typeface="Times New Roman" pitchFamily="18" charset="0"/>
              </a:rPr>
              <a:t>e </a:t>
            </a:r>
            <a:r>
              <a:rPr lang="es-EC" sz="2000" dirty="0">
                <a:latin typeface="Times New Roman" pitchFamily="18" charset="0"/>
                <a:cs typeface="Times New Roman" pitchFamily="18" charset="0"/>
              </a:rPr>
              <a:t>analizaron cada uno de los diferentes tipos de </a:t>
            </a:r>
            <a:r>
              <a:rPr lang="es-EC" sz="2000" dirty="0" smtClean="0">
                <a:latin typeface="Times New Roman" pitchFamily="18" charset="0"/>
                <a:cs typeface="Times New Roman" pitchFamily="18" charset="0"/>
              </a:rPr>
              <a:t>corte y se comprobó que el oxicorte es adecuado para el corte de palanquilla.</a:t>
            </a:r>
          </a:p>
          <a:p>
            <a:r>
              <a:rPr lang="es-EC" sz="2000" dirty="0">
                <a:latin typeface="Times New Roman" pitchFamily="18" charset="0"/>
                <a:cs typeface="Times New Roman" pitchFamily="18" charset="0"/>
              </a:rPr>
              <a:t>Se recopilo información sobre el sistema de corte actual de la palanquilla en la empresa </a:t>
            </a:r>
            <a:r>
              <a:rPr lang="es-EC" sz="2000" dirty="0" smtClean="0">
                <a:latin typeface="Times New Roman" pitchFamily="18" charset="0"/>
                <a:cs typeface="Times New Roman" pitchFamily="18" charset="0"/>
              </a:rPr>
              <a:t>ANDEC, para realizar el diseño.</a:t>
            </a:r>
          </a:p>
          <a:p>
            <a:r>
              <a:rPr lang="es-EC" sz="2000" dirty="0">
                <a:latin typeface="Times New Roman" pitchFamily="18" charset="0"/>
                <a:cs typeface="Times New Roman" pitchFamily="18" charset="0"/>
              </a:rPr>
              <a:t>Se realizaron los diseños correspondientes del nuevo sistema de corte para la palanquilla </a:t>
            </a:r>
            <a:r>
              <a:rPr lang="es-EC" sz="2000" dirty="0" smtClean="0">
                <a:latin typeface="Times New Roman" pitchFamily="18" charset="0"/>
                <a:cs typeface="Times New Roman" pitchFamily="18" charset="0"/>
              </a:rPr>
              <a:t>importada.</a:t>
            </a:r>
          </a:p>
          <a:p>
            <a:r>
              <a:rPr lang="es-EC" sz="2000" dirty="0" smtClean="0">
                <a:latin typeface="Times New Roman" pitchFamily="18" charset="0"/>
                <a:cs typeface="Times New Roman" pitchFamily="18" charset="0"/>
              </a:rPr>
              <a:t>Se selecciono la máquina GULLCO KAT II apta para el desarrollo del procesos.</a:t>
            </a:r>
          </a:p>
          <a:p>
            <a:r>
              <a:rPr lang="es-EC" sz="2000" dirty="0" smtClean="0">
                <a:latin typeface="Times New Roman" pitchFamily="18" charset="0"/>
                <a:cs typeface="Times New Roman" pitchFamily="18" charset="0"/>
              </a:rPr>
              <a:t>Se </a:t>
            </a:r>
            <a:r>
              <a:rPr lang="es-EC" sz="2000" dirty="0">
                <a:latin typeface="Times New Roman" pitchFamily="18" charset="0"/>
                <a:cs typeface="Times New Roman" pitchFamily="18" charset="0"/>
              </a:rPr>
              <a:t>efectuaron los planos de </a:t>
            </a:r>
            <a:r>
              <a:rPr lang="es-EC" sz="2000" dirty="0" smtClean="0">
                <a:latin typeface="Times New Roman" pitchFamily="18" charset="0"/>
                <a:cs typeface="Times New Roman" pitchFamily="18" charset="0"/>
              </a:rPr>
              <a:t>detalle. </a:t>
            </a:r>
            <a:r>
              <a:rPr lang="es-EC" sz="2000" dirty="0">
                <a:latin typeface="Times New Roman" pitchFamily="18" charset="0"/>
                <a:cs typeface="Times New Roman" pitchFamily="18" charset="0"/>
              </a:rPr>
              <a:t>Además contienen especificaciones </a:t>
            </a:r>
            <a:r>
              <a:rPr lang="es-EC" sz="2000" dirty="0" smtClean="0">
                <a:latin typeface="Times New Roman" pitchFamily="18" charset="0"/>
                <a:cs typeface="Times New Roman" pitchFamily="18" charset="0"/>
              </a:rPr>
              <a:t>civiles.</a:t>
            </a:r>
          </a:p>
        </p:txBody>
      </p:sp>
      <p:sp>
        <p:nvSpPr>
          <p:cNvPr id="2" name="1 Título"/>
          <p:cNvSpPr>
            <a:spLocks noGrp="1"/>
          </p:cNvSpPr>
          <p:nvPr>
            <p:ph type="title"/>
          </p:nvPr>
        </p:nvSpPr>
        <p:spPr>
          <a:xfrm>
            <a:off x="467544" y="188640"/>
            <a:ext cx="8229600" cy="1143000"/>
          </a:xfrm>
        </p:spPr>
        <p:txBody>
          <a:bodyPr>
            <a:normAutofit fontScale="90000"/>
          </a:bodyPr>
          <a:lstStyle/>
          <a:p>
            <a:r>
              <a:rPr lang="es-ES" dirty="0" smtClean="0">
                <a:latin typeface="Times New Roman" pitchFamily="18" charset="0"/>
                <a:cs typeface="Times New Roman" pitchFamily="18" charset="0"/>
              </a:rPr>
              <a:t>CAPITULO 6</a:t>
            </a:r>
            <a:br>
              <a:rPr lang="es-ES" dirty="0" smtClean="0">
                <a:latin typeface="Times New Roman" pitchFamily="18" charset="0"/>
                <a:cs typeface="Times New Roman" pitchFamily="18" charset="0"/>
              </a:rPr>
            </a:br>
            <a:r>
              <a:rPr lang="es-EC" sz="3100" dirty="0" smtClean="0">
                <a:latin typeface="Times New Roman" pitchFamily="18" charset="0"/>
                <a:cs typeface="Times New Roman" pitchFamily="18" charset="0"/>
              </a:rPr>
              <a:t>CONCLUSIONES Y RECOMENDACIONES</a:t>
            </a:r>
            <a:endParaRPr lang="es-EC" sz="3100" dirty="0"/>
          </a:p>
        </p:txBody>
      </p:sp>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6408712"/>
          </a:xfrm>
        </p:spPr>
        <p:txBody>
          <a:bodyPr>
            <a:normAutofit/>
          </a:bodyPr>
          <a:lstStyle/>
          <a:p>
            <a:r>
              <a:rPr lang="es-EC" sz="2000" dirty="0" smtClean="0">
                <a:latin typeface="Times New Roman" pitchFamily="18" charset="0"/>
                <a:cs typeface="Times New Roman" pitchFamily="18" charset="0"/>
              </a:rPr>
              <a:t>Se logró reducir el tiempo del sistema actual de corte en 10 minutos produciendo. Teniendo un aumento de producción de 9,7%.</a:t>
            </a:r>
          </a:p>
          <a:p>
            <a:r>
              <a:rPr lang="es-EC" sz="2000" dirty="0" smtClean="0">
                <a:latin typeface="Times New Roman" pitchFamily="18" charset="0"/>
                <a:cs typeface="Times New Roman" pitchFamily="18" charset="0"/>
              </a:rPr>
              <a:t>El nuevo sistema reduce considerablemente la interacción de los operarios con las palanquillas y montacargas.</a:t>
            </a:r>
          </a:p>
          <a:p>
            <a:r>
              <a:rPr lang="es-EC" sz="2000" dirty="0" smtClean="0">
                <a:latin typeface="Times New Roman" pitchFamily="18" charset="0"/>
                <a:cs typeface="Times New Roman" pitchFamily="18" charset="0"/>
              </a:rPr>
              <a:t>Se reduce considerablemente el costo de la mano de obra ,teniendo un ahorro de $ 60.130,95, para producir anualmente 64.000 palanquillas.</a:t>
            </a:r>
          </a:p>
          <a:p>
            <a:r>
              <a:rPr lang="es-EC" sz="2000" dirty="0" smtClean="0">
                <a:latin typeface="Times New Roman" pitchFamily="18" charset="0"/>
                <a:cs typeface="Times New Roman" pitchFamily="18" charset="0"/>
              </a:rPr>
              <a:t>El corte realizado por la máquina de oxicorte es un corte recto a la palanquilla.</a:t>
            </a:r>
          </a:p>
          <a:p>
            <a:r>
              <a:rPr lang="es-EC" sz="2000" dirty="0" smtClean="0">
                <a:latin typeface="Times New Roman" pitchFamily="18" charset="0"/>
                <a:cs typeface="Times New Roman" pitchFamily="18" charset="0"/>
              </a:rPr>
              <a:t>El presupuesto total del proyecto es de $ 225.329,93. El beneficio económico del proyecto es el ahorro en el costo de la mano de obra, según la tabla 5.8, su ahorro es de $ 60.130,95. Teniendo un periodo de recuperación de capital de 3 años y 9 meses.</a:t>
            </a:r>
          </a:p>
          <a:p>
            <a:r>
              <a:rPr lang="es-EC" sz="2000" dirty="0" smtClean="0">
                <a:latin typeface="Times New Roman" pitchFamily="18" charset="0"/>
                <a:cs typeface="Times New Roman" pitchFamily="18" charset="0"/>
              </a:rPr>
              <a:t>Su rentabilidad es del 27 %, siendo llamativo para su implementación</a:t>
            </a:r>
          </a:p>
          <a:p>
            <a:pPr marL="0" indent="0">
              <a:buNone/>
            </a:pPr>
            <a:endParaRPr lang="es-EC" dirty="0"/>
          </a:p>
        </p:txBody>
      </p:sp>
    </p:spTree>
    <p:extLst>
      <p:ext uri="{BB962C8B-B14F-4D97-AF65-F5344CB8AC3E}">
        <p14:creationId xmlns:p14="http://schemas.microsoft.com/office/powerpoint/2010/main" val="104593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480720"/>
          </a:xfrm>
        </p:spPr>
        <p:txBody>
          <a:bodyPr>
            <a:normAutofit/>
          </a:bodyPr>
          <a:lstStyle/>
          <a:p>
            <a:pPr marL="0" indent="0">
              <a:buNone/>
            </a:pPr>
            <a:r>
              <a:rPr lang="es-ES" sz="2400" u="sng" dirty="0" smtClean="0">
                <a:latin typeface="Times New Roman" pitchFamily="18" charset="0"/>
                <a:cs typeface="Times New Roman" pitchFamily="18" charset="0"/>
              </a:rPr>
              <a:t>REDOMENDACIONES</a:t>
            </a:r>
          </a:p>
          <a:p>
            <a:pPr lvl="0"/>
            <a:r>
              <a:rPr lang="es-EC" sz="2000" dirty="0">
                <a:latin typeface="Times New Roman" pitchFamily="18" charset="0"/>
                <a:cs typeface="Times New Roman" pitchFamily="18" charset="0"/>
              </a:rPr>
              <a:t>Se </a:t>
            </a:r>
            <a:r>
              <a:rPr lang="es-EC" sz="2000" dirty="0" smtClean="0">
                <a:latin typeface="Times New Roman" pitchFamily="18" charset="0"/>
                <a:cs typeface="Times New Roman" pitchFamily="18" charset="0"/>
              </a:rPr>
              <a:t>recomienda un </a:t>
            </a:r>
            <a:r>
              <a:rPr lang="es-EC" sz="2000" dirty="0">
                <a:latin typeface="Times New Roman" pitchFamily="18" charset="0"/>
                <a:cs typeface="Times New Roman" pitchFamily="18" charset="0"/>
              </a:rPr>
              <a:t>lugar </a:t>
            </a:r>
            <a:r>
              <a:rPr lang="es-EC" sz="2000" dirty="0" smtClean="0">
                <a:latin typeface="Times New Roman" pitchFamily="18" charset="0"/>
                <a:cs typeface="Times New Roman" pitchFamily="18" charset="0"/>
              </a:rPr>
              <a:t>cercano </a:t>
            </a:r>
            <a:r>
              <a:rPr lang="es-EC" sz="2000" dirty="0">
                <a:latin typeface="Times New Roman" pitchFamily="18" charset="0"/>
                <a:cs typeface="Times New Roman" pitchFamily="18" charset="0"/>
              </a:rPr>
              <a:t>al horno de </a:t>
            </a:r>
            <a:r>
              <a:rPr lang="es-EC" sz="2000" dirty="0" smtClean="0">
                <a:latin typeface="Times New Roman" pitchFamily="18" charset="0"/>
                <a:cs typeface="Times New Roman" pitchFamily="18" charset="0"/>
              </a:rPr>
              <a:t>precalentamiento, </a:t>
            </a:r>
            <a:r>
              <a:rPr lang="es-EC" sz="2000" dirty="0">
                <a:latin typeface="Times New Roman" pitchFamily="18" charset="0"/>
                <a:cs typeface="Times New Roman" pitchFamily="18" charset="0"/>
              </a:rPr>
              <a:t>de tal manera se disminuye el tiempo y distancia en el transporte del material.</a:t>
            </a:r>
          </a:p>
          <a:p>
            <a:pPr lvl="0"/>
            <a:r>
              <a:rPr lang="es-EC" sz="2000" dirty="0">
                <a:latin typeface="Times New Roman" pitchFamily="18" charset="0"/>
                <a:cs typeface="Times New Roman" pitchFamily="18" charset="0"/>
              </a:rPr>
              <a:t>La obra civil debe estar completamente nivelada </a:t>
            </a:r>
            <a:r>
              <a:rPr lang="es-EC" sz="2000" dirty="0" smtClean="0">
                <a:latin typeface="Times New Roman" pitchFamily="18" charset="0"/>
                <a:cs typeface="Times New Roman" pitchFamily="18" charset="0"/>
              </a:rPr>
              <a:t>y </a:t>
            </a:r>
            <a:r>
              <a:rPr lang="es-EC" sz="2000" dirty="0">
                <a:latin typeface="Times New Roman" pitchFamily="18" charset="0"/>
                <a:cs typeface="Times New Roman" pitchFamily="18" charset="0"/>
              </a:rPr>
              <a:t>si es necesario deberá hacerse un estudio de suelo ya que no pueden permitirse </a:t>
            </a:r>
            <a:r>
              <a:rPr lang="es-EC" sz="2000" dirty="0" smtClean="0">
                <a:latin typeface="Times New Roman" pitchFamily="18" charset="0"/>
                <a:cs typeface="Times New Roman" pitchFamily="18" charset="0"/>
              </a:rPr>
              <a:t>hundimientos. </a:t>
            </a:r>
            <a:endParaRPr lang="es-EC" sz="2000" dirty="0">
              <a:latin typeface="Times New Roman" pitchFamily="18" charset="0"/>
              <a:cs typeface="Times New Roman" pitchFamily="18" charset="0"/>
            </a:endParaRPr>
          </a:p>
          <a:p>
            <a:pPr lvl="0"/>
            <a:r>
              <a:rPr lang="es-EC" sz="2000" dirty="0">
                <a:latin typeface="Times New Roman" pitchFamily="18" charset="0"/>
                <a:cs typeface="Times New Roman" pitchFamily="18" charset="0"/>
              </a:rPr>
              <a:t>Al momento de adquirir la máquina de oxicorte se recomienda, no cambiar las especificaciones de la maquinaria indicadas en el proyecto, si esto ocurre no se garantiza el buen proceso de corte de la palanquilla importada.</a:t>
            </a:r>
          </a:p>
          <a:p>
            <a:pPr lvl="0"/>
            <a:r>
              <a:rPr lang="es-EC" sz="2000" dirty="0">
                <a:latin typeface="Times New Roman" pitchFamily="18" charset="0"/>
                <a:cs typeface="Times New Roman" pitchFamily="18" charset="0"/>
              </a:rPr>
              <a:t>Se recomienda realizar nuevas cotizaciones de la construcción de los cilindros hidráulicos, ya que en el presupuesto </a:t>
            </a:r>
            <a:r>
              <a:rPr lang="es-EC" sz="2000" dirty="0" smtClean="0">
                <a:latin typeface="Times New Roman" pitchFamily="18" charset="0"/>
                <a:cs typeface="Times New Roman" pitchFamily="18" charset="0"/>
              </a:rPr>
              <a:t>toma </a:t>
            </a:r>
            <a:r>
              <a:rPr lang="es-EC" sz="2000" dirty="0">
                <a:latin typeface="Times New Roman" pitchFamily="18" charset="0"/>
                <a:cs typeface="Times New Roman" pitchFamily="18" charset="0"/>
              </a:rPr>
              <a:t>el valor de una cotización de un proveedor </a:t>
            </a:r>
            <a:r>
              <a:rPr lang="es-EC" sz="2000" dirty="0" smtClean="0">
                <a:latin typeface="Times New Roman" pitchFamily="18" charset="0"/>
                <a:cs typeface="Times New Roman" pitchFamily="18" charset="0"/>
              </a:rPr>
              <a:t>internacional. </a:t>
            </a:r>
            <a:endParaRPr lang="es-EC" sz="2000" dirty="0">
              <a:latin typeface="Times New Roman" pitchFamily="18" charset="0"/>
              <a:cs typeface="Times New Roman" pitchFamily="18" charset="0"/>
            </a:endParaRPr>
          </a:p>
          <a:p>
            <a:pPr lvl="0"/>
            <a:r>
              <a:rPr lang="es-EC" sz="2000" dirty="0" smtClean="0">
                <a:latin typeface="Times New Roman" pitchFamily="18" charset="0"/>
                <a:cs typeface="Times New Roman" pitchFamily="18" charset="0"/>
              </a:rPr>
              <a:t>Es </a:t>
            </a:r>
            <a:r>
              <a:rPr lang="es-EC" sz="2000" dirty="0">
                <a:latin typeface="Times New Roman" pitchFamily="18" charset="0"/>
                <a:cs typeface="Times New Roman" pitchFamily="18" charset="0"/>
              </a:rPr>
              <a:t>recomendable el uso de equipo de protección personal al momento de su </a:t>
            </a:r>
            <a:r>
              <a:rPr lang="es-EC" sz="2000" dirty="0" smtClean="0">
                <a:latin typeface="Times New Roman" pitchFamily="18" charset="0"/>
                <a:cs typeface="Times New Roman" pitchFamily="18" charset="0"/>
              </a:rPr>
              <a:t>utilización en todo momento.</a:t>
            </a:r>
            <a:endParaRPr lang="es-EC" sz="2000" dirty="0">
              <a:latin typeface="Times New Roman" pitchFamily="18" charset="0"/>
              <a:cs typeface="Times New Roman" pitchFamily="18" charset="0"/>
            </a:endParaRPr>
          </a:p>
          <a:p>
            <a:pPr marL="0" indent="0">
              <a:buNone/>
            </a:pPr>
            <a:endParaRPr lang="es-EC" sz="1800" dirty="0">
              <a:latin typeface="Times New Roman" pitchFamily="18" charset="0"/>
              <a:cs typeface="Times New Roman" pitchFamily="18" charset="0"/>
            </a:endParaRPr>
          </a:p>
        </p:txBody>
      </p:sp>
    </p:spTree>
    <p:extLst>
      <p:ext uri="{BB962C8B-B14F-4D97-AF65-F5344CB8AC3E}">
        <p14:creationId xmlns:p14="http://schemas.microsoft.com/office/powerpoint/2010/main" val="104593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922520"/>
            <a:ext cx="8020413" cy="3450696"/>
          </a:xfrm>
        </p:spPr>
        <p:txBody>
          <a:bodyPr>
            <a:normAutofit fontScale="85000" lnSpcReduction="20000"/>
          </a:bodyPr>
          <a:lstStyle/>
          <a:p>
            <a:pPr marL="0" indent="0">
              <a:buNone/>
            </a:pPr>
            <a:r>
              <a:rPr lang="es-ES" sz="2800" dirty="0" smtClean="0">
                <a:latin typeface="Times New Roman" pitchFamily="18" charset="0"/>
                <a:cs typeface="Times New Roman" pitchFamily="18" charset="0"/>
              </a:rPr>
              <a:t>ANDEC importa palanquilla de 12 metros para complementar su meta de producción de varilla anual, esta es cortada mediante proceso manual de oxicorte en partes de 4 metros para el proceso de laminación, de tal manera ve la necesidad de implementar un sistema automatizado de corte para las palanquillas importadas.</a:t>
            </a:r>
          </a:p>
          <a:p>
            <a:pPr marL="0" indent="0">
              <a:buNone/>
            </a:pPr>
            <a:r>
              <a:rPr lang="es-ES" sz="2800" dirty="0" smtClean="0">
                <a:latin typeface="Times New Roman" pitchFamily="18" charset="0"/>
                <a:cs typeface="Times New Roman" pitchFamily="18" charset="0"/>
              </a:rPr>
              <a:t>Este proyecto tiene como </a:t>
            </a:r>
            <a:r>
              <a:rPr lang="es-ES" sz="2800" dirty="0" smtClean="0">
                <a:latin typeface="Times New Roman" pitchFamily="18" charset="0"/>
                <a:cs typeface="Times New Roman" pitchFamily="18" charset="0"/>
              </a:rPr>
              <a:t>objetivo general </a:t>
            </a:r>
            <a:r>
              <a:rPr lang="es-EC" sz="2800" dirty="0">
                <a:latin typeface="Times New Roman" pitchFamily="18" charset="0"/>
                <a:cs typeface="Times New Roman" pitchFamily="18" charset="0"/>
              </a:rPr>
              <a:t>r</a:t>
            </a:r>
            <a:r>
              <a:rPr lang="es-EC" sz="2800" dirty="0" smtClean="0">
                <a:latin typeface="Times New Roman" pitchFamily="18" charset="0"/>
                <a:cs typeface="Times New Roman" pitchFamily="18" charset="0"/>
              </a:rPr>
              <a:t>ealizar </a:t>
            </a:r>
            <a:r>
              <a:rPr lang="es-EC" sz="2800" dirty="0">
                <a:latin typeface="Times New Roman" pitchFamily="18" charset="0"/>
                <a:cs typeface="Times New Roman" pitchFamily="18" charset="0"/>
              </a:rPr>
              <a:t>la Ingeniería Conceptual, Básica y De Detalle de un sistema automatizado de corte  regulable en las palanquillas importadas de la empresa </a:t>
            </a:r>
            <a:r>
              <a:rPr lang="es-EC" sz="2800" dirty="0" smtClean="0">
                <a:latin typeface="Times New Roman" pitchFamily="18" charset="0"/>
                <a:cs typeface="Times New Roman" pitchFamily="18" charset="0"/>
              </a:rPr>
              <a:t>ACERÍAS </a:t>
            </a:r>
            <a:r>
              <a:rPr lang="es-EC" sz="2800" dirty="0">
                <a:latin typeface="Times New Roman" pitchFamily="18" charset="0"/>
                <a:cs typeface="Times New Roman" pitchFamily="18" charset="0"/>
              </a:rPr>
              <a:t>NACIONALES DEL ECUADOR ANDEC S.A. ubicada en Guayaquil</a:t>
            </a:r>
          </a:p>
        </p:txBody>
      </p:sp>
      <p:sp>
        <p:nvSpPr>
          <p:cNvPr id="2" name="1 Título"/>
          <p:cNvSpPr>
            <a:spLocks noGrp="1"/>
          </p:cNvSpPr>
          <p:nvPr>
            <p:ph type="title"/>
          </p:nvPr>
        </p:nvSpPr>
        <p:spPr/>
        <p:txBody>
          <a:bodyPr/>
          <a:lstStyle/>
          <a:p>
            <a:r>
              <a:rPr lang="es-ES" dirty="0" smtClean="0">
                <a:latin typeface="Times New Roman" pitchFamily="18" charset="0"/>
                <a:cs typeface="Times New Roman" pitchFamily="18" charset="0"/>
              </a:rPr>
              <a:t>CAPITULO 1</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289649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2535" y="2636912"/>
            <a:ext cx="9396536" cy="3450696"/>
          </a:xfrm>
        </p:spPr>
        <p:txBody>
          <a:bodyPr>
            <a:normAutofit/>
          </a:bodyPr>
          <a:lstStyle/>
          <a:p>
            <a:pPr marL="0" indent="0" algn="ctr">
              <a:buNone/>
            </a:pPr>
            <a:r>
              <a:rPr lang="es-ES" sz="4800" dirty="0" smtClean="0">
                <a:latin typeface="Times New Roman" pitchFamily="18" charset="0"/>
                <a:cs typeface="Times New Roman" pitchFamily="18" charset="0"/>
              </a:rPr>
              <a:t>GRACIAS </a:t>
            </a:r>
          </a:p>
          <a:p>
            <a:pPr marL="0" indent="0" algn="ctr">
              <a:buNone/>
            </a:pPr>
            <a:r>
              <a:rPr lang="es-ES" sz="4800" dirty="0" smtClean="0">
                <a:latin typeface="Times New Roman" pitchFamily="18" charset="0"/>
                <a:cs typeface="Times New Roman" pitchFamily="18" charset="0"/>
              </a:rPr>
              <a:t>POR SU </a:t>
            </a:r>
          </a:p>
          <a:p>
            <a:pPr marL="0" indent="0" algn="ctr">
              <a:buNone/>
            </a:pPr>
            <a:r>
              <a:rPr lang="es-ES" sz="4800" dirty="0" smtClean="0">
                <a:latin typeface="Times New Roman" pitchFamily="18" charset="0"/>
                <a:cs typeface="Times New Roman" pitchFamily="18" charset="0"/>
              </a:rPr>
              <a:t>ATENCION</a:t>
            </a:r>
            <a:endParaRPr lang="es-EC" sz="4800" dirty="0">
              <a:latin typeface="Times New Roman" pitchFamily="18" charset="0"/>
              <a:cs typeface="Times New Roman" pitchFamily="18" charset="0"/>
            </a:endParaRPr>
          </a:p>
        </p:txBody>
      </p:sp>
    </p:spTree>
    <p:extLst>
      <p:ext uri="{BB962C8B-B14F-4D97-AF65-F5344CB8AC3E}">
        <p14:creationId xmlns:p14="http://schemas.microsoft.com/office/powerpoint/2010/main" val="111700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fontScale="77500" lnSpcReduction="20000"/>
          </a:bodyPr>
          <a:lstStyle/>
          <a:p>
            <a:pPr marL="0" indent="0">
              <a:buNone/>
            </a:pPr>
            <a:r>
              <a:rPr lang="es-ES" sz="3600" b="1" dirty="0" smtClean="0">
                <a:latin typeface="Times New Roman" pitchFamily="18" charset="0"/>
                <a:cs typeface="Times New Roman" pitchFamily="18" charset="0"/>
              </a:rPr>
              <a:t>Objetivos Específicos</a:t>
            </a:r>
          </a:p>
          <a:p>
            <a:pPr marL="0" indent="0">
              <a:buNone/>
            </a:pPr>
            <a:endParaRPr lang="es-ES" sz="4000" b="1" dirty="0" smtClean="0">
              <a:latin typeface="Times New Roman" pitchFamily="18" charset="0"/>
              <a:cs typeface="Times New Roman" pitchFamily="18" charset="0"/>
            </a:endParaRPr>
          </a:p>
          <a:p>
            <a:pPr marL="0" indent="0">
              <a:buNone/>
            </a:pPr>
            <a:endParaRPr lang="es-ES" sz="4000" b="1" dirty="0" smtClean="0">
              <a:latin typeface="Times New Roman" pitchFamily="18" charset="0"/>
              <a:cs typeface="Times New Roman" pitchFamily="18" charset="0"/>
            </a:endParaRPr>
          </a:p>
          <a:p>
            <a:pPr lvl="0"/>
            <a:r>
              <a:rPr lang="es-EC" sz="2600" dirty="0">
                <a:latin typeface="Times New Roman" pitchFamily="18" charset="0"/>
                <a:cs typeface="Times New Roman" pitchFamily="18" charset="0"/>
              </a:rPr>
              <a:t>Definir el proceso general de fabricación de varilla,</a:t>
            </a:r>
          </a:p>
          <a:p>
            <a:pPr lvl="0"/>
            <a:r>
              <a:rPr lang="es-EC" sz="2600" dirty="0">
                <a:latin typeface="Times New Roman" pitchFamily="18" charset="0"/>
                <a:cs typeface="Times New Roman" pitchFamily="18" charset="0"/>
              </a:rPr>
              <a:t>Conocer los diferentes tipos de procesos de corte para seleccionar el adecuado para la empresa,</a:t>
            </a:r>
          </a:p>
          <a:p>
            <a:pPr lvl="0"/>
            <a:r>
              <a:rPr lang="es-EC" sz="2600" dirty="0">
                <a:latin typeface="Times New Roman" pitchFamily="18" charset="0"/>
                <a:cs typeface="Times New Roman" pitchFamily="18" charset="0"/>
              </a:rPr>
              <a:t>Obtener información </a:t>
            </a:r>
            <a:r>
              <a:rPr lang="es-EC" sz="2600" dirty="0" smtClean="0">
                <a:latin typeface="Times New Roman" pitchFamily="18" charset="0"/>
                <a:cs typeface="Times New Roman" pitchFamily="18" charset="0"/>
              </a:rPr>
              <a:t>del </a:t>
            </a:r>
            <a:r>
              <a:rPr lang="es-EC" sz="2600" dirty="0">
                <a:latin typeface="Times New Roman" pitchFamily="18" charset="0"/>
                <a:cs typeface="Times New Roman" pitchFamily="18" charset="0"/>
              </a:rPr>
              <a:t>proceso de corte actual de la palanquilla importada de la empresa ANDEC,</a:t>
            </a:r>
          </a:p>
          <a:p>
            <a:pPr lvl="0"/>
            <a:r>
              <a:rPr lang="es-EC" sz="2600" dirty="0">
                <a:latin typeface="Times New Roman" pitchFamily="18" charset="0"/>
                <a:cs typeface="Times New Roman" pitchFamily="18" charset="0"/>
              </a:rPr>
              <a:t>Diseñar el sistema propuesto,</a:t>
            </a:r>
          </a:p>
          <a:p>
            <a:pPr lvl="0"/>
            <a:r>
              <a:rPr lang="es-EC" sz="2600" dirty="0">
                <a:latin typeface="Times New Roman" pitchFamily="18" charset="0"/>
                <a:cs typeface="Times New Roman" pitchFamily="18" charset="0"/>
              </a:rPr>
              <a:t>Realizar los planos de detalle del sistema,</a:t>
            </a:r>
          </a:p>
          <a:p>
            <a:pPr lvl="0"/>
            <a:r>
              <a:rPr lang="es-EC" sz="2600" dirty="0">
                <a:latin typeface="Times New Roman" pitchFamily="18" charset="0"/>
                <a:cs typeface="Times New Roman" pitchFamily="18" charset="0"/>
              </a:rPr>
              <a:t>Disminuir el tiempo de corte de las palanquillas importadas,</a:t>
            </a:r>
          </a:p>
          <a:p>
            <a:pPr lvl="0"/>
            <a:r>
              <a:rPr lang="es-EC" sz="2600" dirty="0">
                <a:latin typeface="Times New Roman" pitchFamily="18" charset="0"/>
                <a:cs typeface="Times New Roman" pitchFamily="18" charset="0"/>
              </a:rPr>
              <a:t>Reducir posibles enfermedades laborables a largo plazo,</a:t>
            </a:r>
          </a:p>
          <a:p>
            <a:pPr lvl="0"/>
            <a:r>
              <a:rPr lang="es-EC" sz="2600" dirty="0">
                <a:latin typeface="Times New Roman" pitchFamily="18" charset="0"/>
                <a:cs typeface="Times New Roman" pitchFamily="18" charset="0"/>
              </a:rPr>
              <a:t>Optimizar costos de productividad,</a:t>
            </a:r>
          </a:p>
          <a:p>
            <a:pPr lvl="0"/>
            <a:r>
              <a:rPr lang="es-EC" sz="2600" dirty="0">
                <a:latin typeface="Times New Roman" pitchFamily="18" charset="0"/>
                <a:cs typeface="Times New Roman" pitchFamily="18" charset="0"/>
              </a:rPr>
              <a:t>Mejorar el terminado de corte de </a:t>
            </a:r>
            <a:r>
              <a:rPr lang="es-EC" sz="2600" dirty="0" smtClean="0">
                <a:latin typeface="Times New Roman" pitchFamily="18" charset="0"/>
                <a:cs typeface="Times New Roman" pitchFamily="18" charset="0"/>
              </a:rPr>
              <a:t>palanquilla,</a:t>
            </a:r>
            <a:endParaRPr lang="es-EC" sz="2600" dirty="0">
              <a:latin typeface="Times New Roman" pitchFamily="18" charset="0"/>
              <a:cs typeface="Times New Roman" pitchFamily="18" charset="0"/>
            </a:endParaRPr>
          </a:p>
          <a:p>
            <a:pPr lvl="0"/>
            <a:r>
              <a:rPr lang="es-EC" sz="2600" dirty="0">
                <a:latin typeface="Times New Roman" pitchFamily="18" charset="0"/>
                <a:cs typeface="Times New Roman" pitchFamily="18" charset="0"/>
              </a:rPr>
              <a:t>Elaborar un análisis económico para obtener la factibilidad del </a:t>
            </a:r>
            <a:r>
              <a:rPr lang="es-EC" sz="2600" dirty="0" smtClean="0">
                <a:latin typeface="Times New Roman" pitchFamily="18" charset="0"/>
                <a:cs typeface="Times New Roman" pitchFamily="18" charset="0"/>
              </a:rPr>
              <a:t>proyecto.</a:t>
            </a:r>
            <a:endParaRPr lang="es-EC" sz="2600" dirty="0">
              <a:latin typeface="Times New Roman" pitchFamily="18" charset="0"/>
              <a:cs typeface="Times New Roman" pitchFamily="18" charset="0"/>
            </a:endParaRPr>
          </a:p>
          <a:p>
            <a:pPr marL="0" indent="0">
              <a:buNone/>
            </a:pPr>
            <a:r>
              <a:rPr lang="es-ES" dirty="0" smtClean="0"/>
              <a:t> </a:t>
            </a:r>
            <a:endParaRPr lang="es-EC" dirty="0"/>
          </a:p>
        </p:txBody>
      </p:sp>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8229600" cy="4525963"/>
          </a:xfrm>
        </p:spPr>
        <p:txBody>
          <a:bodyPr>
            <a:normAutofit/>
          </a:bodyPr>
          <a:lstStyle/>
          <a:p>
            <a:pPr marL="0" indent="0">
              <a:buNone/>
            </a:pPr>
            <a:r>
              <a:rPr lang="es-EC" sz="1800" dirty="0">
                <a:latin typeface="Times New Roman" pitchFamily="18" charset="0"/>
                <a:cs typeface="Times New Roman" pitchFamily="18" charset="0"/>
              </a:rPr>
              <a:t>En la fabricación de varillas intervienen los siguientes procesos:</a:t>
            </a:r>
          </a:p>
          <a:p>
            <a:pPr lvl="0"/>
            <a:r>
              <a:rPr lang="es-EC" sz="1800" dirty="0">
                <a:latin typeface="Times New Roman" pitchFamily="18" charset="0"/>
                <a:cs typeface="Times New Roman" pitchFamily="18" charset="0"/>
              </a:rPr>
              <a:t>Materia Prima.</a:t>
            </a:r>
          </a:p>
          <a:p>
            <a:pPr lvl="0"/>
            <a:r>
              <a:rPr lang="es-EC" sz="1800" dirty="0">
                <a:latin typeface="Times New Roman" pitchFamily="18" charset="0"/>
                <a:cs typeface="Times New Roman" pitchFamily="18" charset="0"/>
              </a:rPr>
              <a:t>Horno Eléctrico.</a:t>
            </a:r>
          </a:p>
          <a:p>
            <a:pPr lvl="0"/>
            <a:r>
              <a:rPr lang="es-EC" sz="1800" dirty="0">
                <a:latin typeface="Times New Roman" pitchFamily="18" charset="0"/>
                <a:cs typeface="Times New Roman" pitchFamily="18" charset="0"/>
              </a:rPr>
              <a:t>Colada Continua.</a:t>
            </a:r>
          </a:p>
          <a:p>
            <a:pPr lvl="0"/>
            <a:r>
              <a:rPr lang="es-EC" sz="1800" dirty="0">
                <a:latin typeface="Times New Roman" pitchFamily="18" charset="0"/>
                <a:cs typeface="Times New Roman" pitchFamily="18" charset="0"/>
              </a:rPr>
              <a:t>Proceso de Laminación.</a:t>
            </a:r>
          </a:p>
          <a:p>
            <a:pPr lvl="0"/>
            <a:r>
              <a:rPr lang="es-EC" sz="1800" dirty="0">
                <a:latin typeface="Times New Roman" pitchFamily="18" charset="0"/>
                <a:cs typeface="Times New Roman" pitchFamily="18" charset="0"/>
              </a:rPr>
              <a:t>Producto Terminado y Almacenaje.</a:t>
            </a:r>
          </a:p>
          <a:p>
            <a:pPr lvl="0"/>
            <a:r>
              <a:rPr lang="es-EC" sz="1800" dirty="0">
                <a:latin typeface="Times New Roman" pitchFamily="18" charset="0"/>
                <a:cs typeface="Times New Roman" pitchFamily="18" charset="0"/>
              </a:rPr>
              <a:t>Despacho.</a:t>
            </a:r>
          </a:p>
          <a:p>
            <a:endParaRPr lang="es-EC" dirty="0"/>
          </a:p>
        </p:txBody>
      </p:sp>
      <p:sp>
        <p:nvSpPr>
          <p:cNvPr id="2" name="1 Título"/>
          <p:cNvSpPr>
            <a:spLocks noGrp="1"/>
          </p:cNvSpPr>
          <p:nvPr>
            <p:ph type="title"/>
          </p:nvPr>
        </p:nvSpPr>
        <p:spPr/>
        <p:txBody>
          <a:bodyPr/>
          <a:lstStyle/>
          <a:p>
            <a:r>
              <a:rPr lang="es-ES" dirty="0" smtClean="0">
                <a:latin typeface="Times New Roman" pitchFamily="18" charset="0"/>
                <a:cs typeface="Times New Roman" pitchFamily="18" charset="0"/>
              </a:rPr>
              <a:t>CAPITULO</a:t>
            </a:r>
            <a:r>
              <a:rPr lang="es-ES" dirty="0" smtClean="0"/>
              <a:t> </a:t>
            </a:r>
            <a:r>
              <a:rPr lang="es-ES" dirty="0" smtClean="0">
                <a:latin typeface="Times New Roman" pitchFamily="18" charset="0"/>
                <a:cs typeface="Times New Roman" pitchFamily="18" charset="0"/>
              </a:rPr>
              <a:t>2</a:t>
            </a:r>
            <a:endParaRPr lang="es-EC" dirty="0">
              <a:latin typeface="Times New Roman" pitchFamily="18" charset="0"/>
              <a:cs typeface="Times New Roman" pitchFamily="18"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l="25884" t="31321" r="25319" b="10566"/>
          <a:stretch/>
        </p:blipFill>
        <p:spPr bwMode="auto">
          <a:xfrm>
            <a:off x="4139952" y="2060848"/>
            <a:ext cx="5004048" cy="41640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a:bodyPr>
          <a:lstStyle/>
          <a:p>
            <a:pPr marL="0" indent="0">
              <a:buNone/>
            </a:pPr>
            <a:endParaRPr lang="es-EC" sz="2000" dirty="0" smtClean="0">
              <a:latin typeface="Times New Roman" pitchFamily="18" charset="0"/>
              <a:cs typeface="Times New Roman" pitchFamily="18" charset="0"/>
            </a:endParaRPr>
          </a:p>
          <a:p>
            <a:pPr marL="0" indent="0">
              <a:buNone/>
            </a:pPr>
            <a:endParaRPr lang="es-EC" sz="2000" dirty="0">
              <a:latin typeface="Times New Roman" pitchFamily="18" charset="0"/>
              <a:cs typeface="Times New Roman" pitchFamily="18" charset="0"/>
            </a:endParaRPr>
          </a:p>
          <a:p>
            <a:pPr marL="0" indent="0">
              <a:buNone/>
            </a:pPr>
            <a:r>
              <a:rPr lang="es-EC" sz="2000" dirty="0" smtClean="0">
                <a:latin typeface="Times New Roman" pitchFamily="18" charset="0"/>
                <a:cs typeface="Times New Roman" pitchFamily="18" charset="0"/>
              </a:rPr>
              <a:t>Tenemos </a:t>
            </a:r>
            <a:r>
              <a:rPr lang="es-EC" sz="2000" dirty="0">
                <a:latin typeface="Times New Roman" pitchFamily="18" charset="0"/>
                <a:cs typeface="Times New Roman" pitchFamily="18" charset="0"/>
              </a:rPr>
              <a:t>como dato referencial para realizar la Ingeniería conceptual, básica y de detalle de un sistema para corte regulable en las palanquillas importadas; un consumo de 96.000 toneladas de la palanquilla importada en el año 2012, por parte de ANDEC, dicha cantidad puede tener cambios dependiendo de su necesidad y también se debe considerar que por sus nuevos proyectos de inversión la mencionada cantidad va a </a:t>
            </a:r>
            <a:r>
              <a:rPr lang="es-EC" sz="2000" dirty="0" smtClean="0">
                <a:latin typeface="Times New Roman" pitchFamily="18" charset="0"/>
                <a:cs typeface="Times New Roman" pitchFamily="18" charset="0"/>
              </a:rPr>
              <a:t>disminuir.</a:t>
            </a:r>
          </a:p>
          <a:p>
            <a:pPr marL="0" indent="0">
              <a:buNone/>
            </a:pPr>
            <a:endParaRPr lang="es-EC" sz="2000" dirty="0" smtClean="0">
              <a:latin typeface="Times New Roman" pitchFamily="18" charset="0"/>
              <a:cs typeface="Times New Roman" pitchFamily="18" charset="0"/>
            </a:endParaRPr>
          </a:p>
          <a:p>
            <a:pPr marL="0" indent="0" algn="ctr">
              <a:buNone/>
            </a:pPr>
            <a:r>
              <a:rPr lang="es-EC" b="1" dirty="0" smtClean="0">
                <a:latin typeface="Times New Roman" pitchFamily="18" charset="0"/>
                <a:cs typeface="Times New Roman" pitchFamily="18" charset="0"/>
              </a:rPr>
              <a:t>Tabla 3.2 Promedio </a:t>
            </a:r>
            <a:r>
              <a:rPr lang="es-EC" b="1" dirty="0">
                <a:latin typeface="Times New Roman" pitchFamily="18" charset="0"/>
                <a:cs typeface="Times New Roman" pitchFamily="18" charset="0"/>
              </a:rPr>
              <a:t>de palanquilla en el proceso de oxicorte </a:t>
            </a:r>
          </a:p>
        </p:txBody>
      </p:sp>
      <p:graphicFrame>
        <p:nvGraphicFramePr>
          <p:cNvPr id="4" name="3 Tabla"/>
          <p:cNvGraphicFramePr>
            <a:graphicFrameLocks noGrp="1"/>
          </p:cNvGraphicFramePr>
          <p:nvPr>
            <p:extLst>
              <p:ext uri="{D42A27DB-BD31-4B8C-83A1-F6EECF244321}">
                <p14:modId xmlns:p14="http://schemas.microsoft.com/office/powerpoint/2010/main" val="2635504158"/>
              </p:ext>
            </p:extLst>
          </p:nvPr>
        </p:nvGraphicFramePr>
        <p:xfrm>
          <a:off x="2339752" y="4293096"/>
          <a:ext cx="4608512" cy="1651620"/>
        </p:xfrm>
        <a:graphic>
          <a:graphicData uri="http://schemas.openxmlformats.org/drawingml/2006/table">
            <a:tbl>
              <a:tblPr firstRow="1" firstCol="1" bandRow="1">
                <a:tableStyleId>{5C22544A-7EE6-4342-B048-85BDC9FD1C3A}</a:tableStyleId>
              </a:tblPr>
              <a:tblGrid>
                <a:gridCol w="2544419"/>
                <a:gridCol w="2064093"/>
              </a:tblGrid>
              <a:tr h="550540">
                <a:tc>
                  <a:txBody>
                    <a:bodyPr/>
                    <a:lstStyle/>
                    <a:p>
                      <a:pPr>
                        <a:spcAft>
                          <a:spcPts val="0"/>
                        </a:spcAft>
                      </a:pPr>
                      <a:r>
                        <a:rPr lang="es-EC" sz="1200" dirty="0">
                          <a:effectLst/>
                          <a:latin typeface="Times New Roman" pitchFamily="18" charset="0"/>
                          <a:cs typeface="Times New Roman" pitchFamily="18" charset="0"/>
                        </a:rPr>
                        <a:t>Toneladas necesarias anuales</a:t>
                      </a:r>
                      <a:endParaRPr lang="es-EC" sz="1800" dirty="0">
                        <a:solidFill>
                          <a:srgbClr val="365F9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96.000</a:t>
                      </a:r>
                      <a:endParaRPr lang="es-EC" sz="1800" dirty="0">
                        <a:solidFill>
                          <a:srgbClr val="365F91"/>
                        </a:solidFill>
                        <a:effectLst/>
                        <a:latin typeface="Times New Roman" pitchFamily="18" charset="0"/>
                        <a:ea typeface="Times New Roman"/>
                        <a:cs typeface="Times New Roman" pitchFamily="18" charset="0"/>
                      </a:endParaRPr>
                    </a:p>
                  </a:txBody>
                  <a:tcPr marL="68580" marR="68580" marT="0" marB="0"/>
                </a:tc>
              </a:tr>
              <a:tr h="550540">
                <a:tc>
                  <a:txBody>
                    <a:bodyPr/>
                    <a:lstStyle/>
                    <a:p>
                      <a:pPr>
                        <a:spcAft>
                          <a:spcPts val="0"/>
                        </a:spcAft>
                      </a:pPr>
                      <a:r>
                        <a:rPr lang="es-EC" sz="1200" dirty="0">
                          <a:effectLst/>
                          <a:latin typeface="Times New Roman" pitchFamily="18" charset="0"/>
                          <a:cs typeface="Times New Roman" pitchFamily="18" charset="0"/>
                        </a:rPr>
                        <a:t>Peso palanquilla (Ton)</a:t>
                      </a:r>
                      <a:endParaRPr lang="es-EC" sz="1800" dirty="0">
                        <a:solidFill>
                          <a:srgbClr val="365F9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1,5</a:t>
                      </a:r>
                      <a:endParaRPr lang="es-EC" sz="1800" dirty="0">
                        <a:solidFill>
                          <a:srgbClr val="365F91"/>
                        </a:solidFill>
                        <a:effectLst/>
                        <a:latin typeface="Times New Roman" pitchFamily="18" charset="0"/>
                        <a:ea typeface="Times New Roman"/>
                        <a:cs typeface="Times New Roman" pitchFamily="18" charset="0"/>
                      </a:endParaRPr>
                    </a:p>
                  </a:txBody>
                  <a:tcPr marL="68580" marR="68580" marT="0" marB="0"/>
                </a:tc>
              </a:tr>
              <a:tr h="550540">
                <a:tc>
                  <a:txBody>
                    <a:bodyPr/>
                    <a:lstStyle/>
                    <a:p>
                      <a:pPr>
                        <a:spcAft>
                          <a:spcPts val="0"/>
                        </a:spcAft>
                      </a:pPr>
                      <a:r>
                        <a:rPr lang="es-EC" sz="1200" dirty="0">
                          <a:effectLst/>
                          <a:latin typeface="Times New Roman" pitchFamily="18" charset="0"/>
                          <a:cs typeface="Times New Roman" pitchFamily="18" charset="0"/>
                        </a:rPr>
                        <a:t>Total palanquillas anuales</a:t>
                      </a:r>
                      <a:endParaRPr lang="es-EC" sz="1800" dirty="0">
                        <a:solidFill>
                          <a:srgbClr val="365F9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s-EC" sz="1200" dirty="0">
                          <a:effectLst/>
                          <a:latin typeface="Times New Roman" pitchFamily="18" charset="0"/>
                          <a:cs typeface="Times New Roman" pitchFamily="18" charset="0"/>
                        </a:rPr>
                        <a:t>64.000</a:t>
                      </a:r>
                      <a:endParaRPr lang="es-EC" sz="1800" dirty="0">
                        <a:solidFill>
                          <a:srgbClr val="365F91"/>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1 Título"/>
          <p:cNvSpPr>
            <a:spLocks noGrp="1"/>
          </p:cNvSpPr>
          <p:nvPr>
            <p:ph type="title"/>
          </p:nvPr>
        </p:nvSpPr>
        <p:spPr>
          <a:xfrm>
            <a:off x="467544" y="188640"/>
            <a:ext cx="8229600" cy="1143000"/>
          </a:xfrm>
        </p:spPr>
        <p:txBody>
          <a:bodyPr>
            <a:normAutofit fontScale="90000"/>
          </a:bodyPr>
          <a:lstStyle/>
          <a:p>
            <a:r>
              <a:rPr lang="es-EC" sz="4900" dirty="0">
                <a:latin typeface="Times New Roman" pitchFamily="18" charset="0"/>
                <a:cs typeface="Times New Roman" pitchFamily="18" charset="0"/>
              </a:rPr>
              <a:t>CAPITULO </a:t>
            </a:r>
            <a:r>
              <a:rPr lang="es-EC" sz="4900" dirty="0" smtClean="0">
                <a:latin typeface="Times New Roman" pitchFamily="18" charset="0"/>
                <a:cs typeface="Times New Roman" pitchFamily="18" charset="0"/>
              </a:rPr>
              <a:t>3</a:t>
            </a:r>
            <a:r>
              <a:rPr lang="es-EC" b="1" dirty="0" smtClean="0">
                <a:latin typeface="Times New Roman" pitchFamily="18" charset="0"/>
                <a:cs typeface="Times New Roman" pitchFamily="18" charset="0"/>
              </a:rPr>
              <a:t/>
            </a:r>
            <a:br>
              <a:rPr lang="es-EC" b="1" dirty="0" smtClean="0">
                <a:latin typeface="Times New Roman" pitchFamily="18" charset="0"/>
                <a:cs typeface="Times New Roman" pitchFamily="18" charset="0"/>
              </a:rPr>
            </a:br>
            <a:r>
              <a:rPr lang="es-EC" sz="2200" dirty="0">
                <a:latin typeface="Times New Roman" pitchFamily="18" charset="0"/>
                <a:cs typeface="Times New Roman" pitchFamily="18" charset="0"/>
              </a:rPr>
              <a:t>DISEÑO DEL </a:t>
            </a:r>
            <a:r>
              <a:rPr lang="es-EC" sz="2200" dirty="0" smtClean="0">
                <a:latin typeface="Times New Roman" pitchFamily="18" charset="0"/>
                <a:cs typeface="Times New Roman" pitchFamily="18" charset="0"/>
              </a:rPr>
              <a:t>SISTEMA</a:t>
            </a:r>
            <a:endParaRPr lang="es-EC" sz="3600" dirty="0"/>
          </a:p>
        </p:txBody>
      </p:sp>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61170813"/>
              </p:ext>
            </p:extLst>
          </p:nvPr>
        </p:nvGraphicFramePr>
        <p:xfrm>
          <a:off x="467544" y="908721"/>
          <a:ext cx="8136902" cy="4066168"/>
        </p:xfrm>
        <a:graphic>
          <a:graphicData uri="http://schemas.openxmlformats.org/drawingml/2006/table">
            <a:tbl>
              <a:tblPr firstRow="1" firstCol="1" bandRow="1">
                <a:tableStyleId>{5C22544A-7EE6-4342-B048-85BDC9FD1C3A}</a:tableStyleId>
              </a:tblPr>
              <a:tblGrid>
                <a:gridCol w="912110"/>
                <a:gridCol w="1251185"/>
                <a:gridCol w="1080799"/>
                <a:gridCol w="841752"/>
                <a:gridCol w="1081647"/>
                <a:gridCol w="1081647"/>
                <a:gridCol w="840906"/>
                <a:gridCol w="1046856"/>
              </a:tblGrid>
              <a:tr h="191906">
                <a:tc gridSpan="8">
                  <a:txBody>
                    <a:bodyPr/>
                    <a:lstStyle/>
                    <a:p>
                      <a:pPr algn="ctr">
                        <a:spcAft>
                          <a:spcPts val="0"/>
                        </a:spcAft>
                      </a:pPr>
                      <a:r>
                        <a:rPr lang="es-EC" sz="1200" dirty="0">
                          <a:effectLst/>
                          <a:latin typeface="Times New Roman" pitchFamily="18" charset="0"/>
                          <a:cs typeface="Times New Roman" pitchFamily="18" charset="0"/>
                        </a:rPr>
                        <a:t>Para un total de 40 palanquillas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4441">
                <a:tc gridSpan="8">
                  <a:txBody>
                    <a:bodyPr/>
                    <a:lstStyle/>
                    <a:p>
                      <a:pPr algn="ctr">
                        <a:spcAft>
                          <a:spcPts val="0"/>
                        </a:spcAft>
                      </a:pPr>
                      <a:r>
                        <a:rPr lang="es-EC" sz="1200" dirty="0">
                          <a:effectLst/>
                          <a:latin typeface="Times New Roman" pitchFamily="18" charset="0"/>
                          <a:cs typeface="Times New Roman" pitchFamily="18" charset="0"/>
                        </a:rPr>
                        <a:t>Proceso Actual de ANDEC</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4441">
                <a:tc rowSpan="2">
                  <a:txBody>
                    <a:bodyPr/>
                    <a:lstStyle/>
                    <a:p>
                      <a:pPr algn="ctr">
                        <a:spcAft>
                          <a:spcPts val="0"/>
                        </a:spcAft>
                      </a:pPr>
                      <a:r>
                        <a:rPr lang="es-EC" sz="1000" dirty="0">
                          <a:effectLst/>
                          <a:latin typeface="Times New Roman" pitchFamily="18" charset="0"/>
                          <a:cs typeface="Times New Roman" pitchFamily="18" charset="0"/>
                        </a:rPr>
                        <a:t>Actividad Nº</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200" dirty="0">
                          <a:effectLst/>
                          <a:latin typeface="Times New Roman" pitchFamily="18" charset="0"/>
                          <a:cs typeface="Times New Roman" pitchFamily="18" charset="0"/>
                        </a:rPr>
                        <a:t>Nombre</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200" dirty="0">
                          <a:effectLst/>
                          <a:latin typeface="Times New Roman" pitchFamily="18" charset="0"/>
                          <a:cs typeface="Times New Roman" pitchFamily="18" charset="0"/>
                        </a:rPr>
                        <a:t># Operadores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200" dirty="0">
                          <a:effectLst/>
                          <a:latin typeface="Times New Roman" pitchFamily="18" charset="0"/>
                          <a:cs typeface="Times New Roman" pitchFamily="18" charset="0"/>
                        </a:rPr>
                        <a:t>Tiempo unitario (min)</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gridSpan="2">
                  <a:txBody>
                    <a:bodyPr/>
                    <a:lstStyle/>
                    <a:p>
                      <a:pPr algn="ctr">
                        <a:spcAft>
                          <a:spcPts val="0"/>
                        </a:spcAft>
                      </a:pPr>
                      <a:r>
                        <a:rPr lang="es-EC" sz="1200" dirty="0">
                          <a:effectLst/>
                          <a:latin typeface="Times New Roman" pitchFamily="18" charset="0"/>
                          <a:cs typeface="Times New Roman" pitchFamily="18" charset="0"/>
                        </a:rPr>
                        <a:t># Lotes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rowSpan="2">
                  <a:txBody>
                    <a:bodyPr/>
                    <a:lstStyle/>
                    <a:p>
                      <a:pPr algn="ctr">
                        <a:spcAft>
                          <a:spcPts val="0"/>
                        </a:spcAft>
                      </a:pPr>
                      <a:r>
                        <a:rPr lang="es-EC" sz="1200" dirty="0">
                          <a:effectLst/>
                          <a:latin typeface="Times New Roman" pitchFamily="18" charset="0"/>
                          <a:cs typeface="Times New Roman" pitchFamily="18" charset="0"/>
                        </a:rPr>
                        <a:t>Tiempo total (min)</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200" dirty="0">
                          <a:effectLst/>
                          <a:latin typeface="Times New Roman" pitchFamily="18" charset="0"/>
                          <a:cs typeface="Times New Roman" pitchFamily="18" charset="0"/>
                        </a:rPr>
                        <a:t>% Actividad</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r>
              <a:tr h="34665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endParaRPr lang="es-EC" sz="1200" dirty="0">
                        <a:solidFill>
                          <a:srgbClr val="365F91"/>
                        </a:solidFill>
                        <a:effectLst/>
                        <a:latin typeface="Times New Roman" pitchFamily="18" charset="0"/>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Total Palanquillas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vMerge="1">
                  <a:txBody>
                    <a:bodyPr/>
                    <a:lstStyle/>
                    <a:p>
                      <a:endParaRPr lang="es-EC"/>
                    </a:p>
                  </a:txBody>
                  <a:tcPr/>
                </a:tc>
                <a:tc vMerge="1">
                  <a:txBody>
                    <a:bodyPr/>
                    <a:lstStyle/>
                    <a:p>
                      <a:endParaRPr lang="es-EC"/>
                    </a:p>
                  </a:txBody>
                  <a:tcPr/>
                </a:tc>
              </a:tr>
              <a:tr h="519987">
                <a:tc>
                  <a:txBody>
                    <a:bodyPr/>
                    <a:lstStyle/>
                    <a:p>
                      <a:pPr algn="ctr">
                        <a:spcAft>
                          <a:spcPts val="0"/>
                        </a:spcAft>
                      </a:pPr>
                      <a:r>
                        <a:rPr lang="es-EC" sz="1000" dirty="0">
                          <a:effectLst/>
                          <a:latin typeface="Times New Roman" pitchFamily="18" charset="0"/>
                          <a:cs typeface="Times New Roman" pitchFamily="18" charset="0"/>
                        </a:rPr>
                        <a:t>10</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Movilización y tizado de palanquilla                          (5 palanquillas)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1 Montacargas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3</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8</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40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29</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27,35%</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r>
              <a:tr h="473249">
                <a:tc>
                  <a:txBody>
                    <a:bodyPr/>
                    <a:lstStyle/>
                    <a:p>
                      <a:pPr algn="ctr">
                        <a:spcAft>
                          <a:spcPts val="0"/>
                        </a:spcAft>
                      </a:pPr>
                      <a:r>
                        <a:rPr lang="es-EC" sz="1000" dirty="0">
                          <a:effectLst/>
                          <a:latin typeface="Times New Roman" pitchFamily="18" charset="0"/>
                          <a:cs typeface="Times New Roman" pitchFamily="18" charset="0"/>
                        </a:rPr>
                        <a:t>20</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Preparación  para oxicorte                                (40 palanquillas)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6</a:t>
                      </a:r>
                    </a:p>
                    <a:p>
                      <a:pPr algn="ctr">
                        <a:spcAft>
                          <a:spcPts val="0"/>
                        </a:spcAft>
                      </a:pPr>
                      <a:r>
                        <a:rPr lang="es-EC" sz="1200" dirty="0">
                          <a:effectLst/>
                          <a:latin typeface="Times New Roman" pitchFamily="18" charset="0"/>
                          <a:cs typeface="Times New Roman" pitchFamily="18" charset="0"/>
                        </a:rPr>
                        <a:t>Operadores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4,27%</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r>
              <a:tr h="354937">
                <a:tc>
                  <a:txBody>
                    <a:bodyPr/>
                    <a:lstStyle/>
                    <a:p>
                      <a:pPr algn="ctr">
                        <a:spcAft>
                          <a:spcPts val="0"/>
                        </a:spcAft>
                      </a:pPr>
                      <a:r>
                        <a:rPr lang="es-EC" sz="1000" dirty="0">
                          <a:effectLst/>
                          <a:latin typeface="Times New Roman" pitchFamily="18" charset="0"/>
                          <a:cs typeface="Times New Roman" pitchFamily="18" charset="0"/>
                        </a:rPr>
                        <a:t>30</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Proceso de oxicorte</a:t>
                      </a:r>
                    </a:p>
                    <a:p>
                      <a:pPr algn="ctr">
                        <a:spcAft>
                          <a:spcPts val="0"/>
                        </a:spcAft>
                      </a:pPr>
                      <a:r>
                        <a:rPr lang="es-EC" sz="1200" dirty="0">
                          <a:effectLst/>
                          <a:latin typeface="Times New Roman" pitchFamily="18" charset="0"/>
                          <a:cs typeface="Times New Roman" pitchFamily="18" charset="0"/>
                        </a:rPr>
                        <a:t>(1 Cortador)</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6</a:t>
                      </a:r>
                    </a:p>
                    <a:p>
                      <a:pPr algn="ctr">
                        <a:spcAft>
                          <a:spcPts val="0"/>
                        </a:spcAft>
                      </a:pPr>
                      <a:r>
                        <a:rPr lang="es-EC" sz="1200" dirty="0">
                          <a:effectLst/>
                          <a:latin typeface="Times New Roman" pitchFamily="18" charset="0"/>
                          <a:cs typeface="Times New Roman" pitchFamily="18" charset="0"/>
                        </a:rPr>
                        <a:t>Operadores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1</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40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80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40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34,19%</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r>
              <a:tr h="623985">
                <a:tc>
                  <a:txBody>
                    <a:bodyPr/>
                    <a:lstStyle/>
                    <a:p>
                      <a:pPr algn="ctr">
                        <a:spcAft>
                          <a:spcPts val="0"/>
                        </a:spcAft>
                      </a:pPr>
                      <a:r>
                        <a:rPr lang="es-EC" sz="1000" dirty="0">
                          <a:effectLst/>
                          <a:latin typeface="Times New Roman" pitchFamily="18" charset="0"/>
                          <a:cs typeface="Times New Roman" pitchFamily="18" charset="0"/>
                        </a:rPr>
                        <a:t>40</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Retiro y almacenamiento de palanquilla</a:t>
                      </a:r>
                    </a:p>
                    <a:p>
                      <a:pPr algn="ctr">
                        <a:spcAft>
                          <a:spcPts val="0"/>
                        </a:spcAft>
                      </a:pPr>
                      <a:r>
                        <a:rPr lang="es-EC" sz="1200" dirty="0">
                          <a:effectLst/>
                          <a:latin typeface="Times New Roman" pitchFamily="18" charset="0"/>
                          <a:cs typeface="Times New Roman" pitchFamily="18" charset="0"/>
                        </a:rPr>
                        <a:t>(120 palanquillas)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1 Montacargas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5</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8</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120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40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34,19%</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r>
              <a:tr h="216662">
                <a:tc rowSpan="3" gridSpan="3">
                  <a:txBody>
                    <a:bodyPr/>
                    <a:lstStyle/>
                    <a:p>
                      <a:endParaRPr lang="es-EC" sz="1200" dirty="0">
                        <a:solidFill>
                          <a:srgbClr val="365F91"/>
                        </a:solidFill>
                        <a:effectLst/>
                        <a:latin typeface="Times New Roman" pitchFamily="18" charset="0"/>
                        <a:cs typeface="Times New Roman" pitchFamily="18" charset="0"/>
                      </a:endParaRPr>
                    </a:p>
                  </a:txBody>
                  <a:tcPr marL="68580" marR="68580" marT="0" marB="0" anchor="ctr"/>
                </a:tc>
                <a:tc rowSpan="3" hMerge="1">
                  <a:txBody>
                    <a:bodyPr/>
                    <a:lstStyle/>
                    <a:p>
                      <a:endParaRPr lang="es-EC"/>
                    </a:p>
                  </a:txBody>
                  <a:tcPr/>
                </a:tc>
                <a:tc rowSpan="3" hMerge="1">
                  <a:txBody>
                    <a:bodyPr/>
                    <a:lstStyle/>
                    <a:p>
                      <a:endParaRPr lang="es-EC"/>
                    </a:p>
                  </a:txBody>
                  <a:tcPr/>
                </a:tc>
                <a:tc gridSpan="3">
                  <a:txBody>
                    <a:bodyPr/>
                    <a:lstStyle/>
                    <a:p>
                      <a:endParaRPr lang="es-EC" sz="1200" dirty="0">
                        <a:solidFill>
                          <a:srgbClr val="365F91"/>
                        </a:solidFill>
                        <a:effectLst/>
                        <a:latin typeface="Times New Roman" pitchFamily="18" charset="0"/>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spcAft>
                          <a:spcPts val="0"/>
                        </a:spcAft>
                      </a:pPr>
                      <a:r>
                        <a:rPr lang="es-EC" sz="1200" dirty="0">
                          <a:effectLst/>
                          <a:latin typeface="Times New Roman" pitchFamily="18" charset="0"/>
                          <a:cs typeface="Times New Roman" pitchFamily="18" charset="0"/>
                        </a:rPr>
                        <a:t>114</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200" dirty="0">
                          <a:effectLst/>
                          <a:latin typeface="Times New Roman" pitchFamily="18" charset="0"/>
                          <a:cs typeface="Times New Roman" pitchFamily="18" charset="0"/>
                        </a:rPr>
                        <a:t>100,0%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r>
              <a:tr h="144441">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a:txBody>
                    <a:bodyPr/>
                    <a:lstStyle/>
                    <a:p>
                      <a:pPr algn="ctr">
                        <a:spcAft>
                          <a:spcPts val="0"/>
                        </a:spcAft>
                      </a:pPr>
                      <a:r>
                        <a:rPr lang="es-EC" sz="1200" dirty="0">
                          <a:effectLst/>
                          <a:latin typeface="Times New Roman" pitchFamily="18" charset="0"/>
                          <a:cs typeface="Times New Roman" pitchFamily="18" charset="0"/>
                        </a:rPr>
                        <a:t>Tiempo Total (horas) =</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spcAft>
                          <a:spcPts val="0"/>
                        </a:spcAft>
                      </a:pPr>
                      <a:r>
                        <a:rPr lang="es-EC" sz="1200" dirty="0">
                          <a:effectLst/>
                          <a:latin typeface="Times New Roman" pitchFamily="18" charset="0"/>
                          <a:cs typeface="Times New Roman" pitchFamily="18" charset="0"/>
                        </a:rPr>
                        <a:t>1,90</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endParaRPr lang="es-EC" sz="1200" dirty="0">
                        <a:solidFill>
                          <a:srgbClr val="365F91"/>
                        </a:solidFill>
                        <a:effectLst/>
                        <a:latin typeface="Times New Roman" pitchFamily="18" charset="0"/>
                        <a:cs typeface="Times New Roman" pitchFamily="18" charset="0"/>
                      </a:endParaRPr>
                    </a:p>
                  </a:txBody>
                  <a:tcPr marL="68580" marR="68580" marT="0" marB="0" anchor="ctr"/>
                </a:tc>
              </a:tr>
              <a:tr h="151663">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a:txBody>
                    <a:bodyPr/>
                    <a:lstStyle/>
                    <a:p>
                      <a:pPr algn="ctr">
                        <a:spcAft>
                          <a:spcPts val="0"/>
                        </a:spcAft>
                      </a:pPr>
                      <a:r>
                        <a:rPr lang="es-EC" sz="1200" dirty="0">
                          <a:effectLst/>
                          <a:latin typeface="Times New Roman" pitchFamily="18" charset="0"/>
                          <a:cs typeface="Times New Roman" pitchFamily="18" charset="0"/>
                        </a:rPr>
                        <a:t>Tiempo Total Neto (min) =</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1200" dirty="0">
                          <a:effectLst/>
                          <a:latin typeface="Times New Roman" pitchFamily="18" charset="0"/>
                          <a:cs typeface="Times New Roman" pitchFamily="18" charset="0"/>
                        </a:rPr>
                        <a:t>1 Hora 54 Minutos</a:t>
                      </a:r>
                      <a:endParaRPr lang="es-EC" sz="1200" dirty="0">
                        <a:solidFill>
                          <a:srgbClr val="365F91"/>
                        </a:solidFill>
                        <a:effectLst/>
                        <a:latin typeface="Times New Roman" pitchFamily="18" charset="0"/>
                        <a:ea typeface="Times New Roman"/>
                        <a:cs typeface="Times New Roman" pitchFamily="18" charset="0"/>
                      </a:endParaRPr>
                    </a:p>
                  </a:txBody>
                  <a:tcPr marL="68580" marR="68580" marT="0" marB="0" anchor="ctr"/>
                </a:tc>
                <a:tc hMerge="1">
                  <a:txBody>
                    <a:bodyPr/>
                    <a:lstStyle/>
                    <a:p>
                      <a:endParaRPr lang="es-EC"/>
                    </a:p>
                  </a:txBody>
                  <a:tcPr/>
                </a:tc>
              </a:tr>
            </a:tbl>
          </a:graphicData>
        </a:graphic>
      </p:graphicFrame>
      <p:sp>
        <p:nvSpPr>
          <p:cNvPr id="5" name="1 Título"/>
          <p:cNvSpPr>
            <a:spLocks noGrp="1"/>
          </p:cNvSpPr>
          <p:nvPr>
            <p:ph type="title"/>
          </p:nvPr>
        </p:nvSpPr>
        <p:spPr>
          <a:xfrm>
            <a:off x="395536" y="147"/>
            <a:ext cx="8229600" cy="1252728"/>
          </a:xfrm>
        </p:spPr>
        <p:txBody>
          <a:bodyPr>
            <a:noAutofit/>
          </a:bodyPr>
          <a:lstStyle/>
          <a:p>
            <a:r>
              <a:rPr lang="es-EC" sz="2400" b="1" dirty="0" smtClean="0">
                <a:latin typeface="Times New Roman" pitchFamily="18" charset="0"/>
                <a:cs typeface="Times New Roman" pitchFamily="18" charset="0"/>
              </a:rPr>
              <a:t>Tabla 3.1 Datos </a:t>
            </a:r>
            <a:r>
              <a:rPr lang="es-EC" sz="2400" b="1" dirty="0">
                <a:latin typeface="Times New Roman" pitchFamily="18" charset="0"/>
                <a:cs typeface="Times New Roman" pitchFamily="18" charset="0"/>
              </a:rPr>
              <a:t>de corte de Palanquilla importada actual </a:t>
            </a:r>
          </a:p>
        </p:txBody>
      </p:sp>
      <p:sp>
        <p:nvSpPr>
          <p:cNvPr id="2" name="1 Rectángulo"/>
          <p:cNvSpPr/>
          <p:nvPr/>
        </p:nvSpPr>
        <p:spPr>
          <a:xfrm>
            <a:off x="395536" y="5085184"/>
            <a:ext cx="8280920" cy="369332"/>
          </a:xfrm>
          <a:prstGeom prst="rect">
            <a:avLst/>
          </a:prstGeom>
        </p:spPr>
        <p:txBody>
          <a:bodyPr wrap="square">
            <a:spAutoFit/>
          </a:bodyPr>
          <a:lstStyle/>
          <a:p>
            <a:r>
              <a:rPr lang="es-EC" dirty="0">
                <a:latin typeface="Times New Roman" pitchFamily="18" charset="0"/>
                <a:cs typeface="Times New Roman" pitchFamily="18" charset="0"/>
              </a:rPr>
              <a:t>Con 114 minutos por cada 40 palanquillas, se obtiene por cada turno 154 palanquillas. </a:t>
            </a:r>
          </a:p>
        </p:txBody>
      </p:sp>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40949673"/>
              </p:ext>
            </p:extLst>
          </p:nvPr>
        </p:nvGraphicFramePr>
        <p:xfrm>
          <a:off x="1475656" y="692696"/>
          <a:ext cx="6408712" cy="5001420"/>
        </p:xfrm>
        <a:graphic>
          <a:graphicData uri="http://schemas.openxmlformats.org/drawingml/2006/table">
            <a:tbl>
              <a:tblPr firstRow="1" firstCol="1" bandRow="1">
                <a:tableStyleId>{5C22544A-7EE6-4342-B048-85BDC9FD1C3A}</a:tableStyleId>
              </a:tblPr>
              <a:tblGrid>
                <a:gridCol w="666875"/>
                <a:gridCol w="1061317"/>
                <a:gridCol w="792088"/>
                <a:gridCol w="720080"/>
                <a:gridCol w="709116"/>
                <a:gridCol w="868502"/>
                <a:gridCol w="870654"/>
                <a:gridCol w="720080"/>
              </a:tblGrid>
              <a:tr h="197529">
                <a:tc>
                  <a:txBody>
                    <a:bodyPr/>
                    <a:lstStyle/>
                    <a:p>
                      <a:endParaRPr lang="es-EC" sz="900" dirty="0">
                        <a:solidFill>
                          <a:srgbClr val="365F91"/>
                        </a:solidFill>
                        <a:effectLst/>
                        <a:latin typeface="Times New Roman" pitchFamily="18" charset="0"/>
                        <a:cs typeface="Times New Roman" pitchFamily="18" charset="0"/>
                      </a:endParaRPr>
                    </a:p>
                  </a:txBody>
                  <a:tcPr marL="64350" marR="64350" marT="0" marB="0"/>
                </a:tc>
                <a:tc gridSpan="7">
                  <a:txBody>
                    <a:bodyPr/>
                    <a:lstStyle/>
                    <a:p>
                      <a:pPr algn="ctr">
                        <a:spcAft>
                          <a:spcPts val="0"/>
                        </a:spcAft>
                      </a:pPr>
                      <a:r>
                        <a:rPr lang="es-EC" sz="900" dirty="0">
                          <a:effectLst/>
                          <a:latin typeface="Times New Roman" pitchFamily="18" charset="0"/>
                          <a:cs typeface="Times New Roman" pitchFamily="18" charset="0"/>
                        </a:rPr>
                        <a:t>Para un total de 40 palanquillas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7529">
                <a:tc>
                  <a:txBody>
                    <a:bodyPr/>
                    <a:lstStyle/>
                    <a:p>
                      <a:endParaRPr lang="es-EC" sz="900" dirty="0">
                        <a:solidFill>
                          <a:srgbClr val="365F91"/>
                        </a:solidFill>
                        <a:effectLst/>
                        <a:latin typeface="Times New Roman" pitchFamily="18" charset="0"/>
                        <a:cs typeface="Times New Roman" pitchFamily="18" charset="0"/>
                      </a:endParaRPr>
                    </a:p>
                  </a:txBody>
                  <a:tcPr marL="64350" marR="64350" marT="0" marB="0"/>
                </a:tc>
                <a:tc gridSpan="7">
                  <a:txBody>
                    <a:bodyPr/>
                    <a:lstStyle/>
                    <a:p>
                      <a:pPr algn="ctr">
                        <a:spcAft>
                          <a:spcPts val="0"/>
                        </a:spcAft>
                      </a:pPr>
                      <a:r>
                        <a:rPr lang="es-EC" sz="900" dirty="0">
                          <a:effectLst/>
                          <a:latin typeface="Times New Roman" pitchFamily="18" charset="0"/>
                          <a:cs typeface="Times New Roman" pitchFamily="18" charset="0"/>
                        </a:rPr>
                        <a:t>Proceso del sistema propuesto para ANDEC</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7529">
                <a:tc rowSpan="2">
                  <a:txBody>
                    <a:bodyPr/>
                    <a:lstStyle/>
                    <a:p>
                      <a:pPr algn="ctr">
                        <a:spcAft>
                          <a:spcPts val="0"/>
                        </a:spcAft>
                      </a:pPr>
                      <a:r>
                        <a:rPr lang="es-EC" sz="900" dirty="0">
                          <a:effectLst/>
                          <a:latin typeface="Times New Roman" pitchFamily="18" charset="0"/>
                          <a:cs typeface="Times New Roman" pitchFamily="18" charset="0"/>
                        </a:rPr>
                        <a:t>Actividad Nº</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c rowSpan="2">
                  <a:txBody>
                    <a:bodyPr/>
                    <a:lstStyle/>
                    <a:p>
                      <a:pPr algn="ctr">
                        <a:spcAft>
                          <a:spcPts val="0"/>
                        </a:spcAft>
                      </a:pPr>
                      <a:r>
                        <a:rPr lang="es-EC" sz="900" dirty="0">
                          <a:effectLst/>
                          <a:latin typeface="Times New Roman" pitchFamily="18" charset="0"/>
                          <a:cs typeface="Times New Roman" pitchFamily="18" charset="0"/>
                        </a:rPr>
                        <a:t>Nombre</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c rowSpan="2">
                  <a:txBody>
                    <a:bodyPr/>
                    <a:lstStyle/>
                    <a:p>
                      <a:pPr algn="ctr">
                        <a:spcAft>
                          <a:spcPts val="0"/>
                        </a:spcAft>
                      </a:pPr>
                      <a:r>
                        <a:rPr lang="es-EC" sz="900" dirty="0">
                          <a:effectLst/>
                          <a:latin typeface="Times New Roman" pitchFamily="18" charset="0"/>
                          <a:cs typeface="Times New Roman" pitchFamily="18" charset="0"/>
                        </a:rPr>
                        <a:t># Operadores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c rowSpan="2">
                  <a:txBody>
                    <a:bodyPr/>
                    <a:lstStyle/>
                    <a:p>
                      <a:pPr algn="ctr">
                        <a:spcAft>
                          <a:spcPts val="0"/>
                        </a:spcAft>
                      </a:pPr>
                      <a:r>
                        <a:rPr lang="es-EC" sz="900" dirty="0">
                          <a:effectLst/>
                          <a:latin typeface="Times New Roman" pitchFamily="18" charset="0"/>
                          <a:cs typeface="Times New Roman" pitchFamily="18" charset="0"/>
                        </a:rPr>
                        <a:t>Tiempo unitario (min)</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c gridSpan="2">
                  <a:txBody>
                    <a:bodyPr/>
                    <a:lstStyle/>
                    <a:p>
                      <a:pPr algn="ctr">
                        <a:spcAft>
                          <a:spcPts val="0"/>
                        </a:spcAft>
                      </a:pPr>
                      <a:r>
                        <a:rPr lang="es-EC" sz="900" dirty="0">
                          <a:effectLst/>
                          <a:latin typeface="Times New Roman" pitchFamily="18" charset="0"/>
                          <a:cs typeface="Times New Roman" pitchFamily="18" charset="0"/>
                        </a:rPr>
                        <a:t># Lotes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c hMerge="1">
                  <a:txBody>
                    <a:bodyPr/>
                    <a:lstStyle/>
                    <a:p>
                      <a:endParaRPr lang="es-EC"/>
                    </a:p>
                  </a:txBody>
                  <a:tcPr/>
                </a:tc>
                <a:tc rowSpan="2">
                  <a:txBody>
                    <a:bodyPr/>
                    <a:lstStyle/>
                    <a:p>
                      <a:pPr algn="ctr">
                        <a:spcAft>
                          <a:spcPts val="0"/>
                        </a:spcAft>
                      </a:pPr>
                      <a:r>
                        <a:rPr lang="es-EC" sz="900" dirty="0">
                          <a:effectLst/>
                          <a:latin typeface="Times New Roman" pitchFamily="18" charset="0"/>
                          <a:cs typeface="Times New Roman" pitchFamily="18" charset="0"/>
                        </a:rPr>
                        <a:t>Tiempo total (min)</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c rowSpan="2">
                  <a:txBody>
                    <a:bodyPr/>
                    <a:lstStyle/>
                    <a:p>
                      <a:pPr algn="ctr">
                        <a:spcAft>
                          <a:spcPts val="0"/>
                        </a:spcAft>
                      </a:pPr>
                      <a:r>
                        <a:rPr lang="es-EC" sz="900" dirty="0">
                          <a:effectLst/>
                          <a:latin typeface="Times New Roman" pitchFamily="18" charset="0"/>
                          <a:cs typeface="Times New Roman" pitchFamily="18" charset="0"/>
                        </a:rPr>
                        <a:t>% Actividad</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r>
              <a:tr h="51357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endParaRPr lang="es-EC" sz="900" dirty="0">
                        <a:solidFill>
                          <a:srgbClr val="365F91"/>
                        </a:solidFill>
                        <a:effectLst/>
                        <a:latin typeface="Times New Roman" pitchFamily="18" charset="0"/>
                        <a:cs typeface="Times New Roman" pitchFamily="18" charset="0"/>
                      </a:endParaRPr>
                    </a:p>
                  </a:txBody>
                  <a:tcPr marL="64350" marR="64350" marT="0" marB="0" anchor="ctr"/>
                </a:tc>
                <a:tc>
                  <a:txBody>
                    <a:bodyPr/>
                    <a:lstStyle/>
                    <a:p>
                      <a:pPr algn="ctr">
                        <a:spcAft>
                          <a:spcPts val="0"/>
                        </a:spcAft>
                      </a:pPr>
                      <a:r>
                        <a:rPr lang="es-EC" sz="900" dirty="0">
                          <a:effectLst/>
                          <a:latin typeface="Times New Roman" pitchFamily="18" charset="0"/>
                          <a:cs typeface="Times New Roman" pitchFamily="18" charset="0"/>
                        </a:rPr>
                        <a:t>Total Palanquillas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nchor="ctr"/>
                </a:tc>
                <a:tc vMerge="1">
                  <a:txBody>
                    <a:bodyPr/>
                    <a:lstStyle/>
                    <a:p>
                      <a:endParaRPr lang="es-EC"/>
                    </a:p>
                  </a:txBody>
                  <a:tcPr/>
                </a:tc>
                <a:tc vMerge="1">
                  <a:txBody>
                    <a:bodyPr/>
                    <a:lstStyle/>
                    <a:p>
                      <a:endParaRPr lang="es-EC"/>
                    </a:p>
                  </a:txBody>
                  <a:tcPr/>
                </a:tc>
              </a:tr>
              <a:tr h="568881">
                <a:tc>
                  <a:txBody>
                    <a:bodyPr/>
                    <a:lstStyle/>
                    <a:p>
                      <a:pPr algn="ctr">
                        <a:spcAft>
                          <a:spcPts val="0"/>
                        </a:spcAft>
                      </a:pPr>
                      <a:r>
                        <a:rPr lang="es-EC" sz="900" dirty="0">
                          <a:effectLst/>
                          <a:latin typeface="Times New Roman" pitchFamily="18" charset="0"/>
                          <a:cs typeface="Times New Roman" pitchFamily="18" charset="0"/>
                        </a:rPr>
                        <a:t>10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Movilización de palanquilla</a:t>
                      </a:r>
                    </a:p>
                    <a:p>
                      <a:pPr algn="ctr">
                        <a:spcAft>
                          <a:spcPts val="0"/>
                        </a:spcAft>
                      </a:pPr>
                      <a:r>
                        <a:rPr lang="es-EC" sz="900" dirty="0">
                          <a:effectLst/>
                          <a:latin typeface="Times New Roman" pitchFamily="18" charset="0"/>
                          <a:cs typeface="Times New Roman" pitchFamily="18" charset="0"/>
                        </a:rPr>
                        <a:t>(5 palanquillas)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1 Montacargas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4</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8</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40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32</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23,2%</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r>
              <a:tr h="568881">
                <a:tc>
                  <a:txBody>
                    <a:bodyPr/>
                    <a:lstStyle/>
                    <a:p>
                      <a:pPr algn="ctr">
                        <a:spcAft>
                          <a:spcPts val="0"/>
                        </a:spcAft>
                      </a:pPr>
                      <a:r>
                        <a:rPr lang="es-EC" sz="900" dirty="0">
                          <a:effectLst/>
                          <a:latin typeface="Times New Roman" pitchFamily="18" charset="0"/>
                          <a:cs typeface="Times New Roman" pitchFamily="18" charset="0"/>
                        </a:rPr>
                        <a:t>20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Igualar palanquillas</a:t>
                      </a:r>
                    </a:p>
                    <a:p>
                      <a:pPr algn="ctr">
                        <a:spcAft>
                          <a:spcPts val="0"/>
                        </a:spcAft>
                      </a:pPr>
                      <a:r>
                        <a:rPr lang="es-EC" sz="900" dirty="0">
                          <a:effectLst/>
                          <a:latin typeface="Times New Roman" pitchFamily="18" charset="0"/>
                          <a:cs typeface="Times New Roman" pitchFamily="18" charset="0"/>
                        </a:rPr>
                        <a:t>(5 palanquillas)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8</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40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4,3%</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r>
              <a:tr h="568881">
                <a:tc>
                  <a:txBody>
                    <a:bodyPr/>
                    <a:lstStyle/>
                    <a:p>
                      <a:pPr algn="ctr">
                        <a:spcAft>
                          <a:spcPts val="0"/>
                        </a:spcAft>
                      </a:pPr>
                      <a:r>
                        <a:rPr lang="es-EC" sz="900" dirty="0">
                          <a:effectLst/>
                          <a:latin typeface="Times New Roman" pitchFamily="18" charset="0"/>
                          <a:cs typeface="Times New Roman" pitchFamily="18" charset="0"/>
                        </a:rPr>
                        <a:t>30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Descenso y preparación del sistema de oxicorte</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a:t>
                      </a:r>
                    </a:p>
                    <a:p>
                      <a:pPr algn="ctr">
                        <a:spcAft>
                          <a:spcPts val="0"/>
                        </a:spcAft>
                      </a:pPr>
                      <a:r>
                        <a:rPr lang="es-EC" sz="900" dirty="0">
                          <a:effectLst/>
                          <a:latin typeface="Times New Roman" pitchFamily="18" charset="0"/>
                          <a:cs typeface="Times New Roman" pitchFamily="18" charset="0"/>
                        </a:rPr>
                        <a:t>Operadores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8</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1</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8</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11,6%</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r>
              <a:tr h="426662">
                <a:tc>
                  <a:txBody>
                    <a:bodyPr/>
                    <a:lstStyle/>
                    <a:p>
                      <a:pPr algn="ctr">
                        <a:spcAft>
                          <a:spcPts val="0"/>
                        </a:spcAft>
                      </a:pPr>
                      <a:r>
                        <a:rPr lang="es-EC" sz="900" dirty="0">
                          <a:effectLst/>
                          <a:latin typeface="Times New Roman" pitchFamily="18" charset="0"/>
                          <a:cs typeface="Times New Roman" pitchFamily="18" charset="0"/>
                        </a:rPr>
                        <a:t>40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Proceso de oxicorte(40 palanquilla)</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29,0%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r>
              <a:tr h="426662">
                <a:tc>
                  <a:txBody>
                    <a:bodyPr/>
                    <a:lstStyle/>
                    <a:p>
                      <a:pPr algn="ctr">
                        <a:spcAft>
                          <a:spcPts val="0"/>
                        </a:spcAft>
                      </a:pPr>
                      <a:r>
                        <a:rPr lang="es-EC" sz="900" dirty="0">
                          <a:effectLst/>
                          <a:latin typeface="Times New Roman" pitchFamily="18" charset="0"/>
                          <a:cs typeface="Times New Roman" pitchFamily="18" charset="0"/>
                        </a:rPr>
                        <a:t>50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Ascenso del sistema de oxicorte</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1</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2,9%</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r>
              <a:tr h="568881">
                <a:tc>
                  <a:txBody>
                    <a:bodyPr/>
                    <a:lstStyle/>
                    <a:p>
                      <a:pPr algn="ctr">
                        <a:spcAft>
                          <a:spcPts val="0"/>
                        </a:spcAft>
                      </a:pPr>
                      <a:r>
                        <a:rPr lang="es-EC" sz="900" dirty="0">
                          <a:effectLst/>
                          <a:latin typeface="Times New Roman" pitchFamily="18" charset="0"/>
                          <a:cs typeface="Times New Roman" pitchFamily="18" charset="0"/>
                        </a:rPr>
                        <a:t>60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Retiro y almacenamiento de palanquilla</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1 Montacargas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5</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8</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40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40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29,0%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r>
              <a:tr h="284441">
                <a:tc rowSpan="3" gridSpan="3">
                  <a:txBody>
                    <a:bodyPr/>
                    <a:lstStyle/>
                    <a:p>
                      <a:endParaRPr lang="es-EC" sz="900" dirty="0">
                        <a:solidFill>
                          <a:srgbClr val="365F91"/>
                        </a:solidFill>
                        <a:effectLst/>
                        <a:latin typeface="Times New Roman" pitchFamily="18" charset="0"/>
                        <a:cs typeface="Times New Roman" pitchFamily="18" charset="0"/>
                      </a:endParaRPr>
                    </a:p>
                  </a:txBody>
                  <a:tcPr marL="64350" marR="64350" marT="0" marB="0"/>
                </a:tc>
                <a:tc rowSpan="3" hMerge="1">
                  <a:txBody>
                    <a:bodyPr/>
                    <a:lstStyle/>
                    <a:p>
                      <a:endParaRPr lang="es-EC"/>
                    </a:p>
                  </a:txBody>
                  <a:tcPr/>
                </a:tc>
                <a:tc rowSpan="3" hMerge="1">
                  <a:txBody>
                    <a:bodyPr/>
                    <a:lstStyle/>
                    <a:p>
                      <a:endParaRPr lang="es-EC"/>
                    </a:p>
                  </a:txBody>
                  <a:tcPr/>
                </a:tc>
                <a:tc gridSpan="3">
                  <a:txBody>
                    <a:bodyPr/>
                    <a:lstStyle/>
                    <a:p>
                      <a:endParaRPr lang="es-EC" sz="900" dirty="0">
                        <a:solidFill>
                          <a:srgbClr val="365F91"/>
                        </a:solidFill>
                        <a:effectLst/>
                        <a:latin typeface="Times New Roman" pitchFamily="18" charset="0"/>
                        <a:cs typeface="Times New Roman" pitchFamily="18" charset="0"/>
                      </a:endParaRPr>
                    </a:p>
                  </a:txBody>
                  <a:tcPr marL="64350" marR="64350" marT="0" marB="0"/>
                </a:tc>
                <a:tc hMerge="1">
                  <a:txBody>
                    <a:bodyPr/>
                    <a:lstStyle/>
                    <a:p>
                      <a:endParaRPr lang="es-EC"/>
                    </a:p>
                  </a:txBody>
                  <a:tcPr/>
                </a:tc>
                <a:tc hMerge="1">
                  <a:txBody>
                    <a:bodyPr/>
                    <a:lstStyle/>
                    <a:p>
                      <a:endParaRPr lang="es-EC"/>
                    </a:p>
                  </a:txBody>
                  <a:tcPr/>
                </a:tc>
                <a:tc>
                  <a:txBody>
                    <a:bodyPr/>
                    <a:lstStyle/>
                    <a:p>
                      <a:pPr algn="ctr">
                        <a:spcAft>
                          <a:spcPts val="0"/>
                        </a:spcAft>
                      </a:pPr>
                      <a:r>
                        <a:rPr lang="es-EC" sz="900" dirty="0">
                          <a:effectLst/>
                          <a:latin typeface="Times New Roman" pitchFamily="18" charset="0"/>
                          <a:cs typeface="Times New Roman" pitchFamily="18" charset="0"/>
                        </a:rPr>
                        <a:t>104</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pPr algn="ctr">
                        <a:spcAft>
                          <a:spcPts val="0"/>
                        </a:spcAft>
                      </a:pPr>
                      <a:r>
                        <a:rPr lang="es-EC" sz="900" dirty="0">
                          <a:effectLst/>
                          <a:latin typeface="Times New Roman" pitchFamily="18" charset="0"/>
                          <a:cs typeface="Times New Roman" pitchFamily="18" charset="0"/>
                        </a:rPr>
                        <a:t>100,0%</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r>
              <a:tr h="197529">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a:txBody>
                    <a:bodyPr/>
                    <a:lstStyle/>
                    <a:p>
                      <a:pPr algn="ctr">
                        <a:spcAft>
                          <a:spcPts val="0"/>
                        </a:spcAft>
                      </a:pPr>
                      <a:r>
                        <a:rPr lang="es-EC" sz="900" dirty="0">
                          <a:effectLst/>
                          <a:latin typeface="Times New Roman" pitchFamily="18" charset="0"/>
                          <a:cs typeface="Times New Roman" pitchFamily="18" charset="0"/>
                        </a:rPr>
                        <a:t>Tiempo Total (horas) =</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hMerge="1">
                  <a:txBody>
                    <a:bodyPr/>
                    <a:lstStyle/>
                    <a:p>
                      <a:endParaRPr lang="es-EC"/>
                    </a:p>
                  </a:txBody>
                  <a:tcPr/>
                </a:tc>
                <a:tc hMerge="1">
                  <a:txBody>
                    <a:bodyPr/>
                    <a:lstStyle/>
                    <a:p>
                      <a:endParaRPr lang="es-EC"/>
                    </a:p>
                  </a:txBody>
                  <a:tcPr/>
                </a:tc>
                <a:tc>
                  <a:txBody>
                    <a:bodyPr/>
                    <a:lstStyle/>
                    <a:p>
                      <a:pPr algn="ctr">
                        <a:spcAft>
                          <a:spcPts val="0"/>
                        </a:spcAft>
                      </a:pPr>
                      <a:r>
                        <a:rPr lang="es-EC" sz="900" dirty="0">
                          <a:effectLst/>
                          <a:latin typeface="Times New Roman" pitchFamily="18" charset="0"/>
                          <a:cs typeface="Times New Roman" pitchFamily="18" charset="0"/>
                        </a:rPr>
                        <a:t>1,73</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a:txBody>
                    <a:bodyPr/>
                    <a:lstStyle/>
                    <a:p>
                      <a:endParaRPr lang="es-EC" sz="900" dirty="0">
                        <a:solidFill>
                          <a:srgbClr val="365F91"/>
                        </a:solidFill>
                        <a:effectLst/>
                        <a:latin typeface="Times New Roman" pitchFamily="18" charset="0"/>
                        <a:cs typeface="Times New Roman" pitchFamily="18" charset="0"/>
                      </a:endParaRPr>
                    </a:p>
                  </a:txBody>
                  <a:tcPr marL="64350" marR="64350" marT="0" marB="0"/>
                </a:tc>
              </a:tr>
              <a:tr h="284441">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3">
                  <a:txBody>
                    <a:bodyPr/>
                    <a:lstStyle/>
                    <a:p>
                      <a:pPr algn="ctr">
                        <a:spcAft>
                          <a:spcPts val="0"/>
                        </a:spcAft>
                      </a:pPr>
                      <a:r>
                        <a:rPr lang="es-EC" sz="900" dirty="0">
                          <a:effectLst/>
                          <a:latin typeface="Times New Roman" pitchFamily="18" charset="0"/>
                          <a:cs typeface="Times New Roman" pitchFamily="18" charset="0"/>
                        </a:rPr>
                        <a:t>Tiempo Total Neto=</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900" dirty="0">
                          <a:effectLst/>
                          <a:latin typeface="Times New Roman" pitchFamily="18" charset="0"/>
                          <a:cs typeface="Times New Roman" pitchFamily="18" charset="0"/>
                        </a:rPr>
                        <a:t>1 Hora , 44 Minutos</a:t>
                      </a:r>
                      <a:endParaRPr lang="es-EC" sz="900" dirty="0">
                        <a:solidFill>
                          <a:srgbClr val="365F91"/>
                        </a:solidFill>
                        <a:effectLst/>
                        <a:latin typeface="Times New Roman" pitchFamily="18" charset="0"/>
                        <a:ea typeface="Times New Roman"/>
                        <a:cs typeface="Times New Roman" pitchFamily="18" charset="0"/>
                      </a:endParaRPr>
                    </a:p>
                  </a:txBody>
                  <a:tcPr marL="64350" marR="64350" marT="0" marB="0"/>
                </a:tc>
                <a:tc hMerge="1">
                  <a:txBody>
                    <a:bodyPr/>
                    <a:lstStyle/>
                    <a:p>
                      <a:endParaRPr lang="es-EC"/>
                    </a:p>
                  </a:txBody>
                  <a:tcPr/>
                </a:tc>
              </a:tr>
            </a:tbl>
          </a:graphicData>
        </a:graphic>
      </p:graphicFrame>
      <p:sp>
        <p:nvSpPr>
          <p:cNvPr id="2" name="1 Título"/>
          <p:cNvSpPr>
            <a:spLocks noGrp="1"/>
          </p:cNvSpPr>
          <p:nvPr>
            <p:ph type="title"/>
          </p:nvPr>
        </p:nvSpPr>
        <p:spPr>
          <a:xfrm>
            <a:off x="539552" y="-27384"/>
            <a:ext cx="8229600" cy="930432"/>
          </a:xfrm>
        </p:spPr>
        <p:txBody>
          <a:bodyPr>
            <a:normAutofit/>
          </a:bodyPr>
          <a:lstStyle/>
          <a:p>
            <a:r>
              <a:rPr lang="es-EC" sz="2400" dirty="0" smtClean="0">
                <a:latin typeface="Times New Roman" pitchFamily="18" charset="0"/>
                <a:cs typeface="Times New Roman" pitchFamily="18" charset="0"/>
              </a:rPr>
              <a:t>Tabla 3.4 Parámetros </a:t>
            </a:r>
            <a:r>
              <a:rPr lang="es-EC" sz="2400" dirty="0">
                <a:latin typeface="Times New Roman" pitchFamily="18" charset="0"/>
                <a:cs typeface="Times New Roman" pitchFamily="18" charset="0"/>
              </a:rPr>
              <a:t>del nuevo sistema propuesto de oxicorte</a:t>
            </a:r>
          </a:p>
        </p:txBody>
      </p:sp>
      <p:sp>
        <p:nvSpPr>
          <p:cNvPr id="3" name="2 Rectángulo"/>
          <p:cNvSpPr/>
          <p:nvPr/>
        </p:nvSpPr>
        <p:spPr>
          <a:xfrm>
            <a:off x="323528" y="5661248"/>
            <a:ext cx="8820472" cy="369332"/>
          </a:xfrm>
          <a:prstGeom prst="rect">
            <a:avLst/>
          </a:prstGeom>
        </p:spPr>
        <p:txBody>
          <a:bodyPr wrap="square">
            <a:spAutoFit/>
          </a:bodyPr>
          <a:lstStyle/>
          <a:p>
            <a:r>
              <a:rPr lang="es-EC" dirty="0" smtClean="0">
                <a:latin typeface="Times New Roman" pitchFamily="18" charset="0"/>
                <a:cs typeface="Times New Roman" pitchFamily="18" charset="0"/>
              </a:rPr>
              <a:t>Con 104 </a:t>
            </a:r>
            <a:r>
              <a:rPr lang="es-EC" dirty="0">
                <a:latin typeface="Times New Roman" pitchFamily="18" charset="0"/>
                <a:cs typeface="Times New Roman" pitchFamily="18" charset="0"/>
              </a:rPr>
              <a:t>minutos por cada 40 palanquillas, se obtiene en cada turno 169 palanquillas. </a:t>
            </a:r>
          </a:p>
        </p:txBody>
      </p:sp>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29600" cy="6120680"/>
          </a:xfrm>
        </p:spPr>
        <p:txBody>
          <a:bodyPr>
            <a:normAutofit fontScale="92500" lnSpcReduction="20000"/>
          </a:bodyPr>
          <a:lstStyle/>
          <a:p>
            <a:pPr marL="0" indent="0" algn="ctr">
              <a:buNone/>
            </a:pPr>
            <a:r>
              <a:rPr lang="es-EC" dirty="0" smtClean="0">
                <a:latin typeface="Times New Roman" pitchFamily="18" charset="0"/>
                <a:cs typeface="Times New Roman" pitchFamily="18" charset="0"/>
              </a:rPr>
              <a:t>Tabla 3.6 Diferencia </a:t>
            </a:r>
            <a:r>
              <a:rPr lang="es-EC" dirty="0">
                <a:latin typeface="Times New Roman" pitchFamily="18" charset="0"/>
                <a:cs typeface="Times New Roman" pitchFamily="18" charset="0"/>
              </a:rPr>
              <a:t>de palanquilla, proceso promedio Actual-Propuesto </a:t>
            </a:r>
            <a:endParaRPr lang="es-ES" dirty="0">
              <a:latin typeface="Times New Roman" pitchFamily="18" charset="0"/>
              <a:cs typeface="Times New Roman" pitchFamily="18" charset="0"/>
            </a:endParaRPr>
          </a:p>
          <a:p>
            <a:pPr marL="0" indent="0">
              <a:buNone/>
            </a:pPr>
            <a:endParaRPr lang="es-EC" b="1" dirty="0" smtClean="0">
              <a:latin typeface="Times New Roman" pitchFamily="18" charset="0"/>
              <a:cs typeface="Times New Roman" pitchFamily="18" charset="0"/>
            </a:endParaRPr>
          </a:p>
          <a:p>
            <a:pPr marL="0" indent="0">
              <a:buNone/>
            </a:pPr>
            <a:endParaRPr lang="es-EC" b="1" dirty="0" smtClean="0">
              <a:latin typeface="Times New Roman" pitchFamily="18" charset="0"/>
              <a:cs typeface="Times New Roman" pitchFamily="18" charset="0"/>
            </a:endParaRPr>
          </a:p>
          <a:p>
            <a:pPr marL="0" indent="0">
              <a:buNone/>
            </a:pPr>
            <a:endParaRPr lang="es-EC" b="1" dirty="0" smtClean="0">
              <a:latin typeface="Times New Roman" pitchFamily="18" charset="0"/>
              <a:cs typeface="Times New Roman" pitchFamily="18" charset="0"/>
            </a:endParaRPr>
          </a:p>
          <a:p>
            <a:pPr marL="0" indent="0">
              <a:buNone/>
            </a:pPr>
            <a:endParaRPr lang="es-ES" b="1" dirty="0" smtClean="0">
              <a:latin typeface="Times New Roman" pitchFamily="18" charset="0"/>
              <a:cs typeface="Times New Roman" pitchFamily="18" charset="0"/>
            </a:endParaRPr>
          </a:p>
          <a:p>
            <a:pPr marL="0" indent="0">
              <a:buNone/>
            </a:pPr>
            <a:endParaRPr lang="es-ES" b="1" dirty="0">
              <a:latin typeface="Times New Roman" pitchFamily="18" charset="0"/>
              <a:cs typeface="Times New Roman" pitchFamily="18" charset="0"/>
            </a:endParaRPr>
          </a:p>
          <a:p>
            <a:pPr marL="0" indent="0">
              <a:buNone/>
            </a:pPr>
            <a:endParaRPr lang="es-ES" b="1" dirty="0" smtClean="0">
              <a:latin typeface="Times New Roman" pitchFamily="18" charset="0"/>
              <a:cs typeface="Times New Roman" pitchFamily="18" charset="0"/>
            </a:endParaRPr>
          </a:p>
          <a:p>
            <a:pPr marL="0" indent="0">
              <a:buNone/>
            </a:pPr>
            <a:endParaRPr lang="es-EC" b="1" dirty="0">
              <a:latin typeface="Times New Roman" pitchFamily="18" charset="0"/>
              <a:cs typeface="Times New Roman" pitchFamily="18" charset="0"/>
            </a:endParaRPr>
          </a:p>
          <a:p>
            <a:pPr marL="0" indent="0">
              <a:buNone/>
            </a:pPr>
            <a:r>
              <a:rPr lang="es-EC" b="1" dirty="0" smtClean="0">
                <a:latin typeface="Times New Roman" pitchFamily="18" charset="0"/>
                <a:cs typeface="Times New Roman" pitchFamily="18" charset="0"/>
              </a:rPr>
              <a:t>Comparación </a:t>
            </a:r>
            <a:r>
              <a:rPr lang="es-EC" b="1" dirty="0">
                <a:latin typeface="Times New Roman" pitchFamily="18" charset="0"/>
                <a:cs typeface="Times New Roman" pitchFamily="18" charset="0"/>
              </a:rPr>
              <a:t>sistema actual – </a:t>
            </a:r>
            <a:r>
              <a:rPr lang="es-EC" b="1" dirty="0" smtClean="0">
                <a:latin typeface="Times New Roman" pitchFamily="18" charset="0"/>
                <a:cs typeface="Times New Roman" pitchFamily="18" charset="0"/>
              </a:rPr>
              <a:t>propuesto</a:t>
            </a:r>
          </a:p>
          <a:p>
            <a:pPr marL="0" indent="0">
              <a:buNone/>
            </a:pPr>
            <a:r>
              <a:rPr lang="es-EC" dirty="0" smtClean="0">
                <a:latin typeface="Times New Roman" pitchFamily="18" charset="0"/>
                <a:cs typeface="Times New Roman" pitchFamily="18" charset="0"/>
              </a:rPr>
              <a:t>Se obtienen las siguientes conclusiones:</a:t>
            </a:r>
          </a:p>
          <a:p>
            <a:pPr lvl="0"/>
            <a:r>
              <a:rPr lang="es-EC" dirty="0" smtClean="0">
                <a:latin typeface="Times New Roman" pitchFamily="18" charset="0"/>
                <a:cs typeface="Times New Roman" pitchFamily="18" charset="0"/>
              </a:rPr>
              <a:t>El </a:t>
            </a:r>
            <a:r>
              <a:rPr lang="es-EC" dirty="0">
                <a:latin typeface="Times New Roman" pitchFamily="18" charset="0"/>
                <a:cs typeface="Times New Roman" pitchFamily="18" charset="0"/>
              </a:rPr>
              <a:t>sistema propuesto es 10 minutos más rápido al cortar 40 palanquillas que en el anterior.</a:t>
            </a:r>
          </a:p>
          <a:p>
            <a:pPr lvl="0"/>
            <a:r>
              <a:rPr lang="es-EC" dirty="0">
                <a:latin typeface="Times New Roman" pitchFamily="18" charset="0"/>
                <a:cs typeface="Times New Roman" pitchFamily="18" charset="0"/>
              </a:rPr>
              <a:t>Con relación a las normas OSHAS 18001 implementadas en la empresa el sistema propuesto cuida más la salud del trabajador ya que no está en contacto con los gases producidos por el proceso de oxicorte.</a:t>
            </a:r>
          </a:p>
          <a:p>
            <a:pPr lvl="0"/>
            <a:r>
              <a:rPr lang="es-EC" dirty="0">
                <a:latin typeface="Times New Roman" pitchFamily="18" charset="0"/>
                <a:cs typeface="Times New Roman" pitchFamily="18" charset="0"/>
              </a:rPr>
              <a:t>Se reduce de 6 a 2 el personal de trabajo por turno.</a:t>
            </a:r>
          </a:p>
          <a:p>
            <a:pPr lvl="0"/>
            <a:r>
              <a:rPr lang="es-EC" dirty="0" smtClean="0">
                <a:latin typeface="Times New Roman" pitchFamily="18" charset="0"/>
                <a:cs typeface="Times New Roman" pitchFamily="18" charset="0"/>
              </a:rPr>
              <a:t>Aumento de producción en un 9,7%</a:t>
            </a:r>
            <a:endParaRPr lang="es-EC" dirty="0">
              <a:latin typeface="Times New Roman" pitchFamily="18" charset="0"/>
              <a:cs typeface="Times New Roman" pitchFamily="18" charset="0"/>
            </a:endParaRP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873207216"/>
              </p:ext>
            </p:extLst>
          </p:nvPr>
        </p:nvGraphicFramePr>
        <p:xfrm>
          <a:off x="1547664" y="1124744"/>
          <a:ext cx="5616624" cy="2143120"/>
        </p:xfrm>
        <a:graphic>
          <a:graphicData uri="http://schemas.openxmlformats.org/drawingml/2006/table">
            <a:tbl>
              <a:tblPr firstRow="1" firstCol="1" bandRow="1">
                <a:tableStyleId>{5C22544A-7EE6-4342-B048-85BDC9FD1C3A}</a:tableStyleId>
              </a:tblPr>
              <a:tblGrid>
                <a:gridCol w="915199"/>
                <a:gridCol w="647808"/>
                <a:gridCol w="915199"/>
                <a:gridCol w="797354"/>
                <a:gridCol w="1555426"/>
                <a:gridCol w="785638"/>
              </a:tblGrid>
              <a:tr h="494566">
                <a:tc>
                  <a:txBody>
                    <a:bodyPr/>
                    <a:lstStyle/>
                    <a:p>
                      <a:endParaRPr lang="es-EC" sz="1000" dirty="0">
                        <a:solidFill>
                          <a:srgbClr val="365F91"/>
                        </a:solidFill>
                        <a:effectLst/>
                        <a:latin typeface="Times New Roman" pitchFamily="18" charset="0"/>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Tiempo de cada proceso</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Número de Procesos al día (24 Horas)</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Cantidad de palanquillas</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Diferencia de palanquilla, proceso Actual-Propuesto</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Aumento de Producción</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r>
              <a:tr h="824277">
                <a:tc>
                  <a:txBody>
                    <a:bodyPr/>
                    <a:lstStyle/>
                    <a:p>
                      <a:pPr algn="ctr">
                        <a:spcAft>
                          <a:spcPts val="0"/>
                        </a:spcAft>
                      </a:pPr>
                      <a:r>
                        <a:rPr lang="es-EC" sz="1000" dirty="0">
                          <a:effectLst/>
                          <a:latin typeface="Times New Roman" pitchFamily="18" charset="0"/>
                          <a:cs typeface="Times New Roman" pitchFamily="18" charset="0"/>
                        </a:rPr>
                        <a:t>Proceso promedio actual</a:t>
                      </a:r>
                    </a:p>
                    <a:p>
                      <a:pPr algn="ctr">
                        <a:spcAft>
                          <a:spcPts val="0"/>
                        </a:spcAft>
                      </a:pPr>
                      <a:r>
                        <a:rPr lang="es-EC" sz="1000" dirty="0">
                          <a:effectLst/>
                          <a:latin typeface="Times New Roman" pitchFamily="18" charset="0"/>
                          <a:cs typeface="Times New Roman" pitchFamily="18" charset="0"/>
                        </a:rPr>
                        <a:t>(40 palanquillas)</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114 min</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4</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154</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000" dirty="0">
                          <a:effectLst/>
                          <a:latin typeface="Times New Roman" pitchFamily="18" charset="0"/>
                          <a:cs typeface="Times New Roman" pitchFamily="18" charset="0"/>
                        </a:rPr>
                        <a:t>15</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rowSpan="2">
                  <a:txBody>
                    <a:bodyPr/>
                    <a:lstStyle/>
                    <a:p>
                      <a:pPr algn="ctr">
                        <a:spcAft>
                          <a:spcPts val="0"/>
                        </a:spcAft>
                      </a:pPr>
                      <a:r>
                        <a:rPr lang="es-EC" sz="1000" dirty="0">
                          <a:effectLst/>
                          <a:latin typeface="Times New Roman" pitchFamily="18" charset="0"/>
                          <a:cs typeface="Times New Roman" pitchFamily="18" charset="0"/>
                        </a:rPr>
                        <a:t>9,7 %</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r>
              <a:tr h="824277">
                <a:tc>
                  <a:txBody>
                    <a:bodyPr/>
                    <a:lstStyle/>
                    <a:p>
                      <a:pPr algn="ctr">
                        <a:spcAft>
                          <a:spcPts val="0"/>
                        </a:spcAft>
                      </a:pPr>
                      <a:r>
                        <a:rPr lang="es-EC" sz="1000" dirty="0">
                          <a:effectLst/>
                          <a:latin typeface="Times New Roman" pitchFamily="18" charset="0"/>
                          <a:cs typeface="Times New Roman" pitchFamily="18" charset="0"/>
                        </a:rPr>
                        <a:t>Proceso promedio propuesto</a:t>
                      </a:r>
                    </a:p>
                    <a:p>
                      <a:pPr algn="ctr">
                        <a:spcAft>
                          <a:spcPts val="0"/>
                        </a:spcAft>
                      </a:pPr>
                      <a:r>
                        <a:rPr lang="es-EC" sz="1000" dirty="0">
                          <a:effectLst/>
                          <a:latin typeface="Times New Roman" pitchFamily="18" charset="0"/>
                          <a:cs typeface="Times New Roman" pitchFamily="18" charset="0"/>
                        </a:rPr>
                        <a:t>(40 palanquillas)</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104 min</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4,3</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s-EC" sz="1000" dirty="0">
                          <a:effectLst/>
                          <a:latin typeface="Times New Roman" pitchFamily="18" charset="0"/>
                          <a:cs typeface="Times New Roman" pitchFamily="18" charset="0"/>
                        </a:rPr>
                        <a:t>169</a:t>
                      </a:r>
                      <a:endParaRPr lang="es-EC" sz="1000" dirty="0">
                        <a:solidFill>
                          <a:srgbClr val="365F91"/>
                        </a:solidFill>
                        <a:effectLst/>
                        <a:latin typeface="Times New Roman" pitchFamily="18" charset="0"/>
                        <a:ea typeface="Times New Roman"/>
                        <a:cs typeface="Times New Roman" pitchFamily="18" charset="0"/>
                      </a:endParaRPr>
                    </a:p>
                  </a:txBody>
                  <a:tcPr marL="68580" marR="68580" marT="0" marB="0" anchor="ct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8229600" cy="5688632"/>
          </a:xfrm>
        </p:spPr>
        <p:txBody>
          <a:bodyPr>
            <a:normAutofit lnSpcReduction="10000"/>
          </a:bodyPr>
          <a:lstStyle/>
          <a:p>
            <a:pPr marL="0" indent="0">
              <a:buNone/>
            </a:pPr>
            <a:r>
              <a:rPr lang="es-EC" sz="2200" b="1" dirty="0">
                <a:latin typeface="Times New Roman" pitchFamily="18" charset="0"/>
                <a:cs typeface="Times New Roman" pitchFamily="18" charset="0"/>
              </a:rPr>
              <a:t>DISEÑO DEL SISTEMA </a:t>
            </a:r>
            <a:r>
              <a:rPr lang="es-EC" sz="2200" b="1" dirty="0" smtClean="0">
                <a:latin typeface="Times New Roman" pitchFamily="18" charset="0"/>
                <a:cs typeface="Times New Roman" pitchFamily="18" charset="0"/>
              </a:rPr>
              <a:t>PROPUESTO</a:t>
            </a:r>
          </a:p>
          <a:p>
            <a:pPr marL="0" indent="0">
              <a:buNone/>
            </a:pPr>
            <a:r>
              <a:rPr lang="es-EC" sz="2200" dirty="0">
                <a:latin typeface="Times New Roman" pitchFamily="18" charset="0"/>
                <a:cs typeface="Times New Roman" pitchFamily="18" charset="0"/>
              </a:rPr>
              <a:t>A continuación se describe las de partes principales </a:t>
            </a:r>
            <a:r>
              <a:rPr lang="es-EC" sz="2200" dirty="0" smtClean="0">
                <a:latin typeface="Times New Roman" pitchFamily="18" charset="0"/>
                <a:cs typeface="Times New Roman" pitchFamily="18" charset="0"/>
              </a:rPr>
              <a:t>diseñadas:</a:t>
            </a:r>
            <a:endParaRPr lang="es-EC" sz="2200" b="1" dirty="0">
              <a:latin typeface="Times New Roman" pitchFamily="18" charset="0"/>
              <a:cs typeface="Times New Roman" pitchFamily="18" charset="0"/>
            </a:endParaRPr>
          </a:p>
          <a:p>
            <a:pPr marL="0" indent="0">
              <a:buNone/>
            </a:pPr>
            <a:r>
              <a:rPr lang="es-EC" sz="2200" i="1" u="sng" dirty="0">
                <a:latin typeface="Times New Roman" pitchFamily="18" charset="0"/>
                <a:cs typeface="Times New Roman" pitchFamily="18" charset="0"/>
              </a:rPr>
              <a:t>Diseño Mecánico:</a:t>
            </a:r>
            <a:endParaRPr lang="es-EC" sz="2200" dirty="0">
              <a:latin typeface="Times New Roman" pitchFamily="18" charset="0"/>
              <a:cs typeface="Times New Roman" pitchFamily="18" charset="0"/>
            </a:endParaRPr>
          </a:p>
          <a:p>
            <a:pPr lvl="0"/>
            <a:r>
              <a:rPr lang="es-EC" sz="2200" dirty="0">
                <a:latin typeface="Times New Roman" pitchFamily="18" charset="0"/>
                <a:cs typeface="Times New Roman" pitchFamily="18" charset="0"/>
              </a:rPr>
              <a:t>Cama de vigas para la palanquilla,</a:t>
            </a:r>
          </a:p>
          <a:p>
            <a:pPr lvl="0"/>
            <a:r>
              <a:rPr lang="es-EC" sz="2200" dirty="0">
                <a:latin typeface="Times New Roman" pitchFamily="18" charset="0"/>
                <a:cs typeface="Times New Roman" pitchFamily="18" charset="0"/>
              </a:rPr>
              <a:t>Estructura soporte de máquina de oxicorte,</a:t>
            </a:r>
          </a:p>
          <a:p>
            <a:pPr lvl="0"/>
            <a:r>
              <a:rPr lang="es-EC" sz="2200" dirty="0">
                <a:latin typeface="Times New Roman" pitchFamily="18" charset="0"/>
                <a:cs typeface="Times New Roman" pitchFamily="18" charset="0"/>
              </a:rPr>
              <a:t>Perfil para igualar palanquillas</a:t>
            </a:r>
          </a:p>
          <a:p>
            <a:pPr lvl="0"/>
            <a:r>
              <a:rPr lang="es-EC" sz="2200" dirty="0">
                <a:latin typeface="Times New Roman" pitchFamily="18" charset="0"/>
                <a:cs typeface="Times New Roman" pitchFamily="18" charset="0"/>
              </a:rPr>
              <a:t>Placa guía para igualar palanquillas</a:t>
            </a:r>
          </a:p>
          <a:p>
            <a:pPr lvl="0"/>
            <a:r>
              <a:rPr lang="es-EC" sz="2200" dirty="0">
                <a:latin typeface="Times New Roman" pitchFamily="18" charset="0"/>
                <a:cs typeface="Times New Roman" pitchFamily="18" charset="0"/>
              </a:rPr>
              <a:t>Factores de Seguridad</a:t>
            </a:r>
          </a:p>
          <a:p>
            <a:pPr marL="0" indent="0">
              <a:buNone/>
            </a:pPr>
            <a:r>
              <a:rPr lang="es-EC" sz="2200" i="1" u="sng" dirty="0">
                <a:latin typeface="Times New Roman" pitchFamily="18" charset="0"/>
                <a:cs typeface="Times New Roman" pitchFamily="18" charset="0"/>
              </a:rPr>
              <a:t>Diseño Hidráulico:</a:t>
            </a:r>
            <a:endParaRPr lang="es-EC" sz="2200" dirty="0">
              <a:latin typeface="Times New Roman" pitchFamily="18" charset="0"/>
              <a:cs typeface="Times New Roman" pitchFamily="18" charset="0"/>
            </a:endParaRPr>
          </a:p>
          <a:p>
            <a:pPr lvl="0"/>
            <a:r>
              <a:rPr lang="es-EC" sz="2200" dirty="0">
                <a:latin typeface="Times New Roman" pitchFamily="18" charset="0"/>
                <a:cs typeface="Times New Roman" pitchFamily="18" charset="0"/>
              </a:rPr>
              <a:t>Sistema hidráulico para alinear la palanquilla,</a:t>
            </a:r>
          </a:p>
          <a:p>
            <a:pPr lvl="0"/>
            <a:r>
              <a:rPr lang="es-EC" sz="2200" dirty="0">
                <a:latin typeface="Times New Roman" pitchFamily="18" charset="0"/>
                <a:cs typeface="Times New Roman" pitchFamily="18" charset="0"/>
              </a:rPr>
              <a:t>Sistema hidráulico para elevar y descender la estructura que sostiene la máquina de oxicorte,</a:t>
            </a:r>
          </a:p>
          <a:p>
            <a:pPr lvl="0"/>
            <a:r>
              <a:rPr lang="es-EC" sz="2200" dirty="0">
                <a:latin typeface="Times New Roman" pitchFamily="18" charset="0"/>
                <a:cs typeface="Times New Roman" pitchFamily="18" charset="0"/>
              </a:rPr>
              <a:t>Sistema hidráulico de guía para ubicación de palanquilla.</a:t>
            </a:r>
          </a:p>
          <a:p>
            <a:pPr marL="0" indent="0">
              <a:buNone/>
            </a:pPr>
            <a:r>
              <a:rPr lang="es-EC" sz="2200" i="1" u="sng" dirty="0">
                <a:latin typeface="Times New Roman" pitchFamily="18" charset="0"/>
                <a:cs typeface="Times New Roman" pitchFamily="18" charset="0"/>
              </a:rPr>
              <a:t>Selección Maquinarias:</a:t>
            </a:r>
            <a:endParaRPr lang="es-EC" sz="2200" dirty="0">
              <a:latin typeface="Times New Roman" pitchFamily="18" charset="0"/>
              <a:cs typeface="Times New Roman" pitchFamily="18" charset="0"/>
            </a:endParaRPr>
          </a:p>
          <a:p>
            <a:pPr lvl="0"/>
            <a:r>
              <a:rPr lang="es-EC" sz="2200" dirty="0">
                <a:latin typeface="Times New Roman" pitchFamily="18" charset="0"/>
                <a:cs typeface="Times New Roman" pitchFamily="18" charset="0"/>
              </a:rPr>
              <a:t>Máquina de oxicorte</a:t>
            </a:r>
          </a:p>
          <a:p>
            <a:pPr marL="0" indent="0">
              <a:buNone/>
            </a:pPr>
            <a:endParaRPr lang="es-EC" dirty="0"/>
          </a:p>
        </p:txBody>
      </p:sp>
    </p:spTree>
    <p:extLst>
      <p:ext uri="{BB962C8B-B14F-4D97-AF65-F5344CB8AC3E}">
        <p14:creationId xmlns:p14="http://schemas.microsoft.com/office/powerpoint/2010/main" val="1045937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2035</TotalTime>
  <Words>2002</Words>
  <Application>Microsoft Office PowerPoint</Application>
  <PresentationFormat>Presentación en pantalla (4:3)</PresentationFormat>
  <Paragraphs>451</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Forma de onda</vt:lpstr>
      <vt:lpstr>PROYECTO DE TESIS  TEMA: INGENIERÍA CONCEPTUAL, BÁSICA Y DE DETALLE DE UN SISTEMA PARA CORTE REGULABLE EN LAS PALANQUILLAS IMPORTADAS DE LA EMPRESA ACEROS NACIONALES DEL ECUADOR </vt:lpstr>
      <vt:lpstr>CAPITULO 1</vt:lpstr>
      <vt:lpstr>Presentación de PowerPoint</vt:lpstr>
      <vt:lpstr>CAPITULO 2</vt:lpstr>
      <vt:lpstr>CAPITULO 3 DISEÑO DEL SISTEMA</vt:lpstr>
      <vt:lpstr>Tabla 3.1 Datos de corte de Palanquilla importada actual </vt:lpstr>
      <vt:lpstr>Tabla 3.4 Parámetros del nuevo sistema propuesto de oxicorte</vt:lpstr>
      <vt:lpstr>Presentación de PowerPoint</vt:lpstr>
      <vt:lpstr>Presentación de PowerPoint</vt:lpstr>
      <vt:lpstr>Presentación de PowerPoint</vt:lpstr>
      <vt:lpstr>Presentación de PowerPoint</vt:lpstr>
      <vt:lpstr>Presentación de PowerPoint</vt:lpstr>
      <vt:lpstr>CAPITULO 4 Automatización</vt:lpstr>
      <vt:lpstr>CAPITULO 5 ANÁLISIS ECONÓMICO Y FINANCIERO </vt:lpstr>
      <vt:lpstr>Presentación de PowerPoint</vt:lpstr>
      <vt:lpstr>Presentación de PowerPoint</vt:lpstr>
      <vt:lpstr>CAPITULO 6 CONCLUSIONES Y RECOMENDACIONES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TESIS  TEMA: INGENIERÍA CONCEPTUAL, BÁSICA Y DE DETALLE DE UN SISTEMA PARA CORTE REGULABLE EN LAS PALANQUILLAS IMPORTADAS DE LA EMPRESA ACEROS NACIONALES DEL ECUADOR</dc:title>
  <dc:creator>JOCHE</dc:creator>
  <cp:lastModifiedBy>JOCHE</cp:lastModifiedBy>
  <cp:revision>76</cp:revision>
  <dcterms:created xsi:type="dcterms:W3CDTF">2014-07-11T00:23:22Z</dcterms:created>
  <dcterms:modified xsi:type="dcterms:W3CDTF">2014-08-26T16:34:55Z</dcterms:modified>
</cp:coreProperties>
</file>