
<file path=[Content_Types].xml><?xml version="1.0" encoding="utf-8"?>
<Types xmlns="http://schemas.openxmlformats.org/package/2006/content-types">
  <Default Extension="png" ContentType="image/png"/>
  <Default Extension="tmp" ContentType="application/octet-stream"/>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5.tmp" ContentType="image/png"/>
  <Override PartName="/ppt/media/image7.tmp" ContentType="image/png"/>
  <Override PartName="/ppt/media/image8.tmp"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6.tmp" ContentType="image/png"/>
  <Override PartName="/ppt/media/image27.tmp" ContentType="image/png"/>
  <Override PartName="/ppt/media/image28.tmp"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Lst>
  <p:notesMasterIdLst>
    <p:notesMasterId r:id="rId61"/>
  </p:notesMasterIdLst>
  <p:sldIdLst>
    <p:sldId id="354" r:id="rId2"/>
    <p:sldId id="260" r:id="rId3"/>
    <p:sldId id="261" r:id="rId4"/>
    <p:sldId id="262" r:id="rId5"/>
    <p:sldId id="263" r:id="rId6"/>
    <p:sldId id="264" r:id="rId7"/>
    <p:sldId id="265" r:id="rId8"/>
    <p:sldId id="270" r:id="rId9"/>
    <p:sldId id="272" r:id="rId10"/>
    <p:sldId id="273" r:id="rId11"/>
    <p:sldId id="275" r:id="rId12"/>
    <p:sldId id="279" r:id="rId13"/>
    <p:sldId id="284" r:id="rId14"/>
    <p:sldId id="285" r:id="rId15"/>
    <p:sldId id="286" r:id="rId16"/>
    <p:sldId id="287" r:id="rId17"/>
    <p:sldId id="288" r:id="rId18"/>
    <p:sldId id="289" r:id="rId19"/>
    <p:sldId id="290" r:id="rId20"/>
    <p:sldId id="291" r:id="rId21"/>
    <p:sldId id="292" r:id="rId22"/>
    <p:sldId id="293" r:id="rId23"/>
    <p:sldId id="294" r:id="rId24"/>
    <p:sldId id="352" r:id="rId25"/>
    <p:sldId id="305" r:id="rId26"/>
    <p:sldId id="300" r:id="rId27"/>
    <p:sldId id="301" r:id="rId28"/>
    <p:sldId id="302" r:id="rId29"/>
    <p:sldId id="303" r:id="rId30"/>
    <p:sldId id="304" r:id="rId31"/>
    <p:sldId id="316" r:id="rId32"/>
    <p:sldId id="317" r:id="rId33"/>
    <p:sldId id="319" r:id="rId34"/>
    <p:sldId id="358" r:id="rId35"/>
    <p:sldId id="320" r:id="rId36"/>
    <p:sldId id="321" r:id="rId37"/>
    <p:sldId id="322" r:id="rId38"/>
    <p:sldId id="324" r:id="rId39"/>
    <p:sldId id="325" r:id="rId40"/>
    <p:sldId id="328" r:id="rId41"/>
    <p:sldId id="329" r:id="rId42"/>
    <p:sldId id="331" r:id="rId43"/>
    <p:sldId id="333" r:id="rId44"/>
    <p:sldId id="334" r:id="rId45"/>
    <p:sldId id="335" r:id="rId46"/>
    <p:sldId id="337" r:id="rId47"/>
    <p:sldId id="339" r:id="rId48"/>
    <p:sldId id="340" r:id="rId49"/>
    <p:sldId id="343" r:id="rId50"/>
    <p:sldId id="344" r:id="rId51"/>
    <p:sldId id="345" r:id="rId52"/>
    <p:sldId id="346" r:id="rId53"/>
    <p:sldId id="356" r:id="rId54"/>
    <p:sldId id="357" r:id="rId55"/>
    <p:sldId id="347" r:id="rId56"/>
    <p:sldId id="348" r:id="rId57"/>
    <p:sldId id="349" r:id="rId58"/>
    <p:sldId id="350" r:id="rId59"/>
    <p:sldId id="351" r:id="rId6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37" autoAdjust="0"/>
  </p:normalViewPr>
  <p:slideViewPr>
    <p:cSldViewPr>
      <p:cViewPr varScale="1">
        <p:scale>
          <a:sx n="64" d="100"/>
          <a:sy n="64" d="100"/>
        </p:scale>
        <p:origin x="8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F2238-9B72-4232-8DB4-5CA7FD90809C}" type="datetimeFigureOut">
              <a:rPr lang="es-ES" smtClean="0"/>
              <a:t>25/08/2014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295FD-7DA1-4EC2-BDA5-B7FF27B80B33}" type="slidenum">
              <a:rPr lang="es-ES" smtClean="0"/>
              <a:t>‹Nº›</a:t>
            </a:fld>
            <a:endParaRPr lang="es-ES"/>
          </a:p>
        </p:txBody>
      </p:sp>
    </p:spTree>
    <p:extLst>
      <p:ext uri="{BB962C8B-B14F-4D97-AF65-F5344CB8AC3E}">
        <p14:creationId xmlns:p14="http://schemas.microsoft.com/office/powerpoint/2010/main" val="373297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Se configura un rango de direcciones IP que nos ayudan a tener acceso mediante KVM (</a:t>
            </a:r>
            <a:r>
              <a:rPr lang="es-ES" sz="1200" dirty="0" err="1" smtClean="0"/>
              <a:t>Keyboard</a:t>
            </a:r>
            <a:r>
              <a:rPr lang="es-ES" sz="1200" dirty="0" smtClean="0"/>
              <a:t>-Video-Mouse)</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35</a:t>
            </a:fld>
            <a:endParaRPr lang="es-ES"/>
          </a:p>
        </p:txBody>
      </p:sp>
    </p:spTree>
    <p:extLst>
      <p:ext uri="{BB962C8B-B14F-4D97-AF65-F5344CB8AC3E}">
        <p14:creationId xmlns:p14="http://schemas.microsoft.com/office/powerpoint/2010/main" val="21956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sz="1200" dirty="0" smtClean="0"/>
              <a:t>Estas políticas permiten realizar el proceso de arranque o </a:t>
            </a:r>
            <a:r>
              <a:rPr lang="es-ES" sz="1200" dirty="0" err="1" smtClean="0"/>
              <a:t>boot</a:t>
            </a:r>
            <a:r>
              <a:rPr lang="es-ES" sz="1200" dirty="0" smtClean="0"/>
              <a:t> de los servidores, ya sea desde discos locales, DVD externo, o desde la SAN</a:t>
            </a:r>
          </a:p>
          <a:p>
            <a:pPr marL="0" indent="0">
              <a:buNone/>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48</a:t>
            </a:fld>
            <a:endParaRPr lang="es-ES"/>
          </a:p>
        </p:txBody>
      </p:sp>
    </p:spTree>
    <p:extLst>
      <p:ext uri="{BB962C8B-B14F-4D97-AF65-F5344CB8AC3E}">
        <p14:creationId xmlns:p14="http://schemas.microsoft.com/office/powerpoint/2010/main" val="386630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Estas reglas permiten crear agrupaciones de servidores de acuerdo a características similares mediante el auto descubrimiento</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49</a:t>
            </a:fld>
            <a:endParaRPr lang="es-ES"/>
          </a:p>
        </p:txBody>
      </p:sp>
    </p:spTree>
    <p:extLst>
      <p:ext uri="{BB962C8B-B14F-4D97-AF65-F5344CB8AC3E}">
        <p14:creationId xmlns:p14="http://schemas.microsoft.com/office/powerpoint/2010/main" val="214972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Esta política une a los Server Pools y Server Pool </a:t>
            </a:r>
            <a:r>
              <a:rPr lang="es-ES" sz="1200" dirty="0" err="1" smtClean="0"/>
              <a:t>Qualifications</a:t>
            </a:r>
            <a:r>
              <a:rPr lang="es-ES" sz="1200" dirty="0" smtClean="0"/>
              <a:t>, concentrando servidores con particularidades similares, mediante el auto descubrimiento y acompañados de políticas de cualificación</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50</a:t>
            </a:fld>
            <a:endParaRPr lang="es-ES"/>
          </a:p>
        </p:txBody>
      </p:sp>
    </p:spTree>
    <p:extLst>
      <p:ext uri="{BB962C8B-B14F-4D97-AF65-F5344CB8AC3E}">
        <p14:creationId xmlns:p14="http://schemas.microsoft.com/office/powerpoint/2010/main" val="277173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Son plantillas que concentran todos los parámetros de pools y políticas creados, de tal modo que se garantice la automatización de la tarea de generación de servidores</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51</a:t>
            </a:fld>
            <a:endParaRPr lang="es-ES"/>
          </a:p>
        </p:txBody>
      </p:sp>
    </p:spTree>
    <p:extLst>
      <p:ext uri="{BB962C8B-B14F-4D97-AF65-F5344CB8AC3E}">
        <p14:creationId xmlns:p14="http://schemas.microsoft.com/office/powerpoint/2010/main" val="292823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ctr" latinLnBrk="0" hangingPunct="1"/>
            <a:r>
              <a:rPr lang="es-ES" sz="1200" b="1" i="0" u="none" strike="noStrike" kern="1200" dirty="0" err="1" smtClean="0">
                <a:solidFill>
                  <a:schemeClr val="tx1"/>
                </a:solidFill>
                <a:effectLst/>
                <a:latin typeface="+mn-lt"/>
                <a:ea typeface="+mn-ea"/>
                <a:cs typeface="+mn-cs"/>
              </a:rPr>
              <a:t>User</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smtClean="0">
                <a:solidFill>
                  <a:schemeClr val="tx1"/>
                </a:solidFill>
                <a:effectLst/>
                <a:latin typeface="+mn-lt"/>
                <a:ea typeface="+mn-ea"/>
                <a:cs typeface="+mn-cs"/>
              </a:rPr>
              <a:t>Roles</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smtClean="0">
                <a:solidFill>
                  <a:schemeClr val="tx1"/>
                </a:solidFill>
                <a:effectLst/>
                <a:latin typeface="+mn-lt"/>
                <a:ea typeface="+mn-ea"/>
                <a:cs typeface="+mn-cs"/>
              </a:rPr>
              <a:t>Función</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err="1" smtClean="0">
                <a:solidFill>
                  <a:schemeClr val="tx1"/>
                </a:solidFill>
                <a:effectLst/>
                <a:latin typeface="+mn-lt"/>
                <a:ea typeface="+mn-ea"/>
                <a:cs typeface="+mn-cs"/>
              </a:rPr>
              <a:t>admin</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err="1" smtClean="0">
                <a:solidFill>
                  <a:schemeClr val="tx1"/>
                </a:solidFill>
                <a:effectLst/>
                <a:latin typeface="+mn-lt"/>
                <a:ea typeface="+mn-ea"/>
                <a:cs typeface="+mn-cs"/>
              </a:rPr>
              <a:t>admin</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smtClean="0">
                <a:solidFill>
                  <a:schemeClr val="tx1"/>
                </a:solidFill>
                <a:effectLst/>
                <a:latin typeface="+mn-lt"/>
                <a:ea typeface="+mn-ea"/>
                <a:cs typeface="+mn-cs"/>
              </a:rPr>
              <a:t>Administrador</a:t>
            </a:r>
          </a:p>
          <a:p>
            <a:pPr rtl="0" eaLnBrk="1" fontAlgn="ctr" latinLnBrk="0" hangingPunct="1"/>
            <a:r>
              <a:rPr lang="es-ES" sz="1200" b="1" i="0" u="none" strike="noStrike" kern="1200" dirty="0" err="1" smtClean="0">
                <a:solidFill>
                  <a:schemeClr val="tx1"/>
                </a:solidFill>
                <a:effectLst/>
                <a:latin typeface="+mn-lt"/>
                <a:ea typeface="+mn-ea"/>
                <a:cs typeface="+mn-cs"/>
              </a:rPr>
              <a:t>Puntonet-network</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err="1" smtClean="0">
                <a:solidFill>
                  <a:schemeClr val="tx1"/>
                </a:solidFill>
                <a:effectLst/>
                <a:latin typeface="+mn-lt"/>
                <a:ea typeface="+mn-ea"/>
                <a:cs typeface="+mn-cs"/>
              </a:rPr>
              <a:t>network</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smtClean="0">
                <a:solidFill>
                  <a:schemeClr val="tx1"/>
                </a:solidFill>
                <a:effectLst/>
                <a:latin typeface="+mn-lt"/>
                <a:ea typeface="+mn-ea"/>
                <a:cs typeface="+mn-cs"/>
              </a:rPr>
              <a:t>Usuario LAN</a:t>
            </a:r>
          </a:p>
          <a:p>
            <a:pPr rtl="0" eaLnBrk="1" fontAlgn="ctr" latinLnBrk="0" hangingPunct="1"/>
            <a:r>
              <a:rPr lang="es-ES" sz="1200" b="1" i="0" u="none" strike="noStrike" kern="1200" dirty="0" err="1" smtClean="0">
                <a:solidFill>
                  <a:schemeClr val="tx1"/>
                </a:solidFill>
                <a:effectLst/>
                <a:latin typeface="+mn-lt"/>
                <a:ea typeface="+mn-ea"/>
                <a:cs typeface="+mn-cs"/>
              </a:rPr>
              <a:t>Puntonet</a:t>
            </a:r>
            <a:r>
              <a:rPr lang="es-ES" sz="1200" b="1" i="0" u="none" strike="noStrike" kern="1200" dirty="0" smtClean="0">
                <a:solidFill>
                  <a:schemeClr val="tx1"/>
                </a:solidFill>
                <a:effectLst/>
                <a:latin typeface="+mn-lt"/>
                <a:ea typeface="+mn-ea"/>
                <a:cs typeface="+mn-cs"/>
              </a:rPr>
              <a:t>-san</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err="1" smtClean="0">
                <a:solidFill>
                  <a:schemeClr val="tx1"/>
                </a:solidFill>
                <a:effectLst/>
                <a:latin typeface="+mn-lt"/>
                <a:ea typeface="+mn-ea"/>
                <a:cs typeface="+mn-cs"/>
              </a:rPr>
              <a:t>storage</a:t>
            </a:r>
            <a:endParaRPr lang="es-ES" sz="1200" b="0" i="0" u="none" strike="noStrike" kern="1200" dirty="0" smtClean="0">
              <a:solidFill>
                <a:schemeClr val="tx1"/>
              </a:solidFill>
              <a:effectLst/>
              <a:latin typeface="+mn-lt"/>
              <a:ea typeface="+mn-ea"/>
              <a:cs typeface="+mn-cs"/>
            </a:endParaRPr>
          </a:p>
          <a:p>
            <a:pPr rtl="0" eaLnBrk="1" fontAlgn="ctr" latinLnBrk="0" hangingPunct="1"/>
            <a:r>
              <a:rPr lang="es-ES" sz="1200" b="0" i="0" u="none" strike="noStrike" kern="1200" dirty="0" smtClean="0">
                <a:solidFill>
                  <a:schemeClr val="tx1"/>
                </a:solidFill>
                <a:effectLst/>
                <a:latin typeface="+mn-lt"/>
                <a:ea typeface="+mn-ea"/>
                <a:cs typeface="+mn-cs"/>
              </a:rPr>
              <a:t>Usuario SAN</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37</a:t>
            </a:fld>
            <a:endParaRPr lang="es-ES"/>
          </a:p>
        </p:txBody>
      </p:sp>
    </p:spTree>
    <p:extLst>
      <p:ext uri="{BB962C8B-B14F-4D97-AF65-F5344CB8AC3E}">
        <p14:creationId xmlns:p14="http://schemas.microsoft.com/office/powerpoint/2010/main" val="108353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t>Se configura un pool de direcciones MAC para asignarlas mediante plantillas a las tarjetas de red de los servidores</a:t>
            </a:r>
            <a:endParaRPr lang="es-ES" sz="1200" dirty="0" smtClean="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38</a:t>
            </a:fld>
            <a:endParaRPr lang="es-ES"/>
          </a:p>
        </p:txBody>
      </p:sp>
    </p:spTree>
    <p:extLst>
      <p:ext uri="{BB962C8B-B14F-4D97-AF65-F5344CB8AC3E}">
        <p14:creationId xmlns:p14="http://schemas.microsoft.com/office/powerpoint/2010/main" val="423173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sz="1200" dirty="0" smtClean="0"/>
              <a:t>Las plantillas tipo Inicial no permiten ninguna modificación luego de creadas, en cambio las </a:t>
            </a:r>
            <a:r>
              <a:rPr lang="es-ES" sz="1200" dirty="0" err="1" smtClean="0"/>
              <a:t>Update</a:t>
            </a:r>
            <a:r>
              <a:rPr lang="es-ES" sz="1200" dirty="0" smtClean="0"/>
              <a:t> admiten modificaciones</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39</a:t>
            </a:fld>
            <a:endParaRPr lang="es-ES"/>
          </a:p>
        </p:txBody>
      </p:sp>
    </p:spTree>
    <p:extLst>
      <p:ext uri="{BB962C8B-B14F-4D97-AF65-F5344CB8AC3E}">
        <p14:creationId xmlns:p14="http://schemas.microsoft.com/office/powerpoint/2010/main" val="44069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Para la configuración de las vsan es necesario asociar una vlan, para que los datos puedan ser encapsulados bajo fibre channel over Ethernet</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40</a:t>
            </a:fld>
            <a:endParaRPr lang="es-ES"/>
          </a:p>
        </p:txBody>
      </p:sp>
    </p:spTree>
    <p:extLst>
      <p:ext uri="{BB962C8B-B14F-4D97-AF65-F5344CB8AC3E}">
        <p14:creationId xmlns:p14="http://schemas.microsoft.com/office/powerpoint/2010/main" val="134335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S" sz="1200" dirty="0" smtClean="0"/>
              <a:t>A nivel de política de descubrimiento de chasis se ha cambiado la configuración por defecto, para que un chasis requiera cuatro conexiones por IOM module y que se manejen en </a:t>
            </a:r>
            <a:r>
              <a:rPr lang="es-ES" sz="1200" dirty="0" err="1" smtClean="0"/>
              <a:t>port</a:t>
            </a:r>
            <a:r>
              <a:rPr lang="es-ES" sz="1200" dirty="0" smtClean="0"/>
              <a:t>-channel.</a:t>
            </a:r>
            <a:endParaRPr lang="es-ES" sz="1200" dirty="0" smtClean="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43</a:t>
            </a:fld>
            <a:endParaRPr lang="es-ES"/>
          </a:p>
        </p:txBody>
      </p:sp>
    </p:spTree>
    <p:extLst>
      <p:ext uri="{BB962C8B-B14F-4D97-AF65-F5344CB8AC3E}">
        <p14:creationId xmlns:p14="http://schemas.microsoft.com/office/powerpoint/2010/main" val="275940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sz="1200" dirty="0" smtClean="0"/>
              <a:t>Estas políticas permiten el uso de los discos internos ya sea individualmente o en conjunto a través de RAID, adicionalmente estas configuraciones se pueden usar en los </a:t>
            </a:r>
            <a:r>
              <a:rPr lang="es-ES" sz="1200" dirty="0" err="1" smtClean="0"/>
              <a:t>Service</a:t>
            </a:r>
            <a:r>
              <a:rPr lang="es-ES" sz="1200" dirty="0" smtClean="0"/>
              <a:t> </a:t>
            </a:r>
            <a:r>
              <a:rPr lang="es-ES" sz="1200" dirty="0" err="1" smtClean="0"/>
              <a:t>Profile</a:t>
            </a:r>
            <a:r>
              <a:rPr lang="es-ES" sz="1200" dirty="0" smtClean="0"/>
              <a:t> </a:t>
            </a:r>
            <a:r>
              <a:rPr lang="es-ES" sz="1200" dirty="0" err="1" smtClean="0"/>
              <a:t>Templates</a:t>
            </a:r>
            <a:endParaRPr lang="es-ES" sz="1200" dirty="0" smtClean="0"/>
          </a:p>
          <a:p>
            <a:pPr marL="0" indent="0">
              <a:buNone/>
            </a:pPr>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44</a:t>
            </a:fld>
            <a:endParaRPr lang="es-ES"/>
          </a:p>
        </p:txBody>
      </p:sp>
    </p:spTree>
    <p:extLst>
      <p:ext uri="{BB962C8B-B14F-4D97-AF65-F5344CB8AC3E}">
        <p14:creationId xmlns:p14="http://schemas.microsoft.com/office/powerpoint/2010/main" val="180958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Estas políticas permiten el uso dentro de los </a:t>
            </a:r>
            <a:r>
              <a:rPr lang="es-ES" sz="1200" dirty="0" err="1" smtClean="0"/>
              <a:t>Service</a:t>
            </a:r>
            <a:r>
              <a:rPr lang="es-ES" sz="1200" dirty="0" smtClean="0"/>
              <a:t> </a:t>
            </a:r>
            <a:r>
              <a:rPr lang="es-ES" sz="1200" dirty="0" err="1" smtClean="0"/>
              <a:t>Profile</a:t>
            </a:r>
            <a:r>
              <a:rPr lang="es-ES" sz="1200" dirty="0" smtClean="0"/>
              <a:t> </a:t>
            </a:r>
            <a:r>
              <a:rPr lang="es-ES" sz="1200" dirty="0" err="1" smtClean="0"/>
              <a:t>Templates</a:t>
            </a:r>
            <a:r>
              <a:rPr lang="es-ES" sz="1200" dirty="0" smtClean="0"/>
              <a:t>, para que en acciones de mantenimiento programadas sobre los servidores, cualquier reinicio requiera aprobación del usuario.</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46</a:t>
            </a:fld>
            <a:endParaRPr lang="es-ES"/>
          </a:p>
        </p:txBody>
      </p:sp>
    </p:spTree>
    <p:extLst>
      <p:ext uri="{BB962C8B-B14F-4D97-AF65-F5344CB8AC3E}">
        <p14:creationId xmlns:p14="http://schemas.microsoft.com/office/powerpoint/2010/main" val="335132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Estas políticas permiten realizar el formateo de los discos y configuraciones de BIOS cuando un servidor se desasocia de un perfil</a:t>
            </a:r>
          </a:p>
          <a:p>
            <a:endParaRPr lang="es-ES" dirty="0"/>
          </a:p>
        </p:txBody>
      </p:sp>
      <p:sp>
        <p:nvSpPr>
          <p:cNvPr id="4" name="Marcador de número de diapositiva 3"/>
          <p:cNvSpPr>
            <a:spLocks noGrp="1"/>
          </p:cNvSpPr>
          <p:nvPr>
            <p:ph type="sldNum" sz="quarter" idx="10"/>
          </p:nvPr>
        </p:nvSpPr>
        <p:spPr/>
        <p:txBody>
          <a:bodyPr/>
          <a:lstStyle/>
          <a:p>
            <a:fld id="{612295FD-7DA1-4EC2-BDA5-B7FF27B80B33}" type="slidenum">
              <a:rPr lang="es-ES" smtClean="0"/>
              <a:t>47</a:t>
            </a:fld>
            <a:endParaRPr lang="es-ES"/>
          </a:p>
        </p:txBody>
      </p:sp>
    </p:spTree>
    <p:extLst>
      <p:ext uri="{BB962C8B-B14F-4D97-AF65-F5344CB8AC3E}">
        <p14:creationId xmlns:p14="http://schemas.microsoft.com/office/powerpoint/2010/main" val="372658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76C6394F-D40D-4067-ABF0-1A14913CB8AC}" type="datetimeFigureOut">
              <a:rPr lang="es-EC" smtClean="0"/>
              <a:t>25/08/2014</a:t>
            </a:fld>
            <a:endParaRPr lang="es-EC"/>
          </a:p>
        </p:txBody>
      </p:sp>
      <p:sp>
        <p:nvSpPr>
          <p:cNvPr id="5" name="Footer Placeholder 4"/>
          <p:cNvSpPr>
            <a:spLocks noGrp="1"/>
          </p:cNvSpPr>
          <p:nvPr>
            <p:ph type="ftr" sz="quarter" idx="11"/>
          </p:nvPr>
        </p:nvSpPr>
        <p:spPr>
          <a:xfrm>
            <a:off x="1900237" y="5410202"/>
            <a:ext cx="3843665" cy="365125"/>
          </a:xfrm>
        </p:spPr>
        <p:txBody>
          <a:bodyPr/>
          <a:lstStyle/>
          <a:p>
            <a:endParaRPr lang="es-EC"/>
          </a:p>
        </p:txBody>
      </p:sp>
      <p:sp>
        <p:nvSpPr>
          <p:cNvPr id="6" name="Slide Number Placeholder 5"/>
          <p:cNvSpPr>
            <a:spLocks noGrp="1"/>
          </p:cNvSpPr>
          <p:nvPr>
            <p:ph type="sldNum" sz="quarter" idx="12"/>
          </p:nvPr>
        </p:nvSpPr>
        <p:spPr>
          <a:xfrm>
            <a:off x="7915603" y="5410200"/>
            <a:ext cx="578317" cy="365125"/>
          </a:xfrm>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39267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92945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531352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99613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12351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6C6394F-D40D-4067-ABF0-1A14913CB8AC}" type="datetimeFigureOut">
              <a:rPr lang="es-EC" smtClean="0"/>
              <a:t>25/08/2014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92205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6C6394F-D40D-4067-ABF0-1A14913CB8AC}" type="datetimeFigureOut">
              <a:rPr lang="es-EC" smtClean="0"/>
              <a:t>25/08/2014</a:t>
            </a:fld>
            <a:endParaRPr lang="es-EC"/>
          </a:p>
        </p:txBody>
      </p:sp>
      <p:sp>
        <p:nvSpPr>
          <p:cNvPr id="4" name="Footer Placeholder 3"/>
          <p:cNvSpPr>
            <a:spLocks noGrp="1"/>
          </p:cNvSpPr>
          <p:nvPr>
            <p:ph type="ftr" sz="quarter" idx="11"/>
          </p:nvPr>
        </p:nvSpPr>
        <p:spPr/>
        <p:txBody>
          <a:bodyPr/>
          <a:lstStyle>
            <a:lvl1pPr>
              <a:defRPr cap="all" baseline="0"/>
            </a:lvl1pPr>
          </a:lstStyle>
          <a:p>
            <a:endParaRPr lang="es-EC"/>
          </a:p>
        </p:txBody>
      </p:sp>
      <p:sp>
        <p:nvSpPr>
          <p:cNvPr id="5" name="Slide Number Placeholder 4"/>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40370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C6394F-D40D-4067-ABF0-1A14913CB8AC}" type="datetimeFigureOut">
              <a:rPr lang="es-EC" smtClean="0"/>
              <a:t>25/08/2014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6383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C6394F-D40D-4067-ABF0-1A14913CB8AC}" type="datetimeFigureOut">
              <a:rPr lang="es-EC" smtClean="0"/>
              <a:t>25/08/2014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80070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smtClean="0"/>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76C6394F-D40D-4067-ABF0-1A14913CB8AC}" type="datetimeFigureOut">
              <a:rPr lang="es-EC" smtClean="0"/>
              <a:t>25/08/2014</a:t>
            </a:fld>
            <a:endParaRPr lang="es-EC"/>
          </a:p>
        </p:txBody>
      </p:sp>
      <p:sp>
        <p:nvSpPr>
          <p:cNvPr id="50" name="Footer Placeholder 4"/>
          <p:cNvSpPr>
            <a:spLocks noGrp="1"/>
          </p:cNvSpPr>
          <p:nvPr>
            <p:ph type="ftr" sz="quarter" idx="11"/>
          </p:nvPr>
        </p:nvSpPr>
        <p:spPr>
          <a:xfrm>
            <a:off x="856059" y="5883276"/>
            <a:ext cx="4679482" cy="365125"/>
          </a:xfrm>
        </p:spPr>
        <p:txBody>
          <a:bodyPr/>
          <a:lstStyle/>
          <a:p>
            <a:endParaRPr lang="es-EC"/>
          </a:p>
        </p:txBody>
      </p:sp>
      <p:sp>
        <p:nvSpPr>
          <p:cNvPr id="51" name="Slide Number Placeholder 5"/>
          <p:cNvSpPr>
            <a:spLocks noGrp="1"/>
          </p:cNvSpPr>
          <p:nvPr>
            <p:ph type="sldNum" sz="quarter" idx="12"/>
          </p:nvPr>
        </p:nvSpPr>
        <p:spPr>
          <a:xfrm>
            <a:off x="7707241" y="5883275"/>
            <a:ext cx="578317" cy="365125"/>
          </a:xfrm>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57818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6C6394F-D40D-4067-ABF0-1A14913CB8AC}" type="datetimeFigureOut">
              <a:rPr lang="es-EC" smtClean="0"/>
              <a:t>25/08/2014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3114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28107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C6394F-D40D-4067-ABF0-1A14913CB8AC}" type="datetimeFigureOut">
              <a:rPr lang="es-EC" smtClean="0"/>
              <a:t>25/08/2014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93739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6C6394F-D40D-4067-ABF0-1A14913CB8AC}" type="datetimeFigureOut">
              <a:rPr lang="es-EC" smtClean="0"/>
              <a:t>25/08/2014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253359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6394F-D40D-4067-ABF0-1A14913CB8AC}" type="datetimeFigureOut">
              <a:rPr lang="es-EC" smtClean="0"/>
              <a:t>25/08/2014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323987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79677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C6394F-D40D-4067-ABF0-1A14913CB8AC}" type="datetimeFigureOut">
              <a:rPr lang="es-EC" smtClean="0"/>
              <a:t>25/08/2014</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DDACE6-5293-4C4D-B26D-EED1E7C632CE}" type="slidenum">
              <a:rPr lang="es-EC" smtClean="0"/>
              <a:t>‹Nº›</a:t>
            </a:fld>
            <a:endParaRPr lang="es-EC"/>
          </a:p>
        </p:txBody>
      </p:sp>
    </p:spTree>
    <p:extLst>
      <p:ext uri="{BB962C8B-B14F-4D97-AF65-F5344CB8AC3E}">
        <p14:creationId xmlns:p14="http://schemas.microsoft.com/office/powerpoint/2010/main" val="137757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C6394F-D40D-4067-ABF0-1A14913CB8AC}" type="datetimeFigureOut">
              <a:rPr lang="es-EC" smtClean="0"/>
              <a:t>25/08/2014</a:t>
            </a:fld>
            <a:endParaRPr lang="es-EC"/>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DDACE6-5293-4C4D-B26D-EED1E7C632CE}" type="slidenum">
              <a:rPr lang="es-EC" smtClean="0"/>
              <a:t>‹Nº›</a:t>
            </a:fld>
            <a:endParaRPr lang="es-EC"/>
          </a:p>
        </p:txBody>
      </p:sp>
    </p:spTree>
    <p:extLst>
      <p:ext uri="{BB962C8B-B14F-4D97-AF65-F5344CB8AC3E}">
        <p14:creationId xmlns:p14="http://schemas.microsoft.com/office/powerpoint/2010/main" val="3337294784"/>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7.wdp"/></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988840"/>
            <a:ext cx="7429499" cy="4392488"/>
          </a:xfrm>
        </p:spPr>
        <p:txBody>
          <a:bodyPr>
            <a:normAutofit lnSpcReduction="10000"/>
          </a:bodyPr>
          <a:lstStyle/>
          <a:p>
            <a:pPr marL="0" indent="0" algn="r">
              <a:buNone/>
            </a:pPr>
            <a:r>
              <a:rPr lang="es-ES" dirty="0" smtClean="0"/>
              <a:t>CARRERA DE INGENIERÍA ELECTRÓNICA EN REDES Y COMUNICACIÓN DE DATOS</a:t>
            </a:r>
          </a:p>
          <a:p>
            <a:pPr marL="0" indent="0" algn="r">
              <a:buNone/>
            </a:pPr>
            <a:r>
              <a:rPr lang="en-US" b="1" dirty="0"/>
              <a:t>IMPLEMENTACIÓN DE LA SOLUCIÓN UNIFIED COMPUTING SYSTEM (UCS) DE CISCO PARA LA EMPRESA CLIENTE PUNTONET A TRAVÉS DE LA EMPRESA PROVEEDORA ANDEAN </a:t>
            </a:r>
            <a:r>
              <a:rPr lang="en-US" b="1" dirty="0" smtClean="0"/>
              <a:t>TRADE</a:t>
            </a:r>
          </a:p>
          <a:p>
            <a:pPr marL="0" indent="0" algn="r">
              <a:buNone/>
            </a:pPr>
            <a:r>
              <a:rPr lang="en-US" dirty="0" smtClean="0"/>
              <a:t>GABRIEL ANDRÉS TELLO COELLO</a:t>
            </a:r>
          </a:p>
          <a:p>
            <a:pPr marL="0" indent="0" algn="r">
              <a:buNone/>
            </a:pPr>
            <a:r>
              <a:rPr lang="en-US" dirty="0" smtClean="0"/>
              <a:t>SANGOLQUÍ – ECUADOR</a:t>
            </a:r>
          </a:p>
          <a:p>
            <a:pPr marL="0" indent="0" algn="r">
              <a:buNone/>
            </a:pPr>
            <a:r>
              <a:rPr lang="en-US" dirty="0" smtClean="0"/>
              <a:t>2014</a:t>
            </a:r>
            <a:endParaRPr lang="es-ES" dirty="0"/>
          </a:p>
        </p:txBody>
      </p:sp>
      <p:pic>
        <p:nvPicPr>
          <p:cNvPr id="4" name="Imagen 3"/>
          <p:cNvPicPr/>
          <p:nvPr/>
        </p:nvPicPr>
        <p:blipFill>
          <a:blip r:embed="rId2"/>
          <a:stretch>
            <a:fillRect/>
          </a:stretch>
        </p:blipFill>
        <p:spPr>
          <a:xfrm>
            <a:off x="1930717" y="476672"/>
            <a:ext cx="5282565" cy="1391920"/>
          </a:xfrm>
          <a:prstGeom prst="rect">
            <a:avLst/>
          </a:prstGeom>
        </p:spPr>
      </p:pic>
    </p:spTree>
    <p:extLst>
      <p:ext uri="{BB962C8B-B14F-4D97-AF65-F5344CB8AC3E}">
        <p14:creationId xmlns:p14="http://schemas.microsoft.com/office/powerpoint/2010/main" val="1326330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980728"/>
            <a:ext cx="7429499" cy="4810473"/>
          </a:xfrm>
        </p:spPr>
        <p:txBody>
          <a:bodyPr>
            <a:normAutofit/>
          </a:bodyPr>
          <a:lstStyle/>
          <a:p>
            <a:pPr algn="just"/>
            <a:r>
              <a:rPr lang="es-ES" dirty="0"/>
              <a:t>Para llevar a cabo la virtualización se necesita una capa intermedia entre la parte física y la parte lógica de los componentes de un servidor llamada Hypervisor. El </a:t>
            </a:r>
            <a:r>
              <a:rPr lang="es-ES" dirty="0" err="1"/>
              <a:t>hypervisor</a:t>
            </a:r>
            <a:r>
              <a:rPr lang="es-ES" dirty="0"/>
              <a:t> es un software que toma los recursos del hardware del host y le permite administrar para varios sistemas operativos que se pueden crear sobre éste. Algunos </a:t>
            </a:r>
            <a:r>
              <a:rPr lang="es-ES" dirty="0" err="1"/>
              <a:t>hypervisores</a:t>
            </a:r>
            <a:r>
              <a:rPr lang="es-ES" dirty="0"/>
              <a:t> conocidos son de la empresa </a:t>
            </a:r>
            <a:r>
              <a:rPr lang="es-ES" dirty="0" err="1"/>
              <a:t>VMware</a:t>
            </a:r>
            <a:r>
              <a:rPr lang="es-ES" dirty="0"/>
              <a:t> con su producto ESX/</a:t>
            </a:r>
            <a:r>
              <a:rPr lang="es-ES" dirty="0" err="1"/>
              <a:t>ESXi</a:t>
            </a:r>
            <a:r>
              <a:rPr lang="es-ES" dirty="0"/>
              <a:t>, o la empresa Microsoft con su producto </a:t>
            </a:r>
            <a:r>
              <a:rPr lang="es-ES" dirty="0" err="1"/>
              <a:t>Hyper</a:t>
            </a:r>
            <a:r>
              <a:rPr lang="es-ES" dirty="0"/>
              <a:t>-V.</a:t>
            </a:r>
          </a:p>
          <a:p>
            <a:pPr algn="just"/>
            <a:endParaRPr lang="es-ES" dirty="0"/>
          </a:p>
        </p:txBody>
      </p:sp>
    </p:spTree>
    <p:extLst>
      <p:ext uri="{BB962C8B-B14F-4D97-AF65-F5344CB8AC3E}">
        <p14:creationId xmlns:p14="http://schemas.microsoft.com/office/powerpoint/2010/main" val="285418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SAN</a:t>
            </a:r>
            <a:endParaRPr lang="es-ES" dirty="0"/>
          </a:p>
        </p:txBody>
      </p:sp>
      <p:sp>
        <p:nvSpPr>
          <p:cNvPr id="3" name="Marcador de contenido 2"/>
          <p:cNvSpPr>
            <a:spLocks noGrp="1"/>
          </p:cNvSpPr>
          <p:nvPr>
            <p:ph idx="1"/>
          </p:nvPr>
        </p:nvSpPr>
        <p:spPr/>
        <p:txBody>
          <a:bodyPr>
            <a:normAutofit fontScale="92500"/>
          </a:bodyPr>
          <a:lstStyle/>
          <a:p>
            <a:pPr algn="just"/>
            <a:r>
              <a:rPr lang="es-ES" dirty="0" smtClean="0"/>
              <a:t>En </a:t>
            </a:r>
            <a:r>
              <a:rPr lang="es-ES" dirty="0"/>
              <a:t>la SAN el servidor encuentra los datos almacenados en determinados bloques del disco, estos bloques son conocidos como número de unidad lógica (LUN) y son prácticamente discos virtuales. Con lo que se permite a varios servidores acceder a varios dispositivos de almacenamiento, un servidor acceder a varios discos o un disco ser accedidos por varios servidores al mismo tiempo, ya sea que estos últimos estén en la red local o en una remota</a:t>
            </a:r>
            <a:r>
              <a:rPr lang="es-ES" dirty="0" smtClean="0"/>
              <a:t>.</a:t>
            </a:r>
          </a:p>
        </p:txBody>
      </p:sp>
    </p:spTree>
    <p:extLst>
      <p:ext uri="{BB962C8B-B14F-4D97-AF65-F5344CB8AC3E}">
        <p14:creationId xmlns:p14="http://schemas.microsoft.com/office/powerpoint/2010/main" val="324921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052736"/>
            <a:ext cx="7429499" cy="4738465"/>
          </a:xfrm>
        </p:spPr>
        <p:txBody>
          <a:bodyPr>
            <a:normAutofit/>
          </a:bodyPr>
          <a:lstStyle/>
          <a:p>
            <a:r>
              <a:rPr lang="es-ES" dirty="0"/>
              <a:t>SAN tiene la posibilidad </a:t>
            </a:r>
            <a:r>
              <a:rPr lang="es-ES" dirty="0" smtClean="0"/>
              <a:t>de crear varios segmentos por puertos a esto se llama zonificación</a:t>
            </a:r>
          </a:p>
          <a:p>
            <a:r>
              <a:rPr lang="es-ES" dirty="0" smtClean="0"/>
              <a:t>LUN </a:t>
            </a:r>
            <a:r>
              <a:rPr lang="es-ES" dirty="0" err="1" smtClean="0"/>
              <a:t>masking</a:t>
            </a:r>
            <a:r>
              <a:rPr lang="es-ES" dirty="0" smtClean="0"/>
              <a:t>, </a:t>
            </a:r>
            <a:r>
              <a:rPr lang="es-ES" dirty="0"/>
              <a:t>la que consiste en lograr que una LUN sea accesible por una lista predefinida de nodos o </a:t>
            </a:r>
            <a:r>
              <a:rPr lang="es-ES" dirty="0" smtClean="0"/>
              <a:t>servidores.</a:t>
            </a:r>
            <a:endParaRPr lang="es-ES" dirty="0"/>
          </a:p>
          <a:p>
            <a:endParaRPr lang="es-ES" dirty="0"/>
          </a:p>
        </p:txBody>
      </p:sp>
    </p:spTree>
    <p:extLst>
      <p:ext uri="{BB962C8B-B14F-4D97-AF65-F5344CB8AC3E}">
        <p14:creationId xmlns:p14="http://schemas.microsoft.com/office/powerpoint/2010/main" val="294558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Evolución de FCo</a:t>
            </a:r>
            <a:r>
              <a:rPr lang="es-ES" dirty="0"/>
              <a:t>E</a:t>
            </a:r>
          </a:p>
        </p:txBody>
      </p:sp>
      <p:sp>
        <p:nvSpPr>
          <p:cNvPr id="3" name="Marcador de contenido 2"/>
          <p:cNvSpPr>
            <a:spLocks noGrp="1"/>
          </p:cNvSpPr>
          <p:nvPr>
            <p:ph idx="1"/>
          </p:nvPr>
        </p:nvSpPr>
        <p:spPr/>
        <p:txBody>
          <a:bodyPr>
            <a:normAutofit fontScale="92500" lnSpcReduction="10000"/>
          </a:bodyPr>
          <a:lstStyle/>
          <a:p>
            <a:r>
              <a:rPr lang="es-ES" i="1" dirty="0"/>
              <a:t>Habilitación de FCoE en Servidores</a:t>
            </a:r>
            <a:endParaRPr lang="es-ES" dirty="0"/>
          </a:p>
          <a:p>
            <a:pPr marL="0" indent="0">
              <a:buNone/>
            </a:pPr>
            <a:r>
              <a:rPr lang="es-ES" dirty="0"/>
              <a:t>En la primera fase de implementación, los fabricantes empiezan a dar soporte a la tecnología FCoE en sus servidores independientes, y aparecen switches que soportan interfaces unificadas que proveen acceso tanto a redes LAN como SAN.</a:t>
            </a:r>
          </a:p>
          <a:p>
            <a:pPr marL="0" indent="0">
              <a:buNone/>
            </a:pPr>
            <a:r>
              <a:rPr lang="es-ES" dirty="0" smtClean="0"/>
              <a:t>El </a:t>
            </a:r>
            <a:r>
              <a:rPr lang="es-ES" dirty="0"/>
              <a:t>switch de data center </a:t>
            </a:r>
            <a:r>
              <a:rPr lang="es-ES" dirty="0" smtClean="0"/>
              <a:t>tiene </a:t>
            </a:r>
            <a:r>
              <a:rPr lang="es-ES" dirty="0"/>
              <a:t>la habilidad de seguir manejando el tráfico que viene de LAN, de SAN, y de los nuevos dispositivos con tecnología FCoE.</a:t>
            </a:r>
          </a:p>
          <a:p>
            <a:pPr marL="0" indent="0">
              <a:buNone/>
            </a:pPr>
            <a:endParaRPr lang="es-ES" dirty="0"/>
          </a:p>
        </p:txBody>
      </p:sp>
    </p:spTree>
    <p:extLst>
      <p:ext uri="{BB962C8B-B14F-4D97-AF65-F5344CB8AC3E}">
        <p14:creationId xmlns:p14="http://schemas.microsoft.com/office/powerpoint/2010/main" val="5674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a/data/com.infraware.PolarisOfficeStdForTablet/files/.polaris_temp/image2.tmp"/>
          <p:cNvPicPr>
            <a:picLocks noGrp="1"/>
          </p:cNvPicPr>
          <p:nvPr>
            <p:ph idx="1"/>
          </p:nvPr>
        </p:nvPicPr>
        <p:blipFill>
          <a:blip r:embed="rId2" cstate="print"/>
          <a:stretch>
            <a:fillRect/>
          </a:stretch>
        </p:blipFill>
        <p:spPr>
          <a:xfrm>
            <a:off x="0" y="260648"/>
            <a:ext cx="5020376" cy="3858163"/>
          </a:xfrm>
          <a:prstGeom prst="rect">
            <a:avLst/>
          </a:prstGeom>
          <a:noFill/>
          <a:ln w="3175" cap="flat" cmpd="sng">
            <a:noFill/>
            <a:prstDash/>
          </a:ln>
        </p:spPr>
      </p:pic>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356992"/>
            <a:ext cx="3857625" cy="3414713"/>
          </a:xfrm>
          <a:prstGeom prst="rect">
            <a:avLst/>
          </a:prstGeom>
        </p:spPr>
      </p:pic>
    </p:spTree>
    <p:extLst>
      <p:ext uri="{BB962C8B-B14F-4D97-AF65-F5344CB8AC3E}">
        <p14:creationId xmlns:p14="http://schemas.microsoft.com/office/powerpoint/2010/main" val="233419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i="1" dirty="0"/>
              <a:t>Proliferación de FCoE en los </a:t>
            </a:r>
            <a:r>
              <a:rPr lang="es-ES" i="1" dirty="0" smtClean="0"/>
              <a:t>Servidores</a:t>
            </a:r>
            <a:endParaRPr lang="es-ES" dirty="0"/>
          </a:p>
        </p:txBody>
      </p:sp>
      <p:sp>
        <p:nvSpPr>
          <p:cNvPr id="3" name="Marcador de contenido 2"/>
          <p:cNvSpPr>
            <a:spLocks noGrp="1"/>
          </p:cNvSpPr>
          <p:nvPr>
            <p:ph idx="1"/>
          </p:nvPr>
        </p:nvSpPr>
        <p:spPr/>
        <p:txBody>
          <a:bodyPr>
            <a:normAutofit fontScale="85000" lnSpcReduction="20000"/>
          </a:bodyPr>
          <a:lstStyle/>
          <a:p>
            <a:pPr marL="0" indent="0">
              <a:buNone/>
            </a:pPr>
            <a:r>
              <a:rPr lang="es-ES" dirty="0"/>
              <a:t>En la segunda fase de implementación la tecnología FCoE es soportada para servidores independientes y servidores </a:t>
            </a:r>
            <a:r>
              <a:rPr lang="es-ES" dirty="0" err="1"/>
              <a:t>blade</a:t>
            </a:r>
            <a:r>
              <a:rPr lang="es-ES" dirty="0"/>
              <a:t>. Que se interconectarán a switches de data center y/o a switches de Core de alta velocidad de conmutación, como son los Cisco Nexus 7000</a:t>
            </a:r>
            <a:r>
              <a:rPr lang="es-ES" dirty="0" smtClean="0"/>
              <a:t>.</a:t>
            </a:r>
          </a:p>
          <a:p>
            <a:pPr marL="0" indent="0">
              <a:buNone/>
            </a:pPr>
            <a:r>
              <a:rPr lang="es-ES" dirty="0"/>
              <a:t>Está fase cuenta con los beneficios adicionales como tener mayor agilidad y </a:t>
            </a:r>
            <a:r>
              <a:rPr lang="es-ES" dirty="0" smtClean="0"/>
              <a:t>flexibilidad, ya </a:t>
            </a:r>
            <a:r>
              <a:rPr lang="es-ES" dirty="0"/>
              <a:t>que los servidores pueden colocarse en cualquier lugar del data center sin perder la conexión con la SAN. Y los switches que antes se usaban en la SAN solo con fibre channel, en esta etapa son reemplazados con equipos que pueden conmutar paquetes con fibre channel over ethernet.</a:t>
            </a:r>
          </a:p>
        </p:txBody>
      </p:sp>
    </p:spTree>
    <p:extLst>
      <p:ext uri="{BB962C8B-B14F-4D97-AF65-F5344CB8AC3E}">
        <p14:creationId xmlns:p14="http://schemas.microsoft.com/office/powerpoint/2010/main" val="2381470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data/com.infraware.PolarisOfficeStdForTablet/files/.polaris_temp/image3.tmp"/>
          <p:cNvPicPr>
            <a:picLocks noGrp="1"/>
          </p:cNvPicPr>
          <p:nvPr>
            <p:ph idx="1"/>
          </p:nvPr>
        </p:nvPicPr>
        <p:blipFill>
          <a:blip r:embed="rId2" cstate="print"/>
          <a:stretch>
            <a:fillRect/>
          </a:stretch>
        </p:blipFill>
        <p:spPr>
          <a:xfrm>
            <a:off x="1718965" y="2249488"/>
            <a:ext cx="5702896" cy="3541712"/>
          </a:xfrm>
          <a:prstGeom prst="rect">
            <a:avLst/>
          </a:prstGeom>
          <a:noFill/>
          <a:ln w="3175" cap="flat" cmpd="sng">
            <a:noFill/>
            <a:prstDash/>
          </a:ln>
        </p:spPr>
      </p:pic>
    </p:spTree>
    <p:extLst>
      <p:ext uri="{BB962C8B-B14F-4D97-AF65-F5344CB8AC3E}">
        <p14:creationId xmlns:p14="http://schemas.microsoft.com/office/powerpoint/2010/main" val="332783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009" y="476672"/>
            <a:ext cx="8229600" cy="1143000"/>
          </a:xfrm>
        </p:spPr>
        <p:txBody>
          <a:bodyPr>
            <a:normAutofit/>
          </a:bodyPr>
          <a:lstStyle/>
          <a:p>
            <a:r>
              <a:rPr lang="es-ES" i="1" dirty="0"/>
              <a:t>FCoE en arreglo de discos y la </a:t>
            </a:r>
            <a:r>
              <a:rPr lang="es-ES" i="1" dirty="0" smtClean="0"/>
              <a:t>SAN</a:t>
            </a:r>
            <a:endParaRPr lang="es-ES" dirty="0"/>
          </a:p>
        </p:txBody>
      </p:sp>
      <p:sp>
        <p:nvSpPr>
          <p:cNvPr id="3" name="Marcador de contenido 2"/>
          <p:cNvSpPr>
            <a:spLocks noGrp="1"/>
          </p:cNvSpPr>
          <p:nvPr>
            <p:ph idx="1"/>
          </p:nvPr>
        </p:nvSpPr>
        <p:spPr/>
        <p:txBody>
          <a:bodyPr>
            <a:normAutofit lnSpcReduction="10000"/>
          </a:bodyPr>
          <a:lstStyle/>
          <a:p>
            <a:r>
              <a:rPr lang="es-ES" dirty="0"/>
              <a:t>Para la tercera fase los dispositivos de almacenamiento ya brindan soporte para interfaces fibre channel over ethernet. </a:t>
            </a:r>
            <a:endParaRPr lang="es-ES" dirty="0" smtClean="0"/>
          </a:p>
          <a:p>
            <a:r>
              <a:rPr lang="es-ES" dirty="0"/>
              <a:t>Está compatibilidad para transmitir a través de fibre channel y también para FCoE ayudó bastante en la implementación de la tecnología de fibre channel over Ethernet, ya que no se debía suspender ninguna tarea de los equipos antiguos para instalar los nuevos.</a:t>
            </a:r>
          </a:p>
        </p:txBody>
      </p:sp>
    </p:spTree>
    <p:extLst>
      <p:ext uri="{BB962C8B-B14F-4D97-AF65-F5344CB8AC3E}">
        <p14:creationId xmlns:p14="http://schemas.microsoft.com/office/powerpoint/2010/main" val="275910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5576" y="620688"/>
            <a:ext cx="5553850" cy="3486637"/>
          </a:xfrm>
          <a:prstGeom prst="rect">
            <a:avLst/>
          </a:prstGeom>
        </p:spPr>
      </p:pic>
      <p:pic>
        <p:nvPicPr>
          <p:cNvPr id="2" name="Imagen 1" descr="Recorte de pantalla"/>
          <p:cNvPicPr>
            <a:picLocks noChangeAspect="1"/>
          </p:cNvPicPr>
          <p:nvPr/>
        </p:nvPicPr>
        <p:blipFill rotWithShape="1">
          <a:blip r:embed="rId3">
            <a:extLst>
              <a:ext uri="{28A0092B-C50C-407E-A947-70E740481C1C}">
                <a14:useLocalDpi xmlns:a14="http://schemas.microsoft.com/office/drawing/2010/main" val="0"/>
              </a:ext>
            </a:extLst>
          </a:blip>
          <a:srcRect r="1422"/>
          <a:stretch/>
        </p:blipFill>
        <p:spPr>
          <a:xfrm>
            <a:off x="3779912" y="4452238"/>
            <a:ext cx="4757738" cy="1913155"/>
          </a:xfrm>
          <a:prstGeom prst="rect">
            <a:avLst/>
          </a:prstGeom>
        </p:spPr>
      </p:pic>
    </p:spTree>
    <p:extLst>
      <p:ext uri="{BB962C8B-B14F-4D97-AF65-F5344CB8AC3E}">
        <p14:creationId xmlns:p14="http://schemas.microsoft.com/office/powerpoint/2010/main" val="286950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Funcionamiento de UCS</a:t>
            </a:r>
            <a:endParaRPr lang="es-ES" dirty="0"/>
          </a:p>
        </p:txBody>
      </p:sp>
      <p:sp>
        <p:nvSpPr>
          <p:cNvPr id="3" name="Marcador de contenido 2"/>
          <p:cNvSpPr>
            <a:spLocks noGrp="1"/>
          </p:cNvSpPr>
          <p:nvPr>
            <p:ph idx="1"/>
          </p:nvPr>
        </p:nvSpPr>
        <p:spPr>
          <a:xfrm>
            <a:off x="856060" y="1844824"/>
            <a:ext cx="7429499" cy="4248471"/>
          </a:xfrm>
        </p:spPr>
        <p:txBody>
          <a:bodyPr>
            <a:normAutofit fontScale="85000" lnSpcReduction="10000"/>
          </a:bodyPr>
          <a:lstStyle/>
          <a:p>
            <a:r>
              <a:rPr lang="es-ES" dirty="0"/>
              <a:t>Las conexiones serán canalizadas por equipos intermedios en el caso del presente proyecto por los switches de data center Nexus 5k y Nexus 2k, y por los equipos Fabric Interconnect.</a:t>
            </a:r>
          </a:p>
          <a:p>
            <a:endParaRPr lang="es-ES" dirty="0"/>
          </a:p>
          <a:p>
            <a:r>
              <a:rPr lang="es-ES" dirty="0"/>
              <a:t>Donde los Nexus </a:t>
            </a:r>
            <a:r>
              <a:rPr lang="es-ES" dirty="0" smtClean="0"/>
              <a:t>2K </a:t>
            </a:r>
            <a:r>
              <a:rPr lang="es-ES" dirty="0"/>
              <a:t>son los que brindarán interacción con el </a:t>
            </a:r>
            <a:r>
              <a:rPr lang="es-ES" dirty="0" err="1"/>
              <a:t>storage</a:t>
            </a:r>
            <a:r>
              <a:rPr lang="es-ES" dirty="0"/>
              <a:t> de NetApp, los Nexus 5K son los encargados de conmutar los paquetes de manera veloz y eficaz, ya sea hacia la LAN, a los servidores o a los elementos de almacenamiento. Mientras los equipos Fabric Interconnect son los que ofrecerán la interconexión e inteligencia a los servidores, para que estos presenten un despliegue de sus servicios de la manera más eficiente.</a:t>
            </a:r>
          </a:p>
        </p:txBody>
      </p:sp>
    </p:spTree>
    <p:extLst>
      <p:ext uri="{BB962C8B-B14F-4D97-AF65-F5344CB8AC3E}">
        <p14:creationId xmlns:p14="http://schemas.microsoft.com/office/powerpoint/2010/main" val="19865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Objetivos</a:t>
            </a:r>
            <a:endParaRPr lang="es-EC" dirty="0"/>
          </a:p>
        </p:txBody>
      </p:sp>
      <p:sp>
        <p:nvSpPr>
          <p:cNvPr id="3" name="2 Marcador de contenido"/>
          <p:cNvSpPr>
            <a:spLocks noGrp="1"/>
          </p:cNvSpPr>
          <p:nvPr>
            <p:ph idx="1"/>
          </p:nvPr>
        </p:nvSpPr>
        <p:spPr/>
        <p:txBody>
          <a:bodyPr/>
          <a:lstStyle/>
          <a:p>
            <a:pPr marL="0" indent="0">
              <a:buNone/>
            </a:pPr>
            <a:r>
              <a:rPr lang="es-ES" b="1" dirty="0" smtClean="0"/>
              <a:t>General</a:t>
            </a:r>
            <a:endParaRPr lang="es-EC" dirty="0"/>
          </a:p>
          <a:p>
            <a:pPr marL="0" indent="0">
              <a:buNone/>
            </a:pPr>
            <a:endParaRPr lang="es-EC" dirty="0"/>
          </a:p>
          <a:p>
            <a:pPr marL="0" indent="0" algn="just">
              <a:buNone/>
            </a:pPr>
            <a:r>
              <a:rPr lang="es-ES" dirty="0"/>
              <a:t>Implementar la solución UCS (</a:t>
            </a:r>
            <a:r>
              <a:rPr lang="es-ES" dirty="0" err="1"/>
              <a:t>Unified</a:t>
            </a:r>
            <a:r>
              <a:rPr lang="es-ES" dirty="0"/>
              <a:t> Computing </a:t>
            </a:r>
            <a:r>
              <a:rPr lang="es-ES" dirty="0" err="1"/>
              <a:t>System</a:t>
            </a:r>
            <a:r>
              <a:rPr lang="es-ES" dirty="0"/>
              <a:t>) de Cisco para la empresa </a:t>
            </a:r>
            <a:r>
              <a:rPr lang="es-ES" dirty="0" err="1"/>
              <a:t>PuntoNet</a:t>
            </a:r>
            <a:r>
              <a:rPr lang="es-ES" dirty="0"/>
              <a:t> por medio de la empresa de soluciones tecnológicas </a:t>
            </a:r>
            <a:r>
              <a:rPr lang="es-ES" dirty="0" err="1"/>
              <a:t>Andean</a:t>
            </a:r>
            <a:r>
              <a:rPr lang="es-ES" dirty="0"/>
              <a:t> </a:t>
            </a:r>
            <a:r>
              <a:rPr lang="es-ES" dirty="0" err="1"/>
              <a:t>Trade</a:t>
            </a:r>
            <a:endParaRPr lang="es-EC" dirty="0"/>
          </a:p>
        </p:txBody>
      </p:sp>
    </p:spTree>
    <p:extLst>
      <p:ext uri="{BB962C8B-B14F-4D97-AF65-F5344CB8AC3E}">
        <p14:creationId xmlns:p14="http://schemas.microsoft.com/office/powerpoint/2010/main" val="344977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620688"/>
            <a:ext cx="7704856" cy="5505475"/>
          </a:xfrm>
        </p:spPr>
        <p:txBody>
          <a:bodyPr>
            <a:normAutofit/>
          </a:bodyPr>
          <a:lstStyle/>
          <a:p>
            <a:r>
              <a:rPr lang="es-ES" dirty="0" smtClean="0"/>
              <a:t>Un equipo Nexus 2K que tendrá como funcionalidad extender las capacidades de los Nexus 5K en cuanto a conexiones de cobre. </a:t>
            </a:r>
          </a:p>
          <a:p>
            <a:r>
              <a:rPr lang="es-ES" dirty="0" smtClean="0"/>
              <a:t>Mientras que el Switch 6500 será el que acoplará los procesos del Data Center con las diferentes redes LAN que mantenga en funcionamiento PuntoNet.</a:t>
            </a:r>
          </a:p>
          <a:p>
            <a:r>
              <a:rPr lang="es-ES" dirty="0" smtClean="0"/>
              <a:t>La </a:t>
            </a:r>
            <a:r>
              <a:rPr lang="es-ES" dirty="0"/>
              <a:t>arquitectura en resumen plantea concentrar la conectividad Ethernet ya sea LAN o SAN (FCoE) en los equipos Nexus 5K.</a:t>
            </a:r>
          </a:p>
        </p:txBody>
      </p:sp>
    </p:spTree>
    <p:extLst>
      <p:ext uri="{BB962C8B-B14F-4D97-AF65-F5344CB8AC3E}">
        <p14:creationId xmlns:p14="http://schemas.microsoft.com/office/powerpoint/2010/main" val="261023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tesis\diagramas\pixeladas\figura6_1.jpg"/>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bwMode="auto">
          <a:xfrm>
            <a:off x="1547664" y="1124744"/>
            <a:ext cx="6519386" cy="44267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5631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tesis\diagramas\pixeladas\figura7.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5616" y="1124744"/>
            <a:ext cx="7215188" cy="4371975"/>
          </a:xfrm>
          <a:prstGeom prst="rect">
            <a:avLst/>
          </a:prstGeom>
          <a:noFill/>
          <a:ln>
            <a:noFill/>
          </a:ln>
        </p:spPr>
      </p:pic>
    </p:spTree>
    <p:extLst>
      <p:ext uri="{BB962C8B-B14F-4D97-AF65-F5344CB8AC3E}">
        <p14:creationId xmlns:p14="http://schemas.microsoft.com/office/powerpoint/2010/main" val="299564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Componentes</a:t>
            </a:r>
            <a:endParaRPr lang="es-ES" dirty="0"/>
          </a:p>
        </p:txBody>
      </p:sp>
      <p:sp>
        <p:nvSpPr>
          <p:cNvPr id="3" name="Marcador de contenido 2"/>
          <p:cNvSpPr>
            <a:spLocks noGrp="1"/>
          </p:cNvSpPr>
          <p:nvPr>
            <p:ph idx="1"/>
          </p:nvPr>
        </p:nvSpPr>
        <p:spPr>
          <a:xfrm>
            <a:off x="856060" y="1844824"/>
            <a:ext cx="7429499" cy="4608511"/>
          </a:xfrm>
        </p:spPr>
        <p:txBody>
          <a:bodyPr>
            <a:normAutofit fontScale="77500" lnSpcReduction="20000"/>
          </a:bodyPr>
          <a:lstStyle/>
          <a:p>
            <a:pPr algn="just"/>
            <a:r>
              <a:rPr lang="es-ES" i="1" dirty="0"/>
              <a:t>Switch Cisco </a:t>
            </a:r>
            <a:r>
              <a:rPr lang="es-ES" i="1" dirty="0" err="1"/>
              <a:t>Catalyst</a:t>
            </a:r>
            <a:r>
              <a:rPr lang="es-ES" i="1" dirty="0"/>
              <a:t> series 6500</a:t>
            </a:r>
            <a:r>
              <a:rPr lang="es-ES" dirty="0"/>
              <a:t>, modelo </a:t>
            </a:r>
            <a:r>
              <a:rPr lang="es-ES" i="1" dirty="0"/>
              <a:t>C6506E</a:t>
            </a:r>
            <a:r>
              <a:rPr lang="es-ES" dirty="0"/>
              <a:t> </a:t>
            </a:r>
            <a:r>
              <a:rPr lang="es-ES" dirty="0"/>
              <a:t>e</a:t>
            </a:r>
            <a:r>
              <a:rPr lang="es-ES" dirty="0" smtClean="0"/>
              <a:t>stos </a:t>
            </a:r>
            <a:r>
              <a:rPr lang="es-ES" dirty="0"/>
              <a:t>son equipos encomendados para brindar una alta conmutación, disponibilidad y enrutamiento de la información en las redes LAN</a:t>
            </a:r>
            <a:r>
              <a:rPr lang="es-ES" dirty="0" smtClean="0"/>
              <a:t>.</a:t>
            </a:r>
          </a:p>
          <a:p>
            <a:pPr lvl="0" algn="just"/>
            <a:r>
              <a:rPr lang="es-ES" i="1" dirty="0"/>
              <a:t>Switch de Data Center Cisco Nexus 2K, </a:t>
            </a:r>
            <a:r>
              <a:rPr lang="es-ES" dirty="0"/>
              <a:t>modelo C2224TP. Los Nexus 2K permiten robustecer las conexiones mediante puertos de cobre para LAN y SAN, y son considerados una extensión de los Nexus 5000, ya que la administración se la realiza completamente por medio de estos últimos.</a:t>
            </a:r>
          </a:p>
          <a:p>
            <a:pPr lvl="0" algn="just"/>
            <a:r>
              <a:rPr lang="es-ES" i="1" dirty="0"/>
              <a:t>Switch de Data Center Cisco Nexus 5K, </a:t>
            </a:r>
            <a:r>
              <a:rPr lang="es-ES" dirty="0"/>
              <a:t>modelo C5548UP con un módulo de expansión de 16 puertos donde 8 de estos puertos podrán ser usados para Ethernet o FCoE a 10GE y los otros 8 puertos son para Fibre Channel a velocidades de 8/4/2/1 </a:t>
            </a:r>
            <a:r>
              <a:rPr lang="es-ES" dirty="0" err="1"/>
              <a:t>Gbps</a:t>
            </a:r>
            <a:r>
              <a:rPr lang="es-ES" dirty="0"/>
              <a:t>. Estos equipos permiten consolidar las conexiones de los componentes de Storage y UCS ofreciendo características de alta disponibilidad</a:t>
            </a:r>
            <a:r>
              <a:rPr lang="es-ES" dirty="0" smtClean="0"/>
              <a:t>.</a:t>
            </a:r>
            <a:endParaRPr lang="es-ES" dirty="0"/>
          </a:p>
        </p:txBody>
      </p:sp>
    </p:spTree>
    <p:extLst>
      <p:ext uri="{BB962C8B-B14F-4D97-AF65-F5344CB8AC3E}">
        <p14:creationId xmlns:p14="http://schemas.microsoft.com/office/powerpoint/2010/main" val="186631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764704"/>
            <a:ext cx="7429499" cy="5544615"/>
          </a:xfrm>
        </p:spPr>
        <p:txBody>
          <a:bodyPr>
            <a:normAutofit fontScale="85000" lnSpcReduction="10000"/>
          </a:bodyPr>
          <a:lstStyle/>
          <a:p>
            <a:pPr lvl="0" algn="just"/>
            <a:r>
              <a:rPr lang="es-ES" i="1" dirty="0"/>
              <a:t>Cisco Fabric Interconnect, </a:t>
            </a:r>
            <a:r>
              <a:rPr lang="es-ES" dirty="0"/>
              <a:t>modelo 6296UP </a:t>
            </a:r>
            <a:r>
              <a:rPr lang="es-ES" dirty="0" smtClean="0"/>
              <a:t>son los </a:t>
            </a:r>
            <a:r>
              <a:rPr lang="es-ES" dirty="0"/>
              <a:t>encargados de crear un dominio de administración simple y altamente disponible que ofrece conectividad a nivel LAN y SAN e incluye capacidades administrativas de los </a:t>
            </a:r>
            <a:r>
              <a:rPr lang="es-ES" dirty="0" err="1"/>
              <a:t>blades</a:t>
            </a:r>
            <a:r>
              <a:rPr lang="es-ES" dirty="0"/>
              <a:t> y chasis de UCS.</a:t>
            </a:r>
          </a:p>
          <a:p>
            <a:pPr lvl="0" algn="just"/>
            <a:r>
              <a:rPr lang="es-ES" i="1" dirty="0"/>
              <a:t>Equipo de almacenamiento NetApp, </a:t>
            </a:r>
            <a:r>
              <a:rPr lang="es-ES" dirty="0"/>
              <a:t>modelo F2240A. Los equipos NetApp proveen la redundancia que exige un ambiente de alta disponibilidad y tiene características de replicación que garantizan niveles de protección óptima de la información. La solución que forma parte de este proceso está destinada a realizar funciones de respaldo de la información del almacenamiento principal.</a:t>
            </a:r>
          </a:p>
          <a:p>
            <a:pPr lvl="0" algn="just"/>
            <a:r>
              <a:rPr lang="es-ES" i="1" dirty="0"/>
              <a:t>Chasis de Cisco UCS, </a:t>
            </a:r>
            <a:r>
              <a:rPr lang="es-ES" dirty="0"/>
              <a:t>modelo 5108 con capacidad para albergar hasta 8 servidores </a:t>
            </a:r>
            <a:r>
              <a:rPr lang="es-ES" dirty="0" err="1"/>
              <a:t>Blade</a:t>
            </a:r>
            <a:r>
              <a:rPr lang="es-ES" dirty="0"/>
              <a:t>. </a:t>
            </a:r>
          </a:p>
          <a:p>
            <a:pPr algn="just"/>
            <a:r>
              <a:rPr lang="es-ES" i="1" dirty="0"/>
              <a:t>Servidores </a:t>
            </a:r>
            <a:r>
              <a:rPr lang="es-ES" i="1" dirty="0" err="1"/>
              <a:t>Blade</a:t>
            </a:r>
            <a:r>
              <a:rPr lang="es-ES" i="1" dirty="0"/>
              <a:t> de Cisco, </a:t>
            </a:r>
            <a:r>
              <a:rPr lang="es-ES" dirty="0"/>
              <a:t>modelo </a:t>
            </a:r>
            <a:r>
              <a:rPr lang="es-ES" dirty="0" err="1"/>
              <a:t>Blade</a:t>
            </a:r>
            <a:r>
              <a:rPr lang="es-ES" dirty="0"/>
              <a:t> B200 M3. Es donde se concentran y despliegan las máquinas virtuales y dentro de estas los servidores o aplicaciones</a:t>
            </a:r>
            <a:r>
              <a:rPr lang="es-ES" dirty="0" smtClean="0"/>
              <a:t>.</a:t>
            </a:r>
            <a:endParaRPr lang="es-ES" dirty="0"/>
          </a:p>
        </p:txBody>
      </p:sp>
    </p:spTree>
    <p:extLst>
      <p:ext uri="{BB962C8B-B14F-4D97-AF65-F5344CB8AC3E}">
        <p14:creationId xmlns:p14="http://schemas.microsoft.com/office/powerpoint/2010/main" val="288596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Temperatura de funcionamiento de </a:t>
            </a:r>
            <a:r>
              <a:rPr lang="es-EC" dirty="0"/>
              <a:t>los Equipos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42019753"/>
              </p:ext>
            </p:extLst>
          </p:nvPr>
        </p:nvGraphicFramePr>
        <p:xfrm>
          <a:off x="2555776" y="2564904"/>
          <a:ext cx="3791585" cy="2977392"/>
        </p:xfrm>
        <a:graphic>
          <a:graphicData uri="http://schemas.openxmlformats.org/drawingml/2006/table">
            <a:tbl>
              <a:tblPr firstRow="1" firstCol="1" bandRow="1">
                <a:tableStyleId>{93296810-A885-4BE3-A3E7-6D5BEEA58F35}</a:tableStyleId>
              </a:tblPr>
              <a:tblGrid>
                <a:gridCol w="1889125"/>
                <a:gridCol w="1902460"/>
              </a:tblGrid>
              <a:tr h="0">
                <a:tc>
                  <a:txBody>
                    <a:bodyPr/>
                    <a:lstStyle/>
                    <a:p>
                      <a:pPr marL="0" indent="0" algn="ctr" defTabSz="914400" rtl="0" eaLnBrk="1" latinLnBrk="0" hangingPunct="1">
                        <a:lnSpc>
                          <a:spcPct val="150000"/>
                        </a:lnSpc>
                        <a:spcAft>
                          <a:spcPts val="0"/>
                        </a:spcAft>
                      </a:pPr>
                      <a:r>
                        <a:rPr lang="es-ES" sz="1600" kern="1200" dirty="0"/>
                        <a:t>EQUIPO</a:t>
                      </a:r>
                      <a:endParaRPr lang="es-ES" sz="1600" kern="1200" dirty="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a:t>Rango Temperatura</a:t>
                      </a:r>
                      <a:endParaRPr lang="es-ES" sz="1600" kern="120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Chasis</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a:t>10 – 35 ºC</a:t>
                      </a:r>
                      <a:endParaRPr lang="es-ES" sz="1600" kern="120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Fabric Interconnect</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0  - 40 </a:t>
                      </a:r>
                      <a:r>
                        <a:rPr lang="es-ES" sz="1600" kern="1200" dirty="0" err="1"/>
                        <a:t>ºC</a:t>
                      </a:r>
                      <a:endParaRPr lang="es-ES" sz="1600" kern="1200" dirty="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Netapp Controladora</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10° C to 40° C</a:t>
                      </a:r>
                      <a:endParaRPr lang="es-ES" sz="1600" kern="1200" dirty="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NetApp DSK SHLF</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10° C to 40° C</a:t>
                      </a:r>
                      <a:endParaRPr lang="es-ES" sz="1600" kern="1200" dirty="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Cisco 6500</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0  - 40 </a:t>
                      </a:r>
                      <a:r>
                        <a:rPr lang="es-ES" sz="1600" kern="1200" dirty="0" err="1"/>
                        <a:t>ºC</a:t>
                      </a:r>
                      <a:endParaRPr lang="es-ES" sz="1600" kern="1200" dirty="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Nexus 5K</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0  - 40 </a:t>
                      </a:r>
                      <a:r>
                        <a:rPr lang="es-ES" sz="1600" kern="1200" dirty="0" err="1"/>
                        <a:t>ºC</a:t>
                      </a:r>
                      <a:endParaRPr lang="es-ES" sz="1600" kern="1200" dirty="0">
                        <a:solidFill>
                          <a:schemeClr val="tx1"/>
                        </a:solidFill>
                        <a:latin typeface="+mn-lt"/>
                        <a:ea typeface="+mn-ea"/>
                        <a:cs typeface="+mn-cs"/>
                      </a:endParaRPr>
                    </a:p>
                  </a:txBody>
                  <a:tcPr marL="68580" marR="68580" marT="0" marB="0"/>
                </a:tc>
              </a:tr>
              <a:tr h="0">
                <a:tc>
                  <a:txBody>
                    <a:bodyPr/>
                    <a:lstStyle/>
                    <a:p>
                      <a:pPr marL="0" indent="0" algn="ctr" defTabSz="914400" rtl="0" eaLnBrk="1" latinLnBrk="0" hangingPunct="1">
                        <a:lnSpc>
                          <a:spcPct val="150000"/>
                        </a:lnSpc>
                        <a:spcAft>
                          <a:spcPts val="0"/>
                        </a:spcAft>
                      </a:pPr>
                      <a:r>
                        <a:rPr lang="es-ES" sz="1600" kern="1200"/>
                        <a:t>Nexus 2K</a:t>
                      </a:r>
                      <a:endParaRPr lang="es-ES" sz="1600" kern="1200">
                        <a:solidFill>
                          <a:schemeClr val="tx1"/>
                        </a:solidFill>
                        <a:latin typeface="+mn-lt"/>
                        <a:ea typeface="+mn-ea"/>
                        <a:cs typeface="+mn-cs"/>
                      </a:endParaRPr>
                    </a:p>
                  </a:txBody>
                  <a:tcPr marL="68580" marR="68580" marT="0" marB="0"/>
                </a:tc>
                <a:tc>
                  <a:txBody>
                    <a:bodyPr/>
                    <a:lstStyle/>
                    <a:p>
                      <a:pPr marL="0" indent="0" algn="ctr" defTabSz="914400" rtl="0" eaLnBrk="1" latinLnBrk="0" hangingPunct="1">
                        <a:lnSpc>
                          <a:spcPct val="150000"/>
                        </a:lnSpc>
                        <a:spcAft>
                          <a:spcPts val="0"/>
                        </a:spcAft>
                      </a:pPr>
                      <a:r>
                        <a:rPr lang="es-ES" sz="1600" kern="1200" dirty="0"/>
                        <a:t>0  - 40 </a:t>
                      </a:r>
                      <a:r>
                        <a:rPr lang="es-ES" sz="1600" kern="1200" dirty="0" err="1"/>
                        <a:t>ºC</a:t>
                      </a:r>
                      <a:endParaRPr lang="es-ES" sz="1600" kern="1200" dirty="0">
                        <a:solidFill>
                          <a:schemeClr val="tx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85486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2998"/>
            <a:ext cx="8229600" cy="1143000"/>
          </a:xfrm>
        </p:spPr>
        <p:txBody>
          <a:bodyPr/>
          <a:lstStyle/>
          <a:p>
            <a:pPr algn="ctr"/>
            <a:r>
              <a:rPr lang="es-ES" dirty="0" smtClean="0"/>
              <a:t>Rack 14</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8334963"/>
              </p:ext>
            </p:extLst>
          </p:nvPr>
        </p:nvGraphicFramePr>
        <p:xfrm>
          <a:off x="2713411" y="908720"/>
          <a:ext cx="4185375" cy="1310005"/>
        </p:xfrm>
        <a:graphic>
          <a:graphicData uri="http://schemas.openxmlformats.org/drawingml/2006/table">
            <a:tbl>
              <a:tblPr firstRow="1" firstCol="1" bandRow="1">
                <a:tableStyleId>{93296810-A885-4BE3-A3E7-6D5BEEA58F35}</a:tableStyleId>
              </a:tblPr>
              <a:tblGrid>
                <a:gridCol w="1902860"/>
                <a:gridCol w="1182066"/>
                <a:gridCol w="1100449"/>
              </a:tblGrid>
              <a:tr h="119380">
                <a:tc rowSpan="2">
                  <a:txBody>
                    <a:bodyPr/>
                    <a:lstStyle/>
                    <a:p>
                      <a:pPr indent="0" algn="ctr">
                        <a:lnSpc>
                          <a:spcPct val="100000"/>
                        </a:lnSpc>
                        <a:spcAft>
                          <a:spcPts val="0"/>
                        </a:spcAft>
                      </a:pPr>
                      <a:r>
                        <a:rPr lang="es-ES" sz="1800" kern="0" dirty="0">
                          <a:effectLst/>
                        </a:rPr>
                        <a:t>EQUIPO</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kern="0" dirty="0">
                          <a:effectLst/>
                        </a:rPr>
                        <a:t>BLADE</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rowSpan="2">
                  <a:txBody>
                    <a:bodyPr/>
                    <a:lstStyle/>
                    <a:p>
                      <a:pPr indent="0" algn="ctr">
                        <a:lnSpc>
                          <a:spcPct val="100000"/>
                        </a:lnSpc>
                        <a:spcAft>
                          <a:spcPts val="0"/>
                        </a:spcAft>
                      </a:pPr>
                      <a:r>
                        <a:rPr lang="es-ES" sz="1800" kern="0" dirty="0">
                          <a:effectLst/>
                        </a:rPr>
                        <a:t>RACK</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2555">
                <a:tc vMerge="1">
                  <a:txBody>
                    <a:bodyPr/>
                    <a:lstStyle/>
                    <a:p>
                      <a:endParaRPr lang="es-ES"/>
                    </a:p>
                  </a:txBody>
                  <a:tcPr/>
                </a:tc>
                <a:tc>
                  <a:txBody>
                    <a:bodyPr/>
                    <a:lstStyle/>
                    <a:p>
                      <a:pPr indent="0" algn="ctr">
                        <a:lnSpc>
                          <a:spcPct val="100000"/>
                        </a:lnSpc>
                        <a:spcAft>
                          <a:spcPts val="0"/>
                        </a:spcAft>
                      </a:pPr>
                      <a:r>
                        <a:rPr lang="es-ES" sz="1800" kern="0" dirty="0">
                          <a:effectLst/>
                        </a:rPr>
                        <a:t>B200M2</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vMerge="1">
                  <a:txBody>
                    <a:bodyPr/>
                    <a:lstStyle/>
                    <a:p>
                      <a:endParaRPr lang="es-ES"/>
                    </a:p>
                  </a:txBody>
                  <a:tcPr/>
                </a:tc>
              </a:tr>
              <a:tr h="213995">
                <a:tc>
                  <a:txBody>
                    <a:bodyPr/>
                    <a:lstStyle/>
                    <a:p>
                      <a:pPr indent="0" algn="ctr">
                        <a:lnSpc>
                          <a:spcPct val="100000"/>
                        </a:lnSpc>
                        <a:spcAft>
                          <a:spcPts val="0"/>
                        </a:spcAft>
                      </a:pPr>
                      <a:r>
                        <a:rPr lang="es-ES" sz="1600" kern="0">
                          <a:effectLst/>
                        </a:rPr>
                        <a:t>UCS 5108 (1)</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4</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14</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73685">
                <a:tc>
                  <a:txBody>
                    <a:bodyPr/>
                    <a:lstStyle/>
                    <a:p>
                      <a:pPr indent="0" algn="ctr">
                        <a:lnSpc>
                          <a:spcPct val="100000"/>
                        </a:lnSpc>
                        <a:spcAft>
                          <a:spcPts val="0"/>
                        </a:spcAft>
                      </a:pPr>
                      <a:r>
                        <a:rPr lang="es-ES" sz="1600" kern="0">
                          <a:effectLst/>
                        </a:rPr>
                        <a:t>UCS 6248UP (1)</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14</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36855">
                <a:tc>
                  <a:txBody>
                    <a:bodyPr/>
                    <a:lstStyle/>
                    <a:p>
                      <a:pPr indent="0" algn="ctr">
                        <a:lnSpc>
                          <a:spcPct val="100000"/>
                        </a:lnSpc>
                        <a:spcAft>
                          <a:spcPts val="0"/>
                        </a:spcAft>
                      </a:pPr>
                      <a:r>
                        <a:rPr lang="es-ES" sz="1600" kern="0">
                          <a:effectLst/>
                        </a:rPr>
                        <a:t>UCS 6248UP (2)</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dirty="0">
                          <a:effectLst/>
                        </a:rPr>
                        <a:t>14</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bl>
          </a:graphicData>
        </a:graphic>
      </p:graphicFrame>
      <p:pic>
        <p:nvPicPr>
          <p:cNvPr id="5" name="Imagen 4" descr="C:\Users\gabo\Dropbox\tesis\diagramas\ElectricoRack14.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789" t="6268" r="15789"/>
          <a:stretch/>
        </p:blipFill>
        <p:spPr bwMode="auto">
          <a:xfrm>
            <a:off x="1403648" y="2348880"/>
            <a:ext cx="6804902" cy="42592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9394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lstStyle/>
          <a:p>
            <a:pPr algn="ctr"/>
            <a:r>
              <a:rPr lang="es-ES" dirty="0" smtClean="0"/>
              <a:t>Rack 15</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59400684"/>
              </p:ext>
            </p:extLst>
          </p:nvPr>
        </p:nvGraphicFramePr>
        <p:xfrm>
          <a:off x="2771800" y="908720"/>
          <a:ext cx="3744416" cy="1249680"/>
        </p:xfrm>
        <a:graphic>
          <a:graphicData uri="http://schemas.openxmlformats.org/drawingml/2006/table">
            <a:tbl>
              <a:tblPr firstRow="1" firstCol="1" bandRow="1">
                <a:tableStyleId>{93296810-A885-4BE3-A3E7-6D5BEEA58F35}</a:tableStyleId>
              </a:tblPr>
              <a:tblGrid>
                <a:gridCol w="2507562"/>
                <a:gridCol w="1236854"/>
              </a:tblGrid>
              <a:tr h="135890">
                <a:tc>
                  <a:txBody>
                    <a:bodyPr/>
                    <a:lstStyle/>
                    <a:p>
                      <a:pPr indent="0" algn="ctr">
                        <a:lnSpc>
                          <a:spcPct val="100000"/>
                        </a:lnSpc>
                        <a:spcAft>
                          <a:spcPts val="0"/>
                        </a:spcAft>
                      </a:pPr>
                      <a:r>
                        <a:rPr lang="es-ES" sz="1800" kern="0" dirty="0">
                          <a:effectLst/>
                        </a:rPr>
                        <a:t>EQUIPO</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800" kern="0">
                          <a:effectLst/>
                        </a:rPr>
                        <a:t>RACK</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39065">
                <a:tc>
                  <a:txBody>
                    <a:bodyPr/>
                    <a:lstStyle/>
                    <a:p>
                      <a:pPr indent="0" algn="ctr">
                        <a:lnSpc>
                          <a:spcPct val="100000"/>
                        </a:lnSpc>
                        <a:spcAft>
                          <a:spcPts val="0"/>
                        </a:spcAft>
                      </a:pPr>
                      <a:r>
                        <a:rPr lang="es-ES" sz="1600" kern="0" dirty="0">
                          <a:effectLst/>
                        </a:rPr>
                        <a:t>NetApp Controladora (1)</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15</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50800">
                <a:tc>
                  <a:txBody>
                    <a:bodyPr/>
                    <a:lstStyle/>
                    <a:p>
                      <a:pPr indent="0" algn="ctr">
                        <a:lnSpc>
                          <a:spcPct val="100000"/>
                        </a:lnSpc>
                        <a:spcAft>
                          <a:spcPts val="0"/>
                        </a:spcAft>
                      </a:pPr>
                      <a:r>
                        <a:rPr lang="es-ES" sz="1600" kern="0">
                          <a:effectLst/>
                        </a:rPr>
                        <a:t>NetApp DSK SHLF (1)</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15</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62865">
                <a:tc>
                  <a:txBody>
                    <a:bodyPr/>
                    <a:lstStyle/>
                    <a:p>
                      <a:pPr indent="0" algn="ctr">
                        <a:lnSpc>
                          <a:spcPct val="100000"/>
                        </a:lnSpc>
                        <a:spcAft>
                          <a:spcPts val="0"/>
                        </a:spcAft>
                      </a:pPr>
                      <a:r>
                        <a:rPr lang="es-ES" sz="1600" kern="0">
                          <a:effectLst/>
                        </a:rPr>
                        <a:t>Nexus 5k</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15</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57480">
                <a:tc>
                  <a:txBody>
                    <a:bodyPr/>
                    <a:lstStyle/>
                    <a:p>
                      <a:pPr indent="0" algn="ctr">
                        <a:lnSpc>
                          <a:spcPct val="100000"/>
                        </a:lnSpc>
                        <a:spcAft>
                          <a:spcPts val="0"/>
                        </a:spcAft>
                      </a:pPr>
                      <a:r>
                        <a:rPr lang="es-ES" sz="1600" kern="0">
                          <a:effectLst/>
                        </a:rPr>
                        <a:t>Nexus 2k</a:t>
                      </a:r>
                      <a:endParaRPr lang="es-ES" sz="12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dirty="0">
                          <a:effectLst/>
                        </a:rPr>
                        <a:t>15</a:t>
                      </a:r>
                      <a:endParaRPr lang="es-ES" sz="12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bl>
          </a:graphicData>
        </a:graphic>
      </p:graphicFrame>
      <p:pic>
        <p:nvPicPr>
          <p:cNvPr id="6" name="Imagen 5" descr="C:\Users\gabo\Dropbox\tesis\diagramas\ElectricoRack15.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278" t="6573" r="18805"/>
          <a:stretch/>
        </p:blipFill>
        <p:spPr bwMode="auto">
          <a:xfrm>
            <a:off x="1187624" y="2348880"/>
            <a:ext cx="7228379" cy="4094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6195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998"/>
            <a:ext cx="8229600" cy="1143000"/>
          </a:xfrm>
        </p:spPr>
        <p:txBody>
          <a:bodyPr/>
          <a:lstStyle/>
          <a:p>
            <a:pPr algn="ctr"/>
            <a:r>
              <a:rPr lang="es-ES" dirty="0" smtClean="0"/>
              <a:t>Rack 7</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61073253"/>
              </p:ext>
            </p:extLst>
          </p:nvPr>
        </p:nvGraphicFramePr>
        <p:xfrm>
          <a:off x="2637974" y="1155998"/>
          <a:ext cx="4094266" cy="1064895"/>
        </p:xfrm>
        <a:graphic>
          <a:graphicData uri="http://schemas.openxmlformats.org/drawingml/2006/table">
            <a:tbl>
              <a:tblPr firstRow="1" firstCol="1" bandRow="1">
                <a:tableStyleId>{93296810-A885-4BE3-A3E7-6D5BEEA58F35}</a:tableStyleId>
              </a:tblPr>
              <a:tblGrid>
                <a:gridCol w="3447768"/>
                <a:gridCol w="646498"/>
              </a:tblGrid>
              <a:tr h="209550">
                <a:tc>
                  <a:txBody>
                    <a:bodyPr/>
                    <a:lstStyle/>
                    <a:p>
                      <a:pPr indent="0" algn="ctr">
                        <a:lnSpc>
                          <a:spcPct val="100000"/>
                        </a:lnSpc>
                        <a:spcAft>
                          <a:spcPts val="0"/>
                        </a:spcAft>
                      </a:pPr>
                      <a:r>
                        <a:rPr lang="en-US" sz="1600" kern="0" dirty="0">
                          <a:effectLst/>
                        </a:rPr>
                        <a:t>EQUIPO</a:t>
                      </a:r>
                      <a:endParaRPr lang="es-ES" sz="11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c>
                  <a:txBody>
                    <a:bodyPr/>
                    <a:lstStyle/>
                    <a:p>
                      <a:pPr indent="0" algn="ctr">
                        <a:lnSpc>
                          <a:spcPct val="100000"/>
                        </a:lnSpc>
                        <a:spcAft>
                          <a:spcPts val="0"/>
                        </a:spcAft>
                      </a:pPr>
                      <a:r>
                        <a:rPr lang="en-US" sz="1600" kern="0">
                          <a:effectLst/>
                        </a:rPr>
                        <a:t>RACK</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r>
              <a:tr h="333375">
                <a:tc>
                  <a:txBody>
                    <a:bodyPr/>
                    <a:lstStyle/>
                    <a:p>
                      <a:pPr indent="0" algn="ctr">
                        <a:lnSpc>
                          <a:spcPct val="100000"/>
                        </a:lnSpc>
                        <a:spcAft>
                          <a:spcPts val="0"/>
                        </a:spcAft>
                      </a:pPr>
                      <a:r>
                        <a:rPr lang="en-US" sz="1600" kern="0">
                          <a:effectLst/>
                        </a:rPr>
                        <a:t>Switch 6500 (1)</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c>
                  <a:txBody>
                    <a:bodyPr/>
                    <a:lstStyle/>
                    <a:p>
                      <a:pPr indent="0" algn="ctr">
                        <a:lnSpc>
                          <a:spcPct val="100000"/>
                        </a:lnSpc>
                        <a:spcAft>
                          <a:spcPts val="0"/>
                        </a:spcAft>
                      </a:pPr>
                      <a:r>
                        <a:rPr lang="en-US" sz="1600" kern="0">
                          <a:effectLst/>
                        </a:rPr>
                        <a:t>7</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r>
              <a:tr h="333375">
                <a:tc>
                  <a:txBody>
                    <a:bodyPr/>
                    <a:lstStyle/>
                    <a:p>
                      <a:pPr indent="0" algn="ctr">
                        <a:lnSpc>
                          <a:spcPct val="100000"/>
                        </a:lnSpc>
                        <a:spcAft>
                          <a:spcPts val="0"/>
                        </a:spcAft>
                      </a:pPr>
                      <a:r>
                        <a:rPr lang="es-EC" sz="1600" kern="0">
                          <a:effectLst/>
                        </a:rPr>
                        <a:t>Equipos WAN de PuntoNet en funcionamiento</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600" kern="0" dirty="0">
                          <a:effectLst/>
                        </a:rPr>
                        <a:t>7</a:t>
                      </a:r>
                      <a:endParaRPr lang="es-ES" sz="11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tc>
              </a:tr>
            </a:tbl>
          </a:graphicData>
        </a:graphic>
      </p:graphicFrame>
      <p:pic>
        <p:nvPicPr>
          <p:cNvPr id="5" name="Imagen 4" descr="C:\Users\gabo\Dropbox\tesis\diagramas\ElectricoRack7.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246" t="25683" r="18246"/>
          <a:stretch/>
        </p:blipFill>
        <p:spPr bwMode="auto">
          <a:xfrm>
            <a:off x="1187624" y="2564904"/>
            <a:ext cx="7223677" cy="31575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262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D:\tesis\diagramas\pixeladas\figura9.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1043608" y="1196752"/>
            <a:ext cx="7029997" cy="4176931"/>
          </a:xfrm>
          <a:prstGeom prst="rect">
            <a:avLst/>
          </a:prstGeom>
          <a:noFill/>
          <a:ln>
            <a:noFill/>
          </a:ln>
        </p:spPr>
      </p:pic>
    </p:spTree>
    <p:extLst>
      <p:ext uri="{BB962C8B-B14F-4D97-AF65-F5344CB8AC3E}">
        <p14:creationId xmlns:p14="http://schemas.microsoft.com/office/powerpoint/2010/main" val="1169018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6060" y="836712"/>
            <a:ext cx="7429499" cy="5256584"/>
          </a:xfrm>
        </p:spPr>
        <p:txBody>
          <a:bodyPr>
            <a:normAutofit lnSpcReduction="10000"/>
          </a:bodyPr>
          <a:lstStyle/>
          <a:p>
            <a:pPr marL="0" indent="0">
              <a:buNone/>
            </a:pPr>
            <a:r>
              <a:rPr lang="es-ES" b="1" dirty="0"/>
              <a:t>Específicos</a:t>
            </a:r>
            <a:endParaRPr lang="es-EC" dirty="0"/>
          </a:p>
          <a:p>
            <a:pPr lvl="0"/>
            <a:r>
              <a:rPr lang="es-ES" dirty="0"/>
              <a:t>Analizar el diseño previo de la solución UCS.</a:t>
            </a:r>
            <a:endParaRPr lang="es-EC" dirty="0"/>
          </a:p>
          <a:p>
            <a:pPr lvl="0" algn="just"/>
            <a:r>
              <a:rPr lang="es-ES" dirty="0"/>
              <a:t>Instalar los componentes que forman parte de la solución UCS de Cisco en la empresa </a:t>
            </a:r>
            <a:r>
              <a:rPr lang="es-ES" dirty="0" err="1"/>
              <a:t>PuntoNet</a:t>
            </a:r>
            <a:r>
              <a:rPr lang="es-ES" dirty="0"/>
              <a:t>.</a:t>
            </a:r>
            <a:endParaRPr lang="es-EC" dirty="0"/>
          </a:p>
          <a:p>
            <a:pPr lvl="0"/>
            <a:r>
              <a:rPr lang="es-ES" dirty="0"/>
              <a:t>Configurar los dispositivos de la solución UCS de Cisco en la empresa </a:t>
            </a:r>
            <a:r>
              <a:rPr lang="es-ES" dirty="0" err="1"/>
              <a:t>PuntoNet</a:t>
            </a:r>
            <a:r>
              <a:rPr lang="es-ES" dirty="0"/>
              <a:t>.</a:t>
            </a:r>
            <a:endParaRPr lang="es-EC" dirty="0"/>
          </a:p>
          <a:p>
            <a:pPr lvl="0" algn="just"/>
            <a:r>
              <a:rPr lang="es-ES" dirty="0"/>
              <a:t>Analizar el funcionamiento de cada uno de los elementos que constituyen la solución UCS de Cisco en la empresa </a:t>
            </a:r>
            <a:r>
              <a:rPr lang="es-ES" dirty="0" err="1"/>
              <a:t>PuntoNet</a:t>
            </a:r>
            <a:r>
              <a:rPr lang="es-ES" dirty="0"/>
              <a:t>.</a:t>
            </a:r>
            <a:endParaRPr lang="es-EC" dirty="0"/>
          </a:p>
          <a:p>
            <a:pPr lvl="0"/>
            <a:r>
              <a:rPr lang="es-ES" dirty="0"/>
              <a:t>Comprobar la </a:t>
            </a:r>
            <a:r>
              <a:rPr lang="es-ES" dirty="0" smtClean="0"/>
              <a:t>operatividad </a:t>
            </a:r>
            <a:r>
              <a:rPr lang="es-ES" dirty="0"/>
              <a:t>de la solución UCS en la empresa PuntoNet</a:t>
            </a:r>
            <a:r>
              <a:rPr lang="es-ES" dirty="0" smtClean="0"/>
              <a:t>.</a:t>
            </a:r>
            <a:endParaRPr lang="es-EC" dirty="0"/>
          </a:p>
        </p:txBody>
      </p:sp>
    </p:spTree>
    <p:extLst>
      <p:ext uri="{BB962C8B-B14F-4D97-AF65-F5344CB8AC3E}">
        <p14:creationId xmlns:p14="http://schemas.microsoft.com/office/powerpoint/2010/main" val="555870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143000"/>
          </a:xfrm>
        </p:spPr>
        <p:txBody>
          <a:bodyPr/>
          <a:lstStyle/>
          <a:p>
            <a:pPr algn="ctr"/>
            <a:r>
              <a:rPr lang="es-ES" dirty="0" smtClean="0"/>
              <a:t>Consumo Eléctrico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47223520"/>
              </p:ext>
            </p:extLst>
          </p:nvPr>
        </p:nvGraphicFramePr>
        <p:xfrm>
          <a:off x="611560" y="1340768"/>
          <a:ext cx="8013577" cy="4840181"/>
        </p:xfrm>
        <a:graphic>
          <a:graphicData uri="http://schemas.openxmlformats.org/drawingml/2006/table">
            <a:tbl>
              <a:tblPr firstRow="1" firstCol="1" bandRow="1">
                <a:tableStyleId>{93296810-A885-4BE3-A3E7-6D5BEEA58F35}</a:tableStyleId>
              </a:tblPr>
              <a:tblGrid>
                <a:gridCol w="1844284"/>
                <a:gridCol w="1402956"/>
                <a:gridCol w="1446626"/>
                <a:gridCol w="1663108"/>
                <a:gridCol w="1656603"/>
              </a:tblGrid>
              <a:tr h="1084489">
                <a:tc>
                  <a:txBody>
                    <a:bodyPr/>
                    <a:lstStyle/>
                    <a:p>
                      <a:pPr indent="0" algn="ctr">
                        <a:lnSpc>
                          <a:spcPct val="100000"/>
                        </a:lnSpc>
                        <a:spcAft>
                          <a:spcPts val="0"/>
                        </a:spcAft>
                      </a:pPr>
                      <a:r>
                        <a:rPr lang="es-ES" sz="1800" kern="100" dirty="0">
                          <a:effectLst/>
                        </a:rPr>
                        <a:t>ITEM</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Cantidad Fuentes por Equipo</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Voltaje por fuente</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Corriente</a:t>
                      </a:r>
                      <a:endParaRPr lang="es-ES" sz="1400" kern="100">
                        <a:effectLst/>
                      </a:endParaRPr>
                    </a:p>
                    <a:p>
                      <a:pPr indent="0" algn="ctr">
                        <a:lnSpc>
                          <a:spcPct val="100000"/>
                        </a:lnSpc>
                        <a:spcAft>
                          <a:spcPts val="0"/>
                        </a:spcAft>
                      </a:pPr>
                      <a:r>
                        <a:rPr lang="es-ES" sz="1800" kern="100">
                          <a:effectLst/>
                        </a:rPr>
                        <a:t>Máxima por fuente</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Corriente Promedio de Uso por fuente</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458863">
                <a:tc>
                  <a:txBody>
                    <a:bodyPr/>
                    <a:lstStyle/>
                    <a:p>
                      <a:pPr marL="0" indent="0" algn="ctr">
                        <a:lnSpc>
                          <a:spcPct val="100000"/>
                        </a:lnSpc>
                        <a:spcAft>
                          <a:spcPts val="0"/>
                        </a:spcAft>
                      </a:pPr>
                      <a:r>
                        <a:rPr lang="es-ES" sz="1800" kern="100" dirty="0">
                          <a:effectLst/>
                        </a:rPr>
                        <a:t>Chasis UCS </a:t>
                      </a:r>
                      <a:r>
                        <a:rPr lang="es-ES" sz="1800" kern="100" dirty="0" smtClean="0">
                          <a:effectLst/>
                        </a:rPr>
                        <a:t>5108</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4</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15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smtClean="0">
                          <a:effectLst/>
                        </a:rPr>
                        <a:t>5 </a:t>
                      </a:r>
                      <a:r>
                        <a:rPr lang="es-ES" sz="1800" kern="100" dirty="0">
                          <a:effectLst/>
                        </a:rPr>
                        <a:t>A</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688295">
                <a:tc>
                  <a:txBody>
                    <a:bodyPr/>
                    <a:lstStyle/>
                    <a:p>
                      <a:pPr marL="0" indent="0" algn="ctr">
                        <a:lnSpc>
                          <a:spcPct val="100000"/>
                        </a:lnSpc>
                        <a:spcAft>
                          <a:spcPts val="0"/>
                        </a:spcAft>
                      </a:pPr>
                      <a:r>
                        <a:rPr lang="es-ES" sz="1800" kern="100" dirty="0">
                          <a:effectLst/>
                        </a:rPr>
                        <a:t>Fabric Interconnect UCS 6296 </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15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 </a:t>
                      </a:r>
                      <a:r>
                        <a:rPr lang="es-ES" sz="1800" kern="100" dirty="0" smtClean="0">
                          <a:effectLst/>
                        </a:rPr>
                        <a:t>4 </a:t>
                      </a:r>
                      <a:r>
                        <a:rPr lang="es-ES" sz="1800" kern="100" dirty="0">
                          <a:effectLst/>
                        </a:rPr>
                        <a:t>A</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458863">
                <a:tc>
                  <a:txBody>
                    <a:bodyPr/>
                    <a:lstStyle/>
                    <a:p>
                      <a:pPr marL="0" indent="0" algn="ctr">
                        <a:lnSpc>
                          <a:spcPct val="100000"/>
                        </a:lnSpc>
                        <a:spcAft>
                          <a:spcPts val="0"/>
                        </a:spcAft>
                      </a:pPr>
                      <a:r>
                        <a:rPr lang="es-ES" sz="1800" kern="100" dirty="0">
                          <a:effectLst/>
                        </a:rPr>
                        <a:t>NetApp Controladora </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5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458863">
                <a:tc>
                  <a:txBody>
                    <a:bodyPr/>
                    <a:lstStyle/>
                    <a:p>
                      <a:pPr marL="0" indent="0" algn="ctr">
                        <a:lnSpc>
                          <a:spcPct val="100000"/>
                        </a:lnSpc>
                        <a:spcAft>
                          <a:spcPts val="0"/>
                        </a:spcAft>
                      </a:pPr>
                      <a:r>
                        <a:rPr lang="es-ES" sz="1800" kern="100" dirty="0">
                          <a:effectLst/>
                        </a:rPr>
                        <a:t>NetApp DSK </a:t>
                      </a:r>
                      <a:r>
                        <a:rPr lang="es-ES" sz="1800" kern="100" dirty="0" smtClean="0">
                          <a:effectLst/>
                        </a:rPr>
                        <a:t>SHLF</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5 A</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917726">
                <a:tc>
                  <a:txBody>
                    <a:bodyPr/>
                    <a:lstStyle/>
                    <a:p>
                      <a:pPr marL="0" indent="0" algn="ctr">
                        <a:lnSpc>
                          <a:spcPct val="100000"/>
                        </a:lnSpc>
                        <a:spcAft>
                          <a:spcPts val="0"/>
                        </a:spcAft>
                      </a:pPr>
                      <a:r>
                        <a:rPr lang="es-ES" sz="1800" kern="100" dirty="0">
                          <a:effectLst/>
                        </a:rPr>
                        <a:t>Cisco </a:t>
                      </a:r>
                      <a:r>
                        <a:rPr lang="es-ES" sz="1800" kern="100" dirty="0" smtClean="0">
                          <a:effectLst/>
                        </a:rPr>
                        <a:t>6500</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 </a:t>
                      </a:r>
                      <a:endParaRPr lang="es-ES" sz="1400" kern="100">
                        <a:effectLst/>
                      </a:endParaRPr>
                    </a:p>
                    <a:p>
                      <a:pPr indent="0" algn="ctr">
                        <a:lnSpc>
                          <a:spcPct val="100000"/>
                        </a:lnSpc>
                        <a:spcAft>
                          <a:spcPts val="0"/>
                        </a:spcAft>
                      </a:pPr>
                      <a:r>
                        <a:rPr lang="es-ES" sz="1800" kern="100">
                          <a:effectLst/>
                        </a:rPr>
                        <a:t>(3 entradas por fuente)</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16 A /por entrada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 </a:t>
                      </a:r>
                      <a:endParaRPr lang="es-ES" sz="1400" kern="100">
                        <a:effectLst/>
                      </a:endParaRPr>
                    </a:p>
                    <a:p>
                      <a:pPr indent="0" algn="ctr">
                        <a:lnSpc>
                          <a:spcPct val="100000"/>
                        </a:lnSpc>
                        <a:spcAft>
                          <a:spcPts val="0"/>
                        </a:spcAft>
                      </a:pPr>
                      <a:r>
                        <a:rPr lang="es-ES" sz="1800" kern="100">
                          <a:effectLst/>
                        </a:rPr>
                        <a:t>16 A /por entrada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229432">
                <a:tc>
                  <a:txBody>
                    <a:bodyPr/>
                    <a:lstStyle/>
                    <a:p>
                      <a:pPr marL="0" indent="0" algn="ctr">
                        <a:lnSpc>
                          <a:spcPct val="100000"/>
                        </a:lnSpc>
                        <a:spcAft>
                          <a:spcPts val="0"/>
                        </a:spcAft>
                      </a:pPr>
                      <a:r>
                        <a:rPr lang="es-ES" sz="1800" kern="100" dirty="0">
                          <a:effectLst/>
                        </a:rPr>
                        <a:t>Nexus </a:t>
                      </a:r>
                      <a:r>
                        <a:rPr lang="es-ES" sz="1800" kern="100" dirty="0" smtClean="0">
                          <a:effectLst/>
                        </a:rPr>
                        <a:t>5K</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3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r h="229432">
                <a:tc>
                  <a:txBody>
                    <a:bodyPr/>
                    <a:lstStyle/>
                    <a:p>
                      <a:pPr marL="0" indent="0" algn="ctr">
                        <a:lnSpc>
                          <a:spcPct val="100000"/>
                        </a:lnSpc>
                        <a:spcAft>
                          <a:spcPts val="0"/>
                        </a:spcAft>
                      </a:pPr>
                      <a:r>
                        <a:rPr lang="es-ES" sz="1800" kern="100" dirty="0">
                          <a:effectLst/>
                        </a:rPr>
                        <a:t>Nexus </a:t>
                      </a:r>
                      <a:r>
                        <a:rPr lang="es-ES" sz="1800" kern="100" dirty="0" smtClean="0">
                          <a:effectLst/>
                        </a:rPr>
                        <a:t>2K</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2</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220 V</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a:effectLst/>
                        </a:rPr>
                        <a:t>2 A</a:t>
                      </a:r>
                      <a:endParaRPr lang="es-ES" sz="14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c>
                  <a:txBody>
                    <a:bodyPr/>
                    <a:lstStyle/>
                    <a:p>
                      <a:pPr indent="0" algn="ctr">
                        <a:lnSpc>
                          <a:spcPct val="100000"/>
                        </a:lnSpc>
                        <a:spcAft>
                          <a:spcPts val="0"/>
                        </a:spcAft>
                      </a:pPr>
                      <a:r>
                        <a:rPr lang="es-ES" sz="1800" kern="100" dirty="0">
                          <a:effectLst/>
                        </a:rPr>
                        <a:t>1 A</a:t>
                      </a:r>
                      <a:endParaRPr lang="es-ES" sz="14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57358" marR="57358" marT="0" marB="0" anchor="ctr"/>
                </a:tc>
              </a:tr>
            </a:tbl>
          </a:graphicData>
        </a:graphic>
      </p:graphicFrame>
    </p:spTree>
    <p:extLst>
      <p:ext uri="{BB962C8B-B14F-4D97-AF65-F5344CB8AC3E}">
        <p14:creationId xmlns:p14="http://schemas.microsoft.com/office/powerpoint/2010/main" val="228188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Conexión Equipos UCS</a:t>
            </a:r>
            <a:endParaRPr lang="es-ES" dirty="0"/>
          </a:p>
        </p:txBody>
      </p:sp>
      <p:pic>
        <p:nvPicPr>
          <p:cNvPr id="5" name="Marcador de contenido 4" descr="C:\Users\gabo\Dropbox\tesis\diagramas\conexiones UC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1844824"/>
            <a:ext cx="7980998" cy="4620578"/>
          </a:xfrm>
          <a:prstGeom prst="rect">
            <a:avLst/>
          </a:prstGeom>
          <a:noFill/>
          <a:ln>
            <a:noFill/>
          </a:ln>
        </p:spPr>
      </p:pic>
    </p:spTree>
    <p:extLst>
      <p:ext uri="{BB962C8B-B14F-4D97-AF65-F5344CB8AC3E}">
        <p14:creationId xmlns:p14="http://schemas.microsoft.com/office/powerpoint/2010/main" val="1748665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Conexiones Nexus</a:t>
            </a:r>
            <a:endParaRPr lang="es-ES" dirty="0"/>
          </a:p>
        </p:txBody>
      </p:sp>
      <p:pic>
        <p:nvPicPr>
          <p:cNvPr id="4" name="Marcador de contenido 3" descr="C:\Users\gabo\Dropbox\tesis\diagramas\conexiones Nexus.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55663" y="2362203"/>
            <a:ext cx="7429500" cy="3316282"/>
          </a:xfrm>
          <a:prstGeom prst="rect">
            <a:avLst/>
          </a:prstGeom>
          <a:noFill/>
          <a:ln>
            <a:noFill/>
          </a:ln>
        </p:spPr>
      </p:pic>
    </p:spTree>
    <p:extLst>
      <p:ext uri="{BB962C8B-B14F-4D97-AF65-F5344CB8AC3E}">
        <p14:creationId xmlns:p14="http://schemas.microsoft.com/office/powerpoint/2010/main" val="1857736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052736"/>
            <a:ext cx="8229600" cy="544706"/>
          </a:xfrm>
        </p:spPr>
        <p:txBody>
          <a:bodyPr>
            <a:noAutofit/>
          </a:bodyPr>
          <a:lstStyle/>
          <a:p>
            <a:pPr algn="ctr"/>
            <a:r>
              <a:rPr lang="es-ES" sz="2400" dirty="0" smtClean="0"/>
              <a:t>Configuración de puertos Fabric Interconnect</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57332488"/>
              </p:ext>
            </p:extLst>
          </p:nvPr>
        </p:nvGraphicFramePr>
        <p:xfrm>
          <a:off x="1403649" y="2276872"/>
          <a:ext cx="6671292" cy="2438400"/>
        </p:xfrm>
        <a:graphic>
          <a:graphicData uri="http://schemas.openxmlformats.org/drawingml/2006/table">
            <a:tbl>
              <a:tblPr firstRow="1" firstCol="1" bandRow="1">
                <a:tableStyleId>{93296810-A885-4BE3-A3E7-6D5BEEA58F35}</a:tableStyleId>
              </a:tblPr>
              <a:tblGrid>
                <a:gridCol w="2269881"/>
                <a:gridCol w="1237897"/>
                <a:gridCol w="1581757"/>
                <a:gridCol w="1581757"/>
              </a:tblGrid>
              <a:tr h="126658">
                <a:tc gridSpan="4">
                  <a:txBody>
                    <a:bodyPr/>
                    <a:lstStyle/>
                    <a:p>
                      <a:pPr indent="0" algn="ctr">
                        <a:lnSpc>
                          <a:spcPct val="100000"/>
                        </a:lnSpc>
                        <a:spcAft>
                          <a:spcPts val="0"/>
                        </a:spcAft>
                      </a:pPr>
                      <a:r>
                        <a:rPr lang="en-US" sz="1600" kern="0" dirty="0">
                          <a:effectLst/>
                        </a:rPr>
                        <a:t>UNIFIED PORTS</a:t>
                      </a:r>
                      <a:endParaRPr lang="es-ES" sz="1100" kern="100" dirty="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26658">
                <a:tc>
                  <a:txBody>
                    <a:bodyPr/>
                    <a:lstStyle/>
                    <a:p>
                      <a:pPr indent="0" algn="ctr">
                        <a:lnSpc>
                          <a:spcPct val="100000"/>
                        </a:lnSpc>
                        <a:spcAft>
                          <a:spcPts val="0"/>
                        </a:spcAft>
                      </a:pPr>
                      <a:r>
                        <a:rPr lang="en-US" sz="1600" kern="0">
                          <a:effectLst/>
                        </a:rPr>
                        <a:t>EQUIPO</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PUERTOS</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TRANSPORTE</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ROLE</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53316">
                <a:tc>
                  <a:txBody>
                    <a:bodyPr/>
                    <a:lstStyle/>
                    <a:p>
                      <a:pPr indent="0" algn="ctr">
                        <a:lnSpc>
                          <a:spcPct val="100000"/>
                        </a:lnSpc>
                        <a:spcAft>
                          <a:spcPts val="0"/>
                        </a:spcAft>
                      </a:pPr>
                      <a:r>
                        <a:rPr lang="es-ES" sz="1600" kern="0">
                          <a:effectLst/>
                        </a:rPr>
                        <a:t>PUNTONET-UCS-DC-A y PUNTONET-UCS-DC-B</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dirty="0">
                          <a:effectLst/>
                        </a:rPr>
                        <a:t>1 - 4</a:t>
                      </a:r>
                      <a:endParaRPr lang="es-ES" sz="1100" kern="100" dirty="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Ethernet</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Server</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53316">
                <a:tc>
                  <a:txBody>
                    <a:bodyPr/>
                    <a:lstStyle/>
                    <a:p>
                      <a:pPr indent="0" algn="ctr">
                        <a:lnSpc>
                          <a:spcPct val="100000"/>
                        </a:lnSpc>
                        <a:spcAft>
                          <a:spcPts val="0"/>
                        </a:spcAft>
                      </a:pPr>
                      <a:r>
                        <a:rPr lang="es-ES" sz="1600" kern="0">
                          <a:effectLst/>
                        </a:rPr>
                        <a:t>PUNTONET-UCS-DC-A y PUNTONET-UCS-DC-B</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5 - 42</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Ethernet</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Unconfigured</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53316">
                <a:tc>
                  <a:txBody>
                    <a:bodyPr/>
                    <a:lstStyle/>
                    <a:p>
                      <a:pPr indent="0" algn="ctr">
                        <a:lnSpc>
                          <a:spcPct val="100000"/>
                        </a:lnSpc>
                        <a:spcAft>
                          <a:spcPts val="0"/>
                        </a:spcAft>
                      </a:pPr>
                      <a:r>
                        <a:rPr lang="es-ES" sz="1600" kern="0">
                          <a:effectLst/>
                        </a:rPr>
                        <a:t>PUNTONET-UCS-DC-A y PUNTONET-UCS-DC-B</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dirty="0">
                          <a:effectLst/>
                        </a:rPr>
                        <a:t>43 - 44</a:t>
                      </a:r>
                      <a:endParaRPr lang="es-ES" sz="1100" kern="100" dirty="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Ethernet</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Uplink</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253316">
                <a:tc>
                  <a:txBody>
                    <a:bodyPr/>
                    <a:lstStyle/>
                    <a:p>
                      <a:pPr indent="0" algn="ctr">
                        <a:lnSpc>
                          <a:spcPct val="100000"/>
                        </a:lnSpc>
                        <a:spcAft>
                          <a:spcPts val="0"/>
                        </a:spcAft>
                      </a:pPr>
                      <a:r>
                        <a:rPr lang="es-ES" sz="1600" kern="0">
                          <a:effectLst/>
                        </a:rPr>
                        <a:t>PUNTONET-UCS-DC-A y PUNTONET-UCS-DC-B</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45 - 48</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a:effectLst/>
                        </a:rPr>
                        <a:t>FC</a:t>
                      </a:r>
                      <a:endParaRPr lang="es-ES" sz="1100" kern="10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sz="1600" kern="0" dirty="0">
                          <a:effectLst/>
                        </a:rPr>
                        <a:t>Uplink</a:t>
                      </a:r>
                      <a:endParaRPr lang="es-ES" sz="1100" kern="100" dirty="0">
                        <a:solidFill>
                          <a:srgbClr val="2E74B5"/>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16687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6937"/>
          <a:stretch/>
        </p:blipFill>
        <p:spPr bwMode="auto">
          <a:xfrm>
            <a:off x="1259632" y="1196752"/>
            <a:ext cx="6943725" cy="4667028"/>
          </a:xfrm>
          <a:prstGeom prst="rect">
            <a:avLst/>
          </a:prstGeom>
          <a:noFill/>
          <a:ln>
            <a:noFill/>
          </a:ln>
        </p:spPr>
      </p:pic>
    </p:spTree>
    <p:extLst>
      <p:ext uri="{BB962C8B-B14F-4D97-AF65-F5344CB8AC3E}">
        <p14:creationId xmlns:p14="http://schemas.microsoft.com/office/powerpoint/2010/main" val="159672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i="1" dirty="0"/>
              <a:t>IP POOLS</a:t>
            </a:r>
            <a:endParaRPr lang="es-ES" dirty="0"/>
          </a:p>
        </p:txBody>
      </p:sp>
      <p:pic>
        <p:nvPicPr>
          <p:cNvPr id="6" name="Marcador de contenido 5"/>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1" t="-1045" r="28461" b="8219"/>
          <a:stretch/>
        </p:blipFill>
        <p:spPr bwMode="auto">
          <a:xfrm>
            <a:off x="1547664" y="1772816"/>
            <a:ext cx="6514629" cy="4506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3374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1247626" y="2249488"/>
            <a:ext cx="6645574" cy="35417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212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t>Usuarios de </a:t>
            </a:r>
            <a:r>
              <a:rPr lang="es-ES" dirty="0" smtClean="0"/>
              <a:t>Administración</a:t>
            </a:r>
            <a:endParaRPr lang="es-ES" dirty="0"/>
          </a:p>
        </p:txBody>
      </p:sp>
      <p:pic>
        <p:nvPicPr>
          <p:cNvPr id="5" name="Imagen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7" t="-308" r="44923" b="42727"/>
          <a:stretch/>
        </p:blipFill>
        <p:spPr bwMode="auto">
          <a:xfrm>
            <a:off x="899593" y="2060848"/>
            <a:ext cx="7166304" cy="3993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704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i="1" dirty="0"/>
              <a:t>MAC Pools</a:t>
            </a:r>
            <a:endParaRPr lang="es-ES" dirty="0"/>
          </a:p>
        </p:txBody>
      </p:sp>
      <p:pic>
        <p:nvPicPr>
          <p:cNvPr id="6" name="Marcador de contenido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t="-128" r="41881" b="60324"/>
          <a:stretch/>
        </p:blipFill>
        <p:spPr bwMode="auto">
          <a:xfrm>
            <a:off x="856060" y="2276872"/>
            <a:ext cx="7638788" cy="27880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5345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vNIC </a:t>
            </a:r>
            <a:r>
              <a:rPr lang="es-ES" i="1" dirty="0" err="1"/>
              <a:t>Templates</a:t>
            </a:r>
            <a:endParaRPr lang="es-ES" dirty="0"/>
          </a:p>
        </p:txBody>
      </p:sp>
      <p:pic>
        <p:nvPicPr>
          <p:cNvPr id="8" name="Marcador de contenido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p:blipFill>
        <p:spPr bwMode="auto">
          <a:xfrm>
            <a:off x="666919" y="2084236"/>
            <a:ext cx="7807780" cy="41611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4391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Definición de la solución </a:t>
            </a:r>
            <a:r>
              <a:rPr lang="es-ES" b="1" dirty="0" err="1"/>
              <a:t>Unified</a:t>
            </a:r>
            <a:r>
              <a:rPr lang="es-ES" b="1" dirty="0"/>
              <a:t> Computing </a:t>
            </a:r>
            <a:r>
              <a:rPr lang="es-ES" b="1" dirty="0" err="1"/>
              <a:t>System</a:t>
            </a:r>
            <a:r>
              <a:rPr lang="es-ES" b="1" dirty="0"/>
              <a:t> “UCS”</a:t>
            </a:r>
            <a:endParaRPr lang="es-EC" dirty="0"/>
          </a:p>
        </p:txBody>
      </p:sp>
      <p:sp>
        <p:nvSpPr>
          <p:cNvPr id="3" name="2 Marcador de contenido"/>
          <p:cNvSpPr>
            <a:spLocks noGrp="1"/>
          </p:cNvSpPr>
          <p:nvPr>
            <p:ph idx="1"/>
          </p:nvPr>
        </p:nvSpPr>
        <p:spPr/>
        <p:txBody>
          <a:bodyPr>
            <a:normAutofit fontScale="77500" lnSpcReduction="20000"/>
          </a:bodyPr>
          <a:lstStyle/>
          <a:p>
            <a:r>
              <a:rPr lang="es-ES" dirty="0"/>
              <a:t>Unified Computing System (UCS) es una plataforma desarrollada por la empresa Cisco </a:t>
            </a:r>
            <a:r>
              <a:rPr lang="es-ES" dirty="0" err="1"/>
              <a:t>Systems</a:t>
            </a:r>
            <a:r>
              <a:rPr lang="es-ES" dirty="0"/>
              <a:t> que permite la unificación de las áreas de: cómputo, </a:t>
            </a:r>
            <a:r>
              <a:rPr lang="es-ES" dirty="0" smtClean="0"/>
              <a:t>redes, </a:t>
            </a:r>
            <a:r>
              <a:rPr lang="es-ES" dirty="0"/>
              <a:t>acceso a los dispositivos de almacenamiento </a:t>
            </a:r>
            <a:r>
              <a:rPr lang="es-ES" dirty="0" smtClean="0"/>
              <a:t>o Storage </a:t>
            </a:r>
            <a:r>
              <a:rPr lang="es-ES" dirty="0"/>
              <a:t>y al ambiente de virtualización.</a:t>
            </a:r>
            <a:endParaRPr lang="es-EC" dirty="0"/>
          </a:p>
          <a:p>
            <a:endParaRPr lang="es-EC" dirty="0"/>
          </a:p>
          <a:p>
            <a:r>
              <a:rPr lang="es-ES" dirty="0"/>
              <a:t>UCS forma parte de la arquitectura </a:t>
            </a:r>
            <a:r>
              <a:rPr lang="es-ES" dirty="0" err="1"/>
              <a:t>Flexpod</a:t>
            </a:r>
            <a:r>
              <a:rPr lang="es-ES" dirty="0"/>
              <a:t>, en esta arquitectura confluyen tres empresas internacionalmente reconocidas como Cisco </a:t>
            </a:r>
            <a:r>
              <a:rPr lang="es-ES" dirty="0" err="1"/>
              <a:t>Systems</a:t>
            </a:r>
            <a:r>
              <a:rPr lang="es-ES" dirty="0"/>
              <a:t> en la parte de </a:t>
            </a:r>
            <a:r>
              <a:rPr lang="es-ES" dirty="0" err="1"/>
              <a:t>Networking</a:t>
            </a:r>
            <a:r>
              <a:rPr lang="es-ES" dirty="0"/>
              <a:t> con los servidores para UCS y los </a:t>
            </a:r>
            <a:r>
              <a:rPr lang="es-ES" dirty="0" err="1"/>
              <a:t>switches</a:t>
            </a:r>
            <a:r>
              <a:rPr lang="es-ES" dirty="0"/>
              <a:t> para Data Center, Cisco </a:t>
            </a:r>
            <a:r>
              <a:rPr lang="es-ES" dirty="0" err="1"/>
              <a:t>Nexus</a:t>
            </a:r>
            <a:r>
              <a:rPr lang="es-ES" dirty="0"/>
              <a:t>; la empresa </a:t>
            </a:r>
            <a:r>
              <a:rPr lang="es-ES" dirty="0" err="1"/>
              <a:t>NetApp</a:t>
            </a:r>
            <a:r>
              <a:rPr lang="es-ES" dirty="0"/>
              <a:t> con sus equipos FAS, para realizar el almacenamiento de datos y </a:t>
            </a:r>
            <a:r>
              <a:rPr lang="es-ES" dirty="0" err="1"/>
              <a:t>VMware</a:t>
            </a:r>
            <a:r>
              <a:rPr lang="es-ES" dirty="0"/>
              <a:t> con la tecnología de virtualización tanto de servidores como de aplicaciones.</a:t>
            </a:r>
            <a:endParaRPr lang="es-EC" dirty="0"/>
          </a:p>
        </p:txBody>
      </p:sp>
    </p:spTree>
    <p:extLst>
      <p:ext uri="{BB962C8B-B14F-4D97-AF65-F5344CB8AC3E}">
        <p14:creationId xmlns:p14="http://schemas.microsoft.com/office/powerpoint/2010/main" val="3631899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632756"/>
          </a:xfrm>
        </p:spPr>
        <p:txBody>
          <a:bodyPr/>
          <a:lstStyle/>
          <a:p>
            <a:pPr algn="ctr"/>
            <a:r>
              <a:rPr lang="es-ES" sz="2800" dirty="0" smtClean="0"/>
              <a:t>VSAN</a:t>
            </a:r>
            <a:endParaRPr lang="es-ES" dirty="0"/>
          </a:p>
        </p:txBody>
      </p:sp>
      <p:pic>
        <p:nvPicPr>
          <p:cNvPr id="6" name="Marcador de contenido 5" descr="http://www.cisco.com/image/gif/paws/116188/116188-configure-fcoe-04.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943" y="1916832"/>
            <a:ext cx="6192114" cy="4201111"/>
          </a:xfrm>
          <a:prstGeom prst="rect">
            <a:avLst/>
          </a:prstGeom>
          <a:noFill/>
          <a:ln>
            <a:noFill/>
          </a:ln>
        </p:spPr>
      </p:pic>
    </p:spTree>
    <p:extLst>
      <p:ext uri="{BB962C8B-B14F-4D97-AF65-F5344CB8AC3E}">
        <p14:creationId xmlns:p14="http://schemas.microsoft.com/office/powerpoint/2010/main" val="297259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420" y="878207"/>
            <a:ext cx="8229600" cy="571500"/>
          </a:xfrm>
        </p:spPr>
        <p:txBody>
          <a:bodyPr/>
          <a:lstStyle/>
          <a:p>
            <a:pPr algn="ctr"/>
            <a:r>
              <a:rPr lang="es-ES" sz="2800" dirty="0"/>
              <a:t>WWNN</a:t>
            </a:r>
            <a:endParaRPr lang="es-ES" dirty="0"/>
          </a:p>
        </p:txBody>
      </p:sp>
      <p:sp>
        <p:nvSpPr>
          <p:cNvPr id="3" name="Marcador de contenido 2"/>
          <p:cNvSpPr>
            <a:spLocks noGrp="1"/>
          </p:cNvSpPr>
          <p:nvPr>
            <p:ph idx="1"/>
          </p:nvPr>
        </p:nvSpPr>
        <p:spPr>
          <a:xfrm>
            <a:off x="498963" y="1557537"/>
            <a:ext cx="8229600" cy="1427347"/>
          </a:xfrm>
        </p:spPr>
        <p:txBody>
          <a:bodyPr>
            <a:normAutofit/>
          </a:bodyPr>
          <a:lstStyle/>
          <a:p>
            <a:pPr marL="0" indent="0" algn="just">
              <a:buNone/>
            </a:pPr>
            <a:r>
              <a:rPr lang="es-ES" sz="1800" dirty="0" smtClean="0"/>
              <a:t>Es un identificador a nivel mundial asignado a un dispositivo, es equivalente a un número de serie de un equipo.</a:t>
            </a:r>
          </a:p>
          <a:p>
            <a:pPr marL="0" indent="0" algn="just">
              <a:buNone/>
            </a:pPr>
            <a:endParaRPr lang="es-ES" sz="2400" dirty="0"/>
          </a:p>
        </p:txBody>
      </p:sp>
      <p:sp>
        <p:nvSpPr>
          <p:cNvPr id="6" name="Título 1"/>
          <p:cNvSpPr txBox="1">
            <a:spLocks/>
          </p:cNvSpPr>
          <p:nvPr/>
        </p:nvSpPr>
        <p:spPr>
          <a:xfrm>
            <a:off x="475420" y="25743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S" sz="2800" i="1" dirty="0" smtClean="0"/>
              <a:t>WWPN</a:t>
            </a:r>
            <a:endParaRPr lang="es-ES" sz="2800" dirty="0"/>
          </a:p>
        </p:txBody>
      </p:sp>
      <p:sp>
        <p:nvSpPr>
          <p:cNvPr id="7" name="Marcador de contenido 2"/>
          <p:cNvSpPr txBox="1">
            <a:spLocks/>
          </p:cNvSpPr>
          <p:nvPr/>
        </p:nvSpPr>
        <p:spPr>
          <a:xfrm>
            <a:off x="444425" y="3933056"/>
            <a:ext cx="8229600" cy="14401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s-ES" sz="1800" dirty="0" smtClean="0"/>
              <a:t>Es un identificador a nivel mundial asignado a un puerto de Fibre Channel, equivalente a una MAC en LAN</a:t>
            </a:r>
          </a:p>
          <a:p>
            <a:pPr marL="0" indent="0" algn="just">
              <a:buFont typeface="Arial" panose="020B0604020202020204" pitchFamily="34" charset="0"/>
              <a:buNone/>
            </a:pPr>
            <a:endParaRPr lang="es-ES" sz="1800" dirty="0"/>
          </a:p>
        </p:txBody>
      </p:sp>
    </p:spTree>
    <p:extLst>
      <p:ext uri="{BB962C8B-B14F-4D97-AF65-F5344CB8AC3E}">
        <p14:creationId xmlns:p14="http://schemas.microsoft.com/office/powerpoint/2010/main" val="255439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i="1" dirty="0"/>
              <a:t>vHBA </a:t>
            </a:r>
            <a:r>
              <a:rPr lang="es-ES" i="1" dirty="0" err="1" smtClean="0"/>
              <a:t>Templates</a:t>
            </a:r>
            <a:endParaRPr lang="es-ES" dirty="0"/>
          </a:p>
        </p:txBody>
      </p:sp>
      <p:pic>
        <p:nvPicPr>
          <p:cNvPr id="5" name="Marcador de contenido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666919" y="1916832"/>
            <a:ext cx="7807780" cy="41611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6349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Configuraciones del Equipamiento</a:t>
            </a:r>
            <a:endParaRPr lang="es-ES" dirty="0"/>
          </a:p>
        </p:txBody>
      </p:sp>
      <p:pic>
        <p:nvPicPr>
          <p:cNvPr id="5" name="Marcador de contenido 4"/>
          <p:cNvPicPr>
            <a:picLocks noGrp="1" noChangeAspect="1"/>
          </p:cNvPicPr>
          <p:nvPr>
            <p:ph idx="1"/>
          </p:nvPr>
        </p:nvPicPr>
        <p:blipFill rotWithShape="1">
          <a:blip r:embed="rId3">
            <a:extLst>
              <a:ext uri="{28A0092B-C50C-407E-A947-70E740481C1C}">
                <a14:useLocalDpi xmlns:a14="http://schemas.microsoft.com/office/drawing/2010/main" val="0"/>
              </a:ext>
            </a:extLst>
          </a:blip>
          <a:srcRect l="-1" r="26907" b="29813"/>
          <a:stretch/>
        </p:blipFill>
        <p:spPr bwMode="auto">
          <a:xfrm>
            <a:off x="813688" y="2130035"/>
            <a:ext cx="7514241" cy="40566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865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i="1" dirty="0"/>
              <a:t>Configuración de Políticas de Disco Local </a:t>
            </a:r>
            <a:endParaRPr lang="es-ES" dirty="0"/>
          </a:p>
        </p:txBody>
      </p:sp>
      <p:sp>
        <p:nvSpPr>
          <p:cNvPr id="3" name="Marcador de contenido 2"/>
          <p:cNvSpPr>
            <a:spLocks noGrp="1"/>
          </p:cNvSpPr>
          <p:nvPr>
            <p:ph idx="1"/>
          </p:nvPr>
        </p:nvSpPr>
        <p:spPr/>
        <p:txBody>
          <a:bodyPr/>
          <a:lstStyle/>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422698832"/>
              </p:ext>
            </p:extLst>
          </p:nvPr>
        </p:nvGraphicFramePr>
        <p:xfrm>
          <a:off x="595627" y="2924944"/>
          <a:ext cx="8064896" cy="2438400"/>
        </p:xfrm>
        <a:graphic>
          <a:graphicData uri="http://schemas.openxmlformats.org/drawingml/2006/table">
            <a:tbl>
              <a:tblPr firstRow="1" firstCol="1" bandRow="1">
                <a:tableStyleId>{93296810-A885-4BE3-A3E7-6D5BEEA58F35}</a:tableStyleId>
              </a:tblPr>
              <a:tblGrid>
                <a:gridCol w="1656184"/>
                <a:gridCol w="2952328"/>
                <a:gridCol w="3456384"/>
              </a:tblGrid>
              <a:tr h="165064">
                <a:tc gridSpan="3">
                  <a:txBody>
                    <a:bodyPr/>
                    <a:lstStyle/>
                    <a:p>
                      <a:pPr indent="0" algn="ctr">
                        <a:lnSpc>
                          <a:spcPct val="100000"/>
                        </a:lnSpc>
                        <a:spcAft>
                          <a:spcPts val="0"/>
                        </a:spcAft>
                      </a:pPr>
                      <a:r>
                        <a:rPr lang="es-ES" sz="1600" dirty="0"/>
                        <a:t>Local Disk </a:t>
                      </a:r>
                      <a:r>
                        <a:rPr lang="es-ES" sz="1600" dirty="0" err="1"/>
                        <a:t>Config</a:t>
                      </a:r>
                      <a:r>
                        <a:rPr lang="es-ES" sz="1600" dirty="0"/>
                        <a:t> </a:t>
                      </a:r>
                      <a:r>
                        <a:rPr lang="es-ES" sz="1600" dirty="0" err="1"/>
                        <a:t>Policies</a:t>
                      </a:r>
                      <a:endParaRPr lang="es-ES" sz="1600" dirty="0"/>
                    </a:p>
                  </a:txBody>
                  <a:tcPr marL="68580" marR="68580" marT="0" marB="0" anchor="ctr"/>
                </a:tc>
                <a:tc hMerge="1">
                  <a:txBody>
                    <a:bodyPr/>
                    <a:lstStyle/>
                    <a:p>
                      <a:endParaRPr lang="es-ES"/>
                    </a:p>
                  </a:txBody>
                  <a:tcPr/>
                </a:tc>
                <a:tc hMerge="1">
                  <a:txBody>
                    <a:bodyPr/>
                    <a:lstStyle/>
                    <a:p>
                      <a:endParaRPr lang="es-ES"/>
                    </a:p>
                  </a:txBody>
                  <a:tcPr/>
                </a:tc>
              </a:tr>
              <a:tr h="165064">
                <a:tc>
                  <a:txBody>
                    <a:bodyPr/>
                    <a:lstStyle/>
                    <a:p>
                      <a:pPr indent="0" algn="ctr">
                        <a:lnSpc>
                          <a:spcPct val="100000"/>
                        </a:lnSpc>
                        <a:spcAft>
                          <a:spcPts val="0"/>
                        </a:spcAft>
                      </a:pPr>
                      <a:r>
                        <a:rPr lang="es-ES" sz="1600"/>
                        <a:t>Nombre</a:t>
                      </a:r>
                    </a:p>
                  </a:txBody>
                  <a:tcPr marL="68580" marR="68580" marT="0" marB="0" anchor="ctr"/>
                </a:tc>
                <a:tc>
                  <a:txBody>
                    <a:bodyPr/>
                    <a:lstStyle/>
                    <a:p>
                      <a:pPr indent="0" algn="ctr">
                        <a:lnSpc>
                          <a:spcPct val="100000"/>
                        </a:lnSpc>
                        <a:spcAft>
                          <a:spcPts val="0"/>
                        </a:spcAft>
                      </a:pPr>
                      <a:r>
                        <a:rPr lang="es-ES" sz="1600"/>
                        <a:t>Tipo</a:t>
                      </a:r>
                    </a:p>
                  </a:txBody>
                  <a:tcPr marL="68580" marR="68580" marT="0" marB="0" anchor="ctr"/>
                </a:tc>
                <a:tc>
                  <a:txBody>
                    <a:bodyPr/>
                    <a:lstStyle/>
                    <a:p>
                      <a:pPr indent="0" algn="ctr">
                        <a:lnSpc>
                          <a:spcPct val="100000"/>
                        </a:lnSpc>
                        <a:spcAft>
                          <a:spcPts val="0"/>
                        </a:spcAft>
                      </a:pPr>
                      <a:r>
                        <a:rPr lang="es-ES" sz="1600"/>
                        <a:t>Descripción</a:t>
                      </a:r>
                    </a:p>
                  </a:txBody>
                  <a:tcPr marL="68580" marR="68580" marT="0" marB="0" anchor="ctr"/>
                </a:tc>
              </a:tr>
              <a:tr h="165064">
                <a:tc>
                  <a:txBody>
                    <a:bodyPr/>
                    <a:lstStyle/>
                    <a:p>
                      <a:pPr indent="0" algn="l">
                        <a:lnSpc>
                          <a:spcPct val="100000"/>
                        </a:lnSpc>
                        <a:spcAft>
                          <a:spcPts val="0"/>
                        </a:spcAft>
                      </a:pPr>
                      <a:r>
                        <a:rPr lang="es-ES" sz="1600"/>
                        <a:t>Puntonet-NoHD</a:t>
                      </a:r>
                    </a:p>
                  </a:txBody>
                  <a:tcPr marL="68580" marR="68580" marT="0" marB="0" anchor="ctr"/>
                </a:tc>
                <a:tc>
                  <a:txBody>
                    <a:bodyPr/>
                    <a:lstStyle/>
                    <a:p>
                      <a:pPr indent="0" algn="l">
                        <a:lnSpc>
                          <a:spcPct val="100000"/>
                        </a:lnSpc>
                        <a:spcAft>
                          <a:spcPts val="0"/>
                        </a:spcAft>
                      </a:pPr>
                      <a:r>
                        <a:rPr lang="es-ES" sz="1600"/>
                        <a:t>No Local Storage</a:t>
                      </a:r>
                    </a:p>
                  </a:txBody>
                  <a:tcPr marL="68580" marR="68580" marT="0" marB="0" anchor="ctr"/>
                </a:tc>
                <a:tc>
                  <a:txBody>
                    <a:bodyPr/>
                    <a:lstStyle/>
                    <a:p>
                      <a:pPr indent="0" algn="l">
                        <a:lnSpc>
                          <a:spcPct val="100000"/>
                        </a:lnSpc>
                        <a:spcAft>
                          <a:spcPts val="0"/>
                        </a:spcAft>
                      </a:pPr>
                      <a:r>
                        <a:rPr lang="es-ES" sz="1600"/>
                        <a:t>Usada para servers sin HD</a:t>
                      </a:r>
                    </a:p>
                  </a:txBody>
                  <a:tcPr marL="68580" marR="68580" marT="0" marB="0" anchor="ctr"/>
                </a:tc>
              </a:tr>
              <a:tr h="165064">
                <a:tc>
                  <a:txBody>
                    <a:bodyPr/>
                    <a:lstStyle/>
                    <a:p>
                      <a:pPr indent="0" algn="l">
                        <a:lnSpc>
                          <a:spcPct val="100000"/>
                        </a:lnSpc>
                        <a:spcAft>
                          <a:spcPts val="0"/>
                        </a:spcAft>
                      </a:pPr>
                      <a:r>
                        <a:rPr lang="es-ES" sz="1600"/>
                        <a:t>Puntonet-NoRaid</a:t>
                      </a:r>
                    </a:p>
                  </a:txBody>
                  <a:tcPr marL="68580" marR="68580" marT="0" marB="0" anchor="ctr"/>
                </a:tc>
                <a:tc>
                  <a:txBody>
                    <a:bodyPr/>
                    <a:lstStyle/>
                    <a:p>
                      <a:pPr indent="0" algn="l">
                        <a:lnSpc>
                          <a:spcPct val="100000"/>
                        </a:lnSpc>
                        <a:spcAft>
                          <a:spcPts val="0"/>
                        </a:spcAft>
                      </a:pPr>
                      <a:r>
                        <a:rPr lang="es-ES" sz="1600"/>
                        <a:t>No RAID</a:t>
                      </a:r>
                    </a:p>
                  </a:txBody>
                  <a:tcPr marL="68580" marR="68580" marT="0" marB="0" anchor="ctr"/>
                </a:tc>
                <a:tc>
                  <a:txBody>
                    <a:bodyPr/>
                    <a:lstStyle/>
                    <a:p>
                      <a:pPr indent="0" algn="l">
                        <a:lnSpc>
                          <a:spcPct val="100000"/>
                        </a:lnSpc>
                        <a:spcAft>
                          <a:spcPts val="0"/>
                        </a:spcAft>
                      </a:pPr>
                      <a:r>
                        <a:rPr lang="es-ES" sz="1600"/>
                        <a:t>Usada para servers sin RAID</a:t>
                      </a:r>
                    </a:p>
                  </a:txBody>
                  <a:tcPr marL="68580" marR="68580" marT="0" marB="0" anchor="ctr"/>
                </a:tc>
              </a:tr>
              <a:tr h="165064">
                <a:tc>
                  <a:txBody>
                    <a:bodyPr/>
                    <a:lstStyle/>
                    <a:p>
                      <a:pPr indent="0" algn="l">
                        <a:lnSpc>
                          <a:spcPct val="100000"/>
                        </a:lnSpc>
                        <a:spcAft>
                          <a:spcPts val="0"/>
                        </a:spcAft>
                      </a:pPr>
                      <a:r>
                        <a:rPr lang="es-ES" sz="1600"/>
                        <a:t>Puntonet-Raid0</a:t>
                      </a:r>
                    </a:p>
                  </a:txBody>
                  <a:tcPr marL="68580" marR="68580" marT="0" marB="0" anchor="ctr"/>
                </a:tc>
                <a:tc>
                  <a:txBody>
                    <a:bodyPr/>
                    <a:lstStyle/>
                    <a:p>
                      <a:pPr indent="0" algn="l">
                        <a:lnSpc>
                          <a:spcPct val="100000"/>
                        </a:lnSpc>
                        <a:spcAft>
                          <a:spcPts val="0"/>
                        </a:spcAft>
                      </a:pPr>
                      <a:r>
                        <a:rPr lang="es-ES" sz="1600"/>
                        <a:t>RAID 0 Striped</a:t>
                      </a:r>
                    </a:p>
                  </a:txBody>
                  <a:tcPr marL="68580" marR="68580" marT="0" marB="0" anchor="ctr"/>
                </a:tc>
                <a:tc>
                  <a:txBody>
                    <a:bodyPr/>
                    <a:lstStyle/>
                    <a:p>
                      <a:pPr indent="0" algn="l">
                        <a:lnSpc>
                          <a:spcPct val="100000"/>
                        </a:lnSpc>
                        <a:spcAft>
                          <a:spcPts val="0"/>
                        </a:spcAft>
                      </a:pPr>
                      <a:r>
                        <a:rPr lang="es-ES" sz="1600"/>
                        <a:t>RAID 0 Usada para servers con 2 HD</a:t>
                      </a:r>
                    </a:p>
                  </a:txBody>
                  <a:tcPr marL="68580" marR="68580" marT="0" marB="0" anchor="ctr"/>
                </a:tc>
              </a:tr>
              <a:tr h="165064">
                <a:tc>
                  <a:txBody>
                    <a:bodyPr/>
                    <a:lstStyle/>
                    <a:p>
                      <a:pPr indent="0" algn="l">
                        <a:lnSpc>
                          <a:spcPct val="100000"/>
                        </a:lnSpc>
                        <a:spcAft>
                          <a:spcPts val="0"/>
                        </a:spcAft>
                      </a:pPr>
                      <a:r>
                        <a:rPr lang="es-ES" sz="1600"/>
                        <a:t>Puntonet-Raid1</a:t>
                      </a:r>
                    </a:p>
                  </a:txBody>
                  <a:tcPr marL="68580" marR="68580" marT="0" marB="0" anchor="ctr"/>
                </a:tc>
                <a:tc>
                  <a:txBody>
                    <a:bodyPr/>
                    <a:lstStyle/>
                    <a:p>
                      <a:pPr indent="0" algn="l">
                        <a:lnSpc>
                          <a:spcPct val="100000"/>
                        </a:lnSpc>
                        <a:spcAft>
                          <a:spcPts val="0"/>
                        </a:spcAft>
                      </a:pPr>
                      <a:r>
                        <a:rPr lang="es-ES" sz="1600"/>
                        <a:t>RAID 1 Mirrored</a:t>
                      </a:r>
                    </a:p>
                  </a:txBody>
                  <a:tcPr marL="68580" marR="68580" marT="0" marB="0" anchor="ctr"/>
                </a:tc>
                <a:tc>
                  <a:txBody>
                    <a:bodyPr/>
                    <a:lstStyle/>
                    <a:p>
                      <a:pPr indent="0" algn="l">
                        <a:lnSpc>
                          <a:spcPct val="100000"/>
                        </a:lnSpc>
                        <a:spcAft>
                          <a:spcPts val="0"/>
                        </a:spcAft>
                      </a:pPr>
                      <a:r>
                        <a:rPr lang="en-US" sz="1600"/>
                        <a:t>RAID 1 Mirroring Servers con 2 HD</a:t>
                      </a:r>
                      <a:endParaRPr lang="es-ES" sz="1600"/>
                    </a:p>
                  </a:txBody>
                  <a:tcPr marL="68580" marR="68580" marT="0" marB="0" anchor="ctr"/>
                </a:tc>
              </a:tr>
              <a:tr h="165064">
                <a:tc>
                  <a:txBody>
                    <a:bodyPr/>
                    <a:lstStyle/>
                    <a:p>
                      <a:pPr indent="0" algn="l">
                        <a:lnSpc>
                          <a:spcPct val="100000"/>
                        </a:lnSpc>
                        <a:spcAft>
                          <a:spcPts val="0"/>
                        </a:spcAft>
                      </a:pPr>
                      <a:r>
                        <a:rPr lang="es-ES" sz="1600"/>
                        <a:t>Puntonet-Raid10</a:t>
                      </a:r>
                    </a:p>
                  </a:txBody>
                  <a:tcPr marL="68580" marR="68580" marT="0" marB="0" anchor="ctr"/>
                </a:tc>
                <a:tc>
                  <a:txBody>
                    <a:bodyPr/>
                    <a:lstStyle/>
                    <a:p>
                      <a:pPr indent="0" algn="l">
                        <a:lnSpc>
                          <a:spcPct val="100000"/>
                        </a:lnSpc>
                        <a:spcAft>
                          <a:spcPts val="0"/>
                        </a:spcAft>
                      </a:pPr>
                      <a:r>
                        <a:rPr lang="es-ES" sz="1600"/>
                        <a:t>RAID 10 Mirrored And Striped</a:t>
                      </a:r>
                    </a:p>
                  </a:txBody>
                  <a:tcPr marL="68580" marR="68580" marT="0" marB="0" anchor="ctr"/>
                </a:tc>
                <a:tc>
                  <a:txBody>
                    <a:bodyPr/>
                    <a:lstStyle/>
                    <a:p>
                      <a:pPr indent="0" algn="l">
                        <a:lnSpc>
                          <a:spcPct val="100000"/>
                        </a:lnSpc>
                        <a:spcAft>
                          <a:spcPts val="0"/>
                        </a:spcAft>
                      </a:pPr>
                      <a:r>
                        <a:rPr lang="es-ES" sz="1600" dirty="0"/>
                        <a:t>RAID 10 Usada para servers con 4 HD</a:t>
                      </a:r>
                    </a:p>
                  </a:txBody>
                  <a:tcPr marL="68580" marR="68580" marT="0" marB="0" anchor="ctr"/>
                </a:tc>
              </a:tr>
              <a:tr h="165064">
                <a:tc>
                  <a:txBody>
                    <a:bodyPr/>
                    <a:lstStyle/>
                    <a:p>
                      <a:pPr indent="0" algn="l">
                        <a:lnSpc>
                          <a:spcPct val="100000"/>
                        </a:lnSpc>
                        <a:spcAft>
                          <a:spcPts val="0"/>
                        </a:spcAft>
                      </a:pPr>
                      <a:r>
                        <a:rPr lang="es-ES" sz="1600"/>
                        <a:t>Puntonet-Raid5</a:t>
                      </a:r>
                    </a:p>
                  </a:txBody>
                  <a:tcPr marL="68580" marR="68580" marT="0" marB="0" anchor="ctr"/>
                </a:tc>
                <a:tc>
                  <a:txBody>
                    <a:bodyPr/>
                    <a:lstStyle/>
                    <a:p>
                      <a:pPr indent="0" algn="l">
                        <a:lnSpc>
                          <a:spcPct val="100000"/>
                        </a:lnSpc>
                        <a:spcAft>
                          <a:spcPts val="0"/>
                        </a:spcAft>
                      </a:pPr>
                      <a:r>
                        <a:rPr lang="es-ES" sz="1600"/>
                        <a:t>RAID 5 Striped Parity</a:t>
                      </a:r>
                    </a:p>
                  </a:txBody>
                  <a:tcPr marL="68580" marR="68580" marT="0" marB="0" anchor="ctr"/>
                </a:tc>
                <a:tc>
                  <a:txBody>
                    <a:bodyPr/>
                    <a:lstStyle/>
                    <a:p>
                      <a:pPr indent="0" algn="l">
                        <a:lnSpc>
                          <a:spcPct val="100000"/>
                        </a:lnSpc>
                        <a:spcAft>
                          <a:spcPts val="0"/>
                        </a:spcAft>
                      </a:pPr>
                      <a:r>
                        <a:rPr lang="es-ES" sz="1600"/>
                        <a:t>RAID 5 Usada para servers con 4 HD</a:t>
                      </a:r>
                    </a:p>
                  </a:txBody>
                  <a:tcPr marL="68580" marR="68580" marT="0" marB="0" anchor="ctr"/>
                </a:tc>
              </a:tr>
              <a:tr h="165064">
                <a:tc>
                  <a:txBody>
                    <a:bodyPr/>
                    <a:lstStyle/>
                    <a:p>
                      <a:pPr indent="0" algn="l">
                        <a:lnSpc>
                          <a:spcPct val="100000"/>
                        </a:lnSpc>
                        <a:spcAft>
                          <a:spcPts val="0"/>
                        </a:spcAft>
                      </a:pPr>
                      <a:r>
                        <a:rPr lang="es-ES" sz="1600"/>
                        <a:t>Puntonet-Raid6</a:t>
                      </a:r>
                    </a:p>
                  </a:txBody>
                  <a:tcPr marL="68580" marR="68580" marT="0" marB="0" anchor="ctr"/>
                </a:tc>
                <a:tc>
                  <a:txBody>
                    <a:bodyPr/>
                    <a:lstStyle/>
                    <a:p>
                      <a:pPr indent="0" algn="l">
                        <a:lnSpc>
                          <a:spcPct val="100000"/>
                        </a:lnSpc>
                        <a:spcAft>
                          <a:spcPts val="0"/>
                        </a:spcAft>
                      </a:pPr>
                      <a:r>
                        <a:rPr lang="es-ES" sz="1600"/>
                        <a:t>RAID 6 Striped Dual Parity</a:t>
                      </a:r>
                    </a:p>
                  </a:txBody>
                  <a:tcPr marL="68580" marR="68580" marT="0" marB="0" anchor="ctr"/>
                </a:tc>
                <a:tc>
                  <a:txBody>
                    <a:bodyPr/>
                    <a:lstStyle/>
                    <a:p>
                      <a:pPr indent="0" algn="l">
                        <a:lnSpc>
                          <a:spcPct val="100000"/>
                        </a:lnSpc>
                        <a:spcAft>
                          <a:spcPts val="0"/>
                        </a:spcAft>
                      </a:pPr>
                      <a:r>
                        <a:rPr lang="es-ES" sz="1600"/>
                        <a:t>RAID 6 Usada para servers con 4 HD</a:t>
                      </a:r>
                    </a:p>
                  </a:txBody>
                  <a:tcPr marL="68580" marR="68580" marT="0" marB="0" anchor="ctr"/>
                </a:tc>
              </a:tr>
              <a:tr h="165064">
                <a:tc>
                  <a:txBody>
                    <a:bodyPr/>
                    <a:lstStyle/>
                    <a:p>
                      <a:pPr indent="0" algn="l">
                        <a:lnSpc>
                          <a:spcPct val="100000"/>
                        </a:lnSpc>
                        <a:spcAft>
                          <a:spcPts val="0"/>
                        </a:spcAft>
                      </a:pPr>
                      <a:r>
                        <a:rPr lang="es-ES" sz="1600"/>
                        <a:t>default</a:t>
                      </a:r>
                    </a:p>
                  </a:txBody>
                  <a:tcPr marL="68580" marR="68580" marT="0" marB="0" anchor="ctr"/>
                </a:tc>
                <a:tc>
                  <a:txBody>
                    <a:bodyPr/>
                    <a:lstStyle/>
                    <a:p>
                      <a:pPr indent="0" algn="l">
                        <a:lnSpc>
                          <a:spcPct val="100000"/>
                        </a:lnSpc>
                        <a:spcAft>
                          <a:spcPts val="0"/>
                        </a:spcAft>
                      </a:pPr>
                      <a:r>
                        <a:rPr lang="es-ES" sz="1600"/>
                        <a:t>Any Coniguration</a:t>
                      </a:r>
                    </a:p>
                  </a:txBody>
                  <a:tcPr marL="68580" marR="68580" marT="0" marB="0" anchor="ctr"/>
                </a:tc>
                <a:tc>
                  <a:txBody>
                    <a:bodyPr/>
                    <a:lstStyle/>
                    <a:p>
                      <a:pPr indent="0" algn="l">
                        <a:lnSpc>
                          <a:spcPct val="100000"/>
                        </a:lnSpc>
                        <a:spcAft>
                          <a:spcPts val="0"/>
                        </a:spcAft>
                      </a:pPr>
                      <a:r>
                        <a:rPr lang="es-ES" sz="1600" dirty="0"/>
                        <a:t>Default</a:t>
                      </a:r>
                    </a:p>
                  </a:txBody>
                  <a:tcPr marL="68580" marR="68580" marT="0" marB="0" anchor="ctr"/>
                </a:tc>
              </a:tr>
            </a:tbl>
          </a:graphicData>
        </a:graphic>
      </p:graphicFrame>
    </p:spTree>
    <p:extLst>
      <p:ext uri="{BB962C8B-B14F-4D97-AF65-F5344CB8AC3E}">
        <p14:creationId xmlns:p14="http://schemas.microsoft.com/office/powerpoint/2010/main" val="145928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04664"/>
            <a:ext cx="5698976" cy="5976664"/>
          </a:xfrm>
        </p:spPr>
        <p:txBody>
          <a:bodyPr>
            <a:normAutofit fontScale="77500" lnSpcReduction="20000"/>
          </a:bodyPr>
          <a:lstStyle/>
          <a:p>
            <a:pPr marL="0" indent="0">
              <a:buNone/>
            </a:pPr>
            <a:r>
              <a:rPr lang="es-ES" dirty="0"/>
              <a:t>El RAID 0 distribuye la información equitativamente entre dos o más </a:t>
            </a:r>
            <a:r>
              <a:rPr lang="es-ES" dirty="0" smtClean="0"/>
              <a:t>discos.</a:t>
            </a:r>
            <a:endParaRPr lang="es-ES" dirty="0"/>
          </a:p>
          <a:p>
            <a:pPr marL="0" indent="0">
              <a:buNone/>
            </a:pPr>
            <a:r>
              <a:rPr lang="es-ES" dirty="0"/>
              <a:t> </a:t>
            </a:r>
          </a:p>
          <a:p>
            <a:pPr marL="0" indent="0">
              <a:buNone/>
            </a:pPr>
            <a:r>
              <a:rPr lang="es-ES" dirty="0"/>
              <a:t>El RAID 1 genera una copia exacta de un conjunto de datos en dos o más discos.  </a:t>
            </a:r>
            <a:endParaRPr lang="es-ES" dirty="0" smtClean="0"/>
          </a:p>
          <a:p>
            <a:pPr marL="0" indent="0">
              <a:buNone/>
            </a:pPr>
            <a:endParaRPr lang="es-ES" dirty="0"/>
          </a:p>
          <a:p>
            <a:pPr marL="0" indent="0">
              <a:buNone/>
            </a:pPr>
            <a:r>
              <a:rPr lang="es-ES" dirty="0"/>
              <a:t>El RAID 10, también conocido como RAID 1+0 es una división de espejos y distribución equitativa de la información con otro grupo de espejos.</a:t>
            </a:r>
          </a:p>
          <a:p>
            <a:pPr marL="0" indent="0">
              <a:buNone/>
            </a:pPr>
            <a:r>
              <a:rPr lang="es-ES" dirty="0"/>
              <a:t> </a:t>
            </a:r>
          </a:p>
          <a:p>
            <a:pPr marL="0" indent="0">
              <a:buNone/>
            </a:pPr>
            <a:r>
              <a:rPr lang="es-ES" dirty="0"/>
              <a:t>El RAID 5 divide la información a nivel de bloques, se genera y reparte la información de paridad entre todos los discos miembros del conjunto.</a:t>
            </a:r>
          </a:p>
          <a:p>
            <a:pPr marL="0" indent="0">
              <a:buNone/>
            </a:pPr>
            <a:r>
              <a:rPr lang="es-ES" dirty="0"/>
              <a:t> </a:t>
            </a:r>
          </a:p>
          <a:p>
            <a:pPr marL="0" indent="0">
              <a:buNone/>
            </a:pPr>
            <a:r>
              <a:rPr lang="es-ES" dirty="0"/>
              <a:t>El RAID 6 </a:t>
            </a:r>
            <a:r>
              <a:rPr lang="es-ES" dirty="0" smtClean="0"/>
              <a:t>divide </a:t>
            </a:r>
            <a:r>
              <a:rPr lang="es-ES" dirty="0"/>
              <a:t>los datos a nivel de bloques y distribuye </a:t>
            </a:r>
            <a:r>
              <a:rPr lang="es-ES" dirty="0" smtClean="0"/>
              <a:t>dos </a:t>
            </a:r>
            <a:r>
              <a:rPr lang="es-ES" dirty="0"/>
              <a:t>bloques de paridad entre todos los discos del RAID</a:t>
            </a:r>
            <a:r>
              <a:rPr lang="es-ES" dirty="0" smtClean="0"/>
              <a:t>.</a:t>
            </a:r>
            <a:endParaRPr lang="es-ES"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04664"/>
            <a:ext cx="2448272" cy="1750348"/>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284984"/>
            <a:ext cx="2331810" cy="1430883"/>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831" y="4982918"/>
            <a:ext cx="2809649" cy="1398410"/>
          </a:xfrm>
          <a:prstGeom prst="rect">
            <a:avLst/>
          </a:prstGeom>
        </p:spPr>
      </p:pic>
    </p:spTree>
    <p:extLst>
      <p:ext uri="{BB962C8B-B14F-4D97-AF65-F5344CB8AC3E}">
        <p14:creationId xmlns:p14="http://schemas.microsoft.com/office/powerpoint/2010/main" val="3214629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i="1" dirty="0"/>
              <a:t>Políticas de Mantenimiento </a:t>
            </a:r>
            <a:endParaRPr lang="es-ES" dirty="0"/>
          </a:p>
        </p:txBody>
      </p:sp>
      <p:pic>
        <p:nvPicPr>
          <p:cNvPr id="5" name="Marcador de contenido 4"/>
          <p:cNvPicPr>
            <a:picLocks noGrp="1"/>
          </p:cNvPicPr>
          <p:nvPr>
            <p:ph idx="1"/>
          </p:nvPr>
        </p:nvPicPr>
        <p:blipFill rotWithShape="1">
          <a:blip r:embed="rId3" cstate="print">
            <a:extLst>
              <a:ext uri="{28A0092B-C50C-407E-A947-70E740481C1C}">
                <a14:useLocalDpi xmlns:a14="http://schemas.microsoft.com/office/drawing/2010/main" val="0"/>
              </a:ext>
            </a:extLst>
          </a:blip>
          <a:srcRect r="28788" b="36634"/>
          <a:stretch/>
        </p:blipFill>
        <p:spPr bwMode="auto">
          <a:xfrm>
            <a:off x="1043608" y="2097088"/>
            <a:ext cx="7429500" cy="35232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7714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Políticas de formateo de discos</a:t>
            </a:r>
          </a:p>
        </p:txBody>
      </p:sp>
      <p:pic>
        <p:nvPicPr>
          <p:cNvPr id="5" name="Marcador de contenido 4"/>
          <p:cNvPicPr>
            <a:picLocks noGrp="1"/>
          </p:cNvPicPr>
          <p:nvPr>
            <p:ph idx="1"/>
          </p:nvPr>
        </p:nvPicPr>
        <p:blipFill rotWithShape="1">
          <a:blip r:embed="rId3" cstate="print">
            <a:extLst>
              <a:ext uri="{28A0092B-C50C-407E-A947-70E740481C1C}">
                <a14:useLocalDpi xmlns:a14="http://schemas.microsoft.com/office/drawing/2010/main" val="0"/>
              </a:ext>
            </a:extLst>
          </a:blip>
          <a:srcRect l="21112" t="7397" r="22210" b="63072"/>
          <a:stretch/>
        </p:blipFill>
        <p:spPr bwMode="auto">
          <a:xfrm>
            <a:off x="883579" y="2636912"/>
            <a:ext cx="7374460" cy="21602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4579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1143000"/>
          </a:xfrm>
        </p:spPr>
        <p:txBody>
          <a:bodyPr>
            <a:normAutofit/>
          </a:bodyPr>
          <a:lstStyle/>
          <a:p>
            <a:pPr algn="ctr"/>
            <a:r>
              <a:rPr lang="es-ES" sz="2800" dirty="0" smtClean="0"/>
              <a:t>Políticas de Arranque</a:t>
            </a:r>
            <a:endParaRPr lang="es-ES" sz="2800" dirty="0"/>
          </a:p>
        </p:txBody>
      </p:sp>
      <p:pic>
        <p:nvPicPr>
          <p:cNvPr id="6" name="Marcador de contenido 5"/>
          <p:cNvPicPr>
            <a:picLocks noGrp="1"/>
          </p:cNvPicPr>
          <p:nvPr>
            <p:ph idx="1"/>
          </p:nvPr>
        </p:nvPicPr>
        <p:blipFill rotWithShape="1">
          <a:blip r:embed="rId3" cstate="print">
            <a:extLst>
              <a:ext uri="{28A0092B-C50C-407E-A947-70E740481C1C}">
                <a14:useLocalDpi xmlns:a14="http://schemas.microsoft.com/office/drawing/2010/main" val="0"/>
              </a:ext>
            </a:extLst>
          </a:blip>
          <a:srcRect l="30647" t="50140" r="1127" b="14387"/>
          <a:stretch/>
        </p:blipFill>
        <p:spPr bwMode="auto">
          <a:xfrm>
            <a:off x="457200" y="2492896"/>
            <a:ext cx="8229600" cy="22803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6601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i="1" dirty="0"/>
              <a:t>Server Pools</a:t>
            </a:r>
            <a:endParaRPr lang="es-ES" dirty="0"/>
          </a:p>
        </p:txBody>
      </p:sp>
      <p:pic>
        <p:nvPicPr>
          <p:cNvPr id="5" name="Marcador de contenido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 t="395" r="20897" b="46300"/>
          <a:stretch/>
        </p:blipFill>
        <p:spPr bwMode="auto">
          <a:xfrm>
            <a:off x="395536" y="1916833"/>
            <a:ext cx="8233178" cy="3119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914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6060" y="692696"/>
            <a:ext cx="7429499" cy="5472608"/>
          </a:xfrm>
        </p:spPr>
        <p:txBody>
          <a:bodyPr>
            <a:normAutofit/>
          </a:bodyPr>
          <a:lstStyle/>
          <a:p>
            <a:pPr algn="just"/>
            <a:r>
              <a:rPr lang="es-ES" dirty="0"/>
              <a:t>La solución puede reducir las tareas de administración de algunos elementos automáticamente, mediante el uso de la característica más relevante de UCS como son los </a:t>
            </a:r>
            <a:r>
              <a:rPr lang="es-ES" dirty="0" err="1"/>
              <a:t>Services</a:t>
            </a:r>
            <a:r>
              <a:rPr lang="es-ES" dirty="0"/>
              <a:t> </a:t>
            </a:r>
            <a:r>
              <a:rPr lang="es-ES" dirty="0" err="1"/>
              <a:t>Profiles</a:t>
            </a:r>
            <a:r>
              <a:rPr lang="es-ES" dirty="0"/>
              <a:t>, que se tratan de perfiles lógicos con las características y funciones que se </a:t>
            </a:r>
            <a:r>
              <a:rPr lang="es-ES" dirty="0" smtClean="0"/>
              <a:t>asignarán a </a:t>
            </a:r>
            <a:r>
              <a:rPr lang="es-ES" dirty="0"/>
              <a:t>los servidores, lo que permite a los administradores ahorrar tiempo durante el aprovisionamiento de los equipos</a:t>
            </a:r>
            <a:r>
              <a:rPr lang="es-ES" dirty="0" smtClean="0"/>
              <a:t>.</a:t>
            </a:r>
          </a:p>
          <a:p>
            <a:r>
              <a:rPr lang="es-ES" dirty="0"/>
              <a:t>Proporcionando una gran flexibilidad, escalabilidad y dinamismo al negocio, incrementando así la disponibilidad de los servicios que éste disponga.</a:t>
            </a:r>
            <a:endParaRPr lang="es-EC" dirty="0"/>
          </a:p>
        </p:txBody>
      </p:sp>
    </p:spTree>
    <p:extLst>
      <p:ext uri="{BB962C8B-B14F-4D97-AF65-F5344CB8AC3E}">
        <p14:creationId xmlns:p14="http://schemas.microsoft.com/office/powerpoint/2010/main" val="3935650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i="1" dirty="0"/>
              <a:t>Server Pool </a:t>
            </a:r>
            <a:r>
              <a:rPr lang="es-ES" i="1" dirty="0" err="1"/>
              <a:t>Policies</a:t>
            </a:r>
            <a:endParaRPr lang="es-ES" dirty="0"/>
          </a:p>
        </p:txBody>
      </p:sp>
      <p:pic>
        <p:nvPicPr>
          <p:cNvPr id="5" name="Marcador de contenido 4"/>
          <p:cNvPicPr>
            <a:picLocks noGrp="1"/>
          </p:cNvPicPr>
          <p:nvPr>
            <p:ph idx="1"/>
          </p:nvPr>
        </p:nvPicPr>
        <p:blipFill rotWithShape="1">
          <a:blip r:embed="rId3" cstate="print">
            <a:extLst>
              <a:ext uri="{28A0092B-C50C-407E-A947-70E740481C1C}">
                <a14:useLocalDpi xmlns:a14="http://schemas.microsoft.com/office/drawing/2010/main" val="0"/>
              </a:ext>
            </a:extLst>
          </a:blip>
          <a:srcRect l="-251" t="-603" r="33616" b="38659"/>
          <a:stretch/>
        </p:blipFill>
        <p:spPr bwMode="auto">
          <a:xfrm>
            <a:off x="827584" y="1916832"/>
            <a:ext cx="7457579" cy="3694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7695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76672"/>
            <a:ext cx="8229600" cy="1143000"/>
          </a:xfrm>
        </p:spPr>
        <p:txBody>
          <a:bodyPr>
            <a:normAutofit/>
          </a:bodyPr>
          <a:lstStyle/>
          <a:p>
            <a:pPr algn="ctr"/>
            <a:r>
              <a:rPr lang="es-ES" sz="3200" i="1" dirty="0" err="1"/>
              <a:t>Service</a:t>
            </a:r>
            <a:r>
              <a:rPr lang="es-ES" sz="3200" i="1" dirty="0"/>
              <a:t> </a:t>
            </a:r>
            <a:r>
              <a:rPr lang="es-ES" sz="3200" i="1" dirty="0" err="1"/>
              <a:t>Profile</a:t>
            </a:r>
            <a:r>
              <a:rPr lang="es-ES" sz="3200" i="1" dirty="0"/>
              <a:t> </a:t>
            </a:r>
            <a:r>
              <a:rPr lang="es-ES" sz="3200" i="1" dirty="0" err="1"/>
              <a:t>Templates</a:t>
            </a:r>
            <a:endParaRPr lang="es-ES" sz="3200" dirty="0"/>
          </a:p>
        </p:txBody>
      </p:sp>
      <p:graphicFrame>
        <p:nvGraphicFramePr>
          <p:cNvPr id="4" name="Tabla 3"/>
          <p:cNvGraphicFramePr>
            <a:graphicFrameLocks noGrp="1"/>
          </p:cNvGraphicFramePr>
          <p:nvPr>
            <p:extLst>
              <p:ext uri="{D42A27DB-BD31-4B8C-83A1-F6EECF244321}">
                <p14:modId xmlns:p14="http://schemas.microsoft.com/office/powerpoint/2010/main" val="433319280"/>
              </p:ext>
            </p:extLst>
          </p:nvPr>
        </p:nvGraphicFramePr>
        <p:xfrm>
          <a:off x="1080658" y="1840936"/>
          <a:ext cx="6990222" cy="4632960"/>
        </p:xfrm>
        <a:graphic>
          <a:graphicData uri="http://schemas.openxmlformats.org/drawingml/2006/table">
            <a:tbl>
              <a:tblPr firstRow="1" firstCol="1" bandRow="1">
                <a:tableStyleId>{5C22544A-7EE6-4342-B048-85BDC9FD1C3A}</a:tableStyleId>
              </a:tblPr>
              <a:tblGrid>
                <a:gridCol w="3064513"/>
                <a:gridCol w="1294589"/>
                <a:gridCol w="1337929"/>
                <a:gridCol w="1293191"/>
              </a:tblGrid>
              <a:tr h="127106">
                <a:tc gridSpan="4">
                  <a:txBody>
                    <a:bodyPr/>
                    <a:lstStyle/>
                    <a:p>
                      <a:pPr indent="0" algn="ctr">
                        <a:lnSpc>
                          <a:spcPct val="100000"/>
                        </a:lnSpc>
                        <a:spcAft>
                          <a:spcPts val="0"/>
                        </a:spcAft>
                      </a:pPr>
                      <a:r>
                        <a:rPr lang="es-ES" sz="1600" kern="0">
                          <a:effectLst/>
                        </a:rPr>
                        <a:t>Service Profile Templates</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70547">
                <a:tc>
                  <a:txBody>
                    <a:bodyPr/>
                    <a:lstStyle/>
                    <a:p>
                      <a:pPr indent="0" algn="ctr">
                        <a:lnSpc>
                          <a:spcPct val="100000"/>
                        </a:lnSpc>
                        <a:spcAft>
                          <a:spcPts val="0"/>
                        </a:spcAft>
                      </a:pPr>
                      <a:r>
                        <a:rPr lang="es-ES" sz="1600" kern="0">
                          <a:effectLst/>
                        </a:rPr>
                        <a:t>Nombre</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Número de vNICs</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Número de vHBAs</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Forma de Boot</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PnetTmp-B200-ESX-2vNIC-2vHBA-HD</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Disco</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PnetTmp-B200-ESX-2vNIC-2vHBA-SAN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PnetTmp-B200-ESX-4vNIC-2vHBA-HD</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4</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Disco</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PnetTmp-B200-ESX-4vNIC-2vHBA-SAN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4</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PnetTmp-B200-WIN-2vNIC-2vHBA-HD</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Disco</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PnetTmp-B200-WIN-2vNIC-2vHBA-SAN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PnetTmp-B200-WIN-4vNIC-2vHBA-HD</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4</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Disco</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r h="127106">
                <a:tc>
                  <a:txBody>
                    <a:bodyPr/>
                    <a:lstStyle/>
                    <a:p>
                      <a:pPr indent="0" algn="ctr">
                        <a:lnSpc>
                          <a:spcPct val="100000"/>
                        </a:lnSpc>
                        <a:spcAft>
                          <a:spcPts val="0"/>
                        </a:spcAft>
                      </a:pPr>
                      <a:r>
                        <a:rPr lang="en-US" sz="1600" kern="0">
                          <a:effectLst/>
                        </a:rPr>
                        <a:t>PnetTmp-B200-WIN-4vNIC-2vHBA-SAN</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4</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a:effectLst/>
                        </a:rPr>
                        <a:t>2</a:t>
                      </a:r>
                      <a:endParaRPr lang="es-ES" sz="1100" kern="10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s-ES" sz="1600" kern="0" dirty="0">
                          <a:effectLst/>
                        </a:rPr>
                        <a:t>SAN</a:t>
                      </a:r>
                      <a:endParaRPr lang="es-ES" sz="1100" kern="100" dirty="0">
                        <a:solidFill>
                          <a:srgbClr val="365F91"/>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3791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t>Verificación de despliegue de servidores</a:t>
            </a:r>
            <a:endParaRPr lang="es-ES" dirty="0"/>
          </a:p>
        </p:txBody>
      </p:sp>
      <p:pic>
        <p:nvPicPr>
          <p:cNvPr id="4" name="Marcador de contenido 3" descr="D:\tesis\diagramas\pixeladas\figura83.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22" r="2229"/>
          <a:stretch/>
        </p:blipFill>
        <p:spPr bwMode="auto">
          <a:xfrm>
            <a:off x="1472989" y="2097088"/>
            <a:ext cx="6195639" cy="43228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1294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Costos</a:t>
            </a:r>
            <a:endParaRPr lang="es-ES" dirty="0"/>
          </a:p>
        </p:txBody>
      </p:sp>
      <p:sp>
        <p:nvSpPr>
          <p:cNvPr id="3" name="Marcador de contenido 2"/>
          <p:cNvSpPr>
            <a:spLocks noGrp="1"/>
          </p:cNvSpPr>
          <p:nvPr>
            <p:ph idx="1"/>
          </p:nvPr>
        </p:nvSpPr>
        <p:spPr/>
        <p:txBody>
          <a:bodyPr>
            <a:normAutofit fontScale="92500"/>
          </a:bodyPr>
          <a:lstStyle/>
          <a:p>
            <a:pPr algn="just"/>
            <a:r>
              <a:rPr lang="es-ES" dirty="0"/>
              <a:t>A continuación se detalla un costo aproximado de los equipos de UCS, </a:t>
            </a:r>
            <a:r>
              <a:rPr lang="es-ES" dirty="0" err="1"/>
              <a:t>Networking</a:t>
            </a:r>
            <a:r>
              <a:rPr lang="es-ES" dirty="0"/>
              <a:t> Cisco, NetApp y VMWare adquiridos por PuntoNet, cabe indicar que los costos pueden diferir de acuerdo a la cantidad de equipos que se adquieran, los componentes adicionales que se necesiten (como por ejemplo cables twinax, licencias adicionales, módulos extras), o el tipo de cliente, este último parámetro beneficia especialmente a clientes frecuentes de Cisco.</a:t>
            </a:r>
          </a:p>
        </p:txBody>
      </p:sp>
    </p:spTree>
    <p:extLst>
      <p:ext uri="{BB962C8B-B14F-4D97-AF65-F5344CB8AC3E}">
        <p14:creationId xmlns:p14="http://schemas.microsoft.com/office/powerpoint/2010/main" val="782205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noChangeAspect="1"/>
          </p:cNvGraphicFramePr>
          <p:nvPr>
            <p:ph idx="1"/>
            <p:extLst>
              <p:ext uri="{D42A27DB-BD31-4B8C-83A1-F6EECF244321}">
                <p14:modId xmlns:p14="http://schemas.microsoft.com/office/powerpoint/2010/main" val="1269528638"/>
              </p:ext>
            </p:extLst>
          </p:nvPr>
        </p:nvGraphicFramePr>
        <p:xfrm>
          <a:off x="1835696" y="980728"/>
          <a:ext cx="5832648" cy="4812030"/>
        </p:xfrm>
        <a:graphic>
          <a:graphicData uri="http://schemas.openxmlformats.org/drawingml/2006/table">
            <a:tbl>
              <a:tblPr firstRow="1" firstCol="1" bandRow="1">
                <a:tableStyleId>{93296810-A885-4BE3-A3E7-6D5BEEA58F35}</a:tableStyleId>
              </a:tblPr>
              <a:tblGrid>
                <a:gridCol w="2057400"/>
                <a:gridCol w="905272"/>
                <a:gridCol w="1368152"/>
                <a:gridCol w="1501824"/>
              </a:tblGrid>
              <a:tr h="163830">
                <a:tc>
                  <a:txBody>
                    <a:bodyPr/>
                    <a:lstStyle/>
                    <a:p>
                      <a:pPr indent="0" algn="ctr">
                        <a:lnSpc>
                          <a:spcPct val="150000"/>
                        </a:lnSpc>
                        <a:spcAft>
                          <a:spcPts val="0"/>
                        </a:spcAft>
                      </a:pPr>
                      <a:r>
                        <a:rPr lang="es-ES" sz="1400" kern="1200" dirty="0"/>
                        <a:t>DESCRIPCIÓN</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CANT.</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PU</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TOTAL</a:t>
                      </a:r>
                      <a:endParaRPr lang="es-ES" sz="1400" kern="1200">
                        <a:solidFill>
                          <a:schemeClr val="tx1"/>
                        </a:solidFill>
                        <a:latin typeface="+mn-lt"/>
                        <a:ea typeface="+mn-ea"/>
                        <a:cs typeface="+mn-cs"/>
                      </a:endParaRPr>
                    </a:p>
                  </a:txBody>
                  <a:tcPr marL="68580" marR="68580" marT="0" marB="0" anchor="ctr"/>
                </a:tc>
              </a:tr>
              <a:tr h="422275">
                <a:tc>
                  <a:txBody>
                    <a:bodyPr/>
                    <a:lstStyle/>
                    <a:p>
                      <a:pPr indent="0" algn="ctr">
                        <a:lnSpc>
                          <a:spcPct val="150000"/>
                        </a:lnSpc>
                        <a:spcAft>
                          <a:spcPts val="0"/>
                        </a:spcAft>
                      </a:pPr>
                      <a:r>
                        <a:rPr lang="en-US" sz="1400" kern="1200" dirty="0"/>
                        <a:t>SWITCH NEXUS C5548P PARA DATA CENTER</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1</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27.972,00</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27.972,00</a:t>
                      </a:r>
                      <a:endParaRPr lang="es-ES" sz="1400" kern="120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FABRIC EXTENDER - INTEGRACION SERVIDOR EXISTENTES</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4.936,23</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4.936,23</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VIRTUALIZACIÓN VMWARE</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51.800,00</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51.800,00</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CHASSIS</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14.490,00</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14.490,00</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SERVIDORES</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4</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3.154,00</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12.616,00</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FABRIC INTERCONECT</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2</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48.000,00</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96.000,00</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s-ES" sz="1400" kern="1200"/>
                        <a:t>ALMACENAMIENTO - NETAPP</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52.203,00</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52.203,00</a:t>
                      </a:r>
                      <a:endParaRPr lang="es-ES" sz="1400" kern="1200" dirty="0">
                        <a:solidFill>
                          <a:schemeClr val="tx1"/>
                        </a:solidFill>
                        <a:latin typeface="+mn-lt"/>
                        <a:ea typeface="+mn-ea"/>
                        <a:cs typeface="+mn-cs"/>
                      </a:endParaRPr>
                    </a:p>
                  </a:txBody>
                  <a:tcPr marL="68580" marR="68580" marT="0" marB="0" anchor="ctr"/>
                </a:tc>
              </a:tr>
              <a:tr h="323850">
                <a:tc>
                  <a:txBody>
                    <a:bodyPr/>
                    <a:lstStyle/>
                    <a:p>
                      <a:pPr indent="0" algn="ctr">
                        <a:lnSpc>
                          <a:spcPct val="150000"/>
                        </a:lnSpc>
                        <a:spcAft>
                          <a:spcPts val="0"/>
                        </a:spcAft>
                      </a:pPr>
                      <a:r>
                        <a:rPr lang="en-US" sz="1400" kern="1200" dirty="0"/>
                        <a:t>SW CORE - IOS  IP SERVICE</a:t>
                      </a:r>
                      <a:endParaRPr lang="es-ES" sz="14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1</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a:t>94.408,00</a:t>
                      </a:r>
                      <a:endParaRPr lang="es-ES" sz="14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es-ES" sz="1400" kern="1200" dirty="0"/>
                        <a:t>94.408,00</a:t>
                      </a:r>
                      <a:endParaRPr lang="es-ES" sz="1400" kern="1200" dirty="0">
                        <a:solidFill>
                          <a:schemeClr val="tx1"/>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3553516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Conclusión</a:t>
            </a:r>
            <a:endParaRPr lang="es-ES" dirty="0"/>
          </a:p>
        </p:txBody>
      </p:sp>
      <p:sp>
        <p:nvSpPr>
          <p:cNvPr id="3" name="Marcador de contenido 2"/>
          <p:cNvSpPr>
            <a:spLocks noGrp="1"/>
          </p:cNvSpPr>
          <p:nvPr>
            <p:ph idx="1"/>
          </p:nvPr>
        </p:nvSpPr>
        <p:spPr>
          <a:xfrm>
            <a:off x="856060" y="1916832"/>
            <a:ext cx="7429499" cy="4320479"/>
          </a:xfrm>
        </p:spPr>
        <p:txBody>
          <a:bodyPr>
            <a:normAutofit fontScale="77500" lnSpcReduction="20000"/>
          </a:bodyPr>
          <a:lstStyle/>
          <a:p>
            <a:r>
              <a:rPr lang="es-ES" dirty="0"/>
              <a:t>La llegada de la serie de Cisco </a:t>
            </a:r>
            <a:r>
              <a:rPr lang="es-ES" dirty="0" smtClean="0"/>
              <a:t>Nexus, </a:t>
            </a:r>
            <a:r>
              <a:rPr lang="es-ES" dirty="0"/>
              <a:t>en conjunto con la disponibilidad de trabajar </a:t>
            </a:r>
            <a:r>
              <a:rPr lang="es-ES" dirty="0" smtClean="0"/>
              <a:t>a altas velocidades en </a:t>
            </a:r>
            <a:r>
              <a:rPr lang="es-ES" dirty="0"/>
              <a:t>la LAN </a:t>
            </a:r>
            <a:r>
              <a:rPr lang="es-ES" dirty="0" smtClean="0"/>
              <a:t>y los servidores, </a:t>
            </a:r>
            <a:r>
              <a:rPr lang="es-ES" dirty="0"/>
              <a:t>colaboró para que se puedan unificar las interfaces </a:t>
            </a:r>
            <a:r>
              <a:rPr lang="es-ES" dirty="0" smtClean="0"/>
              <a:t>NIC y HBA.</a:t>
            </a:r>
          </a:p>
          <a:p>
            <a:r>
              <a:rPr lang="es-ES" dirty="0" smtClean="0"/>
              <a:t>La </a:t>
            </a:r>
            <a:r>
              <a:rPr lang="es-ES" dirty="0"/>
              <a:t>introducción de fibre channel over Ethernet en el data </a:t>
            </a:r>
            <a:r>
              <a:rPr lang="es-ES" dirty="0" smtClean="0"/>
              <a:t>center permitió unificar las conexiones entre equipos de SAN y LAN.</a:t>
            </a:r>
          </a:p>
          <a:p>
            <a:r>
              <a:rPr lang="es-ES" dirty="0"/>
              <a:t>Los beneficios concretos de la solución </a:t>
            </a:r>
            <a:r>
              <a:rPr lang="es-ES" dirty="0" smtClean="0"/>
              <a:t>UCS:</a:t>
            </a:r>
          </a:p>
          <a:p>
            <a:pPr lvl="1"/>
            <a:r>
              <a:rPr lang="es-ES" dirty="0" smtClean="0"/>
              <a:t>La </a:t>
            </a:r>
            <a:r>
              <a:rPr lang="es-ES" dirty="0"/>
              <a:t>administración </a:t>
            </a:r>
            <a:r>
              <a:rPr lang="es-ES" dirty="0" smtClean="0"/>
              <a:t>más sencilla</a:t>
            </a:r>
          </a:p>
          <a:p>
            <a:pPr lvl="1"/>
            <a:r>
              <a:rPr lang="es-ES" dirty="0" smtClean="0"/>
              <a:t>El </a:t>
            </a:r>
            <a:r>
              <a:rPr lang="es-ES" dirty="0"/>
              <a:t>rendimiento es innegable e </a:t>
            </a:r>
            <a:r>
              <a:rPr lang="es-ES" dirty="0" smtClean="0"/>
              <a:t>impecable</a:t>
            </a:r>
          </a:p>
          <a:p>
            <a:pPr lvl="1"/>
            <a:r>
              <a:rPr lang="es-ES" dirty="0" smtClean="0"/>
              <a:t>El </a:t>
            </a:r>
            <a:r>
              <a:rPr lang="es-ES" dirty="0"/>
              <a:t>ahorro de </a:t>
            </a:r>
            <a:r>
              <a:rPr lang="es-ES" dirty="0" smtClean="0"/>
              <a:t>espacio y </a:t>
            </a:r>
            <a:r>
              <a:rPr lang="es-ES" dirty="0"/>
              <a:t>las mejoras de los factores </a:t>
            </a:r>
            <a:r>
              <a:rPr lang="es-ES" dirty="0" smtClean="0"/>
              <a:t>ambientales </a:t>
            </a:r>
          </a:p>
          <a:p>
            <a:pPr lvl="1"/>
            <a:r>
              <a:rPr lang="es-ES" dirty="0" smtClean="0"/>
              <a:t>La </a:t>
            </a:r>
            <a:r>
              <a:rPr lang="es-ES" dirty="0"/>
              <a:t>eficacia en </a:t>
            </a:r>
            <a:r>
              <a:rPr lang="es-ES" dirty="0" smtClean="0"/>
              <a:t>costos </a:t>
            </a:r>
          </a:p>
          <a:p>
            <a:pPr lvl="1"/>
            <a:r>
              <a:rPr lang="es-ES" dirty="0" smtClean="0"/>
              <a:t>El </a:t>
            </a:r>
            <a:r>
              <a:rPr lang="es-ES" dirty="0"/>
              <a:t>innovador </a:t>
            </a:r>
            <a:r>
              <a:rPr lang="es-ES" dirty="0" smtClean="0"/>
              <a:t>diseño </a:t>
            </a:r>
          </a:p>
          <a:p>
            <a:pPr lvl="1"/>
            <a:r>
              <a:rPr lang="es-ES" dirty="0" smtClean="0"/>
              <a:t>La </a:t>
            </a:r>
            <a:r>
              <a:rPr lang="es-ES" dirty="0"/>
              <a:t>flexibilidad </a:t>
            </a:r>
            <a:r>
              <a:rPr lang="es-ES" dirty="0" smtClean="0"/>
              <a:t>y escalabilidad</a:t>
            </a:r>
            <a:endParaRPr lang="es-ES" dirty="0"/>
          </a:p>
          <a:p>
            <a:endParaRPr lang="es-ES" dirty="0"/>
          </a:p>
        </p:txBody>
      </p:sp>
    </p:spTree>
    <p:extLst>
      <p:ext uri="{BB962C8B-B14F-4D97-AF65-F5344CB8AC3E}">
        <p14:creationId xmlns:p14="http://schemas.microsoft.com/office/powerpoint/2010/main" val="800557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fontScale="92500"/>
          </a:bodyPr>
          <a:lstStyle/>
          <a:p>
            <a:r>
              <a:rPr lang="es-ES" dirty="0"/>
              <a:t>A nivel de LAN es necesario tener dos equipos de alto rendimiento </a:t>
            </a:r>
            <a:r>
              <a:rPr lang="es-ES" dirty="0" smtClean="0"/>
              <a:t>en el núcleo que </a:t>
            </a:r>
            <a:r>
              <a:rPr lang="es-ES" dirty="0"/>
              <a:t>permitan balancear el tráfico que llegan a estos y puedan conmutar y enrutar las redes que </a:t>
            </a:r>
            <a:r>
              <a:rPr lang="es-ES" dirty="0" smtClean="0"/>
              <a:t>maneja </a:t>
            </a:r>
            <a:r>
              <a:rPr lang="es-ES" dirty="0"/>
              <a:t>la empresa de manera más eficiente</a:t>
            </a:r>
            <a:r>
              <a:rPr lang="es-ES" dirty="0" smtClean="0"/>
              <a:t>. Por </a:t>
            </a:r>
            <a:r>
              <a:rPr lang="es-ES" dirty="0"/>
              <a:t>lo que se aconseja que en un futuro se pueda adquirir otro </a:t>
            </a:r>
            <a:r>
              <a:rPr lang="es-ES" dirty="0" smtClean="0"/>
              <a:t>switch Core para </a:t>
            </a:r>
            <a:r>
              <a:rPr lang="es-ES" dirty="0"/>
              <a:t>poder establecer una conexión por medio de VSS y así balancear el </a:t>
            </a:r>
            <a:r>
              <a:rPr lang="es-ES" dirty="0" smtClean="0"/>
              <a:t>tráfico. Asimismo se sugiere comprar otro Nexus 5000 para tener alta disponibilidad en el data center.</a:t>
            </a:r>
          </a:p>
          <a:p>
            <a:endParaRPr lang="es-ES" dirty="0" smtClean="0"/>
          </a:p>
          <a:p>
            <a:endParaRPr lang="es-ES" dirty="0"/>
          </a:p>
        </p:txBody>
      </p:sp>
    </p:spTree>
    <p:extLst>
      <p:ext uri="{BB962C8B-B14F-4D97-AF65-F5344CB8AC3E}">
        <p14:creationId xmlns:p14="http://schemas.microsoft.com/office/powerpoint/2010/main" val="1825833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dirty="0"/>
              <a:t>Un aspecto importante siempre a tomar en cuenta es la seguridad de la red, </a:t>
            </a:r>
            <a:r>
              <a:rPr lang="es-ES" dirty="0" smtClean="0"/>
              <a:t>por </a:t>
            </a:r>
            <a:r>
              <a:rPr lang="es-ES" dirty="0"/>
              <a:t>lo que es importante mantener políticas que controlen el tráfico que pasa entre el área de data center, la red LAN y la SAN. Es por eso que sería conveniente colocar un firewall </a:t>
            </a:r>
            <a:r>
              <a:rPr lang="es-ES" dirty="0" smtClean="0"/>
              <a:t>entre </a:t>
            </a:r>
            <a:r>
              <a:rPr lang="es-ES" dirty="0"/>
              <a:t>el Nexus 5K y el switch 6500 que verifique el tráfico que circula en estos enlaces.</a:t>
            </a:r>
          </a:p>
          <a:p>
            <a:endParaRPr lang="es-ES" dirty="0"/>
          </a:p>
        </p:txBody>
      </p:sp>
    </p:spTree>
    <p:extLst>
      <p:ext uri="{BB962C8B-B14F-4D97-AF65-F5344CB8AC3E}">
        <p14:creationId xmlns:p14="http://schemas.microsoft.com/office/powerpoint/2010/main" val="1743369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dirty="0"/>
              <a:t>Al ser la solución de cómputo unificada altamente escalable, y debido al crecimiento constante que se </a:t>
            </a:r>
            <a:r>
              <a:rPr lang="es-ES" dirty="0" smtClean="0"/>
              <a:t>tiene, en un futuro se </a:t>
            </a:r>
            <a:r>
              <a:rPr lang="es-ES" dirty="0"/>
              <a:t>debería ir incrementando los equipos de almacenamiento NetApp, el chasis con mayor cantidad de servidores </a:t>
            </a:r>
            <a:r>
              <a:rPr lang="es-ES" dirty="0" smtClean="0"/>
              <a:t>conforme </a:t>
            </a:r>
            <a:r>
              <a:rPr lang="es-ES" dirty="0"/>
              <a:t>se vaya dando el aumento de necesidades en la red.</a:t>
            </a:r>
          </a:p>
        </p:txBody>
      </p:sp>
    </p:spTree>
    <p:extLst>
      <p:ext uri="{BB962C8B-B14F-4D97-AF65-F5344CB8AC3E}">
        <p14:creationId xmlns:p14="http://schemas.microsoft.com/office/powerpoint/2010/main" val="4188612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852936"/>
            <a:ext cx="7429499" cy="1478570"/>
          </a:xfrm>
        </p:spPr>
        <p:txBody>
          <a:bodyPr>
            <a:normAutofit/>
          </a:bodyPr>
          <a:lstStyle/>
          <a:p>
            <a:pPr algn="ctr"/>
            <a:r>
              <a:rPr lang="es-ES" dirty="0" smtClean="0"/>
              <a:t>GRACIAS</a:t>
            </a:r>
            <a:endParaRPr lang="es-ES" dirty="0"/>
          </a:p>
        </p:txBody>
      </p:sp>
    </p:spTree>
    <p:extLst>
      <p:ext uri="{BB962C8B-B14F-4D97-AF65-F5344CB8AC3E}">
        <p14:creationId xmlns:p14="http://schemas.microsoft.com/office/powerpoint/2010/main" val="103625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620688"/>
            <a:ext cx="7560840" cy="5505475"/>
          </a:xfrm>
        </p:spPr>
        <p:txBody>
          <a:bodyPr>
            <a:normAutofit fontScale="92500"/>
          </a:bodyPr>
          <a:lstStyle/>
          <a:p>
            <a:r>
              <a:rPr lang="es-ES" dirty="0" smtClean="0"/>
              <a:t>La </a:t>
            </a:r>
            <a:r>
              <a:rPr lang="es-ES" dirty="0"/>
              <a:t>virtualización </a:t>
            </a:r>
            <a:r>
              <a:rPr lang="es-ES" dirty="0" smtClean="0"/>
              <a:t>de servidores nos lleva al ahorro </a:t>
            </a:r>
            <a:r>
              <a:rPr lang="es-ES" dirty="0"/>
              <a:t>de espacio, ya que se pueden almacenar varios sistemas operativos en un solo </a:t>
            </a:r>
            <a:r>
              <a:rPr lang="es-ES" dirty="0" smtClean="0"/>
              <a:t>equipo. </a:t>
            </a:r>
          </a:p>
          <a:p>
            <a:pPr algn="just"/>
            <a:r>
              <a:rPr lang="es-ES" dirty="0" smtClean="0"/>
              <a:t>Se tiene un </a:t>
            </a:r>
            <a:r>
              <a:rPr lang="es-ES" dirty="0"/>
              <a:t>mejor flujo de aire y un menor consumo de </a:t>
            </a:r>
            <a:r>
              <a:rPr lang="es-ES" dirty="0" smtClean="0"/>
              <a:t>energía.</a:t>
            </a:r>
          </a:p>
          <a:p>
            <a:r>
              <a:rPr lang="es-ES" dirty="0" smtClean="0"/>
              <a:t>La </a:t>
            </a:r>
            <a:r>
              <a:rPr lang="es-ES" dirty="0"/>
              <a:t>reducción de chasis también favorece a la simplicidad y ahorro en las conexiones de cables. </a:t>
            </a:r>
            <a:endParaRPr lang="es-EC" dirty="0"/>
          </a:p>
          <a:p>
            <a:r>
              <a:rPr lang="es-ES" dirty="0"/>
              <a:t>Los chasis para servidores de UCS usan puertos de entrada y salida, que están consolidados para trabajar con Ethernet y </a:t>
            </a:r>
            <a:r>
              <a:rPr lang="es-ES" dirty="0" err="1"/>
              <a:t>Fibre</a:t>
            </a:r>
            <a:r>
              <a:rPr lang="es-ES" dirty="0"/>
              <a:t> </a:t>
            </a:r>
            <a:r>
              <a:rPr lang="es-ES" dirty="0" err="1"/>
              <a:t>Channel</a:t>
            </a:r>
            <a:r>
              <a:rPr lang="es-ES" dirty="0"/>
              <a:t> </a:t>
            </a:r>
            <a:r>
              <a:rPr lang="es-ES" dirty="0" err="1"/>
              <a:t>over</a:t>
            </a:r>
            <a:r>
              <a:rPr lang="es-ES" dirty="0"/>
              <a:t> Ethernet </a:t>
            </a:r>
            <a:r>
              <a:rPr lang="es-ES" dirty="0" err="1"/>
              <a:t>FCoE</a:t>
            </a:r>
            <a:r>
              <a:rPr lang="es-ES" dirty="0"/>
              <a:t>. Característica esencial que permite trabajar al sistema con paquetes provenientes tanto de LAN como de SAN en el mismo medio y al mismo tiempo.</a:t>
            </a:r>
            <a:endParaRPr lang="es-EC" dirty="0"/>
          </a:p>
          <a:p>
            <a:endParaRPr lang="es-EC" dirty="0"/>
          </a:p>
        </p:txBody>
      </p:sp>
    </p:spTree>
    <p:extLst>
      <p:ext uri="{BB962C8B-B14F-4D97-AF65-F5344CB8AC3E}">
        <p14:creationId xmlns:p14="http://schemas.microsoft.com/office/powerpoint/2010/main" val="2624972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620688"/>
            <a:ext cx="7344816" cy="5505475"/>
          </a:xfrm>
        </p:spPr>
        <p:txBody>
          <a:bodyPr>
            <a:normAutofit/>
          </a:bodyPr>
          <a:lstStyle/>
          <a:p>
            <a:r>
              <a:rPr lang="es-ES" dirty="0"/>
              <a:t>La alta escalabilidad y flexibilidad que UCS y </a:t>
            </a:r>
            <a:r>
              <a:rPr lang="es-ES" dirty="0" err="1"/>
              <a:t>Flexpod</a:t>
            </a:r>
            <a:r>
              <a:rPr lang="es-ES" dirty="0"/>
              <a:t> ofrece se debe a que no es una arquitectura </a:t>
            </a:r>
            <a:r>
              <a:rPr lang="es-ES" dirty="0" smtClean="0"/>
              <a:t>regida.</a:t>
            </a:r>
            <a:endParaRPr lang="es-EC" dirty="0"/>
          </a:p>
          <a:p>
            <a:pPr algn="just"/>
            <a:r>
              <a:rPr lang="es-ES" dirty="0"/>
              <a:t>La simplicidad en la administración viene respaldada por la facilidad y la rapidez con que se pueden configurar los equipos a través de la interfaz gráfica, que en el presente proyecto de tesis se la realizó con Cisco UCS </a:t>
            </a:r>
            <a:r>
              <a:rPr lang="es-ES" dirty="0" smtClean="0"/>
              <a:t>Manager</a:t>
            </a:r>
            <a:r>
              <a:rPr lang="es-ES" dirty="0"/>
              <a:t>.</a:t>
            </a:r>
            <a:endParaRPr lang="es-EC" dirty="0"/>
          </a:p>
        </p:txBody>
      </p:sp>
    </p:spTree>
    <p:extLst>
      <p:ext uri="{BB962C8B-B14F-4D97-AF65-F5344CB8AC3E}">
        <p14:creationId xmlns:p14="http://schemas.microsoft.com/office/powerpoint/2010/main" val="1428923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620688"/>
            <a:ext cx="7725544" cy="5577483"/>
          </a:xfrm>
        </p:spPr>
        <p:txBody>
          <a:bodyPr>
            <a:normAutofit lnSpcReduction="10000"/>
          </a:bodyPr>
          <a:lstStyle/>
          <a:p>
            <a:pPr marL="0" indent="0" algn="just">
              <a:buNone/>
            </a:pPr>
            <a:r>
              <a:rPr lang="es-ES" dirty="0"/>
              <a:t>La evolución de los </a:t>
            </a:r>
            <a:r>
              <a:rPr lang="es-ES" dirty="0" smtClean="0"/>
              <a:t>servidores</a:t>
            </a:r>
            <a:endParaRPr lang="es-ES" dirty="0"/>
          </a:p>
          <a:p>
            <a:pPr algn="just"/>
            <a:r>
              <a:rPr lang="es-ES" i="1" dirty="0" err="1"/>
              <a:t>Scale</a:t>
            </a:r>
            <a:r>
              <a:rPr lang="es-ES" i="1" dirty="0"/>
              <a:t>-Up</a:t>
            </a:r>
            <a:r>
              <a:rPr lang="es-ES" dirty="0"/>
              <a:t>, </a:t>
            </a:r>
            <a:r>
              <a:rPr lang="es-ES" dirty="0" smtClean="0"/>
              <a:t>estos </a:t>
            </a:r>
            <a:r>
              <a:rPr lang="es-ES" dirty="0"/>
              <a:t>contaban con gran cantidad de componentes, como </a:t>
            </a:r>
            <a:r>
              <a:rPr lang="es-ES" dirty="0" err="1"/>
              <a:t>CPUs</a:t>
            </a:r>
            <a:r>
              <a:rPr lang="es-ES" dirty="0"/>
              <a:t> para varias aplicaciones simultáneas.</a:t>
            </a:r>
          </a:p>
          <a:p>
            <a:pPr marL="0" indent="0" algn="just">
              <a:buNone/>
            </a:pPr>
            <a:r>
              <a:rPr lang="es-ES" dirty="0"/>
              <a:t> </a:t>
            </a:r>
          </a:p>
          <a:p>
            <a:pPr algn="just"/>
            <a:r>
              <a:rPr lang="es-ES" i="1" dirty="0" err="1"/>
              <a:t>Scale-Out</a:t>
            </a:r>
            <a:r>
              <a:rPr lang="es-ES" dirty="0"/>
              <a:t>, </a:t>
            </a:r>
            <a:r>
              <a:rPr lang="es-ES" dirty="0" smtClean="0"/>
              <a:t>disponían </a:t>
            </a:r>
            <a:r>
              <a:rPr lang="es-ES" dirty="0"/>
              <a:t>de pocos </a:t>
            </a:r>
            <a:r>
              <a:rPr lang="es-ES" dirty="0" smtClean="0"/>
              <a:t>elementos internos, </a:t>
            </a:r>
            <a:r>
              <a:rPr lang="es-ES" dirty="0"/>
              <a:t>son conocidos como servidores de rack ya que son más </a:t>
            </a:r>
            <a:r>
              <a:rPr lang="es-ES" dirty="0" smtClean="0"/>
              <a:t>pequeños</a:t>
            </a:r>
            <a:r>
              <a:rPr lang="es-ES" dirty="0"/>
              <a:t>.</a:t>
            </a:r>
          </a:p>
          <a:p>
            <a:pPr algn="just"/>
            <a:endParaRPr lang="es-ES" dirty="0"/>
          </a:p>
          <a:p>
            <a:pPr algn="just"/>
            <a:r>
              <a:rPr lang="es-ES" i="1" dirty="0" err="1"/>
              <a:t>Scale</a:t>
            </a:r>
            <a:r>
              <a:rPr lang="es-ES" i="1" dirty="0"/>
              <a:t>-In</a:t>
            </a:r>
            <a:r>
              <a:rPr lang="es-ES" dirty="0"/>
              <a:t>, </a:t>
            </a:r>
            <a:r>
              <a:rPr lang="es-ES" dirty="0" smtClean="0"/>
              <a:t>se </a:t>
            </a:r>
            <a:r>
              <a:rPr lang="es-ES" dirty="0"/>
              <a:t>emplean múltiples </a:t>
            </a:r>
            <a:r>
              <a:rPr lang="es-ES" dirty="0" err="1"/>
              <a:t>core</a:t>
            </a:r>
            <a:r>
              <a:rPr lang="es-ES" dirty="0"/>
              <a:t> y múltiples procesos, es decir se pueden ejecutar varias aplicaciones en un servidor, usando la </a:t>
            </a:r>
            <a:r>
              <a:rPr lang="es-ES" dirty="0" smtClean="0"/>
              <a:t>virtualización</a:t>
            </a:r>
            <a:r>
              <a:rPr lang="es-ES" dirty="0"/>
              <a:t>.</a:t>
            </a:r>
          </a:p>
        </p:txBody>
      </p:sp>
    </p:spTree>
    <p:extLst>
      <p:ext uri="{BB962C8B-B14F-4D97-AF65-F5344CB8AC3E}">
        <p14:creationId xmlns:p14="http://schemas.microsoft.com/office/powerpoint/2010/main" val="815251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t>Virtualización</a:t>
            </a:r>
            <a:endParaRPr lang="es-ES" dirty="0"/>
          </a:p>
        </p:txBody>
      </p:sp>
      <p:sp>
        <p:nvSpPr>
          <p:cNvPr id="3" name="Marcador de contenido 2"/>
          <p:cNvSpPr>
            <a:spLocks noGrp="1"/>
          </p:cNvSpPr>
          <p:nvPr>
            <p:ph idx="1"/>
          </p:nvPr>
        </p:nvSpPr>
        <p:spPr/>
        <p:txBody>
          <a:bodyPr>
            <a:normAutofit lnSpcReduction="10000"/>
          </a:bodyPr>
          <a:lstStyle/>
          <a:p>
            <a:pPr algn="just"/>
            <a:r>
              <a:rPr lang="es-ES" dirty="0"/>
              <a:t>Con la virtualización se empiezan a utilizar los recursos del servidor de manera </a:t>
            </a:r>
            <a:r>
              <a:rPr lang="es-ES" dirty="0" smtClean="0"/>
              <a:t>lógica, </a:t>
            </a:r>
            <a:r>
              <a:rPr lang="es-ES" dirty="0"/>
              <a:t>lo que </a:t>
            </a:r>
            <a:r>
              <a:rPr lang="es-ES" dirty="0" smtClean="0"/>
              <a:t>permite </a:t>
            </a:r>
            <a:r>
              <a:rPr lang="es-ES" dirty="0"/>
              <a:t>dividir y distribuir el hardware de mejor manera en uno o más </a:t>
            </a:r>
            <a:r>
              <a:rPr lang="es-ES" dirty="0" smtClean="0"/>
              <a:t>entornos. </a:t>
            </a:r>
          </a:p>
          <a:p>
            <a:r>
              <a:rPr lang="es-ES" dirty="0" smtClean="0"/>
              <a:t>Por </a:t>
            </a:r>
            <a:r>
              <a:rPr lang="es-ES" dirty="0"/>
              <a:t>lo tanto la virtualización en otros términos me permite simular </a:t>
            </a:r>
            <a:r>
              <a:rPr lang="es-ES" dirty="0" smtClean="0"/>
              <a:t>recursos </a:t>
            </a:r>
            <a:r>
              <a:rPr lang="es-ES" dirty="0"/>
              <a:t>físicos y ponerlo a disposición ya sea de varios sistemas operativos o aplicaciones en un mismo servidor</a:t>
            </a:r>
            <a:r>
              <a:rPr lang="es-ES" dirty="0" smtClean="0"/>
              <a:t>.</a:t>
            </a:r>
            <a:endParaRPr lang="es-ES" dirty="0"/>
          </a:p>
        </p:txBody>
      </p:sp>
    </p:spTree>
    <p:extLst>
      <p:ext uri="{BB962C8B-B14F-4D97-AF65-F5344CB8AC3E}">
        <p14:creationId xmlns:p14="http://schemas.microsoft.com/office/powerpoint/2010/main" val="4029321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1293</TotalTime>
  <Words>2787</Words>
  <Application>Microsoft Office PowerPoint</Application>
  <PresentationFormat>Presentación en pantalla (4:3)</PresentationFormat>
  <Paragraphs>366</Paragraphs>
  <Slides>59</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59</vt:i4>
      </vt:variant>
    </vt:vector>
  </HeadingPairs>
  <TitlesOfParts>
    <vt:vector size="66" baseType="lpstr">
      <vt:lpstr>Batang</vt:lpstr>
      <vt:lpstr>Arial</vt:lpstr>
      <vt:lpstr>Calibri</vt:lpstr>
      <vt:lpstr>Times New Roman</vt:lpstr>
      <vt:lpstr>Trebuchet MS</vt:lpstr>
      <vt:lpstr>Tw Cen MT</vt:lpstr>
      <vt:lpstr>Circuito</vt:lpstr>
      <vt:lpstr>Presentación de PowerPoint</vt:lpstr>
      <vt:lpstr>Objetivos</vt:lpstr>
      <vt:lpstr>Presentación de PowerPoint</vt:lpstr>
      <vt:lpstr>Definición de la solución Unified Computing System “UCS”</vt:lpstr>
      <vt:lpstr>Presentación de PowerPoint</vt:lpstr>
      <vt:lpstr>Presentación de PowerPoint</vt:lpstr>
      <vt:lpstr>Presentación de PowerPoint</vt:lpstr>
      <vt:lpstr>Presentación de PowerPoint</vt:lpstr>
      <vt:lpstr>Virtualización</vt:lpstr>
      <vt:lpstr>Presentación de PowerPoint</vt:lpstr>
      <vt:lpstr>SAN</vt:lpstr>
      <vt:lpstr>Presentación de PowerPoint</vt:lpstr>
      <vt:lpstr>Evolución de FCoE</vt:lpstr>
      <vt:lpstr>Presentación de PowerPoint</vt:lpstr>
      <vt:lpstr>Proliferación de FCoE en los Servidores</vt:lpstr>
      <vt:lpstr>Presentación de PowerPoint</vt:lpstr>
      <vt:lpstr>FCoE en arreglo de discos y la SAN</vt:lpstr>
      <vt:lpstr>Presentación de PowerPoint</vt:lpstr>
      <vt:lpstr>Funcionamiento de UCS</vt:lpstr>
      <vt:lpstr>Presentación de PowerPoint</vt:lpstr>
      <vt:lpstr>Presentación de PowerPoint</vt:lpstr>
      <vt:lpstr>Presentación de PowerPoint</vt:lpstr>
      <vt:lpstr>Componentes</vt:lpstr>
      <vt:lpstr>Presentación de PowerPoint</vt:lpstr>
      <vt:lpstr>Temperatura de funcionamiento de los Equipos</vt:lpstr>
      <vt:lpstr>Rack 14</vt:lpstr>
      <vt:lpstr>Rack 15</vt:lpstr>
      <vt:lpstr>Rack 7</vt:lpstr>
      <vt:lpstr>Presentación de PowerPoint</vt:lpstr>
      <vt:lpstr>Consumo Eléctrico</vt:lpstr>
      <vt:lpstr>Conexión Equipos UCS</vt:lpstr>
      <vt:lpstr>Conexiones Nexus</vt:lpstr>
      <vt:lpstr>Configuración de puertos Fabric Interconnect</vt:lpstr>
      <vt:lpstr>Presentación de PowerPoint</vt:lpstr>
      <vt:lpstr>IP POOLS</vt:lpstr>
      <vt:lpstr>Presentación de PowerPoint</vt:lpstr>
      <vt:lpstr>Usuarios de Administración</vt:lpstr>
      <vt:lpstr>MAC Pools</vt:lpstr>
      <vt:lpstr>vNIC Templates</vt:lpstr>
      <vt:lpstr>VSAN</vt:lpstr>
      <vt:lpstr>WWNN</vt:lpstr>
      <vt:lpstr>vHBA Templates</vt:lpstr>
      <vt:lpstr>Configuraciones del Equipamiento</vt:lpstr>
      <vt:lpstr>Configuración de Políticas de Disco Local </vt:lpstr>
      <vt:lpstr>Presentación de PowerPoint</vt:lpstr>
      <vt:lpstr>Políticas de Mantenimiento </vt:lpstr>
      <vt:lpstr>Políticas de formateo de discos</vt:lpstr>
      <vt:lpstr>Políticas de Arranque</vt:lpstr>
      <vt:lpstr>Server Pools</vt:lpstr>
      <vt:lpstr>Server Pool Policies</vt:lpstr>
      <vt:lpstr>Service Profile Templates</vt:lpstr>
      <vt:lpstr>Verificación de despliegue de servidores</vt:lpstr>
      <vt:lpstr>Costos</vt:lpstr>
      <vt:lpstr>Presentación de PowerPoint</vt:lpstr>
      <vt:lpstr>Conclusión</vt:lpstr>
      <vt:lpstr>Recomendaciones</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LA SOLUCIÓN UNIFIED COMPUTING SYSTEM (UCS) DE CISCO PARA LA EMPRESA CLIENTE PUNTONET A TRAVÉS DE LA EMPRESA PROVEEDORA ANDEAN TRADE</dc:title>
  <dc:creator>TELLO</dc:creator>
  <cp:lastModifiedBy>Gabriel Tello</cp:lastModifiedBy>
  <cp:revision>86</cp:revision>
  <dcterms:created xsi:type="dcterms:W3CDTF">2014-08-05T02:15:02Z</dcterms:created>
  <dcterms:modified xsi:type="dcterms:W3CDTF">2014-08-25T10:54:12Z</dcterms:modified>
</cp:coreProperties>
</file>