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317" r:id="rId9"/>
    <p:sldId id="318" r:id="rId10"/>
    <p:sldId id="319" r:id="rId11"/>
    <p:sldId id="321" r:id="rId12"/>
    <p:sldId id="322" r:id="rId13"/>
    <p:sldId id="323" r:id="rId14"/>
    <p:sldId id="264" r:id="rId15"/>
    <p:sldId id="265" r:id="rId16"/>
    <p:sldId id="266" r:id="rId17"/>
    <p:sldId id="267" r:id="rId18"/>
    <p:sldId id="268" r:id="rId19"/>
    <p:sldId id="269" r:id="rId20"/>
    <p:sldId id="270" r:id="rId21"/>
    <p:sldId id="271" r:id="rId22"/>
    <p:sldId id="272" r:id="rId23"/>
    <p:sldId id="273" r:id="rId24"/>
    <p:sldId id="274" r:id="rId25"/>
    <p:sldId id="312" r:id="rId26"/>
    <p:sldId id="313" r:id="rId27"/>
    <p:sldId id="314" r:id="rId28"/>
    <p:sldId id="315" r:id="rId29"/>
    <p:sldId id="275" r:id="rId30"/>
    <p:sldId id="276" r:id="rId31"/>
    <p:sldId id="277" r:id="rId32"/>
    <p:sldId id="287" r:id="rId33"/>
    <p:sldId id="278" r:id="rId34"/>
    <p:sldId id="285" r:id="rId35"/>
    <p:sldId id="284" r:id="rId36"/>
    <p:sldId id="283" r:id="rId37"/>
    <p:sldId id="282" r:id="rId38"/>
    <p:sldId id="281" r:id="rId39"/>
    <p:sldId id="286" r:id="rId40"/>
    <p:sldId id="288" r:id="rId41"/>
    <p:sldId id="289" r:id="rId42"/>
    <p:sldId id="291" r:id="rId43"/>
    <p:sldId id="290" r:id="rId44"/>
    <p:sldId id="292" r:id="rId45"/>
    <p:sldId id="293" r:id="rId46"/>
    <p:sldId id="316"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24" r:id="rId6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BC20FAC-BCB1-4EED-8E9E-44E822037FA5}" type="datetimeFigureOut">
              <a:rPr lang="es-ES" smtClean="0"/>
              <a:pPr/>
              <a:t>17/09/2014</a:t>
            </a:fld>
            <a:endParaRPr lang="es-ES" dirty="0"/>
          </a:p>
        </p:txBody>
      </p:sp>
      <p:sp>
        <p:nvSpPr>
          <p:cNvPr id="19" name="18 Marcador de pie de página"/>
          <p:cNvSpPr>
            <a:spLocks noGrp="1"/>
          </p:cNvSpPr>
          <p:nvPr>
            <p:ph type="ftr" sz="quarter" idx="11"/>
          </p:nvPr>
        </p:nvSpPr>
        <p:spPr/>
        <p:txBody>
          <a:bodyPr/>
          <a:lstStyle/>
          <a:p>
            <a:endParaRPr lang="es-ES" dirty="0"/>
          </a:p>
        </p:txBody>
      </p:sp>
      <p:sp>
        <p:nvSpPr>
          <p:cNvPr id="27" name="26 Marcador de número de diapositiva"/>
          <p:cNvSpPr>
            <a:spLocks noGrp="1"/>
          </p:cNvSpPr>
          <p:nvPr>
            <p:ph type="sldNum" sz="quarter" idx="12"/>
          </p:nvPr>
        </p:nvSpPr>
        <p:spPr/>
        <p:txBody>
          <a:bodyPr/>
          <a:lstStyle/>
          <a:p>
            <a:fld id="{13E35EB2-C2B4-4EA3-A197-849C36DB1A3C}"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BC20FAC-BCB1-4EED-8E9E-44E822037FA5}" type="datetimeFigureOut">
              <a:rPr lang="es-ES" smtClean="0"/>
              <a:pPr/>
              <a:t>17/09/2014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E35EB2-C2B4-4EA3-A197-849C36DB1A3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BC20FAC-BCB1-4EED-8E9E-44E822037FA5}" type="datetimeFigureOut">
              <a:rPr lang="es-ES" smtClean="0"/>
              <a:pPr/>
              <a:t>17/09/2014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E35EB2-C2B4-4EA3-A197-849C36DB1A3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BC20FAC-BCB1-4EED-8E9E-44E822037FA5}" type="datetimeFigureOut">
              <a:rPr lang="es-ES" smtClean="0"/>
              <a:pPr/>
              <a:t>17/09/2014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E35EB2-C2B4-4EA3-A197-849C36DB1A3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BC20FAC-BCB1-4EED-8E9E-44E822037FA5}" type="datetimeFigureOut">
              <a:rPr lang="es-ES" smtClean="0"/>
              <a:pPr/>
              <a:t>17/09/2014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E35EB2-C2B4-4EA3-A197-849C36DB1A3C}"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BC20FAC-BCB1-4EED-8E9E-44E822037FA5}" type="datetimeFigureOut">
              <a:rPr lang="es-ES" smtClean="0"/>
              <a:pPr/>
              <a:t>17/09/2014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E35EB2-C2B4-4EA3-A197-849C36DB1A3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BC20FAC-BCB1-4EED-8E9E-44E822037FA5}" type="datetimeFigureOut">
              <a:rPr lang="es-ES" smtClean="0"/>
              <a:pPr/>
              <a:t>17/09/2014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E35EB2-C2B4-4EA3-A197-849C36DB1A3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BC20FAC-BCB1-4EED-8E9E-44E822037FA5}" type="datetimeFigureOut">
              <a:rPr lang="es-ES" smtClean="0"/>
              <a:pPr/>
              <a:t>17/09/2014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E35EB2-C2B4-4EA3-A197-849C36DB1A3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C20FAC-BCB1-4EED-8E9E-44E822037FA5}" type="datetimeFigureOut">
              <a:rPr lang="es-ES" smtClean="0"/>
              <a:pPr/>
              <a:t>17/09/2014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E35EB2-C2B4-4EA3-A197-849C36DB1A3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BC20FAC-BCB1-4EED-8E9E-44E822037FA5}" type="datetimeFigureOut">
              <a:rPr lang="es-ES" smtClean="0"/>
              <a:pPr/>
              <a:t>17/09/2014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E35EB2-C2B4-4EA3-A197-849C36DB1A3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BC20FAC-BCB1-4EED-8E9E-44E822037FA5}" type="datetimeFigureOut">
              <a:rPr lang="es-ES" smtClean="0"/>
              <a:pPr/>
              <a:t>17/09/2014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a:xfrm>
            <a:off x="8077200" y="6356350"/>
            <a:ext cx="609600" cy="365125"/>
          </a:xfrm>
        </p:spPr>
        <p:txBody>
          <a:bodyPr/>
          <a:lstStyle/>
          <a:p>
            <a:fld id="{13E35EB2-C2B4-4EA3-A197-849C36DB1A3C}" type="slidenum">
              <a:rPr lang="es-ES" smtClean="0"/>
              <a:pPr/>
              <a:t>‹Nº›</a:t>
            </a:fld>
            <a:endParaRPr lang="es-E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C20FAC-BCB1-4EED-8E9E-44E822037FA5}" type="datetimeFigureOut">
              <a:rPr lang="es-ES" smtClean="0"/>
              <a:pPr/>
              <a:t>17/09/2014</a:t>
            </a:fld>
            <a:endParaRPr lang="es-ES"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E35EB2-C2B4-4EA3-A197-849C36DB1A3C}" type="slidenum">
              <a:rPr lang="es-ES" smtClean="0"/>
              <a:pPr/>
              <a:t>‹Nº›</a:t>
            </a:fld>
            <a:endParaRPr lang="es-ES"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00174"/>
            <a:ext cx="7772400" cy="2214578"/>
          </a:xfrm>
        </p:spPr>
        <p:txBody>
          <a:bodyPr>
            <a:normAutofit fontScale="90000"/>
          </a:bodyPr>
          <a:lstStyle/>
          <a:p>
            <a:r>
              <a:rPr lang="es-ES" sz="4400" b="1" dirty="0"/>
              <a:t>PLANIFICACIÓN DE LA </a:t>
            </a:r>
            <a:r>
              <a:rPr lang="es-ES" sz="4400" b="1" dirty="0" smtClean="0"/>
              <a:t>AUDITORÍA </a:t>
            </a:r>
            <a:r>
              <a:rPr lang="es-ES" sz="4400" b="1" dirty="0"/>
              <a:t>AMBIENTAL AL ESTADO FINAL DEL PASIVO HIDROCARBURÍFERO INTERVENIDO “EL SALADO</a:t>
            </a:r>
            <a:r>
              <a:rPr lang="es-ES" b="1" dirty="0"/>
              <a:t>” </a:t>
            </a:r>
            <a:r>
              <a:rPr lang="es-ES" dirty="0"/>
              <a:t/>
            </a:r>
            <a:br>
              <a:rPr lang="es-ES" dirty="0"/>
            </a:br>
            <a:endParaRPr lang="es-ES" dirty="0"/>
          </a:p>
        </p:txBody>
      </p:sp>
      <p:sp>
        <p:nvSpPr>
          <p:cNvPr id="3" name="2 Subtítulo"/>
          <p:cNvSpPr>
            <a:spLocks noGrp="1"/>
          </p:cNvSpPr>
          <p:nvPr>
            <p:ph type="subTitle" idx="1"/>
          </p:nvPr>
        </p:nvSpPr>
        <p:spPr>
          <a:xfrm>
            <a:off x="1371600" y="3886200"/>
            <a:ext cx="6400800" cy="2495128"/>
          </a:xfrm>
        </p:spPr>
        <p:txBody>
          <a:bodyPr>
            <a:normAutofit fontScale="92500" lnSpcReduction="10000"/>
          </a:bodyPr>
          <a:lstStyle/>
          <a:p>
            <a:r>
              <a:rPr lang="es-ES" dirty="0"/>
              <a:t>PROYECTO DE </a:t>
            </a:r>
            <a:r>
              <a:rPr lang="es-ES" dirty="0" smtClean="0"/>
              <a:t>FIN </a:t>
            </a:r>
            <a:r>
              <a:rPr lang="es-ES" dirty="0"/>
              <a:t>DE </a:t>
            </a:r>
            <a:r>
              <a:rPr lang="es-ES" dirty="0" smtClean="0"/>
              <a:t>PROGRAMA</a:t>
            </a:r>
          </a:p>
          <a:p>
            <a:endParaRPr lang="es-ES" dirty="0"/>
          </a:p>
          <a:p>
            <a:r>
              <a:rPr lang="es-ES" dirty="0"/>
              <a:t>Ing. Hernán Santiago Jaramillo Llerena</a:t>
            </a:r>
          </a:p>
          <a:p>
            <a:r>
              <a:rPr lang="es-ES" dirty="0"/>
              <a:t>Abg. Diego Xavier Jaramillo </a:t>
            </a:r>
            <a:r>
              <a:rPr lang="es-ES" dirty="0" smtClean="0"/>
              <a:t>Llerena</a:t>
            </a:r>
          </a:p>
          <a:p>
            <a:endParaRPr lang="es-ES" dirty="0"/>
          </a:p>
          <a:p>
            <a:r>
              <a:rPr lang="es-ES" dirty="0" smtClean="0"/>
              <a:t>17 DE SEPTIEMBRE 2014</a:t>
            </a:r>
            <a:endParaRPr lang="es-ES" dirty="0"/>
          </a:p>
          <a:p>
            <a:endParaRPr lang="es-ES" dirty="0"/>
          </a:p>
        </p:txBody>
      </p:sp>
    </p:spTree>
    <p:extLst>
      <p:ext uri="{BB962C8B-B14F-4D97-AF65-F5344CB8AC3E}">
        <p14:creationId xmlns:p14="http://schemas.microsoft.com/office/powerpoint/2010/main" val="185609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ES" b="1" dirty="0"/>
              <a:t>MARCO LEGAL AMBIENTAL</a:t>
            </a:r>
            <a:endParaRPr lang="es-ES" dirty="0"/>
          </a:p>
        </p:txBody>
      </p:sp>
      <p:sp>
        <p:nvSpPr>
          <p:cNvPr id="3" name="2 Marcador de contenido"/>
          <p:cNvSpPr>
            <a:spLocks noGrp="1"/>
          </p:cNvSpPr>
          <p:nvPr>
            <p:ph idx="1"/>
          </p:nvPr>
        </p:nvSpPr>
        <p:spPr>
          <a:xfrm>
            <a:off x="457200" y="1935480"/>
            <a:ext cx="8229600" cy="4517856"/>
          </a:xfrm>
        </p:spPr>
        <p:txBody>
          <a:bodyPr>
            <a:normAutofit/>
          </a:bodyPr>
          <a:lstStyle/>
          <a:p>
            <a:pPr algn="just"/>
            <a:r>
              <a:rPr lang="es-ES" dirty="0" smtClean="0"/>
              <a:t>Derechos Reconocidos Por la Constitución:</a:t>
            </a:r>
          </a:p>
          <a:p>
            <a:pPr algn="just"/>
            <a:r>
              <a:rPr lang="es-ES" dirty="0" smtClean="0"/>
              <a:t>Art. 32.- Derecho a la Salud</a:t>
            </a:r>
          </a:p>
          <a:p>
            <a:pPr algn="just"/>
            <a:r>
              <a:rPr lang="es-ES" dirty="0" smtClean="0"/>
              <a:t>Art. 66.- Derecho a la vida digna, al agua potable, alimentación ,saneamiento ambiental.</a:t>
            </a:r>
          </a:p>
          <a:p>
            <a:pPr algn="just"/>
            <a:r>
              <a:rPr lang="es-ES" dirty="0" smtClean="0"/>
              <a:t>Art. 83, No. 6.-Derecho a preservar el medio ambiente y a respetar los derechos de la naturaleza.</a:t>
            </a:r>
          </a:p>
          <a:p>
            <a:pPr algn="just"/>
            <a:r>
              <a:rPr lang="es-ES" dirty="0" smtClean="0"/>
              <a:t>Art 395.- El Estado garantizar un modelo sustentable ambientalmente  equilibrado.</a:t>
            </a:r>
          </a:p>
          <a:p>
            <a:pPr algn="just"/>
            <a:r>
              <a:rPr lang="es-ES" dirty="0" smtClean="0"/>
              <a:t>Art. 396.- El Estado adoptara políticas y medidas que eviten impactos ambientales.</a:t>
            </a:r>
          </a:p>
          <a:p>
            <a:endParaRPr lang="es-ES" dirty="0" smtClean="0"/>
          </a:p>
          <a:p>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36680"/>
          </a:xfrm>
        </p:spPr>
        <p:txBody>
          <a:bodyPr>
            <a:normAutofit fontScale="90000"/>
          </a:bodyPr>
          <a:lstStyle/>
          <a:p>
            <a:pPr algn="ctr"/>
            <a:r>
              <a:rPr lang="es-ES" b="1" dirty="0"/>
              <a:t>MARCO LEGAL AMBIENTAL</a:t>
            </a:r>
            <a:endParaRPr lang="es-ES" dirty="0"/>
          </a:p>
        </p:txBody>
      </p:sp>
      <p:sp>
        <p:nvSpPr>
          <p:cNvPr id="3" name="2 Marcador de contenido"/>
          <p:cNvSpPr>
            <a:spLocks noGrp="1"/>
          </p:cNvSpPr>
          <p:nvPr>
            <p:ph idx="1"/>
          </p:nvPr>
        </p:nvSpPr>
        <p:spPr>
          <a:xfrm>
            <a:off x="457200" y="1628800"/>
            <a:ext cx="8229600" cy="4695800"/>
          </a:xfrm>
        </p:spPr>
        <p:txBody>
          <a:bodyPr>
            <a:normAutofit/>
          </a:bodyPr>
          <a:lstStyle/>
          <a:p>
            <a:pPr algn="just"/>
            <a:r>
              <a:rPr lang="es-ES" sz="2800" b="1" dirty="0" smtClean="0"/>
              <a:t>Ley de Gestión Ambiental</a:t>
            </a:r>
          </a:p>
          <a:p>
            <a:pPr algn="just"/>
            <a:r>
              <a:rPr lang="es-ES" sz="2800" dirty="0" smtClean="0"/>
              <a:t>Art. 1.- Regula los principios y directrices de política ambiental.</a:t>
            </a:r>
          </a:p>
          <a:p>
            <a:pPr algn="just"/>
            <a:r>
              <a:rPr lang="es-ES" sz="2800" dirty="0" smtClean="0"/>
              <a:t>Art. 2.- Le Gestión Ambiental  esta regida por el principio de solidaridad.</a:t>
            </a:r>
          </a:p>
          <a:p>
            <a:pPr algn="just"/>
            <a:r>
              <a:rPr lang="es-ES" sz="2800" dirty="0" smtClean="0"/>
              <a:t>Art. 19.- Previo al desarrollo de un proyecto, deberán ser calificados.</a:t>
            </a:r>
          </a:p>
          <a:p>
            <a:pPr algn="just"/>
            <a:r>
              <a:rPr lang="es-ES" sz="2800" dirty="0" smtClean="0"/>
              <a:t>Art. 10.- Contar con Licencia  Ambiental previo un proyecto.</a:t>
            </a:r>
            <a:endParaRPr lang="es-E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ES" b="1" dirty="0"/>
              <a:t>MARCO LEGAL AMBIENTAL</a:t>
            </a:r>
            <a:endParaRPr lang="es-ES" dirty="0"/>
          </a:p>
        </p:txBody>
      </p:sp>
      <p:sp>
        <p:nvSpPr>
          <p:cNvPr id="3" name="2 Marcador de contenido"/>
          <p:cNvSpPr>
            <a:spLocks noGrp="1"/>
          </p:cNvSpPr>
          <p:nvPr>
            <p:ph idx="1"/>
          </p:nvPr>
        </p:nvSpPr>
        <p:spPr>
          <a:xfrm>
            <a:off x="457200" y="1700808"/>
            <a:ext cx="8229600" cy="4824536"/>
          </a:xfrm>
        </p:spPr>
        <p:txBody>
          <a:bodyPr>
            <a:normAutofit/>
          </a:bodyPr>
          <a:lstStyle/>
          <a:p>
            <a:pPr algn="just"/>
            <a:r>
              <a:rPr lang="es-ES" b="1" dirty="0" smtClean="0"/>
              <a:t>Texto Unificado de la Legislación Secundaria del Ministerio del Ambiente(TULSMA)</a:t>
            </a:r>
          </a:p>
          <a:p>
            <a:pPr marL="0" indent="0" algn="just">
              <a:buNone/>
            </a:pPr>
            <a:r>
              <a:rPr lang="es-ES" dirty="0" smtClean="0"/>
              <a:t>Art. 19 literal C: Auditoria Ambiental proceso técnico de carácter fiscalizador que puede ser de cumplimiento  o de gestión ambiental)</a:t>
            </a:r>
          </a:p>
          <a:p>
            <a:pPr marL="0" indent="0" algn="just">
              <a:buNone/>
            </a:pPr>
            <a:endParaRPr lang="es-ES" dirty="0" smtClean="0"/>
          </a:p>
          <a:p>
            <a:pPr algn="just"/>
            <a:r>
              <a:rPr lang="es-ES" b="1" dirty="0" smtClean="0"/>
              <a:t>Reglamento Ambiental para Operaciones Hidrocarburíferas. (RAOH)</a:t>
            </a:r>
          </a:p>
          <a:p>
            <a:pPr marL="0" indent="0" algn="just">
              <a:buNone/>
            </a:pPr>
            <a:r>
              <a:rPr lang="es-ES" dirty="0" smtClean="0"/>
              <a:t>Art. 43 literal B: Determinar cumplimiento de requisitos operacionales ambientales, plan de manejo, plan de monitoreo así como legislación ambiental vigente.</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36680"/>
          </a:xfrm>
        </p:spPr>
        <p:txBody>
          <a:bodyPr>
            <a:normAutofit fontScale="90000"/>
          </a:bodyPr>
          <a:lstStyle/>
          <a:p>
            <a:pPr algn="ctr"/>
            <a:r>
              <a:rPr lang="es-ES" b="1" dirty="0"/>
              <a:t>MARCO LEGAL AMBIENTAL</a:t>
            </a:r>
            <a:endParaRPr lang="es-ES" dirty="0"/>
          </a:p>
        </p:txBody>
      </p:sp>
      <p:sp>
        <p:nvSpPr>
          <p:cNvPr id="3" name="2 Marcador de contenido"/>
          <p:cNvSpPr>
            <a:spLocks noGrp="1"/>
          </p:cNvSpPr>
          <p:nvPr>
            <p:ph idx="1"/>
          </p:nvPr>
        </p:nvSpPr>
        <p:spPr>
          <a:xfrm>
            <a:off x="457200" y="1556792"/>
            <a:ext cx="8229600" cy="4767808"/>
          </a:xfrm>
        </p:spPr>
        <p:txBody>
          <a:bodyPr>
            <a:normAutofit fontScale="92500" lnSpcReduction="10000"/>
          </a:bodyPr>
          <a:lstStyle/>
          <a:p>
            <a:pPr algn="just"/>
            <a:r>
              <a:rPr lang="es-ES" sz="2700" dirty="0" smtClean="0"/>
              <a:t>Art. 88.- La Subsecretaria de Protección Ambiental velara por la vigilancia y monitoreo ambiental.</a:t>
            </a:r>
          </a:p>
          <a:p>
            <a:pPr algn="just"/>
            <a:r>
              <a:rPr lang="es-ES" sz="2700" dirty="0" smtClean="0"/>
              <a:t>Art. 89.- Vigilancia de operaciones hidrocarburíferas , a través de delegados de la comunidad.</a:t>
            </a:r>
          </a:p>
          <a:p>
            <a:pPr algn="just"/>
            <a:r>
              <a:rPr lang="es-ES" sz="2700" dirty="0" smtClean="0"/>
              <a:t>Art. 91.- Denuncias a través de la Subsecretaria de Protección Ambiental, por todo lo que contravenga con el RAOH.</a:t>
            </a:r>
          </a:p>
          <a:p>
            <a:pPr algn="just">
              <a:buNone/>
            </a:pPr>
            <a:endParaRPr lang="es-ES" sz="2700" dirty="0" smtClean="0"/>
          </a:p>
          <a:p>
            <a:pPr algn="just"/>
            <a:r>
              <a:rPr lang="es-ES" sz="2700" b="1" dirty="0" smtClean="0"/>
              <a:t>Ley de Hidrocarburos</a:t>
            </a:r>
          </a:p>
          <a:p>
            <a:pPr algn="just"/>
            <a:r>
              <a:rPr lang="es-ES" sz="2700" dirty="0" smtClean="0"/>
              <a:t>Art. 93 lit. D.- El estado velara por que las operaciones hidrocarburíferas no causen daño a personas y medio ambiente.</a:t>
            </a: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MARCO INSTITUCIONAL</a:t>
            </a:r>
            <a:endParaRPr lang="es-ES" b="1" dirty="0"/>
          </a:p>
        </p:txBody>
      </p:sp>
      <p:sp>
        <p:nvSpPr>
          <p:cNvPr id="3" name="2 Marcador de contenido"/>
          <p:cNvSpPr>
            <a:spLocks noGrp="1"/>
          </p:cNvSpPr>
          <p:nvPr>
            <p:ph idx="1"/>
          </p:nvPr>
        </p:nvSpPr>
        <p:spPr/>
        <p:txBody>
          <a:bodyPr/>
          <a:lstStyle/>
          <a:p>
            <a:pPr algn="just"/>
            <a:endParaRPr lang="es-ES" dirty="0" smtClean="0"/>
          </a:p>
          <a:p>
            <a:pPr algn="just"/>
            <a:r>
              <a:rPr lang="es-ES" dirty="0" smtClean="0"/>
              <a:t>Autoridad Ambiental de Aplicación</a:t>
            </a:r>
          </a:p>
          <a:p>
            <a:pPr marL="0" indent="0" algn="just">
              <a:buNone/>
            </a:pPr>
            <a:r>
              <a:rPr lang="es-MX" dirty="0" smtClean="0"/>
              <a:t>El </a:t>
            </a:r>
            <a:r>
              <a:rPr lang="es-MX" dirty="0"/>
              <a:t>órgano competente que </a:t>
            </a:r>
            <a:r>
              <a:rPr lang="es-MX" dirty="0" smtClean="0"/>
              <a:t>ejerce </a:t>
            </a:r>
            <a:r>
              <a:rPr lang="es-MX" dirty="0"/>
              <a:t>la Autoridad Ambiental de Aplicación es el Ministerio del Ambiente quien posee el rol de autoridad ambiental nacional y ejerce el control de la gestión ambiental, el mismo que garantiza un ambiente sano y ecológicamente </a:t>
            </a:r>
            <a:r>
              <a:rPr lang="es-MX" dirty="0" smtClean="0"/>
              <a:t>equilibrado.</a:t>
            </a:r>
            <a:endParaRPr lang="es-ES" dirty="0"/>
          </a:p>
        </p:txBody>
      </p:sp>
    </p:spTree>
    <p:extLst>
      <p:ext uri="{BB962C8B-B14F-4D97-AF65-F5344CB8AC3E}">
        <p14:creationId xmlns:p14="http://schemas.microsoft.com/office/powerpoint/2010/main" val="3469233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2984"/>
            <a:ext cx="8229600" cy="1643074"/>
          </a:xfrm>
        </p:spPr>
        <p:txBody>
          <a:bodyPr>
            <a:normAutofit fontScale="90000"/>
          </a:bodyPr>
          <a:lstStyle/>
          <a:p>
            <a:pPr algn="ctr"/>
            <a:r>
              <a:rPr lang="es-ES" b="1" dirty="0" smtClean="0"/>
              <a:t>MARCO DOCUMENTAL DE CUERPOS REGLAMENTARIOS Y REGULATORIOS</a:t>
            </a:r>
            <a:endParaRPr lang="es-ES" b="1" dirty="0"/>
          </a:p>
        </p:txBody>
      </p:sp>
      <p:sp>
        <p:nvSpPr>
          <p:cNvPr id="3" name="2 Marcador de contenido"/>
          <p:cNvSpPr>
            <a:spLocks noGrp="1"/>
          </p:cNvSpPr>
          <p:nvPr>
            <p:ph idx="1"/>
          </p:nvPr>
        </p:nvSpPr>
        <p:spPr>
          <a:xfrm>
            <a:off x="457200" y="2857496"/>
            <a:ext cx="8229600" cy="3467104"/>
          </a:xfrm>
        </p:spPr>
        <p:txBody>
          <a:bodyPr>
            <a:normAutofit/>
          </a:bodyPr>
          <a:lstStyle/>
          <a:p>
            <a:pPr marL="0" indent="0" algn="just">
              <a:buNone/>
            </a:pPr>
            <a:endParaRPr lang="es-EC" dirty="0" smtClean="0"/>
          </a:p>
          <a:p>
            <a:pPr marL="0" indent="0" algn="just">
              <a:buNone/>
            </a:pPr>
            <a:r>
              <a:rPr lang="es-EC" dirty="0" smtClean="0"/>
              <a:t>Fuentes </a:t>
            </a:r>
            <a:r>
              <a:rPr lang="es-EC" dirty="0"/>
              <a:t>de criterios </a:t>
            </a:r>
            <a:r>
              <a:rPr lang="es-EC" dirty="0" smtClean="0"/>
              <a:t> a ser aplicados </a:t>
            </a:r>
            <a:r>
              <a:rPr lang="es-EC" dirty="0"/>
              <a:t>a la Auditoría Ambiental  </a:t>
            </a:r>
            <a:endParaRPr lang="es-EC" dirty="0" smtClean="0"/>
          </a:p>
          <a:p>
            <a:pPr marL="0" indent="0" algn="just">
              <a:buNone/>
            </a:pPr>
            <a:endParaRPr lang="es-ES" dirty="0"/>
          </a:p>
          <a:p>
            <a:pPr lvl="0" algn="just"/>
            <a:r>
              <a:rPr lang="es-EC" dirty="0" smtClean="0"/>
              <a:t>Reglamento </a:t>
            </a:r>
            <a:r>
              <a:rPr lang="es-EC" dirty="0"/>
              <a:t>Ambiental para las </a:t>
            </a:r>
            <a:r>
              <a:rPr lang="es-EC" dirty="0" smtClean="0"/>
              <a:t>Operaciones </a:t>
            </a:r>
            <a:r>
              <a:rPr lang="es-EC" dirty="0"/>
              <a:t>Hidrocarburíferas en el Ecuador (Decreto No. 1215</a:t>
            </a:r>
            <a:r>
              <a:rPr lang="es-EC" dirty="0" smtClean="0"/>
              <a:t>).</a:t>
            </a:r>
            <a:endParaRPr lang="es-ES" dirty="0"/>
          </a:p>
          <a:p>
            <a:pPr lvl="0" algn="just"/>
            <a:r>
              <a:rPr lang="es-EC" dirty="0"/>
              <a:t> </a:t>
            </a:r>
            <a:r>
              <a:rPr lang="es-ES" dirty="0"/>
              <a:t>Programa de Remediación Ambiental </a:t>
            </a:r>
          </a:p>
          <a:p>
            <a:endParaRPr lang="es-ES" dirty="0"/>
          </a:p>
        </p:txBody>
      </p:sp>
    </p:spTree>
    <p:extLst>
      <p:ext uri="{BB962C8B-B14F-4D97-AF65-F5344CB8AC3E}">
        <p14:creationId xmlns:p14="http://schemas.microsoft.com/office/powerpoint/2010/main" val="3853558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225536"/>
          </a:xfrm>
        </p:spPr>
        <p:txBody>
          <a:bodyPr/>
          <a:lstStyle/>
          <a:p>
            <a:pPr algn="ctr"/>
            <a:r>
              <a:rPr lang="es-ES" b="1" dirty="0" smtClean="0"/>
              <a:t>UBICACIÓN GEOGRÁFICA</a:t>
            </a:r>
            <a:endParaRPr lang="es-ES" b="1" dirty="0"/>
          </a:p>
        </p:txBody>
      </p:sp>
      <p:sp>
        <p:nvSpPr>
          <p:cNvPr id="3" name="2 Marcador de contenido"/>
          <p:cNvSpPr>
            <a:spLocks noGrp="1"/>
          </p:cNvSpPr>
          <p:nvPr>
            <p:ph idx="1"/>
          </p:nvPr>
        </p:nvSpPr>
        <p:spPr>
          <a:xfrm>
            <a:off x="457200" y="1412776"/>
            <a:ext cx="8229600" cy="5112568"/>
          </a:xfrm>
        </p:spPr>
        <p:txBody>
          <a:bodyPr/>
          <a:lstStyle/>
          <a:p>
            <a:r>
              <a:rPr lang="es-ES" dirty="0"/>
              <a:t>Coordenadas referenciales del punto inicial del derrame: 9984520 Norte y 207275 </a:t>
            </a:r>
            <a:r>
              <a:rPr lang="es-ES" dirty="0" smtClean="0"/>
              <a:t>Este</a:t>
            </a:r>
          </a:p>
          <a:p>
            <a:pPr marL="0" indent="0">
              <a:buNone/>
            </a:pP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3438231558"/>
              </p:ext>
            </p:extLst>
          </p:nvPr>
        </p:nvGraphicFramePr>
        <p:xfrm>
          <a:off x="2489835" y="2571745"/>
          <a:ext cx="4164330" cy="1643072"/>
        </p:xfrm>
        <a:graphic>
          <a:graphicData uri="http://schemas.openxmlformats.org/drawingml/2006/table">
            <a:tbl>
              <a:tblPr firstRow="1" firstCol="1" lastRow="1" lastCol="1" bandRow="1" bandCol="1"/>
              <a:tblGrid>
                <a:gridCol w="1257300"/>
                <a:gridCol w="2907030"/>
              </a:tblGrid>
              <a:tr h="250613">
                <a:tc>
                  <a:txBody>
                    <a:bodyPr/>
                    <a:lstStyle/>
                    <a:p>
                      <a:pPr>
                        <a:spcAft>
                          <a:spcPts val="0"/>
                        </a:spcAft>
                      </a:pPr>
                      <a:r>
                        <a:rPr lang="es-ES" sz="1200" dirty="0">
                          <a:effectLst/>
                          <a:latin typeface="Times New Roman"/>
                          <a:ea typeface="Times New Roman"/>
                        </a:rPr>
                        <a:t>OPERADORA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effectLst/>
                          <a:latin typeface="Times New Roman"/>
                          <a:ea typeface="Times New Roman"/>
                        </a:rPr>
                        <a:t>SOTE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613">
                <a:tc>
                  <a:txBody>
                    <a:bodyPr/>
                    <a:lstStyle/>
                    <a:p>
                      <a:pPr>
                        <a:spcAft>
                          <a:spcPts val="0"/>
                        </a:spcAft>
                      </a:pPr>
                      <a:r>
                        <a:rPr lang="es-ES" sz="1200" dirty="0">
                          <a:effectLst/>
                          <a:latin typeface="Times New Roman"/>
                          <a:ea typeface="Times New Roman"/>
                        </a:rPr>
                        <a:t>ÁREA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effectLst/>
                          <a:latin typeface="Times New Roman"/>
                          <a:ea typeface="Times New Roman"/>
                        </a:rPr>
                        <a:t>74565,70 m</a:t>
                      </a:r>
                      <a:r>
                        <a:rPr lang="es-ES" sz="1200" baseline="30000" dirty="0">
                          <a:effectLst/>
                          <a:latin typeface="Times New Roman"/>
                          <a:ea typeface="Times New Roman"/>
                        </a:rPr>
                        <a:t>2</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613">
                <a:tc>
                  <a:txBody>
                    <a:bodyPr/>
                    <a:lstStyle/>
                    <a:p>
                      <a:pPr>
                        <a:spcAft>
                          <a:spcPts val="0"/>
                        </a:spcAft>
                      </a:pPr>
                      <a:r>
                        <a:rPr lang="es-ES" sz="1200" dirty="0">
                          <a:effectLst/>
                          <a:latin typeface="Times New Roman"/>
                          <a:ea typeface="Times New Roman"/>
                        </a:rPr>
                        <a:t>SITIO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effectLst/>
                          <a:latin typeface="Times New Roman"/>
                          <a:ea typeface="Times New Roman"/>
                        </a:rPr>
                        <a:t>Piedra Fina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080">
                <a:tc>
                  <a:txBody>
                    <a:bodyPr/>
                    <a:lstStyle/>
                    <a:p>
                      <a:pPr>
                        <a:spcAft>
                          <a:spcPts val="0"/>
                        </a:spcAft>
                      </a:pPr>
                      <a:r>
                        <a:rPr lang="es-ES" sz="1200" dirty="0">
                          <a:effectLst/>
                          <a:latin typeface="Times New Roman"/>
                          <a:ea typeface="Times New Roman"/>
                        </a:rPr>
                        <a:t>SECTOR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effectLst/>
                          <a:latin typeface="Times New Roman"/>
                          <a:ea typeface="Times New Roman"/>
                        </a:rPr>
                        <a:t>Parroquia Gonzalo Días de Pineda, Cantón El Chaco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613">
                <a:tc>
                  <a:txBody>
                    <a:bodyPr/>
                    <a:lstStyle/>
                    <a:p>
                      <a:pPr>
                        <a:spcAft>
                          <a:spcPts val="0"/>
                        </a:spcAft>
                      </a:pPr>
                      <a:r>
                        <a:rPr lang="es-ES" sz="1200" dirty="0">
                          <a:effectLst/>
                          <a:latin typeface="Times New Roman"/>
                          <a:ea typeface="Times New Roman"/>
                        </a:rPr>
                        <a:t>PROVINCIA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effectLst/>
                          <a:latin typeface="Times New Roman"/>
                          <a:ea typeface="Times New Roman"/>
                        </a:rPr>
                        <a:t>Napo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40">
                <a:tc>
                  <a:txBody>
                    <a:bodyPr/>
                    <a:lstStyle/>
                    <a:p>
                      <a:pPr>
                        <a:spcAft>
                          <a:spcPts val="0"/>
                        </a:spcAft>
                      </a:pPr>
                      <a:r>
                        <a:rPr lang="es-ES" sz="1200" dirty="0">
                          <a:effectLst/>
                          <a:latin typeface="Times New Roman"/>
                          <a:ea typeface="Times New Roman"/>
                        </a:rPr>
                        <a:t>REGIÓN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effectLst/>
                          <a:latin typeface="Times New Roman"/>
                          <a:ea typeface="Times New Roman"/>
                        </a:rPr>
                        <a:t>Amazonía ecuatoriana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Imagen 703" descr="Copia de derrame chaco"/>
          <p:cNvPicPr>
            <a:picLocks noChangeAspect="1" noChangeArrowheads="1"/>
          </p:cNvPicPr>
          <p:nvPr/>
        </p:nvPicPr>
        <p:blipFill>
          <a:blip r:embed="rId2" cstate="print">
            <a:extLst>
              <a:ext uri="{28A0092B-C50C-407E-A947-70E740481C1C}">
                <a14:useLocalDpi xmlns:a14="http://schemas.microsoft.com/office/drawing/2010/main" val="0"/>
              </a:ext>
            </a:extLst>
          </a:blip>
          <a:srcRect l="655" r="2457" b="18857"/>
          <a:stretch>
            <a:fillRect/>
          </a:stretch>
        </p:blipFill>
        <p:spPr bwMode="auto">
          <a:xfrm>
            <a:off x="2071670" y="4500570"/>
            <a:ext cx="5322515"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2483768" y="6484274"/>
            <a:ext cx="4436214" cy="369332"/>
          </a:xfrm>
          <a:prstGeom prst="rect">
            <a:avLst/>
          </a:prstGeom>
        </p:spPr>
        <p:txBody>
          <a:bodyPr wrap="none">
            <a:spAutoFit/>
          </a:bodyPr>
          <a:lstStyle/>
          <a:p>
            <a:r>
              <a:rPr lang="es-ES" dirty="0"/>
              <a:t>Fuente: Programa de Remediación Ambiental</a:t>
            </a:r>
          </a:p>
        </p:txBody>
      </p:sp>
    </p:spTree>
    <p:extLst>
      <p:ext uri="{BB962C8B-B14F-4D97-AF65-F5344CB8AC3E}">
        <p14:creationId xmlns:p14="http://schemas.microsoft.com/office/powerpoint/2010/main" val="718488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439028"/>
          </a:xfrm>
        </p:spPr>
        <p:txBody>
          <a:bodyPr>
            <a:normAutofit fontScale="90000"/>
          </a:bodyPr>
          <a:lstStyle/>
          <a:p>
            <a:pPr algn="ctr"/>
            <a:r>
              <a:rPr lang="es-ES" b="1" dirty="0" smtClean="0"/>
              <a:t>RAZÓN SOCIAL DE LA COMPANIA OPERADORA</a:t>
            </a:r>
            <a:endParaRPr lang="es-ES"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247229685"/>
              </p:ext>
            </p:extLst>
          </p:nvPr>
        </p:nvGraphicFramePr>
        <p:xfrm>
          <a:off x="1555750" y="2348880"/>
          <a:ext cx="6472634" cy="3199224"/>
        </p:xfrm>
        <a:graphic>
          <a:graphicData uri="http://schemas.openxmlformats.org/drawingml/2006/table">
            <a:tbl>
              <a:tblPr firstRow="1" firstCol="1" bandRow="1"/>
              <a:tblGrid>
                <a:gridCol w="3236317"/>
                <a:gridCol w="3236317"/>
              </a:tblGrid>
              <a:tr h="792088">
                <a:tc>
                  <a:txBody>
                    <a:bodyPr/>
                    <a:lstStyle/>
                    <a:p>
                      <a:pPr algn="ctr">
                        <a:lnSpc>
                          <a:spcPct val="150000"/>
                        </a:lnSpc>
                        <a:spcAft>
                          <a:spcPts val="0"/>
                        </a:spcAft>
                      </a:pPr>
                      <a:r>
                        <a:rPr lang="es-EC" sz="1200" b="1" dirty="0">
                          <a:effectLst/>
                          <a:latin typeface="Arial"/>
                          <a:ea typeface="Times New Roman"/>
                        </a:rPr>
                        <a:t>Razón Social  :NOMBRE DE LA EMPRESA</a:t>
                      </a:r>
                      <a:endParaRPr lang="es-ES" sz="1200" dirty="0">
                        <a:effectLst/>
                        <a:latin typeface="Times New Roman"/>
                        <a:ea typeface="Times New Roman"/>
                      </a:endParaRPr>
                    </a:p>
                  </a:txBody>
                  <a:tcPr marL="44450" marR="4445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effectLst/>
                          <a:latin typeface="Arial"/>
                          <a:ea typeface="Times New Roman"/>
                        </a:rPr>
                        <a:t>Empresa Pública de Hidrocarburos del Ecuador</a:t>
                      </a:r>
                      <a:endParaRPr lang="es-ES" sz="1200" dirty="0">
                        <a:effectLst/>
                        <a:latin typeface="Times New Roman"/>
                        <a:ea typeface="Times New Roman"/>
                      </a:endParaRPr>
                    </a:p>
                    <a:p>
                      <a:pPr algn="ctr">
                        <a:lnSpc>
                          <a:spcPct val="150000"/>
                        </a:lnSpc>
                        <a:spcAft>
                          <a:spcPts val="0"/>
                        </a:spcAft>
                      </a:pPr>
                      <a:r>
                        <a:rPr lang="es-EC" sz="1200" dirty="0">
                          <a:effectLst/>
                          <a:latin typeface="Arial"/>
                          <a:ea typeface="Times New Roman"/>
                        </a:rPr>
                        <a:t>EP PETROECUADOR</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44">
                <a:tc>
                  <a:txBody>
                    <a:bodyPr/>
                    <a:lstStyle/>
                    <a:p>
                      <a:pPr algn="ctr">
                        <a:lnSpc>
                          <a:spcPct val="150000"/>
                        </a:lnSpc>
                        <a:spcAft>
                          <a:spcPts val="0"/>
                        </a:spcAft>
                      </a:pPr>
                      <a:r>
                        <a:rPr lang="es-EC" sz="1200" b="1" dirty="0">
                          <a:effectLst/>
                          <a:latin typeface="Arial"/>
                          <a:ea typeface="Times New Roman"/>
                        </a:rPr>
                        <a:t>Gerencia Responsable:</a:t>
                      </a:r>
                      <a:endParaRPr lang="es-ES" sz="1200" dirty="0">
                        <a:effectLst/>
                        <a:latin typeface="Times New Roman"/>
                        <a:ea typeface="Times New Roman"/>
                      </a:endParaRPr>
                    </a:p>
                  </a:txBody>
                  <a:tcPr marL="44450" marR="4445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effectLst/>
                          <a:latin typeface="Arial"/>
                          <a:ea typeface="Times New Roman"/>
                        </a:rPr>
                        <a:t>Gerencia de Seguridad, Salud y Ambiente</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ctr">
                        <a:lnSpc>
                          <a:spcPct val="150000"/>
                        </a:lnSpc>
                        <a:spcAft>
                          <a:spcPts val="0"/>
                        </a:spcAft>
                      </a:pPr>
                      <a:r>
                        <a:rPr lang="es-EC" sz="1200" b="1" dirty="0">
                          <a:effectLst/>
                          <a:latin typeface="Arial"/>
                          <a:ea typeface="Times New Roman"/>
                        </a:rPr>
                        <a:t>Dirección del Establecimiento:</a:t>
                      </a:r>
                      <a:endParaRPr lang="es-ES" sz="1200" dirty="0">
                        <a:effectLst/>
                        <a:latin typeface="Times New Roman"/>
                        <a:ea typeface="Times New Roman"/>
                      </a:endParaRPr>
                    </a:p>
                  </a:txBody>
                  <a:tcPr marL="44450" marR="4445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effectLst/>
                          <a:latin typeface="Arial"/>
                          <a:ea typeface="Times New Roman"/>
                        </a:rPr>
                        <a:t>Av. 6 de Diciembre entre Wimper y Alpallana Edf. Cosideco N° 3189.</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132">
                <a:tc>
                  <a:txBody>
                    <a:bodyPr/>
                    <a:lstStyle/>
                    <a:p>
                      <a:pPr algn="ctr">
                        <a:lnSpc>
                          <a:spcPct val="150000"/>
                        </a:lnSpc>
                        <a:spcAft>
                          <a:spcPts val="0"/>
                        </a:spcAft>
                      </a:pPr>
                      <a:r>
                        <a:rPr lang="es-EC" sz="1200" b="1" dirty="0">
                          <a:effectLst/>
                          <a:latin typeface="Arial"/>
                          <a:ea typeface="Times New Roman"/>
                        </a:rPr>
                        <a:t>Actividad:</a:t>
                      </a:r>
                      <a:endParaRPr lang="es-ES" sz="1200" dirty="0">
                        <a:effectLst/>
                        <a:latin typeface="Times New Roman"/>
                        <a:ea typeface="Times New Roman"/>
                      </a:endParaRPr>
                    </a:p>
                  </a:txBody>
                  <a:tcPr marL="44450" marR="4445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effectLst/>
                          <a:latin typeface="Arial"/>
                          <a:ea typeface="Times New Roman"/>
                        </a:rPr>
                        <a:t>Transporte, Almacenamiento, Refinación, Comercialización de Hidrocarburos y  Preservación del Medio Ambiente</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3635896" y="5877272"/>
            <a:ext cx="2562881" cy="369332"/>
          </a:xfrm>
          <a:prstGeom prst="rect">
            <a:avLst/>
          </a:prstGeom>
        </p:spPr>
        <p:txBody>
          <a:bodyPr wrap="none">
            <a:spAutoFit/>
          </a:bodyPr>
          <a:lstStyle/>
          <a:p>
            <a:r>
              <a:rPr lang="es-ES" dirty="0"/>
              <a:t>Fuente: Equipo Consultor</a:t>
            </a:r>
          </a:p>
        </p:txBody>
      </p:sp>
    </p:spTree>
    <p:extLst>
      <p:ext uri="{BB962C8B-B14F-4D97-AF65-F5344CB8AC3E}">
        <p14:creationId xmlns:p14="http://schemas.microsoft.com/office/powerpoint/2010/main" val="2234240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bodyPr>
          <a:lstStyle/>
          <a:p>
            <a:pPr algn="ctr"/>
            <a:r>
              <a:rPr lang="es-ES" sz="2400" b="1" dirty="0" smtClean="0"/>
              <a:t>ÁREA CONTAMINADA POR EL DERRAME HIDROCARBURÍFERO</a:t>
            </a:r>
            <a:endParaRPr lang="es-ES" sz="2400" b="1"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5"/>
            <a:ext cx="8208912" cy="482453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483768" y="6309320"/>
            <a:ext cx="4436214" cy="369332"/>
          </a:xfrm>
          <a:prstGeom prst="rect">
            <a:avLst/>
          </a:prstGeom>
        </p:spPr>
        <p:txBody>
          <a:bodyPr wrap="none">
            <a:spAutoFit/>
          </a:bodyPr>
          <a:lstStyle/>
          <a:p>
            <a:r>
              <a:rPr lang="es-ES" dirty="0"/>
              <a:t>Fuente: Programa de Remediación Ambiental</a:t>
            </a:r>
          </a:p>
        </p:txBody>
      </p:sp>
    </p:spTree>
    <p:extLst>
      <p:ext uri="{BB962C8B-B14F-4D97-AF65-F5344CB8AC3E}">
        <p14:creationId xmlns:p14="http://schemas.microsoft.com/office/powerpoint/2010/main" val="3575791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DIAGNOSTICO SOCIOAMBIENTAL</a:t>
            </a:r>
            <a:endParaRPr lang="es-ES" b="1" dirty="0"/>
          </a:p>
        </p:txBody>
      </p:sp>
      <p:sp>
        <p:nvSpPr>
          <p:cNvPr id="3" name="2 Marcador de contenido"/>
          <p:cNvSpPr>
            <a:spLocks noGrp="1"/>
          </p:cNvSpPr>
          <p:nvPr>
            <p:ph idx="1"/>
          </p:nvPr>
        </p:nvSpPr>
        <p:spPr/>
        <p:txBody>
          <a:bodyPr>
            <a:normAutofit fontScale="92500" lnSpcReduction="10000"/>
          </a:bodyPr>
          <a:lstStyle/>
          <a:p>
            <a:pPr marL="0" indent="0" algn="just">
              <a:buNone/>
            </a:pPr>
            <a:r>
              <a:rPr lang="es-ES" dirty="0" smtClean="0"/>
              <a:t>Para la finalidad del Proyecto, el diagnostico socioambiental lo encierra los siguientes aspectos:</a:t>
            </a:r>
          </a:p>
          <a:p>
            <a:pPr marL="0" indent="0" algn="just">
              <a:buNone/>
            </a:pPr>
            <a:r>
              <a:rPr lang="es-ES" dirty="0" smtClean="0"/>
              <a:t>*Caracterización de la contaminación causada </a:t>
            </a:r>
          </a:p>
          <a:p>
            <a:pPr marL="0" indent="0" algn="just">
              <a:buNone/>
            </a:pPr>
            <a:r>
              <a:rPr lang="es-ES" dirty="0" smtClean="0"/>
              <a:t>Basada en la fuente de criterio regulatorio RAOHE al identificar su componente ambiental afectado ¨suelo¨ Toma de muestras y análisis de laboratorio de Tabla 6</a:t>
            </a:r>
          </a:p>
          <a:p>
            <a:pPr marL="0" indent="0" algn="just">
              <a:buNone/>
            </a:pPr>
            <a:r>
              <a:rPr lang="es-ES" dirty="0" smtClean="0"/>
              <a:t>*Caracterización Socioeconómica</a:t>
            </a:r>
          </a:p>
          <a:p>
            <a:pPr marL="0" indent="0" algn="just">
              <a:buNone/>
            </a:pPr>
            <a:r>
              <a:rPr lang="es-ES" dirty="0" smtClean="0"/>
              <a:t>Realizado en base a metodologías de diagnostico rápido: investigación bibliográfica, investigación de campo, entrevistas a informantes clasificados, manejo del testimonio, análisis de la información.</a:t>
            </a:r>
            <a:endParaRPr lang="es-ES" dirty="0"/>
          </a:p>
        </p:txBody>
      </p:sp>
    </p:spTree>
    <p:extLst>
      <p:ext uri="{BB962C8B-B14F-4D97-AF65-F5344CB8AC3E}">
        <p14:creationId xmlns:p14="http://schemas.microsoft.com/office/powerpoint/2010/main" val="3161907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INTRODUCCIÓN</a:t>
            </a:r>
            <a:endParaRPr lang="es-ES" b="1" dirty="0"/>
          </a:p>
        </p:txBody>
      </p:sp>
      <p:sp>
        <p:nvSpPr>
          <p:cNvPr id="3" name="2 Marcador de contenido"/>
          <p:cNvSpPr>
            <a:spLocks noGrp="1"/>
          </p:cNvSpPr>
          <p:nvPr>
            <p:ph idx="1"/>
          </p:nvPr>
        </p:nvSpPr>
        <p:spPr/>
        <p:txBody>
          <a:bodyPr>
            <a:normAutofit/>
          </a:bodyPr>
          <a:lstStyle/>
          <a:p>
            <a:endParaRPr lang="es-ES" dirty="0" smtClean="0"/>
          </a:p>
          <a:p>
            <a:pPr algn="just"/>
            <a:r>
              <a:rPr lang="es-ES" dirty="0" smtClean="0"/>
              <a:t>El 28 de Febrero a causa de un deslizamiento de tierra a la altura del km 170 en la vía Quito – Nueva Loja, se produjo la ruptura del sistema del oleoducto transecuatoriano en el Pk 101 + 450 derramándose 7912 barriles de petróleo afectando un área de 7,5 hectáreas, realizando labores de contingencia de manera inmediata y posterior a ello trabajos de limpieza y remediación hasta obtener parámetros permisibles.</a:t>
            </a:r>
            <a:endParaRPr lang="es-ES" dirty="0"/>
          </a:p>
        </p:txBody>
      </p:sp>
    </p:spTree>
    <p:extLst>
      <p:ext uri="{BB962C8B-B14F-4D97-AF65-F5344CB8AC3E}">
        <p14:creationId xmlns:p14="http://schemas.microsoft.com/office/powerpoint/2010/main" val="2009208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724780"/>
          </a:xfrm>
        </p:spPr>
        <p:txBody>
          <a:bodyPr>
            <a:normAutofit/>
          </a:bodyPr>
          <a:lstStyle/>
          <a:p>
            <a:pPr algn="ctr"/>
            <a:r>
              <a:rPr lang="es-ES" b="1" dirty="0" smtClean="0"/>
              <a:t>CARACTERIZACIÓN DE LA CONTAMINACIÓN CAUSADA</a:t>
            </a:r>
            <a:endParaRPr lang="es-ES" b="1" dirty="0"/>
          </a:p>
        </p:txBody>
      </p:sp>
      <p:sp>
        <p:nvSpPr>
          <p:cNvPr id="3" name="2 Marcador de contenido"/>
          <p:cNvSpPr>
            <a:spLocks noGrp="1"/>
          </p:cNvSpPr>
          <p:nvPr>
            <p:ph idx="1"/>
          </p:nvPr>
        </p:nvSpPr>
        <p:spPr>
          <a:xfrm>
            <a:off x="457200" y="2786058"/>
            <a:ext cx="8229600" cy="3538542"/>
          </a:xfrm>
        </p:spPr>
        <p:txBody>
          <a:bodyPr/>
          <a:lstStyle/>
          <a:p>
            <a:pPr marL="0" indent="0" algn="just">
              <a:buNone/>
            </a:pPr>
            <a:r>
              <a:rPr lang="es-ES" dirty="0" smtClean="0"/>
              <a:t>La caracterización de la contaminación causada se la determinó con toma de muestras ¨aleatorias simples¨ al área impactada por el derrame, las mismas que fueron analizadas por el laboratorio Gruntec, acreditado por la OAE  y así </a:t>
            </a:r>
            <a:r>
              <a:rPr lang="es-MX" dirty="0" smtClean="0"/>
              <a:t>establecer </a:t>
            </a:r>
            <a:r>
              <a:rPr lang="es-MX" dirty="0"/>
              <a:t>una comparación con los niveles de referencia propuestas para la protección de </a:t>
            </a:r>
            <a:r>
              <a:rPr lang="es-MX" dirty="0" smtClean="0"/>
              <a:t>ecosistemas.</a:t>
            </a:r>
          </a:p>
          <a:p>
            <a:pPr marL="0" indent="0">
              <a:buNone/>
            </a:pPr>
            <a:endParaRPr lang="es-ES" dirty="0"/>
          </a:p>
        </p:txBody>
      </p:sp>
    </p:spTree>
    <p:extLst>
      <p:ext uri="{BB962C8B-B14F-4D97-AF65-F5344CB8AC3E}">
        <p14:creationId xmlns:p14="http://schemas.microsoft.com/office/powerpoint/2010/main" val="1790648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bodyPr>
          <a:lstStyle/>
          <a:p>
            <a:pPr algn="ctr"/>
            <a:r>
              <a:rPr lang="es-ES" sz="2800" b="1" dirty="0" smtClean="0"/>
              <a:t>CARACTERIZACIÓN DE LA CONTAMINACIÓN CAUSADA</a:t>
            </a:r>
            <a:endParaRPr lang="es-ES" sz="2800" b="1" dirty="0"/>
          </a:p>
        </p:txBody>
      </p:sp>
      <p:sp>
        <p:nvSpPr>
          <p:cNvPr id="3" name="2 Marcador de contenido"/>
          <p:cNvSpPr>
            <a:spLocks noGrp="1"/>
          </p:cNvSpPr>
          <p:nvPr>
            <p:ph idx="1"/>
          </p:nvPr>
        </p:nvSpPr>
        <p:spPr>
          <a:xfrm>
            <a:off x="457200" y="1412776"/>
            <a:ext cx="8229600" cy="5256584"/>
          </a:xfrm>
        </p:spPr>
        <p:txBody>
          <a:bodyPr/>
          <a:lstStyle/>
          <a:p>
            <a:pPr algn="just"/>
            <a:r>
              <a:rPr lang="es-ES" dirty="0" smtClean="0"/>
              <a:t>Los resultados de la toma de muestras reflejaron niveles de contaminación altos, considerando como indicador de contaminación las concentraciones de Hidrocarburos totales de Petróleo (TPH) con un valor total de 69.337 mg/kg y metales pesados, parámetros permisibles estipulados en la tabla 6 del RAOHE, sobrepasando los mismos de acuerdo al uso de suelo del área</a:t>
            </a:r>
            <a:r>
              <a:rPr lang="es-ES" sz="2400" dirty="0" smtClean="0"/>
              <a:t>.</a:t>
            </a:r>
          </a:p>
          <a:p>
            <a:pPr>
              <a:buNone/>
            </a:pPr>
            <a:endParaRPr lang="es-ES" dirty="0" smtClean="0"/>
          </a:p>
          <a:p>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2240141217"/>
              </p:ext>
            </p:extLst>
          </p:nvPr>
        </p:nvGraphicFramePr>
        <p:xfrm>
          <a:off x="2214546" y="4786322"/>
          <a:ext cx="4680519" cy="1871683"/>
        </p:xfrm>
        <a:graphic>
          <a:graphicData uri="http://schemas.openxmlformats.org/drawingml/2006/table">
            <a:tbl>
              <a:tblPr firstRow="1" firstCol="1" bandRow="1"/>
              <a:tblGrid>
                <a:gridCol w="1105634"/>
                <a:gridCol w="1363617"/>
                <a:gridCol w="1105634"/>
                <a:gridCol w="1105634"/>
              </a:tblGrid>
              <a:tr h="164995">
                <a:tc>
                  <a:txBody>
                    <a:bodyPr/>
                    <a:lstStyle/>
                    <a:p>
                      <a:pPr algn="ctr"/>
                      <a:endParaRPr lang="es-ES" sz="1000" dirty="0">
                        <a:effectLst/>
                        <a:latin typeface="Calibri"/>
                      </a:endParaRPr>
                    </a:p>
                  </a:txBody>
                  <a:tcPr marL="44450" marR="44450" marT="0" marB="0" anchor="b">
                    <a:lnL>
                      <a:noFill/>
                    </a:lnL>
                    <a:lnR>
                      <a:noFill/>
                    </a:lnR>
                    <a:lnT>
                      <a:noFill/>
                    </a:lnT>
                    <a:lnB>
                      <a:noFill/>
                    </a:lnB>
                  </a:tcPr>
                </a:tc>
                <a:tc>
                  <a:txBody>
                    <a:bodyPr/>
                    <a:lstStyle/>
                    <a:p>
                      <a:pPr algn="ctr"/>
                      <a:endParaRPr lang="es-ES" sz="1000" dirty="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endParaRPr lang="es-ES" sz="1000" dirty="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endParaRPr lang="es-ES" sz="1000" dirty="0">
                        <a:effectLst/>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64995">
                <a:tc>
                  <a:txBody>
                    <a:bodyPr/>
                    <a:lstStyle/>
                    <a:p>
                      <a:pPr algn="ctr"/>
                      <a:endParaRPr lang="es-ES" sz="1000" dirty="0">
                        <a:effectLst/>
                        <a:latin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000" dirty="0">
                          <a:solidFill>
                            <a:srgbClr val="010101"/>
                          </a:solidFill>
                          <a:effectLst/>
                          <a:latin typeface="Arial"/>
                          <a:ea typeface="Times New Roman"/>
                        </a:rPr>
                        <a:t>V</a:t>
                      </a:r>
                      <a:r>
                        <a:rPr lang="en-US" sz="1000" dirty="0">
                          <a:solidFill>
                            <a:srgbClr val="13161A"/>
                          </a:solidFill>
                          <a:effectLst/>
                          <a:latin typeface="Arial"/>
                          <a:ea typeface="Times New Roman"/>
                        </a:rPr>
                        <a:t>A</a:t>
                      </a:r>
                      <a:r>
                        <a:rPr lang="en-US" sz="1000" dirty="0">
                          <a:solidFill>
                            <a:srgbClr val="010101"/>
                          </a:solidFill>
                          <a:effectLst/>
                          <a:latin typeface="Arial"/>
                          <a:ea typeface="Times New Roman"/>
                        </a:rPr>
                        <a:t>L</a:t>
                      </a:r>
                      <a:r>
                        <a:rPr lang="en-US" sz="1000" dirty="0">
                          <a:solidFill>
                            <a:srgbClr val="13161A"/>
                          </a:solidFill>
                          <a:effectLst/>
                          <a:latin typeface="Arial"/>
                          <a:ea typeface="Times New Roman"/>
                        </a:rPr>
                        <a:t>O</a:t>
                      </a:r>
                      <a:r>
                        <a:rPr lang="en-US" sz="1000" dirty="0">
                          <a:solidFill>
                            <a:srgbClr val="010101"/>
                          </a:solidFill>
                          <a:effectLst/>
                          <a:latin typeface="Arial"/>
                          <a:ea typeface="Times New Roman"/>
                        </a:rPr>
                        <a:t>R LÍ</a:t>
                      </a:r>
                      <a:r>
                        <a:rPr lang="en-US" sz="1000" dirty="0">
                          <a:solidFill>
                            <a:srgbClr val="13161A"/>
                          </a:solidFill>
                          <a:effectLst/>
                          <a:latin typeface="Arial"/>
                          <a:ea typeface="Times New Roman"/>
                        </a:rPr>
                        <a:t>M</a:t>
                      </a:r>
                      <a:r>
                        <a:rPr lang="en-US" sz="1000" dirty="0">
                          <a:solidFill>
                            <a:srgbClr val="010101"/>
                          </a:solidFill>
                          <a:effectLst/>
                          <a:latin typeface="Arial"/>
                          <a:ea typeface="Times New Roman"/>
                        </a:rPr>
                        <a:t>ITE PERMISIBLE</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86728">
                <a:tc>
                  <a:txBody>
                    <a:bodyPr/>
                    <a:lstStyle/>
                    <a:p>
                      <a:pPr algn="ctr">
                        <a:spcAft>
                          <a:spcPts val="0"/>
                        </a:spcAft>
                      </a:pPr>
                      <a:r>
                        <a:rPr lang="es-EC" sz="1000" dirty="0">
                          <a:solidFill>
                            <a:srgbClr val="000000"/>
                          </a:solidFill>
                          <a:effectLst/>
                          <a:latin typeface="Arial"/>
                          <a:ea typeface="Times New Roman"/>
                        </a:rPr>
                        <a:t>PARÁMETROS</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Times New Roman"/>
                        </a:rPr>
                        <a:t>E</a:t>
                      </a:r>
                      <a:r>
                        <a:rPr lang="en-US" sz="1000" dirty="0">
                          <a:solidFill>
                            <a:srgbClr val="13161A"/>
                          </a:solidFill>
                          <a:effectLst/>
                          <a:latin typeface="Arial"/>
                          <a:ea typeface="Times New Roman"/>
                        </a:rPr>
                        <a:t>COS</a:t>
                      </a:r>
                      <a:r>
                        <a:rPr lang="en-US" sz="1000" dirty="0">
                          <a:solidFill>
                            <a:srgbClr val="010101"/>
                          </a:solidFill>
                          <a:effectLst/>
                          <a:latin typeface="Arial"/>
                          <a:ea typeface="Times New Roman"/>
                        </a:rPr>
                        <a:t>I</a:t>
                      </a:r>
                      <a:r>
                        <a:rPr lang="en-US" sz="1000" dirty="0">
                          <a:solidFill>
                            <a:srgbClr val="13161A"/>
                          </a:solidFill>
                          <a:effectLst/>
                          <a:latin typeface="Arial"/>
                          <a:ea typeface="Times New Roman"/>
                        </a:rPr>
                        <a:t>S</a:t>
                      </a:r>
                      <a:r>
                        <a:rPr lang="en-US" sz="1000" dirty="0">
                          <a:solidFill>
                            <a:srgbClr val="010101"/>
                          </a:solidFill>
                          <a:effectLst/>
                          <a:latin typeface="Arial"/>
                          <a:ea typeface="Times New Roman"/>
                        </a:rPr>
                        <a:t>TE</a:t>
                      </a:r>
                      <a:r>
                        <a:rPr lang="en-US" sz="1000" dirty="0">
                          <a:solidFill>
                            <a:srgbClr val="13161A"/>
                          </a:solidFill>
                          <a:effectLst/>
                          <a:latin typeface="Arial"/>
                          <a:ea typeface="Times New Roman"/>
                        </a:rPr>
                        <a:t>MA </a:t>
                      </a:r>
                      <a:r>
                        <a:rPr lang="en-US" sz="1000" dirty="0">
                          <a:solidFill>
                            <a:srgbClr val="232426"/>
                          </a:solidFill>
                          <a:effectLst/>
                          <a:latin typeface="Arial"/>
                          <a:ea typeface="Times New Roman"/>
                        </a:rPr>
                        <a:t>S</a:t>
                      </a:r>
                      <a:r>
                        <a:rPr lang="en-US" sz="1000" dirty="0">
                          <a:solidFill>
                            <a:srgbClr val="010101"/>
                          </a:solidFill>
                          <a:effectLst/>
                          <a:latin typeface="Arial"/>
                          <a:ea typeface="Times New Roman"/>
                        </a:rPr>
                        <a:t>E</a:t>
                      </a:r>
                      <a:r>
                        <a:rPr lang="en-US" sz="1000" dirty="0">
                          <a:solidFill>
                            <a:srgbClr val="13161A"/>
                          </a:solidFill>
                          <a:effectLst/>
                          <a:latin typeface="Arial"/>
                          <a:ea typeface="Times New Roman"/>
                        </a:rPr>
                        <a:t>NS</a:t>
                      </a:r>
                      <a:r>
                        <a:rPr lang="en-US" sz="1000" dirty="0">
                          <a:solidFill>
                            <a:srgbClr val="010101"/>
                          </a:solidFill>
                          <a:effectLst/>
                          <a:latin typeface="Arial"/>
                          <a:ea typeface="Times New Roman"/>
                        </a:rPr>
                        <a:t>IBLE</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Times New Roman"/>
                        </a:rPr>
                        <a:t>USO AGRICOLA</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13161A"/>
                          </a:solidFill>
                          <a:effectLst/>
                          <a:latin typeface="Arial"/>
                          <a:ea typeface="Times New Roman"/>
                        </a:rPr>
                        <a:t>USO INDUSTRIAL</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95">
                <a:tc>
                  <a:txBody>
                    <a:bodyPr/>
                    <a:lstStyle/>
                    <a:p>
                      <a:pPr algn="ctr">
                        <a:spcAft>
                          <a:spcPts val="0"/>
                        </a:spcAft>
                      </a:pPr>
                      <a:r>
                        <a:rPr lang="es-EC" sz="1000" dirty="0">
                          <a:solidFill>
                            <a:srgbClr val="000000"/>
                          </a:solidFill>
                          <a:effectLst/>
                          <a:latin typeface="Arial"/>
                          <a:ea typeface="Times New Roman"/>
                        </a:rPr>
                        <a:t>TPH</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Arial"/>
                        </a:rPr>
                        <a:t>&lt; 1000</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Arial"/>
                        </a:rPr>
                        <a:t>&lt; 2500</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Arial"/>
                        </a:rPr>
                        <a:t>&lt; 4000</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95">
                <a:tc>
                  <a:txBody>
                    <a:bodyPr/>
                    <a:lstStyle/>
                    <a:p>
                      <a:pPr algn="ctr">
                        <a:spcAft>
                          <a:spcPts val="0"/>
                        </a:spcAft>
                      </a:pPr>
                      <a:r>
                        <a:rPr lang="es-EC" sz="1000" dirty="0">
                          <a:solidFill>
                            <a:srgbClr val="000000"/>
                          </a:solidFill>
                          <a:effectLst/>
                          <a:latin typeface="Arial"/>
                          <a:ea typeface="Times New Roman"/>
                        </a:rPr>
                        <a:t>CADMIO</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Arial"/>
                        </a:rPr>
                        <a:t>&lt; 1</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Times New Roman"/>
                        </a:rPr>
                        <a:t>&lt;2</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Arial"/>
                        </a:rPr>
                        <a:t>&lt; 10</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95">
                <a:tc>
                  <a:txBody>
                    <a:bodyPr/>
                    <a:lstStyle/>
                    <a:p>
                      <a:pPr algn="ctr">
                        <a:spcAft>
                          <a:spcPts val="0"/>
                        </a:spcAft>
                      </a:pPr>
                      <a:r>
                        <a:rPr lang="es-EC" sz="1000" dirty="0">
                          <a:solidFill>
                            <a:srgbClr val="000000"/>
                          </a:solidFill>
                          <a:effectLst/>
                          <a:latin typeface="Arial"/>
                          <a:ea typeface="Times New Roman"/>
                        </a:rPr>
                        <a:t>NÍQUEL</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Arial"/>
                        </a:rPr>
                        <a:t>&lt; 40</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Times New Roman"/>
                        </a:rPr>
                        <a:t>&lt;50</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Arial"/>
                        </a:rPr>
                        <a:t>&lt; 100</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95">
                <a:tc>
                  <a:txBody>
                    <a:bodyPr/>
                    <a:lstStyle/>
                    <a:p>
                      <a:pPr algn="ctr">
                        <a:spcAft>
                          <a:spcPts val="0"/>
                        </a:spcAft>
                      </a:pPr>
                      <a:r>
                        <a:rPr lang="es-EC" sz="1000" dirty="0">
                          <a:solidFill>
                            <a:srgbClr val="000000"/>
                          </a:solidFill>
                          <a:effectLst/>
                          <a:latin typeface="Arial"/>
                          <a:ea typeface="Times New Roman"/>
                        </a:rPr>
                        <a:t>PLOMO</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Arial"/>
                        </a:rPr>
                        <a:t>&lt; 80</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Arial"/>
                        </a:rPr>
                        <a:t>&lt; 100</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Arial"/>
                        </a:rPr>
                        <a:t>&lt; 500</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95">
                <a:tc>
                  <a:txBody>
                    <a:bodyPr/>
                    <a:lstStyle/>
                    <a:p>
                      <a:pPr algn="ctr">
                        <a:spcAft>
                          <a:spcPts val="0"/>
                        </a:spcAft>
                      </a:pPr>
                      <a:r>
                        <a:rPr lang="es-EC" sz="1000" dirty="0">
                          <a:solidFill>
                            <a:srgbClr val="000000"/>
                          </a:solidFill>
                          <a:effectLst/>
                          <a:latin typeface="Arial"/>
                          <a:ea typeface="Times New Roman"/>
                        </a:rPr>
                        <a:t>HAPs</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Arial"/>
                        </a:rPr>
                        <a:t>&lt; 1</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Times New Roman"/>
                        </a:rPr>
                        <a:t>&lt;2</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10101"/>
                          </a:solidFill>
                          <a:effectLst/>
                          <a:latin typeface="Arial"/>
                          <a:ea typeface="Times New Roman"/>
                        </a:rPr>
                        <a:t>&lt;5</a:t>
                      </a:r>
                      <a:endParaRPr lang="es-ES" sz="12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95">
                <a:tc>
                  <a:txBody>
                    <a:bodyPr/>
                    <a:lstStyle/>
                    <a:p>
                      <a:pPr algn="ctr"/>
                      <a:endParaRPr lang="es-ES" sz="1000" dirty="0">
                        <a:effectLst/>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endParaRPr lang="es-ES" sz="1000" dirty="0">
                        <a:effectLst/>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endParaRPr lang="es-ES" sz="1000" dirty="0">
                        <a:effectLst/>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endParaRPr lang="es-ES" sz="1000" dirty="0">
                        <a:effectLst/>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64995">
                <a:tc gridSpan="3">
                  <a:txBody>
                    <a:bodyPr/>
                    <a:lstStyle/>
                    <a:p>
                      <a:pPr algn="ctr">
                        <a:spcAft>
                          <a:spcPts val="0"/>
                        </a:spcAft>
                      </a:pPr>
                      <a:r>
                        <a:rPr lang="es-EC" sz="1000" dirty="0">
                          <a:solidFill>
                            <a:srgbClr val="000000"/>
                          </a:solidFill>
                          <a:effectLst/>
                          <a:latin typeface="Arial"/>
                          <a:ea typeface="Times New Roman"/>
                        </a:rPr>
                        <a:t>FUENTE: Tabla 6 del RAOHE 1215</a:t>
                      </a:r>
                      <a:endParaRPr lang="es-ES" sz="1200" dirty="0">
                        <a:effectLst/>
                        <a:latin typeface="Times New Roman"/>
                        <a:ea typeface="Times New Roman"/>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ctr"/>
                      <a:endParaRPr lang="es-ES" sz="1000" dirty="0">
                        <a:effectLst/>
                        <a:latin typeface="Calibri"/>
                      </a:endParaRPr>
                    </a:p>
                  </a:txBody>
                  <a:tcPr marL="44450" marR="44450" marT="0" marB="0" anchor="b">
                    <a:lnL>
                      <a:noFill/>
                    </a:lnL>
                    <a:lnR>
                      <a:noFill/>
                    </a:lnR>
                    <a:lnT>
                      <a:noFill/>
                    </a:lnT>
                    <a:lnB>
                      <a:noFill/>
                    </a:lnB>
                  </a:tcPr>
                </a:tc>
              </a:tr>
            </a:tbl>
          </a:graphicData>
        </a:graphic>
      </p:graphicFrame>
    </p:spTree>
    <p:extLst>
      <p:ext uri="{BB962C8B-B14F-4D97-AF65-F5344CB8AC3E}">
        <p14:creationId xmlns:p14="http://schemas.microsoft.com/office/powerpoint/2010/main" val="4082093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32"/>
            <a:ext cx="8229600" cy="1500198"/>
          </a:xfrm>
        </p:spPr>
        <p:txBody>
          <a:bodyPr>
            <a:normAutofit/>
          </a:bodyPr>
          <a:lstStyle/>
          <a:p>
            <a:pPr algn="ctr"/>
            <a:r>
              <a:rPr lang="es-ES" sz="4000" b="1" dirty="0" smtClean="0"/>
              <a:t>CARACTERIZACIÓN SOCIOECONÓMICA DEL ÁREA DE INFLUENCIA</a:t>
            </a:r>
            <a:endParaRPr lang="es-ES" sz="4000" b="1" dirty="0"/>
          </a:p>
        </p:txBody>
      </p:sp>
      <p:sp>
        <p:nvSpPr>
          <p:cNvPr id="3" name="2 Marcador de contenido"/>
          <p:cNvSpPr>
            <a:spLocks noGrp="1"/>
          </p:cNvSpPr>
          <p:nvPr>
            <p:ph idx="1"/>
          </p:nvPr>
        </p:nvSpPr>
        <p:spPr>
          <a:xfrm>
            <a:off x="457200" y="2571744"/>
            <a:ext cx="8229600" cy="4071966"/>
          </a:xfrm>
        </p:spPr>
        <p:txBody>
          <a:bodyPr>
            <a:normAutofit/>
          </a:bodyPr>
          <a:lstStyle/>
          <a:p>
            <a:pPr algn="just"/>
            <a:r>
              <a:rPr lang="es-ES" dirty="0"/>
              <a:t>Para levantar y construir información del área de estudio, se identificó la presencia de un espectro social, el cual se dominará área de influencia </a:t>
            </a:r>
            <a:r>
              <a:rPr lang="es-ES" dirty="0" smtClean="0"/>
              <a:t>social, </a:t>
            </a:r>
            <a:r>
              <a:rPr lang="es-ES" dirty="0"/>
              <a:t>por tanto se identificó al espectro social, constituido en un espacio geográfico rural, además la configuración sociocultural de este espectro </a:t>
            </a:r>
            <a:r>
              <a:rPr lang="es-ES" dirty="0" smtClean="0"/>
              <a:t>y sus conformaciones </a:t>
            </a:r>
            <a:r>
              <a:rPr lang="es-ES" dirty="0"/>
              <a:t>de colonos que son grupos sociales constituidos por un proceso de migración tanto para la consecución de tierras como para la prestación de servicios, entre varias razones más.</a:t>
            </a:r>
          </a:p>
        </p:txBody>
      </p:sp>
    </p:spTree>
    <p:extLst>
      <p:ext uri="{BB962C8B-B14F-4D97-AF65-F5344CB8AC3E}">
        <p14:creationId xmlns:p14="http://schemas.microsoft.com/office/powerpoint/2010/main" val="2172176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28670"/>
            <a:ext cx="8229600" cy="1214446"/>
          </a:xfrm>
        </p:spPr>
        <p:txBody>
          <a:bodyPr>
            <a:noAutofit/>
          </a:bodyPr>
          <a:lstStyle/>
          <a:p>
            <a:pPr algn="ctr"/>
            <a:r>
              <a:rPr lang="es-ES" sz="4000" b="1" dirty="0" smtClean="0"/>
              <a:t>CARACTERIZACIÓN SOCIOECONÓMICA DEL ÁREA DE INFLUENCIA</a:t>
            </a:r>
            <a:endParaRPr lang="es-ES" sz="4000" b="1" dirty="0"/>
          </a:p>
        </p:txBody>
      </p:sp>
      <p:sp>
        <p:nvSpPr>
          <p:cNvPr id="3" name="2 Marcador de contenido"/>
          <p:cNvSpPr>
            <a:spLocks noGrp="1"/>
          </p:cNvSpPr>
          <p:nvPr>
            <p:ph idx="1"/>
          </p:nvPr>
        </p:nvSpPr>
        <p:spPr>
          <a:xfrm>
            <a:off x="457200" y="2285992"/>
            <a:ext cx="8229600" cy="4357718"/>
          </a:xfrm>
        </p:spPr>
        <p:txBody>
          <a:bodyPr>
            <a:normAutofit fontScale="85000" lnSpcReduction="20000"/>
          </a:bodyPr>
          <a:lstStyle/>
          <a:p>
            <a:r>
              <a:rPr lang="es-ES" dirty="0" smtClean="0"/>
              <a:t>Componente Socioeconómico</a:t>
            </a:r>
          </a:p>
          <a:p>
            <a:pPr algn="just">
              <a:buNone/>
            </a:pPr>
            <a:r>
              <a:rPr lang="es-ES" dirty="0" smtClean="0"/>
              <a:t>	Los trabajos realizados </a:t>
            </a:r>
            <a:r>
              <a:rPr lang="es-ES" b="1" dirty="0" smtClean="0"/>
              <a:t>afectaron</a:t>
            </a:r>
            <a:r>
              <a:rPr lang="es-ES" dirty="0" smtClean="0"/>
              <a:t> a 11 </a:t>
            </a:r>
            <a:r>
              <a:rPr lang="es-ES" b="1" dirty="0" smtClean="0"/>
              <a:t>propietarios</a:t>
            </a:r>
            <a:r>
              <a:rPr lang="es-ES" dirty="0" smtClean="0"/>
              <a:t> de manera indirecta en toda la área de influencia y 1 propietario de manera directa el Sr. Luis Pérez</a:t>
            </a:r>
          </a:p>
          <a:p>
            <a:pPr algn="just">
              <a:buNone/>
            </a:pPr>
            <a:r>
              <a:rPr lang="es-ES" dirty="0" smtClean="0"/>
              <a:t>	En cuando a </a:t>
            </a:r>
            <a:r>
              <a:rPr lang="es-ES" b="1" dirty="0" smtClean="0"/>
              <a:t>condiciones de vida </a:t>
            </a:r>
            <a:r>
              <a:rPr lang="es-ES" dirty="0" smtClean="0"/>
              <a:t>el área de influencia se alimentaba de productos cultivados en el área, animales crecidos en la zona y productos adquiridos en mercados del Chaco, presentando niveles de </a:t>
            </a:r>
            <a:r>
              <a:rPr lang="es-ES" b="1" dirty="0" smtClean="0"/>
              <a:t>desnutrición</a:t>
            </a:r>
            <a:r>
              <a:rPr lang="es-ES" dirty="0" smtClean="0"/>
              <a:t> por alto grado de consumo de carbohidratos y falta de proteínas</a:t>
            </a:r>
          </a:p>
          <a:p>
            <a:pPr algn="just">
              <a:buNone/>
            </a:pPr>
            <a:r>
              <a:rPr lang="es-ES" dirty="0" smtClean="0"/>
              <a:t>	En el ámbito de </a:t>
            </a:r>
            <a:r>
              <a:rPr lang="es-ES" b="1" dirty="0" smtClean="0"/>
              <a:t>salud</a:t>
            </a:r>
            <a:r>
              <a:rPr lang="es-ES" dirty="0" smtClean="0"/>
              <a:t> en aquel entonces se identifico enfermedades como diarreas, afecciones respiratorias, escabiosis etc. En aquel entonces según el MSP identifico un subcentro de salud cercano ubicado en el cantón el Chaco por ende para problemas mas serios los pobladores se dirigían a centros de la provincia de Pichincha o Sucumbíos.</a:t>
            </a:r>
            <a:endParaRPr lang="es-ES" dirty="0"/>
          </a:p>
        </p:txBody>
      </p:sp>
    </p:spTree>
    <p:extLst>
      <p:ext uri="{BB962C8B-B14F-4D97-AF65-F5344CB8AC3E}">
        <p14:creationId xmlns:p14="http://schemas.microsoft.com/office/powerpoint/2010/main" val="3389720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296152"/>
          </a:xfrm>
        </p:spPr>
        <p:txBody>
          <a:bodyPr>
            <a:noAutofit/>
          </a:bodyPr>
          <a:lstStyle/>
          <a:p>
            <a:pPr algn="ctr"/>
            <a:r>
              <a:rPr lang="es-ES" sz="4000" b="1" dirty="0" smtClean="0"/>
              <a:t>CARACTERIZACIÓN SOCIOECONÓMICA DEL ÁREA DE INFLUENCIA</a:t>
            </a:r>
            <a:endParaRPr lang="es-ES" sz="4000" b="1" dirty="0"/>
          </a:p>
        </p:txBody>
      </p:sp>
      <p:sp>
        <p:nvSpPr>
          <p:cNvPr id="16" name="15 Marcador de contenido"/>
          <p:cNvSpPr>
            <a:spLocks noGrp="1"/>
          </p:cNvSpPr>
          <p:nvPr>
            <p:ph idx="1"/>
          </p:nvPr>
        </p:nvSpPr>
        <p:spPr>
          <a:xfrm>
            <a:off x="457200" y="2071678"/>
            <a:ext cx="8229600" cy="4572032"/>
          </a:xfrm>
        </p:spPr>
        <p:txBody>
          <a:bodyPr>
            <a:normAutofit fontScale="77500" lnSpcReduction="20000"/>
          </a:bodyPr>
          <a:lstStyle/>
          <a:p>
            <a:pPr>
              <a:buNone/>
            </a:pPr>
            <a:endParaRPr lang="es-EC" b="1" dirty="0" smtClean="0"/>
          </a:p>
          <a:p>
            <a:pPr>
              <a:buNone/>
            </a:pPr>
            <a:r>
              <a:rPr lang="es-EC" b="1" dirty="0" smtClean="0"/>
              <a:t>Organización socio política</a:t>
            </a:r>
          </a:p>
          <a:p>
            <a:endParaRPr lang="es-EC" dirty="0" smtClean="0"/>
          </a:p>
          <a:p>
            <a:endParaRPr lang="es-EC" dirty="0" smtClean="0"/>
          </a:p>
          <a:p>
            <a:endParaRPr lang="es-EC" dirty="0" smtClean="0"/>
          </a:p>
          <a:p>
            <a:pPr>
              <a:buNone/>
            </a:pPr>
            <a:r>
              <a:rPr lang="es-ES" dirty="0" smtClean="0"/>
              <a:t>	</a:t>
            </a:r>
          </a:p>
          <a:p>
            <a:pPr>
              <a:buNone/>
            </a:pPr>
            <a:r>
              <a:rPr lang="es-ES" dirty="0"/>
              <a:t>	</a:t>
            </a:r>
            <a:endParaRPr lang="es-ES" dirty="0" smtClean="0"/>
          </a:p>
          <a:p>
            <a:pPr algn="ctr">
              <a:buNone/>
            </a:pPr>
            <a:r>
              <a:rPr lang="es-ES" dirty="0"/>
              <a:t>	</a:t>
            </a:r>
            <a:r>
              <a:rPr lang="es-ES" dirty="0" smtClean="0"/>
              <a:t>	</a:t>
            </a:r>
          </a:p>
          <a:p>
            <a:pPr algn="ctr">
              <a:buNone/>
            </a:pPr>
            <a:endParaRPr lang="es-ES" sz="2300" dirty="0" smtClean="0"/>
          </a:p>
          <a:p>
            <a:pPr algn="ctr">
              <a:buNone/>
            </a:pPr>
            <a:r>
              <a:rPr lang="es-ES" sz="2300" dirty="0" smtClean="0"/>
              <a:t>Fuente</a:t>
            </a:r>
            <a:r>
              <a:rPr lang="es-ES" sz="2300" dirty="0"/>
              <a:t>: Programa de Remediación Ambiental</a:t>
            </a:r>
            <a:endParaRPr lang="es-ES" sz="2300" dirty="0" smtClean="0"/>
          </a:p>
          <a:p>
            <a:pPr>
              <a:buNone/>
            </a:pPr>
            <a:r>
              <a:rPr lang="es-ES" dirty="0"/>
              <a:t>	</a:t>
            </a:r>
            <a:endParaRPr lang="es-ES" dirty="0" smtClean="0"/>
          </a:p>
          <a:p>
            <a:pPr algn="just">
              <a:buNone/>
            </a:pPr>
            <a:r>
              <a:rPr lang="es-ES" dirty="0" smtClean="0"/>
              <a:t>	En el área de influencia se ha denotado la presencia de empresas, públicas tales como (Ep Petroecuador, Ministerio de Obras públicas, Municipio del cantón Gonzalo Pizarro), privadas tales como (Coca Codo Sinclair, Sinohydro) y clubes deportivos. </a:t>
            </a:r>
            <a:endParaRPr lang="es-EC" dirty="0" smtClean="0"/>
          </a:p>
          <a:p>
            <a:pPr>
              <a:buNone/>
            </a:pP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794825525"/>
              </p:ext>
            </p:extLst>
          </p:nvPr>
        </p:nvGraphicFramePr>
        <p:xfrm>
          <a:off x="2143108" y="2928934"/>
          <a:ext cx="4752528" cy="1800198"/>
        </p:xfrm>
        <a:graphic>
          <a:graphicData uri="http://schemas.openxmlformats.org/drawingml/2006/table">
            <a:tbl>
              <a:tblPr firstRow="1" firstCol="1" lastRow="1" lastCol="1" bandRow="1" bandCol="1"/>
              <a:tblGrid>
                <a:gridCol w="2467689"/>
                <a:gridCol w="2284839"/>
              </a:tblGrid>
              <a:tr h="400044">
                <a:tc>
                  <a:txBody>
                    <a:bodyPr/>
                    <a:lstStyle/>
                    <a:p>
                      <a:pPr algn="l">
                        <a:spcAft>
                          <a:spcPts val="0"/>
                        </a:spcAft>
                        <a:tabLst>
                          <a:tab pos="4076700" algn="l"/>
                        </a:tabLst>
                      </a:pPr>
                      <a:r>
                        <a:rPr lang="es-MX" sz="1200" b="1" dirty="0">
                          <a:effectLst/>
                          <a:latin typeface="Arial"/>
                          <a:ea typeface="Times New Roman"/>
                        </a:rPr>
                        <a:t>Miembros de la Junta Parroquial</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076700" algn="l"/>
                        </a:tabLst>
                      </a:pPr>
                      <a:r>
                        <a:rPr lang="es-MX" sz="1200" b="1" dirty="0">
                          <a:effectLst/>
                          <a:latin typeface="Arial"/>
                          <a:ea typeface="Times New Roman"/>
                        </a:rPr>
                        <a:t>Dignidad</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44">
                <a:tc>
                  <a:txBody>
                    <a:bodyPr/>
                    <a:lstStyle/>
                    <a:p>
                      <a:pPr algn="l">
                        <a:spcAft>
                          <a:spcPts val="0"/>
                        </a:spcAft>
                        <a:tabLst>
                          <a:tab pos="4076700" algn="l"/>
                        </a:tabLst>
                      </a:pPr>
                      <a:r>
                        <a:rPr lang="es-MX" sz="1200" dirty="0">
                          <a:effectLst/>
                          <a:latin typeface="Arial"/>
                          <a:ea typeface="Times New Roman"/>
                        </a:rPr>
                        <a:t>Sr. Luis Flores</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076700" algn="l"/>
                        </a:tabLst>
                      </a:pPr>
                      <a:r>
                        <a:rPr lang="es-MX" sz="1200" dirty="0">
                          <a:effectLst/>
                          <a:latin typeface="Arial"/>
                          <a:ea typeface="Times New Roman"/>
                        </a:rPr>
                        <a:t>Presidente Junta Parroquial</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44">
                <a:tc>
                  <a:txBody>
                    <a:bodyPr/>
                    <a:lstStyle/>
                    <a:p>
                      <a:pPr algn="l">
                        <a:spcAft>
                          <a:spcPts val="0"/>
                        </a:spcAft>
                        <a:tabLst>
                          <a:tab pos="4076700" algn="l"/>
                        </a:tabLst>
                      </a:pPr>
                      <a:r>
                        <a:rPr lang="es-MX" sz="1200" dirty="0">
                          <a:effectLst/>
                          <a:latin typeface="Arial"/>
                          <a:ea typeface="Times New Roman"/>
                        </a:rPr>
                        <a:t>Sr. Ramiro Espejo</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076700" algn="l"/>
                        </a:tabLst>
                      </a:pPr>
                      <a:r>
                        <a:rPr lang="es-MX" sz="1200" dirty="0">
                          <a:effectLst/>
                          <a:latin typeface="Arial"/>
                          <a:ea typeface="Times New Roman"/>
                        </a:rPr>
                        <a:t>Vicepresidente Junta Parroquial</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2">
                <a:tc>
                  <a:txBody>
                    <a:bodyPr/>
                    <a:lstStyle/>
                    <a:p>
                      <a:pPr algn="l">
                        <a:spcAft>
                          <a:spcPts val="0"/>
                        </a:spcAft>
                        <a:tabLst>
                          <a:tab pos="4076700" algn="l"/>
                        </a:tabLst>
                      </a:pPr>
                      <a:r>
                        <a:rPr lang="es-MX" sz="1200" dirty="0">
                          <a:effectLst/>
                          <a:latin typeface="Arial"/>
                          <a:ea typeface="Times New Roman"/>
                        </a:rPr>
                        <a:t>Sra. Miriam Ayala</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076700" algn="l"/>
                        </a:tabLst>
                      </a:pPr>
                      <a:r>
                        <a:rPr lang="es-MX" sz="1200" dirty="0">
                          <a:effectLst/>
                          <a:latin typeface="Arial"/>
                          <a:ea typeface="Times New Roman"/>
                        </a:rPr>
                        <a:t>Primer vocal</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2">
                <a:tc>
                  <a:txBody>
                    <a:bodyPr/>
                    <a:lstStyle/>
                    <a:p>
                      <a:pPr algn="l">
                        <a:spcAft>
                          <a:spcPts val="0"/>
                        </a:spcAft>
                        <a:tabLst>
                          <a:tab pos="4076700" algn="l"/>
                        </a:tabLst>
                      </a:pPr>
                      <a:r>
                        <a:rPr lang="es-MX" sz="1200" dirty="0">
                          <a:effectLst/>
                          <a:latin typeface="Arial"/>
                          <a:ea typeface="Times New Roman"/>
                        </a:rPr>
                        <a:t>Sr. Ramiro Espejo</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076700" algn="l"/>
                        </a:tabLst>
                      </a:pPr>
                      <a:r>
                        <a:rPr lang="es-MX" sz="1200" dirty="0">
                          <a:effectLst/>
                          <a:latin typeface="Arial"/>
                          <a:ea typeface="Times New Roman"/>
                        </a:rPr>
                        <a:t>Segundo vocal</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2">
                <a:tc>
                  <a:txBody>
                    <a:bodyPr/>
                    <a:lstStyle/>
                    <a:p>
                      <a:pPr algn="l">
                        <a:spcAft>
                          <a:spcPts val="0"/>
                        </a:spcAft>
                        <a:tabLst>
                          <a:tab pos="4076700" algn="l"/>
                        </a:tabLst>
                      </a:pPr>
                      <a:r>
                        <a:rPr lang="es-MX" sz="1200" dirty="0">
                          <a:effectLst/>
                          <a:latin typeface="Arial"/>
                          <a:ea typeface="Times New Roman"/>
                        </a:rPr>
                        <a:t>Sr. Fabián Ordoñez</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076700" algn="l"/>
                        </a:tabLst>
                      </a:pPr>
                      <a:r>
                        <a:rPr lang="es-MX" sz="1200" dirty="0">
                          <a:effectLst/>
                          <a:latin typeface="Arial"/>
                          <a:ea typeface="Times New Roman"/>
                        </a:rPr>
                        <a:t>Tercer vocal</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3220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224714"/>
          </a:xfrm>
        </p:spPr>
        <p:txBody>
          <a:bodyPr>
            <a:noAutofit/>
          </a:bodyPr>
          <a:lstStyle/>
          <a:p>
            <a:pPr algn="ctr"/>
            <a:r>
              <a:rPr lang="es-ES" sz="4000" b="1" dirty="0" smtClean="0"/>
              <a:t>CARACTERIZACIÓN SOCIOECONÓMICA DEL ÁREA DE INFLUENCIA</a:t>
            </a:r>
            <a:endParaRPr lang="es-EC" sz="4000" b="1" dirty="0"/>
          </a:p>
        </p:txBody>
      </p:sp>
      <p:sp>
        <p:nvSpPr>
          <p:cNvPr id="3" name="2 Marcador de contenido"/>
          <p:cNvSpPr>
            <a:spLocks noGrp="1"/>
          </p:cNvSpPr>
          <p:nvPr>
            <p:ph idx="1"/>
          </p:nvPr>
        </p:nvSpPr>
        <p:spPr>
          <a:xfrm>
            <a:off x="457200" y="2143116"/>
            <a:ext cx="8229600" cy="4500594"/>
          </a:xfrm>
        </p:spPr>
        <p:txBody>
          <a:bodyPr>
            <a:normAutofit fontScale="85000" lnSpcReduction="20000"/>
          </a:bodyPr>
          <a:lstStyle/>
          <a:p>
            <a:endParaRPr lang="es-EC" b="1" dirty="0" smtClean="0"/>
          </a:p>
          <a:p>
            <a:r>
              <a:rPr lang="es-EC" b="1" dirty="0" smtClean="0"/>
              <a:t>Dinámica geográfica poblacional</a:t>
            </a:r>
          </a:p>
          <a:p>
            <a:pPr algn="just">
              <a:buNone/>
            </a:pPr>
            <a:r>
              <a:rPr lang="es-ES" dirty="0" smtClean="0"/>
              <a:t>	En  el VI Censo de Población y V de Vivienda que se efectuó el 25 de noviembre del 2001, por el (INEC), en la parroquia Reventador hay 1.950 personas.  </a:t>
            </a:r>
            <a:endParaRPr lang="es-EC" dirty="0" smtClean="0"/>
          </a:p>
          <a:p>
            <a:pPr algn="just">
              <a:buNone/>
            </a:pPr>
            <a:r>
              <a:rPr lang="es-ES" dirty="0" smtClean="0"/>
              <a:t>	Hombres: 50</a:t>
            </a:r>
            <a:endParaRPr lang="es-EC" dirty="0" smtClean="0"/>
          </a:p>
          <a:p>
            <a:pPr algn="just">
              <a:buNone/>
            </a:pPr>
            <a:r>
              <a:rPr lang="es-ES" dirty="0" smtClean="0"/>
              <a:t>	Mujeres: 60</a:t>
            </a:r>
            <a:endParaRPr lang="es-EC" dirty="0" smtClean="0"/>
          </a:p>
          <a:p>
            <a:pPr algn="just">
              <a:buNone/>
            </a:pPr>
            <a:r>
              <a:rPr lang="es-ES" dirty="0" smtClean="0"/>
              <a:t>	Niños: 20</a:t>
            </a:r>
            <a:endParaRPr lang="es-EC" dirty="0" smtClean="0"/>
          </a:p>
          <a:p>
            <a:pPr algn="just">
              <a:buNone/>
            </a:pPr>
            <a:r>
              <a:rPr lang="es-ES" dirty="0" smtClean="0"/>
              <a:t>	Hijos promedio: 6</a:t>
            </a:r>
            <a:endParaRPr lang="es-EC" dirty="0" smtClean="0"/>
          </a:p>
          <a:p>
            <a:pPr algn="just">
              <a:buNone/>
            </a:pPr>
            <a:r>
              <a:rPr lang="es-ES" dirty="0" smtClean="0"/>
              <a:t>	Número de estudiantes: 19</a:t>
            </a:r>
            <a:endParaRPr lang="es-EC" dirty="0" smtClean="0"/>
          </a:p>
          <a:p>
            <a:pPr algn="just">
              <a:buNone/>
            </a:pPr>
            <a:r>
              <a:rPr lang="es-ES" dirty="0" smtClean="0"/>
              <a:t>	Centros educativos</a:t>
            </a:r>
            <a:r>
              <a:rPr lang="es-ES" b="1" dirty="0" smtClean="0"/>
              <a:t>: </a:t>
            </a:r>
            <a:r>
              <a:rPr lang="es-ES" dirty="0" smtClean="0"/>
              <a:t> una escuela con un solo docente en la Urb. San Luis.</a:t>
            </a:r>
            <a:endParaRPr lang="es-EC" dirty="0" smtClean="0"/>
          </a:p>
          <a:p>
            <a:pPr algn="just">
              <a:buNone/>
            </a:pPr>
            <a:r>
              <a:rPr lang="es-ES" dirty="0" smtClean="0"/>
              <a:t>	Analfabetismo: 12%</a:t>
            </a:r>
            <a:endParaRPr lang="es-EC" dirty="0" smtClean="0"/>
          </a:p>
          <a:p>
            <a:pPr>
              <a:buNone/>
            </a:pP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367590"/>
          </a:xfrm>
        </p:spPr>
        <p:txBody>
          <a:bodyPr>
            <a:noAutofit/>
          </a:bodyPr>
          <a:lstStyle/>
          <a:p>
            <a:pPr algn="ctr"/>
            <a:r>
              <a:rPr lang="es-ES" sz="4000" b="1" dirty="0" smtClean="0"/>
              <a:t>CARACTERIZACIÓN SOCIOECONÓMICA DEL ÁREA DE INFLUENCIA</a:t>
            </a:r>
            <a:endParaRPr lang="es-EC" sz="4000" b="1" dirty="0"/>
          </a:p>
        </p:txBody>
      </p:sp>
      <p:sp>
        <p:nvSpPr>
          <p:cNvPr id="3" name="2 Marcador de contenido"/>
          <p:cNvSpPr>
            <a:spLocks noGrp="1"/>
          </p:cNvSpPr>
          <p:nvPr>
            <p:ph idx="1"/>
          </p:nvPr>
        </p:nvSpPr>
        <p:spPr>
          <a:xfrm>
            <a:off x="457200" y="2143116"/>
            <a:ext cx="8229600" cy="4526244"/>
          </a:xfrm>
        </p:spPr>
        <p:txBody>
          <a:bodyPr/>
          <a:lstStyle/>
          <a:p>
            <a:pPr>
              <a:buNone/>
            </a:pPr>
            <a:endParaRPr lang="es-EC" b="1" dirty="0" smtClean="0"/>
          </a:p>
          <a:p>
            <a:r>
              <a:rPr lang="es-EC" b="1" dirty="0" smtClean="0"/>
              <a:t>Indicadores de necesidades básicas insatisfechas</a:t>
            </a:r>
          </a:p>
          <a:p>
            <a:pPr>
              <a:buNone/>
            </a:pPr>
            <a:endParaRPr lang="es-EC" b="1" dirty="0" smtClean="0"/>
          </a:p>
          <a:p>
            <a:pPr>
              <a:buNone/>
            </a:pP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54341127"/>
              </p:ext>
            </p:extLst>
          </p:nvPr>
        </p:nvGraphicFramePr>
        <p:xfrm>
          <a:off x="2123728" y="3214681"/>
          <a:ext cx="5040560" cy="2857526"/>
        </p:xfrm>
        <a:graphic>
          <a:graphicData uri="http://schemas.openxmlformats.org/drawingml/2006/table">
            <a:tbl>
              <a:tblPr firstRow="1" firstCol="1" lastRow="1" lastCol="1" bandRow="1" bandCol="1"/>
              <a:tblGrid>
                <a:gridCol w="2520280"/>
                <a:gridCol w="2520280"/>
              </a:tblGrid>
              <a:tr h="219810">
                <a:tc>
                  <a:txBody>
                    <a:bodyPr/>
                    <a:lstStyle/>
                    <a:p>
                      <a:pPr algn="just">
                        <a:spcAft>
                          <a:spcPts val="0"/>
                        </a:spcAft>
                      </a:pPr>
                      <a:r>
                        <a:rPr lang="es-ES" sz="1200" b="1" dirty="0">
                          <a:effectLst/>
                          <a:latin typeface="Arial"/>
                          <a:ea typeface="Times New Roman"/>
                        </a:rPr>
                        <a:t>Indicador</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b="1" dirty="0">
                          <a:effectLst/>
                          <a:latin typeface="Arial"/>
                          <a:ea typeface="Times New Roman"/>
                        </a:rPr>
                        <a:t>Porcentaje</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0">
                <a:tc>
                  <a:txBody>
                    <a:bodyPr/>
                    <a:lstStyle/>
                    <a:p>
                      <a:pPr algn="just">
                        <a:spcAft>
                          <a:spcPts val="0"/>
                        </a:spcAft>
                      </a:pPr>
                      <a:r>
                        <a:rPr lang="es-ES" sz="1200" dirty="0">
                          <a:effectLst/>
                          <a:latin typeface="Arial"/>
                          <a:ea typeface="Times New Roman"/>
                        </a:rPr>
                        <a:t>Vivienda Propia</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a:ea typeface="Times New Roman"/>
                        </a:rPr>
                        <a:t>            76,90%</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0">
                <a:tc>
                  <a:txBody>
                    <a:bodyPr/>
                    <a:lstStyle/>
                    <a:p>
                      <a:pPr algn="just">
                        <a:spcAft>
                          <a:spcPts val="0"/>
                        </a:spcAft>
                      </a:pPr>
                      <a:r>
                        <a:rPr lang="es-ES" sz="1200" dirty="0">
                          <a:effectLst/>
                          <a:latin typeface="Arial"/>
                          <a:ea typeface="Times New Roman"/>
                        </a:rPr>
                        <a:t>Personas por dormitorio</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a:ea typeface="Times New Roman"/>
                        </a:rPr>
                        <a:t>                2,1%</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0">
                <a:tc>
                  <a:txBody>
                    <a:bodyPr/>
                    <a:lstStyle/>
                    <a:p>
                      <a:pPr algn="just">
                        <a:spcAft>
                          <a:spcPts val="0"/>
                        </a:spcAft>
                      </a:pPr>
                      <a:r>
                        <a:rPr lang="es-ES" sz="1200" dirty="0">
                          <a:effectLst/>
                          <a:latin typeface="Arial"/>
                          <a:ea typeface="Times New Roman"/>
                        </a:rPr>
                        <a:t>Entablado, ladrillo y bloques</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a:ea typeface="Times New Roman"/>
                        </a:rPr>
                        <a:t>            56,90%</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0">
                <a:tc>
                  <a:txBody>
                    <a:bodyPr/>
                    <a:lstStyle/>
                    <a:p>
                      <a:pPr algn="just">
                        <a:spcAft>
                          <a:spcPts val="0"/>
                        </a:spcAft>
                      </a:pPr>
                      <a:r>
                        <a:rPr lang="es-ES" sz="1200" dirty="0">
                          <a:effectLst/>
                          <a:latin typeface="Arial"/>
                          <a:ea typeface="Times New Roman"/>
                        </a:rPr>
                        <a:t>Uso de gas para cocinar</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a:ea typeface="Times New Roman"/>
                        </a:rPr>
                        <a:t>            64,50%</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0">
                <a:tc>
                  <a:txBody>
                    <a:bodyPr/>
                    <a:lstStyle/>
                    <a:p>
                      <a:pPr algn="just">
                        <a:spcAft>
                          <a:spcPts val="0"/>
                        </a:spcAft>
                      </a:pPr>
                      <a:r>
                        <a:rPr lang="es-ES" sz="1200" dirty="0">
                          <a:effectLst/>
                          <a:latin typeface="Arial"/>
                          <a:ea typeface="Times New Roman"/>
                        </a:rPr>
                        <a:t>Agua entubada</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a:ea typeface="Times New Roman"/>
                        </a:rPr>
                        <a:t>            16,10%</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0">
                <a:tc>
                  <a:txBody>
                    <a:bodyPr/>
                    <a:lstStyle/>
                    <a:p>
                      <a:pPr algn="just">
                        <a:spcAft>
                          <a:spcPts val="0"/>
                        </a:spcAft>
                      </a:pPr>
                      <a:r>
                        <a:rPr lang="es-ES" sz="1200" dirty="0">
                          <a:effectLst/>
                          <a:latin typeface="Arial"/>
                          <a:ea typeface="Times New Roman"/>
                        </a:rPr>
                        <a:t>Red de alcantarillado</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a:ea typeface="Times New Roman"/>
                        </a:rPr>
                        <a:t>                   0%</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0">
                <a:tc>
                  <a:txBody>
                    <a:bodyPr/>
                    <a:lstStyle/>
                    <a:p>
                      <a:pPr algn="just">
                        <a:spcAft>
                          <a:spcPts val="0"/>
                        </a:spcAft>
                      </a:pPr>
                      <a:r>
                        <a:rPr lang="es-ES" sz="1200" dirty="0">
                          <a:effectLst/>
                          <a:latin typeface="Arial"/>
                          <a:ea typeface="Times New Roman"/>
                        </a:rPr>
                        <a:t>Servicio de recolección de basura</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a:ea typeface="Times New Roman"/>
                        </a:rPr>
                        <a:t>            12,20%</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0">
                <a:tc>
                  <a:txBody>
                    <a:bodyPr/>
                    <a:lstStyle/>
                    <a:p>
                      <a:pPr algn="just">
                        <a:spcAft>
                          <a:spcPts val="0"/>
                        </a:spcAft>
                      </a:pPr>
                      <a:r>
                        <a:rPr lang="es-ES" sz="1200" dirty="0">
                          <a:effectLst/>
                          <a:latin typeface="Arial"/>
                          <a:ea typeface="Times New Roman"/>
                        </a:rPr>
                        <a:t>Servicio Eléctrico</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a:ea typeface="Times New Roman"/>
                        </a:rPr>
                        <a:t>                 70%</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0">
                <a:tc>
                  <a:txBody>
                    <a:bodyPr/>
                    <a:lstStyle/>
                    <a:p>
                      <a:pPr algn="just">
                        <a:spcAft>
                          <a:spcPts val="0"/>
                        </a:spcAft>
                      </a:pPr>
                      <a:r>
                        <a:rPr lang="es-ES" sz="1200" dirty="0">
                          <a:effectLst/>
                          <a:latin typeface="Arial"/>
                          <a:ea typeface="Times New Roman"/>
                        </a:rPr>
                        <a:t>Viviendas con teléfono</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a:ea typeface="Times New Roman"/>
                        </a:rPr>
                        <a:t>                 20%</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algn="just">
                        <a:spcAft>
                          <a:spcPts val="0"/>
                        </a:spcAft>
                      </a:pPr>
                      <a:r>
                        <a:rPr lang="es-ES" sz="1200" dirty="0">
                          <a:effectLst/>
                          <a:latin typeface="Arial"/>
                          <a:ea typeface="Times New Roman"/>
                        </a:rPr>
                        <a:t>Déficit de servicios residenciales básicos</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a:ea typeface="Times New Roman"/>
                        </a:rPr>
                        <a:t>            86,90%</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0">
                <a:tc>
                  <a:txBody>
                    <a:bodyPr/>
                    <a:lstStyle/>
                    <a:p>
                      <a:pPr algn="just">
                        <a:spcAft>
                          <a:spcPts val="0"/>
                        </a:spcAft>
                      </a:pPr>
                      <a:r>
                        <a:rPr lang="es-ES" sz="1200" dirty="0">
                          <a:effectLst/>
                          <a:latin typeface="Arial"/>
                          <a:ea typeface="Times New Roman"/>
                        </a:rPr>
                        <a:t>Saneamiento básico</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a:ea typeface="Times New Roman"/>
                        </a:rPr>
                        <a:t>            90,10%</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571604" y="6286520"/>
            <a:ext cx="6072230" cy="369332"/>
          </a:xfrm>
          <a:prstGeom prst="rect">
            <a:avLst/>
          </a:prstGeom>
        </p:spPr>
        <p:txBody>
          <a:bodyPr wrap="square">
            <a:spAutoFit/>
          </a:bodyPr>
          <a:lstStyle/>
          <a:p>
            <a:pPr algn="ctr"/>
            <a:r>
              <a:rPr lang="es-ES" dirty="0"/>
              <a:t>Fuente: Plan de desarrollo participativo parroquial 2007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296152"/>
          </a:xfrm>
        </p:spPr>
        <p:txBody>
          <a:bodyPr>
            <a:noAutofit/>
          </a:bodyPr>
          <a:lstStyle/>
          <a:p>
            <a:pPr algn="ctr"/>
            <a:r>
              <a:rPr lang="es-ES" sz="4000" b="1" dirty="0" smtClean="0"/>
              <a:t>CARACTERIZACIÓN SOCIOECONÓMICA </a:t>
            </a:r>
            <a:r>
              <a:rPr lang="es-ES" sz="4000" b="1" dirty="0"/>
              <a:t>DEL </a:t>
            </a:r>
            <a:r>
              <a:rPr lang="es-ES" sz="4000" b="1" dirty="0" smtClean="0"/>
              <a:t>ÁREA </a:t>
            </a:r>
            <a:r>
              <a:rPr lang="es-ES" sz="4000" b="1" dirty="0"/>
              <a:t>DE INFLUENCIA</a:t>
            </a:r>
          </a:p>
        </p:txBody>
      </p:sp>
      <p:sp>
        <p:nvSpPr>
          <p:cNvPr id="3" name="2 Marcador de contenido"/>
          <p:cNvSpPr>
            <a:spLocks noGrp="1"/>
          </p:cNvSpPr>
          <p:nvPr>
            <p:ph idx="1"/>
          </p:nvPr>
        </p:nvSpPr>
        <p:spPr>
          <a:xfrm>
            <a:off x="457200" y="1928802"/>
            <a:ext cx="8229600" cy="4596542"/>
          </a:xfrm>
        </p:spPr>
        <p:txBody>
          <a:bodyPr>
            <a:normAutofit fontScale="85000" lnSpcReduction="20000"/>
          </a:bodyPr>
          <a:lstStyle/>
          <a:p>
            <a:endParaRPr lang="es-ES" b="1" dirty="0" smtClean="0"/>
          </a:p>
          <a:p>
            <a:r>
              <a:rPr lang="es-ES" b="1" dirty="0" smtClean="0"/>
              <a:t>Actividad Económica</a:t>
            </a:r>
          </a:p>
          <a:p>
            <a:pPr marL="0" indent="0">
              <a:buNone/>
            </a:pPr>
            <a:endParaRPr lang="es-ES" dirty="0"/>
          </a:p>
          <a:p>
            <a:pPr marL="0" indent="0" algn="just">
              <a:buNone/>
            </a:pPr>
            <a:r>
              <a:rPr lang="es-ES" b="1" dirty="0"/>
              <a:t>Cultivos:</a:t>
            </a:r>
            <a:r>
              <a:rPr lang="es-ES" dirty="0"/>
              <a:t> plátano y tomate de árbol, todos estos productos sirven para el consumo diario a excepción de la naranjilla y tomate que se comercializan en el Chaco.</a:t>
            </a:r>
          </a:p>
          <a:p>
            <a:pPr marL="0" indent="0" algn="just">
              <a:buNone/>
            </a:pPr>
            <a:r>
              <a:rPr lang="es-ES" b="1" dirty="0"/>
              <a:t>Pecuario:</a:t>
            </a:r>
            <a:r>
              <a:rPr lang="es-ES" dirty="0"/>
              <a:t> Ganado vacuno y Porcino</a:t>
            </a:r>
          </a:p>
          <a:p>
            <a:pPr marL="0" indent="0" algn="just">
              <a:buNone/>
            </a:pPr>
            <a:r>
              <a:rPr lang="es-ES" b="1" dirty="0"/>
              <a:t>Servicios Básicos:</a:t>
            </a:r>
            <a:r>
              <a:rPr lang="es-ES" dirty="0"/>
              <a:t> Agua de pozo, Energía eléctrica, letrina, fosa séptica, casa de madera y el techo es de zinc. </a:t>
            </a:r>
          </a:p>
          <a:p>
            <a:pPr marL="0" indent="0" algn="just">
              <a:buNone/>
            </a:pPr>
            <a:r>
              <a:rPr lang="es-ES" b="1" dirty="0"/>
              <a:t>Vías de acceso:</a:t>
            </a:r>
            <a:r>
              <a:rPr lang="es-ES" dirty="0"/>
              <a:t> pavimento la principal, el acceso de segunda orden</a:t>
            </a:r>
          </a:p>
          <a:p>
            <a:pPr marL="0" indent="0" algn="just">
              <a:buNone/>
            </a:pPr>
            <a:r>
              <a:rPr lang="es-ES" b="1" dirty="0"/>
              <a:t>Comunicación:</a:t>
            </a:r>
            <a:r>
              <a:rPr lang="es-ES" dirty="0"/>
              <a:t> Cobertura de celular en Claro y Movistar. La mayoría de la población prefiere la telefonía Claro. Existen compañías de transporte que dan el servicio al poblado del Chaco especialmente la Cooperativa de Transporte Baños y Putumayo</a:t>
            </a:r>
          </a:p>
        </p:txBody>
      </p:sp>
    </p:spTree>
    <p:extLst>
      <p:ext uri="{BB962C8B-B14F-4D97-AF65-F5344CB8AC3E}">
        <p14:creationId xmlns:p14="http://schemas.microsoft.com/office/powerpoint/2010/main" val="3660382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296152"/>
          </a:xfrm>
        </p:spPr>
        <p:txBody>
          <a:bodyPr>
            <a:noAutofit/>
          </a:bodyPr>
          <a:lstStyle/>
          <a:p>
            <a:pPr algn="ctr"/>
            <a:r>
              <a:rPr lang="es-ES" sz="4000" b="1" dirty="0" smtClean="0"/>
              <a:t>CARACTERIZACIÓN SOCIOECONÓMICA </a:t>
            </a:r>
            <a:r>
              <a:rPr lang="es-ES" sz="4000" b="1" dirty="0"/>
              <a:t>DEL </a:t>
            </a:r>
            <a:r>
              <a:rPr lang="es-ES" sz="4000" b="1" dirty="0" smtClean="0"/>
              <a:t>ÁREA </a:t>
            </a:r>
            <a:r>
              <a:rPr lang="es-ES" sz="4000" b="1" dirty="0"/>
              <a:t>DE INFLUENCIA</a:t>
            </a:r>
          </a:p>
        </p:txBody>
      </p:sp>
      <p:sp>
        <p:nvSpPr>
          <p:cNvPr id="3" name="2 Marcador de contenido"/>
          <p:cNvSpPr>
            <a:spLocks noGrp="1"/>
          </p:cNvSpPr>
          <p:nvPr>
            <p:ph idx="1"/>
          </p:nvPr>
        </p:nvSpPr>
        <p:spPr>
          <a:xfrm>
            <a:off x="457200" y="2214554"/>
            <a:ext cx="8229600" cy="4429156"/>
          </a:xfrm>
        </p:spPr>
        <p:txBody>
          <a:bodyPr>
            <a:normAutofit fontScale="92500" lnSpcReduction="10000"/>
          </a:bodyPr>
          <a:lstStyle/>
          <a:p>
            <a:r>
              <a:rPr lang="es-ES" b="1" dirty="0"/>
              <a:t>Determinación del área de influencia directa</a:t>
            </a:r>
            <a:endParaRPr lang="es-ES" dirty="0"/>
          </a:p>
          <a:p>
            <a:pPr marL="0" indent="0" algn="just">
              <a:buNone/>
            </a:pPr>
            <a:r>
              <a:rPr lang="es-MX" dirty="0"/>
              <a:t>El derrame el salado PK 101 + 450 está compuesto de la siguiente área de influencia de acuerdo al reconocimiento en campo realizado.</a:t>
            </a:r>
            <a:endParaRPr lang="es-ES" dirty="0"/>
          </a:p>
          <a:p>
            <a:pPr marL="0" indent="0" algn="just">
              <a:buNone/>
            </a:pPr>
            <a:r>
              <a:rPr lang="es-MX" dirty="0"/>
              <a:t>Existen dos comunidades de influencia </a:t>
            </a:r>
            <a:r>
              <a:rPr lang="es-MX" dirty="0" smtClean="0"/>
              <a:t>San </a:t>
            </a:r>
            <a:r>
              <a:rPr lang="es-MX" dirty="0"/>
              <a:t>Luis y San Carlos pertenecientes a la Parroquia Gonzalo Días del cantón el Chaco, pero es clave tomar en cuenta que tanto la una como la otra parroquia se encuentran a 1,5 km de distancia del derrame </a:t>
            </a:r>
            <a:endParaRPr lang="es-ES" dirty="0"/>
          </a:p>
          <a:p>
            <a:pPr marL="0" indent="0" algn="just">
              <a:buNone/>
            </a:pPr>
            <a:r>
              <a:rPr lang="es-ES" dirty="0"/>
              <a:t>Frente al terreno es donde se establece el área de influencia directa, fundamentalmente </a:t>
            </a:r>
            <a:r>
              <a:rPr lang="es-ES" dirty="0" smtClean="0"/>
              <a:t>en la propiedad del Sr. Luis Pérez.</a:t>
            </a:r>
            <a:endParaRPr lang="es-ES" dirty="0"/>
          </a:p>
          <a:p>
            <a:endParaRPr lang="es-ES" dirty="0"/>
          </a:p>
        </p:txBody>
      </p:sp>
    </p:spTree>
    <p:extLst>
      <p:ext uri="{BB962C8B-B14F-4D97-AF65-F5344CB8AC3E}">
        <p14:creationId xmlns:p14="http://schemas.microsoft.com/office/powerpoint/2010/main" val="1259258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857256"/>
          </a:xfrm>
        </p:spPr>
        <p:txBody>
          <a:bodyPr>
            <a:normAutofit/>
          </a:bodyPr>
          <a:lstStyle/>
          <a:p>
            <a:pPr algn="ctr"/>
            <a:r>
              <a:rPr lang="es-ES" sz="4000" b="1" dirty="0" smtClean="0"/>
              <a:t>FICHA AMBIENTAL</a:t>
            </a:r>
            <a:endParaRPr lang="es-ES" sz="40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57861497"/>
              </p:ext>
            </p:extLst>
          </p:nvPr>
        </p:nvGraphicFramePr>
        <p:xfrm>
          <a:off x="1614486" y="1325562"/>
          <a:ext cx="5915027" cy="5143500"/>
        </p:xfrm>
        <a:graphic>
          <a:graphicData uri="http://schemas.openxmlformats.org/drawingml/2006/table">
            <a:tbl>
              <a:tblPr/>
              <a:tblGrid>
                <a:gridCol w="960034"/>
                <a:gridCol w="960034"/>
                <a:gridCol w="960034"/>
                <a:gridCol w="960034"/>
                <a:gridCol w="960034"/>
                <a:gridCol w="1114857"/>
              </a:tblGrid>
              <a:tr h="860857">
                <a:tc>
                  <a:txBody>
                    <a:bodyPr/>
                    <a:lstStyle/>
                    <a:p>
                      <a:pPr>
                        <a:lnSpc>
                          <a:spcPct val="150000"/>
                        </a:lnSpc>
                        <a:spcAft>
                          <a:spcPts val="0"/>
                        </a:spcAft>
                      </a:pPr>
                      <a:r>
                        <a:rPr lang="es-EC" sz="800" b="1" dirty="0">
                          <a:solidFill>
                            <a:srgbClr val="000000"/>
                          </a:solidFill>
                          <a:effectLst/>
                          <a:latin typeface="Arial"/>
                          <a:ea typeface="Calibri"/>
                        </a:rPr>
                        <a:t>FECHA DEL DERRAME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28 DE FEBRERO DE 2008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b="1" dirty="0">
                          <a:solidFill>
                            <a:srgbClr val="000000"/>
                          </a:solidFill>
                          <a:effectLst/>
                          <a:latin typeface="Arial"/>
                          <a:ea typeface="Calibri"/>
                        </a:rPr>
                        <a:t>FACILIDADES AFECTADAS: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SOTE PK101+450 Y POLIDUCTO SHUSHUFINDI – QUITO (PK 156)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b="1" dirty="0">
                          <a:solidFill>
                            <a:srgbClr val="000000"/>
                          </a:solidFill>
                          <a:effectLst/>
                          <a:latin typeface="Arial"/>
                          <a:ea typeface="Calibri"/>
                        </a:rPr>
                        <a:t>FLUIDOS Y VOLUMEN DERRAMADO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7912 BLS. DE PETRÓLEO Y 1050 BLS. GASOLINA BLANCA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50">
                <a:tc>
                  <a:txBody>
                    <a:bodyPr/>
                    <a:lstStyle/>
                    <a:p>
                      <a:pPr>
                        <a:lnSpc>
                          <a:spcPct val="150000"/>
                        </a:lnSpc>
                        <a:spcAft>
                          <a:spcPts val="0"/>
                        </a:spcAft>
                      </a:pPr>
                      <a:r>
                        <a:rPr lang="es-EC" sz="800" b="1" dirty="0">
                          <a:solidFill>
                            <a:srgbClr val="000000"/>
                          </a:solidFill>
                          <a:effectLst/>
                          <a:latin typeface="Arial"/>
                          <a:ea typeface="Calibri"/>
                        </a:rPr>
                        <a:t>PROVINCIA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NAPO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b="1" dirty="0">
                          <a:solidFill>
                            <a:srgbClr val="000000"/>
                          </a:solidFill>
                          <a:effectLst/>
                          <a:latin typeface="Arial"/>
                          <a:ea typeface="Calibri"/>
                        </a:rPr>
                        <a:t>CANTÓN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EL CHACO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b="1" dirty="0">
                          <a:solidFill>
                            <a:srgbClr val="000000"/>
                          </a:solidFill>
                          <a:effectLst/>
                          <a:latin typeface="Arial"/>
                          <a:ea typeface="Calibri"/>
                        </a:rPr>
                        <a:t>PARROQUÍA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GONZALO DÍAS DE PINEDA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857">
                <a:tc>
                  <a:txBody>
                    <a:bodyPr/>
                    <a:lstStyle/>
                    <a:p>
                      <a:pPr>
                        <a:lnSpc>
                          <a:spcPct val="150000"/>
                        </a:lnSpc>
                        <a:spcAft>
                          <a:spcPts val="0"/>
                        </a:spcAft>
                      </a:pPr>
                      <a:r>
                        <a:rPr lang="es-EC" sz="800" b="1" dirty="0">
                          <a:solidFill>
                            <a:srgbClr val="000000"/>
                          </a:solidFill>
                          <a:effectLst/>
                          <a:latin typeface="Arial"/>
                          <a:ea typeface="Calibri"/>
                        </a:rPr>
                        <a:t>COORDENADAS</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9984520N; 207275E PSAD 56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b="1" dirty="0">
                          <a:solidFill>
                            <a:srgbClr val="000000"/>
                          </a:solidFill>
                          <a:effectLst/>
                          <a:latin typeface="Arial"/>
                          <a:ea typeface="Calibri"/>
                        </a:rPr>
                        <a:t>ALTITUD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1289 msnm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b="1" dirty="0">
                          <a:solidFill>
                            <a:srgbClr val="000000"/>
                          </a:solidFill>
                          <a:effectLst/>
                          <a:latin typeface="Arial"/>
                          <a:ea typeface="Calibri"/>
                        </a:rPr>
                        <a:t>SECTOR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PIEDRA FINA – A 11 km. DE LA ESTACIÓN DE BOMBEO N° 3 “EL SALADO” SOTE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3535">
                <a:tc>
                  <a:txBody>
                    <a:bodyPr/>
                    <a:lstStyle/>
                    <a:p>
                      <a:pPr>
                        <a:lnSpc>
                          <a:spcPct val="150000"/>
                        </a:lnSpc>
                        <a:spcAft>
                          <a:spcPts val="0"/>
                        </a:spcAft>
                      </a:pPr>
                      <a:r>
                        <a:rPr lang="es-EC" sz="800" b="1" dirty="0">
                          <a:solidFill>
                            <a:srgbClr val="000000"/>
                          </a:solidFill>
                          <a:effectLst/>
                          <a:latin typeface="Arial"/>
                          <a:ea typeface="Calibri"/>
                        </a:rPr>
                        <a:t>ÁREA DE INFLUENCIA DIRECTA AFECTADA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7,5 Ha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b="1" dirty="0">
                          <a:solidFill>
                            <a:srgbClr val="000000"/>
                          </a:solidFill>
                          <a:effectLst/>
                          <a:latin typeface="Arial"/>
                          <a:ea typeface="Calibri"/>
                        </a:rPr>
                        <a:t>ÁREA DE INFLUENCIA INDIRECTA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20 Ha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b="1" dirty="0">
                          <a:solidFill>
                            <a:srgbClr val="000000"/>
                          </a:solidFill>
                          <a:effectLst/>
                          <a:latin typeface="Arial"/>
                          <a:ea typeface="Calibri"/>
                        </a:rPr>
                        <a:t>MANO DE OBRA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CONTRATACIÓN DE MANO DE OBRA LOCAL DE LAS COMUNIDADES DE, SAN LUIS, SAN CARLOS, EL SALADO, TRES CRUCES, EL CHACO, EL REVENTADOR.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218">
                <a:tc>
                  <a:txBody>
                    <a:bodyPr/>
                    <a:lstStyle/>
                    <a:p>
                      <a:pPr>
                        <a:lnSpc>
                          <a:spcPct val="150000"/>
                        </a:lnSpc>
                        <a:spcAft>
                          <a:spcPts val="0"/>
                        </a:spcAft>
                      </a:pPr>
                      <a:r>
                        <a:rPr lang="es-EC" sz="800" b="1" dirty="0">
                          <a:solidFill>
                            <a:srgbClr val="000000"/>
                          </a:solidFill>
                          <a:effectLst/>
                          <a:latin typeface="Arial"/>
                          <a:ea typeface="Calibri"/>
                        </a:rPr>
                        <a:t>DEPENDENCIA ENCARGADA DE LA REMEDIACIÓN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GERENCIA DE SEGURIDAD SALUD Y AMBIENTE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b="1" dirty="0">
                          <a:solidFill>
                            <a:srgbClr val="000000"/>
                          </a:solidFill>
                          <a:effectLst/>
                          <a:latin typeface="Arial"/>
                          <a:ea typeface="Calibri"/>
                        </a:rPr>
                        <a:t>DIRECCIÓN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700" dirty="0">
                          <a:solidFill>
                            <a:srgbClr val="000000"/>
                          </a:solidFill>
                          <a:effectLst/>
                          <a:latin typeface="Arial"/>
                          <a:ea typeface="Calibri"/>
                        </a:rPr>
                        <a:t>AV. 6 DE DICIEMBRE N31-82 ENTRE ALPALLANA Y WHIMPER “EDF. COSIDECO 4TO PISO”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b="1" dirty="0">
                          <a:solidFill>
                            <a:srgbClr val="000000"/>
                          </a:solidFill>
                          <a:effectLst/>
                          <a:latin typeface="Arial"/>
                          <a:ea typeface="Calibri"/>
                        </a:rPr>
                        <a:t>CONTACTOS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800" dirty="0">
                          <a:solidFill>
                            <a:srgbClr val="000000"/>
                          </a:solidFill>
                          <a:effectLst/>
                          <a:latin typeface="Arial"/>
                          <a:ea typeface="Calibri"/>
                        </a:rPr>
                        <a:t>Ing. Mauricio Larrea </a:t>
                      </a:r>
                      <a:endParaRPr lang="es-ES" sz="1200" dirty="0">
                        <a:solidFill>
                          <a:srgbClr val="000000"/>
                        </a:solidFill>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3296564" y="6488668"/>
            <a:ext cx="2562881" cy="369332"/>
          </a:xfrm>
          <a:prstGeom prst="rect">
            <a:avLst/>
          </a:prstGeom>
        </p:spPr>
        <p:txBody>
          <a:bodyPr wrap="none">
            <a:spAutoFit/>
          </a:bodyPr>
          <a:lstStyle/>
          <a:p>
            <a:r>
              <a:rPr lang="es-ES" dirty="0"/>
              <a:t>Fuente: Equipo Consultor</a:t>
            </a:r>
          </a:p>
        </p:txBody>
      </p:sp>
    </p:spTree>
    <p:extLst>
      <p:ext uri="{BB962C8B-B14F-4D97-AF65-F5344CB8AC3E}">
        <p14:creationId xmlns:p14="http://schemas.microsoft.com/office/powerpoint/2010/main" val="1006480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JUSTIFICACIÓN</a:t>
            </a:r>
            <a:endParaRPr lang="es-ES" b="1" dirty="0"/>
          </a:p>
        </p:txBody>
      </p:sp>
      <p:sp>
        <p:nvSpPr>
          <p:cNvPr id="3" name="2 Marcador de contenido"/>
          <p:cNvSpPr>
            <a:spLocks noGrp="1"/>
          </p:cNvSpPr>
          <p:nvPr>
            <p:ph idx="1"/>
          </p:nvPr>
        </p:nvSpPr>
        <p:spPr/>
        <p:txBody>
          <a:bodyPr/>
          <a:lstStyle/>
          <a:p>
            <a:pPr algn="just"/>
            <a:endParaRPr lang="es-ES" dirty="0" smtClean="0"/>
          </a:p>
          <a:p>
            <a:pPr algn="just"/>
            <a:r>
              <a:rPr lang="es-ES" dirty="0" smtClean="0"/>
              <a:t>Al ser el primer pasivo intervenido por administración directa de Ep Petroecuador y al haber realizado procesos de limpieza y remediación con eficacia se requiere la planificación de la Auditoria Ambiental de la zona, con la finalidad de dar como eliminada la fuente de contaminación con la posterior ejecución de la Auditoria Ambiental.</a:t>
            </a:r>
            <a:endParaRPr lang="es-ES" dirty="0"/>
          </a:p>
        </p:txBody>
      </p:sp>
    </p:spTree>
    <p:extLst>
      <p:ext uri="{BB962C8B-B14F-4D97-AF65-F5344CB8AC3E}">
        <p14:creationId xmlns:p14="http://schemas.microsoft.com/office/powerpoint/2010/main" val="2559984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pPr algn="ctr"/>
            <a:r>
              <a:rPr lang="es-ES" sz="3600" b="1" dirty="0" smtClean="0"/>
              <a:t>CONTINGENCIA DE LA CONTAMINACIÓN</a:t>
            </a:r>
            <a:endParaRPr lang="es-ES" sz="3600" b="1" dirty="0"/>
          </a:p>
        </p:txBody>
      </p:sp>
      <p:sp>
        <p:nvSpPr>
          <p:cNvPr id="3" name="2 Marcador de contenido"/>
          <p:cNvSpPr>
            <a:spLocks noGrp="1"/>
          </p:cNvSpPr>
          <p:nvPr>
            <p:ph idx="1"/>
          </p:nvPr>
        </p:nvSpPr>
        <p:spPr>
          <a:xfrm>
            <a:off x="457200" y="1412776"/>
            <a:ext cx="8229600" cy="5311700"/>
          </a:xfrm>
        </p:spPr>
        <p:txBody>
          <a:bodyPr>
            <a:normAutofit/>
          </a:bodyPr>
          <a:lstStyle/>
          <a:p>
            <a:pPr algn="just"/>
            <a:r>
              <a:rPr lang="es-ES" sz="2400" dirty="0"/>
              <a:t>Cuando ocurrió el derrame la Vicepresidencia de Ambiente (VAS) hoy Gerencia de Seguridad, Salud y Ambiente de Ep Petroecuador entró en etapa de contingencia, con la finalidad de mantener el derrame controlado en el menor tiempo </a:t>
            </a:r>
            <a:r>
              <a:rPr lang="es-ES" sz="2400" dirty="0" smtClean="0"/>
              <a:t>posible y </a:t>
            </a:r>
            <a:r>
              <a:rPr lang="es-ES" sz="2400" dirty="0"/>
              <a:t>disminuir la afectación </a:t>
            </a:r>
            <a:r>
              <a:rPr lang="es-ES" sz="2400" dirty="0" smtClean="0"/>
              <a:t>al componente ambiental afectado. </a:t>
            </a:r>
          </a:p>
          <a:p>
            <a:pPr algn="just"/>
            <a:r>
              <a:rPr lang="es-ES" sz="2400" dirty="0" smtClean="0"/>
              <a:t>En la contingencia se recupero (5.780 </a:t>
            </a:r>
            <a:r>
              <a:rPr lang="es-ES" sz="2400" dirty="0"/>
              <a:t>barriles de petróleo</a:t>
            </a:r>
            <a:r>
              <a:rPr lang="es-ES" sz="2400" dirty="0" smtClean="0"/>
              <a:t>)</a:t>
            </a:r>
            <a:endParaRPr lang="es-ES" sz="2400" dirty="0"/>
          </a:p>
          <a:p>
            <a:pPr marL="0" indent="0">
              <a:buNone/>
            </a:pPr>
            <a:endParaRPr lang="es-ES" sz="2400"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124208"/>
            <a:ext cx="2808312" cy="218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124208"/>
            <a:ext cx="2808312" cy="217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6308978"/>
            <a:ext cx="8136904" cy="415498"/>
          </a:xfrm>
          <a:prstGeom prst="rect">
            <a:avLst/>
          </a:prstGeom>
        </p:spPr>
        <p:txBody>
          <a:bodyPr wrap="square">
            <a:spAutoFit/>
          </a:bodyPr>
          <a:lstStyle/>
          <a:p>
            <a:pPr algn="ctr">
              <a:lnSpc>
                <a:spcPct val="150000"/>
              </a:lnSpc>
              <a:spcAft>
                <a:spcPts val="0"/>
              </a:spcAft>
            </a:pPr>
            <a:r>
              <a:rPr lang="es-EC" sz="1400" dirty="0">
                <a:latin typeface="Arial"/>
                <a:ea typeface="Calibri"/>
              </a:rPr>
              <a:t>Fuente: Archivo personal perteneciente a la GSSA de Ep Petroecuador/MRA</a:t>
            </a:r>
            <a:endParaRPr lang="es-ES" sz="1400" dirty="0">
              <a:effectLst/>
              <a:latin typeface="Times New Roman"/>
              <a:ea typeface="Times New Roman"/>
            </a:endParaRPr>
          </a:p>
        </p:txBody>
      </p:sp>
    </p:spTree>
    <p:extLst>
      <p:ext uri="{BB962C8B-B14F-4D97-AF65-F5344CB8AC3E}">
        <p14:creationId xmlns:p14="http://schemas.microsoft.com/office/powerpoint/2010/main" val="1502549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bodyPr>
          <a:lstStyle/>
          <a:p>
            <a:pPr algn="ctr"/>
            <a:r>
              <a:rPr lang="es-ES" sz="2800" b="1" dirty="0" smtClean="0"/>
              <a:t>AREAS DE TRATAMIENTO DEL DERRAME POR PUNTOS</a:t>
            </a:r>
            <a:endParaRPr lang="es-ES" sz="2800" b="1" dirty="0"/>
          </a:p>
        </p:txBody>
      </p:sp>
      <p:pic>
        <p:nvPicPr>
          <p:cNvPr id="204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5720" y="1428736"/>
            <a:ext cx="8572559" cy="492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699792" y="6381328"/>
            <a:ext cx="4436214" cy="369332"/>
          </a:xfrm>
          <a:prstGeom prst="rect">
            <a:avLst/>
          </a:prstGeom>
        </p:spPr>
        <p:txBody>
          <a:bodyPr wrap="none">
            <a:spAutoFit/>
          </a:bodyPr>
          <a:lstStyle/>
          <a:p>
            <a:r>
              <a:rPr lang="es-ES" dirty="0"/>
              <a:t>Fuente: Programa de Remediación Ambiental</a:t>
            </a:r>
          </a:p>
        </p:txBody>
      </p:sp>
    </p:spTree>
    <p:extLst>
      <p:ext uri="{BB962C8B-B14F-4D97-AF65-F5344CB8AC3E}">
        <p14:creationId xmlns:p14="http://schemas.microsoft.com/office/powerpoint/2010/main" val="2714346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noAutofit/>
          </a:bodyPr>
          <a:lstStyle/>
          <a:p>
            <a:pPr algn="ctr"/>
            <a:r>
              <a:rPr lang="es-ES" sz="3200" b="1" dirty="0" smtClean="0"/>
              <a:t>COSTOS AMBIENTALES DE LA CONTINGENCIA</a:t>
            </a:r>
            <a:endParaRPr lang="es-ES" sz="3200" b="1"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643174" y="1214422"/>
            <a:ext cx="3857651" cy="511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83568" y="6309320"/>
            <a:ext cx="8280920" cy="335926"/>
          </a:xfrm>
          <a:prstGeom prst="rect">
            <a:avLst/>
          </a:prstGeom>
        </p:spPr>
        <p:txBody>
          <a:bodyPr wrap="square">
            <a:spAutoFit/>
          </a:bodyPr>
          <a:lstStyle/>
          <a:p>
            <a:pPr algn="ctr">
              <a:lnSpc>
                <a:spcPct val="150000"/>
              </a:lnSpc>
              <a:spcAft>
                <a:spcPts val="0"/>
              </a:spcAft>
            </a:pPr>
            <a:r>
              <a:rPr lang="es-EC" sz="1200" dirty="0">
                <a:latin typeface="Arial"/>
                <a:ea typeface="Calibri"/>
              </a:rPr>
              <a:t>Fuente: Archivo personal perteneciente a la GSSA de Ep Petroecuador / Coordinación de Cost Ambien</a:t>
            </a:r>
            <a:endParaRPr lang="es-ES" sz="1200" dirty="0">
              <a:effectLst/>
              <a:latin typeface="Times New Roman"/>
              <a:ea typeface="Times New Roman"/>
            </a:endParaRPr>
          </a:p>
        </p:txBody>
      </p:sp>
    </p:spTree>
    <p:extLst>
      <p:ext uri="{BB962C8B-B14F-4D97-AF65-F5344CB8AC3E}">
        <p14:creationId xmlns:p14="http://schemas.microsoft.com/office/powerpoint/2010/main" val="1263192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367590"/>
          </a:xfrm>
        </p:spPr>
        <p:txBody>
          <a:bodyPr>
            <a:normAutofit fontScale="90000"/>
          </a:bodyPr>
          <a:lstStyle/>
          <a:p>
            <a:pPr algn="ctr"/>
            <a:r>
              <a:rPr lang="es-ES" b="1" dirty="0" smtClean="0"/>
              <a:t>DESCRIPCIÓN DE ACTIVIDADES DE LIMPIEZA Y REMEDIACIÓN</a:t>
            </a:r>
            <a:endParaRPr lang="es-ES" b="1" dirty="0"/>
          </a:p>
        </p:txBody>
      </p:sp>
      <p:sp>
        <p:nvSpPr>
          <p:cNvPr id="3" name="2 Marcador de contenido"/>
          <p:cNvSpPr>
            <a:spLocks noGrp="1"/>
          </p:cNvSpPr>
          <p:nvPr>
            <p:ph idx="1"/>
          </p:nvPr>
        </p:nvSpPr>
        <p:spPr>
          <a:xfrm>
            <a:off x="457200" y="2143116"/>
            <a:ext cx="8229600" cy="4181484"/>
          </a:xfrm>
        </p:spPr>
        <p:txBody>
          <a:bodyPr/>
          <a:lstStyle/>
          <a:p>
            <a:pPr algn="just">
              <a:buNone/>
            </a:pPr>
            <a:endParaRPr lang="es-ES" dirty="0" smtClean="0"/>
          </a:p>
          <a:p>
            <a:pPr algn="just"/>
            <a:r>
              <a:rPr lang="es-ES" sz="3600" dirty="0" smtClean="0"/>
              <a:t>Posterior a la contingencia, el 7 de Abril 2008 se da inicio a los labores de limpieza y remediación ambiental empleando la tecnología ambiental seleccionada en un proceso de ocho Etapas.</a:t>
            </a:r>
            <a:endParaRPr lang="es-ES" sz="3600" dirty="0"/>
          </a:p>
        </p:txBody>
      </p:sp>
    </p:spTree>
    <p:extLst>
      <p:ext uri="{BB962C8B-B14F-4D97-AF65-F5344CB8AC3E}">
        <p14:creationId xmlns:p14="http://schemas.microsoft.com/office/powerpoint/2010/main" val="1029795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296152"/>
          </a:xfrm>
        </p:spPr>
        <p:txBody>
          <a:bodyPr>
            <a:normAutofit fontScale="90000"/>
          </a:bodyPr>
          <a:lstStyle/>
          <a:p>
            <a:pPr algn="ctr"/>
            <a:r>
              <a:rPr lang="es-ES" b="1" dirty="0" smtClean="0"/>
              <a:t>ACTIVIDADES DE LIMPIEZA Y REMEDIACIÓN</a:t>
            </a:r>
            <a:endParaRPr lang="es-ES" b="1" dirty="0"/>
          </a:p>
        </p:txBody>
      </p:sp>
      <p:sp>
        <p:nvSpPr>
          <p:cNvPr id="3" name="2 Marcador de contenido"/>
          <p:cNvSpPr>
            <a:spLocks noGrp="1"/>
          </p:cNvSpPr>
          <p:nvPr>
            <p:ph idx="1"/>
          </p:nvPr>
        </p:nvSpPr>
        <p:spPr>
          <a:xfrm>
            <a:off x="457200" y="2143116"/>
            <a:ext cx="8229600" cy="4181484"/>
          </a:xfrm>
        </p:spPr>
        <p:txBody>
          <a:bodyPr/>
          <a:lstStyle/>
          <a:p>
            <a:r>
              <a:rPr lang="es-ES" dirty="0"/>
              <a:t>Etapa 1 Desbroce, recolección, clasificación y transporte de material contaminado</a:t>
            </a:r>
          </a:p>
          <a:p>
            <a:pPr marL="0" indent="0">
              <a:buNone/>
            </a:pPr>
            <a:endParaRPr lang="es-ES" dirty="0" smtClean="0"/>
          </a:p>
          <a:p>
            <a:pPr marL="0" indent="0">
              <a:buNone/>
            </a:pPr>
            <a:endParaRPr lang="es-E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3429000"/>
            <a:ext cx="3168352" cy="254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80" y="3429000"/>
            <a:ext cx="3096344" cy="255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6308978"/>
            <a:ext cx="8136904" cy="415498"/>
          </a:xfrm>
          <a:prstGeom prst="rect">
            <a:avLst/>
          </a:prstGeom>
        </p:spPr>
        <p:txBody>
          <a:bodyPr wrap="square">
            <a:spAutoFit/>
          </a:bodyPr>
          <a:lstStyle/>
          <a:p>
            <a:pPr algn="ctr">
              <a:lnSpc>
                <a:spcPct val="150000"/>
              </a:lnSpc>
              <a:spcAft>
                <a:spcPts val="0"/>
              </a:spcAft>
            </a:pPr>
            <a:r>
              <a:rPr lang="es-EC" sz="1400" dirty="0">
                <a:latin typeface="Arial"/>
                <a:ea typeface="Calibri"/>
              </a:rPr>
              <a:t>Fuente: Archivo personal perteneciente a la GSSA de Ep Petroecuador/MRA</a:t>
            </a:r>
            <a:endParaRPr lang="es-ES" sz="1400" dirty="0">
              <a:effectLst/>
              <a:latin typeface="Times New Roman"/>
              <a:ea typeface="Times New Roman"/>
            </a:endParaRPr>
          </a:p>
        </p:txBody>
      </p:sp>
    </p:spTree>
    <p:extLst>
      <p:ext uri="{BB962C8B-B14F-4D97-AF65-F5344CB8AC3E}">
        <p14:creationId xmlns:p14="http://schemas.microsoft.com/office/powerpoint/2010/main" val="1666265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367590"/>
          </a:xfrm>
        </p:spPr>
        <p:txBody>
          <a:bodyPr>
            <a:normAutofit fontScale="90000"/>
          </a:bodyPr>
          <a:lstStyle/>
          <a:p>
            <a:pPr algn="ctr"/>
            <a:r>
              <a:rPr lang="es-ES" b="1" dirty="0" smtClean="0"/>
              <a:t>ACTIVIDADES DE LIMPIEZA Y REMEDIACIÓN</a:t>
            </a:r>
            <a:endParaRPr lang="es-ES" b="1" dirty="0"/>
          </a:p>
        </p:txBody>
      </p:sp>
      <p:sp>
        <p:nvSpPr>
          <p:cNvPr id="3" name="2 Marcador de contenido"/>
          <p:cNvSpPr>
            <a:spLocks noGrp="1"/>
          </p:cNvSpPr>
          <p:nvPr>
            <p:ph idx="1"/>
          </p:nvPr>
        </p:nvSpPr>
        <p:spPr>
          <a:xfrm>
            <a:off x="457200" y="2357430"/>
            <a:ext cx="8229600" cy="3967170"/>
          </a:xfrm>
        </p:spPr>
        <p:txBody>
          <a:bodyPr/>
          <a:lstStyle/>
          <a:p>
            <a:r>
              <a:rPr lang="es-ES" dirty="0"/>
              <a:t>Etapa 2 Limpieza de naturaleza sobresaturada de </a:t>
            </a:r>
            <a:r>
              <a:rPr lang="es-ES" dirty="0" smtClean="0"/>
              <a:t>hidrocarburos</a:t>
            </a:r>
          </a:p>
          <a:p>
            <a:pPr marL="0" indent="0">
              <a:buNone/>
            </a:pPr>
            <a:endParaRPr lang="es-E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48" y="3643314"/>
            <a:ext cx="2976643" cy="253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94" y="3500438"/>
            <a:ext cx="2736304" cy="271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6308978"/>
            <a:ext cx="8136904" cy="415498"/>
          </a:xfrm>
          <a:prstGeom prst="rect">
            <a:avLst/>
          </a:prstGeom>
        </p:spPr>
        <p:txBody>
          <a:bodyPr wrap="square">
            <a:spAutoFit/>
          </a:bodyPr>
          <a:lstStyle/>
          <a:p>
            <a:pPr algn="ctr">
              <a:lnSpc>
                <a:spcPct val="150000"/>
              </a:lnSpc>
              <a:spcAft>
                <a:spcPts val="0"/>
              </a:spcAft>
            </a:pPr>
            <a:r>
              <a:rPr lang="es-EC" sz="1400" dirty="0">
                <a:latin typeface="Arial"/>
                <a:ea typeface="Calibri"/>
              </a:rPr>
              <a:t>Fuente: Archivo personal perteneciente a la GSSA de Ep Petroecuador/MRA</a:t>
            </a:r>
            <a:endParaRPr lang="es-ES" sz="1400" dirty="0">
              <a:effectLst/>
              <a:latin typeface="Times New Roman"/>
              <a:ea typeface="Times New Roman"/>
            </a:endParaRPr>
          </a:p>
        </p:txBody>
      </p:sp>
    </p:spTree>
    <p:extLst>
      <p:ext uri="{BB962C8B-B14F-4D97-AF65-F5344CB8AC3E}">
        <p14:creationId xmlns:p14="http://schemas.microsoft.com/office/powerpoint/2010/main" val="1666265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367590"/>
          </a:xfrm>
        </p:spPr>
        <p:txBody>
          <a:bodyPr>
            <a:normAutofit fontScale="90000"/>
          </a:bodyPr>
          <a:lstStyle/>
          <a:p>
            <a:pPr algn="ctr"/>
            <a:r>
              <a:rPr lang="es-ES" b="1" dirty="0" smtClean="0"/>
              <a:t>ACTIVIDADES DE LIMPIEZA Y REMEDIACIÓN</a:t>
            </a:r>
            <a:endParaRPr lang="es-ES" b="1" dirty="0"/>
          </a:p>
        </p:txBody>
      </p:sp>
      <p:sp>
        <p:nvSpPr>
          <p:cNvPr id="3" name="2 Marcador de contenido"/>
          <p:cNvSpPr>
            <a:spLocks noGrp="1"/>
          </p:cNvSpPr>
          <p:nvPr>
            <p:ph idx="1"/>
          </p:nvPr>
        </p:nvSpPr>
        <p:spPr>
          <a:xfrm>
            <a:off x="457200" y="2285992"/>
            <a:ext cx="8229600" cy="4038608"/>
          </a:xfrm>
        </p:spPr>
        <p:txBody>
          <a:bodyPr/>
          <a:lstStyle/>
          <a:p>
            <a:r>
              <a:rPr lang="es-ES" dirty="0"/>
              <a:t>Etapa 3 Recolección y almacenamiento de </a:t>
            </a:r>
            <a:r>
              <a:rPr lang="es-ES" dirty="0" smtClean="0"/>
              <a:t>hidrocarburos</a:t>
            </a:r>
          </a:p>
          <a:p>
            <a:pPr marL="0" indent="0">
              <a:buNone/>
            </a:pPr>
            <a:endParaRPr lang="es-E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24" y="3500438"/>
            <a:ext cx="3024336" cy="252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256" y="3500438"/>
            <a:ext cx="2736304" cy="252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6308978"/>
            <a:ext cx="8136904" cy="415498"/>
          </a:xfrm>
          <a:prstGeom prst="rect">
            <a:avLst/>
          </a:prstGeom>
        </p:spPr>
        <p:txBody>
          <a:bodyPr wrap="square">
            <a:spAutoFit/>
          </a:bodyPr>
          <a:lstStyle/>
          <a:p>
            <a:pPr algn="ctr">
              <a:lnSpc>
                <a:spcPct val="150000"/>
              </a:lnSpc>
              <a:spcAft>
                <a:spcPts val="0"/>
              </a:spcAft>
            </a:pPr>
            <a:r>
              <a:rPr lang="es-EC" sz="1400" dirty="0">
                <a:latin typeface="Arial"/>
                <a:ea typeface="Calibri"/>
              </a:rPr>
              <a:t>Fuente: Archivo personal perteneciente a la GSSA de Ep Petroecuador/MRA</a:t>
            </a:r>
            <a:endParaRPr lang="es-ES" sz="1400" dirty="0">
              <a:effectLst/>
              <a:latin typeface="Times New Roman"/>
              <a:ea typeface="Times New Roman"/>
            </a:endParaRPr>
          </a:p>
        </p:txBody>
      </p:sp>
    </p:spTree>
    <p:extLst>
      <p:ext uri="{BB962C8B-B14F-4D97-AF65-F5344CB8AC3E}">
        <p14:creationId xmlns:p14="http://schemas.microsoft.com/office/powerpoint/2010/main" val="1666265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439028"/>
          </a:xfrm>
        </p:spPr>
        <p:txBody>
          <a:bodyPr>
            <a:normAutofit fontScale="90000"/>
          </a:bodyPr>
          <a:lstStyle/>
          <a:p>
            <a:pPr algn="ctr"/>
            <a:r>
              <a:rPr lang="es-ES" b="1" dirty="0" smtClean="0"/>
              <a:t>ACTIVIDADES DE LIMPIEZA Y REMEDIACIÓN</a:t>
            </a:r>
            <a:endParaRPr lang="es-ES" b="1" dirty="0"/>
          </a:p>
        </p:txBody>
      </p:sp>
      <p:sp>
        <p:nvSpPr>
          <p:cNvPr id="3" name="2 Marcador de contenido"/>
          <p:cNvSpPr>
            <a:spLocks noGrp="1"/>
          </p:cNvSpPr>
          <p:nvPr>
            <p:ph idx="1"/>
          </p:nvPr>
        </p:nvSpPr>
        <p:spPr>
          <a:xfrm>
            <a:off x="457200" y="2214554"/>
            <a:ext cx="8229600" cy="4110046"/>
          </a:xfrm>
        </p:spPr>
        <p:txBody>
          <a:bodyPr/>
          <a:lstStyle/>
          <a:p>
            <a:r>
              <a:rPr lang="es-ES" dirty="0"/>
              <a:t>Etapa 4 Transporte y tratamiento de hidrocarburo</a:t>
            </a:r>
          </a:p>
          <a:p>
            <a:pPr marL="0" indent="0">
              <a:buNone/>
            </a:pPr>
            <a:endParaRPr lang="es-E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3214686"/>
            <a:ext cx="2880320" cy="281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70" y="3143248"/>
            <a:ext cx="2626212" cy="28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6308978"/>
            <a:ext cx="8136904" cy="415498"/>
          </a:xfrm>
          <a:prstGeom prst="rect">
            <a:avLst/>
          </a:prstGeom>
        </p:spPr>
        <p:txBody>
          <a:bodyPr wrap="square">
            <a:spAutoFit/>
          </a:bodyPr>
          <a:lstStyle/>
          <a:p>
            <a:pPr algn="ctr">
              <a:lnSpc>
                <a:spcPct val="150000"/>
              </a:lnSpc>
              <a:spcAft>
                <a:spcPts val="0"/>
              </a:spcAft>
            </a:pPr>
            <a:r>
              <a:rPr lang="es-EC" sz="1400" dirty="0">
                <a:latin typeface="Arial"/>
                <a:ea typeface="Calibri"/>
              </a:rPr>
              <a:t>Fuente: Archivo personal perteneciente a la GSSA de Ep Petroecuador/MRA</a:t>
            </a:r>
            <a:endParaRPr lang="es-ES" sz="1400" dirty="0">
              <a:effectLst/>
              <a:latin typeface="Times New Roman"/>
              <a:ea typeface="Times New Roman"/>
            </a:endParaRPr>
          </a:p>
        </p:txBody>
      </p:sp>
    </p:spTree>
    <p:extLst>
      <p:ext uri="{BB962C8B-B14F-4D97-AF65-F5344CB8AC3E}">
        <p14:creationId xmlns:p14="http://schemas.microsoft.com/office/powerpoint/2010/main" val="1666265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439028"/>
          </a:xfrm>
        </p:spPr>
        <p:txBody>
          <a:bodyPr>
            <a:normAutofit fontScale="90000"/>
          </a:bodyPr>
          <a:lstStyle/>
          <a:p>
            <a:pPr algn="ctr"/>
            <a:r>
              <a:rPr lang="es-ES" b="1" dirty="0" smtClean="0"/>
              <a:t>ACTIVIDADES DE LIMPIEZA Y REMEDIACIÓN</a:t>
            </a:r>
            <a:endParaRPr lang="es-ES" b="1" dirty="0"/>
          </a:p>
        </p:txBody>
      </p:sp>
      <p:sp>
        <p:nvSpPr>
          <p:cNvPr id="3" name="2 Marcador de contenido"/>
          <p:cNvSpPr>
            <a:spLocks noGrp="1"/>
          </p:cNvSpPr>
          <p:nvPr>
            <p:ph idx="1"/>
          </p:nvPr>
        </p:nvSpPr>
        <p:spPr>
          <a:xfrm>
            <a:off x="457200" y="2357430"/>
            <a:ext cx="8229600" cy="4143404"/>
          </a:xfrm>
        </p:spPr>
        <p:txBody>
          <a:bodyPr>
            <a:normAutofit/>
          </a:bodyPr>
          <a:lstStyle/>
          <a:p>
            <a:pPr algn="just"/>
            <a:endParaRPr lang="es-ES" dirty="0" smtClean="0"/>
          </a:p>
          <a:p>
            <a:pPr algn="just"/>
            <a:r>
              <a:rPr lang="es-ES" dirty="0" smtClean="0"/>
              <a:t>Etapa </a:t>
            </a:r>
            <a:r>
              <a:rPr lang="es-ES" dirty="0"/>
              <a:t>5 Biotratamiento de suelo </a:t>
            </a:r>
            <a:r>
              <a:rPr lang="es-ES" dirty="0" smtClean="0"/>
              <a:t>contaminado</a:t>
            </a:r>
          </a:p>
          <a:p>
            <a:pPr marL="0" indent="0" algn="just">
              <a:buNone/>
            </a:pPr>
            <a:r>
              <a:rPr lang="es-ES" dirty="0" smtClean="0"/>
              <a:t>El suelo contaminado 91413,95 m³ fue recolectado en plataformas de tratamiento para procesos de landfarming con formación de biopilas para proceder a aereación manual y mecánica y adicionando bacterias degradadoras de hidrocarburo.</a:t>
            </a:r>
          </a:p>
          <a:p>
            <a:pPr marL="0" indent="0" algn="just">
              <a:buNone/>
            </a:pPr>
            <a:r>
              <a:rPr lang="es-EC" dirty="0" smtClean="0"/>
              <a:t>Tratamiento en lechos (Landfarming) </a:t>
            </a:r>
          </a:p>
          <a:p>
            <a:pPr marL="0" indent="0" algn="ctr">
              <a:buNone/>
            </a:pPr>
            <a:endParaRPr lang="es-ES" sz="2000" dirty="0" smtClean="0"/>
          </a:p>
          <a:p>
            <a:pPr marL="0" indent="0">
              <a:buNone/>
            </a:pPr>
            <a:endParaRPr lang="es-ES" dirty="0"/>
          </a:p>
        </p:txBody>
      </p:sp>
    </p:spTree>
    <p:extLst>
      <p:ext uri="{BB962C8B-B14F-4D97-AF65-F5344CB8AC3E}">
        <p14:creationId xmlns:p14="http://schemas.microsoft.com/office/powerpoint/2010/main" val="16662658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pPr algn="ctr"/>
            <a:r>
              <a:rPr lang="es-ES" sz="3200" b="1" dirty="0" smtClean="0"/>
              <a:t>ACTIVIDADES DE LIMPIEZA Y REMEDIACIÓN</a:t>
            </a:r>
            <a:endParaRPr lang="es-ES" sz="3200" b="1" dirty="0"/>
          </a:p>
        </p:txBody>
      </p:sp>
      <p:sp>
        <p:nvSpPr>
          <p:cNvPr id="7" name="6 Marcador de contenido"/>
          <p:cNvSpPr>
            <a:spLocks noGrp="1"/>
          </p:cNvSpPr>
          <p:nvPr>
            <p:ph idx="1"/>
          </p:nvPr>
        </p:nvSpPr>
        <p:spPr>
          <a:xfrm>
            <a:off x="457200" y="1412776"/>
            <a:ext cx="8229600" cy="4713387"/>
          </a:xfrm>
        </p:spPr>
        <p:txBody>
          <a:bodyPr/>
          <a:lstStyle/>
          <a:p>
            <a:pPr marL="0" indent="0" algn="ctr">
              <a:buNone/>
            </a:pPr>
            <a:r>
              <a:rPr lang="es-ES" dirty="0" smtClean="0"/>
              <a:t>Volumen de suelo Remediado</a:t>
            </a:r>
            <a:endParaRPr lang="es-ES" dirty="0"/>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4221088"/>
            <a:ext cx="248913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221088"/>
            <a:ext cx="2448272" cy="20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Tabla"/>
          <p:cNvGraphicFramePr>
            <a:graphicFrameLocks noGrp="1"/>
          </p:cNvGraphicFramePr>
          <p:nvPr>
            <p:extLst>
              <p:ext uri="{D42A27DB-BD31-4B8C-83A1-F6EECF244321}">
                <p14:modId xmlns:p14="http://schemas.microsoft.com/office/powerpoint/2010/main" val="1411792775"/>
              </p:ext>
            </p:extLst>
          </p:nvPr>
        </p:nvGraphicFramePr>
        <p:xfrm>
          <a:off x="2476964" y="2094963"/>
          <a:ext cx="4203700" cy="1910102"/>
        </p:xfrm>
        <a:graphic>
          <a:graphicData uri="http://schemas.openxmlformats.org/drawingml/2006/table">
            <a:tbl>
              <a:tblPr firstRow="1" firstCol="1" bandRow="1"/>
              <a:tblGrid>
                <a:gridCol w="3381458"/>
                <a:gridCol w="822242"/>
              </a:tblGrid>
              <a:tr h="173148">
                <a:tc>
                  <a:txBody>
                    <a:bodyPr/>
                    <a:lstStyle/>
                    <a:p>
                      <a:pPr>
                        <a:spcAft>
                          <a:spcPts val="0"/>
                        </a:spcAft>
                      </a:pPr>
                      <a:r>
                        <a:rPr lang="es-EC" sz="1100" dirty="0">
                          <a:solidFill>
                            <a:srgbClr val="000000"/>
                          </a:solidFill>
                          <a:effectLst/>
                          <a:latin typeface="Calibri"/>
                          <a:ea typeface="Times New Roman"/>
                          <a:cs typeface="Calibri"/>
                        </a:rPr>
                        <a:t>P.N°1: 47147,72 m³</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dirty="0">
                          <a:solidFill>
                            <a:srgbClr val="000000"/>
                          </a:solidFill>
                          <a:effectLst/>
                          <a:latin typeface="Calibri"/>
                          <a:ea typeface="Times New Roman"/>
                          <a:cs typeface="Calibri"/>
                        </a:rPr>
                        <a:t>52%</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48">
                <a:tc>
                  <a:txBody>
                    <a:bodyPr/>
                    <a:lstStyle/>
                    <a:p>
                      <a:pPr>
                        <a:spcAft>
                          <a:spcPts val="0"/>
                        </a:spcAft>
                      </a:pPr>
                      <a:r>
                        <a:rPr lang="es-EC" sz="1100" dirty="0">
                          <a:solidFill>
                            <a:srgbClr val="000000"/>
                          </a:solidFill>
                          <a:effectLst/>
                          <a:latin typeface="Calibri"/>
                          <a:ea typeface="Times New Roman"/>
                          <a:cs typeface="Calibri"/>
                        </a:rPr>
                        <a:t>P.N°2: 9904,01 m³</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dirty="0">
                          <a:solidFill>
                            <a:srgbClr val="000000"/>
                          </a:solidFill>
                          <a:effectLst/>
                          <a:latin typeface="Calibri"/>
                          <a:ea typeface="Times New Roman"/>
                          <a:cs typeface="Calibri"/>
                        </a:rPr>
                        <a:t>11%</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48">
                <a:tc>
                  <a:txBody>
                    <a:bodyPr/>
                    <a:lstStyle/>
                    <a:p>
                      <a:pPr>
                        <a:spcAft>
                          <a:spcPts val="0"/>
                        </a:spcAft>
                      </a:pPr>
                      <a:r>
                        <a:rPr lang="es-EC" sz="1100" dirty="0">
                          <a:solidFill>
                            <a:srgbClr val="000000"/>
                          </a:solidFill>
                          <a:effectLst/>
                          <a:latin typeface="Calibri"/>
                          <a:ea typeface="Times New Roman"/>
                          <a:cs typeface="Calibri"/>
                        </a:rPr>
                        <a:t>P.N°3: 4720,10 m³</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dirty="0">
                          <a:solidFill>
                            <a:srgbClr val="000000"/>
                          </a:solidFill>
                          <a:effectLst/>
                          <a:latin typeface="Calibri"/>
                          <a:ea typeface="Times New Roman"/>
                          <a:cs typeface="Calibri"/>
                        </a:rPr>
                        <a:t>5%</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48">
                <a:tc>
                  <a:txBody>
                    <a:bodyPr/>
                    <a:lstStyle/>
                    <a:p>
                      <a:pPr>
                        <a:spcAft>
                          <a:spcPts val="0"/>
                        </a:spcAft>
                      </a:pPr>
                      <a:r>
                        <a:rPr lang="es-EC" sz="1100" dirty="0">
                          <a:solidFill>
                            <a:srgbClr val="000000"/>
                          </a:solidFill>
                          <a:effectLst/>
                          <a:latin typeface="Calibri"/>
                          <a:ea typeface="Times New Roman"/>
                          <a:cs typeface="Calibri"/>
                        </a:rPr>
                        <a:t>P.N°4: 488,16 m³</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dirty="0">
                          <a:solidFill>
                            <a:srgbClr val="000000"/>
                          </a:solidFill>
                          <a:effectLst/>
                          <a:latin typeface="Calibri"/>
                          <a:ea typeface="Times New Roman"/>
                          <a:cs typeface="Calibri"/>
                        </a:rPr>
                        <a:t>1%</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48">
                <a:tc>
                  <a:txBody>
                    <a:bodyPr/>
                    <a:lstStyle/>
                    <a:p>
                      <a:pPr>
                        <a:spcAft>
                          <a:spcPts val="0"/>
                        </a:spcAft>
                      </a:pPr>
                      <a:r>
                        <a:rPr lang="es-EC" sz="1100" dirty="0">
                          <a:solidFill>
                            <a:srgbClr val="000000"/>
                          </a:solidFill>
                          <a:effectLst/>
                          <a:latin typeface="Calibri"/>
                          <a:ea typeface="Times New Roman"/>
                          <a:cs typeface="Calibri"/>
                        </a:rPr>
                        <a:t>P.N°5: 7251,55 m³</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dirty="0">
                          <a:solidFill>
                            <a:srgbClr val="000000"/>
                          </a:solidFill>
                          <a:effectLst/>
                          <a:latin typeface="Calibri"/>
                          <a:ea typeface="Times New Roman"/>
                          <a:cs typeface="Calibri"/>
                        </a:rPr>
                        <a:t>8%</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48">
                <a:tc>
                  <a:txBody>
                    <a:bodyPr/>
                    <a:lstStyle/>
                    <a:p>
                      <a:pPr>
                        <a:spcAft>
                          <a:spcPts val="0"/>
                        </a:spcAft>
                      </a:pPr>
                      <a:r>
                        <a:rPr lang="es-EC" sz="1100" dirty="0">
                          <a:solidFill>
                            <a:srgbClr val="000000"/>
                          </a:solidFill>
                          <a:effectLst/>
                          <a:latin typeface="Calibri"/>
                          <a:ea typeface="Times New Roman"/>
                          <a:cs typeface="Calibri"/>
                        </a:rPr>
                        <a:t>P.N°6: 3631,95 m³</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dirty="0">
                          <a:solidFill>
                            <a:srgbClr val="000000"/>
                          </a:solidFill>
                          <a:effectLst/>
                          <a:latin typeface="Calibri"/>
                          <a:ea typeface="Times New Roman"/>
                          <a:cs typeface="Calibri"/>
                        </a:rPr>
                        <a:t>2%</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48">
                <a:tc>
                  <a:txBody>
                    <a:bodyPr/>
                    <a:lstStyle/>
                    <a:p>
                      <a:pPr>
                        <a:spcAft>
                          <a:spcPts val="0"/>
                        </a:spcAft>
                      </a:pPr>
                      <a:r>
                        <a:rPr lang="es-EC" sz="1100" dirty="0">
                          <a:solidFill>
                            <a:srgbClr val="000000"/>
                          </a:solidFill>
                          <a:effectLst/>
                          <a:latin typeface="Calibri"/>
                          <a:ea typeface="Times New Roman"/>
                          <a:cs typeface="Calibri"/>
                        </a:rPr>
                        <a:t>P.N°7: 630,20m³</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dirty="0">
                          <a:solidFill>
                            <a:srgbClr val="000000"/>
                          </a:solidFill>
                          <a:effectLst/>
                          <a:latin typeface="Calibri"/>
                          <a:ea typeface="Times New Roman"/>
                          <a:cs typeface="Calibri"/>
                        </a:rPr>
                        <a:t>1%</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48">
                <a:tc>
                  <a:txBody>
                    <a:bodyPr/>
                    <a:lstStyle/>
                    <a:p>
                      <a:pPr>
                        <a:spcAft>
                          <a:spcPts val="0"/>
                        </a:spcAft>
                      </a:pPr>
                      <a:r>
                        <a:rPr lang="es-EC" sz="1100" dirty="0">
                          <a:solidFill>
                            <a:srgbClr val="000000"/>
                          </a:solidFill>
                          <a:effectLst/>
                          <a:latin typeface="Calibri"/>
                          <a:ea typeface="Times New Roman"/>
                          <a:cs typeface="Calibri"/>
                        </a:rPr>
                        <a:t>P.N°8: 3385.20 m³</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dirty="0">
                          <a:solidFill>
                            <a:srgbClr val="000000"/>
                          </a:solidFill>
                          <a:effectLst/>
                          <a:latin typeface="Calibri"/>
                          <a:ea typeface="Times New Roman"/>
                          <a:cs typeface="Calibri"/>
                        </a:rPr>
                        <a:t>4%</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48">
                <a:tc>
                  <a:txBody>
                    <a:bodyPr/>
                    <a:lstStyle/>
                    <a:p>
                      <a:pPr>
                        <a:spcAft>
                          <a:spcPts val="0"/>
                        </a:spcAft>
                      </a:pPr>
                      <a:r>
                        <a:rPr lang="es-EC" sz="1100" dirty="0">
                          <a:solidFill>
                            <a:srgbClr val="000000"/>
                          </a:solidFill>
                          <a:effectLst/>
                          <a:latin typeface="Calibri"/>
                          <a:ea typeface="Times New Roman"/>
                          <a:cs typeface="Calibri"/>
                        </a:rPr>
                        <a:t>P.N°1-VÍA: 14255.26 m³</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dirty="0">
                          <a:solidFill>
                            <a:srgbClr val="000000"/>
                          </a:solidFill>
                          <a:effectLst/>
                          <a:latin typeface="Calibri"/>
                          <a:ea typeface="Times New Roman"/>
                          <a:cs typeface="Calibri"/>
                        </a:rPr>
                        <a:t>16%</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85">
                <a:tc>
                  <a:txBody>
                    <a:bodyPr/>
                    <a:lstStyle/>
                    <a:p>
                      <a:endParaRPr lang="es-ES" sz="1000" dirty="0">
                        <a:effectLst/>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000" dirty="0">
                        <a:effectLst/>
                        <a:latin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85">
                <a:tc>
                  <a:txBody>
                    <a:bodyPr/>
                    <a:lstStyle/>
                    <a:p>
                      <a:pPr>
                        <a:spcAft>
                          <a:spcPts val="0"/>
                        </a:spcAft>
                      </a:pPr>
                      <a:r>
                        <a:rPr lang="es-EC" sz="1100" dirty="0">
                          <a:solidFill>
                            <a:srgbClr val="000000"/>
                          </a:solidFill>
                          <a:effectLst/>
                          <a:latin typeface="Calibri"/>
                          <a:ea typeface="Times New Roman"/>
                          <a:cs typeface="Calibri"/>
                        </a:rPr>
                        <a:t>91413,95 m³</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dirty="0">
                          <a:solidFill>
                            <a:srgbClr val="000000"/>
                          </a:solidFill>
                          <a:effectLst/>
                          <a:latin typeface="Calibri"/>
                          <a:ea typeface="Times New Roman"/>
                          <a:cs typeface="Calibri"/>
                        </a:rPr>
                        <a:t>100%</a:t>
                      </a:r>
                      <a:endParaRPr lang="es-ES" sz="12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539552" y="6308978"/>
            <a:ext cx="8136904" cy="415498"/>
          </a:xfrm>
          <a:prstGeom prst="rect">
            <a:avLst/>
          </a:prstGeom>
        </p:spPr>
        <p:txBody>
          <a:bodyPr wrap="square">
            <a:spAutoFit/>
          </a:bodyPr>
          <a:lstStyle/>
          <a:p>
            <a:pPr algn="ctr">
              <a:lnSpc>
                <a:spcPct val="150000"/>
              </a:lnSpc>
              <a:spcAft>
                <a:spcPts val="0"/>
              </a:spcAft>
            </a:pPr>
            <a:r>
              <a:rPr lang="es-EC" sz="1400" dirty="0">
                <a:latin typeface="Arial"/>
                <a:ea typeface="Calibri"/>
              </a:rPr>
              <a:t>Fuente: Archivo personal perteneciente a la GSSA de Ep Petroecuador/MRA</a:t>
            </a:r>
            <a:endParaRPr lang="es-ES" sz="1400" dirty="0">
              <a:effectLst/>
              <a:latin typeface="Times New Roman"/>
              <a:ea typeface="Times New Roman"/>
            </a:endParaRPr>
          </a:p>
        </p:txBody>
      </p:sp>
    </p:spTree>
    <p:extLst>
      <p:ext uri="{BB962C8B-B14F-4D97-AF65-F5344CB8AC3E}">
        <p14:creationId xmlns:p14="http://schemas.microsoft.com/office/powerpoint/2010/main" val="2793805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ALCANCE</a:t>
            </a:r>
            <a:endParaRPr lang="es-ES" b="1" dirty="0"/>
          </a:p>
        </p:txBody>
      </p:sp>
      <p:sp>
        <p:nvSpPr>
          <p:cNvPr id="3" name="2 Marcador de contenido"/>
          <p:cNvSpPr>
            <a:spLocks noGrp="1"/>
          </p:cNvSpPr>
          <p:nvPr>
            <p:ph idx="1"/>
          </p:nvPr>
        </p:nvSpPr>
        <p:spPr/>
        <p:txBody>
          <a:bodyPr/>
          <a:lstStyle/>
          <a:p>
            <a:pPr algn="just"/>
            <a:endParaRPr lang="es-ES_tradnl" dirty="0" smtClean="0"/>
          </a:p>
          <a:p>
            <a:pPr algn="just"/>
            <a:r>
              <a:rPr lang="es-ES_tradnl" dirty="0" smtClean="0"/>
              <a:t>El </a:t>
            </a:r>
            <a:r>
              <a:rPr lang="es-ES_tradnl" dirty="0"/>
              <a:t>proyecto tiene como alcance diseñar la  planificación de la Auditoría Ambiental  al estado final del pasivo hidrocarburífero intervenido El </a:t>
            </a:r>
            <a:r>
              <a:rPr lang="es-ES_tradnl" dirty="0" smtClean="0"/>
              <a:t>Salado, </a:t>
            </a:r>
            <a:r>
              <a:rPr lang="es-ES_tradnl" dirty="0"/>
              <a:t>direccionada para verificar las condiciones ambientales del ecosistema luego de las acciones de limpieza y </a:t>
            </a:r>
            <a:r>
              <a:rPr lang="es-ES_tradnl" dirty="0" smtClean="0"/>
              <a:t>remediación empleadas.</a:t>
            </a:r>
            <a:endParaRPr lang="es-ES" dirty="0"/>
          </a:p>
        </p:txBody>
      </p:sp>
    </p:spTree>
    <p:extLst>
      <p:ext uri="{BB962C8B-B14F-4D97-AF65-F5344CB8AC3E}">
        <p14:creationId xmlns:p14="http://schemas.microsoft.com/office/powerpoint/2010/main" val="1927016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439028"/>
          </a:xfrm>
        </p:spPr>
        <p:txBody>
          <a:bodyPr>
            <a:normAutofit fontScale="90000"/>
          </a:bodyPr>
          <a:lstStyle/>
          <a:p>
            <a:pPr algn="ctr"/>
            <a:r>
              <a:rPr lang="es-ES" b="1" dirty="0" smtClean="0"/>
              <a:t>ACTIVIDADES DE LIMPIEZA Y REMEDIACIÓN</a:t>
            </a:r>
            <a:endParaRPr lang="es-ES" b="1" dirty="0"/>
          </a:p>
        </p:txBody>
      </p:sp>
      <p:sp>
        <p:nvSpPr>
          <p:cNvPr id="3" name="2 Marcador de contenido"/>
          <p:cNvSpPr>
            <a:spLocks noGrp="1"/>
          </p:cNvSpPr>
          <p:nvPr>
            <p:ph idx="1"/>
          </p:nvPr>
        </p:nvSpPr>
        <p:spPr>
          <a:xfrm>
            <a:off x="457200" y="2428868"/>
            <a:ext cx="8229600" cy="3895732"/>
          </a:xfrm>
        </p:spPr>
        <p:txBody>
          <a:bodyPr/>
          <a:lstStyle/>
          <a:p>
            <a:r>
              <a:rPr lang="es-ES" dirty="0"/>
              <a:t>Etapa 6 Monitoreo de la descontaminación</a:t>
            </a:r>
          </a:p>
          <a:p>
            <a:pPr marL="0" indent="0">
              <a:buNone/>
            </a:pPr>
            <a:endParaRPr lang="es-E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138" y="3212976"/>
            <a:ext cx="296780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212976"/>
            <a:ext cx="288416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6308978"/>
            <a:ext cx="8136904" cy="415498"/>
          </a:xfrm>
          <a:prstGeom prst="rect">
            <a:avLst/>
          </a:prstGeom>
        </p:spPr>
        <p:txBody>
          <a:bodyPr wrap="square">
            <a:spAutoFit/>
          </a:bodyPr>
          <a:lstStyle/>
          <a:p>
            <a:pPr algn="ctr">
              <a:lnSpc>
                <a:spcPct val="150000"/>
              </a:lnSpc>
              <a:spcAft>
                <a:spcPts val="0"/>
              </a:spcAft>
            </a:pPr>
            <a:r>
              <a:rPr lang="es-EC" sz="1400" dirty="0">
                <a:latin typeface="Arial"/>
                <a:ea typeface="Calibri"/>
              </a:rPr>
              <a:t>Fuente: Archivo personal perteneciente a la GSSA de Ep Petroecuador/MRA</a:t>
            </a:r>
            <a:endParaRPr lang="es-ES" sz="1400" dirty="0">
              <a:effectLst/>
              <a:latin typeface="Times New Roman"/>
              <a:ea typeface="Times New Roman"/>
            </a:endParaRPr>
          </a:p>
        </p:txBody>
      </p:sp>
    </p:spTree>
    <p:extLst>
      <p:ext uri="{BB962C8B-B14F-4D97-AF65-F5344CB8AC3E}">
        <p14:creationId xmlns:p14="http://schemas.microsoft.com/office/powerpoint/2010/main" val="39562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439028"/>
          </a:xfrm>
        </p:spPr>
        <p:txBody>
          <a:bodyPr>
            <a:normAutofit fontScale="90000"/>
          </a:bodyPr>
          <a:lstStyle/>
          <a:p>
            <a:pPr algn="ctr"/>
            <a:r>
              <a:rPr lang="es-ES" b="1" dirty="0" smtClean="0"/>
              <a:t>ACTIVIDADES DE LIMPIEZA Y REMEDIACIÓN</a:t>
            </a:r>
            <a:endParaRPr lang="es-ES" b="1" dirty="0"/>
          </a:p>
        </p:txBody>
      </p:sp>
      <p:sp>
        <p:nvSpPr>
          <p:cNvPr id="3" name="2 Marcador de contenido"/>
          <p:cNvSpPr>
            <a:spLocks noGrp="1"/>
          </p:cNvSpPr>
          <p:nvPr>
            <p:ph idx="1"/>
          </p:nvPr>
        </p:nvSpPr>
        <p:spPr>
          <a:xfrm>
            <a:off x="457200" y="2357430"/>
            <a:ext cx="8229600" cy="4143404"/>
          </a:xfrm>
        </p:spPr>
        <p:txBody>
          <a:bodyPr>
            <a:normAutofit/>
          </a:bodyPr>
          <a:lstStyle/>
          <a:p>
            <a:pPr algn="just"/>
            <a:r>
              <a:rPr lang="es-EC" dirty="0" smtClean="0"/>
              <a:t>La </a:t>
            </a:r>
            <a:r>
              <a:rPr lang="es-EC" dirty="0"/>
              <a:t>concentración inicial tal como se </a:t>
            </a:r>
            <a:r>
              <a:rPr lang="es-EC" dirty="0" smtClean="0"/>
              <a:t>denota  </a:t>
            </a:r>
            <a:r>
              <a:rPr lang="es-EC" dirty="0"/>
              <a:t>según tablas del Laboratorio GRUNTEC sitúa el valor más alto de TPH en 69337 mg/kg, mientras que luego del proceso de descontaminación utilizando tecnologías de remediación combinadas, esta concentración disminuyó considerablemente en promedio a 180 mg/kg de TPH, de acuerdo a lo que demuestra las tablas del  Laboratorio CESTA encargado de dichos análisis.</a:t>
            </a:r>
            <a:endParaRPr lang="es-ES" dirty="0"/>
          </a:p>
          <a:p>
            <a:endParaRPr lang="es-ES" dirty="0"/>
          </a:p>
        </p:txBody>
      </p:sp>
    </p:spTree>
    <p:extLst>
      <p:ext uri="{BB962C8B-B14F-4D97-AF65-F5344CB8AC3E}">
        <p14:creationId xmlns:p14="http://schemas.microsoft.com/office/powerpoint/2010/main" val="2917669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367590"/>
          </a:xfrm>
        </p:spPr>
        <p:txBody>
          <a:bodyPr>
            <a:normAutofit fontScale="90000"/>
          </a:bodyPr>
          <a:lstStyle/>
          <a:p>
            <a:pPr algn="ctr"/>
            <a:r>
              <a:rPr lang="es-ES" b="1" dirty="0" smtClean="0"/>
              <a:t>ACTIVIDADES DE LIMPIEZA Y REMEDIACIÓN</a:t>
            </a:r>
            <a:endParaRPr lang="es-ES" b="1" dirty="0"/>
          </a:p>
        </p:txBody>
      </p:sp>
      <p:sp>
        <p:nvSpPr>
          <p:cNvPr id="3" name="2 Marcador de contenido"/>
          <p:cNvSpPr>
            <a:spLocks noGrp="1"/>
          </p:cNvSpPr>
          <p:nvPr>
            <p:ph idx="1"/>
          </p:nvPr>
        </p:nvSpPr>
        <p:spPr>
          <a:xfrm>
            <a:off x="457200" y="2071678"/>
            <a:ext cx="8229600" cy="4252922"/>
          </a:xfrm>
        </p:spPr>
        <p:txBody>
          <a:bodyPr/>
          <a:lstStyle/>
          <a:p>
            <a:r>
              <a:rPr lang="es-ES" dirty="0"/>
              <a:t>Etapa 7 Reconfirmación del suelo</a:t>
            </a:r>
          </a:p>
          <a:p>
            <a:pPr marL="0" indent="0">
              <a:buNone/>
            </a:pPr>
            <a:endParaRPr lang="es-E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924944"/>
            <a:ext cx="288032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925510"/>
            <a:ext cx="316835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6308978"/>
            <a:ext cx="8136904" cy="415498"/>
          </a:xfrm>
          <a:prstGeom prst="rect">
            <a:avLst/>
          </a:prstGeom>
        </p:spPr>
        <p:txBody>
          <a:bodyPr wrap="square">
            <a:spAutoFit/>
          </a:bodyPr>
          <a:lstStyle/>
          <a:p>
            <a:pPr algn="ctr">
              <a:lnSpc>
                <a:spcPct val="150000"/>
              </a:lnSpc>
              <a:spcAft>
                <a:spcPts val="0"/>
              </a:spcAft>
            </a:pPr>
            <a:r>
              <a:rPr lang="es-EC" sz="1400" dirty="0">
                <a:latin typeface="Arial"/>
                <a:ea typeface="Calibri"/>
              </a:rPr>
              <a:t>Fuente: Archivo personal perteneciente a la GSSA de Ep Petroecuador/MRA</a:t>
            </a:r>
            <a:endParaRPr lang="es-ES" sz="1400" dirty="0">
              <a:effectLst/>
              <a:latin typeface="Times New Roman"/>
              <a:ea typeface="Times New Roman"/>
            </a:endParaRPr>
          </a:p>
        </p:txBody>
      </p:sp>
    </p:spTree>
    <p:extLst>
      <p:ext uri="{BB962C8B-B14F-4D97-AF65-F5344CB8AC3E}">
        <p14:creationId xmlns:p14="http://schemas.microsoft.com/office/powerpoint/2010/main" val="219679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367590"/>
          </a:xfrm>
        </p:spPr>
        <p:txBody>
          <a:bodyPr>
            <a:normAutofit fontScale="90000"/>
          </a:bodyPr>
          <a:lstStyle/>
          <a:p>
            <a:pPr algn="ctr"/>
            <a:r>
              <a:rPr lang="es-ES" b="1" dirty="0" smtClean="0"/>
              <a:t>ACTIVIDADES DE LIMPIEZA Y REMEDIACIÓN</a:t>
            </a:r>
            <a:endParaRPr lang="es-ES" b="1" dirty="0"/>
          </a:p>
        </p:txBody>
      </p:sp>
      <p:sp>
        <p:nvSpPr>
          <p:cNvPr id="3" name="2 Marcador de contenido"/>
          <p:cNvSpPr>
            <a:spLocks noGrp="1"/>
          </p:cNvSpPr>
          <p:nvPr>
            <p:ph idx="1"/>
          </p:nvPr>
        </p:nvSpPr>
        <p:spPr>
          <a:xfrm>
            <a:off x="457200" y="2143116"/>
            <a:ext cx="8229600" cy="4181484"/>
          </a:xfrm>
        </p:spPr>
        <p:txBody>
          <a:bodyPr/>
          <a:lstStyle/>
          <a:p>
            <a:r>
              <a:rPr lang="es-ES" dirty="0"/>
              <a:t>Etapa 8 Revegetación de área afectada </a:t>
            </a:r>
          </a:p>
          <a:p>
            <a:pPr marL="0" indent="0">
              <a:buNone/>
            </a:pPr>
            <a:endParaRPr lang="es-ES"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123" y="2852936"/>
            <a:ext cx="266429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852936"/>
            <a:ext cx="273630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6308978"/>
            <a:ext cx="8136904" cy="415498"/>
          </a:xfrm>
          <a:prstGeom prst="rect">
            <a:avLst/>
          </a:prstGeom>
        </p:spPr>
        <p:txBody>
          <a:bodyPr wrap="square">
            <a:spAutoFit/>
          </a:bodyPr>
          <a:lstStyle/>
          <a:p>
            <a:pPr algn="ctr">
              <a:lnSpc>
                <a:spcPct val="150000"/>
              </a:lnSpc>
              <a:spcAft>
                <a:spcPts val="0"/>
              </a:spcAft>
            </a:pPr>
            <a:r>
              <a:rPr lang="es-EC" sz="1400" dirty="0">
                <a:latin typeface="Arial"/>
                <a:ea typeface="Calibri"/>
              </a:rPr>
              <a:t>Fuente: Archivo personal perteneciente a la GSSA de Ep Petroecuador/MRA</a:t>
            </a:r>
            <a:endParaRPr lang="es-ES" sz="1400" dirty="0">
              <a:effectLst/>
              <a:latin typeface="Times New Roman"/>
              <a:ea typeface="Times New Roman"/>
            </a:endParaRPr>
          </a:p>
        </p:txBody>
      </p:sp>
    </p:spTree>
    <p:extLst>
      <p:ext uri="{BB962C8B-B14F-4D97-AF65-F5344CB8AC3E}">
        <p14:creationId xmlns:p14="http://schemas.microsoft.com/office/powerpoint/2010/main" val="864878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082792"/>
          </a:xfrm>
        </p:spPr>
        <p:txBody>
          <a:bodyPr>
            <a:noAutofit/>
          </a:bodyPr>
          <a:lstStyle/>
          <a:p>
            <a:pPr algn="ctr"/>
            <a:r>
              <a:rPr lang="es-ES" sz="4000" b="1" dirty="0" smtClean="0"/>
              <a:t>RECURSOS PORCENTUALES INCRURRIDOS EN LIMPIEZA Y REMEDIACIÓN</a:t>
            </a:r>
            <a:endParaRPr lang="es-ES" sz="4000"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953847110"/>
              </p:ext>
            </p:extLst>
          </p:nvPr>
        </p:nvGraphicFramePr>
        <p:xfrm>
          <a:off x="2343150" y="2500310"/>
          <a:ext cx="4457700" cy="3592990"/>
        </p:xfrm>
        <a:graphic>
          <a:graphicData uri="http://schemas.openxmlformats.org/drawingml/2006/table">
            <a:tbl>
              <a:tblPr firstRow="1" firstCol="1" bandRow="1"/>
              <a:tblGrid>
                <a:gridCol w="555625"/>
                <a:gridCol w="3550920"/>
                <a:gridCol w="351155"/>
              </a:tblGrid>
              <a:tr h="359299">
                <a:tc gridSpan="3">
                  <a:txBody>
                    <a:bodyPr/>
                    <a:lstStyle/>
                    <a:p>
                      <a:pPr algn="ctr">
                        <a:spcAft>
                          <a:spcPts val="0"/>
                        </a:spcAft>
                      </a:pPr>
                      <a:r>
                        <a:rPr lang="es-EC" sz="1000" b="1" dirty="0">
                          <a:effectLst/>
                          <a:latin typeface="Arial"/>
                          <a:ea typeface="Times New Roman"/>
                        </a:rPr>
                        <a:t>RECURSOS INCURRIDOS EN LIMPIEZA Y REMEDIACIÓN A NIVEL PORCENTUAL</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ES"/>
                    </a:p>
                  </a:txBody>
                  <a:tcPr/>
                </a:tc>
                <a:tc hMerge="1">
                  <a:txBody>
                    <a:bodyPr/>
                    <a:lstStyle/>
                    <a:p>
                      <a:endParaRPr lang="es-ES"/>
                    </a:p>
                  </a:txBody>
                  <a:tcPr/>
                </a:tc>
              </a:tr>
              <a:tr h="359299">
                <a:tc>
                  <a:txBody>
                    <a:bodyPr/>
                    <a:lstStyle/>
                    <a:p>
                      <a:pPr algn="ctr">
                        <a:spcAft>
                          <a:spcPts val="0"/>
                        </a:spcAft>
                      </a:pPr>
                      <a:r>
                        <a:rPr lang="es-EC" sz="1000" b="1" dirty="0">
                          <a:effectLst/>
                          <a:latin typeface="Arial"/>
                          <a:ea typeface="Times New Roman"/>
                        </a:rPr>
                        <a:t>ÍTEMS</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b="1" dirty="0">
                          <a:effectLst/>
                          <a:latin typeface="Arial"/>
                          <a:ea typeface="Times New Roman"/>
                        </a:rPr>
                        <a:t>COMPONENTES DEL COSTO AMBIENTAL</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b="1" dirty="0">
                          <a:effectLst/>
                          <a:latin typeface="Arial"/>
                          <a:ea typeface="Times New Roman"/>
                        </a:rPr>
                        <a:t>%</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99">
                <a:tc>
                  <a:txBody>
                    <a:bodyPr/>
                    <a:lstStyle/>
                    <a:p>
                      <a:pPr algn="ctr">
                        <a:spcAft>
                          <a:spcPts val="0"/>
                        </a:spcAft>
                      </a:pPr>
                      <a:r>
                        <a:rPr lang="es-EC" sz="1000" dirty="0">
                          <a:effectLst/>
                          <a:latin typeface="Arial"/>
                          <a:ea typeface="Times New Roman"/>
                        </a:rPr>
                        <a:t>1</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MANO DE OBRA</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effectLst/>
                          <a:latin typeface="Arial"/>
                          <a:ea typeface="Times New Roman"/>
                        </a:rPr>
                        <a:t>62,7</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99">
                <a:tc>
                  <a:txBody>
                    <a:bodyPr/>
                    <a:lstStyle/>
                    <a:p>
                      <a:pPr algn="ctr">
                        <a:spcAft>
                          <a:spcPts val="0"/>
                        </a:spcAft>
                      </a:pPr>
                      <a:r>
                        <a:rPr lang="es-EC" sz="1000" dirty="0">
                          <a:effectLst/>
                          <a:latin typeface="Arial"/>
                          <a:ea typeface="Times New Roman"/>
                        </a:rPr>
                        <a:t>2</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EQUIPO PESADO</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effectLst/>
                          <a:latin typeface="Arial"/>
                          <a:ea typeface="Times New Roman"/>
                        </a:rPr>
                        <a:t>12,9</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99">
                <a:tc>
                  <a:txBody>
                    <a:bodyPr/>
                    <a:lstStyle/>
                    <a:p>
                      <a:pPr algn="ctr">
                        <a:spcAft>
                          <a:spcPts val="0"/>
                        </a:spcAft>
                      </a:pPr>
                      <a:r>
                        <a:rPr lang="es-EC" sz="1000" dirty="0">
                          <a:effectLst/>
                          <a:latin typeface="Arial"/>
                          <a:ea typeface="Times New Roman"/>
                        </a:rPr>
                        <a:t>3</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Comb/ Lubric/ Químicos</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effectLst/>
                          <a:latin typeface="Arial"/>
                          <a:ea typeface="Times New Roman"/>
                        </a:rPr>
                        <a:t>5,7</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99">
                <a:tc>
                  <a:txBody>
                    <a:bodyPr/>
                    <a:lstStyle/>
                    <a:p>
                      <a:pPr algn="ctr">
                        <a:spcAft>
                          <a:spcPts val="0"/>
                        </a:spcAft>
                      </a:pPr>
                      <a:r>
                        <a:rPr lang="es-EC" sz="1000" dirty="0">
                          <a:effectLst/>
                          <a:latin typeface="Arial"/>
                          <a:ea typeface="Times New Roman"/>
                        </a:rPr>
                        <a:t>4</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Análisis Físico Químico</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effectLst/>
                          <a:latin typeface="Arial"/>
                          <a:ea typeface="Times New Roman"/>
                        </a:rPr>
                        <a:t>7,6</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99">
                <a:tc>
                  <a:txBody>
                    <a:bodyPr/>
                    <a:lstStyle/>
                    <a:p>
                      <a:pPr algn="ctr">
                        <a:spcAft>
                          <a:spcPts val="0"/>
                        </a:spcAft>
                      </a:pPr>
                      <a:r>
                        <a:rPr lang="es-EC" sz="1000" dirty="0">
                          <a:effectLst/>
                          <a:latin typeface="Arial"/>
                          <a:ea typeface="Times New Roman"/>
                        </a:rPr>
                        <a:t>5</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Equipo  Móvil</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effectLst/>
                          <a:latin typeface="Arial"/>
                          <a:ea typeface="Times New Roman"/>
                        </a:rPr>
                        <a:t>2,5</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99">
                <a:tc>
                  <a:txBody>
                    <a:bodyPr/>
                    <a:lstStyle/>
                    <a:p>
                      <a:pPr algn="ctr">
                        <a:spcAft>
                          <a:spcPts val="0"/>
                        </a:spcAft>
                      </a:pPr>
                      <a:r>
                        <a:rPr lang="es-EC" sz="1000" dirty="0">
                          <a:effectLst/>
                          <a:latin typeface="Arial"/>
                          <a:ea typeface="Times New Roman"/>
                        </a:rPr>
                        <a:t>6</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Herramientas</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effectLst/>
                          <a:latin typeface="Arial"/>
                          <a:ea typeface="Times New Roman"/>
                        </a:rPr>
                        <a:t>2,7</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99">
                <a:tc>
                  <a:txBody>
                    <a:bodyPr/>
                    <a:lstStyle/>
                    <a:p>
                      <a:pPr algn="ctr">
                        <a:spcAft>
                          <a:spcPts val="0"/>
                        </a:spcAft>
                      </a:pPr>
                      <a:r>
                        <a:rPr lang="es-EC" sz="1000" dirty="0">
                          <a:effectLst/>
                          <a:latin typeface="Arial"/>
                          <a:ea typeface="Times New Roman"/>
                        </a:rPr>
                        <a:t>7</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Materiales</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effectLst/>
                          <a:latin typeface="Arial"/>
                          <a:ea typeface="Times New Roman"/>
                        </a:rPr>
                        <a:t>5,9</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99">
                <a:tc gridSpan="2">
                  <a:txBody>
                    <a:bodyPr/>
                    <a:lstStyle/>
                    <a:p>
                      <a:pPr>
                        <a:spcAft>
                          <a:spcPts val="0"/>
                        </a:spcAft>
                      </a:pPr>
                      <a:r>
                        <a:rPr lang="es-EC" sz="1000" b="1" dirty="0">
                          <a:effectLst/>
                          <a:latin typeface="Arial"/>
                          <a:ea typeface="Times New Roman"/>
                        </a:rPr>
                        <a:t>TOTAL GENERAL</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spcAft>
                          <a:spcPts val="0"/>
                        </a:spcAft>
                      </a:pPr>
                      <a:r>
                        <a:rPr lang="es-EC" sz="1000" b="1" dirty="0">
                          <a:effectLst/>
                          <a:latin typeface="Arial"/>
                          <a:ea typeface="Times New Roman"/>
                        </a:rPr>
                        <a:t>100</a:t>
                      </a:r>
                      <a:endParaRPr lang="es-ES" sz="1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701699" y="6237312"/>
            <a:ext cx="8352928" cy="376578"/>
          </a:xfrm>
          <a:prstGeom prst="rect">
            <a:avLst/>
          </a:prstGeom>
        </p:spPr>
        <p:txBody>
          <a:bodyPr wrap="square">
            <a:spAutoFit/>
          </a:bodyPr>
          <a:lstStyle/>
          <a:p>
            <a:pPr>
              <a:lnSpc>
                <a:spcPct val="150000"/>
              </a:lnSpc>
              <a:spcAft>
                <a:spcPts val="0"/>
              </a:spcAft>
            </a:pPr>
            <a:r>
              <a:rPr lang="es-EC" sz="1400" dirty="0">
                <a:latin typeface="Arial"/>
                <a:ea typeface="Calibri"/>
              </a:rPr>
              <a:t>Fuente: Archivo personal perteneciente a la GSSA de Ep Petroecuador / Coordinación de Cost Ambien</a:t>
            </a:r>
            <a:endParaRPr lang="es-ES" sz="1400" dirty="0">
              <a:effectLst/>
              <a:latin typeface="Times New Roman"/>
              <a:ea typeface="Times New Roman"/>
            </a:endParaRPr>
          </a:p>
        </p:txBody>
      </p:sp>
    </p:spTree>
    <p:extLst>
      <p:ext uri="{BB962C8B-B14F-4D97-AF65-F5344CB8AC3E}">
        <p14:creationId xmlns:p14="http://schemas.microsoft.com/office/powerpoint/2010/main" val="2978638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11288"/>
          </a:xfrm>
        </p:spPr>
        <p:txBody>
          <a:bodyPr>
            <a:noAutofit/>
          </a:bodyPr>
          <a:lstStyle/>
          <a:p>
            <a:pPr algn="ctr"/>
            <a:r>
              <a:rPr lang="es-ES" sz="4000" b="1" dirty="0" smtClean="0"/>
              <a:t>COSTOS AMBIENTALES DE LIMPIEZA Y REMEDIACIÓN</a:t>
            </a:r>
            <a:endParaRPr lang="es-ES" sz="4000" b="1" dirty="0"/>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370258" y="1935163"/>
            <a:ext cx="4403483"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83568" y="6309320"/>
            <a:ext cx="8280920" cy="335926"/>
          </a:xfrm>
          <a:prstGeom prst="rect">
            <a:avLst/>
          </a:prstGeom>
        </p:spPr>
        <p:txBody>
          <a:bodyPr wrap="square">
            <a:spAutoFit/>
          </a:bodyPr>
          <a:lstStyle/>
          <a:p>
            <a:pPr>
              <a:lnSpc>
                <a:spcPct val="150000"/>
              </a:lnSpc>
              <a:spcAft>
                <a:spcPts val="0"/>
              </a:spcAft>
            </a:pPr>
            <a:r>
              <a:rPr lang="es-EC" sz="1200" dirty="0">
                <a:latin typeface="Arial"/>
                <a:ea typeface="Calibri"/>
              </a:rPr>
              <a:t>Fuente: Archivo personal perteneciente a la GSSA de Ep Petroecuador / Coordinación de Cost Ambien</a:t>
            </a:r>
            <a:endParaRPr lang="es-ES" sz="1200" dirty="0">
              <a:effectLst/>
              <a:latin typeface="Times New Roman"/>
              <a:ea typeface="Times New Roman"/>
            </a:endParaRPr>
          </a:p>
        </p:txBody>
      </p:sp>
    </p:spTree>
    <p:extLst>
      <p:ext uri="{BB962C8B-B14F-4D97-AF65-F5344CB8AC3E}">
        <p14:creationId xmlns:p14="http://schemas.microsoft.com/office/powerpoint/2010/main" val="2148331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571480"/>
            <a:ext cx="8305800" cy="1214446"/>
          </a:xfrm>
        </p:spPr>
        <p:txBody>
          <a:bodyPr>
            <a:noAutofit/>
          </a:bodyPr>
          <a:lstStyle/>
          <a:p>
            <a:pPr algn="ctr"/>
            <a:r>
              <a:rPr lang="es-EC" sz="3600" b="1" dirty="0" smtClean="0"/>
              <a:t>IMÁGENES COMPARATIVAS  </a:t>
            </a:r>
            <a:br>
              <a:rPr lang="es-EC" sz="3600" b="1" dirty="0" smtClean="0"/>
            </a:br>
            <a:r>
              <a:rPr lang="es-EC" sz="3600" b="1" dirty="0" smtClean="0"/>
              <a:t>ANTES VS EL DESPUÉS</a:t>
            </a:r>
            <a:endParaRPr lang="es-EC" sz="3600" b="1" dirty="0"/>
          </a:p>
        </p:txBody>
      </p:sp>
      <p:pic>
        <p:nvPicPr>
          <p:cNvPr id="6" name="Picture 4"/>
          <p:cNvPicPr>
            <a:picLocks noChangeAspect="1" noChangeArrowheads="1"/>
          </p:cNvPicPr>
          <p:nvPr/>
        </p:nvPicPr>
        <p:blipFill>
          <a:blip r:embed="rId2" cstate="print"/>
          <a:srcRect/>
          <a:stretch>
            <a:fillRect/>
          </a:stretch>
        </p:blipFill>
        <p:spPr bwMode="auto">
          <a:xfrm>
            <a:off x="1928794" y="4214818"/>
            <a:ext cx="5357850" cy="214314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1857356" y="1785926"/>
            <a:ext cx="5429288" cy="1857389"/>
          </a:xfrm>
          <a:prstGeom prst="rect">
            <a:avLst/>
          </a:prstGeom>
          <a:noFill/>
          <a:ln w="9525">
            <a:noFill/>
            <a:miter lim="800000"/>
            <a:headEnd/>
            <a:tailEnd/>
          </a:ln>
          <a:effectLst/>
        </p:spPr>
      </p:pic>
      <p:sp>
        <p:nvSpPr>
          <p:cNvPr id="8" name="7 Rectángulo"/>
          <p:cNvSpPr/>
          <p:nvPr/>
        </p:nvSpPr>
        <p:spPr>
          <a:xfrm>
            <a:off x="2214546" y="3643314"/>
            <a:ext cx="4857768" cy="369332"/>
          </a:xfrm>
          <a:prstGeom prst="rect">
            <a:avLst/>
          </a:prstGeom>
        </p:spPr>
        <p:txBody>
          <a:bodyPr wrap="square">
            <a:spAutoFit/>
          </a:bodyPr>
          <a:lstStyle/>
          <a:p>
            <a:r>
              <a:rPr lang="es-ES_tradnl" dirty="0" smtClean="0"/>
              <a:t>Fuente: Registro fotográfico del equipo auditor </a:t>
            </a:r>
            <a:endParaRPr lang="es-ES" dirty="0"/>
          </a:p>
        </p:txBody>
      </p:sp>
      <p:sp>
        <p:nvSpPr>
          <p:cNvPr id="9" name="8 Rectángulo"/>
          <p:cNvSpPr/>
          <p:nvPr/>
        </p:nvSpPr>
        <p:spPr>
          <a:xfrm>
            <a:off x="2214546" y="6286520"/>
            <a:ext cx="4857752" cy="369332"/>
          </a:xfrm>
          <a:prstGeom prst="rect">
            <a:avLst/>
          </a:prstGeom>
        </p:spPr>
        <p:txBody>
          <a:bodyPr wrap="square">
            <a:spAutoFit/>
          </a:bodyPr>
          <a:lstStyle/>
          <a:p>
            <a:r>
              <a:rPr lang="es-ES_tradnl" dirty="0" smtClean="0"/>
              <a:t>Fuente: Registro fotográfico del equipo auditor </a:t>
            </a:r>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81772"/>
          </a:xfrm>
        </p:spPr>
        <p:txBody>
          <a:bodyPr>
            <a:normAutofit/>
          </a:bodyPr>
          <a:lstStyle/>
          <a:p>
            <a:pPr algn="ctr"/>
            <a:r>
              <a:rPr lang="es-EC" sz="3200" b="1" dirty="0" smtClean="0"/>
              <a:t>CRONOGRAMA DE LA AUDITORÍA AMBIENTAL</a:t>
            </a:r>
            <a:endParaRPr lang="es-EC" sz="3200" b="1"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28736"/>
            <a:ext cx="8136903" cy="521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4000" b="1" dirty="0" smtClean="0"/>
              <a:t>RECURSOS ECONÓMICOS DE LA AUDITORÍA AMBIENTAL</a:t>
            </a:r>
            <a:endParaRPr lang="es-EC" sz="40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1169353"/>
              </p:ext>
            </p:extLst>
          </p:nvPr>
        </p:nvGraphicFramePr>
        <p:xfrm>
          <a:off x="827585" y="2132861"/>
          <a:ext cx="7488832" cy="4359915"/>
        </p:xfrm>
        <a:graphic>
          <a:graphicData uri="http://schemas.openxmlformats.org/drawingml/2006/table">
            <a:tbl>
              <a:tblPr firstRow="1" firstCol="1" bandRow="1"/>
              <a:tblGrid>
                <a:gridCol w="2747330"/>
                <a:gridCol w="4741502"/>
              </a:tblGrid>
              <a:tr h="293175">
                <a:tc>
                  <a:txBody>
                    <a:bodyPr/>
                    <a:lstStyle/>
                    <a:p>
                      <a:pPr>
                        <a:spcAft>
                          <a:spcPts val="0"/>
                        </a:spcAft>
                      </a:pPr>
                      <a:r>
                        <a:rPr lang="es-EC" sz="1800" dirty="0">
                          <a:solidFill>
                            <a:srgbClr val="000000"/>
                          </a:solidFill>
                          <a:effectLst/>
                          <a:latin typeface="Times New Roman"/>
                          <a:ea typeface="Times New Roman"/>
                        </a:rPr>
                        <a:t>(+)COSTOS DIRECTOS</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800" dirty="0">
                          <a:solidFill>
                            <a:srgbClr val="000000"/>
                          </a:solidFill>
                          <a:effectLst/>
                          <a:latin typeface="Calibri"/>
                          <a:ea typeface="Times New Roman"/>
                          <a:cs typeface="Calibri"/>
                        </a:rPr>
                        <a:t>VALORES</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Honorarios profesionales</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effectLst/>
                          <a:latin typeface="Calibri"/>
                          <a:ea typeface="Times New Roman"/>
                          <a:cs typeface="Calibri"/>
                        </a:rPr>
                        <a:t>4.000,00</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Trasporte</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effectLst/>
                          <a:latin typeface="Calibri"/>
                          <a:ea typeface="Times New Roman"/>
                          <a:cs typeface="Calibri"/>
                        </a:rPr>
                        <a:t>800,00</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Hospedaje</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effectLst/>
                          <a:latin typeface="Calibri"/>
                          <a:ea typeface="Times New Roman"/>
                          <a:cs typeface="Calibri"/>
                        </a:rPr>
                        <a:t>650,00</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Alimentación</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effectLst/>
                          <a:latin typeface="Calibri"/>
                          <a:ea typeface="Times New Roman"/>
                          <a:cs typeface="Calibri"/>
                        </a:rPr>
                        <a:t>500,00</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Equipos, Materiales, Suministros</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effectLst/>
                          <a:latin typeface="Calibri"/>
                          <a:ea typeface="Times New Roman"/>
                          <a:cs typeface="Calibri"/>
                        </a:rPr>
                        <a:t>300,00</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 </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dirty="0">
                          <a:solidFill>
                            <a:srgbClr val="000000"/>
                          </a:solidFill>
                          <a:effectLst/>
                          <a:latin typeface="Calibri"/>
                          <a:ea typeface="Times New Roman"/>
                          <a:cs typeface="Calibri"/>
                        </a:rPr>
                        <a:t> </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(+)COSTOS INDIRECTOS</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dirty="0">
                          <a:solidFill>
                            <a:srgbClr val="000000"/>
                          </a:solidFill>
                          <a:effectLst/>
                          <a:latin typeface="Calibri"/>
                          <a:ea typeface="Times New Roman"/>
                          <a:cs typeface="Calibri"/>
                        </a:rPr>
                        <a:t> </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Improvistos</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effectLst/>
                          <a:latin typeface="Calibri"/>
                          <a:ea typeface="Times New Roman"/>
                          <a:cs typeface="Calibri"/>
                        </a:rPr>
                        <a:t>200,00</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 </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dirty="0">
                          <a:solidFill>
                            <a:srgbClr val="000000"/>
                          </a:solidFill>
                          <a:effectLst/>
                          <a:latin typeface="Calibri"/>
                          <a:ea typeface="Times New Roman"/>
                          <a:cs typeface="Calibri"/>
                        </a:rPr>
                        <a:t> </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(=)SUB TOTAL</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effectLst/>
                          <a:latin typeface="Calibri"/>
                          <a:ea typeface="Times New Roman"/>
                          <a:cs typeface="Calibri"/>
                        </a:rPr>
                        <a:t>6.250,00</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Impuestos</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dirty="0">
                          <a:solidFill>
                            <a:srgbClr val="000000"/>
                          </a:solidFill>
                          <a:effectLst/>
                          <a:latin typeface="Calibri"/>
                          <a:ea typeface="Times New Roman"/>
                          <a:cs typeface="Calibri"/>
                        </a:rPr>
                        <a:t> </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(+)IVA 12%</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effectLst/>
                          <a:latin typeface="Calibri"/>
                          <a:ea typeface="Times New Roman"/>
                          <a:cs typeface="Calibri"/>
                        </a:rPr>
                        <a:t>750,00</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75">
                <a:tc>
                  <a:txBody>
                    <a:bodyPr/>
                    <a:lstStyle/>
                    <a:p>
                      <a:pPr>
                        <a:spcAft>
                          <a:spcPts val="0"/>
                        </a:spcAft>
                      </a:pPr>
                      <a:r>
                        <a:rPr lang="es-EC" sz="1800" dirty="0">
                          <a:solidFill>
                            <a:srgbClr val="000000"/>
                          </a:solidFill>
                          <a:effectLst/>
                          <a:latin typeface="Times New Roman"/>
                          <a:ea typeface="Times New Roman"/>
                        </a:rPr>
                        <a:t>(=)COSTO TOTAL</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b="1" dirty="0">
                          <a:solidFill>
                            <a:srgbClr val="000000"/>
                          </a:solidFill>
                          <a:effectLst/>
                          <a:latin typeface="Calibri"/>
                          <a:ea typeface="Times New Roman"/>
                          <a:cs typeface="Calibri"/>
                        </a:rPr>
                        <a:t>$ 7.000,00</a:t>
                      </a:r>
                      <a:endParaRPr lang="es-ES" sz="18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24648"/>
          </a:xfrm>
        </p:spPr>
        <p:txBody>
          <a:bodyPr>
            <a:normAutofit fontScale="90000"/>
          </a:bodyPr>
          <a:lstStyle/>
          <a:p>
            <a:pPr algn="ctr"/>
            <a:r>
              <a:rPr lang="es-EC" b="1" dirty="0" smtClean="0"/>
              <a:t>EQUIPO AUDITOR</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12674948"/>
              </p:ext>
            </p:extLst>
          </p:nvPr>
        </p:nvGraphicFramePr>
        <p:xfrm>
          <a:off x="611559" y="1628800"/>
          <a:ext cx="7920881" cy="4943473"/>
        </p:xfrm>
        <a:graphic>
          <a:graphicData uri="http://schemas.openxmlformats.org/drawingml/2006/table">
            <a:tbl>
              <a:tblPr firstRow="1" firstCol="1" bandRow="1"/>
              <a:tblGrid>
                <a:gridCol w="711041"/>
                <a:gridCol w="833029"/>
                <a:gridCol w="1300930"/>
                <a:gridCol w="1068650"/>
                <a:gridCol w="1935101"/>
                <a:gridCol w="859767"/>
                <a:gridCol w="1212363"/>
              </a:tblGrid>
              <a:tr h="1000016">
                <a:tc>
                  <a:txBody>
                    <a:bodyPr/>
                    <a:lstStyle/>
                    <a:p>
                      <a:pPr algn="ctr">
                        <a:spcAft>
                          <a:spcPts val="0"/>
                        </a:spcAft>
                      </a:pPr>
                      <a:r>
                        <a:rPr lang="es-EC" sz="1000" dirty="0">
                          <a:effectLst/>
                          <a:latin typeface="Arial"/>
                          <a:ea typeface="Times New Roman"/>
                        </a:rPr>
                        <a:t>CÓDIGO</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C" sz="1000" dirty="0">
                          <a:effectLst/>
                          <a:latin typeface="Arial"/>
                          <a:ea typeface="Times New Roman"/>
                        </a:rPr>
                        <a:t>NOMBRE</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C" sz="1000" dirty="0">
                          <a:effectLst/>
                          <a:latin typeface="Arial"/>
                          <a:ea typeface="Times New Roman"/>
                        </a:rPr>
                        <a:t>PROFESIÓN</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C" sz="1000" dirty="0">
                          <a:effectLst/>
                          <a:latin typeface="Arial"/>
                          <a:ea typeface="Times New Roman"/>
                        </a:rPr>
                        <a:t>ACTIVIDAD PROFESIONAL</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C" sz="1000" dirty="0">
                          <a:effectLst/>
                          <a:latin typeface="Arial"/>
                          <a:ea typeface="Times New Roman"/>
                        </a:rPr>
                        <a:t>e-mail</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s-EC" sz="1000" dirty="0">
                          <a:effectLst/>
                          <a:latin typeface="Arial"/>
                          <a:ea typeface="Times New Roman"/>
                        </a:rPr>
                        <a:t> TELÉF.</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C" sz="1000" dirty="0">
                          <a:effectLst/>
                          <a:latin typeface="Arial"/>
                          <a:ea typeface="Times New Roman"/>
                        </a:rPr>
                        <a:t>CALIFICACIÓN</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0760">
                <a:tc>
                  <a:txBody>
                    <a:bodyPr/>
                    <a:lstStyle/>
                    <a:p>
                      <a:pPr>
                        <a:spcAft>
                          <a:spcPts val="0"/>
                        </a:spcAft>
                      </a:pPr>
                      <a:r>
                        <a:rPr lang="es-EC" sz="1000" dirty="0">
                          <a:effectLst/>
                          <a:latin typeface="Arial"/>
                          <a:ea typeface="Times New Roman"/>
                        </a:rPr>
                        <a:t> </a:t>
                      </a:r>
                      <a:endParaRPr lang="es-ES" sz="10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spcAft>
                          <a:spcPts val="0"/>
                        </a:spcAft>
                      </a:pPr>
                      <a:r>
                        <a:rPr lang="es-EC" sz="1000" dirty="0">
                          <a:effectLst/>
                          <a:latin typeface="Arial"/>
                          <a:ea typeface="Times New Roman"/>
                        </a:rPr>
                        <a:t> </a:t>
                      </a:r>
                      <a:endParaRPr lang="es-ES" sz="10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spcAft>
                          <a:spcPts val="0"/>
                        </a:spcAft>
                      </a:pPr>
                      <a:r>
                        <a:rPr lang="es-EC" sz="1000" dirty="0">
                          <a:effectLst/>
                          <a:latin typeface="Arial"/>
                          <a:ea typeface="Times New Roman"/>
                        </a:rPr>
                        <a:t> </a:t>
                      </a:r>
                      <a:endParaRPr lang="es-ES" sz="10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spcAft>
                          <a:spcPts val="0"/>
                        </a:spcAft>
                      </a:pPr>
                      <a:r>
                        <a:rPr lang="es-EC" sz="1000" dirty="0">
                          <a:effectLst/>
                          <a:latin typeface="Arial"/>
                          <a:ea typeface="Times New Roman"/>
                        </a:rPr>
                        <a:t> </a:t>
                      </a:r>
                      <a:endParaRPr lang="es-ES" sz="10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spcAft>
                          <a:spcPts val="0"/>
                        </a:spcAft>
                      </a:pPr>
                      <a:r>
                        <a:rPr lang="es-EC" sz="1000" dirty="0">
                          <a:effectLst/>
                          <a:latin typeface="Arial"/>
                          <a:ea typeface="Times New Roman"/>
                        </a:rPr>
                        <a:t> </a:t>
                      </a:r>
                      <a:endParaRPr lang="es-ES" sz="10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spcAft>
                          <a:spcPts val="0"/>
                        </a:spcAft>
                      </a:pPr>
                      <a:r>
                        <a:rPr lang="es-EC" sz="1000" dirty="0">
                          <a:effectLst/>
                          <a:latin typeface="Arial"/>
                          <a:ea typeface="Times New Roman"/>
                        </a:rPr>
                        <a:t> </a:t>
                      </a:r>
                      <a:endParaRPr lang="es-ES" sz="10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spcAft>
                          <a:spcPts val="0"/>
                        </a:spcAft>
                      </a:pPr>
                      <a:r>
                        <a:rPr lang="es-EC" sz="1000" dirty="0">
                          <a:effectLst/>
                          <a:latin typeface="Arial"/>
                          <a:ea typeface="Times New Roman"/>
                        </a:rPr>
                        <a:t> </a:t>
                      </a:r>
                      <a:endParaRPr lang="es-ES" sz="10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r>
              <a:tr h="1932105">
                <a:tc>
                  <a:txBody>
                    <a:bodyPr/>
                    <a:lstStyle/>
                    <a:p>
                      <a:pPr algn="ctr">
                        <a:spcAft>
                          <a:spcPts val="0"/>
                        </a:spcAft>
                      </a:pPr>
                      <a:r>
                        <a:rPr lang="es-EC" sz="1000" dirty="0">
                          <a:effectLst/>
                          <a:latin typeface="Arial"/>
                          <a:ea typeface="Times New Roman"/>
                        </a:rPr>
                        <a:t>SJ_ESPE</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Santiago Jaramillo</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Ing. Comercial           Esp. Valoración Ambiental                Auditor Ambiental IRCA</a:t>
                      </a:r>
                      <a:endParaRPr lang="es-ES" sz="1000" dirty="0">
                        <a:effectLst/>
                        <a:latin typeface="Times New Roman"/>
                        <a:ea typeface="Times New Roman"/>
                      </a:endParaRPr>
                    </a:p>
                    <a:p>
                      <a:pPr>
                        <a:spcAft>
                          <a:spcPts val="0"/>
                        </a:spcAft>
                      </a:pPr>
                      <a:r>
                        <a:rPr lang="es-EC" sz="1000" dirty="0">
                          <a:effectLst/>
                          <a:latin typeface="Arial"/>
                          <a:ea typeface="Times New Roman"/>
                        </a:rPr>
                        <a:t>Maestría en Calidad, Seguridad y Ambiente</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effectLst/>
                          <a:latin typeface="Arial"/>
                          <a:ea typeface="Times New Roman"/>
                        </a:rPr>
                        <a:t>Consultor</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santi_jaramillo@hotmail.com</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0995005147</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effectLst/>
                          <a:latin typeface="Arial"/>
                          <a:ea typeface="Times New Roman"/>
                        </a:rPr>
                        <a:t>AUDITOR LÍDER</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0592">
                <a:tc>
                  <a:txBody>
                    <a:bodyPr/>
                    <a:lstStyle/>
                    <a:p>
                      <a:pPr algn="ctr">
                        <a:spcAft>
                          <a:spcPts val="0"/>
                        </a:spcAft>
                      </a:pPr>
                      <a:r>
                        <a:rPr lang="es-EC" sz="1000" dirty="0">
                          <a:effectLst/>
                          <a:latin typeface="Arial"/>
                          <a:ea typeface="Times New Roman"/>
                        </a:rPr>
                        <a:t>DJ_ESPE</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Diego Jaramillo</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Abogado                  Postg. Derecho del Petróleo</a:t>
                      </a:r>
                      <a:endParaRPr lang="es-ES" sz="1000" dirty="0">
                        <a:effectLst/>
                        <a:latin typeface="Times New Roman"/>
                        <a:ea typeface="Times New Roman"/>
                      </a:endParaRPr>
                    </a:p>
                    <a:p>
                      <a:pPr>
                        <a:spcAft>
                          <a:spcPts val="0"/>
                        </a:spcAft>
                      </a:pPr>
                      <a:r>
                        <a:rPr lang="es-EC" sz="1000" dirty="0">
                          <a:effectLst/>
                          <a:latin typeface="Arial"/>
                          <a:ea typeface="Times New Roman"/>
                        </a:rPr>
                        <a:t>Esp. Desarrollo Territorial                 </a:t>
                      </a:r>
                      <a:endParaRPr lang="es-ES" sz="1000" dirty="0">
                        <a:effectLst/>
                        <a:latin typeface="Times New Roman"/>
                        <a:ea typeface="Times New Roman"/>
                      </a:endParaRPr>
                    </a:p>
                    <a:p>
                      <a:pPr>
                        <a:spcAft>
                          <a:spcPts val="0"/>
                        </a:spcAft>
                      </a:pPr>
                      <a:r>
                        <a:rPr lang="es-EC" sz="1000" dirty="0">
                          <a:effectLst/>
                          <a:latin typeface="Arial"/>
                          <a:ea typeface="Times New Roman"/>
                        </a:rPr>
                        <a:t>Auditor Ambiental IRCA</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effectLst/>
                          <a:latin typeface="Arial"/>
                          <a:ea typeface="Times New Roman"/>
                        </a:rPr>
                        <a:t>Consultor</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diegoxij@hotmail.com</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000" dirty="0">
                          <a:effectLst/>
                          <a:latin typeface="Arial"/>
                          <a:ea typeface="Times New Roman"/>
                        </a:rPr>
                        <a:t>0995005148</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dirty="0">
                          <a:effectLst/>
                          <a:latin typeface="Arial"/>
                          <a:ea typeface="Times New Roman"/>
                        </a:rPr>
                        <a:t>AUDITOR</a:t>
                      </a:r>
                      <a:endParaRPr lang="es-ES" sz="10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METODOLOGÍA</a:t>
            </a:r>
            <a:endParaRPr lang="es-ES" b="1" dirty="0"/>
          </a:p>
        </p:txBody>
      </p:sp>
      <p:sp>
        <p:nvSpPr>
          <p:cNvPr id="3" name="2 Marcador de contenido"/>
          <p:cNvSpPr>
            <a:spLocks noGrp="1"/>
          </p:cNvSpPr>
          <p:nvPr>
            <p:ph idx="1"/>
          </p:nvPr>
        </p:nvSpPr>
        <p:spPr/>
        <p:txBody>
          <a:bodyPr>
            <a:normAutofit lnSpcReduction="10000"/>
          </a:bodyPr>
          <a:lstStyle/>
          <a:p>
            <a:pPr lvl="0" algn="just"/>
            <a:r>
              <a:rPr lang="es-EC" dirty="0"/>
              <a:t>Recolección de la Información </a:t>
            </a:r>
            <a:endParaRPr lang="es-ES" dirty="0"/>
          </a:p>
          <a:p>
            <a:pPr lvl="0" algn="just"/>
            <a:r>
              <a:rPr lang="es-EC" dirty="0"/>
              <a:t>Reconocimiento del área </a:t>
            </a:r>
            <a:endParaRPr lang="es-ES" dirty="0"/>
          </a:p>
          <a:p>
            <a:pPr lvl="0" algn="just"/>
            <a:r>
              <a:rPr lang="es-EC" dirty="0"/>
              <a:t>Levantamiento de la información en campo </a:t>
            </a:r>
            <a:endParaRPr lang="es-ES" dirty="0"/>
          </a:p>
          <a:p>
            <a:pPr lvl="0" algn="just"/>
            <a:r>
              <a:rPr lang="es-EC" dirty="0"/>
              <a:t>Ficha técnica del derrame</a:t>
            </a:r>
            <a:endParaRPr lang="es-ES" dirty="0"/>
          </a:p>
          <a:p>
            <a:pPr lvl="0" algn="just"/>
            <a:r>
              <a:rPr lang="es-EC" dirty="0"/>
              <a:t>Revisión del marco legislativo ambiental</a:t>
            </a:r>
            <a:endParaRPr lang="es-ES" dirty="0"/>
          </a:p>
          <a:p>
            <a:pPr lvl="0" algn="just"/>
            <a:r>
              <a:rPr lang="es-EC" dirty="0"/>
              <a:t>Selección de artículos de la norma que nos rigen para el caso de estudio</a:t>
            </a:r>
            <a:endParaRPr lang="es-ES" dirty="0"/>
          </a:p>
          <a:p>
            <a:pPr lvl="0" algn="just"/>
            <a:r>
              <a:rPr lang="es-EC" dirty="0"/>
              <a:t>Cronogramas de </a:t>
            </a:r>
            <a:r>
              <a:rPr lang="es-EC" dirty="0" smtClean="0"/>
              <a:t>auditoría</a:t>
            </a:r>
            <a:endParaRPr lang="es-ES" dirty="0"/>
          </a:p>
          <a:p>
            <a:pPr lvl="0" algn="just"/>
            <a:r>
              <a:rPr lang="es-EC" dirty="0"/>
              <a:t>Selección de </a:t>
            </a:r>
            <a:r>
              <a:rPr lang="es-EC" dirty="0" smtClean="0"/>
              <a:t>equipo </a:t>
            </a:r>
            <a:r>
              <a:rPr lang="es-EC" dirty="0"/>
              <a:t>auditor</a:t>
            </a:r>
            <a:endParaRPr lang="es-ES" dirty="0"/>
          </a:p>
          <a:p>
            <a:pPr lvl="0" algn="just"/>
            <a:r>
              <a:rPr lang="es-EC" dirty="0"/>
              <a:t> Listado de verificación</a:t>
            </a:r>
            <a:endParaRPr lang="es-ES" dirty="0"/>
          </a:p>
          <a:p>
            <a:endParaRPr lang="es-ES" dirty="0"/>
          </a:p>
        </p:txBody>
      </p:sp>
    </p:spTree>
    <p:extLst>
      <p:ext uri="{BB962C8B-B14F-4D97-AF65-F5344CB8AC3E}">
        <p14:creationId xmlns:p14="http://schemas.microsoft.com/office/powerpoint/2010/main" val="40461923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53210"/>
          </a:xfrm>
        </p:spPr>
        <p:txBody>
          <a:bodyPr>
            <a:normAutofit fontScale="90000"/>
          </a:bodyPr>
          <a:lstStyle/>
          <a:p>
            <a:pPr algn="ctr"/>
            <a:r>
              <a:rPr lang="es-EC" b="1" dirty="0" smtClean="0"/>
              <a:t>CÓDIGO SECTORIAL</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66942941"/>
              </p:ext>
            </p:extLst>
          </p:nvPr>
        </p:nvGraphicFramePr>
        <p:xfrm>
          <a:off x="1835695" y="5301207"/>
          <a:ext cx="5544616" cy="1008112"/>
        </p:xfrm>
        <a:graphic>
          <a:graphicData uri="http://schemas.openxmlformats.org/drawingml/2006/table">
            <a:tbl>
              <a:tblPr firstRow="1" firstCol="1" bandRow="1"/>
              <a:tblGrid>
                <a:gridCol w="1731700"/>
                <a:gridCol w="953229"/>
                <a:gridCol w="953229"/>
                <a:gridCol w="953229"/>
                <a:gridCol w="953229"/>
              </a:tblGrid>
              <a:tr h="504056">
                <a:tc>
                  <a:txBody>
                    <a:bodyPr/>
                    <a:lstStyle/>
                    <a:p>
                      <a:pPr algn="ctr">
                        <a:spcAft>
                          <a:spcPts val="0"/>
                        </a:spcAft>
                      </a:pPr>
                      <a:r>
                        <a:rPr lang="es-EC" sz="1600" b="1" dirty="0">
                          <a:solidFill>
                            <a:srgbClr val="000000"/>
                          </a:solidFill>
                          <a:effectLst/>
                          <a:latin typeface="Calibri"/>
                          <a:ea typeface="Times New Roman"/>
                        </a:rPr>
                        <a:t>EMPRESA</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b="1" dirty="0">
                          <a:solidFill>
                            <a:srgbClr val="000000"/>
                          </a:solidFill>
                          <a:effectLst/>
                          <a:latin typeface="Calibri"/>
                          <a:ea typeface="Times New Roman"/>
                        </a:rPr>
                        <a:t>EA</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b="1" dirty="0">
                          <a:solidFill>
                            <a:srgbClr val="000000"/>
                          </a:solidFill>
                          <a:effectLst/>
                          <a:latin typeface="Calibri"/>
                          <a:ea typeface="Times New Roman"/>
                        </a:rPr>
                        <a:t>PEC</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b="1" dirty="0">
                          <a:solidFill>
                            <a:srgbClr val="000000"/>
                          </a:solidFill>
                          <a:effectLst/>
                          <a:latin typeface="Calibri"/>
                          <a:ea typeface="Times New Roman"/>
                        </a:rPr>
                        <a:t>NACE </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b="1" dirty="0">
                          <a:solidFill>
                            <a:srgbClr val="000000"/>
                          </a:solidFill>
                          <a:effectLst/>
                          <a:latin typeface="Calibri"/>
                          <a:ea typeface="Times New Roman"/>
                        </a:rPr>
                        <a:t>RIESGO</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spcAft>
                          <a:spcPts val="0"/>
                        </a:spcAft>
                      </a:pPr>
                      <a:r>
                        <a:rPr lang="es-EC" sz="1600" dirty="0">
                          <a:solidFill>
                            <a:srgbClr val="000000"/>
                          </a:solidFill>
                          <a:effectLst/>
                          <a:latin typeface="Calibri"/>
                          <a:ea typeface="Times New Roman"/>
                        </a:rPr>
                        <a:t>EP PETROECUADOR</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dirty="0">
                          <a:solidFill>
                            <a:srgbClr val="000000"/>
                          </a:solidFill>
                          <a:effectLst/>
                          <a:latin typeface="Calibri"/>
                          <a:ea typeface="Times New Roman"/>
                        </a:rPr>
                        <a:t>31</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dirty="0">
                          <a:solidFill>
                            <a:srgbClr val="000000"/>
                          </a:solidFill>
                          <a:effectLst/>
                          <a:latin typeface="Calibri"/>
                          <a:ea typeface="Times New Roman"/>
                        </a:rPr>
                        <a:t>31B</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dirty="0">
                          <a:solidFill>
                            <a:srgbClr val="000000"/>
                          </a:solidFill>
                          <a:effectLst/>
                          <a:latin typeface="Calibri"/>
                          <a:ea typeface="Times New Roman"/>
                        </a:rPr>
                        <a:t>I, 60.3</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dirty="0">
                          <a:solidFill>
                            <a:srgbClr val="000000"/>
                          </a:solidFill>
                          <a:effectLst/>
                          <a:latin typeface="Calibri"/>
                          <a:ea typeface="Times New Roman"/>
                        </a:rPr>
                        <a:t>ALTO</a:t>
                      </a:r>
                      <a:endParaRPr lang="es-ES" sz="1600" dirty="0">
                        <a:effectLst/>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539552" y="1357298"/>
            <a:ext cx="7890100" cy="3785652"/>
          </a:xfrm>
          <a:prstGeom prst="rect">
            <a:avLst/>
          </a:prstGeom>
        </p:spPr>
        <p:txBody>
          <a:bodyPr wrap="square">
            <a:spAutoFit/>
          </a:bodyPr>
          <a:lstStyle/>
          <a:p>
            <a:pPr algn="just"/>
            <a:r>
              <a:rPr lang="es-MX" sz="2000" dirty="0" smtClean="0"/>
              <a:t>Al ser una empresa grande en la cual existen todas las fases de operación de la industria hidrocarburífera no se define un código establecido que encierre el total de actividades. Para el caso de estudio al producirse el derrame por la ruptura de tubería del Oleoducto Transecuatoriano se determinó el código sectorial enunciado en la parte inferior sin olvidar que al ser una empresa de alto riesgo por su enfoque de negocio es responsable con el medio ambiente, y cada fase cuenta con el área competente encargada de mitigar y remediar daños ambientales.</a:t>
            </a:r>
          </a:p>
          <a:p>
            <a:pPr algn="just"/>
            <a:r>
              <a:rPr lang="es-MX" sz="2000" dirty="0" smtClean="0"/>
              <a:t>EA= Asignación Ambiental (trasporte por tubería) </a:t>
            </a:r>
          </a:p>
          <a:p>
            <a:pPr algn="just"/>
            <a:r>
              <a:rPr lang="es-MX" sz="2000" dirty="0" smtClean="0"/>
              <a:t>PEC= Nomenclatura actividades Unión Europea</a:t>
            </a:r>
          </a:p>
          <a:p>
            <a:pPr algn="just"/>
            <a:r>
              <a:rPr lang="es-MX" sz="2000" dirty="0" smtClean="0"/>
              <a:t>NACE= Código Primario Ambiental</a:t>
            </a:r>
            <a:endParaRPr lang="es-EC" sz="2000" dirty="0"/>
          </a:p>
        </p:txBody>
      </p:sp>
      <p:sp>
        <p:nvSpPr>
          <p:cNvPr id="5" name="4 Rectángulo"/>
          <p:cNvSpPr/>
          <p:nvPr/>
        </p:nvSpPr>
        <p:spPr>
          <a:xfrm>
            <a:off x="3290559" y="6488668"/>
            <a:ext cx="2562881" cy="369332"/>
          </a:xfrm>
          <a:prstGeom prst="rect">
            <a:avLst/>
          </a:prstGeom>
        </p:spPr>
        <p:txBody>
          <a:bodyPr wrap="none">
            <a:spAutoFit/>
          </a:bodyPr>
          <a:lstStyle/>
          <a:p>
            <a:r>
              <a:rPr lang="es-ES" dirty="0"/>
              <a:t>Fuente: Equipo Consultor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normAutofit/>
          </a:bodyPr>
          <a:lstStyle/>
          <a:p>
            <a:pPr algn="ctr"/>
            <a:r>
              <a:rPr lang="es-EC" sz="3600" b="1" dirty="0" smtClean="0"/>
              <a:t>ALCANCE DE LA AUDITORÍA AMBIENTAL</a:t>
            </a:r>
            <a:endParaRPr lang="es-EC" sz="3600" b="1" dirty="0"/>
          </a:p>
        </p:txBody>
      </p:sp>
      <p:sp>
        <p:nvSpPr>
          <p:cNvPr id="3" name="2 Marcador de contenido"/>
          <p:cNvSpPr>
            <a:spLocks noGrp="1"/>
          </p:cNvSpPr>
          <p:nvPr>
            <p:ph idx="1"/>
          </p:nvPr>
        </p:nvSpPr>
        <p:spPr>
          <a:xfrm>
            <a:off x="457200" y="1214422"/>
            <a:ext cx="8229600" cy="5500726"/>
          </a:xfrm>
        </p:spPr>
        <p:txBody>
          <a:bodyPr>
            <a:normAutofit/>
          </a:bodyPr>
          <a:lstStyle/>
          <a:p>
            <a:pPr algn="just"/>
            <a:endParaRPr lang="es-ES" sz="2400" dirty="0" smtClean="0"/>
          </a:p>
          <a:p>
            <a:pPr algn="just"/>
            <a:r>
              <a:rPr lang="es-ES" sz="2400" dirty="0" smtClean="0"/>
              <a:t>La  Auditoría Ambiental se realizará al estado final del pasivo hidrocarburífero intervenido para </a:t>
            </a:r>
            <a:r>
              <a:rPr lang="es-ES_tradnl" sz="2400" dirty="0" smtClean="0"/>
              <a:t>verificar las condiciones ambientales del ecosistema luego de procesos de limpieza y remediación aplicados, </a:t>
            </a:r>
            <a:r>
              <a:rPr lang="es-ES" sz="2400" dirty="0" smtClean="0"/>
              <a:t>para el cual incluirá, identificación de hallazgos, obtención de evidencias, toma de muestras y análisis en laboratorio de las zonas identificadas en el programa de remediación ambiental con mayor grado de contaminación antes del tratamiento, este análisis será complementado con revisión documental y verificación de reportes y documentación del área remediada, </a:t>
            </a:r>
            <a:r>
              <a:rPr lang="es-ES_tradnl" sz="2400" dirty="0" smtClean="0"/>
              <a:t>la misma que debe ajustarse a la norma ambiental vigente.</a:t>
            </a:r>
          </a:p>
          <a:p>
            <a:pPr algn="just">
              <a:buNone/>
            </a:pPr>
            <a:endParaRPr lang="es-EC" sz="2000" dirty="0" smtClean="0"/>
          </a:p>
          <a:p>
            <a:pPr>
              <a:buNone/>
            </a:pPr>
            <a:endParaRPr lang="es-EC"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pPr algn="ctr"/>
            <a:r>
              <a:rPr lang="es-EC" sz="3600" b="1" dirty="0" smtClean="0"/>
              <a:t>CARTOGRAFÍA DE LA ZONA A AUDITAR</a:t>
            </a:r>
            <a:endParaRPr lang="es-EC" sz="3600" b="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500034" y="1214422"/>
            <a:ext cx="8072494" cy="5286412"/>
          </a:xfrm>
          <a:prstGeom prst="rect">
            <a:avLst/>
          </a:prstGeom>
          <a:noFill/>
          <a:ln w="9525">
            <a:noFill/>
            <a:miter lim="800000"/>
            <a:headEnd/>
            <a:tailEnd/>
          </a:ln>
          <a:effectLst/>
        </p:spPr>
      </p:pic>
      <p:sp>
        <p:nvSpPr>
          <p:cNvPr id="3" name="2 Rectángulo"/>
          <p:cNvSpPr/>
          <p:nvPr/>
        </p:nvSpPr>
        <p:spPr>
          <a:xfrm>
            <a:off x="2000232" y="6204423"/>
            <a:ext cx="5904656" cy="653577"/>
          </a:xfrm>
          <a:prstGeom prst="rect">
            <a:avLst/>
          </a:prstGeom>
        </p:spPr>
        <p:txBody>
          <a:bodyPr wrap="square">
            <a:spAutoFit/>
          </a:bodyPr>
          <a:lstStyle/>
          <a:p>
            <a:pPr algn="ctr">
              <a:spcAft>
                <a:spcPts val="0"/>
              </a:spcAft>
            </a:pPr>
            <a:endParaRPr lang="es-ES" dirty="0">
              <a:latin typeface="Times New Roman"/>
              <a:ea typeface="Times New Roman"/>
            </a:endParaRPr>
          </a:p>
          <a:p>
            <a:pPr algn="ctr">
              <a:lnSpc>
                <a:spcPct val="150000"/>
              </a:lnSpc>
              <a:spcAft>
                <a:spcPts val="0"/>
              </a:spcAft>
            </a:pPr>
            <a:r>
              <a:rPr lang="es-MX" sz="1400" b="1" dirty="0">
                <a:latin typeface="Arial"/>
                <a:ea typeface="Times New Roman"/>
              </a:rPr>
              <a:t>Fuente: Equipo Consultor - SIG de </a:t>
            </a:r>
            <a:r>
              <a:rPr lang="es-MX" sz="1400" b="1" dirty="0" smtClean="0">
                <a:latin typeface="Arial"/>
                <a:ea typeface="Times New Roman"/>
              </a:rPr>
              <a:t>Petroecuador</a:t>
            </a:r>
            <a:endParaRPr lang="es-ES" sz="1400" dirty="0">
              <a:effectLst/>
              <a:latin typeface="Times New Roman"/>
              <a:ea typeface="Times New Roman"/>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296152"/>
          </a:xfrm>
        </p:spPr>
        <p:txBody>
          <a:bodyPr>
            <a:noAutofit/>
          </a:bodyPr>
          <a:lstStyle/>
          <a:p>
            <a:pPr algn="ctr"/>
            <a:r>
              <a:rPr lang="es-EC" sz="4000" b="1" dirty="0" smtClean="0"/>
              <a:t>TÉCNICAS A APLICAR EN LA AUDITORÍA AMBIENTAL</a:t>
            </a:r>
            <a:endParaRPr lang="es-EC" sz="4000" b="1" dirty="0"/>
          </a:p>
        </p:txBody>
      </p:sp>
      <p:sp>
        <p:nvSpPr>
          <p:cNvPr id="3" name="2 Marcador de contenido"/>
          <p:cNvSpPr>
            <a:spLocks noGrp="1"/>
          </p:cNvSpPr>
          <p:nvPr>
            <p:ph idx="1"/>
          </p:nvPr>
        </p:nvSpPr>
        <p:spPr>
          <a:xfrm>
            <a:off x="457200" y="2143116"/>
            <a:ext cx="8229600" cy="4286280"/>
          </a:xfrm>
        </p:spPr>
        <p:txBody>
          <a:bodyPr>
            <a:normAutofit/>
          </a:bodyPr>
          <a:lstStyle/>
          <a:p>
            <a:pPr algn="just"/>
            <a:r>
              <a:rPr lang="es-EC" dirty="0" smtClean="0"/>
              <a:t>Técnica de indagación:</a:t>
            </a:r>
          </a:p>
          <a:p>
            <a:pPr algn="just">
              <a:buNone/>
            </a:pPr>
            <a:r>
              <a:rPr lang="es-EC" dirty="0" smtClean="0"/>
              <a:t>	Averiguar de manera oral o escrita</a:t>
            </a:r>
          </a:p>
          <a:p>
            <a:pPr algn="just"/>
            <a:r>
              <a:rPr lang="es-EC" dirty="0" smtClean="0"/>
              <a:t>Técnica de la inspección:</a:t>
            </a:r>
          </a:p>
          <a:p>
            <a:pPr algn="just">
              <a:buNone/>
            </a:pPr>
            <a:r>
              <a:rPr lang="es-EC" dirty="0" smtClean="0"/>
              <a:t>	Examen o constatación física del área (toma de muestras)</a:t>
            </a:r>
          </a:p>
          <a:p>
            <a:pPr algn="just"/>
            <a:r>
              <a:rPr lang="es-EC" dirty="0" smtClean="0"/>
              <a:t>Técnica de la Revisión Analítica:</a:t>
            </a:r>
          </a:p>
          <a:p>
            <a:pPr algn="just">
              <a:buNone/>
            </a:pPr>
            <a:r>
              <a:rPr lang="es-EC" dirty="0" smtClean="0"/>
              <a:t>	Análisis de documentos e información técnica</a:t>
            </a:r>
          </a:p>
          <a:p>
            <a:pPr algn="just"/>
            <a:r>
              <a:rPr lang="es-EC" dirty="0" smtClean="0"/>
              <a:t>Técnica de Conciliación:</a:t>
            </a:r>
          </a:p>
          <a:p>
            <a:pPr algn="just">
              <a:buNone/>
            </a:pPr>
            <a:r>
              <a:rPr lang="es-EC" dirty="0" smtClean="0"/>
              <a:t>	Verificación de condiciones ambientales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581904"/>
          </a:xfrm>
        </p:spPr>
        <p:txBody>
          <a:bodyPr>
            <a:normAutofit/>
          </a:bodyPr>
          <a:lstStyle/>
          <a:p>
            <a:pPr algn="ctr"/>
            <a:r>
              <a:rPr lang="es-EC" b="1" dirty="0" smtClean="0"/>
              <a:t>REGULACIÓN APLICABLE A LA AUDITORÍA AMBIENTAL</a:t>
            </a:r>
            <a:endParaRPr lang="es-EC" b="1" dirty="0"/>
          </a:p>
        </p:txBody>
      </p:sp>
      <p:sp>
        <p:nvSpPr>
          <p:cNvPr id="3" name="2 Marcador de contenido"/>
          <p:cNvSpPr>
            <a:spLocks noGrp="1"/>
          </p:cNvSpPr>
          <p:nvPr>
            <p:ph idx="1"/>
          </p:nvPr>
        </p:nvSpPr>
        <p:spPr>
          <a:xfrm>
            <a:off x="457200" y="2285992"/>
            <a:ext cx="8229600" cy="4038608"/>
          </a:xfrm>
        </p:spPr>
        <p:txBody>
          <a:bodyPr/>
          <a:lstStyle/>
          <a:p>
            <a:endParaRPr lang="es-ES" dirty="0" smtClean="0"/>
          </a:p>
          <a:p>
            <a:endParaRPr lang="es-ES" dirty="0" smtClean="0"/>
          </a:p>
          <a:p>
            <a:pPr algn="just"/>
            <a:r>
              <a:rPr lang="es-ES" dirty="0" smtClean="0"/>
              <a:t>Como marco documental “Programa de Remediación Ambiental” </a:t>
            </a:r>
            <a:endParaRPr lang="es-EC" dirty="0" smtClean="0"/>
          </a:p>
          <a:p>
            <a:pPr algn="just"/>
            <a:endParaRPr lang="es-ES" dirty="0" smtClean="0"/>
          </a:p>
          <a:p>
            <a:pPr algn="just"/>
            <a:r>
              <a:rPr lang="es-ES" dirty="0" smtClean="0"/>
              <a:t>Como marco legal “</a:t>
            </a:r>
            <a:r>
              <a:rPr lang="es-MX" dirty="0" smtClean="0"/>
              <a:t>Reglamento ambiental de actividades Hidrocarburíferas”</a:t>
            </a:r>
            <a:endParaRPr lang="es-EC" dirty="0" smtClean="0"/>
          </a:p>
          <a:p>
            <a:endParaRPr lang="es-EC"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fontScale="90000"/>
          </a:bodyPr>
          <a:lstStyle/>
          <a:p>
            <a:pPr algn="ctr"/>
            <a:r>
              <a:rPr lang="es-EC" b="1" dirty="0" smtClean="0"/>
              <a:t>PROGRAMA DE LA AUDITORÍA</a:t>
            </a:r>
            <a:endParaRPr lang="es-EC" b="1" dirty="0"/>
          </a:p>
        </p:txBody>
      </p:sp>
      <p:graphicFrame>
        <p:nvGraphicFramePr>
          <p:cNvPr id="4" name="3 Marcador de contenido"/>
          <p:cNvGraphicFramePr>
            <a:graphicFrameLocks noGrp="1"/>
          </p:cNvGraphicFramePr>
          <p:nvPr>
            <p:ph idx="1"/>
          </p:nvPr>
        </p:nvGraphicFramePr>
        <p:xfrm>
          <a:off x="1690687" y="3730466"/>
          <a:ext cx="5762625" cy="265430"/>
        </p:xfrm>
        <a:graphic>
          <a:graphicData uri="http://schemas.openxmlformats.org/drawingml/2006/table">
            <a:tbl>
              <a:tblPr/>
              <a:tblGrid>
                <a:gridCol w="5762625"/>
              </a:tblGrid>
              <a:tr h="265430">
                <a:tc>
                  <a:txBody>
                    <a:bodyPr/>
                    <a:lstStyle/>
                    <a:p>
                      <a:pPr algn="ctr">
                        <a:spcAft>
                          <a:spcPts val="0"/>
                        </a:spcAft>
                      </a:pPr>
                      <a:r>
                        <a:rPr lang="fr-FR" sz="1200" dirty="0">
                          <a:effectLst/>
                          <a:latin typeface="Arial"/>
                          <a:ea typeface="Times New Roman"/>
                        </a:rPr>
                        <a:t>PROGRAMA DE AUDITORÍA</a:t>
                      </a:r>
                      <a:endParaRPr lang="es-E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bl>
          </a:graphicData>
        </a:graphic>
      </p:graphicFrame>
      <p:sp>
        <p:nvSpPr>
          <p:cNvPr id="5" name="4 Rectángulo"/>
          <p:cNvSpPr/>
          <p:nvPr/>
        </p:nvSpPr>
        <p:spPr>
          <a:xfrm>
            <a:off x="827584" y="1643050"/>
            <a:ext cx="7488832" cy="1569660"/>
          </a:xfrm>
          <a:prstGeom prst="rect">
            <a:avLst/>
          </a:prstGeom>
        </p:spPr>
        <p:txBody>
          <a:bodyPr wrap="square">
            <a:spAutoFit/>
          </a:bodyPr>
          <a:lstStyle/>
          <a:p>
            <a:pPr algn="just"/>
            <a:r>
              <a:rPr lang="es-MX" sz="2400" dirty="0" smtClean="0"/>
              <a:t>La Auditoría Ambiental se realizará en el lapso de dieciséis semanas con trabajo a tiempo completo en horas laborables. Por ser un trabajo secuencial subdividido por semanas no es aplicable puntualizar horas fijas.</a:t>
            </a:r>
            <a:endParaRPr lang="es-EC" sz="2400" dirty="0"/>
          </a:p>
        </p:txBody>
      </p:sp>
      <p:graphicFrame>
        <p:nvGraphicFramePr>
          <p:cNvPr id="6" name="5 Tabla"/>
          <p:cNvGraphicFramePr>
            <a:graphicFrameLocks noGrp="1"/>
          </p:cNvGraphicFramePr>
          <p:nvPr>
            <p:extLst>
              <p:ext uri="{D42A27DB-BD31-4B8C-83A1-F6EECF244321}">
                <p14:modId xmlns:p14="http://schemas.microsoft.com/office/powerpoint/2010/main" val="1587363251"/>
              </p:ext>
            </p:extLst>
          </p:nvPr>
        </p:nvGraphicFramePr>
        <p:xfrm>
          <a:off x="1690687" y="4149081"/>
          <a:ext cx="5762626" cy="2232247"/>
        </p:xfrm>
        <a:graphic>
          <a:graphicData uri="http://schemas.openxmlformats.org/drawingml/2006/table">
            <a:tbl>
              <a:tblPr/>
              <a:tblGrid>
                <a:gridCol w="990928"/>
                <a:gridCol w="2070785"/>
                <a:gridCol w="900093"/>
                <a:gridCol w="1800820"/>
              </a:tblGrid>
              <a:tr h="456614">
                <a:tc>
                  <a:txBody>
                    <a:bodyPr/>
                    <a:lstStyle/>
                    <a:p>
                      <a:pPr>
                        <a:spcAft>
                          <a:spcPts val="0"/>
                        </a:spcAft>
                      </a:pPr>
                      <a:r>
                        <a:rPr lang="es-ES" sz="1200" dirty="0">
                          <a:effectLst/>
                          <a:latin typeface="Arial"/>
                          <a:ea typeface="Times New Roman"/>
                        </a:rPr>
                        <a:t>Empresa:</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fr-FR" sz="1200" dirty="0">
                          <a:effectLst/>
                          <a:latin typeface="Arial"/>
                          <a:ea typeface="Times New Roman"/>
                        </a:rPr>
                        <a:t>               JARAMILLO ASOCIADOS </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473556">
                <a:tc>
                  <a:txBody>
                    <a:bodyPr/>
                    <a:lstStyle/>
                    <a:p>
                      <a:pPr>
                        <a:spcAft>
                          <a:spcPts val="0"/>
                        </a:spcAft>
                      </a:pPr>
                      <a:r>
                        <a:rPr lang="es-ES" sz="1200" dirty="0">
                          <a:effectLst/>
                          <a:latin typeface="Arial"/>
                          <a:ea typeface="Times New Roman"/>
                        </a:rPr>
                        <a:t>Líder : </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fr-FR" sz="1200" dirty="0">
                          <a:effectLst/>
                          <a:latin typeface="Arial"/>
                          <a:ea typeface="Times New Roman"/>
                        </a:rPr>
                        <a:t>ING SANTIAGO JARAMILLO (SJ)</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690569">
                <a:tc>
                  <a:txBody>
                    <a:bodyPr/>
                    <a:lstStyle/>
                    <a:p>
                      <a:pPr>
                        <a:spcAft>
                          <a:spcPts val="0"/>
                        </a:spcAft>
                      </a:pPr>
                      <a:r>
                        <a:rPr lang="fr-FR" sz="1200" dirty="0">
                          <a:effectLst/>
                          <a:latin typeface="Arial"/>
                          <a:ea typeface="Times New Roman"/>
                        </a:rPr>
                        <a:t>Auditores : </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fr-FR" sz="1200" dirty="0">
                          <a:effectLst/>
                          <a:latin typeface="Arial"/>
                          <a:ea typeface="Times New Roman"/>
                        </a:rPr>
                        <a:t>ING SANTIAGO JARAMILLO (SJ)</a:t>
                      </a:r>
                      <a:endParaRPr lang="es-ES" sz="1200" dirty="0">
                        <a:effectLst/>
                        <a:latin typeface="Times New Roman"/>
                        <a:ea typeface="Times New Roman"/>
                      </a:endParaRPr>
                    </a:p>
                    <a:p>
                      <a:pPr>
                        <a:spcAft>
                          <a:spcPts val="0"/>
                        </a:spcAft>
                      </a:pPr>
                      <a:r>
                        <a:rPr lang="fr-FR" sz="1200" dirty="0">
                          <a:effectLst/>
                          <a:latin typeface="Arial"/>
                          <a:ea typeface="Times New Roman"/>
                        </a:rPr>
                        <a:t>ABO. DIEGO JARAMILLO       (DJ)</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611508">
                <a:tc>
                  <a:txBody>
                    <a:bodyPr/>
                    <a:lstStyle/>
                    <a:p>
                      <a:pPr>
                        <a:spcAft>
                          <a:spcPts val="0"/>
                        </a:spcAft>
                      </a:pPr>
                      <a:r>
                        <a:rPr lang="es-EC" sz="1200" dirty="0">
                          <a:effectLst/>
                          <a:latin typeface="Arial"/>
                          <a:ea typeface="Times New Roman"/>
                        </a:rPr>
                        <a:t>Lugar:</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effectLst/>
                          <a:latin typeface="Arial"/>
                          <a:ea typeface="Times New Roman"/>
                        </a:rPr>
                        <a:t>SECTOR EL SALADO PK 101 + 500 SOTE</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dirty="0">
                          <a:effectLst/>
                          <a:latin typeface="Arial"/>
                          <a:ea typeface="Times New Roman"/>
                        </a:rPr>
                        <a:t>Fecha:</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Arial"/>
                          <a:ea typeface="Times New Roman"/>
                        </a:rPr>
                        <a:t>1 DE MARZO 2014</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1690687" y="571480"/>
          <a:ext cx="5762625" cy="1252318"/>
        </p:xfrm>
        <a:graphic>
          <a:graphicData uri="http://schemas.openxmlformats.org/drawingml/2006/table">
            <a:tbl>
              <a:tblPr/>
              <a:tblGrid>
                <a:gridCol w="2971512"/>
                <a:gridCol w="2791113"/>
              </a:tblGrid>
              <a:tr h="145008">
                <a:tc>
                  <a:txBody>
                    <a:bodyPr/>
                    <a:lstStyle/>
                    <a:p>
                      <a:pPr algn="ctr">
                        <a:spcAft>
                          <a:spcPts val="0"/>
                        </a:spcAft>
                      </a:pPr>
                      <a:r>
                        <a:rPr lang="es-EC" sz="1200" b="1" dirty="0">
                          <a:latin typeface="Arial"/>
                          <a:ea typeface="Times New Roman"/>
                          <a:cs typeface="Times New Roman"/>
                        </a:rPr>
                        <a:t>Levantamiento de la Información</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s-EC" sz="1200" b="1" dirty="0">
                          <a:latin typeface="Arial"/>
                          <a:ea typeface="Times New Roman"/>
                          <a:cs typeface="Times New Roman"/>
                        </a:rPr>
                        <a:t>Auditor</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56786">
                <a:tc>
                  <a:txBody>
                    <a:bodyPr/>
                    <a:lstStyle/>
                    <a:p>
                      <a:pPr>
                        <a:spcAft>
                          <a:spcPts val="0"/>
                        </a:spcAft>
                      </a:pPr>
                      <a:r>
                        <a:rPr lang="es-EC" sz="1200" dirty="0">
                          <a:latin typeface="Arial"/>
                          <a:ea typeface="Times New Roman"/>
                          <a:cs typeface="Times New Roman"/>
                        </a:rPr>
                        <a:t>Reunión de Apertura</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 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786">
                <a:tc>
                  <a:txBody>
                    <a:bodyPr/>
                    <a:lstStyle/>
                    <a:p>
                      <a:pPr>
                        <a:spcAft>
                          <a:spcPts val="0"/>
                        </a:spcAft>
                      </a:pPr>
                      <a:r>
                        <a:rPr lang="es-EC" sz="1200" dirty="0">
                          <a:latin typeface="Arial"/>
                          <a:ea typeface="Times New Roman"/>
                          <a:cs typeface="Times New Roman"/>
                        </a:rPr>
                        <a:t>Inspección de la zona a auditar</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786">
                <a:tc>
                  <a:txBody>
                    <a:bodyPr/>
                    <a:lstStyle/>
                    <a:p>
                      <a:pPr>
                        <a:spcAft>
                          <a:spcPts val="0"/>
                        </a:spcAft>
                      </a:pPr>
                      <a:r>
                        <a:rPr lang="es-ES" sz="1200" dirty="0">
                          <a:latin typeface="Arial"/>
                          <a:ea typeface="Times New Roman"/>
                          <a:cs typeface="Times New Roman"/>
                        </a:rPr>
                        <a:t>Recolección de información </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80">
                <a:tc>
                  <a:txBody>
                    <a:bodyPr/>
                    <a:lstStyle/>
                    <a:p>
                      <a:pPr>
                        <a:spcAft>
                          <a:spcPts val="0"/>
                        </a:spcAft>
                      </a:pPr>
                      <a:r>
                        <a:rPr lang="es-ES" sz="1200" dirty="0">
                          <a:latin typeface="Arial"/>
                          <a:ea typeface="Times New Roman"/>
                          <a:cs typeface="Times New Roman"/>
                        </a:rPr>
                        <a:t>Agrupación de información relevante</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1690687" y="2071679"/>
          <a:ext cx="5762625" cy="1024575"/>
        </p:xfrm>
        <a:graphic>
          <a:graphicData uri="http://schemas.openxmlformats.org/drawingml/2006/table">
            <a:tbl>
              <a:tblPr/>
              <a:tblGrid>
                <a:gridCol w="2971512"/>
                <a:gridCol w="2791113"/>
              </a:tblGrid>
              <a:tr h="158437">
                <a:tc>
                  <a:txBody>
                    <a:bodyPr/>
                    <a:lstStyle/>
                    <a:p>
                      <a:pPr algn="ctr">
                        <a:spcAft>
                          <a:spcPts val="0"/>
                        </a:spcAft>
                      </a:pPr>
                      <a:r>
                        <a:rPr lang="es-EC" sz="1200" b="1" dirty="0">
                          <a:latin typeface="Arial"/>
                          <a:ea typeface="Times New Roman"/>
                          <a:cs typeface="Times New Roman"/>
                        </a:rPr>
                        <a:t>Muestreo</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s-EC" sz="1200" b="1" dirty="0">
                          <a:latin typeface="Arial"/>
                          <a:ea typeface="Times New Roman"/>
                          <a:cs typeface="Times New Roman"/>
                        </a:rPr>
                        <a:t>Auditor</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80565">
                <a:tc>
                  <a:txBody>
                    <a:bodyPr/>
                    <a:lstStyle/>
                    <a:p>
                      <a:pPr>
                        <a:spcAft>
                          <a:spcPts val="0"/>
                        </a:spcAft>
                      </a:pPr>
                      <a:r>
                        <a:rPr lang="es-EC" sz="1200" dirty="0">
                          <a:latin typeface="Arial"/>
                          <a:ea typeface="Times New Roman"/>
                          <a:cs typeface="Times New Roman"/>
                        </a:rPr>
                        <a:t>Delimitación de la zona</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565">
                <a:tc>
                  <a:txBody>
                    <a:bodyPr/>
                    <a:lstStyle/>
                    <a:p>
                      <a:pPr>
                        <a:spcAft>
                          <a:spcPts val="0"/>
                        </a:spcAft>
                      </a:pPr>
                      <a:r>
                        <a:rPr lang="es-EC" sz="1200" dirty="0">
                          <a:latin typeface="Arial"/>
                          <a:ea typeface="Times New Roman"/>
                          <a:cs typeface="Times New Roman"/>
                        </a:rPr>
                        <a:t>Identificación de puntos de muestreo</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565">
                <a:tc>
                  <a:txBody>
                    <a:bodyPr/>
                    <a:lstStyle/>
                    <a:p>
                      <a:pPr>
                        <a:spcAft>
                          <a:spcPts val="0"/>
                        </a:spcAft>
                      </a:pPr>
                      <a:r>
                        <a:rPr lang="es-ES" sz="1200" dirty="0">
                          <a:latin typeface="Arial"/>
                          <a:ea typeface="Times New Roman"/>
                          <a:cs typeface="Times New Roman"/>
                        </a:rPr>
                        <a:t>Toma de muestras</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1690687" y="3357561"/>
          <a:ext cx="5762625" cy="1071570"/>
        </p:xfrm>
        <a:graphic>
          <a:graphicData uri="http://schemas.openxmlformats.org/drawingml/2006/table">
            <a:tbl>
              <a:tblPr/>
              <a:tblGrid>
                <a:gridCol w="2971512"/>
                <a:gridCol w="2791113"/>
              </a:tblGrid>
              <a:tr h="235942">
                <a:tc>
                  <a:txBody>
                    <a:bodyPr/>
                    <a:lstStyle/>
                    <a:p>
                      <a:pPr algn="ctr">
                        <a:spcAft>
                          <a:spcPts val="0"/>
                        </a:spcAft>
                      </a:pPr>
                      <a:r>
                        <a:rPr lang="es-EC" sz="1200" b="1" dirty="0">
                          <a:latin typeface="Arial"/>
                          <a:ea typeface="Times New Roman"/>
                          <a:cs typeface="Times New Roman"/>
                        </a:rPr>
                        <a:t>Análisis de Laboratorio</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s-EC" sz="1200" b="1" dirty="0">
                          <a:latin typeface="Arial"/>
                          <a:ea typeface="Times New Roman"/>
                          <a:cs typeface="Times New Roman"/>
                        </a:rPr>
                        <a:t>Auditor</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417814">
                <a:tc>
                  <a:txBody>
                    <a:bodyPr/>
                    <a:lstStyle/>
                    <a:p>
                      <a:pPr>
                        <a:spcAft>
                          <a:spcPts val="0"/>
                        </a:spcAft>
                      </a:pPr>
                      <a:r>
                        <a:rPr lang="es-EC" sz="1200" dirty="0">
                          <a:latin typeface="Arial"/>
                          <a:ea typeface="Times New Roman"/>
                          <a:cs typeface="Times New Roman"/>
                        </a:rPr>
                        <a:t>Entrega de muestras al laboratorio</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14">
                <a:tc>
                  <a:txBody>
                    <a:bodyPr/>
                    <a:lstStyle/>
                    <a:p>
                      <a:pPr>
                        <a:spcAft>
                          <a:spcPts val="0"/>
                        </a:spcAft>
                      </a:pPr>
                      <a:r>
                        <a:rPr lang="es-EC" sz="1200" dirty="0">
                          <a:latin typeface="Arial"/>
                          <a:ea typeface="Times New Roman"/>
                          <a:cs typeface="Times New Roman"/>
                        </a:rPr>
                        <a:t>Recolección de resultados</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9 Tabla"/>
          <p:cNvGraphicFramePr>
            <a:graphicFrameLocks noGrp="1"/>
          </p:cNvGraphicFramePr>
          <p:nvPr/>
        </p:nvGraphicFramePr>
        <p:xfrm>
          <a:off x="1690687" y="4714882"/>
          <a:ext cx="5762625" cy="1785951"/>
        </p:xfrm>
        <a:graphic>
          <a:graphicData uri="http://schemas.openxmlformats.org/drawingml/2006/table">
            <a:tbl>
              <a:tblPr/>
              <a:tblGrid>
                <a:gridCol w="2971512"/>
                <a:gridCol w="2791113"/>
              </a:tblGrid>
              <a:tr h="236825">
                <a:tc>
                  <a:txBody>
                    <a:bodyPr/>
                    <a:lstStyle/>
                    <a:p>
                      <a:pPr algn="ctr">
                        <a:spcAft>
                          <a:spcPts val="0"/>
                        </a:spcAft>
                      </a:pPr>
                      <a:r>
                        <a:rPr lang="es-EC" sz="1200" b="1" dirty="0">
                          <a:latin typeface="Arial"/>
                          <a:ea typeface="Times New Roman"/>
                          <a:cs typeface="Times New Roman"/>
                        </a:rPr>
                        <a:t>Trabajo de Gabinete</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s-EC" sz="1200" b="1" dirty="0">
                          <a:latin typeface="Arial"/>
                          <a:ea typeface="Times New Roman"/>
                          <a:cs typeface="Times New Roman"/>
                        </a:rPr>
                        <a:t>Auditor</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68869">
                <a:tc>
                  <a:txBody>
                    <a:bodyPr/>
                    <a:lstStyle/>
                    <a:p>
                      <a:pPr>
                        <a:spcAft>
                          <a:spcPts val="0"/>
                        </a:spcAft>
                      </a:pPr>
                      <a:r>
                        <a:rPr lang="es-EC" sz="1200" dirty="0">
                          <a:latin typeface="Arial"/>
                          <a:ea typeface="Times New Roman"/>
                          <a:cs typeface="Times New Roman"/>
                        </a:rPr>
                        <a:t>Reunión de Retroalimentación</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 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869">
                <a:tc>
                  <a:txBody>
                    <a:bodyPr/>
                    <a:lstStyle/>
                    <a:p>
                      <a:pPr>
                        <a:spcAft>
                          <a:spcPts val="0"/>
                        </a:spcAft>
                      </a:pPr>
                      <a:r>
                        <a:rPr lang="es-EC" sz="1200" dirty="0">
                          <a:latin typeface="Arial"/>
                          <a:ea typeface="Times New Roman"/>
                          <a:cs typeface="Times New Roman"/>
                        </a:rPr>
                        <a:t>Análisis de eficacia en el tratamiento</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869">
                <a:tc>
                  <a:txBody>
                    <a:bodyPr/>
                    <a:lstStyle/>
                    <a:p>
                      <a:pPr>
                        <a:spcAft>
                          <a:spcPts val="0"/>
                        </a:spcAft>
                      </a:pPr>
                      <a:r>
                        <a:rPr lang="es-EC" sz="1200" dirty="0">
                          <a:latin typeface="Arial"/>
                          <a:ea typeface="Times New Roman"/>
                          <a:cs typeface="Times New Roman"/>
                        </a:rPr>
                        <a:t>Lectura de resultados de laboratorio</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869">
                <a:tc>
                  <a:txBody>
                    <a:bodyPr/>
                    <a:lstStyle/>
                    <a:p>
                      <a:pPr>
                        <a:spcAft>
                          <a:spcPts val="0"/>
                        </a:spcAft>
                      </a:pPr>
                      <a:r>
                        <a:rPr lang="es-EC" sz="1200" dirty="0">
                          <a:latin typeface="Arial"/>
                          <a:ea typeface="Times New Roman"/>
                          <a:cs typeface="Times New Roman"/>
                        </a:rPr>
                        <a:t>Normativas ambientales vigentes</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650">
                <a:tc>
                  <a:txBody>
                    <a:bodyPr/>
                    <a:lstStyle/>
                    <a:p>
                      <a:pPr>
                        <a:spcAft>
                          <a:spcPts val="0"/>
                        </a:spcAft>
                      </a:pPr>
                      <a:r>
                        <a:rPr lang="es-ES" sz="1200" dirty="0">
                          <a:latin typeface="Arial"/>
                          <a:ea typeface="Times New Roman"/>
                          <a:cs typeface="Times New Roman"/>
                        </a:rPr>
                        <a:t>Levantamiento de conformidades o no conformidades</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690687" y="1000109"/>
          <a:ext cx="5762625" cy="1714512"/>
        </p:xfrm>
        <a:graphic>
          <a:graphicData uri="http://schemas.openxmlformats.org/drawingml/2006/table">
            <a:tbl>
              <a:tblPr/>
              <a:tblGrid>
                <a:gridCol w="2971512"/>
                <a:gridCol w="2791113"/>
              </a:tblGrid>
              <a:tr h="331618">
                <a:tc>
                  <a:txBody>
                    <a:bodyPr/>
                    <a:lstStyle/>
                    <a:p>
                      <a:pPr algn="ctr">
                        <a:spcAft>
                          <a:spcPts val="0"/>
                        </a:spcAft>
                      </a:pPr>
                      <a:r>
                        <a:rPr lang="es-EC" sz="1200" b="1" dirty="0">
                          <a:latin typeface="Arial"/>
                          <a:ea typeface="Times New Roman"/>
                          <a:cs typeface="Times New Roman"/>
                        </a:rPr>
                        <a:t>Análisis de la Información</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s-EC" sz="1200" b="1" dirty="0">
                          <a:latin typeface="Arial"/>
                          <a:ea typeface="Times New Roman"/>
                          <a:cs typeface="Times New Roman"/>
                        </a:rPr>
                        <a:t>Auditor</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795653">
                <a:tc>
                  <a:txBody>
                    <a:bodyPr/>
                    <a:lstStyle/>
                    <a:p>
                      <a:pPr>
                        <a:spcAft>
                          <a:spcPts val="0"/>
                        </a:spcAft>
                      </a:pPr>
                      <a:r>
                        <a:rPr lang="es-EC" sz="1200" dirty="0">
                          <a:latin typeface="Arial"/>
                          <a:ea typeface="Times New Roman"/>
                          <a:cs typeface="Times New Roman"/>
                        </a:rPr>
                        <a:t>Plan de acción de levantamiento de no conformidades</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241">
                <a:tc>
                  <a:txBody>
                    <a:bodyPr/>
                    <a:lstStyle/>
                    <a:p>
                      <a:pPr>
                        <a:spcAft>
                          <a:spcPts val="0"/>
                        </a:spcAft>
                      </a:pPr>
                      <a:r>
                        <a:rPr lang="es-EC" sz="1200" dirty="0">
                          <a:latin typeface="Arial"/>
                          <a:ea typeface="Times New Roman"/>
                          <a:cs typeface="Times New Roman"/>
                        </a:rPr>
                        <a:t>Conclusiones</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1690687" y="3357561"/>
          <a:ext cx="5762625" cy="1714510"/>
        </p:xfrm>
        <a:graphic>
          <a:graphicData uri="http://schemas.openxmlformats.org/drawingml/2006/table">
            <a:tbl>
              <a:tblPr/>
              <a:tblGrid>
                <a:gridCol w="2971512"/>
                <a:gridCol w="2791113"/>
              </a:tblGrid>
              <a:tr h="271606">
                <a:tc>
                  <a:txBody>
                    <a:bodyPr/>
                    <a:lstStyle/>
                    <a:p>
                      <a:pPr algn="ctr">
                        <a:spcAft>
                          <a:spcPts val="0"/>
                        </a:spcAft>
                      </a:pPr>
                      <a:r>
                        <a:rPr lang="es-EC" sz="1200" b="1" dirty="0">
                          <a:latin typeface="Arial"/>
                          <a:ea typeface="Times New Roman"/>
                          <a:cs typeface="Times New Roman"/>
                        </a:rPr>
                        <a:t>Informe Final</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s-EC" sz="1200" b="1" dirty="0">
                          <a:latin typeface="Arial"/>
                          <a:ea typeface="Times New Roman"/>
                          <a:cs typeface="Times New Roman"/>
                        </a:rPr>
                        <a:t>Auditor</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480968">
                <a:tc>
                  <a:txBody>
                    <a:bodyPr/>
                    <a:lstStyle/>
                    <a:p>
                      <a:pPr>
                        <a:spcAft>
                          <a:spcPts val="0"/>
                        </a:spcAft>
                      </a:pPr>
                      <a:r>
                        <a:rPr lang="es-EC" sz="1200" dirty="0">
                          <a:latin typeface="Arial"/>
                          <a:ea typeface="Times New Roman"/>
                          <a:cs typeface="Times New Roman"/>
                        </a:rPr>
                        <a:t>Reunión de Enlace</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968">
                <a:tc>
                  <a:txBody>
                    <a:bodyPr/>
                    <a:lstStyle/>
                    <a:p>
                      <a:pPr>
                        <a:spcAft>
                          <a:spcPts val="0"/>
                        </a:spcAft>
                      </a:pPr>
                      <a:r>
                        <a:rPr lang="es-ES" sz="1200" dirty="0">
                          <a:latin typeface="Arial"/>
                          <a:ea typeface="Times New Roman"/>
                          <a:cs typeface="Times New Roman"/>
                        </a:rPr>
                        <a:t>Presentación </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968">
                <a:tc>
                  <a:txBody>
                    <a:bodyPr/>
                    <a:lstStyle/>
                    <a:p>
                      <a:pPr>
                        <a:spcAft>
                          <a:spcPts val="0"/>
                        </a:spcAft>
                      </a:pPr>
                      <a:r>
                        <a:rPr lang="es-ES" sz="1200" dirty="0">
                          <a:latin typeface="Arial"/>
                          <a:ea typeface="Times New Roman"/>
                          <a:cs typeface="Times New Roman"/>
                        </a:rPr>
                        <a:t>Cierre</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SJ,DJ</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11222"/>
          </a:xfrm>
        </p:spPr>
        <p:txBody>
          <a:bodyPr>
            <a:normAutofit/>
          </a:bodyPr>
          <a:lstStyle/>
          <a:p>
            <a:pPr algn="ctr"/>
            <a:r>
              <a:rPr lang="es-EC" sz="4000" b="1" dirty="0" smtClean="0"/>
              <a:t>LISTA DE VERIFICACIÓN </a:t>
            </a:r>
            <a:endParaRPr lang="es-EC" sz="4000" b="1" dirty="0"/>
          </a:p>
        </p:txBody>
      </p:sp>
      <p:pic>
        <p:nvPicPr>
          <p:cNvPr id="62467" name="Picture 3"/>
          <p:cNvPicPr>
            <a:picLocks noGrp="1" noChangeAspect="1" noChangeArrowheads="1"/>
          </p:cNvPicPr>
          <p:nvPr>
            <p:ph idx="1"/>
          </p:nvPr>
        </p:nvPicPr>
        <p:blipFill>
          <a:blip r:embed="rId2" cstate="print"/>
          <a:stretch>
            <a:fillRect/>
          </a:stretch>
        </p:blipFill>
        <p:spPr bwMode="auto">
          <a:xfrm>
            <a:off x="214282" y="1357298"/>
            <a:ext cx="8572560" cy="5286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CONCLUSIONES</a:t>
            </a:r>
            <a:endParaRPr lang="es-EC" dirty="0"/>
          </a:p>
        </p:txBody>
      </p:sp>
      <p:sp>
        <p:nvSpPr>
          <p:cNvPr id="3" name="2 Marcador de contenido"/>
          <p:cNvSpPr>
            <a:spLocks noGrp="1"/>
          </p:cNvSpPr>
          <p:nvPr>
            <p:ph idx="1"/>
          </p:nvPr>
        </p:nvSpPr>
        <p:spPr/>
        <p:txBody>
          <a:bodyPr>
            <a:normAutofit fontScale="92500" lnSpcReduction="10000"/>
          </a:bodyPr>
          <a:lstStyle/>
          <a:p>
            <a:pPr algn="just"/>
            <a:r>
              <a:rPr lang="es-EC" dirty="0" smtClean="0"/>
              <a:t>Se planteo técnicas especificas para la ejecución de la Auditoría Ambiental en base a la información levantada y el trabajo a realizar.</a:t>
            </a:r>
          </a:p>
          <a:p>
            <a:pPr algn="just">
              <a:buNone/>
            </a:pPr>
            <a:endParaRPr lang="es-EC" dirty="0" smtClean="0"/>
          </a:p>
          <a:p>
            <a:pPr algn="just"/>
            <a:r>
              <a:rPr lang="es-EC" dirty="0" smtClean="0"/>
              <a:t> </a:t>
            </a:r>
            <a:r>
              <a:rPr lang="es-ES" dirty="0" smtClean="0"/>
              <a:t>Se diseñó procedimientos específicos planes y cronogramas a ser usados en la ejecución de la auditoría ambiental determinando el equipo  auditor.</a:t>
            </a:r>
          </a:p>
          <a:p>
            <a:pPr algn="just">
              <a:buNone/>
            </a:pPr>
            <a:endParaRPr lang="es-ES" dirty="0" smtClean="0"/>
          </a:p>
          <a:p>
            <a:pPr algn="just"/>
            <a:r>
              <a:rPr lang="es-ES" dirty="0" smtClean="0"/>
              <a:t>Se determino un presupuesto referencial de los gastos a incurrir en el desarrollo de la auditoría ambiental con la finalidad de proveer recursos a incurrir con su respectivo desglose para obtener resultados óptimos.</a:t>
            </a:r>
            <a:endParaRPr lang="es-EC" dirty="0" smtClean="0"/>
          </a:p>
          <a:p>
            <a:endParaRPr lang="es-EC" dirty="0" smtClean="0"/>
          </a:p>
          <a:p>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28670"/>
            <a:ext cx="8229600" cy="1285884"/>
          </a:xfrm>
        </p:spPr>
        <p:txBody>
          <a:bodyPr>
            <a:normAutofit fontScale="90000"/>
          </a:bodyPr>
          <a:lstStyle/>
          <a:p>
            <a:pPr algn="ctr"/>
            <a:r>
              <a:rPr lang="es-ES" b="1" dirty="0" smtClean="0"/>
              <a:t>TÉCNICAS APLICADAS EN EL PROYECTO</a:t>
            </a:r>
            <a:endParaRPr lang="es-ES" b="1" dirty="0"/>
          </a:p>
        </p:txBody>
      </p:sp>
      <p:sp>
        <p:nvSpPr>
          <p:cNvPr id="3" name="2 Marcador de contenido"/>
          <p:cNvSpPr>
            <a:spLocks noGrp="1"/>
          </p:cNvSpPr>
          <p:nvPr>
            <p:ph idx="1"/>
          </p:nvPr>
        </p:nvSpPr>
        <p:spPr>
          <a:xfrm>
            <a:off x="457200" y="2214554"/>
            <a:ext cx="8229600" cy="4110046"/>
          </a:xfrm>
        </p:spPr>
        <p:txBody>
          <a:bodyPr/>
          <a:lstStyle/>
          <a:p>
            <a:pPr algn="just"/>
            <a:endParaRPr lang="es-ES" dirty="0" smtClean="0"/>
          </a:p>
          <a:p>
            <a:pPr algn="just"/>
            <a:r>
              <a:rPr lang="es-ES" dirty="0" smtClean="0"/>
              <a:t>Técnica Revisión analítica</a:t>
            </a:r>
          </a:p>
          <a:p>
            <a:pPr marL="0" indent="0" algn="just">
              <a:buNone/>
            </a:pPr>
            <a:r>
              <a:rPr lang="es-ES" dirty="0" smtClean="0"/>
              <a:t>	Revisión a la información existente</a:t>
            </a:r>
            <a:endParaRPr lang="es-ES" dirty="0"/>
          </a:p>
          <a:p>
            <a:pPr algn="just"/>
            <a:r>
              <a:rPr lang="es-ES" dirty="0" smtClean="0"/>
              <a:t>Técnica de la Observación </a:t>
            </a:r>
          </a:p>
          <a:p>
            <a:pPr marL="0" indent="0" algn="just">
              <a:buNone/>
            </a:pPr>
            <a:r>
              <a:rPr lang="es-ES" dirty="0" smtClean="0"/>
              <a:t>	Trabajo de campo en la zona intervenida</a:t>
            </a:r>
            <a:endParaRPr lang="es-ES" dirty="0"/>
          </a:p>
          <a:p>
            <a:pPr algn="just"/>
            <a:r>
              <a:rPr lang="es-ES" dirty="0" smtClean="0"/>
              <a:t>Técnica de la entrevista</a:t>
            </a:r>
          </a:p>
          <a:p>
            <a:pPr marL="0" indent="0" algn="just">
              <a:buNone/>
            </a:pPr>
            <a:r>
              <a:rPr lang="es-ES" dirty="0"/>
              <a:t> </a:t>
            </a:r>
            <a:r>
              <a:rPr lang="es-ES" dirty="0" smtClean="0"/>
              <a:t>	Entrevista a personas vinculados en 	procesos de 	limpieza y remediación 	(internos / externos)</a:t>
            </a:r>
            <a:endParaRPr lang="es-ES" dirty="0"/>
          </a:p>
        </p:txBody>
      </p:sp>
    </p:spTree>
    <p:extLst>
      <p:ext uri="{BB962C8B-B14F-4D97-AF65-F5344CB8AC3E}">
        <p14:creationId xmlns:p14="http://schemas.microsoft.com/office/powerpoint/2010/main" val="23786832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CONCLUSIONES</a:t>
            </a:r>
            <a:endParaRPr lang="es-EC" dirty="0"/>
          </a:p>
        </p:txBody>
      </p:sp>
      <p:sp>
        <p:nvSpPr>
          <p:cNvPr id="3" name="2 Marcador de contenido"/>
          <p:cNvSpPr>
            <a:spLocks noGrp="1"/>
          </p:cNvSpPr>
          <p:nvPr>
            <p:ph idx="1"/>
          </p:nvPr>
        </p:nvSpPr>
        <p:spPr/>
        <p:txBody>
          <a:bodyPr>
            <a:normAutofit/>
          </a:bodyPr>
          <a:lstStyle/>
          <a:p>
            <a:pPr algn="just"/>
            <a:r>
              <a:rPr lang="es-ES" dirty="0" smtClean="0"/>
              <a:t>Se identificó cuerpos reglamentarios y regulatorios como el Reglamento Ambiental de Operaciones Hidrocarburiferas al ser la normativa aplicable para el sector hidrocarburífero a nivel país tanto como para entidades públicas como privadas, y adicionalmente el programa de remediación ambiental donde se expone varios puntos que se ha desarrollado en el área intervenida los mismos serán utilizados como fuentes de criterios de la auditoría ambiental.</a:t>
            </a:r>
            <a:endParaRPr lang="es-EC" dirty="0" smtClean="0"/>
          </a:p>
          <a:p>
            <a:pPr>
              <a:buNone/>
            </a:pPr>
            <a:endParaRPr lang="es-EC"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CONCLUSIONES</a:t>
            </a:r>
            <a:endParaRPr lang="es-EC" dirty="0"/>
          </a:p>
        </p:txBody>
      </p:sp>
      <p:sp>
        <p:nvSpPr>
          <p:cNvPr id="3" name="2 Marcador de contenido"/>
          <p:cNvSpPr>
            <a:spLocks noGrp="1"/>
          </p:cNvSpPr>
          <p:nvPr>
            <p:ph idx="1"/>
          </p:nvPr>
        </p:nvSpPr>
        <p:spPr/>
        <p:txBody>
          <a:bodyPr>
            <a:normAutofit/>
          </a:bodyPr>
          <a:lstStyle/>
          <a:p>
            <a:pPr algn="just"/>
            <a:r>
              <a:rPr lang="es-ES" dirty="0" smtClean="0"/>
              <a:t>Se realizó la cartografía de la zona a auditar, señalizando un polígono del área directa de influencia más afectada de 22.363,31 m², identificamos puntos a muestrear con su grado de contaminación ex ante a la remediación, para lo cual con el desarrollo de la Auditoría Ambiental se verificará que el estado ambiental final del pasivo intervenido se ajusta a parámetros permisibles de la normativa ambiental  vigente.</a:t>
            </a:r>
            <a:endParaRPr lang="es-EC" dirty="0" smtClean="0"/>
          </a:p>
          <a:p>
            <a:endParaRPr lang="es-EC"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CONCLUSIONES</a:t>
            </a:r>
            <a:endParaRPr lang="es-EC" dirty="0"/>
          </a:p>
        </p:txBody>
      </p:sp>
      <p:sp>
        <p:nvSpPr>
          <p:cNvPr id="3" name="2 Marcador de contenido"/>
          <p:cNvSpPr>
            <a:spLocks noGrp="1"/>
          </p:cNvSpPr>
          <p:nvPr>
            <p:ph idx="1"/>
          </p:nvPr>
        </p:nvSpPr>
        <p:spPr/>
        <p:txBody>
          <a:bodyPr>
            <a:normAutofit/>
          </a:bodyPr>
          <a:lstStyle/>
          <a:p>
            <a:pPr algn="just"/>
            <a:r>
              <a:rPr lang="es-ES_tradnl" dirty="0" smtClean="0"/>
              <a:t>Con esta planificación de la Auditoría Ambiental se ha evidenciado toda la metodología aplicada que fue utilizada para limpiar y remediar la zona, con el objetivo de conocer los procesos implementados para la limpieza y remediación ambiental dividida en ocho fases con sus respectivas actividades, </a:t>
            </a:r>
            <a:r>
              <a:rPr lang="es-MX" dirty="0" smtClean="0"/>
              <a:t>los mismos que fueron aprobados por el Ministerio del Ambiente al ser el ente regulador, evidenciándola con la aprobación del Programa de Remediación Ambiental.</a:t>
            </a:r>
            <a:endParaRPr lang="es-EC" dirty="0" smtClean="0"/>
          </a:p>
          <a:p>
            <a:endParaRPr lang="es-EC"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RECOMENDACIONES</a:t>
            </a:r>
            <a:endParaRPr lang="es-EC" dirty="0"/>
          </a:p>
        </p:txBody>
      </p:sp>
      <p:sp>
        <p:nvSpPr>
          <p:cNvPr id="3" name="2 Marcador de contenido"/>
          <p:cNvSpPr>
            <a:spLocks noGrp="1"/>
          </p:cNvSpPr>
          <p:nvPr>
            <p:ph idx="1"/>
          </p:nvPr>
        </p:nvSpPr>
        <p:spPr/>
        <p:txBody>
          <a:bodyPr/>
          <a:lstStyle/>
          <a:p>
            <a:pPr algn="just"/>
            <a:r>
              <a:rPr lang="es-ES" dirty="0" smtClean="0"/>
              <a:t>Al ser la Auditoría ambiental al estado final del pasivo hidrocarburífero intervenido donde se </a:t>
            </a:r>
            <a:r>
              <a:rPr lang="es-ES_tradnl" dirty="0" smtClean="0"/>
              <a:t>verificará las condiciones ambientales del ecosistema luego de procesos de limpieza y remediación aplicados, se recomienda con </a:t>
            </a:r>
            <a:r>
              <a:rPr lang="es-EC" dirty="0" smtClean="0"/>
              <a:t>la finalidad de cuantificar el beneficio generado y eficacia ambiental de las condiciones del entorno, calcular el Índice de Calidad Ambiental.</a:t>
            </a:r>
          </a:p>
          <a:p>
            <a:endParaRPr lang="es-EC"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RECOMENDACIONES</a:t>
            </a:r>
            <a:endParaRPr lang="es-EC" dirty="0"/>
          </a:p>
        </p:txBody>
      </p:sp>
      <p:sp>
        <p:nvSpPr>
          <p:cNvPr id="3" name="2 Marcador de contenido"/>
          <p:cNvSpPr>
            <a:spLocks noGrp="1"/>
          </p:cNvSpPr>
          <p:nvPr>
            <p:ph idx="1"/>
          </p:nvPr>
        </p:nvSpPr>
        <p:spPr/>
        <p:txBody>
          <a:bodyPr/>
          <a:lstStyle/>
          <a:p>
            <a:pPr algn="just"/>
            <a:r>
              <a:rPr lang="es-EC" dirty="0" smtClean="0"/>
              <a:t>En la ejecución de la Auditoría Ambiental se verificará la</a:t>
            </a:r>
            <a:r>
              <a:rPr lang="es-ES" dirty="0" smtClean="0"/>
              <a:t> efectividad de los procesos de remediación por ello se recomienda, aparte del análisis de conformidad de  aspectos técnicos realizar una descripción técnica de las condiciones ambientales asociada a los elementos ambientales, sociales y económicos afectados por el derrame posterior al proceso de limpieza y remediación.</a:t>
            </a:r>
            <a:endParaRPr lang="es-EC" dirty="0" smtClean="0"/>
          </a:p>
          <a:p>
            <a:endParaRPr lang="es-EC"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704088"/>
            <a:ext cx="8229600" cy="276640"/>
          </a:xfrm>
        </p:spPr>
        <p:txBody>
          <a:bodyPr>
            <a:normAutofit fontScale="90000"/>
          </a:bodyPr>
          <a:lstStyle/>
          <a:p>
            <a:endParaRPr lang="es-ES" dirty="0"/>
          </a:p>
        </p:txBody>
      </p:sp>
      <p:sp>
        <p:nvSpPr>
          <p:cNvPr id="5" name="4 Marcador de contenido"/>
          <p:cNvSpPr>
            <a:spLocks noGrp="1"/>
          </p:cNvSpPr>
          <p:nvPr>
            <p:ph idx="1"/>
          </p:nvPr>
        </p:nvSpPr>
        <p:spPr>
          <a:xfrm>
            <a:off x="457200" y="1268760"/>
            <a:ext cx="8229600" cy="5055840"/>
          </a:xfrm>
        </p:spPr>
        <p:txBody>
          <a:bodyPr>
            <a:normAutofit/>
          </a:bodyPr>
          <a:lstStyle/>
          <a:p>
            <a:pPr marL="0" indent="0" algn="ctr">
              <a:buNone/>
            </a:pPr>
            <a:r>
              <a:rPr lang="es-ES" sz="9600" b="1" dirty="0" smtClean="0"/>
              <a:t>GRACIAS POR SU ATENCIÓN </a:t>
            </a:r>
            <a:endParaRPr lang="es-ES" sz="9600" b="1" dirty="0"/>
          </a:p>
        </p:txBody>
      </p:sp>
    </p:spTree>
    <p:extLst>
      <p:ext uri="{BB962C8B-B14F-4D97-AF65-F5344CB8AC3E}">
        <p14:creationId xmlns:p14="http://schemas.microsoft.com/office/powerpoint/2010/main" val="2133179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MARCO LEGAL AMBIENTAL</a:t>
            </a:r>
            <a:endParaRPr lang="es-ES" b="1" dirty="0"/>
          </a:p>
        </p:txBody>
      </p:sp>
      <p:sp>
        <p:nvSpPr>
          <p:cNvPr id="3" name="2 Marcador de contenido"/>
          <p:cNvSpPr>
            <a:spLocks noGrp="1"/>
          </p:cNvSpPr>
          <p:nvPr>
            <p:ph idx="1"/>
          </p:nvPr>
        </p:nvSpPr>
        <p:spPr/>
        <p:txBody>
          <a:bodyPr>
            <a:normAutofit fontScale="85000" lnSpcReduction="10000"/>
          </a:bodyPr>
          <a:lstStyle/>
          <a:p>
            <a:pPr algn="just"/>
            <a:r>
              <a:rPr lang="es-ES" b="1" dirty="0" smtClean="0"/>
              <a:t>Constitución política de la República del Ecuador</a:t>
            </a:r>
          </a:p>
          <a:p>
            <a:pPr algn="just"/>
            <a:r>
              <a:rPr lang="es-ES" b="1" dirty="0" smtClean="0"/>
              <a:t>Derechos de la Naturaleza</a:t>
            </a:r>
          </a:p>
          <a:p>
            <a:pPr algn="just"/>
            <a:r>
              <a:rPr lang="es-ES" dirty="0" smtClean="0"/>
              <a:t>Art. 14.- Derecho a vivir en un medio ambiente sano y ecológicamente equilibrado.</a:t>
            </a:r>
          </a:p>
          <a:p>
            <a:pPr algn="just"/>
            <a:r>
              <a:rPr lang="es-ES" dirty="0" smtClean="0"/>
              <a:t>Art. 71.- La naturaleza tiene derecho a que se la respete integralmente, así como el derecho a la restauración.</a:t>
            </a:r>
          </a:p>
          <a:p>
            <a:pPr algn="just"/>
            <a:endParaRPr lang="es-ES" dirty="0" smtClean="0"/>
          </a:p>
          <a:p>
            <a:pPr algn="just"/>
            <a:r>
              <a:rPr lang="es-ES" b="1" dirty="0" smtClean="0"/>
              <a:t>Legitimación Procesal </a:t>
            </a:r>
            <a:endParaRPr lang="es-ES" b="1" dirty="0"/>
          </a:p>
          <a:p>
            <a:pPr algn="just"/>
            <a:r>
              <a:rPr lang="es-ES" dirty="0" smtClean="0"/>
              <a:t>Art. 397.-  Cualquier persona natural o jurídica, colectividad o grupo humano, puede ejercer las acciones legales.</a:t>
            </a:r>
          </a:p>
          <a:p>
            <a:pPr algn="just"/>
            <a:r>
              <a:rPr lang="es-ES" dirty="0" smtClean="0"/>
              <a:t>Art. 71.- Toda persona, comunidad, pueblo podrá exigir los derechos de la naturaleza.</a:t>
            </a:r>
          </a:p>
        </p:txBody>
      </p:sp>
    </p:spTree>
    <p:extLst>
      <p:ext uri="{BB962C8B-B14F-4D97-AF65-F5344CB8AC3E}">
        <p14:creationId xmlns:p14="http://schemas.microsoft.com/office/powerpoint/2010/main" val="24328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pPr algn="ctr"/>
            <a:r>
              <a:rPr lang="es-ES" b="1" dirty="0"/>
              <a:t>MARCO LEGAL AMBIENTAL</a:t>
            </a:r>
            <a:endParaRPr lang="es-ES" dirty="0"/>
          </a:p>
        </p:txBody>
      </p:sp>
      <p:sp>
        <p:nvSpPr>
          <p:cNvPr id="3" name="2 Marcador de contenido"/>
          <p:cNvSpPr>
            <a:spLocks noGrp="1"/>
          </p:cNvSpPr>
          <p:nvPr>
            <p:ph idx="1"/>
          </p:nvPr>
        </p:nvSpPr>
        <p:spPr>
          <a:xfrm>
            <a:off x="395536" y="1556792"/>
            <a:ext cx="8229600" cy="5040560"/>
          </a:xfrm>
        </p:spPr>
        <p:txBody>
          <a:bodyPr>
            <a:noAutofit/>
          </a:bodyPr>
          <a:lstStyle/>
          <a:p>
            <a:pPr algn="just"/>
            <a:r>
              <a:rPr lang="es-ES" sz="2000" b="1" dirty="0" smtClean="0"/>
              <a:t>Responsabilidad por Danos Ambientales</a:t>
            </a:r>
          </a:p>
          <a:p>
            <a:pPr algn="just"/>
            <a:r>
              <a:rPr lang="es-ES" sz="2000" dirty="0" smtClean="0"/>
              <a:t>Art. 396.- La responsabilidad por daños ambientales es objetiva.</a:t>
            </a:r>
          </a:p>
          <a:p>
            <a:pPr algn="just"/>
            <a:r>
              <a:rPr lang="es-ES" sz="2000" dirty="0" smtClean="0"/>
              <a:t>Art. 397.- </a:t>
            </a:r>
            <a:r>
              <a:rPr lang="es-ES" sz="2000" b="1" dirty="0" smtClean="0"/>
              <a:t>Responsabilidad Subsidiaria del Estado.- </a:t>
            </a:r>
            <a:r>
              <a:rPr lang="es-ES" sz="2000" dirty="0" smtClean="0"/>
              <a:t>Actuara de manera inmediata y garantizara la salud y la restauración de los ecosistemas.</a:t>
            </a:r>
          </a:p>
          <a:p>
            <a:pPr algn="just"/>
            <a:r>
              <a:rPr lang="es-ES" sz="2000" dirty="0" smtClean="0"/>
              <a:t>Art. 397.- </a:t>
            </a:r>
            <a:r>
              <a:rPr lang="es-ES" sz="2000" b="1" dirty="0" smtClean="0"/>
              <a:t>Responsabilidad del operador de la actividad dañina</a:t>
            </a:r>
            <a:r>
              <a:rPr lang="es-ES" sz="2000" dirty="0" smtClean="0"/>
              <a:t>.- El estado repetirá contra la operadora por las obligaciones que conlleve la reparación integral, de conformidad a lo que determine la ley.</a:t>
            </a:r>
          </a:p>
          <a:p>
            <a:pPr algn="just"/>
            <a:r>
              <a:rPr lang="es-ES" sz="2000" dirty="0" smtClean="0"/>
              <a:t>Art. 396.- </a:t>
            </a:r>
            <a:r>
              <a:rPr lang="es-ES" sz="2000" b="1" dirty="0" smtClean="0"/>
              <a:t>Responsabilidad de diferentes actores</a:t>
            </a:r>
            <a:r>
              <a:rPr lang="es-ES" sz="2000" dirty="0" smtClean="0"/>
              <a:t>.- Los actores de procesos de producción, distribución, comercialización, uso de bienes y servicios, tienen la responsabilidad de prevenir, mitigar y reparar los danos causados.</a:t>
            </a:r>
          </a:p>
          <a:p>
            <a:pPr algn="just"/>
            <a:r>
              <a:rPr lang="es-ES" sz="2000" dirty="0" smtClean="0"/>
              <a:t>Art. 397.- </a:t>
            </a:r>
            <a:r>
              <a:rPr lang="es-ES" sz="2000" b="1" dirty="0" smtClean="0"/>
              <a:t>Responsabilidad de Funcionarios encargados.- </a:t>
            </a:r>
            <a:r>
              <a:rPr lang="es-ES" sz="2000" dirty="0" smtClean="0"/>
              <a:t>La responsabilidad recaerá sobre los servidores o servidoras responsables del control ambiental.</a:t>
            </a:r>
          </a:p>
          <a:p>
            <a:endParaRPr lang="es-E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ES" b="1" dirty="0"/>
              <a:t>MARCO LEGAL AMBIENTAL</a:t>
            </a:r>
            <a:endParaRPr lang="es-ES" dirty="0"/>
          </a:p>
        </p:txBody>
      </p:sp>
      <p:sp>
        <p:nvSpPr>
          <p:cNvPr id="3" name="2 Marcador de contenido"/>
          <p:cNvSpPr>
            <a:spLocks noGrp="1"/>
          </p:cNvSpPr>
          <p:nvPr>
            <p:ph idx="1"/>
          </p:nvPr>
        </p:nvSpPr>
        <p:spPr>
          <a:xfrm>
            <a:off x="457200" y="1628800"/>
            <a:ext cx="8229600" cy="4695800"/>
          </a:xfrm>
        </p:spPr>
        <p:txBody>
          <a:bodyPr>
            <a:noAutofit/>
          </a:bodyPr>
          <a:lstStyle/>
          <a:p>
            <a:pPr algn="just"/>
            <a:r>
              <a:rPr lang="es-ES" sz="2400" dirty="0" smtClean="0"/>
              <a:t>Art. 396.- </a:t>
            </a:r>
            <a:r>
              <a:rPr lang="es-ES" sz="2400" b="1" dirty="0" smtClean="0"/>
              <a:t>Imprescriptibilidad del derecho a accionar por daños ambientales</a:t>
            </a:r>
            <a:r>
              <a:rPr lang="es-ES" sz="2400" dirty="0" smtClean="0"/>
              <a:t>.- Las acciones legales para daños ambientales serán imprescriptibles.</a:t>
            </a:r>
          </a:p>
          <a:p>
            <a:pPr algn="just"/>
            <a:r>
              <a:rPr lang="es-ES" sz="2400" dirty="0" smtClean="0"/>
              <a:t>Art. 397.- </a:t>
            </a:r>
            <a:r>
              <a:rPr lang="es-ES" sz="2400" b="1" dirty="0" smtClean="0"/>
              <a:t>Medidas Cautelares dentro del litigio.- </a:t>
            </a:r>
            <a:r>
              <a:rPr lang="es-ES" sz="2400" dirty="0" smtClean="0"/>
              <a:t>Posibilidad de solicitar medidas cautelares que permitan cesar la amenaza o el daño ambiental materia de litigio.</a:t>
            </a:r>
          </a:p>
          <a:p>
            <a:pPr algn="just"/>
            <a:r>
              <a:rPr lang="es-ES" sz="2400" dirty="0" smtClean="0"/>
              <a:t>Art. 397.- </a:t>
            </a:r>
            <a:r>
              <a:rPr lang="es-ES" sz="2400" b="1" dirty="0" smtClean="0"/>
              <a:t>Inversión de la carga de la prueba.- </a:t>
            </a:r>
            <a:r>
              <a:rPr lang="es-ES" sz="2400" dirty="0" smtClean="0"/>
              <a:t>La carga de la prueba recaerá sobre el gestor de la actividad o el demandado.</a:t>
            </a:r>
          </a:p>
          <a:p>
            <a:pPr algn="just"/>
            <a:r>
              <a:rPr lang="es-ES" sz="2400" b="1" dirty="0" smtClean="0"/>
              <a:t>Interpretación de las Normas Ambientales </a:t>
            </a:r>
          </a:p>
          <a:p>
            <a:pPr algn="just"/>
            <a:r>
              <a:rPr lang="es-ES" sz="2400" dirty="0" smtClean="0"/>
              <a:t>Art. 395.- Indubio Pro Natura.- En caso de duda referente a las disposiciones legales están aplicaran en el sentido favorable a la protección de la naturaleza.</a:t>
            </a:r>
            <a:endParaRPr lang="es-E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2104</TotalTime>
  <Words>3654</Words>
  <Application>Microsoft Office PowerPoint</Application>
  <PresentationFormat>Presentación en pantalla (4:3)</PresentationFormat>
  <Paragraphs>550</Paragraphs>
  <Slides>65</Slides>
  <Notes>0</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Flujo</vt:lpstr>
      <vt:lpstr>PLANIFICACIÓN DE LA AUDITORÍA AMBIENTAL AL ESTADO FINAL DEL PASIVO HIDROCARBURÍFERO INTERVENIDO “EL SALADO”  </vt:lpstr>
      <vt:lpstr>INTRODUCCIÓN</vt:lpstr>
      <vt:lpstr>JUSTIFICACIÓN</vt:lpstr>
      <vt:lpstr>ALCANCE</vt:lpstr>
      <vt:lpstr>METODOLOGÍA</vt:lpstr>
      <vt:lpstr>TÉCNICAS APLICADAS EN EL PROYECTO</vt:lpstr>
      <vt:lpstr>MARCO LEGAL AMBIENTAL</vt:lpstr>
      <vt:lpstr>MARCO LEGAL AMBIENTAL</vt:lpstr>
      <vt:lpstr>MARCO LEGAL AMBIENTAL</vt:lpstr>
      <vt:lpstr>MARCO LEGAL AMBIENTAL</vt:lpstr>
      <vt:lpstr>MARCO LEGAL AMBIENTAL</vt:lpstr>
      <vt:lpstr>MARCO LEGAL AMBIENTAL</vt:lpstr>
      <vt:lpstr>MARCO LEGAL AMBIENTAL</vt:lpstr>
      <vt:lpstr>MARCO INSTITUCIONAL</vt:lpstr>
      <vt:lpstr>MARCO DOCUMENTAL DE CUERPOS REGLAMENTARIOS Y REGULATORIOS</vt:lpstr>
      <vt:lpstr>UBICACIÓN GEOGRÁFICA</vt:lpstr>
      <vt:lpstr>RAZÓN SOCIAL DE LA COMPANIA OPERADORA</vt:lpstr>
      <vt:lpstr>ÁREA CONTAMINADA POR EL DERRAME HIDROCARBURÍFERO</vt:lpstr>
      <vt:lpstr>DIAGNOSTICO SOCIOAMBIENTAL</vt:lpstr>
      <vt:lpstr>CARACTERIZACIÓN DE LA CONTAMINACIÓN CAUSADA</vt:lpstr>
      <vt:lpstr>CARACTERIZACIÓN DE LA CONTAMINACIÓN CAUSADA</vt:lpstr>
      <vt:lpstr>CARACTERIZACIÓN SOCIOECONÓMICA DEL ÁREA DE INFLUENCIA</vt:lpstr>
      <vt:lpstr>CARACTERIZACIÓN SOCIOECONÓMICA DEL ÁREA DE INFLUENCIA</vt:lpstr>
      <vt:lpstr>CARACTERIZACIÓN SOCIOECONÓMICA DEL ÁREA DE INFLUENCIA</vt:lpstr>
      <vt:lpstr>CARACTERIZACIÓN SOCIOECONÓMICA DEL ÁREA DE INFLUENCIA</vt:lpstr>
      <vt:lpstr>CARACTERIZACIÓN SOCIOECONÓMICA DEL ÁREA DE INFLUENCIA</vt:lpstr>
      <vt:lpstr>CARACTERIZACIÓN SOCIOECONÓMICA DEL ÁREA DE INFLUENCIA</vt:lpstr>
      <vt:lpstr>CARACTERIZACIÓN SOCIOECONÓMICA DEL ÁREA DE INFLUENCIA</vt:lpstr>
      <vt:lpstr>FICHA AMBIENTAL</vt:lpstr>
      <vt:lpstr>CONTINGENCIA DE LA CONTAMINACIÓN</vt:lpstr>
      <vt:lpstr>AREAS DE TRATAMIENTO DEL DERRAME POR PUNTOS</vt:lpstr>
      <vt:lpstr>COSTOS AMBIENTALES DE LA CONTINGENCIA</vt:lpstr>
      <vt:lpstr>DESCRIPCIÓN DE ACTIVIDADES DE LIMPIEZA Y REMEDIACIÓN</vt:lpstr>
      <vt:lpstr>ACTIVIDADES DE LIMPIEZA Y REMEDIACIÓN</vt:lpstr>
      <vt:lpstr>ACTIVIDADES DE LIMPIEZA Y REMEDIACIÓN</vt:lpstr>
      <vt:lpstr>ACTIVIDADES DE LIMPIEZA Y REMEDIACIÓN</vt:lpstr>
      <vt:lpstr>ACTIVIDADES DE LIMPIEZA Y REMEDIACIÓN</vt:lpstr>
      <vt:lpstr>ACTIVIDADES DE LIMPIEZA Y REMEDIACIÓN</vt:lpstr>
      <vt:lpstr>ACTIVIDADES DE LIMPIEZA Y REMEDIACIÓN</vt:lpstr>
      <vt:lpstr>ACTIVIDADES DE LIMPIEZA Y REMEDIACIÓN</vt:lpstr>
      <vt:lpstr>ACTIVIDADES DE LIMPIEZA Y REMEDIACIÓN</vt:lpstr>
      <vt:lpstr>ACTIVIDADES DE LIMPIEZA Y REMEDIACIÓN</vt:lpstr>
      <vt:lpstr>ACTIVIDADES DE LIMPIEZA Y REMEDIACIÓN</vt:lpstr>
      <vt:lpstr>RECURSOS PORCENTUALES INCRURRIDOS EN LIMPIEZA Y REMEDIACIÓN</vt:lpstr>
      <vt:lpstr>COSTOS AMBIENTALES DE LIMPIEZA Y REMEDIACIÓN</vt:lpstr>
      <vt:lpstr>IMÁGENES COMPARATIVAS   ANTES VS EL DESPUÉS</vt:lpstr>
      <vt:lpstr>CRONOGRAMA DE LA AUDITORÍA AMBIENTAL</vt:lpstr>
      <vt:lpstr>RECURSOS ECONÓMICOS DE LA AUDITORÍA AMBIENTAL</vt:lpstr>
      <vt:lpstr>EQUIPO AUDITOR</vt:lpstr>
      <vt:lpstr>CÓDIGO SECTORIAL</vt:lpstr>
      <vt:lpstr>ALCANCE DE LA AUDITORÍA AMBIENTAL</vt:lpstr>
      <vt:lpstr>CARTOGRAFÍA DE LA ZONA A AUDITAR</vt:lpstr>
      <vt:lpstr>TÉCNICAS A APLICAR EN LA AUDITORÍA AMBIENTAL</vt:lpstr>
      <vt:lpstr>REGULACIÓN APLICABLE A LA AUDITORÍA AMBIENTAL</vt:lpstr>
      <vt:lpstr>PROGRAMA DE LA AUDITORÍA</vt:lpstr>
      <vt:lpstr>Presentación de PowerPoint</vt:lpstr>
      <vt:lpstr>Presentación de PowerPoint</vt:lpstr>
      <vt:lpstr>LISTA DE VERIFICACIÓN </vt:lpstr>
      <vt:lpstr>CONCLUSIONES</vt:lpstr>
      <vt:lpstr>CONCLUSIONES</vt:lpstr>
      <vt:lpstr>CONCLUSIONES</vt:lpstr>
      <vt:lpstr>CONCLUSIONES</vt:lpstr>
      <vt:lpstr>RECOMENDACIONES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DE LA AUDITORIA AMBIENTAL AL ESTADO FINAL DEL PASIVO HIDROCARBURÍFERO INTERVENIDO “EL SALADO”</dc:title>
  <dc:creator>Portatil</dc:creator>
  <cp:lastModifiedBy>Portatil</cp:lastModifiedBy>
  <cp:revision>91</cp:revision>
  <dcterms:created xsi:type="dcterms:W3CDTF">2014-09-07T16:22:24Z</dcterms:created>
  <dcterms:modified xsi:type="dcterms:W3CDTF">2014-09-17T18:34:15Z</dcterms:modified>
</cp:coreProperties>
</file>