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6A465-DF53-4717-A2E2-737114FDCBE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0CF0873-36EF-4F18-A762-A68AA25B73BF}">
      <dgm:prSet phldrT="[Texto]"/>
      <dgm:spPr/>
      <dgm:t>
        <a:bodyPr/>
        <a:lstStyle/>
        <a:p>
          <a:r>
            <a:rPr lang="es-EC" dirty="0" smtClean="0"/>
            <a:t>Social</a:t>
          </a:r>
          <a:endParaRPr lang="es-EC" dirty="0"/>
        </a:p>
      </dgm:t>
    </dgm:pt>
    <dgm:pt modelId="{42DA9ED3-0E1A-431A-A3A3-29CF06CA847C}" type="parTrans" cxnId="{5FF5F9EB-C63A-46EE-B335-74AC1BEA0493}">
      <dgm:prSet/>
      <dgm:spPr/>
      <dgm:t>
        <a:bodyPr/>
        <a:lstStyle/>
        <a:p>
          <a:endParaRPr lang="es-EC"/>
        </a:p>
      </dgm:t>
    </dgm:pt>
    <dgm:pt modelId="{1C967F9C-7B6C-4B65-8209-C280208F838E}" type="sibTrans" cxnId="{5FF5F9EB-C63A-46EE-B335-74AC1BEA0493}">
      <dgm:prSet/>
      <dgm:spPr/>
      <dgm:t>
        <a:bodyPr/>
        <a:lstStyle/>
        <a:p>
          <a:endParaRPr lang="es-EC"/>
        </a:p>
      </dgm:t>
    </dgm:pt>
    <dgm:pt modelId="{DED403E9-B4D2-4283-9EC8-8130C2B83FFA}">
      <dgm:prSet phldrT="[Texto]"/>
      <dgm:spPr/>
      <dgm:t>
        <a:bodyPr/>
        <a:lstStyle/>
        <a:p>
          <a:r>
            <a:rPr lang="es-EC" dirty="0" smtClean="0"/>
            <a:t>Económica</a:t>
          </a:r>
          <a:endParaRPr lang="es-EC" dirty="0"/>
        </a:p>
      </dgm:t>
    </dgm:pt>
    <dgm:pt modelId="{B99F408D-6CB1-4C9B-92D1-B794FC5049A2}" type="parTrans" cxnId="{3903BE4E-8C97-4E95-B11F-C872969753AD}">
      <dgm:prSet/>
      <dgm:spPr/>
      <dgm:t>
        <a:bodyPr/>
        <a:lstStyle/>
        <a:p>
          <a:endParaRPr lang="es-EC"/>
        </a:p>
      </dgm:t>
    </dgm:pt>
    <dgm:pt modelId="{68CF3C1F-B2F9-4E4D-97F1-B1B9AF983261}" type="sibTrans" cxnId="{3903BE4E-8C97-4E95-B11F-C872969753AD}">
      <dgm:prSet/>
      <dgm:spPr/>
      <dgm:t>
        <a:bodyPr/>
        <a:lstStyle/>
        <a:p>
          <a:endParaRPr lang="es-EC"/>
        </a:p>
      </dgm:t>
    </dgm:pt>
    <dgm:pt modelId="{46A23D8A-1212-4D1B-8336-33FED22D0419}">
      <dgm:prSet phldrT="[Texto]"/>
      <dgm:spPr/>
      <dgm:t>
        <a:bodyPr/>
        <a:lstStyle/>
        <a:p>
          <a:r>
            <a:rPr lang="es-EC" dirty="0" smtClean="0"/>
            <a:t>Técnica</a:t>
          </a:r>
          <a:endParaRPr lang="es-EC" dirty="0"/>
        </a:p>
      </dgm:t>
    </dgm:pt>
    <dgm:pt modelId="{00068DEB-0B2D-4F98-A8A3-5679CFF151B0}" type="parTrans" cxnId="{BE2DEB20-A420-4A2E-9533-B35D18377953}">
      <dgm:prSet/>
      <dgm:spPr/>
      <dgm:t>
        <a:bodyPr/>
        <a:lstStyle/>
        <a:p>
          <a:endParaRPr lang="es-EC"/>
        </a:p>
      </dgm:t>
    </dgm:pt>
    <dgm:pt modelId="{0CAF1D0D-493B-436B-8CD3-3B794B8E893A}" type="sibTrans" cxnId="{BE2DEB20-A420-4A2E-9533-B35D18377953}">
      <dgm:prSet/>
      <dgm:spPr/>
      <dgm:t>
        <a:bodyPr/>
        <a:lstStyle/>
        <a:p>
          <a:endParaRPr lang="es-EC"/>
        </a:p>
      </dgm:t>
    </dgm:pt>
    <dgm:pt modelId="{09B2A77B-1093-4CA4-A8E5-B8F8D0E80153}" type="pres">
      <dgm:prSet presAssocID="{E0C6A465-DF53-4717-A2E2-737114FDCBE4}" presName="compositeShape" presStyleCnt="0">
        <dgm:presLayoutVars>
          <dgm:dir/>
          <dgm:resizeHandles/>
        </dgm:presLayoutVars>
      </dgm:prSet>
      <dgm:spPr/>
    </dgm:pt>
    <dgm:pt modelId="{8B261B1D-FD01-40E7-8556-9579BF45F982}" type="pres">
      <dgm:prSet presAssocID="{E0C6A465-DF53-4717-A2E2-737114FDCBE4}" presName="pyramid" presStyleLbl="node1" presStyleIdx="0" presStyleCnt="1" custFlipHor="1" custScaleX="111299" custScaleY="91292"/>
      <dgm:spPr>
        <a:solidFill>
          <a:schemeClr val="accent2">
            <a:lumMod val="75000"/>
          </a:schemeClr>
        </a:solidFill>
      </dgm:spPr>
    </dgm:pt>
    <dgm:pt modelId="{A41A91AB-37EB-4739-AFD8-BED94FAC8F34}" type="pres">
      <dgm:prSet presAssocID="{E0C6A465-DF53-4717-A2E2-737114FDCBE4}" presName="theList" presStyleCnt="0"/>
      <dgm:spPr/>
    </dgm:pt>
    <dgm:pt modelId="{2C0FCCDB-C842-4855-95F2-3B52962206DB}" type="pres">
      <dgm:prSet presAssocID="{80CF0873-36EF-4F18-A762-A68AA25B73BF}" presName="aNode" presStyleLbl="fgAcc1" presStyleIdx="0" presStyleCnt="3" custScaleX="64708" custScaleY="20761" custLinFactX="-51601" custLinFactY="571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F2E8514-ADA3-4792-B75E-8DC0FC623CBF}" type="pres">
      <dgm:prSet presAssocID="{80CF0873-36EF-4F18-A762-A68AA25B73BF}" presName="aSpace" presStyleCnt="0"/>
      <dgm:spPr/>
    </dgm:pt>
    <dgm:pt modelId="{ECC474A5-2B35-48C9-ADB7-10C166B67CBB}" type="pres">
      <dgm:prSet presAssocID="{DED403E9-B4D2-4283-9EC8-8130C2B83FFA}" presName="aNode" presStyleLbl="fgAcc1" presStyleIdx="1" presStyleCnt="3" custScaleX="63745" custScaleY="22299" custLinFactX="-29481" custLinFactY="-3098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C2BA865-7C1D-4B94-A8D6-FB153E3796D3}" type="pres">
      <dgm:prSet presAssocID="{DED403E9-B4D2-4283-9EC8-8130C2B83FFA}" presName="aSpace" presStyleCnt="0"/>
      <dgm:spPr/>
    </dgm:pt>
    <dgm:pt modelId="{168CFB5A-62C1-4C1A-9081-D0ED8E7782CA}" type="pres">
      <dgm:prSet presAssocID="{46A23D8A-1212-4D1B-8336-33FED22D0419}" presName="aNode" presStyleLbl="fgAcc1" presStyleIdx="2" presStyleCnt="3" custScaleX="61288" custScaleY="23202" custLinFactX="-66313" custLinFactY="-95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9F4FD6-3996-4720-90DC-A99A7CEB28AD}" type="pres">
      <dgm:prSet presAssocID="{46A23D8A-1212-4D1B-8336-33FED22D0419}" presName="aSpace" presStyleCnt="0"/>
      <dgm:spPr/>
    </dgm:pt>
  </dgm:ptLst>
  <dgm:cxnLst>
    <dgm:cxn modelId="{5FF5F9EB-C63A-46EE-B335-74AC1BEA0493}" srcId="{E0C6A465-DF53-4717-A2E2-737114FDCBE4}" destId="{80CF0873-36EF-4F18-A762-A68AA25B73BF}" srcOrd="0" destOrd="0" parTransId="{42DA9ED3-0E1A-431A-A3A3-29CF06CA847C}" sibTransId="{1C967F9C-7B6C-4B65-8209-C280208F838E}"/>
    <dgm:cxn modelId="{18C974E1-5FF0-4A8D-84AE-03715A3AD1E7}" type="presOf" srcId="{DED403E9-B4D2-4283-9EC8-8130C2B83FFA}" destId="{ECC474A5-2B35-48C9-ADB7-10C166B67CBB}" srcOrd="0" destOrd="0" presId="urn:microsoft.com/office/officeart/2005/8/layout/pyramid2"/>
    <dgm:cxn modelId="{66372622-B5AF-4609-9284-6AC92DE4CCB9}" type="presOf" srcId="{80CF0873-36EF-4F18-A762-A68AA25B73BF}" destId="{2C0FCCDB-C842-4855-95F2-3B52962206DB}" srcOrd="0" destOrd="0" presId="urn:microsoft.com/office/officeart/2005/8/layout/pyramid2"/>
    <dgm:cxn modelId="{B671CEB6-C420-4EBB-89C1-7C55F43C811A}" type="presOf" srcId="{46A23D8A-1212-4D1B-8336-33FED22D0419}" destId="{168CFB5A-62C1-4C1A-9081-D0ED8E7782CA}" srcOrd="0" destOrd="0" presId="urn:microsoft.com/office/officeart/2005/8/layout/pyramid2"/>
    <dgm:cxn modelId="{29108B0A-A166-47BE-A5D6-1650D03D021C}" type="presOf" srcId="{E0C6A465-DF53-4717-A2E2-737114FDCBE4}" destId="{09B2A77B-1093-4CA4-A8E5-B8F8D0E80153}" srcOrd="0" destOrd="0" presId="urn:microsoft.com/office/officeart/2005/8/layout/pyramid2"/>
    <dgm:cxn modelId="{BE2DEB20-A420-4A2E-9533-B35D18377953}" srcId="{E0C6A465-DF53-4717-A2E2-737114FDCBE4}" destId="{46A23D8A-1212-4D1B-8336-33FED22D0419}" srcOrd="2" destOrd="0" parTransId="{00068DEB-0B2D-4F98-A8A3-5679CFF151B0}" sibTransId="{0CAF1D0D-493B-436B-8CD3-3B794B8E893A}"/>
    <dgm:cxn modelId="{3903BE4E-8C97-4E95-B11F-C872969753AD}" srcId="{E0C6A465-DF53-4717-A2E2-737114FDCBE4}" destId="{DED403E9-B4D2-4283-9EC8-8130C2B83FFA}" srcOrd="1" destOrd="0" parTransId="{B99F408D-6CB1-4C9B-92D1-B794FC5049A2}" sibTransId="{68CF3C1F-B2F9-4E4D-97F1-B1B9AF983261}"/>
    <dgm:cxn modelId="{0D59947A-BAAD-4889-9695-BCB0883AF379}" type="presParOf" srcId="{09B2A77B-1093-4CA4-A8E5-B8F8D0E80153}" destId="{8B261B1D-FD01-40E7-8556-9579BF45F982}" srcOrd="0" destOrd="0" presId="urn:microsoft.com/office/officeart/2005/8/layout/pyramid2"/>
    <dgm:cxn modelId="{47C87111-A783-42C0-BA6A-93BE7D34D94A}" type="presParOf" srcId="{09B2A77B-1093-4CA4-A8E5-B8F8D0E80153}" destId="{A41A91AB-37EB-4739-AFD8-BED94FAC8F34}" srcOrd="1" destOrd="0" presId="urn:microsoft.com/office/officeart/2005/8/layout/pyramid2"/>
    <dgm:cxn modelId="{1C370DCE-395C-430A-A4B5-5A964F67D3CA}" type="presParOf" srcId="{A41A91AB-37EB-4739-AFD8-BED94FAC8F34}" destId="{2C0FCCDB-C842-4855-95F2-3B52962206DB}" srcOrd="0" destOrd="0" presId="urn:microsoft.com/office/officeart/2005/8/layout/pyramid2"/>
    <dgm:cxn modelId="{3AF75344-47CA-430A-8320-939EB82B894F}" type="presParOf" srcId="{A41A91AB-37EB-4739-AFD8-BED94FAC8F34}" destId="{5F2E8514-ADA3-4792-B75E-8DC0FC623CBF}" srcOrd="1" destOrd="0" presId="urn:microsoft.com/office/officeart/2005/8/layout/pyramid2"/>
    <dgm:cxn modelId="{62F941AA-D1FC-4484-97F2-166165574594}" type="presParOf" srcId="{A41A91AB-37EB-4739-AFD8-BED94FAC8F34}" destId="{ECC474A5-2B35-48C9-ADB7-10C166B67CBB}" srcOrd="2" destOrd="0" presId="urn:microsoft.com/office/officeart/2005/8/layout/pyramid2"/>
    <dgm:cxn modelId="{9EA8DA0E-F732-4866-A76D-CFC416223332}" type="presParOf" srcId="{A41A91AB-37EB-4739-AFD8-BED94FAC8F34}" destId="{CC2BA865-7C1D-4B94-A8D6-FB153E3796D3}" srcOrd="3" destOrd="0" presId="urn:microsoft.com/office/officeart/2005/8/layout/pyramid2"/>
    <dgm:cxn modelId="{EB68D72A-2289-4719-BB6E-2886540108AD}" type="presParOf" srcId="{A41A91AB-37EB-4739-AFD8-BED94FAC8F34}" destId="{168CFB5A-62C1-4C1A-9081-D0ED8E7782CA}" srcOrd="4" destOrd="0" presId="urn:microsoft.com/office/officeart/2005/8/layout/pyramid2"/>
    <dgm:cxn modelId="{C9F4D2B7-EB6B-4D2A-914F-2714096716BF}" type="presParOf" srcId="{A41A91AB-37EB-4739-AFD8-BED94FAC8F34}" destId="{1D9F4FD6-3996-4720-90DC-A99A7CEB28AD}" srcOrd="5" destOrd="0" presId="urn:microsoft.com/office/officeart/2005/8/layout/pyramid2"/>
  </dgm:cxnLst>
  <dgm:bg/>
  <dgm:whole>
    <a:ln w="57150">
      <a:solidFill>
        <a:schemeClr val="accent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F7AF7-652A-490B-AED3-FC2D0C234D81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044BC1D-ACC9-4433-918A-99DBE513DE82}">
      <dgm:prSet phldrT="[Texto]" custT="1"/>
      <dgm:spPr/>
      <dgm:t>
        <a:bodyPr/>
        <a:lstStyle/>
        <a:p>
          <a:r>
            <a:rPr lang="es-EC" sz="1400" b="1" dirty="0" smtClean="0"/>
            <a:t>EVALUACIÓN DE PROYECTOS</a:t>
          </a:r>
          <a:endParaRPr lang="es-EC" sz="1400" b="1" dirty="0"/>
        </a:p>
      </dgm:t>
    </dgm:pt>
    <dgm:pt modelId="{473A44E4-B8E0-4D40-9D44-724C8686163B}" type="parTrans" cxnId="{9AB8B880-804E-4058-A19D-A574DDE2EB38}">
      <dgm:prSet/>
      <dgm:spPr/>
      <dgm:t>
        <a:bodyPr/>
        <a:lstStyle/>
        <a:p>
          <a:endParaRPr lang="es-EC"/>
        </a:p>
      </dgm:t>
    </dgm:pt>
    <dgm:pt modelId="{565E13DE-08E4-4528-9CAE-27083540B7D7}" type="sibTrans" cxnId="{9AB8B880-804E-4058-A19D-A574DDE2EB38}">
      <dgm:prSet/>
      <dgm:spPr/>
      <dgm:t>
        <a:bodyPr/>
        <a:lstStyle/>
        <a:p>
          <a:endParaRPr lang="es-EC"/>
        </a:p>
      </dgm:t>
    </dgm:pt>
    <dgm:pt modelId="{D0CAB4CD-AAEE-4077-AFD1-8F936BE18EC4}">
      <dgm:prSet phldrT="[Texto]" custT="1"/>
      <dgm:spPr/>
      <dgm:t>
        <a:bodyPr/>
        <a:lstStyle/>
        <a:p>
          <a:r>
            <a:rPr lang="es-EC" sz="1600" b="1" dirty="0" smtClean="0"/>
            <a:t>ESTUDIO DE MERCADO</a:t>
          </a:r>
          <a:endParaRPr lang="es-EC" sz="1600" b="1" dirty="0"/>
        </a:p>
      </dgm:t>
    </dgm:pt>
    <dgm:pt modelId="{C8EECF80-7143-4780-90A8-746EF1181F0B}" type="parTrans" cxnId="{F51246EB-2C5B-4BA1-978C-674933ED85A0}">
      <dgm:prSet/>
      <dgm:spPr/>
      <dgm:t>
        <a:bodyPr/>
        <a:lstStyle/>
        <a:p>
          <a:endParaRPr lang="es-EC"/>
        </a:p>
      </dgm:t>
    </dgm:pt>
    <dgm:pt modelId="{FA163CAF-5C5C-44A7-8770-5FC26BCA9A86}" type="sibTrans" cxnId="{F51246EB-2C5B-4BA1-978C-674933ED85A0}">
      <dgm:prSet/>
      <dgm:spPr/>
      <dgm:t>
        <a:bodyPr/>
        <a:lstStyle/>
        <a:p>
          <a:endParaRPr lang="es-EC"/>
        </a:p>
      </dgm:t>
    </dgm:pt>
    <dgm:pt modelId="{3292E608-931D-46D5-99FA-F48B267A92DA}">
      <dgm:prSet phldrT="[Texto]" custT="1"/>
      <dgm:spPr/>
      <dgm:t>
        <a:bodyPr/>
        <a:lstStyle/>
        <a:p>
          <a:r>
            <a:rPr lang="es-EC" sz="1600" b="1" dirty="0" smtClean="0"/>
            <a:t>ESTUDIO TÉCNICO</a:t>
          </a:r>
          <a:endParaRPr lang="es-EC" sz="1600" b="1" dirty="0"/>
        </a:p>
      </dgm:t>
    </dgm:pt>
    <dgm:pt modelId="{D1EF51E8-EA31-4984-8456-1885A38BBA46}" type="parTrans" cxnId="{C6844332-AFA6-4C2A-95A6-E7DCD353A0AF}">
      <dgm:prSet/>
      <dgm:spPr/>
      <dgm:t>
        <a:bodyPr/>
        <a:lstStyle/>
        <a:p>
          <a:endParaRPr lang="es-EC"/>
        </a:p>
      </dgm:t>
    </dgm:pt>
    <dgm:pt modelId="{3C9333BE-0C4F-47D8-BF9A-4572C38AC5D7}" type="sibTrans" cxnId="{C6844332-AFA6-4C2A-95A6-E7DCD353A0AF}">
      <dgm:prSet/>
      <dgm:spPr/>
      <dgm:t>
        <a:bodyPr/>
        <a:lstStyle/>
        <a:p>
          <a:endParaRPr lang="es-EC"/>
        </a:p>
      </dgm:t>
    </dgm:pt>
    <dgm:pt modelId="{81AF0182-72CB-4411-81D0-84EB1FE46002}">
      <dgm:prSet phldrT="[Texto]" custT="1"/>
      <dgm:spPr/>
      <dgm:t>
        <a:bodyPr/>
        <a:lstStyle/>
        <a:p>
          <a:r>
            <a:rPr lang="es-EC" sz="1600" b="0" dirty="0" smtClean="0"/>
            <a:t>ESTUDIO ADMINISTRATIVO- ORGANIZACIONAL</a:t>
          </a:r>
          <a:endParaRPr lang="es-EC" sz="1600" b="0" dirty="0"/>
        </a:p>
      </dgm:t>
    </dgm:pt>
    <dgm:pt modelId="{EEE0CE75-B99E-4D55-A3B7-E9505ECDC15D}" type="parTrans" cxnId="{D42C209A-B2D0-424D-8AA9-314BFF79C322}">
      <dgm:prSet/>
      <dgm:spPr/>
      <dgm:t>
        <a:bodyPr/>
        <a:lstStyle/>
        <a:p>
          <a:endParaRPr lang="es-EC"/>
        </a:p>
      </dgm:t>
    </dgm:pt>
    <dgm:pt modelId="{4C5C6DA8-47AE-4B87-9814-F33D06C114BC}" type="sibTrans" cxnId="{D42C209A-B2D0-424D-8AA9-314BFF79C322}">
      <dgm:prSet/>
      <dgm:spPr/>
      <dgm:t>
        <a:bodyPr/>
        <a:lstStyle/>
        <a:p>
          <a:endParaRPr lang="es-EC"/>
        </a:p>
      </dgm:t>
    </dgm:pt>
    <dgm:pt modelId="{F2096C9A-6728-41C9-BF67-8CC56100B67A}">
      <dgm:prSet phldrT="[Texto]" custT="1"/>
      <dgm:spPr/>
      <dgm:t>
        <a:bodyPr/>
        <a:lstStyle/>
        <a:p>
          <a:r>
            <a:rPr lang="es-EC" sz="1600" b="1" dirty="0" smtClean="0"/>
            <a:t>ESTUDIO ECONÓMICO - FINANCIERO</a:t>
          </a:r>
          <a:endParaRPr lang="es-EC" sz="1600" b="1" dirty="0"/>
        </a:p>
      </dgm:t>
    </dgm:pt>
    <dgm:pt modelId="{42BA5545-2A4B-486D-9C6E-42B0A42B8ABE}" type="parTrans" cxnId="{97BCAB92-66ED-4520-8321-66067B549C5D}">
      <dgm:prSet/>
      <dgm:spPr/>
      <dgm:t>
        <a:bodyPr/>
        <a:lstStyle/>
        <a:p>
          <a:endParaRPr lang="es-EC"/>
        </a:p>
      </dgm:t>
    </dgm:pt>
    <dgm:pt modelId="{B3BFF482-A638-4AE3-A12A-BC3370DBD3CB}" type="sibTrans" cxnId="{97BCAB92-66ED-4520-8321-66067B549C5D}">
      <dgm:prSet/>
      <dgm:spPr/>
      <dgm:t>
        <a:bodyPr/>
        <a:lstStyle/>
        <a:p>
          <a:endParaRPr lang="es-EC"/>
        </a:p>
      </dgm:t>
    </dgm:pt>
    <dgm:pt modelId="{836F1936-C162-44D4-9C4D-794B7330A41E}" type="pres">
      <dgm:prSet presAssocID="{031F7AF7-652A-490B-AED3-FC2D0C234D8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009B99C-4F92-4BAC-83B0-94323E96E740}" type="pres">
      <dgm:prSet presAssocID="{4044BC1D-ACC9-4433-918A-99DBE513DE82}" presName="centerShape" presStyleLbl="node0" presStyleIdx="0" presStyleCnt="1" custScaleX="120409"/>
      <dgm:spPr/>
    </dgm:pt>
    <dgm:pt modelId="{FB064638-4ADA-4550-9D00-EFCAD232AA7C}" type="pres">
      <dgm:prSet presAssocID="{C8EECF80-7143-4780-90A8-746EF1181F0B}" presName="parTrans" presStyleLbl="sibTrans2D1" presStyleIdx="0" presStyleCnt="4"/>
      <dgm:spPr/>
    </dgm:pt>
    <dgm:pt modelId="{96ECD8DD-6351-4E3D-A0AC-66B320099657}" type="pres">
      <dgm:prSet presAssocID="{C8EECF80-7143-4780-90A8-746EF1181F0B}" presName="connectorText" presStyleLbl="sibTrans2D1" presStyleIdx="0" presStyleCnt="4"/>
      <dgm:spPr/>
    </dgm:pt>
    <dgm:pt modelId="{5EE55D2B-A82E-4877-AA91-CEE76320ED0C}" type="pres">
      <dgm:prSet presAssocID="{D0CAB4CD-AAEE-4077-AFD1-8F936BE18EC4}" presName="node" presStyleLbl="node1" presStyleIdx="0" presStyleCnt="4" custScaleX="15872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0AAB0C-8218-4BE6-8BFC-8973EE9DAE68}" type="pres">
      <dgm:prSet presAssocID="{D1EF51E8-EA31-4984-8456-1885A38BBA46}" presName="parTrans" presStyleLbl="sibTrans2D1" presStyleIdx="1" presStyleCnt="4"/>
      <dgm:spPr/>
    </dgm:pt>
    <dgm:pt modelId="{FA94A1E8-EB90-49BA-BBC2-BE4ADC2EBBD8}" type="pres">
      <dgm:prSet presAssocID="{D1EF51E8-EA31-4984-8456-1885A38BBA46}" presName="connectorText" presStyleLbl="sibTrans2D1" presStyleIdx="1" presStyleCnt="4"/>
      <dgm:spPr/>
    </dgm:pt>
    <dgm:pt modelId="{6D7C82B3-24D6-49C8-8B15-B295F4E9AA11}" type="pres">
      <dgm:prSet presAssocID="{3292E608-931D-46D5-99FA-F48B267A92DA}" presName="node" presStyleLbl="node1" presStyleIdx="1" presStyleCnt="4" custScaleX="153311" custRadScaleRad="116050">
        <dgm:presLayoutVars>
          <dgm:bulletEnabled val="1"/>
        </dgm:presLayoutVars>
      </dgm:prSet>
      <dgm:spPr/>
    </dgm:pt>
    <dgm:pt modelId="{80C11303-CFED-4E7A-AC93-08EF20D3B21E}" type="pres">
      <dgm:prSet presAssocID="{EEE0CE75-B99E-4D55-A3B7-E9505ECDC15D}" presName="parTrans" presStyleLbl="sibTrans2D1" presStyleIdx="2" presStyleCnt="4"/>
      <dgm:spPr/>
    </dgm:pt>
    <dgm:pt modelId="{3FCD8345-9EDF-4205-8E9F-15645E9FA324}" type="pres">
      <dgm:prSet presAssocID="{EEE0CE75-B99E-4D55-A3B7-E9505ECDC15D}" presName="connectorText" presStyleLbl="sibTrans2D1" presStyleIdx="2" presStyleCnt="4"/>
      <dgm:spPr/>
    </dgm:pt>
    <dgm:pt modelId="{69ADABEC-13D6-4A1F-BD91-BCB35C7280FB}" type="pres">
      <dgm:prSet presAssocID="{81AF0182-72CB-4411-81D0-84EB1FE46002}" presName="node" presStyleLbl="node1" presStyleIdx="2" presStyleCnt="4" custScaleX="188284" custRadScaleRad="97811">
        <dgm:presLayoutVars>
          <dgm:bulletEnabled val="1"/>
        </dgm:presLayoutVars>
      </dgm:prSet>
      <dgm:spPr/>
    </dgm:pt>
    <dgm:pt modelId="{ABD965EE-859C-483E-894D-14E304B60626}" type="pres">
      <dgm:prSet presAssocID="{42BA5545-2A4B-486D-9C6E-42B0A42B8ABE}" presName="parTrans" presStyleLbl="sibTrans2D1" presStyleIdx="3" presStyleCnt="4"/>
      <dgm:spPr/>
    </dgm:pt>
    <dgm:pt modelId="{E1DAFB1F-4187-4371-B98F-FA7964FFE0AC}" type="pres">
      <dgm:prSet presAssocID="{42BA5545-2A4B-486D-9C6E-42B0A42B8ABE}" presName="connectorText" presStyleLbl="sibTrans2D1" presStyleIdx="3" presStyleCnt="4"/>
      <dgm:spPr/>
    </dgm:pt>
    <dgm:pt modelId="{7DE928FD-76F2-4168-A8B5-1B96F302ED8C}" type="pres">
      <dgm:prSet presAssocID="{F2096C9A-6728-41C9-BF67-8CC56100B67A}" presName="node" presStyleLbl="node1" presStyleIdx="3" presStyleCnt="4" custScaleX="143177" custRadScaleRad="121177" custRadScaleInc="2300">
        <dgm:presLayoutVars>
          <dgm:bulletEnabled val="1"/>
        </dgm:presLayoutVars>
      </dgm:prSet>
      <dgm:spPr/>
    </dgm:pt>
  </dgm:ptLst>
  <dgm:cxnLst>
    <dgm:cxn modelId="{97BCAB92-66ED-4520-8321-66067B549C5D}" srcId="{4044BC1D-ACC9-4433-918A-99DBE513DE82}" destId="{F2096C9A-6728-41C9-BF67-8CC56100B67A}" srcOrd="3" destOrd="0" parTransId="{42BA5545-2A4B-486D-9C6E-42B0A42B8ABE}" sibTransId="{B3BFF482-A638-4AE3-A12A-BC3370DBD3CB}"/>
    <dgm:cxn modelId="{231975DE-5A5C-497F-8E6B-8F160848D67E}" type="presOf" srcId="{42BA5545-2A4B-486D-9C6E-42B0A42B8ABE}" destId="{E1DAFB1F-4187-4371-B98F-FA7964FFE0AC}" srcOrd="1" destOrd="0" presId="urn:microsoft.com/office/officeart/2005/8/layout/radial5"/>
    <dgm:cxn modelId="{41B14A77-D5D9-40E5-B6DC-8C354522833D}" type="presOf" srcId="{031F7AF7-652A-490B-AED3-FC2D0C234D81}" destId="{836F1936-C162-44D4-9C4D-794B7330A41E}" srcOrd="0" destOrd="0" presId="urn:microsoft.com/office/officeart/2005/8/layout/radial5"/>
    <dgm:cxn modelId="{9AB8B880-804E-4058-A19D-A574DDE2EB38}" srcId="{031F7AF7-652A-490B-AED3-FC2D0C234D81}" destId="{4044BC1D-ACC9-4433-918A-99DBE513DE82}" srcOrd="0" destOrd="0" parTransId="{473A44E4-B8E0-4D40-9D44-724C8686163B}" sibTransId="{565E13DE-08E4-4528-9CAE-27083540B7D7}"/>
    <dgm:cxn modelId="{F51246EB-2C5B-4BA1-978C-674933ED85A0}" srcId="{4044BC1D-ACC9-4433-918A-99DBE513DE82}" destId="{D0CAB4CD-AAEE-4077-AFD1-8F936BE18EC4}" srcOrd="0" destOrd="0" parTransId="{C8EECF80-7143-4780-90A8-746EF1181F0B}" sibTransId="{FA163CAF-5C5C-44A7-8770-5FC26BCA9A86}"/>
    <dgm:cxn modelId="{2BAB839C-774B-4C3A-ABB1-24B3306A408D}" type="presOf" srcId="{42BA5545-2A4B-486D-9C6E-42B0A42B8ABE}" destId="{ABD965EE-859C-483E-894D-14E304B60626}" srcOrd="0" destOrd="0" presId="urn:microsoft.com/office/officeart/2005/8/layout/radial5"/>
    <dgm:cxn modelId="{A742A248-E123-495B-9F85-AB0B24E837A4}" type="presOf" srcId="{EEE0CE75-B99E-4D55-A3B7-E9505ECDC15D}" destId="{80C11303-CFED-4E7A-AC93-08EF20D3B21E}" srcOrd="0" destOrd="0" presId="urn:microsoft.com/office/officeart/2005/8/layout/radial5"/>
    <dgm:cxn modelId="{9BDCBD52-5B14-4AEA-A130-700686D8CCEB}" type="presOf" srcId="{81AF0182-72CB-4411-81D0-84EB1FE46002}" destId="{69ADABEC-13D6-4A1F-BD91-BCB35C7280FB}" srcOrd="0" destOrd="0" presId="urn:microsoft.com/office/officeart/2005/8/layout/radial5"/>
    <dgm:cxn modelId="{D42C209A-B2D0-424D-8AA9-314BFF79C322}" srcId="{4044BC1D-ACC9-4433-918A-99DBE513DE82}" destId="{81AF0182-72CB-4411-81D0-84EB1FE46002}" srcOrd="2" destOrd="0" parTransId="{EEE0CE75-B99E-4D55-A3B7-E9505ECDC15D}" sibTransId="{4C5C6DA8-47AE-4B87-9814-F33D06C114BC}"/>
    <dgm:cxn modelId="{31087298-5B38-4980-8EE5-0F77343A0298}" type="presOf" srcId="{D0CAB4CD-AAEE-4077-AFD1-8F936BE18EC4}" destId="{5EE55D2B-A82E-4877-AA91-CEE76320ED0C}" srcOrd="0" destOrd="0" presId="urn:microsoft.com/office/officeart/2005/8/layout/radial5"/>
    <dgm:cxn modelId="{143548D8-1ABC-41B4-BB6B-11FB7B983E2D}" type="presOf" srcId="{D1EF51E8-EA31-4984-8456-1885A38BBA46}" destId="{FA94A1E8-EB90-49BA-BBC2-BE4ADC2EBBD8}" srcOrd="1" destOrd="0" presId="urn:microsoft.com/office/officeart/2005/8/layout/radial5"/>
    <dgm:cxn modelId="{B62D2F12-0985-41E2-94E0-109D4906529A}" type="presOf" srcId="{D1EF51E8-EA31-4984-8456-1885A38BBA46}" destId="{3D0AAB0C-8218-4BE6-8BFC-8973EE9DAE68}" srcOrd="0" destOrd="0" presId="urn:microsoft.com/office/officeart/2005/8/layout/radial5"/>
    <dgm:cxn modelId="{EE0F35F1-FD1D-4665-B220-5AA82DF66577}" type="presOf" srcId="{C8EECF80-7143-4780-90A8-746EF1181F0B}" destId="{96ECD8DD-6351-4E3D-A0AC-66B320099657}" srcOrd="1" destOrd="0" presId="urn:microsoft.com/office/officeart/2005/8/layout/radial5"/>
    <dgm:cxn modelId="{2116AB74-CC2A-4F82-B1F4-40173782C4FE}" type="presOf" srcId="{4044BC1D-ACC9-4433-918A-99DBE513DE82}" destId="{4009B99C-4F92-4BAC-83B0-94323E96E740}" srcOrd="0" destOrd="0" presId="urn:microsoft.com/office/officeart/2005/8/layout/radial5"/>
    <dgm:cxn modelId="{C6844332-AFA6-4C2A-95A6-E7DCD353A0AF}" srcId="{4044BC1D-ACC9-4433-918A-99DBE513DE82}" destId="{3292E608-931D-46D5-99FA-F48B267A92DA}" srcOrd="1" destOrd="0" parTransId="{D1EF51E8-EA31-4984-8456-1885A38BBA46}" sibTransId="{3C9333BE-0C4F-47D8-BF9A-4572C38AC5D7}"/>
    <dgm:cxn modelId="{4D7E8250-F577-44CE-B0B6-0809FC8D1E59}" type="presOf" srcId="{EEE0CE75-B99E-4D55-A3B7-E9505ECDC15D}" destId="{3FCD8345-9EDF-4205-8E9F-15645E9FA324}" srcOrd="1" destOrd="0" presId="urn:microsoft.com/office/officeart/2005/8/layout/radial5"/>
    <dgm:cxn modelId="{77C4A825-A48B-4928-AA8C-CF46E1A82B98}" type="presOf" srcId="{3292E608-931D-46D5-99FA-F48B267A92DA}" destId="{6D7C82B3-24D6-49C8-8B15-B295F4E9AA11}" srcOrd="0" destOrd="0" presId="urn:microsoft.com/office/officeart/2005/8/layout/radial5"/>
    <dgm:cxn modelId="{0ECF2371-FFCD-4263-ACF9-C2E6B42750A4}" type="presOf" srcId="{C8EECF80-7143-4780-90A8-746EF1181F0B}" destId="{FB064638-4ADA-4550-9D00-EFCAD232AA7C}" srcOrd="0" destOrd="0" presId="urn:microsoft.com/office/officeart/2005/8/layout/radial5"/>
    <dgm:cxn modelId="{B7A7953E-047D-4398-A155-C435DB9307D4}" type="presOf" srcId="{F2096C9A-6728-41C9-BF67-8CC56100B67A}" destId="{7DE928FD-76F2-4168-A8B5-1B96F302ED8C}" srcOrd="0" destOrd="0" presId="urn:microsoft.com/office/officeart/2005/8/layout/radial5"/>
    <dgm:cxn modelId="{84C87D81-2B4E-4242-8628-C4075EAEF156}" type="presParOf" srcId="{836F1936-C162-44D4-9C4D-794B7330A41E}" destId="{4009B99C-4F92-4BAC-83B0-94323E96E740}" srcOrd="0" destOrd="0" presId="urn:microsoft.com/office/officeart/2005/8/layout/radial5"/>
    <dgm:cxn modelId="{B04F6A03-2C50-4C62-9195-23C8F5A08814}" type="presParOf" srcId="{836F1936-C162-44D4-9C4D-794B7330A41E}" destId="{FB064638-4ADA-4550-9D00-EFCAD232AA7C}" srcOrd="1" destOrd="0" presId="urn:microsoft.com/office/officeart/2005/8/layout/radial5"/>
    <dgm:cxn modelId="{521A8616-6BCF-4CF0-87FC-4ABCB7E18917}" type="presParOf" srcId="{FB064638-4ADA-4550-9D00-EFCAD232AA7C}" destId="{96ECD8DD-6351-4E3D-A0AC-66B320099657}" srcOrd="0" destOrd="0" presId="urn:microsoft.com/office/officeart/2005/8/layout/radial5"/>
    <dgm:cxn modelId="{4F12B39B-27CC-440C-A1F2-7C48BC8B5387}" type="presParOf" srcId="{836F1936-C162-44D4-9C4D-794B7330A41E}" destId="{5EE55D2B-A82E-4877-AA91-CEE76320ED0C}" srcOrd="2" destOrd="0" presId="urn:microsoft.com/office/officeart/2005/8/layout/radial5"/>
    <dgm:cxn modelId="{1F8706EA-3B88-41EC-9F61-984B9BB9329D}" type="presParOf" srcId="{836F1936-C162-44D4-9C4D-794B7330A41E}" destId="{3D0AAB0C-8218-4BE6-8BFC-8973EE9DAE68}" srcOrd="3" destOrd="0" presId="urn:microsoft.com/office/officeart/2005/8/layout/radial5"/>
    <dgm:cxn modelId="{4C519C0A-47A0-4BD7-8C1E-1CBB2A6FED0E}" type="presParOf" srcId="{3D0AAB0C-8218-4BE6-8BFC-8973EE9DAE68}" destId="{FA94A1E8-EB90-49BA-BBC2-BE4ADC2EBBD8}" srcOrd="0" destOrd="0" presId="urn:microsoft.com/office/officeart/2005/8/layout/radial5"/>
    <dgm:cxn modelId="{89312C65-FF47-4440-BD19-25F578C576F7}" type="presParOf" srcId="{836F1936-C162-44D4-9C4D-794B7330A41E}" destId="{6D7C82B3-24D6-49C8-8B15-B295F4E9AA11}" srcOrd="4" destOrd="0" presId="urn:microsoft.com/office/officeart/2005/8/layout/radial5"/>
    <dgm:cxn modelId="{B3A7F368-C965-459E-9D91-C6E1C923452C}" type="presParOf" srcId="{836F1936-C162-44D4-9C4D-794B7330A41E}" destId="{80C11303-CFED-4E7A-AC93-08EF20D3B21E}" srcOrd="5" destOrd="0" presId="urn:microsoft.com/office/officeart/2005/8/layout/radial5"/>
    <dgm:cxn modelId="{A62D67BB-953A-4A2C-BAF7-B9CB5149AF41}" type="presParOf" srcId="{80C11303-CFED-4E7A-AC93-08EF20D3B21E}" destId="{3FCD8345-9EDF-4205-8E9F-15645E9FA324}" srcOrd="0" destOrd="0" presId="urn:microsoft.com/office/officeart/2005/8/layout/radial5"/>
    <dgm:cxn modelId="{3A1474A1-18C1-4773-AD92-9342ACE6AA08}" type="presParOf" srcId="{836F1936-C162-44D4-9C4D-794B7330A41E}" destId="{69ADABEC-13D6-4A1F-BD91-BCB35C7280FB}" srcOrd="6" destOrd="0" presId="urn:microsoft.com/office/officeart/2005/8/layout/radial5"/>
    <dgm:cxn modelId="{48F68362-161F-4D64-97D5-00912796C73A}" type="presParOf" srcId="{836F1936-C162-44D4-9C4D-794B7330A41E}" destId="{ABD965EE-859C-483E-894D-14E304B60626}" srcOrd="7" destOrd="0" presId="urn:microsoft.com/office/officeart/2005/8/layout/radial5"/>
    <dgm:cxn modelId="{437F62F1-13FB-4ED4-A8AF-F6F5929BC711}" type="presParOf" srcId="{ABD965EE-859C-483E-894D-14E304B60626}" destId="{E1DAFB1F-4187-4371-B98F-FA7964FFE0AC}" srcOrd="0" destOrd="0" presId="urn:microsoft.com/office/officeart/2005/8/layout/radial5"/>
    <dgm:cxn modelId="{56889595-9B31-4BBD-841B-98D424A4EC29}" type="presParOf" srcId="{836F1936-C162-44D4-9C4D-794B7330A41E}" destId="{7DE928FD-76F2-4168-A8B5-1B96F302ED8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C8B8A8-E07D-4EA0-8580-D1D3F92EAA9B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EC"/>
        </a:p>
      </dgm:t>
    </dgm:pt>
    <dgm:pt modelId="{673D9A1C-7CDE-4E71-9B27-0ADE7522F07E}" type="pres">
      <dgm:prSet presAssocID="{92C8B8A8-E07D-4EA0-8580-D1D3F92EAA9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</dgm:ptLst>
  <dgm:cxnLst>
    <dgm:cxn modelId="{773CF50C-62AE-4BEE-BA2C-66CC3DC97081}" type="presOf" srcId="{92C8B8A8-E07D-4EA0-8580-D1D3F92EAA9B}" destId="{673D9A1C-7CDE-4E71-9B27-0ADE7522F07E}" srcOrd="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61B1D-FD01-40E7-8556-9579BF45F982}">
      <dsp:nvSpPr>
        <dsp:cNvPr id="0" name=""/>
        <dsp:cNvSpPr/>
      </dsp:nvSpPr>
      <dsp:spPr>
        <a:xfrm flipH="1">
          <a:off x="1391171" y="154553"/>
          <a:ext cx="3950757" cy="3240572"/>
        </a:xfrm>
        <a:prstGeom prst="triangle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FCCDB-C842-4855-95F2-3B52962206DB}">
      <dsp:nvSpPr>
        <dsp:cNvPr id="0" name=""/>
        <dsp:cNvSpPr/>
      </dsp:nvSpPr>
      <dsp:spPr>
        <a:xfrm>
          <a:off x="275817" y="854234"/>
          <a:ext cx="1493002" cy="5676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Social</a:t>
          </a:r>
          <a:endParaRPr lang="es-EC" sz="2000" kern="1200" dirty="0"/>
        </a:p>
      </dsp:txBody>
      <dsp:txXfrm>
        <a:off x="303529" y="881946"/>
        <a:ext cx="1437578" cy="512256"/>
      </dsp:txXfrm>
    </dsp:sp>
    <dsp:sp modelId="{ECC474A5-2B35-48C9-ADB7-10C166B67CBB}">
      <dsp:nvSpPr>
        <dsp:cNvPr id="0" name=""/>
        <dsp:cNvSpPr/>
      </dsp:nvSpPr>
      <dsp:spPr>
        <a:xfrm>
          <a:off x="797300" y="76663"/>
          <a:ext cx="1470782" cy="6097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Económica</a:t>
          </a:r>
          <a:endParaRPr lang="es-EC" sz="2000" kern="1200" dirty="0"/>
        </a:p>
      </dsp:txBody>
      <dsp:txXfrm>
        <a:off x="827065" y="106428"/>
        <a:ext cx="1411252" cy="550205"/>
      </dsp:txXfrm>
    </dsp:sp>
    <dsp:sp modelId="{168CFB5A-62C1-4C1A-9081-D0ED8E7782CA}">
      <dsp:nvSpPr>
        <dsp:cNvPr id="0" name=""/>
        <dsp:cNvSpPr/>
      </dsp:nvSpPr>
      <dsp:spPr>
        <a:xfrm>
          <a:off x="0" y="1615672"/>
          <a:ext cx="1414092" cy="6344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Técnica</a:t>
          </a:r>
          <a:endParaRPr lang="es-EC" sz="2000" kern="1200" dirty="0"/>
        </a:p>
      </dsp:txBody>
      <dsp:txXfrm>
        <a:off x="30970" y="1646642"/>
        <a:ext cx="1352152" cy="572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9B99C-4F92-4BAC-83B0-94323E96E740}">
      <dsp:nvSpPr>
        <dsp:cNvPr id="0" name=""/>
        <dsp:cNvSpPr/>
      </dsp:nvSpPr>
      <dsp:spPr>
        <a:xfrm>
          <a:off x="3533532" y="1837047"/>
          <a:ext cx="1577391" cy="1310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EVALUACIÓN DE PROYECTOS</a:t>
          </a:r>
          <a:endParaRPr lang="es-EC" sz="1400" b="1" kern="1200" dirty="0"/>
        </a:p>
      </dsp:txBody>
      <dsp:txXfrm>
        <a:off x="3764536" y="2028896"/>
        <a:ext cx="1115383" cy="926330"/>
      </dsp:txXfrm>
    </dsp:sp>
    <dsp:sp modelId="{FB064638-4ADA-4550-9D00-EFCAD232AA7C}">
      <dsp:nvSpPr>
        <dsp:cNvPr id="0" name=""/>
        <dsp:cNvSpPr/>
      </dsp:nvSpPr>
      <dsp:spPr>
        <a:xfrm rot="16200000">
          <a:off x="4183203" y="1359900"/>
          <a:ext cx="278050" cy="445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>
        <a:off x="4224911" y="1490690"/>
        <a:ext cx="194635" cy="267245"/>
      </dsp:txXfrm>
    </dsp:sp>
    <dsp:sp modelId="{5EE55D2B-A82E-4877-AA91-CEE76320ED0C}">
      <dsp:nvSpPr>
        <dsp:cNvPr id="0" name=""/>
        <dsp:cNvSpPr/>
      </dsp:nvSpPr>
      <dsp:spPr>
        <a:xfrm>
          <a:off x="3282550" y="2395"/>
          <a:ext cx="2079355" cy="1310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ESTUDIO DE MERCADO</a:t>
          </a:r>
          <a:endParaRPr lang="es-EC" sz="1600" b="1" kern="1200" dirty="0"/>
        </a:p>
      </dsp:txBody>
      <dsp:txXfrm>
        <a:off x="3587064" y="194244"/>
        <a:ext cx="1470327" cy="926330"/>
      </dsp:txXfrm>
    </dsp:sp>
    <dsp:sp modelId="{3D0AAB0C-8218-4BE6-8BFC-8973EE9DAE68}">
      <dsp:nvSpPr>
        <dsp:cNvPr id="0" name=""/>
        <dsp:cNvSpPr/>
      </dsp:nvSpPr>
      <dsp:spPr>
        <a:xfrm>
          <a:off x="5184890" y="2269356"/>
          <a:ext cx="178190" cy="445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>
        <a:off x="5184890" y="2358438"/>
        <a:ext cx="124733" cy="267245"/>
      </dsp:txXfrm>
    </dsp:sp>
    <dsp:sp modelId="{6D7C82B3-24D6-49C8-8B15-B295F4E9AA11}">
      <dsp:nvSpPr>
        <dsp:cNvPr id="0" name=""/>
        <dsp:cNvSpPr/>
      </dsp:nvSpPr>
      <dsp:spPr>
        <a:xfrm>
          <a:off x="5447133" y="1837047"/>
          <a:ext cx="2008417" cy="1310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ESTUDIO TÉCNICO</a:t>
          </a:r>
          <a:endParaRPr lang="es-EC" sz="1600" b="1" kern="1200" dirty="0"/>
        </a:p>
      </dsp:txBody>
      <dsp:txXfrm>
        <a:off x="5741259" y="2028896"/>
        <a:ext cx="1420165" cy="926330"/>
      </dsp:txXfrm>
    </dsp:sp>
    <dsp:sp modelId="{80C11303-CFED-4E7A-AC93-08EF20D3B21E}">
      <dsp:nvSpPr>
        <dsp:cNvPr id="0" name=""/>
        <dsp:cNvSpPr/>
      </dsp:nvSpPr>
      <dsp:spPr>
        <a:xfrm rot="5400000">
          <a:off x="4193845" y="3159335"/>
          <a:ext cx="256765" cy="445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>
        <a:off x="4232360" y="3209903"/>
        <a:ext cx="179736" cy="267245"/>
      </dsp:txXfrm>
    </dsp:sp>
    <dsp:sp modelId="{69ADABEC-13D6-4A1F-BD91-BCB35C7280FB}">
      <dsp:nvSpPr>
        <dsp:cNvPr id="0" name=""/>
        <dsp:cNvSpPr/>
      </dsp:nvSpPr>
      <dsp:spPr>
        <a:xfrm>
          <a:off x="3088941" y="3631538"/>
          <a:ext cx="2466573" cy="1310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kern="1200" dirty="0" smtClean="0"/>
            <a:t>ESTUDIO ADMINISTRATIVO- ORGANIZACIONAL</a:t>
          </a:r>
          <a:endParaRPr lang="es-EC" sz="1600" b="0" kern="1200" dirty="0"/>
        </a:p>
      </dsp:txBody>
      <dsp:txXfrm>
        <a:off x="3450162" y="3823387"/>
        <a:ext cx="1744131" cy="926330"/>
      </dsp:txXfrm>
    </dsp:sp>
    <dsp:sp modelId="{ABD965EE-859C-483E-894D-14E304B60626}">
      <dsp:nvSpPr>
        <dsp:cNvPr id="0" name=""/>
        <dsp:cNvSpPr/>
      </dsp:nvSpPr>
      <dsp:spPr>
        <a:xfrm rot="10862100">
          <a:off x="3161106" y="2250758"/>
          <a:ext cx="263340" cy="445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 rot="10800000">
        <a:off x="3240102" y="2340554"/>
        <a:ext cx="184338" cy="267245"/>
      </dsp:txXfrm>
    </dsp:sp>
    <dsp:sp modelId="{7DE928FD-76F2-4168-A8B5-1B96F302ED8C}">
      <dsp:nvSpPr>
        <dsp:cNvPr id="0" name=""/>
        <dsp:cNvSpPr/>
      </dsp:nvSpPr>
      <dsp:spPr>
        <a:xfrm>
          <a:off x="1161585" y="1796889"/>
          <a:ext cx="1875658" cy="1310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ESTUDIO ECONÓMICO - FINANCIERO</a:t>
          </a:r>
          <a:endParaRPr lang="es-EC" sz="1600" b="1" kern="1200" dirty="0"/>
        </a:p>
      </dsp:txBody>
      <dsp:txXfrm>
        <a:off x="1436269" y="1988738"/>
        <a:ext cx="1326290" cy="926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645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318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831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525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806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9073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627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6054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158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45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42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043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063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94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620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93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16DE9-B3EF-43EC-9001-C8472DF969E3}" type="datetimeFigureOut">
              <a:rPr lang="es-EC" smtClean="0"/>
              <a:t>04/03/2015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1142D9-EADC-4AC0-B25D-EB2F8E3CC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109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2800" dirty="0" smtClean="0">
                <a:solidFill>
                  <a:srgbClr val="008000"/>
                </a:solidFill>
                <a:latin typeface="Broadway" panose="04040905080B02020502" pitchFamily="82" charset="0"/>
              </a:rPr>
              <a:t>UNIVERSIDAD DE LAS FUERZAS ARMADAS -ESPE.</a:t>
            </a:r>
            <a:endParaRPr lang="es-EC" sz="2800" dirty="0">
              <a:solidFill>
                <a:srgbClr val="008000"/>
              </a:solidFill>
              <a:latin typeface="Broadway" panose="04040905080B02020502" pitchFamily="82" charset="0"/>
            </a:endParaRPr>
          </a:p>
        </p:txBody>
      </p:sp>
      <p:pic>
        <p:nvPicPr>
          <p:cNvPr id="1028" name="Picture 4" descr="https://fbcdn-profile-a.akamaihd.net/hprofile-ak-prn2/v/t1.0-1/c2.0.160.160/p160x160/1012888_642074705839307_1706417957_n.jpg?oh=7764935ecde29d23d79b3eefa13b18e2&amp;oe=557DED4F&amp;__gda__=1434518362_8ce030c5aceeae546dd072d8abbf29b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3341" y="1571223"/>
            <a:ext cx="3745135" cy="3580214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776834" cy="576262"/>
          </a:xfrm>
        </p:spPr>
        <p:txBody>
          <a:bodyPr/>
          <a:lstStyle/>
          <a:p>
            <a:r>
              <a:rPr lang="es-EC" b="1" dirty="0" smtClean="0"/>
              <a:t>PROYECTO DE GRADUACIÓN</a:t>
            </a:r>
            <a:r>
              <a:rPr lang="es-EC" dirty="0" smtClean="0"/>
              <a:t>:</a:t>
            </a:r>
            <a:endParaRPr lang="es-EC" dirty="0"/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“</a:t>
            </a:r>
            <a:r>
              <a:rPr lang="es-EC" sz="2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EVALUACIÓN DE FACTIBILIDAD FINANCIERA </a:t>
            </a:r>
            <a:r>
              <a:rPr lang="es-EC" sz="2400" b="1" dirty="0">
                <a:latin typeface="Aparajita" panose="020B0604020202020204" pitchFamily="34" charset="0"/>
                <a:cs typeface="Aparajita" panose="020B0604020202020204" pitchFamily="34" charset="0"/>
              </a:rPr>
              <a:t>Y </a:t>
            </a:r>
            <a:r>
              <a:rPr lang="es-EC" sz="2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OPERATIVA EN EL PROYECTO DE AUTOMATIZACIÓN EN LA CLORACIÓN DEL AGUA, A CARGO DE LA JUNTA ADMINISTRADORA DE TAMBILLO (JAAPT)” </a:t>
            </a:r>
            <a:endParaRPr lang="es-EC" sz="24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5449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TÉCNICO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/>
          <a:lstStyle/>
          <a:p>
            <a: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EQUIPOS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5" name="Cuadro de texto 1"/>
          <p:cNvSpPr txBox="1"/>
          <p:nvPr/>
        </p:nvSpPr>
        <p:spPr>
          <a:xfrm>
            <a:off x="917516" y="2412786"/>
            <a:ext cx="1890302" cy="64688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SISTEMA DE DOSIFICACIÓN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048000" y="2188060"/>
            <a:ext cx="65303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b="1" dirty="0"/>
              <a:t>Cloro </a:t>
            </a:r>
            <a:r>
              <a:rPr lang="es-EC" sz="1400" b="1" dirty="0" smtClean="0"/>
              <a:t>sólido  Hipoclorito </a:t>
            </a:r>
            <a:r>
              <a:rPr lang="es-EC" sz="1400" b="1" dirty="0"/>
              <a:t>de </a:t>
            </a:r>
            <a:r>
              <a:rPr lang="es-EC" sz="1400" b="1" dirty="0" smtClean="0"/>
              <a:t>Calcio  Ca(</a:t>
            </a:r>
            <a:r>
              <a:rPr lang="es-EC" sz="1400" b="1" dirty="0" err="1" smtClean="0"/>
              <a:t>ClO</a:t>
            </a:r>
            <a:r>
              <a:rPr lang="es-EC" sz="1400" b="1" dirty="0" smtClean="0"/>
              <a:t>)2 65</a:t>
            </a:r>
            <a:r>
              <a:rPr lang="es-EC" sz="1400" b="1" dirty="0"/>
              <a:t>%- </a:t>
            </a:r>
            <a:r>
              <a:rPr lang="es-EC" sz="1400" b="1" dirty="0" smtClean="0"/>
              <a:t>70% Dosificador </a:t>
            </a:r>
            <a:r>
              <a:rPr lang="es-EC" sz="1400" b="1" dirty="0"/>
              <a:t>en línea</a:t>
            </a:r>
          </a:p>
          <a:p>
            <a:r>
              <a:rPr lang="es-EC" sz="1400" b="1" dirty="0"/>
              <a:t>Cloro </a:t>
            </a:r>
            <a:r>
              <a:rPr lang="es-EC" sz="1400" b="1" dirty="0" smtClean="0"/>
              <a:t>líquido Hipoclorito </a:t>
            </a:r>
            <a:r>
              <a:rPr lang="es-EC" sz="1400" b="1" dirty="0"/>
              <a:t>de </a:t>
            </a:r>
            <a:r>
              <a:rPr lang="es-EC" sz="1400" b="1" dirty="0" smtClean="0"/>
              <a:t>Sodio   </a:t>
            </a:r>
            <a:r>
              <a:rPr lang="es-EC" sz="1400" b="1" dirty="0" err="1" smtClean="0"/>
              <a:t>NaClO</a:t>
            </a:r>
            <a:r>
              <a:rPr lang="es-EC" sz="1400" b="1" dirty="0"/>
              <a:t>	</a:t>
            </a:r>
            <a:r>
              <a:rPr lang="es-EC" sz="1400" b="1" dirty="0" smtClean="0"/>
              <a:t>15%  Pulsador</a:t>
            </a:r>
            <a:endParaRPr lang="es-EC" sz="1400" b="1" dirty="0"/>
          </a:p>
          <a:p>
            <a:r>
              <a:rPr lang="es-EC" sz="1400" b="1" dirty="0"/>
              <a:t>Cloro gas	Cloro gas	Cl2	99,5%	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17664"/>
              </p:ext>
            </p:extLst>
          </p:nvPr>
        </p:nvGraphicFramePr>
        <p:xfrm>
          <a:off x="2938939" y="3449160"/>
          <a:ext cx="5921726" cy="2476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6416"/>
                <a:gridCol w="3075310"/>
              </a:tblGrid>
              <a:tr h="4078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CLORO GAS AL VACÍO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CLORO GAS A INYECCIÓN O DIRECTO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8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Producto: Recarga en el cilindro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338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Equipo: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Dosificador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Bomba de </a:t>
                      </a:r>
                      <a:r>
                        <a:rPr lang="es-EC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refuerzo </a:t>
                      </a:r>
                      <a:r>
                        <a:rPr lang="es-EC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C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energía </a:t>
                      </a:r>
                      <a:r>
                        <a:rPr lang="es-EC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eléctrica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Cilindro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Balanza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Implementos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Equipo: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Dosificador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Cilindro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Balanza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dirty="0">
                          <a:effectLst/>
                        </a:rPr>
                        <a:t>Implementos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4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ESTUDIO TÉCNICO</a:t>
            </a:r>
            <a:br>
              <a:rPr lang="es-EC" dirty="0" smtClean="0"/>
            </a:br>
            <a:r>
              <a:rPr lang="es-EC" dirty="0" smtClean="0"/>
              <a:t>2. </a:t>
            </a:r>
            <a:r>
              <a:rPr lang="es-EC" sz="2700" dirty="0" smtClean="0"/>
              <a:t>Localización.- </a:t>
            </a:r>
            <a:r>
              <a:rPr lang="es-EC" sz="2700" dirty="0"/>
              <a:t>esta dado en el punto de la </a:t>
            </a:r>
            <a:r>
              <a:rPr lang="es-EC" sz="2700" dirty="0" smtClean="0"/>
              <a:t>necesidad.</a:t>
            </a:r>
            <a:endParaRPr lang="es-EC" sz="27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001906"/>
              </p:ext>
            </p:extLst>
          </p:nvPr>
        </p:nvGraphicFramePr>
        <p:xfrm>
          <a:off x="6761409" y="3412900"/>
          <a:ext cx="4482593" cy="117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057"/>
                <a:gridCol w="3014536"/>
              </a:tblGrid>
              <a:tr h="2946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 dirty="0">
                          <a:effectLst/>
                        </a:rPr>
                        <a:t>PLANTA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>
                          <a:effectLst/>
                        </a:rPr>
                        <a:t>LUGAR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6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>
                          <a:effectLst/>
                        </a:rPr>
                        <a:t>1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 dirty="0">
                          <a:effectLst/>
                        </a:rPr>
                        <a:t>Sector La Joya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6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>
                          <a:effectLst/>
                        </a:rPr>
                        <a:t>2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 dirty="0">
                          <a:effectLst/>
                        </a:rPr>
                        <a:t>Sector El Capulí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6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>
                          <a:effectLst/>
                        </a:rPr>
                        <a:t>3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13885" algn="l"/>
                        </a:tabLst>
                      </a:pPr>
                      <a:r>
                        <a:rPr lang="es-EC" sz="1800" dirty="0">
                          <a:effectLst/>
                        </a:rPr>
                        <a:t>Sector de Tambillo Alto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t="14792" r="8010" b="20306"/>
          <a:stretch/>
        </p:blipFill>
        <p:spPr bwMode="auto">
          <a:xfrm>
            <a:off x="987156" y="2185988"/>
            <a:ext cx="5607050" cy="43148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075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C" dirty="0" smtClean="0"/>
              <a:t>ESTUDIO TÉCNICO</a:t>
            </a:r>
            <a:br>
              <a:rPr lang="es-EC" dirty="0" smtClean="0"/>
            </a:br>
            <a:r>
              <a:rPr lang="es-EC" sz="2700" dirty="0" smtClean="0"/>
              <a:t>3. Ingeniería.- </a:t>
            </a:r>
            <a:r>
              <a:rPr lang="es-EC" sz="2700" dirty="0"/>
              <a:t>Trata de todo lo concerniente a la instalación y funcionamiento de la Planta.</a:t>
            </a:r>
            <a:br>
              <a:rPr lang="es-EC" sz="2700" dirty="0"/>
            </a:br>
            <a:endParaRPr lang="es-EC" sz="2700" dirty="0"/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Según el informe y las visitas de los técnicos de las firmas cotizadas, los directivos eligieron el DOSIFICADOR CON CLORO </a:t>
            </a:r>
            <a:r>
              <a:rPr lang="es-EC" dirty="0" smtClean="0"/>
              <a:t>GAS DIRECTO.</a:t>
            </a: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11" name="Imagen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9" t="18716" r="36015" b="49285"/>
          <a:stretch/>
        </p:blipFill>
        <p:spPr bwMode="auto">
          <a:xfrm>
            <a:off x="1596980" y="3294430"/>
            <a:ext cx="6156102" cy="29241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384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ADMINISRATIVO- ORGANIZACIONAL</a:t>
            </a:r>
            <a:endParaRPr lang="es-EC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ANÁLISIS ESTRATÉGICO:</a:t>
            </a:r>
          </a:p>
          <a:p>
            <a:r>
              <a:rPr lang="es-EC" dirty="0" smtClean="0"/>
              <a:t>Misión, Visión, Valores, FODA.</a:t>
            </a:r>
          </a:p>
          <a:p>
            <a:pPr marL="0" indent="0">
              <a:buNone/>
            </a:pPr>
            <a:endParaRPr lang="es-EC" dirty="0" smtClean="0"/>
          </a:p>
          <a:p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5491"/>
              </p:ext>
            </p:extLst>
          </p:nvPr>
        </p:nvGraphicFramePr>
        <p:xfrm>
          <a:off x="1158708" y="2923504"/>
          <a:ext cx="7328468" cy="3580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4234"/>
                <a:gridCol w="3664234"/>
              </a:tblGrid>
              <a:tr h="238689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FORTALEZAS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DEBILIDADES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7082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F1. Excelente sentido organizacional y administrativo.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F2. Apertura a la innovación.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F3. Solvencia económica.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F4. Equipo de trabajo comprometido y responsable.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D1. Inexistencia de tecnología en la potabilización del agua.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D2. Ausencia de un responsable del área de Operaciones.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D3. Ineficiente previsión de producto (hipoclorito de calcio)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89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OPORTUNIDADES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AMENAZAS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2131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O1. Apoyo legal del estado a emprender y ejecutar proyectos.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O2. Crecimiento rápido de demandantes.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O3. Capacitar a otras juntas administradoras.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A1. Corto período de administración.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A2. Alto riesgo al usar cloro gaseoso.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A3. Cambios demográficos adversos.</a:t>
                      </a:r>
                    </a:p>
                    <a:p>
                      <a:pPr marL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ADMINISTRATIVO-ORGANIZACIONAL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APLICACIÓN DE ESTRATEGIAS:</a:t>
            </a:r>
          </a:p>
          <a:p>
            <a:pPr lvl="0"/>
            <a:r>
              <a:rPr lang="es-EC" dirty="0"/>
              <a:t>Corporativa.- La manifestación de la eficacia y eficiencia en el suministro del servicio es la mejor carta de presentación y seriedad para la organización.</a:t>
            </a:r>
          </a:p>
          <a:p>
            <a:pPr lvl="0"/>
            <a:r>
              <a:rPr lang="es-EC" dirty="0"/>
              <a:t>Crecimiento.- Innovación del servicio y mayor disponibilidad de los operadores para entregar servicios de otra índole.</a:t>
            </a:r>
          </a:p>
          <a:p>
            <a:pPr lvl="0"/>
            <a:r>
              <a:rPr lang="es-EC" dirty="0"/>
              <a:t>Funcional.- Para el área financiera estará la de evaluar financieramente cada proyecto que se decida emprender y para el área operativa el controlar y cumplir los requerimientos legales del sistema de red de agua potable.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3683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ADMINISTRATIVO-ORGANIZACIONAL 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ESTRATÉGICOS:</a:t>
            </a:r>
          </a:p>
          <a:p>
            <a:pPr lvl="0"/>
            <a:r>
              <a:rPr lang="es-EC" dirty="0"/>
              <a:t>Reconocimiento como modelo de organización</a:t>
            </a:r>
          </a:p>
          <a:p>
            <a:pPr lvl="0"/>
            <a:r>
              <a:rPr lang="es-EC" dirty="0"/>
              <a:t>Reestructuración de pautas para establecer el plazo de mora en el pago de planillas</a:t>
            </a:r>
          </a:p>
          <a:p>
            <a:pPr lvl="0"/>
            <a:r>
              <a:rPr lang="es-EC" dirty="0"/>
              <a:t>Analizar y emprender proyectos</a:t>
            </a:r>
          </a:p>
          <a:p>
            <a:pPr lvl="0"/>
            <a:r>
              <a:rPr lang="es-EC" dirty="0"/>
              <a:t>Disponer de recurso humano calificado</a:t>
            </a:r>
          </a:p>
          <a:p>
            <a:pPr lvl="0"/>
            <a:r>
              <a:rPr lang="es-EC" dirty="0"/>
              <a:t>Organización</a:t>
            </a:r>
          </a:p>
          <a:p>
            <a:pPr lvl="0"/>
            <a:r>
              <a:rPr lang="es-EC" dirty="0" smtClean="0"/>
              <a:t>Organigramas</a:t>
            </a:r>
          </a:p>
          <a:p>
            <a:pPr lvl="0"/>
            <a:r>
              <a:rPr lang="es-EC" dirty="0" smtClean="0"/>
              <a:t> </a:t>
            </a:r>
            <a: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LEGAL</a:t>
            </a:r>
          </a:p>
          <a:p>
            <a:r>
              <a:rPr lang="es-EC" dirty="0" smtClean="0"/>
              <a:t>La </a:t>
            </a:r>
            <a:r>
              <a:rPr lang="es-EC" dirty="0"/>
              <a:t>Ley de Juntas Administradoras de Agua Potable</a:t>
            </a:r>
            <a:r>
              <a:rPr lang="es-EC" dirty="0">
                <a:sym typeface="Wingdings" panose="05000000000000000000" pitchFamily="2" charset="2"/>
              </a:rPr>
              <a:t></a:t>
            </a:r>
            <a:r>
              <a:rPr lang="es-EC" dirty="0"/>
              <a:t> Ley de Recursos Hídricos</a:t>
            </a:r>
          </a:p>
          <a:p>
            <a:pPr marL="0" indent="0">
              <a:buNone/>
            </a:pPr>
            <a:r>
              <a:rPr lang="es-EC" dirty="0"/>
              <a:t>                                                                                                   Y</a:t>
            </a:r>
          </a:p>
          <a:p>
            <a:pPr marL="0" indent="0">
              <a:buNone/>
            </a:pPr>
            <a:r>
              <a:rPr lang="es-EC" dirty="0" smtClean="0"/>
              <a:t>                                                                            </a:t>
            </a:r>
            <a:r>
              <a:rPr lang="es-EC" dirty="0"/>
              <a:t>Ley de Gestión Ambiental (SUIA)</a:t>
            </a:r>
          </a:p>
          <a:p>
            <a:endParaRPr lang="es-EC" dirty="0" smtClean="0"/>
          </a:p>
          <a:p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3917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ESTUDIO ECONÓMICO- FINANCIERO.</a:t>
            </a:r>
            <a:br>
              <a:rPr lang="es-EC" dirty="0" smtClean="0"/>
            </a:br>
            <a:r>
              <a:rPr lang="es-EC" sz="2700" dirty="0" smtClean="0"/>
              <a:t>Presupuesto</a:t>
            </a:r>
            <a:r>
              <a:rPr lang="es-EC" sz="2700" dirty="0"/>
              <a:t>.- Es el plan pronosticado de ingresos y egresos con sus respectivas negociaciones  a realizar.</a:t>
            </a:r>
            <a:br>
              <a:rPr lang="es-EC" sz="2700" dirty="0"/>
            </a:b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256883" y="2071225"/>
            <a:ext cx="8596668" cy="3880773"/>
          </a:xfrm>
        </p:spPr>
        <p:txBody>
          <a:bodyPr/>
          <a:lstStyle/>
          <a:p>
            <a:endParaRPr lang="es-EC" dirty="0"/>
          </a:p>
        </p:txBody>
      </p:sp>
      <p:pic>
        <p:nvPicPr>
          <p:cNvPr id="7180" name="Imagen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52" y="2387600"/>
            <a:ext cx="695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 de texto 136"/>
          <p:cNvSpPr txBox="1">
            <a:spLocks noChangeArrowheads="1"/>
          </p:cNvSpPr>
          <p:nvPr/>
        </p:nvSpPr>
        <p:spPr bwMode="auto">
          <a:xfrm>
            <a:off x="1958640" y="2422525"/>
            <a:ext cx="5186362" cy="3178175"/>
          </a:xfrm>
          <a:prstGeom prst="rect">
            <a:avLst/>
          </a:prstGeom>
          <a:solidFill>
            <a:srgbClr val="FFFFFF"/>
          </a:solidFill>
          <a:ln w="381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7" name="Imagen 8" descr="http://planuba.orientaronline.com.ar/wp-content/uploads/2011/08/presupuesto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490" y="3830638"/>
            <a:ext cx="981075" cy="139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lamada de nube 135"/>
          <p:cNvSpPr>
            <a:spLocks noChangeArrowheads="1"/>
          </p:cNvSpPr>
          <p:nvPr/>
        </p:nvSpPr>
        <p:spPr bwMode="auto">
          <a:xfrm>
            <a:off x="2272965" y="2660650"/>
            <a:ext cx="1498600" cy="541338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INGRESOS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Llamada de nube 140"/>
          <p:cNvSpPr>
            <a:spLocks noChangeArrowheads="1"/>
          </p:cNvSpPr>
          <p:nvPr/>
        </p:nvSpPr>
        <p:spPr bwMode="auto">
          <a:xfrm>
            <a:off x="2347577" y="4625975"/>
            <a:ext cx="1233488" cy="595313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GASTOS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uadro de texto 139"/>
          <p:cNvSpPr txBox="1">
            <a:spLocks noChangeArrowheads="1"/>
          </p:cNvSpPr>
          <p:nvPr/>
        </p:nvSpPr>
        <p:spPr bwMode="auto">
          <a:xfrm>
            <a:off x="2700002" y="4389438"/>
            <a:ext cx="690563" cy="223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917297" y="5859780"/>
            <a:ext cx="276225" cy="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" name="Flecha en U 141"/>
          <p:cNvSpPr>
            <a:spLocks/>
          </p:cNvSpPr>
          <p:nvPr/>
        </p:nvSpPr>
        <p:spPr bwMode="auto">
          <a:xfrm flipV="1">
            <a:off x="2836527" y="5341938"/>
            <a:ext cx="3635375" cy="774700"/>
          </a:xfrm>
          <a:custGeom>
            <a:avLst/>
            <a:gdLst>
              <a:gd name="T0" fmla="*/ 0 w 3636010"/>
              <a:gd name="T1" fmla="*/ 775335 h 775335"/>
              <a:gd name="T2" fmla="*/ 0 w 3636010"/>
              <a:gd name="T3" fmla="*/ 339209 h 775335"/>
              <a:gd name="T4" fmla="*/ 339209 w 3636010"/>
              <a:gd name="T5" fmla="*/ 0 h 775335"/>
              <a:gd name="T6" fmla="*/ 3230591 w 3636010"/>
              <a:gd name="T7" fmla="*/ 0 h 775335"/>
              <a:gd name="T8" fmla="*/ 3569800 w 3636010"/>
              <a:gd name="T9" fmla="*/ 339209 h 775335"/>
              <a:gd name="T10" fmla="*/ 3569800 w 3636010"/>
              <a:gd name="T11" fmla="*/ 485809 h 775335"/>
              <a:gd name="T12" fmla="*/ 3636010 w 3636010"/>
              <a:gd name="T13" fmla="*/ 485809 h 775335"/>
              <a:gd name="T14" fmla="*/ 3442176 w 3636010"/>
              <a:gd name="T15" fmla="*/ 775335 h 775335"/>
              <a:gd name="T16" fmla="*/ 3248343 w 3636010"/>
              <a:gd name="T17" fmla="*/ 485809 h 775335"/>
              <a:gd name="T18" fmla="*/ 3314552 w 3636010"/>
              <a:gd name="T19" fmla="*/ 485809 h 775335"/>
              <a:gd name="T20" fmla="*/ 3314552 w 3636010"/>
              <a:gd name="T21" fmla="*/ 339209 h 775335"/>
              <a:gd name="T22" fmla="*/ 3230591 w 3636010"/>
              <a:gd name="T23" fmla="*/ 255248 h 775335"/>
              <a:gd name="T24" fmla="*/ 339209 w 3636010"/>
              <a:gd name="T25" fmla="*/ 255248 h 775335"/>
              <a:gd name="T26" fmla="*/ 255248 w 3636010"/>
              <a:gd name="T27" fmla="*/ 339209 h 775335"/>
              <a:gd name="T28" fmla="*/ 255248 w 3636010"/>
              <a:gd name="T29" fmla="*/ 775335 h 775335"/>
              <a:gd name="T30" fmla="*/ 0 w 3636010"/>
              <a:gd name="T31" fmla="*/ 775335 h 7753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636010"/>
              <a:gd name="T49" fmla="*/ 0 h 775335"/>
              <a:gd name="T50" fmla="*/ 3636010 w 3636010"/>
              <a:gd name="T51" fmla="*/ 775335 h 77533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636010" h="775335">
                <a:moveTo>
                  <a:pt x="0" y="775335"/>
                </a:moveTo>
                <a:lnTo>
                  <a:pt x="0" y="339209"/>
                </a:lnTo>
                <a:cubicBezTo>
                  <a:pt x="0" y="151869"/>
                  <a:pt x="151869" y="0"/>
                  <a:pt x="339209" y="0"/>
                </a:cubicBezTo>
                <a:lnTo>
                  <a:pt x="3230591" y="0"/>
                </a:lnTo>
                <a:cubicBezTo>
                  <a:pt x="3417931" y="0"/>
                  <a:pt x="3569800" y="151869"/>
                  <a:pt x="3569800" y="339209"/>
                </a:cubicBezTo>
                <a:lnTo>
                  <a:pt x="3569800" y="485809"/>
                </a:lnTo>
                <a:lnTo>
                  <a:pt x="3636010" y="485809"/>
                </a:lnTo>
                <a:lnTo>
                  <a:pt x="3442176" y="775335"/>
                </a:lnTo>
                <a:lnTo>
                  <a:pt x="3248343" y="485809"/>
                </a:lnTo>
                <a:lnTo>
                  <a:pt x="3314552" y="485809"/>
                </a:lnTo>
                <a:lnTo>
                  <a:pt x="3314552" y="339209"/>
                </a:lnTo>
                <a:cubicBezTo>
                  <a:pt x="3314552" y="292839"/>
                  <a:pt x="3276961" y="255248"/>
                  <a:pt x="3230591" y="255248"/>
                </a:cubicBezTo>
                <a:lnTo>
                  <a:pt x="339209" y="255248"/>
                </a:lnTo>
                <a:cubicBezTo>
                  <a:pt x="292839" y="255248"/>
                  <a:pt x="255248" y="292839"/>
                  <a:pt x="255248" y="339209"/>
                </a:cubicBezTo>
                <a:lnTo>
                  <a:pt x="255248" y="775335"/>
                </a:lnTo>
                <a:lnTo>
                  <a:pt x="0" y="775335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1" i="0" u="none" strike="noStrike" cap="none" normalizeH="0" baseline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endParaRPr kumimoji="0" lang="es-EC" alt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 de texto 143"/>
          <p:cNvSpPr txBox="1">
            <a:spLocks noChangeArrowheads="1"/>
          </p:cNvSpPr>
          <p:nvPr/>
        </p:nvSpPr>
        <p:spPr bwMode="auto">
          <a:xfrm>
            <a:off x="4471652" y="5243513"/>
            <a:ext cx="1631950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PRESUPUESTO 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Estrella de 6 puntas 138"/>
          <p:cNvSpPr>
            <a:spLocks/>
          </p:cNvSpPr>
          <p:nvPr/>
        </p:nvSpPr>
        <p:spPr bwMode="auto">
          <a:xfrm>
            <a:off x="5463840" y="4092575"/>
            <a:ext cx="1457325" cy="1084263"/>
          </a:xfrm>
          <a:custGeom>
            <a:avLst/>
            <a:gdLst>
              <a:gd name="T0" fmla="*/ 0 w 1456660"/>
              <a:gd name="T1" fmla="*/ 271130 h 1084520"/>
              <a:gd name="T2" fmla="*/ 485549 w 1456660"/>
              <a:gd name="T3" fmla="*/ 271125 h 1084520"/>
              <a:gd name="T4" fmla="*/ 728330 w 1456660"/>
              <a:gd name="T5" fmla="*/ 0 h 1084520"/>
              <a:gd name="T6" fmla="*/ 971111 w 1456660"/>
              <a:gd name="T7" fmla="*/ 271125 h 1084520"/>
              <a:gd name="T8" fmla="*/ 1456660 w 1456660"/>
              <a:gd name="T9" fmla="*/ 271130 h 1084520"/>
              <a:gd name="T10" fmla="*/ 1213891 w 1456660"/>
              <a:gd name="T11" fmla="*/ 542260 h 1084520"/>
              <a:gd name="T12" fmla="*/ 1456660 w 1456660"/>
              <a:gd name="T13" fmla="*/ 813390 h 1084520"/>
              <a:gd name="T14" fmla="*/ 971111 w 1456660"/>
              <a:gd name="T15" fmla="*/ 813395 h 1084520"/>
              <a:gd name="T16" fmla="*/ 728330 w 1456660"/>
              <a:gd name="T17" fmla="*/ 1084520 h 1084520"/>
              <a:gd name="T18" fmla="*/ 485549 w 1456660"/>
              <a:gd name="T19" fmla="*/ 813395 h 1084520"/>
              <a:gd name="T20" fmla="*/ 0 w 1456660"/>
              <a:gd name="T21" fmla="*/ 813390 h 1084520"/>
              <a:gd name="T22" fmla="*/ 242769 w 1456660"/>
              <a:gd name="T23" fmla="*/ 542260 h 1084520"/>
              <a:gd name="T24" fmla="*/ 0 w 1456660"/>
              <a:gd name="T25" fmla="*/ 271130 h 10845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6660"/>
              <a:gd name="T40" fmla="*/ 0 h 1084520"/>
              <a:gd name="T41" fmla="*/ 1456660 w 1456660"/>
              <a:gd name="T42" fmla="*/ 1084520 h 10845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6660" h="1084520">
                <a:moveTo>
                  <a:pt x="0" y="271130"/>
                </a:moveTo>
                <a:lnTo>
                  <a:pt x="485549" y="271125"/>
                </a:lnTo>
                <a:lnTo>
                  <a:pt x="728330" y="0"/>
                </a:lnTo>
                <a:lnTo>
                  <a:pt x="971111" y="271125"/>
                </a:lnTo>
                <a:lnTo>
                  <a:pt x="1456660" y="271130"/>
                </a:lnTo>
                <a:lnTo>
                  <a:pt x="1213891" y="542260"/>
                </a:lnTo>
                <a:lnTo>
                  <a:pt x="1456660" y="813390"/>
                </a:lnTo>
                <a:lnTo>
                  <a:pt x="971111" y="813395"/>
                </a:lnTo>
                <a:lnTo>
                  <a:pt x="728330" y="1084520"/>
                </a:lnTo>
                <a:lnTo>
                  <a:pt x="485549" y="813395"/>
                </a:lnTo>
                <a:lnTo>
                  <a:pt x="0" y="813390"/>
                </a:lnTo>
                <a:lnTo>
                  <a:pt x="242769" y="542260"/>
                </a:lnTo>
                <a:lnTo>
                  <a:pt x="0" y="271130"/>
                </a:lnTo>
                <a:close/>
              </a:path>
            </a:pathLst>
          </a:cu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endParaRPr kumimoji="0" lang="es-EC" alt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$$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Cuadro de texto 144"/>
          <p:cNvSpPr txBox="1">
            <a:spLocks noChangeArrowheads="1"/>
          </p:cNvSpPr>
          <p:nvPr/>
        </p:nvSpPr>
        <p:spPr bwMode="auto">
          <a:xfrm>
            <a:off x="3995402" y="5918200"/>
            <a:ext cx="1244600" cy="228600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Período de Tiempo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Cuadro de texto 142"/>
          <p:cNvSpPr txBox="1">
            <a:spLocks noChangeArrowheads="1"/>
          </p:cNvSpPr>
          <p:nvPr/>
        </p:nvSpPr>
        <p:spPr bwMode="auto">
          <a:xfrm>
            <a:off x="3928727" y="5514975"/>
            <a:ext cx="1311275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=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918952" y="1930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</a:t>
            </a:r>
            <a:endParaRPr kumimoji="0" lang="es-EC" alt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099927" y="2387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099927" y="2558276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99927" y="3063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99927" y="3521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578523" y="3750350"/>
            <a:ext cx="81204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78704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ECONÓMICO- FINANCIERO</a:t>
            </a:r>
            <a:endParaRPr lang="es-EC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C" b="1" dirty="0" smtClean="0"/>
              <a:t>INVERSIÓN INICIAL:</a:t>
            </a:r>
            <a:endParaRPr lang="es-EC" dirty="0" smtClean="0"/>
          </a:p>
          <a:p>
            <a:pPr lvl="0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Activos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tangibles</a:t>
            </a:r>
            <a:r>
              <a:rPr lang="es-EC" dirty="0"/>
              <a:t>: Sistema de dosificación, Adecuaciones en las plantas de agua</a:t>
            </a:r>
          </a:p>
          <a:p>
            <a:pPr lvl="0"/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Activos intangibles</a:t>
            </a:r>
            <a:r>
              <a:rPr lang="es-EC" dirty="0"/>
              <a:t>: Licencia Ambiental, Cursos de capacitación</a:t>
            </a:r>
          </a:p>
          <a:p>
            <a:pPr lvl="0"/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de trabajo</a:t>
            </a:r>
            <a:r>
              <a:rPr lang="es-EC" dirty="0"/>
              <a:t>: Se ha usado el método de Período de desfase, donde se establecen los factores de requerimiento anual total</a:t>
            </a:r>
          </a:p>
          <a:p>
            <a:r>
              <a:rPr lang="es-EC" dirty="0"/>
              <a:t>CT = (Factores de requerimiento / 365 ) x 30</a:t>
            </a:r>
          </a:p>
          <a:p>
            <a:r>
              <a:rPr lang="es-EC" dirty="0"/>
              <a:t>CT = Capital de Trabajo mensual</a:t>
            </a:r>
          </a:p>
          <a:p>
            <a:pPr marL="0" indent="0">
              <a:buNone/>
            </a:pPr>
            <a:r>
              <a:rPr lang="es-EC" dirty="0"/>
              <a:t> </a:t>
            </a:r>
          </a:p>
          <a:p>
            <a:r>
              <a:rPr lang="es-EC" sz="2400" b="1" dirty="0"/>
              <a:t>Valor de inversión inicial $20.951,64</a:t>
            </a:r>
            <a:endParaRPr lang="es-EC" sz="2400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1978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ECONÓMICO- FINANCIERO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C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sz="2400" dirty="0" smtClean="0"/>
              <a:t>Por </a:t>
            </a:r>
            <a:r>
              <a:rPr lang="es-EC" sz="2400" dirty="0"/>
              <a:t>servicio</a:t>
            </a:r>
            <a:r>
              <a:rPr lang="es-EC" sz="2400" dirty="0">
                <a:sym typeface="Wingdings" panose="05000000000000000000" pitchFamily="2" charset="2"/>
              </a:rPr>
              <a:t></a:t>
            </a:r>
            <a:r>
              <a:rPr lang="es-EC" sz="2400" dirty="0"/>
              <a:t> 73,41% Recaudado</a:t>
            </a:r>
          </a:p>
          <a:p>
            <a:pPr marL="0" indent="0">
              <a:buNone/>
            </a:pPr>
            <a:r>
              <a:rPr lang="es-EC" sz="2400" dirty="0"/>
              <a:t>                        26,59% No recaudado</a:t>
            </a:r>
          </a:p>
          <a:p>
            <a:r>
              <a:rPr lang="es-EC" sz="2400" dirty="0"/>
              <a:t>Otros ingresos</a:t>
            </a:r>
            <a:r>
              <a:rPr lang="es-EC" sz="2400" dirty="0">
                <a:sym typeface="Wingdings" panose="05000000000000000000" pitchFamily="2" charset="2"/>
              </a:rPr>
              <a:t></a:t>
            </a:r>
            <a:r>
              <a:rPr lang="es-EC" sz="2400" dirty="0"/>
              <a:t> Derechos de instalación, venta de medidores, venta de materiales, Mano de obra, multas e intereses.</a:t>
            </a:r>
          </a:p>
          <a:p>
            <a:r>
              <a:rPr lang="es-EC" sz="2400" dirty="0"/>
              <a:t>Su proyección se basa en la tasa de crecimiento poblacional que según el INEC es de 1,35% a partir del 2015.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38396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ECONÓMICO- FINANCIERO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C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C" dirty="0" err="1" smtClean="0"/>
              <a:t>Estan</a:t>
            </a:r>
            <a:r>
              <a:rPr lang="es-EC" dirty="0"/>
              <a:t>  especificados en el estado de Resultados, este documento calcula los flujos de efectivo y la utilidad neta del servicio </a:t>
            </a:r>
          </a:p>
          <a:p>
            <a:pPr marL="0" indent="0">
              <a:buNone/>
            </a:pPr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  <a:p>
            <a:endParaRPr lang="es-EC" dirty="0"/>
          </a:p>
        </p:txBody>
      </p:sp>
      <p:sp>
        <p:nvSpPr>
          <p:cNvPr id="4" name="Cuadro de texto 3"/>
          <p:cNvSpPr txBox="1"/>
          <p:nvPr/>
        </p:nvSpPr>
        <p:spPr>
          <a:xfrm>
            <a:off x="677334" y="3520166"/>
            <a:ext cx="3405268" cy="275138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Ingresos Operacionales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(-) Costo Operacional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(=) Utilidad bruta en Ventas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(-) Gasto no Operacional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Gastos de administración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Gastos de venta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Depreciaciones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Amortizaciones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(=) Utilidad en Operación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(+) Otros ingresos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(-) Gasto Financiero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(=) UTILIDAD/ PÉRDIDA NETA</a:t>
            </a:r>
          </a:p>
        </p:txBody>
      </p:sp>
      <p:sp>
        <p:nvSpPr>
          <p:cNvPr id="5" name="Cuadro de texto 4"/>
          <p:cNvSpPr txBox="1"/>
          <p:nvPr/>
        </p:nvSpPr>
        <p:spPr>
          <a:xfrm>
            <a:off x="4762303" y="3357432"/>
            <a:ext cx="4252908" cy="148502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Químico (cloro gas)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Equipo de seguridad de trabajo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Mano de Obra                </a:t>
            </a: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Jefe de operaciones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Inspecciones                   </a:t>
            </a: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vez al mes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Mantenimiento y repuestos </a:t>
            </a: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EC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semestral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4082602" y="3777971"/>
            <a:ext cx="679701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160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8"/>
            <a:ext cx="5942407" cy="3880773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C" sz="2800" b="1" dirty="0" smtClean="0"/>
              <a:t>El agua, es un regalo de Dios y está en la naturaleza, para la sobrevivencia y buen funcionamiento del organismo de todo ser vivo…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235808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ECONÓMICO- FINANCIERO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s-EC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C" b="1" dirty="0" smtClean="0"/>
              <a:t>Flujo </a:t>
            </a:r>
            <a:r>
              <a:rPr lang="es-EC" b="1" dirty="0"/>
              <a:t>de caja</a:t>
            </a:r>
            <a:r>
              <a:rPr lang="es-EC" dirty="0"/>
              <a:t>.- Es la síntesis de los estudios anteriores a los que s los adjunta los efectos tributarios como la depreciación, amortización por no ser movimientos de caja.</a:t>
            </a:r>
          </a:p>
          <a:p>
            <a:r>
              <a:rPr lang="es-EC" dirty="0" smtClean="0"/>
              <a:t>COMPARACIÓN </a:t>
            </a:r>
            <a:r>
              <a:rPr lang="es-EC" dirty="0"/>
              <a:t>FLUJO CON Y SIN </a:t>
            </a:r>
            <a:r>
              <a:rPr lang="es-EC" dirty="0" smtClean="0"/>
              <a:t>PROYECTO</a:t>
            </a:r>
          </a:p>
          <a:p>
            <a:endParaRPr lang="es-EC" dirty="0"/>
          </a:p>
          <a:p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618"/>
              </p:ext>
            </p:extLst>
          </p:nvPr>
        </p:nvGraphicFramePr>
        <p:xfrm>
          <a:off x="1421407" y="3978286"/>
          <a:ext cx="7627303" cy="1688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103"/>
                <a:gridCol w="1209040"/>
                <a:gridCol w="1209040"/>
                <a:gridCol w="1209040"/>
                <a:gridCol w="1209040"/>
                <a:gridCol w="1209040"/>
              </a:tblGrid>
              <a:tr h="270291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Año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709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Sin Proyecto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43.273,91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39.824,48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33.699,76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32.883,08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27.756,82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72709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Con Proyecto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31.967,75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26.571,22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19.779,02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18.527,62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17.121,37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72709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Diferencia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11.306,16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13.253,26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13.920,74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14.355,46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10.635,45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086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 FINANCIERO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448220"/>
          </a:xfrm>
        </p:spPr>
        <p:txBody>
          <a:bodyPr/>
          <a:lstStyle/>
          <a:p>
            <a:pPr lvl="0"/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FINANCIERA</a:t>
            </a:r>
            <a:endParaRPr lang="es-EC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C" dirty="0"/>
              <a:t>TMAR.-Es  la tasa mínima de ganancia sobre la inversión propuesta.</a:t>
            </a:r>
          </a:p>
          <a:p>
            <a:pPr marL="0" indent="0">
              <a:buNone/>
            </a:pPr>
            <a:r>
              <a:rPr lang="es-EC" dirty="0"/>
              <a:t>TMAR = Índice inflacionario + Prima de riesgo</a:t>
            </a:r>
          </a:p>
          <a:p>
            <a:pPr marL="0" indent="0">
              <a:buNone/>
            </a:pPr>
            <a:r>
              <a:rPr lang="es-EC" dirty="0"/>
              <a:t>TMAR = 11,48%</a:t>
            </a:r>
          </a:p>
          <a:p>
            <a:pPr lvl="0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DE EVALUACIÓN</a:t>
            </a:r>
          </a:p>
          <a:p>
            <a:pPr lvl="0"/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CONCLUSIÓN.-El proyecto es financiera y operativamente VIABLE!!!</a:t>
            </a:r>
            <a:endParaRPr lang="es-EC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628319"/>
              </p:ext>
            </p:extLst>
          </p:nvPr>
        </p:nvGraphicFramePr>
        <p:xfrm>
          <a:off x="1184470" y="3460570"/>
          <a:ext cx="6940868" cy="1565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4023"/>
                <a:gridCol w="2696845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 dirty="0">
                          <a:effectLst/>
                        </a:rPr>
                        <a:t>CON PROYECTO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 dirty="0">
                          <a:effectLst/>
                        </a:rPr>
                        <a:t>Valor Presente Neto &gt; 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>
                          <a:effectLst/>
                        </a:rPr>
                        <a:t>$58.040,97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>
                          <a:effectLst/>
                        </a:rPr>
                        <a:t>Costo Anual Equivalente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>
                          <a:effectLst/>
                        </a:rPr>
                        <a:t>$15.671,06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 dirty="0">
                          <a:effectLst/>
                        </a:rPr>
                        <a:t>Tasa Interna de Rentabilidad &gt;TMAR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>
                          <a:effectLst/>
                        </a:rPr>
                        <a:t>132%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 dirty="0">
                          <a:effectLst/>
                        </a:rPr>
                        <a:t>Período de Recuperación de Inversión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 dirty="0">
                          <a:effectLst/>
                        </a:rPr>
                        <a:t>Primer año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>
                          <a:effectLst/>
                        </a:rPr>
                        <a:t>Relación Beneficio/ Costo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6620" algn="l"/>
                        </a:tabLst>
                      </a:pPr>
                      <a:r>
                        <a:rPr lang="es-EC" sz="1600" dirty="0">
                          <a:effectLst/>
                        </a:rPr>
                        <a:t>$5,43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2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La Junta Administradora de Agua Potable de la Parroquia de Tambillo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2400" dirty="0" smtClean="0"/>
              <a:t>Ubicada </a:t>
            </a:r>
            <a:r>
              <a:rPr lang="es-EC" sz="2400" dirty="0"/>
              <a:t>en el Cantón Mejía, Provincia de </a:t>
            </a:r>
            <a:r>
              <a:rPr lang="es-EC" sz="2400" dirty="0" smtClean="0"/>
              <a:t>Pichincha.</a:t>
            </a:r>
          </a:p>
          <a:p>
            <a:pPr algn="just"/>
            <a:r>
              <a:rPr lang="es-EC" sz="2400" dirty="0" smtClean="0"/>
              <a:t>Ha </a:t>
            </a:r>
            <a:r>
              <a:rPr lang="es-EC" sz="2400" dirty="0"/>
              <a:t>sabido sobresalir de gran manera, por su compromiso y ahínco para gestionar, promover y materializar grandes obras, viendo así la necesidad de la innovación en el sistema de desinfección, que comprende la cloración del agua potable, mediante la implementación de equipos automáticos</a:t>
            </a:r>
          </a:p>
        </p:txBody>
      </p:sp>
    </p:spTree>
    <p:extLst>
      <p:ext uri="{BB962C8B-B14F-4D97-AF65-F5344CB8AC3E}">
        <p14:creationId xmlns:p14="http://schemas.microsoft.com/office/powerpoint/2010/main" val="172860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65452533"/>
              </p:ext>
            </p:extLst>
          </p:nvPr>
        </p:nvGraphicFramePr>
        <p:xfrm>
          <a:off x="2099257" y="2679057"/>
          <a:ext cx="6733100" cy="3549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36367" cy="639651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/>
              <a:t>PLANTEAMIENTO DEL PROBLEMA o NECESIDAD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11" name="Flecha derecha 10"/>
          <p:cNvSpPr/>
          <p:nvPr/>
        </p:nvSpPr>
        <p:spPr>
          <a:xfrm rot="18074566">
            <a:off x="3213768" y="3584450"/>
            <a:ext cx="2307155" cy="65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Beneficios</a:t>
            </a:r>
            <a:endParaRPr lang="es-EC" dirty="0"/>
          </a:p>
        </p:txBody>
      </p:sp>
      <p:sp>
        <p:nvSpPr>
          <p:cNvPr id="12" name="Rectángulo 11"/>
          <p:cNvSpPr/>
          <p:nvPr/>
        </p:nvSpPr>
        <p:spPr>
          <a:xfrm>
            <a:off x="1081825" y="5215944"/>
            <a:ext cx="1803043" cy="94015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Sistema Manual de desinfección</a:t>
            </a:r>
            <a:endParaRPr lang="es-EC" dirty="0"/>
          </a:p>
        </p:txBody>
      </p:sp>
      <p:sp>
        <p:nvSpPr>
          <p:cNvPr id="13" name="Rectángulo 12"/>
          <p:cNvSpPr/>
          <p:nvPr/>
        </p:nvSpPr>
        <p:spPr>
          <a:xfrm>
            <a:off x="4365937" y="1495117"/>
            <a:ext cx="2756079" cy="10303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Sistema Automático</a:t>
            </a:r>
          </a:p>
          <a:p>
            <a:pPr algn="ctr"/>
            <a:r>
              <a:rPr lang="es-EC" dirty="0" smtClean="0"/>
              <a:t>Entregar un servicio de calidad</a:t>
            </a:r>
            <a:endParaRPr lang="es-EC" dirty="0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5859887" y="3112766"/>
            <a:ext cx="83712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6220496" y="3786389"/>
            <a:ext cx="77273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6490952" y="4430332"/>
            <a:ext cx="74697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6993228" y="2704564"/>
            <a:ext cx="2678806" cy="64394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Medio de prevenir gastos médicos</a:t>
            </a:r>
            <a:endParaRPr lang="es-EC" dirty="0"/>
          </a:p>
        </p:txBody>
      </p:sp>
      <p:sp>
        <p:nvSpPr>
          <p:cNvPr id="25" name="Rectángulo redondeado 24"/>
          <p:cNvSpPr/>
          <p:nvPr/>
        </p:nvSpPr>
        <p:spPr>
          <a:xfrm>
            <a:off x="7237926" y="3503054"/>
            <a:ext cx="2678805" cy="59792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Promover el bien común</a:t>
            </a:r>
            <a:endParaRPr lang="es-EC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7418231" y="4315592"/>
            <a:ext cx="2859110" cy="90035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Cumplir con la  NTE INEN 1108:2011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2552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Metodología</a:t>
            </a:r>
            <a:endParaRPr lang="es-EC" dirty="0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658810"/>
              </p:ext>
            </p:extLst>
          </p:nvPr>
        </p:nvGraphicFramePr>
        <p:xfrm>
          <a:off x="677863" y="1378039"/>
          <a:ext cx="8710836" cy="4984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02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 smtClean="0"/>
              <a:t>ESTUDIO DE MERCADO</a:t>
            </a:r>
            <a:endParaRPr lang="es-EC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SERVICIO</a:t>
            </a:r>
            <a:endParaRPr lang="es-EC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0673454"/>
              </p:ext>
            </p:extLst>
          </p:nvPr>
        </p:nvGraphicFramePr>
        <p:xfrm>
          <a:off x="927077" y="7350169"/>
          <a:ext cx="2935244" cy="2544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 smtClean="0"/>
              <a:t>DEMANDA</a:t>
            </a:r>
            <a:endParaRPr lang="es-EC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23159354"/>
              </p:ext>
            </p:extLst>
          </p:nvPr>
        </p:nvGraphicFramePr>
        <p:xfrm>
          <a:off x="4713669" y="3065172"/>
          <a:ext cx="5306094" cy="2107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924"/>
                <a:gridCol w="1993170"/>
              </a:tblGrid>
              <a:tr h="26338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DETALLE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VALOR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77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N° de Demandantes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1554 jefes de familia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77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Promedio habitantes x hogar de Tambillo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3,81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38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Total de demandantes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4205" algn="l"/>
                        </a:tabLst>
                      </a:pPr>
                      <a:r>
                        <a:rPr lang="es-EC" sz="1600" dirty="0">
                          <a:effectLst/>
                        </a:rPr>
                        <a:t>5921 usuarios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77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Total volumen de agua demandada en el año 2014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521.187 m³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http://www.utm.edu.ec/seguimosavanzando/wp-content/uploads/boletines/2012/08/boletin-22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77" y="2883538"/>
            <a:ext cx="3895168" cy="292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1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DE MERCADO</a:t>
            </a:r>
            <a:endParaRPr lang="es-EC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OFERTA</a:t>
            </a:r>
            <a:endParaRPr lang="es-EC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 smtClean="0"/>
              <a:t>PRECIO</a:t>
            </a:r>
            <a:endParaRPr lang="es-EC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55585766"/>
              </p:ext>
            </p:extLst>
          </p:nvPr>
        </p:nvGraphicFramePr>
        <p:xfrm>
          <a:off x="5615188" y="3823156"/>
          <a:ext cx="4108361" cy="1160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2505"/>
                <a:gridCol w="1205856"/>
              </a:tblGrid>
              <a:tr h="3869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Conexión doméstica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$1,00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9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Conexión comercial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$1,50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9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Conexión industrial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$2,00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1878055"/>
              </p:ext>
            </p:extLst>
          </p:nvPr>
        </p:nvGraphicFramePr>
        <p:xfrm>
          <a:off x="675746" y="2737247"/>
          <a:ext cx="4185622" cy="2337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817"/>
                <a:gridCol w="2156805"/>
              </a:tblGrid>
              <a:tr h="3338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DETALLE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Planta 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 l/s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Planta 2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7 l/s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Planta 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 l/s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8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Total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19 l/s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77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1641,60 m³/día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08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DE MERCADO</a:t>
            </a:r>
            <a:endParaRPr lang="es-EC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COMERCIALIZACIÓN</a:t>
            </a:r>
            <a:endParaRPr lang="es-EC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s-EC" dirty="0"/>
              <a:t>Por ser un servicio de características esenciales para los usuarios, no se requiere de promociones que impulsen su venta, muy por el contrario se debe incentivar y crear una cultura al ahorro del agua</a:t>
            </a:r>
            <a:endParaRPr lang="es-EC" dirty="0"/>
          </a:p>
        </p:txBody>
      </p:sp>
      <p:pic>
        <p:nvPicPr>
          <p:cNvPr id="3074" name="Picture 2" descr="http://www.arqhys.com/articulos/fotos/articulos/AbastecimientoaguaHongKon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69375"/>
            <a:ext cx="3258355" cy="284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43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77334" y="425003"/>
            <a:ext cx="8596668" cy="1505397"/>
          </a:xfrm>
        </p:spPr>
        <p:txBody>
          <a:bodyPr>
            <a:normAutofit fontScale="90000"/>
          </a:bodyPr>
          <a:lstStyle/>
          <a:p>
            <a:pPr lvl="0"/>
            <a:r>
              <a:rPr lang="es-EC" dirty="0" smtClean="0"/>
              <a:t>ESTUDIO TÉCNICO</a:t>
            </a:r>
            <a:br>
              <a:rPr lang="es-EC" dirty="0" smtClean="0"/>
            </a:br>
            <a:r>
              <a:rPr lang="es-EC" sz="2200" b="1" dirty="0" smtClean="0"/>
              <a:t>1. Tamaño Óptimo, se </a:t>
            </a:r>
            <a:r>
              <a:rPr lang="es-EC" sz="2200" b="1" dirty="0"/>
              <a:t>expresa en unidades de producción por año, y es óptimo si se opera con los menores costos totales o la máxima rentabilidad económica.</a:t>
            </a:r>
            <a:br>
              <a:rPr lang="es-EC" sz="2200" b="1" dirty="0"/>
            </a:br>
            <a:endParaRPr lang="es-EC" sz="2200" b="1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FACTORES DETERMINANTES:</a:t>
            </a:r>
            <a:endParaRPr lang="es-EC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</a:t>
            </a:r>
          </a:p>
          <a:p>
            <a:pPr marL="0" indent="0">
              <a:buNone/>
            </a:pPr>
            <a:r>
              <a:rPr lang="es-EC" dirty="0" smtClean="0"/>
              <a:t>A MAYOR población MAYOR demanda</a:t>
            </a:r>
          </a:p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DISPONIBILIDAD DE MATERIA PRIMA</a:t>
            </a:r>
          </a:p>
          <a:p>
            <a:pPr marL="0" indent="0">
              <a:buNone/>
            </a:pPr>
            <a:r>
              <a:rPr lang="es-EC" dirty="0" smtClean="0"/>
              <a:t>Proveedor principal </a:t>
            </a:r>
            <a:r>
              <a:rPr lang="es-EC" dirty="0" smtClean="0">
                <a:sym typeface="Wingdings" panose="05000000000000000000" pitchFamily="2" charset="2"/>
              </a:rPr>
              <a:t></a:t>
            </a:r>
            <a:r>
              <a:rPr lang="es-EC" dirty="0" err="1" smtClean="0"/>
              <a:t>Hydroquim</a:t>
            </a:r>
            <a:endParaRPr lang="es-EC" dirty="0" smtClean="0"/>
          </a:p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</a:t>
            </a:r>
          </a:p>
          <a:p>
            <a:pPr marL="0" indent="0">
              <a:buNone/>
            </a:pPr>
            <a:r>
              <a:rPr lang="es-EC" b="1" dirty="0" smtClean="0"/>
              <a:t>Razón de circulante &gt; 2</a:t>
            </a:r>
          </a:p>
          <a:p>
            <a:pPr marL="0" indent="0">
              <a:buNone/>
            </a:pPr>
            <a:r>
              <a:rPr lang="es-EC" b="1" dirty="0" smtClean="0"/>
              <a:t>Activos circulantes / Pasivos circulantes</a:t>
            </a:r>
          </a:p>
          <a:p>
            <a:pPr marL="0" indent="0">
              <a:buNone/>
            </a:pPr>
            <a:r>
              <a:rPr lang="es-EC" b="1" dirty="0" smtClean="0"/>
              <a:t>= 28,20</a:t>
            </a:r>
            <a:endParaRPr lang="es-EC" b="1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/>
          <a:lstStyle/>
          <a:p>
            <a:r>
              <a:rPr lang="es-EC" dirty="0" smtClean="0"/>
              <a:t> </a:t>
            </a:r>
            <a:endParaRPr lang="es-EC" dirty="0"/>
          </a:p>
          <a:p>
            <a:r>
              <a:rPr lang="es-EC" sz="1800" dirty="0" smtClean="0"/>
              <a:t>Margen de utilidad</a:t>
            </a:r>
            <a:endParaRPr lang="es-EC" sz="1800" dirty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2877943"/>
          </a:xfrm>
        </p:spPr>
        <p:txBody>
          <a:bodyPr/>
          <a:lstStyle/>
          <a:p>
            <a:pPr marL="0" indent="0">
              <a:buNone/>
            </a:pPr>
            <a:r>
              <a:rPr lang="es-EC" dirty="0" smtClean="0"/>
              <a:t>A MAYOR margen MENOR nivel de costos.</a:t>
            </a:r>
          </a:p>
          <a:p>
            <a:pPr marL="0" indent="0">
              <a:buNone/>
            </a:pPr>
            <a:r>
              <a:rPr lang="es-EC" dirty="0" smtClean="0"/>
              <a:t>Utilidad neta / Ventas</a:t>
            </a:r>
          </a:p>
          <a:p>
            <a:pPr marL="0" indent="0">
              <a:buNone/>
            </a:pPr>
            <a:r>
              <a:rPr lang="es-EC" dirty="0" smtClean="0"/>
              <a:t>= 0,46</a:t>
            </a:r>
          </a:p>
          <a:p>
            <a:pPr marL="0" indent="0">
              <a:buNone/>
            </a:pPr>
            <a:r>
              <a:rPr lang="es-EC" dirty="0"/>
              <a:t> </a:t>
            </a:r>
            <a:r>
              <a:rPr lang="es-EC" dirty="0" smtClean="0"/>
              <a:t>lo que demuestra que la organización posee un excelente capital como para atreverse a materializar este proyecto.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62829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1120</Words>
  <Application>Microsoft Office PowerPoint</Application>
  <PresentationFormat>Panorámica</PresentationFormat>
  <Paragraphs>256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1" baseType="lpstr">
      <vt:lpstr>Aparajita</vt:lpstr>
      <vt:lpstr>Arial</vt:lpstr>
      <vt:lpstr>Broadway</vt:lpstr>
      <vt:lpstr>Calibri</vt:lpstr>
      <vt:lpstr>Symbol</vt:lpstr>
      <vt:lpstr>Times New Roman</vt:lpstr>
      <vt:lpstr>Trebuchet MS</vt:lpstr>
      <vt:lpstr>Wingdings</vt:lpstr>
      <vt:lpstr>Wingdings 3</vt:lpstr>
      <vt:lpstr>Faceta</vt:lpstr>
      <vt:lpstr>UNIVERSIDAD DE LAS FUERZAS ARMADAS -ESPE.</vt:lpstr>
      <vt:lpstr>El agua, es un regalo de Dios y está en la naturaleza, para la sobrevivencia y buen funcionamiento del organismo de todo ser vivo…</vt:lpstr>
      <vt:lpstr>La Junta Administradora de Agua Potable de la Parroquia de Tambillo</vt:lpstr>
      <vt:lpstr>PLANTEAMIENTO DEL PROBLEMA o NECESIDAD</vt:lpstr>
      <vt:lpstr>Metodología</vt:lpstr>
      <vt:lpstr>ESTUDIO DE MERCADO</vt:lpstr>
      <vt:lpstr>ESTUDIO DE MERCADO</vt:lpstr>
      <vt:lpstr>ESTUDIO DE MERCADO</vt:lpstr>
      <vt:lpstr>ESTUDIO TÉCNICO 1. Tamaño Óptimo, se expresa en unidades de producción por año, y es óptimo si se opera con los menores costos totales o la máxima rentabilidad económica. </vt:lpstr>
      <vt:lpstr>ESTUDIO TÉCNICO</vt:lpstr>
      <vt:lpstr>ESTUDIO TÉCNICO 2. Localización.- esta dado en el punto de la necesidad.</vt:lpstr>
      <vt:lpstr>ESTUDIO TÉCNICO 3. Ingeniería.- Trata de todo lo concerniente a la instalación y funcionamiento de la Planta. </vt:lpstr>
      <vt:lpstr>ESTUDIO ADMINISRATIVO- ORGANIZACIONAL</vt:lpstr>
      <vt:lpstr>ESTUDIO ADMINISTRATIVO-ORGANIZACIONAL</vt:lpstr>
      <vt:lpstr>ESTUDIO ADMINISTRATIVO-ORGANIZACIONAL </vt:lpstr>
      <vt:lpstr>ESTUDIO ECONÓMICO- FINANCIERO. Presupuesto.- Es el plan pronosticado de ingresos y egresos con sus respectivas negociaciones  a realizar.  </vt:lpstr>
      <vt:lpstr>ESTUDIO ECONÓMICO- FINANCIERO</vt:lpstr>
      <vt:lpstr>ESTUDIO ECONÓMICO- FINANCIERO</vt:lpstr>
      <vt:lpstr>ESTUDIO ECONÓMICO- FINANCIERO</vt:lpstr>
      <vt:lpstr>ESTUDIO ECONÓMICO- FINANCIERO</vt:lpstr>
      <vt:lpstr>ESTUDIO ECONÓMICO FINANCIERO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LAS FUERZAS ARMADAS-ESPE.</dc:title>
  <dc:creator>Alex</dc:creator>
  <cp:lastModifiedBy>Alex</cp:lastModifiedBy>
  <cp:revision>25</cp:revision>
  <dcterms:created xsi:type="dcterms:W3CDTF">2015-03-04T05:30:39Z</dcterms:created>
  <dcterms:modified xsi:type="dcterms:W3CDTF">2015-03-04T21:09:04Z</dcterms:modified>
</cp:coreProperties>
</file>